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2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19354" y="188772"/>
            <a:ext cx="232410" cy="234315"/>
          </a:xfrm>
          <a:custGeom>
            <a:avLst/>
            <a:gdLst/>
            <a:ahLst/>
            <a:cxnLst/>
            <a:rect l="l" t="t" r="r" b="b"/>
            <a:pathLst>
              <a:path w="232409" h="234315">
                <a:moveTo>
                  <a:pt x="80830" y="0"/>
                </a:moveTo>
                <a:lnTo>
                  <a:pt x="0" y="0"/>
                </a:lnTo>
                <a:lnTo>
                  <a:pt x="0" y="7010"/>
                </a:lnTo>
                <a:lnTo>
                  <a:pt x="12028" y="8508"/>
                </a:lnTo>
                <a:lnTo>
                  <a:pt x="19538" y="10059"/>
                </a:lnTo>
                <a:lnTo>
                  <a:pt x="23395" y="15647"/>
                </a:lnTo>
                <a:lnTo>
                  <a:pt x="24816" y="28934"/>
                </a:lnTo>
                <a:lnTo>
                  <a:pt x="25019" y="53581"/>
                </a:lnTo>
                <a:lnTo>
                  <a:pt x="25019" y="145224"/>
                </a:lnTo>
                <a:lnTo>
                  <a:pt x="26996" y="179143"/>
                </a:lnTo>
                <a:lnTo>
                  <a:pt x="36505" y="207381"/>
                </a:lnTo>
                <a:lnTo>
                  <a:pt x="58916" y="226698"/>
                </a:lnTo>
                <a:lnTo>
                  <a:pt x="99594" y="233857"/>
                </a:lnTo>
                <a:lnTo>
                  <a:pt x="129613" y="230414"/>
                </a:lnTo>
                <a:lnTo>
                  <a:pt x="152821" y="222840"/>
                </a:lnTo>
                <a:lnTo>
                  <a:pt x="153862" y="222338"/>
                </a:lnTo>
                <a:lnTo>
                  <a:pt x="115472" y="222338"/>
                </a:lnTo>
                <a:lnTo>
                  <a:pt x="84431" y="216400"/>
                </a:lnTo>
                <a:lnTo>
                  <a:pt x="66336" y="199618"/>
                </a:lnTo>
                <a:lnTo>
                  <a:pt x="57893" y="173539"/>
                </a:lnTo>
                <a:lnTo>
                  <a:pt x="55811" y="139712"/>
                </a:lnTo>
                <a:lnTo>
                  <a:pt x="55811" y="53581"/>
                </a:lnTo>
                <a:lnTo>
                  <a:pt x="61291" y="10059"/>
                </a:lnTo>
                <a:lnTo>
                  <a:pt x="80830" y="7010"/>
                </a:lnTo>
                <a:lnTo>
                  <a:pt x="80830" y="0"/>
                </a:lnTo>
                <a:close/>
              </a:path>
              <a:path w="232409" h="234315">
                <a:moveTo>
                  <a:pt x="206889" y="211823"/>
                </a:moveTo>
                <a:lnTo>
                  <a:pt x="181389" y="211823"/>
                </a:lnTo>
                <a:lnTo>
                  <a:pt x="183794" y="216827"/>
                </a:lnTo>
                <a:lnTo>
                  <a:pt x="188606" y="221843"/>
                </a:lnTo>
                <a:lnTo>
                  <a:pt x="196785" y="231851"/>
                </a:lnTo>
                <a:lnTo>
                  <a:pt x="206889" y="228853"/>
                </a:lnTo>
                <a:lnTo>
                  <a:pt x="206889" y="211823"/>
                </a:lnTo>
                <a:close/>
              </a:path>
              <a:path w="232409" h="234315">
                <a:moveTo>
                  <a:pt x="231908" y="0"/>
                </a:moveTo>
                <a:lnTo>
                  <a:pt x="151076" y="0"/>
                </a:lnTo>
                <a:lnTo>
                  <a:pt x="151076" y="7010"/>
                </a:lnTo>
                <a:lnTo>
                  <a:pt x="163106" y="8508"/>
                </a:lnTo>
                <a:lnTo>
                  <a:pt x="170616" y="10059"/>
                </a:lnTo>
                <a:lnTo>
                  <a:pt x="174473" y="15647"/>
                </a:lnTo>
                <a:lnTo>
                  <a:pt x="175893" y="28934"/>
                </a:lnTo>
                <a:lnTo>
                  <a:pt x="176096" y="53581"/>
                </a:lnTo>
                <a:lnTo>
                  <a:pt x="176096" y="194792"/>
                </a:lnTo>
                <a:lnTo>
                  <a:pt x="169262" y="201636"/>
                </a:lnTo>
                <a:lnTo>
                  <a:pt x="156790" y="210823"/>
                </a:lnTo>
                <a:lnTo>
                  <a:pt x="138815" y="218881"/>
                </a:lnTo>
                <a:lnTo>
                  <a:pt x="115472" y="222338"/>
                </a:lnTo>
                <a:lnTo>
                  <a:pt x="153862" y="222338"/>
                </a:lnTo>
                <a:lnTo>
                  <a:pt x="168541" y="215266"/>
                </a:lnTo>
                <a:lnTo>
                  <a:pt x="176096" y="211823"/>
                </a:lnTo>
                <a:lnTo>
                  <a:pt x="206889" y="211823"/>
                </a:lnTo>
                <a:lnTo>
                  <a:pt x="206889" y="53581"/>
                </a:lnTo>
                <a:lnTo>
                  <a:pt x="212369" y="10059"/>
                </a:lnTo>
                <a:lnTo>
                  <a:pt x="231908" y="7010"/>
                </a:lnTo>
                <a:lnTo>
                  <a:pt x="231908" y="0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56075" y="188772"/>
            <a:ext cx="191770" cy="229235"/>
          </a:xfrm>
          <a:custGeom>
            <a:avLst/>
            <a:gdLst/>
            <a:ahLst/>
            <a:cxnLst/>
            <a:rect l="l" t="t" r="r" b="b"/>
            <a:pathLst>
              <a:path w="191769" h="229234">
                <a:moveTo>
                  <a:pt x="111142" y="9512"/>
                </a:moveTo>
                <a:lnTo>
                  <a:pt x="80349" y="9512"/>
                </a:lnTo>
                <a:lnTo>
                  <a:pt x="80349" y="174764"/>
                </a:lnTo>
                <a:lnTo>
                  <a:pt x="80055" y="199418"/>
                </a:lnTo>
                <a:lnTo>
                  <a:pt x="78003" y="212759"/>
                </a:lnTo>
                <a:lnTo>
                  <a:pt x="72432" y="218495"/>
                </a:lnTo>
                <a:lnTo>
                  <a:pt x="61584" y="220332"/>
                </a:lnTo>
                <a:lnTo>
                  <a:pt x="49556" y="221335"/>
                </a:lnTo>
                <a:lnTo>
                  <a:pt x="49556" y="228853"/>
                </a:lnTo>
                <a:lnTo>
                  <a:pt x="141935" y="228853"/>
                </a:lnTo>
                <a:lnTo>
                  <a:pt x="141935" y="221335"/>
                </a:lnTo>
                <a:lnTo>
                  <a:pt x="129907" y="220332"/>
                </a:lnTo>
                <a:lnTo>
                  <a:pt x="119058" y="218495"/>
                </a:lnTo>
                <a:lnTo>
                  <a:pt x="113488" y="212759"/>
                </a:lnTo>
                <a:lnTo>
                  <a:pt x="111435" y="199418"/>
                </a:lnTo>
                <a:lnTo>
                  <a:pt x="111142" y="174764"/>
                </a:lnTo>
                <a:lnTo>
                  <a:pt x="111142" y="9512"/>
                </a:lnTo>
                <a:close/>
              </a:path>
              <a:path w="191769" h="229234">
                <a:moveTo>
                  <a:pt x="188606" y="0"/>
                </a:moveTo>
                <a:lnTo>
                  <a:pt x="2886" y="0"/>
                </a:lnTo>
                <a:lnTo>
                  <a:pt x="1826" y="11567"/>
                </a:lnTo>
                <a:lnTo>
                  <a:pt x="861" y="30852"/>
                </a:lnTo>
                <a:lnTo>
                  <a:pt x="247" y="46898"/>
                </a:lnTo>
                <a:lnTo>
                  <a:pt x="0" y="55079"/>
                </a:lnTo>
                <a:lnTo>
                  <a:pt x="7697" y="55079"/>
                </a:lnTo>
                <a:lnTo>
                  <a:pt x="12757" y="30852"/>
                </a:lnTo>
                <a:lnTo>
                  <a:pt x="20387" y="17089"/>
                </a:lnTo>
                <a:lnTo>
                  <a:pt x="35506" y="10929"/>
                </a:lnTo>
                <a:lnTo>
                  <a:pt x="63028" y="9512"/>
                </a:lnTo>
                <a:lnTo>
                  <a:pt x="189311" y="9512"/>
                </a:lnTo>
                <a:lnTo>
                  <a:pt x="188606" y="0"/>
                </a:lnTo>
                <a:close/>
              </a:path>
              <a:path w="191769" h="229234">
                <a:moveTo>
                  <a:pt x="189311" y="9512"/>
                </a:moveTo>
                <a:lnTo>
                  <a:pt x="128463" y="9512"/>
                </a:lnTo>
                <a:lnTo>
                  <a:pt x="155911" y="10929"/>
                </a:lnTo>
                <a:lnTo>
                  <a:pt x="170864" y="17089"/>
                </a:lnTo>
                <a:lnTo>
                  <a:pt x="178329" y="30852"/>
                </a:lnTo>
                <a:lnTo>
                  <a:pt x="183313" y="55079"/>
                </a:lnTo>
                <a:lnTo>
                  <a:pt x="191493" y="55079"/>
                </a:lnTo>
                <a:lnTo>
                  <a:pt x="191177" y="46898"/>
                </a:lnTo>
                <a:lnTo>
                  <a:pt x="190410" y="29797"/>
                </a:lnTo>
                <a:lnTo>
                  <a:pt x="189463" y="11567"/>
                </a:lnTo>
                <a:lnTo>
                  <a:pt x="189311" y="9512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53341" y="183261"/>
            <a:ext cx="217804" cy="239395"/>
          </a:xfrm>
          <a:custGeom>
            <a:avLst/>
            <a:gdLst/>
            <a:ahLst/>
            <a:cxnLst/>
            <a:rect l="l" t="t" r="r" b="b"/>
            <a:pathLst>
              <a:path w="217805" h="239395">
                <a:moveTo>
                  <a:pt x="124133" y="0"/>
                </a:moveTo>
                <a:lnTo>
                  <a:pt x="82613" y="5830"/>
                </a:lnTo>
                <a:lnTo>
                  <a:pt x="42400" y="25606"/>
                </a:lnTo>
                <a:lnTo>
                  <a:pt x="12021" y="62750"/>
                </a:lnTo>
                <a:lnTo>
                  <a:pt x="0" y="120688"/>
                </a:lnTo>
                <a:lnTo>
                  <a:pt x="10442" y="176415"/>
                </a:lnTo>
                <a:lnTo>
                  <a:pt x="38430" y="213080"/>
                </a:lnTo>
                <a:lnTo>
                  <a:pt x="78959" y="233220"/>
                </a:lnTo>
                <a:lnTo>
                  <a:pt x="127021" y="239369"/>
                </a:lnTo>
                <a:lnTo>
                  <a:pt x="151777" y="237741"/>
                </a:lnTo>
                <a:lnTo>
                  <a:pt x="172428" y="233859"/>
                </a:lnTo>
                <a:lnTo>
                  <a:pt x="188658" y="229227"/>
                </a:lnTo>
                <a:lnTo>
                  <a:pt x="192738" y="227850"/>
                </a:lnTo>
                <a:lnTo>
                  <a:pt x="129426" y="227850"/>
                </a:lnTo>
                <a:lnTo>
                  <a:pt x="87086" y="218321"/>
                </a:lnTo>
                <a:lnTo>
                  <a:pt x="57736" y="192924"/>
                </a:lnTo>
                <a:lnTo>
                  <a:pt x="40656" y="156447"/>
                </a:lnTo>
                <a:lnTo>
                  <a:pt x="35123" y="113677"/>
                </a:lnTo>
                <a:lnTo>
                  <a:pt x="41317" y="70460"/>
                </a:lnTo>
                <a:lnTo>
                  <a:pt x="59059" y="38371"/>
                </a:lnTo>
                <a:lnTo>
                  <a:pt x="87085" y="18396"/>
                </a:lnTo>
                <a:lnTo>
                  <a:pt x="124133" y="11518"/>
                </a:lnTo>
                <a:lnTo>
                  <a:pt x="186217" y="11518"/>
                </a:lnTo>
                <a:lnTo>
                  <a:pt x="182930" y="9933"/>
                </a:lnTo>
                <a:lnTo>
                  <a:pt x="167857" y="5197"/>
                </a:lnTo>
                <a:lnTo>
                  <a:pt x="148003" y="1495"/>
                </a:lnTo>
                <a:lnTo>
                  <a:pt x="124133" y="0"/>
                </a:lnTo>
                <a:close/>
              </a:path>
              <a:path w="217805" h="239395">
                <a:moveTo>
                  <a:pt x="217470" y="143217"/>
                </a:moveTo>
                <a:lnTo>
                  <a:pt x="132795" y="143217"/>
                </a:lnTo>
                <a:lnTo>
                  <a:pt x="132795" y="150736"/>
                </a:lnTo>
                <a:lnTo>
                  <a:pt x="144823" y="151739"/>
                </a:lnTo>
                <a:lnTo>
                  <a:pt x="158452" y="153505"/>
                </a:lnTo>
                <a:lnTo>
                  <a:pt x="165451" y="159121"/>
                </a:lnTo>
                <a:lnTo>
                  <a:pt x="168029" y="172438"/>
                </a:lnTo>
                <a:lnTo>
                  <a:pt x="168271" y="188785"/>
                </a:lnTo>
                <a:lnTo>
                  <a:pt x="168398" y="223342"/>
                </a:lnTo>
                <a:lnTo>
                  <a:pt x="159129" y="225316"/>
                </a:lnTo>
                <a:lnTo>
                  <a:pt x="149093" y="226725"/>
                </a:lnTo>
                <a:lnTo>
                  <a:pt x="138966" y="227569"/>
                </a:lnTo>
                <a:lnTo>
                  <a:pt x="129426" y="227850"/>
                </a:lnTo>
                <a:lnTo>
                  <a:pt x="192738" y="227850"/>
                </a:lnTo>
                <a:lnTo>
                  <a:pt x="200153" y="225348"/>
                </a:lnTo>
                <a:lnTo>
                  <a:pt x="199597" y="209847"/>
                </a:lnTo>
                <a:lnTo>
                  <a:pt x="199312" y="200871"/>
                </a:lnTo>
                <a:lnTo>
                  <a:pt x="199973" y="158056"/>
                </a:lnTo>
                <a:lnTo>
                  <a:pt x="217470" y="150736"/>
                </a:lnTo>
                <a:lnTo>
                  <a:pt x="217470" y="143217"/>
                </a:lnTo>
                <a:close/>
              </a:path>
              <a:path w="217805" h="239395">
                <a:moveTo>
                  <a:pt x="186217" y="11518"/>
                </a:moveTo>
                <a:lnTo>
                  <a:pt x="124133" y="11518"/>
                </a:lnTo>
                <a:lnTo>
                  <a:pt x="157702" y="18396"/>
                </a:lnTo>
                <a:lnTo>
                  <a:pt x="176397" y="34493"/>
                </a:lnTo>
                <a:lnTo>
                  <a:pt x="185095" y="53138"/>
                </a:lnTo>
                <a:lnTo>
                  <a:pt x="188606" y="67602"/>
                </a:lnTo>
                <a:lnTo>
                  <a:pt x="197747" y="65608"/>
                </a:lnTo>
                <a:lnTo>
                  <a:pt x="196583" y="52483"/>
                </a:lnTo>
                <a:lnTo>
                  <a:pt x="195201" y="38371"/>
                </a:lnTo>
                <a:lnTo>
                  <a:pt x="193814" y="25606"/>
                </a:lnTo>
                <a:lnTo>
                  <a:pt x="192455" y="14528"/>
                </a:lnTo>
                <a:lnTo>
                  <a:pt x="186217" y="11518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91501" y="188772"/>
            <a:ext cx="163830" cy="229235"/>
          </a:xfrm>
          <a:custGeom>
            <a:avLst/>
            <a:gdLst/>
            <a:ahLst/>
            <a:cxnLst/>
            <a:rect l="l" t="t" r="r" b="b"/>
            <a:pathLst>
              <a:path w="163830" h="229234">
                <a:moveTo>
                  <a:pt x="143383" y="0"/>
                </a:moveTo>
                <a:lnTo>
                  <a:pt x="0" y="0"/>
                </a:lnTo>
                <a:lnTo>
                  <a:pt x="0" y="7010"/>
                </a:lnTo>
                <a:lnTo>
                  <a:pt x="12039" y="8508"/>
                </a:lnTo>
                <a:lnTo>
                  <a:pt x="19543" y="10059"/>
                </a:lnTo>
                <a:lnTo>
                  <a:pt x="23396" y="15647"/>
                </a:lnTo>
                <a:lnTo>
                  <a:pt x="24816" y="28934"/>
                </a:lnTo>
                <a:lnTo>
                  <a:pt x="24921" y="186668"/>
                </a:lnTo>
                <a:lnTo>
                  <a:pt x="24816" y="199418"/>
                </a:lnTo>
                <a:lnTo>
                  <a:pt x="23396" y="212759"/>
                </a:lnTo>
                <a:lnTo>
                  <a:pt x="19543" y="218495"/>
                </a:lnTo>
                <a:lnTo>
                  <a:pt x="12039" y="220332"/>
                </a:lnTo>
                <a:lnTo>
                  <a:pt x="0" y="221335"/>
                </a:lnTo>
                <a:lnTo>
                  <a:pt x="0" y="228853"/>
                </a:lnTo>
                <a:lnTo>
                  <a:pt x="152527" y="228853"/>
                </a:lnTo>
                <a:lnTo>
                  <a:pt x="154781" y="218833"/>
                </a:lnTo>
                <a:lnTo>
                  <a:pt x="92379" y="218833"/>
                </a:lnTo>
                <a:lnTo>
                  <a:pt x="83284" y="218481"/>
                </a:lnTo>
                <a:lnTo>
                  <a:pt x="74098" y="217517"/>
                </a:lnTo>
                <a:lnTo>
                  <a:pt x="64912" y="216085"/>
                </a:lnTo>
                <a:lnTo>
                  <a:pt x="55816" y="214325"/>
                </a:lnTo>
                <a:lnTo>
                  <a:pt x="55816" y="114680"/>
                </a:lnTo>
                <a:lnTo>
                  <a:pt x="129908" y="114680"/>
                </a:lnTo>
                <a:lnTo>
                  <a:pt x="129908" y="104660"/>
                </a:lnTo>
                <a:lnTo>
                  <a:pt x="55816" y="104660"/>
                </a:lnTo>
                <a:lnTo>
                  <a:pt x="55816" y="9512"/>
                </a:lnTo>
                <a:lnTo>
                  <a:pt x="144404" y="9512"/>
                </a:lnTo>
                <a:lnTo>
                  <a:pt x="143383" y="0"/>
                </a:lnTo>
                <a:close/>
              </a:path>
              <a:path w="163830" h="229234">
                <a:moveTo>
                  <a:pt x="155409" y="169760"/>
                </a:moveTo>
                <a:lnTo>
                  <a:pt x="150165" y="189467"/>
                </a:lnTo>
                <a:lnTo>
                  <a:pt x="141220" y="204998"/>
                </a:lnTo>
                <a:lnTo>
                  <a:pt x="123613" y="215179"/>
                </a:lnTo>
                <a:lnTo>
                  <a:pt x="92379" y="218833"/>
                </a:lnTo>
                <a:lnTo>
                  <a:pt x="154781" y="218833"/>
                </a:lnTo>
                <a:lnTo>
                  <a:pt x="155788" y="214325"/>
                </a:lnTo>
                <a:lnTo>
                  <a:pt x="158600" y="200994"/>
                </a:lnTo>
                <a:lnTo>
                  <a:pt x="161253" y="186668"/>
                </a:lnTo>
                <a:lnTo>
                  <a:pt x="163588" y="171259"/>
                </a:lnTo>
                <a:lnTo>
                  <a:pt x="155409" y="169760"/>
                </a:lnTo>
                <a:close/>
              </a:path>
              <a:path w="163830" h="229234">
                <a:moveTo>
                  <a:pt x="129908" y="114680"/>
                </a:moveTo>
                <a:lnTo>
                  <a:pt x="85648" y="114680"/>
                </a:lnTo>
                <a:lnTo>
                  <a:pt x="101601" y="114977"/>
                </a:lnTo>
                <a:lnTo>
                  <a:pt x="111509" y="116681"/>
                </a:lnTo>
                <a:lnTo>
                  <a:pt x="116906" y="121013"/>
                </a:lnTo>
                <a:lnTo>
                  <a:pt x="119329" y="129197"/>
                </a:lnTo>
                <a:lnTo>
                  <a:pt x="121246" y="140715"/>
                </a:lnTo>
                <a:lnTo>
                  <a:pt x="129908" y="140715"/>
                </a:lnTo>
                <a:lnTo>
                  <a:pt x="129908" y="114680"/>
                </a:lnTo>
                <a:close/>
              </a:path>
              <a:path w="163830" h="229234">
                <a:moveTo>
                  <a:pt x="129908" y="78625"/>
                </a:moveTo>
                <a:lnTo>
                  <a:pt x="121246" y="78625"/>
                </a:lnTo>
                <a:lnTo>
                  <a:pt x="119329" y="90131"/>
                </a:lnTo>
                <a:lnTo>
                  <a:pt x="116906" y="98531"/>
                </a:lnTo>
                <a:lnTo>
                  <a:pt x="111509" y="102844"/>
                </a:lnTo>
                <a:lnTo>
                  <a:pt x="101601" y="104433"/>
                </a:lnTo>
                <a:lnTo>
                  <a:pt x="85648" y="104660"/>
                </a:lnTo>
                <a:lnTo>
                  <a:pt x="129908" y="104660"/>
                </a:lnTo>
                <a:lnTo>
                  <a:pt x="129908" y="78625"/>
                </a:lnTo>
                <a:close/>
              </a:path>
              <a:path w="163830" h="229234">
                <a:moveTo>
                  <a:pt x="144404" y="9512"/>
                </a:moveTo>
                <a:lnTo>
                  <a:pt x="83718" y="9512"/>
                </a:lnTo>
                <a:lnTo>
                  <a:pt x="110964" y="10874"/>
                </a:lnTo>
                <a:lnTo>
                  <a:pt x="125941" y="16651"/>
                </a:lnTo>
                <a:lnTo>
                  <a:pt x="133519" y="29373"/>
                </a:lnTo>
                <a:lnTo>
                  <a:pt x="138569" y="51574"/>
                </a:lnTo>
                <a:lnTo>
                  <a:pt x="146748" y="50571"/>
                </a:lnTo>
                <a:lnTo>
                  <a:pt x="146426" y="42253"/>
                </a:lnTo>
                <a:lnTo>
                  <a:pt x="145608" y="26795"/>
                </a:lnTo>
                <a:lnTo>
                  <a:pt x="144539" y="10874"/>
                </a:lnTo>
                <a:lnTo>
                  <a:pt x="144404" y="9512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81074" y="188772"/>
            <a:ext cx="196215" cy="229235"/>
          </a:xfrm>
          <a:custGeom>
            <a:avLst/>
            <a:gdLst/>
            <a:ahLst/>
            <a:cxnLst/>
            <a:rect l="l" t="t" r="r" b="b"/>
            <a:pathLst>
              <a:path w="196214" h="229234">
                <a:moveTo>
                  <a:pt x="87083" y="0"/>
                </a:moveTo>
                <a:lnTo>
                  <a:pt x="0" y="0"/>
                </a:lnTo>
                <a:lnTo>
                  <a:pt x="0" y="7010"/>
                </a:lnTo>
                <a:lnTo>
                  <a:pt x="12026" y="8508"/>
                </a:lnTo>
                <a:lnTo>
                  <a:pt x="19537" y="10059"/>
                </a:lnTo>
                <a:lnTo>
                  <a:pt x="23394" y="15647"/>
                </a:lnTo>
                <a:lnTo>
                  <a:pt x="24815" y="28934"/>
                </a:lnTo>
                <a:lnTo>
                  <a:pt x="24938" y="184594"/>
                </a:lnTo>
                <a:lnTo>
                  <a:pt x="24858" y="194297"/>
                </a:lnTo>
                <a:lnTo>
                  <a:pt x="0" y="221335"/>
                </a:lnTo>
                <a:lnTo>
                  <a:pt x="0" y="228853"/>
                </a:lnTo>
                <a:lnTo>
                  <a:pt x="80835" y="228853"/>
                </a:lnTo>
                <a:lnTo>
                  <a:pt x="80835" y="221335"/>
                </a:lnTo>
                <a:lnTo>
                  <a:pt x="68808" y="220332"/>
                </a:lnTo>
                <a:lnTo>
                  <a:pt x="61576" y="218495"/>
                </a:lnTo>
                <a:lnTo>
                  <a:pt x="56299" y="128701"/>
                </a:lnTo>
                <a:lnTo>
                  <a:pt x="122938" y="128701"/>
                </a:lnTo>
                <a:lnTo>
                  <a:pt x="118151" y="119176"/>
                </a:lnTo>
                <a:lnTo>
                  <a:pt x="56299" y="119176"/>
                </a:lnTo>
                <a:lnTo>
                  <a:pt x="56299" y="14020"/>
                </a:lnTo>
                <a:lnTo>
                  <a:pt x="62547" y="12522"/>
                </a:lnTo>
                <a:lnTo>
                  <a:pt x="69761" y="11023"/>
                </a:lnTo>
                <a:lnTo>
                  <a:pt x="139661" y="11023"/>
                </a:lnTo>
                <a:lnTo>
                  <a:pt x="137247" y="8826"/>
                </a:lnTo>
                <a:lnTo>
                  <a:pt x="112437" y="1525"/>
                </a:lnTo>
                <a:lnTo>
                  <a:pt x="87083" y="0"/>
                </a:lnTo>
                <a:close/>
              </a:path>
              <a:path w="196214" h="229234">
                <a:moveTo>
                  <a:pt x="122938" y="128701"/>
                </a:moveTo>
                <a:lnTo>
                  <a:pt x="83718" y="128701"/>
                </a:lnTo>
                <a:lnTo>
                  <a:pt x="89014" y="133210"/>
                </a:lnTo>
                <a:lnTo>
                  <a:pt x="92855" y="137823"/>
                </a:lnTo>
                <a:lnTo>
                  <a:pt x="97734" y="145348"/>
                </a:lnTo>
                <a:lnTo>
                  <a:pt x="103425" y="155316"/>
                </a:lnTo>
                <a:lnTo>
                  <a:pt x="109702" y="167258"/>
                </a:lnTo>
                <a:lnTo>
                  <a:pt x="123177" y="194297"/>
                </a:lnTo>
                <a:lnTo>
                  <a:pt x="131691" y="207722"/>
                </a:lnTo>
                <a:lnTo>
                  <a:pt x="142238" y="218709"/>
                </a:lnTo>
                <a:lnTo>
                  <a:pt x="155040" y="226129"/>
                </a:lnTo>
                <a:lnTo>
                  <a:pt x="170319" y="228853"/>
                </a:lnTo>
                <a:lnTo>
                  <a:pt x="195821" y="228853"/>
                </a:lnTo>
                <a:lnTo>
                  <a:pt x="195821" y="221335"/>
                </a:lnTo>
                <a:lnTo>
                  <a:pt x="188607" y="221335"/>
                </a:lnTo>
                <a:lnTo>
                  <a:pt x="182829" y="219836"/>
                </a:lnTo>
                <a:lnTo>
                  <a:pt x="152876" y="184594"/>
                </a:lnTo>
                <a:lnTo>
                  <a:pt x="128284" y="139338"/>
                </a:lnTo>
                <a:lnTo>
                  <a:pt x="122938" y="128701"/>
                </a:lnTo>
                <a:close/>
              </a:path>
              <a:path w="196214" h="229234">
                <a:moveTo>
                  <a:pt x="139661" y="11023"/>
                </a:moveTo>
                <a:lnTo>
                  <a:pt x="76987" y="11023"/>
                </a:lnTo>
                <a:lnTo>
                  <a:pt x="95986" y="13612"/>
                </a:lnTo>
                <a:lnTo>
                  <a:pt x="112463" y="22348"/>
                </a:lnTo>
                <a:lnTo>
                  <a:pt x="124070" y="38691"/>
                </a:lnTo>
                <a:lnTo>
                  <a:pt x="128460" y="64096"/>
                </a:lnTo>
                <a:lnTo>
                  <a:pt x="124039" y="89392"/>
                </a:lnTo>
                <a:lnTo>
                  <a:pt x="112221" y="106472"/>
                </a:lnTo>
                <a:lnTo>
                  <a:pt x="95172" y="116133"/>
                </a:lnTo>
                <a:lnTo>
                  <a:pt x="75056" y="119176"/>
                </a:lnTo>
                <a:lnTo>
                  <a:pt x="118151" y="119176"/>
                </a:lnTo>
                <a:lnTo>
                  <a:pt x="117398" y="117678"/>
                </a:lnTo>
                <a:lnTo>
                  <a:pt x="132331" y="108984"/>
                </a:lnTo>
                <a:lnTo>
                  <a:pt x="147351" y="96207"/>
                </a:lnTo>
                <a:lnTo>
                  <a:pt x="158943" y="79018"/>
                </a:lnTo>
                <a:lnTo>
                  <a:pt x="163588" y="57086"/>
                </a:lnTo>
                <a:lnTo>
                  <a:pt x="156101" y="25985"/>
                </a:lnTo>
                <a:lnTo>
                  <a:pt x="139661" y="11023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681708" y="183261"/>
            <a:ext cx="134620" cy="239395"/>
          </a:xfrm>
          <a:custGeom>
            <a:avLst/>
            <a:gdLst/>
            <a:ahLst/>
            <a:cxnLst/>
            <a:rect l="l" t="t" r="r" b="b"/>
            <a:pathLst>
              <a:path w="134619" h="239395">
                <a:moveTo>
                  <a:pt x="10591" y="161747"/>
                </a:moveTo>
                <a:lnTo>
                  <a:pt x="0" y="164249"/>
                </a:lnTo>
                <a:lnTo>
                  <a:pt x="2959" y="182641"/>
                </a:lnTo>
                <a:lnTo>
                  <a:pt x="5653" y="198932"/>
                </a:lnTo>
                <a:lnTo>
                  <a:pt x="31034" y="234988"/>
                </a:lnTo>
                <a:lnTo>
                  <a:pt x="63030" y="239369"/>
                </a:lnTo>
                <a:lnTo>
                  <a:pt x="89879" y="235824"/>
                </a:lnTo>
                <a:lnTo>
                  <a:pt x="107401" y="227850"/>
                </a:lnTo>
                <a:lnTo>
                  <a:pt x="72174" y="227850"/>
                </a:lnTo>
                <a:lnTo>
                  <a:pt x="43810" y="221043"/>
                </a:lnTo>
                <a:lnTo>
                  <a:pt x="25685" y="204190"/>
                </a:lnTo>
                <a:lnTo>
                  <a:pt x="15409" y="182641"/>
                </a:lnTo>
                <a:lnTo>
                  <a:pt x="10591" y="161747"/>
                </a:lnTo>
                <a:close/>
              </a:path>
              <a:path w="134619" h="239395">
                <a:moveTo>
                  <a:pt x="77469" y="0"/>
                </a:moveTo>
                <a:lnTo>
                  <a:pt x="51619" y="3475"/>
                </a:lnTo>
                <a:lnTo>
                  <a:pt x="29470" y="14274"/>
                </a:lnTo>
                <a:lnTo>
                  <a:pt x="13997" y="32961"/>
                </a:lnTo>
                <a:lnTo>
                  <a:pt x="8178" y="60096"/>
                </a:lnTo>
                <a:lnTo>
                  <a:pt x="11186" y="78677"/>
                </a:lnTo>
                <a:lnTo>
                  <a:pt x="44742" y="118186"/>
                </a:lnTo>
                <a:lnTo>
                  <a:pt x="84092" y="140714"/>
                </a:lnTo>
                <a:lnTo>
                  <a:pt x="98752" y="152928"/>
                </a:lnTo>
                <a:lnTo>
                  <a:pt x="108539" y="167679"/>
                </a:lnTo>
                <a:lnTo>
                  <a:pt x="112102" y="185293"/>
                </a:lnTo>
                <a:lnTo>
                  <a:pt x="109110" y="203349"/>
                </a:lnTo>
                <a:lnTo>
                  <a:pt x="100796" y="216711"/>
                </a:lnTo>
                <a:lnTo>
                  <a:pt x="88153" y="225003"/>
                </a:lnTo>
                <a:lnTo>
                  <a:pt x="72174" y="227850"/>
                </a:lnTo>
                <a:lnTo>
                  <a:pt x="107401" y="227850"/>
                </a:lnTo>
                <a:lnTo>
                  <a:pt x="114696" y="224531"/>
                </a:lnTo>
                <a:lnTo>
                  <a:pt x="132928" y="204506"/>
                </a:lnTo>
                <a:lnTo>
                  <a:pt x="134391" y="198367"/>
                </a:lnTo>
                <a:lnTo>
                  <a:pt x="134391" y="146495"/>
                </a:lnTo>
                <a:lnTo>
                  <a:pt x="122993" y="128762"/>
                </a:lnTo>
                <a:lnTo>
                  <a:pt x="105706" y="114564"/>
                </a:lnTo>
                <a:lnTo>
                  <a:pt x="86118" y="102666"/>
                </a:lnTo>
                <a:lnTo>
                  <a:pt x="67843" y="92151"/>
                </a:lnTo>
                <a:lnTo>
                  <a:pt x="55295" y="83665"/>
                </a:lnTo>
                <a:lnTo>
                  <a:pt x="45050" y="74242"/>
                </a:lnTo>
                <a:lnTo>
                  <a:pt x="38143" y="63131"/>
                </a:lnTo>
                <a:lnTo>
                  <a:pt x="35610" y="49580"/>
                </a:lnTo>
                <a:lnTo>
                  <a:pt x="38550" y="33705"/>
                </a:lnTo>
                <a:lnTo>
                  <a:pt x="46496" y="21724"/>
                </a:lnTo>
                <a:lnTo>
                  <a:pt x="58140" y="14156"/>
                </a:lnTo>
                <a:lnTo>
                  <a:pt x="72174" y="11518"/>
                </a:lnTo>
                <a:lnTo>
                  <a:pt x="123232" y="11518"/>
                </a:lnTo>
                <a:lnTo>
                  <a:pt x="123177" y="11023"/>
                </a:lnTo>
                <a:lnTo>
                  <a:pt x="115290" y="6975"/>
                </a:lnTo>
                <a:lnTo>
                  <a:pt x="104833" y="3444"/>
                </a:lnTo>
                <a:lnTo>
                  <a:pt x="92121" y="947"/>
                </a:lnTo>
                <a:lnTo>
                  <a:pt x="77469" y="0"/>
                </a:lnTo>
                <a:close/>
              </a:path>
              <a:path w="134619" h="239395">
                <a:moveTo>
                  <a:pt x="123232" y="11518"/>
                </a:moveTo>
                <a:lnTo>
                  <a:pt x="72174" y="11518"/>
                </a:lnTo>
                <a:lnTo>
                  <a:pt x="94750" y="16487"/>
                </a:lnTo>
                <a:lnTo>
                  <a:pt x="108080" y="28733"/>
                </a:lnTo>
                <a:lnTo>
                  <a:pt x="115004" y="44265"/>
                </a:lnTo>
                <a:lnTo>
                  <a:pt x="118363" y="59093"/>
                </a:lnTo>
                <a:lnTo>
                  <a:pt x="126542" y="59093"/>
                </a:lnTo>
                <a:lnTo>
                  <a:pt x="126083" y="49115"/>
                </a:lnTo>
                <a:lnTo>
                  <a:pt x="125398" y="35996"/>
                </a:lnTo>
                <a:lnTo>
                  <a:pt x="124444" y="22408"/>
                </a:lnTo>
                <a:lnTo>
                  <a:pt x="123232" y="11518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93700" y="139700"/>
            <a:ext cx="339725" cy="393700"/>
          </a:xfrm>
          <a:custGeom>
            <a:avLst/>
            <a:gdLst/>
            <a:ahLst/>
            <a:cxnLst/>
            <a:rect l="l" t="t" r="r" b="b"/>
            <a:pathLst>
              <a:path w="339725" h="393700">
                <a:moveTo>
                  <a:pt x="152037" y="154736"/>
                </a:moveTo>
                <a:lnTo>
                  <a:pt x="103926" y="154736"/>
                </a:lnTo>
                <a:lnTo>
                  <a:pt x="110661" y="158737"/>
                </a:lnTo>
                <a:lnTo>
                  <a:pt x="114992" y="161239"/>
                </a:lnTo>
                <a:lnTo>
                  <a:pt x="118841" y="165747"/>
                </a:lnTo>
                <a:lnTo>
                  <a:pt x="122209" y="172758"/>
                </a:lnTo>
                <a:lnTo>
                  <a:pt x="131854" y="193785"/>
                </a:lnTo>
                <a:lnTo>
                  <a:pt x="141996" y="215139"/>
                </a:lnTo>
                <a:lnTo>
                  <a:pt x="163587" y="256387"/>
                </a:lnTo>
                <a:lnTo>
                  <a:pt x="188156" y="296222"/>
                </a:lnTo>
                <a:lnTo>
                  <a:pt x="217990" y="335045"/>
                </a:lnTo>
                <a:lnTo>
                  <a:pt x="252236" y="368122"/>
                </a:lnTo>
                <a:lnTo>
                  <a:pt x="290038" y="390721"/>
                </a:lnTo>
                <a:lnTo>
                  <a:pt x="306375" y="393700"/>
                </a:lnTo>
                <a:lnTo>
                  <a:pt x="338986" y="393700"/>
                </a:lnTo>
                <a:lnTo>
                  <a:pt x="339203" y="390093"/>
                </a:lnTo>
                <a:lnTo>
                  <a:pt x="333429" y="390093"/>
                </a:lnTo>
                <a:lnTo>
                  <a:pt x="294434" y="375567"/>
                </a:lnTo>
                <a:lnTo>
                  <a:pt x="254582" y="337007"/>
                </a:lnTo>
                <a:lnTo>
                  <a:pt x="219151" y="288684"/>
                </a:lnTo>
                <a:lnTo>
                  <a:pt x="193418" y="244868"/>
                </a:lnTo>
                <a:lnTo>
                  <a:pt x="168579" y="195670"/>
                </a:lnTo>
                <a:lnTo>
                  <a:pt x="156136" y="167550"/>
                </a:lnTo>
                <a:lnTo>
                  <a:pt x="152037" y="154736"/>
                </a:lnTo>
                <a:close/>
              </a:path>
              <a:path w="339725" h="393700">
                <a:moveTo>
                  <a:pt x="112552" y="0"/>
                </a:moveTo>
                <a:lnTo>
                  <a:pt x="0" y="0"/>
                </a:lnTo>
                <a:lnTo>
                  <a:pt x="0" y="5511"/>
                </a:lnTo>
                <a:lnTo>
                  <a:pt x="13472" y="6515"/>
                </a:lnTo>
                <a:lnTo>
                  <a:pt x="21169" y="7505"/>
                </a:lnTo>
                <a:lnTo>
                  <a:pt x="25981" y="8508"/>
                </a:lnTo>
                <a:lnTo>
                  <a:pt x="28387" y="16522"/>
                </a:lnTo>
                <a:lnTo>
                  <a:pt x="29905" y="26913"/>
                </a:lnTo>
                <a:lnTo>
                  <a:pt x="30431" y="40309"/>
                </a:lnTo>
                <a:lnTo>
                  <a:pt x="30431" y="236550"/>
                </a:lnTo>
                <a:lnTo>
                  <a:pt x="0" y="271411"/>
                </a:lnTo>
                <a:lnTo>
                  <a:pt x="0" y="277926"/>
                </a:lnTo>
                <a:lnTo>
                  <a:pt x="94303" y="277926"/>
                </a:lnTo>
                <a:lnTo>
                  <a:pt x="94303" y="271411"/>
                </a:lnTo>
                <a:lnTo>
                  <a:pt x="80831" y="269913"/>
                </a:lnTo>
                <a:lnTo>
                  <a:pt x="72651" y="268909"/>
                </a:lnTo>
                <a:lnTo>
                  <a:pt x="67840" y="267906"/>
                </a:lnTo>
                <a:lnTo>
                  <a:pt x="65915" y="259892"/>
                </a:lnTo>
                <a:lnTo>
                  <a:pt x="64397" y="249581"/>
                </a:lnTo>
                <a:lnTo>
                  <a:pt x="63878" y="236550"/>
                </a:lnTo>
                <a:lnTo>
                  <a:pt x="63991" y="154736"/>
                </a:lnTo>
                <a:lnTo>
                  <a:pt x="152037" y="154736"/>
                </a:lnTo>
                <a:lnTo>
                  <a:pt x="149196" y="145856"/>
                </a:lnTo>
                <a:lnTo>
                  <a:pt x="71719" y="145856"/>
                </a:lnTo>
                <a:lnTo>
                  <a:pt x="63991" y="145719"/>
                </a:lnTo>
                <a:lnTo>
                  <a:pt x="63991" y="14020"/>
                </a:lnTo>
                <a:lnTo>
                  <a:pt x="70561" y="12626"/>
                </a:lnTo>
                <a:lnTo>
                  <a:pt x="77222" y="11515"/>
                </a:lnTo>
                <a:lnTo>
                  <a:pt x="83883" y="10781"/>
                </a:lnTo>
                <a:lnTo>
                  <a:pt x="90454" y="10515"/>
                </a:lnTo>
                <a:lnTo>
                  <a:pt x="159358" y="10515"/>
                </a:lnTo>
                <a:lnTo>
                  <a:pt x="151919" y="5572"/>
                </a:lnTo>
                <a:lnTo>
                  <a:pt x="112552" y="0"/>
                </a:lnTo>
                <a:close/>
              </a:path>
              <a:path w="339725" h="393700">
                <a:moveTo>
                  <a:pt x="159358" y="10515"/>
                </a:moveTo>
                <a:lnTo>
                  <a:pt x="90454" y="10515"/>
                </a:lnTo>
                <a:lnTo>
                  <a:pt x="119600" y="15436"/>
                </a:lnTo>
                <a:lnTo>
                  <a:pt x="141033" y="29605"/>
                </a:lnTo>
                <a:lnTo>
                  <a:pt x="154257" y="52129"/>
                </a:lnTo>
                <a:lnTo>
                  <a:pt x="158775" y="82118"/>
                </a:lnTo>
                <a:lnTo>
                  <a:pt x="154400" y="109305"/>
                </a:lnTo>
                <a:lnTo>
                  <a:pt x="141815" y="129073"/>
                </a:lnTo>
                <a:lnTo>
                  <a:pt x="121833" y="141139"/>
                </a:lnTo>
                <a:lnTo>
                  <a:pt x="95265" y="145224"/>
                </a:lnTo>
                <a:lnTo>
                  <a:pt x="87536" y="145373"/>
                </a:lnTo>
                <a:lnTo>
                  <a:pt x="79628" y="145662"/>
                </a:lnTo>
                <a:lnTo>
                  <a:pt x="71719" y="145856"/>
                </a:lnTo>
                <a:lnTo>
                  <a:pt x="149196" y="145856"/>
                </a:lnTo>
                <a:lnTo>
                  <a:pt x="148672" y="144221"/>
                </a:lnTo>
                <a:lnTo>
                  <a:pt x="148672" y="142722"/>
                </a:lnTo>
                <a:lnTo>
                  <a:pt x="167631" y="130936"/>
                </a:lnTo>
                <a:lnTo>
                  <a:pt x="183073" y="115676"/>
                </a:lnTo>
                <a:lnTo>
                  <a:pt x="193462" y="96661"/>
                </a:lnTo>
                <a:lnTo>
                  <a:pt x="197266" y="73609"/>
                </a:lnTo>
                <a:lnTo>
                  <a:pt x="184426" y="27172"/>
                </a:lnTo>
                <a:lnTo>
                  <a:pt x="159358" y="10515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762000"/>
            <a:ext cx="8153400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7800" y="2171700"/>
            <a:ext cx="6254750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5300" y="6294826"/>
            <a:ext cx="91566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hyperlink" Target="mailto:jl1322@cs.rutger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0439" y="1136103"/>
            <a:ext cx="1989726" cy="222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994" y="457276"/>
            <a:ext cx="462280" cy="452755"/>
          </a:xfrm>
          <a:custGeom>
            <a:avLst/>
            <a:gdLst/>
            <a:ahLst/>
            <a:cxnLst/>
            <a:rect l="l" t="t" r="r" b="b"/>
            <a:pathLst>
              <a:path w="462280" h="452755">
                <a:moveTo>
                  <a:pt x="160940" y="0"/>
                </a:moveTo>
                <a:lnTo>
                  <a:pt x="0" y="0"/>
                </a:lnTo>
                <a:lnTo>
                  <a:pt x="0" y="14528"/>
                </a:lnTo>
                <a:lnTo>
                  <a:pt x="23949" y="16459"/>
                </a:lnTo>
                <a:lnTo>
                  <a:pt x="38902" y="19881"/>
                </a:lnTo>
                <a:lnTo>
                  <a:pt x="46581" y="30746"/>
                </a:lnTo>
                <a:lnTo>
                  <a:pt x="49410" y="56499"/>
                </a:lnTo>
                <a:lnTo>
                  <a:pt x="49814" y="104584"/>
                </a:lnTo>
                <a:lnTo>
                  <a:pt x="49814" y="281800"/>
                </a:lnTo>
                <a:lnTo>
                  <a:pt x="51300" y="326028"/>
                </a:lnTo>
                <a:lnTo>
                  <a:pt x="57868" y="366437"/>
                </a:lnTo>
                <a:lnTo>
                  <a:pt x="98920" y="428265"/>
                </a:lnTo>
                <a:lnTo>
                  <a:pt x="139736" y="445918"/>
                </a:lnTo>
                <a:lnTo>
                  <a:pt x="198301" y="452221"/>
                </a:lnTo>
                <a:lnTo>
                  <a:pt x="258071" y="445716"/>
                </a:lnTo>
                <a:lnTo>
                  <a:pt x="304279" y="431406"/>
                </a:lnTo>
                <a:lnTo>
                  <a:pt x="305334" y="430923"/>
                </a:lnTo>
                <a:lnTo>
                  <a:pt x="229915" y="430923"/>
                </a:lnTo>
                <a:lnTo>
                  <a:pt x="178199" y="423510"/>
                </a:lnTo>
                <a:lnTo>
                  <a:pt x="143820" y="402292"/>
                </a:lnTo>
                <a:lnTo>
                  <a:pt x="123418" y="368803"/>
                </a:lnTo>
                <a:lnTo>
                  <a:pt x="113639" y="324576"/>
                </a:lnTo>
                <a:lnTo>
                  <a:pt x="111126" y="271145"/>
                </a:lnTo>
                <a:lnTo>
                  <a:pt x="111126" y="104584"/>
                </a:lnTo>
                <a:lnTo>
                  <a:pt x="111530" y="56499"/>
                </a:lnTo>
                <a:lnTo>
                  <a:pt x="136991" y="16459"/>
                </a:lnTo>
                <a:lnTo>
                  <a:pt x="160940" y="14528"/>
                </a:lnTo>
                <a:lnTo>
                  <a:pt x="160940" y="0"/>
                </a:lnTo>
                <a:close/>
              </a:path>
              <a:path w="462280" h="452755">
                <a:moveTo>
                  <a:pt x="411932" y="410591"/>
                </a:moveTo>
                <a:lnTo>
                  <a:pt x="350621" y="410591"/>
                </a:lnTo>
                <a:lnTo>
                  <a:pt x="357611" y="412239"/>
                </a:lnTo>
                <a:lnTo>
                  <a:pt x="363434" y="416518"/>
                </a:lnTo>
                <a:lnTo>
                  <a:pt x="369077" y="422431"/>
                </a:lnTo>
                <a:lnTo>
                  <a:pt x="375528" y="428980"/>
                </a:lnTo>
                <a:lnTo>
                  <a:pt x="391814" y="448348"/>
                </a:lnTo>
                <a:lnTo>
                  <a:pt x="411932" y="442544"/>
                </a:lnTo>
                <a:lnTo>
                  <a:pt x="411932" y="410591"/>
                </a:lnTo>
                <a:close/>
              </a:path>
              <a:path w="462280" h="452755">
                <a:moveTo>
                  <a:pt x="461752" y="0"/>
                </a:moveTo>
                <a:lnTo>
                  <a:pt x="300805" y="0"/>
                </a:lnTo>
                <a:lnTo>
                  <a:pt x="300805" y="14528"/>
                </a:lnTo>
                <a:lnTo>
                  <a:pt x="324755" y="16459"/>
                </a:lnTo>
                <a:lnTo>
                  <a:pt x="339709" y="19881"/>
                </a:lnTo>
                <a:lnTo>
                  <a:pt x="347388" y="30746"/>
                </a:lnTo>
                <a:lnTo>
                  <a:pt x="350217" y="56499"/>
                </a:lnTo>
                <a:lnTo>
                  <a:pt x="350621" y="104584"/>
                </a:lnTo>
                <a:lnTo>
                  <a:pt x="350621" y="376694"/>
                </a:lnTo>
                <a:lnTo>
                  <a:pt x="337014" y="390477"/>
                </a:lnTo>
                <a:lnTo>
                  <a:pt x="312182" y="408528"/>
                </a:lnTo>
                <a:lnTo>
                  <a:pt x="276392" y="424220"/>
                </a:lnTo>
                <a:lnTo>
                  <a:pt x="229915" y="430923"/>
                </a:lnTo>
                <a:lnTo>
                  <a:pt x="305334" y="430923"/>
                </a:lnTo>
                <a:lnTo>
                  <a:pt x="335578" y="417095"/>
                </a:lnTo>
                <a:lnTo>
                  <a:pt x="350621" y="410591"/>
                </a:lnTo>
                <a:lnTo>
                  <a:pt x="411932" y="410591"/>
                </a:lnTo>
                <a:lnTo>
                  <a:pt x="411932" y="104584"/>
                </a:lnTo>
                <a:lnTo>
                  <a:pt x="412336" y="56499"/>
                </a:lnTo>
                <a:lnTo>
                  <a:pt x="437800" y="16459"/>
                </a:lnTo>
                <a:lnTo>
                  <a:pt x="461752" y="14528"/>
                </a:lnTo>
                <a:lnTo>
                  <a:pt x="461752" y="0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4322" y="457276"/>
            <a:ext cx="381635" cy="442595"/>
          </a:xfrm>
          <a:custGeom>
            <a:avLst/>
            <a:gdLst/>
            <a:ahLst/>
            <a:cxnLst/>
            <a:rect l="l" t="t" r="r" b="b"/>
            <a:pathLst>
              <a:path w="381635" h="442594">
                <a:moveTo>
                  <a:pt x="221297" y="18402"/>
                </a:moveTo>
                <a:lnTo>
                  <a:pt x="159981" y="18402"/>
                </a:lnTo>
                <a:lnTo>
                  <a:pt x="159981" y="337959"/>
                </a:lnTo>
                <a:lnTo>
                  <a:pt x="159398" y="386044"/>
                </a:lnTo>
                <a:lnTo>
                  <a:pt x="155311" y="411797"/>
                </a:lnTo>
                <a:lnTo>
                  <a:pt x="144219" y="422663"/>
                </a:lnTo>
                <a:lnTo>
                  <a:pt x="122618" y="426085"/>
                </a:lnTo>
                <a:lnTo>
                  <a:pt x="98666" y="428015"/>
                </a:lnTo>
                <a:lnTo>
                  <a:pt x="98666" y="442544"/>
                </a:lnTo>
                <a:lnTo>
                  <a:pt x="282600" y="442544"/>
                </a:lnTo>
                <a:lnTo>
                  <a:pt x="282600" y="428015"/>
                </a:lnTo>
                <a:lnTo>
                  <a:pt x="258648" y="426085"/>
                </a:lnTo>
                <a:lnTo>
                  <a:pt x="237054" y="422663"/>
                </a:lnTo>
                <a:lnTo>
                  <a:pt x="225966" y="411797"/>
                </a:lnTo>
                <a:lnTo>
                  <a:pt x="221881" y="386044"/>
                </a:lnTo>
                <a:lnTo>
                  <a:pt x="221297" y="337959"/>
                </a:lnTo>
                <a:lnTo>
                  <a:pt x="221297" y="18402"/>
                </a:lnTo>
                <a:close/>
              </a:path>
              <a:path w="381635" h="442594">
                <a:moveTo>
                  <a:pt x="375526" y="0"/>
                </a:moveTo>
                <a:lnTo>
                  <a:pt x="5753" y="0"/>
                </a:lnTo>
                <a:lnTo>
                  <a:pt x="3637" y="22365"/>
                </a:lnTo>
                <a:lnTo>
                  <a:pt x="1795" y="57621"/>
                </a:lnTo>
                <a:lnTo>
                  <a:pt x="493" y="90698"/>
                </a:lnTo>
                <a:lnTo>
                  <a:pt x="0" y="106527"/>
                </a:lnTo>
                <a:lnTo>
                  <a:pt x="15328" y="106527"/>
                </a:lnTo>
                <a:lnTo>
                  <a:pt x="25399" y="60075"/>
                </a:lnTo>
                <a:lnTo>
                  <a:pt x="40590" y="33413"/>
                </a:lnTo>
                <a:lnTo>
                  <a:pt x="70691" y="21277"/>
                </a:lnTo>
                <a:lnTo>
                  <a:pt x="125488" y="18402"/>
                </a:lnTo>
                <a:lnTo>
                  <a:pt x="376931" y="18402"/>
                </a:lnTo>
                <a:lnTo>
                  <a:pt x="375526" y="0"/>
                </a:lnTo>
                <a:close/>
              </a:path>
              <a:path w="381635" h="442594">
                <a:moveTo>
                  <a:pt x="376931" y="18402"/>
                </a:moveTo>
                <a:lnTo>
                  <a:pt x="255778" y="18402"/>
                </a:lnTo>
                <a:lnTo>
                  <a:pt x="310426" y="21277"/>
                </a:lnTo>
                <a:lnTo>
                  <a:pt x="340199" y="33413"/>
                </a:lnTo>
                <a:lnTo>
                  <a:pt x="355063" y="60075"/>
                </a:lnTo>
                <a:lnTo>
                  <a:pt x="364985" y="106527"/>
                </a:lnTo>
                <a:lnTo>
                  <a:pt x="381279" y="106527"/>
                </a:lnTo>
                <a:lnTo>
                  <a:pt x="380650" y="90698"/>
                </a:lnTo>
                <a:lnTo>
                  <a:pt x="379121" y="57621"/>
                </a:lnTo>
                <a:lnTo>
                  <a:pt x="377234" y="22365"/>
                </a:lnTo>
                <a:lnTo>
                  <a:pt x="376931" y="18402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7095" y="447598"/>
            <a:ext cx="433070" cy="462280"/>
          </a:xfrm>
          <a:custGeom>
            <a:avLst/>
            <a:gdLst/>
            <a:ahLst/>
            <a:cxnLst/>
            <a:rect l="l" t="t" r="r" b="b"/>
            <a:pathLst>
              <a:path w="433069" h="462280">
                <a:moveTo>
                  <a:pt x="247154" y="0"/>
                </a:moveTo>
                <a:lnTo>
                  <a:pt x="173852" y="8686"/>
                </a:lnTo>
                <a:lnTo>
                  <a:pt x="136668" y="20440"/>
                </a:lnTo>
                <a:lnTo>
                  <a:pt x="101117" y="37933"/>
                </a:lnTo>
                <a:lnTo>
                  <a:pt x="68689" y="61762"/>
                </a:lnTo>
                <a:lnTo>
                  <a:pt x="40872" y="92525"/>
                </a:lnTo>
                <a:lnTo>
                  <a:pt x="19159" y="130820"/>
                </a:lnTo>
                <a:lnTo>
                  <a:pt x="5038" y="177245"/>
                </a:lnTo>
                <a:lnTo>
                  <a:pt x="0" y="232397"/>
                </a:lnTo>
                <a:lnTo>
                  <a:pt x="4289" y="285155"/>
                </a:lnTo>
                <a:lnTo>
                  <a:pt x="16573" y="330095"/>
                </a:lnTo>
                <a:lnTo>
                  <a:pt x="35977" y="367646"/>
                </a:lnTo>
                <a:lnTo>
                  <a:pt x="61626" y="398239"/>
                </a:lnTo>
                <a:lnTo>
                  <a:pt x="92644" y="422304"/>
                </a:lnTo>
                <a:lnTo>
                  <a:pt x="128157" y="440272"/>
                </a:lnTo>
                <a:lnTo>
                  <a:pt x="167288" y="452574"/>
                </a:lnTo>
                <a:lnTo>
                  <a:pt x="209163" y="459639"/>
                </a:lnTo>
                <a:lnTo>
                  <a:pt x="252907" y="461898"/>
                </a:lnTo>
                <a:lnTo>
                  <a:pt x="302199" y="458904"/>
                </a:lnTo>
                <a:lnTo>
                  <a:pt x="343317" y="451735"/>
                </a:lnTo>
                <a:lnTo>
                  <a:pt x="375632" y="443114"/>
                </a:lnTo>
                <a:lnTo>
                  <a:pt x="383454" y="440601"/>
                </a:lnTo>
                <a:lnTo>
                  <a:pt x="257695" y="440601"/>
                </a:lnTo>
                <a:lnTo>
                  <a:pt x="206270" y="434367"/>
                </a:lnTo>
                <a:lnTo>
                  <a:pt x="163492" y="416819"/>
                </a:lnTo>
                <a:lnTo>
                  <a:pt x="129093" y="389682"/>
                </a:lnTo>
                <a:lnTo>
                  <a:pt x="102805" y="354686"/>
                </a:lnTo>
                <a:lnTo>
                  <a:pt x="84360" y="313557"/>
                </a:lnTo>
                <a:lnTo>
                  <a:pt x="73490" y="268023"/>
                </a:lnTo>
                <a:lnTo>
                  <a:pt x="69926" y="219811"/>
                </a:lnTo>
                <a:lnTo>
                  <a:pt x="74012" y="169178"/>
                </a:lnTo>
                <a:lnTo>
                  <a:pt x="85958" y="125405"/>
                </a:lnTo>
                <a:lnTo>
                  <a:pt x="105294" y="88830"/>
                </a:lnTo>
                <a:lnTo>
                  <a:pt x="131552" y="59793"/>
                </a:lnTo>
                <a:lnTo>
                  <a:pt x="164260" y="38633"/>
                </a:lnTo>
                <a:lnTo>
                  <a:pt x="202951" y="25688"/>
                </a:lnTo>
                <a:lnTo>
                  <a:pt x="247154" y="21297"/>
                </a:lnTo>
                <a:lnTo>
                  <a:pt x="370554" y="21297"/>
                </a:lnTo>
                <a:lnTo>
                  <a:pt x="364224" y="18382"/>
                </a:lnTo>
                <a:lnTo>
                  <a:pt x="334214" y="9561"/>
                </a:lnTo>
                <a:lnTo>
                  <a:pt x="294682" y="2738"/>
                </a:lnTo>
                <a:lnTo>
                  <a:pt x="247154" y="0"/>
                </a:lnTo>
                <a:close/>
              </a:path>
              <a:path w="433069" h="462280">
                <a:moveTo>
                  <a:pt x="433006" y="275983"/>
                </a:moveTo>
                <a:lnTo>
                  <a:pt x="264401" y="275983"/>
                </a:lnTo>
                <a:lnTo>
                  <a:pt x="264401" y="290499"/>
                </a:lnTo>
                <a:lnTo>
                  <a:pt x="288353" y="292442"/>
                </a:lnTo>
                <a:lnTo>
                  <a:pt x="315490" y="295862"/>
                </a:lnTo>
                <a:lnTo>
                  <a:pt x="329425" y="306725"/>
                </a:lnTo>
                <a:lnTo>
                  <a:pt x="334559" y="332478"/>
                </a:lnTo>
                <a:lnTo>
                  <a:pt x="335233" y="376660"/>
                </a:lnTo>
                <a:lnTo>
                  <a:pt x="335292" y="431888"/>
                </a:lnTo>
                <a:lnTo>
                  <a:pt x="316838" y="435698"/>
                </a:lnTo>
                <a:lnTo>
                  <a:pt x="296856" y="438421"/>
                </a:lnTo>
                <a:lnTo>
                  <a:pt x="276692" y="440055"/>
                </a:lnTo>
                <a:lnTo>
                  <a:pt x="257695" y="440601"/>
                </a:lnTo>
                <a:lnTo>
                  <a:pt x="383454" y="440601"/>
                </a:lnTo>
                <a:lnTo>
                  <a:pt x="398513" y="435762"/>
                </a:lnTo>
                <a:lnTo>
                  <a:pt x="397411" y="405774"/>
                </a:lnTo>
                <a:lnTo>
                  <a:pt x="396846" y="388313"/>
                </a:lnTo>
                <a:lnTo>
                  <a:pt x="396707" y="380568"/>
                </a:lnTo>
                <a:lnTo>
                  <a:pt x="396802" y="325529"/>
                </a:lnTo>
                <a:lnTo>
                  <a:pt x="398164" y="304666"/>
                </a:lnTo>
                <a:lnTo>
                  <a:pt x="401858" y="295605"/>
                </a:lnTo>
                <a:lnTo>
                  <a:pt x="409054" y="292442"/>
                </a:lnTo>
                <a:lnTo>
                  <a:pt x="433006" y="290499"/>
                </a:lnTo>
                <a:lnTo>
                  <a:pt x="433006" y="275983"/>
                </a:lnTo>
                <a:close/>
              </a:path>
              <a:path w="433069" h="462280">
                <a:moveTo>
                  <a:pt x="370554" y="21297"/>
                </a:moveTo>
                <a:lnTo>
                  <a:pt x="247154" y="21297"/>
                </a:lnTo>
                <a:lnTo>
                  <a:pt x="313959" y="34582"/>
                </a:lnTo>
                <a:lnTo>
                  <a:pt x="351216" y="65841"/>
                </a:lnTo>
                <a:lnTo>
                  <a:pt x="368535" y="102184"/>
                </a:lnTo>
                <a:lnTo>
                  <a:pt x="375526" y="130721"/>
                </a:lnTo>
                <a:lnTo>
                  <a:pt x="393725" y="125882"/>
                </a:lnTo>
                <a:lnTo>
                  <a:pt x="391406" y="100646"/>
                </a:lnTo>
                <a:lnTo>
                  <a:pt x="388816" y="75045"/>
                </a:lnTo>
                <a:lnTo>
                  <a:pt x="386045" y="50171"/>
                </a:lnTo>
                <a:lnTo>
                  <a:pt x="383184" y="27114"/>
                </a:lnTo>
                <a:lnTo>
                  <a:pt x="370554" y="21297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1288" y="457276"/>
            <a:ext cx="325755" cy="442595"/>
          </a:xfrm>
          <a:custGeom>
            <a:avLst/>
            <a:gdLst/>
            <a:ahLst/>
            <a:cxnLst/>
            <a:rect l="l" t="t" r="r" b="b"/>
            <a:pathLst>
              <a:path w="325755" h="442594">
                <a:moveTo>
                  <a:pt x="285483" y="0"/>
                </a:moveTo>
                <a:lnTo>
                  <a:pt x="0" y="0"/>
                </a:lnTo>
                <a:lnTo>
                  <a:pt x="0" y="14528"/>
                </a:lnTo>
                <a:lnTo>
                  <a:pt x="23952" y="16459"/>
                </a:lnTo>
                <a:lnTo>
                  <a:pt x="38908" y="19881"/>
                </a:lnTo>
                <a:lnTo>
                  <a:pt x="46588" y="30746"/>
                </a:lnTo>
                <a:lnTo>
                  <a:pt x="49417" y="56499"/>
                </a:lnTo>
                <a:lnTo>
                  <a:pt x="49765" y="97802"/>
                </a:lnTo>
                <a:lnTo>
                  <a:pt x="49822" y="337959"/>
                </a:lnTo>
                <a:lnTo>
                  <a:pt x="49417" y="386044"/>
                </a:lnTo>
                <a:lnTo>
                  <a:pt x="46588" y="411797"/>
                </a:lnTo>
                <a:lnTo>
                  <a:pt x="38908" y="422663"/>
                </a:lnTo>
                <a:lnTo>
                  <a:pt x="23952" y="426085"/>
                </a:lnTo>
                <a:lnTo>
                  <a:pt x="0" y="428015"/>
                </a:lnTo>
                <a:lnTo>
                  <a:pt x="0" y="442544"/>
                </a:lnTo>
                <a:lnTo>
                  <a:pt x="303682" y="442544"/>
                </a:lnTo>
                <a:lnTo>
                  <a:pt x="308012" y="424141"/>
                </a:lnTo>
                <a:lnTo>
                  <a:pt x="183934" y="424141"/>
                </a:lnTo>
                <a:lnTo>
                  <a:pt x="165826" y="423461"/>
                </a:lnTo>
                <a:lnTo>
                  <a:pt x="147535" y="421600"/>
                </a:lnTo>
                <a:lnTo>
                  <a:pt x="129245" y="418832"/>
                </a:lnTo>
                <a:lnTo>
                  <a:pt x="111137" y="415429"/>
                </a:lnTo>
                <a:lnTo>
                  <a:pt x="111137" y="221754"/>
                </a:lnTo>
                <a:lnTo>
                  <a:pt x="258660" y="221754"/>
                </a:lnTo>
                <a:lnTo>
                  <a:pt x="258660" y="203352"/>
                </a:lnTo>
                <a:lnTo>
                  <a:pt x="111137" y="203352"/>
                </a:lnTo>
                <a:lnTo>
                  <a:pt x="111137" y="18402"/>
                </a:lnTo>
                <a:lnTo>
                  <a:pt x="287501" y="18402"/>
                </a:lnTo>
                <a:lnTo>
                  <a:pt x="285483" y="0"/>
                </a:lnTo>
                <a:close/>
              </a:path>
              <a:path w="325755" h="442594">
                <a:moveTo>
                  <a:pt x="309435" y="328282"/>
                </a:moveTo>
                <a:lnTo>
                  <a:pt x="298987" y="366545"/>
                </a:lnTo>
                <a:lnTo>
                  <a:pt x="281174" y="396909"/>
                </a:lnTo>
                <a:lnTo>
                  <a:pt x="246116" y="416925"/>
                </a:lnTo>
                <a:lnTo>
                  <a:pt x="183934" y="424141"/>
                </a:lnTo>
                <a:lnTo>
                  <a:pt x="308012" y="424141"/>
                </a:lnTo>
                <a:lnTo>
                  <a:pt x="310054" y="415429"/>
                </a:lnTo>
                <a:lnTo>
                  <a:pt x="315780" y="389042"/>
                </a:lnTo>
                <a:lnTo>
                  <a:pt x="321064" y="361109"/>
                </a:lnTo>
                <a:lnTo>
                  <a:pt x="325716" y="331177"/>
                </a:lnTo>
                <a:lnTo>
                  <a:pt x="309435" y="328282"/>
                </a:lnTo>
                <a:close/>
              </a:path>
              <a:path w="325755" h="442594">
                <a:moveTo>
                  <a:pt x="258660" y="221754"/>
                </a:moveTo>
                <a:lnTo>
                  <a:pt x="170522" y="221754"/>
                </a:lnTo>
                <a:lnTo>
                  <a:pt x="202290" y="222329"/>
                </a:lnTo>
                <a:lnTo>
                  <a:pt x="222021" y="225626"/>
                </a:lnTo>
                <a:lnTo>
                  <a:pt x="232769" y="234008"/>
                </a:lnTo>
                <a:lnTo>
                  <a:pt x="237591" y="249834"/>
                </a:lnTo>
                <a:lnTo>
                  <a:pt x="241414" y="273075"/>
                </a:lnTo>
                <a:lnTo>
                  <a:pt x="258660" y="273075"/>
                </a:lnTo>
                <a:lnTo>
                  <a:pt x="258660" y="221754"/>
                </a:lnTo>
                <a:close/>
              </a:path>
              <a:path w="325755" h="442594">
                <a:moveTo>
                  <a:pt x="258660" y="152031"/>
                </a:moveTo>
                <a:lnTo>
                  <a:pt x="241414" y="152031"/>
                </a:lnTo>
                <a:lnTo>
                  <a:pt x="237591" y="175272"/>
                </a:lnTo>
                <a:lnTo>
                  <a:pt x="232769" y="191099"/>
                </a:lnTo>
                <a:lnTo>
                  <a:pt x="222021" y="199480"/>
                </a:lnTo>
                <a:lnTo>
                  <a:pt x="202290" y="202777"/>
                </a:lnTo>
                <a:lnTo>
                  <a:pt x="170522" y="203352"/>
                </a:lnTo>
                <a:lnTo>
                  <a:pt x="258660" y="203352"/>
                </a:lnTo>
                <a:lnTo>
                  <a:pt x="258660" y="152031"/>
                </a:lnTo>
                <a:close/>
              </a:path>
              <a:path w="325755" h="442594">
                <a:moveTo>
                  <a:pt x="287501" y="18402"/>
                </a:moveTo>
                <a:lnTo>
                  <a:pt x="166700" y="18402"/>
                </a:lnTo>
                <a:lnTo>
                  <a:pt x="220939" y="21186"/>
                </a:lnTo>
                <a:lnTo>
                  <a:pt x="250755" y="32686"/>
                </a:lnTo>
                <a:lnTo>
                  <a:pt x="265844" y="57621"/>
                </a:lnTo>
                <a:lnTo>
                  <a:pt x="275907" y="100711"/>
                </a:lnTo>
                <a:lnTo>
                  <a:pt x="292188" y="97802"/>
                </a:lnTo>
                <a:lnTo>
                  <a:pt x="291544" y="82115"/>
                </a:lnTo>
                <a:lnTo>
                  <a:pt x="289912" y="52173"/>
                </a:lnTo>
                <a:lnTo>
                  <a:pt x="287782" y="21186"/>
                </a:lnTo>
                <a:lnTo>
                  <a:pt x="287663" y="19881"/>
                </a:lnTo>
                <a:lnTo>
                  <a:pt x="287501" y="18402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8745" y="457276"/>
            <a:ext cx="389890" cy="442595"/>
          </a:xfrm>
          <a:custGeom>
            <a:avLst/>
            <a:gdLst/>
            <a:ahLst/>
            <a:cxnLst/>
            <a:rect l="l" t="t" r="r" b="b"/>
            <a:pathLst>
              <a:path w="389889" h="442594">
                <a:moveTo>
                  <a:pt x="173393" y="0"/>
                </a:moveTo>
                <a:lnTo>
                  <a:pt x="0" y="0"/>
                </a:lnTo>
                <a:lnTo>
                  <a:pt x="0" y="14528"/>
                </a:lnTo>
                <a:lnTo>
                  <a:pt x="23939" y="16459"/>
                </a:lnTo>
                <a:lnTo>
                  <a:pt x="38895" y="19881"/>
                </a:lnTo>
                <a:lnTo>
                  <a:pt x="46575" y="30746"/>
                </a:lnTo>
                <a:lnTo>
                  <a:pt x="49405" y="56499"/>
                </a:lnTo>
                <a:lnTo>
                  <a:pt x="49809" y="104584"/>
                </a:lnTo>
                <a:lnTo>
                  <a:pt x="49809" y="337959"/>
                </a:lnTo>
                <a:lnTo>
                  <a:pt x="49405" y="386044"/>
                </a:lnTo>
                <a:lnTo>
                  <a:pt x="23939" y="426085"/>
                </a:lnTo>
                <a:lnTo>
                  <a:pt x="0" y="428015"/>
                </a:lnTo>
                <a:lnTo>
                  <a:pt x="0" y="442544"/>
                </a:lnTo>
                <a:lnTo>
                  <a:pt x="160934" y="442544"/>
                </a:lnTo>
                <a:lnTo>
                  <a:pt x="160934" y="428015"/>
                </a:lnTo>
                <a:lnTo>
                  <a:pt x="136975" y="426083"/>
                </a:lnTo>
                <a:lnTo>
                  <a:pt x="122584" y="422663"/>
                </a:lnTo>
                <a:lnTo>
                  <a:pt x="115190" y="411797"/>
                </a:lnTo>
                <a:lnTo>
                  <a:pt x="112466" y="386044"/>
                </a:lnTo>
                <a:lnTo>
                  <a:pt x="112077" y="337959"/>
                </a:lnTo>
                <a:lnTo>
                  <a:pt x="112077" y="249834"/>
                </a:lnTo>
                <a:lnTo>
                  <a:pt x="245020" y="249834"/>
                </a:lnTo>
                <a:lnTo>
                  <a:pt x="243006" y="245940"/>
                </a:lnTo>
                <a:lnTo>
                  <a:pt x="235203" y="230466"/>
                </a:lnTo>
                <a:lnTo>
                  <a:pt x="112077" y="230466"/>
                </a:lnTo>
                <a:lnTo>
                  <a:pt x="112077" y="27114"/>
                </a:lnTo>
                <a:lnTo>
                  <a:pt x="131957" y="23971"/>
                </a:lnTo>
                <a:lnTo>
                  <a:pt x="142525" y="22760"/>
                </a:lnTo>
                <a:lnTo>
                  <a:pt x="153276" y="22275"/>
                </a:lnTo>
                <a:lnTo>
                  <a:pt x="279329" y="22275"/>
                </a:lnTo>
                <a:lnTo>
                  <a:pt x="254317" y="9636"/>
                </a:lnTo>
                <a:lnTo>
                  <a:pt x="213510" y="1727"/>
                </a:lnTo>
                <a:lnTo>
                  <a:pt x="173393" y="0"/>
                </a:lnTo>
                <a:close/>
              </a:path>
              <a:path w="389889" h="442594">
                <a:moveTo>
                  <a:pt x="245020" y="249834"/>
                </a:moveTo>
                <a:lnTo>
                  <a:pt x="136029" y="249834"/>
                </a:lnTo>
                <a:lnTo>
                  <a:pt x="147044" y="249970"/>
                </a:lnTo>
                <a:lnTo>
                  <a:pt x="158061" y="250925"/>
                </a:lnTo>
                <a:lnTo>
                  <a:pt x="194581" y="281673"/>
                </a:lnTo>
                <a:lnTo>
                  <a:pt x="218414" y="324408"/>
                </a:lnTo>
                <a:lnTo>
                  <a:pt x="245237" y="375729"/>
                </a:lnTo>
                <a:lnTo>
                  <a:pt x="262196" y="401690"/>
                </a:lnTo>
                <a:lnTo>
                  <a:pt x="283198" y="422933"/>
                </a:lnTo>
                <a:lnTo>
                  <a:pt x="308689" y="437278"/>
                </a:lnTo>
                <a:lnTo>
                  <a:pt x="339115" y="442544"/>
                </a:lnTo>
                <a:lnTo>
                  <a:pt x="389889" y="442544"/>
                </a:lnTo>
                <a:lnTo>
                  <a:pt x="389889" y="428015"/>
                </a:lnTo>
                <a:lnTo>
                  <a:pt x="379685" y="427502"/>
                </a:lnTo>
                <a:lnTo>
                  <a:pt x="370736" y="426083"/>
                </a:lnTo>
                <a:lnTo>
                  <a:pt x="324392" y="387467"/>
                </a:lnTo>
                <a:lnTo>
                  <a:pt x="283552" y="322465"/>
                </a:lnTo>
                <a:lnTo>
                  <a:pt x="255414" y="269936"/>
                </a:lnTo>
                <a:lnTo>
                  <a:pt x="245020" y="249834"/>
                </a:lnTo>
                <a:close/>
              </a:path>
              <a:path w="389889" h="442594">
                <a:moveTo>
                  <a:pt x="279329" y="22275"/>
                </a:moveTo>
                <a:lnTo>
                  <a:pt x="153276" y="22275"/>
                </a:lnTo>
                <a:lnTo>
                  <a:pt x="191114" y="27283"/>
                </a:lnTo>
                <a:lnTo>
                  <a:pt x="223924" y="44183"/>
                </a:lnTo>
                <a:lnTo>
                  <a:pt x="247036" y="75789"/>
                </a:lnTo>
                <a:lnTo>
                  <a:pt x="255778" y="124917"/>
                </a:lnTo>
                <a:lnTo>
                  <a:pt x="246976" y="173277"/>
                </a:lnTo>
                <a:lnTo>
                  <a:pt x="223445" y="206019"/>
                </a:lnTo>
                <a:lnTo>
                  <a:pt x="189496" y="224597"/>
                </a:lnTo>
                <a:lnTo>
                  <a:pt x="149440" y="230466"/>
                </a:lnTo>
                <a:lnTo>
                  <a:pt x="235203" y="230466"/>
                </a:lnTo>
                <a:lnTo>
                  <a:pt x="233743" y="227571"/>
                </a:lnTo>
                <a:lnTo>
                  <a:pt x="263467" y="210773"/>
                </a:lnTo>
                <a:lnTo>
                  <a:pt x="293373" y="186170"/>
                </a:lnTo>
                <a:lnTo>
                  <a:pt x="316453" y="153217"/>
                </a:lnTo>
                <a:lnTo>
                  <a:pt x="325704" y="111366"/>
                </a:lnTo>
                <a:lnTo>
                  <a:pt x="315933" y="60365"/>
                </a:lnTo>
                <a:lnTo>
                  <a:pt x="290298" y="27818"/>
                </a:lnTo>
                <a:lnTo>
                  <a:pt x="279329" y="22275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8223" y="447598"/>
            <a:ext cx="267970" cy="462280"/>
          </a:xfrm>
          <a:custGeom>
            <a:avLst/>
            <a:gdLst/>
            <a:ahLst/>
            <a:cxnLst/>
            <a:rect l="l" t="t" r="r" b="b"/>
            <a:pathLst>
              <a:path w="267969" h="462280">
                <a:moveTo>
                  <a:pt x="21069" y="311810"/>
                </a:moveTo>
                <a:lnTo>
                  <a:pt x="0" y="317614"/>
                </a:lnTo>
                <a:lnTo>
                  <a:pt x="5821" y="352357"/>
                </a:lnTo>
                <a:lnTo>
                  <a:pt x="11253" y="384313"/>
                </a:lnTo>
                <a:lnTo>
                  <a:pt x="21069" y="435762"/>
                </a:lnTo>
                <a:lnTo>
                  <a:pt x="61787" y="453550"/>
                </a:lnTo>
                <a:lnTo>
                  <a:pt x="125488" y="461898"/>
                </a:lnTo>
                <a:lnTo>
                  <a:pt x="168285" y="457554"/>
                </a:lnTo>
                <a:lnTo>
                  <a:pt x="209655" y="443867"/>
                </a:lnTo>
                <a:lnTo>
                  <a:pt x="214459" y="440601"/>
                </a:lnTo>
                <a:lnTo>
                  <a:pt x="143687" y="440601"/>
                </a:lnTo>
                <a:lnTo>
                  <a:pt x="87213" y="427285"/>
                </a:lnTo>
                <a:lnTo>
                  <a:pt x="51127" y="394360"/>
                </a:lnTo>
                <a:lnTo>
                  <a:pt x="30666" y="352357"/>
                </a:lnTo>
                <a:lnTo>
                  <a:pt x="21069" y="311810"/>
                </a:lnTo>
                <a:close/>
              </a:path>
              <a:path w="267969" h="462280">
                <a:moveTo>
                  <a:pt x="154228" y="0"/>
                </a:moveTo>
                <a:lnTo>
                  <a:pt x="102767" y="6565"/>
                </a:lnTo>
                <a:lnTo>
                  <a:pt x="58670" y="27109"/>
                </a:lnTo>
                <a:lnTo>
                  <a:pt x="27866" y="62906"/>
                </a:lnTo>
                <a:lnTo>
                  <a:pt x="16281" y="115227"/>
                </a:lnTo>
                <a:lnTo>
                  <a:pt x="22269" y="151178"/>
                </a:lnTo>
                <a:lnTo>
                  <a:pt x="61549" y="208917"/>
                </a:lnTo>
                <a:lnTo>
                  <a:pt x="131241" y="251764"/>
                </a:lnTo>
                <a:lnTo>
                  <a:pt x="167433" y="271253"/>
                </a:lnTo>
                <a:lnTo>
                  <a:pt x="196619" y="295100"/>
                </a:lnTo>
                <a:lnTo>
                  <a:pt x="216107" y="323666"/>
                </a:lnTo>
                <a:lnTo>
                  <a:pt x="223202" y="357314"/>
                </a:lnTo>
                <a:lnTo>
                  <a:pt x="217245" y="392391"/>
                </a:lnTo>
                <a:lnTo>
                  <a:pt x="200690" y="418569"/>
                </a:lnTo>
                <a:lnTo>
                  <a:pt x="175512" y="434942"/>
                </a:lnTo>
                <a:lnTo>
                  <a:pt x="143687" y="440601"/>
                </a:lnTo>
                <a:lnTo>
                  <a:pt x="214459" y="440601"/>
                </a:lnTo>
                <a:lnTo>
                  <a:pt x="244954" y="419862"/>
                </a:lnTo>
                <a:lnTo>
                  <a:pt x="267576" y="387377"/>
                </a:lnTo>
                <a:lnTo>
                  <a:pt x="267576" y="282910"/>
                </a:lnTo>
                <a:lnTo>
                  <a:pt x="244879" y="248864"/>
                </a:lnTo>
                <a:lnTo>
                  <a:pt x="210468" y="221508"/>
                </a:lnTo>
                <a:lnTo>
                  <a:pt x="135077" y="177203"/>
                </a:lnTo>
                <a:lnTo>
                  <a:pt x="110094" y="160940"/>
                </a:lnTo>
                <a:lnTo>
                  <a:pt x="89692" y="142949"/>
                </a:lnTo>
                <a:lnTo>
                  <a:pt x="75935" y="121508"/>
                </a:lnTo>
                <a:lnTo>
                  <a:pt x="70891" y="94894"/>
                </a:lnTo>
                <a:lnTo>
                  <a:pt x="76743" y="64605"/>
                </a:lnTo>
                <a:lnTo>
                  <a:pt x="92563" y="41394"/>
                </a:lnTo>
                <a:lnTo>
                  <a:pt x="115747" y="26534"/>
                </a:lnTo>
                <a:lnTo>
                  <a:pt x="143687" y="21297"/>
                </a:lnTo>
                <a:lnTo>
                  <a:pt x="245237" y="21297"/>
                </a:lnTo>
                <a:lnTo>
                  <a:pt x="229534" y="13474"/>
                </a:lnTo>
                <a:lnTo>
                  <a:pt x="208714" y="6653"/>
                </a:lnTo>
                <a:lnTo>
                  <a:pt x="183404" y="1829"/>
                </a:lnTo>
                <a:lnTo>
                  <a:pt x="154228" y="0"/>
                </a:lnTo>
                <a:close/>
              </a:path>
              <a:path w="267969" h="462280">
                <a:moveTo>
                  <a:pt x="245237" y="21297"/>
                </a:moveTo>
                <a:lnTo>
                  <a:pt x="143687" y="21297"/>
                </a:lnTo>
                <a:lnTo>
                  <a:pt x="188641" y="31041"/>
                </a:lnTo>
                <a:lnTo>
                  <a:pt x="215182" y="54948"/>
                </a:lnTo>
                <a:lnTo>
                  <a:pt x="228969" y="85029"/>
                </a:lnTo>
                <a:lnTo>
                  <a:pt x="235661" y="113296"/>
                </a:lnTo>
                <a:lnTo>
                  <a:pt x="251942" y="113296"/>
                </a:lnTo>
                <a:lnTo>
                  <a:pt x="251032" y="94019"/>
                </a:lnTo>
                <a:lnTo>
                  <a:pt x="249670" y="68749"/>
                </a:lnTo>
                <a:lnTo>
                  <a:pt x="247768" y="42753"/>
                </a:lnTo>
                <a:lnTo>
                  <a:pt x="245237" y="21297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700" y="360125"/>
            <a:ext cx="675640" cy="773430"/>
          </a:xfrm>
          <a:custGeom>
            <a:avLst/>
            <a:gdLst/>
            <a:ahLst/>
            <a:cxnLst/>
            <a:rect l="l" t="t" r="r" b="b"/>
            <a:pathLst>
              <a:path w="675640" h="773430">
                <a:moveTo>
                  <a:pt x="303014" y="302446"/>
                </a:moveTo>
                <a:lnTo>
                  <a:pt x="127411" y="302446"/>
                </a:lnTo>
                <a:lnTo>
                  <a:pt x="185713" y="302552"/>
                </a:lnTo>
                <a:lnTo>
                  <a:pt x="197703" y="303294"/>
                </a:lnTo>
                <a:lnTo>
                  <a:pt x="232550" y="320358"/>
                </a:lnTo>
                <a:lnTo>
                  <a:pt x="262531" y="377551"/>
                </a:lnTo>
                <a:lnTo>
                  <a:pt x="282724" y="418886"/>
                </a:lnTo>
                <a:lnTo>
                  <a:pt x="303815" y="459859"/>
                </a:lnTo>
                <a:lnTo>
                  <a:pt x="325714" y="499017"/>
                </a:lnTo>
                <a:lnTo>
                  <a:pt x="351495" y="541220"/>
                </a:lnTo>
                <a:lnTo>
                  <a:pt x="380746" y="584149"/>
                </a:lnTo>
                <a:lnTo>
                  <a:pt x="413174" y="626233"/>
                </a:lnTo>
                <a:lnTo>
                  <a:pt x="448488" y="665902"/>
                </a:lnTo>
                <a:lnTo>
                  <a:pt x="486396" y="701586"/>
                </a:lnTo>
                <a:lnTo>
                  <a:pt x="526606" y="731715"/>
                </a:lnTo>
                <a:lnTo>
                  <a:pt x="568827" y="754718"/>
                </a:lnTo>
                <a:lnTo>
                  <a:pt x="612767" y="769027"/>
                </a:lnTo>
                <a:lnTo>
                  <a:pt x="658134" y="773070"/>
                </a:lnTo>
                <a:lnTo>
                  <a:pt x="674419" y="772105"/>
                </a:lnTo>
                <a:lnTo>
                  <a:pt x="675377" y="756611"/>
                </a:lnTo>
                <a:lnTo>
                  <a:pt x="663882" y="756611"/>
                </a:lnTo>
                <a:lnTo>
                  <a:pt x="630258" y="751666"/>
                </a:lnTo>
                <a:lnTo>
                  <a:pt x="595143" y="734568"/>
                </a:lnTo>
                <a:lnTo>
                  <a:pt x="559461" y="707722"/>
                </a:lnTo>
                <a:lnTo>
                  <a:pt x="524134" y="673537"/>
                </a:lnTo>
                <a:lnTo>
                  <a:pt x="490084" y="634419"/>
                </a:lnTo>
                <a:lnTo>
                  <a:pt x="458234" y="592774"/>
                </a:lnTo>
                <a:lnTo>
                  <a:pt x="429506" y="551011"/>
                </a:lnTo>
                <a:lnTo>
                  <a:pt x="404824" y="511535"/>
                </a:lnTo>
                <a:lnTo>
                  <a:pt x="385108" y="476754"/>
                </a:lnTo>
                <a:lnTo>
                  <a:pt x="363120" y="435473"/>
                </a:lnTo>
                <a:lnTo>
                  <a:pt x="335653" y="381123"/>
                </a:lnTo>
                <a:lnTo>
                  <a:pt x="310880" y="326410"/>
                </a:lnTo>
                <a:lnTo>
                  <a:pt x="303014" y="302446"/>
                </a:lnTo>
                <a:close/>
              </a:path>
              <a:path w="675640" h="773430">
                <a:moveTo>
                  <a:pt x="171269" y="0"/>
                </a:moveTo>
                <a:lnTo>
                  <a:pt x="127411" y="313"/>
                </a:lnTo>
                <a:lnTo>
                  <a:pt x="0" y="313"/>
                </a:lnTo>
                <a:lnTo>
                  <a:pt x="0" y="12911"/>
                </a:lnTo>
                <a:lnTo>
                  <a:pt x="45623" y="19685"/>
                </a:lnTo>
                <a:lnTo>
                  <a:pt x="60404" y="75719"/>
                </a:lnTo>
                <a:lnTo>
                  <a:pt x="60475" y="114439"/>
                </a:lnTo>
                <a:lnTo>
                  <a:pt x="60405" y="418886"/>
                </a:lnTo>
                <a:lnTo>
                  <a:pt x="60562" y="433889"/>
                </a:lnTo>
                <a:lnTo>
                  <a:pt x="59544" y="485300"/>
                </a:lnTo>
                <a:lnTo>
                  <a:pt x="37256" y="523489"/>
                </a:lnTo>
                <a:lnTo>
                  <a:pt x="0" y="527109"/>
                </a:lnTo>
                <a:lnTo>
                  <a:pt x="0" y="539695"/>
                </a:lnTo>
                <a:lnTo>
                  <a:pt x="187764" y="539695"/>
                </a:lnTo>
                <a:lnTo>
                  <a:pt x="187764" y="527109"/>
                </a:lnTo>
                <a:lnTo>
                  <a:pt x="160940" y="525166"/>
                </a:lnTo>
                <a:lnTo>
                  <a:pt x="149969" y="523489"/>
                </a:lnTo>
                <a:lnTo>
                  <a:pt x="128219" y="485300"/>
                </a:lnTo>
                <a:lnTo>
                  <a:pt x="127178" y="459859"/>
                </a:lnTo>
                <a:lnTo>
                  <a:pt x="127201" y="433889"/>
                </a:lnTo>
                <a:lnTo>
                  <a:pt x="127358" y="418886"/>
                </a:lnTo>
                <a:lnTo>
                  <a:pt x="127411" y="302446"/>
                </a:lnTo>
                <a:lnTo>
                  <a:pt x="303014" y="302446"/>
                </a:lnTo>
                <a:lnTo>
                  <a:pt x="297109" y="284456"/>
                </a:lnTo>
                <a:lnTo>
                  <a:pt x="142799" y="284456"/>
                </a:lnTo>
                <a:lnTo>
                  <a:pt x="127411" y="284044"/>
                </a:lnTo>
                <a:lnTo>
                  <a:pt x="127411" y="29371"/>
                </a:lnTo>
                <a:lnTo>
                  <a:pt x="153756" y="24889"/>
                </a:lnTo>
                <a:lnTo>
                  <a:pt x="167018" y="23240"/>
                </a:lnTo>
                <a:lnTo>
                  <a:pt x="180101" y="22589"/>
                </a:lnTo>
                <a:lnTo>
                  <a:pt x="324010" y="22589"/>
                </a:lnTo>
                <a:lnTo>
                  <a:pt x="302483" y="12905"/>
                </a:lnTo>
                <a:lnTo>
                  <a:pt x="261050" y="4094"/>
                </a:lnTo>
                <a:lnTo>
                  <a:pt x="216564" y="526"/>
                </a:lnTo>
                <a:lnTo>
                  <a:pt x="171269" y="0"/>
                </a:lnTo>
                <a:close/>
              </a:path>
              <a:path w="675640" h="773430">
                <a:moveTo>
                  <a:pt x="324010" y="22589"/>
                </a:moveTo>
                <a:lnTo>
                  <a:pt x="180101" y="22589"/>
                </a:lnTo>
                <a:lnTo>
                  <a:pt x="227724" y="28818"/>
                </a:lnTo>
                <a:lnTo>
                  <a:pt x="265644" y="46853"/>
                </a:lnTo>
                <a:lnTo>
                  <a:pt x="293357" y="75719"/>
                </a:lnTo>
                <a:lnTo>
                  <a:pt x="310356" y="114439"/>
                </a:lnTo>
                <a:lnTo>
                  <a:pt x="316134" y="162035"/>
                </a:lnTo>
                <a:lnTo>
                  <a:pt x="307423" y="214596"/>
                </a:lnTo>
                <a:lnTo>
                  <a:pt x="282365" y="252814"/>
                </a:lnTo>
                <a:lnTo>
                  <a:pt x="242579" y="276146"/>
                </a:lnTo>
                <a:lnTo>
                  <a:pt x="189680" y="284044"/>
                </a:lnTo>
                <a:lnTo>
                  <a:pt x="142799" y="284456"/>
                </a:lnTo>
                <a:lnTo>
                  <a:pt x="297109" y="284456"/>
                </a:lnTo>
                <a:lnTo>
                  <a:pt x="296016" y="281148"/>
                </a:lnTo>
                <a:lnTo>
                  <a:pt x="296016" y="278240"/>
                </a:lnTo>
                <a:lnTo>
                  <a:pt x="333767" y="255451"/>
                </a:lnTo>
                <a:lnTo>
                  <a:pt x="364512" y="225944"/>
                </a:lnTo>
                <a:lnTo>
                  <a:pt x="385198" y="189175"/>
                </a:lnTo>
                <a:lnTo>
                  <a:pt x="392772" y="144598"/>
                </a:lnTo>
                <a:lnTo>
                  <a:pt x="386007" y="92805"/>
                </a:lnTo>
                <a:lnTo>
                  <a:pt x="367206" y="55059"/>
                </a:lnTo>
                <a:lnTo>
                  <a:pt x="338617" y="29160"/>
                </a:lnTo>
                <a:lnTo>
                  <a:pt x="324010" y="22589"/>
                </a:lnTo>
                <a:close/>
              </a:path>
            </a:pathLst>
          </a:custGeom>
          <a:solidFill>
            <a:srgbClr val="E416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2800" y="2540000"/>
            <a:ext cx="4967605" cy="6172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2365" algn="l"/>
                <a:tab pos="4106545" algn="l"/>
              </a:tabLst>
            </a:pPr>
            <a:r>
              <a:rPr dirty="0" sz="4000"/>
              <a:t>Reci</a:t>
            </a:r>
            <a:r>
              <a:rPr dirty="0" sz="4000" spc="-5"/>
              <a:t>t</a:t>
            </a:r>
            <a:r>
              <a:rPr dirty="0" sz="4000"/>
              <a:t>a</a:t>
            </a:r>
            <a:r>
              <a:rPr dirty="0" sz="4000" spc="-5"/>
              <a:t>t</a:t>
            </a:r>
            <a:r>
              <a:rPr dirty="0" sz="4000"/>
              <a:t>ion	0</a:t>
            </a:r>
            <a:r>
              <a:rPr dirty="0" sz="4000" spc="-5"/>
              <a:t>2</a:t>
            </a:r>
            <a:r>
              <a:rPr dirty="0" sz="4000"/>
              <a:t>:</a:t>
            </a:r>
            <a:r>
              <a:rPr dirty="0" sz="4000" spc="-5"/>
              <a:t> </a:t>
            </a:r>
            <a:r>
              <a:rPr dirty="0" sz="4000"/>
              <a:t>CS	214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498600" y="3860698"/>
            <a:ext cx="6159500" cy="171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790700" marR="1784985" indent="-635">
              <a:lnSpc>
                <a:spcPct val="116700"/>
              </a:lnSpc>
            </a:pPr>
            <a:r>
              <a:rPr dirty="0" sz="2000" spc="10">
                <a:latin typeface="Arial"/>
                <a:cs typeface="Arial"/>
              </a:rPr>
              <a:t>Jingjng Liu  </a:t>
            </a:r>
            <a:r>
              <a:rPr dirty="0" sz="2000" spc="10" u="heavy">
                <a:solidFill>
                  <a:srgbClr val="009999"/>
                </a:solidFill>
                <a:latin typeface="Arial"/>
                <a:cs typeface="Arial"/>
                <a:hlinkClick r:id="rId4"/>
              </a:rPr>
              <a:t>jl1322@cs.rutgers.edu</a:t>
            </a:r>
            <a:endParaRPr sz="2000">
              <a:latin typeface="Arial"/>
              <a:cs typeface="Arial"/>
            </a:endParaRPr>
          </a:p>
          <a:p>
            <a:pPr algn="ctr" marL="12700" marR="5080">
              <a:lnSpc>
                <a:spcPts val="2300"/>
              </a:lnSpc>
              <a:spcBef>
                <a:spcPts val="459"/>
              </a:spcBef>
            </a:pPr>
            <a:r>
              <a:rPr dirty="0" sz="2000" spc="10">
                <a:latin typeface="Arial"/>
                <a:cs typeface="Arial"/>
              </a:rPr>
              <a:t>Recitation Section: 3 </a:t>
            </a:r>
            <a:r>
              <a:rPr dirty="0" sz="2000">
                <a:latin typeface="Arial"/>
                <a:cs typeface="Arial"/>
              </a:rPr>
              <a:t>(Tuesday </a:t>
            </a:r>
            <a:r>
              <a:rPr dirty="0" sz="2000" spc="10">
                <a:latin typeface="Arial"/>
                <a:cs typeface="Arial"/>
              </a:rPr>
              <a:t>8:25 </a:t>
            </a:r>
            <a:r>
              <a:rPr dirty="0" sz="2000" spc="5">
                <a:latin typeface="Arial"/>
                <a:cs typeface="Arial"/>
              </a:rPr>
              <a:t>- </a:t>
            </a:r>
            <a:r>
              <a:rPr dirty="0" sz="2000" spc="10">
                <a:latin typeface="Arial"/>
                <a:cs typeface="Arial"/>
              </a:rPr>
              <a:t>9:20 PM) </a:t>
            </a:r>
            <a:r>
              <a:rPr dirty="0" sz="2000" spc="5">
                <a:latin typeface="Arial"/>
                <a:cs typeface="Arial"/>
              </a:rPr>
              <a:t>-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Beck  </a:t>
            </a:r>
            <a:r>
              <a:rPr dirty="0" sz="2000" spc="5">
                <a:latin typeface="Arial"/>
                <a:cs typeface="Arial"/>
              </a:rPr>
              <a:t>Hall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253</a:t>
            </a:r>
            <a:endParaRPr sz="2000">
              <a:latin typeface="Arial"/>
              <a:cs typeface="Arial"/>
            </a:endParaRPr>
          </a:p>
          <a:p>
            <a:pPr algn="ctr" marR="762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Arial"/>
                <a:cs typeface="Arial"/>
              </a:rPr>
              <a:t>Office </a:t>
            </a:r>
            <a:r>
              <a:rPr dirty="0" sz="2000" spc="10">
                <a:latin typeface="Arial"/>
                <a:cs typeface="Arial"/>
              </a:rPr>
              <a:t>Hour: </a:t>
            </a:r>
            <a:r>
              <a:rPr dirty="0" sz="2000" spc="5">
                <a:latin typeface="Arial"/>
                <a:cs typeface="Arial"/>
              </a:rPr>
              <a:t>Wednesday </a:t>
            </a:r>
            <a:r>
              <a:rPr dirty="0" sz="2000" spc="10">
                <a:latin typeface="Arial"/>
                <a:cs typeface="Arial"/>
              </a:rPr>
              <a:t>2:00-3:00pm, </a:t>
            </a:r>
            <a:r>
              <a:rPr dirty="0" sz="2000" spc="5">
                <a:latin typeface="Arial"/>
                <a:cs typeface="Arial"/>
              </a:rPr>
              <a:t>Hill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405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Defining</a:t>
            </a:r>
            <a:r>
              <a:rPr dirty="0" sz="2400" spc="-7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Constants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3503929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Using </a:t>
            </a:r>
            <a:r>
              <a:rPr dirty="0" sz="2200" b="1">
                <a:latin typeface="Arial"/>
                <a:cs typeface="Arial"/>
              </a:rPr>
              <a:t>#define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preprocessor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3543300"/>
            <a:ext cx="302895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dirty="0" sz="2200">
                <a:latin typeface="Arial"/>
                <a:cs typeface="Arial"/>
              </a:rPr>
              <a:t>Using </a:t>
            </a:r>
            <a:r>
              <a:rPr dirty="0" sz="2200" b="1">
                <a:latin typeface="Arial"/>
                <a:cs typeface="Arial"/>
              </a:rPr>
              <a:t>const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9698" y="2286000"/>
            <a:ext cx="2599690" cy="304800"/>
          </a:xfrm>
          <a:custGeom>
            <a:avLst/>
            <a:gdLst/>
            <a:ahLst/>
            <a:cxnLst/>
            <a:rect l="l" t="t" r="r" b="b"/>
            <a:pathLst>
              <a:path w="2599690" h="304800">
                <a:moveTo>
                  <a:pt x="0" y="0"/>
                </a:moveTo>
                <a:lnTo>
                  <a:pt x="2599656" y="0"/>
                </a:lnTo>
                <a:lnTo>
                  <a:pt x="259965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9698" y="2590800"/>
            <a:ext cx="2447290" cy="304800"/>
          </a:xfrm>
          <a:custGeom>
            <a:avLst/>
            <a:gdLst/>
            <a:ahLst/>
            <a:cxnLst/>
            <a:rect l="l" t="t" r="r" b="b"/>
            <a:pathLst>
              <a:path w="2447290" h="304800">
                <a:moveTo>
                  <a:pt x="0" y="0"/>
                </a:moveTo>
                <a:lnTo>
                  <a:pt x="2446736" y="0"/>
                </a:lnTo>
                <a:lnTo>
                  <a:pt x="244673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9698" y="2895600"/>
            <a:ext cx="2447290" cy="304800"/>
          </a:xfrm>
          <a:custGeom>
            <a:avLst/>
            <a:gdLst/>
            <a:ahLst/>
            <a:cxnLst/>
            <a:rect l="l" t="t" r="r" b="b"/>
            <a:pathLst>
              <a:path w="2447290" h="304800">
                <a:moveTo>
                  <a:pt x="0" y="0"/>
                </a:moveTo>
                <a:lnTo>
                  <a:pt x="2446736" y="0"/>
                </a:lnTo>
                <a:lnTo>
                  <a:pt x="244673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01279" y="2273300"/>
            <a:ext cx="1376680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LENGTH</a:t>
            </a:r>
            <a:r>
              <a:rPr dirty="0" sz="2000" spc="-7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tabLst>
                <a:tab pos="1069975" algn="l"/>
              </a:tabLst>
            </a:pP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WIDTH	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5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2273300"/>
            <a:ext cx="1070610" cy="915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#define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#define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#define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1279" y="2882900"/>
            <a:ext cx="122364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611505" algn="l"/>
              </a:tabLst>
            </a:pP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PI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	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3.14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7988" y="2540000"/>
            <a:ext cx="1468120" cy="241300"/>
          </a:xfrm>
          <a:custGeom>
            <a:avLst/>
            <a:gdLst/>
            <a:ahLst/>
            <a:cxnLst/>
            <a:rect l="l" t="t" r="r" b="b"/>
            <a:pathLst>
              <a:path w="1468120" h="241300">
                <a:moveTo>
                  <a:pt x="0" y="0"/>
                </a:moveTo>
                <a:lnTo>
                  <a:pt x="1468043" y="0"/>
                </a:lnTo>
                <a:lnTo>
                  <a:pt x="146804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7988" y="3022600"/>
            <a:ext cx="3058795" cy="241300"/>
          </a:xfrm>
          <a:custGeom>
            <a:avLst/>
            <a:gdLst/>
            <a:ahLst/>
            <a:cxnLst/>
            <a:rect l="l" t="t" r="r" b="b"/>
            <a:pathLst>
              <a:path w="3058795" h="241300">
                <a:moveTo>
                  <a:pt x="0" y="0"/>
                </a:moveTo>
                <a:lnTo>
                  <a:pt x="3058426" y="0"/>
                </a:lnTo>
                <a:lnTo>
                  <a:pt x="3058426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7988" y="3263900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4" h="241300">
                <a:moveTo>
                  <a:pt x="0" y="0"/>
                </a:moveTo>
                <a:lnTo>
                  <a:pt x="122339" y="0"/>
                </a:lnTo>
                <a:lnTo>
                  <a:pt x="12233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37988" y="2057400"/>
            <a:ext cx="148082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82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main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600" spc="-7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6209" y="2527300"/>
            <a:ext cx="2717165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1600" spc="-8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area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area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LENGTH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600" spc="-3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WIDTH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9200" y="3251200"/>
            <a:ext cx="14795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0969" y="4419282"/>
            <a:ext cx="3517265" cy="304800"/>
          </a:xfrm>
          <a:custGeom>
            <a:avLst/>
            <a:gdLst/>
            <a:ahLst/>
            <a:cxnLst/>
            <a:rect l="l" t="t" r="r" b="b"/>
            <a:pathLst>
              <a:path w="3517265" h="304800">
                <a:moveTo>
                  <a:pt x="0" y="0"/>
                </a:moveTo>
                <a:lnTo>
                  <a:pt x="3517179" y="0"/>
                </a:lnTo>
                <a:lnTo>
                  <a:pt x="3517179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0969" y="4724082"/>
            <a:ext cx="3211830" cy="304800"/>
          </a:xfrm>
          <a:custGeom>
            <a:avLst/>
            <a:gdLst/>
            <a:ahLst/>
            <a:cxnLst/>
            <a:rect l="l" t="t" r="r" b="b"/>
            <a:pathLst>
              <a:path w="3211829" h="304800">
                <a:moveTo>
                  <a:pt x="0" y="0"/>
                </a:moveTo>
                <a:lnTo>
                  <a:pt x="3211338" y="0"/>
                </a:lnTo>
                <a:lnTo>
                  <a:pt x="3211338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27100" y="4406900"/>
            <a:ext cx="765175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const  const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44625" y="4406900"/>
            <a:ext cx="2599690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764540" algn="l"/>
              </a:tabLst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	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LENGTH</a:t>
            </a:r>
            <a:r>
              <a:rPr dirty="0" sz="2000" spc="-4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2000" spc="-4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	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WIDTH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2000" spc="-7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5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587625" cy="678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Arithmetic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latin typeface="Arial"/>
                <a:cs typeface="Arial"/>
              </a:rPr>
              <a:t>+, -, /, %, ++, -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2680436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679700"/>
            <a:ext cx="258826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Relational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19" y="3077425"/>
            <a:ext cx="1034415" cy="95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dirty="0" sz="1800">
                <a:latin typeface="Arial"/>
                <a:cs typeface="Arial"/>
              </a:rPr>
              <a:t>•	</a:t>
            </a:r>
            <a:r>
              <a:rPr dirty="0" baseline="1543" sz="2700">
                <a:latin typeface="Arial"/>
                <a:cs typeface="Arial"/>
              </a:rPr>
              <a:t>==,</a:t>
            </a:r>
            <a:r>
              <a:rPr dirty="0" baseline="1543" sz="2700" spc="-157">
                <a:latin typeface="Arial"/>
                <a:cs typeface="Arial"/>
              </a:rPr>
              <a:t> </a:t>
            </a:r>
            <a:r>
              <a:rPr dirty="0" baseline="1543" sz="2700">
                <a:latin typeface="Arial"/>
                <a:cs typeface="Arial"/>
              </a:rPr>
              <a:t>!=</a:t>
            </a:r>
            <a:endParaRPr baseline="1543"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60045" algn="l"/>
              </a:tabLst>
            </a:pPr>
            <a:r>
              <a:rPr dirty="0" baseline="1543" sz="2700">
                <a:latin typeface="Arial"/>
                <a:cs typeface="Arial"/>
              </a:rPr>
              <a:t>•	</a:t>
            </a:r>
            <a:r>
              <a:rPr dirty="0" sz="1800">
                <a:latin typeface="Arial"/>
                <a:cs typeface="Arial"/>
              </a:rPr>
              <a:t>&gt;,&lt;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0045" algn="l"/>
              </a:tabLst>
            </a:pPr>
            <a:r>
              <a:rPr dirty="0" sz="1800">
                <a:latin typeface="Arial"/>
                <a:cs typeface="Arial"/>
              </a:rPr>
              <a:t>•	&gt;=,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&lt;=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219" y="4476216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4470400"/>
            <a:ext cx="223139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Logical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419" y="4876800"/>
            <a:ext cx="1987550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dirty="0" sz="1800">
                <a:latin typeface="Arial"/>
                <a:cs typeface="Arial"/>
              </a:rPr>
              <a:t>&amp;&amp;: logical</a:t>
            </a:r>
            <a:r>
              <a:rPr dirty="0" sz="1800" spc="-20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60680" indent="-347980">
              <a:lnSpc>
                <a:spcPct val="100000"/>
              </a:lnSpc>
              <a:spcBef>
                <a:spcPts val="439"/>
              </a:spcBef>
              <a:buChar char="•"/>
              <a:tabLst>
                <a:tab pos="360045" algn="l"/>
                <a:tab pos="360680" algn="l"/>
              </a:tabLst>
            </a:pPr>
            <a:r>
              <a:rPr dirty="0" sz="1800">
                <a:latin typeface="Arial"/>
                <a:cs typeface="Arial"/>
              </a:rPr>
              <a:t>||: logical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360680" indent="-347980">
              <a:lnSpc>
                <a:spcPct val="100000"/>
              </a:lnSpc>
              <a:spcBef>
                <a:spcPts val="465"/>
              </a:spcBef>
              <a:buChar char="•"/>
              <a:tabLst>
                <a:tab pos="360045" algn="l"/>
                <a:tab pos="360680" algn="l"/>
              </a:tabLst>
            </a:pPr>
            <a:r>
              <a:rPr dirty="0" baseline="1543" sz="2700">
                <a:latin typeface="Arial"/>
                <a:cs typeface="Arial"/>
              </a:rPr>
              <a:t>!: logical</a:t>
            </a:r>
            <a:r>
              <a:rPr dirty="0" baseline="1543" sz="2700" spc="-157">
                <a:latin typeface="Arial"/>
                <a:cs typeface="Arial"/>
              </a:rPr>
              <a:t> </a:t>
            </a:r>
            <a:r>
              <a:rPr dirty="0" baseline="1543" sz="2700">
                <a:latin typeface="Arial"/>
                <a:cs typeface="Arial"/>
              </a:rPr>
              <a:t>NOT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92699" y="1674812"/>
            <a:ext cx="1346200" cy="241300"/>
          </a:xfrm>
          <a:custGeom>
            <a:avLst/>
            <a:gdLst/>
            <a:ahLst/>
            <a:cxnLst/>
            <a:rect l="l" t="t" r="r" b="b"/>
            <a:pathLst>
              <a:path w="1346200" h="241300">
                <a:moveTo>
                  <a:pt x="0" y="0"/>
                </a:moveTo>
                <a:lnTo>
                  <a:pt x="1345704" y="0"/>
                </a:lnTo>
                <a:lnTo>
                  <a:pt x="134570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2699" y="1916112"/>
            <a:ext cx="612140" cy="241300"/>
          </a:xfrm>
          <a:custGeom>
            <a:avLst/>
            <a:gdLst/>
            <a:ahLst/>
            <a:cxnLst/>
            <a:rect l="l" t="t" r="r" b="b"/>
            <a:pathLst>
              <a:path w="612139" h="241300">
                <a:moveTo>
                  <a:pt x="0" y="0"/>
                </a:moveTo>
                <a:lnTo>
                  <a:pt x="611682" y="0"/>
                </a:lnTo>
                <a:lnTo>
                  <a:pt x="611682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92699" y="2157412"/>
            <a:ext cx="1835150" cy="241300"/>
          </a:xfrm>
          <a:custGeom>
            <a:avLst/>
            <a:gdLst/>
            <a:ahLst/>
            <a:cxnLst/>
            <a:rect l="l" t="t" r="r" b="b"/>
            <a:pathLst>
              <a:path w="1835150" h="241300">
                <a:moveTo>
                  <a:pt x="0" y="0"/>
                </a:moveTo>
                <a:lnTo>
                  <a:pt x="1835048" y="0"/>
                </a:lnTo>
                <a:lnTo>
                  <a:pt x="1835048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92699" y="2398712"/>
            <a:ext cx="2814320" cy="241300"/>
          </a:xfrm>
          <a:custGeom>
            <a:avLst/>
            <a:gdLst/>
            <a:ahLst/>
            <a:cxnLst/>
            <a:rect l="l" t="t" r="r" b="b"/>
            <a:pathLst>
              <a:path w="2814320" h="241300">
                <a:moveTo>
                  <a:pt x="0" y="0"/>
                </a:moveTo>
                <a:lnTo>
                  <a:pt x="2813735" y="0"/>
                </a:lnTo>
                <a:lnTo>
                  <a:pt x="2813735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92699" y="3605212"/>
            <a:ext cx="1713230" cy="241300"/>
          </a:xfrm>
          <a:custGeom>
            <a:avLst/>
            <a:gdLst/>
            <a:ahLst/>
            <a:cxnLst/>
            <a:rect l="l" t="t" r="r" b="b"/>
            <a:pathLst>
              <a:path w="1713229" h="241300">
                <a:moveTo>
                  <a:pt x="0" y="0"/>
                </a:moveTo>
                <a:lnTo>
                  <a:pt x="1712709" y="0"/>
                </a:lnTo>
                <a:lnTo>
                  <a:pt x="171270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92699" y="3846512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4" h="241300">
                <a:moveTo>
                  <a:pt x="0" y="0"/>
                </a:moveTo>
                <a:lnTo>
                  <a:pt x="122326" y="0"/>
                </a:lnTo>
                <a:lnTo>
                  <a:pt x="122326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81600" y="1905000"/>
            <a:ext cx="14795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81600" y="1663700"/>
            <a:ext cx="2839720" cy="98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</a:t>
            </a:r>
            <a:r>
              <a:rPr dirty="0" sz="1600" spc="-7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main()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501650" marR="5080">
              <a:lnSpc>
                <a:spcPts val="19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 i = 3; 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printf(“%d\n”,i--);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2699" y="2881312"/>
            <a:ext cx="2936240" cy="2413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 marL="490855">
              <a:lnSpc>
                <a:spcPts val="183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printf("%d\n",++i);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0986" y="3594100"/>
            <a:ext cx="112649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return</a:t>
            </a:r>
            <a:r>
              <a:rPr dirty="0" sz="1600" spc="-7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0;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1600" y="3835400"/>
            <a:ext cx="14795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191960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Misc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2349500"/>
            <a:ext cx="5063490" cy="146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dirty="0" sz="2200">
                <a:latin typeface="Arial"/>
                <a:cs typeface="Arial"/>
              </a:rPr>
              <a:t>sizeof(): Returns the size of a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360680" indent="-347980">
              <a:lnSpc>
                <a:spcPct val="100000"/>
              </a:lnSpc>
              <a:spcBef>
                <a:spcPts val="1760"/>
              </a:spcBef>
              <a:buChar char="•"/>
              <a:tabLst>
                <a:tab pos="360045" algn="l"/>
                <a:tab pos="360680" algn="l"/>
              </a:tabLst>
            </a:pPr>
            <a:r>
              <a:rPr dirty="0" sz="2200">
                <a:latin typeface="Arial"/>
                <a:cs typeface="Arial"/>
              </a:rPr>
              <a:t>&amp;: Returns the address of a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  <a:p>
            <a:pPr marL="360680" indent="-347980">
              <a:lnSpc>
                <a:spcPct val="100000"/>
              </a:lnSpc>
              <a:spcBef>
                <a:spcPts val="1760"/>
              </a:spcBef>
              <a:buChar char="•"/>
              <a:tabLst>
                <a:tab pos="360045" algn="l"/>
                <a:tab pos="360680" algn="l"/>
              </a:tabLst>
            </a:pPr>
            <a:r>
              <a:rPr dirty="0" sz="2200" spc="-5">
                <a:latin typeface="Arial"/>
                <a:cs typeface="Arial"/>
              </a:rPr>
              <a:t>*: </a:t>
            </a:r>
            <a:r>
              <a:rPr dirty="0" sz="2200">
                <a:latin typeface="Arial"/>
                <a:cs typeface="Arial"/>
              </a:rPr>
              <a:t>Pointer to a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902" y="4165600"/>
            <a:ext cx="1970405" cy="2413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 a[] =</a:t>
            </a:r>
            <a:r>
              <a:rPr dirty="0" sz="1600" spc="-5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{2,3};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902" y="4648200"/>
            <a:ext cx="2569210" cy="2413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printf(“%d \n”,</a:t>
            </a:r>
            <a:r>
              <a:rPr dirty="0" sz="1600" spc="-2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*a);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902" y="5130800"/>
            <a:ext cx="2948940" cy="2413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printf(“%d \n”,</a:t>
            </a:r>
            <a:r>
              <a:rPr dirty="0" sz="1600" spc="-1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*(a+1));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582" y="147104"/>
            <a:ext cx="4034154" cy="314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/>
              <a:t>CS </a:t>
            </a:r>
            <a:r>
              <a:rPr dirty="0" sz="2000" spc="-5"/>
              <a:t>214 </a:t>
            </a:r>
            <a:r>
              <a:rPr dirty="0" sz="2000"/>
              <a:t>SYSTEM</a:t>
            </a:r>
            <a:r>
              <a:rPr dirty="0" sz="2000" spc="-35"/>
              <a:t> </a:t>
            </a:r>
            <a:r>
              <a:rPr dirty="0" sz="2000" spc="-5"/>
              <a:t>PROGRAMMING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01141" y="762000"/>
            <a:ext cx="5913120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>
                <a:latin typeface="Arial"/>
                <a:cs typeface="Arial"/>
              </a:rPr>
              <a:t>C - local variable vs global</a:t>
            </a:r>
            <a:r>
              <a:rPr dirty="0" sz="3000" spc="-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variable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7573" y="2023275"/>
            <a:ext cx="4159885" cy="241300"/>
          </a:xfrm>
          <a:custGeom>
            <a:avLst/>
            <a:gdLst/>
            <a:ahLst/>
            <a:cxnLst/>
            <a:rect l="l" t="t" r="r" b="b"/>
            <a:pathLst>
              <a:path w="4159885" h="241300">
                <a:moveTo>
                  <a:pt x="0" y="0"/>
                </a:moveTo>
                <a:lnTo>
                  <a:pt x="4159444" y="0"/>
                </a:lnTo>
                <a:lnTo>
                  <a:pt x="415944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7573" y="2264575"/>
            <a:ext cx="856615" cy="241300"/>
          </a:xfrm>
          <a:custGeom>
            <a:avLst/>
            <a:gdLst/>
            <a:ahLst/>
            <a:cxnLst/>
            <a:rect l="l" t="t" r="r" b="b"/>
            <a:pathLst>
              <a:path w="856614" h="241300">
                <a:moveTo>
                  <a:pt x="0" y="0"/>
                </a:moveTo>
                <a:lnTo>
                  <a:pt x="856352" y="0"/>
                </a:lnTo>
                <a:lnTo>
                  <a:pt x="856352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7573" y="3229775"/>
            <a:ext cx="4281805" cy="241300"/>
          </a:xfrm>
          <a:custGeom>
            <a:avLst/>
            <a:gdLst/>
            <a:ahLst/>
            <a:cxnLst/>
            <a:rect l="l" t="t" r="r" b="b"/>
            <a:pathLst>
              <a:path w="4281805" h="241300">
                <a:moveTo>
                  <a:pt x="0" y="0"/>
                </a:moveTo>
                <a:lnTo>
                  <a:pt x="4281783" y="0"/>
                </a:lnTo>
                <a:lnTo>
                  <a:pt x="428178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7573" y="3471074"/>
            <a:ext cx="1468120" cy="241300"/>
          </a:xfrm>
          <a:custGeom>
            <a:avLst/>
            <a:gdLst/>
            <a:ahLst/>
            <a:cxnLst/>
            <a:rect l="l" t="t" r="r" b="b"/>
            <a:pathLst>
              <a:path w="1468120" h="241300">
                <a:moveTo>
                  <a:pt x="0" y="0"/>
                </a:moveTo>
                <a:lnTo>
                  <a:pt x="1468047" y="0"/>
                </a:lnTo>
                <a:lnTo>
                  <a:pt x="1468047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7573" y="3953662"/>
            <a:ext cx="3670300" cy="241300"/>
          </a:xfrm>
          <a:custGeom>
            <a:avLst/>
            <a:gdLst/>
            <a:ahLst/>
            <a:cxnLst/>
            <a:rect l="l" t="t" r="r" b="b"/>
            <a:pathLst>
              <a:path w="3670300" h="241300">
                <a:moveTo>
                  <a:pt x="0" y="0"/>
                </a:moveTo>
                <a:lnTo>
                  <a:pt x="3670100" y="0"/>
                </a:lnTo>
                <a:lnTo>
                  <a:pt x="3670100" y="241312"/>
                </a:lnTo>
                <a:lnTo>
                  <a:pt x="0" y="24131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7573" y="4194974"/>
            <a:ext cx="1223645" cy="241300"/>
          </a:xfrm>
          <a:custGeom>
            <a:avLst/>
            <a:gdLst/>
            <a:ahLst/>
            <a:cxnLst/>
            <a:rect l="l" t="t" r="r" b="b"/>
            <a:pathLst>
              <a:path w="1223645" h="241300">
                <a:moveTo>
                  <a:pt x="0" y="0"/>
                </a:moveTo>
                <a:lnTo>
                  <a:pt x="1223369" y="0"/>
                </a:lnTo>
                <a:lnTo>
                  <a:pt x="1223369" y="241287"/>
                </a:lnTo>
                <a:lnTo>
                  <a:pt x="0" y="241287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7573" y="4436262"/>
            <a:ext cx="1223645" cy="241300"/>
          </a:xfrm>
          <a:custGeom>
            <a:avLst/>
            <a:gdLst/>
            <a:ahLst/>
            <a:cxnLst/>
            <a:rect l="l" t="t" r="r" b="b"/>
            <a:pathLst>
              <a:path w="1223645" h="241300">
                <a:moveTo>
                  <a:pt x="0" y="0"/>
                </a:moveTo>
                <a:lnTo>
                  <a:pt x="1223369" y="0"/>
                </a:lnTo>
                <a:lnTo>
                  <a:pt x="1223369" y="241312"/>
                </a:lnTo>
                <a:lnTo>
                  <a:pt x="0" y="24131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7573" y="4677574"/>
            <a:ext cx="1590675" cy="241300"/>
          </a:xfrm>
          <a:custGeom>
            <a:avLst/>
            <a:gdLst/>
            <a:ahLst/>
            <a:cxnLst/>
            <a:rect l="l" t="t" r="r" b="b"/>
            <a:pathLst>
              <a:path w="1590675" h="241300">
                <a:moveTo>
                  <a:pt x="0" y="0"/>
                </a:moveTo>
                <a:lnTo>
                  <a:pt x="1590374" y="0"/>
                </a:lnTo>
                <a:lnTo>
                  <a:pt x="1590374" y="241287"/>
                </a:lnTo>
                <a:lnTo>
                  <a:pt x="0" y="241287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7573" y="5642768"/>
            <a:ext cx="1468120" cy="241300"/>
          </a:xfrm>
          <a:custGeom>
            <a:avLst/>
            <a:gdLst/>
            <a:ahLst/>
            <a:cxnLst/>
            <a:rect l="l" t="t" r="r" b="b"/>
            <a:pathLst>
              <a:path w="1468120" h="241300">
                <a:moveTo>
                  <a:pt x="0" y="0"/>
                </a:moveTo>
                <a:lnTo>
                  <a:pt x="1468047" y="0"/>
                </a:lnTo>
                <a:lnTo>
                  <a:pt x="1468047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7573" y="5884068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5" h="241300">
                <a:moveTo>
                  <a:pt x="0" y="0"/>
                </a:moveTo>
                <a:lnTo>
                  <a:pt x="122336" y="0"/>
                </a:lnTo>
                <a:lnTo>
                  <a:pt x="122336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87573" y="1540675"/>
            <a:ext cx="232473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889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#include</a:t>
            </a:r>
            <a:r>
              <a:rPr dirty="0" sz="1600" spc="-3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&lt;stdio.h&gt;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7900" y="2019300"/>
            <a:ext cx="4062729" cy="4984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80"/>
              </a:spcBef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/* </a:t>
            </a:r>
            <a:r>
              <a:rPr dirty="0" sz="1600" spc="-5">
                <a:solidFill>
                  <a:srgbClr val="FF2600"/>
                </a:solidFill>
                <a:latin typeface="Lucida Console"/>
                <a:cs typeface="Lucida Console"/>
              </a:rPr>
              <a:t>global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variable declaration */  int</a:t>
            </a:r>
            <a:r>
              <a:rPr dirty="0" sz="1600" spc="-8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g;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573" y="2747175"/>
            <a:ext cx="171323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889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 main ()</a:t>
            </a:r>
            <a:r>
              <a:rPr dirty="0" sz="1600" spc="-6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593" y="3225800"/>
            <a:ext cx="3940810" cy="1704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80"/>
              </a:spcBef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/* </a:t>
            </a:r>
            <a:r>
              <a:rPr dirty="0" sz="1600" spc="-5">
                <a:solidFill>
                  <a:srgbClr val="00F900"/>
                </a:solidFill>
                <a:latin typeface="Lucida Console"/>
                <a:cs typeface="Lucida Console"/>
              </a:rPr>
              <a:t>local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variable declaration */  int a,</a:t>
            </a:r>
            <a:r>
              <a:rPr dirty="0" sz="1600" spc="-8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b;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 marR="616585">
              <a:lnSpc>
                <a:spcPts val="19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/* actual initialization */  a =</a:t>
            </a:r>
            <a:r>
              <a:rPr dirty="0" sz="1600" spc="-8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10;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83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 =</a:t>
            </a:r>
            <a:r>
              <a:rPr dirty="0" sz="1600" spc="-8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20;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g = a +</a:t>
            </a:r>
            <a:r>
              <a:rPr dirty="0" sz="1600" spc="-8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7573" y="5160162"/>
            <a:ext cx="734060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47650">
              <a:lnSpc>
                <a:spcPts val="1889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 ("value of a = %d, b = %d and g = %d\n", a, b,</a:t>
            </a:r>
            <a:r>
              <a:rPr dirty="0" sz="1600" spc="7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g);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900" y="5638800"/>
            <a:ext cx="137160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175">
              <a:lnSpc>
                <a:spcPts val="191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return</a:t>
            </a:r>
            <a:r>
              <a:rPr dirty="0" sz="1600" spc="-7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0;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 -</a:t>
            </a:r>
            <a:r>
              <a:rPr dirty="0" spc="-27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5145405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Declaring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Arrays</a:t>
            </a:r>
            <a:endParaRPr sz="22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459"/>
              </a:spcBef>
            </a:pPr>
            <a:r>
              <a:rPr dirty="0" sz="2200">
                <a:latin typeface="Arial"/>
                <a:cs typeface="Arial"/>
              </a:rPr>
              <a:t>type arrayName [ arraySize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3141192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826" y="3136900"/>
            <a:ext cx="212217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Initializing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Arrays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700" y="2474912"/>
            <a:ext cx="2918460" cy="304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315"/>
              </a:lnSpc>
            </a:pP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double</a:t>
            </a:r>
            <a:r>
              <a:rPr dirty="0" sz="2000" spc="-3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balance[10];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313" y="3699674"/>
            <a:ext cx="6468745" cy="2667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  <a:tabLst>
                <a:tab pos="2332990" algn="l"/>
                <a:tab pos="3847465" algn="l"/>
              </a:tabLst>
            </a:pP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double</a:t>
            </a:r>
            <a:r>
              <a:rPr dirty="0" sz="1800" spc="2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balance[]	=</a:t>
            </a:r>
            <a:r>
              <a:rPr dirty="0" sz="1800" spc="1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{1000.0,	2.0, 3.4, 7.0,</a:t>
            </a:r>
            <a:r>
              <a:rPr dirty="0" sz="1800" spc="-4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40};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313" y="4233074"/>
            <a:ext cx="2477770" cy="2667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balance[4] =</a:t>
            </a:r>
            <a:r>
              <a:rPr dirty="0" sz="1800" spc="-3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50.0;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13" y="4766462"/>
            <a:ext cx="3716020" cy="2667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double salary =</a:t>
            </a:r>
            <a:r>
              <a:rPr dirty="0" sz="1800" spc="-1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313131"/>
                </a:solidFill>
                <a:latin typeface="Lucida Console"/>
                <a:cs typeface="Lucida Console"/>
              </a:rPr>
              <a:t>balance[9];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7800" y="5194300"/>
            <a:ext cx="5905500" cy="85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41744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What </a:t>
            </a:r>
            <a:r>
              <a:rPr dirty="0" sz="2200">
                <a:latin typeface="Arial"/>
                <a:cs typeface="Arial"/>
              </a:rPr>
              <a:t>are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Pointers?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00" y="2141087"/>
            <a:ext cx="6142355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A </a:t>
            </a:r>
            <a:r>
              <a:rPr dirty="0" sz="1800" spc="-5" b="1">
                <a:solidFill>
                  <a:srgbClr val="313131"/>
                </a:solidFill>
                <a:latin typeface="Verdana"/>
                <a:cs typeface="Verdana"/>
              </a:rPr>
              <a:t>pointer </a:t>
            </a: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is a </a:t>
            </a:r>
            <a:r>
              <a:rPr dirty="0" sz="1800" spc="-5">
                <a:solidFill>
                  <a:srgbClr val="313131"/>
                </a:solidFill>
                <a:latin typeface="Verdana"/>
                <a:cs typeface="Verdana"/>
              </a:rPr>
              <a:t>variable </a:t>
            </a: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whose </a:t>
            </a:r>
            <a:r>
              <a:rPr dirty="0" sz="1800" spc="-10">
                <a:solidFill>
                  <a:srgbClr val="313131"/>
                </a:solidFill>
                <a:latin typeface="Verdana"/>
                <a:cs typeface="Verdana"/>
              </a:rPr>
              <a:t>value </a:t>
            </a: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is the address</a:t>
            </a:r>
            <a:r>
              <a:rPr dirty="0" sz="1800" spc="-2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of  another </a:t>
            </a:r>
            <a:r>
              <a:rPr dirty="0" sz="1800" spc="-5">
                <a:solidFill>
                  <a:srgbClr val="313131"/>
                </a:solidFill>
                <a:latin typeface="Verdana"/>
                <a:cs typeface="Verdana"/>
              </a:rPr>
              <a:t>variable, </a:t>
            </a:r>
            <a:r>
              <a:rPr dirty="0" sz="1800" spc="-25">
                <a:solidFill>
                  <a:srgbClr val="313131"/>
                </a:solidFill>
                <a:latin typeface="Verdana"/>
                <a:cs typeface="Verdana"/>
              </a:rPr>
              <a:t>i.e., </a:t>
            </a:r>
            <a:r>
              <a:rPr dirty="0" sz="1800">
                <a:solidFill>
                  <a:srgbClr val="313131"/>
                </a:solidFill>
                <a:latin typeface="Verdana"/>
                <a:cs typeface="Verdana"/>
              </a:rPr>
              <a:t>direct address of the memory  location.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1300" y="3428682"/>
          <a:ext cx="592074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625"/>
                <a:gridCol w="894672"/>
                <a:gridCol w="619391"/>
                <a:gridCol w="1101091"/>
                <a:gridCol w="412949"/>
                <a:gridCol w="1997476"/>
              </a:tblGrid>
              <a:tr h="281582"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*ip;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2060"/>
                        </a:lnSpc>
                      </a:pP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/*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pointer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an integer</a:t>
                      </a:r>
                      <a:r>
                        <a:rPr dirty="0" sz="1800" spc="-6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double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*dp;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45"/>
                        </a:lnSpc>
                      </a:pP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/*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pointer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a double</a:t>
                      </a:r>
                      <a:r>
                        <a:rPr dirty="0" sz="1800" spc="-7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float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*fp;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45"/>
                        </a:lnSpc>
                      </a:pP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/*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pointer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a float</a:t>
                      </a:r>
                      <a:r>
                        <a:rPr dirty="0" sz="1800" spc="-7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251817">
                <a:tc>
                  <a:txBody>
                    <a:bodyPr/>
                    <a:lstStyle/>
                    <a:p>
                      <a:pPr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char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*ch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945"/>
                        </a:lnSpc>
                      </a:pP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/*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pointer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45"/>
                        </a:lnSpc>
                        <a:tabLst>
                          <a:tab pos="1720214" algn="l"/>
                        </a:tabLst>
                      </a:pP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dirty="0" sz="18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character</a:t>
                      </a: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sz="18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72796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How to Use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Pointers?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1946046"/>
            <a:ext cx="110489" cy="1264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90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90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1943100"/>
            <a:ext cx="5082540" cy="1265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AutoNum type="alphaLcParenBoth"/>
              <a:tabLst>
                <a:tab pos="374650" algn="l"/>
              </a:tabLst>
            </a:pPr>
            <a:r>
              <a:rPr dirty="0" sz="1900">
                <a:latin typeface="Arial"/>
                <a:cs typeface="Arial"/>
              </a:rPr>
              <a:t>define a pointer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variable</a:t>
            </a:r>
            <a:endParaRPr sz="190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spcBef>
                <a:spcPts val="1520"/>
              </a:spcBef>
              <a:buFont typeface="Arial"/>
              <a:buAutoNum type="alphaLcParenBoth"/>
              <a:tabLst>
                <a:tab pos="387985" algn="l"/>
              </a:tabLst>
            </a:pPr>
            <a:r>
              <a:rPr dirty="0" sz="1900">
                <a:latin typeface="Arial"/>
                <a:cs typeface="Arial"/>
              </a:rPr>
              <a:t>assign the address of a variable to a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pointer</a:t>
            </a:r>
            <a:endParaRPr sz="190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1520"/>
              </a:spcBef>
              <a:buFont typeface="Arial"/>
              <a:buAutoNum type="alphaLcParenBoth"/>
              <a:tabLst>
                <a:tab pos="374650" algn="l"/>
              </a:tabLst>
            </a:pPr>
            <a:r>
              <a:rPr dirty="0" sz="1900">
                <a:latin typeface="Arial"/>
                <a:cs typeface="Arial"/>
              </a:rPr>
              <a:t>finally access the value at the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3468" y="4692650"/>
            <a:ext cx="7218045" cy="241300"/>
          </a:xfrm>
          <a:custGeom>
            <a:avLst/>
            <a:gdLst/>
            <a:ahLst/>
            <a:cxnLst/>
            <a:rect l="l" t="t" r="r" b="b"/>
            <a:pathLst>
              <a:path w="7218045" h="241300">
                <a:moveTo>
                  <a:pt x="0" y="0"/>
                </a:moveTo>
                <a:lnTo>
                  <a:pt x="7217860" y="0"/>
                </a:lnTo>
                <a:lnTo>
                  <a:pt x="721786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3468" y="4933950"/>
            <a:ext cx="5749925" cy="241300"/>
          </a:xfrm>
          <a:custGeom>
            <a:avLst/>
            <a:gdLst/>
            <a:ahLst/>
            <a:cxnLst/>
            <a:rect l="l" t="t" r="r" b="b"/>
            <a:pathLst>
              <a:path w="5749925" h="241300">
                <a:moveTo>
                  <a:pt x="0" y="0"/>
                </a:moveTo>
                <a:lnTo>
                  <a:pt x="5749829" y="0"/>
                </a:lnTo>
                <a:lnTo>
                  <a:pt x="574982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3468" y="3486150"/>
            <a:ext cx="159067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6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3468" y="3968750"/>
          <a:ext cx="6606540" cy="48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403"/>
                <a:gridCol w="795173"/>
                <a:gridCol w="611682"/>
                <a:gridCol w="4346919"/>
              </a:tblGrid>
              <a:tr h="257068">
                <a:tc>
                  <a:txBody>
                    <a:bodyPr/>
                    <a:lstStyle/>
                    <a:p>
                      <a:pPr algn="r" marR="114300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var</a:t>
                      </a:r>
                      <a:r>
                        <a:rPr dirty="0" sz="1600" spc="-90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006666"/>
                          </a:solidFill>
                          <a:latin typeface="Lucida Console"/>
                          <a:cs typeface="Lucida Console"/>
                        </a:rPr>
                        <a:t>20</a:t>
                      </a:r>
                      <a:r>
                        <a:rPr dirty="0" sz="16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/* actual variable declaration</a:t>
                      </a:r>
                      <a:r>
                        <a:rPr dirty="0" sz="1600" spc="2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</a:tr>
              <a:tr h="225531">
                <a:tc>
                  <a:txBody>
                    <a:bodyPr/>
                    <a:lstStyle/>
                    <a:p>
                      <a:pPr algn="r" marR="114300">
                        <a:lnSpc>
                          <a:spcPts val="1745"/>
                        </a:lnSpc>
                      </a:pPr>
                      <a:r>
                        <a:rPr dirty="0" sz="1600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745"/>
                        </a:lnSpc>
                      </a:pPr>
                      <a:r>
                        <a:rPr dirty="0" sz="16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dirty="0" sz="16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ip</a:t>
                      </a:r>
                      <a:r>
                        <a:rPr dirty="0" sz="16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745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/* pointer variable declaration</a:t>
                      </a:r>
                      <a:r>
                        <a:rPr dirty="0" sz="1600" spc="3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*/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183983" y="4686300"/>
            <a:ext cx="112712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variable*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3809" y="4696459"/>
            <a:ext cx="5653405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tabLst>
                <a:tab pos="1480185" algn="l"/>
              </a:tabLst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ip</a:t>
            </a:r>
            <a:r>
              <a:rPr dirty="0" sz="1600" spc="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1600" spc="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&amp;</a:t>
            </a: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var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	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store address of var</a:t>
            </a:r>
            <a:r>
              <a:rPr dirty="0" sz="1600" spc="1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 pointer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printf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"Value of *ip variable: %d\n"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 *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ip</a:t>
            </a:r>
            <a:r>
              <a:rPr dirty="0" sz="1600" spc="5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468" y="5175250"/>
            <a:ext cx="12255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12522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Examples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608" y="2698750"/>
            <a:ext cx="3792854" cy="241300"/>
          </a:xfrm>
          <a:custGeom>
            <a:avLst/>
            <a:gdLst/>
            <a:ahLst/>
            <a:cxnLst/>
            <a:rect l="l" t="t" r="r" b="b"/>
            <a:pathLst>
              <a:path w="3792854" h="241300">
                <a:moveTo>
                  <a:pt x="0" y="0"/>
                </a:moveTo>
                <a:lnTo>
                  <a:pt x="3792433" y="0"/>
                </a:lnTo>
                <a:lnTo>
                  <a:pt x="379243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608" y="2940050"/>
            <a:ext cx="2202180" cy="241300"/>
          </a:xfrm>
          <a:custGeom>
            <a:avLst/>
            <a:gdLst/>
            <a:ahLst/>
            <a:cxnLst/>
            <a:rect l="l" t="t" r="r" b="b"/>
            <a:pathLst>
              <a:path w="2202180" h="241300">
                <a:moveTo>
                  <a:pt x="0" y="0"/>
                </a:moveTo>
                <a:lnTo>
                  <a:pt x="2202063" y="0"/>
                </a:lnTo>
                <a:lnTo>
                  <a:pt x="220206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608" y="3181350"/>
            <a:ext cx="3548379" cy="241300"/>
          </a:xfrm>
          <a:custGeom>
            <a:avLst/>
            <a:gdLst/>
            <a:ahLst/>
            <a:cxnLst/>
            <a:rect l="l" t="t" r="r" b="b"/>
            <a:pathLst>
              <a:path w="3548379" h="241300">
                <a:moveTo>
                  <a:pt x="0" y="0"/>
                </a:moveTo>
                <a:lnTo>
                  <a:pt x="3547767" y="0"/>
                </a:lnTo>
                <a:lnTo>
                  <a:pt x="3547767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608" y="3422650"/>
            <a:ext cx="7340600" cy="241300"/>
          </a:xfrm>
          <a:custGeom>
            <a:avLst/>
            <a:gdLst/>
            <a:ahLst/>
            <a:cxnLst/>
            <a:rect l="l" t="t" r="r" b="b"/>
            <a:pathLst>
              <a:path w="7340600" h="241300">
                <a:moveTo>
                  <a:pt x="0" y="0"/>
                </a:moveTo>
                <a:lnTo>
                  <a:pt x="7340203" y="0"/>
                </a:lnTo>
                <a:lnTo>
                  <a:pt x="734020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4608" y="3663950"/>
            <a:ext cx="3425825" cy="241300"/>
          </a:xfrm>
          <a:custGeom>
            <a:avLst/>
            <a:gdLst/>
            <a:ahLst/>
            <a:cxnLst/>
            <a:rect l="l" t="t" r="r" b="b"/>
            <a:pathLst>
              <a:path w="3425825" h="241300">
                <a:moveTo>
                  <a:pt x="0" y="0"/>
                </a:moveTo>
                <a:lnTo>
                  <a:pt x="3425428" y="0"/>
                </a:lnTo>
                <a:lnTo>
                  <a:pt x="3425428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608" y="3905250"/>
            <a:ext cx="489584" cy="241300"/>
          </a:xfrm>
          <a:custGeom>
            <a:avLst/>
            <a:gdLst/>
            <a:ahLst/>
            <a:cxnLst/>
            <a:rect l="l" t="t" r="r" b="b"/>
            <a:pathLst>
              <a:path w="489584" h="241300">
                <a:moveTo>
                  <a:pt x="0" y="0"/>
                </a:moveTo>
                <a:lnTo>
                  <a:pt x="489347" y="0"/>
                </a:lnTo>
                <a:lnTo>
                  <a:pt x="489347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608" y="4870450"/>
            <a:ext cx="2080260" cy="241300"/>
          </a:xfrm>
          <a:custGeom>
            <a:avLst/>
            <a:gdLst/>
            <a:ahLst/>
            <a:cxnLst/>
            <a:rect l="l" t="t" r="r" b="b"/>
            <a:pathLst>
              <a:path w="2080260" h="241300">
                <a:moveTo>
                  <a:pt x="0" y="0"/>
                </a:moveTo>
                <a:lnTo>
                  <a:pt x="2079724" y="0"/>
                </a:lnTo>
                <a:lnTo>
                  <a:pt x="207972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4608" y="5111750"/>
            <a:ext cx="2080260" cy="241300"/>
          </a:xfrm>
          <a:custGeom>
            <a:avLst/>
            <a:gdLst/>
            <a:ahLst/>
            <a:cxnLst/>
            <a:rect l="l" t="t" r="r" b="b"/>
            <a:pathLst>
              <a:path w="2080260" h="241300">
                <a:moveTo>
                  <a:pt x="0" y="0"/>
                </a:moveTo>
                <a:lnTo>
                  <a:pt x="2079724" y="0"/>
                </a:lnTo>
                <a:lnTo>
                  <a:pt x="207972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4608" y="5353050"/>
            <a:ext cx="2080260" cy="241300"/>
          </a:xfrm>
          <a:custGeom>
            <a:avLst/>
            <a:gdLst/>
            <a:ahLst/>
            <a:cxnLst/>
            <a:rect l="l" t="t" r="r" b="b"/>
            <a:pathLst>
              <a:path w="2080260" h="241300">
                <a:moveTo>
                  <a:pt x="0" y="0"/>
                </a:moveTo>
                <a:lnTo>
                  <a:pt x="2079724" y="0"/>
                </a:lnTo>
                <a:lnTo>
                  <a:pt x="207972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4608" y="5594350"/>
            <a:ext cx="2080260" cy="241300"/>
          </a:xfrm>
          <a:custGeom>
            <a:avLst/>
            <a:gdLst/>
            <a:ahLst/>
            <a:cxnLst/>
            <a:rect l="l" t="t" r="r" b="b"/>
            <a:pathLst>
              <a:path w="2080260" h="241300">
                <a:moveTo>
                  <a:pt x="0" y="0"/>
                </a:moveTo>
                <a:lnTo>
                  <a:pt x="2079724" y="0"/>
                </a:lnTo>
                <a:lnTo>
                  <a:pt x="207972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4608" y="5835650"/>
            <a:ext cx="612140" cy="241300"/>
          </a:xfrm>
          <a:custGeom>
            <a:avLst/>
            <a:gdLst/>
            <a:ahLst/>
            <a:cxnLst/>
            <a:rect l="l" t="t" r="r" b="b"/>
            <a:pathLst>
              <a:path w="612140" h="241300">
                <a:moveTo>
                  <a:pt x="0" y="0"/>
                </a:moveTo>
                <a:lnTo>
                  <a:pt x="611680" y="0"/>
                </a:lnTo>
                <a:lnTo>
                  <a:pt x="61168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4608" y="2216150"/>
            <a:ext cx="160337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7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6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40109" y="2692400"/>
            <a:ext cx="6998970" cy="146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  <a:tabLst>
                <a:tab pos="624205" algn="l"/>
              </a:tabLst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	var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[] = {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100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r>
              <a:rPr dirty="0" sz="1600" spc="-4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200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0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r>
              <a:rPr dirty="0" sz="1600" spc="-5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ptr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3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];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0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for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(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&lt;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3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++)</a:t>
            </a:r>
            <a:r>
              <a:rPr dirty="0" sz="1600" spc="-4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379730" marR="5080">
              <a:lnSpc>
                <a:spcPts val="1900"/>
              </a:lnSpc>
              <a:spcBef>
                <a:spcPts val="70"/>
              </a:spcBef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ptr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] = &amp;</a:t>
            </a: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var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];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assign the address of integer. */  printf(“%x\n”,ptr[i]);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839"/>
              </a:lnSpc>
            </a:pP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608" y="4146550"/>
            <a:ext cx="24511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70"/>
              </a:lnSpc>
            </a:pP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608" y="4629150"/>
            <a:ext cx="245999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67665">
              <a:lnSpc>
                <a:spcPts val="1870"/>
              </a:lnSpc>
            </a:pPr>
            <a:r>
              <a:rPr dirty="0" sz="1600" spc="-5">
                <a:solidFill>
                  <a:srgbClr val="011688"/>
                </a:solidFill>
                <a:latin typeface="Lucida Console"/>
                <a:cs typeface="Lucida Console"/>
              </a:rPr>
              <a:t>char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names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[] =</a:t>
            </a:r>
            <a:r>
              <a:rPr dirty="0" sz="1600" spc="-5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1200" y="4864100"/>
            <a:ext cx="63754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8800"/>
                </a:solidFill>
                <a:latin typeface="Lucida Console"/>
                <a:cs typeface="Lucida Console"/>
              </a:rPr>
              <a:t>Ali</a:t>
            </a:r>
            <a:r>
              <a:rPr dirty="0" sz="1600" spc="-10">
                <a:solidFill>
                  <a:srgbClr val="008800"/>
                </a:solidFill>
                <a:latin typeface="Lucida Console"/>
                <a:cs typeface="Lucida Console"/>
              </a:rPr>
              <a:t>"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1200" y="5105400"/>
            <a:ext cx="63754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8800"/>
                </a:solidFill>
                <a:latin typeface="Lucida Console"/>
                <a:cs typeface="Lucida Console"/>
              </a:rPr>
              <a:t>Ali</a:t>
            </a:r>
            <a:r>
              <a:rPr dirty="0" sz="1600" spc="-10">
                <a:solidFill>
                  <a:srgbClr val="008800"/>
                </a:solidFill>
                <a:latin typeface="Lucida Console"/>
                <a:cs typeface="Lucida Console"/>
              </a:rPr>
              <a:t>"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1200" y="5346700"/>
            <a:ext cx="63754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8800"/>
                </a:solidFill>
                <a:latin typeface="Lucida Console"/>
                <a:cs typeface="Lucida Console"/>
              </a:rPr>
              <a:t>Ali</a:t>
            </a:r>
            <a:r>
              <a:rPr dirty="0" sz="1600" spc="-10">
                <a:solidFill>
                  <a:srgbClr val="008800"/>
                </a:solidFill>
                <a:latin typeface="Lucida Console"/>
                <a:cs typeface="Lucida Console"/>
              </a:rPr>
              <a:t>"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7120" y="4874259"/>
            <a:ext cx="637540" cy="970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900"/>
              </a:lnSpc>
            </a:pPr>
            <a:r>
              <a:rPr dirty="0" sz="1600" spc="-5">
                <a:solidFill>
                  <a:srgbClr val="008800"/>
                </a:solidFill>
                <a:latin typeface="Lucida Console"/>
                <a:cs typeface="Lucida Console"/>
              </a:rPr>
              <a:t>"Zara  "Hina  "Nuha  "Sara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1200" y="5588000"/>
            <a:ext cx="63754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8800"/>
                </a:solidFill>
                <a:latin typeface="Lucida Console"/>
                <a:cs typeface="Lucida Console"/>
              </a:rPr>
              <a:t>Ali</a:t>
            </a:r>
            <a:r>
              <a:rPr dirty="0" sz="1600" spc="-10">
                <a:solidFill>
                  <a:srgbClr val="008800"/>
                </a:solidFill>
                <a:latin typeface="Lucida Console"/>
                <a:cs typeface="Lucida Console"/>
              </a:rPr>
              <a:t>"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0109" y="5829300"/>
            <a:ext cx="27051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608" y="6076950"/>
            <a:ext cx="13525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70"/>
              </a:lnSpc>
            </a:pP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9300" y="4635500"/>
            <a:ext cx="448246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Question?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How to change the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code,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such that outputs are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10,100,20?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379984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Pass pointers to functions in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3382" y="2051050"/>
            <a:ext cx="2584450" cy="190500"/>
          </a:xfrm>
          <a:custGeom>
            <a:avLst/>
            <a:gdLst/>
            <a:ahLst/>
            <a:cxnLst/>
            <a:rect l="l" t="t" r="r" b="b"/>
            <a:pathLst>
              <a:path w="2584450" h="190500">
                <a:moveTo>
                  <a:pt x="0" y="0"/>
                </a:moveTo>
                <a:lnTo>
                  <a:pt x="2584361" y="0"/>
                </a:lnTo>
                <a:lnTo>
                  <a:pt x="2584361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3382" y="2241550"/>
            <a:ext cx="3777615" cy="190500"/>
          </a:xfrm>
          <a:custGeom>
            <a:avLst/>
            <a:gdLst/>
            <a:ahLst/>
            <a:cxnLst/>
            <a:rect l="l" t="t" r="r" b="b"/>
            <a:pathLst>
              <a:path w="3777615" h="190500">
                <a:moveTo>
                  <a:pt x="0" y="0"/>
                </a:moveTo>
                <a:lnTo>
                  <a:pt x="3777145" y="0"/>
                </a:lnTo>
                <a:lnTo>
                  <a:pt x="3777145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3382" y="2813050"/>
            <a:ext cx="3677920" cy="190500"/>
          </a:xfrm>
          <a:custGeom>
            <a:avLst/>
            <a:gdLst/>
            <a:ahLst/>
            <a:cxnLst/>
            <a:rect l="l" t="t" r="r" b="b"/>
            <a:pathLst>
              <a:path w="3677920" h="190500">
                <a:moveTo>
                  <a:pt x="0" y="0"/>
                </a:moveTo>
                <a:lnTo>
                  <a:pt x="3677754" y="0"/>
                </a:lnTo>
                <a:lnTo>
                  <a:pt x="3677754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63382" y="3003550"/>
            <a:ext cx="4075429" cy="190500"/>
          </a:xfrm>
          <a:custGeom>
            <a:avLst/>
            <a:gdLst/>
            <a:ahLst/>
            <a:cxnLst/>
            <a:rect l="l" t="t" r="r" b="b"/>
            <a:pathLst>
              <a:path w="4075429" h="190500">
                <a:moveTo>
                  <a:pt x="0" y="0"/>
                </a:moveTo>
                <a:lnTo>
                  <a:pt x="4075341" y="0"/>
                </a:lnTo>
                <a:lnTo>
                  <a:pt x="4075341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63382" y="3765550"/>
            <a:ext cx="3479165" cy="190500"/>
          </a:xfrm>
          <a:custGeom>
            <a:avLst/>
            <a:gdLst/>
            <a:ahLst/>
            <a:cxnLst/>
            <a:rect l="l" t="t" r="r" b="b"/>
            <a:pathLst>
              <a:path w="3479165" h="190500">
                <a:moveTo>
                  <a:pt x="0" y="0"/>
                </a:moveTo>
                <a:lnTo>
                  <a:pt x="3478949" y="0"/>
                </a:lnTo>
                <a:lnTo>
                  <a:pt x="347894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63382" y="3956050"/>
            <a:ext cx="99695" cy="190500"/>
          </a:xfrm>
          <a:custGeom>
            <a:avLst/>
            <a:gdLst/>
            <a:ahLst/>
            <a:cxnLst/>
            <a:rect l="l" t="t" r="r" b="b"/>
            <a:pathLst>
              <a:path w="99694" h="190500">
                <a:moveTo>
                  <a:pt x="0" y="0"/>
                </a:moveTo>
                <a:lnTo>
                  <a:pt x="99402" y="0"/>
                </a:lnTo>
                <a:lnTo>
                  <a:pt x="99402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3382" y="4146550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0" y="0"/>
                </a:moveTo>
                <a:lnTo>
                  <a:pt x="1192784" y="0"/>
                </a:lnTo>
                <a:lnTo>
                  <a:pt x="1192784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63382" y="4718050"/>
            <a:ext cx="3876675" cy="190500"/>
          </a:xfrm>
          <a:custGeom>
            <a:avLst/>
            <a:gdLst/>
            <a:ahLst/>
            <a:cxnLst/>
            <a:rect l="l" t="t" r="r" b="b"/>
            <a:pathLst>
              <a:path w="3876675" h="190500">
                <a:moveTo>
                  <a:pt x="0" y="0"/>
                </a:moveTo>
                <a:lnTo>
                  <a:pt x="3876548" y="0"/>
                </a:lnTo>
                <a:lnTo>
                  <a:pt x="3876548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3382" y="4908550"/>
            <a:ext cx="1889125" cy="190500"/>
          </a:xfrm>
          <a:custGeom>
            <a:avLst/>
            <a:gdLst/>
            <a:ahLst/>
            <a:cxnLst/>
            <a:rect l="l" t="t" r="r" b="b"/>
            <a:pathLst>
              <a:path w="1889125" h="190500">
                <a:moveTo>
                  <a:pt x="0" y="0"/>
                </a:moveTo>
                <a:lnTo>
                  <a:pt x="1888578" y="0"/>
                </a:lnTo>
                <a:lnTo>
                  <a:pt x="1888578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3382" y="5670550"/>
            <a:ext cx="1988185" cy="190500"/>
          </a:xfrm>
          <a:custGeom>
            <a:avLst/>
            <a:gdLst/>
            <a:ahLst/>
            <a:cxnLst/>
            <a:rect l="l" t="t" r="r" b="b"/>
            <a:pathLst>
              <a:path w="1988185" h="190500">
                <a:moveTo>
                  <a:pt x="0" y="0"/>
                </a:moveTo>
                <a:lnTo>
                  <a:pt x="1987969" y="0"/>
                </a:lnTo>
                <a:lnTo>
                  <a:pt x="198796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3382" y="5861050"/>
            <a:ext cx="398145" cy="190500"/>
          </a:xfrm>
          <a:custGeom>
            <a:avLst/>
            <a:gdLst/>
            <a:ahLst/>
            <a:cxnLst/>
            <a:rect l="l" t="t" r="r" b="b"/>
            <a:pathLst>
              <a:path w="398144" h="190500">
                <a:moveTo>
                  <a:pt x="0" y="0"/>
                </a:moveTo>
                <a:lnTo>
                  <a:pt x="397598" y="0"/>
                </a:lnTo>
                <a:lnTo>
                  <a:pt x="397598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3382" y="6051550"/>
            <a:ext cx="2783205" cy="190500"/>
          </a:xfrm>
          <a:custGeom>
            <a:avLst/>
            <a:gdLst/>
            <a:ahLst/>
            <a:cxnLst/>
            <a:rect l="l" t="t" r="r" b="b"/>
            <a:pathLst>
              <a:path w="2783204" h="190500">
                <a:moveTo>
                  <a:pt x="0" y="0"/>
                </a:moveTo>
                <a:lnTo>
                  <a:pt x="2783166" y="0"/>
                </a:lnTo>
                <a:lnTo>
                  <a:pt x="2783166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63382" y="6242050"/>
            <a:ext cx="1391920" cy="190500"/>
          </a:xfrm>
          <a:custGeom>
            <a:avLst/>
            <a:gdLst/>
            <a:ahLst/>
            <a:cxnLst/>
            <a:rect l="l" t="t" r="r" b="b"/>
            <a:pathLst>
              <a:path w="1391920" h="190500">
                <a:moveTo>
                  <a:pt x="0" y="0"/>
                </a:moveTo>
                <a:lnTo>
                  <a:pt x="1391577" y="0"/>
                </a:lnTo>
                <a:lnTo>
                  <a:pt x="1391577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3382" y="6432550"/>
            <a:ext cx="99695" cy="190500"/>
          </a:xfrm>
          <a:custGeom>
            <a:avLst/>
            <a:gdLst/>
            <a:ahLst/>
            <a:cxnLst/>
            <a:rect l="l" t="t" r="r" b="b"/>
            <a:pathLst>
              <a:path w="99694" h="190500">
                <a:moveTo>
                  <a:pt x="0" y="0"/>
                </a:moveTo>
                <a:lnTo>
                  <a:pt x="99402" y="0"/>
                </a:lnTo>
                <a:lnTo>
                  <a:pt x="99402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51000" y="2032000"/>
            <a:ext cx="380301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0"/>
              </a:lnSpc>
            </a:pPr>
            <a:r>
              <a:rPr dirty="0" sz="1300" spc="-5">
                <a:solidFill>
                  <a:srgbClr val="880F00"/>
                </a:solidFill>
                <a:latin typeface="Lucida Console"/>
                <a:cs typeface="Lucida Console"/>
              </a:rPr>
              <a:t>/* function declaration</a:t>
            </a:r>
            <a:r>
              <a:rPr dirty="0" sz="1300" spc="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ts val="153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double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getAverage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arr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1300" spc="25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size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9195" y="6243749"/>
            <a:ext cx="111887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95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13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avg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651000" y="6434249"/>
            <a:ext cx="12509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95"/>
              </a:lnSpc>
            </a:pP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3382" y="2622550"/>
            <a:ext cx="1304925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3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9195" y="2794000"/>
            <a:ext cx="3803015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100"/>
              </a:spcBef>
            </a:pPr>
            <a:r>
              <a:rPr dirty="0" sz="1300" spc="-5">
                <a:solidFill>
                  <a:srgbClr val="880F00"/>
                </a:solidFill>
                <a:latin typeface="Lucida Console"/>
                <a:cs typeface="Lucida Console"/>
              </a:rPr>
              <a:t>/* an int array with 5 elements */  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balance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5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] = {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1000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2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3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17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r>
              <a:rPr dirty="0" sz="1300" spc="2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50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};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3382" y="3194050"/>
            <a:ext cx="1404620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41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double</a:t>
            </a:r>
            <a:r>
              <a:rPr dirty="0" sz="13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avg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3382" y="3575050"/>
            <a:ext cx="4883785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410"/>
              </a:lnSpc>
            </a:pPr>
            <a:r>
              <a:rPr dirty="0" sz="1300" spc="-5">
                <a:solidFill>
                  <a:srgbClr val="880F00"/>
                </a:solidFill>
                <a:latin typeface="Lucida Console"/>
                <a:cs typeface="Lucida Console"/>
              </a:rPr>
              <a:t>/* pass pointer to the array as an argument</a:t>
            </a:r>
            <a:r>
              <a:rPr dirty="0" sz="1300" spc="6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9195" y="3606800"/>
            <a:ext cx="3206750" cy="73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000"/>
              </a:lnSpc>
            </a:pP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avg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getAverage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(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balance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5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) ;  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13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3382" y="4337050"/>
            <a:ext cx="112395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0"/>
              </a:lnSpc>
            </a:pP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1000" y="4699000"/>
            <a:ext cx="310705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double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getAverage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arr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r>
              <a:rPr dirty="0" sz="1300" spc="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1757" y="4699000"/>
            <a:ext cx="72136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size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300" spc="-8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9195" y="4889500"/>
            <a:ext cx="161607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9270" algn="l"/>
              </a:tabLst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int	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sum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1300" spc="-7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3382" y="5099050"/>
            <a:ext cx="1404620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41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double</a:t>
            </a:r>
            <a:r>
              <a:rPr dirty="0" sz="13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avg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3382" y="5480050"/>
            <a:ext cx="3094355" cy="1905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410"/>
              </a:lnSpc>
            </a:pP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for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3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&lt;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size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 ++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300" spc="-2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49195" y="5651500"/>
            <a:ext cx="2510790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0515">
              <a:lnSpc>
                <a:spcPts val="1530"/>
              </a:lnSpc>
            </a:pP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sum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+=</a:t>
            </a:r>
            <a:r>
              <a:rPr dirty="0" sz="1300" spc="-6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arr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];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ts val="1500"/>
              </a:lnSpc>
            </a:pP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ts val="1530"/>
              </a:lnSpc>
            </a:pP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avg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= (</a:t>
            </a:r>
            <a:r>
              <a:rPr dirty="0" sz="1300" spc="-5">
                <a:solidFill>
                  <a:srgbClr val="011688"/>
                </a:solidFill>
                <a:latin typeface="Lucida Console"/>
                <a:cs typeface="Lucida Console"/>
              </a:rPr>
              <a:t>double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sum 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/</a:t>
            </a:r>
            <a:r>
              <a:rPr dirty="0" sz="1300" spc="-2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300" spc="-5">
                <a:solidFill>
                  <a:srgbClr val="313131"/>
                </a:solidFill>
                <a:latin typeface="Lucida Console"/>
                <a:cs typeface="Lucida Console"/>
              </a:rPr>
              <a:t>size</a:t>
            </a:r>
            <a:r>
              <a:rPr dirty="0" sz="13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3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379984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Pass pointers to functions in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6984" y="2051050"/>
            <a:ext cx="2783205" cy="203200"/>
          </a:xfrm>
          <a:custGeom>
            <a:avLst/>
            <a:gdLst/>
            <a:ahLst/>
            <a:cxnLst/>
            <a:rect l="l" t="t" r="r" b="b"/>
            <a:pathLst>
              <a:path w="2783204" h="203200">
                <a:moveTo>
                  <a:pt x="0" y="0"/>
                </a:moveTo>
                <a:lnTo>
                  <a:pt x="2783164" y="0"/>
                </a:lnTo>
                <a:lnTo>
                  <a:pt x="2783164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56984" y="2254250"/>
            <a:ext cx="2141220" cy="203200"/>
          </a:xfrm>
          <a:custGeom>
            <a:avLst/>
            <a:gdLst/>
            <a:ahLst/>
            <a:cxnLst/>
            <a:rect l="l" t="t" r="r" b="b"/>
            <a:pathLst>
              <a:path w="2141220" h="203200">
                <a:moveTo>
                  <a:pt x="0" y="0"/>
                </a:moveTo>
                <a:lnTo>
                  <a:pt x="2140887" y="0"/>
                </a:lnTo>
                <a:lnTo>
                  <a:pt x="2140887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6984" y="3879850"/>
            <a:ext cx="5245735" cy="203200"/>
          </a:xfrm>
          <a:custGeom>
            <a:avLst/>
            <a:gdLst/>
            <a:ahLst/>
            <a:cxnLst/>
            <a:rect l="l" t="t" r="r" b="b"/>
            <a:pathLst>
              <a:path w="5245734" h="203200">
                <a:moveTo>
                  <a:pt x="0" y="0"/>
                </a:moveTo>
                <a:lnTo>
                  <a:pt x="5245186" y="0"/>
                </a:lnTo>
                <a:lnTo>
                  <a:pt x="5245186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6984" y="4083050"/>
            <a:ext cx="1927225" cy="203200"/>
          </a:xfrm>
          <a:custGeom>
            <a:avLst/>
            <a:gdLst/>
            <a:ahLst/>
            <a:cxnLst/>
            <a:rect l="l" t="t" r="r" b="b"/>
            <a:pathLst>
              <a:path w="1927225" h="203200">
                <a:moveTo>
                  <a:pt x="0" y="0"/>
                </a:moveTo>
                <a:lnTo>
                  <a:pt x="1926803" y="0"/>
                </a:lnTo>
                <a:lnTo>
                  <a:pt x="1926803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6984" y="4692650"/>
            <a:ext cx="107314" cy="203200"/>
          </a:xfrm>
          <a:custGeom>
            <a:avLst/>
            <a:gdLst/>
            <a:ahLst/>
            <a:cxnLst/>
            <a:rect l="l" t="t" r="r" b="b"/>
            <a:pathLst>
              <a:path w="107315" h="203200">
                <a:moveTo>
                  <a:pt x="0" y="0"/>
                </a:moveTo>
                <a:lnTo>
                  <a:pt x="107045" y="0"/>
                </a:lnTo>
                <a:lnTo>
                  <a:pt x="107045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6984" y="4895850"/>
            <a:ext cx="1284605" cy="203200"/>
          </a:xfrm>
          <a:custGeom>
            <a:avLst/>
            <a:gdLst/>
            <a:ahLst/>
            <a:cxnLst/>
            <a:rect l="l" t="t" r="r" b="b"/>
            <a:pathLst>
              <a:path w="1284605" h="203200">
                <a:moveTo>
                  <a:pt x="0" y="0"/>
                </a:moveTo>
                <a:lnTo>
                  <a:pt x="1284538" y="0"/>
                </a:lnTo>
                <a:lnTo>
                  <a:pt x="1284538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6984" y="5099050"/>
            <a:ext cx="107314" cy="203200"/>
          </a:xfrm>
          <a:custGeom>
            <a:avLst/>
            <a:gdLst/>
            <a:ahLst/>
            <a:cxnLst/>
            <a:rect l="l" t="t" r="r" b="b"/>
            <a:pathLst>
              <a:path w="107315" h="203200">
                <a:moveTo>
                  <a:pt x="0" y="0"/>
                </a:moveTo>
                <a:lnTo>
                  <a:pt x="107045" y="0"/>
                </a:lnTo>
                <a:lnTo>
                  <a:pt x="107045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6984" y="5708650"/>
            <a:ext cx="1605915" cy="203200"/>
          </a:xfrm>
          <a:custGeom>
            <a:avLst/>
            <a:gdLst/>
            <a:ahLst/>
            <a:cxnLst/>
            <a:rect l="l" t="t" r="r" b="b"/>
            <a:pathLst>
              <a:path w="1605914" h="203200">
                <a:moveTo>
                  <a:pt x="0" y="0"/>
                </a:moveTo>
                <a:lnTo>
                  <a:pt x="1605671" y="0"/>
                </a:lnTo>
                <a:lnTo>
                  <a:pt x="1605671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44600" y="2032000"/>
            <a:ext cx="2809240" cy="429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20"/>
              </a:spcBef>
            </a:pPr>
            <a:r>
              <a:rPr dirty="0" sz="1400" spc="-5">
                <a:solidFill>
                  <a:srgbClr val="880F00"/>
                </a:solidFill>
                <a:latin typeface="Lucida Console"/>
                <a:cs typeface="Lucida Console"/>
              </a:rPr>
              <a:t>/* function declaration */  </a:t>
            </a: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void 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test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1400" spc="-4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arr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56984" y="2660650"/>
            <a:ext cx="1404620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4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6984" y="2863850"/>
            <a:ext cx="3973829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21310">
              <a:lnSpc>
                <a:spcPts val="1530"/>
              </a:lnSpc>
            </a:pPr>
            <a:r>
              <a:rPr dirty="0" sz="1400" spc="-5">
                <a:solidFill>
                  <a:srgbClr val="880F00"/>
                </a:solidFill>
                <a:latin typeface="Lucida Console"/>
                <a:cs typeface="Lucida Console"/>
              </a:rPr>
              <a:t>/* an int array with 5 elements</a:t>
            </a:r>
            <a:r>
              <a:rPr dirty="0" sz="1400" spc="1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6984" y="3067050"/>
            <a:ext cx="4401820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21310">
              <a:lnSpc>
                <a:spcPts val="1530"/>
              </a:lnSpc>
            </a:pP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balance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5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] = {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1000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2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3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17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,</a:t>
            </a:r>
            <a:r>
              <a:rPr dirty="0" sz="1400" spc="1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50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};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6984" y="3473450"/>
            <a:ext cx="5352415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21310">
              <a:lnSpc>
                <a:spcPts val="1530"/>
              </a:lnSpc>
            </a:pPr>
            <a:r>
              <a:rPr dirty="0" sz="1400" spc="-5">
                <a:latin typeface="Lucida Console"/>
                <a:cs typeface="Lucida Console"/>
              </a:rPr>
              <a:t>printf("Average value is: %d\n", balance[0]</a:t>
            </a:r>
            <a:r>
              <a:rPr dirty="0" sz="1400" spc="80">
                <a:latin typeface="Lucida Console"/>
                <a:cs typeface="Lucida Console"/>
              </a:rPr>
              <a:t> </a:t>
            </a:r>
            <a:r>
              <a:rPr dirty="0" sz="1400" spc="-5">
                <a:latin typeface="Lucida Console"/>
                <a:cs typeface="Lucida Console"/>
              </a:rPr>
              <a:t>);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733" y="3876040"/>
            <a:ext cx="4950460" cy="414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ts val="1600"/>
              </a:lnSpc>
            </a:pPr>
            <a:r>
              <a:rPr dirty="0" sz="1400" spc="-5">
                <a:solidFill>
                  <a:srgbClr val="880F00"/>
                </a:solidFill>
                <a:latin typeface="Lucida Console"/>
                <a:cs typeface="Lucida Console"/>
              </a:rPr>
              <a:t>/* pass pointer to the array as an argument */  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test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balance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400" spc="-5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5582" y="4489450"/>
            <a:ext cx="5031105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latin typeface="Lucida Console"/>
                <a:cs typeface="Lucida Console"/>
              </a:rPr>
              <a:t>printf("Average value is: %d\n", balance[0]</a:t>
            </a:r>
            <a:r>
              <a:rPr dirty="0" sz="1400" spc="80">
                <a:latin typeface="Lucida Console"/>
                <a:cs typeface="Lucida Console"/>
              </a:rPr>
              <a:t> </a:t>
            </a:r>
            <a:r>
              <a:rPr dirty="0" sz="1400" spc="-5">
                <a:latin typeface="Lucida Console"/>
                <a:cs typeface="Lucida Console"/>
              </a:rPr>
              <a:t>);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4600" y="4876800"/>
            <a:ext cx="1310005" cy="429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3375">
              <a:lnSpc>
                <a:spcPts val="1639"/>
              </a:lnSpc>
            </a:pP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1400" spc="-75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39"/>
              </a:lnSpc>
            </a:pP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6984" y="5505450"/>
            <a:ext cx="2261235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void 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test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4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400" spc="-5">
                <a:solidFill>
                  <a:srgbClr val="313131"/>
                </a:solidFill>
                <a:latin typeface="Lucida Console"/>
                <a:cs typeface="Lucida Console"/>
              </a:rPr>
              <a:t>arr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400" spc="-4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5760" y="5689600"/>
            <a:ext cx="131064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arr[0] +=</a:t>
            </a:r>
            <a:r>
              <a:rPr dirty="0" sz="14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1;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6984" y="5911850"/>
            <a:ext cx="120014" cy="2032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74800"/>
            <a:ext cx="4638675" cy="3127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Char char="•"/>
              <a:tabLst>
                <a:tab pos="259079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Integer</a:t>
            </a:r>
            <a:r>
              <a:rPr dirty="0" sz="2400" spc="-6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121214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char: 1</a:t>
            </a:r>
            <a:r>
              <a:rPr dirty="0" sz="2400" spc="-10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510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int: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2 or 4</a:t>
            </a:r>
            <a:r>
              <a:rPr dirty="0" sz="2400" spc="-7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unsigned int: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2 or 4</a:t>
            </a:r>
            <a:r>
              <a:rPr dirty="0" sz="2400" spc="-3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510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long:4</a:t>
            </a:r>
            <a:r>
              <a:rPr dirty="0" sz="2400" spc="-6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unsigned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long: 4</a:t>
            </a:r>
            <a:r>
              <a:rPr dirty="0" sz="2400" spc="-5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5283200"/>
            <a:ext cx="2306955" cy="459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5" i="1">
                <a:solidFill>
                  <a:srgbClr val="313131"/>
                </a:solidFill>
                <a:latin typeface="Verdana"/>
                <a:cs typeface="Verdana"/>
              </a:rPr>
              <a:t>sizeof(type)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9815" y="5137150"/>
            <a:ext cx="1695450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235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sizeo</a:t>
            </a:r>
            <a:r>
              <a:rPr dirty="0" sz="2000" spc="-10">
                <a:solidFill>
                  <a:srgbClr val="011688"/>
                </a:solidFill>
                <a:latin typeface="Lucida Console"/>
                <a:cs typeface="Lucida Console"/>
              </a:rPr>
              <a:t>f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</a:t>
            </a:r>
            <a:r>
              <a:rPr dirty="0" sz="2000" spc="-10">
                <a:solidFill>
                  <a:srgbClr val="011688"/>
                </a:solidFill>
                <a:latin typeface="Lucida Console"/>
                <a:cs typeface="Lucida Console"/>
              </a:rPr>
              <a:t>t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9815" y="5632450"/>
            <a:ext cx="1847850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235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sizeo</a:t>
            </a:r>
            <a:r>
              <a:rPr dirty="0" sz="2000" spc="-10">
                <a:solidFill>
                  <a:srgbClr val="011688"/>
                </a:solidFill>
                <a:latin typeface="Lucida Console"/>
                <a:cs typeface="Lucida Console"/>
              </a:rPr>
              <a:t>f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(cha</a:t>
            </a:r>
            <a:r>
              <a:rPr dirty="0" sz="2000" spc="-10">
                <a:solidFill>
                  <a:srgbClr val="666600"/>
                </a:solidFill>
                <a:latin typeface="Lucida Console"/>
                <a:cs typeface="Lucida Console"/>
              </a:rPr>
              <a:t>r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endParaRPr sz="2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6273800"/>
            <a:ext cx="915669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5F5F5F"/>
                </a:solidFill>
                <a:latin typeface="Arial"/>
                <a:cs typeface="Arial"/>
              </a:rPr>
              <a:t>Jingjing</a:t>
            </a:r>
            <a:r>
              <a:rPr dirty="0" sz="1400" spc="-10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F5F5F"/>
                </a:solidFill>
                <a:latin typeface="Arial"/>
                <a:cs typeface="Arial"/>
              </a:rPr>
              <a:t>Liu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549400"/>
            <a:ext cx="420306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Return pointer from functions in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0082" y="3124200"/>
            <a:ext cx="826135" cy="177800"/>
          </a:xfrm>
          <a:custGeom>
            <a:avLst/>
            <a:gdLst/>
            <a:ahLst/>
            <a:cxnLst/>
            <a:rect l="l" t="t" r="r" b="b"/>
            <a:pathLst>
              <a:path w="826135" h="177800">
                <a:moveTo>
                  <a:pt x="0" y="0"/>
                </a:moveTo>
                <a:lnTo>
                  <a:pt x="825771" y="0"/>
                </a:lnTo>
                <a:lnTo>
                  <a:pt x="825771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0082" y="3657600"/>
            <a:ext cx="3211830" cy="177800"/>
          </a:xfrm>
          <a:custGeom>
            <a:avLst/>
            <a:gdLst/>
            <a:ahLst/>
            <a:cxnLst/>
            <a:rect l="l" t="t" r="r" b="b"/>
            <a:pathLst>
              <a:path w="3211829" h="177800">
                <a:moveTo>
                  <a:pt x="0" y="0"/>
                </a:moveTo>
                <a:lnTo>
                  <a:pt x="3211339" y="0"/>
                </a:lnTo>
                <a:lnTo>
                  <a:pt x="321133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082" y="3835400"/>
            <a:ext cx="549275" cy="177800"/>
          </a:xfrm>
          <a:custGeom>
            <a:avLst/>
            <a:gdLst/>
            <a:ahLst/>
            <a:cxnLst/>
            <a:rect l="l" t="t" r="r" b="b"/>
            <a:pathLst>
              <a:path w="549275" h="177800">
                <a:moveTo>
                  <a:pt x="0" y="0"/>
                </a:moveTo>
                <a:lnTo>
                  <a:pt x="548949" y="0"/>
                </a:lnTo>
                <a:lnTo>
                  <a:pt x="54894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082" y="4013200"/>
            <a:ext cx="2752725" cy="177800"/>
          </a:xfrm>
          <a:custGeom>
            <a:avLst/>
            <a:gdLst/>
            <a:ahLst/>
            <a:cxnLst/>
            <a:rect l="l" t="t" r="r" b="b"/>
            <a:pathLst>
              <a:path w="2752725" h="177800">
                <a:moveTo>
                  <a:pt x="0" y="0"/>
                </a:moveTo>
                <a:lnTo>
                  <a:pt x="2752577" y="0"/>
                </a:lnTo>
                <a:lnTo>
                  <a:pt x="2752577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082" y="4191000"/>
            <a:ext cx="1835150" cy="177800"/>
          </a:xfrm>
          <a:custGeom>
            <a:avLst/>
            <a:gdLst/>
            <a:ahLst/>
            <a:cxnLst/>
            <a:rect l="l" t="t" r="r" b="b"/>
            <a:pathLst>
              <a:path w="1835150" h="177800">
                <a:moveTo>
                  <a:pt x="0" y="0"/>
                </a:moveTo>
                <a:lnTo>
                  <a:pt x="1835053" y="0"/>
                </a:lnTo>
                <a:lnTo>
                  <a:pt x="1835053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0082" y="4368800"/>
            <a:ext cx="2569210" cy="177800"/>
          </a:xfrm>
          <a:custGeom>
            <a:avLst/>
            <a:gdLst/>
            <a:ahLst/>
            <a:cxnLst/>
            <a:rect l="l" t="t" r="r" b="b"/>
            <a:pathLst>
              <a:path w="2569210" h="177800">
                <a:moveTo>
                  <a:pt x="0" y="0"/>
                </a:moveTo>
                <a:lnTo>
                  <a:pt x="2569075" y="0"/>
                </a:lnTo>
                <a:lnTo>
                  <a:pt x="2569075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0082" y="4902200"/>
            <a:ext cx="1101090" cy="177800"/>
          </a:xfrm>
          <a:custGeom>
            <a:avLst/>
            <a:gdLst/>
            <a:ahLst/>
            <a:cxnLst/>
            <a:rect l="l" t="t" r="r" b="b"/>
            <a:pathLst>
              <a:path w="1101089" h="177800">
                <a:moveTo>
                  <a:pt x="0" y="0"/>
                </a:moveTo>
                <a:lnTo>
                  <a:pt x="1101031" y="0"/>
                </a:lnTo>
                <a:lnTo>
                  <a:pt x="1101031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0082" y="5080000"/>
            <a:ext cx="92075" cy="177800"/>
          </a:xfrm>
          <a:custGeom>
            <a:avLst/>
            <a:gdLst/>
            <a:ahLst/>
            <a:cxnLst/>
            <a:rect l="l" t="t" r="r" b="b"/>
            <a:pathLst>
              <a:path w="92075" h="177800">
                <a:moveTo>
                  <a:pt x="0" y="0"/>
                </a:moveTo>
                <a:lnTo>
                  <a:pt x="91752" y="0"/>
                </a:lnTo>
                <a:lnTo>
                  <a:pt x="91752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0082" y="2413000"/>
            <a:ext cx="4876165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340"/>
              </a:lnSpc>
            </a:pP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/* function to generate and retrun random numbers.</a:t>
            </a:r>
            <a:r>
              <a:rPr dirty="0" sz="1200" spc="10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082" y="3479800"/>
            <a:ext cx="1939925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75590">
              <a:lnSpc>
                <a:spcPts val="1340"/>
              </a:lnSpc>
            </a:pP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/* set the seed</a:t>
            </a:r>
            <a:r>
              <a:rPr dirty="0" sz="1200" spc="-4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3480" y="3644900"/>
            <a:ext cx="296164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srand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 (</a:t>
            </a: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unsigned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time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NULL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20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3457" y="4000500"/>
            <a:ext cx="250317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for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2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&lt; </a:t>
            </a:r>
            <a:r>
              <a:rPr dirty="0" sz="12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 ++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200" spc="-3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8760" y="4178300"/>
            <a:ext cx="13100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r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] =</a:t>
            </a:r>
            <a:r>
              <a:rPr dirty="0" sz="12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rand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8760" y="4356100"/>
            <a:ext cx="204406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printf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200" spc="-5">
                <a:solidFill>
                  <a:srgbClr val="008800"/>
                </a:solidFill>
                <a:latin typeface="Lucida Console"/>
                <a:cs typeface="Lucida Console"/>
              </a:rPr>
              <a:t>"%d\n"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r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[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]</a:t>
            </a:r>
            <a:r>
              <a:rPr dirty="0" sz="1200" spc="-3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082" y="4546600"/>
            <a:ext cx="379730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340"/>
              </a:lnSpc>
            </a:pP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3457" y="4889500"/>
            <a:ext cx="85153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12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r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200" y="5067300"/>
            <a:ext cx="11747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21047" y="2876550"/>
            <a:ext cx="4587875" cy="177800"/>
          </a:xfrm>
          <a:custGeom>
            <a:avLst/>
            <a:gdLst/>
            <a:ahLst/>
            <a:cxnLst/>
            <a:rect l="l" t="t" r="r" b="b"/>
            <a:pathLst>
              <a:path w="4587875" h="177800">
                <a:moveTo>
                  <a:pt x="0" y="0"/>
                </a:moveTo>
                <a:lnTo>
                  <a:pt x="4587621" y="0"/>
                </a:lnTo>
                <a:lnTo>
                  <a:pt x="4587621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1047" y="3054350"/>
            <a:ext cx="1193165" cy="177800"/>
          </a:xfrm>
          <a:custGeom>
            <a:avLst/>
            <a:gdLst/>
            <a:ahLst/>
            <a:cxnLst/>
            <a:rect l="l" t="t" r="r" b="b"/>
            <a:pathLst>
              <a:path w="1193164" h="177800">
                <a:moveTo>
                  <a:pt x="0" y="0"/>
                </a:moveTo>
                <a:lnTo>
                  <a:pt x="1192784" y="0"/>
                </a:lnTo>
                <a:lnTo>
                  <a:pt x="1192784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21047" y="3587750"/>
            <a:ext cx="917575" cy="177800"/>
          </a:xfrm>
          <a:custGeom>
            <a:avLst/>
            <a:gdLst/>
            <a:ahLst/>
            <a:cxnLst/>
            <a:rect l="l" t="t" r="r" b="b"/>
            <a:pathLst>
              <a:path w="917575" h="177800">
                <a:moveTo>
                  <a:pt x="0" y="0"/>
                </a:moveTo>
                <a:lnTo>
                  <a:pt x="917524" y="0"/>
                </a:lnTo>
                <a:lnTo>
                  <a:pt x="917524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21047" y="3765550"/>
            <a:ext cx="826135" cy="177800"/>
          </a:xfrm>
          <a:custGeom>
            <a:avLst/>
            <a:gdLst/>
            <a:ahLst/>
            <a:cxnLst/>
            <a:rect l="l" t="t" r="r" b="b"/>
            <a:pathLst>
              <a:path w="826135" h="177800">
                <a:moveTo>
                  <a:pt x="0" y="0"/>
                </a:moveTo>
                <a:lnTo>
                  <a:pt x="825766" y="0"/>
                </a:lnTo>
                <a:lnTo>
                  <a:pt x="825766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1047" y="4298950"/>
            <a:ext cx="549275" cy="177800"/>
          </a:xfrm>
          <a:custGeom>
            <a:avLst/>
            <a:gdLst/>
            <a:ahLst/>
            <a:cxnLst/>
            <a:rect l="l" t="t" r="r" b="b"/>
            <a:pathLst>
              <a:path w="549275" h="177800">
                <a:moveTo>
                  <a:pt x="0" y="0"/>
                </a:moveTo>
                <a:lnTo>
                  <a:pt x="548944" y="0"/>
                </a:lnTo>
                <a:lnTo>
                  <a:pt x="548944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21047" y="4476750"/>
            <a:ext cx="2844800" cy="177800"/>
          </a:xfrm>
          <a:custGeom>
            <a:avLst/>
            <a:gdLst/>
            <a:ahLst/>
            <a:cxnLst/>
            <a:rect l="l" t="t" r="r" b="b"/>
            <a:pathLst>
              <a:path w="2844800" h="177800">
                <a:moveTo>
                  <a:pt x="0" y="0"/>
                </a:moveTo>
                <a:lnTo>
                  <a:pt x="2844330" y="0"/>
                </a:lnTo>
                <a:lnTo>
                  <a:pt x="284433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1047" y="4654550"/>
            <a:ext cx="4496435" cy="177800"/>
          </a:xfrm>
          <a:custGeom>
            <a:avLst/>
            <a:gdLst/>
            <a:ahLst/>
            <a:cxnLst/>
            <a:rect l="l" t="t" r="r" b="b"/>
            <a:pathLst>
              <a:path w="4496434" h="177800">
                <a:moveTo>
                  <a:pt x="0" y="0"/>
                </a:moveTo>
                <a:lnTo>
                  <a:pt x="4495876" y="0"/>
                </a:lnTo>
                <a:lnTo>
                  <a:pt x="4495876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1047" y="5187950"/>
            <a:ext cx="1101090" cy="177800"/>
          </a:xfrm>
          <a:custGeom>
            <a:avLst/>
            <a:gdLst/>
            <a:ahLst/>
            <a:cxnLst/>
            <a:rect l="l" t="t" r="r" b="b"/>
            <a:pathLst>
              <a:path w="1101089" h="177800">
                <a:moveTo>
                  <a:pt x="0" y="0"/>
                </a:moveTo>
                <a:lnTo>
                  <a:pt x="1101026" y="0"/>
                </a:lnTo>
                <a:lnTo>
                  <a:pt x="1101026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1047" y="5365750"/>
            <a:ext cx="92075" cy="177800"/>
          </a:xfrm>
          <a:custGeom>
            <a:avLst/>
            <a:gdLst/>
            <a:ahLst/>
            <a:cxnLst/>
            <a:rect l="l" t="t" r="r" b="b"/>
            <a:pathLst>
              <a:path w="92075" h="177800">
                <a:moveTo>
                  <a:pt x="0" y="0"/>
                </a:moveTo>
                <a:lnTo>
                  <a:pt x="91744" y="0"/>
                </a:lnTo>
                <a:lnTo>
                  <a:pt x="91744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305300" y="2870200"/>
            <a:ext cx="176911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/* main function</a:t>
            </a:r>
            <a:r>
              <a:rPr dirty="0" sz="1200" spc="-3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to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40500" y="2870200"/>
            <a:ext cx="27787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call above defined function</a:t>
            </a:r>
            <a:r>
              <a:rPr dirty="0" sz="1200" spc="1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00" y="3048000"/>
            <a:ext cx="121856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2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1047" y="3409950"/>
            <a:ext cx="2569210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71780">
              <a:lnSpc>
                <a:spcPts val="1390"/>
              </a:lnSpc>
            </a:pP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/* a pointer to an int</a:t>
            </a:r>
            <a:r>
              <a:rPr dirty="0" sz="1200" spc="-2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0557" y="3591559"/>
            <a:ext cx="668020" cy="363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1200" spc="-8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*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p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  </a:t>
            </a: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1200" spc="-85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1047" y="4121150"/>
            <a:ext cx="1743710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271780">
              <a:lnSpc>
                <a:spcPts val="1390"/>
              </a:lnSpc>
            </a:pP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p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1200" spc="-5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getRandom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0557" y="4470400"/>
            <a:ext cx="1493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for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= </a:t>
            </a:r>
            <a:r>
              <a:rPr dirty="0" sz="12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65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&lt;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40348" y="4470400"/>
            <a:ext cx="103505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++ )</a:t>
            </a:r>
            <a:r>
              <a:rPr dirty="0" sz="1200" spc="-7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55860" y="4648200"/>
            <a:ext cx="121856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printf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(</a:t>
            </a:r>
            <a:r>
              <a:rPr dirty="0" sz="1200" spc="-5">
                <a:solidFill>
                  <a:srgbClr val="008800"/>
                </a:solidFill>
                <a:latin typeface="Lucida Console"/>
                <a:cs typeface="Lucida Console"/>
              </a:rPr>
              <a:t>"*(p</a:t>
            </a:r>
            <a:r>
              <a:rPr dirty="0" sz="1200" spc="-60">
                <a:solidFill>
                  <a:srgbClr val="0088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008800"/>
                </a:solidFill>
                <a:latin typeface="Lucida Console"/>
                <a:cs typeface="Lucida Console"/>
              </a:rPr>
              <a:t>+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40403" y="4648200"/>
            <a:ext cx="268668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8800"/>
                </a:solidFill>
                <a:latin typeface="Lucida Console"/>
                <a:cs typeface="Lucida Console"/>
              </a:rPr>
              <a:t>[%d]) : %d\n"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,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, *(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p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+ </a:t>
            </a:r>
            <a:r>
              <a:rPr dirty="0" sz="1200" spc="-5">
                <a:solidFill>
                  <a:srgbClr val="313131"/>
                </a:solidFill>
                <a:latin typeface="Lucida Console"/>
                <a:cs typeface="Lucida Console"/>
              </a:rPr>
              <a:t>i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</a:t>
            </a:r>
            <a:r>
              <a:rPr dirty="0" sz="1200" spc="-1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1047" y="4832350"/>
            <a:ext cx="367030" cy="177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390"/>
              </a:lnSpc>
            </a:pP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80557" y="5181600"/>
            <a:ext cx="85153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12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12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5300" y="5359400"/>
            <a:ext cx="11747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57250" y="2590800"/>
          <a:ext cx="1945639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545185"/>
                <a:gridCol w="91744"/>
              </a:tblGrid>
              <a:tr h="206375">
                <a:tc gridSpan="2"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dirty="0" sz="1200" spc="-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int </a:t>
                      </a:r>
                      <a:r>
                        <a:rPr dirty="0" sz="12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* </a:t>
                      </a:r>
                      <a:r>
                        <a:rPr dirty="0" sz="12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getRandom</a:t>
                      </a:r>
                      <a:r>
                        <a:rPr dirty="0" sz="12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( )</a:t>
                      </a:r>
                      <a:r>
                        <a:rPr dirty="0" sz="1200" spc="-40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9225">
                <a:tc>
                  <a:txBody>
                    <a:bodyPr/>
                    <a:lstStyle/>
                    <a:p>
                      <a:pPr/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  <a:lnR w="25400">
                      <a:solidFill>
                        <a:srgbClr val="FF2600"/>
                      </a:solidFill>
                      <a:prstDash val="solid"/>
                    </a:lnR>
                    <a:lnT w="25400">
                      <a:solidFill>
                        <a:srgbClr val="FF26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243204">
                        <a:lnSpc>
                          <a:spcPts val="1340"/>
                        </a:lnSpc>
                      </a:pPr>
                      <a:r>
                        <a:rPr dirty="0" sz="1200" spc="-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static</a:t>
                      </a:r>
                      <a:r>
                        <a:rPr dirty="0" sz="1200" spc="-70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  <a:lnR w="25400">
                      <a:solidFill>
                        <a:srgbClr val="FF2600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340"/>
                        </a:lnSpc>
                      </a:pPr>
                      <a:r>
                        <a:rPr dirty="0" sz="12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r</a:t>
                      </a:r>
                      <a:r>
                        <a:rPr dirty="0" sz="1200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[</a:t>
                      </a:r>
                      <a:r>
                        <a:rPr dirty="0" sz="1200">
                          <a:solidFill>
                            <a:srgbClr val="006666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r>
                        <a:rPr dirty="0" sz="1200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];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848">
                <a:tc>
                  <a:txBody>
                    <a:bodyPr/>
                    <a:lstStyle/>
                    <a:p>
                      <a:pPr marL="243204">
                        <a:lnSpc>
                          <a:spcPts val="1200"/>
                        </a:lnSpc>
                      </a:pPr>
                      <a:r>
                        <a:rPr dirty="0" sz="1200" spc="-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dirty="0" sz="1200" spc="-85">
                          <a:solidFill>
                            <a:srgbClr val="011688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2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</a:t>
                      </a:r>
                      <a:r>
                        <a:rPr dirty="0" sz="1200" spc="-5">
                          <a:solidFill>
                            <a:srgbClr val="666600"/>
                          </a:solidFill>
                          <a:latin typeface="Lucida Console"/>
                          <a:cs typeface="Lucida Console"/>
                        </a:rPr>
                        <a:t>;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  <a:lnR w="25400">
                      <a:solidFill>
                        <a:srgbClr val="FF2600"/>
                      </a:solidFill>
                      <a:prstDash val="solid"/>
                    </a:lnR>
                    <a:lnB w="25400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25400">
                      <a:solidFill>
                        <a:srgbClr val="FF26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819150" y="2785253"/>
            <a:ext cx="1371600" cy="55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968500" y="5803900"/>
            <a:ext cx="5650230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70">
                <a:latin typeface="Arial"/>
                <a:cs typeface="Arial"/>
              </a:rPr>
              <a:t>Take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home: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storage classes: static vs extern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18440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Pointer to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Pointer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2542" y="2216150"/>
            <a:ext cx="1346200" cy="241300"/>
          </a:xfrm>
          <a:custGeom>
            <a:avLst/>
            <a:gdLst/>
            <a:ahLst/>
            <a:cxnLst/>
            <a:rect l="l" t="t" r="r" b="b"/>
            <a:pathLst>
              <a:path w="1346200" h="241300">
                <a:moveTo>
                  <a:pt x="0" y="0"/>
                </a:moveTo>
                <a:lnTo>
                  <a:pt x="1345704" y="0"/>
                </a:lnTo>
                <a:lnTo>
                  <a:pt x="134570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2542" y="2457450"/>
            <a:ext cx="245110" cy="241300"/>
          </a:xfrm>
          <a:custGeom>
            <a:avLst/>
            <a:gdLst/>
            <a:ahLst/>
            <a:cxnLst/>
            <a:rect l="l" t="t" r="r" b="b"/>
            <a:pathLst>
              <a:path w="245110" h="241300">
                <a:moveTo>
                  <a:pt x="0" y="0"/>
                </a:moveTo>
                <a:lnTo>
                  <a:pt x="244678" y="0"/>
                </a:lnTo>
                <a:lnTo>
                  <a:pt x="244678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2542" y="2698750"/>
            <a:ext cx="2080260" cy="241300"/>
          </a:xfrm>
          <a:custGeom>
            <a:avLst/>
            <a:gdLst/>
            <a:ahLst/>
            <a:cxnLst/>
            <a:rect l="l" t="t" r="r" b="b"/>
            <a:pathLst>
              <a:path w="2080260" h="241300">
                <a:moveTo>
                  <a:pt x="0" y="0"/>
                </a:moveTo>
                <a:lnTo>
                  <a:pt x="2079726" y="0"/>
                </a:lnTo>
                <a:lnTo>
                  <a:pt x="2079726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2542" y="2940050"/>
            <a:ext cx="2569210" cy="241300"/>
          </a:xfrm>
          <a:custGeom>
            <a:avLst/>
            <a:gdLst/>
            <a:ahLst/>
            <a:cxnLst/>
            <a:rect l="l" t="t" r="r" b="b"/>
            <a:pathLst>
              <a:path w="2569210" h="241300">
                <a:moveTo>
                  <a:pt x="0" y="0"/>
                </a:moveTo>
                <a:lnTo>
                  <a:pt x="2569070" y="0"/>
                </a:lnTo>
                <a:lnTo>
                  <a:pt x="256907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2542" y="3181350"/>
            <a:ext cx="2814320" cy="241300"/>
          </a:xfrm>
          <a:custGeom>
            <a:avLst/>
            <a:gdLst/>
            <a:ahLst/>
            <a:cxnLst/>
            <a:rect l="l" t="t" r="r" b="b"/>
            <a:pathLst>
              <a:path w="2814320" h="241300">
                <a:moveTo>
                  <a:pt x="0" y="0"/>
                </a:moveTo>
                <a:lnTo>
                  <a:pt x="2813748" y="0"/>
                </a:lnTo>
                <a:lnTo>
                  <a:pt x="2813748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2542" y="3422650"/>
            <a:ext cx="856615" cy="241300"/>
          </a:xfrm>
          <a:custGeom>
            <a:avLst/>
            <a:gdLst/>
            <a:ahLst/>
            <a:cxnLst/>
            <a:rect l="l" t="t" r="r" b="b"/>
            <a:pathLst>
              <a:path w="856614" h="241300">
                <a:moveTo>
                  <a:pt x="0" y="0"/>
                </a:moveTo>
                <a:lnTo>
                  <a:pt x="856361" y="0"/>
                </a:lnTo>
                <a:lnTo>
                  <a:pt x="856361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92542" y="4146550"/>
            <a:ext cx="4893945" cy="241300"/>
          </a:xfrm>
          <a:custGeom>
            <a:avLst/>
            <a:gdLst/>
            <a:ahLst/>
            <a:cxnLst/>
            <a:rect l="l" t="t" r="r" b="b"/>
            <a:pathLst>
              <a:path w="4893945" h="241300">
                <a:moveTo>
                  <a:pt x="0" y="0"/>
                </a:moveTo>
                <a:lnTo>
                  <a:pt x="4893475" y="0"/>
                </a:lnTo>
                <a:lnTo>
                  <a:pt x="4893475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2542" y="4387850"/>
            <a:ext cx="6239510" cy="241300"/>
          </a:xfrm>
          <a:custGeom>
            <a:avLst/>
            <a:gdLst/>
            <a:ahLst/>
            <a:cxnLst/>
            <a:rect l="l" t="t" r="r" b="b"/>
            <a:pathLst>
              <a:path w="6239509" h="241300">
                <a:moveTo>
                  <a:pt x="0" y="0"/>
                </a:moveTo>
                <a:lnTo>
                  <a:pt x="6239179" y="0"/>
                </a:lnTo>
                <a:lnTo>
                  <a:pt x="623917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92542" y="4629150"/>
            <a:ext cx="6729095" cy="241300"/>
          </a:xfrm>
          <a:custGeom>
            <a:avLst/>
            <a:gdLst/>
            <a:ahLst/>
            <a:cxnLst/>
            <a:rect l="l" t="t" r="r" b="b"/>
            <a:pathLst>
              <a:path w="6729095" h="241300">
                <a:moveTo>
                  <a:pt x="0" y="0"/>
                </a:moveTo>
                <a:lnTo>
                  <a:pt x="6728523" y="0"/>
                </a:lnTo>
                <a:lnTo>
                  <a:pt x="672852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92542" y="5111750"/>
            <a:ext cx="1713230" cy="241300"/>
          </a:xfrm>
          <a:custGeom>
            <a:avLst/>
            <a:gdLst/>
            <a:ahLst/>
            <a:cxnLst/>
            <a:rect l="l" t="t" r="r" b="b"/>
            <a:pathLst>
              <a:path w="1713230" h="241300">
                <a:moveTo>
                  <a:pt x="0" y="0"/>
                </a:moveTo>
                <a:lnTo>
                  <a:pt x="1712721" y="0"/>
                </a:lnTo>
                <a:lnTo>
                  <a:pt x="1712721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92542" y="5353050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5" h="241300">
                <a:moveTo>
                  <a:pt x="0" y="0"/>
                </a:moveTo>
                <a:lnTo>
                  <a:pt x="122339" y="0"/>
                </a:lnTo>
                <a:lnTo>
                  <a:pt x="12233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84300" y="2209800"/>
            <a:ext cx="1983105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</a:t>
            </a:r>
            <a:r>
              <a:rPr dirty="0" sz="1600" spc="-7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main()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50165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 var =</a:t>
            </a:r>
            <a:r>
              <a:rPr dirty="0" sz="1600" spc="-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2;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3686" y="2933700"/>
            <a:ext cx="124904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 *ptr</a:t>
            </a:r>
            <a:r>
              <a:rPr dirty="0" sz="1600" spc="-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=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9500" y="2933700"/>
            <a:ext cx="63754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880F00"/>
                </a:solidFill>
                <a:latin typeface="Lucida Console"/>
                <a:cs typeface="Lucida Console"/>
              </a:rPr>
              <a:t>&amp;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val;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686" y="3175000"/>
            <a:ext cx="222758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 **pptr =</a:t>
            </a:r>
            <a:r>
              <a:rPr dirty="0" sz="1600" spc="-4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&amp;ptr;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542" y="3663950"/>
            <a:ext cx="417258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71475"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take the value using pptr</a:t>
            </a:r>
            <a:r>
              <a:rPr dirty="0" sz="160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1128" y="4381500"/>
            <a:ext cx="161607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%d\n",</a:t>
            </a:r>
            <a:r>
              <a:rPr dirty="0" sz="1600" spc="-5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*ptr);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1128" y="4622800"/>
            <a:ext cx="210566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= %d\n",</a:t>
            </a:r>
            <a:r>
              <a:rPr dirty="0" sz="1600" spc="-4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**pptr);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1340" y="4150359"/>
            <a:ext cx="4429760" cy="1212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printf("Value of var = %d\n", var );  printf("Value available at *ptr =  printf("Value available at</a:t>
            </a:r>
            <a:r>
              <a:rPr dirty="0" sz="1600" spc="3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**pptr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return</a:t>
            </a:r>
            <a:r>
              <a:rPr dirty="0" sz="1600" spc="-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0;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4300" y="5346700"/>
            <a:ext cx="14795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46250" y="3039253"/>
            <a:ext cx="1506537" cy="55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7050" y="3067050"/>
            <a:ext cx="1405255" cy="451484"/>
          </a:xfrm>
          <a:custGeom>
            <a:avLst/>
            <a:gdLst/>
            <a:ahLst/>
            <a:cxnLst/>
            <a:rect l="l" t="t" r="r" b="b"/>
            <a:pathLst>
              <a:path w="1405255" h="451485">
                <a:moveTo>
                  <a:pt x="0" y="0"/>
                </a:moveTo>
                <a:lnTo>
                  <a:pt x="1404937" y="0"/>
                </a:lnTo>
                <a:lnTo>
                  <a:pt x="1404937" y="450998"/>
                </a:lnTo>
                <a:lnTo>
                  <a:pt x="0" y="45099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18440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Pointer to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Pointer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2542" y="4146550"/>
            <a:ext cx="5015865" cy="241300"/>
          </a:xfrm>
          <a:custGeom>
            <a:avLst/>
            <a:gdLst/>
            <a:ahLst/>
            <a:cxnLst/>
            <a:rect l="l" t="t" r="r" b="b"/>
            <a:pathLst>
              <a:path w="5015865" h="241300">
                <a:moveTo>
                  <a:pt x="0" y="0"/>
                </a:moveTo>
                <a:lnTo>
                  <a:pt x="5015814" y="0"/>
                </a:lnTo>
                <a:lnTo>
                  <a:pt x="501581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2542" y="4387850"/>
            <a:ext cx="6239510" cy="241300"/>
          </a:xfrm>
          <a:custGeom>
            <a:avLst/>
            <a:gdLst/>
            <a:ahLst/>
            <a:cxnLst/>
            <a:rect l="l" t="t" r="r" b="b"/>
            <a:pathLst>
              <a:path w="6239509" h="241300">
                <a:moveTo>
                  <a:pt x="0" y="0"/>
                </a:moveTo>
                <a:lnTo>
                  <a:pt x="6239179" y="0"/>
                </a:lnTo>
                <a:lnTo>
                  <a:pt x="623917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2542" y="4629150"/>
            <a:ext cx="6729095" cy="241300"/>
          </a:xfrm>
          <a:custGeom>
            <a:avLst/>
            <a:gdLst/>
            <a:ahLst/>
            <a:cxnLst/>
            <a:rect l="l" t="t" r="r" b="b"/>
            <a:pathLst>
              <a:path w="6729095" h="241300">
                <a:moveTo>
                  <a:pt x="0" y="0"/>
                </a:moveTo>
                <a:lnTo>
                  <a:pt x="6728523" y="0"/>
                </a:lnTo>
                <a:lnTo>
                  <a:pt x="672852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2542" y="5111750"/>
            <a:ext cx="1713230" cy="241300"/>
          </a:xfrm>
          <a:custGeom>
            <a:avLst/>
            <a:gdLst/>
            <a:ahLst/>
            <a:cxnLst/>
            <a:rect l="l" t="t" r="r" b="b"/>
            <a:pathLst>
              <a:path w="1713230" h="241300">
                <a:moveTo>
                  <a:pt x="0" y="0"/>
                </a:moveTo>
                <a:lnTo>
                  <a:pt x="1712721" y="0"/>
                </a:lnTo>
                <a:lnTo>
                  <a:pt x="1712721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2542" y="5353050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5" h="241300">
                <a:moveTo>
                  <a:pt x="0" y="0"/>
                </a:moveTo>
                <a:lnTo>
                  <a:pt x="122339" y="0"/>
                </a:lnTo>
                <a:lnTo>
                  <a:pt x="12233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92542" y="2216150"/>
            <a:ext cx="134620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</a:t>
            </a:r>
            <a:r>
              <a:rPr dirty="0" sz="1600" spc="-7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main()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92542" y="2457450"/>
          <a:ext cx="2814320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78"/>
                <a:gridCol w="611682"/>
                <a:gridCol w="860945"/>
                <a:gridCol w="122346"/>
                <a:gridCol w="607090"/>
                <a:gridCol w="367004"/>
              </a:tblGrid>
              <a:tr h="241300">
                <a:tc>
                  <a:txBody>
                    <a:bodyPr/>
                    <a:lstStyle/>
                    <a:p>
                      <a:pPr marL="444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val[]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{2,3};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*ptr</a:t>
                      </a:r>
                      <a:r>
                        <a:rPr dirty="0" sz="1600" spc="-8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val;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**pptr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600" spc="-8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&amp;ptr;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92542" y="3663950"/>
            <a:ext cx="417258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71475"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take the value using pptr</a:t>
            </a:r>
            <a:r>
              <a:rPr dirty="0" sz="160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4150359"/>
            <a:ext cx="6632575" cy="145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730" marR="494030">
              <a:lnSpc>
                <a:spcPts val="19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printf("Address of val = %x\n”, val);  printf("Value available at *ptr = %d\n",</a:t>
            </a:r>
            <a:r>
              <a:rPr dirty="0" sz="1600" spc="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*ptr);</a:t>
            </a:r>
            <a:endParaRPr sz="1600">
              <a:latin typeface="Lucida Console"/>
              <a:cs typeface="Lucida Console"/>
            </a:endParaRPr>
          </a:p>
          <a:p>
            <a:pPr marL="379730">
              <a:lnSpc>
                <a:spcPts val="1839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printf("Value available at **pptr = %d\n",</a:t>
            </a:r>
            <a:r>
              <a:rPr dirty="0" sz="1600" spc="9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**pptr);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0165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return</a:t>
            </a:r>
            <a:r>
              <a:rPr dirty="0" sz="1600" spc="-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0;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/>
              <a:t>C -</a:t>
            </a:r>
            <a:r>
              <a:rPr dirty="0" spc="-105"/>
              <a:t> </a:t>
            </a:r>
            <a:r>
              <a:rPr dirty="0"/>
              <a:t>Pointers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549400"/>
            <a:ext cx="218440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Pointer to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Pointer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2542" y="4146550"/>
            <a:ext cx="5015865" cy="241300"/>
          </a:xfrm>
          <a:custGeom>
            <a:avLst/>
            <a:gdLst/>
            <a:ahLst/>
            <a:cxnLst/>
            <a:rect l="l" t="t" r="r" b="b"/>
            <a:pathLst>
              <a:path w="5015865" h="241300">
                <a:moveTo>
                  <a:pt x="0" y="0"/>
                </a:moveTo>
                <a:lnTo>
                  <a:pt x="5015814" y="0"/>
                </a:lnTo>
                <a:lnTo>
                  <a:pt x="501581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2542" y="4387850"/>
            <a:ext cx="6239510" cy="241300"/>
          </a:xfrm>
          <a:custGeom>
            <a:avLst/>
            <a:gdLst/>
            <a:ahLst/>
            <a:cxnLst/>
            <a:rect l="l" t="t" r="r" b="b"/>
            <a:pathLst>
              <a:path w="6239509" h="241300">
                <a:moveTo>
                  <a:pt x="0" y="0"/>
                </a:moveTo>
                <a:lnTo>
                  <a:pt x="6239179" y="0"/>
                </a:lnTo>
                <a:lnTo>
                  <a:pt x="623917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2542" y="4629150"/>
            <a:ext cx="6729095" cy="241300"/>
          </a:xfrm>
          <a:custGeom>
            <a:avLst/>
            <a:gdLst/>
            <a:ahLst/>
            <a:cxnLst/>
            <a:rect l="l" t="t" r="r" b="b"/>
            <a:pathLst>
              <a:path w="6729095" h="241300">
                <a:moveTo>
                  <a:pt x="0" y="0"/>
                </a:moveTo>
                <a:lnTo>
                  <a:pt x="6728523" y="0"/>
                </a:lnTo>
                <a:lnTo>
                  <a:pt x="6728523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2542" y="5111750"/>
            <a:ext cx="1713230" cy="241300"/>
          </a:xfrm>
          <a:custGeom>
            <a:avLst/>
            <a:gdLst/>
            <a:ahLst/>
            <a:cxnLst/>
            <a:rect l="l" t="t" r="r" b="b"/>
            <a:pathLst>
              <a:path w="1713230" h="241300">
                <a:moveTo>
                  <a:pt x="0" y="0"/>
                </a:moveTo>
                <a:lnTo>
                  <a:pt x="1712721" y="0"/>
                </a:lnTo>
                <a:lnTo>
                  <a:pt x="1712721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2542" y="5353050"/>
            <a:ext cx="122555" cy="241300"/>
          </a:xfrm>
          <a:custGeom>
            <a:avLst/>
            <a:gdLst/>
            <a:ahLst/>
            <a:cxnLst/>
            <a:rect l="l" t="t" r="r" b="b"/>
            <a:pathLst>
              <a:path w="122555" h="241300">
                <a:moveTo>
                  <a:pt x="0" y="0"/>
                </a:moveTo>
                <a:lnTo>
                  <a:pt x="122339" y="0"/>
                </a:lnTo>
                <a:lnTo>
                  <a:pt x="12233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92542" y="2216150"/>
            <a:ext cx="1346200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int</a:t>
            </a:r>
            <a:r>
              <a:rPr dirty="0" sz="1600" spc="-7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main()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92542" y="2457450"/>
          <a:ext cx="2814320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78"/>
                <a:gridCol w="611682"/>
                <a:gridCol w="860945"/>
                <a:gridCol w="122346"/>
                <a:gridCol w="851755"/>
                <a:gridCol w="122339"/>
              </a:tblGrid>
              <a:tr h="241300">
                <a:tc>
                  <a:txBody>
                    <a:bodyPr/>
                    <a:lstStyle/>
                    <a:p>
                      <a:pPr marL="444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val[]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{2,3};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*ptr</a:t>
                      </a:r>
                      <a:r>
                        <a:rPr dirty="0" sz="1600" spc="-8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val+1;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493395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70"/>
                        </a:lnSpc>
                      </a:pPr>
                      <a:r>
                        <a:rPr dirty="0" sz="160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**pptr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70"/>
                        </a:lnSpc>
                      </a:pP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600" spc="-80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600" spc="-5">
                          <a:solidFill>
                            <a:srgbClr val="880F00"/>
                          </a:solidFill>
                          <a:latin typeface="Lucida Console"/>
                          <a:cs typeface="Lucida Console"/>
                        </a:rPr>
                        <a:t>&amp;ptr;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92542" y="3663950"/>
            <a:ext cx="4172585" cy="2413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371475">
              <a:lnSpc>
                <a:spcPts val="187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take the value using pptr</a:t>
            </a:r>
            <a:r>
              <a:rPr dirty="0" sz="160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4150359"/>
            <a:ext cx="6632575" cy="145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730" marR="494030">
              <a:lnSpc>
                <a:spcPts val="19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printf("Value of var = %d\n", *val );  printf("Value available at *ptr = %d\n",</a:t>
            </a:r>
            <a:r>
              <a:rPr dirty="0" sz="1600" spc="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*ptr);</a:t>
            </a:r>
            <a:endParaRPr sz="1600">
              <a:latin typeface="Lucida Console"/>
              <a:cs typeface="Lucida Console"/>
            </a:endParaRPr>
          </a:p>
          <a:p>
            <a:pPr marL="379730">
              <a:lnSpc>
                <a:spcPts val="1839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printf("Value available at **pptr = %d\n",</a:t>
            </a:r>
            <a:r>
              <a:rPr dirty="0" sz="1600" spc="9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**pptr);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0165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return</a:t>
            </a:r>
            <a:r>
              <a:rPr dirty="0" sz="1600" spc="-7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0;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582" y="147104"/>
            <a:ext cx="4034154" cy="314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/>
              <a:t>CS </a:t>
            </a:r>
            <a:r>
              <a:rPr dirty="0" sz="2000" spc="-5"/>
              <a:t>214 </a:t>
            </a:r>
            <a:r>
              <a:rPr dirty="0" sz="2000"/>
              <a:t>SYSTEM</a:t>
            </a:r>
            <a:r>
              <a:rPr dirty="0" sz="2000" spc="-35"/>
              <a:t> </a:t>
            </a:r>
            <a:r>
              <a:rPr dirty="0" sz="2000" spc="-5"/>
              <a:t>PROGRAMMING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603500" y="2794000"/>
            <a:ext cx="20701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0600" y="2794000"/>
            <a:ext cx="16891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3100" y="3644900"/>
            <a:ext cx="13716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4400" y="3632200"/>
            <a:ext cx="37973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7200" rIns="0" bIns="0" rtlCol="0" vert="horz">
            <a:spAutoFit/>
          </a:bodyPr>
          <a:lstStyle/>
          <a:p>
            <a:pPr algn="ctr" marL="45085" marR="69215">
              <a:lnSpc>
                <a:spcPct val="100000"/>
              </a:lnSpc>
            </a:pPr>
            <a:r>
              <a:rPr dirty="0"/>
              <a:t>Thank</a:t>
            </a:r>
            <a:r>
              <a:rPr dirty="0" spc="-90"/>
              <a:t> </a:t>
            </a:r>
            <a:r>
              <a:rPr dirty="0" spc="-5"/>
              <a:t>you!!</a:t>
            </a:r>
          </a:p>
          <a:p>
            <a:pPr algn="ctr" marL="45085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Any</a:t>
            </a:r>
            <a:r>
              <a:rPr dirty="0" spc="-70"/>
              <a:t> </a:t>
            </a:r>
            <a:r>
              <a:rPr dirty="0" spc="-5"/>
              <a:t>Questions?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74800"/>
            <a:ext cx="4004945" cy="3011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Char char="•"/>
              <a:tabLst>
                <a:tab pos="259079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Floating-Point</a:t>
            </a:r>
            <a:r>
              <a:rPr dirty="0" sz="2400" spc="-9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121214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float: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4</a:t>
            </a:r>
            <a:r>
              <a:rPr dirty="0" sz="2400" spc="-7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510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double: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4</a:t>
            </a:r>
            <a:r>
              <a:rPr dirty="0" sz="2400" spc="-6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long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double: 10</a:t>
            </a:r>
            <a:r>
              <a:rPr dirty="0" sz="2400" spc="-5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bytes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  <a:spcBef>
                <a:spcPts val="2155"/>
              </a:spcBef>
            </a:pPr>
            <a:r>
              <a:rPr dirty="0" sz="2400" spc="-5" i="1">
                <a:solidFill>
                  <a:srgbClr val="313131"/>
                </a:solidFill>
                <a:latin typeface="Verdana"/>
                <a:cs typeface="Verdana"/>
              </a:rPr>
              <a:t>sizeof(type)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74800"/>
            <a:ext cx="5793740" cy="361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Char char="•"/>
              <a:tabLst>
                <a:tab pos="259079" algn="l"/>
              </a:tabLst>
            </a:pP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The </a:t>
            </a:r>
            <a:r>
              <a:rPr dirty="0" sz="2400" i="1">
                <a:solidFill>
                  <a:srgbClr val="121214"/>
                </a:solidFill>
                <a:latin typeface="Verdana"/>
                <a:cs typeface="Verdana"/>
              </a:rPr>
              <a:t>void</a:t>
            </a:r>
            <a:r>
              <a:rPr dirty="0" sz="2400" spc="-90" i="1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121214"/>
                </a:solidFill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425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Function returns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as</a:t>
            </a: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 void</a:t>
            </a:r>
            <a:endParaRPr sz="2400">
              <a:latin typeface="Verdana"/>
              <a:cs typeface="Verdana"/>
            </a:endParaRPr>
          </a:p>
          <a:p>
            <a:pPr marL="1935480">
              <a:lnSpc>
                <a:spcPct val="100000"/>
              </a:lnSpc>
              <a:spcBef>
                <a:spcPts val="1710"/>
              </a:spcBef>
            </a:pP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void exit (int</a:t>
            </a:r>
            <a:r>
              <a:rPr dirty="0" sz="2000" spc="-100" b="1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status)</a:t>
            </a:r>
            <a:endParaRPr sz="2000">
              <a:latin typeface="Verdana"/>
              <a:cs typeface="Verdana"/>
            </a:endParaRPr>
          </a:p>
          <a:p>
            <a:pPr lvl="1" marL="640080" indent="-246379">
              <a:lnSpc>
                <a:spcPct val="100000"/>
              </a:lnSpc>
              <a:spcBef>
                <a:spcPts val="1705"/>
              </a:spcBef>
              <a:buChar char="•"/>
              <a:tabLst>
                <a:tab pos="640080" algn="l"/>
              </a:tabLst>
            </a:pP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Function arguments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as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void</a:t>
            </a:r>
            <a:endParaRPr sz="2400">
              <a:latin typeface="Verdana"/>
              <a:cs typeface="Verdana"/>
            </a:endParaRPr>
          </a:p>
          <a:p>
            <a:pPr marL="1960880">
              <a:lnSpc>
                <a:spcPct val="100000"/>
              </a:lnSpc>
              <a:spcBef>
                <a:spcPts val="1610"/>
              </a:spcBef>
            </a:pP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int</a:t>
            </a:r>
            <a:r>
              <a:rPr dirty="0" sz="2000" spc="-100" b="1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rand(void)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lvl="1" marL="640080" indent="-246379">
              <a:lnSpc>
                <a:spcPct val="100000"/>
              </a:lnSpc>
              <a:buChar char="•"/>
              <a:tabLst>
                <a:tab pos="640080" algn="l"/>
              </a:tabLst>
            </a:pP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Pointers </a:t>
            </a:r>
            <a:r>
              <a:rPr dirty="0" sz="2400" spc="-5">
                <a:solidFill>
                  <a:srgbClr val="121214"/>
                </a:solidFill>
                <a:latin typeface="Verdana"/>
                <a:cs typeface="Verdana"/>
              </a:rPr>
              <a:t>to</a:t>
            </a:r>
            <a:r>
              <a:rPr dirty="0" sz="2400" spc="-55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void</a:t>
            </a:r>
            <a:endParaRPr sz="2400">
              <a:latin typeface="Verdana"/>
              <a:cs typeface="Verdana"/>
            </a:endParaRPr>
          </a:p>
          <a:p>
            <a:pPr marL="1922780">
              <a:lnSpc>
                <a:spcPct val="100000"/>
              </a:lnSpc>
              <a:spcBef>
                <a:spcPts val="1410"/>
              </a:spcBef>
            </a:pP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void *malloc( size_t size</a:t>
            </a:r>
            <a:r>
              <a:rPr dirty="0" sz="2000" spc="-100" b="1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Variable </a:t>
            </a:r>
            <a:r>
              <a:rPr dirty="0"/>
              <a:t>Definition in</a:t>
            </a:r>
            <a:r>
              <a:rPr dirty="0" spc="-55"/>
              <a:t> </a:t>
            </a:r>
            <a:r>
              <a:rPr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253238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buClr>
                <a:srgbClr val="000000"/>
              </a:buClr>
              <a:buChar char="•"/>
              <a:tabLst>
                <a:tab pos="360045" algn="l"/>
                <a:tab pos="360680" algn="l"/>
              </a:tabLst>
            </a:pP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type</a:t>
            </a:r>
            <a:r>
              <a:rPr dirty="0" sz="2200" spc="-35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433FF"/>
                </a:solidFill>
                <a:latin typeface="Arial"/>
                <a:cs typeface="Arial"/>
              </a:rPr>
              <a:t>variable_list</a:t>
            </a:r>
            <a:r>
              <a:rPr dirty="0" sz="2200" spc="-5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0600" y="2228850"/>
          <a:ext cx="275907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028"/>
                <a:gridCol w="388341"/>
                <a:gridCol w="529285"/>
                <a:gridCol w="235318"/>
                <a:gridCol w="305841"/>
                <a:gridCol w="305841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j,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k;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char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float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f,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salary;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double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d;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64100" y="2171700"/>
            <a:ext cx="2838450" cy="153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313131"/>
                </a:solidFill>
                <a:latin typeface="Verdana"/>
                <a:cs typeface="Verdana"/>
              </a:rPr>
              <a:t>Note: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A </a:t>
            </a:r>
            <a:r>
              <a:rPr dirty="0" sz="2000" spc="-5">
                <a:solidFill>
                  <a:srgbClr val="313131"/>
                </a:solidFill>
                <a:latin typeface="Verdana"/>
                <a:cs typeface="Verdana"/>
              </a:rPr>
              <a:t>variable </a:t>
            </a: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can be  defined only once in</a:t>
            </a:r>
            <a:r>
              <a:rPr dirty="0" sz="2000" spc="-10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a  file, a </a:t>
            </a:r>
            <a:r>
              <a:rPr dirty="0" sz="2000" spc="-5">
                <a:solidFill>
                  <a:srgbClr val="313131"/>
                </a:solidFill>
                <a:latin typeface="Verdana"/>
                <a:cs typeface="Verdana"/>
              </a:rPr>
              <a:t>function, </a:t>
            </a: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or a  block of</a:t>
            </a:r>
            <a:r>
              <a:rPr dirty="0" sz="2000" spc="-10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Variable </a:t>
            </a:r>
            <a:r>
              <a:rPr dirty="0"/>
              <a:t>Definition in</a:t>
            </a:r>
            <a:r>
              <a:rPr dirty="0" spc="-55"/>
              <a:t> </a:t>
            </a:r>
            <a:r>
              <a:rPr dirty="0"/>
              <a:t>C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0600" y="2228850"/>
          <a:ext cx="275907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028"/>
                <a:gridCol w="388341"/>
                <a:gridCol w="529285"/>
                <a:gridCol w="235318"/>
                <a:gridCol w="305841"/>
                <a:gridCol w="305841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i,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j,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k;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char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ch;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float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f,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46685"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salary;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5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double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dirty="0" sz="2000">
                          <a:solidFill>
                            <a:srgbClr val="313131"/>
                          </a:solidFill>
                          <a:latin typeface="Lucida Console"/>
                          <a:cs typeface="Lucida Console"/>
                        </a:rPr>
                        <a:t>d;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63090" y="4038600"/>
            <a:ext cx="1690370" cy="254000"/>
          </a:xfrm>
          <a:custGeom>
            <a:avLst/>
            <a:gdLst/>
            <a:ahLst/>
            <a:cxnLst/>
            <a:rect l="l" t="t" r="r" b="b"/>
            <a:pathLst>
              <a:path w="1690370" h="254000">
                <a:moveTo>
                  <a:pt x="0" y="0"/>
                </a:moveTo>
                <a:lnTo>
                  <a:pt x="1689773" y="0"/>
                </a:lnTo>
                <a:lnTo>
                  <a:pt x="1689773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0290" y="4292600"/>
            <a:ext cx="909955" cy="254000"/>
          </a:xfrm>
          <a:custGeom>
            <a:avLst/>
            <a:gdLst/>
            <a:ahLst/>
            <a:cxnLst/>
            <a:rect l="l" t="t" r="r" b="b"/>
            <a:pathLst>
              <a:path w="909955" h="254000">
                <a:moveTo>
                  <a:pt x="0" y="0"/>
                </a:moveTo>
                <a:lnTo>
                  <a:pt x="909878" y="0"/>
                </a:lnTo>
                <a:lnTo>
                  <a:pt x="909878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29000">
              <a:lnSpc>
                <a:spcPct val="100000"/>
              </a:lnSpc>
            </a:pPr>
            <a:r>
              <a:rPr dirty="0" sz="2000">
                <a:solidFill>
                  <a:srgbClr val="313131"/>
                </a:solidFill>
                <a:latin typeface="Verdana"/>
                <a:cs typeface="Verdana"/>
              </a:rPr>
              <a:t>Note:</a:t>
            </a:r>
            <a:endParaRPr sz="2000">
              <a:latin typeface="Verdana"/>
              <a:cs typeface="Verdana"/>
            </a:endParaRPr>
          </a:p>
          <a:p>
            <a:pPr marL="3429000" marR="5080">
              <a:lnSpc>
                <a:spcPct val="100000"/>
              </a:lnSpc>
            </a:pPr>
            <a:r>
              <a:rPr dirty="0" sz="2000" b="0">
                <a:solidFill>
                  <a:srgbClr val="313131"/>
                </a:solidFill>
                <a:latin typeface="Verdana"/>
                <a:cs typeface="Verdana"/>
              </a:rPr>
              <a:t>A </a:t>
            </a:r>
            <a:r>
              <a:rPr dirty="0" sz="2000" spc="-5" b="0">
                <a:solidFill>
                  <a:srgbClr val="313131"/>
                </a:solidFill>
                <a:latin typeface="Verdana"/>
                <a:cs typeface="Verdana"/>
              </a:rPr>
              <a:t>variable </a:t>
            </a:r>
            <a:r>
              <a:rPr dirty="0" sz="2000" b="0">
                <a:solidFill>
                  <a:srgbClr val="313131"/>
                </a:solidFill>
                <a:latin typeface="Verdana"/>
                <a:cs typeface="Verdana"/>
              </a:rPr>
              <a:t>can be  defined only once in</a:t>
            </a:r>
            <a:r>
              <a:rPr dirty="0" sz="2000" spc="-100" b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 b="0">
                <a:solidFill>
                  <a:srgbClr val="313131"/>
                </a:solidFill>
                <a:latin typeface="Verdana"/>
                <a:cs typeface="Verdana"/>
              </a:rPr>
              <a:t>a  file, a </a:t>
            </a:r>
            <a:r>
              <a:rPr dirty="0" sz="2000" spc="-5" b="0">
                <a:solidFill>
                  <a:srgbClr val="313131"/>
                </a:solidFill>
                <a:latin typeface="Verdana"/>
                <a:cs typeface="Verdana"/>
              </a:rPr>
              <a:t>function, </a:t>
            </a:r>
            <a:r>
              <a:rPr dirty="0" sz="2000" b="0">
                <a:solidFill>
                  <a:srgbClr val="313131"/>
                </a:solidFill>
                <a:latin typeface="Verdana"/>
                <a:cs typeface="Verdana"/>
              </a:rPr>
              <a:t>or a  block of</a:t>
            </a:r>
            <a:r>
              <a:rPr dirty="0" sz="2000" spc="-100" b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dirty="0" sz="2000" b="0">
                <a:solidFill>
                  <a:srgbClr val="313131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0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1700" spc="-5" b="0">
                <a:solidFill>
                  <a:srgbClr val="313131"/>
                </a:solidFill>
                <a:latin typeface="Lucida Console"/>
                <a:cs typeface="Lucida Console"/>
              </a:rPr>
              <a:t>main </a:t>
            </a:r>
            <a:r>
              <a:rPr dirty="0" sz="1700" spc="-5" b="0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1700" spc="-65" b="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700" spc="-5" b="0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5000" y="4279900"/>
            <a:ext cx="805815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int</a:t>
            </a:r>
            <a:r>
              <a:rPr dirty="0" sz="1700" spc="-8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i;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0290" y="4800600"/>
            <a:ext cx="650240" cy="2540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…</a:t>
            </a:r>
            <a:r>
              <a:rPr dirty="0" sz="1700" spc="-9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//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0290" y="5308600"/>
            <a:ext cx="780415" cy="2540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int</a:t>
            </a:r>
            <a:r>
              <a:rPr dirty="0" sz="1700" spc="-9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i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090" y="5816600"/>
            <a:ext cx="130175" cy="2540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7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4500" y="4483100"/>
            <a:ext cx="19056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2600"/>
                </a:solidFill>
                <a:latin typeface="Arial"/>
                <a:cs typeface="Arial"/>
              </a:rPr>
              <a:t>This is</a:t>
            </a:r>
            <a:r>
              <a:rPr dirty="0" sz="2400" spc="-10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2600"/>
                </a:solidFill>
                <a:latin typeface="Arial"/>
                <a:cs typeface="Arial"/>
              </a:rPr>
              <a:t>wrong!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582" y="147104"/>
            <a:ext cx="4034154" cy="314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/>
              <a:t>CS </a:t>
            </a:r>
            <a:r>
              <a:rPr dirty="0" sz="2000" spc="-5"/>
              <a:t>214 </a:t>
            </a:r>
            <a:r>
              <a:rPr dirty="0" sz="2000"/>
              <a:t>SYSTEM</a:t>
            </a:r>
            <a:r>
              <a:rPr dirty="0" sz="2000" spc="-35"/>
              <a:t> </a:t>
            </a:r>
            <a:r>
              <a:rPr dirty="0" sz="2000" spc="-5"/>
              <a:t>PROGRAMMING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95300" y="762000"/>
            <a:ext cx="4274820" cy="46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30">
                <a:latin typeface="Arial"/>
                <a:cs typeface="Arial"/>
              </a:rPr>
              <a:t>Variable </a:t>
            </a:r>
            <a:r>
              <a:rPr dirty="0" sz="3000">
                <a:latin typeface="Arial"/>
                <a:cs typeface="Arial"/>
              </a:rPr>
              <a:t>Initialization </a:t>
            </a:r>
            <a:r>
              <a:rPr dirty="0" sz="3000" spc="-5">
                <a:latin typeface="Arial"/>
                <a:cs typeface="Arial"/>
              </a:rPr>
              <a:t>in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076" y="2114550"/>
            <a:ext cx="3181350" cy="241300"/>
          </a:xfrm>
          <a:custGeom>
            <a:avLst/>
            <a:gdLst/>
            <a:ahLst/>
            <a:cxnLst/>
            <a:rect l="l" t="t" r="r" b="b"/>
            <a:pathLst>
              <a:path w="3181350" h="241300">
                <a:moveTo>
                  <a:pt x="0" y="0"/>
                </a:moveTo>
                <a:lnTo>
                  <a:pt x="3180759" y="0"/>
                </a:lnTo>
                <a:lnTo>
                  <a:pt x="3180759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076" y="2355850"/>
            <a:ext cx="1468120" cy="241300"/>
          </a:xfrm>
          <a:custGeom>
            <a:avLst/>
            <a:gdLst/>
            <a:ahLst/>
            <a:cxnLst/>
            <a:rect l="l" t="t" r="r" b="b"/>
            <a:pathLst>
              <a:path w="1468120" h="241300">
                <a:moveTo>
                  <a:pt x="0" y="0"/>
                </a:moveTo>
                <a:lnTo>
                  <a:pt x="1468037" y="0"/>
                </a:lnTo>
                <a:lnTo>
                  <a:pt x="1468037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076" y="2838450"/>
            <a:ext cx="3303270" cy="241300"/>
          </a:xfrm>
          <a:custGeom>
            <a:avLst/>
            <a:gdLst/>
            <a:ahLst/>
            <a:cxnLst/>
            <a:rect l="l" t="t" r="r" b="b"/>
            <a:pathLst>
              <a:path w="3303270" h="241300">
                <a:moveTo>
                  <a:pt x="0" y="0"/>
                </a:moveTo>
                <a:lnTo>
                  <a:pt x="3303085" y="0"/>
                </a:lnTo>
                <a:lnTo>
                  <a:pt x="3303085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076" y="3079750"/>
            <a:ext cx="856615" cy="241300"/>
          </a:xfrm>
          <a:custGeom>
            <a:avLst/>
            <a:gdLst/>
            <a:ahLst/>
            <a:cxnLst/>
            <a:rect l="l" t="t" r="r" b="b"/>
            <a:pathLst>
              <a:path w="856615" h="241300">
                <a:moveTo>
                  <a:pt x="0" y="0"/>
                </a:moveTo>
                <a:lnTo>
                  <a:pt x="856354" y="0"/>
                </a:lnTo>
                <a:lnTo>
                  <a:pt x="85635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76" y="3321050"/>
            <a:ext cx="856615" cy="241300"/>
          </a:xfrm>
          <a:custGeom>
            <a:avLst/>
            <a:gdLst/>
            <a:ahLst/>
            <a:cxnLst/>
            <a:rect l="l" t="t" r="r" b="b"/>
            <a:pathLst>
              <a:path w="856615" h="241300">
                <a:moveTo>
                  <a:pt x="0" y="0"/>
                </a:moveTo>
                <a:lnTo>
                  <a:pt x="856354" y="0"/>
                </a:lnTo>
                <a:lnTo>
                  <a:pt x="856354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2300" y="2118360"/>
            <a:ext cx="3329304" cy="970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7000">
              <a:lnSpc>
                <a:spcPts val="1900"/>
              </a:lnSpc>
              <a:tabLst>
                <a:tab pos="868680" algn="l"/>
              </a:tabLst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variable definition: */ 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	a,</a:t>
            </a:r>
            <a:r>
              <a:rPr dirty="0" sz="1600" spc="-9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b;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actual initialization</a:t>
            </a:r>
            <a:r>
              <a:rPr dirty="0" sz="160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*/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300" y="3073400"/>
            <a:ext cx="88201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a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1600" spc="-8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10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300" y="3314700"/>
            <a:ext cx="882015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 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1600" spc="-8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006666"/>
                </a:solidFill>
                <a:latin typeface="Lucida Console"/>
                <a:cs typeface="Lucida Console"/>
              </a:rPr>
              <a:t>20</a:t>
            </a:r>
            <a:r>
              <a:rPr dirty="0" sz="16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65370" y="2108200"/>
            <a:ext cx="2202180" cy="241300"/>
          </a:xfrm>
          <a:custGeom>
            <a:avLst/>
            <a:gdLst/>
            <a:ahLst/>
            <a:cxnLst/>
            <a:rect l="l" t="t" r="r" b="b"/>
            <a:pathLst>
              <a:path w="2202179" h="241300">
                <a:moveTo>
                  <a:pt x="0" y="0"/>
                </a:moveTo>
                <a:lnTo>
                  <a:pt x="2202065" y="0"/>
                </a:lnTo>
                <a:lnTo>
                  <a:pt x="2202065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5370" y="2349500"/>
            <a:ext cx="2814320" cy="241300"/>
          </a:xfrm>
          <a:custGeom>
            <a:avLst/>
            <a:gdLst/>
            <a:ahLst/>
            <a:cxnLst/>
            <a:rect l="l" t="t" r="r" b="b"/>
            <a:pathLst>
              <a:path w="2814320" h="241300">
                <a:moveTo>
                  <a:pt x="0" y="0"/>
                </a:moveTo>
                <a:lnTo>
                  <a:pt x="2813748" y="0"/>
                </a:lnTo>
                <a:lnTo>
                  <a:pt x="2813748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46600" y="2095500"/>
            <a:ext cx="210566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/* definition</a:t>
            </a:r>
            <a:r>
              <a:rPr dirty="0" sz="1600" spc="-4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and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46600" y="2336800"/>
            <a:ext cx="2839720" cy="25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initializing a and b.</a:t>
            </a:r>
            <a:r>
              <a:rPr dirty="0" sz="1600" spc="-20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880F00"/>
                </a:solidFill>
                <a:latin typeface="Lucida Console"/>
                <a:cs typeface="Lucida Console"/>
              </a:rPr>
              <a:t>/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5370" y="2832100"/>
            <a:ext cx="2080260" cy="2413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  <a:tabLst>
                <a:tab pos="850265" algn="l"/>
              </a:tabLst>
            </a:pP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int	a=10,</a:t>
            </a:r>
            <a:r>
              <a:rPr dirty="0" sz="1600" spc="-70">
                <a:solidFill>
                  <a:srgbClr val="313131"/>
                </a:solidFill>
                <a:latin typeface="Lucida Console"/>
                <a:cs typeface="Lucida Console"/>
              </a:rPr>
              <a:t> </a:t>
            </a:r>
            <a:r>
              <a:rPr dirty="0" sz="1600" spc="-5">
                <a:solidFill>
                  <a:srgbClr val="313131"/>
                </a:solidFill>
                <a:latin typeface="Lucida Console"/>
                <a:cs typeface="Lucida Console"/>
              </a:rPr>
              <a:t>b=5;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82" y="147104"/>
            <a:ext cx="403415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CS </a:t>
            </a:r>
            <a:r>
              <a:rPr dirty="0" sz="2000" spc="-5">
                <a:latin typeface="Arial"/>
                <a:cs typeface="Arial"/>
              </a:rPr>
              <a:t>214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solidFill>
                  <a:srgbClr val="121214"/>
                </a:solidFill>
                <a:latin typeface="Verdana"/>
                <a:cs typeface="Verdana"/>
              </a:rPr>
              <a:t>Lvalues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and </a:t>
            </a: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Rvalues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in</a:t>
            </a:r>
            <a:r>
              <a:rPr dirty="0" sz="2400" spc="-10">
                <a:solidFill>
                  <a:srgbClr val="121214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21214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1552168"/>
            <a:ext cx="7165975" cy="147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dirty="0" sz="2200">
                <a:latin typeface="Arial"/>
                <a:cs typeface="Arial"/>
              </a:rPr>
              <a:t>lvalues: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474980" marR="5080">
              <a:lnSpc>
                <a:spcPts val="2600"/>
              </a:lnSpc>
            </a:pPr>
            <a:r>
              <a:rPr dirty="0" sz="2200">
                <a:latin typeface="Arial"/>
                <a:cs typeface="Arial"/>
              </a:rPr>
              <a:t>Expressions that refer to a memory location are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called  "lvalue"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expressions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3471392"/>
            <a:ext cx="1238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467100"/>
            <a:ext cx="111252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Rvalues: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4282440"/>
            <a:ext cx="7433309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dirty="0" sz="2200">
                <a:latin typeface="Arial"/>
                <a:cs typeface="Arial"/>
              </a:rPr>
              <a:t>The term rvalue refers to a data value that is stored at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some  address in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0207" y="5334000"/>
            <a:ext cx="4029710" cy="2540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700" spc="-5">
                <a:solidFill>
                  <a:srgbClr val="313131"/>
                </a:solidFill>
                <a:latin typeface="Lucida Console"/>
                <a:cs typeface="Lucida Console"/>
              </a:rPr>
              <a:t>int g = 20; // valid statement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0207" y="5842000"/>
            <a:ext cx="3782695" cy="2540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700" spc="-5">
                <a:solidFill>
                  <a:srgbClr val="313131"/>
                </a:solidFill>
                <a:latin typeface="Lucida Console"/>
                <a:cs typeface="Lucida Console"/>
              </a:rPr>
              <a:t>10 = 20; // invalid statement</a:t>
            </a:r>
            <a:endParaRPr sz="17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582" y="147104"/>
            <a:ext cx="4034154" cy="314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/>
              <a:t>CS </a:t>
            </a:r>
            <a:r>
              <a:rPr dirty="0" sz="2000" spc="-5"/>
              <a:t>214 </a:t>
            </a:r>
            <a:r>
              <a:rPr dirty="0" sz="2000"/>
              <a:t>SYSTEM</a:t>
            </a:r>
            <a:r>
              <a:rPr dirty="0" sz="2000" spc="-35"/>
              <a:t> </a:t>
            </a:r>
            <a:r>
              <a:rPr dirty="0" sz="2000" spc="-5"/>
              <a:t>PROGRAMMING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765869" y="1572310"/>
            <a:ext cx="3517265" cy="304800"/>
          </a:xfrm>
          <a:custGeom>
            <a:avLst/>
            <a:gdLst/>
            <a:ahLst/>
            <a:cxnLst/>
            <a:rect l="l" t="t" r="r" b="b"/>
            <a:pathLst>
              <a:path w="3517265" h="304800">
                <a:moveTo>
                  <a:pt x="0" y="0"/>
                </a:moveTo>
                <a:lnTo>
                  <a:pt x="3517179" y="0"/>
                </a:lnTo>
                <a:lnTo>
                  <a:pt x="351717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5869" y="1877110"/>
            <a:ext cx="1682750" cy="304800"/>
          </a:xfrm>
          <a:custGeom>
            <a:avLst/>
            <a:gdLst/>
            <a:ahLst/>
            <a:cxnLst/>
            <a:rect l="l" t="t" r="r" b="b"/>
            <a:pathLst>
              <a:path w="1682750" h="304800">
                <a:moveTo>
                  <a:pt x="0" y="0"/>
                </a:moveTo>
                <a:lnTo>
                  <a:pt x="1682131" y="0"/>
                </a:lnTo>
                <a:lnTo>
                  <a:pt x="1682131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5300" y="762000"/>
            <a:ext cx="3797300" cy="142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5">
                <a:latin typeface="Arial"/>
                <a:cs typeface="Arial"/>
              </a:rPr>
              <a:t>Function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Declaration</a:t>
            </a:r>
            <a:endParaRPr sz="3000">
              <a:latin typeface="Arial"/>
              <a:cs typeface="Arial"/>
            </a:endParaRPr>
          </a:p>
          <a:p>
            <a:pPr marL="266700" marR="5080">
              <a:lnSpc>
                <a:spcPct val="100000"/>
              </a:lnSpc>
              <a:spcBef>
                <a:spcPts val="2700"/>
              </a:spcBef>
              <a:tabLst>
                <a:tab pos="2101850" algn="l"/>
              </a:tabLst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//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function</a:t>
            </a:r>
            <a:r>
              <a:rPr dirty="0" sz="2000">
                <a:solidFill>
                  <a:srgbClr val="880F00"/>
                </a:solidFill>
                <a:latin typeface="Lucida Console"/>
                <a:cs typeface="Lucida Console"/>
              </a:rPr>
              <a:t>	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declaration  </a:t>
            </a: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</a:t>
            </a:r>
            <a:r>
              <a:rPr dirty="0" sz="2000" spc="-70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func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/>
              <a:t>Jingjing</a:t>
            </a:r>
            <a:r>
              <a:rPr dirty="0" spc="-100"/>
              <a:t> </a:t>
            </a:r>
            <a:r>
              <a:rPr dirty="0"/>
              <a:t>Liu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5869" y="2486710"/>
            <a:ext cx="1835150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main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2000" spc="-7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{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69" y="3096310"/>
            <a:ext cx="2905760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454659">
              <a:lnSpc>
                <a:spcPts val="2320"/>
              </a:lnSpc>
              <a:tabLst>
                <a:tab pos="2289810" algn="l"/>
              </a:tabLst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//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function</a:t>
            </a:r>
            <a:r>
              <a:rPr dirty="0" sz="2000">
                <a:solidFill>
                  <a:srgbClr val="880F00"/>
                </a:solidFill>
                <a:latin typeface="Lucida Console"/>
                <a:cs typeface="Lucida Console"/>
              </a:rPr>
              <a:t>	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call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869" y="3401110"/>
            <a:ext cx="2752725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454659">
              <a:lnSpc>
                <a:spcPts val="232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i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=</a:t>
            </a:r>
            <a:r>
              <a:rPr dirty="0" sz="2000" spc="-65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func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869" y="3705910"/>
            <a:ext cx="153035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869" y="4315510"/>
            <a:ext cx="3364865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  <a:tabLst>
                <a:tab pos="1830705" algn="l"/>
              </a:tabLst>
            </a:pP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//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function</a:t>
            </a:r>
            <a:r>
              <a:rPr dirty="0" sz="2000">
                <a:solidFill>
                  <a:srgbClr val="880F00"/>
                </a:solidFill>
                <a:latin typeface="Lucida Console"/>
                <a:cs typeface="Lucida Console"/>
              </a:rPr>
              <a:t>	</a:t>
            </a:r>
            <a:r>
              <a:rPr dirty="0" sz="2000" spc="-5">
                <a:solidFill>
                  <a:srgbClr val="880F00"/>
                </a:solidFill>
                <a:latin typeface="Lucida Console"/>
                <a:cs typeface="Lucida Console"/>
              </a:rPr>
              <a:t>definition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869" y="4620310"/>
            <a:ext cx="1835150" cy="6096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 marL="454659" indent="-459105">
              <a:lnSpc>
                <a:spcPts val="2400"/>
              </a:lnSpc>
            </a:pP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int </a:t>
            </a:r>
            <a:r>
              <a:rPr dirty="0" sz="2000" spc="-5">
                <a:solidFill>
                  <a:srgbClr val="313131"/>
                </a:solidFill>
                <a:latin typeface="Lucida Console"/>
                <a:cs typeface="Lucida Console"/>
              </a:rPr>
              <a:t>func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()</a:t>
            </a:r>
            <a:r>
              <a:rPr dirty="0" sz="2000" spc="-70">
                <a:solidFill>
                  <a:srgbClr val="666600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{  </a:t>
            </a:r>
            <a:r>
              <a:rPr dirty="0" sz="2000" spc="-5">
                <a:solidFill>
                  <a:srgbClr val="011688"/>
                </a:solidFill>
                <a:latin typeface="Lucida Console"/>
                <a:cs typeface="Lucida Console"/>
              </a:rPr>
              <a:t>return</a:t>
            </a:r>
            <a:r>
              <a:rPr dirty="0" sz="2000" spc="-75">
                <a:solidFill>
                  <a:srgbClr val="011688"/>
                </a:solidFill>
                <a:latin typeface="Lucida Console"/>
                <a:cs typeface="Lucida Console"/>
              </a:rPr>
              <a:t> </a:t>
            </a:r>
            <a:r>
              <a:rPr dirty="0" sz="2000" spc="-5">
                <a:solidFill>
                  <a:srgbClr val="006666"/>
                </a:solidFill>
                <a:latin typeface="Lucida Console"/>
                <a:cs typeface="Lucida Console"/>
              </a:rPr>
              <a:t>0</a:t>
            </a: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869" y="5229910"/>
            <a:ext cx="153035" cy="30480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>
                <a:solidFill>
                  <a:srgbClr val="666600"/>
                </a:solidFill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2016-10-03T21:15:10Z</dcterms:created>
  <dcterms:modified xsi:type="dcterms:W3CDTF">2016-10-03T21:15:10Z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2016-10-03T00:00:00Z</vt:filetime>
  </property>
</Properties>
</file>