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542861"/>
            <a:ext cx="8072119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67400" y="0"/>
            <a:ext cx="3276600" cy="1700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27191" y="0"/>
            <a:ext cx="3416808" cy="2484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868923" y="0"/>
            <a:ext cx="3275076" cy="2176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758" y="513397"/>
            <a:ext cx="8272482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6415" y="2896075"/>
            <a:ext cx="7346315" cy="284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ewoo.joo@cs.rutgers.edu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67" y="3848163"/>
            <a:ext cx="2286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solidFill>
                  <a:srgbClr val="1F497D"/>
                </a:solidFill>
                <a:latin typeface="Calibri"/>
                <a:cs typeface="Calibri"/>
              </a:rPr>
              <a:t>Recitation</a:t>
            </a:r>
            <a:r>
              <a:rPr sz="3600" b="1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lang="en-US" sz="3600" b="1" dirty="0" smtClean="0">
                <a:solidFill>
                  <a:srgbClr val="1F497D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236" y="301802"/>
            <a:ext cx="207962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rgbClr val="A7A8A7"/>
                </a:solidFill>
                <a:latin typeface="Arial"/>
                <a:cs typeface="Arial"/>
              </a:rPr>
              <a:t>Credit: </a:t>
            </a:r>
            <a:r>
              <a:rPr sz="1200" spc="-5" dirty="0" smtClean="0">
                <a:solidFill>
                  <a:srgbClr val="A7A8A7"/>
                </a:solidFill>
                <a:latin typeface="Arial"/>
                <a:cs typeface="Arial"/>
              </a:rPr>
              <a:t>Jae </a:t>
            </a:r>
            <a:r>
              <a:rPr sz="1200" dirty="0" smtClean="0">
                <a:solidFill>
                  <a:srgbClr val="A7A8A7"/>
                </a:solidFill>
                <a:latin typeface="Arial"/>
                <a:cs typeface="Arial"/>
              </a:rPr>
              <a:t>Woo</a:t>
            </a:r>
            <a:r>
              <a:rPr sz="1200" spc="-114" dirty="0" smtClean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1200" spc="-5" dirty="0" err="1" smtClean="0">
                <a:solidFill>
                  <a:srgbClr val="A7A8A7"/>
                </a:solidFill>
                <a:latin typeface="Arial"/>
                <a:cs typeface="Arial"/>
              </a:rPr>
              <a:t>Joo</a:t>
            </a:r>
            <a:endParaRPr sz="12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 smtClean="0">
                <a:solidFill>
                  <a:srgbClr val="376092"/>
                </a:solidFill>
                <a:latin typeface="Arial"/>
                <a:cs typeface="Arial"/>
              </a:rPr>
              <a:t>CS </a:t>
            </a:r>
            <a:r>
              <a:rPr sz="1200" spc="-30" dirty="0" smtClean="0">
                <a:solidFill>
                  <a:srgbClr val="376092"/>
                </a:solidFill>
                <a:latin typeface="Arial"/>
                <a:cs typeface="Arial"/>
              </a:rPr>
              <a:t>211 </a:t>
            </a:r>
            <a:r>
              <a:rPr sz="1200" spc="-5" dirty="0" smtClean="0">
                <a:solidFill>
                  <a:srgbClr val="376092"/>
                </a:solidFill>
                <a:latin typeface="Arial"/>
                <a:cs typeface="Arial"/>
              </a:rPr>
              <a:t>Computer</a:t>
            </a:r>
            <a:r>
              <a:rPr sz="1200" spc="-105" dirty="0" smtClean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5" dirty="0" smtClean="0">
                <a:solidFill>
                  <a:srgbClr val="376092"/>
                </a:solidFill>
                <a:latin typeface="Arial"/>
                <a:cs typeface="Arial"/>
              </a:rPr>
              <a:t>Architecture  </a:t>
            </a:r>
            <a:r>
              <a:rPr sz="1200" spc="-5" dirty="0" smtClean="0">
                <a:solidFill>
                  <a:srgbClr val="A7A8A7"/>
                </a:solidFill>
                <a:latin typeface="Arial"/>
                <a:cs typeface="Arial"/>
                <a:hlinkClick r:id="rId2"/>
              </a:rPr>
              <a:t>jaewoo.joo@cs.rutgers.edu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" y="981455"/>
            <a:ext cx="2167255" cy="3175"/>
          </a:xfrm>
          <a:custGeom>
            <a:avLst/>
            <a:gdLst/>
            <a:ahLst/>
            <a:cxnLst/>
            <a:rect l="l" t="t" r="r" b="b"/>
            <a:pathLst>
              <a:path w="2167255" h="3175">
                <a:moveTo>
                  <a:pt x="0" y="0"/>
                </a:moveTo>
                <a:lnTo>
                  <a:pt x="2167051" y="2679"/>
                </a:lnTo>
              </a:path>
            </a:pathLst>
          </a:custGeom>
          <a:ln w="9144">
            <a:solidFill>
              <a:srgbClr val="177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5" dirty="0"/>
              <a:t>B</a:t>
            </a:r>
            <a:r>
              <a:rPr spc="5" dirty="0"/>
              <a:t>IT</a:t>
            </a:r>
            <a:r>
              <a:rPr sz="3600" spc="5" dirty="0"/>
              <a:t>-L</a:t>
            </a:r>
            <a:r>
              <a:rPr spc="5" dirty="0"/>
              <a:t>EVEL </a:t>
            </a:r>
            <a:r>
              <a:rPr sz="3600" spc="-15" dirty="0"/>
              <a:t>O</a:t>
            </a:r>
            <a:r>
              <a:rPr spc="-15" dirty="0"/>
              <a:t>PERATIONS </a:t>
            </a:r>
            <a:r>
              <a:rPr spc="10" dirty="0"/>
              <a:t>IN</a:t>
            </a:r>
            <a:r>
              <a:rPr spc="135" dirty="0"/>
              <a:t> </a:t>
            </a:r>
            <a:r>
              <a:rPr sz="3600" dirty="0"/>
              <a:t>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5839460" cy="177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1F497D"/>
                </a:solidFill>
                <a:latin typeface="Calibri"/>
                <a:cs typeface="Calibri"/>
              </a:rPr>
              <a:t>Operations </a:t>
            </a:r>
            <a:r>
              <a:rPr sz="2800" dirty="0">
                <a:solidFill>
                  <a:srgbClr val="1F497D"/>
                </a:solidFill>
                <a:latin typeface="Calibri"/>
                <a:cs typeface="Calibri"/>
              </a:rPr>
              <a:t>%,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|, ~, ^ </a:t>
            </a:r>
            <a:r>
              <a:rPr sz="2800" spc="-20" dirty="0">
                <a:solidFill>
                  <a:srgbClr val="1F497D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1F497D"/>
                </a:solidFill>
                <a:latin typeface="Calibri"/>
                <a:cs typeface="Calibri"/>
              </a:rPr>
              <a:t>available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2800" spc="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Apply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1F497D"/>
                </a:solidFill>
                <a:latin typeface="Calibri"/>
                <a:cs typeface="Calibri"/>
              </a:rPr>
              <a:t>any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“integral”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data</a:t>
            </a:r>
            <a:r>
              <a:rPr sz="2400" spc="-8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View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arguments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bit</a:t>
            </a:r>
            <a:r>
              <a:rPr sz="2400" spc="-8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vectors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Arguments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applied</a:t>
            </a:r>
            <a:r>
              <a:rPr sz="24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bit-wise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3628516"/>
          <a:ext cx="8229600" cy="2953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17093"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Hexadecimal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170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~0x41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~[0100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0001]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[1011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1110]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0xBE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170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~0x00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~[0000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0000]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[1111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1111]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0xFF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010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0x69 &amp;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0x55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[0110 1001]</a:t>
                      </a:r>
                      <a:r>
                        <a:rPr sz="2000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&amp;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[0101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0101]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[0100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0001]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0x41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0103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0x69 |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0x55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[0110 1001]</a:t>
                      </a:r>
                      <a:r>
                        <a:rPr sz="2000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|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[0101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0101]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[0111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1101]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0x7D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-10" dirty="0"/>
              <a:t>C</a:t>
            </a:r>
            <a:r>
              <a:rPr spc="-10" dirty="0"/>
              <a:t>ONTRAST</a:t>
            </a:r>
            <a:r>
              <a:rPr sz="3600" spc="-10" dirty="0"/>
              <a:t>: </a:t>
            </a:r>
            <a:r>
              <a:rPr sz="3600" spc="-5" dirty="0"/>
              <a:t>L</a:t>
            </a:r>
            <a:r>
              <a:rPr spc="-5" dirty="0"/>
              <a:t>OGIC </a:t>
            </a:r>
            <a:r>
              <a:rPr sz="3600" spc="-15" dirty="0"/>
              <a:t>O</a:t>
            </a:r>
            <a:r>
              <a:rPr spc="-15" dirty="0"/>
              <a:t>PERATIONS </a:t>
            </a:r>
            <a:r>
              <a:rPr spc="10" dirty="0"/>
              <a:t>IN</a:t>
            </a:r>
            <a:r>
              <a:rPr spc="180" dirty="0"/>
              <a:t> </a:t>
            </a:r>
            <a:r>
              <a:rPr sz="3600" dirty="0"/>
              <a:t>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4558665" cy="221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1F497D"/>
                </a:solidFill>
                <a:latin typeface="Calibri"/>
                <a:cs typeface="Calibri"/>
              </a:rPr>
              <a:t>Contrast </a:t>
            </a:r>
            <a:r>
              <a:rPr sz="2800" spc="-15" dirty="0">
                <a:solidFill>
                  <a:srgbClr val="1F497D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Logical</a:t>
            </a:r>
            <a:r>
              <a:rPr sz="2800" spc="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97D"/>
                </a:solidFill>
                <a:latin typeface="Calibri"/>
                <a:cs typeface="Calibri"/>
              </a:rPr>
              <a:t>Operators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–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&amp;&amp;,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||,</a:t>
            </a:r>
            <a:r>
              <a:rPr sz="2400" spc="1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View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0 as</a:t>
            </a:r>
            <a:r>
              <a:rPr sz="2400" spc="-1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“False”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Anything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nonzero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as</a:t>
            </a:r>
            <a:r>
              <a:rPr sz="2400" spc="-9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“True”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solidFill>
                  <a:srgbClr val="1F497D"/>
                </a:solidFill>
                <a:latin typeface="Calibri"/>
                <a:cs typeface="Calibri"/>
              </a:rPr>
              <a:t>Always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return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0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400" spc="-9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96794" y="3952494"/>
          <a:ext cx="4229099" cy="269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550"/>
                <a:gridCol w="2114549"/>
              </a:tblGrid>
              <a:tr h="472732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43766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!0x41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0x00 =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“False”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3766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!0x00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0x01 =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“True”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7250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0x69 &amp;&amp;</a:t>
                      </a:r>
                      <a:r>
                        <a:rPr sz="2000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0x55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0x01 =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“True”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725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0x69 ||</a:t>
                      </a:r>
                      <a:r>
                        <a:rPr sz="20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0x55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0x01 =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“True”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5" dirty="0"/>
              <a:t>S</a:t>
            </a:r>
            <a:r>
              <a:rPr spc="5" dirty="0"/>
              <a:t>HIFT</a:t>
            </a:r>
            <a:r>
              <a:rPr spc="-50" dirty="0"/>
              <a:t> </a:t>
            </a:r>
            <a:r>
              <a:rPr sz="3600" spc="-15" dirty="0"/>
              <a:t>O</a:t>
            </a:r>
            <a:r>
              <a:rPr spc="-15" dirty="0"/>
              <a:t>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82432"/>
            <a:ext cx="165481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solidFill>
                  <a:srgbClr val="1F497D"/>
                </a:solidFill>
                <a:latin typeface="Calibri"/>
                <a:cs typeface="Calibri"/>
              </a:rPr>
              <a:t>Left</a:t>
            </a:r>
            <a:r>
              <a:rPr sz="2600" spc="-9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97D"/>
                </a:solidFill>
                <a:latin typeface="Calibri"/>
                <a:cs typeface="Calibri"/>
              </a:rPr>
              <a:t>Shift: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714" y="1582432"/>
            <a:ext cx="121475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1F497D"/>
                </a:solidFill>
                <a:latin typeface="Courier New"/>
                <a:cs typeface="Courier New"/>
              </a:rPr>
              <a:t>x </a:t>
            </a:r>
            <a:r>
              <a:rPr sz="2600" spc="-5" dirty="0">
                <a:solidFill>
                  <a:srgbClr val="1F497D"/>
                </a:solidFill>
                <a:latin typeface="Courier New"/>
                <a:cs typeface="Courier New"/>
              </a:rPr>
              <a:t>&lt;&lt;</a:t>
            </a:r>
            <a:r>
              <a:rPr sz="2600" spc="-100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1F497D"/>
                </a:solidFill>
                <a:latin typeface="Courier New"/>
                <a:cs typeface="Courier New"/>
              </a:rPr>
              <a:t>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15756"/>
            <a:ext cx="4412615" cy="427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785" indent="-286385">
              <a:lnSpc>
                <a:spcPct val="100000"/>
              </a:lnSpc>
              <a:buFont typeface="Arial"/>
              <a:buChar char="–"/>
              <a:tabLst>
                <a:tab pos="565785" algn="l"/>
                <a:tab pos="566420" algn="l"/>
              </a:tabLst>
            </a:pP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Shift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 bit-vector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97D"/>
                </a:solidFill>
                <a:latin typeface="Courier New"/>
                <a:cs typeface="Courier New"/>
              </a:rPr>
              <a:t>x</a:t>
            </a:r>
            <a:r>
              <a:rPr sz="2200" b="1" spc="-81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left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97D"/>
                </a:solidFill>
                <a:latin typeface="Courier New"/>
                <a:cs typeface="Courier New"/>
              </a:rPr>
              <a:t>y</a:t>
            </a:r>
            <a:r>
              <a:rPr sz="2200" b="1" spc="-82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positions</a:t>
            </a:r>
            <a:endParaRPr sz="22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260"/>
              </a:spcBef>
            </a:pPr>
            <a:r>
              <a:rPr sz="1700" dirty="0">
                <a:solidFill>
                  <a:srgbClr val="1F497D"/>
                </a:solidFill>
                <a:latin typeface="Arial"/>
                <a:cs typeface="Arial"/>
              </a:rPr>
              <a:t>–  </a:t>
            </a:r>
            <a:r>
              <a:rPr sz="1700" spc="-10" dirty="0">
                <a:solidFill>
                  <a:srgbClr val="1F497D"/>
                </a:solidFill>
                <a:latin typeface="Calibri"/>
                <a:cs typeface="Calibri"/>
              </a:rPr>
              <a:t>Throw </a:t>
            </a:r>
            <a:r>
              <a:rPr sz="1700" spc="-20" dirty="0">
                <a:solidFill>
                  <a:srgbClr val="1F497D"/>
                </a:solidFill>
                <a:latin typeface="Calibri"/>
                <a:cs typeface="Calibri"/>
              </a:rPr>
              <a:t>away </a:t>
            </a:r>
            <a:r>
              <a:rPr sz="1700" spc="-10" dirty="0">
                <a:solidFill>
                  <a:srgbClr val="1F497D"/>
                </a:solidFill>
                <a:latin typeface="Calibri"/>
                <a:cs typeface="Calibri"/>
              </a:rPr>
              <a:t>extra </a:t>
            </a:r>
            <a:r>
              <a:rPr sz="1700" dirty="0">
                <a:solidFill>
                  <a:srgbClr val="1F497D"/>
                </a:solidFill>
                <a:latin typeface="Calibri"/>
                <a:cs typeface="Calibri"/>
              </a:rPr>
              <a:t>bits on</a:t>
            </a:r>
            <a:r>
              <a:rPr sz="1700" spc="-1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1F497D"/>
                </a:solidFill>
                <a:latin typeface="Calibri"/>
                <a:cs typeface="Calibri"/>
              </a:rPr>
              <a:t>left</a:t>
            </a:r>
            <a:endParaRPr sz="1700">
              <a:latin typeface="Calibri"/>
              <a:cs typeface="Calibri"/>
            </a:endParaRPr>
          </a:p>
          <a:p>
            <a:pPr marL="8509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850265" algn="l"/>
                <a:tab pos="850900" algn="l"/>
              </a:tabLst>
            </a:pPr>
            <a:r>
              <a:rPr sz="1900" spc="-5" dirty="0">
                <a:solidFill>
                  <a:srgbClr val="1F497D"/>
                </a:solidFill>
                <a:latin typeface="Calibri"/>
                <a:cs typeface="Calibri"/>
              </a:rPr>
              <a:t>Fill with </a:t>
            </a:r>
            <a:r>
              <a:rPr sz="1700" spc="-45" dirty="0">
                <a:solidFill>
                  <a:srgbClr val="1F497D"/>
                </a:solidFill>
                <a:latin typeface="Calibri"/>
                <a:cs typeface="Calibri"/>
              </a:rPr>
              <a:t>0</a:t>
            </a:r>
            <a:r>
              <a:rPr sz="1900" spc="-45" dirty="0">
                <a:solidFill>
                  <a:srgbClr val="1F497D"/>
                </a:solidFill>
                <a:latin typeface="Calibri"/>
                <a:cs typeface="Calibri"/>
              </a:rPr>
              <a:t>’s </a:t>
            </a:r>
            <a:r>
              <a:rPr sz="1900" spc="-5" dirty="0">
                <a:solidFill>
                  <a:srgbClr val="1F497D"/>
                </a:solidFill>
                <a:latin typeface="Calibri"/>
                <a:cs typeface="Calibri"/>
              </a:rPr>
              <a:t>on </a:t>
            </a:r>
            <a:r>
              <a:rPr sz="1900" spc="-10" dirty="0">
                <a:solidFill>
                  <a:srgbClr val="1F497D"/>
                </a:solidFill>
                <a:latin typeface="Calibri"/>
                <a:cs typeface="Calibri"/>
              </a:rPr>
              <a:t>right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54965" algn="l"/>
                <a:tab pos="355600" algn="l"/>
                <a:tab pos="2755265" algn="l"/>
              </a:tabLst>
            </a:pPr>
            <a:r>
              <a:rPr sz="2600" spc="-5" dirty="0">
                <a:solidFill>
                  <a:srgbClr val="1F497D"/>
                </a:solidFill>
                <a:latin typeface="Calibri"/>
                <a:cs typeface="Calibri"/>
              </a:rPr>
              <a:t>Right</a:t>
            </a:r>
            <a:r>
              <a:rPr sz="2600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97D"/>
                </a:solidFill>
                <a:latin typeface="Calibri"/>
                <a:cs typeface="Calibri"/>
              </a:rPr>
              <a:t>Shift:	</a:t>
            </a:r>
            <a:r>
              <a:rPr sz="2600" dirty="0">
                <a:solidFill>
                  <a:srgbClr val="1F497D"/>
                </a:solidFill>
                <a:latin typeface="Courier New"/>
                <a:cs typeface="Courier New"/>
              </a:rPr>
              <a:t>x </a:t>
            </a:r>
            <a:r>
              <a:rPr sz="2600" spc="-5" dirty="0">
                <a:solidFill>
                  <a:srgbClr val="1F497D"/>
                </a:solidFill>
                <a:latin typeface="Courier New"/>
                <a:cs typeface="Courier New"/>
              </a:rPr>
              <a:t>&gt;&gt;</a:t>
            </a:r>
            <a:r>
              <a:rPr sz="2600" spc="-100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1F497D"/>
                </a:solidFill>
                <a:latin typeface="Courier New"/>
                <a:cs typeface="Courier New"/>
              </a:rPr>
              <a:t>y</a:t>
            </a:r>
            <a:endParaRPr sz="2600">
              <a:latin typeface="Courier New"/>
              <a:cs typeface="Courier New"/>
            </a:endParaRPr>
          </a:p>
          <a:p>
            <a:pPr marL="5657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565785" algn="l"/>
                <a:tab pos="566420" algn="l"/>
              </a:tabLst>
            </a:pP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Shift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 bit-vector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97D"/>
                </a:solidFill>
                <a:latin typeface="Courier New"/>
                <a:cs typeface="Courier New"/>
              </a:rPr>
              <a:t>x</a:t>
            </a:r>
            <a:r>
              <a:rPr sz="2200" b="1" spc="-81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right</a:t>
            </a:r>
            <a:r>
              <a:rPr sz="2200" spc="-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97D"/>
                </a:solidFill>
                <a:latin typeface="Courier New"/>
                <a:cs typeface="Courier New"/>
              </a:rPr>
              <a:t>y</a:t>
            </a:r>
            <a:r>
              <a:rPr sz="2200" b="1" spc="-81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positions</a:t>
            </a:r>
            <a:endParaRPr sz="2200">
              <a:latin typeface="Calibri"/>
              <a:cs typeface="Calibri"/>
            </a:endParaRPr>
          </a:p>
          <a:p>
            <a:pPr marL="8509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50265" algn="l"/>
                <a:tab pos="850900" algn="l"/>
              </a:tabLst>
            </a:pPr>
            <a:r>
              <a:rPr sz="1900" spc="-20" dirty="0">
                <a:solidFill>
                  <a:srgbClr val="1F497D"/>
                </a:solidFill>
                <a:latin typeface="Calibri"/>
                <a:cs typeface="Calibri"/>
              </a:rPr>
              <a:t>Throw away extra </a:t>
            </a:r>
            <a:r>
              <a:rPr sz="1900" spc="-5" dirty="0">
                <a:solidFill>
                  <a:srgbClr val="1F497D"/>
                </a:solidFill>
                <a:latin typeface="Calibri"/>
                <a:cs typeface="Calibri"/>
              </a:rPr>
              <a:t>bits on</a:t>
            </a:r>
            <a:r>
              <a:rPr sz="1900" spc="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1F497D"/>
                </a:solidFill>
                <a:latin typeface="Calibri"/>
                <a:cs typeface="Calibri"/>
              </a:rPr>
              <a:t>right</a:t>
            </a:r>
            <a:endParaRPr sz="1900">
              <a:latin typeface="Calibri"/>
              <a:cs typeface="Calibri"/>
            </a:endParaRPr>
          </a:p>
          <a:p>
            <a:pPr marL="5657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565785" algn="l"/>
                <a:tab pos="566420" algn="l"/>
              </a:tabLst>
            </a:pP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Logical</a:t>
            </a:r>
            <a:r>
              <a:rPr sz="22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shift</a:t>
            </a:r>
            <a:endParaRPr sz="2200">
              <a:latin typeface="Calibri"/>
              <a:cs typeface="Calibri"/>
            </a:endParaRPr>
          </a:p>
          <a:p>
            <a:pPr marL="850900" lvl="2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850265" algn="l"/>
                <a:tab pos="850900" algn="l"/>
              </a:tabLst>
            </a:pPr>
            <a:r>
              <a:rPr sz="1900" spc="-5" dirty="0">
                <a:solidFill>
                  <a:srgbClr val="1F497D"/>
                </a:solidFill>
                <a:latin typeface="Calibri"/>
                <a:cs typeface="Calibri"/>
              </a:rPr>
              <a:t>Fill with </a:t>
            </a:r>
            <a:r>
              <a:rPr sz="1700" spc="-45" dirty="0">
                <a:solidFill>
                  <a:srgbClr val="1F497D"/>
                </a:solidFill>
                <a:latin typeface="Calibri"/>
                <a:cs typeface="Calibri"/>
              </a:rPr>
              <a:t>0</a:t>
            </a:r>
            <a:r>
              <a:rPr sz="1900" spc="-45" dirty="0">
                <a:solidFill>
                  <a:srgbClr val="1F497D"/>
                </a:solidFill>
                <a:latin typeface="Calibri"/>
                <a:cs typeface="Calibri"/>
              </a:rPr>
              <a:t>’s </a:t>
            </a:r>
            <a:r>
              <a:rPr sz="1900" spc="-5" dirty="0">
                <a:solidFill>
                  <a:srgbClr val="1F497D"/>
                </a:solidFill>
                <a:latin typeface="Calibri"/>
                <a:cs typeface="Calibri"/>
              </a:rPr>
              <a:t>on </a:t>
            </a:r>
            <a:r>
              <a:rPr sz="1900" spc="-10" dirty="0">
                <a:solidFill>
                  <a:srgbClr val="1F497D"/>
                </a:solidFill>
                <a:latin typeface="Calibri"/>
                <a:cs typeface="Calibri"/>
              </a:rPr>
              <a:t>left</a:t>
            </a:r>
            <a:endParaRPr sz="1900">
              <a:latin typeface="Calibri"/>
              <a:cs typeface="Calibri"/>
            </a:endParaRPr>
          </a:p>
          <a:p>
            <a:pPr marL="5657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565785" algn="l"/>
                <a:tab pos="566420" algn="l"/>
              </a:tabLst>
            </a:pP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Arithmetic</a:t>
            </a:r>
            <a:r>
              <a:rPr sz="22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shift</a:t>
            </a:r>
            <a:endParaRPr sz="2200">
              <a:latin typeface="Calibri"/>
              <a:cs typeface="Calibri"/>
            </a:endParaRPr>
          </a:p>
          <a:p>
            <a:pPr marL="850900" lvl="2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850265" algn="l"/>
                <a:tab pos="850900" algn="l"/>
              </a:tabLst>
            </a:pPr>
            <a:r>
              <a:rPr sz="1900" spc="-15" dirty="0">
                <a:solidFill>
                  <a:srgbClr val="1F497D"/>
                </a:solidFill>
                <a:latin typeface="Calibri"/>
                <a:cs typeface="Calibri"/>
              </a:rPr>
              <a:t>Replicate most </a:t>
            </a:r>
            <a:r>
              <a:rPr sz="1900" spc="-10" dirty="0">
                <a:solidFill>
                  <a:srgbClr val="1F497D"/>
                </a:solidFill>
                <a:latin typeface="Calibri"/>
                <a:cs typeface="Calibri"/>
              </a:rPr>
              <a:t>significant </a:t>
            </a:r>
            <a:r>
              <a:rPr sz="1900" spc="-5" dirty="0">
                <a:solidFill>
                  <a:srgbClr val="1F497D"/>
                </a:solidFill>
                <a:latin typeface="Calibri"/>
                <a:cs typeface="Calibri"/>
              </a:rPr>
              <a:t>bit on</a:t>
            </a:r>
            <a:r>
              <a:rPr sz="1900" spc="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1F497D"/>
                </a:solidFill>
                <a:latin typeface="Calibri"/>
                <a:cs typeface="Calibri"/>
              </a:rPr>
              <a:t>left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solidFill>
                  <a:srgbClr val="1F497D"/>
                </a:solidFill>
                <a:latin typeface="Calibri"/>
                <a:cs typeface="Calibri"/>
              </a:rPr>
              <a:t>Undefined</a:t>
            </a:r>
            <a:r>
              <a:rPr sz="2600" spc="-1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497D"/>
                </a:solidFill>
                <a:latin typeface="Calibri"/>
                <a:cs typeface="Calibri"/>
              </a:rPr>
              <a:t>Behavior</a:t>
            </a:r>
            <a:endParaRPr sz="2600">
              <a:latin typeface="Calibri"/>
              <a:cs typeface="Calibri"/>
            </a:endParaRPr>
          </a:p>
          <a:p>
            <a:pPr marL="5657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565785" algn="l"/>
                <a:tab pos="566420" algn="l"/>
              </a:tabLst>
            </a:pP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Shift 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amount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&lt; 0 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or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≥ </a:t>
            </a:r>
            <a:r>
              <a:rPr sz="2200" spc="-15" dirty="0">
                <a:solidFill>
                  <a:srgbClr val="1F497D"/>
                </a:solidFill>
                <a:latin typeface="Calibri"/>
                <a:cs typeface="Calibri"/>
              </a:rPr>
              <a:t>word</a:t>
            </a:r>
            <a:r>
              <a:rPr sz="2200" spc="-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97D"/>
                </a:solidFill>
                <a:latin typeface="Calibri"/>
                <a:cs typeface="Calibri"/>
              </a:rPr>
              <a:t>size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8969" y="20581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5846" y="2058161"/>
            <a:ext cx="1373505" cy="457200"/>
          </a:xfrm>
          <a:custGeom>
            <a:avLst/>
            <a:gdLst/>
            <a:ahLst/>
            <a:cxnLst/>
            <a:rect l="l" t="t" r="r" b="b"/>
            <a:pathLst>
              <a:path w="1373504" h="457200">
                <a:moveTo>
                  <a:pt x="0" y="0"/>
                </a:moveTo>
                <a:lnTo>
                  <a:pt x="1373124" y="0"/>
                </a:lnTo>
                <a:lnTo>
                  <a:pt x="137312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7370" y="25153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7370" y="29725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7370" y="34297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5846" y="4267961"/>
            <a:ext cx="1373505" cy="457200"/>
          </a:xfrm>
          <a:custGeom>
            <a:avLst/>
            <a:gdLst/>
            <a:ahLst/>
            <a:cxnLst/>
            <a:rect l="l" t="t" r="r" b="b"/>
            <a:pathLst>
              <a:path w="1373504" h="457200">
                <a:moveTo>
                  <a:pt x="0" y="0"/>
                </a:moveTo>
                <a:lnTo>
                  <a:pt x="1373124" y="0"/>
                </a:lnTo>
                <a:lnTo>
                  <a:pt x="137312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7370" y="47251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7370" y="51823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7370" y="56395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98969" y="2515361"/>
            <a:ext cx="1371600" cy="457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95"/>
              </a:spcBef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00010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98969" y="25153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98969" y="2972561"/>
            <a:ext cx="1371600" cy="457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011000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98969" y="29725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98969" y="3429761"/>
            <a:ext cx="1371600" cy="457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011000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8969" y="34297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626608" y="2058161"/>
          <a:ext cx="27439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362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Argument</a:t>
                      </a:r>
                      <a:r>
                        <a:rPr sz="1800" spc="-4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01100010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800" b="1" spc="-10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00010</a:t>
                      </a:r>
                      <a:r>
                        <a:rPr sz="1800" b="1" i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Log.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8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i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Arith.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8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i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011000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6998969" y="4725161"/>
            <a:ext cx="1371600" cy="457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95"/>
              </a:spcBef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00010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8969" y="5182361"/>
            <a:ext cx="1371600" cy="457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101000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8969" y="5639561"/>
            <a:ext cx="1371600" cy="457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solidFill>
                  <a:srgbClr val="000066"/>
                </a:solidFill>
                <a:latin typeface="Courier New"/>
                <a:cs typeface="Courier New"/>
              </a:rPr>
              <a:t>101000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98969" y="47251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8969" y="51823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98969" y="5639561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0"/>
                </a:moveTo>
                <a:lnTo>
                  <a:pt x="1371600" y="0"/>
                </a:lnTo>
                <a:lnTo>
                  <a:pt x="1371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626608" y="4267961"/>
          <a:ext cx="27439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362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Argument</a:t>
                      </a:r>
                      <a:r>
                        <a:rPr sz="1800" spc="-4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10100010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800" b="1" spc="-10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00010</a:t>
                      </a:r>
                      <a:r>
                        <a:rPr sz="1800" b="1" i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Log.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80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i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5908">
                      <a:solidFill>
                        <a:srgbClr val="000066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spc="-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Arith.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800" b="1" spc="-8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908">
                      <a:solidFill>
                        <a:srgbClr val="0000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i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101000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66"/>
                      </a:solidFill>
                      <a:prstDash val="solid"/>
                    </a:lnL>
                    <a:lnR w="25908">
                      <a:solidFill>
                        <a:srgbClr val="000066"/>
                      </a:solidFill>
                      <a:prstDash val="solid"/>
                    </a:lnR>
                    <a:lnT w="25908">
                      <a:solidFill>
                        <a:srgbClr val="000066"/>
                      </a:solidFill>
                      <a:prstDash val="solid"/>
                    </a:lnT>
                    <a:lnB w="25908">
                      <a:solidFill>
                        <a:srgbClr val="0000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42861"/>
            <a:ext cx="93853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1F497D"/>
                </a:solidFill>
                <a:latin typeface="Calibri"/>
                <a:cs typeface="Calibri"/>
              </a:rPr>
              <a:t>Q</a:t>
            </a:r>
            <a:r>
              <a:rPr sz="3600" b="1" spc="-5" dirty="0">
                <a:solidFill>
                  <a:srgbClr val="1F497D"/>
                </a:solidFill>
                <a:latin typeface="Calibri"/>
                <a:cs typeface="Calibri"/>
              </a:rPr>
              <a:t>&amp;</a:t>
            </a:r>
            <a:r>
              <a:rPr sz="3600" b="1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622564"/>
            <a:ext cx="25552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0" spc="-25" dirty="0">
                <a:latin typeface="Calibri"/>
                <a:cs typeface="Calibri"/>
              </a:rPr>
              <a:t>Any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questions?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5" dirty="0"/>
              <a:t>E</a:t>
            </a:r>
            <a:r>
              <a:rPr spc="5" dirty="0"/>
              <a:t>NDIANNESS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8022590" cy="265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1F497D"/>
                </a:solidFill>
                <a:latin typeface="Calibri"/>
                <a:cs typeface="Calibri"/>
              </a:rPr>
              <a:t>order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bytes </a:t>
            </a:r>
            <a:r>
              <a:rPr sz="2800" spc="-20" dirty="0">
                <a:solidFill>
                  <a:srgbClr val="1F497D"/>
                </a:solidFill>
                <a:latin typeface="Calibri"/>
                <a:cs typeface="Calibri"/>
              </a:rPr>
              <a:t>stored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2800" spc="9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Big</a:t>
            </a:r>
            <a:r>
              <a:rPr sz="28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endian</a:t>
            </a:r>
            <a:endParaRPr sz="28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MSB is </a:t>
            </a:r>
            <a:r>
              <a:rPr sz="2400" spc="-20" dirty="0">
                <a:solidFill>
                  <a:srgbClr val="1F497D"/>
                </a:solidFill>
                <a:latin typeface="Calibri"/>
                <a:cs typeface="Calibri"/>
              </a:rPr>
              <a:t>stored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particular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address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subsequent 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bytes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are </a:t>
            </a:r>
            <a:r>
              <a:rPr sz="2400" spc="-20" dirty="0">
                <a:solidFill>
                  <a:srgbClr val="1F497D"/>
                </a:solidFill>
                <a:latin typeface="Calibri"/>
                <a:cs typeface="Calibri"/>
              </a:rPr>
              <a:t>stored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following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higher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memory</a:t>
            </a:r>
            <a:r>
              <a:rPr sz="24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addresses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LSB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is </a:t>
            </a:r>
            <a:r>
              <a:rPr sz="2400" spc="-20" dirty="0">
                <a:solidFill>
                  <a:srgbClr val="1F497D"/>
                </a:solidFill>
                <a:latin typeface="Calibri"/>
                <a:cs typeface="Calibri"/>
              </a:rPr>
              <a:t>stored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highest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memory</a:t>
            </a:r>
            <a:r>
              <a:rPr sz="24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Motorola,</a:t>
            </a:r>
            <a:r>
              <a:rPr sz="2400" spc="-10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IBM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3863340"/>
            <a:ext cx="3486911" cy="299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5" dirty="0"/>
              <a:t>E</a:t>
            </a:r>
            <a:r>
              <a:rPr spc="5" dirty="0"/>
              <a:t>NDIANNESS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7120890" cy="250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1F497D"/>
                </a:solidFill>
                <a:latin typeface="Calibri"/>
                <a:cs typeface="Calibri"/>
              </a:rPr>
              <a:t>Little</a:t>
            </a:r>
            <a:r>
              <a:rPr sz="28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endian</a:t>
            </a:r>
            <a:endParaRPr sz="2800">
              <a:latin typeface="Calibri"/>
              <a:cs typeface="Calibri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LSB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is </a:t>
            </a:r>
            <a:r>
              <a:rPr sz="2400" spc="-20" dirty="0">
                <a:solidFill>
                  <a:srgbClr val="1F497D"/>
                </a:solidFill>
                <a:latin typeface="Calibri"/>
                <a:cs typeface="Calibri"/>
              </a:rPr>
              <a:t>stored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lower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memory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address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subsequent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bytes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are </a:t>
            </a:r>
            <a:r>
              <a:rPr sz="2400" spc="-20" dirty="0">
                <a:solidFill>
                  <a:srgbClr val="1F497D"/>
                </a:solidFill>
                <a:latin typeface="Calibri"/>
                <a:cs typeface="Calibri"/>
              </a:rPr>
              <a:t>stored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following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higher 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memory</a:t>
            </a:r>
            <a:r>
              <a:rPr sz="2400" spc="-1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addresses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MSB is </a:t>
            </a:r>
            <a:r>
              <a:rPr sz="2400" spc="-20" dirty="0">
                <a:solidFill>
                  <a:srgbClr val="1F497D"/>
                </a:solidFill>
                <a:latin typeface="Calibri"/>
                <a:cs typeface="Calibri"/>
              </a:rPr>
              <a:t>stored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highest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memory</a:t>
            </a:r>
            <a:r>
              <a:rPr sz="24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Intel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4" y="3857244"/>
            <a:ext cx="3432048" cy="3000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5" dirty="0"/>
              <a:t>T</a:t>
            </a:r>
            <a:r>
              <a:rPr spc="5" dirty="0"/>
              <a:t>WO</a:t>
            </a:r>
            <a:r>
              <a:rPr sz="3600" spc="5" dirty="0"/>
              <a:t>’</a:t>
            </a:r>
            <a:r>
              <a:rPr spc="5" dirty="0"/>
              <a:t>S</a:t>
            </a:r>
            <a:r>
              <a:rPr spc="105" dirty="0"/>
              <a:t> </a:t>
            </a:r>
            <a:r>
              <a:rPr spc="10" dirty="0"/>
              <a:t>COMPLEMENT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6791959" cy="316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Flip the bits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and add</a:t>
            </a:r>
            <a:r>
              <a:rPr sz="2800" spc="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Ex)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40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0010</a:t>
            </a:r>
            <a:r>
              <a:rPr sz="2400" spc="-10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1000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1496695" algn="l"/>
              </a:tabLst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-&gt;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 Flip	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1101</a:t>
            </a:r>
            <a:r>
              <a:rPr sz="2400" spc="-10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0111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-&gt; Add1 1101 1000 (-40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in </a:t>
            </a:r>
            <a:r>
              <a:rPr sz="2400" spc="-40" dirty="0">
                <a:solidFill>
                  <a:srgbClr val="1F497D"/>
                </a:solidFill>
                <a:latin typeface="Calibri"/>
                <a:cs typeface="Calibri"/>
              </a:rPr>
              <a:t>two’s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complement</a:t>
            </a:r>
            <a:r>
              <a:rPr sz="24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form)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-40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1101</a:t>
            </a:r>
            <a:r>
              <a:rPr sz="2400" spc="-10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1000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832616"/>
            <a:ext cx="991235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-&gt;</a:t>
            </a:r>
            <a:r>
              <a:rPr sz="2400" spc="-9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Flip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-&gt;</a:t>
            </a:r>
            <a:r>
              <a:rPr sz="2400" spc="-8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Add1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7476" y="4832616"/>
            <a:ext cx="466217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0010</a:t>
            </a:r>
            <a:r>
              <a:rPr sz="2400" spc="-10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0111</a:t>
            </a:r>
            <a:endParaRPr sz="24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0010 1000 </a:t>
            </a:r>
            <a:r>
              <a:rPr sz="2400" spc="-30" dirty="0">
                <a:solidFill>
                  <a:srgbClr val="1F497D"/>
                </a:solidFill>
                <a:latin typeface="Calibri"/>
                <a:cs typeface="Calibri"/>
              </a:rPr>
              <a:t>(two’s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complement of</a:t>
            </a:r>
            <a:r>
              <a:rPr sz="2400" spc="-114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-40)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10" dirty="0"/>
              <a:t>A</a:t>
            </a:r>
            <a:r>
              <a:rPr spc="10" dirty="0"/>
              <a:t>RITHMETIC OF TWO</a:t>
            </a:r>
            <a:r>
              <a:rPr sz="3600" spc="10" dirty="0"/>
              <a:t>’</a:t>
            </a:r>
            <a:r>
              <a:rPr spc="10" dirty="0"/>
              <a:t>S</a:t>
            </a:r>
            <a:r>
              <a:rPr spc="420" dirty="0"/>
              <a:t> </a:t>
            </a:r>
            <a:r>
              <a:rPr spc="10" dirty="0"/>
              <a:t>COMPLEMENT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31724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Arithmetic</a:t>
            </a:r>
            <a:r>
              <a:rPr sz="2800" spc="-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addition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187" y="3158680"/>
            <a:ext cx="2464435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790" algn="l"/>
                <a:tab pos="926465" algn="l"/>
              </a:tabLst>
            </a:pP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+	6	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0000</a:t>
            </a:r>
            <a:r>
              <a:rPr sz="2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0110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927100" algn="l"/>
              </a:tabLst>
            </a:pPr>
            <a:r>
              <a:rPr sz="2800" u="heavy" spc="-10" dirty="0">
                <a:solidFill>
                  <a:srgbClr val="1F497D"/>
                </a:solidFill>
                <a:latin typeface="Calibri"/>
                <a:cs typeface="Calibri"/>
              </a:rPr>
              <a:t>+13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	</a:t>
            </a:r>
            <a:r>
              <a:rPr sz="2800" u="heavy" spc="-10" dirty="0">
                <a:solidFill>
                  <a:srgbClr val="1F497D"/>
                </a:solidFill>
                <a:latin typeface="Calibri"/>
                <a:cs typeface="Calibri"/>
              </a:rPr>
              <a:t>0000</a:t>
            </a:r>
            <a:r>
              <a:rPr sz="2800" u="heavy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1F497D"/>
                </a:solidFill>
                <a:latin typeface="Calibri"/>
                <a:cs typeface="Calibri"/>
              </a:rPr>
              <a:t>1101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927100" algn="l"/>
              </a:tabLst>
            </a:pP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+19	0001</a:t>
            </a:r>
            <a:r>
              <a:rPr sz="2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0011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635" y="3158680"/>
            <a:ext cx="2464435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3845" algn="l"/>
                <a:tab pos="926465" algn="l"/>
              </a:tabLst>
            </a:pP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-	6	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1111</a:t>
            </a:r>
            <a:r>
              <a:rPr sz="2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1010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927100" algn="l"/>
              </a:tabLst>
            </a:pPr>
            <a:r>
              <a:rPr sz="2800" u="heavy" spc="-10" dirty="0">
                <a:solidFill>
                  <a:srgbClr val="1F497D"/>
                </a:solidFill>
                <a:latin typeface="Calibri"/>
                <a:cs typeface="Calibri"/>
              </a:rPr>
              <a:t>+13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	</a:t>
            </a:r>
            <a:r>
              <a:rPr sz="2800" u="heavy" spc="-10" dirty="0">
                <a:solidFill>
                  <a:srgbClr val="1F497D"/>
                </a:solidFill>
                <a:latin typeface="Calibri"/>
                <a:cs typeface="Calibri"/>
              </a:rPr>
              <a:t>0000</a:t>
            </a:r>
            <a:r>
              <a:rPr sz="2800" u="heavy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1F497D"/>
                </a:solidFill>
                <a:latin typeface="Calibri"/>
                <a:cs typeface="Calibri"/>
              </a:rPr>
              <a:t>1101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2425" algn="l"/>
                <a:tab pos="927100" algn="l"/>
              </a:tabLst>
            </a:pP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+	7	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0000</a:t>
            </a:r>
            <a:r>
              <a:rPr sz="28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0111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10" dirty="0"/>
              <a:t>A</a:t>
            </a:r>
            <a:r>
              <a:rPr spc="10" dirty="0"/>
              <a:t>RITHMETIC OF TWO</a:t>
            </a:r>
            <a:r>
              <a:rPr sz="3600" spc="10" dirty="0"/>
              <a:t>’</a:t>
            </a:r>
            <a:r>
              <a:rPr spc="10" dirty="0"/>
              <a:t>S</a:t>
            </a:r>
            <a:r>
              <a:rPr spc="420" dirty="0"/>
              <a:t> </a:t>
            </a:r>
            <a:r>
              <a:rPr spc="10" dirty="0"/>
              <a:t>COMPLEMENT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3615054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Arithmetic</a:t>
            </a:r>
            <a:r>
              <a:rPr sz="2800" spc="-15" dirty="0">
                <a:solidFill>
                  <a:srgbClr val="1F497D"/>
                </a:solidFill>
                <a:latin typeface="Calibri"/>
                <a:cs typeface="Calibri"/>
              </a:rPr>
              <a:t> subtraction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0814" y="3184461"/>
          <a:ext cx="6140407" cy="15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378"/>
                <a:gridCol w="2356749"/>
                <a:gridCol w="1326549"/>
                <a:gridCol w="1743731"/>
              </a:tblGrid>
              <a:tr h="497116">
                <a:tc>
                  <a:txBody>
                    <a:bodyPr/>
                    <a:lstStyle/>
                    <a:p>
                      <a:pPr marR="233679" algn="r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80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3155"/>
                        </a:lnSpc>
                      </a:pPr>
                      <a:r>
                        <a:rPr sz="28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1111</a:t>
                      </a:r>
                      <a:r>
                        <a:rPr sz="2800" spc="-3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80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155"/>
                        </a:lnSpc>
                      </a:pPr>
                      <a:r>
                        <a:rPr sz="28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1111</a:t>
                      </a:r>
                      <a:r>
                        <a:rPr sz="2800" spc="-3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12102">
                <a:tc>
                  <a:txBody>
                    <a:bodyPr/>
                    <a:lstStyle/>
                    <a:p>
                      <a:pPr marR="231775" algn="r">
                        <a:lnSpc>
                          <a:spcPts val="3275"/>
                        </a:lnSpc>
                        <a:tabLst>
                          <a:tab pos="271145" algn="l"/>
                        </a:tabLst>
                      </a:pPr>
                      <a:r>
                        <a:rPr sz="2800" u="heavy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-	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3275"/>
                        </a:lnSpc>
                      </a:pPr>
                      <a:r>
                        <a:rPr sz="2800" u="heavy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r>
                        <a:rPr sz="2800" u="heavy" spc="-3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heavy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0110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ts val="3275"/>
                        </a:lnSpc>
                      </a:pPr>
                      <a:r>
                        <a:rPr sz="2800" u="heavy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800" u="heavy" spc="-9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heavy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-6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275"/>
                        </a:lnSpc>
                      </a:pPr>
                      <a:r>
                        <a:rPr sz="2800" u="heavy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1111</a:t>
                      </a:r>
                      <a:r>
                        <a:rPr sz="2800" u="heavy" spc="-3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u="heavy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1010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7077">
                <a:tc>
                  <a:txBody>
                    <a:bodyPr/>
                    <a:lstStyle/>
                    <a:p>
                      <a:pPr marR="215265" algn="r">
                        <a:lnSpc>
                          <a:spcPts val="3275"/>
                        </a:lnSpc>
                      </a:pPr>
                      <a:r>
                        <a:rPr sz="28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sz="280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3275"/>
                        </a:lnSpc>
                      </a:pPr>
                      <a:r>
                        <a:rPr sz="28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1111</a:t>
                      </a:r>
                      <a:r>
                        <a:rPr sz="2800" spc="-3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0101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ts val="3275"/>
                        </a:lnSpc>
                        <a:tabLst>
                          <a:tab pos="339725" algn="l"/>
                        </a:tabLst>
                      </a:pPr>
                      <a:r>
                        <a:rPr sz="280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+	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275"/>
                        </a:lnSpc>
                      </a:pPr>
                      <a:r>
                        <a:rPr sz="28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r>
                        <a:rPr sz="2800" spc="-3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dirty="0"/>
              <a:t>B</a:t>
            </a:r>
            <a:r>
              <a:rPr dirty="0"/>
              <a:t>OOLEAN</a:t>
            </a:r>
            <a:r>
              <a:rPr spc="-40" dirty="0"/>
              <a:t> </a:t>
            </a:r>
            <a:r>
              <a:rPr sz="3600" dirty="0"/>
              <a:t>A</a:t>
            </a:r>
            <a:r>
              <a:rPr dirty="0"/>
              <a:t>LGEBRA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6590665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Developed </a:t>
            </a:r>
            <a:r>
              <a:rPr sz="2800" spc="-15" dirty="0">
                <a:solidFill>
                  <a:srgbClr val="1F497D"/>
                </a:solidFill>
                <a:latin typeface="Calibri"/>
                <a:cs typeface="Calibri"/>
              </a:rPr>
              <a:t>by George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Boole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1F497D"/>
                </a:solidFill>
                <a:latin typeface="Calibri"/>
                <a:cs typeface="Calibri"/>
              </a:rPr>
              <a:t>19</a:t>
            </a:r>
            <a:r>
              <a:rPr sz="2775" baseline="25525" dirty="0">
                <a:solidFill>
                  <a:srgbClr val="1F497D"/>
                </a:solidFill>
                <a:latin typeface="Calibri"/>
                <a:cs typeface="Calibri"/>
              </a:rPr>
              <a:t>th</a:t>
            </a:r>
            <a:r>
              <a:rPr sz="2775" spc="82" baseline="255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Century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Algebraic 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representation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Encode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1 as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“True”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1F497D"/>
                </a:solidFill>
                <a:latin typeface="Calibri"/>
                <a:cs typeface="Calibri"/>
              </a:rPr>
              <a:t>0 as</a:t>
            </a:r>
            <a:r>
              <a:rPr sz="2400" spc="-8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“False”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3019044"/>
            <a:ext cx="7632192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3600" spc="5" dirty="0"/>
              <a:t>G</a:t>
            </a:r>
            <a:r>
              <a:rPr spc="5" dirty="0"/>
              <a:t>ENERAL </a:t>
            </a:r>
            <a:r>
              <a:rPr sz="3600" dirty="0"/>
              <a:t>B</a:t>
            </a:r>
            <a:r>
              <a:rPr dirty="0"/>
              <a:t>OOLEAN</a:t>
            </a:r>
            <a:r>
              <a:rPr spc="20" dirty="0"/>
              <a:t> </a:t>
            </a:r>
            <a:r>
              <a:rPr sz="3600" dirty="0"/>
              <a:t>A</a:t>
            </a:r>
            <a:r>
              <a:rPr dirty="0"/>
              <a:t>LGEBRAS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2564"/>
            <a:ext cx="4084954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1F497D"/>
                </a:solidFill>
                <a:latin typeface="Calibri"/>
                <a:cs typeface="Calibri"/>
              </a:rPr>
              <a:t>Operate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on Bit</a:t>
            </a:r>
            <a:r>
              <a:rPr sz="28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1F497D"/>
                </a:solidFill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1F497D"/>
                </a:solidFill>
                <a:latin typeface="Arial"/>
                <a:cs typeface="Arial"/>
              </a:rPr>
              <a:t>– </a:t>
            </a: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Operations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applied</a:t>
            </a:r>
            <a:r>
              <a:rPr sz="2400" spc="2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497D"/>
                </a:solidFill>
                <a:latin typeface="Calibri"/>
                <a:cs typeface="Calibri"/>
              </a:rPr>
              <a:t>bitwise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4843" y="3169475"/>
            <a:ext cx="15500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66"/>
                </a:solidFill>
                <a:latin typeface="Courier New"/>
                <a:cs typeface="Courier New"/>
              </a:rPr>
              <a:t>~</a:t>
            </a:r>
            <a:r>
              <a:rPr sz="2000" b="1" spc="-8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01010101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287" y="2864827"/>
            <a:ext cx="1550035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01101001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66"/>
                </a:solidFill>
                <a:latin typeface="Courier New"/>
                <a:cs typeface="Courier New"/>
              </a:rPr>
              <a:t>&amp;</a:t>
            </a:r>
            <a:r>
              <a:rPr sz="2000" b="1" spc="-8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01010101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3305" y="3665982"/>
            <a:ext cx="1699260" cy="1905"/>
          </a:xfrm>
          <a:custGeom>
            <a:avLst/>
            <a:gdLst/>
            <a:ahLst/>
            <a:cxnLst/>
            <a:rect l="l" t="t" r="r" b="b"/>
            <a:pathLst>
              <a:path w="1699260" h="1904">
                <a:moveTo>
                  <a:pt x="0" y="0"/>
                </a:moveTo>
                <a:lnTo>
                  <a:pt x="1699260" y="1524"/>
                </a:lnTo>
              </a:path>
            </a:pathLst>
          </a:custGeom>
          <a:ln w="2590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3992" y="2864675"/>
            <a:ext cx="1550035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01101001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66"/>
                </a:solidFill>
                <a:latin typeface="Courier New"/>
                <a:cs typeface="Courier New"/>
              </a:rPr>
              <a:t>|</a:t>
            </a:r>
            <a:r>
              <a:rPr sz="2000" b="1" spc="-8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01010101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2417" y="3665982"/>
            <a:ext cx="1697989" cy="1905"/>
          </a:xfrm>
          <a:custGeom>
            <a:avLst/>
            <a:gdLst/>
            <a:ahLst/>
            <a:cxnLst/>
            <a:rect l="l" t="t" r="r" b="b"/>
            <a:pathLst>
              <a:path w="1697989" h="1904">
                <a:moveTo>
                  <a:pt x="0" y="0"/>
                </a:moveTo>
                <a:lnTo>
                  <a:pt x="1697736" y="1524"/>
                </a:lnTo>
              </a:path>
            </a:pathLst>
          </a:custGeom>
          <a:ln w="2590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2774" y="2864675"/>
            <a:ext cx="1550035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01101001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66"/>
                </a:solidFill>
                <a:latin typeface="Courier New"/>
                <a:cs typeface="Courier New"/>
              </a:rPr>
              <a:t>^</a:t>
            </a:r>
            <a:r>
              <a:rPr sz="2000" b="1" spc="-8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01010101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05350" y="3665982"/>
            <a:ext cx="1699260" cy="1905"/>
          </a:xfrm>
          <a:custGeom>
            <a:avLst/>
            <a:gdLst/>
            <a:ahLst/>
            <a:cxnLst/>
            <a:rect l="l" t="t" r="r" b="b"/>
            <a:pathLst>
              <a:path w="1699260" h="1904">
                <a:moveTo>
                  <a:pt x="0" y="0"/>
                </a:moveTo>
                <a:lnTo>
                  <a:pt x="1699260" y="1524"/>
                </a:lnTo>
              </a:path>
            </a:pathLst>
          </a:custGeom>
          <a:ln w="2590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4461" y="3665982"/>
            <a:ext cx="1783080" cy="1905"/>
          </a:xfrm>
          <a:custGeom>
            <a:avLst/>
            <a:gdLst/>
            <a:ahLst/>
            <a:cxnLst/>
            <a:rect l="l" t="t" r="r" b="b"/>
            <a:pathLst>
              <a:path w="1783079" h="1904">
                <a:moveTo>
                  <a:pt x="0" y="0"/>
                </a:moveTo>
                <a:lnTo>
                  <a:pt x="1783080" y="1524"/>
                </a:lnTo>
              </a:path>
            </a:pathLst>
          </a:custGeom>
          <a:ln w="2590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3756190"/>
            <a:ext cx="7745730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  <a:tabLst>
                <a:tab pos="2350135" algn="l"/>
                <a:tab pos="4389120" algn="l"/>
                <a:tab pos="6512559" algn="l"/>
              </a:tabLst>
            </a:pPr>
            <a:r>
              <a:rPr sz="2000" b="1" spc="-5" dirty="0">
                <a:solidFill>
                  <a:srgbClr val="CC0000"/>
                </a:solidFill>
                <a:latin typeface="Courier New"/>
                <a:cs typeface="Courier New"/>
              </a:rPr>
              <a:t>01000001	01111101	00111100	10101010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All of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1F497D"/>
                </a:solidFill>
                <a:latin typeface="Calibri"/>
                <a:cs typeface="Calibri"/>
              </a:rPr>
              <a:t>properties </a:t>
            </a:r>
            <a:r>
              <a:rPr sz="2800" spc="-5" dirty="0">
                <a:solidFill>
                  <a:srgbClr val="1F497D"/>
                </a:solidFill>
                <a:latin typeface="Calibri"/>
                <a:cs typeface="Calibri"/>
              </a:rPr>
              <a:t>of Boolean </a:t>
            </a:r>
            <a:r>
              <a:rPr sz="2800" spc="-20" dirty="0">
                <a:solidFill>
                  <a:srgbClr val="1F497D"/>
                </a:solidFill>
                <a:latin typeface="Calibri"/>
                <a:cs typeface="Calibri"/>
              </a:rPr>
              <a:t>Algebra</a:t>
            </a:r>
            <a:r>
              <a:rPr sz="2800" spc="114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97D"/>
                </a:solidFill>
                <a:latin typeface="Calibri"/>
                <a:cs typeface="Calibri"/>
              </a:rPr>
              <a:t>Apply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" dirty="0"/>
              <a:t>E</a:t>
            </a:r>
            <a:r>
              <a:rPr spc="5" dirty="0"/>
              <a:t>XAMPLE</a:t>
            </a:r>
            <a:r>
              <a:rPr sz="3600" spc="5" dirty="0"/>
              <a:t>: R</a:t>
            </a:r>
            <a:r>
              <a:rPr spc="5" dirty="0"/>
              <a:t>EPRESENTING </a:t>
            </a:r>
            <a:r>
              <a:rPr sz="3600" dirty="0"/>
              <a:t>&amp; </a:t>
            </a:r>
            <a:r>
              <a:rPr sz="3600" spc="-10" dirty="0"/>
              <a:t>M</a:t>
            </a:r>
            <a:r>
              <a:rPr spc="-10" dirty="0"/>
              <a:t>ANIPULATING</a:t>
            </a:r>
            <a:r>
              <a:rPr spc="20" dirty="0"/>
              <a:t> </a:t>
            </a:r>
            <a:r>
              <a:rPr sz="3600" dirty="0"/>
              <a:t>S</a:t>
            </a:r>
            <a:r>
              <a:rPr dirty="0"/>
              <a:t>ETS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3476"/>
            <a:ext cx="66802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solidFill>
                  <a:srgbClr val="1F497D"/>
                </a:solidFill>
                <a:latin typeface="Calibri"/>
                <a:cs typeface="Calibri"/>
              </a:rPr>
              <a:t>Representation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Width w bit </a:t>
            </a:r>
            <a:r>
              <a:rPr sz="2200" spc="-15" dirty="0">
                <a:solidFill>
                  <a:srgbClr val="1F497D"/>
                </a:solidFill>
                <a:latin typeface="Calibri"/>
                <a:cs typeface="Calibri"/>
              </a:rPr>
              <a:t>vector represents 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subsets 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of {0,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…,</a:t>
            </a:r>
            <a:r>
              <a:rPr sz="2200" spc="8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w–1}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1F497D"/>
                </a:solidFill>
                <a:latin typeface="Calibri"/>
                <a:cs typeface="Calibri"/>
              </a:rPr>
              <a:t>j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= 1 if j  </a:t>
            </a:r>
            <a:r>
              <a:rPr sz="2200" spc="-5" dirty="0">
                <a:solidFill>
                  <a:srgbClr val="1F497D"/>
                </a:solidFill>
                <a:latin typeface="Malgun Gothic"/>
                <a:cs typeface="Malgun Gothic"/>
              </a:rPr>
              <a:t>∈</a:t>
            </a:r>
            <a:r>
              <a:rPr sz="2200" spc="-320" dirty="0">
                <a:solidFill>
                  <a:srgbClr val="1F497D"/>
                </a:solidFill>
                <a:latin typeface="Malgun Gothic"/>
                <a:cs typeface="Malgun Gothic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415" y="2896075"/>
          <a:ext cx="7345709" cy="284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900"/>
                <a:gridCol w="2496956"/>
                <a:gridCol w="2184853"/>
              </a:tblGrid>
              <a:tr h="770277">
                <a:tc>
                  <a:txBody>
                    <a:bodyPr/>
                    <a:lstStyle/>
                    <a:p>
                      <a:pPr marL="93662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1217930" algn="l"/>
                        </a:tabLst>
                      </a:pPr>
                      <a:r>
                        <a:rPr sz="1900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900" b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01101001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936625">
                        <a:lnSpc>
                          <a:spcPct val="100000"/>
                        </a:lnSpc>
                        <a:tabLst>
                          <a:tab pos="1217930" algn="l"/>
                        </a:tabLst>
                      </a:pPr>
                      <a:r>
                        <a:rPr sz="1900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900" i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19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65</a:t>
                      </a:r>
                      <a:r>
                        <a:rPr sz="1900" i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9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900" i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21</a:t>
                      </a:r>
                      <a:r>
                        <a:rPr sz="19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{ 0, 3, 5, 6</a:t>
                      </a:r>
                      <a:r>
                        <a:rPr sz="1900" spc="-8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874921">
                <a:tc>
                  <a:txBody>
                    <a:bodyPr/>
                    <a:lstStyle/>
                    <a:p>
                      <a:pPr marL="936625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1217930" algn="l"/>
                        </a:tabLst>
                      </a:pPr>
                      <a:r>
                        <a:rPr sz="1900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900" b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01010101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936625">
                        <a:lnSpc>
                          <a:spcPct val="100000"/>
                        </a:lnSpc>
                        <a:tabLst>
                          <a:tab pos="1217930" algn="l"/>
                        </a:tabLst>
                      </a:pPr>
                      <a:r>
                        <a:rPr sz="1900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900" i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19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900" i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9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900" i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9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900" i="1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9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{ 0, 2, 4, 6</a:t>
                      </a:r>
                      <a:r>
                        <a:rPr sz="1900" spc="-8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8194">
                <a:tc>
                  <a:txBody>
                    <a:bodyPr/>
                    <a:lstStyle/>
                    <a:p>
                      <a:pPr marL="365125" indent="-342900">
                        <a:lnSpc>
                          <a:spcPct val="100000"/>
                        </a:lnSpc>
                        <a:spcBef>
                          <a:spcPts val="835"/>
                        </a:spcBef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2600" spc="-1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4895">
                <a:tc>
                  <a:txBody>
                    <a:bodyPr/>
                    <a:lstStyle/>
                    <a:p>
                      <a:pPr marL="479425">
                        <a:lnSpc>
                          <a:spcPts val="2370"/>
                        </a:lnSpc>
                        <a:tabLst>
                          <a:tab pos="765810" algn="l"/>
                          <a:tab pos="1210310" algn="l"/>
                        </a:tabLst>
                      </a:pPr>
                      <a:r>
                        <a:rPr sz="2200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–	</a:t>
                      </a:r>
                      <a:r>
                        <a:rPr sz="22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&amp;	</a:t>
                      </a:r>
                      <a:r>
                        <a:rPr sz="2200" spc="-1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Intersection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9725" algn="r">
                        <a:lnSpc>
                          <a:spcPts val="2370"/>
                        </a:lnSpc>
                      </a:pPr>
                      <a:r>
                        <a:rPr sz="220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01000001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370"/>
                        </a:lnSpc>
                      </a:pPr>
                      <a:r>
                        <a:rPr sz="22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{ 0, 6</a:t>
                      </a:r>
                      <a:r>
                        <a:rPr sz="2200" spc="-7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29665">
                <a:tc>
                  <a:txBody>
                    <a:bodyPr/>
                    <a:lstStyle/>
                    <a:p>
                      <a:pPr marL="479425">
                        <a:lnSpc>
                          <a:spcPts val="2375"/>
                        </a:lnSpc>
                        <a:tabLst>
                          <a:tab pos="765810" algn="l"/>
                          <a:tab pos="1211580" algn="l"/>
                        </a:tabLst>
                      </a:pPr>
                      <a:r>
                        <a:rPr sz="2200" spc="-5" dirty="0">
                          <a:solidFill>
                            <a:srgbClr val="1F497D"/>
                          </a:solidFill>
                          <a:latin typeface="Arial"/>
                          <a:cs typeface="Arial"/>
                        </a:rPr>
                        <a:t>–	</a:t>
                      </a:r>
                      <a:r>
                        <a:rPr sz="22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|	Union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9725" algn="r">
                        <a:lnSpc>
                          <a:spcPts val="2375"/>
                        </a:lnSpc>
                      </a:pPr>
                      <a:r>
                        <a:rPr sz="2200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01111101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375"/>
                        </a:lnSpc>
                      </a:pPr>
                      <a:r>
                        <a:rPr sz="22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{ 0, 2, 3, 4, 5, 6</a:t>
                      </a:r>
                      <a:r>
                        <a:rPr sz="2200" spc="-4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1F497D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139" y="5716020"/>
            <a:ext cx="435991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085" algn="l"/>
                <a:tab pos="299720" algn="l"/>
                <a:tab pos="723900" algn="l"/>
              </a:tabLst>
            </a:pP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^	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Symmetric </a:t>
            </a:r>
            <a:r>
              <a:rPr sz="2200" spc="-20" dirty="0">
                <a:solidFill>
                  <a:srgbClr val="1F497D"/>
                </a:solidFill>
                <a:latin typeface="Calibri"/>
                <a:cs typeface="Calibri"/>
              </a:rPr>
              <a:t>difference</a:t>
            </a:r>
            <a:r>
              <a:rPr sz="2200" spc="8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00111100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085" algn="l"/>
                <a:tab pos="299720" algn="l"/>
                <a:tab pos="723900" algn="l"/>
                <a:tab pos="3213100" algn="l"/>
              </a:tabLst>
            </a:pP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~	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Complement	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10101010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492" y="5716020"/>
            <a:ext cx="129222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{ 2, 3, 4, 5</a:t>
            </a:r>
            <a:r>
              <a:rPr sz="22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{ 1, 3, 5, 7</a:t>
            </a:r>
            <a:r>
              <a:rPr sz="22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7A8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518</Words>
  <Application>Microsoft Office PowerPoint</Application>
  <PresentationFormat>On-screen Show (4:3)</PresentationFormat>
  <Paragraphs>168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ENDIANNESS</vt:lpstr>
      <vt:lpstr>ENDIANNESS</vt:lpstr>
      <vt:lpstr>TWO’S COMPLEMENT</vt:lpstr>
      <vt:lpstr>ARITHMETIC OF TWO’S COMPLEMENT</vt:lpstr>
      <vt:lpstr>ARITHMETIC OF TWO’S COMPLEMENT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3</dc:title>
  <dc:creator>주재우</dc:creator>
  <cp:lastModifiedBy>Windows User</cp:lastModifiedBy>
  <cp:revision>3</cp:revision>
  <dcterms:created xsi:type="dcterms:W3CDTF">2016-10-17T19:32:41Z</dcterms:created>
  <dcterms:modified xsi:type="dcterms:W3CDTF">2016-10-17T22:43:46Z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2016-10-10T00:00:00Z</vt:filetime>
  </property>
  <property fmtid="{D5CDD505-2E9C-101B-9397-08002B2CF9AE}" pid="3" name="Creator">
    <vt:lpwstr>PowerPoint용 Acrobat PDFMaker 11</vt:lpwstr>
  </property>
  <property fmtid="{D5CDD505-2E9C-101B-9397-08002B2CF9AE}" pid="4" name="LastSaved">
    <vt:filetime>2016-10-17T00:00:00Z</vt:filetime>
  </property>
</Properties>
</file>