
<file path=[Content_Types].xml><?xml version="1.0" encoding="utf-8"?>
<Types xmlns="http://schemas.openxmlformats.org/package/2006/content-types">
  <Override PartName="/_rels/.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3.jpeg" ContentType="image/jpeg"/>
  <Override PartName="/ppt/media/image32.jpeg" ContentType="image/jpeg"/>
  <Override PartName="/ppt/media/image31.jpeg" ContentType="image/jpeg"/>
  <Override PartName="/ppt/media/image29.jpeg" ContentType="image/jpeg"/>
  <Override PartName="/ppt/media/image28.jpeg" ContentType="image/jpeg"/>
  <Override PartName="/ppt/media/image27.jpeg" ContentType="image/jpeg"/>
  <Override PartName="/ppt/media/image26.jpeg" ContentType="image/jpeg"/>
  <Override PartName="/ppt/media/image25.jpeg" ContentType="image/jpeg"/>
  <Override PartName="/ppt/media/image9.jpeg" ContentType="image/jpeg"/>
  <Override PartName="/ppt/media/image24.jpeg" ContentType="image/jpeg"/>
  <Override PartName="/ppt/media/image8.jpeg" ContentType="image/jpeg"/>
  <Override PartName="/ppt/media/image23.jpeg" ContentType="image/jpeg"/>
  <Override PartName="/ppt/media/image7.jpeg" ContentType="image/jpeg"/>
  <Override PartName="/ppt/media/image30.jpeg" ContentType="image/jpeg"/>
  <Override PartName="/ppt/media/image2.png" ContentType="image/png"/>
  <Override PartName="/ppt/media/image18.jpeg" ContentType="image/jpeg"/>
  <Override PartName="/ppt/media/image10.jpeg" ContentType="image/jpeg"/>
  <Override PartName="/ppt/media/image6.jpeg" ContentType="image/jpeg"/>
  <Override PartName="/ppt/media/image22.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jpeg" ContentType="image/jpeg"/>
  <Override PartName="/ppt/media/image16.jpeg" ContentType="image/jpeg"/>
  <Override PartName="/ppt/media/image17.jpeg" ContentType="image/jpeg"/>
  <Override PartName="/ppt/media/image3.png" ContentType="image/png"/>
  <Override PartName="/ppt/media/image4.jpeg" ContentType="image/jpeg"/>
  <Override PartName="/ppt/media/image19.jpeg" ContentType="image/jpeg"/>
  <Override PartName="/ppt/media/image20.jpeg" ContentType="image/jpeg"/>
  <Override PartName="/ppt/media/image5.jpeg" ContentType="image/jpeg"/>
  <Override PartName="/ppt/media/image21.jpeg" ContentType="image/jpe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Rectangle 1"/>
          <p:cNvSpPr/>
          <p:nvPr/>
        </p:nvSpPr>
        <p:spPr>
          <a:xfrm>
            <a:off x="0" y="0"/>
            <a:ext cx="6858000" cy="9144000"/>
          </a:xfrm>
          <a:prstGeom prst="rect">
            <a:avLst/>
          </a:prstGeom>
          <a:solidFill>
            <a:srgbClr val="ffffff"/>
          </a:solidFill>
          <a:ln>
            <a:noFill/>
          </a:ln>
        </p:spPr>
      </p:sp>
      <p:sp>
        <p:nvSpPr>
          <p:cNvPr id="40" name="PlaceHolder 2"/>
          <p:cNvSpPr>
            <a:spLocks noGrp="1"/>
          </p:cNvSpPr>
          <p:nvPr>
            <p:ph type="hdr"/>
          </p:nvPr>
        </p:nvSpPr>
        <p:spPr>
          <a:xfrm>
            <a:off x="-360" y="0"/>
            <a:ext cx="2971800" cy="457200"/>
          </a:xfrm>
          <a:prstGeom prst="rect">
            <a:avLst/>
          </a:prstGeom>
        </p:spPr>
        <p:txBody>
          <a:bodyPr lIns="90000" rIns="90000" tIns="46800" bIns="46800"/>
          <a:p>
            <a:pPr/>
            <a:r>
              <a:rPr b="0" lang="en-US" sz="1200" spc="-1" strike="noStrike">
                <a:solidFill>
                  <a:srgbClr val="000000"/>
                </a:solidFill>
                <a:uFill>
                  <a:solidFill>
                    <a:srgbClr val="ffffff"/>
                  </a:solidFill>
                </a:uFill>
                <a:latin typeface="Arial"/>
              </a:rPr>
              <a:t>&lt;header&gt;</a:t>
            </a:r>
            <a:endParaRPr b="0" lang="en-US" sz="24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3885840" y="0"/>
            <a:ext cx="2971800" cy="457200"/>
          </a:xfrm>
          <a:prstGeom prst="rect">
            <a:avLst/>
          </a:prstGeom>
        </p:spPr>
        <p:txBody>
          <a:bodyPr lIns="90000" rIns="90000" tIns="46800" bIns="46800"/>
          <a:p>
            <a:pPr algn="r"/>
            <a:r>
              <a:rPr b="0" lang="en-US" sz="1200" spc="-1" strike="noStrike">
                <a:solidFill>
                  <a:srgbClr val="000000"/>
                </a:solidFill>
                <a:uFill>
                  <a:solidFill>
                    <a:srgbClr val="ffffff"/>
                  </a:solidFill>
                </a:uFill>
                <a:latin typeface="Arial"/>
              </a:rPr>
              <a:t>&lt;date/time&gt;</a:t>
            </a:r>
            <a:endParaRPr b="0" lang="en-US" sz="24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914400" y="4343400"/>
            <a:ext cx="5029200" cy="4114800"/>
          </a:xfrm>
          <a:prstGeom prst="rect">
            <a:avLst/>
          </a:prstGeom>
        </p:spPr>
        <p:txBody>
          <a:bodyPr lIns="0" rIns="0" tIns="0" bIns="0"/>
          <a:p>
            <a:r>
              <a:rPr b="0" lang="en-US" sz="1200" spc="-1" strike="noStrike">
                <a:solidFill>
                  <a:srgbClr val="000000"/>
                </a:solidFill>
                <a:uFill>
                  <a:solidFill>
                    <a:srgbClr val="ffffff"/>
                  </a:solidFill>
                </a:uFill>
                <a:latin typeface="Arial"/>
              </a:rPr>
              <a:t>Click to edit the notes format</a:t>
            </a:r>
            <a:endParaRPr b="0" lang="en-US" sz="1200" spc="-1" strike="noStrike">
              <a:solidFill>
                <a:srgbClr val="000000"/>
              </a:solidFill>
              <a:uFill>
                <a:solidFill>
                  <a:srgbClr val="ffffff"/>
                </a:solidFill>
              </a:uFill>
              <a:latin typeface="Arial"/>
            </a:endParaRPr>
          </a:p>
        </p:txBody>
      </p:sp>
      <p:sp>
        <p:nvSpPr>
          <p:cNvPr id="43" name="PlaceHolder 5"/>
          <p:cNvSpPr>
            <a:spLocks noGrp="1"/>
          </p:cNvSpPr>
          <p:nvPr>
            <p:ph type="ftr"/>
          </p:nvPr>
        </p:nvSpPr>
        <p:spPr>
          <a:xfrm>
            <a:off x="-360" y="8686800"/>
            <a:ext cx="2971800" cy="457200"/>
          </a:xfrm>
          <a:prstGeom prst="rect">
            <a:avLst/>
          </a:prstGeom>
        </p:spPr>
        <p:txBody>
          <a:bodyPr lIns="90000" rIns="90000" tIns="46800" bIns="46800" anchor="b"/>
          <a:p>
            <a:pPr/>
            <a:r>
              <a:rPr b="0" lang="en-US" sz="1200" spc="-1" strike="noStrike">
                <a:solidFill>
                  <a:srgbClr val="000000"/>
                </a:solidFill>
                <a:uFill>
                  <a:solidFill>
                    <a:srgbClr val="ffffff"/>
                  </a:solidFill>
                </a:uFill>
                <a:latin typeface="Arial"/>
              </a:rPr>
              <a:t>&lt;footer&gt;</a:t>
            </a:r>
            <a:endParaRPr b="0" lang="en-US" sz="2400" spc="-1" strike="noStrike">
              <a:solidFill>
                <a:srgbClr val="000000"/>
              </a:solidFill>
              <a:uFill>
                <a:solidFill>
                  <a:srgbClr val="ffffff"/>
                </a:solidFill>
              </a:uFill>
              <a:latin typeface="Arial"/>
            </a:endParaRPr>
          </a:p>
        </p:txBody>
      </p:sp>
      <p:sp>
        <p:nvSpPr>
          <p:cNvPr id="44" name="PlaceHolder 6"/>
          <p:cNvSpPr>
            <a:spLocks noGrp="1"/>
          </p:cNvSpPr>
          <p:nvPr>
            <p:ph type="sldNum"/>
          </p:nvPr>
        </p:nvSpPr>
        <p:spPr>
          <a:xfrm>
            <a:off x="3885840" y="8686800"/>
            <a:ext cx="2971800" cy="457200"/>
          </a:xfrm>
          <a:prstGeom prst="rect">
            <a:avLst/>
          </a:prstGeom>
        </p:spPr>
        <p:txBody>
          <a:bodyPr lIns="90000" rIns="90000" tIns="46800" bIns="46800" anchor="b"/>
          <a:p>
            <a:pPr algn="r"/>
            <a:fld id="{7EDF92B9-5D09-4292-920D-77E86FBFABDA}" type="slidenum">
              <a:rPr b="0" lang="en-US" sz="1200" spc="-1" strike="noStrike">
                <a:solidFill>
                  <a:srgbClr val="000000"/>
                </a:solidFill>
                <a:uFill>
                  <a:solidFill>
                    <a:srgbClr val="ffffff"/>
                  </a:solidFill>
                </a:uFill>
                <a:latin typeface="Arial"/>
              </a:rPr>
              <a:t>&lt;number&gt;</a:t>
            </a:fld>
            <a:endParaRPr b="0" lang="en-US" sz="24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914400" y="4343400"/>
            <a:ext cx="5029200" cy="4114800"/>
          </a:xfrm>
          <a:prstGeom prst="rect">
            <a:avLst/>
          </a:prstGeom>
          <a:noFill/>
          <a:ln>
            <a:noFill/>
          </a:ln>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914400" y="4343400"/>
            <a:ext cx="5029200" cy="4114800"/>
          </a:xfrm>
          <a:prstGeom prst="rect">
            <a:avLst/>
          </a:prstGeom>
          <a:noFill/>
          <a:ln>
            <a:noFill/>
          </a:ln>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914400" y="4343400"/>
            <a:ext cx="5029200" cy="4114800"/>
          </a:xfrm>
          <a:prstGeom prst="rect">
            <a:avLst/>
          </a:prstGeom>
          <a:noFill/>
          <a:ln>
            <a:noFill/>
          </a:ln>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914400" y="4343400"/>
            <a:ext cx="5029200" cy="4114800"/>
          </a:xfrm>
          <a:prstGeom prst="rect">
            <a:avLst/>
          </a:prstGeom>
          <a:noFill/>
          <a:ln>
            <a:noFill/>
          </a:ln>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914400" y="4343400"/>
            <a:ext cx="5029200" cy="4114800"/>
          </a:xfrm>
          <a:prstGeom prst="rect">
            <a:avLst/>
          </a:prstGeom>
          <a:noFill/>
          <a:ln>
            <a:noFill/>
          </a:ln>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914400" y="4343400"/>
            <a:ext cx="5029200" cy="4114800"/>
          </a:xfrm>
          <a:prstGeom prst="rect">
            <a:avLst/>
          </a:prstGeom>
          <a:noFill/>
          <a:ln>
            <a:noFill/>
          </a:ln>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914400" y="4343400"/>
            <a:ext cx="5029200" cy="4114800"/>
          </a:xfrm>
          <a:prstGeom prst="rect">
            <a:avLst/>
          </a:prstGeom>
          <a:noFill/>
          <a:ln>
            <a:noFill/>
          </a:ln>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914400" y="4343400"/>
            <a:ext cx="5029200" cy="4114800"/>
          </a:xfrm>
          <a:prstGeom prst="rect">
            <a:avLst/>
          </a:prstGeom>
          <a:noFill/>
          <a:ln>
            <a:noFill/>
          </a:ln>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914400" y="4343400"/>
            <a:ext cx="5029200" cy="4114800"/>
          </a:xfrm>
          <a:prstGeom prst="rect">
            <a:avLst/>
          </a:prstGeom>
          <a:noFill/>
          <a:ln>
            <a:noFill/>
          </a:ln>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914400" y="4343400"/>
            <a:ext cx="5029200" cy="4114800"/>
          </a:xfrm>
          <a:prstGeom prst="rect">
            <a:avLst/>
          </a:prstGeom>
          <a:noFill/>
          <a:ln>
            <a:noFill/>
          </a:ln>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914400" y="4343400"/>
            <a:ext cx="5029200" cy="4114800"/>
          </a:xfrm>
          <a:prstGeom prst="rect">
            <a:avLst/>
          </a:prstGeom>
          <a:noFill/>
          <a:ln>
            <a:noFill/>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914400" y="4343400"/>
            <a:ext cx="5029200" cy="4114800"/>
          </a:xfrm>
          <a:prstGeom prst="rect">
            <a:avLst/>
          </a:prstGeom>
          <a:noFill/>
          <a:ln>
            <a:noFill/>
          </a:ln>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914400" y="4343400"/>
            <a:ext cx="5029200" cy="4114800"/>
          </a:xfrm>
          <a:prstGeom prst="rect">
            <a:avLst/>
          </a:prstGeom>
          <a:noFill/>
          <a:ln>
            <a:noFill/>
          </a:ln>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914400" y="4343400"/>
            <a:ext cx="5029200" cy="4114800"/>
          </a:xfrm>
          <a:prstGeom prst="rect">
            <a:avLst/>
          </a:prstGeom>
          <a:noFill/>
          <a:ln>
            <a:noFill/>
          </a:ln>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914400" y="4343400"/>
            <a:ext cx="5029200" cy="4114800"/>
          </a:xfrm>
          <a:prstGeom prst="rect">
            <a:avLst/>
          </a:prstGeom>
          <a:noFill/>
          <a:ln>
            <a:noFill/>
          </a:ln>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914400" y="4343400"/>
            <a:ext cx="5029200" cy="4114800"/>
          </a:xfrm>
          <a:prstGeom prst="rect">
            <a:avLst/>
          </a:prstGeom>
          <a:noFill/>
          <a:ln>
            <a:noFill/>
          </a:ln>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914400" y="4343400"/>
            <a:ext cx="5029200" cy="4114800"/>
          </a:xfrm>
          <a:prstGeom prst="rect">
            <a:avLst/>
          </a:prstGeom>
          <a:noFill/>
          <a:ln>
            <a:noFill/>
          </a:ln>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914400" y="4343400"/>
            <a:ext cx="5029200" cy="4114800"/>
          </a:xfrm>
          <a:prstGeom prst="rect">
            <a:avLst/>
          </a:prstGeom>
          <a:noFill/>
          <a:ln>
            <a:noFill/>
          </a:ln>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914400" y="4343400"/>
            <a:ext cx="5029200" cy="4114800"/>
          </a:xfrm>
          <a:prstGeom prst="rect">
            <a:avLst/>
          </a:prstGeom>
          <a:noFill/>
          <a:ln>
            <a:noFill/>
          </a:ln>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914400" y="4343400"/>
            <a:ext cx="5029200" cy="4114800"/>
          </a:xfrm>
          <a:prstGeom prst="rect">
            <a:avLst/>
          </a:prstGeom>
          <a:noFill/>
          <a:ln>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914400" y="4343400"/>
            <a:ext cx="5029200" cy="4114800"/>
          </a:xfrm>
          <a:prstGeom prst="rect">
            <a:avLst/>
          </a:prstGeom>
          <a:noFill/>
          <a:ln>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914400" y="4343400"/>
            <a:ext cx="5029200" cy="4114800"/>
          </a:xfrm>
          <a:prstGeom prst="rect">
            <a:avLst/>
          </a:prstGeom>
          <a:noFill/>
          <a:ln>
            <a:noFill/>
          </a:ln>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914400" y="4343400"/>
            <a:ext cx="5029200" cy="4114800"/>
          </a:xfrm>
          <a:prstGeom prst="rect">
            <a:avLst/>
          </a:prstGeom>
          <a:noFill/>
          <a:ln>
            <a:noFill/>
          </a:ln>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914400" y="4343400"/>
            <a:ext cx="5029200" cy="4114800"/>
          </a:xfrm>
          <a:prstGeom prst="rect">
            <a:avLst/>
          </a:prstGeom>
          <a:noFill/>
          <a:ln>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914400" y="4343400"/>
            <a:ext cx="5029200" cy="4114800"/>
          </a:xfrm>
          <a:prstGeom prst="rect">
            <a:avLst/>
          </a:prstGeom>
          <a:noFill/>
          <a:ln>
            <a:noFill/>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914400" y="4343400"/>
            <a:ext cx="5029200" cy="4114800"/>
          </a:xfrm>
          <a:prstGeom prst="rect">
            <a:avLst/>
          </a:prstGeom>
          <a:noFill/>
          <a:ln>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914400" y="4343400"/>
            <a:ext cx="5029200" cy="4114800"/>
          </a:xfrm>
          <a:prstGeom prst="rect">
            <a:avLst/>
          </a:prstGeom>
          <a:noFill/>
          <a:ln>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914400" y="4343400"/>
            <a:ext cx="5029200" cy="411480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609120"/>
            <a:ext cx="77724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85800" y="1981080"/>
            <a:ext cx="77724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85800" y="4130640"/>
            <a:ext cx="77724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609120"/>
            <a:ext cx="77724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685800" y="1981080"/>
            <a:ext cx="37926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68480" y="1981080"/>
            <a:ext cx="37926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68480" y="4130640"/>
            <a:ext cx="37926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685800" y="4130640"/>
            <a:ext cx="37926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609120"/>
            <a:ext cx="77724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685800" y="1981080"/>
            <a:ext cx="7772400" cy="411480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685800" y="1981080"/>
            <a:ext cx="7772400" cy="411480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1993320" y="1981080"/>
            <a:ext cx="5157000" cy="4114800"/>
          </a:xfrm>
          <a:prstGeom prst="rect">
            <a:avLst/>
          </a:prstGeom>
          <a:ln>
            <a:noFill/>
          </a:ln>
        </p:spPr>
      </p:pic>
      <p:pic>
        <p:nvPicPr>
          <p:cNvPr id="38" name="" descr=""/>
          <p:cNvPicPr/>
          <p:nvPr/>
        </p:nvPicPr>
        <p:blipFill>
          <a:blip r:embed="rId3"/>
          <a:stretch/>
        </p:blipFill>
        <p:spPr>
          <a:xfrm>
            <a:off x="1993320" y="1981080"/>
            <a:ext cx="5157000" cy="41148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609120"/>
            <a:ext cx="77724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685800" y="1981080"/>
            <a:ext cx="7772400" cy="4114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609120"/>
            <a:ext cx="77724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85800" y="1981080"/>
            <a:ext cx="7772400" cy="411480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609120"/>
            <a:ext cx="77724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85800" y="1981080"/>
            <a:ext cx="3792600" cy="411480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68480" y="1981080"/>
            <a:ext cx="3792600" cy="411480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609120"/>
            <a:ext cx="77724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609120"/>
            <a:ext cx="7772400" cy="5299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609120"/>
            <a:ext cx="77724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685800" y="1981080"/>
            <a:ext cx="37926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685800" y="4130640"/>
            <a:ext cx="37926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68480" y="1981080"/>
            <a:ext cx="3792600" cy="411480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609120"/>
            <a:ext cx="77724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685800" y="1981080"/>
            <a:ext cx="3792600" cy="411480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68480" y="1981080"/>
            <a:ext cx="37926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68480" y="4130640"/>
            <a:ext cx="37926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609120"/>
            <a:ext cx="77724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685800" y="1981080"/>
            <a:ext cx="37926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68480" y="1981080"/>
            <a:ext cx="37926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685800" y="4130640"/>
            <a:ext cx="7772400" cy="1962720"/>
          </a:xfrm>
          <a:prstGeom prst="rect">
            <a:avLst/>
          </a:prstGeom>
        </p:spPr>
        <p:txBody>
          <a:bodyPr lIns="90000" rIns="90000" tIns="46800" bIns="4680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609120"/>
            <a:ext cx="7772400" cy="1143000"/>
          </a:xfrm>
          <a:prstGeom prst="rect">
            <a:avLst/>
          </a:prstGeom>
        </p:spPr>
        <p:txBody>
          <a:bodyPr lIns="90000" rIns="90000" tIns="46800" bIns="4680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85800" y="1981080"/>
            <a:ext cx="7772400" cy="4114800"/>
          </a:xfrm>
          <a:prstGeom prst="rect">
            <a:avLst/>
          </a:prstGeom>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742680" indent="-285480">
              <a:buClr>
                <a:srgbClr val="000000"/>
              </a:buClr>
              <a:buFont typeface="Arial"/>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143000" indent="-228600">
              <a:buClr>
                <a:srgbClr val="000000"/>
              </a:buClr>
              <a:buFont typeface="Arial"/>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600200" indent="-228600">
              <a:buClr>
                <a:srgbClr val="000000"/>
              </a:buClr>
              <a:buFont typeface="Arial"/>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057400" indent="-228600">
              <a:buClr>
                <a:srgbClr val="000000"/>
              </a:buClr>
              <a:buFont typeface="Arial"/>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057400" indent="-228600">
              <a:buClr>
                <a:srgbClr val="000000"/>
              </a:buClr>
              <a:buFont typeface="Arial"/>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2057400" indent="-228600">
              <a:buClr>
                <a:srgbClr val="000000"/>
              </a:buClr>
              <a:buFont typeface="Arial"/>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685800" y="6248520"/>
            <a:ext cx="1905120" cy="457200"/>
          </a:xfrm>
          <a:prstGeom prst="rect">
            <a:avLst/>
          </a:prstGeom>
        </p:spPr>
        <p:txBody>
          <a:bodyPr lIns="90000" rIns="90000" tIns="46800" bIns="46800"/>
          <a:p>
            <a:pPr/>
            <a:r>
              <a:rPr b="0" lang="en-US" sz="2400" spc="-1" strike="noStrike">
                <a:solidFill>
                  <a:srgbClr val="000000"/>
                </a:solidFill>
                <a:uFill>
                  <a:solidFill>
                    <a:srgbClr val="ffffff"/>
                  </a:solidFill>
                </a:uFill>
                <a:latin typeface="Arial"/>
              </a:rPr>
              <a:t>&lt;date/time&gt;</a:t>
            </a:r>
            <a:endParaRPr b="0" lang="en-US" sz="2400" spc="-1" strike="noStrike">
              <a:solidFill>
                <a:srgbClr val="000000"/>
              </a:solidFill>
              <a:uFill>
                <a:solidFill>
                  <a:srgbClr val="ffffff"/>
                </a:solidFill>
              </a:uFill>
              <a:latin typeface="Arial"/>
            </a:endParaRPr>
          </a:p>
        </p:txBody>
      </p:sp>
      <p:sp>
        <p:nvSpPr>
          <p:cNvPr id="3" name="PlaceHolder 4"/>
          <p:cNvSpPr>
            <a:spLocks noGrp="1"/>
          </p:cNvSpPr>
          <p:nvPr>
            <p:ph type="ftr"/>
          </p:nvPr>
        </p:nvSpPr>
        <p:spPr>
          <a:xfrm>
            <a:off x="3124080" y="6248520"/>
            <a:ext cx="2895840" cy="457200"/>
          </a:xfrm>
          <a:prstGeom prst="rect">
            <a:avLst/>
          </a:prstGeom>
        </p:spPr>
        <p:txBody>
          <a:bodyPr lIns="90000" rIns="90000" tIns="46800" bIns="46800"/>
          <a:p>
            <a:pPr/>
            <a:r>
              <a:rPr b="0" lang="en-US" sz="2400" spc="-1" strike="noStrike">
                <a:solidFill>
                  <a:srgbClr val="000000"/>
                </a:solidFill>
                <a:uFill>
                  <a:solidFill>
                    <a:srgbClr val="ffffff"/>
                  </a:solidFill>
                </a:uFill>
                <a:latin typeface="Arial"/>
              </a:rPr>
              <a:t>&lt;footer&gt;</a:t>
            </a:r>
            <a:endParaRPr b="0" lang="en-US" sz="24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6553080" y="6248520"/>
            <a:ext cx="1905120" cy="457200"/>
          </a:xfrm>
          <a:prstGeom prst="rect">
            <a:avLst/>
          </a:prstGeom>
        </p:spPr>
        <p:txBody>
          <a:bodyPr lIns="90000" rIns="90000" tIns="46800" bIns="46800"/>
          <a:p>
            <a:pPr/>
            <a:fld id="{E3E3825C-E5AB-4579-863E-51D307FEE578}" type="slidenum">
              <a:rPr b="0" lang="en-US" sz="2400" spc="-1" strike="noStrike">
                <a:solidFill>
                  <a:srgbClr val="000000"/>
                </a:solidFill>
                <a:uFill>
                  <a:solidFill>
                    <a:srgbClr val="ffffff"/>
                  </a:solidFill>
                </a:uFill>
                <a:latin typeface="Arial"/>
              </a:rPr>
              <a:t>&lt;number&gt;</a:t>
            </a:fld>
            <a:endParaRPr b="0" lang="en-US" sz="24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slideLayout" Target="../slideLayouts/slideLayout3.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3.xml"/><Relationship Id="rId3"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45" name="TextShape 1"/>
          <p:cNvSpPr txBox="1"/>
          <p:nvPr/>
        </p:nvSpPr>
        <p:spPr>
          <a:xfrm>
            <a:off x="609480" y="53316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CACHE MEMORY</a:t>
            </a:r>
            <a:endParaRPr b="0" lang="en-US" sz="4400" spc="-1" strike="noStrike">
              <a:solidFill>
                <a:srgbClr val="000000"/>
              </a:solidFill>
              <a:uFill>
                <a:solidFill>
                  <a:srgbClr val="ffffff"/>
                </a:solidFill>
              </a:uFill>
              <a:latin typeface="Arial"/>
            </a:endParaRPr>
          </a:p>
        </p:txBody>
      </p:sp>
      <p:sp>
        <p:nvSpPr>
          <p:cNvPr id="46" name="TextShape 2"/>
          <p:cNvSpPr txBox="1"/>
          <p:nvPr/>
        </p:nvSpPr>
        <p:spPr>
          <a:xfrm>
            <a:off x="1920240" y="3383280"/>
            <a:ext cx="5029200" cy="1828800"/>
          </a:xfrm>
          <a:prstGeom prst="rect">
            <a:avLst/>
          </a:prstGeom>
          <a:noFill/>
          <a:ln>
            <a:noFill/>
          </a:ln>
        </p:spPr>
        <p:txBody>
          <a:bodyPr lIns="90000" rIns="90000" tIns="46800" bIns="46800"/>
          <a:p>
            <a:pPr algn="ctr"/>
            <a:r>
              <a:rPr b="0" lang="en-US" sz="3200" spc="-1" strike="noStrike">
                <a:solidFill>
                  <a:srgbClr val="000000"/>
                </a:solidFill>
                <a:uFill>
                  <a:solidFill>
                    <a:srgbClr val="ffffff"/>
                  </a:solidFill>
                </a:uFill>
                <a:latin typeface="Arial"/>
              </a:rPr>
              <a:t>CS211 Recitation</a:t>
            </a:r>
            <a:endParaRPr b="0" lang="en-US" sz="3200" spc="-1" strike="noStrike">
              <a:solidFill>
                <a:srgbClr val="000000"/>
              </a:solidFill>
              <a:uFill>
                <a:solidFill>
                  <a:srgbClr val="ffffff"/>
                </a:solidFill>
              </a:uFill>
              <a:latin typeface="Arial"/>
            </a:endParaRPr>
          </a:p>
          <a:p>
            <a:pPr algn="ctr"/>
            <a:r>
              <a:rPr b="0" lang="en-US" sz="3200" spc="-1" strike="noStrike">
                <a:solidFill>
                  <a:srgbClr val="000000"/>
                </a:solidFill>
                <a:uFill>
                  <a:solidFill>
                    <a:srgbClr val="ffffff"/>
                  </a:solidFill>
                </a:uFill>
                <a:latin typeface="Arial"/>
              </a:rPr>
              <a:t>Guangyan Hu</a:t>
            </a:r>
            <a:endParaRPr b="0" lang="en-US"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62"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CACHE HITS / MISSES</a:t>
            </a:r>
            <a:endParaRPr b="0" lang="en-US" sz="4400" spc="-1" strike="noStrike">
              <a:solidFill>
                <a:srgbClr val="000000"/>
              </a:solidFill>
              <a:uFill>
                <a:solidFill>
                  <a:srgbClr val="ffffff"/>
                </a:solidFill>
              </a:uFill>
              <a:latin typeface="Arial"/>
            </a:endParaRPr>
          </a:p>
        </p:txBody>
      </p:sp>
      <p:sp>
        <p:nvSpPr>
          <p:cNvPr id="63" name="TextShape 2"/>
          <p:cNvSpPr txBox="1"/>
          <p:nvPr/>
        </p:nvSpPr>
        <p:spPr>
          <a:xfrm>
            <a:off x="685800" y="1981080"/>
            <a:ext cx="7772400" cy="411480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Cache Hit: a request to read from memory, which can satisfy from the cache without using the main memory.</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Cache Miss: A request to read from memory, which cannot be satisfied from the cache, for which the main memory has to be consulted.</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64" name="TextShape 1"/>
          <p:cNvSpPr txBox="1"/>
          <p:nvPr/>
        </p:nvSpPr>
        <p:spPr>
          <a:xfrm>
            <a:off x="685800" y="22824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CACHE MEMORY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PLACEMENT POLICY</a:t>
            </a:r>
            <a:endParaRPr b="0" lang="en-US" sz="4400" spc="-1" strike="noStrike">
              <a:solidFill>
                <a:srgbClr val="000000"/>
              </a:solidFill>
              <a:uFill>
                <a:solidFill>
                  <a:srgbClr val="ffffff"/>
                </a:solidFill>
              </a:uFill>
              <a:latin typeface="Arial"/>
            </a:endParaRPr>
          </a:p>
        </p:txBody>
      </p:sp>
      <p:sp>
        <p:nvSpPr>
          <p:cNvPr id="65" name="TextShape 2"/>
          <p:cNvSpPr txBox="1"/>
          <p:nvPr/>
        </p:nvSpPr>
        <p:spPr>
          <a:xfrm>
            <a:off x="609120" y="1676520"/>
            <a:ext cx="8077320" cy="4572000"/>
          </a:xfrm>
          <a:prstGeom prst="rect">
            <a:avLst/>
          </a:prstGeom>
          <a:noFill/>
          <a:ln>
            <a:noFill/>
          </a:ln>
        </p:spPr>
        <p:txBody>
          <a:bodyPr lIns="90000" rIns="90000" tIns="46800" bIns="46800"/>
          <a:p>
            <a:pPr marL="342720" indent="-342720">
              <a:lnSpc>
                <a:spcPct val="90000"/>
              </a:lnSpc>
            </a:pPr>
            <a:r>
              <a:rPr b="0" lang="en-US" sz="2800" spc="-1" strike="noStrike">
                <a:solidFill>
                  <a:srgbClr val="000000"/>
                </a:solidFill>
                <a:uFill>
                  <a:solidFill>
                    <a:srgbClr val="ffffff"/>
                  </a:solidFill>
                </a:uFill>
                <a:latin typeface="Arial"/>
              </a:rPr>
              <a:t>There are three commonly used methods to</a:t>
            </a:r>
            <a:endParaRPr b="0" lang="en-US" sz="3200" spc="-1" strike="noStrike">
              <a:solidFill>
                <a:srgbClr val="000000"/>
              </a:solidFill>
              <a:uFill>
                <a:solidFill>
                  <a:srgbClr val="ffffff"/>
                </a:solidFill>
              </a:uFill>
              <a:latin typeface="Arial"/>
            </a:endParaRPr>
          </a:p>
          <a:p>
            <a:pPr marL="342720" indent="-342720">
              <a:lnSpc>
                <a:spcPct val="90000"/>
              </a:lnSpc>
            </a:pPr>
            <a:r>
              <a:rPr b="0" lang="en-US" sz="2800" spc="-1" strike="noStrike">
                <a:solidFill>
                  <a:srgbClr val="000000"/>
                </a:solidFill>
                <a:uFill>
                  <a:solidFill>
                    <a:srgbClr val="ffffff"/>
                  </a:solidFill>
                </a:uFill>
                <a:latin typeface="Arial"/>
              </a:rPr>
              <a:t>translate main memory addresses to cache</a:t>
            </a:r>
            <a:endParaRPr b="0" lang="en-US" sz="3200" spc="-1" strike="noStrike">
              <a:solidFill>
                <a:srgbClr val="000000"/>
              </a:solidFill>
              <a:uFill>
                <a:solidFill>
                  <a:srgbClr val="ffffff"/>
                </a:solidFill>
              </a:uFill>
              <a:latin typeface="Arial"/>
            </a:endParaRPr>
          </a:p>
          <a:p>
            <a:pPr marL="342720" indent="-342720">
              <a:lnSpc>
                <a:spcPct val="90000"/>
              </a:lnSpc>
            </a:pPr>
            <a:r>
              <a:rPr b="0" lang="en-US" sz="2800" spc="-1" strike="noStrike">
                <a:solidFill>
                  <a:srgbClr val="000000"/>
                </a:solidFill>
                <a:uFill>
                  <a:solidFill>
                    <a:srgbClr val="ffffff"/>
                  </a:solidFill>
                </a:uFill>
                <a:latin typeface="Arial"/>
              </a:rPr>
              <a:t>memory addresses.</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Associative Mapped Cache</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Direct-Mapped Cache</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Set-Associative Mapped Cache</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pPr>
            <a:r>
              <a:rPr b="0" lang="en-US" sz="2800" spc="-1" strike="noStrike">
                <a:solidFill>
                  <a:srgbClr val="000000"/>
                </a:solidFill>
                <a:uFill>
                  <a:solidFill>
                    <a:srgbClr val="ffffff"/>
                  </a:solidFill>
                </a:uFill>
                <a:latin typeface="Arial"/>
              </a:rPr>
              <a:t>The choice of cache mapping scheme affects</a:t>
            </a:r>
            <a:endParaRPr b="0" lang="en-US" sz="3200" spc="-1" strike="noStrike">
              <a:solidFill>
                <a:srgbClr val="000000"/>
              </a:solidFill>
              <a:uFill>
                <a:solidFill>
                  <a:srgbClr val="ffffff"/>
                </a:solidFill>
              </a:uFill>
              <a:latin typeface="Arial"/>
            </a:endParaRPr>
          </a:p>
          <a:p>
            <a:pPr marL="342720" indent="-342720">
              <a:lnSpc>
                <a:spcPct val="90000"/>
              </a:lnSpc>
            </a:pPr>
            <a:r>
              <a:rPr b="0" lang="en-US" sz="2800" spc="-1" strike="noStrike">
                <a:solidFill>
                  <a:srgbClr val="000000"/>
                </a:solidFill>
                <a:uFill>
                  <a:solidFill>
                    <a:srgbClr val="ffffff"/>
                  </a:solidFill>
                </a:uFill>
                <a:latin typeface="Arial"/>
              </a:rPr>
              <a:t>cost and performance, and there is no single</a:t>
            </a:r>
            <a:endParaRPr b="0" lang="en-US" sz="3200" spc="-1" strike="noStrike">
              <a:solidFill>
                <a:srgbClr val="000000"/>
              </a:solidFill>
              <a:uFill>
                <a:solidFill>
                  <a:srgbClr val="ffffff"/>
                </a:solidFill>
              </a:uFill>
              <a:latin typeface="Arial"/>
            </a:endParaRPr>
          </a:p>
          <a:p>
            <a:pPr marL="342720" indent="-342720">
              <a:lnSpc>
                <a:spcPct val="90000"/>
              </a:lnSpc>
            </a:pPr>
            <a:r>
              <a:rPr b="0" lang="en-US" sz="2800" spc="-1" strike="noStrike">
                <a:solidFill>
                  <a:srgbClr val="000000"/>
                </a:solidFill>
                <a:uFill>
                  <a:solidFill>
                    <a:srgbClr val="ffffff"/>
                  </a:solidFill>
                </a:uFill>
                <a:latin typeface="Arial"/>
              </a:rPr>
              <a:t>best method that is appropriate for all situations</a:t>
            </a:r>
            <a:endParaRPr b="0" lang="en-US" sz="3200" spc="-1" strike="noStrike">
              <a:solidFill>
                <a:srgbClr val="000000"/>
              </a:solidFill>
              <a:uFill>
                <a:solidFill>
                  <a:srgbClr val="ffffff"/>
                </a:solidFill>
              </a:uFill>
              <a:latin typeface="Arial"/>
            </a:endParaRPr>
          </a:p>
          <a:p>
            <a:pPr marL="342720" indent="-342720">
              <a:lnSpc>
                <a:spcPct val="90000"/>
              </a:lnSpc>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66"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Associative Mapping</a:t>
            </a:r>
            <a:endParaRPr b="0" lang="en-US" sz="4400" spc="-1" strike="noStrike">
              <a:solidFill>
                <a:srgbClr val="000000"/>
              </a:solidFill>
              <a:uFill>
                <a:solidFill>
                  <a:srgbClr val="ffffff"/>
                </a:solidFill>
              </a:uFill>
              <a:latin typeface="Arial"/>
            </a:endParaRPr>
          </a:p>
        </p:txBody>
      </p:sp>
      <p:sp>
        <p:nvSpPr>
          <p:cNvPr id="67" name="TextShape 2"/>
          <p:cNvSpPr txBox="1"/>
          <p:nvPr/>
        </p:nvSpPr>
        <p:spPr>
          <a:xfrm>
            <a:off x="685800" y="1981080"/>
            <a:ext cx="7772400" cy="4114800"/>
          </a:xfrm>
          <a:prstGeom prst="rect">
            <a:avLst/>
          </a:prstGeom>
          <a:noFill/>
          <a:ln>
            <a:noFill/>
          </a:ln>
        </p:spPr>
        <p:txBody>
          <a:bodyPr lIns="90000" rIns="90000" tIns="46800" bIns="46800"/>
          <a:p>
            <a:pPr marL="342720" indent="-342720">
              <a:buClr>
                <a:srgbClr val="000000"/>
              </a:buClr>
              <a:buFont typeface="Arial"/>
              <a:buChar char="•"/>
            </a:pPr>
            <a:r>
              <a:rPr b="0" lang="en-US" sz="2800" spc="-1" strike="noStrike">
                <a:solidFill>
                  <a:srgbClr val="000000"/>
                </a:solidFill>
                <a:uFill>
                  <a:solidFill>
                    <a:srgbClr val="ffffff"/>
                  </a:solidFill>
                </a:uFill>
                <a:latin typeface="Arial"/>
              </a:rPr>
              <a:t>a block in the Main Memory can be mapped to any block in the Cache Memory available (not already occupied)</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800" spc="-1" strike="noStrike">
                <a:solidFill>
                  <a:srgbClr val="000000"/>
                </a:solidFill>
                <a:uFill>
                  <a:solidFill>
                    <a:srgbClr val="ffffff"/>
                  </a:solidFill>
                </a:uFill>
                <a:latin typeface="Arial"/>
              </a:rPr>
              <a:t>Advantage: Flexibility. An Main Memory block can be mapped anywhere in Cache Memory.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800" spc="-1" strike="noStrike">
                <a:solidFill>
                  <a:srgbClr val="000000"/>
                </a:solidFill>
                <a:uFill>
                  <a:solidFill>
                    <a:srgbClr val="ffffff"/>
                  </a:solidFill>
                </a:uFill>
                <a:latin typeface="Arial"/>
              </a:rPr>
              <a:t>Disadvantage: Slow or expensive. A search through all the Cache Memory blocks is needed to check whether the address can be matched to any of the tags. </a:t>
            </a:r>
            <a:endParaRPr b="0" lang="en-US" sz="32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68"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Direct Mapping</a:t>
            </a:r>
            <a:endParaRPr b="0" lang="en-US" sz="4400" spc="-1" strike="noStrike">
              <a:solidFill>
                <a:srgbClr val="000000"/>
              </a:solidFill>
              <a:uFill>
                <a:solidFill>
                  <a:srgbClr val="ffffff"/>
                </a:solidFill>
              </a:uFill>
              <a:latin typeface="Arial"/>
            </a:endParaRPr>
          </a:p>
        </p:txBody>
      </p:sp>
      <p:sp>
        <p:nvSpPr>
          <p:cNvPr id="69" name="TextShape 2"/>
          <p:cNvSpPr txBox="1"/>
          <p:nvPr/>
        </p:nvSpPr>
        <p:spPr>
          <a:xfrm>
            <a:off x="685800" y="1981080"/>
            <a:ext cx="7772400" cy="411480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To avoid the search through all CM blocks needed by associative mapping, this method only allows blocks to be mapped to each Cache Memory block.</a:t>
            </a:r>
            <a:endParaRPr b="0" lang="en-US" sz="32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70" name="TextShape 1"/>
          <p:cNvSpPr txBox="1"/>
          <p:nvPr/>
        </p:nvSpPr>
        <p:spPr>
          <a:xfrm>
            <a:off x="685800" y="914400"/>
            <a:ext cx="7772400" cy="411480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Advantage:  Direct mapping is faster than the associative mapping as it avoids searching through all the CM tags for a match.</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Disadvantage: But it lacks mapping flexibility. For example, if two MM blocks mapped to same CM block are needed repeatedly (e.g., in a loop), they will keep replacing each other, even though all other CM blocks may be available.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71"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Set-Associative Mapping</a:t>
            </a:r>
            <a:endParaRPr b="0" lang="en-US" sz="4400" spc="-1" strike="noStrike">
              <a:solidFill>
                <a:srgbClr val="000000"/>
              </a:solidFill>
              <a:uFill>
                <a:solidFill>
                  <a:srgbClr val="ffffff"/>
                </a:solidFill>
              </a:uFill>
              <a:latin typeface="Arial"/>
            </a:endParaRPr>
          </a:p>
        </p:txBody>
      </p:sp>
      <p:sp>
        <p:nvSpPr>
          <p:cNvPr id="72" name="TextShape 2"/>
          <p:cNvSpPr txBox="1"/>
          <p:nvPr/>
        </p:nvSpPr>
        <p:spPr>
          <a:xfrm>
            <a:off x="685800" y="1981080"/>
            <a:ext cx="7772400" cy="411480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This is a trade-off between associative and direct mappings where each address is mapped to a certain set of cache locations.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The cache is broken into sets where each set contains "N" cache lines, let's say 4. Then, each memory address is assigned a set, and can be cached in any one of those 4 locations within the set that it is assigned to. In other words, within each set the cache is associative, and thus the name.</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73"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DIFFERENCE BETWEEN LINES, SETS AND BLOCKS</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endParaRPr b="0" lang="en-US" sz="4400" spc="-1" strike="noStrike">
              <a:solidFill>
                <a:srgbClr val="000000"/>
              </a:solidFill>
              <a:uFill>
                <a:solidFill>
                  <a:srgbClr val="ffffff"/>
                </a:solidFill>
              </a:uFill>
              <a:latin typeface="Arial"/>
            </a:endParaRPr>
          </a:p>
        </p:txBody>
      </p:sp>
      <p:sp>
        <p:nvSpPr>
          <p:cNvPr id="74" name="TextShape 2"/>
          <p:cNvSpPr txBox="1"/>
          <p:nvPr/>
        </p:nvSpPr>
        <p:spPr>
          <a:xfrm>
            <a:off x="685800" y="1981080"/>
            <a:ext cx="7772400" cy="4114800"/>
          </a:xfrm>
          <a:prstGeom prst="rect">
            <a:avLst/>
          </a:prstGeom>
          <a:noFill/>
          <a:ln>
            <a:noFill/>
          </a:ln>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In direct-mapped caches, sets and lines are equivalent. However in associative caches, sets and lines are very different things and the terms cannot be interchanged.</a:t>
            </a:r>
            <a:endParaRPr b="0" lang="en-US" sz="32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75" name="TextShape 1"/>
          <p:cNvSpPr txBox="1"/>
          <p:nvPr/>
        </p:nvSpPr>
        <p:spPr>
          <a:xfrm>
            <a:off x="609120" y="685800"/>
            <a:ext cx="8153640" cy="556272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BLOCK: fixed sized packet of information that moves back and forth between a cache and main memory.</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LINE: container in a cache that stores a block as well as other information such as the valid bit and tag bits.</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SET: collection of one or more lines. Sets in direct-mapped caches consist of a single line. Set in fully associative and set associative caches consists of multiple lines.</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76"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ASSOCIATIVITY</a:t>
            </a:r>
            <a:endParaRPr b="0" lang="en-US" sz="4400" spc="-1" strike="noStrike">
              <a:solidFill>
                <a:srgbClr val="000000"/>
              </a:solidFill>
              <a:uFill>
                <a:solidFill>
                  <a:srgbClr val="ffffff"/>
                </a:solidFill>
              </a:uFill>
              <a:latin typeface="Arial"/>
            </a:endParaRPr>
          </a:p>
        </p:txBody>
      </p:sp>
      <p:sp>
        <p:nvSpPr>
          <p:cNvPr id="77" name="TextShape 2"/>
          <p:cNvSpPr txBox="1"/>
          <p:nvPr/>
        </p:nvSpPr>
        <p:spPr>
          <a:xfrm>
            <a:off x="685800" y="1981080"/>
            <a:ext cx="7772400" cy="411480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Associativity : N-way set associative cache memory means that information stored at some address in operating memory could be placed (cached) in N locations (lines) of this cache memory.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The basic principle of logical segmentation says that there is only one line within any particular segment to be capable of caching information located at some memory address.</a:t>
            </a:r>
            <a:endParaRPr b="0" lang="en-US" sz="32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78"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REPLACEMENT</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ALGORITHM</a:t>
            </a:r>
            <a:endParaRPr b="0" lang="en-US" sz="4400" spc="-1" strike="noStrike">
              <a:solidFill>
                <a:srgbClr val="000000"/>
              </a:solidFill>
              <a:uFill>
                <a:solidFill>
                  <a:srgbClr val="ffffff"/>
                </a:solidFill>
              </a:uFill>
              <a:latin typeface="Arial"/>
            </a:endParaRPr>
          </a:p>
        </p:txBody>
      </p:sp>
      <p:sp>
        <p:nvSpPr>
          <p:cNvPr id="79" name="TextShape 2"/>
          <p:cNvSpPr txBox="1"/>
          <p:nvPr/>
        </p:nvSpPr>
        <p:spPr>
          <a:xfrm>
            <a:off x="685440" y="1981080"/>
            <a:ext cx="8001000" cy="4572000"/>
          </a:xfrm>
          <a:prstGeom prst="rect">
            <a:avLst/>
          </a:prstGeom>
          <a:noFill/>
          <a:ln>
            <a:noFill/>
          </a:ln>
        </p:spPr>
        <p:txBody>
          <a:bodyPr lIns="90000" rIns="90000" tIns="46800" bIns="46800"/>
          <a:p>
            <a:pPr marL="342720" indent="-342720">
              <a:buClr>
                <a:srgbClr val="000000"/>
              </a:buClr>
              <a:buFont typeface="Arial"/>
              <a:buChar char="•"/>
            </a:pPr>
            <a:r>
              <a:rPr b="0" lang="en-US" sz="2800" spc="-1" strike="noStrike">
                <a:solidFill>
                  <a:srgbClr val="000000"/>
                </a:solidFill>
                <a:uFill>
                  <a:solidFill>
                    <a:srgbClr val="ffffff"/>
                  </a:solidFill>
                </a:uFill>
                <a:latin typeface="Arial"/>
              </a:rPr>
              <a:t>Optimal Replacement: replace the block which is no longer needed in the future. If all blocks currently in Cache Memory will be used again, replace the one which will not be used in the future for the longest time. </a:t>
            </a:r>
            <a:endParaRPr b="0" lang="en-US" sz="3200" spc="-1" strike="noStrike">
              <a:solidFill>
                <a:srgbClr val="000000"/>
              </a:solidFill>
              <a:uFill>
                <a:solidFill>
                  <a:srgbClr val="ffffff"/>
                </a:solidFill>
              </a:uFill>
              <a:latin typeface="Arial"/>
            </a:endParaRPr>
          </a:p>
          <a:p>
            <a:pPr marL="342720" indent="-342720"/>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800" spc="-1" strike="noStrike">
                <a:solidFill>
                  <a:srgbClr val="000000"/>
                </a:solidFill>
                <a:uFill>
                  <a:solidFill>
                    <a:srgbClr val="ffffff"/>
                  </a:solidFill>
                </a:uFill>
                <a:latin typeface="Arial"/>
              </a:rPr>
              <a:t>Random selection: replace a randomly selected block among all blocks currently in Cache Memory.</a:t>
            </a:r>
            <a:endParaRPr b="0" lang="en-US" sz="32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47" name="TextShape 1"/>
          <p:cNvSpPr txBox="1"/>
          <p:nvPr/>
        </p:nvSpPr>
        <p:spPr>
          <a:xfrm>
            <a:off x="685800" y="22824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LOCALITY</a:t>
            </a:r>
            <a:endParaRPr b="0" lang="en-US" sz="4400" spc="-1" strike="noStrike">
              <a:solidFill>
                <a:srgbClr val="000000"/>
              </a:solidFill>
              <a:uFill>
                <a:solidFill>
                  <a:srgbClr val="ffffff"/>
                </a:solidFill>
              </a:uFill>
              <a:latin typeface="Arial"/>
            </a:endParaRPr>
          </a:p>
        </p:txBody>
      </p:sp>
      <p:sp>
        <p:nvSpPr>
          <p:cNvPr id="48" name="TextShape 2"/>
          <p:cNvSpPr txBox="1"/>
          <p:nvPr/>
        </p:nvSpPr>
        <p:spPr>
          <a:xfrm>
            <a:off x="-380880" y="1752480"/>
            <a:ext cx="9144000" cy="5562720"/>
          </a:xfrm>
          <a:prstGeom prst="rect">
            <a:avLst/>
          </a:prstGeom>
          <a:noFill/>
          <a:ln>
            <a:noFill/>
          </a:ln>
        </p:spPr>
        <p:txBody>
          <a:bodyPr lIns="90000" rIns="90000" tIns="46800" bIns="46800"/>
          <a:p>
            <a:pPr lvl="2" marL="1143000" indent="-228600"/>
            <a:r>
              <a:rPr b="0" lang="en-US" sz="2400" spc="-1" strike="noStrike">
                <a:solidFill>
                  <a:srgbClr val="000000"/>
                </a:solidFill>
                <a:uFill>
                  <a:solidFill>
                    <a:srgbClr val="ffffff"/>
                  </a:solidFill>
                </a:uFill>
                <a:latin typeface="Arial"/>
              </a:rPr>
              <a:t>PRINCIPAL OF LOCALITY  is the tendency to reference data items that are near other recently referenced data items, or that were recently referenced themselves.</a:t>
            </a:r>
            <a:endParaRPr b="0" lang="en-US"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 </a:t>
            </a:r>
            <a:endParaRPr b="0" lang="en-US"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TEMPORAL LOCALITY : memory location that is referenced once is likely to be </a:t>
            </a:r>
            <a:r>
              <a:rPr b="1" lang="en-US" sz="2400" spc="-1" strike="noStrike">
                <a:solidFill>
                  <a:srgbClr val="000000"/>
                </a:solidFill>
                <a:uFill>
                  <a:solidFill>
                    <a:srgbClr val="ffffff"/>
                  </a:solidFill>
                </a:uFill>
                <a:latin typeface="Arial"/>
              </a:rPr>
              <a:t>referenced multiple times</a:t>
            </a:r>
            <a:r>
              <a:rPr b="0" lang="en-US" sz="2400" spc="-1" strike="noStrike">
                <a:solidFill>
                  <a:srgbClr val="000000"/>
                </a:solidFill>
                <a:uFill>
                  <a:solidFill>
                    <a:srgbClr val="ffffff"/>
                  </a:solidFill>
                </a:uFill>
                <a:latin typeface="Arial"/>
              </a:rPr>
              <a:t> in near future.</a:t>
            </a:r>
            <a:endParaRPr b="0" lang="en-US"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 </a:t>
            </a:r>
            <a:endParaRPr b="0" lang="en-US" sz="2400" spc="-1" strike="noStrike">
              <a:solidFill>
                <a:srgbClr val="000000"/>
              </a:solidFill>
              <a:uFill>
                <a:solidFill>
                  <a:srgbClr val="ffffff"/>
                </a:solidFill>
              </a:uFill>
              <a:latin typeface="Arial"/>
            </a:endParaRPr>
          </a:p>
          <a:p>
            <a:pPr lvl="2" marL="1143000" indent="-228600"/>
            <a:r>
              <a:rPr b="0" lang="en-US" sz="2400" spc="-1" strike="noStrike">
                <a:solidFill>
                  <a:srgbClr val="000000"/>
                </a:solidFill>
                <a:uFill>
                  <a:solidFill>
                    <a:srgbClr val="ffffff"/>
                  </a:solidFill>
                </a:uFill>
                <a:latin typeface="Arial"/>
              </a:rPr>
              <a:t>SPATIAL LOCALITY : memory location that is referenced once, then the program is likely to be </a:t>
            </a:r>
            <a:r>
              <a:rPr b="1" lang="en-US" sz="2400" spc="-1" strike="noStrike">
                <a:solidFill>
                  <a:srgbClr val="000000"/>
                </a:solidFill>
                <a:uFill>
                  <a:solidFill>
                    <a:srgbClr val="ffffff"/>
                  </a:solidFill>
                </a:uFill>
                <a:latin typeface="Arial"/>
              </a:rPr>
              <a:t>reference a nearby memory</a:t>
            </a:r>
            <a:r>
              <a:rPr b="0"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location</a:t>
            </a:r>
            <a:r>
              <a:rPr b="0" lang="en-US" sz="2400" spc="-1" strike="noStrike">
                <a:solidFill>
                  <a:srgbClr val="000000"/>
                </a:solidFill>
                <a:uFill>
                  <a:solidFill>
                    <a:srgbClr val="ffffff"/>
                  </a:solidFill>
                </a:uFill>
                <a:latin typeface="Arial"/>
              </a:rPr>
              <a:t> in near future.</a:t>
            </a:r>
            <a:endParaRPr b="0" lang="en-US" sz="24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80" name="TextShape 1"/>
          <p:cNvSpPr txBox="1"/>
          <p:nvPr/>
        </p:nvSpPr>
        <p:spPr>
          <a:xfrm>
            <a:off x="609120" y="457200"/>
            <a:ext cx="8077320" cy="5943600"/>
          </a:xfrm>
          <a:prstGeom prst="rect">
            <a:avLst/>
          </a:prstGeom>
          <a:noFill/>
          <a:ln>
            <a:noFill/>
          </a:ln>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FIFO (first-in first-out): replace the block that has been in Cache Memory for the longest time.</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LRU (Least recently used): replace the block in Cache Memory that has not been used for the longest time.</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LFU (Least frequently used): replace the block in Cache Memory that has been used for the least number of times.</a:t>
            </a:r>
            <a:endParaRPr b="0" lang="en-US" sz="32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81" name="TextShape 1"/>
          <p:cNvSpPr txBox="1"/>
          <p:nvPr/>
        </p:nvSpPr>
        <p:spPr>
          <a:xfrm>
            <a:off x="-360" y="0"/>
            <a:ext cx="8915400" cy="685800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The optimal replacement  :  the best but is not realistic because when a block will be needed in the future is usually not known ahead of time.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The LRU is suboptimal based on the temporal locality of reference, i.e., memory items that are recently referenced are more likely to be referenced soon than those which have not been referenced for a longer time.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FIFO is not necessarily consistent with LRU therefore is usually not as good.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The random selection, surprisingly, is not necessarily bad.</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82"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WRITE METHODS</a:t>
            </a:r>
            <a:endParaRPr b="0" lang="en-US" sz="4400" spc="-1" strike="noStrike">
              <a:solidFill>
                <a:srgbClr val="000000"/>
              </a:solidFill>
              <a:uFill>
                <a:solidFill>
                  <a:srgbClr val="ffffff"/>
                </a:solidFill>
              </a:uFill>
              <a:latin typeface="Arial"/>
            </a:endParaRPr>
          </a:p>
        </p:txBody>
      </p:sp>
      <p:sp>
        <p:nvSpPr>
          <p:cNvPr id="83" name="TextShape 2"/>
          <p:cNvSpPr txBox="1"/>
          <p:nvPr/>
        </p:nvSpPr>
        <p:spPr>
          <a:xfrm>
            <a:off x="685800" y="1981080"/>
            <a:ext cx="7772400" cy="4114800"/>
          </a:xfrm>
          <a:prstGeom prst="rect">
            <a:avLst/>
          </a:prstGeom>
          <a:noFill/>
          <a:ln>
            <a:noFill/>
          </a:ln>
        </p:spPr>
        <p:txBody>
          <a:bodyPr lIns="90000" rIns="90000" tIns="46800" bIns="46800"/>
          <a:p>
            <a:pPr marL="342720" indent="-342720">
              <a:buClr>
                <a:srgbClr val="000000"/>
              </a:buClr>
              <a:buFont typeface="Arial"/>
              <a:buChar char="•"/>
            </a:pPr>
            <a:r>
              <a:rPr b="0" lang="en-US" sz="2800" spc="-1" strike="noStrike">
                <a:solidFill>
                  <a:srgbClr val="000000"/>
                </a:solidFill>
                <a:uFill>
                  <a:solidFill>
                    <a:srgbClr val="ffffff"/>
                  </a:solidFill>
                </a:uFill>
                <a:latin typeface="Arial"/>
              </a:rPr>
              <a:t>Note: Words in a cache have been viewed simply as copies of words from main memory that are read from the cache to provide faster access. However this view point changes.</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800" spc="-1" strike="noStrike">
                <a:solidFill>
                  <a:srgbClr val="000000"/>
                </a:solidFill>
                <a:uFill>
                  <a:solidFill>
                    <a:srgbClr val="ffffff"/>
                  </a:solidFill>
                </a:uFill>
                <a:latin typeface="Arial"/>
              </a:rPr>
              <a:t>There are 3 possible write actions:</a:t>
            </a:r>
            <a:endParaRPr b="0" lang="en-US" sz="3200" spc="-1" strike="noStrike">
              <a:solidFill>
                <a:srgbClr val="000000"/>
              </a:solidFill>
              <a:uFill>
                <a:solidFill>
                  <a:srgbClr val="ffffff"/>
                </a:solidFill>
              </a:uFill>
              <a:latin typeface="Arial"/>
            </a:endParaRPr>
          </a:p>
          <a:p>
            <a:pPr lvl="1" marL="742680" indent="-285480">
              <a:buClr>
                <a:srgbClr val="000000"/>
              </a:buClr>
              <a:buFont typeface="Arial"/>
              <a:buChar char="–"/>
            </a:pPr>
            <a:r>
              <a:rPr b="0" lang="en-US" sz="2400" spc="-1" strike="noStrike">
                <a:solidFill>
                  <a:srgbClr val="000000"/>
                </a:solidFill>
                <a:uFill>
                  <a:solidFill>
                    <a:srgbClr val="ffffff"/>
                  </a:solidFill>
                </a:uFill>
                <a:latin typeface="Arial"/>
              </a:rPr>
              <a:t>Write the result into the main memory</a:t>
            </a:r>
            <a:endParaRPr b="0" lang="en-US" sz="2800" spc="-1" strike="noStrike">
              <a:solidFill>
                <a:srgbClr val="000000"/>
              </a:solidFill>
              <a:uFill>
                <a:solidFill>
                  <a:srgbClr val="ffffff"/>
                </a:solidFill>
              </a:uFill>
              <a:latin typeface="Arial"/>
            </a:endParaRPr>
          </a:p>
          <a:p>
            <a:pPr lvl="1" marL="742680" indent="-285480">
              <a:buClr>
                <a:srgbClr val="000000"/>
              </a:buClr>
              <a:buFont typeface="Arial"/>
              <a:buChar char="–"/>
            </a:pPr>
            <a:r>
              <a:rPr b="0" lang="en-US" sz="2400" spc="-1" strike="noStrike">
                <a:solidFill>
                  <a:srgbClr val="000000"/>
                </a:solidFill>
                <a:uFill>
                  <a:solidFill>
                    <a:srgbClr val="ffffff"/>
                  </a:solidFill>
                </a:uFill>
                <a:latin typeface="Arial"/>
              </a:rPr>
              <a:t>Write the result into the cache</a:t>
            </a:r>
            <a:endParaRPr b="0" lang="en-US" sz="2800" spc="-1" strike="noStrike">
              <a:solidFill>
                <a:srgbClr val="000000"/>
              </a:solidFill>
              <a:uFill>
                <a:solidFill>
                  <a:srgbClr val="ffffff"/>
                </a:solidFill>
              </a:uFill>
              <a:latin typeface="Arial"/>
            </a:endParaRPr>
          </a:p>
          <a:p>
            <a:pPr lvl="1" marL="742680" indent="-285480">
              <a:buClr>
                <a:srgbClr val="000000"/>
              </a:buClr>
              <a:buFont typeface="Arial"/>
              <a:buChar char="–"/>
            </a:pPr>
            <a:r>
              <a:rPr b="0" lang="en-US" sz="2400" spc="-1" strike="noStrike">
                <a:solidFill>
                  <a:srgbClr val="000000"/>
                </a:solidFill>
                <a:uFill>
                  <a:solidFill>
                    <a:srgbClr val="ffffff"/>
                  </a:solidFill>
                </a:uFill>
                <a:latin typeface="Arial"/>
              </a:rPr>
              <a:t>Write the result into both main memory and cache memory</a:t>
            </a:r>
            <a:endParaRPr b="0" lang="en-US" sz="2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84" name="TextShape 1"/>
          <p:cNvSpPr txBox="1"/>
          <p:nvPr/>
        </p:nvSpPr>
        <p:spPr>
          <a:xfrm>
            <a:off x="0" y="0"/>
            <a:ext cx="9144000" cy="6858000"/>
          </a:xfrm>
          <a:prstGeom prst="rect">
            <a:avLst/>
          </a:prstGeom>
          <a:noFill/>
          <a:ln>
            <a:noFill/>
          </a:ln>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Write Through: A cache architecture in which data is written to main memory at the same time as it is cached.</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Write Back / Copy Back: CPU performs write only to the cache in case of a write hit. If there is a write miss, CPU performs a write to main memory.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85" name="TextShape 1"/>
          <p:cNvSpPr txBox="1"/>
          <p:nvPr/>
        </p:nvSpPr>
        <p:spPr>
          <a:xfrm>
            <a:off x="533520" y="533160"/>
            <a:ext cx="8229600" cy="5715000"/>
          </a:xfrm>
          <a:prstGeom prst="rect">
            <a:avLst/>
          </a:prstGeom>
          <a:noFill/>
          <a:ln>
            <a:noFill/>
          </a:ln>
        </p:spPr>
        <p:txBody>
          <a:bodyPr lIns="90000" rIns="90000" tIns="46800" bIns="46800"/>
          <a:p>
            <a:pPr marL="342720" indent="-342720"/>
            <a:r>
              <a:rPr b="0" lang="en-US" sz="3200" spc="-1" strike="noStrike">
                <a:solidFill>
                  <a:srgbClr val="000000"/>
                </a:solidFill>
                <a:uFill>
                  <a:solidFill>
                    <a:srgbClr val="ffffff"/>
                  </a:solidFill>
                </a:uFill>
                <a:latin typeface="Arial"/>
              </a:rPr>
              <a:t>When the cache is missed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Write Allocate: loads the memory block into cache and updates the cache block</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No-Write allocation: this bypasses the cache and writes the word directly into the memory.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86" name="TextShape 1"/>
          <p:cNvSpPr txBox="1"/>
          <p:nvPr/>
        </p:nvSpPr>
        <p:spPr>
          <a:xfrm>
            <a:off x="685800" y="609120"/>
            <a:ext cx="7772400" cy="1143000"/>
          </a:xfrm>
          <a:prstGeom prst="rect">
            <a:avLst/>
          </a:prstGeom>
          <a:noFill/>
          <a:ln>
            <a:noFill/>
          </a:ln>
        </p:spPr>
        <p:txBody>
          <a:bodyPr lIns="90000" rIns="90000" tIns="46800" bIns="46800" anchor="ctr"/>
          <a:p>
            <a:pPr algn="ctr"/>
            <a:endParaRPr b="0" lang="en-US" sz="4400" spc="-1" strike="noStrike">
              <a:solidFill>
                <a:srgbClr val="000000"/>
              </a:solidFill>
              <a:uFill>
                <a:solidFill>
                  <a:srgbClr val="ffffff"/>
                </a:solidFill>
              </a:uFill>
              <a:latin typeface="Arial"/>
            </a:endParaRPr>
          </a:p>
        </p:txBody>
      </p:sp>
      <p:sp>
        <p:nvSpPr>
          <p:cNvPr id="87" name="TextShape 2"/>
          <p:cNvSpPr txBox="1"/>
          <p:nvPr/>
        </p:nvSpPr>
        <p:spPr>
          <a:xfrm>
            <a:off x="685800" y="1981080"/>
            <a:ext cx="7772400" cy="4114800"/>
          </a:xfrm>
          <a:prstGeom prst="rect">
            <a:avLst/>
          </a:prstGeom>
          <a:noFill/>
          <a:ln>
            <a:noFill/>
          </a:ln>
        </p:spPr>
        <p:txBody>
          <a:bodyPr lIns="90000" rIns="90000" tIns="46800" bIns="46800"/>
          <a:p>
            <a:endParaRPr b="0" lang="en-US" sz="3200" spc="-1" strike="noStrike">
              <a:solidFill>
                <a:srgbClr val="000000"/>
              </a:solidFill>
              <a:uFill>
                <a:solidFill>
                  <a:srgbClr val="ffffff"/>
                </a:solidFill>
              </a:uFill>
              <a:latin typeface="Arial"/>
            </a:endParaRPr>
          </a:p>
        </p:txBody>
      </p:sp>
      <p:pic>
        <p:nvPicPr>
          <p:cNvPr id="88" name="" descr=""/>
          <p:cNvPicPr/>
          <p:nvPr/>
        </p:nvPicPr>
        <p:blipFill>
          <a:blip r:embed="rId2"/>
          <a:stretch/>
        </p:blipFill>
        <p:spPr>
          <a:xfrm>
            <a:off x="228600" y="380880"/>
            <a:ext cx="8763120" cy="605952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89"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CACHE COHERENCY</a:t>
            </a:r>
            <a:endParaRPr b="0" lang="en-US" sz="4400" spc="-1" strike="noStrike">
              <a:solidFill>
                <a:srgbClr val="000000"/>
              </a:solidFill>
              <a:uFill>
                <a:solidFill>
                  <a:srgbClr val="ffffff"/>
                </a:solidFill>
              </a:uFill>
              <a:latin typeface="Arial"/>
            </a:endParaRPr>
          </a:p>
        </p:txBody>
      </p:sp>
      <p:sp>
        <p:nvSpPr>
          <p:cNvPr id="90" name="TextShape 2"/>
          <p:cNvSpPr txBox="1"/>
          <p:nvPr/>
        </p:nvSpPr>
        <p:spPr>
          <a:xfrm>
            <a:off x="685800" y="1981080"/>
            <a:ext cx="7772400" cy="4114800"/>
          </a:xfrm>
          <a:prstGeom prst="rect">
            <a:avLst/>
          </a:prstGeom>
          <a:noFill/>
          <a:ln>
            <a:noFill/>
          </a:ln>
        </p:spPr>
        <p:txBody>
          <a:bodyPr lIns="90000" rIns="90000" tIns="46800" bIns="46800"/>
          <a:p>
            <a:pPr marL="342720" indent="-342720">
              <a:buClr>
                <a:srgbClr val="000000"/>
              </a:buClr>
              <a:buFont typeface="Arial"/>
              <a:buChar char="•"/>
            </a:pPr>
            <a:r>
              <a:rPr b="0" lang="en-US" sz="2800" spc="-1" strike="noStrike">
                <a:solidFill>
                  <a:srgbClr val="000000"/>
                </a:solidFill>
                <a:uFill>
                  <a:solidFill>
                    <a:srgbClr val="ffffff"/>
                  </a:solidFill>
                </a:uFill>
                <a:latin typeface="Arial"/>
              </a:rPr>
              <a:t>The synchronization of data in multiple caches such that reading a memory location via any cache will return the most recent data written to that location via any (other) cache.</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8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800" spc="-1" strike="noStrike">
                <a:solidFill>
                  <a:srgbClr val="000000"/>
                </a:solidFill>
                <a:uFill>
                  <a:solidFill>
                    <a:srgbClr val="ffffff"/>
                  </a:solidFill>
                </a:uFill>
                <a:latin typeface="Arial"/>
              </a:rPr>
              <a:t>Some parallel processors do not cache accesses to shared memory to avoid the issue of cache coherency. </a:t>
            </a:r>
            <a:endParaRPr b="0" lang="en-US" sz="32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91" name="TextShape 1"/>
          <p:cNvSpPr txBox="1"/>
          <p:nvPr/>
        </p:nvSpPr>
        <p:spPr>
          <a:xfrm>
            <a:off x="609480" y="838080"/>
            <a:ext cx="7772400" cy="4114800"/>
          </a:xfrm>
          <a:prstGeom prst="rect">
            <a:avLst/>
          </a:prstGeom>
          <a:noFill/>
          <a:ln>
            <a:noFill/>
          </a:ln>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If caches are used with shared memory then some system is required to detect when data in one processor's cache should be discarded or replaced because another processor has updated that memory location. Several such schemes have been devised.</a:t>
            </a:r>
            <a:endParaRPr b="0" lang="en-US" sz="32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92"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REFERENCES</a:t>
            </a:r>
            <a:endParaRPr b="0" lang="en-US" sz="4400" spc="-1" strike="noStrike">
              <a:solidFill>
                <a:srgbClr val="000000"/>
              </a:solidFill>
              <a:uFill>
                <a:solidFill>
                  <a:srgbClr val="ffffff"/>
                </a:solidFill>
              </a:uFill>
              <a:latin typeface="Arial"/>
            </a:endParaRPr>
          </a:p>
        </p:txBody>
      </p:sp>
      <p:sp>
        <p:nvSpPr>
          <p:cNvPr id="93" name="TextShape 2"/>
          <p:cNvSpPr txBox="1"/>
          <p:nvPr/>
        </p:nvSpPr>
        <p:spPr>
          <a:xfrm>
            <a:off x="0" y="1600200"/>
            <a:ext cx="9144000" cy="5029200"/>
          </a:xfrm>
          <a:prstGeom prst="rect">
            <a:avLst/>
          </a:prstGeom>
          <a:noFill/>
          <a:ln>
            <a:noFill/>
          </a:ln>
        </p:spPr>
        <p:txBody>
          <a:bodyPr lIns="90000" rIns="90000" tIns="46800" bIns="46800"/>
          <a:p>
            <a:pPr marL="342720" indent="-342720">
              <a:buClr>
                <a:srgbClr val="000000"/>
              </a:buClr>
              <a:buFont typeface="Arial"/>
              <a:buChar char="•"/>
            </a:pPr>
            <a:r>
              <a:rPr b="0" lang="en-US" sz="2000" spc="-1" strike="noStrike">
                <a:solidFill>
                  <a:srgbClr val="000000"/>
                </a:solidFill>
                <a:uFill>
                  <a:solidFill>
                    <a:srgbClr val="ffffff"/>
                  </a:solidFill>
                </a:uFill>
                <a:latin typeface="Arial"/>
              </a:rPr>
              <a:t>Computer Architecture and Organization: An Integrated Approach by Miles J. Murdocca and Vincent P. Heuring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000" spc="-1" strike="noStrike">
                <a:solidFill>
                  <a:srgbClr val="000000"/>
                </a:solidFill>
                <a:uFill>
                  <a:solidFill>
                    <a:srgbClr val="ffffff"/>
                  </a:solidFill>
                </a:uFill>
                <a:latin typeface="Arial"/>
              </a:rPr>
              <a:t>Logic and Computer Design Fundamentals by M.Morris Mano and Charles R. Kime</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000" spc="-1" strike="noStrike">
                <a:solidFill>
                  <a:srgbClr val="000000"/>
                </a:solidFill>
                <a:uFill>
                  <a:solidFill>
                    <a:srgbClr val="ffffff"/>
                  </a:solidFill>
                </a:uFill>
                <a:latin typeface="Arial"/>
              </a:rPr>
              <a:t>Computer Systems : A Programmers Perspective by Randal E. Bryant and David R. O’Hallaron</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000" spc="-1" strike="noStrike">
                <a:solidFill>
                  <a:srgbClr val="000000"/>
                </a:solidFill>
                <a:uFill>
                  <a:solidFill>
                    <a:srgbClr val="ffffff"/>
                  </a:solidFill>
                </a:uFill>
                <a:latin typeface="Arial"/>
              </a:rPr>
              <a:t>Websites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000" spc="-1" strike="noStrike">
                <a:solidFill>
                  <a:srgbClr val="000000"/>
                </a:solidFill>
                <a:uFill>
                  <a:solidFill>
                    <a:srgbClr val="ffffff"/>
                  </a:solidFill>
                </a:uFill>
                <a:latin typeface="Arial"/>
              </a:rPr>
              <a:t>http://www.alasir.com/articles/cache_principles/index.html</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000" spc="-1" strike="noStrike">
                <a:solidFill>
                  <a:srgbClr val="000000"/>
                </a:solidFill>
                <a:uFill>
                  <a:solidFill>
                    <a:srgbClr val="ffffff"/>
                  </a:solidFill>
                </a:uFill>
                <a:latin typeface="Arial"/>
              </a:rPr>
              <a:t>http://burks.bton.ac.uk/burks/foldoc/</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000" spc="-1" strike="noStrike">
                <a:solidFill>
                  <a:srgbClr val="000000"/>
                </a:solidFill>
                <a:uFill>
                  <a:solidFill>
                    <a:srgbClr val="ffffff"/>
                  </a:solidFill>
                </a:uFill>
                <a:latin typeface="Arial"/>
              </a:rPr>
              <a:t>http://fourier.eng.hmc.edu/e85/lectures/memory/memory.html</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000" spc="-1" strike="noStrike">
                <a:solidFill>
                  <a:srgbClr val="000000"/>
                </a:solidFill>
                <a:uFill>
                  <a:solidFill>
                    <a:srgbClr val="ffffff"/>
                  </a:solidFill>
                </a:uFill>
                <a:latin typeface="Arial"/>
              </a:rPr>
              <a:t>http://en.wikipedia.org/wiki/CPU_cache</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000" spc="-1" strike="noStrike">
                <a:solidFill>
                  <a:srgbClr val="000000"/>
                </a:solidFill>
                <a:uFill>
                  <a:solidFill>
                    <a:srgbClr val="ffffff"/>
                  </a:solidFill>
                </a:uFill>
                <a:latin typeface="Arial"/>
              </a:rPr>
              <a:t>http://www.tpub.com/content/fc/14100/css/14100_120.htm</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2000" spc="-1" strike="noStrike">
                <a:solidFill>
                  <a:srgbClr val="000000"/>
                </a:solidFill>
                <a:uFill>
                  <a:solidFill>
                    <a:srgbClr val="ffffff"/>
                  </a:solidFill>
                </a:uFill>
                <a:latin typeface="Arial"/>
              </a:rPr>
              <a:t>http://laynetworks.com/Cache%20Mapping%20and%20Associativity.htm</a:t>
            </a:r>
            <a:endParaRPr b="0" lang="en-US" sz="32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49"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CACHE MEMORY</a:t>
            </a:r>
            <a:endParaRPr b="0" lang="en-US" sz="4400" spc="-1" strike="noStrike">
              <a:solidFill>
                <a:srgbClr val="000000"/>
              </a:solidFill>
              <a:uFill>
                <a:solidFill>
                  <a:srgbClr val="ffffff"/>
                </a:solidFill>
              </a:uFill>
              <a:latin typeface="Arial"/>
            </a:endParaRPr>
          </a:p>
        </p:txBody>
      </p:sp>
      <p:sp>
        <p:nvSpPr>
          <p:cNvPr id="50" name="TextShape 2"/>
          <p:cNvSpPr txBox="1"/>
          <p:nvPr/>
        </p:nvSpPr>
        <p:spPr>
          <a:xfrm>
            <a:off x="0" y="1752480"/>
            <a:ext cx="9144000" cy="5105520"/>
          </a:xfrm>
          <a:prstGeom prst="rect">
            <a:avLst/>
          </a:prstGeom>
          <a:noFill/>
          <a:ln>
            <a:noFill/>
          </a:ln>
        </p:spPr>
        <p:txBody>
          <a:bodyPr lIns="90000" rIns="90000" tIns="46800" bIns="46800"/>
          <a:p>
            <a:pPr lvl="1" marL="742680" indent="-285480"/>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Principle of locality helped to speed up main memory access by introducing small fast memories known as CACHE MEMORIES that hold blocks of the most recently referenced instructions and data items.</a:t>
            </a:r>
            <a:endParaRPr b="0" lang="en-US" sz="2800" spc="-1" strike="noStrike">
              <a:solidFill>
                <a:srgbClr val="000000"/>
              </a:solidFill>
              <a:uFill>
                <a:solidFill>
                  <a:srgbClr val="ffffff"/>
                </a:solidFill>
              </a:uFill>
              <a:latin typeface="Arial"/>
            </a:endParaRPr>
          </a:p>
          <a:p>
            <a:pPr lvl="1" marL="742680" indent="-285480"/>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Cache is a small fast storage device that holds the  operands and instructions most likely to be used by the CPU.</a:t>
            </a:r>
            <a:endParaRPr b="0" lang="en-US" sz="2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51" name="TextShape 1"/>
          <p:cNvSpPr txBox="1"/>
          <p:nvPr/>
        </p:nvSpPr>
        <p:spPr>
          <a:xfrm>
            <a:off x="0" y="685440"/>
            <a:ext cx="9144000" cy="6172200"/>
          </a:xfrm>
          <a:prstGeom prst="rect">
            <a:avLst/>
          </a:prstGeom>
          <a:noFill/>
          <a:ln>
            <a:noFill/>
          </a:ln>
        </p:spPr>
        <p:txBody>
          <a:bodyPr lIns="90000" rIns="90000" tIns="46800" bIns="46800"/>
          <a:p>
            <a:pPr lvl="2" marL="1143000" indent="-228600"/>
            <a:r>
              <a:rPr b="0" lang="en-US" sz="3200" spc="-1" strike="noStrike">
                <a:solidFill>
                  <a:srgbClr val="000000"/>
                </a:solidFill>
                <a:uFill>
                  <a:solidFill>
                    <a:srgbClr val="ffffff"/>
                  </a:solidFill>
                </a:uFill>
                <a:latin typeface="Arial"/>
              </a:rPr>
              <a:t>Memory Hierarchy of early computers: 3 levels</a:t>
            </a:r>
            <a:endParaRPr b="0" lang="en-US" sz="2400" spc="-1" strike="noStrike">
              <a:solidFill>
                <a:srgbClr val="000000"/>
              </a:solidFill>
              <a:uFill>
                <a:solidFill>
                  <a:srgbClr val="ffffff"/>
                </a:solidFill>
              </a:uFill>
              <a:latin typeface="Arial"/>
            </a:endParaRPr>
          </a:p>
          <a:p>
            <a:pPr lvl="3" marL="1600200" indent="-228600">
              <a:buClr>
                <a:srgbClr val="000000"/>
              </a:buClr>
              <a:buFont typeface="Arial"/>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CPU registers</a:t>
            </a:r>
            <a:r>
              <a:rPr b="0" lang="en-US" sz="3200" spc="-1" strike="noStrike">
                <a:solidFill>
                  <a:srgbClr val="000000"/>
                </a:solidFill>
                <a:uFill>
                  <a:solidFill>
                    <a:srgbClr val="ffffff"/>
                  </a:solidFill>
                </a:uFill>
                <a:latin typeface="Arial"/>
                <a:ea typeface="Times New Roman"/>
              </a:rPr>
              <a:t>	</a:t>
            </a:r>
            <a:r>
              <a:rPr b="0" lang="en-US" sz="3200" spc="-1" strike="noStrike">
                <a:solidFill>
                  <a:srgbClr val="000000"/>
                </a:solidFill>
                <a:uFill>
                  <a:solidFill>
                    <a:srgbClr val="ffffff"/>
                  </a:solidFill>
                </a:uFill>
                <a:latin typeface="Arial"/>
                <a:ea typeface="Times New Roman"/>
              </a:rPr>
              <a:t> </a:t>
            </a:r>
            <a:endParaRPr b="0" lang="en-US" sz="2000" spc="-1" strike="noStrike">
              <a:solidFill>
                <a:srgbClr val="000000"/>
              </a:solidFill>
              <a:uFill>
                <a:solidFill>
                  <a:srgbClr val="ffffff"/>
                </a:solidFill>
              </a:uFill>
              <a:latin typeface="Arial"/>
            </a:endParaRPr>
          </a:p>
          <a:p>
            <a:pPr lvl="3" marL="1600200" indent="-228600">
              <a:buClr>
                <a:srgbClr val="000000"/>
              </a:buClr>
              <a:buFont typeface="Arial"/>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DRAM Memory</a:t>
            </a:r>
            <a:endParaRPr b="0" lang="en-US" sz="2000" spc="-1" strike="noStrike">
              <a:solidFill>
                <a:srgbClr val="000000"/>
              </a:solidFill>
              <a:uFill>
                <a:solidFill>
                  <a:srgbClr val="ffffff"/>
                </a:solidFill>
              </a:uFill>
              <a:latin typeface="Arial"/>
            </a:endParaRPr>
          </a:p>
          <a:p>
            <a:pPr lvl="3" marL="1600200" indent="-228600">
              <a:buClr>
                <a:srgbClr val="000000"/>
              </a:buClr>
              <a:buFont typeface="Arial"/>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Disk storage</a:t>
            </a:r>
            <a:endParaRPr b="0" lang="en-US" sz="20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pic>
        <p:nvPicPr>
          <p:cNvPr id="52" name="" descr=""/>
          <p:cNvPicPr/>
          <p:nvPr/>
        </p:nvPicPr>
        <p:blipFill>
          <a:blip r:embed="rId2"/>
          <a:stretch/>
        </p:blipFill>
        <p:spPr>
          <a:xfrm>
            <a:off x="4267080" y="3133800"/>
            <a:ext cx="4724640" cy="357192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53" name="CustomShape 1"/>
          <p:cNvSpPr/>
          <p:nvPr/>
        </p:nvSpPr>
        <p:spPr>
          <a:xfrm>
            <a:off x="990720" y="762120"/>
            <a:ext cx="7543800" cy="457200"/>
          </a:xfrm>
          <a:prstGeom prst="rect">
            <a:avLst/>
          </a:prstGeom>
          <a:noFill/>
          <a:ln>
            <a:noFill/>
          </a:ln>
        </p:spPr>
        <p:style>
          <a:lnRef idx="0"/>
          <a:fillRef idx="0"/>
          <a:effectRef idx="0"/>
          <a:fontRef idx="minor"/>
        </p:style>
      </p:sp>
      <p:sp>
        <p:nvSpPr>
          <p:cNvPr id="54" name="TextShape 2"/>
          <p:cNvSpPr txBox="1"/>
          <p:nvPr/>
        </p:nvSpPr>
        <p:spPr>
          <a:xfrm>
            <a:off x="0" y="0"/>
            <a:ext cx="9144000" cy="6858000"/>
          </a:xfrm>
          <a:prstGeom prst="rect">
            <a:avLst/>
          </a:prstGeom>
          <a:noFill/>
          <a:ln>
            <a:noFill/>
          </a:ln>
        </p:spPr>
        <p:txBody>
          <a:bodyPr lIns="90000" rIns="90000" tIns="46800" bIns="46800"/>
          <a:p>
            <a:pPr lvl="2" marL="1143000" indent="-228600">
              <a:lnSpc>
                <a:spcPct val="90000"/>
              </a:lnSpc>
            </a:pPr>
            <a:r>
              <a:rPr b="0" lang="en-US" sz="3200" spc="-1" strike="noStrike">
                <a:solidFill>
                  <a:srgbClr val="000000"/>
                </a:solidFill>
                <a:uFill>
                  <a:solidFill>
                    <a:srgbClr val="ffffff"/>
                  </a:solidFill>
                </a:uFill>
                <a:latin typeface="Arial"/>
              </a:rPr>
              <a:t>Due to increasing gap between CPU and main Memory, small SRAM memory called L1 cache inserted.</a:t>
            </a:r>
            <a:endParaRPr b="0" lang="en-US" sz="2400" spc="-1" strike="noStrike">
              <a:solidFill>
                <a:srgbClr val="000000"/>
              </a:solidFill>
              <a:uFill>
                <a:solidFill>
                  <a:srgbClr val="ffffff"/>
                </a:solidFill>
              </a:uFill>
              <a:latin typeface="Arial"/>
            </a:endParaRPr>
          </a:p>
          <a:p>
            <a:pPr lvl="2" marL="1143000" indent="-228600">
              <a:lnSpc>
                <a:spcPct val="90000"/>
              </a:lnSpc>
            </a:pPr>
            <a:r>
              <a:rPr b="0" lang="en-US" sz="3200" spc="-1" strike="noStrike">
                <a:solidFill>
                  <a:srgbClr val="000000"/>
                </a:solidFill>
                <a:uFill>
                  <a:solidFill>
                    <a:srgbClr val="ffffff"/>
                  </a:solidFill>
                </a:uFill>
                <a:latin typeface="Arial"/>
              </a:rPr>
              <a:t> </a:t>
            </a:r>
            <a:endParaRPr b="0" lang="en-US" sz="2400" spc="-1" strike="noStrike">
              <a:solidFill>
                <a:srgbClr val="000000"/>
              </a:solidFill>
              <a:uFill>
                <a:solidFill>
                  <a:srgbClr val="ffffff"/>
                </a:solidFill>
              </a:uFill>
              <a:latin typeface="Arial"/>
            </a:endParaRPr>
          </a:p>
          <a:p>
            <a:pPr lvl="2" marL="1143000" indent="-228600">
              <a:lnSpc>
                <a:spcPct val="90000"/>
              </a:lnSpc>
            </a:pPr>
            <a:r>
              <a:rPr b="0" lang="en-US" sz="3200" spc="-1" strike="noStrike">
                <a:solidFill>
                  <a:srgbClr val="000000"/>
                </a:solidFill>
                <a:uFill>
                  <a:solidFill>
                    <a:srgbClr val="ffffff"/>
                  </a:solidFill>
                </a:uFill>
                <a:latin typeface="Arial"/>
              </a:rPr>
              <a:t>L1 caches can be accessed almost as fast as the registers, typically in 1 or 2 clock cycle </a:t>
            </a:r>
            <a:endParaRPr b="0" lang="en-US" sz="2400" spc="-1" strike="noStrike">
              <a:solidFill>
                <a:srgbClr val="000000"/>
              </a:solidFill>
              <a:uFill>
                <a:solidFill>
                  <a:srgbClr val="ffffff"/>
                </a:solidFill>
              </a:uFill>
              <a:latin typeface="Arial"/>
            </a:endParaRPr>
          </a:p>
          <a:p>
            <a:pPr lvl="2" marL="1143000" indent="-228600">
              <a:lnSpc>
                <a:spcPct val="90000"/>
              </a:lnSpc>
            </a:pPr>
            <a:r>
              <a:rPr b="0" lang="en-US" sz="3200" spc="-1" strike="noStrike">
                <a:solidFill>
                  <a:srgbClr val="000000"/>
                </a:solidFill>
                <a:uFill>
                  <a:solidFill>
                    <a:srgbClr val="ffffff"/>
                  </a:solidFill>
                </a:uFill>
                <a:latin typeface="Arial"/>
              </a:rPr>
              <a:t> </a:t>
            </a:r>
            <a:endParaRPr b="0" lang="en-US" sz="2400" spc="-1" strike="noStrike">
              <a:solidFill>
                <a:srgbClr val="000000"/>
              </a:solidFill>
              <a:uFill>
                <a:solidFill>
                  <a:srgbClr val="ffffff"/>
                </a:solidFill>
              </a:uFill>
              <a:latin typeface="Arial"/>
            </a:endParaRPr>
          </a:p>
          <a:p>
            <a:pPr lvl="2" marL="1143000" indent="-228600">
              <a:lnSpc>
                <a:spcPct val="90000"/>
              </a:lnSpc>
            </a:pPr>
            <a:r>
              <a:rPr b="0" lang="en-US" sz="3200" spc="-1" strike="noStrike">
                <a:solidFill>
                  <a:srgbClr val="000000"/>
                </a:solidFill>
                <a:uFill>
                  <a:solidFill>
                    <a:srgbClr val="ffffff"/>
                  </a:solidFill>
                </a:uFill>
                <a:latin typeface="Arial"/>
              </a:rPr>
              <a:t>Due to even more increasing gap between CPU and main memory, Additional cache: L2 cache inserted between L1 cache and main memory : accessed in fewer clock cycles.</a:t>
            </a:r>
            <a:endParaRPr b="0" lang="en-US" sz="24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55" name="TextShape 1"/>
          <p:cNvSpPr txBox="1"/>
          <p:nvPr/>
        </p:nvSpPr>
        <p:spPr>
          <a:xfrm>
            <a:off x="0" y="0"/>
            <a:ext cx="9144000" cy="6858000"/>
          </a:xfrm>
          <a:prstGeom prst="rect">
            <a:avLst/>
          </a:prstGeom>
          <a:noFill/>
          <a:ln>
            <a:noFill/>
          </a:ln>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L2 cache attached to the memory bus or to its own cache bus</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Some high performance systems also include additional L3 cache which sits between L2 and main memory . It has different arrangement but principle same.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buClr>
                <a:srgbClr val="000000"/>
              </a:buClr>
              <a:buFont typeface="Arial"/>
              <a:buChar char="•"/>
            </a:pPr>
            <a:r>
              <a:rPr b="0" lang="en-US" sz="3200" spc="-1" strike="noStrike">
                <a:solidFill>
                  <a:srgbClr val="000000"/>
                </a:solidFill>
                <a:uFill>
                  <a:solidFill>
                    <a:srgbClr val="ffffff"/>
                  </a:solidFill>
                </a:uFill>
                <a:latin typeface="Arial"/>
              </a:rPr>
              <a:t>The cache is placed both physically closer and logically closer to the CPU than the main memory.</a:t>
            </a:r>
            <a:endParaRPr b="0" lang="en-US" sz="32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56"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CACHE LINES / BLOCKS </a:t>
            </a:r>
            <a:endParaRPr b="0" lang="en-US" sz="4400" spc="-1" strike="noStrike">
              <a:solidFill>
                <a:srgbClr val="000000"/>
              </a:solidFill>
              <a:uFill>
                <a:solidFill>
                  <a:srgbClr val="ffffff"/>
                </a:solidFill>
              </a:uFill>
              <a:latin typeface="Arial"/>
            </a:endParaRPr>
          </a:p>
        </p:txBody>
      </p:sp>
      <p:sp>
        <p:nvSpPr>
          <p:cNvPr id="57" name="TextShape 2"/>
          <p:cNvSpPr txBox="1"/>
          <p:nvPr/>
        </p:nvSpPr>
        <p:spPr>
          <a:xfrm>
            <a:off x="685800" y="1981080"/>
            <a:ext cx="7772400" cy="4114800"/>
          </a:xfrm>
          <a:prstGeom prst="rect">
            <a:avLst/>
          </a:prstGeom>
          <a:noFill/>
          <a:ln>
            <a:noFill/>
          </a:ln>
        </p:spPr>
        <p:txBody>
          <a:bodyPr lIns="90000" rIns="90000" tIns="46800" bIns="46800"/>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Cache memory is subdivided into cache lines</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Cache Lines / Blocks: The smallest unit of memory than can be transferred between the main memory and the cache.</a:t>
            </a:r>
            <a:endParaRPr b="0" lang="en-US" sz="3200" spc="-1" strike="noStrike">
              <a:solidFill>
                <a:srgbClr val="000000"/>
              </a:solidFill>
              <a:uFill>
                <a:solidFill>
                  <a:srgbClr val="ffffff"/>
                </a:solidFill>
              </a:uFill>
              <a:latin typeface="Arial"/>
            </a:endParaRPr>
          </a:p>
          <a:p>
            <a:pPr marL="342720" indent="-342720">
              <a:lnSpc>
                <a:spcPct val="90000"/>
              </a:lnSpc>
              <a:buClr>
                <a:srgbClr val="000000"/>
              </a:buClr>
              <a:buFont typeface="Arial"/>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58"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TAG / INDEX</a:t>
            </a:r>
            <a:endParaRPr b="0" lang="en-US" sz="4400" spc="-1" strike="noStrike">
              <a:solidFill>
                <a:srgbClr val="000000"/>
              </a:solidFill>
              <a:uFill>
                <a:solidFill>
                  <a:srgbClr val="ffffff"/>
                </a:solidFill>
              </a:uFill>
              <a:latin typeface="Arial"/>
            </a:endParaRPr>
          </a:p>
        </p:txBody>
      </p:sp>
      <p:sp>
        <p:nvSpPr>
          <p:cNvPr id="59" name="TextShape 2"/>
          <p:cNvSpPr txBox="1"/>
          <p:nvPr/>
        </p:nvSpPr>
        <p:spPr>
          <a:xfrm>
            <a:off x="685800" y="1981080"/>
            <a:ext cx="7772400" cy="4114800"/>
          </a:xfrm>
          <a:prstGeom prst="rect">
            <a:avLst/>
          </a:prstGeom>
          <a:noFill/>
          <a:ln>
            <a:noFill/>
          </a:ln>
        </p:spPr>
        <p:txBody>
          <a:bodyPr lIns="90000" rIns="90000" tIns="46800" bIns="46800"/>
          <a:p>
            <a:pPr marL="342720" indent="-342720">
              <a:buClr>
                <a:srgbClr val="000000"/>
              </a:buClr>
              <a:buFont typeface="Arial"/>
              <a:buChar char="•"/>
            </a:pPr>
            <a:r>
              <a:rPr b="0" lang="en-US" sz="3200" spc="-1" strike="noStrike">
                <a:solidFill>
                  <a:srgbClr val="000000"/>
                </a:solidFill>
                <a:uFill>
                  <a:solidFill>
                    <a:srgbClr val="ffffff"/>
                  </a:solidFill>
                </a:uFill>
                <a:latin typeface="Arial"/>
              </a:rPr>
              <a:t>Every address field consists of two primary parts: a tag which contains the higher address bits, and a index which contains the lower address bits</a:t>
            </a:r>
            <a:endParaRPr b="0" lang="en-US" sz="32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60" name="TextShape 1"/>
          <p:cNvSpPr txBox="1"/>
          <p:nvPr/>
        </p:nvSpPr>
        <p:spPr>
          <a:xfrm>
            <a:off x="685800" y="609120"/>
            <a:ext cx="7772400" cy="1143000"/>
          </a:xfrm>
          <a:prstGeom prst="rect">
            <a:avLst/>
          </a:prstGeom>
          <a:noFill/>
          <a:ln>
            <a:noFill/>
          </a:ln>
        </p:spPr>
        <p:txBody>
          <a:bodyPr lIns="90000" rIns="90000" tIns="46800" bIns="46800" anchor="ctr"/>
          <a:p>
            <a:pPr algn="ctr"/>
            <a:r>
              <a:rPr b="0" lang="en-US" sz="4400" spc="-1" strike="noStrike">
                <a:solidFill>
                  <a:srgbClr val="000000"/>
                </a:solidFill>
                <a:uFill>
                  <a:solidFill>
                    <a:srgbClr val="ffffff"/>
                  </a:solidFill>
                </a:uFill>
                <a:latin typeface="Arial"/>
              </a:rPr>
              <a:t>VALID BIT / DIRTY BIT</a:t>
            </a:r>
            <a:endParaRPr b="0" lang="en-US" sz="4400" spc="-1" strike="noStrike">
              <a:solidFill>
                <a:srgbClr val="000000"/>
              </a:solidFill>
              <a:uFill>
                <a:solidFill>
                  <a:srgbClr val="ffffff"/>
                </a:solidFill>
              </a:uFill>
              <a:latin typeface="Arial"/>
            </a:endParaRPr>
          </a:p>
        </p:txBody>
      </p:sp>
      <p:sp>
        <p:nvSpPr>
          <p:cNvPr id="61" name="TextShape 2"/>
          <p:cNvSpPr txBox="1"/>
          <p:nvPr/>
        </p:nvSpPr>
        <p:spPr>
          <a:xfrm>
            <a:off x="685800" y="1981080"/>
            <a:ext cx="7772400" cy="4114800"/>
          </a:xfrm>
          <a:prstGeom prst="rect">
            <a:avLst/>
          </a:prstGeom>
          <a:noFill/>
          <a:ln>
            <a:noFill/>
          </a:ln>
        </p:spPr>
        <p:txBody>
          <a:bodyPr lIns="90000" rIns="90000" tIns="46800" bIns="46800"/>
          <a:p>
            <a:pPr marL="342720" indent="-342720">
              <a:lnSpc>
                <a:spcPct val="90000"/>
              </a:lnSpc>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When a program is first loaded into main memory, the cache is cleared, and so while a program is executing, a valid bit is needed to indicate whether or not the slot holds a line that belongs to the program being executed. There is also a dirty bit that keeps track of whether or not a line has been modified while it is in the cache. A slot that is modified must be written back to the main memory before the slot is reused for another line.</a:t>
            </a:r>
            <a:endParaRPr b="0" lang="en-US" sz="32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811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2008-10-01T22:01:51Z</dcterms:created>
  <dc:creator>Office 2004 Test Drive User</dc:creator>
  <dc:description/>
  <dc:language>en-US</dc:language>
  <cp:lastModifiedBy/>
  <dcterms:modified xsi:type="dcterms:W3CDTF">2017-04-05T01:25:23Z</dcterms:modified>
  <cp:revision>18</cp:revision>
  <dc:subject/>
  <dc:title>CACHE MEMORY</dc:title>
</cp:coreProperties>
</file>