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89" r:id="rId3"/>
    <p:sldId id="257" r:id="rId4"/>
    <p:sldId id="260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58260-BCA4-4D8A-BEFD-9BCD16FD5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9C752-564F-437A-846E-E0335AA23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30E4E-D18B-4728-A58A-40C7DEB5B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8CACC0-C69B-4845-9C8B-FFD53E5DC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86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090C085-4C30-437A-9A03-A0B050FDE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2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FC298-4F1E-4C16-855C-026A5920C4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0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78EDC-14C5-43FE-A10A-DC1A408E8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7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D6CC-39B9-4F95-99D0-7D49353B8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0E7AF-3BE7-4067-A07C-F175B0AAF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1D21E-4B50-471B-A1E5-44D57DC68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46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F07E0-14B9-4EC3-9C45-4EC7DE644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6C2A2-2100-4004-82F0-96998BB48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10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2381-3AAE-4C52-8EF1-D8ACF571B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8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8C5D05-CE34-4AA6-A6C5-F7668004C7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A </a:t>
            </a:r>
            <a:r>
              <a:rPr lang="en-US" altLang="en-US" sz="2800" i="1"/>
              <a:t>pointer</a:t>
            </a:r>
            <a:r>
              <a:rPr lang="en-US" altLang="en-US" sz="2800"/>
              <a:t> is a reference to another variable (memory location) in a program</a:t>
            </a:r>
          </a:p>
          <a:p>
            <a:pPr lvl="1"/>
            <a:r>
              <a:rPr lang="en-US" altLang="en-US" sz="2400"/>
              <a:t>Used to change variables inside a function (reference parameters)</a:t>
            </a:r>
          </a:p>
          <a:p>
            <a:pPr lvl="1"/>
            <a:r>
              <a:rPr lang="en-US" altLang="en-US" sz="2400"/>
              <a:t>Used to remember a particular member of a group (such as an array)</a:t>
            </a:r>
          </a:p>
          <a:p>
            <a:pPr lvl="1"/>
            <a:r>
              <a:rPr lang="en-US" altLang="en-US" sz="2400"/>
              <a:t>Used in dynamic (on-the-fly) memory allocation (especially of arrays)</a:t>
            </a:r>
          </a:p>
          <a:p>
            <a:pPr lvl="1"/>
            <a:r>
              <a:rPr lang="en-US" altLang="en-US" sz="2400"/>
              <a:t>Used in building complex data structures (linked lists, stacks, queues, trees, etc.)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Return Values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A function can also return a pointer value:</a:t>
            </a: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float *findMax(float A[], int N)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float *theMax = &amp;(A[0]);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for (I = 1;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(A[I] &gt; *theMax) theMax = &amp;(A[I]);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return theMax;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float A[5] = {0.0, 3.0, 1.5, 2.0, 4.1};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float *maxA;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maxA = findMax(A,5);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*maxA = *maxA + 1.0;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printf("%.1f %.1f\n",*maxA,A[4]);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A pointer can also be made to point to a pointer variable (but the pointer must be of a type that allows it to point to a pointer)</a:t>
            </a:r>
          </a:p>
          <a:p>
            <a:pPr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buFontTx/>
              <a:buNone/>
            </a:pPr>
            <a:r>
              <a:rPr lang="en-US" altLang="en-US" sz="2400"/>
              <a:t>int V = 101;</a:t>
            </a:r>
          </a:p>
          <a:p>
            <a:pPr lvl="1">
              <a:buFontTx/>
              <a:buNone/>
            </a:pPr>
            <a:r>
              <a:rPr lang="en-US" altLang="en-US" sz="2400"/>
              <a:t>int *P = &amp;V;	/* P points to int V */</a:t>
            </a:r>
          </a:p>
          <a:p>
            <a:pPr lvl="1">
              <a:buFontTx/>
              <a:buNone/>
            </a:pPr>
            <a:r>
              <a:rPr lang="en-US" altLang="en-US" sz="2400"/>
              <a:t>int **Q = &amp;P;	/* Q points to int pointer P */</a:t>
            </a:r>
          </a:p>
          <a:p>
            <a:pPr lvl="1">
              <a:buFontTx/>
              <a:buNone/>
            </a:pP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printf(“%d %d %d\n”,V,*P,**Q); /* prints 101 3 times */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Pointers are generally of the same size (enough bytes to represent all possible memory addresses), but it is inappropriate to assign an address of one type of variable to a different type of pointer</a:t>
            </a:r>
          </a:p>
          <a:p>
            <a:pPr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buFontTx/>
              <a:buNone/>
            </a:pPr>
            <a:r>
              <a:rPr lang="en-US" altLang="en-US" sz="2400"/>
              <a:t>int V = 101;</a:t>
            </a:r>
          </a:p>
          <a:p>
            <a:pPr lvl="1">
              <a:buFontTx/>
              <a:buNone/>
            </a:pPr>
            <a:r>
              <a:rPr lang="en-US" altLang="en-US" sz="2400"/>
              <a:t>float *P = &amp;V; /* Generally results in a Warning */</a:t>
            </a:r>
          </a:p>
          <a:p>
            <a:pPr>
              <a:buFontTx/>
              <a:buNone/>
            </a:pPr>
            <a:r>
              <a:rPr lang="en-US" altLang="en-US" sz="2800"/>
              <a:t>Warning rather than error because C will allow you to do this (it is appropriate in certain situations)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Casting Pointers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When assigning a memory address of a variable of one type to a pointer that points to another type it is best to use the cast operator to indicate the cast is intentional (this will remove the warning)</a:t>
            </a:r>
          </a:p>
          <a:p>
            <a:pPr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buFontTx/>
              <a:buNone/>
            </a:pPr>
            <a:r>
              <a:rPr lang="en-US" altLang="en-US" sz="2400"/>
              <a:t>int V = 101;</a:t>
            </a:r>
          </a:p>
          <a:p>
            <a:pPr lvl="1">
              <a:buFontTx/>
              <a:buNone/>
            </a:pPr>
            <a:r>
              <a:rPr lang="en-US" altLang="en-US" sz="2400"/>
              <a:t>float *P = (float *) &amp;V; /* Casts int address to float * */</a:t>
            </a:r>
          </a:p>
          <a:p>
            <a:pPr>
              <a:buFontTx/>
              <a:buNone/>
            </a:pPr>
            <a:r>
              <a:rPr lang="en-US" altLang="en-US" sz="2800"/>
              <a:t>Removes warning, but is still a somewhat unsafe thing to do</a:t>
            </a:r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General (void) Pointer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A void * is considered to be a general pointer</a:t>
            </a:r>
          </a:p>
          <a:p>
            <a:pPr>
              <a:buFontTx/>
              <a:buNone/>
            </a:pPr>
            <a:r>
              <a:rPr lang="en-US" altLang="en-US" sz="2800"/>
              <a:t>No cast is needed to assign an address to a void * or from a void * to another pointer type</a:t>
            </a:r>
          </a:p>
          <a:p>
            <a:pPr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buFontTx/>
              <a:buNone/>
            </a:pPr>
            <a:r>
              <a:rPr lang="en-US" altLang="en-US" sz="2400"/>
              <a:t>int V = 101;</a:t>
            </a:r>
          </a:p>
          <a:p>
            <a:pPr lvl="1">
              <a:buFontTx/>
              <a:buNone/>
            </a:pPr>
            <a:r>
              <a:rPr lang="en-US" altLang="en-US" sz="2400"/>
              <a:t>void *G = &amp;V;	/* No warning */</a:t>
            </a:r>
          </a:p>
          <a:p>
            <a:pPr lvl="1">
              <a:buFontTx/>
              <a:buNone/>
            </a:pPr>
            <a:r>
              <a:rPr lang="en-US" altLang="en-US" sz="2400"/>
              <a:t>float *P = G;	/* No warning, still not safe */</a:t>
            </a:r>
          </a:p>
          <a:p>
            <a:pPr>
              <a:buFontTx/>
              <a:buNone/>
            </a:pPr>
            <a:r>
              <a:rPr lang="en-US" altLang="en-US" sz="2800"/>
              <a:t>Certain library functions return void * results (more later)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1D Arrays and Pointers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int A[5] - A is the address where the array starts (first element), it is equivalent to &amp;(A[0])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A is in some sense a pointer to an integer variable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To determine the address of A[x] use formula: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(address of A + x * bytes to represent int)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(address of array + element num * bytes for element size)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The + operator when applied to a pointer value uses the formula above: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 + x is equivalent to &amp;(A[x])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*(A + x) is equivalent to A[x]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1D Array and Pointers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float A[6] = {1.0,2.0,1.0,0.5,3.0,2.0};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float *theMin = &amp;(A[0]);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float *walker = &amp;(A[1]);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(walker &lt; &amp;(A[6]))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if (*walker &lt; *theMin)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theMin = walker;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walker = walker + 1;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printf("%.1f\n",*theMin);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1D Array as Parameter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When passing whole array as parameter use syntax </a:t>
            </a:r>
            <a:r>
              <a:rPr lang="en-US" altLang="en-US" sz="2800" i="1"/>
              <a:t>ParamName</a:t>
            </a:r>
            <a:r>
              <a:rPr lang="en-US" altLang="en-US" sz="2800"/>
              <a:t>[], but can also use *</a:t>
            </a:r>
            <a:r>
              <a:rPr lang="en-US" altLang="en-US" sz="2800" i="1"/>
              <a:t>ParamName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Still treat the parameter as representing array: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totalArray(int </a:t>
            </a:r>
            <a:r>
              <a:rPr lang="en-US" altLang="en-US" sz="2000" u="sng">
                <a:latin typeface="Courier New" panose="02070309020205020404" pitchFamily="49" charset="0"/>
              </a:rPr>
              <a:t>*A</a:t>
            </a:r>
            <a:r>
              <a:rPr lang="en-US" altLang="en-US" sz="2000">
                <a:latin typeface="Courier New" panose="02070309020205020404" pitchFamily="49" charset="0"/>
              </a:rPr>
              <a:t>, int N)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int total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for (I = 0; I &lt; N; I++)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total += A[I];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return total;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For multi-dimensional arrays we still have to use the </a:t>
            </a:r>
            <a:r>
              <a:rPr lang="en-US" altLang="en-US" sz="2800" i="1"/>
              <a:t>ArrayName</a:t>
            </a:r>
            <a:r>
              <a:rPr lang="en-US" altLang="en-US" sz="2800"/>
              <a:t>[][</a:t>
            </a:r>
            <a:r>
              <a:rPr lang="en-US" altLang="en-US" sz="2800" i="1"/>
              <a:t>Dim2</a:t>
            </a:r>
            <a:r>
              <a:rPr lang="en-US" altLang="en-US" sz="2800"/>
              <a:t>][</a:t>
            </a:r>
            <a:r>
              <a:rPr lang="en-US" altLang="en-US" sz="2800" i="1"/>
              <a:t>Dim3</a:t>
            </a:r>
            <a:r>
              <a:rPr lang="en-US" altLang="en-US" sz="2800"/>
              <a:t>]etc. form</a:t>
            </a: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en-US" sz="4000"/>
              <a:t>Understanding Complex Declarations</a:t>
            </a: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Right-left rule: when examining a declaration, start at the identifier, then read the first object to right, first to left, second to right, second to left, etc.</a:t>
            </a:r>
          </a:p>
          <a:p>
            <a:pPr>
              <a:buFontTx/>
              <a:buNone/>
            </a:pPr>
            <a:r>
              <a:rPr lang="en-US" altLang="en-US" sz="2800"/>
              <a:t>objects:</a:t>
            </a:r>
          </a:p>
          <a:p>
            <a:pPr lvl="1">
              <a:buFontTx/>
              <a:buNone/>
            </a:pPr>
            <a:r>
              <a:rPr lang="en-US" altLang="en-US" sz="2400" i="1"/>
              <a:t>Type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* - pointer to</a:t>
            </a:r>
          </a:p>
          <a:p>
            <a:pPr lvl="1">
              <a:buFontTx/>
              <a:buNone/>
            </a:pPr>
            <a:r>
              <a:rPr lang="en-US" altLang="en-US" sz="2400"/>
              <a:t>[</a:t>
            </a:r>
            <a:r>
              <a:rPr lang="en-US" altLang="en-US" sz="2400" i="1"/>
              <a:t>Dim</a:t>
            </a:r>
            <a:r>
              <a:rPr lang="en-US" altLang="en-US" sz="2400"/>
              <a:t>] - 1D array of size Dim</a:t>
            </a:r>
          </a:p>
          <a:p>
            <a:pPr lvl="1">
              <a:buFontTx/>
              <a:buNone/>
            </a:pPr>
            <a:r>
              <a:rPr lang="en-US" altLang="en-US" sz="2400"/>
              <a:t>[</a:t>
            </a:r>
            <a:r>
              <a:rPr lang="en-US" altLang="en-US" sz="2400" i="1"/>
              <a:t>Dim1</a:t>
            </a:r>
            <a:r>
              <a:rPr lang="en-US" altLang="en-US" sz="2400"/>
              <a:t>][</a:t>
            </a:r>
            <a:r>
              <a:rPr lang="en-US" altLang="en-US" sz="2400" i="1"/>
              <a:t>Dim2</a:t>
            </a:r>
            <a:r>
              <a:rPr lang="en-US" altLang="en-US" sz="2400"/>
              <a:t>] - 2D of size </a:t>
            </a:r>
            <a:r>
              <a:rPr lang="en-US" altLang="en-US" sz="2400" i="1"/>
              <a:t>Dim1,Dim2</a:t>
            </a:r>
          </a:p>
          <a:p>
            <a:pPr lvl="1">
              <a:buFontTx/>
              <a:buNone/>
            </a:pPr>
            <a:r>
              <a:rPr lang="en-US" altLang="en-US" sz="2400"/>
              <a:t>( </a:t>
            </a:r>
            <a:r>
              <a:rPr lang="en-US" altLang="en-US" sz="2400" i="1"/>
              <a:t>Params</a:t>
            </a:r>
            <a:r>
              <a:rPr lang="en-US" altLang="en-US" sz="2400"/>
              <a:t> ) - function</a:t>
            </a:r>
          </a:p>
          <a:p>
            <a:pPr>
              <a:buFontTx/>
              <a:buNone/>
            </a:pPr>
            <a:r>
              <a:rPr lang="en-US" altLang="en-US" sz="2800"/>
              <a:t>Can use parentheses to halt reading in one direction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Declarations 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A</a:t>
            </a:r>
            <a:r>
              <a:rPr lang="en-US" altLang="en-US" sz="2000">
                <a:latin typeface="Courier New" panose="02070309020205020404" pitchFamily="49" charset="0"/>
              </a:rPr>
              <a:t>			</a:t>
            </a:r>
            <a:r>
              <a:rPr lang="en-US" altLang="en-US" sz="2000" u="sng">
                <a:latin typeface="Courier New" panose="02070309020205020404" pitchFamily="49" charset="0"/>
              </a:rPr>
              <a:t>A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B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[5]		B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1D array of size 5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of floats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*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C</a:t>
            </a:r>
            <a:r>
              <a:rPr lang="en-US" altLang="en-US" sz="2000">
                <a:latin typeface="Courier New" panose="02070309020205020404" pitchFamily="49" charset="0"/>
              </a:rPr>
              <a:t>		</a:t>
            </a:r>
            <a:r>
              <a:rPr lang="en-US" altLang="en-US" sz="2000" u="sng">
                <a:latin typeface="Courier New" panose="02070309020205020404" pitchFamily="49" charset="0"/>
              </a:rPr>
              <a:t>C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pointer to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an int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D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[6][3]</a:t>
            </a: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u="sng">
                <a:latin typeface="Courier New" panose="02070309020205020404" pitchFamily="49" charset="0"/>
              </a:rPr>
              <a:t>D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2D array of size 6,3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of chars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*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[5]</a:t>
            </a:r>
            <a:r>
              <a:rPr lang="en-US" altLang="en-US" sz="2000">
                <a:latin typeface="Courier New" panose="02070309020205020404" pitchFamily="49" charset="0"/>
              </a:rPr>
              <a:t>		</a:t>
            </a:r>
            <a:r>
              <a:rPr lang="en-US" altLang="en-US" sz="2000" u="sng">
                <a:latin typeface="Courier New" panose="02070309020205020404" pitchFamily="49" charset="0"/>
              </a:rPr>
              <a:t>E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1D array of size 5 of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	</a:t>
            </a:r>
            <a:r>
              <a:rPr lang="en-US" altLang="en-US" sz="2000" u="sng">
                <a:latin typeface="Courier New" panose="02070309020205020404" pitchFamily="49" charset="0"/>
              </a:rPr>
              <a:t>pointers to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ints</a:t>
            </a: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(</a:t>
            </a:r>
            <a:r>
              <a:rPr lang="en-US" altLang="en-US" sz="2000" u="sng">
                <a:latin typeface="Courier New" panose="02070309020205020404" pitchFamily="49" charset="0"/>
              </a:rPr>
              <a:t>*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F</a:t>
            </a:r>
            <a:r>
              <a:rPr lang="en-US" altLang="en-US" sz="2000">
                <a:latin typeface="Courier New" panose="02070309020205020404" pitchFamily="49" charset="0"/>
              </a:rPr>
              <a:t>) </a:t>
            </a:r>
            <a:r>
              <a:rPr lang="en-US" altLang="en-US" sz="2000" u="sng">
                <a:latin typeface="Courier New" panose="02070309020205020404" pitchFamily="49" charset="0"/>
              </a:rPr>
              <a:t>[5]	F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pointer to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	</a:t>
            </a:r>
            <a:r>
              <a:rPr lang="en-US" altLang="en-US" sz="2000" u="sng">
                <a:latin typeface="Courier New" panose="02070309020205020404" pitchFamily="49" charset="0"/>
              </a:rPr>
              <a:t>1D array of size 5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of ints</a:t>
            </a: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G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(…)		G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function returning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an int</a:t>
            </a:r>
          </a:p>
          <a:p>
            <a:pPr>
              <a:buFontTx/>
              <a:buNone/>
            </a:pPr>
            <a:r>
              <a:rPr lang="en-US" altLang="en-US" sz="2000" u="sng">
                <a:latin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*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H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(…)	H is a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function returning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	</a:t>
            </a:r>
            <a:r>
              <a:rPr lang="en-US" altLang="en-US" sz="2000" u="sng">
                <a:latin typeface="Courier New" panose="02070309020205020404" pitchFamily="49" charset="0"/>
              </a:rPr>
              <a:t>a pointer to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u="sng">
                <a:latin typeface="Courier New" panose="02070309020205020404" pitchFamily="49" charset="0"/>
              </a:rPr>
              <a:t>a char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Pointers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Basics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Variable declaration, initialization, NULL pointer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&amp; (address) operator, * (indirection) operator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Pointer parameters, return values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Casting points, void 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Arrays and pointers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1D array and simple pointer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Passing as parameter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Dynamic memory allocation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calloc, free, malloc, realloc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/>
              <a:t>Dynamic 2D array allocation (and non-square arrays)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Parts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943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Space for program code includes space for machine language code and data</a:t>
            </a:r>
          </a:p>
          <a:p>
            <a:pPr>
              <a:buFontTx/>
              <a:buNone/>
            </a:pPr>
            <a:r>
              <a:rPr lang="en-US" altLang="en-US" sz="2400"/>
              <a:t>Data broken into:</a:t>
            </a:r>
          </a:p>
          <a:p>
            <a:pPr lvl="1">
              <a:buFontTx/>
              <a:buNone/>
            </a:pPr>
            <a:r>
              <a:rPr lang="en-US" altLang="en-US" sz="2000"/>
              <a:t>space for global variables and constants</a:t>
            </a:r>
          </a:p>
          <a:p>
            <a:pPr lvl="1">
              <a:buFontTx/>
              <a:buNone/>
            </a:pPr>
            <a:r>
              <a:rPr lang="en-US" altLang="en-US" sz="2000"/>
              <a:t>data stack - expands/shrinks while program runs</a:t>
            </a:r>
          </a:p>
          <a:p>
            <a:pPr lvl="1">
              <a:buFontTx/>
              <a:buNone/>
            </a:pPr>
            <a:r>
              <a:rPr lang="en-US" altLang="en-US" sz="2000"/>
              <a:t>data heap - expands/shrinks while program runs</a:t>
            </a:r>
          </a:p>
          <a:p>
            <a:pPr>
              <a:buFontTx/>
              <a:buNone/>
            </a:pPr>
            <a:r>
              <a:rPr lang="en-US" altLang="en-US" sz="2400"/>
              <a:t>Local variables in functions allocated when function starts:</a:t>
            </a:r>
          </a:p>
          <a:p>
            <a:pPr lvl="1">
              <a:buFontTx/>
              <a:buNone/>
            </a:pPr>
            <a:r>
              <a:rPr lang="en-US" altLang="en-US" sz="2000"/>
              <a:t>space put aside on the data stack</a:t>
            </a:r>
          </a:p>
          <a:p>
            <a:pPr lvl="1">
              <a:buFontTx/>
              <a:buNone/>
            </a:pPr>
            <a:r>
              <a:rPr lang="en-US" altLang="en-US" sz="2000"/>
              <a:t>when function ends, space is freed up</a:t>
            </a:r>
          </a:p>
          <a:p>
            <a:pPr lvl="1">
              <a:buFontTx/>
              <a:buNone/>
            </a:pPr>
            <a:r>
              <a:rPr lang="en-US" altLang="en-US" sz="2000"/>
              <a:t>must know size of data item (int, array, etc.) when allocated (</a:t>
            </a:r>
            <a:r>
              <a:rPr lang="en-US" altLang="en-US" sz="2000" i="1"/>
              <a:t>static allocation</a:t>
            </a:r>
            <a:r>
              <a:rPr lang="en-US" altLang="en-US" sz="2000"/>
              <a:t>)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934200" y="1524000"/>
          <a:ext cx="12779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VISIO" r:id="rId3" imgW="955080" imgH="3698280" progId="Visio.Drawing.4">
                  <p:embed/>
                </p:oleObj>
              </mc:Choice>
              <mc:Fallback>
                <p:oleObj name="VISIO" r:id="rId3" imgW="955080" imgH="369828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4000"/>
                        <a:ext cx="1277938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Limits of Static Allocation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What if we don’t know how much space we will need ahead of time?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ask user how many numbers to read 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read set of numbers in to array (of appropriate size)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calculate the average (look at all numbers)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calculate the variance (based on the average)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Problem: how big do we make the array??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using static allocation, have to make the array as big as the user might specify (might not be big enough)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Allow the program to allocate some variables (notably arrays), during the program, based on variables in program (dynamically)</a:t>
            </a:r>
          </a:p>
          <a:p>
            <a:pPr>
              <a:buFontTx/>
              <a:buNone/>
            </a:pPr>
            <a:r>
              <a:rPr lang="en-US" altLang="en-US" sz="2800"/>
              <a:t>Previous example: ask the user how many numbers to read, then allocate array of appropriate size</a:t>
            </a:r>
          </a:p>
          <a:p>
            <a:pPr>
              <a:buFontTx/>
              <a:buNone/>
            </a:pPr>
            <a:r>
              <a:rPr lang="en-US" altLang="en-US" sz="2800"/>
              <a:t>Idea: user has routines to request some amount of memory, the user then uses this memory, and returns it when they are done</a:t>
            </a:r>
          </a:p>
          <a:p>
            <a:pPr lvl="1">
              <a:buFontTx/>
              <a:buNone/>
            </a:pPr>
            <a:r>
              <a:rPr lang="en-US" altLang="en-US" sz="2400"/>
              <a:t>memory allocated in the </a:t>
            </a:r>
            <a:r>
              <a:rPr lang="en-US" altLang="en-US" sz="2400" i="1"/>
              <a:t>Data Heap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Management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calloc - routine used to allocate arrays of memory</a:t>
            </a:r>
          </a:p>
          <a:p>
            <a:pPr>
              <a:buFontTx/>
              <a:buNone/>
            </a:pPr>
            <a:r>
              <a:rPr lang="en-US" altLang="en-US" sz="2800"/>
              <a:t>malloc - routine used to allocate a single block of memory</a:t>
            </a:r>
          </a:p>
          <a:p>
            <a:pPr>
              <a:buFontTx/>
              <a:buNone/>
            </a:pPr>
            <a:r>
              <a:rPr lang="en-US" altLang="en-US" sz="2800"/>
              <a:t>realloc - routine used to extend the amount of space allocated previously</a:t>
            </a:r>
          </a:p>
          <a:p>
            <a:pPr>
              <a:buFontTx/>
              <a:buNone/>
            </a:pPr>
            <a:r>
              <a:rPr lang="en-US" altLang="en-US" sz="2800"/>
              <a:t>free - routine used to tell program a piece of memory no longer needed</a:t>
            </a:r>
          </a:p>
          <a:p>
            <a:pPr lvl="1">
              <a:buFontTx/>
              <a:buNone/>
            </a:pPr>
            <a:r>
              <a:rPr lang="en-US" altLang="en-US" sz="2400"/>
              <a:t>note: memory allocated dynamically does not go away at the end of functions, you MUST explicitly free it up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Allocation with calloc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prototype: void * calloc(size_t num, size_t esize)</a:t>
            </a:r>
          </a:p>
          <a:p>
            <a:pPr lvl="1">
              <a:buFontTx/>
              <a:buNone/>
            </a:pPr>
            <a:r>
              <a:rPr lang="en-US" altLang="en-US" sz="2400"/>
              <a:t>size_t is a special type used to indicate sizes, generally an unsigned int</a:t>
            </a:r>
          </a:p>
          <a:p>
            <a:pPr lvl="1">
              <a:buFontTx/>
              <a:buNone/>
            </a:pPr>
            <a:r>
              <a:rPr lang="en-US" altLang="en-US" sz="2400"/>
              <a:t>num is the number of elements to be allocated in the array</a:t>
            </a:r>
          </a:p>
          <a:p>
            <a:pPr lvl="1">
              <a:buFontTx/>
              <a:buNone/>
            </a:pPr>
            <a:r>
              <a:rPr lang="en-US" altLang="en-US" sz="2400"/>
              <a:t>esize is the size of the elements to be allocated</a:t>
            </a:r>
          </a:p>
          <a:p>
            <a:pPr lvl="2">
              <a:buFontTx/>
              <a:buNone/>
            </a:pPr>
            <a:r>
              <a:rPr lang="en-US" altLang="en-US" sz="2000"/>
              <a:t>generally use sizeof and type to get correct value</a:t>
            </a:r>
          </a:p>
          <a:p>
            <a:pPr lvl="1">
              <a:buFontTx/>
              <a:buNone/>
            </a:pPr>
            <a:r>
              <a:rPr lang="en-US" altLang="en-US" sz="2400"/>
              <a:t>an amount of memory of size num*esize allocated on heap</a:t>
            </a:r>
          </a:p>
          <a:p>
            <a:pPr lvl="1">
              <a:buFontTx/>
              <a:buNone/>
            </a:pPr>
            <a:r>
              <a:rPr lang="en-US" altLang="en-US" sz="2400"/>
              <a:t>calloc returns the address of the first byte of this memory</a:t>
            </a:r>
          </a:p>
          <a:p>
            <a:pPr lvl="1">
              <a:buFontTx/>
              <a:buNone/>
            </a:pPr>
            <a:r>
              <a:rPr lang="en-US" altLang="en-US" sz="2400"/>
              <a:t>generally we cast the result to the appropriate type</a:t>
            </a:r>
          </a:p>
          <a:p>
            <a:pPr lvl="1">
              <a:buFontTx/>
              <a:buNone/>
            </a:pPr>
            <a:r>
              <a:rPr lang="en-US" altLang="en-US" sz="2400"/>
              <a:t>if not enough memory is available, calloc returns NULL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calloc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float *nums;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N;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printf(“Read how many numbers:”);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scanf(“%d”,&amp;N);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nums = (float *) calloc(N, sizeof(float));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nums is now an array of floats of size N */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for (I = 0; I &lt; N; I++)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printf(“Please enter number %d: “,I+1);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scanf(“%f”,&amp;(nums[I]));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Calculate average, etc. */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Releasing Memory (free)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prototype: void free(void *ptr)</a:t>
            </a:r>
          </a:p>
          <a:p>
            <a:pPr lvl="1">
              <a:buFontTx/>
              <a:buNone/>
            </a:pPr>
            <a:r>
              <a:rPr lang="en-US" altLang="en-US" sz="2400"/>
              <a:t>memory at location pointed to by ptr is released (so we could use it again in the future)</a:t>
            </a:r>
          </a:p>
          <a:p>
            <a:pPr lvl="1">
              <a:buFontTx/>
              <a:buNone/>
            </a:pPr>
            <a:r>
              <a:rPr lang="en-US" altLang="en-US" sz="2400"/>
              <a:t>program keeps track of each piece of memory allocated by where that memory starts</a:t>
            </a:r>
          </a:p>
          <a:p>
            <a:pPr lvl="1">
              <a:buFontTx/>
              <a:buNone/>
            </a:pPr>
            <a:r>
              <a:rPr lang="en-US" altLang="en-US" sz="2400"/>
              <a:t>if we free a piece of memory allocated with calloc, the entire array is freed (released)</a:t>
            </a:r>
          </a:p>
          <a:p>
            <a:pPr lvl="1">
              <a:buFontTx/>
              <a:buNone/>
            </a:pPr>
            <a:r>
              <a:rPr lang="en-US" altLang="en-US" sz="2400"/>
              <a:t>results are problematic if we pass as address to free an address of something that was not allocated dynamically (or has already been freed)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free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float *nums;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N;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printf(“Read how many numbers:”);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scanf(“%d”,&amp;N);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nums = (float *) calloc(N, sizeof(float));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use array nums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when done with nums: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free(nums);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would be an error to say it again - free(nums) */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Importance of free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problem()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float *nums;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int N = 5;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nums = (float *) calloc(N, sizeof(float));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/* But no call to free with nums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/* problem ends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When function problem called, space for array of size N allocated, when function ends, variable nums goes away, but the space nums points at (the array of size N) does not (allocated on the heap) - furthermore, we have no way to figure out where it is)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Problem called </a:t>
            </a:r>
            <a:r>
              <a:rPr lang="en-US" altLang="en-US" sz="2400" i="1"/>
              <a:t>memory leakage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Allocation with malloc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prototype: void * malloc(size_t esize)</a:t>
            </a:r>
          </a:p>
          <a:p>
            <a:pPr lvl="1">
              <a:buFontTx/>
              <a:buNone/>
            </a:pPr>
            <a:r>
              <a:rPr lang="en-US" altLang="en-US" sz="2400"/>
              <a:t>similar to calloc, except we use it to allocate a single block of the given size esize</a:t>
            </a:r>
          </a:p>
          <a:p>
            <a:pPr lvl="1">
              <a:buFontTx/>
              <a:buNone/>
            </a:pPr>
            <a:r>
              <a:rPr lang="en-US" altLang="en-US" sz="2400"/>
              <a:t>as with calloc, memory is allocated from heap</a:t>
            </a:r>
          </a:p>
          <a:p>
            <a:pPr lvl="1">
              <a:buFontTx/>
              <a:buNone/>
            </a:pPr>
            <a:r>
              <a:rPr lang="en-US" altLang="en-US" sz="2400"/>
              <a:t>NULL returned if not enough memory available</a:t>
            </a:r>
          </a:p>
          <a:p>
            <a:pPr lvl="1">
              <a:buFontTx/>
              <a:buNone/>
            </a:pPr>
            <a:r>
              <a:rPr lang="en-US" altLang="en-US" sz="2400"/>
              <a:t>memory must be released using free once the user is done</a:t>
            </a:r>
          </a:p>
          <a:p>
            <a:pPr lvl="1">
              <a:buFontTx/>
              <a:buNone/>
            </a:pPr>
            <a:r>
              <a:rPr lang="en-US" altLang="en-US" sz="2400"/>
              <a:t>can perform the same function as calloc if we simply multiply the two arguments of calloc together</a:t>
            </a:r>
          </a:p>
          <a:p>
            <a:pPr lvl="2">
              <a:buFontTx/>
              <a:buNone/>
            </a:pPr>
            <a:r>
              <a:rPr lang="en-US" altLang="en-US" sz="2000"/>
              <a:t>malloc(N * sizeof(float)) is equivalent to</a:t>
            </a:r>
          </a:p>
          <a:p>
            <a:pPr lvl="2">
              <a:buFontTx/>
              <a:buNone/>
            </a:pPr>
            <a:r>
              <a:rPr lang="en-US" altLang="en-US" sz="2000"/>
              <a:t>calloc(N,sizeof(float))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Basics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Variables are allocated at </a:t>
            </a:r>
            <a:r>
              <a:rPr lang="en-US" altLang="en-US" sz="2400" i="1"/>
              <a:t>addresses</a:t>
            </a:r>
            <a:r>
              <a:rPr lang="en-US" altLang="en-US" sz="2400"/>
              <a:t> in computer memory (address depends on computer/operating system)</a:t>
            </a:r>
          </a:p>
          <a:p>
            <a:pPr>
              <a:buFontTx/>
              <a:buNone/>
            </a:pPr>
            <a:r>
              <a:rPr lang="en-US" altLang="en-US" sz="2400"/>
              <a:t>Name of the variable is a reference to that memory address</a:t>
            </a:r>
          </a:p>
          <a:p>
            <a:pPr>
              <a:buFontTx/>
              <a:buNone/>
            </a:pPr>
            <a:r>
              <a:rPr lang="en-US" altLang="en-US" sz="2400"/>
              <a:t>A pointer variable contains a representation of an address of another variable (P is a pointer variable in the following):</a:t>
            </a:r>
            <a:endParaRPr lang="en-US" altLang="en-US" sz="280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944563" y="4114800"/>
          <a:ext cx="72548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5259600" imgH="1436760" progId="Visio.Drawing.4">
                  <p:embed/>
                </p:oleObj>
              </mc:Choice>
              <mc:Fallback>
                <p:oleObj name="VISIO" r:id="rId3" imgW="5259600" imgH="14367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114800"/>
                        <a:ext cx="7254875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Increasing Memory Size with realloc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prototype: void * realloc(void * ptr, size_t esize)</a:t>
            </a:r>
          </a:p>
          <a:p>
            <a:pPr lvl="1">
              <a:buFontTx/>
              <a:buNone/>
            </a:pPr>
            <a:r>
              <a:rPr lang="en-US" altLang="en-US" sz="2400"/>
              <a:t>ptr is a pointer to a piece of memory previously dynamically allocated</a:t>
            </a:r>
          </a:p>
          <a:p>
            <a:pPr lvl="1">
              <a:buFontTx/>
              <a:buNone/>
            </a:pPr>
            <a:r>
              <a:rPr lang="en-US" altLang="en-US" sz="2400"/>
              <a:t>esize is new size to allocate (no effect if esize is smaller than the size of the memory block ptr points to already)</a:t>
            </a:r>
          </a:p>
          <a:p>
            <a:pPr lvl="1">
              <a:buFontTx/>
              <a:buNone/>
            </a:pPr>
            <a:r>
              <a:rPr lang="en-US" altLang="en-US" sz="2400"/>
              <a:t>program allocates memory of size esize,</a:t>
            </a:r>
          </a:p>
          <a:p>
            <a:pPr lvl="1">
              <a:buFontTx/>
              <a:buNone/>
            </a:pPr>
            <a:r>
              <a:rPr lang="en-US" altLang="en-US" sz="2400"/>
              <a:t>then it copies the contents of the memory at ptr to the first part of the new piece of memory,</a:t>
            </a:r>
          </a:p>
          <a:p>
            <a:pPr lvl="1">
              <a:buFontTx/>
              <a:buNone/>
            </a:pPr>
            <a:r>
              <a:rPr lang="en-US" altLang="en-US" sz="2400"/>
              <a:t>finally, the old piece of memory is freed up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realloc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float *nums;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nums = (float *) calloc(5, sizeof(float));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nums is an array of 5 floating point values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for (I = 0; I &lt; 5; I++)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nums[I] = 2.0 * I;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nums[0]=0.0, nums[1]=2.0, nums[2]=4.0, etc.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nums = (float *) realloc(nums,10 * sizeof(float));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An array of 10 floating point values is allocated, the first 5 floats from the old nums are copied as the first 5 floats of the new nums, then the old nums is released */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Dynamically Allocating 2D Arrays</a:t>
            </a: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Can not simply dynamically allocate 2D (or higher) array</a:t>
            </a:r>
          </a:p>
          <a:p>
            <a:pPr>
              <a:buFontTx/>
              <a:buNone/>
            </a:pPr>
            <a:r>
              <a:rPr lang="en-US" altLang="en-US" sz="2400"/>
              <a:t>Idea - allocate an array of pointers (first dimension), make each pointer point to a 1D array of the appropriate size</a:t>
            </a:r>
          </a:p>
          <a:p>
            <a:pPr>
              <a:buFontTx/>
              <a:buNone/>
            </a:pPr>
            <a:r>
              <a:rPr lang="en-US" altLang="en-US" sz="2400"/>
              <a:t>Can treat result as 2D array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436813"/>
          <a:ext cx="3810000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VISIO" r:id="rId3" imgW="2236680" imgH="1881720" progId="Visio.Drawing.4">
                  <p:embed/>
                </p:oleObj>
              </mc:Choice>
              <mc:Fallback>
                <p:oleObj name="VISIO" r:id="rId3" imgW="2236680" imgH="188172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6813"/>
                        <a:ext cx="3810000" cy="320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Dynamically Allocating 2D Array</a:t>
            </a: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float **A;  /* A is an array (pointer) of float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pointers */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I;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 = (float **) calloc(5,sizeof(float *));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A is a 1D array (size 5) of float pointers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for (I = 0; I &lt; 5; I++)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A[I] = (float *) calloc(4,sizeof(float));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Each element of array points to an array of 4 float variables */</a:t>
            </a:r>
          </a:p>
          <a:p>
            <a:pPr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/* A[I][J] is the Jth entry in the array that the Ith member of A points to */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Non-Square 2D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/>
              <a:t>No need to allocate square 2D arrays: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float **A;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I;</a:t>
            </a:r>
          </a:p>
          <a:p>
            <a:pPr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= (float **) calloc(5,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sizeof(float *));</a:t>
            </a:r>
          </a:p>
          <a:p>
            <a:pPr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 = 0; I &lt; 5; I++)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A[I] = (float **)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calloc(</a:t>
            </a:r>
            <a:r>
              <a:rPr lang="en-US" altLang="en-US" sz="1800" b="1" u="sng">
                <a:latin typeface="Courier New" panose="02070309020205020404" pitchFamily="49" charset="0"/>
              </a:rPr>
              <a:t>I+1</a:t>
            </a:r>
            <a:r>
              <a:rPr lang="en-US" altLang="en-US" sz="1800">
                <a:latin typeface="Courier New" panose="02070309020205020404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sizeof(float));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584450"/>
          <a:ext cx="3810000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VISIO" r:id="rId3" imgW="2465280" imgH="1881720" progId="Visio.Drawing.4">
                  <p:embed/>
                </p:oleObj>
              </mc:Choice>
              <mc:Fallback>
                <p:oleObj name="VISIO" r:id="rId3" imgW="2465280" imgH="1881720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84450"/>
                        <a:ext cx="3810000" cy="290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 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Basic syntax: </a:t>
            </a:r>
            <a:r>
              <a:rPr lang="en-US" altLang="en-US" sz="2800" i="1"/>
              <a:t>Type</a:t>
            </a:r>
            <a:r>
              <a:rPr lang="en-US" altLang="en-US" sz="2800"/>
              <a:t> *</a:t>
            </a:r>
            <a:r>
              <a:rPr lang="en-US" altLang="en-US" sz="2800" i="1"/>
              <a:t>Name</a:t>
            </a:r>
          </a:p>
          <a:p>
            <a:pPr>
              <a:buFontTx/>
              <a:buNone/>
            </a:pPr>
            <a:r>
              <a:rPr lang="en-US" altLang="en-US" sz="2800"/>
              <a:t>Examples:</a:t>
            </a:r>
          </a:p>
          <a:p>
            <a:pPr lvl="1">
              <a:buFontTx/>
              <a:buNone/>
            </a:pPr>
            <a:r>
              <a:rPr lang="en-US" altLang="en-US" sz="2400"/>
              <a:t>int *P;	/* P is var that can point to an int var */</a:t>
            </a:r>
          </a:p>
          <a:p>
            <a:pPr lvl="1">
              <a:buFontTx/>
              <a:buNone/>
            </a:pPr>
            <a:r>
              <a:rPr lang="en-US" altLang="en-US" sz="2400"/>
              <a:t>float *Q;	/* Q is a float pointer */</a:t>
            </a:r>
          </a:p>
          <a:p>
            <a:pPr lvl="1">
              <a:buFontTx/>
              <a:buNone/>
            </a:pPr>
            <a:r>
              <a:rPr lang="en-US" altLang="en-US" sz="2400"/>
              <a:t>char *R;	/* R is a char pointer */</a:t>
            </a:r>
          </a:p>
          <a:p>
            <a:pPr>
              <a:buFontTx/>
              <a:buNone/>
            </a:pPr>
            <a:r>
              <a:rPr lang="en-US" altLang="en-US" sz="2800"/>
              <a:t>Complex example:</a:t>
            </a:r>
          </a:p>
          <a:p>
            <a:pPr lvl="1">
              <a:buFontTx/>
              <a:buNone/>
            </a:pPr>
            <a:r>
              <a:rPr lang="en-US" altLang="en-US" sz="2400"/>
              <a:t>int *AP[5];	/* AP is an array of 5 pointers to ints */</a:t>
            </a:r>
          </a:p>
          <a:p>
            <a:pPr lvl="1"/>
            <a:r>
              <a:rPr lang="en-US" altLang="en-US" sz="2400"/>
              <a:t>more on how to read complex declarations later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(&amp;) Operator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The address (&amp;) operator can be used in front of any variable object in C -- the result of the operation is the location in memory of the variable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Syntax: &amp;</a:t>
            </a:r>
            <a:r>
              <a:rPr lang="en-US" altLang="en-US" sz="2800" i="1"/>
              <a:t>VariableReference</a:t>
            </a:r>
            <a:endParaRPr lang="en-US" alt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Examples: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V;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*P;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A[5];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&amp;V - memory location of integer variable V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&amp;(A[2]) - memory location of array element 2 in array A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&amp;P - memory location of pointer variable 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en-US" sz="3600"/>
              <a:t>Pointer Variable Initialization/Assignment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NULL - pointer lit constant to non-existent address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used to indicate pointer points to nothing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Can initialize/assign pointer vars to NULL or use the address (&amp;) op to get address of a variable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variable in the address operator must be of the right type for the pointer (an integer pointer points only at integer variables)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Examples: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V;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*P = &amp;V;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int A[5];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/>
              <a:t>P = &amp;(A[2]);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Indirection (*) Operator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A pointer variable contains a memory address</a:t>
            </a:r>
          </a:p>
          <a:p>
            <a:pPr>
              <a:buFontTx/>
              <a:buNone/>
            </a:pPr>
            <a:r>
              <a:rPr lang="en-US" altLang="en-US" sz="2800"/>
              <a:t>To refer to the </a:t>
            </a:r>
            <a:r>
              <a:rPr lang="en-US" altLang="en-US" sz="2800" i="1"/>
              <a:t>contents</a:t>
            </a:r>
            <a:r>
              <a:rPr lang="en-US" altLang="en-US" sz="2800"/>
              <a:t> of the variable that the pointer points to, we use indirection operator</a:t>
            </a:r>
          </a:p>
          <a:p>
            <a:pPr>
              <a:buFontTx/>
              <a:buNone/>
            </a:pPr>
            <a:r>
              <a:rPr lang="en-US" altLang="en-US" sz="2800"/>
              <a:t>Syntax: *</a:t>
            </a:r>
            <a:r>
              <a:rPr lang="en-US" altLang="en-US" sz="2800" i="1"/>
              <a:t>PointerVariable</a:t>
            </a:r>
          </a:p>
          <a:p>
            <a:pPr>
              <a:buFontTx/>
              <a:buNone/>
            </a:pPr>
            <a:r>
              <a:rPr lang="en-US" altLang="en-US" sz="2800"/>
              <a:t>Example:</a:t>
            </a:r>
          </a:p>
          <a:p>
            <a:pPr lvl="1">
              <a:buFontTx/>
              <a:buNone/>
            </a:pPr>
            <a:r>
              <a:rPr lang="en-US" altLang="en-US" sz="2400"/>
              <a:t>int V = 101;</a:t>
            </a:r>
          </a:p>
          <a:p>
            <a:pPr lvl="1">
              <a:buFontTx/>
              <a:buNone/>
            </a:pPr>
            <a:r>
              <a:rPr lang="en-US" altLang="en-US" sz="2400"/>
              <a:t>int *P = &amp;V;</a:t>
            </a:r>
          </a:p>
          <a:p>
            <a:pPr lvl="1">
              <a:buFontTx/>
              <a:buNone/>
            </a:pPr>
            <a:r>
              <a:rPr lang="en-US" altLang="en-US" sz="2400"/>
              <a:t>/* Then *P would refer to the contents of the variable V (in this case, the integer 101) */</a:t>
            </a:r>
          </a:p>
          <a:p>
            <a:pPr lvl="1">
              <a:buFontTx/>
              <a:buNone/>
            </a:pPr>
            <a:r>
              <a:rPr lang="en-US" altLang="en-US" sz="2400"/>
              <a:t>printf(“%d”,*P);  /* Prints 101 */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Sample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A = 3;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B;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*P = &amp;A;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*Q = P;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*R = &amp;B;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printf(“Enter value:“);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scanf(“%d”,R);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printf(“%d %d\n”,A,B);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printf(“%d %d %d\n”,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*P,*Q,*R);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Q = &amp;B;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(P == Q)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printf(“1\n”);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(Q == R)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printf(“2\n”);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(*P == *Q)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printf(“3\n”);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(*Q == *R)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printf(“4\n”);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(*P == *R)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printf(“5\n”);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Parameters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To make changes to a variable that exist after a function ends, we pass the address of (a pointer to) the variable to the function (a reference parameter)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Then we use indirection operator inside the function to change the value the parameter points to: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changeVar(float *cvar)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*cvar = *cvar + 10.0;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float X = 5.0;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changeVar(&amp;X);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printf(“%.1f\n”,X);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2772</Words>
  <Application>Microsoft Office PowerPoint</Application>
  <PresentationFormat>On-screen Show (4:3)</PresentationFormat>
  <Paragraphs>340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Times New Roman</vt:lpstr>
      <vt:lpstr>Courier New</vt:lpstr>
      <vt:lpstr>Office Theme</vt:lpstr>
      <vt:lpstr>VISIO 4 Drawing</vt:lpstr>
      <vt:lpstr>Pointers</vt:lpstr>
      <vt:lpstr>Outline</vt:lpstr>
      <vt:lpstr>Pointer Basics</vt:lpstr>
      <vt:lpstr>Pointer Variable Definition</vt:lpstr>
      <vt:lpstr>Address (&amp;) Operator</vt:lpstr>
      <vt:lpstr>Pointer Variable Initialization/Assignment</vt:lpstr>
      <vt:lpstr>Indirection (*) Operator</vt:lpstr>
      <vt:lpstr>Pointer Sample</vt:lpstr>
      <vt:lpstr>Reference Parameters</vt:lpstr>
      <vt:lpstr>Pointer Return Values</vt:lpstr>
      <vt:lpstr>Pointers to Pointers</vt:lpstr>
      <vt:lpstr>Pointer Types</vt:lpstr>
      <vt:lpstr>Casting Pointers</vt:lpstr>
      <vt:lpstr>The General (void) Pointer</vt:lpstr>
      <vt:lpstr>1D Arrays and Pointers</vt:lpstr>
      <vt:lpstr>1D Array and Pointers Example</vt:lpstr>
      <vt:lpstr>1D Array as Parameter</vt:lpstr>
      <vt:lpstr>Understanding Complex Declarations</vt:lpstr>
      <vt:lpstr>Declarations Examples</vt:lpstr>
      <vt:lpstr>Program Parts</vt:lpstr>
      <vt:lpstr>Limits of Static Allocation</vt:lpstr>
      <vt:lpstr>Dynamic Memory Allocation</vt:lpstr>
      <vt:lpstr>Memory Management Functions</vt:lpstr>
      <vt:lpstr>Array Allocation with calloc</vt:lpstr>
      <vt:lpstr>calloc Example</vt:lpstr>
      <vt:lpstr>Releasing Memory (free)</vt:lpstr>
      <vt:lpstr>free Example</vt:lpstr>
      <vt:lpstr>The Importance of free</vt:lpstr>
      <vt:lpstr>Array Allocation with malloc</vt:lpstr>
      <vt:lpstr>Increasing Memory Size with realloc</vt:lpstr>
      <vt:lpstr>realloc Example</vt:lpstr>
      <vt:lpstr>Dynamically Allocating 2D Arrays</vt:lpstr>
      <vt:lpstr>Dynamically Allocating 2D Array</vt:lpstr>
      <vt:lpstr>Non-Square 2D Arrays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UMD</dc:creator>
  <cp:lastModifiedBy>Bill Chen</cp:lastModifiedBy>
  <cp:revision>9</cp:revision>
  <dcterms:created xsi:type="dcterms:W3CDTF">1998-11-29T21:48:49Z</dcterms:created>
  <dcterms:modified xsi:type="dcterms:W3CDTF">2017-04-25T14:23:31Z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rmaclin@d.umn.edu</vt:lpwstr>
  </property>
  <property fmtid="{D5CDD505-2E9C-101B-9397-08002B2CF9AE}" pid="8" name="HomePage">
    <vt:lpwstr>http://www.d.umn.edu/~rmaclin/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C:\CS 1622</vt:lpwstr>
  </property>
</Properties>
</file>