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284" r:id="rId3"/>
    <p:sldId id="276" r:id="rId4"/>
    <p:sldId id="275" r:id="rId5"/>
    <p:sldId id="268" r:id="rId6"/>
    <p:sldId id="266" r:id="rId7"/>
    <p:sldId id="278" r:id="rId8"/>
    <p:sldId id="282" r:id="rId9"/>
    <p:sldId id="279" r:id="rId10"/>
    <p:sldId id="283" r:id="rId11"/>
    <p:sldId id="260" r:id="rId12"/>
    <p:sldId id="261" r:id="rId13"/>
    <p:sldId id="259" r:id="rId14"/>
    <p:sldId id="270" r:id="rId15"/>
    <p:sldId id="280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D6AC"/>
    <a:srgbClr val="EEEEEE"/>
    <a:srgbClr val="000000"/>
    <a:srgbClr val="E02300"/>
    <a:srgbClr val="008080"/>
    <a:srgbClr val="FF9900"/>
    <a:srgbClr val="FFBF56"/>
    <a:srgbClr val="CC1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6BC86B6-FEDD-4201-B570-30658B289DF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7F17459-1F78-4F2E-B1CD-582AB9790E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0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53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1526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055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66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05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37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7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7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61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8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5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FF6C90-9C6C-4A9A-851C-BABC38795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6463" y="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188E87-9470-4180-9109-CDA798444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546A28-3B9B-4CBF-B36D-B71A90D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b="0" i="0">
                <a:solidFill>
                  <a:schemeClr val="tx1"/>
                </a:solidFill>
              </a:rPr>
              <a:t> Sp</a:t>
            </a:r>
            <a:r>
              <a:rPr lang="ja-JP" altLang="en-US" sz="800" b="0" i="0">
                <a:solidFill>
                  <a:schemeClr val="tx1"/>
                </a:solidFill>
              </a:rPr>
              <a:t>’</a:t>
            </a:r>
            <a:r>
              <a:rPr lang="en-US" altLang="ja-JP" sz="800" b="0" i="0">
                <a:solidFill>
                  <a:schemeClr val="tx1"/>
                </a:solidFill>
              </a:rPr>
              <a:t>04 ©</a:t>
            </a:r>
            <a:r>
              <a:rPr lang="en-US" altLang="ja-JP" sz="1000" b="0" i="0">
                <a:solidFill>
                  <a:schemeClr val="tx1"/>
                </a:solidFill>
              </a:rPr>
              <a:t> </a:t>
            </a:r>
            <a:r>
              <a:rPr lang="en-US" altLang="ja-JP" sz="800" b="0" i="0">
                <a:solidFill>
                  <a:schemeClr val="tx1"/>
                </a:solidFill>
              </a:rPr>
              <a:t>ABorgida</a:t>
            </a:r>
            <a:endParaRPr lang="en-US" altLang="en-US" sz="1000" b="0" i="0">
              <a:solidFill>
                <a:schemeClr val="tx1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A3B79E-1A13-472F-92D7-1BB648D9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553200"/>
            <a:ext cx="19034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3836CDC-2DA6-4721-A4F8-CE23FFB5E791}" type="slidenum">
              <a:rPr lang="en-US" altLang="en-US" sz="1000" b="0" i="0" smtClean="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altLang="en-US" sz="10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MS PGothic" panose="020B0600070205080204" pitchFamily="34" charset="-128"/>
          <a:cs typeface="ＭＳ Ｐゴシック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84" charset="-128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¨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3BD0C5-6126-43D8-8D81-6AD94DF9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0"/>
            <a:ext cx="7315200" cy="977900"/>
          </a:xfrm>
        </p:spPr>
        <p:txBody>
          <a:bodyPr/>
          <a:lstStyle/>
          <a:p>
            <a:r>
              <a:rPr lang="en-US" altLang="en-US"/>
              <a:t>Information and Database Management</a:t>
            </a:r>
            <a:br>
              <a:rPr lang="en-US" altLang="en-US"/>
            </a:br>
            <a:r>
              <a:rPr lang="en-US" altLang="en-US"/>
              <a:t>Principles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24E0328-D38A-4F78-ADA3-EACF29045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6363"/>
            <a:ext cx="8610600" cy="5334000"/>
          </a:xfrm>
        </p:spPr>
        <p:txBody>
          <a:bodyPr/>
          <a:lstStyle/>
          <a:p>
            <a:r>
              <a:rPr lang="en-US" altLang="en-US" i="1" dirty="0"/>
              <a:t>Read for course information at the beginning</a:t>
            </a:r>
            <a:endParaRPr lang="en-US" altLang="en-US" dirty="0"/>
          </a:p>
          <a:p>
            <a:r>
              <a:rPr lang="en-US" altLang="en-US" i="1" dirty="0"/>
              <a:t>Sakai for </a:t>
            </a:r>
          </a:p>
          <a:p>
            <a:pPr lvl="1"/>
            <a:r>
              <a:rPr lang="en-US" altLang="en-US" i="1" dirty="0"/>
              <a:t>access to lecture notes (when available)</a:t>
            </a:r>
          </a:p>
          <a:p>
            <a:pPr lvl="1"/>
            <a:r>
              <a:rPr lang="en-US" altLang="en-US" i="1" dirty="0"/>
              <a:t>announcements</a:t>
            </a:r>
          </a:p>
          <a:p>
            <a:pPr lvl="1"/>
            <a:r>
              <a:rPr lang="en-US" altLang="en-US" i="1" dirty="0"/>
              <a:t>homework postings/submissions, ... </a:t>
            </a:r>
            <a:r>
              <a:rPr lang="en-US" altLang="en-US" sz="2000" i="1" dirty="0">
                <a:solidFill>
                  <a:srgbClr val="FF0000"/>
                </a:solidFill>
              </a:rPr>
              <a:t>{please verify that your </a:t>
            </a:r>
            <a:r>
              <a:rPr lang="en-US" altLang="en-US" sz="2000" b="1" i="1" dirty="0">
                <a:solidFill>
                  <a:srgbClr val="FF0000"/>
                </a:solidFill>
              </a:rPr>
              <a:t>submission</a:t>
            </a:r>
            <a:r>
              <a:rPr lang="en-US" altLang="en-US" sz="2000" i="1" dirty="0">
                <a:solidFill>
                  <a:srgbClr val="FF0000"/>
                </a:solidFill>
              </a:rPr>
              <a:t> are actually there in </a:t>
            </a:r>
            <a:r>
              <a:rPr lang="en-US" altLang="en-US" sz="2000" i="1" dirty="0" err="1">
                <a:solidFill>
                  <a:srgbClr val="FF0000"/>
                </a:solidFill>
              </a:rPr>
              <a:t>sakai</a:t>
            </a:r>
            <a:r>
              <a:rPr lang="en-US" altLang="en-US" sz="2000" i="1" dirty="0"/>
              <a:t>}</a:t>
            </a:r>
            <a:endParaRPr lang="en-US" altLang="en-US" sz="2000" dirty="0"/>
          </a:p>
          <a:p>
            <a:pPr lvl="1"/>
            <a:r>
              <a:rPr lang="en-US" altLang="en-US" i="1" dirty="0"/>
              <a:t>project postings/submissions</a:t>
            </a:r>
          </a:p>
          <a:p>
            <a:pPr lvl="1"/>
            <a:r>
              <a:rPr lang="en-US" altLang="en-US" i="1" dirty="0"/>
              <a:t>resources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93516B-7A66-4FE9-95C7-8A0182E8A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025" y="304800"/>
            <a:ext cx="8001000" cy="6096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Symbol table</a:t>
            </a:r>
            <a:r>
              <a:rPr lang="ja-JP" altLang="en-US"/>
              <a:t>”</a:t>
            </a:r>
            <a:r>
              <a:rPr lang="en-US" altLang="ja-JP"/>
              <a:t> </a:t>
            </a:r>
            <a:br>
              <a:rPr lang="en-US" altLang="ja-JP"/>
            </a:br>
            <a:r>
              <a:rPr lang="en-US" altLang="ja-JP" sz="2800"/>
              <a:t>an example of a very simple information manager</a:t>
            </a:r>
            <a:r>
              <a:rPr lang="en-US" altLang="ja-JP"/>
              <a:t> 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EBCD53E-A72D-4BA4-B03C-FB4149803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123950"/>
            <a:ext cx="83566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Want to keep track of all the </a:t>
            </a:r>
            <a:r>
              <a:rPr lang="ja-JP" altLang="en-US"/>
              <a:t>‘</a:t>
            </a:r>
            <a:r>
              <a:rPr lang="en-US" altLang="ja-JP"/>
              <a:t>words</a:t>
            </a:r>
            <a:r>
              <a:rPr lang="ja-JP" altLang="en-US"/>
              <a:t>’</a:t>
            </a:r>
            <a:r>
              <a:rPr lang="en-US" altLang="ja-JP"/>
              <a:t> encountered. (</a:t>
            </a:r>
            <a:r>
              <a:rPr lang="en-US" altLang="ja-JP" b="0"/>
              <a:t>Sample application: </a:t>
            </a:r>
            <a:r>
              <a:rPr lang="en-US" altLang="ja-JP" b="0" i="1"/>
              <a:t>check for declared variables in a Java program</a:t>
            </a:r>
            <a:r>
              <a:rPr lang="en-US" altLang="ja-JP" b="0"/>
              <a:t>) </a:t>
            </a:r>
          </a:p>
          <a:p>
            <a:pPr lvl="1"/>
            <a:r>
              <a:rPr lang="en-US" altLang="en-US"/>
              <a:t>tell the IM words</a:t>
            </a:r>
          </a:p>
          <a:p>
            <a:pPr lvl="1"/>
            <a:r>
              <a:rPr lang="en-US" altLang="en-US"/>
              <a:t>ask it if some word has been encountered</a:t>
            </a:r>
          </a:p>
          <a:p>
            <a:pPr>
              <a:buFontTx/>
              <a:buNone/>
            </a:pPr>
            <a:r>
              <a:rPr lang="en-US" altLang="en-US" u="sng"/>
              <a:t>Formal description of interface</a:t>
            </a:r>
            <a:r>
              <a:rPr lang="en-US" altLang="en-US"/>
              <a:t>:</a:t>
            </a:r>
            <a:endParaRPr lang="en-US" altLang="en-US" i="1"/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tell</a:t>
            </a:r>
            <a:r>
              <a:rPr lang="en-US" altLang="en-US" i="1"/>
              <a:t> </a:t>
            </a:r>
            <a:r>
              <a:rPr lang="en-US" altLang="en-US"/>
              <a:t>: words  </a:t>
            </a:r>
            <a:r>
              <a:rPr lang="en-US" altLang="en-US" i="1"/>
              <a:t>/* give a grammar for </a:t>
            </a:r>
            <a:r>
              <a:rPr lang="ja-JP" altLang="en-US" i="1"/>
              <a:t>‘</a:t>
            </a:r>
            <a:r>
              <a:rPr lang="en-US" altLang="ja-JP" i="1"/>
              <a:t>word</a:t>
            </a:r>
            <a:r>
              <a:rPr lang="ja-JP" altLang="en-US" i="1"/>
              <a:t>’</a:t>
            </a:r>
            <a:r>
              <a:rPr lang="en-US" altLang="ja-JP" i="1"/>
              <a:t> ?!! */ </a:t>
            </a:r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question</a:t>
            </a:r>
            <a:r>
              <a:rPr lang="en-US" altLang="en-US" i="1"/>
              <a:t>  </a:t>
            </a:r>
            <a:r>
              <a:rPr lang="en-US" altLang="en-US"/>
              <a:t>: words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answer</a:t>
            </a:r>
            <a:r>
              <a:rPr lang="en-US" altLang="en-US" i="1"/>
              <a:t>  </a:t>
            </a:r>
            <a:r>
              <a:rPr lang="en-US" altLang="en-US"/>
              <a:t>: { </a:t>
            </a:r>
            <a:r>
              <a:rPr lang="en-US" altLang="en-US" b="1">
                <a:solidFill>
                  <a:schemeClr val="accent2"/>
                </a:solidFill>
              </a:rPr>
              <a:t>yes, no</a:t>
            </a:r>
            <a:r>
              <a:rPr lang="en-US" altLang="en-US" b="1"/>
              <a:t> </a:t>
            </a:r>
            <a:r>
              <a:rPr lang="en-US" altLang="en-US"/>
              <a:t>} for </a:t>
            </a:r>
            <a:r>
              <a:rPr lang="en-US" altLang="en-US" b="1" i="1"/>
              <a:t>found/not found</a:t>
            </a:r>
            <a:endParaRPr lang="en-US" altLang="en-US" i="1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u="sng"/>
              <a:t>Specification</a:t>
            </a:r>
            <a:r>
              <a:rPr lang="en-US" altLang="en-US"/>
              <a:t> of question answering: </a:t>
            </a:r>
            <a:r>
              <a:rPr lang="en-US" altLang="en-US" b="0"/>
              <a:t>(based on sets)</a:t>
            </a:r>
            <a:endParaRPr lang="en-US" altLang="en-US" b="0" i="1"/>
          </a:p>
          <a:p>
            <a:pPr>
              <a:buFontTx/>
              <a:buNone/>
            </a:pPr>
            <a:r>
              <a:rPr lang="en-US" altLang="en-US" i="1"/>
              <a:t>	</a:t>
            </a:r>
            <a:r>
              <a:rPr lang="en-US" altLang="en-US"/>
              <a:t>IM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set of words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TELL</a:t>
            </a:r>
            <a:r>
              <a:rPr lang="en-US" altLang="en-US"/>
              <a:t>(w, </a:t>
            </a:r>
            <a:r>
              <a:rPr lang="en-US" altLang="en-US" sz="2000"/>
              <a:t>IM</a:t>
            </a:r>
            <a:r>
              <a:rPr lang="en-US" altLang="en-US"/>
              <a:t> ) = {w } 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 </a:t>
            </a:r>
            <a:r>
              <a:rPr lang="en-US" altLang="en-US" sz="2000"/>
              <a:t>IM</a:t>
            </a:r>
            <a:r>
              <a:rPr lang="en-US" altLang="en-US"/>
              <a:t> </a:t>
            </a:r>
            <a:endParaRPr lang="en-US" altLang="en-US" i="1"/>
          </a:p>
          <a:p>
            <a:pPr>
              <a:buFontTx/>
              <a:buNone/>
            </a:pPr>
            <a:r>
              <a:rPr lang="en-US" altLang="en-US" b="0"/>
              <a:t>	</a:t>
            </a:r>
            <a:r>
              <a:rPr lang="en-US" altLang="en-US" sz="2000"/>
              <a:t>ASK</a:t>
            </a:r>
            <a:r>
              <a:rPr lang="en-US" altLang="en-US"/>
              <a:t>(w, </a:t>
            </a:r>
            <a:r>
              <a:rPr lang="en-US" altLang="en-US" sz="2000"/>
              <a:t>IM</a:t>
            </a:r>
            <a:r>
              <a:rPr lang="en-US" altLang="en-US"/>
              <a:t> )  = </a:t>
            </a:r>
            <a:r>
              <a:rPr lang="en-US" altLang="en-US" b="0"/>
              <a:t>if (</a:t>
            </a:r>
            <a:r>
              <a:rPr lang="en-US" altLang="en-US"/>
              <a:t>w</a:t>
            </a:r>
            <a:r>
              <a:rPr lang="en-US" altLang="en-US" b="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2000"/>
              <a:t>IM</a:t>
            </a:r>
            <a:r>
              <a:rPr lang="en-US" altLang="en-US"/>
              <a:t> </a:t>
            </a:r>
            <a:r>
              <a:rPr lang="en-US" altLang="en-US" b="0"/>
              <a:t>) then </a:t>
            </a:r>
            <a:r>
              <a:rPr lang="en-US" altLang="en-US">
                <a:solidFill>
                  <a:schemeClr val="accent2"/>
                </a:solidFill>
              </a:rPr>
              <a:t>yes</a:t>
            </a:r>
            <a:r>
              <a:rPr lang="en-US" altLang="en-US" b="0"/>
              <a:t> else </a:t>
            </a:r>
            <a:r>
              <a:rPr lang="en-US" altLang="en-US">
                <a:solidFill>
                  <a:schemeClr val="accent2"/>
                </a:solidFill>
              </a:rPr>
              <a:t>no</a:t>
            </a:r>
            <a:endParaRPr lang="en-US" altLang="en-US" b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u="sng"/>
              <a:t>Implementation</a:t>
            </a:r>
            <a:r>
              <a:rPr lang="en-US" altLang="en-US" b="0" u="sng"/>
              <a:t>:</a:t>
            </a:r>
            <a:r>
              <a:rPr lang="en-US" altLang="en-US" b="0"/>
              <a:t> hash table, binary search tree,...</a:t>
            </a:r>
            <a:r>
              <a:rPr lang="en-US" altLang="en-US"/>
              <a:t> </a:t>
            </a:r>
            <a:r>
              <a:rPr lang="en-US" altLang="en-US" b="0"/>
              <a:t>(choice depends on relative frequency of </a:t>
            </a:r>
            <a:r>
              <a:rPr lang="en-US" altLang="en-US" sz="2000" b="0"/>
              <a:t>TELL</a:t>
            </a:r>
            <a:r>
              <a:rPr lang="en-US" altLang="en-US" b="0"/>
              <a:t> and </a:t>
            </a:r>
            <a:r>
              <a:rPr lang="en-US" altLang="en-US" sz="2000" b="0"/>
              <a:t>ASKs</a:t>
            </a:r>
            <a:r>
              <a:rPr lang="en-US" altLang="en-US" b="0"/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AE2257-68E4-49DC-AEEC-E9B76AC6B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025" y="304800"/>
            <a:ext cx="8001000" cy="6096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Boolean retrieval</a:t>
            </a:r>
            <a:r>
              <a:rPr lang="ja-JP" altLang="en-US"/>
              <a:t>”</a:t>
            </a:r>
            <a:r>
              <a:rPr lang="en-US" altLang="ja-JP"/>
              <a:t> </a:t>
            </a:r>
            <a:br>
              <a:rPr lang="en-US" altLang="ja-JP"/>
            </a:br>
            <a:r>
              <a:rPr lang="en-US" altLang="ja-JP" sz="2800"/>
              <a:t>an example of a simple information manager</a:t>
            </a:r>
            <a:r>
              <a:rPr lang="en-US" altLang="ja-JP"/>
              <a:t> 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83BE287-7D4A-4BA0-8066-3E0D65A6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425" y="1123950"/>
            <a:ext cx="83566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Given a set of documents (e.g., journal paper abstracts, web-pages) want to retrieve those containing certain </a:t>
            </a:r>
            <a:r>
              <a:rPr lang="ja-JP" altLang="en-US"/>
              <a:t>‘</a:t>
            </a:r>
            <a:r>
              <a:rPr lang="en-US" altLang="ja-JP"/>
              <a:t>words</a:t>
            </a:r>
            <a:endParaRPr lang="en-US" altLang="ja-JP" b="0"/>
          </a:p>
          <a:p>
            <a:pPr lvl="1"/>
            <a:r>
              <a:rPr lang="en-US" altLang="en-US"/>
              <a:t>tell the IM documents</a:t>
            </a:r>
          </a:p>
          <a:p>
            <a:pPr lvl="1"/>
            <a:r>
              <a:rPr lang="en-US" altLang="en-US"/>
              <a:t>ask which contain  some word</a:t>
            </a:r>
          </a:p>
          <a:p>
            <a:pPr>
              <a:buFontTx/>
              <a:buNone/>
            </a:pPr>
            <a:r>
              <a:rPr lang="en-US" altLang="en-US" u="sng"/>
              <a:t>Formal description of interface</a:t>
            </a:r>
            <a:r>
              <a:rPr lang="en-US" altLang="en-US"/>
              <a:t>:</a:t>
            </a:r>
            <a:endParaRPr lang="en-US" altLang="en-US" i="1"/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tell</a:t>
            </a:r>
            <a:r>
              <a:rPr lang="en-US" altLang="en-US" i="1"/>
              <a:t> </a:t>
            </a:r>
            <a:r>
              <a:rPr lang="en-US" altLang="en-US"/>
              <a:t>:  Documents = (label,set of words)  </a:t>
            </a:r>
            <a:r>
              <a:rPr lang="en-US" altLang="en-US" i="1"/>
              <a:t> </a:t>
            </a:r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question</a:t>
            </a:r>
            <a:r>
              <a:rPr lang="en-US" altLang="en-US" i="1"/>
              <a:t>  </a:t>
            </a:r>
            <a:r>
              <a:rPr lang="en-US" altLang="en-US"/>
              <a:t>: words, combined with </a:t>
            </a:r>
            <a:r>
              <a:rPr lang="en-US" altLang="en-US" b="1"/>
              <a:t>AND,OR,NOT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60000"/>
              </a:lnSpc>
            </a:pPr>
            <a:r>
              <a:rPr lang="en-US" altLang="en-US" sz="2800" i="1"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/>
              <a:t>answer</a:t>
            </a:r>
            <a:r>
              <a:rPr lang="en-US" altLang="en-US" i="1"/>
              <a:t>  </a:t>
            </a:r>
            <a:r>
              <a:rPr lang="en-US" altLang="en-US"/>
              <a:t>: labels of documents containing the word</a:t>
            </a:r>
            <a:endParaRPr lang="en-US" altLang="en-US" i="1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u="sng"/>
              <a:t>Specification</a:t>
            </a:r>
            <a:r>
              <a:rPr lang="en-US" altLang="en-US"/>
              <a:t> of question answering: </a:t>
            </a:r>
            <a:r>
              <a:rPr lang="en-US" altLang="en-US" b="0"/>
              <a:t>(based on sets)</a:t>
            </a:r>
            <a:endParaRPr lang="en-US" altLang="en-US" b="0" i="1"/>
          </a:p>
          <a:p>
            <a:pPr>
              <a:buFontTx/>
              <a:buNone/>
            </a:pPr>
            <a:r>
              <a:rPr lang="en-US" altLang="en-US" i="1"/>
              <a:t>	</a:t>
            </a:r>
            <a:r>
              <a:rPr lang="en-US" altLang="en-US"/>
              <a:t>IM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set of (id, {words})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TELL</a:t>
            </a:r>
            <a:r>
              <a:rPr lang="en-US" altLang="en-US"/>
              <a:t>((id,Wds),  </a:t>
            </a:r>
            <a:r>
              <a:rPr lang="en-US" altLang="en-US" sz="2000"/>
              <a:t>IM</a:t>
            </a:r>
            <a:r>
              <a:rPr lang="en-US" altLang="en-US"/>
              <a:t> ) = { (id,Wds) } 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 </a:t>
            </a:r>
            <a:r>
              <a:rPr lang="en-US" altLang="en-US" sz="2000"/>
              <a:t>IM</a:t>
            </a:r>
            <a:r>
              <a:rPr lang="en-US" altLang="en-US"/>
              <a:t> </a:t>
            </a:r>
            <a:endParaRPr lang="en-US" altLang="en-US" i="1"/>
          </a:p>
          <a:p>
            <a:pPr>
              <a:buFontTx/>
              <a:buNone/>
            </a:pPr>
            <a:r>
              <a:rPr lang="en-US" altLang="en-US" b="0"/>
              <a:t>	</a:t>
            </a:r>
            <a:r>
              <a:rPr lang="en-US" altLang="en-US" sz="2000"/>
              <a:t>ASK</a:t>
            </a:r>
            <a:r>
              <a:rPr lang="en-US" altLang="en-US"/>
              <a:t>(</a:t>
            </a:r>
            <a:r>
              <a:rPr lang="en-US" altLang="en-US" i="1"/>
              <a:t>w</a:t>
            </a:r>
            <a:r>
              <a:rPr lang="en-US" altLang="en-US"/>
              <a:t>, </a:t>
            </a:r>
            <a:r>
              <a:rPr lang="en-US" altLang="en-US" sz="2000"/>
              <a:t>IM</a:t>
            </a:r>
            <a:r>
              <a:rPr lang="en-US" altLang="en-US"/>
              <a:t> )  = </a:t>
            </a:r>
            <a:r>
              <a:rPr lang="en-US" altLang="en-US" b="0"/>
              <a:t>{id |  w in Wds, and (id,Wds) in </a:t>
            </a:r>
            <a:r>
              <a:rPr lang="en-US" altLang="en-US"/>
              <a:t>IM }</a:t>
            </a:r>
            <a:r>
              <a:rPr lang="en-US" altLang="en-US" b="0"/>
              <a:t> </a:t>
            </a:r>
          </a:p>
          <a:p>
            <a:pPr>
              <a:buFontTx/>
              <a:buNone/>
            </a:pPr>
            <a:r>
              <a:rPr lang="en-US" altLang="en-US" b="0"/>
              <a:t>	</a:t>
            </a:r>
            <a:r>
              <a:rPr lang="en-US" altLang="en-US" sz="2000"/>
              <a:t>ASK</a:t>
            </a:r>
            <a:r>
              <a:rPr lang="en-US" altLang="en-US"/>
              <a:t>(e1 </a:t>
            </a:r>
            <a:r>
              <a:rPr lang="en-US" altLang="en-US" sz="2000"/>
              <a:t>OR </a:t>
            </a:r>
            <a:r>
              <a:rPr lang="en-US" altLang="en-US"/>
              <a:t>e2, </a:t>
            </a:r>
            <a:r>
              <a:rPr lang="en-US" altLang="en-US" sz="2000"/>
              <a:t>IM</a:t>
            </a:r>
            <a:r>
              <a:rPr lang="en-US" altLang="en-US"/>
              <a:t> )  = </a:t>
            </a:r>
            <a:r>
              <a:rPr lang="en-US" altLang="en-US" sz="2000"/>
              <a:t>ASK</a:t>
            </a:r>
            <a:r>
              <a:rPr lang="en-US" altLang="en-US"/>
              <a:t>(e1, </a:t>
            </a:r>
            <a:r>
              <a:rPr lang="en-US" altLang="en-US" sz="2000"/>
              <a:t>IM</a:t>
            </a:r>
            <a:r>
              <a:rPr lang="en-US" altLang="en-US"/>
              <a:t> ) </a:t>
            </a:r>
            <a:r>
              <a:rPr lang="en-US" altLang="en-US" sz="2000">
                <a:sym typeface="Symbol" panose="05050102010706020507" pitchFamily="18" charset="2"/>
              </a:rPr>
              <a:t></a:t>
            </a:r>
            <a:r>
              <a:rPr lang="en-US" altLang="en-US" sz="2000"/>
              <a:t> ASK</a:t>
            </a:r>
            <a:r>
              <a:rPr lang="en-US" altLang="en-US"/>
              <a:t>(e2, </a:t>
            </a:r>
            <a:r>
              <a:rPr lang="en-US" altLang="en-US" sz="2000"/>
              <a:t>IM</a:t>
            </a:r>
            <a:r>
              <a:rPr lang="en-US" altLang="en-US"/>
              <a:t> ) </a:t>
            </a:r>
            <a:endParaRPr lang="en-US" altLang="en-US" b="0"/>
          </a:p>
          <a:p>
            <a:pPr>
              <a:buFontTx/>
              <a:buNone/>
            </a:pPr>
            <a:r>
              <a:rPr lang="en-US" altLang="en-US" b="0"/>
              <a:t>	etc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u="sng"/>
              <a:t>Implementation</a:t>
            </a:r>
            <a:r>
              <a:rPr lang="en-US" altLang="en-US" b="0" u="sng"/>
              <a:t>:</a:t>
            </a:r>
            <a:r>
              <a:rPr lang="en-US" altLang="en-US" b="0"/>
              <a:t> indeces (b-trees,...)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B4037AD-BDDC-4C42-95D9-6322952AF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9D56ABA-BE92-435B-A644-9F9A3D3C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" y="609600"/>
            <a:ext cx="88392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+ Clearing the table</a:t>
            </a:r>
          </a:p>
          <a:p>
            <a:pPr lvl="1" algn="ctr"/>
            <a:r>
              <a:rPr lang="en-US" altLang="en-US" sz="2000"/>
              <a:t>a second </a:t>
            </a:r>
            <a:r>
              <a:rPr lang="en-US" altLang="en-US" sz="2000" i="1"/>
              <a:t>TELL</a:t>
            </a:r>
            <a:r>
              <a:rPr lang="en-US" altLang="en-US" sz="2000"/>
              <a:t> operator, call it </a:t>
            </a:r>
            <a:r>
              <a:rPr lang="en-US" altLang="en-US" sz="2000" i="1"/>
              <a:t>MAKE_EMPTY</a:t>
            </a:r>
            <a:r>
              <a:rPr lang="en-US" altLang="en-US" sz="2000"/>
              <a:t> 		</a:t>
            </a:r>
            <a:r>
              <a:rPr lang="en-US" altLang="en-US" sz="2000" i="1">
                <a:solidFill>
                  <a:schemeClr val="accent2"/>
                </a:solidFill>
              </a:rPr>
              <a:t>MAKE_EMPTY</a:t>
            </a:r>
            <a:r>
              <a:rPr lang="en-US" altLang="en-US" sz="2000">
                <a:solidFill>
                  <a:schemeClr val="accent2"/>
                </a:solidFill>
              </a:rPr>
              <a:t>: </a:t>
            </a:r>
            <a:r>
              <a:rPr lang="en-US" altLang="en-US" sz="2800">
                <a:solidFill>
                  <a:schemeClr val="accent2"/>
                </a:solidFill>
              </a:rPr>
              <a:t>IM</a:t>
            </a:r>
            <a:r>
              <a:rPr lang="en-US" altLang="en-US" sz="2000" i="1">
                <a:solidFill>
                  <a:schemeClr val="accent2"/>
                </a:solidFill>
              </a:rPr>
              <a:t> 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  </a:t>
            </a:r>
            <a:r>
              <a:rPr lang="en-US" altLang="en-US" sz="2800">
                <a:solidFill>
                  <a:schemeClr val="accent2"/>
                </a:solidFill>
              </a:rPr>
              <a:t>IM</a:t>
            </a:r>
            <a:r>
              <a:rPr lang="en-US" altLang="en-US" sz="2000" i="1">
                <a:solidFill>
                  <a:schemeClr val="accent2"/>
                </a:solidFill>
              </a:rPr>
              <a:t>  </a:t>
            </a:r>
            <a:endParaRPr lang="en-US" altLang="en-US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/>
              <a:t>+ Ask for a count of occurrences of a word</a:t>
            </a:r>
          </a:p>
          <a:p>
            <a:pPr lvl="1"/>
            <a:r>
              <a:rPr lang="en-US" altLang="en-US" sz="2000"/>
              <a:t>a second </a:t>
            </a:r>
            <a:r>
              <a:rPr lang="en-US" altLang="en-US" sz="2000" i="1"/>
              <a:t>ASK</a:t>
            </a:r>
            <a:r>
              <a:rPr lang="en-US" altLang="en-US" sz="2000"/>
              <a:t> operator, call it OCCURRENCE_COUNT</a:t>
            </a:r>
          </a:p>
          <a:p>
            <a:pPr lvl="1" algn="ctr">
              <a:buFontTx/>
              <a:buNone/>
            </a:pPr>
            <a:r>
              <a:rPr lang="en-US" altLang="en-US"/>
              <a:t>		</a:t>
            </a:r>
            <a:r>
              <a:rPr lang="en-US" altLang="en-US" b="1" i="1">
                <a:solidFill>
                  <a:srgbClr val="CC0000"/>
                </a:solidFill>
              </a:rPr>
              <a:t>occur_count</a:t>
            </a:r>
            <a:r>
              <a:rPr lang="en-US" altLang="en-US" sz="2000">
                <a:solidFill>
                  <a:srgbClr val="CC0000"/>
                </a:solidFill>
              </a:rPr>
              <a:t>: </a:t>
            </a:r>
            <a:r>
              <a:rPr lang="en-US" altLang="en-US" sz="2000">
                <a:solidFill>
                  <a:srgbClr val="CC0000"/>
                </a:solidFill>
                <a:latin typeface="Lucida Calligraphy" panose="03010101010101010101" pitchFamily="66" charset="0"/>
              </a:rPr>
              <a:t>Words</a:t>
            </a:r>
            <a:r>
              <a:rPr lang="en-US" altLang="en-US" sz="20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000" i="1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CC0000"/>
                </a:solidFill>
              </a:rPr>
              <a:t>IM</a:t>
            </a:r>
            <a:r>
              <a:rPr lang="en-US" altLang="en-US" sz="2000" i="1">
                <a:solidFill>
                  <a:srgbClr val="CC0000"/>
                </a:solidFill>
              </a:rPr>
              <a:t>  </a:t>
            </a: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  </a:t>
            </a:r>
            <a:r>
              <a:rPr lang="en-US" altLang="en-US" sz="2000">
                <a:solidFill>
                  <a:srgbClr val="CC0000"/>
                </a:solidFill>
                <a:latin typeface="Lucida Calligraphy" panose="03010101010101010101" pitchFamily="66" charset="0"/>
                <a:sym typeface="Symbol" panose="05050102010706020507" pitchFamily="18" charset="2"/>
              </a:rPr>
              <a:t>Integer</a:t>
            </a:r>
            <a:r>
              <a:rPr lang="en-US" altLang="en-US" sz="2000">
                <a:sym typeface="Symbol" panose="05050102010706020507" pitchFamily="18" charset="2"/>
              </a:rPr>
              <a:t>  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 sz="2000" u="sng"/>
              <a:t>Specification: </a:t>
            </a:r>
            <a:r>
              <a:rPr lang="en-US" altLang="en-US" sz="2000" i="1"/>
              <a:t> 		</a:t>
            </a:r>
            <a:r>
              <a:rPr lang="en-US" altLang="en-US" sz="2000" b="1" i="1"/>
              <a:t>use multi-set , not simple set</a:t>
            </a: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make_empty</a:t>
            </a:r>
            <a:r>
              <a:rPr lang="en-US" altLang="en-US" sz="2000"/>
              <a:t>(IM)={}</a:t>
            </a:r>
          </a:p>
          <a:p>
            <a:pPr lvl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occur_count</a:t>
            </a:r>
            <a:r>
              <a:rPr lang="en-US" altLang="en-US" sz="2000"/>
              <a:t>(w,IM)=cardinality({ w	| w in IM })</a:t>
            </a:r>
          </a:p>
          <a:p>
            <a:pPr lvl="1">
              <a:buFontTx/>
              <a:buNone/>
            </a:pPr>
            <a:r>
              <a:rPr lang="en-US" altLang="en-US" sz="2000" u="sng"/>
              <a:t>Implementation: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 i="1"/>
              <a:t>requires multi-set/bag implementation; so simple hash table not good enough</a:t>
            </a:r>
            <a:endParaRPr lang="en-US" altLang="en-US" sz="2000" i="1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/>
              <a:t>+ Some way to  make the information </a:t>
            </a:r>
            <a:r>
              <a:rPr lang="en-US" altLang="en-US" i="1"/>
              <a:t>persistent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operations for saving and loading this symbol table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more generally, naming multiple symbol tables, and operating on them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/>
              <a:t>+ Maybe deal with concurrent access by multiple users/programs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EE14A58-CB35-4761-9D1B-B7179BB81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304800"/>
            <a:ext cx="7918450" cy="609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Schema vs Data</a:t>
            </a:r>
          </a:p>
        </p:txBody>
      </p:sp>
      <p:sp>
        <p:nvSpPr>
          <p:cNvPr id="15363" name="Content Placeholder 24">
            <a:extLst>
              <a:ext uri="{FF2B5EF4-FFF2-40B4-BE49-F238E27FC236}">
                <a16:creationId xmlns:a16="http://schemas.microsoft.com/office/drawing/2014/main" id="{516E441F-F988-4671-ADF5-21D1007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In order to avoid ubiquitous data entry errors, and to speed up access, Information Managers </a:t>
            </a:r>
            <a:r>
              <a:rPr lang="en-US" altLang="en-US" i="1"/>
              <a:t>often </a:t>
            </a:r>
            <a:r>
              <a:rPr lang="en-US" altLang="en-US"/>
              <a:t>distinguish a subclass of Tell operations for </a:t>
            </a:r>
            <a:r>
              <a:rPr lang="ja-JP" altLang="en-US"/>
              <a:t>“</a:t>
            </a:r>
            <a:r>
              <a:rPr lang="en-US" altLang="ja-JP"/>
              <a:t>declaring</a:t>
            </a:r>
            <a:r>
              <a:rPr lang="ja-JP" altLang="en-US"/>
              <a:t>”</a:t>
            </a:r>
            <a:r>
              <a:rPr lang="en-US" altLang="ja-JP"/>
              <a:t> and </a:t>
            </a:r>
            <a:r>
              <a:rPr lang="ja-JP" altLang="en-US"/>
              <a:t>“</a:t>
            </a:r>
            <a:r>
              <a:rPr lang="en-US" altLang="ja-JP"/>
              <a:t>constraining</a:t>
            </a:r>
            <a:r>
              <a:rPr lang="ja-JP" altLang="en-US"/>
              <a:t>”</a:t>
            </a:r>
            <a:r>
              <a:rPr lang="en-US" altLang="ja-JP"/>
              <a:t> the kinds of facts that will be told</a:t>
            </a:r>
            <a:r>
              <a:rPr lang="en-US" altLang="ja-JP" b="0"/>
              <a:t>. [NoSQL dbms claim not to do this.]</a:t>
            </a:r>
          </a:p>
          <a:p>
            <a:pPr>
              <a:buFontTx/>
              <a:buNone/>
            </a:pPr>
            <a:endParaRPr lang="en-US" altLang="en-US" b="0"/>
          </a:p>
          <a:p>
            <a:pPr>
              <a:buFontTx/>
              <a:buNone/>
            </a:pPr>
            <a:r>
              <a:rPr lang="en-US" altLang="en-US" b="0"/>
              <a:t>The structure of the data expected has the spirit of </a:t>
            </a:r>
            <a:r>
              <a:rPr lang="ja-JP" altLang="en-US" b="0"/>
              <a:t>“</a:t>
            </a:r>
            <a:r>
              <a:rPr lang="en-US" altLang="ja-JP" b="0"/>
              <a:t>type declarations</a:t>
            </a:r>
            <a:r>
              <a:rPr lang="ja-JP" altLang="en-US" b="0"/>
              <a:t>”</a:t>
            </a:r>
            <a:r>
              <a:rPr lang="en-US" altLang="ja-JP" b="0"/>
              <a:t> in programming languages.</a:t>
            </a:r>
          </a:p>
          <a:p>
            <a:pPr>
              <a:buFontTx/>
              <a:buNone/>
            </a:pPr>
            <a:endParaRPr lang="en-US" altLang="en-US" b="0"/>
          </a:p>
          <a:p>
            <a:pPr>
              <a:buFontTx/>
              <a:buNone/>
            </a:pPr>
            <a:endParaRPr lang="en-US" altLang="en-US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577759-0C68-422E-AC48-8CC65C0DE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188"/>
            <a:ext cx="7918450" cy="609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i="1"/>
              <a:t>Extended </a:t>
            </a:r>
            <a:r>
              <a:rPr lang="en-US" altLang="en-US"/>
              <a:t>view of Information Manager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6A689D9-E7CD-4240-9C0F-1DF72DCB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2751138"/>
            <a:ext cx="2624137" cy="1905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6247A55F-2902-4D00-85FB-2A8C09B414C5}"/>
              </a:ext>
            </a:extLst>
          </p:cNvPr>
          <p:cNvCxnSpPr>
            <a:cxnSpLocks noChangeShapeType="1"/>
            <a:endCxn id="16387" idx="1"/>
          </p:cNvCxnSpPr>
          <p:nvPr/>
        </p:nvCxnSpPr>
        <p:spPr bwMode="auto">
          <a:xfrm>
            <a:off x="1489075" y="3703638"/>
            <a:ext cx="1524000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Freeform 5">
            <a:extLst>
              <a:ext uri="{FF2B5EF4-FFF2-40B4-BE49-F238E27FC236}">
                <a16:creationId xmlns:a16="http://schemas.microsoft.com/office/drawing/2014/main" id="{5995070A-EBC2-41D1-B80F-FD7CC4F10515}"/>
              </a:ext>
            </a:extLst>
          </p:cNvPr>
          <p:cNvSpPr>
            <a:spLocks/>
          </p:cNvSpPr>
          <p:nvPr/>
        </p:nvSpPr>
        <p:spPr bwMode="auto">
          <a:xfrm>
            <a:off x="5770563" y="3255963"/>
            <a:ext cx="1389062" cy="808037"/>
          </a:xfrm>
          <a:custGeom>
            <a:avLst/>
            <a:gdLst>
              <a:gd name="T0" fmla="*/ 2147483646 w 875"/>
              <a:gd name="T1" fmla="*/ 0 h 509"/>
              <a:gd name="T2" fmla="*/ 2147483646 w 875"/>
              <a:gd name="T3" fmla="*/ 0 h 509"/>
              <a:gd name="T4" fmla="*/ 2147483646 w 875"/>
              <a:gd name="T5" fmla="*/ 2147483646 h 509"/>
              <a:gd name="T6" fmla="*/ 2147483646 w 875"/>
              <a:gd name="T7" fmla="*/ 2147483646 h 509"/>
              <a:gd name="T8" fmla="*/ 2147483646 w 875"/>
              <a:gd name="T9" fmla="*/ 2147483646 h 5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"/>
              <a:gd name="T16" fmla="*/ 0 h 509"/>
              <a:gd name="T17" fmla="*/ 875 w 875"/>
              <a:gd name="T18" fmla="*/ 509 h 5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" h="509">
                <a:moveTo>
                  <a:pt x="875" y="0"/>
                </a:moveTo>
                <a:lnTo>
                  <a:pt x="8" y="0"/>
                </a:lnTo>
                <a:cubicBezTo>
                  <a:pt x="0" y="58"/>
                  <a:pt x="8" y="107"/>
                  <a:pt x="8" y="167"/>
                </a:cubicBezTo>
                <a:lnTo>
                  <a:pt x="8" y="509"/>
                </a:lnTo>
                <a:lnTo>
                  <a:pt x="850" y="509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3740AA84-B922-4987-97F9-69286D28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339725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CC0000"/>
                </a:solidFill>
              </a:rPr>
              <a:t>ASK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8ABDFBE3-120E-4F67-88CA-59C805B6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32131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</a:rPr>
              <a:t>TELL</a:t>
            </a:r>
            <a:endParaRPr lang="en-US" altLang="en-US" b="0">
              <a:solidFill>
                <a:srgbClr val="CC0000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A1861862-542F-4A38-B6E4-83C47A8D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3335338"/>
            <a:ext cx="2287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0"/>
              <a:t>Info Manager</a:t>
            </a:r>
            <a:endParaRPr lang="en-US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4BE4EE72-E01A-4CAB-8054-A9855B3D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894013"/>
            <a:ext cx="1546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baseline="-25000">
                <a:solidFill>
                  <a:srgbClr val="CC0000"/>
                </a:solidFill>
              </a:rPr>
              <a:t>question</a:t>
            </a:r>
            <a:endParaRPr lang="en-US" altLang="en-US" sz="2800" b="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0121AB69-2DC5-4A42-AB74-0582847A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3827463"/>
            <a:ext cx="165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baseline="-25000">
                <a:solidFill>
                  <a:srgbClr val="CC0000"/>
                </a:solidFill>
              </a:rPr>
              <a:t>answer</a:t>
            </a:r>
            <a:endParaRPr lang="en-US" altLang="en-US" sz="2800" b="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2AAEAB47-86A0-4863-A0BB-E1DB310F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370263"/>
            <a:ext cx="938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baseline="-25000">
                <a:solidFill>
                  <a:schemeClr val="accent2"/>
                </a:solidFill>
              </a:rPr>
              <a:t>tell</a:t>
            </a:r>
            <a:endParaRPr lang="en-US" altLang="en-US" sz="2800" b="0">
              <a:solidFill>
                <a:schemeClr val="accent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0CBE2E46-AEB5-4D68-A271-6492565F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1330325"/>
            <a:ext cx="3422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FF00FF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4000" baseline="-25000">
                <a:solidFill>
                  <a:srgbClr val="FF00FF"/>
                </a:solidFill>
              </a:rPr>
              <a:t>declare/constrain</a:t>
            </a:r>
            <a:endParaRPr lang="en-US" altLang="en-US" sz="3200">
              <a:solidFill>
                <a:srgbClr val="FF00FF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99D1618B-484A-46D9-8766-6BF64FF2BB69}"/>
              </a:ext>
            </a:extLst>
          </p:cNvPr>
          <p:cNvCxnSpPr>
            <a:cxnSpLocks noChangeShapeType="1"/>
            <a:endCxn id="16387" idx="0"/>
          </p:cNvCxnSpPr>
          <p:nvPr/>
        </p:nvCxnSpPr>
        <p:spPr bwMode="auto">
          <a:xfrm>
            <a:off x="4340225" y="1914525"/>
            <a:ext cx="0" cy="822325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Text Box 14">
            <a:extLst>
              <a:ext uri="{FF2B5EF4-FFF2-40B4-BE49-F238E27FC236}">
                <a16:creationId xmlns:a16="http://schemas.microsoft.com/office/drawing/2014/main" id="{ADEC5885-C7F2-47EB-B393-0219E970A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1927225"/>
            <a:ext cx="415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FF"/>
                </a:solidFill>
              </a:rPr>
              <a:t>DECLARE / CONSTRAIN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EE516820-311E-4E27-A2D5-3B9B3F987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9075" y="4918075"/>
            <a:ext cx="6850063" cy="1890713"/>
          </a:xfrm>
          <a:noFill/>
        </p:spPr>
        <p:txBody>
          <a:bodyPr/>
          <a:lstStyle/>
          <a:p>
            <a:r>
              <a:rPr lang="en-US" altLang="en-US" sz="2800" i="1">
                <a:solidFill>
                  <a:srgbClr val="FF00FF"/>
                </a:solidFill>
              </a:rPr>
              <a:t>DECLARE </a:t>
            </a:r>
            <a:r>
              <a:rPr lang="en-US" altLang="en-US" sz="2800"/>
              <a:t>:</a:t>
            </a:r>
            <a:r>
              <a:rPr lang="en-US" altLang="en-US" sz="2800" i="1"/>
              <a:t> </a:t>
            </a:r>
            <a:r>
              <a:rPr lang="en-US" altLang="en-US" sz="3200" i="1">
                <a:solidFill>
                  <a:srgbClr val="FF00FF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4000" i="1" baseline="-25000">
                <a:solidFill>
                  <a:srgbClr val="FF00FF"/>
                </a:solidFill>
              </a:rPr>
              <a:t>declare  </a:t>
            </a:r>
            <a:r>
              <a:rPr lang="en-US" altLang="en-US" sz="2800">
                <a:sym typeface="Symbol" panose="05050102010706020507" pitchFamily="18" charset="2"/>
              </a:rPr>
              <a:t></a:t>
            </a:r>
            <a:r>
              <a:rPr lang="en-US" altLang="en-US" sz="2800" i="1">
                <a:sym typeface="Symbol" panose="05050102010706020507" pitchFamily="18" charset="2"/>
              </a:rPr>
              <a:t> </a:t>
            </a:r>
            <a:r>
              <a:rPr lang="en-US" altLang="en-US" sz="3200"/>
              <a:t>IM</a:t>
            </a:r>
            <a:r>
              <a:rPr lang="en-US" altLang="en-US" sz="2800" i="1"/>
              <a:t>  </a:t>
            </a:r>
            <a:r>
              <a:rPr lang="en-US" altLang="en-US" sz="2800">
                <a:sym typeface="Symbol" panose="05050102010706020507" pitchFamily="18" charset="2"/>
              </a:rPr>
              <a:t>  </a:t>
            </a:r>
            <a:r>
              <a:rPr lang="en-US" altLang="en-US" sz="3200"/>
              <a:t>IM</a:t>
            </a:r>
            <a:r>
              <a:rPr lang="en-US" altLang="en-US" sz="2800" i="1"/>
              <a:t> </a:t>
            </a:r>
          </a:p>
          <a:p>
            <a:pPr>
              <a:lnSpc>
                <a:spcPct val="130000"/>
              </a:lnSpc>
            </a:pPr>
            <a:r>
              <a:rPr lang="en-US" altLang="en-US" b="0" i="1"/>
              <a:t>TELL</a:t>
            </a:r>
            <a:r>
              <a:rPr lang="en-US" altLang="en-US" b="0"/>
              <a:t>:</a:t>
            </a:r>
            <a:r>
              <a:rPr lang="en-US" altLang="en-US" b="0" i="1"/>
              <a:t> </a:t>
            </a:r>
            <a:r>
              <a:rPr lang="en-US" altLang="en-US" sz="2800" b="0" i="1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i="1" baseline="-25000">
                <a:solidFill>
                  <a:schemeClr val="accent2"/>
                </a:solidFill>
              </a:rPr>
              <a:t>tell</a:t>
            </a:r>
            <a:r>
              <a:rPr lang="en-US" altLang="en-US" b="0" i="1"/>
              <a:t>  </a:t>
            </a:r>
            <a:r>
              <a:rPr lang="en-US" altLang="en-US" b="0">
                <a:sym typeface="Symbol" panose="05050102010706020507" pitchFamily="18" charset="2"/>
              </a:rPr>
              <a:t></a:t>
            </a:r>
            <a:r>
              <a:rPr lang="en-US" altLang="en-US" b="0" i="1">
                <a:sym typeface="Symbol" panose="05050102010706020507" pitchFamily="18" charset="2"/>
              </a:rPr>
              <a:t> </a:t>
            </a:r>
            <a:r>
              <a:rPr lang="en-US" altLang="en-US" sz="2800" b="0"/>
              <a:t>IM</a:t>
            </a:r>
            <a:r>
              <a:rPr lang="en-US" altLang="en-US" b="0" i="1"/>
              <a:t>  </a:t>
            </a:r>
            <a:r>
              <a:rPr lang="en-US" altLang="en-US" b="0">
                <a:sym typeface="Symbol" panose="05050102010706020507" pitchFamily="18" charset="2"/>
              </a:rPr>
              <a:t>  </a:t>
            </a:r>
            <a:r>
              <a:rPr lang="en-US" altLang="en-US" sz="2800" b="0"/>
              <a:t>IM</a:t>
            </a:r>
            <a:r>
              <a:rPr lang="en-US" altLang="en-US" b="0" i="1"/>
              <a:t>  </a:t>
            </a:r>
            <a:r>
              <a:rPr lang="en-US" altLang="en-US" b="0">
                <a:sym typeface="Symbol" panose="05050102010706020507" pitchFamily="18" charset="2"/>
              </a:rPr>
              <a:t>  </a:t>
            </a:r>
            <a:r>
              <a:rPr lang="en-US" altLang="en-US" i="1">
                <a:solidFill>
                  <a:srgbClr val="FF00FF"/>
                </a:solidFill>
              </a:rPr>
              <a:t>Exceptions </a:t>
            </a:r>
            <a:endParaRPr lang="en-US" altLang="en-US" b="0" i="1"/>
          </a:p>
          <a:p>
            <a:r>
              <a:rPr lang="en-US" altLang="en-US" b="0" i="1"/>
              <a:t>ASK</a:t>
            </a:r>
            <a:r>
              <a:rPr lang="en-US" altLang="en-US" b="0"/>
              <a:t>:</a:t>
            </a:r>
            <a:r>
              <a:rPr lang="en-US" altLang="en-US" b="0" i="1"/>
              <a:t> </a:t>
            </a:r>
            <a:r>
              <a:rPr lang="en-US" altLang="en-US" sz="2800" b="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i="1" baseline="-25000">
                <a:solidFill>
                  <a:srgbClr val="CC0000"/>
                </a:solidFill>
              </a:rPr>
              <a:t>question</a:t>
            </a:r>
            <a:r>
              <a:rPr lang="en-US" altLang="en-US" b="0" i="1"/>
              <a:t>  </a:t>
            </a:r>
            <a:r>
              <a:rPr lang="en-US" altLang="en-US" b="0">
                <a:sym typeface="Symbol" panose="05050102010706020507" pitchFamily="18" charset="2"/>
              </a:rPr>
              <a:t></a:t>
            </a:r>
            <a:r>
              <a:rPr lang="en-US" altLang="en-US" b="0" i="1">
                <a:sym typeface="Symbol" panose="05050102010706020507" pitchFamily="18" charset="2"/>
              </a:rPr>
              <a:t> </a:t>
            </a:r>
            <a:r>
              <a:rPr lang="en-US" altLang="en-US" sz="2800" b="0"/>
              <a:t>IM</a:t>
            </a:r>
            <a:r>
              <a:rPr lang="en-US" altLang="en-US" b="0" i="1"/>
              <a:t>  </a:t>
            </a:r>
            <a:r>
              <a:rPr lang="en-US" altLang="en-US" b="0">
                <a:sym typeface="Symbol" panose="05050102010706020507" pitchFamily="18" charset="2"/>
              </a:rPr>
              <a:t>  </a:t>
            </a:r>
            <a:r>
              <a:rPr lang="en-US" altLang="en-US" sz="2800" b="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="0" i="1" baseline="-25000">
                <a:solidFill>
                  <a:srgbClr val="CC0000"/>
                </a:solidFill>
              </a:rPr>
              <a:t>answer</a:t>
            </a:r>
            <a:r>
              <a:rPr lang="en-US" altLang="en-US" i="1"/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8470BE-0B25-472D-A087-2BD5296B0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142875"/>
            <a:ext cx="7918450" cy="50958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i="1"/>
              <a:t>Desirable services provided by many IM</a:t>
            </a:r>
            <a:endParaRPr lang="en-US" altLang="en-US"/>
          </a:p>
        </p:txBody>
      </p:sp>
      <p:sp>
        <p:nvSpPr>
          <p:cNvPr id="17411" name="Content Placeholder 15">
            <a:extLst>
              <a:ext uri="{FF2B5EF4-FFF2-40B4-BE49-F238E27FC236}">
                <a16:creationId xmlns:a16="http://schemas.microsoft.com/office/drawing/2014/main" id="{AAECE2E6-8A87-4EDF-88E7-157DD8DC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7550"/>
          </a:xfrm>
        </p:spPr>
        <p:txBody>
          <a:bodyPr/>
          <a:lstStyle/>
          <a:p>
            <a:r>
              <a:rPr lang="en-US" altLang="en-US"/>
              <a:t>persistence </a:t>
            </a:r>
            <a:r>
              <a:rPr lang="en-US" altLang="en-US" b="0"/>
              <a:t>(maintain information even after program stops)</a:t>
            </a:r>
          </a:p>
          <a:p>
            <a:r>
              <a:rPr lang="en-US" altLang="en-US"/>
              <a:t>convenient access </a:t>
            </a:r>
            <a:r>
              <a:rPr lang="en-US" altLang="en-US" b="0"/>
              <a:t>(ability to ask questions </a:t>
            </a:r>
            <a:r>
              <a:rPr lang="ja-JP" altLang="en-US" b="0"/>
              <a:t>“</a:t>
            </a:r>
            <a:r>
              <a:rPr lang="en-US" altLang="ja-JP" b="0"/>
              <a:t>declaratively</a:t>
            </a:r>
            <a:r>
              <a:rPr lang="ja-JP" altLang="en-US" b="0"/>
              <a:t>”</a:t>
            </a:r>
            <a:r>
              <a:rPr lang="en-US" altLang="ja-JP" b="0"/>
              <a:t> rather than programmatically; hide and change implementation; queries optimized to speed up answering)</a:t>
            </a:r>
          </a:p>
          <a:p>
            <a:r>
              <a:rPr lang="en-US" altLang="en-US"/>
              <a:t>deal with massive amounts of facts told</a:t>
            </a:r>
            <a:r>
              <a:rPr lang="en-US" altLang="en-US" b="0"/>
              <a:t> (terabytes not uncommon; cannot be stored in main memory)</a:t>
            </a:r>
          </a:p>
          <a:p>
            <a:r>
              <a:rPr lang="en-US" altLang="en-US"/>
              <a:t>performance </a:t>
            </a:r>
            <a:r>
              <a:rPr lang="en-US" altLang="en-US" b="0"/>
              <a:t>(high speed even in the presence of many operations and much data)</a:t>
            </a:r>
          </a:p>
          <a:p>
            <a:r>
              <a:rPr lang="en-US" altLang="en-US"/>
              <a:t>maintain some notion of consistency in presence of multiple concurrent access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b="0"/>
              <a:t>Other features common to Database Management Systems (specialized IM):</a:t>
            </a:r>
          </a:p>
          <a:p>
            <a:r>
              <a:rPr lang="en-US" altLang="en-US"/>
              <a:t>resilience </a:t>
            </a:r>
            <a:r>
              <a:rPr lang="en-US" altLang="en-US" b="0"/>
              <a:t>(ability to survive hardware, software, power failures)</a:t>
            </a:r>
          </a:p>
          <a:p>
            <a:r>
              <a:rPr lang="en-US" altLang="en-US"/>
              <a:t>reliability</a:t>
            </a:r>
            <a:r>
              <a:rPr lang="en-US" altLang="en-US" b="0"/>
              <a:t> (almost always up – phone companies use dbms!)</a:t>
            </a:r>
          </a:p>
          <a:p>
            <a:r>
              <a:rPr lang="en-US" altLang="en-US"/>
              <a:t>scalability </a:t>
            </a:r>
            <a:r>
              <a:rPr lang="en-US" altLang="en-US" b="0"/>
              <a:t>(a recent phenomenon: data can grow incredibly fast: search engines cache the web)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AA7-A51E-424F-9DB1-0B10C2CDA271}"/>
              </a:ext>
            </a:extLst>
          </p:cNvPr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 to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6717-68EC-4E5F-9157-66309121BF12}"/>
              </a:ext>
            </a:extLst>
          </p:cNvPr>
          <p:cNvSpPr txBox="1">
            <a:spLocks/>
          </p:cNvSpPr>
          <p:nvPr/>
        </p:nvSpPr>
        <p:spPr>
          <a:xfrm>
            <a:off x="381000" y="584200"/>
            <a:ext cx="8305800" cy="607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rgbClr val="990000"/>
                </a:solidFill>
              </a:rPr>
              <a:t>Massive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Persistent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Safe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Multi-user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Convenient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Efficient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990000"/>
                </a:solidFill>
              </a:rPr>
              <a:t> Reliable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EBC-C6CB-4A4B-87FB-8666BB53EED8}"/>
              </a:ext>
            </a:extLst>
          </p:cNvPr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 to Databases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68E7779-EBD8-424C-8E5D-200D636536F2}"/>
              </a:ext>
            </a:extLst>
          </p:cNvPr>
          <p:cNvSpPr txBox="1">
            <a:spLocks/>
          </p:cNvSpPr>
          <p:nvPr/>
        </p:nvSpPr>
        <p:spPr bwMode="auto">
          <a:xfrm>
            <a:off x="381000" y="1016000"/>
            <a:ext cx="83058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99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16165D"/>
                </a:solidFill>
              </a:rPr>
              <a:t> </a:t>
            </a:r>
            <a:r>
              <a:rPr lang="en-US" altLang="en-US" sz="2800">
                <a:solidFill>
                  <a:srgbClr val="990000"/>
                </a:solidFill>
              </a:rPr>
              <a:t>Database applications may be programmed via “frameworks”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9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990000"/>
                </a:solidFill>
              </a:rPr>
              <a:t> DBMS may run in conjunction with “middleware”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99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990000"/>
                </a:solidFill>
              </a:rPr>
              <a:t> Data-intensive applications may not use DBMS at all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94BC-15B4-4722-A2BF-301088BDE88E}"/>
              </a:ext>
            </a:extLst>
          </p:cNvPr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 to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BA4D-4C18-4EBD-8E52-29C182B6E75C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8305800" cy="6070600"/>
          </a:xfrm>
          <a:prstGeom prst="rect">
            <a:avLst/>
          </a:prstGeom>
        </p:spPr>
        <p:txBody>
          <a:bodyPr/>
          <a:lstStyle>
            <a:lvl1pPr marL="27305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67310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990000"/>
              </a:buClr>
              <a:buSzTx/>
              <a:buFontTx/>
              <a:buNone/>
            </a:pPr>
            <a:r>
              <a:rPr lang="en-US" altLang="en-US" sz="2800">
                <a:solidFill>
                  <a:srgbClr val="990000"/>
                </a:solidFill>
              </a:rPr>
              <a:t>Key concepts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16165D"/>
                </a:solidFill>
              </a:rPr>
              <a:t> </a:t>
            </a:r>
            <a:r>
              <a:rPr lang="en-US" altLang="en-US" sz="2800">
                <a:solidFill>
                  <a:srgbClr val="0000FF"/>
                </a:solidFill>
              </a:rPr>
              <a:t>Data model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Schema versus data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Data definition language (DDL)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Data manipulation or query language (DML)</a:t>
            </a:r>
            <a:endParaRPr lang="en-US" altLang="en-US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76E-7E44-4189-ACED-47F75BD2DAC0}"/>
              </a:ext>
            </a:extLst>
          </p:cNvPr>
          <p:cNvSpPr txBox="1">
            <a:spLocks/>
          </p:cNvSpPr>
          <p:nvPr/>
        </p:nvSpPr>
        <p:spPr>
          <a:xfrm>
            <a:off x="5562600" y="0"/>
            <a:ext cx="3441700" cy="998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 to Databases</a:t>
            </a:r>
          </a:p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J.Widom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EA2A-9525-4EF4-9BBE-A930566161A7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8305800" cy="6070600"/>
          </a:xfrm>
          <a:prstGeom prst="rect">
            <a:avLst/>
          </a:prstGeom>
        </p:spPr>
        <p:txBody>
          <a:bodyPr/>
          <a:lstStyle>
            <a:lvl1pPr marL="27305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67310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990000"/>
              </a:buClr>
              <a:buSzTx/>
              <a:buFontTx/>
              <a:buNone/>
            </a:pPr>
            <a:r>
              <a:rPr lang="en-US" altLang="en-US" sz="2800">
                <a:solidFill>
                  <a:srgbClr val="990000"/>
                </a:solidFill>
              </a:rPr>
              <a:t>Key people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16165D"/>
                </a:solidFill>
              </a:rPr>
              <a:t> </a:t>
            </a:r>
            <a:r>
              <a:rPr lang="en-US" altLang="en-US" sz="2800">
                <a:solidFill>
                  <a:srgbClr val="0000FF"/>
                </a:solidFill>
              </a:rPr>
              <a:t>IM implementer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Schema designer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Application developer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440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FF"/>
                </a:solidFill>
              </a:rPr>
              <a:t> IM administrator</a:t>
            </a:r>
            <a:endParaRPr lang="en-US" altLang="en-US" sz="3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37F6-D92E-4A93-8FF6-D1E83D75CC92}"/>
              </a:ext>
            </a:extLst>
          </p:cNvPr>
          <p:cNvSpPr txBox="1">
            <a:spLocks/>
          </p:cNvSpPr>
          <p:nvPr/>
        </p:nvSpPr>
        <p:spPr>
          <a:xfrm>
            <a:off x="496888" y="200025"/>
            <a:ext cx="8094662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Intro to </a:t>
            </a:r>
            <a:r>
              <a:rPr lang="en-US" u="sng" dirty="0"/>
              <a:t>Databases</a:t>
            </a:r>
            <a:r>
              <a:rPr lang="en-US" dirty="0"/>
              <a:t> (</a:t>
            </a:r>
            <a:r>
              <a:rPr lang="en-US" dirty="0" err="1"/>
              <a:t>J.Widom</a:t>
            </a:r>
            <a:r>
              <a:rPr lang="en-US" dirty="0"/>
              <a:t>  - Stanford)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6853-CFEC-4CBC-AB26-426286A2E166}"/>
              </a:ext>
            </a:extLst>
          </p:cNvPr>
          <p:cNvSpPr txBox="1">
            <a:spLocks/>
          </p:cNvSpPr>
          <p:nvPr/>
        </p:nvSpPr>
        <p:spPr bwMode="auto">
          <a:xfrm>
            <a:off x="381000" y="1016000"/>
            <a:ext cx="79248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673100" indent="-18256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>
                <a:srgbClr val="990000"/>
              </a:buClr>
              <a:buSzTx/>
              <a:buFontTx/>
              <a:buNone/>
            </a:pPr>
            <a:r>
              <a:rPr lang="en-US" altLang="en-US" sz="2800">
                <a:solidFill>
                  <a:srgbClr val="990000"/>
                </a:solidFill>
              </a:rPr>
              <a:t>Database Management System (DBMS) provides….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rgbClr val="990000"/>
              </a:buClr>
              <a:buSzTx/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FF"/>
                </a:solidFill>
              </a:rPr>
              <a:t>  … efficient, reliable, convenient, and safe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rgbClr val="990000"/>
              </a:buClr>
              <a:buSzTx/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FF"/>
                </a:solidFill>
              </a:rPr>
              <a:t>  multi-user storage of and access to massive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rgbClr val="990000"/>
              </a:buClr>
              <a:buSzTx/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FF"/>
                </a:solidFill>
              </a:rPr>
              <a:t>  amounts of persistent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08E5A0-3103-453A-A9BC-34A625CB5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Management in the World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BE67B9-F9F8-42E0-A195-D2FE86B6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Motivating example: 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ja-JP" altLang="en-US"/>
              <a:t>“</a:t>
            </a:r>
            <a:r>
              <a:rPr lang="en-US" altLang="ja-JP"/>
              <a:t>Find talks given by Rutgers DCS faculty in 2015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Where would you have to look?</a:t>
            </a:r>
          </a:p>
          <a:p>
            <a:pPr lvl="1"/>
            <a:r>
              <a:rPr lang="ja-JP" altLang="en-US"/>
              <a:t>“</a:t>
            </a:r>
            <a:r>
              <a:rPr lang="en-US" altLang="ja-JP"/>
              <a:t>brain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paper records (calendars)</a:t>
            </a:r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COMPUTER:</a:t>
            </a:r>
          </a:p>
          <a:p>
            <a:pPr lvl="1"/>
            <a:r>
              <a:rPr lang="en-US" altLang="en-US"/>
              <a:t>plain text files</a:t>
            </a:r>
          </a:p>
          <a:p>
            <a:pPr lvl="1"/>
            <a:r>
              <a:rPr lang="en-US" altLang="en-US"/>
              <a:t>Google/... calendar</a:t>
            </a:r>
          </a:p>
          <a:p>
            <a:pPr lvl="1"/>
            <a:r>
              <a:rPr lang="en-US" altLang="en-US"/>
              <a:t>UNIX </a:t>
            </a:r>
            <a:r>
              <a:rPr lang="en-US" altLang="en-US" i="1"/>
              <a:t>calendar</a:t>
            </a:r>
            <a:r>
              <a:rPr lang="en-US" altLang="en-US"/>
              <a:t> file -- gives warnings for lines with </a:t>
            </a:r>
            <a:r>
              <a:rPr lang="ja-JP" altLang="en-US"/>
              <a:t>“</a:t>
            </a:r>
            <a:r>
              <a:rPr lang="en-US" altLang="ja-JP"/>
              <a:t>jul 24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spreadsheet</a:t>
            </a:r>
          </a:p>
          <a:p>
            <a:pPr lvl="1"/>
            <a:r>
              <a:rPr lang="en-US" altLang="en-US"/>
              <a:t>database management system</a:t>
            </a:r>
          </a:p>
          <a:p>
            <a:pPr lvl="1"/>
            <a:r>
              <a:rPr lang="en-US" altLang="en-US"/>
              <a:t>web page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D06097-7E69-419D-8BD1-F3F174585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419100"/>
            <a:ext cx="7916862" cy="838200"/>
          </a:xfrm>
        </p:spPr>
        <p:txBody>
          <a:bodyPr/>
          <a:lstStyle/>
          <a:p>
            <a:r>
              <a:rPr lang="en-US" altLang="en-US" i="1"/>
              <a:t>Information</a:t>
            </a:r>
            <a:r>
              <a:rPr lang="en-US" altLang="en-US"/>
              <a:t> Management </a:t>
            </a:r>
            <a:br>
              <a:rPr lang="en-US" altLang="en-US"/>
            </a:br>
            <a:r>
              <a:rPr lang="en-US" altLang="en-US" sz="2800" b="0"/>
              <a:t>in the age of the Web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FF50B4D-87A3-4AC1-B1C4-E476019FE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38263"/>
            <a:ext cx="8610600" cy="53340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en-US"/>
              <a:t>Issues illustrated: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Wide variety of information (on the web)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Stored in heterogeneous formats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Created by many different organizations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Each requires different kinds of access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Plus an over-arching scheme for communicating and integrating information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/>
              <a:t>Missing </a:t>
            </a:r>
            <a:r>
              <a:rPr lang="ja-JP" altLang="en-US"/>
              <a:t>“</a:t>
            </a:r>
            <a:r>
              <a:rPr lang="en-US" altLang="ja-JP"/>
              <a:t>data semantics</a:t>
            </a:r>
            <a:r>
              <a:rPr lang="ja-JP" altLang="en-US"/>
              <a:t>”</a:t>
            </a:r>
            <a:r>
              <a:rPr lang="en-US" altLang="ja-JP"/>
              <a:t>: </a:t>
            </a:r>
            <a:r>
              <a:rPr lang="ja-JP" altLang="en-US" b="0"/>
              <a:t>‘</a:t>
            </a:r>
            <a:r>
              <a:rPr lang="en-US" altLang="ja-JP" b="0"/>
              <a:t>talks AT rutgers</a:t>
            </a:r>
            <a:r>
              <a:rPr lang="ja-JP" altLang="en-US" b="0"/>
              <a:t>’</a:t>
            </a:r>
            <a:r>
              <a:rPr lang="en-US" altLang="ja-JP" b="0"/>
              <a:t> vs </a:t>
            </a:r>
            <a:r>
              <a:rPr lang="ja-JP" altLang="en-US" b="0"/>
              <a:t>‘</a:t>
            </a:r>
            <a:r>
              <a:rPr lang="en-US" altLang="ja-JP" b="0"/>
              <a:t>talks BY Rutgers people</a:t>
            </a:r>
            <a:r>
              <a:rPr lang="ja-JP" altLang="en-US" b="0"/>
              <a:t>’</a:t>
            </a:r>
            <a:endParaRPr lang="en-US" altLang="ja-JP" b="0"/>
          </a:p>
          <a:p>
            <a:pPr marL="457200" indent="-457200"/>
            <a:endParaRPr lang="en-US" altLang="en-US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/>
              <a:t>This course will attempt to survey this material, dealing with some of the most significant </a:t>
            </a:r>
            <a:r>
              <a:rPr lang="en-US" altLang="en-US" i="1"/>
              <a:t>fundamental principles, languages,</a:t>
            </a:r>
            <a:r>
              <a:rPr lang="en-US" altLang="en-US"/>
              <a:t> </a:t>
            </a:r>
            <a:r>
              <a:rPr lang="en-US" altLang="en-US" i="1"/>
              <a:t>   </a:t>
            </a:r>
            <a:r>
              <a:rPr lang="en-US" altLang="en-US"/>
              <a:t>and </a:t>
            </a:r>
            <a:r>
              <a:rPr lang="en-US" altLang="en-US" i="1"/>
              <a:t> occasional algorithms.</a:t>
            </a:r>
          </a:p>
          <a:p>
            <a:pPr marL="457200" indent="-457200">
              <a:buFontTx/>
              <a:buNone/>
            </a:pPr>
            <a:endParaRPr lang="en-US" altLang="en-US" i="1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37463A-6970-48CB-8104-1F3D8EB21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7D8AD3D-164E-4753-A7C6-6EFE7305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53340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800"/>
              <a:t>What kinds of information are there?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accent2"/>
                </a:solidFill>
              </a:rPr>
              <a:t>structured data</a:t>
            </a:r>
            <a:r>
              <a:rPr lang="en-US" altLang="en-US"/>
              <a:t>: 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relational DBMS; SQL queries; triggers; integrity constraints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web interfaces accessing relational dbms from Java; 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accent2"/>
                </a:solidFill>
              </a:rPr>
              <a:t>semi-structured data</a:t>
            </a:r>
            <a:r>
              <a:rPr lang="en-US" altLang="en-US"/>
              <a:t>: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XML: storage and querying (Xpath,Xquery)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 the Web: Google and other page ranking algorithms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accent2"/>
                </a:solidFill>
              </a:rPr>
              <a:t>unstructured data</a:t>
            </a:r>
            <a:r>
              <a:rPr lang="en-US" altLang="en-US"/>
              <a:t>: text information retrieval with vector space model</a:t>
            </a:r>
          </a:p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accent2"/>
                </a:solidFill>
              </a:rPr>
              <a:t>knowledge</a:t>
            </a:r>
            <a:r>
              <a:rPr lang="en-US" altLang="en-US"/>
              <a:t>: conceptual models in ER and UML; deduction in logic; (ontologies/graph dbs)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Methodologies for</a:t>
            </a:r>
          </a:p>
          <a:p>
            <a:pPr>
              <a:lnSpc>
                <a:spcPct val="70000"/>
              </a:lnSpc>
            </a:pPr>
            <a:r>
              <a:rPr lang="en-US" altLang="en-US"/>
              <a:t>building conceptual models</a:t>
            </a:r>
          </a:p>
          <a:p>
            <a:pPr>
              <a:lnSpc>
                <a:spcPct val="70000"/>
              </a:lnSpc>
            </a:pPr>
            <a:r>
              <a:rPr lang="en-US" altLang="en-US"/>
              <a:t>designing relational schemas</a:t>
            </a:r>
          </a:p>
          <a:p>
            <a:pPr>
              <a:lnSpc>
                <a:spcPct val="70000"/>
              </a:lnSpc>
            </a:pPr>
            <a:r>
              <a:rPr lang="en-US" altLang="en-US"/>
              <a:t>(integrating information sources)</a:t>
            </a:r>
          </a:p>
          <a:p>
            <a:pPr>
              <a:lnSpc>
                <a:spcPct val="7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3E41F1B-A0CF-49D7-AEC1-4223F2218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61CA5FC-CD72-43F3-AB7C-F1F9D9F5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7459663" cy="2320925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i="0"/>
              <a:t>... there is a difference between training and education.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i="0"/>
              <a:t>If computer science is a fundamental discipline, then university education in this field should emphasize enduring fundamental principles rather than transient current technology.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i="0"/>
              <a:t>         -</a:t>
            </a:r>
            <a:r>
              <a:rPr lang="en-US" altLang="en-US" b="0"/>
              <a:t>Peter Wegner, Three Computer Cultures. 1970.</a:t>
            </a:r>
            <a:endParaRPr lang="en-US" altLang="en-US" b="0" i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13644D-BEBD-4B8D-BE4D-199B4157E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304800"/>
            <a:ext cx="7918450" cy="609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Functional view of Information Manager</a:t>
            </a:r>
            <a:br>
              <a:rPr lang="en-US" altLang="en-US"/>
            </a:br>
            <a:r>
              <a:rPr lang="en-US" altLang="en-US" sz="2800" b="0"/>
              <a:t>[H. Levesque]</a:t>
            </a:r>
            <a:r>
              <a:rPr lang="en-US" altLang="en-US"/>
              <a:t> - </a:t>
            </a:r>
            <a:r>
              <a:rPr lang="en-US" altLang="en-US" sz="2800">
                <a:solidFill>
                  <a:schemeClr val="accent2"/>
                </a:solidFill>
              </a:rPr>
              <a:t>a unifying framework</a:t>
            </a:r>
            <a:endParaRPr lang="en-US" altLang="en-US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BC3739EC-929C-4E59-80F2-CB9B82CB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311275"/>
            <a:ext cx="2624138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9220" name="Group 39">
            <a:extLst>
              <a:ext uri="{FF2B5EF4-FFF2-40B4-BE49-F238E27FC236}">
                <a16:creationId xmlns:a16="http://schemas.microsoft.com/office/drawing/2014/main" id="{07E187DB-1406-4CCA-B114-DB17F360768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734050" y="1816100"/>
            <a:ext cx="1389063" cy="808038"/>
            <a:chOff x="3612" y="1144"/>
            <a:chExt cx="875" cy="509"/>
          </a:xfrm>
        </p:grpSpPr>
        <p:sp>
          <p:nvSpPr>
            <p:cNvPr id="9225" name="Freeform 14">
              <a:extLst>
                <a:ext uri="{FF2B5EF4-FFF2-40B4-BE49-F238E27FC236}">
                  <a16:creationId xmlns:a16="http://schemas.microsoft.com/office/drawing/2014/main" id="{0E03B6EC-93CA-487B-973F-CB5759659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1144"/>
              <a:ext cx="875" cy="509"/>
            </a:xfrm>
            <a:custGeom>
              <a:avLst/>
              <a:gdLst>
                <a:gd name="T0" fmla="*/ 875 w 875"/>
                <a:gd name="T1" fmla="*/ 0 h 509"/>
                <a:gd name="T2" fmla="*/ 8 w 875"/>
                <a:gd name="T3" fmla="*/ 0 h 509"/>
                <a:gd name="T4" fmla="*/ 8 w 875"/>
                <a:gd name="T5" fmla="*/ 167 h 509"/>
                <a:gd name="T6" fmla="*/ 8 w 875"/>
                <a:gd name="T7" fmla="*/ 509 h 509"/>
                <a:gd name="T8" fmla="*/ 850 w 875"/>
                <a:gd name="T9" fmla="*/ 509 h 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509"/>
                <a:gd name="T17" fmla="*/ 875 w 875"/>
                <a:gd name="T18" fmla="*/ 509 h 5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509">
                  <a:moveTo>
                    <a:pt x="875" y="0"/>
                  </a:moveTo>
                  <a:lnTo>
                    <a:pt x="8" y="0"/>
                  </a:lnTo>
                  <a:cubicBezTo>
                    <a:pt x="0" y="58"/>
                    <a:pt x="8" y="107"/>
                    <a:pt x="8" y="167"/>
                  </a:cubicBezTo>
                  <a:lnTo>
                    <a:pt x="8" y="509"/>
                  </a:lnTo>
                  <a:lnTo>
                    <a:pt x="850" y="509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15">
              <a:extLst>
                <a:ext uri="{FF2B5EF4-FFF2-40B4-BE49-F238E27FC236}">
                  <a16:creationId xmlns:a16="http://schemas.microsoft.com/office/drawing/2014/main" id="{C2F6B126-BB1D-4191-919A-ED96F02B8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810" y="1255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</a:rPr>
                <a:t>ASK</a:t>
              </a:r>
            </a:p>
          </p:txBody>
        </p:sp>
      </p:grpSp>
      <p:sp>
        <p:nvSpPr>
          <p:cNvPr id="9221" name="Text Box 17">
            <a:extLst>
              <a:ext uri="{FF2B5EF4-FFF2-40B4-BE49-F238E27FC236}">
                <a16:creationId xmlns:a16="http://schemas.microsoft.com/office/drawing/2014/main" id="{4A832A6F-A2E6-4160-B42E-DA6B7BDA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1525588"/>
            <a:ext cx="2589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i="0"/>
              <a:t>Info Manager</a:t>
            </a:r>
            <a:endParaRPr lang="en-US" altLang="en-US" sz="2800"/>
          </a:p>
        </p:txBody>
      </p:sp>
      <p:grpSp>
        <p:nvGrpSpPr>
          <p:cNvPr id="9222" name="Group 38">
            <a:extLst>
              <a:ext uri="{FF2B5EF4-FFF2-40B4-BE49-F238E27FC236}">
                <a16:creationId xmlns:a16="http://schemas.microsoft.com/office/drawing/2014/main" id="{09589DC8-497E-4AC7-A9FC-700B7065A644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1773238"/>
            <a:ext cx="1524000" cy="490537"/>
            <a:chOff x="915" y="1117"/>
            <a:chExt cx="960" cy="309"/>
          </a:xfrm>
        </p:grpSpPr>
        <p:cxnSp>
          <p:nvCxnSpPr>
            <p:cNvPr id="9223" name="AutoShape 10">
              <a:extLst>
                <a:ext uri="{FF2B5EF4-FFF2-40B4-BE49-F238E27FC236}">
                  <a16:creationId xmlns:a16="http://schemas.microsoft.com/office/drawing/2014/main" id="{9A778048-5587-4803-82DE-62DE5A984D87}"/>
                </a:ext>
              </a:extLst>
            </p:cNvPr>
            <p:cNvCxnSpPr>
              <a:cxnSpLocks noChangeShapeType="1"/>
              <a:endCxn id="9219" idx="1"/>
            </p:cNvCxnSpPr>
            <p:nvPr/>
          </p:nvCxnSpPr>
          <p:spPr bwMode="auto">
            <a:xfrm>
              <a:off x="915" y="1426"/>
              <a:ext cx="960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4" name="Text Box 16">
              <a:extLst>
                <a:ext uri="{FF2B5EF4-FFF2-40B4-BE49-F238E27FC236}">
                  <a16:creationId xmlns:a16="http://schemas.microsoft.com/office/drawing/2014/main" id="{8EBB22C4-BEDE-4082-BB84-879A34036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117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TELL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EA61C0-28CF-4603-9783-3BB05AFB3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304800"/>
            <a:ext cx="7918450" cy="609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Functional view of Information Manager</a:t>
            </a:r>
            <a:br>
              <a:rPr lang="en-US" altLang="en-US"/>
            </a:br>
            <a:r>
              <a:rPr lang="en-US" altLang="en-US" sz="2800" b="0"/>
              <a:t>[H. Levesque]</a:t>
            </a:r>
            <a:r>
              <a:rPr lang="en-US" altLang="en-US"/>
              <a:t> - </a:t>
            </a:r>
            <a:r>
              <a:rPr lang="en-US" altLang="en-US" sz="2800">
                <a:solidFill>
                  <a:schemeClr val="accent2"/>
                </a:solidFill>
              </a:rPr>
              <a:t>a unifying framework</a:t>
            </a:r>
            <a:endParaRPr lang="en-US" altLang="en-US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6B3648EB-F346-4DBD-9F4E-07B9F784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311275"/>
            <a:ext cx="2624138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10244" name="Group 39">
            <a:extLst>
              <a:ext uri="{FF2B5EF4-FFF2-40B4-BE49-F238E27FC236}">
                <a16:creationId xmlns:a16="http://schemas.microsoft.com/office/drawing/2014/main" id="{843D3DC2-B7B5-4AF1-B53D-6144219FA473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1816100"/>
            <a:ext cx="1389063" cy="808038"/>
            <a:chOff x="3612" y="1144"/>
            <a:chExt cx="875" cy="509"/>
          </a:xfrm>
        </p:grpSpPr>
        <p:sp>
          <p:nvSpPr>
            <p:cNvPr id="10262" name="Freeform 14">
              <a:extLst>
                <a:ext uri="{FF2B5EF4-FFF2-40B4-BE49-F238E27FC236}">
                  <a16:creationId xmlns:a16="http://schemas.microsoft.com/office/drawing/2014/main" id="{4F601C0C-3C91-4815-A947-1B544CCA4E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12" y="1144"/>
              <a:ext cx="875" cy="509"/>
            </a:xfrm>
            <a:custGeom>
              <a:avLst/>
              <a:gdLst>
                <a:gd name="T0" fmla="*/ 875 w 875"/>
                <a:gd name="T1" fmla="*/ 0 h 509"/>
                <a:gd name="T2" fmla="*/ 8 w 875"/>
                <a:gd name="T3" fmla="*/ 0 h 509"/>
                <a:gd name="T4" fmla="*/ 8 w 875"/>
                <a:gd name="T5" fmla="*/ 167 h 509"/>
                <a:gd name="T6" fmla="*/ 8 w 875"/>
                <a:gd name="T7" fmla="*/ 509 h 509"/>
                <a:gd name="T8" fmla="*/ 850 w 875"/>
                <a:gd name="T9" fmla="*/ 509 h 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509"/>
                <a:gd name="T17" fmla="*/ 875 w 875"/>
                <a:gd name="T18" fmla="*/ 509 h 5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509">
                  <a:moveTo>
                    <a:pt x="875" y="0"/>
                  </a:moveTo>
                  <a:lnTo>
                    <a:pt x="8" y="0"/>
                  </a:lnTo>
                  <a:cubicBezTo>
                    <a:pt x="0" y="58"/>
                    <a:pt x="8" y="107"/>
                    <a:pt x="8" y="167"/>
                  </a:cubicBezTo>
                  <a:lnTo>
                    <a:pt x="8" y="509"/>
                  </a:lnTo>
                  <a:lnTo>
                    <a:pt x="850" y="509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15">
              <a:extLst>
                <a:ext uri="{FF2B5EF4-FFF2-40B4-BE49-F238E27FC236}">
                  <a16:creationId xmlns:a16="http://schemas.microsoft.com/office/drawing/2014/main" id="{8C63BD6B-3008-43BD-BA06-BAB83C323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5" y="123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</a:rPr>
                <a:t>ASK</a:t>
              </a:r>
            </a:p>
          </p:txBody>
        </p:sp>
      </p:grpSp>
      <p:sp>
        <p:nvSpPr>
          <p:cNvPr id="10245" name="Text Box 17">
            <a:extLst>
              <a:ext uri="{FF2B5EF4-FFF2-40B4-BE49-F238E27FC236}">
                <a16:creationId xmlns:a16="http://schemas.microsoft.com/office/drawing/2014/main" id="{07DBB0B6-5206-4A8B-9AF5-3B530225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1525588"/>
            <a:ext cx="2589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i="0"/>
              <a:t>Info Manager</a:t>
            </a:r>
            <a:endParaRPr lang="en-US" altLang="en-US" sz="2800"/>
          </a:p>
        </p:txBody>
      </p:sp>
      <p:sp>
        <p:nvSpPr>
          <p:cNvPr id="10246" name="Text Box 18">
            <a:extLst>
              <a:ext uri="{FF2B5EF4-FFF2-40B4-BE49-F238E27FC236}">
                <a16:creationId xmlns:a16="http://schemas.microsoft.com/office/drawing/2014/main" id="{BD7976E6-1718-4517-AA91-649998C1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1454150"/>
            <a:ext cx="1546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>
                <a:solidFill>
                  <a:srgbClr val="CC0000"/>
                </a:solidFill>
              </a:rPr>
              <a:t>question</a:t>
            </a:r>
            <a:endParaRPr lang="en-US" altLang="en-US" sz="280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0247" name="Text Box 20">
            <a:extLst>
              <a:ext uri="{FF2B5EF4-FFF2-40B4-BE49-F238E27FC236}">
                <a16:creationId xmlns:a16="http://schemas.microsoft.com/office/drawing/2014/main" id="{E09F488D-766F-48D9-A723-2AEE0F33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387600"/>
            <a:ext cx="16525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>
                <a:solidFill>
                  <a:srgbClr val="CC0000"/>
                </a:solidFill>
              </a:rPr>
              <a:t>answer</a:t>
            </a:r>
            <a:endParaRPr lang="en-US" altLang="en-US" sz="280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10248" name="Group 38">
            <a:extLst>
              <a:ext uri="{FF2B5EF4-FFF2-40B4-BE49-F238E27FC236}">
                <a16:creationId xmlns:a16="http://schemas.microsoft.com/office/drawing/2014/main" id="{8729E38A-0E72-4D27-8C84-D59C1E5FEBCB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1773238"/>
            <a:ext cx="2592388" cy="693737"/>
            <a:chOff x="242" y="1117"/>
            <a:chExt cx="1633" cy="437"/>
          </a:xfrm>
        </p:grpSpPr>
        <p:cxnSp>
          <p:nvCxnSpPr>
            <p:cNvPr id="10259" name="AutoShape 10">
              <a:extLst>
                <a:ext uri="{FF2B5EF4-FFF2-40B4-BE49-F238E27FC236}">
                  <a16:creationId xmlns:a16="http://schemas.microsoft.com/office/drawing/2014/main" id="{8B193027-EC21-4465-A7F5-688EB4C241AE}"/>
                </a:ext>
              </a:extLst>
            </p:cNvPr>
            <p:cNvCxnSpPr>
              <a:cxnSpLocks noChangeShapeType="1"/>
              <a:endCxn id="10243" idx="1"/>
            </p:cNvCxnSpPr>
            <p:nvPr/>
          </p:nvCxnSpPr>
          <p:spPr bwMode="auto">
            <a:xfrm>
              <a:off x="915" y="1426"/>
              <a:ext cx="960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0" name="Text Box 16">
              <a:extLst>
                <a:ext uri="{FF2B5EF4-FFF2-40B4-BE49-F238E27FC236}">
                  <a16:creationId xmlns:a16="http://schemas.microsoft.com/office/drawing/2014/main" id="{1ADBEFB6-857D-42E6-8307-58EB3DE54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117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TELL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261" name="Text Box 21">
              <a:extLst>
                <a:ext uri="{FF2B5EF4-FFF2-40B4-BE49-F238E27FC236}">
                  <a16:creationId xmlns:a16="http://schemas.microsoft.com/office/drawing/2014/main" id="{EA683B6B-85C9-4EAD-BA61-5D570DDFA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1216"/>
              <a:ext cx="59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  <a:latin typeface="Lucida Calligraphy" panose="03010101010101010101" pitchFamily="66" charset="0"/>
                </a:rPr>
                <a:t>L</a:t>
              </a:r>
              <a:r>
                <a:rPr lang="en-US" altLang="en-US" sz="3600" baseline="-25000">
                  <a:solidFill>
                    <a:schemeClr val="accent2"/>
                  </a:solidFill>
                </a:rPr>
                <a:t>tell</a:t>
              </a:r>
              <a:endParaRPr lang="en-US" altLang="en-US" sz="2800">
                <a:solidFill>
                  <a:schemeClr val="accent2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10249" name="Rectangle 26">
            <a:extLst>
              <a:ext uri="{FF2B5EF4-FFF2-40B4-BE49-F238E27FC236}">
                <a16:creationId xmlns:a16="http://schemas.microsoft.com/office/drawing/2014/main" id="{2C30EAF9-E626-4CCF-A949-7EA2EE428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388" y="2963863"/>
            <a:ext cx="6850062" cy="1524000"/>
          </a:xfrm>
          <a:noFill/>
        </p:spPr>
        <p:txBody>
          <a:bodyPr/>
          <a:lstStyle/>
          <a:p>
            <a:endParaRPr lang="en-US" altLang="en-US" i="1"/>
          </a:p>
          <a:p>
            <a:r>
              <a:rPr lang="en-US" altLang="en-US" i="1">
                <a:solidFill>
                  <a:schemeClr val="accent2"/>
                </a:solidFill>
              </a:rPr>
              <a:t>TELL</a:t>
            </a:r>
            <a:r>
              <a:rPr lang="en-US" altLang="en-US"/>
              <a:t>:</a:t>
            </a:r>
            <a:r>
              <a:rPr lang="en-US" altLang="en-US" i="1"/>
              <a:t> </a:t>
            </a:r>
            <a:r>
              <a:rPr lang="en-US" altLang="en-US" sz="2800" i="1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chemeClr val="accent2"/>
                </a:solidFill>
              </a:rPr>
              <a:t>tell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 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</a:p>
          <a:p>
            <a:r>
              <a:rPr lang="en-US" altLang="en-US" i="1">
                <a:solidFill>
                  <a:srgbClr val="E02300"/>
                </a:solidFill>
              </a:rPr>
              <a:t>ASK</a:t>
            </a:r>
            <a:r>
              <a:rPr lang="en-US" altLang="en-US"/>
              <a:t>:</a:t>
            </a:r>
            <a:r>
              <a:rPr lang="en-US" altLang="en-US" i="1"/>
              <a:t> </a:t>
            </a:r>
            <a:r>
              <a:rPr lang="en-US" altLang="en-US" sz="280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rgbClr val="CC0000"/>
                </a:solidFill>
              </a:rPr>
              <a:t>question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  </a:t>
            </a:r>
            <a:r>
              <a:rPr lang="en-US" altLang="en-US" sz="280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rgbClr val="CC0000"/>
                </a:solidFill>
              </a:rPr>
              <a:t>answer</a:t>
            </a:r>
            <a:r>
              <a:rPr lang="en-US" altLang="en-US" i="1"/>
              <a:t> </a:t>
            </a:r>
          </a:p>
        </p:txBody>
      </p:sp>
      <p:grpSp>
        <p:nvGrpSpPr>
          <p:cNvPr id="10250" name="Group 40">
            <a:extLst>
              <a:ext uri="{FF2B5EF4-FFF2-40B4-BE49-F238E27FC236}">
                <a16:creationId xmlns:a16="http://schemas.microsoft.com/office/drawing/2014/main" id="{B8652989-DA2D-4750-A3ED-EF135C3DF533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2916238"/>
            <a:ext cx="1436688" cy="1082675"/>
            <a:chOff x="184" y="1837"/>
            <a:chExt cx="905" cy="682"/>
          </a:xfrm>
        </p:grpSpPr>
        <p:sp>
          <p:nvSpPr>
            <p:cNvPr id="10256" name="Text Box 31">
              <a:extLst>
                <a:ext uri="{FF2B5EF4-FFF2-40B4-BE49-F238E27FC236}">
                  <a16:creationId xmlns:a16="http://schemas.microsoft.com/office/drawing/2014/main" id="{17BBB6EB-AF51-447C-9C2E-DB3B9447A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" y="1837"/>
              <a:ext cx="881" cy="25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Tahoma" panose="020B0604030504040204" pitchFamily="34" charset="0"/>
                </a:rPr>
                <a:t>Operations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257" name="Freeform 32">
              <a:extLst>
                <a:ext uri="{FF2B5EF4-FFF2-40B4-BE49-F238E27FC236}">
                  <a16:creationId xmlns:a16="http://schemas.microsoft.com/office/drawing/2014/main" id="{7A7FF5E7-5ED3-440C-B73B-62889D98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017"/>
              <a:ext cx="306" cy="213"/>
            </a:xfrm>
            <a:custGeom>
              <a:avLst/>
              <a:gdLst>
                <a:gd name="T0" fmla="*/ 102 w 306"/>
                <a:gd name="T1" fmla="*/ 0 h 213"/>
                <a:gd name="T2" fmla="*/ 204 w 306"/>
                <a:gd name="T3" fmla="*/ 77 h 213"/>
                <a:gd name="T4" fmla="*/ 17 w 306"/>
                <a:gd name="T5" fmla="*/ 128 h 213"/>
                <a:gd name="T6" fmla="*/ 306 w 306"/>
                <a:gd name="T7" fmla="*/ 213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6"/>
                <a:gd name="T13" fmla="*/ 0 h 213"/>
                <a:gd name="T14" fmla="*/ 306 w 306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6" h="213">
                  <a:moveTo>
                    <a:pt x="102" y="0"/>
                  </a:moveTo>
                  <a:cubicBezTo>
                    <a:pt x="160" y="28"/>
                    <a:pt x="218" y="56"/>
                    <a:pt x="204" y="77"/>
                  </a:cubicBezTo>
                  <a:cubicBezTo>
                    <a:pt x="190" y="98"/>
                    <a:pt x="0" y="105"/>
                    <a:pt x="17" y="128"/>
                  </a:cubicBezTo>
                  <a:cubicBezTo>
                    <a:pt x="34" y="151"/>
                    <a:pt x="258" y="199"/>
                    <a:pt x="306" y="2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Freeform 33">
              <a:extLst>
                <a:ext uri="{FF2B5EF4-FFF2-40B4-BE49-F238E27FC236}">
                  <a16:creationId xmlns:a16="http://schemas.microsoft.com/office/drawing/2014/main" id="{0FF403BA-778E-4A38-AE11-7EBC7646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2034"/>
              <a:ext cx="496" cy="485"/>
            </a:xfrm>
            <a:custGeom>
              <a:avLst/>
              <a:gdLst>
                <a:gd name="T0" fmla="*/ 147 w 496"/>
                <a:gd name="T1" fmla="*/ 0 h 485"/>
                <a:gd name="T2" fmla="*/ 181 w 496"/>
                <a:gd name="T3" fmla="*/ 213 h 485"/>
                <a:gd name="T4" fmla="*/ 53 w 496"/>
                <a:gd name="T5" fmla="*/ 179 h 485"/>
                <a:gd name="T6" fmla="*/ 496 w 496"/>
                <a:gd name="T7" fmla="*/ 485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85"/>
                <a:gd name="T14" fmla="*/ 496 w 49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85">
                  <a:moveTo>
                    <a:pt x="147" y="0"/>
                  </a:moveTo>
                  <a:cubicBezTo>
                    <a:pt x="172" y="91"/>
                    <a:pt x="197" y="183"/>
                    <a:pt x="181" y="213"/>
                  </a:cubicBezTo>
                  <a:cubicBezTo>
                    <a:pt x="165" y="243"/>
                    <a:pt x="0" y="134"/>
                    <a:pt x="53" y="179"/>
                  </a:cubicBezTo>
                  <a:cubicBezTo>
                    <a:pt x="106" y="224"/>
                    <a:pt x="422" y="434"/>
                    <a:pt x="496" y="48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1" name="Group 41">
            <a:extLst>
              <a:ext uri="{FF2B5EF4-FFF2-40B4-BE49-F238E27FC236}">
                <a16:creationId xmlns:a16="http://schemas.microsoft.com/office/drawing/2014/main" id="{465F5550-8BA6-4D85-BBBA-4E994D81C9F0}"/>
              </a:ext>
            </a:extLst>
          </p:cNvPr>
          <p:cNvGrpSpPr>
            <a:grpSpLocks/>
          </p:cNvGrpSpPr>
          <p:nvPr/>
        </p:nvGrpSpPr>
        <p:grpSpPr bwMode="auto">
          <a:xfrm>
            <a:off x="3417888" y="2039938"/>
            <a:ext cx="4411662" cy="1835150"/>
            <a:chOff x="2153" y="1285"/>
            <a:chExt cx="2779" cy="1156"/>
          </a:xfrm>
        </p:grpSpPr>
        <p:sp>
          <p:nvSpPr>
            <p:cNvPr id="10252" name="Text Box 34">
              <a:extLst>
                <a:ext uri="{FF2B5EF4-FFF2-40B4-BE49-F238E27FC236}">
                  <a16:creationId xmlns:a16="http://schemas.microsoft.com/office/drawing/2014/main" id="{D335B605-D525-49F8-92C4-CFEF6CAA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120"/>
              <a:ext cx="873" cy="25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Tahoma" panose="020B0604030504040204" pitchFamily="34" charset="0"/>
                </a:rPr>
                <a:t>Languages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3" name="Freeform 35">
              <a:extLst>
                <a:ext uri="{FF2B5EF4-FFF2-40B4-BE49-F238E27FC236}">
                  <a16:creationId xmlns:a16="http://schemas.microsoft.com/office/drawing/2014/main" id="{6484285F-1079-4FD4-B02E-59980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2281"/>
              <a:ext cx="1788" cy="160"/>
            </a:xfrm>
            <a:custGeom>
              <a:avLst/>
              <a:gdLst>
                <a:gd name="T0" fmla="*/ 1788 w 1788"/>
                <a:gd name="T1" fmla="*/ 0 h 160"/>
                <a:gd name="T2" fmla="*/ 1107 w 1788"/>
                <a:gd name="T3" fmla="*/ 110 h 160"/>
                <a:gd name="T4" fmla="*/ 273 w 1788"/>
                <a:gd name="T5" fmla="*/ 153 h 160"/>
                <a:gd name="T6" fmla="*/ 0 w 1788"/>
                <a:gd name="T7" fmla="*/ 68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8"/>
                <a:gd name="T13" fmla="*/ 0 h 160"/>
                <a:gd name="T14" fmla="*/ 1788 w 178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8" h="160">
                  <a:moveTo>
                    <a:pt x="1788" y="0"/>
                  </a:moveTo>
                  <a:cubicBezTo>
                    <a:pt x="1573" y="42"/>
                    <a:pt x="1359" y="85"/>
                    <a:pt x="1107" y="110"/>
                  </a:cubicBezTo>
                  <a:cubicBezTo>
                    <a:pt x="855" y="135"/>
                    <a:pt x="457" y="160"/>
                    <a:pt x="273" y="153"/>
                  </a:cubicBezTo>
                  <a:cubicBezTo>
                    <a:pt x="89" y="146"/>
                    <a:pt x="45" y="82"/>
                    <a:pt x="0" y="6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Freeform 36">
              <a:extLst>
                <a:ext uri="{FF2B5EF4-FFF2-40B4-BE49-F238E27FC236}">
                  <a16:creationId xmlns:a16="http://schemas.microsoft.com/office/drawing/2014/main" id="{FB13A24D-9AD6-405A-966E-F9E2BAAA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285"/>
              <a:ext cx="621" cy="826"/>
            </a:xfrm>
            <a:custGeom>
              <a:avLst/>
              <a:gdLst>
                <a:gd name="T0" fmla="*/ 0 w 842"/>
                <a:gd name="T1" fmla="*/ 449 h 962"/>
                <a:gd name="T2" fmla="*/ 56 w 842"/>
                <a:gd name="T3" fmla="*/ 279 h 962"/>
                <a:gd name="T4" fmla="*/ 126 w 842"/>
                <a:gd name="T5" fmla="*/ 234 h 962"/>
                <a:gd name="T6" fmla="*/ 184 w 842"/>
                <a:gd name="T7" fmla="*/ 0 h 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2"/>
                <a:gd name="T13" fmla="*/ 0 h 962"/>
                <a:gd name="T14" fmla="*/ 842 w 842"/>
                <a:gd name="T15" fmla="*/ 962 h 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2" h="962">
                  <a:moveTo>
                    <a:pt x="0" y="962"/>
                  </a:moveTo>
                  <a:cubicBezTo>
                    <a:pt x="79" y="817"/>
                    <a:pt x="159" y="673"/>
                    <a:pt x="255" y="596"/>
                  </a:cubicBezTo>
                  <a:cubicBezTo>
                    <a:pt x="351" y="519"/>
                    <a:pt x="480" y="601"/>
                    <a:pt x="578" y="502"/>
                  </a:cubicBezTo>
                  <a:cubicBezTo>
                    <a:pt x="676" y="403"/>
                    <a:pt x="798" y="84"/>
                    <a:pt x="8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Freeform 37">
              <a:extLst>
                <a:ext uri="{FF2B5EF4-FFF2-40B4-BE49-F238E27FC236}">
                  <a16:creationId xmlns:a16="http://schemas.microsoft.com/office/drawing/2014/main" id="{E306E789-0C43-4E56-BA70-3BAC6DCE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855"/>
              <a:ext cx="297" cy="281"/>
            </a:xfrm>
            <a:custGeom>
              <a:avLst/>
              <a:gdLst>
                <a:gd name="T0" fmla="*/ 0 w 297"/>
                <a:gd name="T1" fmla="*/ 281 h 281"/>
                <a:gd name="T2" fmla="*/ 93 w 297"/>
                <a:gd name="T3" fmla="*/ 102 h 281"/>
                <a:gd name="T4" fmla="*/ 212 w 297"/>
                <a:gd name="T5" fmla="*/ 170 h 281"/>
                <a:gd name="T6" fmla="*/ 297 w 297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"/>
                <a:gd name="T13" fmla="*/ 0 h 281"/>
                <a:gd name="T14" fmla="*/ 297 w 297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" h="281">
                  <a:moveTo>
                    <a:pt x="0" y="281"/>
                  </a:moveTo>
                  <a:cubicBezTo>
                    <a:pt x="29" y="200"/>
                    <a:pt x="58" y="120"/>
                    <a:pt x="93" y="102"/>
                  </a:cubicBezTo>
                  <a:cubicBezTo>
                    <a:pt x="128" y="84"/>
                    <a:pt x="178" y="187"/>
                    <a:pt x="212" y="170"/>
                  </a:cubicBezTo>
                  <a:cubicBezTo>
                    <a:pt x="246" y="153"/>
                    <a:pt x="281" y="28"/>
                    <a:pt x="29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0E55F9-60B9-46B2-B21C-418AB8E9F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304800"/>
            <a:ext cx="7918450" cy="609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Functional view of Information Manager</a:t>
            </a:r>
            <a:br>
              <a:rPr lang="en-US" altLang="en-US"/>
            </a:br>
            <a:r>
              <a:rPr lang="en-US" altLang="en-US" sz="2800" b="0"/>
              <a:t>[H. Levesque]</a:t>
            </a:r>
            <a:r>
              <a:rPr lang="en-US" altLang="en-US"/>
              <a:t> - </a:t>
            </a:r>
            <a:r>
              <a:rPr lang="en-US" altLang="en-US" sz="2800">
                <a:solidFill>
                  <a:schemeClr val="accent2"/>
                </a:solidFill>
              </a:rPr>
              <a:t>a unifying framework</a:t>
            </a:r>
            <a:endParaRPr lang="en-US" altLang="en-US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A880C15E-6060-4CCB-B008-8544C3D3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311275"/>
            <a:ext cx="2624138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11268" name="Group 39">
            <a:extLst>
              <a:ext uri="{FF2B5EF4-FFF2-40B4-BE49-F238E27FC236}">
                <a16:creationId xmlns:a16="http://schemas.microsoft.com/office/drawing/2014/main" id="{244AF472-552D-46B8-87BF-C7FE9134D6B8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1816100"/>
            <a:ext cx="1389063" cy="808038"/>
            <a:chOff x="3612" y="1144"/>
            <a:chExt cx="875" cy="509"/>
          </a:xfrm>
        </p:grpSpPr>
        <p:sp>
          <p:nvSpPr>
            <p:cNvPr id="11287" name="Freeform 14">
              <a:extLst>
                <a:ext uri="{FF2B5EF4-FFF2-40B4-BE49-F238E27FC236}">
                  <a16:creationId xmlns:a16="http://schemas.microsoft.com/office/drawing/2014/main" id="{4BBCCB10-4F79-4CA5-A779-A010FF4A77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12" y="1144"/>
              <a:ext cx="875" cy="509"/>
            </a:xfrm>
            <a:custGeom>
              <a:avLst/>
              <a:gdLst>
                <a:gd name="T0" fmla="*/ 875 w 875"/>
                <a:gd name="T1" fmla="*/ 0 h 509"/>
                <a:gd name="T2" fmla="*/ 8 w 875"/>
                <a:gd name="T3" fmla="*/ 0 h 509"/>
                <a:gd name="T4" fmla="*/ 8 w 875"/>
                <a:gd name="T5" fmla="*/ 167 h 509"/>
                <a:gd name="T6" fmla="*/ 8 w 875"/>
                <a:gd name="T7" fmla="*/ 509 h 509"/>
                <a:gd name="T8" fmla="*/ 850 w 875"/>
                <a:gd name="T9" fmla="*/ 509 h 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509"/>
                <a:gd name="T17" fmla="*/ 875 w 875"/>
                <a:gd name="T18" fmla="*/ 509 h 5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509">
                  <a:moveTo>
                    <a:pt x="875" y="0"/>
                  </a:moveTo>
                  <a:lnTo>
                    <a:pt x="8" y="0"/>
                  </a:lnTo>
                  <a:cubicBezTo>
                    <a:pt x="0" y="58"/>
                    <a:pt x="8" y="107"/>
                    <a:pt x="8" y="167"/>
                  </a:cubicBezTo>
                  <a:lnTo>
                    <a:pt x="8" y="509"/>
                  </a:lnTo>
                  <a:lnTo>
                    <a:pt x="850" y="509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15">
              <a:extLst>
                <a:ext uri="{FF2B5EF4-FFF2-40B4-BE49-F238E27FC236}">
                  <a16:creationId xmlns:a16="http://schemas.microsoft.com/office/drawing/2014/main" id="{B2AA0BFB-6988-4BC0-AA80-DBD6527B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5" y="123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</a:rPr>
                <a:t>ASK</a:t>
              </a:r>
            </a:p>
          </p:txBody>
        </p:sp>
      </p:grpSp>
      <p:sp>
        <p:nvSpPr>
          <p:cNvPr id="11269" name="Text Box 17">
            <a:extLst>
              <a:ext uri="{FF2B5EF4-FFF2-40B4-BE49-F238E27FC236}">
                <a16:creationId xmlns:a16="http://schemas.microsoft.com/office/drawing/2014/main" id="{2168EAB0-9425-4BD4-85A5-EA2B17FB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1525588"/>
            <a:ext cx="2589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i="0"/>
              <a:t>Info Manager</a:t>
            </a:r>
            <a:endParaRPr lang="en-US" altLang="en-US" sz="2800"/>
          </a:p>
        </p:txBody>
      </p:sp>
      <p:sp>
        <p:nvSpPr>
          <p:cNvPr id="11270" name="Text Box 18">
            <a:extLst>
              <a:ext uri="{FF2B5EF4-FFF2-40B4-BE49-F238E27FC236}">
                <a16:creationId xmlns:a16="http://schemas.microsoft.com/office/drawing/2014/main" id="{3815872C-3534-421D-8F02-425349A0E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1454150"/>
            <a:ext cx="1546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>
                <a:solidFill>
                  <a:srgbClr val="CC0000"/>
                </a:solidFill>
              </a:rPr>
              <a:t>question</a:t>
            </a:r>
            <a:endParaRPr lang="en-US" altLang="en-US" sz="280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1271" name="Text Box 20">
            <a:extLst>
              <a:ext uri="{FF2B5EF4-FFF2-40B4-BE49-F238E27FC236}">
                <a16:creationId xmlns:a16="http://schemas.microsoft.com/office/drawing/2014/main" id="{5DD4A6F8-24F6-4B59-ADF8-D0C3E215F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387600"/>
            <a:ext cx="16525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>
                <a:solidFill>
                  <a:srgbClr val="CC0000"/>
                </a:solidFill>
              </a:rPr>
              <a:t>answer</a:t>
            </a:r>
            <a:endParaRPr lang="en-US" altLang="en-US" sz="2800">
              <a:solidFill>
                <a:srgbClr val="CC0000"/>
              </a:solidFill>
              <a:latin typeface="Lucida Calligraphy" panose="03010101010101010101" pitchFamily="66" charset="0"/>
            </a:endParaRPr>
          </a:p>
        </p:txBody>
      </p:sp>
      <p:grpSp>
        <p:nvGrpSpPr>
          <p:cNvPr id="11272" name="Group 38">
            <a:extLst>
              <a:ext uri="{FF2B5EF4-FFF2-40B4-BE49-F238E27FC236}">
                <a16:creationId xmlns:a16="http://schemas.microsoft.com/office/drawing/2014/main" id="{4D0C25D5-D401-4948-9375-D74945E99B5F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1773238"/>
            <a:ext cx="2592388" cy="693737"/>
            <a:chOff x="242" y="1117"/>
            <a:chExt cx="1633" cy="437"/>
          </a:xfrm>
        </p:grpSpPr>
        <p:cxnSp>
          <p:nvCxnSpPr>
            <p:cNvPr id="11284" name="AutoShape 10">
              <a:extLst>
                <a:ext uri="{FF2B5EF4-FFF2-40B4-BE49-F238E27FC236}">
                  <a16:creationId xmlns:a16="http://schemas.microsoft.com/office/drawing/2014/main" id="{F4E3FE6D-7305-4B13-9C02-9D7B8CF94056}"/>
                </a:ext>
              </a:extLst>
            </p:cNvPr>
            <p:cNvCxnSpPr>
              <a:cxnSpLocks noChangeShapeType="1"/>
              <a:endCxn id="11267" idx="1"/>
            </p:cNvCxnSpPr>
            <p:nvPr/>
          </p:nvCxnSpPr>
          <p:spPr bwMode="auto">
            <a:xfrm>
              <a:off x="915" y="1426"/>
              <a:ext cx="960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5" name="Text Box 16">
              <a:extLst>
                <a:ext uri="{FF2B5EF4-FFF2-40B4-BE49-F238E27FC236}">
                  <a16:creationId xmlns:a16="http://schemas.microsoft.com/office/drawing/2014/main" id="{4FAF77E8-DF05-484C-A6A3-58EE46B1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117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TELL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1286" name="Text Box 21">
              <a:extLst>
                <a:ext uri="{FF2B5EF4-FFF2-40B4-BE49-F238E27FC236}">
                  <a16:creationId xmlns:a16="http://schemas.microsoft.com/office/drawing/2014/main" id="{D0DCCD48-6DE1-48AF-A4A6-50E405CCE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1216"/>
              <a:ext cx="59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  <a:latin typeface="Lucida Calligraphy" panose="03010101010101010101" pitchFamily="66" charset="0"/>
                </a:rPr>
                <a:t>L</a:t>
              </a:r>
              <a:r>
                <a:rPr lang="en-US" altLang="en-US" sz="3600" baseline="-25000">
                  <a:solidFill>
                    <a:schemeClr val="accent2"/>
                  </a:solidFill>
                </a:rPr>
                <a:t>tell</a:t>
              </a:r>
              <a:endParaRPr lang="en-US" altLang="en-US" sz="2800">
                <a:solidFill>
                  <a:schemeClr val="accent2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11273" name="Rectangle 26">
            <a:extLst>
              <a:ext uri="{FF2B5EF4-FFF2-40B4-BE49-F238E27FC236}">
                <a16:creationId xmlns:a16="http://schemas.microsoft.com/office/drawing/2014/main" id="{98D5B711-2381-4CA4-A48F-BDB6341D3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388" y="2963863"/>
            <a:ext cx="6850062" cy="1524000"/>
          </a:xfrm>
          <a:noFill/>
        </p:spPr>
        <p:txBody>
          <a:bodyPr/>
          <a:lstStyle/>
          <a:p>
            <a:endParaRPr lang="en-US" altLang="en-US" i="1"/>
          </a:p>
          <a:p>
            <a:r>
              <a:rPr lang="en-US" altLang="en-US" i="1">
                <a:solidFill>
                  <a:schemeClr val="accent2"/>
                </a:solidFill>
              </a:rPr>
              <a:t>TELL</a:t>
            </a:r>
            <a:r>
              <a:rPr lang="en-US" altLang="en-US"/>
              <a:t>:</a:t>
            </a:r>
            <a:r>
              <a:rPr lang="en-US" altLang="en-US" i="1"/>
              <a:t> </a:t>
            </a:r>
            <a:r>
              <a:rPr lang="en-US" altLang="en-US" sz="2800" i="1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chemeClr val="accent2"/>
                </a:solidFill>
              </a:rPr>
              <a:t>tell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 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</a:p>
          <a:p>
            <a:r>
              <a:rPr lang="en-US" altLang="en-US" i="1">
                <a:solidFill>
                  <a:srgbClr val="E02300"/>
                </a:solidFill>
              </a:rPr>
              <a:t>ASK</a:t>
            </a:r>
            <a:r>
              <a:rPr lang="en-US" altLang="en-US"/>
              <a:t>:</a:t>
            </a:r>
            <a:r>
              <a:rPr lang="en-US" altLang="en-US" i="1"/>
              <a:t> </a:t>
            </a:r>
            <a:r>
              <a:rPr lang="en-US" altLang="en-US" sz="280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rgbClr val="CC0000"/>
                </a:solidFill>
              </a:rPr>
              <a:t>question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sz="2800"/>
              <a:t>IM</a:t>
            </a:r>
            <a:r>
              <a:rPr lang="en-US" altLang="en-US" i="1"/>
              <a:t>  </a:t>
            </a:r>
            <a:r>
              <a:rPr lang="en-US" altLang="en-US">
                <a:sym typeface="Symbol" panose="05050102010706020507" pitchFamily="18" charset="2"/>
              </a:rPr>
              <a:t>  </a:t>
            </a:r>
            <a:r>
              <a:rPr lang="en-US" altLang="en-US" sz="2800" i="1">
                <a:solidFill>
                  <a:srgbClr val="CC000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i="1" baseline="-25000">
                <a:solidFill>
                  <a:srgbClr val="CC0000"/>
                </a:solidFill>
              </a:rPr>
              <a:t>answer</a:t>
            </a:r>
            <a:r>
              <a:rPr lang="en-US" altLang="en-US" i="1"/>
              <a:t> </a:t>
            </a:r>
          </a:p>
        </p:txBody>
      </p:sp>
      <p:sp>
        <p:nvSpPr>
          <p:cNvPr id="11274" name="Text Box 29">
            <a:extLst>
              <a:ext uri="{FF2B5EF4-FFF2-40B4-BE49-F238E27FC236}">
                <a16:creationId xmlns:a16="http://schemas.microsoft.com/office/drawing/2014/main" id="{F8D51865-ECD0-4F79-A4A0-C60F938F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610100"/>
            <a:ext cx="81772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¨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Will discuss the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solidFill>
                  <a:srgbClr val="FF00FF"/>
                </a:solidFill>
              </a:rPr>
              <a:t> </a:t>
            </a:r>
            <a:r>
              <a:rPr lang="en-US" altLang="en-US" sz="2800">
                <a:solidFill>
                  <a:srgbClr val="008080"/>
                </a:solidFill>
              </a:rPr>
              <a:t>Various languages, and how to use them</a:t>
            </a:r>
            <a:endParaRPr lang="en-US" altLang="en-US">
              <a:solidFill>
                <a:srgbClr val="00808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solidFill>
                  <a:srgbClr val="008080"/>
                </a:solidFill>
              </a:rPr>
              <a:t> </a:t>
            </a:r>
            <a:r>
              <a:rPr lang="en-US" altLang="en-US" sz="2800" u="sng">
                <a:solidFill>
                  <a:srgbClr val="008080"/>
                </a:solidFill>
              </a:rPr>
              <a:t>Specification</a:t>
            </a:r>
            <a:r>
              <a:rPr lang="en-US" altLang="en-US" sz="2800">
                <a:solidFill>
                  <a:srgbClr val="008080"/>
                </a:solidFill>
              </a:rPr>
              <a:t> of question answering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solidFill>
                  <a:srgbClr val="008080"/>
                </a:solidFill>
              </a:rPr>
              <a:t> </a:t>
            </a:r>
            <a:r>
              <a:rPr lang="en-US" altLang="en-US" sz="1800">
                <a:solidFill>
                  <a:srgbClr val="008080"/>
                </a:solidFill>
              </a:rPr>
              <a:t>( </a:t>
            </a:r>
            <a:r>
              <a:rPr lang="en-US" altLang="en-US" sz="1800" u="sng">
                <a:solidFill>
                  <a:srgbClr val="008080"/>
                </a:solidFill>
              </a:rPr>
              <a:t>Implementation</a:t>
            </a:r>
            <a:r>
              <a:rPr lang="en-US" altLang="en-US" sz="1800">
                <a:solidFill>
                  <a:srgbClr val="008080"/>
                </a:solidFill>
              </a:rPr>
              <a:t> of question answering – 198:437)</a:t>
            </a:r>
          </a:p>
        </p:txBody>
      </p:sp>
      <p:grpSp>
        <p:nvGrpSpPr>
          <p:cNvPr id="11275" name="Group 40">
            <a:extLst>
              <a:ext uri="{FF2B5EF4-FFF2-40B4-BE49-F238E27FC236}">
                <a16:creationId xmlns:a16="http://schemas.microsoft.com/office/drawing/2014/main" id="{6417985F-006D-4B43-9066-6A3E8B9E4156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2916238"/>
            <a:ext cx="1436688" cy="1082675"/>
            <a:chOff x="184" y="1837"/>
            <a:chExt cx="905" cy="682"/>
          </a:xfrm>
        </p:grpSpPr>
        <p:sp>
          <p:nvSpPr>
            <p:cNvPr id="11281" name="Text Box 31">
              <a:extLst>
                <a:ext uri="{FF2B5EF4-FFF2-40B4-BE49-F238E27FC236}">
                  <a16:creationId xmlns:a16="http://schemas.microsoft.com/office/drawing/2014/main" id="{2C233DC2-02CF-406C-97C0-DE4010DBB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" y="1837"/>
              <a:ext cx="881" cy="25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Tahoma" panose="020B0604030504040204" pitchFamily="34" charset="0"/>
                </a:rPr>
                <a:t>Operations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1282" name="Freeform 32">
              <a:extLst>
                <a:ext uri="{FF2B5EF4-FFF2-40B4-BE49-F238E27FC236}">
                  <a16:creationId xmlns:a16="http://schemas.microsoft.com/office/drawing/2014/main" id="{06B47091-8BB5-4474-8EF6-81C0FF47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017"/>
              <a:ext cx="306" cy="213"/>
            </a:xfrm>
            <a:custGeom>
              <a:avLst/>
              <a:gdLst>
                <a:gd name="T0" fmla="*/ 102 w 306"/>
                <a:gd name="T1" fmla="*/ 0 h 213"/>
                <a:gd name="T2" fmla="*/ 204 w 306"/>
                <a:gd name="T3" fmla="*/ 77 h 213"/>
                <a:gd name="T4" fmla="*/ 17 w 306"/>
                <a:gd name="T5" fmla="*/ 128 h 213"/>
                <a:gd name="T6" fmla="*/ 306 w 306"/>
                <a:gd name="T7" fmla="*/ 213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6"/>
                <a:gd name="T13" fmla="*/ 0 h 213"/>
                <a:gd name="T14" fmla="*/ 306 w 306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6" h="213">
                  <a:moveTo>
                    <a:pt x="102" y="0"/>
                  </a:moveTo>
                  <a:cubicBezTo>
                    <a:pt x="160" y="28"/>
                    <a:pt x="218" y="56"/>
                    <a:pt x="204" y="77"/>
                  </a:cubicBezTo>
                  <a:cubicBezTo>
                    <a:pt x="190" y="98"/>
                    <a:pt x="0" y="105"/>
                    <a:pt x="17" y="128"/>
                  </a:cubicBezTo>
                  <a:cubicBezTo>
                    <a:pt x="34" y="151"/>
                    <a:pt x="258" y="199"/>
                    <a:pt x="306" y="2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Freeform 33">
              <a:extLst>
                <a:ext uri="{FF2B5EF4-FFF2-40B4-BE49-F238E27FC236}">
                  <a16:creationId xmlns:a16="http://schemas.microsoft.com/office/drawing/2014/main" id="{7993F995-B18F-475E-A27B-1446AD12D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2034"/>
              <a:ext cx="496" cy="485"/>
            </a:xfrm>
            <a:custGeom>
              <a:avLst/>
              <a:gdLst>
                <a:gd name="T0" fmla="*/ 147 w 496"/>
                <a:gd name="T1" fmla="*/ 0 h 485"/>
                <a:gd name="T2" fmla="*/ 181 w 496"/>
                <a:gd name="T3" fmla="*/ 213 h 485"/>
                <a:gd name="T4" fmla="*/ 53 w 496"/>
                <a:gd name="T5" fmla="*/ 179 h 485"/>
                <a:gd name="T6" fmla="*/ 496 w 496"/>
                <a:gd name="T7" fmla="*/ 485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85"/>
                <a:gd name="T14" fmla="*/ 496 w 49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85">
                  <a:moveTo>
                    <a:pt x="147" y="0"/>
                  </a:moveTo>
                  <a:cubicBezTo>
                    <a:pt x="172" y="91"/>
                    <a:pt x="197" y="183"/>
                    <a:pt x="181" y="213"/>
                  </a:cubicBezTo>
                  <a:cubicBezTo>
                    <a:pt x="165" y="243"/>
                    <a:pt x="0" y="134"/>
                    <a:pt x="53" y="179"/>
                  </a:cubicBezTo>
                  <a:cubicBezTo>
                    <a:pt x="106" y="224"/>
                    <a:pt x="422" y="434"/>
                    <a:pt x="496" y="48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6" name="Group 41">
            <a:extLst>
              <a:ext uri="{FF2B5EF4-FFF2-40B4-BE49-F238E27FC236}">
                <a16:creationId xmlns:a16="http://schemas.microsoft.com/office/drawing/2014/main" id="{57453B37-25D2-4012-88CB-43D0B7A6284D}"/>
              </a:ext>
            </a:extLst>
          </p:cNvPr>
          <p:cNvGrpSpPr>
            <a:grpSpLocks/>
          </p:cNvGrpSpPr>
          <p:nvPr/>
        </p:nvGrpSpPr>
        <p:grpSpPr bwMode="auto">
          <a:xfrm>
            <a:off x="3417888" y="2039938"/>
            <a:ext cx="4411662" cy="1835150"/>
            <a:chOff x="2153" y="1285"/>
            <a:chExt cx="2779" cy="1156"/>
          </a:xfrm>
        </p:grpSpPr>
        <p:sp>
          <p:nvSpPr>
            <p:cNvPr id="11277" name="Text Box 34">
              <a:extLst>
                <a:ext uri="{FF2B5EF4-FFF2-40B4-BE49-F238E27FC236}">
                  <a16:creationId xmlns:a16="http://schemas.microsoft.com/office/drawing/2014/main" id="{03AB5BBF-FDE8-426F-B7C8-60D971D40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120"/>
              <a:ext cx="873" cy="25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4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¨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16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tx2"/>
                  </a:solidFill>
                  <a:latin typeface="Tahoma" panose="020B0604030504040204" pitchFamily="34" charset="0"/>
                </a:rPr>
                <a:t>Languages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8" name="Freeform 35">
              <a:extLst>
                <a:ext uri="{FF2B5EF4-FFF2-40B4-BE49-F238E27FC236}">
                  <a16:creationId xmlns:a16="http://schemas.microsoft.com/office/drawing/2014/main" id="{C591F1B4-19BB-46AC-8630-C9113F656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2281"/>
              <a:ext cx="1788" cy="160"/>
            </a:xfrm>
            <a:custGeom>
              <a:avLst/>
              <a:gdLst>
                <a:gd name="T0" fmla="*/ 1788 w 1788"/>
                <a:gd name="T1" fmla="*/ 0 h 160"/>
                <a:gd name="T2" fmla="*/ 1107 w 1788"/>
                <a:gd name="T3" fmla="*/ 110 h 160"/>
                <a:gd name="T4" fmla="*/ 273 w 1788"/>
                <a:gd name="T5" fmla="*/ 153 h 160"/>
                <a:gd name="T6" fmla="*/ 0 w 1788"/>
                <a:gd name="T7" fmla="*/ 68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8"/>
                <a:gd name="T13" fmla="*/ 0 h 160"/>
                <a:gd name="T14" fmla="*/ 1788 w 178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8" h="160">
                  <a:moveTo>
                    <a:pt x="1788" y="0"/>
                  </a:moveTo>
                  <a:cubicBezTo>
                    <a:pt x="1573" y="42"/>
                    <a:pt x="1359" y="85"/>
                    <a:pt x="1107" y="110"/>
                  </a:cubicBezTo>
                  <a:cubicBezTo>
                    <a:pt x="855" y="135"/>
                    <a:pt x="457" y="160"/>
                    <a:pt x="273" y="153"/>
                  </a:cubicBezTo>
                  <a:cubicBezTo>
                    <a:pt x="89" y="146"/>
                    <a:pt x="45" y="82"/>
                    <a:pt x="0" y="6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Freeform 36">
              <a:extLst>
                <a:ext uri="{FF2B5EF4-FFF2-40B4-BE49-F238E27FC236}">
                  <a16:creationId xmlns:a16="http://schemas.microsoft.com/office/drawing/2014/main" id="{F4535FD5-1B7F-4C2B-B095-B351ACE3A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285"/>
              <a:ext cx="621" cy="826"/>
            </a:xfrm>
            <a:custGeom>
              <a:avLst/>
              <a:gdLst>
                <a:gd name="T0" fmla="*/ 0 w 842"/>
                <a:gd name="T1" fmla="*/ 449 h 962"/>
                <a:gd name="T2" fmla="*/ 56 w 842"/>
                <a:gd name="T3" fmla="*/ 279 h 962"/>
                <a:gd name="T4" fmla="*/ 126 w 842"/>
                <a:gd name="T5" fmla="*/ 234 h 962"/>
                <a:gd name="T6" fmla="*/ 184 w 842"/>
                <a:gd name="T7" fmla="*/ 0 h 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2"/>
                <a:gd name="T13" fmla="*/ 0 h 962"/>
                <a:gd name="T14" fmla="*/ 842 w 842"/>
                <a:gd name="T15" fmla="*/ 962 h 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2" h="962">
                  <a:moveTo>
                    <a:pt x="0" y="962"/>
                  </a:moveTo>
                  <a:cubicBezTo>
                    <a:pt x="79" y="817"/>
                    <a:pt x="159" y="673"/>
                    <a:pt x="255" y="596"/>
                  </a:cubicBezTo>
                  <a:cubicBezTo>
                    <a:pt x="351" y="519"/>
                    <a:pt x="480" y="601"/>
                    <a:pt x="578" y="502"/>
                  </a:cubicBezTo>
                  <a:cubicBezTo>
                    <a:pt x="676" y="403"/>
                    <a:pt x="798" y="84"/>
                    <a:pt x="8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Freeform 37">
              <a:extLst>
                <a:ext uri="{FF2B5EF4-FFF2-40B4-BE49-F238E27FC236}">
                  <a16:creationId xmlns:a16="http://schemas.microsoft.com/office/drawing/2014/main" id="{14473F82-05AB-4929-A9BC-8BB8CA6CF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1855"/>
              <a:ext cx="297" cy="281"/>
            </a:xfrm>
            <a:custGeom>
              <a:avLst/>
              <a:gdLst>
                <a:gd name="T0" fmla="*/ 0 w 297"/>
                <a:gd name="T1" fmla="*/ 281 h 281"/>
                <a:gd name="T2" fmla="*/ 93 w 297"/>
                <a:gd name="T3" fmla="*/ 102 h 281"/>
                <a:gd name="T4" fmla="*/ 212 w 297"/>
                <a:gd name="T5" fmla="*/ 170 h 281"/>
                <a:gd name="T6" fmla="*/ 297 w 297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"/>
                <a:gd name="T13" fmla="*/ 0 h 281"/>
                <a:gd name="T14" fmla="*/ 297 w 297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" h="281">
                  <a:moveTo>
                    <a:pt x="0" y="281"/>
                  </a:moveTo>
                  <a:cubicBezTo>
                    <a:pt x="29" y="200"/>
                    <a:pt x="58" y="120"/>
                    <a:pt x="93" y="102"/>
                  </a:cubicBezTo>
                  <a:cubicBezTo>
                    <a:pt x="128" y="84"/>
                    <a:pt x="178" y="187"/>
                    <a:pt x="212" y="170"/>
                  </a:cubicBezTo>
                  <a:cubicBezTo>
                    <a:pt x="246" y="153"/>
                    <a:pt x="281" y="28"/>
                    <a:pt x="29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Time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Times" pitchFamily="-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937</Words>
  <Application>Microsoft Office PowerPoint</Application>
  <PresentationFormat>On-screen Show (4:3)</PresentationFormat>
  <Paragraphs>181</Paragraphs>
  <Slides>19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Times</vt:lpstr>
      <vt:lpstr>MS PGothic</vt:lpstr>
      <vt:lpstr>Arial</vt:lpstr>
      <vt:lpstr>Lucida Calligraphy</vt:lpstr>
      <vt:lpstr>Symbol</vt:lpstr>
      <vt:lpstr>Tahoma</vt:lpstr>
      <vt:lpstr>Wingdings</vt:lpstr>
      <vt:lpstr>Blank</vt:lpstr>
      <vt:lpstr>Information and Database Management Principles</vt:lpstr>
      <vt:lpstr>PowerPoint Presentation</vt:lpstr>
      <vt:lpstr>Information Management in the World</vt:lpstr>
      <vt:lpstr>Information Management  in the age of the Web</vt:lpstr>
      <vt:lpstr>Topics</vt:lpstr>
      <vt:lpstr>PowerPoint Presentation</vt:lpstr>
      <vt:lpstr>Functional view of Information Manager [H. Levesque] - a unifying framework</vt:lpstr>
      <vt:lpstr>Functional view of Information Manager [H. Levesque] - a unifying framework</vt:lpstr>
      <vt:lpstr>Functional view of Information Manager [H. Levesque] - a unifying framework</vt:lpstr>
      <vt:lpstr>“Symbol table”  an example of a very simple information manager </vt:lpstr>
      <vt:lpstr>“Boolean retrieval”  an example of a simple information manager </vt:lpstr>
      <vt:lpstr>Extensions</vt:lpstr>
      <vt:lpstr>Schema vs Data</vt:lpstr>
      <vt:lpstr>Extended view of Information Manager </vt:lpstr>
      <vt:lpstr>Desirable services provided by many IM</vt:lpstr>
      <vt:lpstr>PowerPoint Presentation</vt:lpstr>
      <vt:lpstr>PowerPoint Presentation</vt:lpstr>
      <vt:lpstr>PowerPoint Presentation</vt:lpstr>
      <vt:lpstr>PowerPoint Presentation</vt:lpstr>
    </vt:vector>
  </TitlesOfParts>
  <Company>rutgers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</dc:title>
  <dc:creator>borgida</dc:creator>
  <cp:lastModifiedBy>Bill Chen</cp:lastModifiedBy>
  <cp:revision>149</cp:revision>
  <cp:lastPrinted>2004-01-28T20:59:20Z</cp:lastPrinted>
  <dcterms:created xsi:type="dcterms:W3CDTF">2014-01-23T16:47:00Z</dcterms:created>
  <dcterms:modified xsi:type="dcterms:W3CDTF">2019-01-26T03:03:23Z</dcterms:modified>
</cp:coreProperties>
</file>