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4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7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D42C6E5-B4D2-4E9B-96AA-E84EFEE84B92}"/>
              </a:ext>
            </a:extLst>
          </p:cNvPr>
          <p:cNvSpPr>
            <a:spLocks noGrp="1" noChangeArrowheads="1"/>
          </p:cNvSpPr>
          <p:nvPr>
            <p:ph type="body" sz="quarter" idx="3"/>
          </p:nvPr>
        </p:nvSpPr>
        <p:spPr bwMode="auto">
          <a:xfrm>
            <a:off x="914400" y="4343400"/>
            <a:ext cx="5029200"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notes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a:extLst>
              <a:ext uri="{FF2B5EF4-FFF2-40B4-BE49-F238E27FC236}">
                <a16:creationId xmlns:a16="http://schemas.microsoft.com/office/drawing/2014/main" id="{AF0E397A-8AD2-408A-A61C-77648312A0B1}"/>
              </a:ext>
            </a:extLst>
          </p:cNvPr>
          <p:cNvSpPr>
            <a:spLocks noRo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anose="0204060205030503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anose="0204060205030503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anose="0204060205030503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anose="0204060205030503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anose="0204060205030503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073616D-6F88-40C1-B046-E9DEF3796915}"/>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 name="Rectangle 3">
            <a:extLst>
              <a:ext uri="{FF2B5EF4-FFF2-40B4-BE49-F238E27FC236}">
                <a16:creationId xmlns:a16="http://schemas.microsoft.com/office/drawing/2014/main" id="{ED4E6EB4-479B-4EB2-8513-B9CDF175EC30}"/>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a:t>
            </a:r>
          </a:p>
        </p:txBody>
      </p:sp>
      <p:sp>
        <p:nvSpPr>
          <p:cNvPr id="4100" name="Rectangle 4">
            <a:extLst>
              <a:ext uri="{FF2B5EF4-FFF2-40B4-BE49-F238E27FC236}">
                <a16:creationId xmlns:a16="http://schemas.microsoft.com/office/drawing/2014/main" id="{296FA683-535F-45B3-911C-C8DCDE8CD219}"/>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Rectangle 5">
            <a:extLst>
              <a:ext uri="{FF2B5EF4-FFF2-40B4-BE49-F238E27FC236}">
                <a16:creationId xmlns:a16="http://schemas.microsoft.com/office/drawing/2014/main" id="{39205518-4BE0-479E-9170-22F3205524B7}"/>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Rectangle 6">
            <a:extLst>
              <a:ext uri="{FF2B5EF4-FFF2-40B4-BE49-F238E27FC236}">
                <a16:creationId xmlns:a16="http://schemas.microsoft.com/office/drawing/2014/main" id="{D9097B00-A905-462E-862E-FE9C0999FB94}"/>
              </a:ext>
            </a:extLst>
          </p:cNvPr>
          <p:cNvSpPr>
            <a:spLocks noRot="1" noChangeArrowheads="1" noTextEdit="1"/>
          </p:cNvSpPr>
          <p:nvPr>
            <p:ph type="sldImg"/>
          </p:nvPr>
        </p:nvSpPr>
        <p:spPr>
          <a:xfrm>
            <a:off x="1150938" y="692150"/>
            <a:ext cx="4556125" cy="3416300"/>
          </a:xfrm>
          <a:ln cap="flat"/>
        </p:spPr>
      </p:sp>
      <p:sp>
        <p:nvSpPr>
          <p:cNvPr id="4103" name="Rectangle 7">
            <a:extLst>
              <a:ext uri="{FF2B5EF4-FFF2-40B4-BE49-F238E27FC236}">
                <a16:creationId xmlns:a16="http://schemas.microsoft.com/office/drawing/2014/main" id="{76D6B99E-CF5C-4F4A-B12B-9BD43EAEB4D6}"/>
              </a:ext>
            </a:extLst>
          </p:cNvPr>
          <p:cNvSpPr>
            <a:spLocks noGrp="1" noChangeArrowheads="1"/>
          </p:cNvSpPr>
          <p:nvPr>
            <p:ph type="body" idx="1"/>
          </p:nvPr>
        </p:nvSpPr>
        <p:spPr>
          <a:noFill/>
          <a:ln/>
        </p:spPr>
        <p:txBody>
          <a:bodyPr/>
          <a:lstStyle/>
          <a:p>
            <a:r>
              <a:rPr lang="en-US" altLang="en-US"/>
              <a:t>The slides for this text are organized into chapters. This lecture covers Chapter 2, on the Entity-Relationship approach to database design.  </a:t>
            </a:r>
          </a:p>
          <a:p>
            <a:r>
              <a:rPr lang="en-US" altLang="en-US"/>
              <a:t>The important issue of how to map from ER diagrams to relational tables is deferred until the relational model and the integrity constraints it supports have been introduced.  ER to relational mapping, together with a discussion of the related SQL commands, is discussed in Chapter 3.</a:t>
            </a:r>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222AF64-B639-497D-9014-9C735D3993AB}"/>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 name="Rectangle 3">
            <a:extLst>
              <a:ext uri="{FF2B5EF4-FFF2-40B4-BE49-F238E27FC236}">
                <a16:creationId xmlns:a16="http://schemas.microsoft.com/office/drawing/2014/main" id="{5FF4C0DB-596A-484B-9E3E-55BFEA0A876D}"/>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22532" name="Rectangle 4">
            <a:extLst>
              <a:ext uri="{FF2B5EF4-FFF2-40B4-BE49-F238E27FC236}">
                <a16:creationId xmlns:a16="http://schemas.microsoft.com/office/drawing/2014/main" id="{B6A6B798-F2FA-44FF-8E61-2D0952F8F7EB}"/>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Rectangle 5">
            <a:extLst>
              <a:ext uri="{FF2B5EF4-FFF2-40B4-BE49-F238E27FC236}">
                <a16:creationId xmlns:a16="http://schemas.microsoft.com/office/drawing/2014/main" id="{15DCDF85-AA29-46A6-9999-10C82A8C679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id="{172CA48D-D8BC-44A2-8CAB-09A79702174B}"/>
              </a:ext>
            </a:extLst>
          </p:cNvPr>
          <p:cNvSpPr>
            <a:spLocks noRot="1" noChangeArrowheads="1" noTextEdit="1"/>
          </p:cNvSpPr>
          <p:nvPr>
            <p:ph type="sldImg"/>
          </p:nvPr>
        </p:nvSpPr>
        <p:spPr>
          <a:xfrm>
            <a:off x="1150938" y="692150"/>
            <a:ext cx="4556125" cy="3416300"/>
          </a:xfrm>
          <a:ln cap="flat"/>
        </p:spPr>
      </p:sp>
      <p:sp>
        <p:nvSpPr>
          <p:cNvPr id="22535" name="Rectangle 7">
            <a:extLst>
              <a:ext uri="{FF2B5EF4-FFF2-40B4-BE49-F238E27FC236}">
                <a16:creationId xmlns:a16="http://schemas.microsoft.com/office/drawing/2014/main" id="{78F094AA-C16A-4AFC-A0A5-041205670076}"/>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BBFB92E-0D37-4B1D-8BB9-FEA414EE67F2}"/>
              </a:ext>
            </a:extLst>
          </p:cNvPr>
          <p:cNvSpPr>
            <a:spLocks noRot="1" noChangeArrowheads="1" noTextEdit="1"/>
          </p:cNvSpPr>
          <p:nvPr>
            <p:ph type="sldImg"/>
          </p:nvPr>
        </p:nvSpPr>
        <p:spPr>
          <a:xfrm>
            <a:off x="1150938" y="692150"/>
            <a:ext cx="4556125" cy="3416300"/>
          </a:xfrm>
          <a:ln cap="flat"/>
        </p:spPr>
      </p:sp>
      <p:sp>
        <p:nvSpPr>
          <p:cNvPr id="24579" name="Rectangle 3">
            <a:extLst>
              <a:ext uri="{FF2B5EF4-FFF2-40B4-BE49-F238E27FC236}">
                <a16:creationId xmlns:a16="http://schemas.microsoft.com/office/drawing/2014/main" id="{6948B98B-B1F9-4488-989F-9C71BEA5D1BE}"/>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873561E-D3F1-43F4-9B97-384844BCD352}"/>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a:extLst>
              <a:ext uri="{FF2B5EF4-FFF2-40B4-BE49-F238E27FC236}">
                <a16:creationId xmlns:a16="http://schemas.microsoft.com/office/drawing/2014/main" id="{1635709F-B1ED-437C-90C2-5187F4E6B220}"/>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5</a:t>
            </a:r>
          </a:p>
        </p:txBody>
      </p:sp>
      <p:sp>
        <p:nvSpPr>
          <p:cNvPr id="26628" name="Rectangle 4">
            <a:extLst>
              <a:ext uri="{FF2B5EF4-FFF2-40B4-BE49-F238E27FC236}">
                <a16:creationId xmlns:a16="http://schemas.microsoft.com/office/drawing/2014/main" id="{49704B55-F6D3-4202-9366-6B4714B74FD1}"/>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Rectangle 5">
            <a:extLst>
              <a:ext uri="{FF2B5EF4-FFF2-40B4-BE49-F238E27FC236}">
                <a16:creationId xmlns:a16="http://schemas.microsoft.com/office/drawing/2014/main" id="{30D92F73-CD8D-409A-98DE-78CE54A13A69}"/>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a:extLst>
              <a:ext uri="{FF2B5EF4-FFF2-40B4-BE49-F238E27FC236}">
                <a16:creationId xmlns:a16="http://schemas.microsoft.com/office/drawing/2014/main" id="{28FAEA4E-F1A1-4171-845E-3C8860A4058D}"/>
              </a:ext>
            </a:extLst>
          </p:cNvPr>
          <p:cNvSpPr>
            <a:spLocks noRot="1" noChangeArrowheads="1" noTextEdit="1"/>
          </p:cNvSpPr>
          <p:nvPr>
            <p:ph type="sldImg"/>
          </p:nvPr>
        </p:nvSpPr>
        <p:spPr>
          <a:xfrm>
            <a:off x="1150938" y="692150"/>
            <a:ext cx="4556125" cy="3416300"/>
          </a:xfrm>
          <a:ln cap="flat"/>
        </p:spPr>
      </p:sp>
      <p:sp>
        <p:nvSpPr>
          <p:cNvPr id="26631" name="Rectangle 7">
            <a:extLst>
              <a:ext uri="{FF2B5EF4-FFF2-40B4-BE49-F238E27FC236}">
                <a16:creationId xmlns:a16="http://schemas.microsoft.com/office/drawing/2014/main" id="{B8BE8E88-4762-4339-9252-782EAF437CF7}"/>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D899344-FAF9-4229-81FB-907E1F6D8732}"/>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a:extLst>
              <a:ext uri="{FF2B5EF4-FFF2-40B4-BE49-F238E27FC236}">
                <a16:creationId xmlns:a16="http://schemas.microsoft.com/office/drawing/2014/main" id="{02B382B8-E25D-4F65-A294-995B87DAF008}"/>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28676" name="Rectangle 4">
            <a:extLst>
              <a:ext uri="{FF2B5EF4-FFF2-40B4-BE49-F238E27FC236}">
                <a16:creationId xmlns:a16="http://schemas.microsoft.com/office/drawing/2014/main" id="{8B8174A6-B14D-425D-994E-453771A655E5}"/>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5">
            <a:extLst>
              <a:ext uri="{FF2B5EF4-FFF2-40B4-BE49-F238E27FC236}">
                <a16:creationId xmlns:a16="http://schemas.microsoft.com/office/drawing/2014/main" id="{EC79DB2E-5ABA-444D-A8BD-34F506D0D964}"/>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Rectangle 6">
            <a:extLst>
              <a:ext uri="{FF2B5EF4-FFF2-40B4-BE49-F238E27FC236}">
                <a16:creationId xmlns:a16="http://schemas.microsoft.com/office/drawing/2014/main" id="{D35AE318-4695-4753-ABB6-6D936F3CFB4B}"/>
              </a:ext>
            </a:extLst>
          </p:cNvPr>
          <p:cNvSpPr>
            <a:spLocks noRot="1" noChangeArrowheads="1" noTextEdit="1"/>
          </p:cNvSpPr>
          <p:nvPr>
            <p:ph type="sldImg"/>
          </p:nvPr>
        </p:nvSpPr>
        <p:spPr>
          <a:xfrm>
            <a:off x="1150938" y="692150"/>
            <a:ext cx="4556125" cy="3416300"/>
          </a:xfrm>
          <a:ln cap="flat"/>
        </p:spPr>
      </p:sp>
      <p:sp>
        <p:nvSpPr>
          <p:cNvPr id="28679" name="Rectangle 7">
            <a:extLst>
              <a:ext uri="{FF2B5EF4-FFF2-40B4-BE49-F238E27FC236}">
                <a16:creationId xmlns:a16="http://schemas.microsoft.com/office/drawing/2014/main" id="{0D6670D4-8375-48D4-B29C-EB4D020540AE}"/>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194997E-C996-4097-9330-59276892E28F}"/>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Rectangle 3">
            <a:extLst>
              <a:ext uri="{FF2B5EF4-FFF2-40B4-BE49-F238E27FC236}">
                <a16:creationId xmlns:a16="http://schemas.microsoft.com/office/drawing/2014/main" id="{48BCD2F3-A816-4F5E-A6C4-FF8BD48BFC3F}"/>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7</a:t>
            </a:r>
          </a:p>
        </p:txBody>
      </p:sp>
      <p:sp>
        <p:nvSpPr>
          <p:cNvPr id="30724" name="Rectangle 4">
            <a:extLst>
              <a:ext uri="{FF2B5EF4-FFF2-40B4-BE49-F238E27FC236}">
                <a16:creationId xmlns:a16="http://schemas.microsoft.com/office/drawing/2014/main" id="{5A46DA15-DA01-4C95-AAA9-BDEC0A44A646}"/>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Rectangle 5">
            <a:extLst>
              <a:ext uri="{FF2B5EF4-FFF2-40B4-BE49-F238E27FC236}">
                <a16:creationId xmlns:a16="http://schemas.microsoft.com/office/drawing/2014/main" id="{E19A1FC5-96AD-4E51-B260-A05530EF37D6}"/>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Rectangle 6">
            <a:extLst>
              <a:ext uri="{FF2B5EF4-FFF2-40B4-BE49-F238E27FC236}">
                <a16:creationId xmlns:a16="http://schemas.microsoft.com/office/drawing/2014/main" id="{7CD456CB-2C59-4964-89ED-D4A30392F8B3}"/>
              </a:ext>
            </a:extLst>
          </p:cNvPr>
          <p:cNvSpPr>
            <a:spLocks noRot="1" noChangeArrowheads="1" noTextEdit="1"/>
          </p:cNvSpPr>
          <p:nvPr>
            <p:ph type="sldImg"/>
          </p:nvPr>
        </p:nvSpPr>
        <p:spPr>
          <a:xfrm>
            <a:off x="1150938" y="692150"/>
            <a:ext cx="4556125" cy="3416300"/>
          </a:xfrm>
          <a:ln cap="flat"/>
        </p:spPr>
      </p:sp>
      <p:sp>
        <p:nvSpPr>
          <p:cNvPr id="30727" name="Rectangle 7">
            <a:extLst>
              <a:ext uri="{FF2B5EF4-FFF2-40B4-BE49-F238E27FC236}">
                <a16:creationId xmlns:a16="http://schemas.microsoft.com/office/drawing/2014/main" id="{527EC9B3-F36A-4B16-B353-F01D3124B5C2}"/>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AA450CE-D08D-4D6C-9477-15B5FE8AC84C}"/>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a:extLst>
              <a:ext uri="{FF2B5EF4-FFF2-40B4-BE49-F238E27FC236}">
                <a16:creationId xmlns:a16="http://schemas.microsoft.com/office/drawing/2014/main" id="{4E8AEF59-3D77-492B-B08E-504E397B642E}"/>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9</a:t>
            </a:r>
          </a:p>
        </p:txBody>
      </p:sp>
      <p:sp>
        <p:nvSpPr>
          <p:cNvPr id="32772" name="Rectangle 4">
            <a:extLst>
              <a:ext uri="{FF2B5EF4-FFF2-40B4-BE49-F238E27FC236}">
                <a16:creationId xmlns:a16="http://schemas.microsoft.com/office/drawing/2014/main" id="{72EBFD65-D4D6-43A7-9C77-F9040B00FAC0}"/>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a:extLst>
              <a:ext uri="{FF2B5EF4-FFF2-40B4-BE49-F238E27FC236}">
                <a16:creationId xmlns:a16="http://schemas.microsoft.com/office/drawing/2014/main" id="{7C6111CE-C511-4EA6-AEB6-A2C2A3196360}"/>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Rectangle 6">
            <a:extLst>
              <a:ext uri="{FF2B5EF4-FFF2-40B4-BE49-F238E27FC236}">
                <a16:creationId xmlns:a16="http://schemas.microsoft.com/office/drawing/2014/main" id="{E8498478-12E0-4BC8-A836-24EB93DAAC80}"/>
              </a:ext>
            </a:extLst>
          </p:cNvPr>
          <p:cNvSpPr>
            <a:spLocks noRot="1" noChangeArrowheads="1" noTextEdit="1"/>
          </p:cNvSpPr>
          <p:nvPr>
            <p:ph type="sldImg"/>
          </p:nvPr>
        </p:nvSpPr>
        <p:spPr>
          <a:xfrm>
            <a:off x="1150938" y="692150"/>
            <a:ext cx="4556125" cy="3416300"/>
          </a:xfrm>
          <a:ln cap="flat"/>
        </p:spPr>
      </p:sp>
      <p:sp>
        <p:nvSpPr>
          <p:cNvPr id="32775" name="Rectangle 7">
            <a:extLst>
              <a:ext uri="{FF2B5EF4-FFF2-40B4-BE49-F238E27FC236}">
                <a16:creationId xmlns:a16="http://schemas.microsoft.com/office/drawing/2014/main" id="{00B208D2-FE22-4730-BB85-9CE370022374}"/>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14F09FF-867F-407A-91C0-F3AFAF3F0BBA}"/>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a:extLst>
              <a:ext uri="{FF2B5EF4-FFF2-40B4-BE49-F238E27FC236}">
                <a16:creationId xmlns:a16="http://schemas.microsoft.com/office/drawing/2014/main" id="{C5EB4BA4-484A-49DA-9475-1BF9DBC5C671}"/>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11</a:t>
            </a:r>
          </a:p>
        </p:txBody>
      </p:sp>
      <p:sp>
        <p:nvSpPr>
          <p:cNvPr id="34820" name="Rectangle 4">
            <a:extLst>
              <a:ext uri="{FF2B5EF4-FFF2-40B4-BE49-F238E27FC236}">
                <a16:creationId xmlns:a16="http://schemas.microsoft.com/office/drawing/2014/main" id="{421FFAC8-61F1-40A5-B7BF-8A88B984FCC6}"/>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5">
            <a:extLst>
              <a:ext uri="{FF2B5EF4-FFF2-40B4-BE49-F238E27FC236}">
                <a16:creationId xmlns:a16="http://schemas.microsoft.com/office/drawing/2014/main" id="{9E052F2E-E5EE-4596-8253-C0351822D1CF}"/>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Rectangle 6">
            <a:extLst>
              <a:ext uri="{FF2B5EF4-FFF2-40B4-BE49-F238E27FC236}">
                <a16:creationId xmlns:a16="http://schemas.microsoft.com/office/drawing/2014/main" id="{52258E23-5523-4F88-9F37-4D0CA1E6AC6E}"/>
              </a:ext>
            </a:extLst>
          </p:cNvPr>
          <p:cNvSpPr>
            <a:spLocks noRot="1" noChangeArrowheads="1" noTextEdit="1"/>
          </p:cNvSpPr>
          <p:nvPr>
            <p:ph type="sldImg"/>
          </p:nvPr>
        </p:nvSpPr>
        <p:spPr>
          <a:xfrm>
            <a:off x="1150938" y="692150"/>
            <a:ext cx="4556125" cy="3416300"/>
          </a:xfrm>
          <a:ln cap="flat"/>
        </p:spPr>
      </p:sp>
      <p:sp>
        <p:nvSpPr>
          <p:cNvPr id="34823" name="Rectangle 7">
            <a:extLst>
              <a:ext uri="{FF2B5EF4-FFF2-40B4-BE49-F238E27FC236}">
                <a16:creationId xmlns:a16="http://schemas.microsoft.com/office/drawing/2014/main" id="{0B36FF88-8105-4751-A0DD-0D6C33560433}"/>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39C1482-989E-4B79-88B7-E9AC10BFEDE3}"/>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a:extLst>
              <a:ext uri="{FF2B5EF4-FFF2-40B4-BE49-F238E27FC236}">
                <a16:creationId xmlns:a16="http://schemas.microsoft.com/office/drawing/2014/main" id="{ECBA05E6-640C-492E-89C0-56ECFB1C52A0}"/>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36868" name="Rectangle 4">
            <a:extLst>
              <a:ext uri="{FF2B5EF4-FFF2-40B4-BE49-F238E27FC236}">
                <a16:creationId xmlns:a16="http://schemas.microsoft.com/office/drawing/2014/main" id="{0A07A4F4-F090-4DAB-A5C2-B65CC8032267}"/>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5">
            <a:extLst>
              <a:ext uri="{FF2B5EF4-FFF2-40B4-BE49-F238E27FC236}">
                <a16:creationId xmlns:a16="http://schemas.microsoft.com/office/drawing/2014/main" id="{98E108EC-D30E-4D4C-B5A2-829963C26317}"/>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0" name="Rectangle 6">
            <a:extLst>
              <a:ext uri="{FF2B5EF4-FFF2-40B4-BE49-F238E27FC236}">
                <a16:creationId xmlns:a16="http://schemas.microsoft.com/office/drawing/2014/main" id="{286FAD02-0492-4DA7-947E-B1D925313842}"/>
              </a:ext>
            </a:extLst>
          </p:cNvPr>
          <p:cNvSpPr>
            <a:spLocks noRot="1" noChangeArrowheads="1" noTextEdit="1"/>
          </p:cNvSpPr>
          <p:nvPr>
            <p:ph type="sldImg"/>
          </p:nvPr>
        </p:nvSpPr>
        <p:spPr>
          <a:xfrm>
            <a:off x="1150938" y="692150"/>
            <a:ext cx="4556125" cy="3416300"/>
          </a:xfrm>
          <a:ln cap="flat"/>
        </p:spPr>
      </p:sp>
      <p:sp>
        <p:nvSpPr>
          <p:cNvPr id="36871" name="Rectangle 7">
            <a:extLst>
              <a:ext uri="{FF2B5EF4-FFF2-40B4-BE49-F238E27FC236}">
                <a16:creationId xmlns:a16="http://schemas.microsoft.com/office/drawing/2014/main" id="{53D5B0BE-5467-4115-A4C7-8A52F3D3F311}"/>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092F92A-1CFA-4526-851D-7F54F8271226}"/>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a:extLst>
              <a:ext uri="{FF2B5EF4-FFF2-40B4-BE49-F238E27FC236}">
                <a16:creationId xmlns:a16="http://schemas.microsoft.com/office/drawing/2014/main" id="{80E85C6B-23C4-4DAB-9BBC-EC4B645A60E2}"/>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13</a:t>
            </a:r>
          </a:p>
        </p:txBody>
      </p:sp>
      <p:sp>
        <p:nvSpPr>
          <p:cNvPr id="38916" name="Rectangle 4">
            <a:extLst>
              <a:ext uri="{FF2B5EF4-FFF2-40B4-BE49-F238E27FC236}">
                <a16:creationId xmlns:a16="http://schemas.microsoft.com/office/drawing/2014/main" id="{5F9B8D6E-E69E-4F40-91D8-C3FF6ED5BBB8}"/>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Rectangle 5">
            <a:extLst>
              <a:ext uri="{FF2B5EF4-FFF2-40B4-BE49-F238E27FC236}">
                <a16:creationId xmlns:a16="http://schemas.microsoft.com/office/drawing/2014/main" id="{3737F4A8-540C-4A4F-8E8A-A6AE39C84120}"/>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Rectangle 6">
            <a:extLst>
              <a:ext uri="{FF2B5EF4-FFF2-40B4-BE49-F238E27FC236}">
                <a16:creationId xmlns:a16="http://schemas.microsoft.com/office/drawing/2014/main" id="{90A0F568-E482-4F2B-A9D8-F1F2C71AED83}"/>
              </a:ext>
            </a:extLst>
          </p:cNvPr>
          <p:cNvSpPr>
            <a:spLocks noRot="1" noChangeArrowheads="1" noTextEdit="1"/>
          </p:cNvSpPr>
          <p:nvPr>
            <p:ph type="sldImg"/>
          </p:nvPr>
        </p:nvSpPr>
        <p:spPr>
          <a:xfrm>
            <a:off x="1150938" y="692150"/>
            <a:ext cx="4556125" cy="3416300"/>
          </a:xfrm>
          <a:ln cap="flat"/>
        </p:spPr>
      </p:sp>
      <p:sp>
        <p:nvSpPr>
          <p:cNvPr id="38919" name="Rectangle 7">
            <a:extLst>
              <a:ext uri="{FF2B5EF4-FFF2-40B4-BE49-F238E27FC236}">
                <a16:creationId xmlns:a16="http://schemas.microsoft.com/office/drawing/2014/main" id="{85B032F5-E134-4983-86D8-C274958BBBF6}"/>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D4AD9C7-0D38-4C32-915C-E188DC120BF0}"/>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 name="Rectangle 3">
            <a:extLst>
              <a:ext uri="{FF2B5EF4-FFF2-40B4-BE49-F238E27FC236}">
                <a16:creationId xmlns:a16="http://schemas.microsoft.com/office/drawing/2014/main" id="{A2715ECE-2616-422E-A455-7AC55561F176}"/>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6148" name="Rectangle 4">
            <a:extLst>
              <a:ext uri="{FF2B5EF4-FFF2-40B4-BE49-F238E27FC236}">
                <a16:creationId xmlns:a16="http://schemas.microsoft.com/office/drawing/2014/main" id="{4257F9B3-983E-4EB5-B1E8-1E75E73EFCD0}"/>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Rectangle 5">
            <a:extLst>
              <a:ext uri="{FF2B5EF4-FFF2-40B4-BE49-F238E27FC236}">
                <a16:creationId xmlns:a16="http://schemas.microsoft.com/office/drawing/2014/main" id="{4DE4B7F8-2DA3-44BD-9103-3AF8A893DD7E}"/>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 name="Rectangle 6">
            <a:extLst>
              <a:ext uri="{FF2B5EF4-FFF2-40B4-BE49-F238E27FC236}">
                <a16:creationId xmlns:a16="http://schemas.microsoft.com/office/drawing/2014/main" id="{B634F2F2-547E-4311-BD4B-709695310142}"/>
              </a:ext>
            </a:extLst>
          </p:cNvPr>
          <p:cNvSpPr>
            <a:spLocks noRot="1" noChangeArrowheads="1" noTextEdit="1"/>
          </p:cNvSpPr>
          <p:nvPr>
            <p:ph type="sldImg"/>
          </p:nvPr>
        </p:nvSpPr>
        <p:spPr>
          <a:xfrm>
            <a:off x="1150938" y="692150"/>
            <a:ext cx="4556125" cy="3416300"/>
          </a:xfrm>
          <a:ln cap="flat"/>
        </p:spPr>
      </p:sp>
      <p:sp>
        <p:nvSpPr>
          <p:cNvPr id="6151" name="Rectangle 7">
            <a:extLst>
              <a:ext uri="{FF2B5EF4-FFF2-40B4-BE49-F238E27FC236}">
                <a16:creationId xmlns:a16="http://schemas.microsoft.com/office/drawing/2014/main" id="{B9FCFA94-E260-46BF-8B9F-A4B242A1A345}"/>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F90EC12-3A45-4EB3-BCE0-9D2FBDC07944}"/>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E0604CBA-4AA5-4DA8-B1E9-44D25BFDDBBE}"/>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3</a:t>
            </a:r>
          </a:p>
        </p:txBody>
      </p:sp>
      <p:sp>
        <p:nvSpPr>
          <p:cNvPr id="8196" name="Rectangle 4">
            <a:extLst>
              <a:ext uri="{FF2B5EF4-FFF2-40B4-BE49-F238E27FC236}">
                <a16:creationId xmlns:a16="http://schemas.microsoft.com/office/drawing/2014/main" id="{6EEB2A5E-43D6-4AE7-BB81-3684A2AD2528}"/>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Rectangle 5">
            <a:extLst>
              <a:ext uri="{FF2B5EF4-FFF2-40B4-BE49-F238E27FC236}">
                <a16:creationId xmlns:a16="http://schemas.microsoft.com/office/drawing/2014/main" id="{673D8B78-BE45-4B7C-9705-299835049823}"/>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Rectangle 6">
            <a:extLst>
              <a:ext uri="{FF2B5EF4-FFF2-40B4-BE49-F238E27FC236}">
                <a16:creationId xmlns:a16="http://schemas.microsoft.com/office/drawing/2014/main" id="{4936C66A-CE59-4BA8-AB93-0E6DE22B94E8}"/>
              </a:ext>
            </a:extLst>
          </p:cNvPr>
          <p:cNvSpPr>
            <a:spLocks noRot="1" noChangeArrowheads="1" noTextEdit="1"/>
          </p:cNvSpPr>
          <p:nvPr>
            <p:ph type="sldImg"/>
          </p:nvPr>
        </p:nvSpPr>
        <p:spPr>
          <a:xfrm>
            <a:off x="1150938" y="692150"/>
            <a:ext cx="4556125" cy="3416300"/>
          </a:xfrm>
          <a:ln cap="flat"/>
        </p:spPr>
      </p:sp>
      <p:sp>
        <p:nvSpPr>
          <p:cNvPr id="8199" name="Rectangle 7">
            <a:extLst>
              <a:ext uri="{FF2B5EF4-FFF2-40B4-BE49-F238E27FC236}">
                <a16:creationId xmlns:a16="http://schemas.microsoft.com/office/drawing/2014/main" id="{364CAEA7-43EE-48C1-89C4-B90BE48743A8}"/>
              </a:ext>
            </a:extLst>
          </p:cNvPr>
          <p:cNvSpPr>
            <a:spLocks noGrp="1" noChangeArrowheads="1"/>
          </p:cNvSpPr>
          <p:nvPr>
            <p:ph type="body" idx="1"/>
          </p:nvPr>
        </p:nvSpPr>
        <p:spPr>
          <a:noFill/>
          <a:ln/>
        </p:spPr>
        <p:txBody>
          <a:bodyPr/>
          <a:lstStyle/>
          <a:p>
            <a:r>
              <a:rPr lang="en-US" altLang="en-US"/>
              <a:t>The slides for this text are organized into several modules. Each lecture contains about enough material for a 1.25 hour class period.  (The time estimate is very approximate--it will vary with the instructor, and lectures also differ in length; so use this as a rough guideline.)  This covers Lectures 1 and 2  (of 6) in Module (5). </a:t>
            </a:r>
          </a:p>
          <a:p>
            <a:endParaRPr lang="en-US" altLang="en-US"/>
          </a:p>
          <a:p>
            <a:r>
              <a:rPr lang="en-US" altLang="en-US"/>
              <a:t>Module (1):  Introduction (DBMS, Relational Model)</a:t>
            </a:r>
          </a:p>
          <a:p>
            <a:r>
              <a:rPr lang="en-US" altLang="en-US"/>
              <a:t>Module (2):  Storage and File Organizations (Disks, Buffering, Indexes)</a:t>
            </a:r>
          </a:p>
          <a:p>
            <a:r>
              <a:rPr lang="en-US" altLang="en-US"/>
              <a:t>Module (3):  Database Concepts (Relational Queries, DDL/ICs, Views and Security)</a:t>
            </a:r>
          </a:p>
          <a:p>
            <a:r>
              <a:rPr lang="en-US" altLang="en-US"/>
              <a:t>Module (4):  Relational Implementation (Query Evaluation, Optimization)</a:t>
            </a:r>
          </a:p>
          <a:p>
            <a:r>
              <a:rPr lang="en-US" altLang="en-US"/>
              <a:t>Module (5): Database Design (ER Model, Normalization, Physical Design, Tuning)</a:t>
            </a:r>
          </a:p>
          <a:p>
            <a:r>
              <a:rPr lang="en-US" altLang="en-US"/>
              <a:t>Module (6): Transaction Processing (Concurrency Control, Recovery)</a:t>
            </a:r>
          </a:p>
          <a:p>
            <a:r>
              <a:rPr lang="en-US" altLang="en-US"/>
              <a:t>Module (7): Advanced Topics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79F33B1-EEBE-4F70-B87C-2AE065B2159C}"/>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a:extLst>
              <a:ext uri="{FF2B5EF4-FFF2-40B4-BE49-F238E27FC236}">
                <a16:creationId xmlns:a16="http://schemas.microsoft.com/office/drawing/2014/main" id="{92AC6FEF-CAD9-4EF5-A762-87389B444979}"/>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4</a:t>
            </a:r>
          </a:p>
        </p:txBody>
      </p:sp>
      <p:sp>
        <p:nvSpPr>
          <p:cNvPr id="10244" name="Rectangle 4">
            <a:extLst>
              <a:ext uri="{FF2B5EF4-FFF2-40B4-BE49-F238E27FC236}">
                <a16:creationId xmlns:a16="http://schemas.microsoft.com/office/drawing/2014/main" id="{5B699FEC-43EC-42FD-A547-2FE318C79B02}"/>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a:extLst>
              <a:ext uri="{FF2B5EF4-FFF2-40B4-BE49-F238E27FC236}">
                <a16:creationId xmlns:a16="http://schemas.microsoft.com/office/drawing/2014/main" id="{36DB86C9-4174-4778-BD4E-608A4526425D}"/>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6" name="Rectangle 6">
            <a:extLst>
              <a:ext uri="{FF2B5EF4-FFF2-40B4-BE49-F238E27FC236}">
                <a16:creationId xmlns:a16="http://schemas.microsoft.com/office/drawing/2014/main" id="{0F95C120-49B3-4A76-BB2A-A7B239D38CD3}"/>
              </a:ext>
            </a:extLst>
          </p:cNvPr>
          <p:cNvSpPr>
            <a:spLocks noRot="1" noChangeArrowheads="1" noTextEdit="1"/>
          </p:cNvSpPr>
          <p:nvPr>
            <p:ph type="sldImg"/>
          </p:nvPr>
        </p:nvSpPr>
        <p:spPr>
          <a:xfrm>
            <a:off x="1150938" y="692150"/>
            <a:ext cx="4556125" cy="3416300"/>
          </a:xfrm>
          <a:ln cap="flat"/>
        </p:spPr>
      </p:sp>
      <p:sp>
        <p:nvSpPr>
          <p:cNvPr id="10247" name="Rectangle 7">
            <a:extLst>
              <a:ext uri="{FF2B5EF4-FFF2-40B4-BE49-F238E27FC236}">
                <a16:creationId xmlns:a16="http://schemas.microsoft.com/office/drawing/2014/main" id="{990980DD-56DE-4B9B-BDFC-663D7135478D}"/>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947C76C-A6F3-43C2-B0F2-E96AA20F0B9F}"/>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a:extLst>
              <a:ext uri="{FF2B5EF4-FFF2-40B4-BE49-F238E27FC236}">
                <a16:creationId xmlns:a16="http://schemas.microsoft.com/office/drawing/2014/main" id="{7627FE31-5C62-4A45-AB59-CE0B3769A807}"/>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6</a:t>
            </a:r>
          </a:p>
        </p:txBody>
      </p:sp>
      <p:sp>
        <p:nvSpPr>
          <p:cNvPr id="12292" name="Rectangle 4">
            <a:extLst>
              <a:ext uri="{FF2B5EF4-FFF2-40B4-BE49-F238E27FC236}">
                <a16:creationId xmlns:a16="http://schemas.microsoft.com/office/drawing/2014/main" id="{B6821373-039D-419B-9A15-891C86F46F5F}"/>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a:extLst>
              <a:ext uri="{FF2B5EF4-FFF2-40B4-BE49-F238E27FC236}">
                <a16:creationId xmlns:a16="http://schemas.microsoft.com/office/drawing/2014/main" id="{072A1077-80A3-42BF-9D4F-331C8E96B592}"/>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a:extLst>
              <a:ext uri="{FF2B5EF4-FFF2-40B4-BE49-F238E27FC236}">
                <a16:creationId xmlns:a16="http://schemas.microsoft.com/office/drawing/2014/main" id="{05F9B9A6-486A-40E5-9712-7CD0E65789B0}"/>
              </a:ext>
            </a:extLst>
          </p:cNvPr>
          <p:cNvSpPr>
            <a:spLocks noRot="1" noChangeArrowheads="1" noTextEdit="1"/>
          </p:cNvSpPr>
          <p:nvPr>
            <p:ph type="sldImg"/>
          </p:nvPr>
        </p:nvSpPr>
        <p:spPr>
          <a:xfrm>
            <a:off x="1150938" y="692150"/>
            <a:ext cx="4556125" cy="3416300"/>
          </a:xfrm>
          <a:ln cap="flat"/>
        </p:spPr>
      </p:sp>
      <p:sp>
        <p:nvSpPr>
          <p:cNvPr id="12295" name="Rectangle 7">
            <a:extLst>
              <a:ext uri="{FF2B5EF4-FFF2-40B4-BE49-F238E27FC236}">
                <a16:creationId xmlns:a16="http://schemas.microsoft.com/office/drawing/2014/main" id="{D04FCA48-B15F-4F2C-B2D5-7D931E62016D}"/>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096D296-51A4-4D4D-B13A-EAAEFCC7B462}"/>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a:extLst>
              <a:ext uri="{FF2B5EF4-FFF2-40B4-BE49-F238E27FC236}">
                <a16:creationId xmlns:a16="http://schemas.microsoft.com/office/drawing/2014/main" id="{49546218-D238-4E16-A319-B36C2FCBE1C4}"/>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8</a:t>
            </a:r>
          </a:p>
        </p:txBody>
      </p:sp>
      <p:sp>
        <p:nvSpPr>
          <p:cNvPr id="14340" name="Rectangle 4">
            <a:extLst>
              <a:ext uri="{FF2B5EF4-FFF2-40B4-BE49-F238E27FC236}">
                <a16:creationId xmlns:a16="http://schemas.microsoft.com/office/drawing/2014/main" id="{427B980C-5B44-487C-9E4C-2CCB304429B7}"/>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Rectangle 5">
            <a:extLst>
              <a:ext uri="{FF2B5EF4-FFF2-40B4-BE49-F238E27FC236}">
                <a16:creationId xmlns:a16="http://schemas.microsoft.com/office/drawing/2014/main" id="{A77AA4BB-E5B5-44AF-B201-8E97354A589C}"/>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a:extLst>
              <a:ext uri="{FF2B5EF4-FFF2-40B4-BE49-F238E27FC236}">
                <a16:creationId xmlns:a16="http://schemas.microsoft.com/office/drawing/2014/main" id="{1599FE50-FFF0-4428-B792-2BF91DEDDDBE}"/>
              </a:ext>
            </a:extLst>
          </p:cNvPr>
          <p:cNvSpPr>
            <a:spLocks noRot="1" noChangeArrowheads="1" noTextEdit="1"/>
          </p:cNvSpPr>
          <p:nvPr>
            <p:ph type="sldImg"/>
          </p:nvPr>
        </p:nvSpPr>
        <p:spPr>
          <a:xfrm>
            <a:off x="1150938" y="692150"/>
            <a:ext cx="4556125" cy="3416300"/>
          </a:xfrm>
          <a:ln cap="flat"/>
        </p:spPr>
      </p:sp>
      <p:sp>
        <p:nvSpPr>
          <p:cNvPr id="14343" name="Rectangle 7">
            <a:extLst>
              <a:ext uri="{FF2B5EF4-FFF2-40B4-BE49-F238E27FC236}">
                <a16:creationId xmlns:a16="http://schemas.microsoft.com/office/drawing/2014/main" id="{47F726A4-82EA-4DC9-9A82-2E321BABD9E3}"/>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37C1A85-11A5-4A3D-9BF1-8F059D0F2635}"/>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a:extLst>
              <a:ext uri="{FF2B5EF4-FFF2-40B4-BE49-F238E27FC236}">
                <a16:creationId xmlns:a16="http://schemas.microsoft.com/office/drawing/2014/main" id="{75F7DDB0-F331-44AD-9C12-1DEF04B13C48}"/>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10</a:t>
            </a:r>
          </a:p>
        </p:txBody>
      </p:sp>
      <p:sp>
        <p:nvSpPr>
          <p:cNvPr id="16388" name="Rectangle 4">
            <a:extLst>
              <a:ext uri="{FF2B5EF4-FFF2-40B4-BE49-F238E27FC236}">
                <a16:creationId xmlns:a16="http://schemas.microsoft.com/office/drawing/2014/main" id="{C8E7B24D-B25C-4C1F-B512-529FCDAB7430}"/>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5">
            <a:extLst>
              <a:ext uri="{FF2B5EF4-FFF2-40B4-BE49-F238E27FC236}">
                <a16:creationId xmlns:a16="http://schemas.microsoft.com/office/drawing/2014/main" id="{805940BF-D9A3-4EEC-AB37-38E3C574CCE1}"/>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6">
            <a:extLst>
              <a:ext uri="{FF2B5EF4-FFF2-40B4-BE49-F238E27FC236}">
                <a16:creationId xmlns:a16="http://schemas.microsoft.com/office/drawing/2014/main" id="{DE248B69-28BD-4772-BBD7-7B7CEE115325}"/>
              </a:ext>
            </a:extLst>
          </p:cNvPr>
          <p:cNvSpPr>
            <a:spLocks noRot="1" noChangeArrowheads="1" noTextEdit="1"/>
          </p:cNvSpPr>
          <p:nvPr>
            <p:ph type="sldImg"/>
          </p:nvPr>
        </p:nvSpPr>
        <p:spPr>
          <a:xfrm>
            <a:off x="1150938" y="692150"/>
            <a:ext cx="4556125" cy="3416300"/>
          </a:xfrm>
          <a:ln cap="flat"/>
        </p:spPr>
      </p:sp>
      <p:sp>
        <p:nvSpPr>
          <p:cNvPr id="16391" name="Rectangle 7">
            <a:extLst>
              <a:ext uri="{FF2B5EF4-FFF2-40B4-BE49-F238E27FC236}">
                <a16:creationId xmlns:a16="http://schemas.microsoft.com/office/drawing/2014/main" id="{9944B8EF-5774-434A-8DCE-8FECA4A6D282}"/>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B3BB8F0-F469-4C72-8986-1824B6F4440D}"/>
              </a:ext>
            </a:extLst>
          </p:cNvPr>
          <p:cNvSpPr>
            <a:spLocks noChangeArrowheads="1"/>
          </p:cNvSpPr>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a:extLst>
              <a:ext uri="{FF2B5EF4-FFF2-40B4-BE49-F238E27FC236}">
                <a16:creationId xmlns:a16="http://schemas.microsoft.com/office/drawing/2014/main" id="{35D019F2-812E-4C6B-8F66-BE0B28FE67ED}"/>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12</a:t>
            </a:r>
          </a:p>
        </p:txBody>
      </p:sp>
      <p:sp>
        <p:nvSpPr>
          <p:cNvPr id="18436" name="Rectangle 4">
            <a:extLst>
              <a:ext uri="{FF2B5EF4-FFF2-40B4-BE49-F238E27FC236}">
                <a16:creationId xmlns:a16="http://schemas.microsoft.com/office/drawing/2014/main" id="{BE6B52E5-07D5-48F9-944C-1C368E8B5685}"/>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Rectangle 5">
            <a:extLst>
              <a:ext uri="{FF2B5EF4-FFF2-40B4-BE49-F238E27FC236}">
                <a16:creationId xmlns:a16="http://schemas.microsoft.com/office/drawing/2014/main" id="{8A4F2EE1-F44D-420A-814E-869EF29308E5}"/>
              </a:ext>
            </a:extLst>
          </p:cNvPr>
          <p:cNvSpPr>
            <a:spLocks noChangeArrowheads="1"/>
          </p:cNvSpP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Rectangle 6">
            <a:extLst>
              <a:ext uri="{FF2B5EF4-FFF2-40B4-BE49-F238E27FC236}">
                <a16:creationId xmlns:a16="http://schemas.microsoft.com/office/drawing/2014/main" id="{9E40A477-7404-455E-B838-20EB0B7530E9}"/>
              </a:ext>
            </a:extLst>
          </p:cNvPr>
          <p:cNvSpPr>
            <a:spLocks noRot="1" noChangeArrowheads="1" noTextEdit="1"/>
          </p:cNvSpPr>
          <p:nvPr>
            <p:ph type="sldImg"/>
          </p:nvPr>
        </p:nvSpPr>
        <p:spPr>
          <a:xfrm>
            <a:off x="1150938" y="692150"/>
            <a:ext cx="4556125" cy="3416300"/>
          </a:xfrm>
          <a:ln cap="flat"/>
        </p:spPr>
      </p:sp>
      <p:sp>
        <p:nvSpPr>
          <p:cNvPr id="18439" name="Rectangle 7">
            <a:extLst>
              <a:ext uri="{FF2B5EF4-FFF2-40B4-BE49-F238E27FC236}">
                <a16:creationId xmlns:a16="http://schemas.microsoft.com/office/drawing/2014/main" id="{991F57B2-6890-43EE-BC7A-3EFFAF69D298}"/>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030EB62-360C-49BB-A665-7E504A80749D}"/>
              </a:ext>
            </a:extLst>
          </p:cNvPr>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a:extLst>
              <a:ext uri="{FF2B5EF4-FFF2-40B4-BE49-F238E27FC236}">
                <a16:creationId xmlns:a16="http://schemas.microsoft.com/office/drawing/2014/main" id="{F6A35241-A2F1-48B0-81F2-D6567BD46FA9}"/>
              </a:ext>
            </a:extLst>
          </p:cNvPr>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en-US" sz="1000" i="1"/>
              <a:t>2</a:t>
            </a:r>
          </a:p>
        </p:txBody>
      </p:sp>
      <p:sp>
        <p:nvSpPr>
          <p:cNvPr id="20484" name="Rectangle 4">
            <a:extLst>
              <a:ext uri="{FF2B5EF4-FFF2-40B4-BE49-F238E27FC236}">
                <a16:creationId xmlns:a16="http://schemas.microsoft.com/office/drawing/2014/main" id="{194F89A2-9951-4101-B3F7-DF09AD5B6938}"/>
              </a:ext>
            </a:extLst>
          </p:cNvPr>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a:extLst>
              <a:ext uri="{FF2B5EF4-FFF2-40B4-BE49-F238E27FC236}">
                <a16:creationId xmlns:a16="http://schemas.microsoft.com/office/drawing/2014/main" id="{F92BB8A9-ABFA-4199-9F56-90F545A36655}"/>
              </a:ext>
            </a:extLst>
          </p:cNvPr>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a:extLst>
              <a:ext uri="{FF2B5EF4-FFF2-40B4-BE49-F238E27FC236}">
                <a16:creationId xmlns:a16="http://schemas.microsoft.com/office/drawing/2014/main" id="{4268C2FB-1106-4462-B09D-CF27F9AFC887}"/>
              </a:ext>
            </a:extLst>
          </p:cNvPr>
          <p:cNvSpPr>
            <a:spLocks noRot="1" noChangeArrowheads="1" noTextEdit="1"/>
          </p:cNvSpPr>
          <p:nvPr>
            <p:ph type="sldImg"/>
          </p:nvPr>
        </p:nvSpPr>
        <p:spPr>
          <a:xfrm>
            <a:off x="1150938" y="692150"/>
            <a:ext cx="4556125" cy="3416300"/>
          </a:xfrm>
          <a:ln cap="flat"/>
        </p:spPr>
      </p:sp>
      <p:sp>
        <p:nvSpPr>
          <p:cNvPr id="20487" name="Rectangle 7">
            <a:extLst>
              <a:ext uri="{FF2B5EF4-FFF2-40B4-BE49-F238E27FC236}">
                <a16:creationId xmlns:a16="http://schemas.microsoft.com/office/drawing/2014/main" id="{4F5E6C83-BB51-41FF-AE80-1D5793A0DE68}"/>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9171-4641-4644-8DA6-A5400436D35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BE8B5A-C01D-4171-8032-19D8279F4DF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6338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F56A-44BB-4FE2-8B7F-B4107B7DC8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F9F681-09A2-4988-8AB1-E5291CA1DE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63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82A65-8816-4BE9-B308-DA4AE23304A9}"/>
              </a:ext>
            </a:extLst>
          </p:cNvPr>
          <p:cNvSpPr>
            <a:spLocks noGrp="1"/>
          </p:cNvSpPr>
          <p:nvPr>
            <p:ph type="title" orient="vert"/>
          </p:nvPr>
        </p:nvSpPr>
        <p:spPr>
          <a:xfrm>
            <a:off x="6667500" y="419100"/>
            <a:ext cx="1943100" cy="5638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9785-B464-496C-91A5-7E58CD92C50C}"/>
              </a:ext>
            </a:extLst>
          </p:cNvPr>
          <p:cNvSpPr>
            <a:spLocks noGrp="1"/>
          </p:cNvSpPr>
          <p:nvPr>
            <p:ph type="body" orient="vert" idx="1"/>
          </p:nvPr>
        </p:nvSpPr>
        <p:spPr>
          <a:xfrm>
            <a:off x="838200" y="419100"/>
            <a:ext cx="56769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4047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15AE-4636-432F-B8F7-41E6B12DE860}"/>
              </a:ext>
            </a:extLst>
          </p:cNvPr>
          <p:cNvSpPr>
            <a:spLocks noGrp="1"/>
          </p:cNvSpPr>
          <p:nvPr>
            <p:ph type="title"/>
          </p:nvPr>
        </p:nvSpPr>
        <p:spPr>
          <a:xfrm>
            <a:off x="838200" y="419100"/>
            <a:ext cx="7772400" cy="11049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09F835-5F09-4CEA-8C4F-0B24E666689C}"/>
              </a:ext>
            </a:extLst>
          </p:cNvPr>
          <p:cNvSpPr>
            <a:spLocks noGrp="1"/>
          </p:cNvSpPr>
          <p:nvPr>
            <p:ph type="body" sz="half" idx="1"/>
          </p:nvPr>
        </p:nvSpPr>
        <p:spPr>
          <a:xfrm>
            <a:off x="838200" y="1981200"/>
            <a:ext cx="3810000" cy="4076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EFF86ACE-AF7B-4185-A46A-B9AB33A55931}"/>
              </a:ext>
            </a:extLst>
          </p:cNvPr>
          <p:cNvSpPr>
            <a:spLocks noGrp="1"/>
          </p:cNvSpPr>
          <p:nvPr>
            <p:ph type="clipArt" sz="half" idx="2"/>
          </p:nvPr>
        </p:nvSpPr>
        <p:spPr>
          <a:xfrm>
            <a:off x="4800600" y="1981200"/>
            <a:ext cx="3810000" cy="4076700"/>
          </a:xfrm>
        </p:spPr>
        <p:txBody>
          <a:bodyPr/>
          <a:lstStyle/>
          <a:p>
            <a:endParaRPr lang="en-US"/>
          </a:p>
        </p:txBody>
      </p:sp>
    </p:spTree>
    <p:extLst>
      <p:ext uri="{BB962C8B-B14F-4D97-AF65-F5344CB8AC3E}">
        <p14:creationId xmlns:p14="http://schemas.microsoft.com/office/powerpoint/2010/main" val="17641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250D-E6A7-47D8-AD93-53D462AF4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BC0EE-4EF8-4532-827C-80534531D3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177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C60F-9900-4D14-92CD-CE702C57321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5FE7E-A030-4E8A-8497-83B0C22F68C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266820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CBC0-9E5A-4071-AB15-F3592B735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256D4-9A9A-4E6A-9A9F-19BFE865E4FA}"/>
              </a:ext>
            </a:extLst>
          </p:cNvPr>
          <p:cNvSpPr>
            <a:spLocks noGrp="1"/>
          </p:cNvSpPr>
          <p:nvPr>
            <p:ph sz="half" idx="1"/>
          </p:nvPr>
        </p:nvSpPr>
        <p:spPr>
          <a:xfrm>
            <a:off x="838200" y="1981200"/>
            <a:ext cx="3810000" cy="4076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1CE58C-D482-467F-BE14-11189FF01C17}"/>
              </a:ext>
            </a:extLst>
          </p:cNvPr>
          <p:cNvSpPr>
            <a:spLocks noGrp="1"/>
          </p:cNvSpPr>
          <p:nvPr>
            <p:ph sz="half" idx="2"/>
          </p:nvPr>
        </p:nvSpPr>
        <p:spPr>
          <a:xfrm>
            <a:off x="4800600" y="1981200"/>
            <a:ext cx="3810000" cy="4076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38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803D-1BE0-42C7-BFE7-68374C6D5ED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F0464D-FDDF-4636-9524-369AB140230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3B50DD-B596-4EB6-9CFD-B352B0A3C10B}"/>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174D6C-834C-4236-B9F4-D44C744AAF3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CA2B0E-3D08-4EEA-8498-09C9ADBC639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6937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97B8-51BA-466B-B893-2DAAF659DDA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9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9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1A7B-BA36-49E8-8033-90E6A90F66B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02E0C0-5E21-4D63-92AD-E0A4D1AD22F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B5680C-60B9-4EB0-AF3B-88E547E441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77344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5041-6ED6-497B-BEAE-59AA8E327C9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464694-6624-4364-977B-E06F7A2F889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01AD7A-AF3A-4D3E-8040-885267E96E7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4308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8DA4034-EFD2-45E3-B5B9-A6B488352B52}"/>
              </a:ext>
            </a:extLst>
          </p:cNvPr>
          <p:cNvSpPr>
            <a:spLocks noGrp="1" noChangeArrowheads="1"/>
          </p:cNvSpPr>
          <p:nvPr>
            <p:ph type="title"/>
          </p:nvPr>
        </p:nvSpPr>
        <p:spPr bwMode="auto">
          <a:xfrm>
            <a:off x="838200" y="4191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00845D5-03C1-4571-A11A-6C66F10B239C}"/>
              </a:ext>
            </a:extLst>
          </p:cNvPr>
          <p:cNvSpPr>
            <a:spLocks noGrp="1" noChangeArrowheads="1"/>
          </p:cNvSpPr>
          <p:nvPr>
            <p:ph type="body" idx="1"/>
          </p:nvPr>
        </p:nvSpPr>
        <p:spPr bwMode="auto">
          <a:xfrm>
            <a:off x="838200" y="1981200"/>
            <a:ext cx="7772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B8A086F-BF70-4569-8185-6D9173A41DB2}"/>
              </a:ext>
            </a:extLst>
          </p:cNvPr>
          <p:cNvSpPr>
            <a:spLocks noChangeArrowheads="1"/>
          </p:cNvSpPr>
          <p:nvPr/>
        </p:nvSpPr>
        <p:spPr bwMode="auto">
          <a:xfrm>
            <a:off x="87313" y="6488113"/>
            <a:ext cx="5603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r>
              <a:rPr lang="en-US" altLang="en-US" sz="1400">
                <a:latin typeface="Book Antiqua" panose="02040602050305030304" pitchFamily="18" charset="0"/>
              </a:rPr>
              <a:t>Database Management Systems 3ed,  R. Ramakrishnan and J. Gehrke</a:t>
            </a:r>
          </a:p>
        </p:txBody>
      </p:sp>
      <p:sp>
        <p:nvSpPr>
          <p:cNvPr id="1029" name="Rectangle 5">
            <a:extLst>
              <a:ext uri="{FF2B5EF4-FFF2-40B4-BE49-F238E27FC236}">
                <a16:creationId xmlns:a16="http://schemas.microsoft.com/office/drawing/2014/main" id="{A2CE2AAF-7698-41EC-92D5-2224252A935C}"/>
              </a:ext>
            </a:extLst>
          </p:cNvPr>
          <p:cNvSpPr>
            <a:spLocks noChangeArrowheads="1"/>
          </p:cNvSpPr>
          <p:nvPr/>
        </p:nvSpPr>
        <p:spPr bwMode="auto">
          <a:xfrm>
            <a:off x="8661400" y="6488113"/>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3EEBD72B-F2FF-4FF7-A9E1-24C67ABBAE37}" type="slidenum">
              <a:rPr lang="en-US" altLang="en-US" sz="1400">
                <a:latin typeface="Book Antiqua" panose="02040602050305030304" pitchFamily="18" charset="0"/>
              </a:rPr>
              <a:pPr algn="r"/>
              <a:t>‹#›</a:t>
            </a:fld>
            <a:endParaRPr lang="en-US" altLang="en-US" sz="1400">
              <a:latin typeface="Book Antiqua" panose="02040602050305030304" pitchFamily="18" charset="0"/>
            </a:endParaRPr>
          </a:p>
        </p:txBody>
      </p:sp>
      <p:pic>
        <p:nvPicPr>
          <p:cNvPr id="1030" name="Picture 6">
            <a:extLst>
              <a:ext uri="{FF2B5EF4-FFF2-40B4-BE49-F238E27FC236}">
                <a16:creationId xmlns:a16="http://schemas.microsoft.com/office/drawing/2014/main" id="{87F3B511-0178-4578-AAEC-9A546E9F76DF}"/>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34300" y="0"/>
            <a:ext cx="14224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000" i="1" kern="1200">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anose="02040602050305030304" pitchFamily="18" charset="0"/>
        </a:defRPr>
      </a:lvl2pPr>
      <a:lvl3pPr algn="l" rtl="0" eaLnBrk="0" fontAlgn="base" hangingPunct="0">
        <a:spcBef>
          <a:spcPct val="0"/>
        </a:spcBef>
        <a:spcAft>
          <a:spcPct val="0"/>
        </a:spcAft>
        <a:defRPr sz="4000" i="1">
          <a:solidFill>
            <a:schemeClr val="tx2"/>
          </a:solidFill>
          <a:latin typeface="Book Antiqua" panose="02040602050305030304" pitchFamily="18" charset="0"/>
        </a:defRPr>
      </a:lvl3pPr>
      <a:lvl4pPr algn="l" rtl="0" eaLnBrk="0" fontAlgn="base" hangingPunct="0">
        <a:spcBef>
          <a:spcPct val="0"/>
        </a:spcBef>
        <a:spcAft>
          <a:spcPct val="0"/>
        </a:spcAft>
        <a:defRPr sz="4000" i="1">
          <a:solidFill>
            <a:schemeClr val="tx2"/>
          </a:solidFill>
          <a:latin typeface="Book Antiqua" panose="02040602050305030304" pitchFamily="18" charset="0"/>
        </a:defRPr>
      </a:lvl4pPr>
      <a:lvl5pPr algn="l" rtl="0" eaLnBrk="0" fontAlgn="base" hangingPunct="0">
        <a:spcBef>
          <a:spcPct val="0"/>
        </a:spcBef>
        <a:spcAft>
          <a:spcPct val="0"/>
        </a:spcAft>
        <a:defRPr sz="4000" i="1">
          <a:solidFill>
            <a:schemeClr val="tx2"/>
          </a:solidFill>
          <a:latin typeface="Book Antiqua" panose="02040602050305030304" pitchFamily="18" charset="0"/>
        </a:defRPr>
      </a:lvl5pPr>
      <a:lvl6pPr marL="457200" algn="l" rtl="0" eaLnBrk="0" fontAlgn="base" hangingPunct="0">
        <a:spcBef>
          <a:spcPct val="0"/>
        </a:spcBef>
        <a:spcAft>
          <a:spcPct val="0"/>
        </a:spcAft>
        <a:defRPr sz="4000" i="1">
          <a:solidFill>
            <a:schemeClr val="tx2"/>
          </a:solidFill>
          <a:latin typeface="Book Antiqua" panose="02040602050305030304" pitchFamily="18" charset="0"/>
        </a:defRPr>
      </a:lvl6pPr>
      <a:lvl7pPr marL="914400" algn="l" rtl="0" eaLnBrk="0" fontAlgn="base" hangingPunct="0">
        <a:spcBef>
          <a:spcPct val="0"/>
        </a:spcBef>
        <a:spcAft>
          <a:spcPct val="0"/>
        </a:spcAft>
        <a:defRPr sz="4000" i="1">
          <a:solidFill>
            <a:schemeClr val="tx2"/>
          </a:solidFill>
          <a:latin typeface="Book Antiqua" panose="02040602050305030304" pitchFamily="18" charset="0"/>
        </a:defRPr>
      </a:lvl7pPr>
      <a:lvl8pPr marL="1371600" algn="l" rtl="0" eaLnBrk="0" fontAlgn="base" hangingPunct="0">
        <a:spcBef>
          <a:spcPct val="0"/>
        </a:spcBef>
        <a:spcAft>
          <a:spcPct val="0"/>
        </a:spcAft>
        <a:defRPr sz="4000" i="1">
          <a:solidFill>
            <a:schemeClr val="tx2"/>
          </a:solidFill>
          <a:latin typeface="Book Antiqua" panose="02040602050305030304" pitchFamily="18" charset="0"/>
        </a:defRPr>
      </a:lvl8pPr>
      <a:lvl9pPr marL="1828800" algn="l" rtl="0" eaLnBrk="0" fontAlgn="base" hangingPunct="0">
        <a:spcBef>
          <a:spcPct val="0"/>
        </a:spcBef>
        <a:spcAft>
          <a:spcPct val="0"/>
        </a:spcAft>
        <a:defRPr sz="4000" i="1">
          <a:solidFill>
            <a:schemeClr val="tx2"/>
          </a:solidFill>
          <a:latin typeface="Book Antiqua" panose="02040602050305030304"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v"/>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038FA2B-FE17-43B3-97E6-A07EFD24F86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 name="Rectangle 3">
            <a:extLst>
              <a:ext uri="{FF2B5EF4-FFF2-40B4-BE49-F238E27FC236}">
                <a16:creationId xmlns:a16="http://schemas.microsoft.com/office/drawing/2014/main" id="{612FCBD6-DA30-4DFB-A2A6-8ABFBC19FC96}"/>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Rectangle 4">
            <a:extLst>
              <a:ext uri="{FF2B5EF4-FFF2-40B4-BE49-F238E27FC236}">
                <a16:creationId xmlns:a16="http://schemas.microsoft.com/office/drawing/2014/main" id="{EDE8271C-923D-4FA8-B2FD-10E5093E30F5}"/>
              </a:ext>
            </a:extLst>
          </p:cNvPr>
          <p:cNvSpPr>
            <a:spLocks noGrp="1" noChangeArrowheads="1"/>
          </p:cNvSpPr>
          <p:nvPr>
            <p:ph type="ctrTitle"/>
          </p:nvPr>
        </p:nvSpPr>
        <p:spPr>
          <a:xfrm>
            <a:off x="1066800" y="2133600"/>
            <a:ext cx="7772400" cy="1143000"/>
          </a:xfrm>
          <a:noFill/>
          <a:ln/>
        </p:spPr>
        <p:txBody>
          <a:bodyPr anchor="ctr"/>
          <a:lstStyle/>
          <a:p>
            <a:pPr algn="l"/>
            <a:r>
              <a:rPr lang="en-US" altLang="en-US" sz="4000"/>
              <a:t>The Entity-Relationship Model</a:t>
            </a:r>
          </a:p>
        </p:txBody>
      </p:sp>
      <p:sp>
        <p:nvSpPr>
          <p:cNvPr id="3077" name="Rectangle 5">
            <a:extLst>
              <a:ext uri="{FF2B5EF4-FFF2-40B4-BE49-F238E27FC236}">
                <a16:creationId xmlns:a16="http://schemas.microsoft.com/office/drawing/2014/main" id="{4AC2DC68-B238-4D6B-92F7-FE1CC423DF3A}"/>
              </a:ext>
            </a:extLst>
          </p:cNvPr>
          <p:cNvSpPr>
            <a:spLocks noGrp="1" noChangeArrowheads="1"/>
          </p:cNvSpPr>
          <p:nvPr>
            <p:ph type="subTitle" idx="1"/>
          </p:nvPr>
        </p:nvSpPr>
        <p:spPr>
          <a:xfrm>
            <a:off x="1371600" y="3886200"/>
            <a:ext cx="6400800" cy="1752600"/>
          </a:xfrm>
          <a:noFill/>
          <a:ln/>
        </p:spPr>
        <p:txBody>
          <a:bodyPr/>
          <a:lstStyle/>
          <a:p>
            <a:r>
              <a:rPr lang="en-US" altLang="en-US" sz="2800"/>
              <a:t>Chapter 2</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C876EEF-50E0-4841-ACE1-F947A39F446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7" name="Rectangle 3">
            <a:extLst>
              <a:ext uri="{FF2B5EF4-FFF2-40B4-BE49-F238E27FC236}">
                <a16:creationId xmlns:a16="http://schemas.microsoft.com/office/drawing/2014/main" id="{60867D63-A12F-4E39-9CB0-24A30E81250A}"/>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Rectangle 4">
            <a:extLst>
              <a:ext uri="{FF2B5EF4-FFF2-40B4-BE49-F238E27FC236}">
                <a16:creationId xmlns:a16="http://schemas.microsoft.com/office/drawing/2014/main" id="{3DB9434B-B429-4661-839A-9A799C1D3DBA}"/>
              </a:ext>
            </a:extLst>
          </p:cNvPr>
          <p:cNvSpPr>
            <a:spLocks noGrp="1" noChangeArrowheads="1"/>
          </p:cNvSpPr>
          <p:nvPr>
            <p:ph type="title"/>
          </p:nvPr>
        </p:nvSpPr>
        <p:spPr>
          <a:noFill/>
          <a:ln/>
        </p:spPr>
        <p:txBody>
          <a:bodyPr/>
          <a:lstStyle/>
          <a:p>
            <a:r>
              <a:rPr lang="en-US" altLang="en-US" sz="3600"/>
              <a:t>Conceptual Design Using the ER Model</a:t>
            </a:r>
          </a:p>
        </p:txBody>
      </p:sp>
      <p:sp>
        <p:nvSpPr>
          <p:cNvPr id="21509" name="Rectangle 5">
            <a:extLst>
              <a:ext uri="{FF2B5EF4-FFF2-40B4-BE49-F238E27FC236}">
                <a16:creationId xmlns:a16="http://schemas.microsoft.com/office/drawing/2014/main" id="{B5363546-389B-436A-9188-E5D1F80CBE08}"/>
              </a:ext>
            </a:extLst>
          </p:cNvPr>
          <p:cNvSpPr>
            <a:spLocks noGrp="1" noChangeArrowheads="1"/>
          </p:cNvSpPr>
          <p:nvPr>
            <p:ph type="body" idx="1"/>
          </p:nvPr>
        </p:nvSpPr>
        <p:spPr>
          <a:xfrm>
            <a:off x="609600" y="1524000"/>
            <a:ext cx="8534400" cy="4953000"/>
          </a:xfrm>
          <a:noFill/>
          <a:ln/>
        </p:spPr>
        <p:txBody>
          <a:bodyPr/>
          <a:lstStyle/>
          <a:p>
            <a:r>
              <a:rPr lang="en-US" altLang="en-US" u="sng">
                <a:solidFill>
                  <a:schemeClr val="accent2"/>
                </a:solidFill>
              </a:rPr>
              <a:t>Design choices:</a:t>
            </a:r>
            <a:endParaRPr lang="en-US" altLang="en-US">
              <a:solidFill>
                <a:schemeClr val="accent2"/>
              </a:solidFill>
            </a:endParaRPr>
          </a:p>
          <a:p>
            <a:pPr lvl="1">
              <a:buSzPct val="75000"/>
            </a:pPr>
            <a:r>
              <a:rPr lang="en-US" altLang="en-US"/>
              <a:t>Should a concept be modeled as an entity or an attribute?</a:t>
            </a:r>
          </a:p>
          <a:p>
            <a:pPr lvl="1">
              <a:buSzPct val="75000"/>
            </a:pPr>
            <a:r>
              <a:rPr lang="en-US" altLang="en-US"/>
              <a:t>Should a concept be modeled as an entity or a relationship?</a:t>
            </a:r>
          </a:p>
          <a:p>
            <a:pPr lvl="1">
              <a:buSzPct val="75000"/>
            </a:pPr>
            <a:r>
              <a:rPr lang="en-US" altLang="en-US"/>
              <a:t>Identifying relationships: Binary or ternary? Aggregation?</a:t>
            </a:r>
          </a:p>
          <a:p>
            <a:r>
              <a:rPr lang="en-US" altLang="en-US"/>
              <a:t>Constraints in the ER Model:</a:t>
            </a:r>
          </a:p>
          <a:p>
            <a:pPr lvl="1">
              <a:buSzPct val="75000"/>
            </a:pPr>
            <a:r>
              <a:rPr lang="en-US" altLang="en-US"/>
              <a:t>A lot of data semantics can (and should) be captured.</a:t>
            </a:r>
          </a:p>
          <a:p>
            <a:pPr lvl="1">
              <a:buSzPct val="75000"/>
            </a:pPr>
            <a:r>
              <a:rPr lang="en-US" altLang="en-US"/>
              <a:t>But some constraints cannot be captured in ER diagrams.</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120946B-8881-4C89-8D8B-AA8BDF58BA03}"/>
              </a:ext>
            </a:extLst>
          </p:cNvPr>
          <p:cNvSpPr>
            <a:spLocks noGrp="1" noChangeArrowheads="1"/>
          </p:cNvSpPr>
          <p:nvPr>
            <p:ph type="title"/>
          </p:nvPr>
        </p:nvSpPr>
        <p:spPr>
          <a:noFill/>
          <a:ln/>
        </p:spPr>
        <p:txBody>
          <a:bodyPr/>
          <a:lstStyle/>
          <a:p>
            <a:r>
              <a:rPr lang="en-US" altLang="en-US"/>
              <a:t>Entity vs. Attribute</a:t>
            </a:r>
          </a:p>
        </p:txBody>
      </p:sp>
      <p:sp>
        <p:nvSpPr>
          <p:cNvPr id="23555" name="Rectangle 3">
            <a:extLst>
              <a:ext uri="{FF2B5EF4-FFF2-40B4-BE49-F238E27FC236}">
                <a16:creationId xmlns:a16="http://schemas.microsoft.com/office/drawing/2014/main" id="{C01BAD92-1CBE-40C6-B7B2-F2D6BA8669B7}"/>
              </a:ext>
            </a:extLst>
          </p:cNvPr>
          <p:cNvSpPr>
            <a:spLocks noGrp="1" noChangeArrowheads="1"/>
          </p:cNvSpPr>
          <p:nvPr>
            <p:ph type="body" idx="1"/>
          </p:nvPr>
        </p:nvSpPr>
        <p:spPr>
          <a:xfrm>
            <a:off x="304800" y="1676400"/>
            <a:ext cx="8610600" cy="4876800"/>
          </a:xfrm>
          <a:noFill/>
          <a:ln/>
        </p:spPr>
        <p:txBody>
          <a:bodyPr/>
          <a:lstStyle/>
          <a:p>
            <a:r>
              <a:rPr lang="en-US" altLang="en-US"/>
              <a:t>Should </a:t>
            </a:r>
            <a:r>
              <a:rPr lang="en-US" altLang="en-US" i="1">
                <a:solidFill>
                  <a:schemeClr val="accent2"/>
                </a:solidFill>
              </a:rPr>
              <a:t>address</a:t>
            </a:r>
            <a:r>
              <a:rPr lang="en-US" altLang="en-US" i="1"/>
              <a:t> </a:t>
            </a:r>
            <a:r>
              <a:rPr lang="en-US" altLang="en-US"/>
              <a:t>be an attribute of Employees or an entity (connected to Employees by a relationship)?</a:t>
            </a:r>
          </a:p>
          <a:p>
            <a:r>
              <a:rPr lang="en-US" altLang="en-US"/>
              <a:t>Depends upon the use we want to make of address information, and the semantics of the data:</a:t>
            </a:r>
          </a:p>
          <a:p>
            <a:pPr lvl="2"/>
            <a:r>
              <a:rPr lang="en-US" altLang="en-US" sz="2400"/>
              <a:t>If we have several addresses per employee, </a:t>
            </a:r>
            <a:r>
              <a:rPr lang="en-US" altLang="en-US" sz="2400" i="1"/>
              <a:t>address</a:t>
            </a:r>
            <a:r>
              <a:rPr lang="en-US" altLang="en-US" sz="2400"/>
              <a:t> must be an entity (since attributes cannot be set-valued). </a:t>
            </a:r>
          </a:p>
          <a:p>
            <a:pPr lvl="2"/>
            <a:r>
              <a:rPr lang="en-US" altLang="en-US" sz="2400"/>
              <a:t>If the structure (city, street, etc.) is important, e.g., we want to retrieve employees in a given city, </a:t>
            </a:r>
            <a:r>
              <a:rPr lang="en-US" altLang="en-US" sz="2400" i="1"/>
              <a:t>address</a:t>
            </a:r>
            <a:r>
              <a:rPr lang="en-US" altLang="en-US" sz="2400"/>
              <a:t> must be modeled as an entity (since attribute values are atomic). </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8F4E7AB-BC92-4DAA-97A2-7BD80A43144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3" name="Rectangle 3">
            <a:extLst>
              <a:ext uri="{FF2B5EF4-FFF2-40B4-BE49-F238E27FC236}">
                <a16:creationId xmlns:a16="http://schemas.microsoft.com/office/drawing/2014/main" id="{3EFAFCDB-4F97-4F10-8F6C-C54382060B98}"/>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4" name="Rectangle 4">
            <a:extLst>
              <a:ext uri="{FF2B5EF4-FFF2-40B4-BE49-F238E27FC236}">
                <a16:creationId xmlns:a16="http://schemas.microsoft.com/office/drawing/2014/main" id="{136A40EC-6ABA-47C6-AA38-5925FA7921A9}"/>
              </a:ext>
            </a:extLst>
          </p:cNvPr>
          <p:cNvSpPr>
            <a:spLocks noGrp="1" noChangeArrowheads="1"/>
          </p:cNvSpPr>
          <p:nvPr>
            <p:ph type="title"/>
          </p:nvPr>
        </p:nvSpPr>
        <p:spPr>
          <a:xfrm>
            <a:off x="685800" y="266700"/>
            <a:ext cx="7772400" cy="1104900"/>
          </a:xfrm>
          <a:noFill/>
          <a:ln/>
        </p:spPr>
        <p:txBody>
          <a:bodyPr/>
          <a:lstStyle/>
          <a:p>
            <a:r>
              <a:rPr lang="en-US" altLang="en-US"/>
              <a:t>Entity vs. Attribute (Contd.)</a:t>
            </a:r>
          </a:p>
        </p:txBody>
      </p:sp>
      <p:sp>
        <p:nvSpPr>
          <p:cNvPr id="25605" name="Rectangle 5">
            <a:extLst>
              <a:ext uri="{FF2B5EF4-FFF2-40B4-BE49-F238E27FC236}">
                <a16:creationId xmlns:a16="http://schemas.microsoft.com/office/drawing/2014/main" id="{9351B043-8706-43DB-B744-C0C4D6486988}"/>
              </a:ext>
            </a:extLst>
          </p:cNvPr>
          <p:cNvSpPr>
            <a:spLocks noGrp="1" noChangeArrowheads="1"/>
          </p:cNvSpPr>
          <p:nvPr>
            <p:ph type="body" sz="half" idx="1"/>
          </p:nvPr>
        </p:nvSpPr>
        <p:spPr>
          <a:xfrm>
            <a:off x="0" y="1752600"/>
            <a:ext cx="3581400" cy="5486400"/>
          </a:xfrm>
          <a:noFill/>
          <a:ln/>
        </p:spPr>
        <p:txBody>
          <a:bodyPr/>
          <a:lstStyle/>
          <a:p>
            <a:pPr>
              <a:lnSpc>
                <a:spcPct val="90000"/>
              </a:lnSpc>
            </a:pPr>
            <a:r>
              <a:rPr lang="en-US" altLang="en-US" sz="2000"/>
              <a:t>Works_In4 does not     allow an employee to   work in a department       for two or more periods.</a:t>
            </a:r>
          </a:p>
          <a:p>
            <a:pPr>
              <a:lnSpc>
                <a:spcPct val="90000"/>
              </a:lnSpc>
              <a:buFont typeface="Wingdings" panose="05000000000000000000" pitchFamily="2" charset="2"/>
              <a:buNone/>
            </a:pPr>
            <a:endParaRPr lang="en-US" altLang="en-US" sz="2000"/>
          </a:p>
          <a:p>
            <a:pPr>
              <a:lnSpc>
                <a:spcPct val="90000"/>
              </a:lnSpc>
              <a:buFont typeface="Wingdings" panose="05000000000000000000" pitchFamily="2" charset="2"/>
              <a:buNone/>
            </a:pPr>
            <a:endParaRPr lang="en-US" altLang="en-US" sz="2000"/>
          </a:p>
          <a:p>
            <a:pPr>
              <a:lnSpc>
                <a:spcPct val="90000"/>
              </a:lnSpc>
            </a:pPr>
            <a:r>
              <a:rPr lang="en-US" altLang="en-US" sz="2000"/>
              <a:t>Similar to the problem   of wanting to record several addresses for an employee:  We want to record </a:t>
            </a:r>
            <a:r>
              <a:rPr lang="en-US" altLang="en-US" sz="2000" i="1">
                <a:solidFill>
                  <a:schemeClr val="accent2"/>
                </a:solidFill>
              </a:rPr>
              <a:t>several values of the descriptive attributes for each instance of this relationship. </a:t>
            </a:r>
            <a:r>
              <a:rPr lang="en-US" altLang="en-US" sz="2000"/>
              <a:t>Accomplished by introducing new entity set, Duration. </a:t>
            </a:r>
          </a:p>
        </p:txBody>
      </p:sp>
      <p:grpSp>
        <p:nvGrpSpPr>
          <p:cNvPr id="25618" name="Group 18">
            <a:extLst>
              <a:ext uri="{FF2B5EF4-FFF2-40B4-BE49-F238E27FC236}">
                <a16:creationId xmlns:a16="http://schemas.microsoft.com/office/drawing/2014/main" id="{8136DF5C-8379-4CB7-ADD0-96F48D7A484E}"/>
              </a:ext>
            </a:extLst>
          </p:cNvPr>
          <p:cNvGrpSpPr>
            <a:grpSpLocks/>
          </p:cNvGrpSpPr>
          <p:nvPr/>
        </p:nvGrpSpPr>
        <p:grpSpPr bwMode="auto">
          <a:xfrm>
            <a:off x="3267075" y="1458913"/>
            <a:ext cx="2278063" cy="1190625"/>
            <a:chOff x="2058" y="919"/>
            <a:chExt cx="1435" cy="750"/>
          </a:xfrm>
        </p:grpSpPr>
        <p:sp>
          <p:nvSpPr>
            <p:cNvPr id="25606" name="Freeform 6">
              <a:extLst>
                <a:ext uri="{FF2B5EF4-FFF2-40B4-BE49-F238E27FC236}">
                  <a16:creationId xmlns:a16="http://schemas.microsoft.com/office/drawing/2014/main" id="{DB584DB2-430E-4E6B-A43B-0FA982F863C3}"/>
                </a:ext>
              </a:extLst>
            </p:cNvPr>
            <p:cNvSpPr>
              <a:spLocks/>
            </p:cNvSpPr>
            <p:nvPr/>
          </p:nvSpPr>
          <p:spPr bwMode="auto">
            <a:xfrm>
              <a:off x="2512" y="919"/>
              <a:ext cx="626" cy="214"/>
            </a:xfrm>
            <a:custGeom>
              <a:avLst/>
              <a:gdLst>
                <a:gd name="T0" fmla="*/ 623 w 626"/>
                <a:gd name="T1" fmla="*/ 97 h 214"/>
                <a:gd name="T2" fmla="*/ 613 w 626"/>
                <a:gd name="T3" fmla="*/ 79 h 214"/>
                <a:gd name="T4" fmla="*/ 595 w 626"/>
                <a:gd name="T5" fmla="*/ 62 h 214"/>
                <a:gd name="T6" fmla="*/ 568 w 626"/>
                <a:gd name="T7" fmla="*/ 45 h 214"/>
                <a:gd name="T8" fmla="*/ 533 w 626"/>
                <a:gd name="T9" fmla="*/ 32 h 214"/>
                <a:gd name="T10" fmla="*/ 491 w 626"/>
                <a:gd name="T11" fmla="*/ 19 h 214"/>
                <a:gd name="T12" fmla="*/ 444 w 626"/>
                <a:gd name="T13" fmla="*/ 10 h 214"/>
                <a:gd name="T14" fmla="*/ 394 w 626"/>
                <a:gd name="T15" fmla="*/ 4 h 214"/>
                <a:gd name="T16" fmla="*/ 339 w 626"/>
                <a:gd name="T17" fmla="*/ 1 h 214"/>
                <a:gd name="T18" fmla="*/ 285 w 626"/>
                <a:gd name="T19" fmla="*/ 1 h 214"/>
                <a:gd name="T20" fmla="*/ 232 w 626"/>
                <a:gd name="T21" fmla="*/ 4 h 214"/>
                <a:gd name="T22" fmla="*/ 180 w 626"/>
                <a:gd name="T23" fmla="*/ 10 h 214"/>
                <a:gd name="T24" fmla="*/ 133 w 626"/>
                <a:gd name="T25" fmla="*/ 19 h 214"/>
                <a:gd name="T26" fmla="*/ 91 w 626"/>
                <a:gd name="T27" fmla="*/ 32 h 214"/>
                <a:gd name="T28" fmla="*/ 56 w 626"/>
                <a:gd name="T29" fmla="*/ 45 h 214"/>
                <a:gd name="T30" fmla="*/ 29 w 626"/>
                <a:gd name="T31" fmla="*/ 62 h 214"/>
                <a:gd name="T32" fmla="*/ 11 w 626"/>
                <a:gd name="T33" fmla="*/ 79 h 214"/>
                <a:gd name="T34" fmla="*/ 1 w 626"/>
                <a:gd name="T35" fmla="*/ 97 h 214"/>
                <a:gd name="T36" fmla="*/ 1 w 626"/>
                <a:gd name="T37" fmla="*/ 116 h 214"/>
                <a:gd name="T38" fmla="*/ 11 w 626"/>
                <a:gd name="T39" fmla="*/ 134 h 214"/>
                <a:gd name="T40" fmla="*/ 29 w 626"/>
                <a:gd name="T41" fmla="*/ 152 h 214"/>
                <a:gd name="T42" fmla="*/ 56 w 626"/>
                <a:gd name="T43" fmla="*/ 168 h 214"/>
                <a:gd name="T44" fmla="*/ 91 w 626"/>
                <a:gd name="T45" fmla="*/ 182 h 214"/>
                <a:gd name="T46" fmla="*/ 133 w 626"/>
                <a:gd name="T47" fmla="*/ 194 h 214"/>
                <a:gd name="T48" fmla="*/ 180 w 626"/>
                <a:gd name="T49" fmla="*/ 203 h 214"/>
                <a:gd name="T50" fmla="*/ 232 w 626"/>
                <a:gd name="T51" fmla="*/ 210 h 214"/>
                <a:gd name="T52" fmla="*/ 285 w 626"/>
                <a:gd name="T53" fmla="*/ 213 h 214"/>
                <a:gd name="T54" fmla="*/ 339 w 626"/>
                <a:gd name="T55" fmla="*/ 213 h 214"/>
                <a:gd name="T56" fmla="*/ 394 w 626"/>
                <a:gd name="T57" fmla="*/ 210 h 214"/>
                <a:gd name="T58" fmla="*/ 444 w 626"/>
                <a:gd name="T59" fmla="*/ 203 h 214"/>
                <a:gd name="T60" fmla="*/ 491 w 626"/>
                <a:gd name="T61" fmla="*/ 194 h 214"/>
                <a:gd name="T62" fmla="*/ 533 w 626"/>
                <a:gd name="T63" fmla="*/ 182 h 214"/>
                <a:gd name="T64" fmla="*/ 568 w 626"/>
                <a:gd name="T65" fmla="*/ 168 h 214"/>
                <a:gd name="T66" fmla="*/ 595 w 626"/>
                <a:gd name="T67" fmla="*/ 152 h 214"/>
                <a:gd name="T68" fmla="*/ 613 w 626"/>
                <a:gd name="T69" fmla="*/ 134 h 214"/>
                <a:gd name="T70" fmla="*/ 623 w 62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6" h="214">
                  <a:moveTo>
                    <a:pt x="625" y="107"/>
                  </a:moveTo>
                  <a:lnTo>
                    <a:pt x="623" y="97"/>
                  </a:lnTo>
                  <a:lnTo>
                    <a:pt x="620" y="88"/>
                  </a:lnTo>
                  <a:lnTo>
                    <a:pt x="613" y="79"/>
                  </a:lnTo>
                  <a:lnTo>
                    <a:pt x="606" y="70"/>
                  </a:lnTo>
                  <a:lnTo>
                    <a:pt x="595" y="62"/>
                  </a:lnTo>
                  <a:lnTo>
                    <a:pt x="583" y="53"/>
                  </a:lnTo>
                  <a:lnTo>
                    <a:pt x="568" y="45"/>
                  </a:lnTo>
                  <a:lnTo>
                    <a:pt x="552" y="38"/>
                  </a:lnTo>
                  <a:lnTo>
                    <a:pt x="533" y="32"/>
                  </a:lnTo>
                  <a:lnTo>
                    <a:pt x="513" y="25"/>
                  </a:lnTo>
                  <a:lnTo>
                    <a:pt x="491" y="19"/>
                  </a:lnTo>
                  <a:lnTo>
                    <a:pt x="468" y="14"/>
                  </a:lnTo>
                  <a:lnTo>
                    <a:pt x="444" y="10"/>
                  </a:lnTo>
                  <a:lnTo>
                    <a:pt x="418" y="6"/>
                  </a:lnTo>
                  <a:lnTo>
                    <a:pt x="394" y="4"/>
                  </a:lnTo>
                  <a:lnTo>
                    <a:pt x="366" y="2"/>
                  </a:lnTo>
                  <a:lnTo>
                    <a:pt x="339" y="1"/>
                  </a:lnTo>
                  <a:lnTo>
                    <a:pt x="312" y="0"/>
                  </a:lnTo>
                  <a:lnTo>
                    <a:pt x="285" y="1"/>
                  </a:lnTo>
                  <a:lnTo>
                    <a:pt x="258" y="2"/>
                  </a:lnTo>
                  <a:lnTo>
                    <a:pt x="232" y="4"/>
                  </a:lnTo>
                  <a:lnTo>
                    <a:pt x="206" y="6"/>
                  </a:lnTo>
                  <a:lnTo>
                    <a:pt x="180" y="10"/>
                  </a:lnTo>
                  <a:lnTo>
                    <a:pt x="156" y="14"/>
                  </a:lnTo>
                  <a:lnTo>
                    <a:pt x="133" y="19"/>
                  </a:lnTo>
                  <a:lnTo>
                    <a:pt x="112" y="25"/>
                  </a:lnTo>
                  <a:lnTo>
                    <a:pt x="91" y="32"/>
                  </a:lnTo>
                  <a:lnTo>
                    <a:pt x="72" y="38"/>
                  </a:lnTo>
                  <a:lnTo>
                    <a:pt x="56" y="45"/>
                  </a:lnTo>
                  <a:lnTo>
                    <a:pt x="43" y="53"/>
                  </a:lnTo>
                  <a:lnTo>
                    <a:pt x="29" y="62"/>
                  </a:lnTo>
                  <a:lnTo>
                    <a:pt x="19" y="70"/>
                  </a:lnTo>
                  <a:lnTo>
                    <a:pt x="11" y="79"/>
                  </a:lnTo>
                  <a:lnTo>
                    <a:pt x="4" y="88"/>
                  </a:lnTo>
                  <a:lnTo>
                    <a:pt x="1" y="97"/>
                  </a:lnTo>
                  <a:lnTo>
                    <a:pt x="0" y="107"/>
                  </a:lnTo>
                  <a:lnTo>
                    <a:pt x="1" y="116"/>
                  </a:lnTo>
                  <a:lnTo>
                    <a:pt x="4" y="125"/>
                  </a:lnTo>
                  <a:lnTo>
                    <a:pt x="11" y="134"/>
                  </a:lnTo>
                  <a:lnTo>
                    <a:pt x="19" y="143"/>
                  </a:lnTo>
                  <a:lnTo>
                    <a:pt x="29" y="152"/>
                  </a:lnTo>
                  <a:lnTo>
                    <a:pt x="43" y="160"/>
                  </a:lnTo>
                  <a:lnTo>
                    <a:pt x="56" y="168"/>
                  </a:lnTo>
                  <a:lnTo>
                    <a:pt x="72" y="175"/>
                  </a:lnTo>
                  <a:lnTo>
                    <a:pt x="91" y="182"/>
                  </a:lnTo>
                  <a:lnTo>
                    <a:pt x="112" y="189"/>
                  </a:lnTo>
                  <a:lnTo>
                    <a:pt x="133" y="194"/>
                  </a:lnTo>
                  <a:lnTo>
                    <a:pt x="156" y="199"/>
                  </a:lnTo>
                  <a:lnTo>
                    <a:pt x="180" y="203"/>
                  </a:lnTo>
                  <a:lnTo>
                    <a:pt x="206" y="207"/>
                  </a:lnTo>
                  <a:lnTo>
                    <a:pt x="232" y="210"/>
                  </a:lnTo>
                  <a:lnTo>
                    <a:pt x="258" y="212"/>
                  </a:lnTo>
                  <a:lnTo>
                    <a:pt x="285" y="213"/>
                  </a:lnTo>
                  <a:lnTo>
                    <a:pt x="312" y="213"/>
                  </a:lnTo>
                  <a:lnTo>
                    <a:pt x="339" y="213"/>
                  </a:lnTo>
                  <a:lnTo>
                    <a:pt x="366" y="212"/>
                  </a:lnTo>
                  <a:lnTo>
                    <a:pt x="394" y="210"/>
                  </a:lnTo>
                  <a:lnTo>
                    <a:pt x="418" y="207"/>
                  </a:lnTo>
                  <a:lnTo>
                    <a:pt x="444" y="203"/>
                  </a:lnTo>
                  <a:lnTo>
                    <a:pt x="468" y="199"/>
                  </a:lnTo>
                  <a:lnTo>
                    <a:pt x="491" y="194"/>
                  </a:lnTo>
                  <a:lnTo>
                    <a:pt x="513" y="189"/>
                  </a:lnTo>
                  <a:lnTo>
                    <a:pt x="533" y="182"/>
                  </a:lnTo>
                  <a:lnTo>
                    <a:pt x="552" y="175"/>
                  </a:lnTo>
                  <a:lnTo>
                    <a:pt x="568" y="168"/>
                  </a:lnTo>
                  <a:lnTo>
                    <a:pt x="583" y="160"/>
                  </a:lnTo>
                  <a:lnTo>
                    <a:pt x="595" y="152"/>
                  </a:lnTo>
                  <a:lnTo>
                    <a:pt x="606" y="143"/>
                  </a:lnTo>
                  <a:lnTo>
                    <a:pt x="613" y="134"/>
                  </a:lnTo>
                  <a:lnTo>
                    <a:pt x="620" y="125"/>
                  </a:lnTo>
                  <a:lnTo>
                    <a:pt x="623" y="116"/>
                  </a:lnTo>
                  <a:lnTo>
                    <a:pt x="625"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Freeform 7">
              <a:extLst>
                <a:ext uri="{FF2B5EF4-FFF2-40B4-BE49-F238E27FC236}">
                  <a16:creationId xmlns:a16="http://schemas.microsoft.com/office/drawing/2014/main" id="{82EE290D-18E6-44C6-AB6E-A4CFC55E07E0}"/>
                </a:ext>
              </a:extLst>
            </p:cNvPr>
            <p:cNvSpPr>
              <a:spLocks/>
            </p:cNvSpPr>
            <p:nvPr/>
          </p:nvSpPr>
          <p:spPr bwMode="auto">
            <a:xfrm>
              <a:off x="2058" y="1117"/>
              <a:ext cx="506" cy="214"/>
            </a:xfrm>
            <a:custGeom>
              <a:avLst/>
              <a:gdLst>
                <a:gd name="T0" fmla="*/ 504 w 506"/>
                <a:gd name="T1" fmla="*/ 97 h 214"/>
                <a:gd name="T2" fmla="*/ 497 w 506"/>
                <a:gd name="T3" fmla="*/ 79 h 214"/>
                <a:gd name="T4" fmla="*/ 482 w 506"/>
                <a:gd name="T5" fmla="*/ 61 h 214"/>
                <a:gd name="T6" fmla="*/ 459 w 506"/>
                <a:gd name="T7" fmla="*/ 45 h 214"/>
                <a:gd name="T8" fmla="*/ 431 w 506"/>
                <a:gd name="T9" fmla="*/ 31 h 214"/>
                <a:gd name="T10" fmla="*/ 397 w 506"/>
                <a:gd name="T11" fmla="*/ 19 h 214"/>
                <a:gd name="T12" fmla="*/ 359 w 506"/>
                <a:gd name="T13" fmla="*/ 10 h 214"/>
                <a:gd name="T14" fmla="*/ 318 w 506"/>
                <a:gd name="T15" fmla="*/ 3 h 214"/>
                <a:gd name="T16" fmla="*/ 274 w 506"/>
                <a:gd name="T17" fmla="*/ 0 h 214"/>
                <a:gd name="T18" fmla="*/ 230 w 506"/>
                <a:gd name="T19" fmla="*/ 0 h 214"/>
                <a:gd name="T20" fmla="*/ 187 w 506"/>
                <a:gd name="T21" fmla="*/ 3 h 214"/>
                <a:gd name="T22" fmla="*/ 145 w 506"/>
                <a:gd name="T23" fmla="*/ 10 h 214"/>
                <a:gd name="T24" fmla="*/ 108 w 506"/>
                <a:gd name="T25" fmla="*/ 19 h 214"/>
                <a:gd name="T26" fmla="*/ 74 w 506"/>
                <a:gd name="T27" fmla="*/ 31 h 214"/>
                <a:gd name="T28" fmla="*/ 45 w 506"/>
                <a:gd name="T29" fmla="*/ 45 h 214"/>
                <a:gd name="T30" fmla="*/ 24 w 506"/>
                <a:gd name="T31" fmla="*/ 61 h 214"/>
                <a:gd name="T32" fmla="*/ 8 w 506"/>
                <a:gd name="T33" fmla="*/ 79 h 214"/>
                <a:gd name="T34" fmla="*/ 1 w 506"/>
                <a:gd name="T35" fmla="*/ 97 h 214"/>
                <a:gd name="T36" fmla="*/ 1 w 506"/>
                <a:gd name="T37" fmla="*/ 116 h 214"/>
                <a:gd name="T38" fmla="*/ 8 w 506"/>
                <a:gd name="T39" fmla="*/ 134 h 214"/>
                <a:gd name="T40" fmla="*/ 24 w 506"/>
                <a:gd name="T41" fmla="*/ 151 h 214"/>
                <a:gd name="T42" fmla="*/ 45 w 506"/>
                <a:gd name="T43" fmla="*/ 168 h 214"/>
                <a:gd name="T44" fmla="*/ 74 w 506"/>
                <a:gd name="T45" fmla="*/ 182 h 214"/>
                <a:gd name="T46" fmla="*/ 108 w 506"/>
                <a:gd name="T47" fmla="*/ 194 h 214"/>
                <a:gd name="T48" fmla="*/ 145 w 506"/>
                <a:gd name="T49" fmla="*/ 203 h 214"/>
                <a:gd name="T50" fmla="*/ 187 w 506"/>
                <a:gd name="T51" fmla="*/ 209 h 214"/>
                <a:gd name="T52" fmla="*/ 230 w 506"/>
                <a:gd name="T53" fmla="*/ 213 h 214"/>
                <a:gd name="T54" fmla="*/ 274 w 506"/>
                <a:gd name="T55" fmla="*/ 213 h 214"/>
                <a:gd name="T56" fmla="*/ 318 w 506"/>
                <a:gd name="T57" fmla="*/ 209 h 214"/>
                <a:gd name="T58" fmla="*/ 359 w 506"/>
                <a:gd name="T59" fmla="*/ 203 h 214"/>
                <a:gd name="T60" fmla="*/ 397 w 506"/>
                <a:gd name="T61" fmla="*/ 194 h 214"/>
                <a:gd name="T62" fmla="*/ 431 w 506"/>
                <a:gd name="T63" fmla="*/ 182 h 214"/>
                <a:gd name="T64" fmla="*/ 459 w 506"/>
                <a:gd name="T65" fmla="*/ 168 h 214"/>
                <a:gd name="T66" fmla="*/ 482 w 506"/>
                <a:gd name="T67" fmla="*/ 151 h 214"/>
                <a:gd name="T68" fmla="*/ 497 w 506"/>
                <a:gd name="T69" fmla="*/ 134 h 214"/>
                <a:gd name="T70" fmla="*/ 504 w 50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505" y="107"/>
                  </a:moveTo>
                  <a:lnTo>
                    <a:pt x="504" y="97"/>
                  </a:lnTo>
                  <a:lnTo>
                    <a:pt x="501" y="88"/>
                  </a:lnTo>
                  <a:lnTo>
                    <a:pt x="497" y="79"/>
                  </a:lnTo>
                  <a:lnTo>
                    <a:pt x="490" y="70"/>
                  </a:lnTo>
                  <a:lnTo>
                    <a:pt x="482" y="61"/>
                  </a:lnTo>
                  <a:lnTo>
                    <a:pt x="471" y="53"/>
                  </a:lnTo>
                  <a:lnTo>
                    <a:pt x="459" y="45"/>
                  </a:lnTo>
                  <a:lnTo>
                    <a:pt x="446" y="38"/>
                  </a:lnTo>
                  <a:lnTo>
                    <a:pt x="431" y="31"/>
                  </a:lnTo>
                  <a:lnTo>
                    <a:pt x="415" y="25"/>
                  </a:lnTo>
                  <a:lnTo>
                    <a:pt x="397" y="19"/>
                  </a:lnTo>
                  <a:lnTo>
                    <a:pt x="379" y="14"/>
                  </a:lnTo>
                  <a:lnTo>
                    <a:pt x="359" y="10"/>
                  </a:lnTo>
                  <a:lnTo>
                    <a:pt x="339" y="6"/>
                  </a:lnTo>
                  <a:lnTo>
                    <a:pt x="318" y="3"/>
                  </a:lnTo>
                  <a:lnTo>
                    <a:pt x="296" y="1"/>
                  </a:lnTo>
                  <a:lnTo>
                    <a:pt x="274" y="0"/>
                  </a:lnTo>
                  <a:lnTo>
                    <a:pt x="252" y="0"/>
                  </a:lnTo>
                  <a:lnTo>
                    <a:pt x="230" y="0"/>
                  </a:lnTo>
                  <a:lnTo>
                    <a:pt x="209" y="1"/>
                  </a:lnTo>
                  <a:lnTo>
                    <a:pt x="187" y="3"/>
                  </a:lnTo>
                  <a:lnTo>
                    <a:pt x="166" y="6"/>
                  </a:lnTo>
                  <a:lnTo>
                    <a:pt x="145" y="10"/>
                  </a:lnTo>
                  <a:lnTo>
                    <a:pt x="126" y="14"/>
                  </a:lnTo>
                  <a:lnTo>
                    <a:pt x="108" y="19"/>
                  </a:lnTo>
                  <a:lnTo>
                    <a:pt x="90" y="25"/>
                  </a:lnTo>
                  <a:lnTo>
                    <a:pt x="74" y="31"/>
                  </a:lnTo>
                  <a:lnTo>
                    <a:pt x="59" y="38"/>
                  </a:lnTo>
                  <a:lnTo>
                    <a:pt x="45" y="45"/>
                  </a:lnTo>
                  <a:lnTo>
                    <a:pt x="33" y="53"/>
                  </a:lnTo>
                  <a:lnTo>
                    <a:pt x="24" y="61"/>
                  </a:lnTo>
                  <a:lnTo>
                    <a:pt x="15" y="70"/>
                  </a:lnTo>
                  <a:lnTo>
                    <a:pt x="8" y="79"/>
                  </a:lnTo>
                  <a:lnTo>
                    <a:pt x="4" y="88"/>
                  </a:lnTo>
                  <a:lnTo>
                    <a:pt x="1" y="97"/>
                  </a:lnTo>
                  <a:lnTo>
                    <a:pt x="0" y="107"/>
                  </a:lnTo>
                  <a:lnTo>
                    <a:pt x="1" y="116"/>
                  </a:lnTo>
                  <a:lnTo>
                    <a:pt x="4" y="125"/>
                  </a:lnTo>
                  <a:lnTo>
                    <a:pt x="8" y="134"/>
                  </a:lnTo>
                  <a:lnTo>
                    <a:pt x="15" y="143"/>
                  </a:lnTo>
                  <a:lnTo>
                    <a:pt x="24" y="151"/>
                  </a:lnTo>
                  <a:lnTo>
                    <a:pt x="33" y="160"/>
                  </a:lnTo>
                  <a:lnTo>
                    <a:pt x="45" y="168"/>
                  </a:lnTo>
                  <a:lnTo>
                    <a:pt x="59" y="175"/>
                  </a:lnTo>
                  <a:lnTo>
                    <a:pt x="74" y="182"/>
                  </a:lnTo>
                  <a:lnTo>
                    <a:pt x="90" y="188"/>
                  </a:lnTo>
                  <a:lnTo>
                    <a:pt x="108" y="194"/>
                  </a:lnTo>
                  <a:lnTo>
                    <a:pt x="126" y="199"/>
                  </a:lnTo>
                  <a:lnTo>
                    <a:pt x="145" y="203"/>
                  </a:lnTo>
                  <a:lnTo>
                    <a:pt x="166" y="207"/>
                  </a:lnTo>
                  <a:lnTo>
                    <a:pt x="187" y="209"/>
                  </a:lnTo>
                  <a:lnTo>
                    <a:pt x="209" y="211"/>
                  </a:lnTo>
                  <a:lnTo>
                    <a:pt x="230" y="213"/>
                  </a:lnTo>
                  <a:lnTo>
                    <a:pt x="252" y="213"/>
                  </a:lnTo>
                  <a:lnTo>
                    <a:pt x="274" y="213"/>
                  </a:lnTo>
                  <a:lnTo>
                    <a:pt x="296" y="211"/>
                  </a:lnTo>
                  <a:lnTo>
                    <a:pt x="318" y="209"/>
                  </a:lnTo>
                  <a:lnTo>
                    <a:pt x="339" y="207"/>
                  </a:lnTo>
                  <a:lnTo>
                    <a:pt x="359" y="203"/>
                  </a:lnTo>
                  <a:lnTo>
                    <a:pt x="379" y="199"/>
                  </a:lnTo>
                  <a:lnTo>
                    <a:pt x="397" y="194"/>
                  </a:lnTo>
                  <a:lnTo>
                    <a:pt x="415" y="188"/>
                  </a:lnTo>
                  <a:lnTo>
                    <a:pt x="431" y="182"/>
                  </a:lnTo>
                  <a:lnTo>
                    <a:pt x="446" y="175"/>
                  </a:lnTo>
                  <a:lnTo>
                    <a:pt x="459" y="168"/>
                  </a:lnTo>
                  <a:lnTo>
                    <a:pt x="471" y="160"/>
                  </a:lnTo>
                  <a:lnTo>
                    <a:pt x="482" y="151"/>
                  </a:lnTo>
                  <a:lnTo>
                    <a:pt x="490" y="143"/>
                  </a:lnTo>
                  <a:lnTo>
                    <a:pt x="497" y="134"/>
                  </a:lnTo>
                  <a:lnTo>
                    <a:pt x="501" y="125"/>
                  </a:lnTo>
                  <a:lnTo>
                    <a:pt x="504" y="116"/>
                  </a:lnTo>
                  <a:lnTo>
                    <a:pt x="505"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8" name="Freeform 8">
              <a:extLst>
                <a:ext uri="{FF2B5EF4-FFF2-40B4-BE49-F238E27FC236}">
                  <a16:creationId xmlns:a16="http://schemas.microsoft.com/office/drawing/2014/main" id="{68B3DE6D-95F6-4854-AB59-1E7E82CFC267}"/>
                </a:ext>
              </a:extLst>
            </p:cNvPr>
            <p:cNvSpPr>
              <a:spLocks/>
            </p:cNvSpPr>
            <p:nvPr/>
          </p:nvSpPr>
          <p:spPr bwMode="auto">
            <a:xfrm>
              <a:off x="2986" y="1117"/>
              <a:ext cx="507" cy="214"/>
            </a:xfrm>
            <a:custGeom>
              <a:avLst/>
              <a:gdLst>
                <a:gd name="T0" fmla="*/ 1 w 507"/>
                <a:gd name="T1" fmla="*/ 116 h 214"/>
                <a:gd name="T2" fmla="*/ 9 w 507"/>
                <a:gd name="T3" fmla="*/ 134 h 214"/>
                <a:gd name="T4" fmla="*/ 24 w 507"/>
                <a:gd name="T5" fmla="*/ 151 h 214"/>
                <a:gd name="T6" fmla="*/ 46 w 507"/>
                <a:gd name="T7" fmla="*/ 168 h 214"/>
                <a:gd name="T8" fmla="*/ 74 w 507"/>
                <a:gd name="T9" fmla="*/ 182 h 214"/>
                <a:gd name="T10" fmla="*/ 108 w 507"/>
                <a:gd name="T11" fmla="*/ 194 h 214"/>
                <a:gd name="T12" fmla="*/ 146 w 507"/>
                <a:gd name="T13" fmla="*/ 203 h 214"/>
                <a:gd name="T14" fmla="*/ 188 w 507"/>
                <a:gd name="T15" fmla="*/ 209 h 214"/>
                <a:gd name="T16" fmla="*/ 231 w 507"/>
                <a:gd name="T17" fmla="*/ 213 h 214"/>
                <a:gd name="T18" fmla="*/ 275 w 507"/>
                <a:gd name="T19" fmla="*/ 213 h 214"/>
                <a:gd name="T20" fmla="*/ 319 w 507"/>
                <a:gd name="T21" fmla="*/ 209 h 214"/>
                <a:gd name="T22" fmla="*/ 360 w 507"/>
                <a:gd name="T23" fmla="*/ 203 h 214"/>
                <a:gd name="T24" fmla="*/ 398 w 507"/>
                <a:gd name="T25" fmla="*/ 193 h 214"/>
                <a:gd name="T26" fmla="*/ 432 w 507"/>
                <a:gd name="T27" fmla="*/ 182 h 214"/>
                <a:gd name="T28" fmla="*/ 460 w 507"/>
                <a:gd name="T29" fmla="*/ 167 h 214"/>
                <a:gd name="T30" fmla="*/ 482 w 507"/>
                <a:gd name="T31" fmla="*/ 151 h 214"/>
                <a:gd name="T32" fmla="*/ 497 w 507"/>
                <a:gd name="T33" fmla="*/ 134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4 w 507"/>
                <a:gd name="T63" fmla="*/ 31 h 214"/>
                <a:gd name="T64" fmla="*/ 46 w 507"/>
                <a:gd name="T65" fmla="*/ 45 h 214"/>
                <a:gd name="T66" fmla="*/ 24 w 507"/>
                <a:gd name="T67" fmla="*/ 62 h 214"/>
                <a:gd name="T68" fmla="*/ 9 w 507"/>
                <a:gd name="T69" fmla="*/ 79 h 214"/>
                <a:gd name="T70" fmla="*/ 1 w 507"/>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7" h="214">
                  <a:moveTo>
                    <a:pt x="0" y="107"/>
                  </a:moveTo>
                  <a:lnTo>
                    <a:pt x="1" y="116"/>
                  </a:lnTo>
                  <a:lnTo>
                    <a:pt x="4" y="125"/>
                  </a:lnTo>
                  <a:lnTo>
                    <a:pt x="9" y="134"/>
                  </a:lnTo>
                  <a:lnTo>
                    <a:pt x="16" y="143"/>
                  </a:lnTo>
                  <a:lnTo>
                    <a:pt x="24" y="151"/>
                  </a:lnTo>
                  <a:lnTo>
                    <a:pt x="34" y="160"/>
                  </a:lnTo>
                  <a:lnTo>
                    <a:pt x="46" y="168"/>
                  </a:lnTo>
                  <a:lnTo>
                    <a:pt x="59" y="175"/>
                  </a:lnTo>
                  <a:lnTo>
                    <a:pt x="74" y="182"/>
                  </a:lnTo>
                  <a:lnTo>
                    <a:pt x="91" y="188"/>
                  </a:lnTo>
                  <a:lnTo>
                    <a:pt x="108" y="194"/>
                  </a:lnTo>
                  <a:lnTo>
                    <a:pt x="127" y="199"/>
                  </a:lnTo>
                  <a:lnTo>
                    <a:pt x="146" y="203"/>
                  </a:lnTo>
                  <a:lnTo>
                    <a:pt x="166" y="207"/>
                  </a:lnTo>
                  <a:lnTo>
                    <a:pt x="188" y="209"/>
                  </a:lnTo>
                  <a:lnTo>
                    <a:pt x="209" y="211"/>
                  </a:lnTo>
                  <a:lnTo>
                    <a:pt x="231" y="213"/>
                  </a:lnTo>
                  <a:lnTo>
                    <a:pt x="253" y="213"/>
                  </a:lnTo>
                  <a:lnTo>
                    <a:pt x="275" y="213"/>
                  </a:lnTo>
                  <a:lnTo>
                    <a:pt x="297" y="211"/>
                  </a:lnTo>
                  <a:lnTo>
                    <a:pt x="319" y="209"/>
                  </a:lnTo>
                  <a:lnTo>
                    <a:pt x="340" y="207"/>
                  </a:lnTo>
                  <a:lnTo>
                    <a:pt x="360" y="203"/>
                  </a:lnTo>
                  <a:lnTo>
                    <a:pt x="379" y="199"/>
                  </a:lnTo>
                  <a:lnTo>
                    <a:pt x="398" y="193"/>
                  </a:lnTo>
                  <a:lnTo>
                    <a:pt x="416" y="188"/>
                  </a:lnTo>
                  <a:lnTo>
                    <a:pt x="432" y="182"/>
                  </a:lnTo>
                  <a:lnTo>
                    <a:pt x="446" y="175"/>
                  </a:lnTo>
                  <a:lnTo>
                    <a:pt x="460" y="167"/>
                  </a:lnTo>
                  <a:lnTo>
                    <a:pt x="472" y="160"/>
                  </a:lnTo>
                  <a:lnTo>
                    <a:pt x="482" y="151"/>
                  </a:lnTo>
                  <a:lnTo>
                    <a:pt x="490" y="143"/>
                  </a:lnTo>
                  <a:lnTo>
                    <a:pt x="497" y="134"/>
                  </a:lnTo>
                  <a:lnTo>
                    <a:pt x="502" y="125"/>
                  </a:lnTo>
                  <a:lnTo>
                    <a:pt x="505" y="115"/>
                  </a:lnTo>
                  <a:lnTo>
                    <a:pt x="506" y="107"/>
                  </a:lnTo>
                  <a:lnTo>
                    <a:pt x="505" y="97"/>
                  </a:lnTo>
                  <a:lnTo>
                    <a:pt x="502" y="88"/>
                  </a:lnTo>
                  <a:lnTo>
                    <a:pt x="497" y="79"/>
                  </a:lnTo>
                  <a:lnTo>
                    <a:pt x="490" y="70"/>
                  </a:lnTo>
                  <a:lnTo>
                    <a:pt x="482" y="61"/>
                  </a:lnTo>
                  <a:lnTo>
                    <a:pt x="472" y="53"/>
                  </a:lnTo>
                  <a:lnTo>
                    <a:pt x="460" y="45"/>
                  </a:lnTo>
                  <a:lnTo>
                    <a:pt x="446" y="38"/>
                  </a:lnTo>
                  <a:lnTo>
                    <a:pt x="432" y="31"/>
                  </a:lnTo>
                  <a:lnTo>
                    <a:pt x="415" y="25"/>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6" y="6"/>
                  </a:lnTo>
                  <a:lnTo>
                    <a:pt x="146" y="10"/>
                  </a:lnTo>
                  <a:lnTo>
                    <a:pt x="127" y="14"/>
                  </a:lnTo>
                  <a:lnTo>
                    <a:pt x="108" y="19"/>
                  </a:lnTo>
                  <a:lnTo>
                    <a:pt x="90" y="25"/>
                  </a:lnTo>
                  <a:lnTo>
                    <a:pt x="74" y="31"/>
                  </a:lnTo>
                  <a:lnTo>
                    <a:pt x="59" y="38"/>
                  </a:lnTo>
                  <a:lnTo>
                    <a:pt x="46" y="45"/>
                  </a:lnTo>
                  <a:lnTo>
                    <a:pt x="34" y="53"/>
                  </a:lnTo>
                  <a:lnTo>
                    <a:pt x="24" y="62"/>
                  </a:lnTo>
                  <a:lnTo>
                    <a:pt x="16" y="70"/>
                  </a:lnTo>
                  <a:lnTo>
                    <a:pt x="9" y="79"/>
                  </a:lnTo>
                  <a:lnTo>
                    <a:pt x="4" y="88"/>
                  </a:lnTo>
                  <a:lnTo>
                    <a:pt x="1" y="97"/>
                  </a:lnTo>
                  <a:lnTo>
                    <a:pt x="0"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9" name="Freeform 9">
              <a:extLst>
                <a:ext uri="{FF2B5EF4-FFF2-40B4-BE49-F238E27FC236}">
                  <a16:creationId xmlns:a16="http://schemas.microsoft.com/office/drawing/2014/main" id="{86DAFEBB-C71D-416B-8C7B-A4131312427D}"/>
                </a:ext>
              </a:extLst>
            </p:cNvPr>
            <p:cNvSpPr>
              <a:spLocks/>
            </p:cNvSpPr>
            <p:nvPr/>
          </p:nvSpPr>
          <p:spPr bwMode="auto">
            <a:xfrm>
              <a:off x="2417" y="1461"/>
              <a:ext cx="742" cy="201"/>
            </a:xfrm>
            <a:custGeom>
              <a:avLst/>
              <a:gdLst>
                <a:gd name="T0" fmla="*/ 741 w 742"/>
                <a:gd name="T1" fmla="*/ 200 h 201"/>
                <a:gd name="T2" fmla="*/ 741 w 742"/>
                <a:gd name="T3" fmla="*/ 0 h 201"/>
                <a:gd name="T4" fmla="*/ 0 w 742"/>
                <a:gd name="T5" fmla="*/ 0 h 201"/>
                <a:gd name="T6" fmla="*/ 0 w 742"/>
                <a:gd name="T7" fmla="*/ 200 h 201"/>
                <a:gd name="T8" fmla="*/ 741 w 742"/>
                <a:gd name="T9" fmla="*/ 200 h 201"/>
              </a:gdLst>
              <a:ahLst/>
              <a:cxnLst>
                <a:cxn ang="0">
                  <a:pos x="T0" y="T1"/>
                </a:cxn>
                <a:cxn ang="0">
                  <a:pos x="T2" y="T3"/>
                </a:cxn>
                <a:cxn ang="0">
                  <a:pos x="T4" y="T5"/>
                </a:cxn>
                <a:cxn ang="0">
                  <a:pos x="T6" y="T7"/>
                </a:cxn>
                <a:cxn ang="0">
                  <a:pos x="T8" y="T9"/>
                </a:cxn>
              </a:cxnLst>
              <a:rect l="0" t="0" r="r" b="b"/>
              <a:pathLst>
                <a:path w="742" h="201">
                  <a:moveTo>
                    <a:pt x="741" y="200"/>
                  </a:moveTo>
                  <a:lnTo>
                    <a:pt x="741" y="0"/>
                  </a:lnTo>
                  <a:lnTo>
                    <a:pt x="0" y="0"/>
                  </a:lnTo>
                  <a:lnTo>
                    <a:pt x="0" y="200"/>
                  </a:lnTo>
                  <a:lnTo>
                    <a:pt x="741" y="20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Rectangle 10">
              <a:extLst>
                <a:ext uri="{FF2B5EF4-FFF2-40B4-BE49-F238E27FC236}">
                  <a16:creationId xmlns:a16="http://schemas.microsoft.com/office/drawing/2014/main" id="{3D1CC289-C444-40E0-9239-70BDED60134C}"/>
                </a:ext>
              </a:extLst>
            </p:cNvPr>
            <p:cNvSpPr>
              <a:spLocks noChangeArrowheads="1"/>
            </p:cNvSpPr>
            <p:nvPr/>
          </p:nvSpPr>
          <p:spPr bwMode="auto">
            <a:xfrm>
              <a:off x="2619" y="931"/>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25611" name="Rectangle 11">
              <a:extLst>
                <a:ext uri="{FF2B5EF4-FFF2-40B4-BE49-F238E27FC236}">
                  <a16:creationId xmlns:a16="http://schemas.microsoft.com/office/drawing/2014/main" id="{5948D7E1-66F5-4C16-A82D-BFE63E6DF010}"/>
                </a:ext>
              </a:extLst>
            </p:cNvPr>
            <p:cNvSpPr>
              <a:spLocks noChangeArrowheads="1"/>
            </p:cNvSpPr>
            <p:nvPr/>
          </p:nvSpPr>
          <p:spPr bwMode="auto">
            <a:xfrm>
              <a:off x="2393" y="1459"/>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25612" name="Rectangle 12">
              <a:extLst>
                <a:ext uri="{FF2B5EF4-FFF2-40B4-BE49-F238E27FC236}">
                  <a16:creationId xmlns:a16="http://schemas.microsoft.com/office/drawing/2014/main" id="{10B10EFF-3410-4F94-B709-994269CD795F}"/>
                </a:ext>
              </a:extLst>
            </p:cNvPr>
            <p:cNvSpPr>
              <a:spLocks noChangeArrowheads="1"/>
            </p:cNvSpPr>
            <p:nvPr/>
          </p:nvSpPr>
          <p:spPr bwMode="auto">
            <a:xfrm>
              <a:off x="2177" y="1095"/>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25613" name="Rectangle 13">
              <a:extLst>
                <a:ext uri="{FF2B5EF4-FFF2-40B4-BE49-F238E27FC236}">
                  <a16:creationId xmlns:a16="http://schemas.microsoft.com/office/drawing/2014/main" id="{C7DAECAA-590B-4B62-91DE-9CF903006BC5}"/>
                </a:ext>
              </a:extLst>
            </p:cNvPr>
            <p:cNvSpPr>
              <a:spLocks noChangeArrowheads="1"/>
            </p:cNvSpPr>
            <p:nvPr/>
          </p:nvSpPr>
          <p:spPr bwMode="auto">
            <a:xfrm>
              <a:off x="3131" y="1100"/>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25614" name="Line 14">
              <a:extLst>
                <a:ext uri="{FF2B5EF4-FFF2-40B4-BE49-F238E27FC236}">
                  <a16:creationId xmlns:a16="http://schemas.microsoft.com/office/drawing/2014/main" id="{4AA6761F-9A98-4803-BA93-DB0A56D935A0}"/>
                </a:ext>
              </a:extLst>
            </p:cNvPr>
            <p:cNvSpPr>
              <a:spLocks noChangeShapeType="1"/>
            </p:cNvSpPr>
            <p:nvPr/>
          </p:nvSpPr>
          <p:spPr bwMode="auto">
            <a:xfrm flipH="1">
              <a:off x="3164" y="1565"/>
              <a:ext cx="24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Line 15">
              <a:extLst>
                <a:ext uri="{FF2B5EF4-FFF2-40B4-BE49-F238E27FC236}">
                  <a16:creationId xmlns:a16="http://schemas.microsoft.com/office/drawing/2014/main" id="{97A75BCC-2552-4F7F-AA70-14BE444863DE}"/>
                </a:ext>
              </a:extLst>
            </p:cNvPr>
            <p:cNvSpPr>
              <a:spLocks noChangeShapeType="1"/>
            </p:cNvSpPr>
            <p:nvPr/>
          </p:nvSpPr>
          <p:spPr bwMode="auto">
            <a:xfrm>
              <a:off x="2298" y="1338"/>
              <a:ext cx="338" cy="11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6" name="Line 16">
              <a:extLst>
                <a:ext uri="{FF2B5EF4-FFF2-40B4-BE49-F238E27FC236}">
                  <a16:creationId xmlns:a16="http://schemas.microsoft.com/office/drawing/2014/main" id="{0E9FF046-6B3A-4526-B438-CAD9D31797EA}"/>
                </a:ext>
              </a:extLst>
            </p:cNvPr>
            <p:cNvSpPr>
              <a:spLocks noChangeShapeType="1"/>
            </p:cNvSpPr>
            <p:nvPr/>
          </p:nvSpPr>
          <p:spPr bwMode="auto">
            <a:xfrm flipH="1">
              <a:off x="2780" y="1132"/>
              <a:ext cx="48" cy="30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Line 17">
              <a:extLst>
                <a:ext uri="{FF2B5EF4-FFF2-40B4-BE49-F238E27FC236}">
                  <a16:creationId xmlns:a16="http://schemas.microsoft.com/office/drawing/2014/main" id="{691585BA-3C8F-4BAA-9DBE-EED003837178}"/>
                </a:ext>
              </a:extLst>
            </p:cNvPr>
            <p:cNvSpPr>
              <a:spLocks noChangeShapeType="1"/>
            </p:cNvSpPr>
            <p:nvPr/>
          </p:nvSpPr>
          <p:spPr bwMode="auto">
            <a:xfrm flipH="1">
              <a:off x="3010" y="1338"/>
              <a:ext cx="220" cy="11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619" name="Freeform 19">
            <a:extLst>
              <a:ext uri="{FF2B5EF4-FFF2-40B4-BE49-F238E27FC236}">
                <a16:creationId xmlns:a16="http://schemas.microsoft.com/office/drawing/2014/main" id="{359A580A-7936-451B-A16D-540860E5F5B9}"/>
              </a:ext>
            </a:extLst>
          </p:cNvPr>
          <p:cNvSpPr>
            <a:spLocks/>
          </p:cNvSpPr>
          <p:nvPr/>
        </p:nvSpPr>
        <p:spPr bwMode="auto">
          <a:xfrm>
            <a:off x="5368925" y="2190750"/>
            <a:ext cx="1566863" cy="569913"/>
          </a:xfrm>
          <a:custGeom>
            <a:avLst/>
            <a:gdLst>
              <a:gd name="T0" fmla="*/ 0 w 987"/>
              <a:gd name="T1" fmla="*/ 179 h 359"/>
              <a:gd name="T2" fmla="*/ 487 w 987"/>
              <a:gd name="T3" fmla="*/ 0 h 359"/>
              <a:gd name="T4" fmla="*/ 986 w 987"/>
              <a:gd name="T5" fmla="*/ 185 h 359"/>
              <a:gd name="T6" fmla="*/ 487 w 987"/>
              <a:gd name="T7" fmla="*/ 358 h 359"/>
              <a:gd name="T8" fmla="*/ 0 w 987"/>
              <a:gd name="T9" fmla="*/ 179 h 359"/>
            </a:gdLst>
            <a:ahLst/>
            <a:cxnLst>
              <a:cxn ang="0">
                <a:pos x="T0" y="T1"/>
              </a:cxn>
              <a:cxn ang="0">
                <a:pos x="T2" y="T3"/>
              </a:cxn>
              <a:cxn ang="0">
                <a:pos x="T4" y="T5"/>
              </a:cxn>
              <a:cxn ang="0">
                <a:pos x="T6" y="T7"/>
              </a:cxn>
              <a:cxn ang="0">
                <a:pos x="T8" y="T9"/>
              </a:cxn>
            </a:cxnLst>
            <a:rect l="0" t="0" r="r" b="b"/>
            <a:pathLst>
              <a:path w="987" h="359">
                <a:moveTo>
                  <a:pt x="0" y="179"/>
                </a:moveTo>
                <a:lnTo>
                  <a:pt x="487" y="0"/>
                </a:lnTo>
                <a:lnTo>
                  <a:pt x="986" y="185"/>
                </a:lnTo>
                <a:lnTo>
                  <a:pt x="487" y="358"/>
                </a:lnTo>
                <a:lnTo>
                  <a:pt x="0" y="17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0" name="Rectangle 20">
            <a:extLst>
              <a:ext uri="{FF2B5EF4-FFF2-40B4-BE49-F238E27FC236}">
                <a16:creationId xmlns:a16="http://schemas.microsoft.com/office/drawing/2014/main" id="{1FB9234B-E21A-48EF-B4A8-A69FA3A1CED0}"/>
              </a:ext>
            </a:extLst>
          </p:cNvPr>
          <p:cNvSpPr>
            <a:spLocks noChangeArrowheads="1"/>
          </p:cNvSpPr>
          <p:nvPr/>
        </p:nvSpPr>
        <p:spPr bwMode="auto">
          <a:xfrm>
            <a:off x="5514975" y="2312988"/>
            <a:ext cx="1208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Works_In4</a:t>
            </a:r>
          </a:p>
        </p:txBody>
      </p:sp>
      <p:sp>
        <p:nvSpPr>
          <p:cNvPr id="25621" name="Freeform 21">
            <a:extLst>
              <a:ext uri="{FF2B5EF4-FFF2-40B4-BE49-F238E27FC236}">
                <a16:creationId xmlns:a16="http://schemas.microsoft.com/office/drawing/2014/main" id="{1FDB3D1A-01CF-4BBC-A61F-A473DBC96363}"/>
              </a:ext>
            </a:extLst>
          </p:cNvPr>
          <p:cNvSpPr>
            <a:spLocks/>
          </p:cNvSpPr>
          <p:nvPr/>
        </p:nvSpPr>
        <p:spPr bwMode="auto">
          <a:xfrm>
            <a:off x="5294313" y="1336675"/>
            <a:ext cx="804862" cy="339725"/>
          </a:xfrm>
          <a:custGeom>
            <a:avLst/>
            <a:gdLst>
              <a:gd name="T0" fmla="*/ 1 w 507"/>
              <a:gd name="T1" fmla="*/ 116 h 214"/>
              <a:gd name="T2" fmla="*/ 9 w 507"/>
              <a:gd name="T3" fmla="*/ 134 h 214"/>
              <a:gd name="T4" fmla="*/ 24 w 507"/>
              <a:gd name="T5" fmla="*/ 151 h 214"/>
              <a:gd name="T6" fmla="*/ 46 w 507"/>
              <a:gd name="T7" fmla="*/ 167 h 214"/>
              <a:gd name="T8" fmla="*/ 75 w 507"/>
              <a:gd name="T9" fmla="*/ 182 h 214"/>
              <a:gd name="T10" fmla="*/ 108 w 507"/>
              <a:gd name="T11" fmla="*/ 194 h 214"/>
              <a:gd name="T12" fmla="*/ 146 w 507"/>
              <a:gd name="T13" fmla="*/ 203 h 214"/>
              <a:gd name="T14" fmla="*/ 187 w 507"/>
              <a:gd name="T15" fmla="*/ 209 h 214"/>
              <a:gd name="T16" fmla="*/ 231 w 507"/>
              <a:gd name="T17" fmla="*/ 212 h 214"/>
              <a:gd name="T18" fmla="*/ 275 w 507"/>
              <a:gd name="T19" fmla="*/ 212 h 214"/>
              <a:gd name="T20" fmla="*/ 318 w 507"/>
              <a:gd name="T21" fmla="*/ 209 h 214"/>
              <a:gd name="T22" fmla="*/ 360 w 507"/>
              <a:gd name="T23" fmla="*/ 202 h 214"/>
              <a:gd name="T24" fmla="*/ 398 w 507"/>
              <a:gd name="T25" fmla="*/ 194 h 214"/>
              <a:gd name="T26" fmla="*/ 432 w 507"/>
              <a:gd name="T27" fmla="*/ 181 h 214"/>
              <a:gd name="T28" fmla="*/ 460 w 507"/>
              <a:gd name="T29" fmla="*/ 167 h 214"/>
              <a:gd name="T30" fmla="*/ 482 w 507"/>
              <a:gd name="T31" fmla="*/ 151 h 214"/>
              <a:gd name="T32" fmla="*/ 497 w 507"/>
              <a:gd name="T33" fmla="*/ 133 h 214"/>
              <a:gd name="T34" fmla="*/ 505 w 507"/>
              <a:gd name="T35" fmla="*/ 115 h 214"/>
              <a:gd name="T36" fmla="*/ 505 w 507"/>
              <a:gd name="T37" fmla="*/ 97 h 214"/>
              <a:gd name="T38" fmla="*/ 497 w 507"/>
              <a:gd name="T39" fmla="*/ 79 h 214"/>
              <a:gd name="T40" fmla="*/ 482 w 507"/>
              <a:gd name="T41" fmla="*/ 61 h 214"/>
              <a:gd name="T42" fmla="*/ 460 w 507"/>
              <a:gd name="T43" fmla="*/ 45 h 214"/>
              <a:gd name="T44" fmla="*/ 432 w 507"/>
              <a:gd name="T45" fmla="*/ 31 h 214"/>
              <a:gd name="T46" fmla="*/ 398 w 507"/>
              <a:gd name="T47" fmla="*/ 19 h 214"/>
              <a:gd name="T48" fmla="*/ 360 w 507"/>
              <a:gd name="T49" fmla="*/ 10 h 214"/>
              <a:gd name="T50" fmla="*/ 318 w 507"/>
              <a:gd name="T51" fmla="*/ 3 h 214"/>
              <a:gd name="T52" fmla="*/ 275 w 507"/>
              <a:gd name="T53" fmla="*/ 0 h 214"/>
              <a:gd name="T54" fmla="*/ 231 w 507"/>
              <a:gd name="T55" fmla="*/ 0 h 214"/>
              <a:gd name="T56" fmla="*/ 187 w 507"/>
              <a:gd name="T57" fmla="*/ 3 h 214"/>
              <a:gd name="T58" fmla="*/ 146 w 507"/>
              <a:gd name="T59" fmla="*/ 10 h 214"/>
              <a:gd name="T60" fmla="*/ 108 w 507"/>
              <a:gd name="T61" fmla="*/ 19 h 214"/>
              <a:gd name="T62" fmla="*/ 75 w 507"/>
              <a:gd name="T63" fmla="*/ 31 h 214"/>
              <a:gd name="T64" fmla="*/ 46 w 507"/>
              <a:gd name="T65" fmla="*/ 45 h 214"/>
              <a:gd name="T66" fmla="*/ 24 w 507"/>
              <a:gd name="T67" fmla="*/ 61 h 214"/>
              <a:gd name="T68" fmla="*/ 9 w 507"/>
              <a:gd name="T69" fmla="*/ 79 h 214"/>
              <a:gd name="T70" fmla="*/ 1 w 507"/>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7" h="214">
                <a:moveTo>
                  <a:pt x="0" y="106"/>
                </a:moveTo>
                <a:lnTo>
                  <a:pt x="1" y="116"/>
                </a:lnTo>
                <a:lnTo>
                  <a:pt x="4" y="124"/>
                </a:lnTo>
                <a:lnTo>
                  <a:pt x="9" y="134"/>
                </a:lnTo>
                <a:lnTo>
                  <a:pt x="15" y="143"/>
                </a:lnTo>
                <a:lnTo>
                  <a:pt x="24" y="151"/>
                </a:lnTo>
                <a:lnTo>
                  <a:pt x="34" y="160"/>
                </a:lnTo>
                <a:lnTo>
                  <a:pt x="46" y="167"/>
                </a:lnTo>
                <a:lnTo>
                  <a:pt x="60" y="175"/>
                </a:lnTo>
                <a:lnTo>
                  <a:pt x="75" y="182"/>
                </a:lnTo>
                <a:lnTo>
                  <a:pt x="90" y="188"/>
                </a:lnTo>
                <a:lnTo>
                  <a:pt x="108" y="194"/>
                </a:lnTo>
                <a:lnTo>
                  <a:pt x="127" y="199"/>
                </a:lnTo>
                <a:lnTo>
                  <a:pt x="146" y="203"/>
                </a:lnTo>
                <a:lnTo>
                  <a:pt x="167" y="206"/>
                </a:lnTo>
                <a:lnTo>
                  <a:pt x="187" y="209"/>
                </a:lnTo>
                <a:lnTo>
                  <a:pt x="209" y="211"/>
                </a:lnTo>
                <a:lnTo>
                  <a:pt x="231" y="212"/>
                </a:lnTo>
                <a:lnTo>
                  <a:pt x="253" y="213"/>
                </a:lnTo>
                <a:lnTo>
                  <a:pt x="275" y="212"/>
                </a:lnTo>
                <a:lnTo>
                  <a:pt x="297" y="211"/>
                </a:lnTo>
                <a:lnTo>
                  <a:pt x="318" y="209"/>
                </a:lnTo>
                <a:lnTo>
                  <a:pt x="340" y="206"/>
                </a:lnTo>
                <a:lnTo>
                  <a:pt x="360" y="202"/>
                </a:lnTo>
                <a:lnTo>
                  <a:pt x="379" y="199"/>
                </a:lnTo>
                <a:lnTo>
                  <a:pt x="398" y="194"/>
                </a:lnTo>
                <a:lnTo>
                  <a:pt x="415" y="188"/>
                </a:lnTo>
                <a:lnTo>
                  <a:pt x="432" y="181"/>
                </a:lnTo>
                <a:lnTo>
                  <a:pt x="447" y="174"/>
                </a:lnTo>
                <a:lnTo>
                  <a:pt x="460" y="167"/>
                </a:lnTo>
                <a:lnTo>
                  <a:pt x="472" y="160"/>
                </a:lnTo>
                <a:lnTo>
                  <a:pt x="482" y="151"/>
                </a:lnTo>
                <a:lnTo>
                  <a:pt x="490" y="142"/>
                </a:lnTo>
                <a:lnTo>
                  <a:pt x="497" y="133"/>
                </a:lnTo>
                <a:lnTo>
                  <a:pt x="502" y="124"/>
                </a:lnTo>
                <a:lnTo>
                  <a:pt x="505" y="115"/>
                </a:lnTo>
                <a:lnTo>
                  <a:pt x="506" y="106"/>
                </a:lnTo>
                <a:lnTo>
                  <a:pt x="505" y="97"/>
                </a:lnTo>
                <a:lnTo>
                  <a:pt x="502" y="87"/>
                </a:lnTo>
                <a:lnTo>
                  <a:pt x="497" y="79"/>
                </a:lnTo>
                <a:lnTo>
                  <a:pt x="490" y="70"/>
                </a:lnTo>
                <a:lnTo>
                  <a:pt x="482" y="61"/>
                </a:lnTo>
                <a:lnTo>
                  <a:pt x="472" y="53"/>
                </a:lnTo>
                <a:lnTo>
                  <a:pt x="460" y="45"/>
                </a:lnTo>
                <a:lnTo>
                  <a:pt x="447" y="38"/>
                </a:lnTo>
                <a:lnTo>
                  <a:pt x="432" y="31"/>
                </a:lnTo>
                <a:lnTo>
                  <a:pt x="415" y="24"/>
                </a:lnTo>
                <a:lnTo>
                  <a:pt x="398" y="19"/>
                </a:lnTo>
                <a:lnTo>
                  <a:pt x="379" y="14"/>
                </a:lnTo>
                <a:lnTo>
                  <a:pt x="360" y="10"/>
                </a:lnTo>
                <a:lnTo>
                  <a:pt x="340" y="6"/>
                </a:lnTo>
                <a:lnTo>
                  <a:pt x="318" y="3"/>
                </a:lnTo>
                <a:lnTo>
                  <a:pt x="297" y="1"/>
                </a:lnTo>
                <a:lnTo>
                  <a:pt x="275" y="0"/>
                </a:lnTo>
                <a:lnTo>
                  <a:pt x="253" y="0"/>
                </a:lnTo>
                <a:lnTo>
                  <a:pt x="231" y="0"/>
                </a:lnTo>
                <a:lnTo>
                  <a:pt x="209" y="1"/>
                </a:lnTo>
                <a:lnTo>
                  <a:pt x="187" y="3"/>
                </a:lnTo>
                <a:lnTo>
                  <a:pt x="167" y="6"/>
                </a:lnTo>
                <a:lnTo>
                  <a:pt x="146" y="10"/>
                </a:lnTo>
                <a:lnTo>
                  <a:pt x="127" y="14"/>
                </a:lnTo>
                <a:lnTo>
                  <a:pt x="108" y="19"/>
                </a:lnTo>
                <a:lnTo>
                  <a:pt x="90" y="25"/>
                </a:lnTo>
                <a:lnTo>
                  <a:pt x="75" y="31"/>
                </a:lnTo>
                <a:lnTo>
                  <a:pt x="60" y="38"/>
                </a:lnTo>
                <a:lnTo>
                  <a:pt x="46" y="45"/>
                </a:lnTo>
                <a:lnTo>
                  <a:pt x="34" y="53"/>
                </a:lnTo>
                <a:lnTo>
                  <a:pt x="24" y="61"/>
                </a:lnTo>
                <a:lnTo>
                  <a:pt x="15" y="70"/>
                </a:lnTo>
                <a:lnTo>
                  <a:pt x="9" y="79"/>
                </a:lnTo>
                <a:lnTo>
                  <a:pt x="4" y="87"/>
                </a:lnTo>
                <a:lnTo>
                  <a:pt x="1" y="97"/>
                </a:lnTo>
                <a:lnTo>
                  <a:pt x="0" y="10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2" name="Freeform 22">
            <a:extLst>
              <a:ext uri="{FF2B5EF4-FFF2-40B4-BE49-F238E27FC236}">
                <a16:creationId xmlns:a16="http://schemas.microsoft.com/office/drawing/2014/main" id="{FE63ABC8-3A64-4A96-AD89-DC0B31F3B4BB}"/>
              </a:ext>
            </a:extLst>
          </p:cNvPr>
          <p:cNvSpPr>
            <a:spLocks/>
          </p:cNvSpPr>
          <p:nvPr/>
        </p:nvSpPr>
        <p:spPr bwMode="auto">
          <a:xfrm>
            <a:off x="6197600" y="1336675"/>
            <a:ext cx="803275" cy="339725"/>
          </a:xfrm>
          <a:custGeom>
            <a:avLst/>
            <a:gdLst>
              <a:gd name="T0" fmla="*/ 1 w 506"/>
              <a:gd name="T1" fmla="*/ 116 h 214"/>
              <a:gd name="T2" fmla="*/ 8 w 506"/>
              <a:gd name="T3" fmla="*/ 134 h 214"/>
              <a:gd name="T4" fmla="*/ 23 w 506"/>
              <a:gd name="T5" fmla="*/ 151 h 214"/>
              <a:gd name="T6" fmla="*/ 46 w 506"/>
              <a:gd name="T7" fmla="*/ 167 h 214"/>
              <a:gd name="T8" fmla="*/ 74 w 506"/>
              <a:gd name="T9" fmla="*/ 182 h 214"/>
              <a:gd name="T10" fmla="*/ 108 w 506"/>
              <a:gd name="T11" fmla="*/ 194 h 214"/>
              <a:gd name="T12" fmla="*/ 146 w 506"/>
              <a:gd name="T13" fmla="*/ 203 h 214"/>
              <a:gd name="T14" fmla="*/ 187 w 506"/>
              <a:gd name="T15" fmla="*/ 209 h 214"/>
              <a:gd name="T16" fmla="*/ 231 w 506"/>
              <a:gd name="T17" fmla="*/ 212 h 214"/>
              <a:gd name="T18" fmla="*/ 275 w 506"/>
              <a:gd name="T19" fmla="*/ 212 h 214"/>
              <a:gd name="T20" fmla="*/ 318 w 506"/>
              <a:gd name="T21" fmla="*/ 209 h 214"/>
              <a:gd name="T22" fmla="*/ 360 w 506"/>
              <a:gd name="T23" fmla="*/ 202 h 214"/>
              <a:gd name="T24" fmla="*/ 397 w 506"/>
              <a:gd name="T25" fmla="*/ 194 h 214"/>
              <a:gd name="T26" fmla="*/ 431 w 506"/>
              <a:gd name="T27" fmla="*/ 181 h 214"/>
              <a:gd name="T28" fmla="*/ 460 w 506"/>
              <a:gd name="T29" fmla="*/ 167 h 214"/>
              <a:gd name="T30" fmla="*/ 481 w 506"/>
              <a:gd name="T31" fmla="*/ 151 h 214"/>
              <a:gd name="T32" fmla="*/ 497 w 506"/>
              <a:gd name="T33" fmla="*/ 133 h 214"/>
              <a:gd name="T34" fmla="*/ 504 w 506"/>
              <a:gd name="T35" fmla="*/ 115 h 214"/>
              <a:gd name="T36" fmla="*/ 504 w 506"/>
              <a:gd name="T37" fmla="*/ 97 h 214"/>
              <a:gd name="T38" fmla="*/ 497 w 506"/>
              <a:gd name="T39" fmla="*/ 79 h 214"/>
              <a:gd name="T40" fmla="*/ 481 w 506"/>
              <a:gd name="T41" fmla="*/ 61 h 214"/>
              <a:gd name="T42" fmla="*/ 460 w 506"/>
              <a:gd name="T43" fmla="*/ 45 h 214"/>
              <a:gd name="T44" fmla="*/ 431 w 506"/>
              <a:gd name="T45" fmla="*/ 31 h 214"/>
              <a:gd name="T46" fmla="*/ 397 w 506"/>
              <a:gd name="T47" fmla="*/ 19 h 214"/>
              <a:gd name="T48" fmla="*/ 359 w 506"/>
              <a:gd name="T49" fmla="*/ 10 h 214"/>
              <a:gd name="T50" fmla="*/ 318 w 506"/>
              <a:gd name="T51" fmla="*/ 3 h 214"/>
              <a:gd name="T52" fmla="*/ 275 w 506"/>
              <a:gd name="T53" fmla="*/ 0 h 214"/>
              <a:gd name="T54" fmla="*/ 231 w 506"/>
              <a:gd name="T55" fmla="*/ 0 h 214"/>
              <a:gd name="T56" fmla="*/ 187 w 506"/>
              <a:gd name="T57" fmla="*/ 3 h 214"/>
              <a:gd name="T58" fmla="*/ 146 w 506"/>
              <a:gd name="T59" fmla="*/ 10 h 214"/>
              <a:gd name="T60" fmla="*/ 107 w 506"/>
              <a:gd name="T61" fmla="*/ 19 h 214"/>
              <a:gd name="T62" fmla="*/ 74 w 506"/>
              <a:gd name="T63" fmla="*/ 31 h 214"/>
              <a:gd name="T64" fmla="*/ 46 w 506"/>
              <a:gd name="T65" fmla="*/ 45 h 214"/>
              <a:gd name="T66" fmla="*/ 23 w 506"/>
              <a:gd name="T67" fmla="*/ 61 h 214"/>
              <a:gd name="T68" fmla="*/ 8 w 506"/>
              <a:gd name="T69" fmla="*/ 79 h 214"/>
              <a:gd name="T70" fmla="*/ 1 w 506"/>
              <a:gd name="T71" fmla="*/ 97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0" y="106"/>
                </a:moveTo>
                <a:lnTo>
                  <a:pt x="1" y="116"/>
                </a:lnTo>
                <a:lnTo>
                  <a:pt x="4" y="124"/>
                </a:lnTo>
                <a:lnTo>
                  <a:pt x="8" y="134"/>
                </a:lnTo>
                <a:lnTo>
                  <a:pt x="15" y="143"/>
                </a:lnTo>
                <a:lnTo>
                  <a:pt x="23" y="151"/>
                </a:lnTo>
                <a:lnTo>
                  <a:pt x="34" y="160"/>
                </a:lnTo>
                <a:lnTo>
                  <a:pt x="46" y="167"/>
                </a:lnTo>
                <a:lnTo>
                  <a:pt x="59" y="175"/>
                </a:lnTo>
                <a:lnTo>
                  <a:pt x="74" y="182"/>
                </a:lnTo>
                <a:lnTo>
                  <a:pt x="90" y="188"/>
                </a:lnTo>
                <a:lnTo>
                  <a:pt x="108" y="194"/>
                </a:lnTo>
                <a:lnTo>
                  <a:pt x="126" y="199"/>
                </a:lnTo>
                <a:lnTo>
                  <a:pt x="146" y="203"/>
                </a:lnTo>
                <a:lnTo>
                  <a:pt x="166" y="206"/>
                </a:lnTo>
                <a:lnTo>
                  <a:pt x="187" y="209"/>
                </a:lnTo>
                <a:lnTo>
                  <a:pt x="209" y="211"/>
                </a:lnTo>
                <a:lnTo>
                  <a:pt x="231" y="212"/>
                </a:lnTo>
                <a:lnTo>
                  <a:pt x="253" y="213"/>
                </a:lnTo>
                <a:lnTo>
                  <a:pt x="275" y="212"/>
                </a:lnTo>
                <a:lnTo>
                  <a:pt x="296" y="211"/>
                </a:lnTo>
                <a:lnTo>
                  <a:pt x="318" y="209"/>
                </a:lnTo>
                <a:lnTo>
                  <a:pt x="339" y="206"/>
                </a:lnTo>
                <a:lnTo>
                  <a:pt x="360" y="202"/>
                </a:lnTo>
                <a:lnTo>
                  <a:pt x="379" y="199"/>
                </a:lnTo>
                <a:lnTo>
                  <a:pt x="397" y="194"/>
                </a:lnTo>
                <a:lnTo>
                  <a:pt x="415" y="188"/>
                </a:lnTo>
                <a:lnTo>
                  <a:pt x="431" y="181"/>
                </a:lnTo>
                <a:lnTo>
                  <a:pt x="446" y="174"/>
                </a:lnTo>
                <a:lnTo>
                  <a:pt x="460" y="167"/>
                </a:lnTo>
                <a:lnTo>
                  <a:pt x="472" y="160"/>
                </a:lnTo>
                <a:lnTo>
                  <a:pt x="481" y="151"/>
                </a:lnTo>
                <a:lnTo>
                  <a:pt x="490" y="142"/>
                </a:lnTo>
                <a:lnTo>
                  <a:pt x="497" y="133"/>
                </a:lnTo>
                <a:lnTo>
                  <a:pt x="501" y="124"/>
                </a:lnTo>
                <a:lnTo>
                  <a:pt x="504" y="115"/>
                </a:lnTo>
                <a:lnTo>
                  <a:pt x="505" y="106"/>
                </a:lnTo>
                <a:lnTo>
                  <a:pt x="504" y="97"/>
                </a:lnTo>
                <a:lnTo>
                  <a:pt x="501" y="87"/>
                </a:lnTo>
                <a:lnTo>
                  <a:pt x="497" y="79"/>
                </a:lnTo>
                <a:lnTo>
                  <a:pt x="490" y="70"/>
                </a:lnTo>
                <a:lnTo>
                  <a:pt x="481" y="61"/>
                </a:lnTo>
                <a:lnTo>
                  <a:pt x="472" y="53"/>
                </a:lnTo>
                <a:lnTo>
                  <a:pt x="460" y="45"/>
                </a:lnTo>
                <a:lnTo>
                  <a:pt x="446" y="38"/>
                </a:lnTo>
                <a:lnTo>
                  <a:pt x="431" y="31"/>
                </a:lnTo>
                <a:lnTo>
                  <a:pt x="415" y="24"/>
                </a:lnTo>
                <a:lnTo>
                  <a:pt x="397" y="19"/>
                </a:lnTo>
                <a:lnTo>
                  <a:pt x="379" y="14"/>
                </a:lnTo>
                <a:lnTo>
                  <a:pt x="359" y="10"/>
                </a:lnTo>
                <a:lnTo>
                  <a:pt x="339" y="6"/>
                </a:lnTo>
                <a:lnTo>
                  <a:pt x="318" y="3"/>
                </a:lnTo>
                <a:lnTo>
                  <a:pt x="296" y="1"/>
                </a:lnTo>
                <a:lnTo>
                  <a:pt x="275" y="0"/>
                </a:lnTo>
                <a:lnTo>
                  <a:pt x="253" y="0"/>
                </a:lnTo>
                <a:lnTo>
                  <a:pt x="231" y="0"/>
                </a:lnTo>
                <a:lnTo>
                  <a:pt x="209" y="1"/>
                </a:lnTo>
                <a:lnTo>
                  <a:pt x="187" y="3"/>
                </a:lnTo>
                <a:lnTo>
                  <a:pt x="166" y="6"/>
                </a:lnTo>
                <a:lnTo>
                  <a:pt x="146" y="10"/>
                </a:lnTo>
                <a:lnTo>
                  <a:pt x="126" y="14"/>
                </a:lnTo>
                <a:lnTo>
                  <a:pt x="107" y="19"/>
                </a:lnTo>
                <a:lnTo>
                  <a:pt x="90" y="25"/>
                </a:lnTo>
                <a:lnTo>
                  <a:pt x="74" y="31"/>
                </a:lnTo>
                <a:lnTo>
                  <a:pt x="59" y="38"/>
                </a:lnTo>
                <a:lnTo>
                  <a:pt x="46" y="45"/>
                </a:lnTo>
                <a:lnTo>
                  <a:pt x="34" y="53"/>
                </a:lnTo>
                <a:lnTo>
                  <a:pt x="23" y="61"/>
                </a:lnTo>
                <a:lnTo>
                  <a:pt x="15" y="70"/>
                </a:lnTo>
                <a:lnTo>
                  <a:pt x="8" y="79"/>
                </a:lnTo>
                <a:lnTo>
                  <a:pt x="4" y="87"/>
                </a:lnTo>
                <a:lnTo>
                  <a:pt x="1" y="97"/>
                </a:lnTo>
                <a:lnTo>
                  <a:pt x="0" y="10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Rectangle 23">
            <a:extLst>
              <a:ext uri="{FF2B5EF4-FFF2-40B4-BE49-F238E27FC236}">
                <a16:creationId xmlns:a16="http://schemas.microsoft.com/office/drawing/2014/main" id="{FD8DF155-60B5-4164-9C8E-0851715B6C7B}"/>
              </a:ext>
            </a:extLst>
          </p:cNvPr>
          <p:cNvSpPr>
            <a:spLocks noChangeArrowheads="1"/>
          </p:cNvSpPr>
          <p:nvPr/>
        </p:nvSpPr>
        <p:spPr bwMode="auto">
          <a:xfrm>
            <a:off x="5399088" y="1308100"/>
            <a:ext cx="631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from</a:t>
            </a:r>
          </a:p>
        </p:txBody>
      </p:sp>
      <p:sp>
        <p:nvSpPr>
          <p:cNvPr id="25624" name="Rectangle 24">
            <a:extLst>
              <a:ext uri="{FF2B5EF4-FFF2-40B4-BE49-F238E27FC236}">
                <a16:creationId xmlns:a16="http://schemas.microsoft.com/office/drawing/2014/main" id="{C0A03C0F-3431-4F9B-B8D2-3FAF00E59CE9}"/>
              </a:ext>
            </a:extLst>
          </p:cNvPr>
          <p:cNvSpPr>
            <a:spLocks noChangeArrowheads="1"/>
          </p:cNvSpPr>
          <p:nvPr/>
        </p:nvSpPr>
        <p:spPr bwMode="auto">
          <a:xfrm>
            <a:off x="6435725" y="1287463"/>
            <a:ext cx="3730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to</a:t>
            </a:r>
          </a:p>
        </p:txBody>
      </p:sp>
      <p:sp>
        <p:nvSpPr>
          <p:cNvPr id="25625" name="Line 25">
            <a:extLst>
              <a:ext uri="{FF2B5EF4-FFF2-40B4-BE49-F238E27FC236}">
                <a16:creationId xmlns:a16="http://schemas.microsoft.com/office/drawing/2014/main" id="{ADD2D625-A010-4F1E-8A18-6E059FAB95C6}"/>
              </a:ext>
            </a:extLst>
          </p:cNvPr>
          <p:cNvSpPr>
            <a:spLocks noChangeShapeType="1"/>
          </p:cNvSpPr>
          <p:nvPr/>
        </p:nvSpPr>
        <p:spPr bwMode="auto">
          <a:xfrm flipH="1">
            <a:off x="6424613" y="1698625"/>
            <a:ext cx="74612" cy="6111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Freeform 26">
            <a:extLst>
              <a:ext uri="{FF2B5EF4-FFF2-40B4-BE49-F238E27FC236}">
                <a16:creationId xmlns:a16="http://schemas.microsoft.com/office/drawing/2014/main" id="{0BB5FD5A-A9B5-4492-A9D5-A8697F1900F3}"/>
              </a:ext>
            </a:extLst>
          </p:cNvPr>
          <p:cNvSpPr>
            <a:spLocks/>
          </p:cNvSpPr>
          <p:nvPr/>
        </p:nvSpPr>
        <p:spPr bwMode="auto">
          <a:xfrm>
            <a:off x="8178800" y="1782763"/>
            <a:ext cx="803275" cy="339725"/>
          </a:xfrm>
          <a:custGeom>
            <a:avLst/>
            <a:gdLst>
              <a:gd name="T0" fmla="*/ 1 w 506"/>
              <a:gd name="T1" fmla="*/ 116 h 214"/>
              <a:gd name="T2" fmla="*/ 8 w 506"/>
              <a:gd name="T3" fmla="*/ 134 h 214"/>
              <a:gd name="T4" fmla="*/ 24 w 506"/>
              <a:gd name="T5" fmla="*/ 152 h 214"/>
              <a:gd name="T6" fmla="*/ 45 w 506"/>
              <a:gd name="T7" fmla="*/ 168 h 214"/>
              <a:gd name="T8" fmla="*/ 74 w 506"/>
              <a:gd name="T9" fmla="*/ 182 h 214"/>
              <a:gd name="T10" fmla="*/ 108 w 506"/>
              <a:gd name="T11" fmla="*/ 194 h 214"/>
              <a:gd name="T12" fmla="*/ 145 w 506"/>
              <a:gd name="T13" fmla="*/ 203 h 214"/>
              <a:gd name="T14" fmla="*/ 187 w 506"/>
              <a:gd name="T15" fmla="*/ 210 h 214"/>
              <a:gd name="T16" fmla="*/ 231 w 506"/>
              <a:gd name="T17" fmla="*/ 213 h 214"/>
              <a:gd name="T18" fmla="*/ 274 w 506"/>
              <a:gd name="T19" fmla="*/ 213 h 214"/>
              <a:gd name="T20" fmla="*/ 318 w 506"/>
              <a:gd name="T21" fmla="*/ 210 h 214"/>
              <a:gd name="T22" fmla="*/ 359 w 506"/>
              <a:gd name="T23" fmla="*/ 203 h 214"/>
              <a:gd name="T24" fmla="*/ 397 w 506"/>
              <a:gd name="T25" fmla="*/ 194 h 214"/>
              <a:gd name="T26" fmla="*/ 431 w 506"/>
              <a:gd name="T27" fmla="*/ 182 h 214"/>
              <a:gd name="T28" fmla="*/ 459 w 506"/>
              <a:gd name="T29" fmla="*/ 168 h 214"/>
              <a:gd name="T30" fmla="*/ 481 w 506"/>
              <a:gd name="T31" fmla="*/ 151 h 214"/>
              <a:gd name="T32" fmla="*/ 497 w 506"/>
              <a:gd name="T33" fmla="*/ 134 h 214"/>
              <a:gd name="T34" fmla="*/ 504 w 506"/>
              <a:gd name="T35" fmla="*/ 116 h 214"/>
              <a:gd name="T36" fmla="*/ 504 w 506"/>
              <a:gd name="T37" fmla="*/ 97 h 214"/>
              <a:gd name="T38" fmla="*/ 497 w 506"/>
              <a:gd name="T39" fmla="*/ 79 h 214"/>
              <a:gd name="T40" fmla="*/ 481 w 506"/>
              <a:gd name="T41" fmla="*/ 62 h 214"/>
              <a:gd name="T42" fmla="*/ 459 w 506"/>
              <a:gd name="T43" fmla="*/ 45 h 214"/>
              <a:gd name="T44" fmla="*/ 431 w 506"/>
              <a:gd name="T45" fmla="*/ 31 h 214"/>
              <a:gd name="T46" fmla="*/ 397 w 506"/>
              <a:gd name="T47" fmla="*/ 19 h 214"/>
              <a:gd name="T48" fmla="*/ 359 w 506"/>
              <a:gd name="T49" fmla="*/ 10 h 214"/>
              <a:gd name="T50" fmla="*/ 318 w 506"/>
              <a:gd name="T51" fmla="*/ 4 h 214"/>
              <a:gd name="T52" fmla="*/ 274 w 506"/>
              <a:gd name="T53" fmla="*/ 0 h 214"/>
              <a:gd name="T54" fmla="*/ 231 w 506"/>
              <a:gd name="T55" fmla="*/ 0 h 214"/>
              <a:gd name="T56" fmla="*/ 187 w 506"/>
              <a:gd name="T57" fmla="*/ 4 h 214"/>
              <a:gd name="T58" fmla="*/ 145 w 506"/>
              <a:gd name="T59" fmla="*/ 10 h 214"/>
              <a:gd name="T60" fmla="*/ 108 w 506"/>
              <a:gd name="T61" fmla="*/ 20 h 214"/>
              <a:gd name="T62" fmla="*/ 74 w 506"/>
              <a:gd name="T63" fmla="*/ 31 h 214"/>
              <a:gd name="T64" fmla="*/ 45 w 506"/>
              <a:gd name="T65" fmla="*/ 46 h 214"/>
              <a:gd name="T66" fmla="*/ 24 w 506"/>
              <a:gd name="T67" fmla="*/ 62 h 214"/>
              <a:gd name="T68" fmla="*/ 8 w 506"/>
              <a:gd name="T69" fmla="*/ 79 h 214"/>
              <a:gd name="T70" fmla="*/ 1 w 506"/>
              <a:gd name="T71" fmla="*/ 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0" y="107"/>
                </a:moveTo>
                <a:lnTo>
                  <a:pt x="1" y="116"/>
                </a:lnTo>
                <a:lnTo>
                  <a:pt x="4" y="125"/>
                </a:lnTo>
                <a:lnTo>
                  <a:pt x="8" y="134"/>
                </a:lnTo>
                <a:lnTo>
                  <a:pt x="15" y="143"/>
                </a:lnTo>
                <a:lnTo>
                  <a:pt x="24" y="152"/>
                </a:lnTo>
                <a:lnTo>
                  <a:pt x="34" y="160"/>
                </a:lnTo>
                <a:lnTo>
                  <a:pt x="45" y="168"/>
                </a:lnTo>
                <a:lnTo>
                  <a:pt x="59" y="175"/>
                </a:lnTo>
                <a:lnTo>
                  <a:pt x="74" y="182"/>
                </a:lnTo>
                <a:lnTo>
                  <a:pt x="90" y="188"/>
                </a:lnTo>
                <a:lnTo>
                  <a:pt x="108" y="194"/>
                </a:lnTo>
                <a:lnTo>
                  <a:pt x="126" y="199"/>
                </a:lnTo>
                <a:lnTo>
                  <a:pt x="145" y="203"/>
                </a:lnTo>
                <a:lnTo>
                  <a:pt x="166" y="207"/>
                </a:lnTo>
                <a:lnTo>
                  <a:pt x="187" y="210"/>
                </a:lnTo>
                <a:lnTo>
                  <a:pt x="209" y="212"/>
                </a:lnTo>
                <a:lnTo>
                  <a:pt x="231" y="213"/>
                </a:lnTo>
                <a:lnTo>
                  <a:pt x="252" y="213"/>
                </a:lnTo>
                <a:lnTo>
                  <a:pt x="274" y="213"/>
                </a:lnTo>
                <a:lnTo>
                  <a:pt x="296" y="212"/>
                </a:lnTo>
                <a:lnTo>
                  <a:pt x="318" y="210"/>
                </a:lnTo>
                <a:lnTo>
                  <a:pt x="339" y="207"/>
                </a:lnTo>
                <a:lnTo>
                  <a:pt x="359" y="203"/>
                </a:lnTo>
                <a:lnTo>
                  <a:pt x="379" y="199"/>
                </a:lnTo>
                <a:lnTo>
                  <a:pt x="397" y="194"/>
                </a:lnTo>
                <a:lnTo>
                  <a:pt x="415" y="188"/>
                </a:lnTo>
                <a:lnTo>
                  <a:pt x="431" y="182"/>
                </a:lnTo>
                <a:lnTo>
                  <a:pt x="446" y="175"/>
                </a:lnTo>
                <a:lnTo>
                  <a:pt x="459" y="168"/>
                </a:lnTo>
                <a:lnTo>
                  <a:pt x="471" y="160"/>
                </a:lnTo>
                <a:lnTo>
                  <a:pt x="481" y="151"/>
                </a:lnTo>
                <a:lnTo>
                  <a:pt x="490" y="143"/>
                </a:lnTo>
                <a:lnTo>
                  <a:pt x="497" y="134"/>
                </a:lnTo>
                <a:lnTo>
                  <a:pt x="501" y="125"/>
                </a:lnTo>
                <a:lnTo>
                  <a:pt x="504" y="116"/>
                </a:lnTo>
                <a:lnTo>
                  <a:pt x="505" y="106"/>
                </a:lnTo>
                <a:lnTo>
                  <a:pt x="504" y="97"/>
                </a:lnTo>
                <a:lnTo>
                  <a:pt x="501" y="88"/>
                </a:lnTo>
                <a:lnTo>
                  <a:pt x="497" y="79"/>
                </a:lnTo>
                <a:lnTo>
                  <a:pt x="490" y="70"/>
                </a:lnTo>
                <a:lnTo>
                  <a:pt x="481" y="62"/>
                </a:lnTo>
                <a:lnTo>
                  <a:pt x="471" y="53"/>
                </a:lnTo>
                <a:lnTo>
                  <a:pt x="459" y="45"/>
                </a:lnTo>
                <a:lnTo>
                  <a:pt x="446" y="38"/>
                </a:lnTo>
                <a:lnTo>
                  <a:pt x="431" y="31"/>
                </a:lnTo>
                <a:lnTo>
                  <a:pt x="415" y="25"/>
                </a:lnTo>
                <a:lnTo>
                  <a:pt x="397" y="19"/>
                </a:lnTo>
                <a:lnTo>
                  <a:pt x="379" y="14"/>
                </a:lnTo>
                <a:lnTo>
                  <a:pt x="359" y="10"/>
                </a:lnTo>
                <a:lnTo>
                  <a:pt x="339" y="6"/>
                </a:lnTo>
                <a:lnTo>
                  <a:pt x="318" y="4"/>
                </a:lnTo>
                <a:lnTo>
                  <a:pt x="296" y="2"/>
                </a:lnTo>
                <a:lnTo>
                  <a:pt x="274" y="0"/>
                </a:lnTo>
                <a:lnTo>
                  <a:pt x="252" y="0"/>
                </a:lnTo>
                <a:lnTo>
                  <a:pt x="231" y="0"/>
                </a:lnTo>
                <a:lnTo>
                  <a:pt x="209" y="2"/>
                </a:lnTo>
                <a:lnTo>
                  <a:pt x="187" y="4"/>
                </a:lnTo>
                <a:lnTo>
                  <a:pt x="166" y="7"/>
                </a:lnTo>
                <a:lnTo>
                  <a:pt x="145" y="10"/>
                </a:lnTo>
                <a:lnTo>
                  <a:pt x="126" y="15"/>
                </a:lnTo>
                <a:lnTo>
                  <a:pt x="108" y="20"/>
                </a:lnTo>
                <a:lnTo>
                  <a:pt x="90" y="25"/>
                </a:lnTo>
                <a:lnTo>
                  <a:pt x="74" y="31"/>
                </a:lnTo>
                <a:lnTo>
                  <a:pt x="59" y="38"/>
                </a:lnTo>
                <a:lnTo>
                  <a:pt x="45" y="46"/>
                </a:lnTo>
                <a:lnTo>
                  <a:pt x="34" y="54"/>
                </a:lnTo>
                <a:lnTo>
                  <a:pt x="24" y="62"/>
                </a:lnTo>
                <a:lnTo>
                  <a:pt x="15" y="70"/>
                </a:lnTo>
                <a:lnTo>
                  <a:pt x="8" y="79"/>
                </a:lnTo>
                <a:lnTo>
                  <a:pt x="4" y="88"/>
                </a:lnTo>
                <a:lnTo>
                  <a:pt x="1" y="98"/>
                </a:lnTo>
                <a:lnTo>
                  <a:pt x="0"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7" name="Freeform 27">
            <a:extLst>
              <a:ext uri="{FF2B5EF4-FFF2-40B4-BE49-F238E27FC236}">
                <a16:creationId xmlns:a16="http://schemas.microsoft.com/office/drawing/2014/main" id="{2E8448F5-0F31-4B55-9E11-E7D5F009895E}"/>
              </a:ext>
            </a:extLst>
          </p:cNvPr>
          <p:cNvSpPr>
            <a:spLocks/>
          </p:cNvSpPr>
          <p:nvPr/>
        </p:nvSpPr>
        <p:spPr bwMode="auto">
          <a:xfrm>
            <a:off x="7273925" y="2330450"/>
            <a:ext cx="1411288" cy="368300"/>
          </a:xfrm>
          <a:custGeom>
            <a:avLst/>
            <a:gdLst>
              <a:gd name="T0" fmla="*/ 888 w 889"/>
              <a:gd name="T1" fmla="*/ 231 h 232"/>
              <a:gd name="T2" fmla="*/ 888 w 889"/>
              <a:gd name="T3" fmla="*/ 0 h 232"/>
              <a:gd name="T4" fmla="*/ 0 w 889"/>
              <a:gd name="T5" fmla="*/ 0 h 232"/>
              <a:gd name="T6" fmla="*/ 0 w 889"/>
              <a:gd name="T7" fmla="*/ 231 h 232"/>
              <a:gd name="T8" fmla="*/ 888 w 889"/>
              <a:gd name="T9" fmla="*/ 231 h 232"/>
            </a:gdLst>
            <a:ahLst/>
            <a:cxnLst>
              <a:cxn ang="0">
                <a:pos x="T0" y="T1"/>
              </a:cxn>
              <a:cxn ang="0">
                <a:pos x="T2" y="T3"/>
              </a:cxn>
              <a:cxn ang="0">
                <a:pos x="T4" y="T5"/>
              </a:cxn>
              <a:cxn ang="0">
                <a:pos x="T6" y="T7"/>
              </a:cxn>
              <a:cxn ang="0">
                <a:pos x="T8" y="T9"/>
              </a:cxn>
            </a:cxnLst>
            <a:rect l="0" t="0" r="r" b="b"/>
            <a:pathLst>
              <a:path w="889" h="232">
                <a:moveTo>
                  <a:pt x="888" y="231"/>
                </a:moveTo>
                <a:lnTo>
                  <a:pt x="888" y="0"/>
                </a:lnTo>
                <a:lnTo>
                  <a:pt x="0" y="0"/>
                </a:lnTo>
                <a:lnTo>
                  <a:pt x="0" y="231"/>
                </a:lnTo>
                <a:lnTo>
                  <a:pt x="888" y="23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30" name="Group 30">
            <a:extLst>
              <a:ext uri="{FF2B5EF4-FFF2-40B4-BE49-F238E27FC236}">
                <a16:creationId xmlns:a16="http://schemas.microsoft.com/office/drawing/2014/main" id="{A342BAF2-917E-47BA-8148-033542B683B1}"/>
              </a:ext>
            </a:extLst>
          </p:cNvPr>
          <p:cNvGrpSpPr>
            <a:grpSpLocks/>
          </p:cNvGrpSpPr>
          <p:nvPr/>
        </p:nvGrpSpPr>
        <p:grpSpPr bwMode="auto">
          <a:xfrm>
            <a:off x="7350125" y="1533525"/>
            <a:ext cx="979488" cy="342900"/>
            <a:chOff x="4630" y="966"/>
            <a:chExt cx="617" cy="216"/>
          </a:xfrm>
        </p:grpSpPr>
        <p:sp>
          <p:nvSpPr>
            <p:cNvPr id="25628" name="Freeform 28">
              <a:extLst>
                <a:ext uri="{FF2B5EF4-FFF2-40B4-BE49-F238E27FC236}">
                  <a16:creationId xmlns:a16="http://schemas.microsoft.com/office/drawing/2014/main" id="{235F7A4C-B925-45D5-A58E-175DA4B381E4}"/>
                </a:ext>
              </a:extLst>
            </p:cNvPr>
            <p:cNvSpPr>
              <a:spLocks/>
            </p:cNvSpPr>
            <p:nvPr/>
          </p:nvSpPr>
          <p:spPr bwMode="auto">
            <a:xfrm>
              <a:off x="4630" y="966"/>
              <a:ext cx="617" cy="215"/>
            </a:xfrm>
            <a:custGeom>
              <a:avLst/>
              <a:gdLst>
                <a:gd name="T0" fmla="*/ 616 w 617"/>
                <a:gd name="T1" fmla="*/ 98 h 215"/>
                <a:gd name="T2" fmla="*/ 606 w 617"/>
                <a:gd name="T3" fmla="*/ 79 h 215"/>
                <a:gd name="T4" fmla="*/ 587 w 617"/>
                <a:gd name="T5" fmla="*/ 62 h 215"/>
                <a:gd name="T6" fmla="*/ 561 w 617"/>
                <a:gd name="T7" fmla="*/ 46 h 215"/>
                <a:gd name="T8" fmla="*/ 525 w 617"/>
                <a:gd name="T9" fmla="*/ 32 h 215"/>
                <a:gd name="T10" fmla="*/ 485 w 617"/>
                <a:gd name="T11" fmla="*/ 20 h 215"/>
                <a:gd name="T12" fmla="*/ 437 w 617"/>
                <a:gd name="T13" fmla="*/ 10 h 215"/>
                <a:gd name="T14" fmla="*/ 387 w 617"/>
                <a:gd name="T15" fmla="*/ 4 h 215"/>
                <a:gd name="T16" fmla="*/ 335 w 617"/>
                <a:gd name="T17" fmla="*/ 1 h 215"/>
                <a:gd name="T18" fmla="*/ 280 w 617"/>
                <a:gd name="T19" fmla="*/ 1 h 215"/>
                <a:gd name="T20" fmla="*/ 228 w 617"/>
                <a:gd name="T21" fmla="*/ 4 h 215"/>
                <a:gd name="T22" fmla="*/ 178 w 617"/>
                <a:gd name="T23" fmla="*/ 10 h 215"/>
                <a:gd name="T24" fmla="*/ 131 w 617"/>
                <a:gd name="T25" fmla="*/ 20 h 215"/>
                <a:gd name="T26" fmla="*/ 90 w 617"/>
                <a:gd name="T27" fmla="*/ 32 h 215"/>
                <a:gd name="T28" fmla="*/ 54 w 617"/>
                <a:gd name="T29" fmla="*/ 46 h 215"/>
                <a:gd name="T30" fmla="*/ 29 w 617"/>
                <a:gd name="T31" fmla="*/ 62 h 215"/>
                <a:gd name="T32" fmla="*/ 10 w 617"/>
                <a:gd name="T33" fmla="*/ 79 h 215"/>
                <a:gd name="T34" fmla="*/ 1 w 617"/>
                <a:gd name="T35" fmla="*/ 98 h 215"/>
                <a:gd name="T36" fmla="*/ 1 w 617"/>
                <a:gd name="T37" fmla="*/ 116 h 215"/>
                <a:gd name="T38" fmla="*/ 10 w 617"/>
                <a:gd name="T39" fmla="*/ 135 h 215"/>
                <a:gd name="T40" fmla="*/ 29 w 617"/>
                <a:gd name="T41" fmla="*/ 152 h 215"/>
                <a:gd name="T42" fmla="*/ 54 w 617"/>
                <a:gd name="T43" fmla="*/ 168 h 215"/>
                <a:gd name="T44" fmla="*/ 90 w 617"/>
                <a:gd name="T45" fmla="*/ 183 h 215"/>
                <a:gd name="T46" fmla="*/ 131 w 617"/>
                <a:gd name="T47" fmla="*/ 194 h 215"/>
                <a:gd name="T48" fmla="*/ 178 w 617"/>
                <a:gd name="T49" fmla="*/ 204 h 215"/>
                <a:gd name="T50" fmla="*/ 228 w 617"/>
                <a:gd name="T51" fmla="*/ 210 h 215"/>
                <a:gd name="T52" fmla="*/ 280 w 617"/>
                <a:gd name="T53" fmla="*/ 213 h 215"/>
                <a:gd name="T54" fmla="*/ 335 w 617"/>
                <a:gd name="T55" fmla="*/ 213 h 215"/>
                <a:gd name="T56" fmla="*/ 387 w 617"/>
                <a:gd name="T57" fmla="*/ 210 h 215"/>
                <a:gd name="T58" fmla="*/ 437 w 617"/>
                <a:gd name="T59" fmla="*/ 204 h 215"/>
                <a:gd name="T60" fmla="*/ 485 w 617"/>
                <a:gd name="T61" fmla="*/ 194 h 215"/>
                <a:gd name="T62" fmla="*/ 525 w 617"/>
                <a:gd name="T63" fmla="*/ 183 h 215"/>
                <a:gd name="T64" fmla="*/ 561 w 617"/>
                <a:gd name="T65" fmla="*/ 168 h 215"/>
                <a:gd name="T66" fmla="*/ 587 w 617"/>
                <a:gd name="T67" fmla="*/ 152 h 215"/>
                <a:gd name="T68" fmla="*/ 606 w 617"/>
                <a:gd name="T69" fmla="*/ 135 h 215"/>
                <a:gd name="T70" fmla="*/ 616 w 617"/>
                <a:gd name="T71" fmla="*/ 11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7" h="215">
                  <a:moveTo>
                    <a:pt x="616" y="107"/>
                  </a:moveTo>
                  <a:lnTo>
                    <a:pt x="616" y="98"/>
                  </a:lnTo>
                  <a:lnTo>
                    <a:pt x="612" y="88"/>
                  </a:lnTo>
                  <a:lnTo>
                    <a:pt x="606" y="79"/>
                  </a:lnTo>
                  <a:lnTo>
                    <a:pt x="597" y="71"/>
                  </a:lnTo>
                  <a:lnTo>
                    <a:pt x="587" y="62"/>
                  </a:lnTo>
                  <a:lnTo>
                    <a:pt x="574" y="54"/>
                  </a:lnTo>
                  <a:lnTo>
                    <a:pt x="561" y="46"/>
                  </a:lnTo>
                  <a:lnTo>
                    <a:pt x="544" y="38"/>
                  </a:lnTo>
                  <a:lnTo>
                    <a:pt x="525" y="32"/>
                  </a:lnTo>
                  <a:lnTo>
                    <a:pt x="506" y="26"/>
                  </a:lnTo>
                  <a:lnTo>
                    <a:pt x="485" y="20"/>
                  </a:lnTo>
                  <a:lnTo>
                    <a:pt x="462" y="15"/>
                  </a:lnTo>
                  <a:lnTo>
                    <a:pt x="437" y="10"/>
                  </a:lnTo>
                  <a:lnTo>
                    <a:pt x="413" y="7"/>
                  </a:lnTo>
                  <a:lnTo>
                    <a:pt x="387" y="4"/>
                  </a:lnTo>
                  <a:lnTo>
                    <a:pt x="362" y="2"/>
                  </a:lnTo>
                  <a:lnTo>
                    <a:pt x="335" y="1"/>
                  </a:lnTo>
                  <a:lnTo>
                    <a:pt x="307" y="0"/>
                  </a:lnTo>
                  <a:lnTo>
                    <a:pt x="280" y="1"/>
                  </a:lnTo>
                  <a:lnTo>
                    <a:pt x="254" y="2"/>
                  </a:lnTo>
                  <a:lnTo>
                    <a:pt x="228" y="4"/>
                  </a:lnTo>
                  <a:lnTo>
                    <a:pt x="202" y="7"/>
                  </a:lnTo>
                  <a:lnTo>
                    <a:pt x="178" y="10"/>
                  </a:lnTo>
                  <a:lnTo>
                    <a:pt x="153" y="15"/>
                  </a:lnTo>
                  <a:lnTo>
                    <a:pt x="131" y="20"/>
                  </a:lnTo>
                  <a:lnTo>
                    <a:pt x="109" y="26"/>
                  </a:lnTo>
                  <a:lnTo>
                    <a:pt x="90" y="32"/>
                  </a:lnTo>
                  <a:lnTo>
                    <a:pt x="71" y="38"/>
                  </a:lnTo>
                  <a:lnTo>
                    <a:pt x="54" y="46"/>
                  </a:lnTo>
                  <a:lnTo>
                    <a:pt x="41" y="54"/>
                  </a:lnTo>
                  <a:lnTo>
                    <a:pt x="29" y="62"/>
                  </a:lnTo>
                  <a:lnTo>
                    <a:pt x="18" y="71"/>
                  </a:lnTo>
                  <a:lnTo>
                    <a:pt x="10" y="79"/>
                  </a:lnTo>
                  <a:lnTo>
                    <a:pt x="4" y="88"/>
                  </a:lnTo>
                  <a:lnTo>
                    <a:pt x="1" y="98"/>
                  </a:lnTo>
                  <a:lnTo>
                    <a:pt x="0" y="107"/>
                  </a:lnTo>
                  <a:lnTo>
                    <a:pt x="1" y="116"/>
                  </a:lnTo>
                  <a:lnTo>
                    <a:pt x="4" y="125"/>
                  </a:lnTo>
                  <a:lnTo>
                    <a:pt x="10" y="135"/>
                  </a:lnTo>
                  <a:lnTo>
                    <a:pt x="18" y="144"/>
                  </a:lnTo>
                  <a:lnTo>
                    <a:pt x="29" y="152"/>
                  </a:lnTo>
                  <a:lnTo>
                    <a:pt x="41" y="160"/>
                  </a:lnTo>
                  <a:lnTo>
                    <a:pt x="54" y="168"/>
                  </a:lnTo>
                  <a:lnTo>
                    <a:pt x="71" y="176"/>
                  </a:lnTo>
                  <a:lnTo>
                    <a:pt x="90" y="183"/>
                  </a:lnTo>
                  <a:lnTo>
                    <a:pt x="109" y="188"/>
                  </a:lnTo>
                  <a:lnTo>
                    <a:pt x="131" y="194"/>
                  </a:lnTo>
                  <a:lnTo>
                    <a:pt x="153" y="199"/>
                  </a:lnTo>
                  <a:lnTo>
                    <a:pt x="178" y="204"/>
                  </a:lnTo>
                  <a:lnTo>
                    <a:pt x="202" y="207"/>
                  </a:lnTo>
                  <a:lnTo>
                    <a:pt x="228" y="210"/>
                  </a:lnTo>
                  <a:lnTo>
                    <a:pt x="254" y="212"/>
                  </a:lnTo>
                  <a:lnTo>
                    <a:pt x="280" y="213"/>
                  </a:lnTo>
                  <a:lnTo>
                    <a:pt x="307" y="214"/>
                  </a:lnTo>
                  <a:lnTo>
                    <a:pt x="335" y="213"/>
                  </a:lnTo>
                  <a:lnTo>
                    <a:pt x="362" y="212"/>
                  </a:lnTo>
                  <a:lnTo>
                    <a:pt x="387" y="210"/>
                  </a:lnTo>
                  <a:lnTo>
                    <a:pt x="413" y="207"/>
                  </a:lnTo>
                  <a:lnTo>
                    <a:pt x="437" y="204"/>
                  </a:lnTo>
                  <a:lnTo>
                    <a:pt x="462" y="199"/>
                  </a:lnTo>
                  <a:lnTo>
                    <a:pt x="485" y="194"/>
                  </a:lnTo>
                  <a:lnTo>
                    <a:pt x="506" y="188"/>
                  </a:lnTo>
                  <a:lnTo>
                    <a:pt x="525" y="183"/>
                  </a:lnTo>
                  <a:lnTo>
                    <a:pt x="544" y="176"/>
                  </a:lnTo>
                  <a:lnTo>
                    <a:pt x="561" y="168"/>
                  </a:lnTo>
                  <a:lnTo>
                    <a:pt x="574" y="160"/>
                  </a:lnTo>
                  <a:lnTo>
                    <a:pt x="587" y="152"/>
                  </a:lnTo>
                  <a:lnTo>
                    <a:pt x="597" y="144"/>
                  </a:lnTo>
                  <a:lnTo>
                    <a:pt x="606" y="135"/>
                  </a:lnTo>
                  <a:lnTo>
                    <a:pt x="612" y="125"/>
                  </a:lnTo>
                  <a:lnTo>
                    <a:pt x="616" y="116"/>
                  </a:lnTo>
                  <a:lnTo>
                    <a:pt x="616" y="10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9" name="Rectangle 29">
              <a:extLst>
                <a:ext uri="{FF2B5EF4-FFF2-40B4-BE49-F238E27FC236}">
                  <a16:creationId xmlns:a16="http://schemas.microsoft.com/office/drawing/2014/main" id="{07BD08B3-EFBD-4CAD-81E2-3F768D10D066}"/>
                </a:ext>
              </a:extLst>
            </p:cNvPr>
            <p:cNvSpPr>
              <a:spLocks noChangeArrowheads="1"/>
            </p:cNvSpPr>
            <p:nvPr/>
          </p:nvSpPr>
          <p:spPr bwMode="auto">
            <a:xfrm>
              <a:off x="4665" y="972"/>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grpSp>
      <p:sp>
        <p:nvSpPr>
          <p:cNvPr id="25631" name="Rectangle 31">
            <a:extLst>
              <a:ext uri="{FF2B5EF4-FFF2-40B4-BE49-F238E27FC236}">
                <a16:creationId xmlns:a16="http://schemas.microsoft.com/office/drawing/2014/main" id="{2D23C933-EEF6-4A5E-AD9B-E3B754D540F2}"/>
              </a:ext>
            </a:extLst>
          </p:cNvPr>
          <p:cNvSpPr>
            <a:spLocks noChangeArrowheads="1"/>
          </p:cNvSpPr>
          <p:nvPr/>
        </p:nvSpPr>
        <p:spPr bwMode="auto">
          <a:xfrm>
            <a:off x="8154988" y="1803400"/>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grpSp>
        <p:nvGrpSpPr>
          <p:cNvPr id="25634" name="Group 34">
            <a:extLst>
              <a:ext uri="{FF2B5EF4-FFF2-40B4-BE49-F238E27FC236}">
                <a16:creationId xmlns:a16="http://schemas.microsoft.com/office/drawing/2014/main" id="{6BF74A62-F6F6-41EE-B8CC-8EB138AF1122}"/>
              </a:ext>
            </a:extLst>
          </p:cNvPr>
          <p:cNvGrpSpPr>
            <a:grpSpLocks/>
          </p:cNvGrpSpPr>
          <p:nvPr/>
        </p:nvGrpSpPr>
        <p:grpSpPr bwMode="auto">
          <a:xfrm>
            <a:off x="6704013" y="1746250"/>
            <a:ext cx="803275" cy="376238"/>
            <a:chOff x="4223" y="1100"/>
            <a:chExt cx="506" cy="237"/>
          </a:xfrm>
        </p:grpSpPr>
        <p:sp>
          <p:nvSpPr>
            <p:cNvPr id="25632" name="Freeform 32">
              <a:extLst>
                <a:ext uri="{FF2B5EF4-FFF2-40B4-BE49-F238E27FC236}">
                  <a16:creationId xmlns:a16="http://schemas.microsoft.com/office/drawing/2014/main" id="{48D28036-F1F5-43FB-8917-5E7648528E1D}"/>
                </a:ext>
              </a:extLst>
            </p:cNvPr>
            <p:cNvSpPr>
              <a:spLocks/>
            </p:cNvSpPr>
            <p:nvPr/>
          </p:nvSpPr>
          <p:spPr bwMode="auto">
            <a:xfrm>
              <a:off x="4223" y="1123"/>
              <a:ext cx="506" cy="214"/>
            </a:xfrm>
            <a:custGeom>
              <a:avLst/>
              <a:gdLst>
                <a:gd name="T0" fmla="*/ 504 w 506"/>
                <a:gd name="T1" fmla="*/ 98 h 214"/>
                <a:gd name="T2" fmla="*/ 497 w 506"/>
                <a:gd name="T3" fmla="*/ 79 h 214"/>
                <a:gd name="T4" fmla="*/ 482 w 506"/>
                <a:gd name="T5" fmla="*/ 62 h 214"/>
                <a:gd name="T6" fmla="*/ 460 w 506"/>
                <a:gd name="T7" fmla="*/ 46 h 214"/>
                <a:gd name="T8" fmla="*/ 431 w 506"/>
                <a:gd name="T9" fmla="*/ 31 h 214"/>
                <a:gd name="T10" fmla="*/ 398 w 506"/>
                <a:gd name="T11" fmla="*/ 20 h 214"/>
                <a:gd name="T12" fmla="*/ 360 w 506"/>
                <a:gd name="T13" fmla="*/ 10 h 214"/>
                <a:gd name="T14" fmla="*/ 318 w 506"/>
                <a:gd name="T15" fmla="*/ 4 h 214"/>
                <a:gd name="T16" fmla="*/ 275 w 506"/>
                <a:gd name="T17" fmla="*/ 0 h 214"/>
                <a:gd name="T18" fmla="*/ 231 w 506"/>
                <a:gd name="T19" fmla="*/ 0 h 214"/>
                <a:gd name="T20" fmla="*/ 188 w 506"/>
                <a:gd name="T21" fmla="*/ 4 h 214"/>
                <a:gd name="T22" fmla="*/ 146 w 506"/>
                <a:gd name="T23" fmla="*/ 10 h 214"/>
                <a:gd name="T24" fmla="*/ 108 w 506"/>
                <a:gd name="T25" fmla="*/ 20 h 214"/>
                <a:gd name="T26" fmla="*/ 74 w 506"/>
                <a:gd name="T27" fmla="*/ 31 h 214"/>
                <a:gd name="T28" fmla="*/ 46 w 506"/>
                <a:gd name="T29" fmla="*/ 46 h 214"/>
                <a:gd name="T30" fmla="*/ 24 w 506"/>
                <a:gd name="T31" fmla="*/ 62 h 214"/>
                <a:gd name="T32" fmla="*/ 9 w 506"/>
                <a:gd name="T33" fmla="*/ 79 h 214"/>
                <a:gd name="T34" fmla="*/ 1 w 506"/>
                <a:gd name="T35" fmla="*/ 98 h 214"/>
                <a:gd name="T36" fmla="*/ 1 w 506"/>
                <a:gd name="T37" fmla="*/ 116 h 214"/>
                <a:gd name="T38" fmla="*/ 9 w 506"/>
                <a:gd name="T39" fmla="*/ 134 h 214"/>
                <a:gd name="T40" fmla="*/ 24 w 506"/>
                <a:gd name="T41" fmla="*/ 152 h 214"/>
                <a:gd name="T42" fmla="*/ 46 w 506"/>
                <a:gd name="T43" fmla="*/ 168 h 214"/>
                <a:gd name="T44" fmla="*/ 74 w 506"/>
                <a:gd name="T45" fmla="*/ 182 h 214"/>
                <a:gd name="T46" fmla="*/ 108 w 506"/>
                <a:gd name="T47" fmla="*/ 194 h 214"/>
                <a:gd name="T48" fmla="*/ 146 w 506"/>
                <a:gd name="T49" fmla="*/ 203 h 214"/>
                <a:gd name="T50" fmla="*/ 188 w 506"/>
                <a:gd name="T51" fmla="*/ 210 h 214"/>
                <a:gd name="T52" fmla="*/ 231 w 506"/>
                <a:gd name="T53" fmla="*/ 213 h 214"/>
                <a:gd name="T54" fmla="*/ 275 w 506"/>
                <a:gd name="T55" fmla="*/ 213 h 214"/>
                <a:gd name="T56" fmla="*/ 318 w 506"/>
                <a:gd name="T57" fmla="*/ 210 h 214"/>
                <a:gd name="T58" fmla="*/ 360 w 506"/>
                <a:gd name="T59" fmla="*/ 203 h 214"/>
                <a:gd name="T60" fmla="*/ 398 w 506"/>
                <a:gd name="T61" fmla="*/ 194 h 214"/>
                <a:gd name="T62" fmla="*/ 431 w 506"/>
                <a:gd name="T63" fmla="*/ 182 h 214"/>
                <a:gd name="T64" fmla="*/ 460 w 506"/>
                <a:gd name="T65" fmla="*/ 168 h 214"/>
                <a:gd name="T66" fmla="*/ 482 w 506"/>
                <a:gd name="T67" fmla="*/ 152 h 214"/>
                <a:gd name="T68" fmla="*/ 497 w 506"/>
                <a:gd name="T69" fmla="*/ 134 h 214"/>
                <a:gd name="T70" fmla="*/ 504 w 506"/>
                <a:gd name="T71" fmla="*/ 1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6" h="214">
                  <a:moveTo>
                    <a:pt x="505" y="106"/>
                  </a:moveTo>
                  <a:lnTo>
                    <a:pt x="504" y="98"/>
                  </a:lnTo>
                  <a:lnTo>
                    <a:pt x="501" y="88"/>
                  </a:lnTo>
                  <a:lnTo>
                    <a:pt x="497" y="79"/>
                  </a:lnTo>
                  <a:lnTo>
                    <a:pt x="490" y="70"/>
                  </a:lnTo>
                  <a:lnTo>
                    <a:pt x="482" y="62"/>
                  </a:lnTo>
                  <a:lnTo>
                    <a:pt x="472" y="53"/>
                  </a:lnTo>
                  <a:lnTo>
                    <a:pt x="460" y="46"/>
                  </a:lnTo>
                  <a:lnTo>
                    <a:pt x="446" y="38"/>
                  </a:lnTo>
                  <a:lnTo>
                    <a:pt x="431" y="31"/>
                  </a:lnTo>
                  <a:lnTo>
                    <a:pt x="415" y="25"/>
                  </a:lnTo>
                  <a:lnTo>
                    <a:pt x="398" y="20"/>
                  </a:lnTo>
                  <a:lnTo>
                    <a:pt x="379" y="14"/>
                  </a:lnTo>
                  <a:lnTo>
                    <a:pt x="360" y="10"/>
                  </a:lnTo>
                  <a:lnTo>
                    <a:pt x="339" y="7"/>
                  </a:lnTo>
                  <a:lnTo>
                    <a:pt x="318" y="4"/>
                  </a:lnTo>
                  <a:lnTo>
                    <a:pt x="297" y="2"/>
                  </a:lnTo>
                  <a:lnTo>
                    <a:pt x="275" y="0"/>
                  </a:lnTo>
                  <a:lnTo>
                    <a:pt x="253" y="0"/>
                  </a:lnTo>
                  <a:lnTo>
                    <a:pt x="231" y="0"/>
                  </a:lnTo>
                  <a:lnTo>
                    <a:pt x="209" y="2"/>
                  </a:lnTo>
                  <a:lnTo>
                    <a:pt x="188" y="4"/>
                  </a:lnTo>
                  <a:lnTo>
                    <a:pt x="166" y="7"/>
                  </a:lnTo>
                  <a:lnTo>
                    <a:pt x="146" y="10"/>
                  </a:lnTo>
                  <a:lnTo>
                    <a:pt x="126" y="14"/>
                  </a:lnTo>
                  <a:lnTo>
                    <a:pt x="108" y="20"/>
                  </a:lnTo>
                  <a:lnTo>
                    <a:pt x="91" y="25"/>
                  </a:lnTo>
                  <a:lnTo>
                    <a:pt x="74" y="31"/>
                  </a:lnTo>
                  <a:lnTo>
                    <a:pt x="59" y="38"/>
                  </a:lnTo>
                  <a:lnTo>
                    <a:pt x="46" y="46"/>
                  </a:lnTo>
                  <a:lnTo>
                    <a:pt x="34" y="53"/>
                  </a:lnTo>
                  <a:lnTo>
                    <a:pt x="24" y="62"/>
                  </a:lnTo>
                  <a:lnTo>
                    <a:pt x="15" y="70"/>
                  </a:lnTo>
                  <a:lnTo>
                    <a:pt x="9" y="79"/>
                  </a:lnTo>
                  <a:lnTo>
                    <a:pt x="4" y="88"/>
                  </a:lnTo>
                  <a:lnTo>
                    <a:pt x="1" y="98"/>
                  </a:lnTo>
                  <a:lnTo>
                    <a:pt x="0" y="106"/>
                  </a:lnTo>
                  <a:lnTo>
                    <a:pt x="1" y="116"/>
                  </a:lnTo>
                  <a:lnTo>
                    <a:pt x="4" y="125"/>
                  </a:lnTo>
                  <a:lnTo>
                    <a:pt x="9" y="134"/>
                  </a:lnTo>
                  <a:lnTo>
                    <a:pt x="15" y="143"/>
                  </a:lnTo>
                  <a:lnTo>
                    <a:pt x="24" y="152"/>
                  </a:lnTo>
                  <a:lnTo>
                    <a:pt x="34" y="160"/>
                  </a:lnTo>
                  <a:lnTo>
                    <a:pt x="46" y="168"/>
                  </a:lnTo>
                  <a:lnTo>
                    <a:pt x="59" y="175"/>
                  </a:lnTo>
                  <a:lnTo>
                    <a:pt x="74" y="182"/>
                  </a:lnTo>
                  <a:lnTo>
                    <a:pt x="91" y="188"/>
                  </a:lnTo>
                  <a:lnTo>
                    <a:pt x="108" y="194"/>
                  </a:lnTo>
                  <a:lnTo>
                    <a:pt x="126" y="199"/>
                  </a:lnTo>
                  <a:lnTo>
                    <a:pt x="146" y="203"/>
                  </a:lnTo>
                  <a:lnTo>
                    <a:pt x="166" y="207"/>
                  </a:lnTo>
                  <a:lnTo>
                    <a:pt x="188" y="210"/>
                  </a:lnTo>
                  <a:lnTo>
                    <a:pt x="209" y="212"/>
                  </a:lnTo>
                  <a:lnTo>
                    <a:pt x="231" y="213"/>
                  </a:lnTo>
                  <a:lnTo>
                    <a:pt x="253" y="213"/>
                  </a:lnTo>
                  <a:lnTo>
                    <a:pt x="275" y="213"/>
                  </a:lnTo>
                  <a:lnTo>
                    <a:pt x="297" y="212"/>
                  </a:lnTo>
                  <a:lnTo>
                    <a:pt x="318" y="210"/>
                  </a:lnTo>
                  <a:lnTo>
                    <a:pt x="339" y="207"/>
                  </a:lnTo>
                  <a:lnTo>
                    <a:pt x="360" y="203"/>
                  </a:lnTo>
                  <a:lnTo>
                    <a:pt x="379" y="199"/>
                  </a:lnTo>
                  <a:lnTo>
                    <a:pt x="398" y="194"/>
                  </a:lnTo>
                  <a:lnTo>
                    <a:pt x="415" y="188"/>
                  </a:lnTo>
                  <a:lnTo>
                    <a:pt x="431" y="182"/>
                  </a:lnTo>
                  <a:lnTo>
                    <a:pt x="446" y="175"/>
                  </a:lnTo>
                  <a:lnTo>
                    <a:pt x="460" y="168"/>
                  </a:lnTo>
                  <a:lnTo>
                    <a:pt x="472" y="160"/>
                  </a:lnTo>
                  <a:lnTo>
                    <a:pt x="482" y="152"/>
                  </a:lnTo>
                  <a:lnTo>
                    <a:pt x="490" y="143"/>
                  </a:lnTo>
                  <a:lnTo>
                    <a:pt x="497" y="134"/>
                  </a:lnTo>
                  <a:lnTo>
                    <a:pt x="501" y="125"/>
                  </a:lnTo>
                  <a:lnTo>
                    <a:pt x="504" y="116"/>
                  </a:lnTo>
                  <a:lnTo>
                    <a:pt x="505" y="10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Rectangle 33">
              <a:extLst>
                <a:ext uri="{FF2B5EF4-FFF2-40B4-BE49-F238E27FC236}">
                  <a16:creationId xmlns:a16="http://schemas.microsoft.com/office/drawing/2014/main" id="{D3F2A369-3D0A-470D-9FF4-3B33058281F0}"/>
                </a:ext>
              </a:extLst>
            </p:cNvPr>
            <p:cNvSpPr>
              <a:spLocks noChangeArrowheads="1"/>
            </p:cNvSpPr>
            <p:nvPr/>
          </p:nvSpPr>
          <p:spPr bwMode="auto">
            <a:xfrm>
              <a:off x="4355" y="1100"/>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grpSp>
      <p:sp>
        <p:nvSpPr>
          <p:cNvPr id="25635" name="Rectangle 35">
            <a:extLst>
              <a:ext uri="{FF2B5EF4-FFF2-40B4-BE49-F238E27FC236}">
                <a16:creationId xmlns:a16="http://schemas.microsoft.com/office/drawing/2014/main" id="{556F923F-0A50-4BDC-A0BA-4C86BCC6FBF5}"/>
              </a:ext>
            </a:extLst>
          </p:cNvPr>
          <p:cNvSpPr>
            <a:spLocks noChangeArrowheads="1"/>
          </p:cNvSpPr>
          <p:nvPr/>
        </p:nvSpPr>
        <p:spPr bwMode="auto">
          <a:xfrm>
            <a:off x="7323138" y="229393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25636" name="Line 36">
            <a:extLst>
              <a:ext uri="{FF2B5EF4-FFF2-40B4-BE49-F238E27FC236}">
                <a16:creationId xmlns:a16="http://schemas.microsoft.com/office/drawing/2014/main" id="{DAB250C9-D93E-4EC9-B7B7-5CEE72E782D0}"/>
              </a:ext>
            </a:extLst>
          </p:cNvPr>
          <p:cNvSpPr>
            <a:spLocks noChangeShapeType="1"/>
          </p:cNvSpPr>
          <p:nvPr/>
        </p:nvSpPr>
        <p:spPr bwMode="auto">
          <a:xfrm>
            <a:off x="6975475" y="2484438"/>
            <a:ext cx="28733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7" name="Line 37">
            <a:extLst>
              <a:ext uri="{FF2B5EF4-FFF2-40B4-BE49-F238E27FC236}">
                <a16:creationId xmlns:a16="http://schemas.microsoft.com/office/drawing/2014/main" id="{4E966850-F3F7-40F2-81B9-D55B5B30DE68}"/>
              </a:ext>
            </a:extLst>
          </p:cNvPr>
          <p:cNvSpPr>
            <a:spLocks noChangeShapeType="1"/>
          </p:cNvSpPr>
          <p:nvPr/>
        </p:nvSpPr>
        <p:spPr bwMode="auto">
          <a:xfrm flipH="1">
            <a:off x="8177213" y="2109788"/>
            <a:ext cx="241300"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8" name="Freeform 38">
            <a:extLst>
              <a:ext uri="{FF2B5EF4-FFF2-40B4-BE49-F238E27FC236}">
                <a16:creationId xmlns:a16="http://schemas.microsoft.com/office/drawing/2014/main" id="{AE4ABEDC-B983-4675-8AF1-7933DE5E0C11}"/>
              </a:ext>
            </a:extLst>
          </p:cNvPr>
          <p:cNvSpPr>
            <a:spLocks/>
          </p:cNvSpPr>
          <p:nvPr/>
        </p:nvSpPr>
        <p:spPr bwMode="auto">
          <a:xfrm>
            <a:off x="4365625" y="4121150"/>
            <a:ext cx="782638" cy="331788"/>
          </a:xfrm>
          <a:custGeom>
            <a:avLst/>
            <a:gdLst>
              <a:gd name="T0" fmla="*/ 491 w 493"/>
              <a:gd name="T1" fmla="*/ 95 h 209"/>
              <a:gd name="T2" fmla="*/ 483 w 493"/>
              <a:gd name="T3" fmla="*/ 77 h 209"/>
              <a:gd name="T4" fmla="*/ 469 w 493"/>
              <a:gd name="T5" fmla="*/ 60 h 209"/>
              <a:gd name="T6" fmla="*/ 447 w 493"/>
              <a:gd name="T7" fmla="*/ 44 h 209"/>
              <a:gd name="T8" fmla="*/ 420 w 493"/>
              <a:gd name="T9" fmla="*/ 30 h 209"/>
              <a:gd name="T10" fmla="*/ 387 w 493"/>
              <a:gd name="T11" fmla="*/ 18 h 209"/>
              <a:gd name="T12" fmla="*/ 350 w 493"/>
              <a:gd name="T13" fmla="*/ 10 h 209"/>
              <a:gd name="T14" fmla="*/ 309 w 493"/>
              <a:gd name="T15" fmla="*/ 4 h 209"/>
              <a:gd name="T16" fmla="*/ 267 w 493"/>
              <a:gd name="T17" fmla="*/ 0 h 209"/>
              <a:gd name="T18" fmla="*/ 224 w 493"/>
              <a:gd name="T19" fmla="*/ 0 h 209"/>
              <a:gd name="T20" fmla="*/ 182 w 493"/>
              <a:gd name="T21" fmla="*/ 4 h 209"/>
              <a:gd name="T22" fmla="*/ 142 w 493"/>
              <a:gd name="T23" fmla="*/ 10 h 209"/>
              <a:gd name="T24" fmla="*/ 105 w 493"/>
              <a:gd name="T25" fmla="*/ 18 h 209"/>
              <a:gd name="T26" fmla="*/ 72 w 493"/>
              <a:gd name="T27" fmla="*/ 30 h 209"/>
              <a:gd name="T28" fmla="*/ 44 w 493"/>
              <a:gd name="T29" fmla="*/ 44 h 209"/>
              <a:gd name="T30" fmla="*/ 23 w 493"/>
              <a:gd name="T31" fmla="*/ 60 h 209"/>
              <a:gd name="T32" fmla="*/ 9 w 493"/>
              <a:gd name="T33" fmla="*/ 77 h 209"/>
              <a:gd name="T34" fmla="*/ 1 w 493"/>
              <a:gd name="T35" fmla="*/ 95 h 209"/>
              <a:gd name="T36" fmla="*/ 1 w 493"/>
              <a:gd name="T37" fmla="*/ 113 h 209"/>
              <a:gd name="T38" fmla="*/ 9 w 493"/>
              <a:gd name="T39" fmla="*/ 131 h 209"/>
              <a:gd name="T40" fmla="*/ 23 w 493"/>
              <a:gd name="T41" fmla="*/ 147 h 209"/>
              <a:gd name="T42" fmla="*/ 44 w 493"/>
              <a:gd name="T43" fmla="*/ 163 h 209"/>
              <a:gd name="T44" fmla="*/ 72 w 493"/>
              <a:gd name="T45" fmla="*/ 177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50 w 493"/>
              <a:gd name="T59" fmla="*/ 198 h 209"/>
              <a:gd name="T60" fmla="*/ 387 w 493"/>
              <a:gd name="T61" fmla="*/ 189 h 209"/>
              <a:gd name="T62" fmla="*/ 420 w 493"/>
              <a:gd name="T63" fmla="*/ 177 h 209"/>
              <a:gd name="T64" fmla="*/ 447 w 493"/>
              <a:gd name="T65" fmla="*/ 163 h 209"/>
              <a:gd name="T66" fmla="*/ 469 w 493"/>
              <a:gd name="T67" fmla="*/ 147 h 209"/>
              <a:gd name="T68" fmla="*/ 483 w 493"/>
              <a:gd name="T69" fmla="*/ 131 h 209"/>
              <a:gd name="T70" fmla="*/ 491 w 493"/>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3" h="209">
                <a:moveTo>
                  <a:pt x="492" y="104"/>
                </a:moveTo>
                <a:lnTo>
                  <a:pt x="491" y="95"/>
                </a:lnTo>
                <a:lnTo>
                  <a:pt x="488" y="86"/>
                </a:lnTo>
                <a:lnTo>
                  <a:pt x="483" y="77"/>
                </a:lnTo>
                <a:lnTo>
                  <a:pt x="477" y="68"/>
                </a:lnTo>
                <a:lnTo>
                  <a:pt x="469" y="60"/>
                </a:lnTo>
                <a:lnTo>
                  <a:pt x="458" y="52"/>
                </a:lnTo>
                <a:lnTo>
                  <a:pt x="447" y="44"/>
                </a:lnTo>
                <a:lnTo>
                  <a:pt x="434" y="37"/>
                </a:lnTo>
                <a:lnTo>
                  <a:pt x="420" y="30"/>
                </a:lnTo>
                <a:lnTo>
                  <a:pt x="404" y="24"/>
                </a:lnTo>
                <a:lnTo>
                  <a:pt x="387" y="18"/>
                </a:lnTo>
                <a:lnTo>
                  <a:pt x="369" y="14"/>
                </a:lnTo>
                <a:lnTo>
                  <a:pt x="350" y="10"/>
                </a:lnTo>
                <a:lnTo>
                  <a:pt x="330" y="6"/>
                </a:lnTo>
                <a:lnTo>
                  <a:pt x="309" y="4"/>
                </a:lnTo>
                <a:lnTo>
                  <a:pt x="289" y="2"/>
                </a:lnTo>
                <a:lnTo>
                  <a:pt x="267" y="0"/>
                </a:lnTo>
                <a:lnTo>
                  <a:pt x="246" y="0"/>
                </a:lnTo>
                <a:lnTo>
                  <a:pt x="224" y="0"/>
                </a:lnTo>
                <a:lnTo>
                  <a:pt x="203" y="2"/>
                </a:lnTo>
                <a:lnTo>
                  <a:pt x="182" y="4"/>
                </a:lnTo>
                <a:lnTo>
                  <a:pt x="162" y="6"/>
                </a:lnTo>
                <a:lnTo>
                  <a:pt x="142" y="10"/>
                </a:lnTo>
                <a:lnTo>
                  <a:pt x="123" y="14"/>
                </a:lnTo>
                <a:lnTo>
                  <a:pt x="105" y="18"/>
                </a:lnTo>
                <a:lnTo>
                  <a:pt x="88" y="24"/>
                </a:lnTo>
                <a:lnTo>
                  <a:pt x="72" y="30"/>
                </a:lnTo>
                <a:lnTo>
                  <a:pt x="57" y="37"/>
                </a:lnTo>
                <a:lnTo>
                  <a:pt x="44" y="44"/>
                </a:lnTo>
                <a:lnTo>
                  <a:pt x="33" y="52"/>
                </a:lnTo>
                <a:lnTo>
                  <a:pt x="23" y="60"/>
                </a:lnTo>
                <a:lnTo>
                  <a:pt x="15" y="68"/>
                </a:lnTo>
                <a:lnTo>
                  <a:pt x="9" y="77"/>
                </a:lnTo>
                <a:lnTo>
                  <a:pt x="4" y="86"/>
                </a:lnTo>
                <a:lnTo>
                  <a:pt x="1" y="95"/>
                </a:lnTo>
                <a:lnTo>
                  <a:pt x="0" y="104"/>
                </a:lnTo>
                <a:lnTo>
                  <a:pt x="1" y="113"/>
                </a:lnTo>
                <a:lnTo>
                  <a:pt x="4" y="122"/>
                </a:lnTo>
                <a:lnTo>
                  <a:pt x="9" y="131"/>
                </a:lnTo>
                <a:lnTo>
                  <a:pt x="15" y="139"/>
                </a:lnTo>
                <a:lnTo>
                  <a:pt x="23" y="147"/>
                </a:lnTo>
                <a:lnTo>
                  <a:pt x="33" y="156"/>
                </a:lnTo>
                <a:lnTo>
                  <a:pt x="44" y="163"/>
                </a:lnTo>
                <a:lnTo>
                  <a:pt x="57" y="171"/>
                </a:lnTo>
                <a:lnTo>
                  <a:pt x="72" y="177"/>
                </a:lnTo>
                <a:lnTo>
                  <a:pt x="88" y="184"/>
                </a:lnTo>
                <a:lnTo>
                  <a:pt x="105" y="189"/>
                </a:lnTo>
                <a:lnTo>
                  <a:pt x="123" y="194"/>
                </a:lnTo>
                <a:lnTo>
                  <a:pt x="142" y="198"/>
                </a:lnTo>
                <a:lnTo>
                  <a:pt x="162" y="201"/>
                </a:lnTo>
                <a:lnTo>
                  <a:pt x="182" y="204"/>
                </a:lnTo>
                <a:lnTo>
                  <a:pt x="203" y="206"/>
                </a:lnTo>
                <a:lnTo>
                  <a:pt x="224" y="207"/>
                </a:lnTo>
                <a:lnTo>
                  <a:pt x="246" y="208"/>
                </a:lnTo>
                <a:lnTo>
                  <a:pt x="267" y="207"/>
                </a:lnTo>
                <a:lnTo>
                  <a:pt x="289" y="206"/>
                </a:lnTo>
                <a:lnTo>
                  <a:pt x="309" y="204"/>
                </a:lnTo>
                <a:lnTo>
                  <a:pt x="330" y="201"/>
                </a:lnTo>
                <a:lnTo>
                  <a:pt x="350" y="198"/>
                </a:lnTo>
                <a:lnTo>
                  <a:pt x="369" y="194"/>
                </a:lnTo>
                <a:lnTo>
                  <a:pt x="387" y="189"/>
                </a:lnTo>
                <a:lnTo>
                  <a:pt x="404" y="184"/>
                </a:lnTo>
                <a:lnTo>
                  <a:pt x="420" y="177"/>
                </a:lnTo>
                <a:lnTo>
                  <a:pt x="434" y="171"/>
                </a:lnTo>
                <a:lnTo>
                  <a:pt x="447" y="163"/>
                </a:lnTo>
                <a:lnTo>
                  <a:pt x="458" y="156"/>
                </a:lnTo>
                <a:lnTo>
                  <a:pt x="469" y="147"/>
                </a:lnTo>
                <a:lnTo>
                  <a:pt x="477" y="139"/>
                </a:lnTo>
                <a:lnTo>
                  <a:pt x="483" y="131"/>
                </a:lnTo>
                <a:lnTo>
                  <a:pt x="488" y="122"/>
                </a:lnTo>
                <a:lnTo>
                  <a:pt x="491" y="113"/>
                </a:lnTo>
                <a:lnTo>
                  <a:pt x="492"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9" name="Freeform 39">
            <a:extLst>
              <a:ext uri="{FF2B5EF4-FFF2-40B4-BE49-F238E27FC236}">
                <a16:creationId xmlns:a16="http://schemas.microsoft.com/office/drawing/2014/main" id="{4E24DE42-2C25-4B31-A2D7-C85853A2F415}"/>
              </a:ext>
            </a:extLst>
          </p:cNvPr>
          <p:cNvSpPr>
            <a:spLocks/>
          </p:cNvSpPr>
          <p:nvPr/>
        </p:nvSpPr>
        <p:spPr bwMode="auto">
          <a:xfrm>
            <a:off x="3663950" y="4364038"/>
            <a:ext cx="781050" cy="331787"/>
          </a:xfrm>
          <a:custGeom>
            <a:avLst/>
            <a:gdLst>
              <a:gd name="T0" fmla="*/ 490 w 492"/>
              <a:gd name="T1" fmla="*/ 95 h 209"/>
              <a:gd name="T2" fmla="*/ 483 w 492"/>
              <a:gd name="T3" fmla="*/ 77 h 209"/>
              <a:gd name="T4" fmla="*/ 468 w 492"/>
              <a:gd name="T5" fmla="*/ 59 h 209"/>
              <a:gd name="T6" fmla="*/ 447 w 492"/>
              <a:gd name="T7" fmla="*/ 44 h 209"/>
              <a:gd name="T8" fmla="*/ 419 w 492"/>
              <a:gd name="T9" fmla="*/ 30 h 209"/>
              <a:gd name="T10" fmla="*/ 386 w 492"/>
              <a:gd name="T11" fmla="*/ 19 h 209"/>
              <a:gd name="T12" fmla="*/ 349 w 492"/>
              <a:gd name="T13" fmla="*/ 9 h 209"/>
              <a:gd name="T14" fmla="*/ 309 w 492"/>
              <a:gd name="T15" fmla="*/ 3 h 209"/>
              <a:gd name="T16" fmla="*/ 267 w 492"/>
              <a:gd name="T17" fmla="*/ 0 h 209"/>
              <a:gd name="T18" fmla="*/ 224 w 492"/>
              <a:gd name="T19" fmla="*/ 0 h 209"/>
              <a:gd name="T20" fmla="*/ 182 w 492"/>
              <a:gd name="T21" fmla="*/ 3 h 209"/>
              <a:gd name="T22" fmla="*/ 141 w 492"/>
              <a:gd name="T23" fmla="*/ 9 h 209"/>
              <a:gd name="T24" fmla="*/ 105 w 492"/>
              <a:gd name="T25" fmla="*/ 19 h 209"/>
              <a:gd name="T26" fmla="*/ 72 w 492"/>
              <a:gd name="T27" fmla="*/ 30 h 209"/>
              <a:gd name="T28" fmla="*/ 44 w 492"/>
              <a:gd name="T29" fmla="*/ 44 h 209"/>
              <a:gd name="T30" fmla="*/ 23 w 492"/>
              <a:gd name="T31" fmla="*/ 59 h 209"/>
              <a:gd name="T32" fmla="*/ 8 w 492"/>
              <a:gd name="T33" fmla="*/ 77 h 209"/>
              <a:gd name="T34" fmla="*/ 1 w 492"/>
              <a:gd name="T35" fmla="*/ 95 h 209"/>
              <a:gd name="T36" fmla="*/ 1 w 492"/>
              <a:gd name="T37" fmla="*/ 112 h 209"/>
              <a:gd name="T38" fmla="*/ 8 w 492"/>
              <a:gd name="T39" fmla="*/ 131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6 w 492"/>
              <a:gd name="T61" fmla="*/ 189 h 209"/>
              <a:gd name="T62" fmla="*/ 419 w 492"/>
              <a:gd name="T63" fmla="*/ 177 h 209"/>
              <a:gd name="T64" fmla="*/ 447 w 492"/>
              <a:gd name="T65" fmla="*/ 163 h 209"/>
              <a:gd name="T66" fmla="*/ 468 w 492"/>
              <a:gd name="T67" fmla="*/ 148 h 209"/>
              <a:gd name="T68" fmla="*/ 483 w 492"/>
              <a:gd name="T69" fmla="*/ 131 h 209"/>
              <a:gd name="T70" fmla="*/ 490 w 492"/>
              <a:gd name="T71"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491" y="104"/>
                </a:moveTo>
                <a:lnTo>
                  <a:pt x="490" y="95"/>
                </a:lnTo>
                <a:lnTo>
                  <a:pt x="487" y="85"/>
                </a:lnTo>
                <a:lnTo>
                  <a:pt x="483" y="77"/>
                </a:lnTo>
                <a:lnTo>
                  <a:pt x="476" y="68"/>
                </a:lnTo>
                <a:lnTo>
                  <a:pt x="468" y="59"/>
                </a:lnTo>
                <a:lnTo>
                  <a:pt x="458" y="52"/>
                </a:lnTo>
                <a:lnTo>
                  <a:pt x="447" y="44"/>
                </a:lnTo>
                <a:lnTo>
                  <a:pt x="434" y="37"/>
                </a:lnTo>
                <a:lnTo>
                  <a:pt x="419" y="30"/>
                </a:lnTo>
                <a:lnTo>
                  <a:pt x="404" y="24"/>
                </a:lnTo>
                <a:lnTo>
                  <a:pt x="386" y="19"/>
                </a:lnTo>
                <a:lnTo>
                  <a:pt x="368" y="14"/>
                </a:lnTo>
                <a:lnTo>
                  <a:pt x="349" y="9"/>
                </a:lnTo>
                <a:lnTo>
                  <a:pt x="330" y="6"/>
                </a:lnTo>
                <a:lnTo>
                  <a:pt x="309" y="3"/>
                </a:lnTo>
                <a:lnTo>
                  <a:pt x="288" y="1"/>
                </a:lnTo>
                <a:lnTo>
                  <a:pt x="267" y="0"/>
                </a:lnTo>
                <a:lnTo>
                  <a:pt x="245" y="0"/>
                </a:lnTo>
                <a:lnTo>
                  <a:pt x="224" y="0"/>
                </a:lnTo>
                <a:lnTo>
                  <a:pt x="203" y="1"/>
                </a:lnTo>
                <a:lnTo>
                  <a:pt x="182" y="3"/>
                </a:lnTo>
                <a:lnTo>
                  <a:pt x="161" y="6"/>
                </a:lnTo>
                <a:lnTo>
                  <a:pt x="141" y="9"/>
                </a:lnTo>
                <a:lnTo>
                  <a:pt x="123" y="14"/>
                </a:lnTo>
                <a:lnTo>
                  <a:pt x="105" y="19"/>
                </a:lnTo>
                <a:lnTo>
                  <a:pt x="88" y="24"/>
                </a:lnTo>
                <a:lnTo>
                  <a:pt x="72" y="30"/>
                </a:lnTo>
                <a:lnTo>
                  <a:pt x="57" y="37"/>
                </a:lnTo>
                <a:lnTo>
                  <a:pt x="44" y="44"/>
                </a:lnTo>
                <a:lnTo>
                  <a:pt x="33" y="52"/>
                </a:lnTo>
                <a:lnTo>
                  <a:pt x="23" y="59"/>
                </a:lnTo>
                <a:lnTo>
                  <a:pt x="15" y="68"/>
                </a:lnTo>
                <a:lnTo>
                  <a:pt x="8" y="77"/>
                </a:lnTo>
                <a:lnTo>
                  <a:pt x="4" y="85"/>
                </a:lnTo>
                <a:lnTo>
                  <a:pt x="1" y="95"/>
                </a:lnTo>
                <a:lnTo>
                  <a:pt x="0" y="104"/>
                </a:lnTo>
                <a:lnTo>
                  <a:pt x="1" y="112"/>
                </a:lnTo>
                <a:lnTo>
                  <a:pt x="4" y="122"/>
                </a:lnTo>
                <a:lnTo>
                  <a:pt x="8" y="131"/>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6" y="189"/>
                </a:lnTo>
                <a:lnTo>
                  <a:pt x="404" y="183"/>
                </a:lnTo>
                <a:lnTo>
                  <a:pt x="419" y="177"/>
                </a:lnTo>
                <a:lnTo>
                  <a:pt x="434" y="170"/>
                </a:lnTo>
                <a:lnTo>
                  <a:pt x="447" y="163"/>
                </a:lnTo>
                <a:lnTo>
                  <a:pt x="458" y="156"/>
                </a:lnTo>
                <a:lnTo>
                  <a:pt x="468" y="148"/>
                </a:lnTo>
                <a:lnTo>
                  <a:pt x="476" y="139"/>
                </a:lnTo>
                <a:lnTo>
                  <a:pt x="483" y="131"/>
                </a:lnTo>
                <a:lnTo>
                  <a:pt x="487" y="122"/>
                </a:lnTo>
                <a:lnTo>
                  <a:pt x="490" y="112"/>
                </a:lnTo>
                <a:lnTo>
                  <a:pt x="491"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Freeform 40">
            <a:extLst>
              <a:ext uri="{FF2B5EF4-FFF2-40B4-BE49-F238E27FC236}">
                <a16:creationId xmlns:a16="http://schemas.microsoft.com/office/drawing/2014/main" id="{EB294271-1839-491A-81AA-B41E6743942C}"/>
              </a:ext>
            </a:extLst>
          </p:cNvPr>
          <p:cNvSpPr>
            <a:spLocks/>
          </p:cNvSpPr>
          <p:nvPr/>
        </p:nvSpPr>
        <p:spPr bwMode="auto">
          <a:xfrm>
            <a:off x="5097463" y="4364038"/>
            <a:ext cx="781050" cy="331787"/>
          </a:xfrm>
          <a:custGeom>
            <a:avLst/>
            <a:gdLst>
              <a:gd name="T0" fmla="*/ 1 w 492"/>
              <a:gd name="T1" fmla="*/ 113 h 209"/>
              <a:gd name="T2" fmla="*/ 8 w 492"/>
              <a:gd name="T3" fmla="*/ 131 h 209"/>
              <a:gd name="T4" fmla="*/ 23 w 492"/>
              <a:gd name="T5" fmla="*/ 148 h 209"/>
              <a:gd name="T6" fmla="*/ 44 w 492"/>
              <a:gd name="T7" fmla="*/ 163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8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59 h 209"/>
              <a:gd name="T42" fmla="*/ 447 w 492"/>
              <a:gd name="T43" fmla="*/ 44 h 209"/>
              <a:gd name="T44" fmla="*/ 419 w 492"/>
              <a:gd name="T45" fmla="*/ 30 h 209"/>
              <a:gd name="T46" fmla="*/ 386 w 492"/>
              <a:gd name="T47" fmla="*/ 19 h 209"/>
              <a:gd name="T48" fmla="*/ 350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4" y="122"/>
                </a:lnTo>
                <a:lnTo>
                  <a:pt x="8" y="131"/>
                </a:lnTo>
                <a:lnTo>
                  <a:pt x="15" y="139"/>
                </a:lnTo>
                <a:lnTo>
                  <a:pt x="23" y="148"/>
                </a:lnTo>
                <a:lnTo>
                  <a:pt x="33" y="156"/>
                </a:lnTo>
                <a:lnTo>
                  <a:pt x="44" y="163"/>
                </a:lnTo>
                <a:lnTo>
                  <a:pt x="57" y="171"/>
                </a:lnTo>
                <a:lnTo>
                  <a:pt x="72" y="177"/>
                </a:lnTo>
                <a:lnTo>
                  <a:pt x="88" y="183"/>
                </a:lnTo>
                <a:lnTo>
                  <a:pt x="105" y="189"/>
                </a:lnTo>
                <a:lnTo>
                  <a:pt x="123" y="194"/>
                </a:lnTo>
                <a:lnTo>
                  <a:pt x="142" y="198"/>
                </a:lnTo>
                <a:lnTo>
                  <a:pt x="161" y="201"/>
                </a:lnTo>
                <a:lnTo>
                  <a:pt x="182" y="204"/>
                </a:lnTo>
                <a:lnTo>
                  <a:pt x="203" y="206"/>
                </a:lnTo>
                <a:lnTo>
                  <a:pt x="224" y="207"/>
                </a:lnTo>
                <a:lnTo>
                  <a:pt x="246" y="208"/>
                </a:lnTo>
                <a:lnTo>
                  <a:pt x="267" y="207"/>
                </a:lnTo>
                <a:lnTo>
                  <a:pt x="288" y="206"/>
                </a:lnTo>
                <a:lnTo>
                  <a:pt x="309" y="204"/>
                </a:lnTo>
                <a:lnTo>
                  <a:pt x="330" y="201"/>
                </a:lnTo>
                <a:lnTo>
                  <a:pt x="350" y="198"/>
                </a:lnTo>
                <a:lnTo>
                  <a:pt x="368" y="194"/>
                </a:lnTo>
                <a:lnTo>
                  <a:pt x="387" y="188"/>
                </a:lnTo>
                <a:lnTo>
                  <a:pt x="404" y="183"/>
                </a:lnTo>
                <a:lnTo>
                  <a:pt x="419" y="177"/>
                </a:lnTo>
                <a:lnTo>
                  <a:pt x="434" y="170"/>
                </a:lnTo>
                <a:lnTo>
                  <a:pt x="447" y="163"/>
                </a:lnTo>
                <a:lnTo>
                  <a:pt x="458" y="155"/>
                </a:lnTo>
                <a:lnTo>
                  <a:pt x="468" y="148"/>
                </a:lnTo>
                <a:lnTo>
                  <a:pt x="476" y="139"/>
                </a:lnTo>
                <a:lnTo>
                  <a:pt x="483" y="130"/>
                </a:lnTo>
                <a:lnTo>
                  <a:pt x="487" y="122"/>
                </a:lnTo>
                <a:lnTo>
                  <a:pt x="490" y="112"/>
                </a:lnTo>
                <a:lnTo>
                  <a:pt x="491" y="103"/>
                </a:lnTo>
                <a:lnTo>
                  <a:pt x="490" y="95"/>
                </a:lnTo>
                <a:lnTo>
                  <a:pt x="487" y="85"/>
                </a:lnTo>
                <a:lnTo>
                  <a:pt x="483" y="77"/>
                </a:lnTo>
                <a:lnTo>
                  <a:pt x="476" y="68"/>
                </a:lnTo>
                <a:lnTo>
                  <a:pt x="468" y="59"/>
                </a:lnTo>
                <a:lnTo>
                  <a:pt x="458" y="52"/>
                </a:lnTo>
                <a:lnTo>
                  <a:pt x="447" y="44"/>
                </a:lnTo>
                <a:lnTo>
                  <a:pt x="434" y="37"/>
                </a:lnTo>
                <a:lnTo>
                  <a:pt x="419" y="30"/>
                </a:lnTo>
                <a:lnTo>
                  <a:pt x="403" y="24"/>
                </a:lnTo>
                <a:lnTo>
                  <a:pt x="386" y="19"/>
                </a:lnTo>
                <a:lnTo>
                  <a:pt x="368" y="14"/>
                </a:lnTo>
                <a:lnTo>
                  <a:pt x="350" y="9"/>
                </a:lnTo>
                <a:lnTo>
                  <a:pt x="330" y="6"/>
                </a:lnTo>
                <a:lnTo>
                  <a:pt x="309" y="3"/>
                </a:lnTo>
                <a:lnTo>
                  <a:pt x="288" y="1"/>
                </a:lnTo>
                <a:lnTo>
                  <a:pt x="267" y="0"/>
                </a:lnTo>
                <a:lnTo>
                  <a:pt x="246" y="0"/>
                </a:lnTo>
                <a:lnTo>
                  <a:pt x="224" y="0"/>
                </a:lnTo>
                <a:lnTo>
                  <a:pt x="203" y="1"/>
                </a:lnTo>
                <a:lnTo>
                  <a:pt x="182" y="3"/>
                </a:lnTo>
                <a:lnTo>
                  <a:pt x="161" y="6"/>
                </a:lnTo>
                <a:lnTo>
                  <a:pt x="142" y="9"/>
                </a:lnTo>
                <a:lnTo>
                  <a:pt x="123" y="14"/>
                </a:lnTo>
                <a:lnTo>
                  <a:pt x="105" y="19"/>
                </a:lnTo>
                <a:lnTo>
                  <a:pt x="87" y="24"/>
                </a:lnTo>
                <a:lnTo>
                  <a:pt x="72" y="30"/>
                </a:lnTo>
                <a:lnTo>
                  <a:pt x="57" y="37"/>
                </a:lnTo>
                <a:lnTo>
                  <a:pt x="44" y="44"/>
                </a:lnTo>
                <a:lnTo>
                  <a:pt x="33" y="52"/>
                </a:lnTo>
                <a:lnTo>
                  <a:pt x="23" y="60"/>
                </a:lnTo>
                <a:lnTo>
                  <a:pt x="15" y="68"/>
                </a:lnTo>
                <a:lnTo>
                  <a:pt x="8" y="77"/>
                </a:lnTo>
                <a:lnTo>
                  <a:pt x="4" y="85"/>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1" name="Freeform 41">
            <a:extLst>
              <a:ext uri="{FF2B5EF4-FFF2-40B4-BE49-F238E27FC236}">
                <a16:creationId xmlns:a16="http://schemas.microsoft.com/office/drawing/2014/main" id="{7E6A1611-39E9-4083-98BB-FAB97272D4EB}"/>
              </a:ext>
            </a:extLst>
          </p:cNvPr>
          <p:cNvSpPr>
            <a:spLocks/>
          </p:cNvSpPr>
          <p:nvPr/>
        </p:nvSpPr>
        <p:spPr bwMode="auto">
          <a:xfrm>
            <a:off x="5721350" y="4648200"/>
            <a:ext cx="1476375" cy="717550"/>
          </a:xfrm>
          <a:custGeom>
            <a:avLst/>
            <a:gdLst>
              <a:gd name="T0" fmla="*/ 0 w 930"/>
              <a:gd name="T1" fmla="*/ 226 h 452"/>
              <a:gd name="T2" fmla="*/ 459 w 930"/>
              <a:gd name="T3" fmla="*/ 0 h 452"/>
              <a:gd name="T4" fmla="*/ 929 w 930"/>
              <a:gd name="T5" fmla="*/ 234 h 452"/>
              <a:gd name="T6" fmla="*/ 459 w 930"/>
              <a:gd name="T7" fmla="*/ 451 h 452"/>
              <a:gd name="T8" fmla="*/ 0 w 930"/>
              <a:gd name="T9" fmla="*/ 226 h 452"/>
            </a:gdLst>
            <a:ahLst/>
            <a:cxnLst>
              <a:cxn ang="0">
                <a:pos x="T0" y="T1"/>
              </a:cxn>
              <a:cxn ang="0">
                <a:pos x="T2" y="T3"/>
              </a:cxn>
              <a:cxn ang="0">
                <a:pos x="T4" y="T5"/>
              </a:cxn>
              <a:cxn ang="0">
                <a:pos x="T6" y="T7"/>
              </a:cxn>
              <a:cxn ang="0">
                <a:pos x="T8" y="T9"/>
              </a:cxn>
            </a:cxnLst>
            <a:rect l="0" t="0" r="r" b="b"/>
            <a:pathLst>
              <a:path w="930" h="452">
                <a:moveTo>
                  <a:pt x="0" y="226"/>
                </a:moveTo>
                <a:lnTo>
                  <a:pt x="459" y="0"/>
                </a:lnTo>
                <a:lnTo>
                  <a:pt x="929" y="234"/>
                </a:lnTo>
                <a:lnTo>
                  <a:pt x="459" y="451"/>
                </a:lnTo>
                <a:lnTo>
                  <a:pt x="0" y="22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2" name="Freeform 42">
            <a:extLst>
              <a:ext uri="{FF2B5EF4-FFF2-40B4-BE49-F238E27FC236}">
                <a16:creationId xmlns:a16="http://schemas.microsoft.com/office/drawing/2014/main" id="{558D4886-AE46-488F-9A77-BE0541403FAD}"/>
              </a:ext>
            </a:extLst>
          </p:cNvPr>
          <p:cNvSpPr>
            <a:spLocks/>
          </p:cNvSpPr>
          <p:nvPr/>
        </p:nvSpPr>
        <p:spPr bwMode="auto">
          <a:xfrm>
            <a:off x="7486650" y="4906963"/>
            <a:ext cx="1416050" cy="336550"/>
          </a:xfrm>
          <a:custGeom>
            <a:avLst/>
            <a:gdLst>
              <a:gd name="T0" fmla="*/ 891 w 892"/>
              <a:gd name="T1" fmla="*/ 211 h 212"/>
              <a:gd name="T2" fmla="*/ 891 w 892"/>
              <a:gd name="T3" fmla="*/ 0 h 212"/>
              <a:gd name="T4" fmla="*/ 0 w 892"/>
              <a:gd name="T5" fmla="*/ 0 h 212"/>
              <a:gd name="T6" fmla="*/ 0 w 892"/>
              <a:gd name="T7" fmla="*/ 211 h 212"/>
              <a:gd name="T8" fmla="*/ 891 w 892"/>
              <a:gd name="T9" fmla="*/ 211 h 212"/>
            </a:gdLst>
            <a:ahLst/>
            <a:cxnLst>
              <a:cxn ang="0">
                <a:pos x="T0" y="T1"/>
              </a:cxn>
              <a:cxn ang="0">
                <a:pos x="T2" y="T3"/>
              </a:cxn>
              <a:cxn ang="0">
                <a:pos x="T4" y="T5"/>
              </a:cxn>
              <a:cxn ang="0">
                <a:pos x="T6" y="T7"/>
              </a:cxn>
              <a:cxn ang="0">
                <a:pos x="T8" y="T9"/>
              </a:cxn>
            </a:cxnLst>
            <a:rect l="0" t="0" r="r" b="b"/>
            <a:pathLst>
              <a:path w="892" h="212">
                <a:moveTo>
                  <a:pt x="891" y="211"/>
                </a:moveTo>
                <a:lnTo>
                  <a:pt x="891" y="0"/>
                </a:lnTo>
                <a:lnTo>
                  <a:pt x="0" y="0"/>
                </a:lnTo>
                <a:lnTo>
                  <a:pt x="0" y="211"/>
                </a:lnTo>
                <a:lnTo>
                  <a:pt x="891" y="2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3" name="Freeform 43">
            <a:extLst>
              <a:ext uri="{FF2B5EF4-FFF2-40B4-BE49-F238E27FC236}">
                <a16:creationId xmlns:a16="http://schemas.microsoft.com/office/drawing/2014/main" id="{AFBF30A7-22DF-42B2-8652-14BE50F1109F}"/>
              </a:ext>
            </a:extLst>
          </p:cNvPr>
          <p:cNvSpPr>
            <a:spLocks/>
          </p:cNvSpPr>
          <p:nvPr/>
        </p:nvSpPr>
        <p:spPr bwMode="auto">
          <a:xfrm>
            <a:off x="4140200" y="4897438"/>
            <a:ext cx="1287463" cy="346075"/>
          </a:xfrm>
          <a:custGeom>
            <a:avLst/>
            <a:gdLst>
              <a:gd name="T0" fmla="*/ 810 w 811"/>
              <a:gd name="T1" fmla="*/ 217 h 218"/>
              <a:gd name="T2" fmla="*/ 810 w 811"/>
              <a:gd name="T3" fmla="*/ 0 h 218"/>
              <a:gd name="T4" fmla="*/ 0 w 811"/>
              <a:gd name="T5" fmla="*/ 0 h 218"/>
              <a:gd name="T6" fmla="*/ 0 w 811"/>
              <a:gd name="T7" fmla="*/ 217 h 218"/>
              <a:gd name="T8" fmla="*/ 810 w 811"/>
              <a:gd name="T9" fmla="*/ 217 h 218"/>
            </a:gdLst>
            <a:ahLst/>
            <a:cxnLst>
              <a:cxn ang="0">
                <a:pos x="T0" y="T1"/>
              </a:cxn>
              <a:cxn ang="0">
                <a:pos x="T2" y="T3"/>
              </a:cxn>
              <a:cxn ang="0">
                <a:pos x="T4" y="T5"/>
              </a:cxn>
              <a:cxn ang="0">
                <a:pos x="T6" y="T7"/>
              </a:cxn>
              <a:cxn ang="0">
                <a:pos x="T8" y="T9"/>
              </a:cxn>
            </a:cxnLst>
            <a:rect l="0" t="0" r="r" b="b"/>
            <a:pathLst>
              <a:path w="811" h="218">
                <a:moveTo>
                  <a:pt x="810" y="217"/>
                </a:moveTo>
                <a:lnTo>
                  <a:pt x="810" y="0"/>
                </a:lnTo>
                <a:lnTo>
                  <a:pt x="0" y="0"/>
                </a:lnTo>
                <a:lnTo>
                  <a:pt x="0" y="217"/>
                </a:lnTo>
                <a:lnTo>
                  <a:pt x="810" y="2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50" name="Group 50">
            <a:extLst>
              <a:ext uri="{FF2B5EF4-FFF2-40B4-BE49-F238E27FC236}">
                <a16:creationId xmlns:a16="http://schemas.microsoft.com/office/drawing/2014/main" id="{29951560-D8C2-410D-AA48-C1259BF6C5C6}"/>
              </a:ext>
            </a:extLst>
          </p:cNvPr>
          <p:cNvGrpSpPr>
            <a:grpSpLocks/>
          </p:cNvGrpSpPr>
          <p:nvPr/>
        </p:nvGrpSpPr>
        <p:grpSpPr bwMode="auto">
          <a:xfrm>
            <a:off x="6861175" y="4130675"/>
            <a:ext cx="2230438" cy="588963"/>
            <a:chOff x="4322" y="2602"/>
            <a:chExt cx="1405" cy="371"/>
          </a:xfrm>
        </p:grpSpPr>
        <p:sp>
          <p:nvSpPr>
            <p:cNvPr id="25644" name="Freeform 44">
              <a:extLst>
                <a:ext uri="{FF2B5EF4-FFF2-40B4-BE49-F238E27FC236}">
                  <a16:creationId xmlns:a16="http://schemas.microsoft.com/office/drawing/2014/main" id="{C874F86C-CE76-4700-AEF9-9AE1C107A7EF}"/>
                </a:ext>
              </a:extLst>
            </p:cNvPr>
            <p:cNvSpPr>
              <a:spLocks/>
            </p:cNvSpPr>
            <p:nvPr/>
          </p:nvSpPr>
          <p:spPr bwMode="auto">
            <a:xfrm>
              <a:off x="4322" y="2755"/>
              <a:ext cx="492" cy="209"/>
            </a:xfrm>
            <a:custGeom>
              <a:avLst/>
              <a:gdLst>
                <a:gd name="T0" fmla="*/ 490 w 492"/>
                <a:gd name="T1" fmla="*/ 95 h 209"/>
                <a:gd name="T2" fmla="*/ 483 w 492"/>
                <a:gd name="T3" fmla="*/ 77 h 209"/>
                <a:gd name="T4" fmla="*/ 468 w 492"/>
                <a:gd name="T5" fmla="*/ 60 h 209"/>
                <a:gd name="T6" fmla="*/ 447 w 492"/>
                <a:gd name="T7" fmla="*/ 44 h 209"/>
                <a:gd name="T8" fmla="*/ 419 w 492"/>
                <a:gd name="T9" fmla="*/ 30 h 209"/>
                <a:gd name="T10" fmla="*/ 387 w 492"/>
                <a:gd name="T11" fmla="*/ 19 h 209"/>
                <a:gd name="T12" fmla="*/ 349 w 492"/>
                <a:gd name="T13" fmla="*/ 10 h 209"/>
                <a:gd name="T14" fmla="*/ 309 w 492"/>
                <a:gd name="T15" fmla="*/ 3 h 209"/>
                <a:gd name="T16" fmla="*/ 267 w 492"/>
                <a:gd name="T17" fmla="*/ 0 h 209"/>
                <a:gd name="T18" fmla="*/ 224 w 492"/>
                <a:gd name="T19" fmla="*/ 0 h 209"/>
                <a:gd name="T20" fmla="*/ 182 w 492"/>
                <a:gd name="T21" fmla="*/ 3 h 209"/>
                <a:gd name="T22" fmla="*/ 141 w 492"/>
                <a:gd name="T23" fmla="*/ 10 h 209"/>
                <a:gd name="T24" fmla="*/ 105 w 492"/>
                <a:gd name="T25" fmla="*/ 19 h 209"/>
                <a:gd name="T26" fmla="*/ 72 w 492"/>
                <a:gd name="T27" fmla="*/ 30 h 209"/>
                <a:gd name="T28" fmla="*/ 44 w 492"/>
                <a:gd name="T29" fmla="*/ 44 h 209"/>
                <a:gd name="T30" fmla="*/ 23 w 492"/>
                <a:gd name="T31" fmla="*/ 60 h 209"/>
                <a:gd name="T32" fmla="*/ 8 w 492"/>
                <a:gd name="T33" fmla="*/ 77 h 209"/>
                <a:gd name="T34" fmla="*/ 1 w 492"/>
                <a:gd name="T35" fmla="*/ 95 h 209"/>
                <a:gd name="T36" fmla="*/ 1 w 492"/>
                <a:gd name="T37" fmla="*/ 113 h 209"/>
                <a:gd name="T38" fmla="*/ 8 w 492"/>
                <a:gd name="T39" fmla="*/ 130 h 209"/>
                <a:gd name="T40" fmla="*/ 23 w 492"/>
                <a:gd name="T41" fmla="*/ 148 h 209"/>
                <a:gd name="T42" fmla="*/ 44 w 492"/>
                <a:gd name="T43" fmla="*/ 163 h 209"/>
                <a:gd name="T44" fmla="*/ 72 w 492"/>
                <a:gd name="T45" fmla="*/ 177 h 209"/>
                <a:gd name="T46" fmla="*/ 105 w 492"/>
                <a:gd name="T47" fmla="*/ 189 h 209"/>
                <a:gd name="T48" fmla="*/ 141 w 492"/>
                <a:gd name="T49" fmla="*/ 198 h 209"/>
                <a:gd name="T50" fmla="*/ 182 w 492"/>
                <a:gd name="T51" fmla="*/ 204 h 209"/>
                <a:gd name="T52" fmla="*/ 224 w 492"/>
                <a:gd name="T53" fmla="*/ 207 h 209"/>
                <a:gd name="T54" fmla="*/ 267 w 492"/>
                <a:gd name="T55" fmla="*/ 207 h 209"/>
                <a:gd name="T56" fmla="*/ 309 w 492"/>
                <a:gd name="T57" fmla="*/ 204 h 209"/>
                <a:gd name="T58" fmla="*/ 349 w 492"/>
                <a:gd name="T59" fmla="*/ 198 h 209"/>
                <a:gd name="T60" fmla="*/ 387 w 492"/>
                <a:gd name="T61" fmla="*/ 189 h 209"/>
                <a:gd name="T62" fmla="*/ 419 w 492"/>
                <a:gd name="T63" fmla="*/ 177 h 209"/>
                <a:gd name="T64" fmla="*/ 447 w 492"/>
                <a:gd name="T65" fmla="*/ 163 h 209"/>
                <a:gd name="T66" fmla="*/ 468 w 492"/>
                <a:gd name="T67" fmla="*/ 148 h 209"/>
                <a:gd name="T68" fmla="*/ 483 w 492"/>
                <a:gd name="T69" fmla="*/ 130 h 209"/>
                <a:gd name="T70" fmla="*/ 490 w 492"/>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491" y="104"/>
                  </a:moveTo>
                  <a:lnTo>
                    <a:pt x="490" y="95"/>
                  </a:lnTo>
                  <a:lnTo>
                    <a:pt x="487" y="86"/>
                  </a:lnTo>
                  <a:lnTo>
                    <a:pt x="483" y="77"/>
                  </a:lnTo>
                  <a:lnTo>
                    <a:pt x="476" y="68"/>
                  </a:lnTo>
                  <a:lnTo>
                    <a:pt x="468" y="60"/>
                  </a:lnTo>
                  <a:lnTo>
                    <a:pt x="458" y="52"/>
                  </a:lnTo>
                  <a:lnTo>
                    <a:pt x="447" y="44"/>
                  </a:lnTo>
                  <a:lnTo>
                    <a:pt x="433" y="37"/>
                  </a:lnTo>
                  <a:lnTo>
                    <a:pt x="419" y="30"/>
                  </a:lnTo>
                  <a:lnTo>
                    <a:pt x="403" y="24"/>
                  </a:lnTo>
                  <a:lnTo>
                    <a:pt x="387" y="19"/>
                  </a:lnTo>
                  <a:lnTo>
                    <a:pt x="368" y="13"/>
                  </a:lnTo>
                  <a:lnTo>
                    <a:pt x="349" y="10"/>
                  </a:lnTo>
                  <a:lnTo>
                    <a:pt x="329" y="6"/>
                  </a:lnTo>
                  <a:lnTo>
                    <a:pt x="309" y="3"/>
                  </a:lnTo>
                  <a:lnTo>
                    <a:pt x="288" y="1"/>
                  </a:lnTo>
                  <a:lnTo>
                    <a:pt x="267" y="0"/>
                  </a:lnTo>
                  <a:lnTo>
                    <a:pt x="245" y="0"/>
                  </a:lnTo>
                  <a:lnTo>
                    <a:pt x="224" y="0"/>
                  </a:lnTo>
                  <a:lnTo>
                    <a:pt x="203" y="1"/>
                  </a:lnTo>
                  <a:lnTo>
                    <a:pt x="182" y="3"/>
                  </a:lnTo>
                  <a:lnTo>
                    <a:pt x="161" y="6"/>
                  </a:lnTo>
                  <a:lnTo>
                    <a:pt x="141" y="10"/>
                  </a:lnTo>
                  <a:lnTo>
                    <a:pt x="122" y="13"/>
                  </a:lnTo>
                  <a:lnTo>
                    <a:pt x="105" y="19"/>
                  </a:lnTo>
                  <a:lnTo>
                    <a:pt x="88" y="24"/>
                  </a:lnTo>
                  <a:lnTo>
                    <a:pt x="72" y="30"/>
                  </a:lnTo>
                  <a:lnTo>
                    <a:pt x="57" y="37"/>
                  </a:lnTo>
                  <a:lnTo>
                    <a:pt x="44" y="44"/>
                  </a:lnTo>
                  <a:lnTo>
                    <a:pt x="32" y="52"/>
                  </a:lnTo>
                  <a:lnTo>
                    <a:pt x="23" y="60"/>
                  </a:lnTo>
                  <a:lnTo>
                    <a:pt x="15" y="68"/>
                  </a:lnTo>
                  <a:lnTo>
                    <a:pt x="8" y="77"/>
                  </a:lnTo>
                  <a:lnTo>
                    <a:pt x="3" y="86"/>
                  </a:lnTo>
                  <a:lnTo>
                    <a:pt x="1" y="95"/>
                  </a:lnTo>
                  <a:lnTo>
                    <a:pt x="0" y="104"/>
                  </a:lnTo>
                  <a:lnTo>
                    <a:pt x="1" y="113"/>
                  </a:lnTo>
                  <a:lnTo>
                    <a:pt x="3" y="122"/>
                  </a:lnTo>
                  <a:lnTo>
                    <a:pt x="8" y="130"/>
                  </a:lnTo>
                  <a:lnTo>
                    <a:pt x="15" y="139"/>
                  </a:lnTo>
                  <a:lnTo>
                    <a:pt x="23" y="148"/>
                  </a:lnTo>
                  <a:lnTo>
                    <a:pt x="32" y="156"/>
                  </a:lnTo>
                  <a:lnTo>
                    <a:pt x="44" y="163"/>
                  </a:lnTo>
                  <a:lnTo>
                    <a:pt x="57" y="170"/>
                  </a:lnTo>
                  <a:lnTo>
                    <a:pt x="72" y="177"/>
                  </a:lnTo>
                  <a:lnTo>
                    <a:pt x="88" y="183"/>
                  </a:lnTo>
                  <a:lnTo>
                    <a:pt x="105" y="189"/>
                  </a:lnTo>
                  <a:lnTo>
                    <a:pt x="122" y="194"/>
                  </a:lnTo>
                  <a:lnTo>
                    <a:pt x="141" y="198"/>
                  </a:lnTo>
                  <a:lnTo>
                    <a:pt x="161" y="201"/>
                  </a:lnTo>
                  <a:lnTo>
                    <a:pt x="182" y="204"/>
                  </a:lnTo>
                  <a:lnTo>
                    <a:pt x="203" y="206"/>
                  </a:lnTo>
                  <a:lnTo>
                    <a:pt x="224" y="207"/>
                  </a:lnTo>
                  <a:lnTo>
                    <a:pt x="245" y="208"/>
                  </a:lnTo>
                  <a:lnTo>
                    <a:pt x="267" y="207"/>
                  </a:lnTo>
                  <a:lnTo>
                    <a:pt x="288" y="206"/>
                  </a:lnTo>
                  <a:lnTo>
                    <a:pt x="309" y="204"/>
                  </a:lnTo>
                  <a:lnTo>
                    <a:pt x="329" y="201"/>
                  </a:lnTo>
                  <a:lnTo>
                    <a:pt x="349" y="198"/>
                  </a:lnTo>
                  <a:lnTo>
                    <a:pt x="368" y="194"/>
                  </a:lnTo>
                  <a:lnTo>
                    <a:pt x="387" y="189"/>
                  </a:lnTo>
                  <a:lnTo>
                    <a:pt x="403" y="183"/>
                  </a:lnTo>
                  <a:lnTo>
                    <a:pt x="419" y="177"/>
                  </a:lnTo>
                  <a:lnTo>
                    <a:pt x="433" y="170"/>
                  </a:lnTo>
                  <a:lnTo>
                    <a:pt x="447" y="163"/>
                  </a:lnTo>
                  <a:lnTo>
                    <a:pt x="458" y="156"/>
                  </a:lnTo>
                  <a:lnTo>
                    <a:pt x="468" y="148"/>
                  </a:lnTo>
                  <a:lnTo>
                    <a:pt x="476" y="139"/>
                  </a:lnTo>
                  <a:lnTo>
                    <a:pt x="483" y="130"/>
                  </a:lnTo>
                  <a:lnTo>
                    <a:pt x="487" y="122"/>
                  </a:lnTo>
                  <a:lnTo>
                    <a:pt x="490" y="113"/>
                  </a:lnTo>
                  <a:lnTo>
                    <a:pt x="491"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5" name="Freeform 45">
              <a:extLst>
                <a:ext uri="{FF2B5EF4-FFF2-40B4-BE49-F238E27FC236}">
                  <a16:creationId xmlns:a16="http://schemas.microsoft.com/office/drawing/2014/main" id="{03E8BD4E-338B-4F97-99AE-21741281D0CF}"/>
                </a:ext>
              </a:extLst>
            </p:cNvPr>
            <p:cNvSpPr>
              <a:spLocks/>
            </p:cNvSpPr>
            <p:nvPr/>
          </p:nvSpPr>
          <p:spPr bwMode="auto">
            <a:xfrm>
              <a:off x="5225" y="2755"/>
              <a:ext cx="492" cy="209"/>
            </a:xfrm>
            <a:custGeom>
              <a:avLst/>
              <a:gdLst>
                <a:gd name="T0" fmla="*/ 1 w 492"/>
                <a:gd name="T1" fmla="*/ 113 h 209"/>
                <a:gd name="T2" fmla="*/ 8 w 492"/>
                <a:gd name="T3" fmla="*/ 130 h 209"/>
                <a:gd name="T4" fmla="*/ 23 w 492"/>
                <a:gd name="T5" fmla="*/ 148 h 209"/>
                <a:gd name="T6" fmla="*/ 44 w 492"/>
                <a:gd name="T7" fmla="*/ 163 h 209"/>
                <a:gd name="T8" fmla="*/ 72 w 492"/>
                <a:gd name="T9" fmla="*/ 177 h 209"/>
                <a:gd name="T10" fmla="*/ 105 w 492"/>
                <a:gd name="T11" fmla="*/ 189 h 209"/>
                <a:gd name="T12" fmla="*/ 141 w 492"/>
                <a:gd name="T13" fmla="*/ 198 h 209"/>
                <a:gd name="T14" fmla="*/ 182 w 492"/>
                <a:gd name="T15" fmla="*/ 204 h 209"/>
                <a:gd name="T16" fmla="*/ 224 w 492"/>
                <a:gd name="T17" fmla="*/ 207 h 209"/>
                <a:gd name="T18" fmla="*/ 267 w 492"/>
                <a:gd name="T19" fmla="*/ 207 h 209"/>
                <a:gd name="T20" fmla="*/ 309 w 492"/>
                <a:gd name="T21" fmla="*/ 204 h 209"/>
                <a:gd name="T22" fmla="*/ 349 w 492"/>
                <a:gd name="T23" fmla="*/ 198 h 209"/>
                <a:gd name="T24" fmla="*/ 387 w 492"/>
                <a:gd name="T25" fmla="*/ 189 h 209"/>
                <a:gd name="T26" fmla="*/ 419 w 492"/>
                <a:gd name="T27" fmla="*/ 177 h 209"/>
                <a:gd name="T28" fmla="*/ 447 w 492"/>
                <a:gd name="T29" fmla="*/ 163 h 209"/>
                <a:gd name="T30" fmla="*/ 468 w 492"/>
                <a:gd name="T31" fmla="*/ 147 h 209"/>
                <a:gd name="T32" fmla="*/ 483 w 492"/>
                <a:gd name="T33" fmla="*/ 130 h 209"/>
                <a:gd name="T34" fmla="*/ 490 w 492"/>
                <a:gd name="T35" fmla="*/ 113 h 209"/>
                <a:gd name="T36" fmla="*/ 490 w 492"/>
                <a:gd name="T37" fmla="*/ 94 h 209"/>
                <a:gd name="T38" fmla="*/ 483 w 492"/>
                <a:gd name="T39" fmla="*/ 77 h 209"/>
                <a:gd name="T40" fmla="*/ 468 w 492"/>
                <a:gd name="T41" fmla="*/ 60 h 209"/>
                <a:gd name="T42" fmla="*/ 447 w 492"/>
                <a:gd name="T43" fmla="*/ 44 h 209"/>
                <a:gd name="T44" fmla="*/ 419 w 492"/>
                <a:gd name="T45" fmla="*/ 30 h 209"/>
                <a:gd name="T46" fmla="*/ 386 w 492"/>
                <a:gd name="T47" fmla="*/ 18 h 209"/>
                <a:gd name="T48" fmla="*/ 349 w 492"/>
                <a:gd name="T49" fmla="*/ 10 h 209"/>
                <a:gd name="T50" fmla="*/ 309 w 492"/>
                <a:gd name="T51" fmla="*/ 3 h 209"/>
                <a:gd name="T52" fmla="*/ 267 w 492"/>
                <a:gd name="T53" fmla="*/ 0 h 209"/>
                <a:gd name="T54" fmla="*/ 224 w 492"/>
                <a:gd name="T55" fmla="*/ 0 h 209"/>
                <a:gd name="T56" fmla="*/ 182 w 492"/>
                <a:gd name="T57" fmla="*/ 3 h 209"/>
                <a:gd name="T58" fmla="*/ 141 w 492"/>
                <a:gd name="T59" fmla="*/ 10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4" y="122"/>
                  </a:lnTo>
                  <a:lnTo>
                    <a:pt x="8" y="130"/>
                  </a:lnTo>
                  <a:lnTo>
                    <a:pt x="15" y="139"/>
                  </a:lnTo>
                  <a:lnTo>
                    <a:pt x="23" y="148"/>
                  </a:lnTo>
                  <a:lnTo>
                    <a:pt x="33" y="156"/>
                  </a:lnTo>
                  <a:lnTo>
                    <a:pt x="44" y="163"/>
                  </a:lnTo>
                  <a:lnTo>
                    <a:pt x="57" y="170"/>
                  </a:lnTo>
                  <a:lnTo>
                    <a:pt x="72" y="177"/>
                  </a:lnTo>
                  <a:lnTo>
                    <a:pt x="88" y="183"/>
                  </a:lnTo>
                  <a:lnTo>
                    <a:pt x="105" y="189"/>
                  </a:lnTo>
                  <a:lnTo>
                    <a:pt x="123" y="194"/>
                  </a:lnTo>
                  <a:lnTo>
                    <a:pt x="141" y="198"/>
                  </a:lnTo>
                  <a:lnTo>
                    <a:pt x="161" y="201"/>
                  </a:lnTo>
                  <a:lnTo>
                    <a:pt x="182" y="204"/>
                  </a:lnTo>
                  <a:lnTo>
                    <a:pt x="203" y="206"/>
                  </a:lnTo>
                  <a:lnTo>
                    <a:pt x="224" y="207"/>
                  </a:lnTo>
                  <a:lnTo>
                    <a:pt x="245" y="208"/>
                  </a:lnTo>
                  <a:lnTo>
                    <a:pt x="267" y="207"/>
                  </a:lnTo>
                  <a:lnTo>
                    <a:pt x="288" y="206"/>
                  </a:lnTo>
                  <a:lnTo>
                    <a:pt x="309" y="204"/>
                  </a:lnTo>
                  <a:lnTo>
                    <a:pt x="330" y="201"/>
                  </a:lnTo>
                  <a:lnTo>
                    <a:pt x="349" y="198"/>
                  </a:lnTo>
                  <a:lnTo>
                    <a:pt x="368" y="194"/>
                  </a:lnTo>
                  <a:lnTo>
                    <a:pt x="387" y="189"/>
                  </a:lnTo>
                  <a:lnTo>
                    <a:pt x="404" y="183"/>
                  </a:lnTo>
                  <a:lnTo>
                    <a:pt x="419" y="177"/>
                  </a:lnTo>
                  <a:lnTo>
                    <a:pt x="434" y="170"/>
                  </a:lnTo>
                  <a:lnTo>
                    <a:pt x="447" y="163"/>
                  </a:lnTo>
                  <a:lnTo>
                    <a:pt x="458" y="156"/>
                  </a:lnTo>
                  <a:lnTo>
                    <a:pt x="468" y="147"/>
                  </a:lnTo>
                  <a:lnTo>
                    <a:pt x="476" y="139"/>
                  </a:lnTo>
                  <a:lnTo>
                    <a:pt x="483" y="130"/>
                  </a:lnTo>
                  <a:lnTo>
                    <a:pt x="487" y="122"/>
                  </a:lnTo>
                  <a:lnTo>
                    <a:pt x="490" y="113"/>
                  </a:lnTo>
                  <a:lnTo>
                    <a:pt x="491" y="104"/>
                  </a:lnTo>
                  <a:lnTo>
                    <a:pt x="490" y="94"/>
                  </a:lnTo>
                  <a:lnTo>
                    <a:pt x="487" y="86"/>
                  </a:lnTo>
                  <a:lnTo>
                    <a:pt x="483" y="77"/>
                  </a:lnTo>
                  <a:lnTo>
                    <a:pt x="476" y="68"/>
                  </a:lnTo>
                  <a:lnTo>
                    <a:pt x="468" y="60"/>
                  </a:lnTo>
                  <a:lnTo>
                    <a:pt x="458" y="52"/>
                  </a:lnTo>
                  <a:lnTo>
                    <a:pt x="447" y="44"/>
                  </a:lnTo>
                  <a:lnTo>
                    <a:pt x="434" y="37"/>
                  </a:lnTo>
                  <a:lnTo>
                    <a:pt x="419" y="30"/>
                  </a:lnTo>
                  <a:lnTo>
                    <a:pt x="403" y="24"/>
                  </a:lnTo>
                  <a:lnTo>
                    <a:pt x="386" y="18"/>
                  </a:lnTo>
                  <a:lnTo>
                    <a:pt x="368" y="13"/>
                  </a:lnTo>
                  <a:lnTo>
                    <a:pt x="349" y="10"/>
                  </a:lnTo>
                  <a:lnTo>
                    <a:pt x="330" y="6"/>
                  </a:lnTo>
                  <a:lnTo>
                    <a:pt x="309" y="3"/>
                  </a:lnTo>
                  <a:lnTo>
                    <a:pt x="288" y="1"/>
                  </a:lnTo>
                  <a:lnTo>
                    <a:pt x="267" y="0"/>
                  </a:lnTo>
                  <a:lnTo>
                    <a:pt x="245" y="0"/>
                  </a:lnTo>
                  <a:lnTo>
                    <a:pt x="224" y="0"/>
                  </a:lnTo>
                  <a:lnTo>
                    <a:pt x="203" y="1"/>
                  </a:lnTo>
                  <a:lnTo>
                    <a:pt x="182" y="3"/>
                  </a:lnTo>
                  <a:lnTo>
                    <a:pt x="161" y="6"/>
                  </a:lnTo>
                  <a:lnTo>
                    <a:pt x="141" y="10"/>
                  </a:lnTo>
                  <a:lnTo>
                    <a:pt x="123" y="14"/>
                  </a:lnTo>
                  <a:lnTo>
                    <a:pt x="105" y="19"/>
                  </a:lnTo>
                  <a:lnTo>
                    <a:pt x="87" y="24"/>
                  </a:lnTo>
                  <a:lnTo>
                    <a:pt x="72" y="30"/>
                  </a:lnTo>
                  <a:lnTo>
                    <a:pt x="57" y="37"/>
                  </a:lnTo>
                  <a:lnTo>
                    <a:pt x="44" y="44"/>
                  </a:lnTo>
                  <a:lnTo>
                    <a:pt x="33" y="52"/>
                  </a:lnTo>
                  <a:lnTo>
                    <a:pt x="23" y="60"/>
                  </a:lnTo>
                  <a:lnTo>
                    <a:pt x="15" y="68"/>
                  </a:lnTo>
                  <a:lnTo>
                    <a:pt x="8" y="77"/>
                  </a:lnTo>
                  <a:lnTo>
                    <a:pt x="4" y="86"/>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6" name="Freeform 46">
              <a:extLst>
                <a:ext uri="{FF2B5EF4-FFF2-40B4-BE49-F238E27FC236}">
                  <a16:creationId xmlns:a16="http://schemas.microsoft.com/office/drawing/2014/main" id="{180D5F03-B89B-45C7-88E0-7A4C9424BE88}"/>
                </a:ext>
              </a:extLst>
            </p:cNvPr>
            <p:cNvSpPr>
              <a:spLocks/>
            </p:cNvSpPr>
            <p:nvPr/>
          </p:nvSpPr>
          <p:spPr bwMode="auto">
            <a:xfrm>
              <a:off x="4764" y="2602"/>
              <a:ext cx="493" cy="209"/>
            </a:xfrm>
            <a:custGeom>
              <a:avLst/>
              <a:gdLst>
                <a:gd name="T0" fmla="*/ 491 w 493"/>
                <a:gd name="T1" fmla="*/ 95 h 209"/>
                <a:gd name="T2" fmla="*/ 483 w 493"/>
                <a:gd name="T3" fmla="*/ 77 h 209"/>
                <a:gd name="T4" fmla="*/ 468 w 493"/>
                <a:gd name="T5" fmla="*/ 60 h 209"/>
                <a:gd name="T6" fmla="*/ 447 w 493"/>
                <a:gd name="T7" fmla="*/ 44 h 209"/>
                <a:gd name="T8" fmla="*/ 420 w 493"/>
                <a:gd name="T9" fmla="*/ 30 h 209"/>
                <a:gd name="T10" fmla="*/ 387 w 493"/>
                <a:gd name="T11" fmla="*/ 19 h 209"/>
                <a:gd name="T12" fmla="*/ 349 w 493"/>
                <a:gd name="T13" fmla="*/ 10 h 209"/>
                <a:gd name="T14" fmla="*/ 309 w 493"/>
                <a:gd name="T15" fmla="*/ 3 h 209"/>
                <a:gd name="T16" fmla="*/ 267 w 493"/>
                <a:gd name="T17" fmla="*/ 0 h 209"/>
                <a:gd name="T18" fmla="*/ 224 w 493"/>
                <a:gd name="T19" fmla="*/ 0 h 209"/>
                <a:gd name="T20" fmla="*/ 182 w 493"/>
                <a:gd name="T21" fmla="*/ 3 h 209"/>
                <a:gd name="T22" fmla="*/ 142 w 493"/>
                <a:gd name="T23" fmla="*/ 10 h 209"/>
                <a:gd name="T24" fmla="*/ 105 w 493"/>
                <a:gd name="T25" fmla="*/ 19 h 209"/>
                <a:gd name="T26" fmla="*/ 72 w 493"/>
                <a:gd name="T27" fmla="*/ 30 h 209"/>
                <a:gd name="T28" fmla="*/ 44 w 493"/>
                <a:gd name="T29" fmla="*/ 44 h 209"/>
                <a:gd name="T30" fmla="*/ 23 w 493"/>
                <a:gd name="T31" fmla="*/ 60 h 209"/>
                <a:gd name="T32" fmla="*/ 8 w 493"/>
                <a:gd name="T33" fmla="*/ 77 h 209"/>
                <a:gd name="T34" fmla="*/ 1 w 493"/>
                <a:gd name="T35" fmla="*/ 95 h 209"/>
                <a:gd name="T36" fmla="*/ 1 w 493"/>
                <a:gd name="T37" fmla="*/ 113 h 209"/>
                <a:gd name="T38" fmla="*/ 8 w 493"/>
                <a:gd name="T39" fmla="*/ 131 h 209"/>
                <a:gd name="T40" fmla="*/ 23 w 493"/>
                <a:gd name="T41" fmla="*/ 148 h 209"/>
                <a:gd name="T42" fmla="*/ 44 w 493"/>
                <a:gd name="T43" fmla="*/ 164 h 209"/>
                <a:gd name="T44" fmla="*/ 72 w 493"/>
                <a:gd name="T45" fmla="*/ 178 h 209"/>
                <a:gd name="T46" fmla="*/ 105 w 493"/>
                <a:gd name="T47" fmla="*/ 189 h 209"/>
                <a:gd name="T48" fmla="*/ 142 w 493"/>
                <a:gd name="T49" fmla="*/ 198 h 209"/>
                <a:gd name="T50" fmla="*/ 182 w 493"/>
                <a:gd name="T51" fmla="*/ 204 h 209"/>
                <a:gd name="T52" fmla="*/ 224 w 493"/>
                <a:gd name="T53" fmla="*/ 207 h 209"/>
                <a:gd name="T54" fmla="*/ 267 w 493"/>
                <a:gd name="T55" fmla="*/ 207 h 209"/>
                <a:gd name="T56" fmla="*/ 309 w 493"/>
                <a:gd name="T57" fmla="*/ 204 h 209"/>
                <a:gd name="T58" fmla="*/ 349 w 493"/>
                <a:gd name="T59" fmla="*/ 198 h 209"/>
                <a:gd name="T60" fmla="*/ 387 w 493"/>
                <a:gd name="T61" fmla="*/ 189 h 209"/>
                <a:gd name="T62" fmla="*/ 420 w 493"/>
                <a:gd name="T63" fmla="*/ 178 h 209"/>
                <a:gd name="T64" fmla="*/ 447 w 493"/>
                <a:gd name="T65" fmla="*/ 164 h 209"/>
                <a:gd name="T66" fmla="*/ 468 w 493"/>
                <a:gd name="T67" fmla="*/ 148 h 209"/>
                <a:gd name="T68" fmla="*/ 483 w 493"/>
                <a:gd name="T69" fmla="*/ 131 h 209"/>
                <a:gd name="T70" fmla="*/ 491 w 493"/>
                <a:gd name="T71" fmla="*/ 11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3" h="209">
                  <a:moveTo>
                    <a:pt x="492" y="104"/>
                  </a:moveTo>
                  <a:lnTo>
                    <a:pt x="491" y="95"/>
                  </a:lnTo>
                  <a:lnTo>
                    <a:pt x="488" y="86"/>
                  </a:lnTo>
                  <a:lnTo>
                    <a:pt x="483" y="77"/>
                  </a:lnTo>
                  <a:lnTo>
                    <a:pt x="477" y="68"/>
                  </a:lnTo>
                  <a:lnTo>
                    <a:pt x="468" y="60"/>
                  </a:lnTo>
                  <a:lnTo>
                    <a:pt x="458" y="52"/>
                  </a:lnTo>
                  <a:lnTo>
                    <a:pt x="447" y="44"/>
                  </a:lnTo>
                  <a:lnTo>
                    <a:pt x="434" y="37"/>
                  </a:lnTo>
                  <a:lnTo>
                    <a:pt x="420" y="30"/>
                  </a:lnTo>
                  <a:lnTo>
                    <a:pt x="404" y="24"/>
                  </a:lnTo>
                  <a:lnTo>
                    <a:pt x="387" y="19"/>
                  </a:lnTo>
                  <a:lnTo>
                    <a:pt x="369" y="14"/>
                  </a:lnTo>
                  <a:lnTo>
                    <a:pt x="349" y="10"/>
                  </a:lnTo>
                  <a:lnTo>
                    <a:pt x="330" y="6"/>
                  </a:lnTo>
                  <a:lnTo>
                    <a:pt x="309" y="3"/>
                  </a:lnTo>
                  <a:lnTo>
                    <a:pt x="288" y="1"/>
                  </a:lnTo>
                  <a:lnTo>
                    <a:pt x="267" y="0"/>
                  </a:lnTo>
                  <a:lnTo>
                    <a:pt x="246" y="0"/>
                  </a:lnTo>
                  <a:lnTo>
                    <a:pt x="224" y="0"/>
                  </a:lnTo>
                  <a:lnTo>
                    <a:pt x="203" y="1"/>
                  </a:lnTo>
                  <a:lnTo>
                    <a:pt x="182" y="3"/>
                  </a:lnTo>
                  <a:lnTo>
                    <a:pt x="162" y="6"/>
                  </a:lnTo>
                  <a:lnTo>
                    <a:pt x="142" y="10"/>
                  </a:lnTo>
                  <a:lnTo>
                    <a:pt x="123" y="14"/>
                  </a:lnTo>
                  <a:lnTo>
                    <a:pt x="105" y="19"/>
                  </a:lnTo>
                  <a:lnTo>
                    <a:pt x="88" y="24"/>
                  </a:lnTo>
                  <a:lnTo>
                    <a:pt x="72" y="30"/>
                  </a:lnTo>
                  <a:lnTo>
                    <a:pt x="57" y="37"/>
                  </a:lnTo>
                  <a:lnTo>
                    <a:pt x="44" y="44"/>
                  </a:lnTo>
                  <a:lnTo>
                    <a:pt x="33" y="52"/>
                  </a:lnTo>
                  <a:lnTo>
                    <a:pt x="23" y="60"/>
                  </a:lnTo>
                  <a:lnTo>
                    <a:pt x="15" y="68"/>
                  </a:lnTo>
                  <a:lnTo>
                    <a:pt x="8" y="77"/>
                  </a:lnTo>
                  <a:lnTo>
                    <a:pt x="4" y="86"/>
                  </a:lnTo>
                  <a:lnTo>
                    <a:pt x="1" y="95"/>
                  </a:lnTo>
                  <a:lnTo>
                    <a:pt x="0" y="104"/>
                  </a:lnTo>
                  <a:lnTo>
                    <a:pt x="1" y="113"/>
                  </a:lnTo>
                  <a:lnTo>
                    <a:pt x="4" y="122"/>
                  </a:lnTo>
                  <a:lnTo>
                    <a:pt x="8" y="131"/>
                  </a:lnTo>
                  <a:lnTo>
                    <a:pt x="15" y="140"/>
                  </a:lnTo>
                  <a:lnTo>
                    <a:pt x="23" y="148"/>
                  </a:lnTo>
                  <a:lnTo>
                    <a:pt x="33" y="156"/>
                  </a:lnTo>
                  <a:lnTo>
                    <a:pt x="44" y="164"/>
                  </a:lnTo>
                  <a:lnTo>
                    <a:pt x="57" y="171"/>
                  </a:lnTo>
                  <a:lnTo>
                    <a:pt x="72" y="178"/>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2"/>
                  </a:lnTo>
                  <a:lnTo>
                    <a:pt x="349" y="198"/>
                  </a:lnTo>
                  <a:lnTo>
                    <a:pt x="369" y="194"/>
                  </a:lnTo>
                  <a:lnTo>
                    <a:pt x="387" y="189"/>
                  </a:lnTo>
                  <a:lnTo>
                    <a:pt x="404" y="183"/>
                  </a:lnTo>
                  <a:lnTo>
                    <a:pt x="420" y="178"/>
                  </a:lnTo>
                  <a:lnTo>
                    <a:pt x="434" y="171"/>
                  </a:lnTo>
                  <a:lnTo>
                    <a:pt x="447" y="164"/>
                  </a:lnTo>
                  <a:lnTo>
                    <a:pt x="458" y="156"/>
                  </a:lnTo>
                  <a:lnTo>
                    <a:pt x="468" y="148"/>
                  </a:lnTo>
                  <a:lnTo>
                    <a:pt x="477" y="140"/>
                  </a:lnTo>
                  <a:lnTo>
                    <a:pt x="483" y="131"/>
                  </a:lnTo>
                  <a:lnTo>
                    <a:pt x="488" y="122"/>
                  </a:lnTo>
                  <a:lnTo>
                    <a:pt x="491" y="113"/>
                  </a:lnTo>
                  <a:lnTo>
                    <a:pt x="492"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7" name="Rectangle 47">
              <a:extLst>
                <a:ext uri="{FF2B5EF4-FFF2-40B4-BE49-F238E27FC236}">
                  <a16:creationId xmlns:a16="http://schemas.microsoft.com/office/drawing/2014/main" id="{6F0C3B57-EF3B-4C33-8F03-DD5C4F8238E5}"/>
                </a:ext>
              </a:extLst>
            </p:cNvPr>
            <p:cNvSpPr>
              <a:spLocks noChangeArrowheads="1"/>
            </p:cNvSpPr>
            <p:nvPr/>
          </p:nvSpPr>
          <p:spPr bwMode="auto">
            <a:xfrm>
              <a:off x="4770" y="2605"/>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sp>
          <p:nvSpPr>
            <p:cNvPr id="25648" name="Rectangle 48">
              <a:extLst>
                <a:ext uri="{FF2B5EF4-FFF2-40B4-BE49-F238E27FC236}">
                  <a16:creationId xmlns:a16="http://schemas.microsoft.com/office/drawing/2014/main" id="{F987FF45-41BA-482D-905C-CE7642010CB7}"/>
                </a:ext>
              </a:extLst>
            </p:cNvPr>
            <p:cNvSpPr>
              <a:spLocks noChangeArrowheads="1"/>
            </p:cNvSpPr>
            <p:nvPr/>
          </p:nvSpPr>
          <p:spPr bwMode="auto">
            <a:xfrm>
              <a:off x="5186" y="2763"/>
              <a:ext cx="5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25649" name="Rectangle 49">
              <a:extLst>
                <a:ext uri="{FF2B5EF4-FFF2-40B4-BE49-F238E27FC236}">
                  <a16:creationId xmlns:a16="http://schemas.microsoft.com/office/drawing/2014/main" id="{E1328B94-F1DD-43FE-8B39-24CA788F0FE2}"/>
                </a:ext>
              </a:extLst>
            </p:cNvPr>
            <p:cNvSpPr>
              <a:spLocks noChangeArrowheads="1"/>
            </p:cNvSpPr>
            <p:nvPr/>
          </p:nvSpPr>
          <p:spPr bwMode="auto">
            <a:xfrm>
              <a:off x="4449" y="2728"/>
              <a:ext cx="3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grpSp>
      <p:sp>
        <p:nvSpPr>
          <p:cNvPr id="25651" name="Rectangle 51">
            <a:extLst>
              <a:ext uri="{FF2B5EF4-FFF2-40B4-BE49-F238E27FC236}">
                <a16:creationId xmlns:a16="http://schemas.microsoft.com/office/drawing/2014/main" id="{BFD6C30F-6106-4AC1-8EDC-26799AF58F8D}"/>
              </a:ext>
            </a:extLst>
          </p:cNvPr>
          <p:cNvSpPr>
            <a:spLocks noChangeArrowheads="1"/>
          </p:cNvSpPr>
          <p:nvPr/>
        </p:nvSpPr>
        <p:spPr bwMode="auto">
          <a:xfrm>
            <a:off x="4411663" y="4116388"/>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25652" name="Rectangle 52">
            <a:extLst>
              <a:ext uri="{FF2B5EF4-FFF2-40B4-BE49-F238E27FC236}">
                <a16:creationId xmlns:a16="http://schemas.microsoft.com/office/drawing/2014/main" id="{9CF7D407-15A9-4FBA-B081-3182D192EE70}"/>
              </a:ext>
            </a:extLst>
          </p:cNvPr>
          <p:cNvSpPr>
            <a:spLocks noChangeArrowheads="1"/>
          </p:cNvSpPr>
          <p:nvPr/>
        </p:nvSpPr>
        <p:spPr bwMode="auto">
          <a:xfrm>
            <a:off x="7532688" y="48656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25653" name="Rectangle 53">
            <a:extLst>
              <a:ext uri="{FF2B5EF4-FFF2-40B4-BE49-F238E27FC236}">
                <a16:creationId xmlns:a16="http://schemas.microsoft.com/office/drawing/2014/main" id="{7C7F5A20-798D-40AE-9DD1-B8B58688A539}"/>
              </a:ext>
            </a:extLst>
          </p:cNvPr>
          <p:cNvSpPr>
            <a:spLocks noChangeArrowheads="1"/>
          </p:cNvSpPr>
          <p:nvPr/>
        </p:nvSpPr>
        <p:spPr bwMode="auto">
          <a:xfrm>
            <a:off x="3846513" y="4322763"/>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25654" name="Rectangle 54">
            <a:extLst>
              <a:ext uri="{FF2B5EF4-FFF2-40B4-BE49-F238E27FC236}">
                <a16:creationId xmlns:a16="http://schemas.microsoft.com/office/drawing/2014/main" id="{4746677C-9E02-447A-BD32-588AF3F823A9}"/>
              </a:ext>
            </a:extLst>
          </p:cNvPr>
          <p:cNvSpPr>
            <a:spLocks noChangeArrowheads="1"/>
          </p:cNvSpPr>
          <p:nvPr/>
        </p:nvSpPr>
        <p:spPr bwMode="auto">
          <a:xfrm>
            <a:off x="5319713" y="4330700"/>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25655" name="Rectangle 55">
            <a:extLst>
              <a:ext uri="{FF2B5EF4-FFF2-40B4-BE49-F238E27FC236}">
                <a16:creationId xmlns:a16="http://schemas.microsoft.com/office/drawing/2014/main" id="{77D20442-BFFA-4C5F-A0DD-A7AA1E7D1F69}"/>
              </a:ext>
            </a:extLst>
          </p:cNvPr>
          <p:cNvSpPr>
            <a:spLocks noChangeArrowheads="1"/>
          </p:cNvSpPr>
          <p:nvPr/>
        </p:nvSpPr>
        <p:spPr bwMode="auto">
          <a:xfrm>
            <a:off x="4164013" y="4919663"/>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25656" name="Rectangle 56">
            <a:extLst>
              <a:ext uri="{FF2B5EF4-FFF2-40B4-BE49-F238E27FC236}">
                <a16:creationId xmlns:a16="http://schemas.microsoft.com/office/drawing/2014/main" id="{17077066-5897-4138-BD58-128F1B61438A}"/>
              </a:ext>
            </a:extLst>
          </p:cNvPr>
          <p:cNvSpPr>
            <a:spLocks noChangeArrowheads="1"/>
          </p:cNvSpPr>
          <p:nvPr/>
        </p:nvSpPr>
        <p:spPr bwMode="auto">
          <a:xfrm>
            <a:off x="5864225" y="4860925"/>
            <a:ext cx="1208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Works_In4</a:t>
            </a:r>
          </a:p>
        </p:txBody>
      </p:sp>
      <p:sp>
        <p:nvSpPr>
          <p:cNvPr id="25657" name="Line 57">
            <a:extLst>
              <a:ext uri="{FF2B5EF4-FFF2-40B4-BE49-F238E27FC236}">
                <a16:creationId xmlns:a16="http://schemas.microsoft.com/office/drawing/2014/main" id="{611666F1-BC10-452A-B6E1-D9FFD555A017}"/>
              </a:ext>
            </a:extLst>
          </p:cNvPr>
          <p:cNvSpPr>
            <a:spLocks noChangeShapeType="1"/>
          </p:cNvSpPr>
          <p:nvPr/>
        </p:nvSpPr>
        <p:spPr bwMode="auto">
          <a:xfrm flipH="1">
            <a:off x="5403850" y="5045075"/>
            <a:ext cx="32385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8" name="Line 58">
            <a:extLst>
              <a:ext uri="{FF2B5EF4-FFF2-40B4-BE49-F238E27FC236}">
                <a16:creationId xmlns:a16="http://schemas.microsoft.com/office/drawing/2014/main" id="{13FEA488-3156-4326-8383-9D210C42EACC}"/>
              </a:ext>
            </a:extLst>
          </p:cNvPr>
          <p:cNvSpPr>
            <a:spLocks noChangeShapeType="1"/>
          </p:cNvSpPr>
          <p:nvPr/>
        </p:nvSpPr>
        <p:spPr bwMode="auto">
          <a:xfrm>
            <a:off x="7177088" y="5029200"/>
            <a:ext cx="300037"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9" name="Line 59">
            <a:extLst>
              <a:ext uri="{FF2B5EF4-FFF2-40B4-BE49-F238E27FC236}">
                <a16:creationId xmlns:a16="http://schemas.microsoft.com/office/drawing/2014/main" id="{0464A10B-B948-47F1-9A20-E44B50AD9A58}"/>
              </a:ext>
            </a:extLst>
          </p:cNvPr>
          <p:cNvSpPr>
            <a:spLocks noChangeShapeType="1"/>
          </p:cNvSpPr>
          <p:nvPr/>
        </p:nvSpPr>
        <p:spPr bwMode="auto">
          <a:xfrm>
            <a:off x="4060825" y="4700588"/>
            <a:ext cx="444500" cy="1698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0" name="Line 60">
            <a:extLst>
              <a:ext uri="{FF2B5EF4-FFF2-40B4-BE49-F238E27FC236}">
                <a16:creationId xmlns:a16="http://schemas.microsoft.com/office/drawing/2014/main" id="{5E249F14-8238-40A6-AC5C-094EA56D9C80}"/>
              </a:ext>
            </a:extLst>
          </p:cNvPr>
          <p:cNvSpPr>
            <a:spLocks noChangeShapeType="1"/>
          </p:cNvSpPr>
          <p:nvPr/>
        </p:nvSpPr>
        <p:spPr bwMode="auto">
          <a:xfrm>
            <a:off x="4754563" y="4456113"/>
            <a:ext cx="0" cy="414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1" name="Line 61">
            <a:extLst>
              <a:ext uri="{FF2B5EF4-FFF2-40B4-BE49-F238E27FC236}">
                <a16:creationId xmlns:a16="http://schemas.microsoft.com/office/drawing/2014/main" id="{624185EC-C597-4592-8AD4-5016BC9334FE}"/>
              </a:ext>
            </a:extLst>
          </p:cNvPr>
          <p:cNvSpPr>
            <a:spLocks noChangeShapeType="1"/>
          </p:cNvSpPr>
          <p:nvPr/>
        </p:nvSpPr>
        <p:spPr bwMode="auto">
          <a:xfrm flipH="1">
            <a:off x="5191125" y="4700588"/>
            <a:ext cx="317500" cy="1857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5670" name="Group 70">
            <a:extLst>
              <a:ext uri="{FF2B5EF4-FFF2-40B4-BE49-F238E27FC236}">
                <a16:creationId xmlns:a16="http://schemas.microsoft.com/office/drawing/2014/main" id="{D79F7E72-A478-4839-88DC-AE7922105E9D}"/>
              </a:ext>
            </a:extLst>
          </p:cNvPr>
          <p:cNvGrpSpPr>
            <a:grpSpLocks/>
          </p:cNvGrpSpPr>
          <p:nvPr/>
        </p:nvGrpSpPr>
        <p:grpSpPr bwMode="auto">
          <a:xfrm>
            <a:off x="4979988" y="5667375"/>
            <a:ext cx="2994025" cy="384175"/>
            <a:chOff x="3137" y="3570"/>
            <a:chExt cx="1886" cy="242"/>
          </a:xfrm>
        </p:grpSpPr>
        <p:sp>
          <p:nvSpPr>
            <p:cNvPr id="25662" name="Freeform 62">
              <a:extLst>
                <a:ext uri="{FF2B5EF4-FFF2-40B4-BE49-F238E27FC236}">
                  <a16:creationId xmlns:a16="http://schemas.microsoft.com/office/drawing/2014/main" id="{5BDA42D2-C832-406A-AA32-4F6AA2785922}"/>
                </a:ext>
              </a:extLst>
            </p:cNvPr>
            <p:cNvSpPr>
              <a:spLocks/>
            </p:cNvSpPr>
            <p:nvPr/>
          </p:nvSpPr>
          <p:spPr bwMode="auto">
            <a:xfrm>
              <a:off x="3137" y="3603"/>
              <a:ext cx="492" cy="209"/>
            </a:xfrm>
            <a:custGeom>
              <a:avLst/>
              <a:gdLst>
                <a:gd name="T0" fmla="*/ 1 w 492"/>
                <a:gd name="T1" fmla="*/ 113 h 209"/>
                <a:gd name="T2" fmla="*/ 8 w 492"/>
                <a:gd name="T3" fmla="*/ 131 h 209"/>
                <a:gd name="T4" fmla="*/ 23 w 492"/>
                <a:gd name="T5" fmla="*/ 148 h 209"/>
                <a:gd name="T6" fmla="*/ 44 w 492"/>
                <a:gd name="T7" fmla="*/ 164 h 209"/>
                <a:gd name="T8" fmla="*/ 72 w 492"/>
                <a:gd name="T9" fmla="*/ 177 h 209"/>
                <a:gd name="T10" fmla="*/ 104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6 w 492"/>
                <a:gd name="T25" fmla="*/ 189 h 209"/>
                <a:gd name="T26" fmla="*/ 419 w 492"/>
                <a:gd name="T27" fmla="*/ 177 h 209"/>
                <a:gd name="T28" fmla="*/ 447 w 492"/>
                <a:gd name="T29" fmla="*/ 163 h 209"/>
                <a:gd name="T30" fmla="*/ 468 w 492"/>
                <a:gd name="T31" fmla="*/ 148 h 209"/>
                <a:gd name="T32" fmla="*/ 483 w 492"/>
                <a:gd name="T33" fmla="*/ 130 h 209"/>
                <a:gd name="T34" fmla="*/ 490 w 492"/>
                <a:gd name="T35" fmla="*/ 112 h 209"/>
                <a:gd name="T36" fmla="*/ 490 w 492"/>
                <a:gd name="T37" fmla="*/ 95 h 209"/>
                <a:gd name="T38" fmla="*/ 483 w 492"/>
                <a:gd name="T39" fmla="*/ 77 h 209"/>
                <a:gd name="T40" fmla="*/ 468 w 492"/>
                <a:gd name="T41" fmla="*/ 60 h 209"/>
                <a:gd name="T42" fmla="*/ 447 w 492"/>
                <a:gd name="T43" fmla="*/ 44 h 209"/>
                <a:gd name="T44" fmla="*/ 419 w 492"/>
                <a:gd name="T45" fmla="*/ 30 h 209"/>
                <a:gd name="T46" fmla="*/ 386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4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3" y="122"/>
                  </a:lnTo>
                  <a:lnTo>
                    <a:pt x="8" y="131"/>
                  </a:lnTo>
                  <a:lnTo>
                    <a:pt x="14" y="139"/>
                  </a:lnTo>
                  <a:lnTo>
                    <a:pt x="23" y="148"/>
                  </a:lnTo>
                  <a:lnTo>
                    <a:pt x="33" y="156"/>
                  </a:lnTo>
                  <a:lnTo>
                    <a:pt x="44" y="164"/>
                  </a:lnTo>
                  <a:lnTo>
                    <a:pt x="58" y="171"/>
                  </a:lnTo>
                  <a:lnTo>
                    <a:pt x="72" y="177"/>
                  </a:lnTo>
                  <a:lnTo>
                    <a:pt x="88" y="183"/>
                  </a:lnTo>
                  <a:lnTo>
                    <a:pt x="104"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6" y="189"/>
                  </a:lnTo>
                  <a:lnTo>
                    <a:pt x="403" y="183"/>
                  </a:lnTo>
                  <a:lnTo>
                    <a:pt x="419" y="177"/>
                  </a:lnTo>
                  <a:lnTo>
                    <a:pt x="434" y="170"/>
                  </a:lnTo>
                  <a:lnTo>
                    <a:pt x="447" y="163"/>
                  </a:lnTo>
                  <a:lnTo>
                    <a:pt x="459" y="155"/>
                  </a:lnTo>
                  <a:lnTo>
                    <a:pt x="468" y="148"/>
                  </a:lnTo>
                  <a:lnTo>
                    <a:pt x="476" y="139"/>
                  </a:lnTo>
                  <a:lnTo>
                    <a:pt x="483" y="130"/>
                  </a:lnTo>
                  <a:lnTo>
                    <a:pt x="488" y="122"/>
                  </a:lnTo>
                  <a:lnTo>
                    <a:pt x="490" y="112"/>
                  </a:lnTo>
                  <a:lnTo>
                    <a:pt x="491" y="103"/>
                  </a:lnTo>
                  <a:lnTo>
                    <a:pt x="490" y="95"/>
                  </a:lnTo>
                  <a:lnTo>
                    <a:pt x="488" y="86"/>
                  </a:lnTo>
                  <a:lnTo>
                    <a:pt x="483" y="77"/>
                  </a:lnTo>
                  <a:lnTo>
                    <a:pt x="476" y="68"/>
                  </a:lnTo>
                  <a:lnTo>
                    <a:pt x="468" y="60"/>
                  </a:lnTo>
                  <a:lnTo>
                    <a:pt x="459" y="51"/>
                  </a:lnTo>
                  <a:lnTo>
                    <a:pt x="447" y="44"/>
                  </a:lnTo>
                  <a:lnTo>
                    <a:pt x="434" y="37"/>
                  </a:lnTo>
                  <a:lnTo>
                    <a:pt x="419" y="30"/>
                  </a:lnTo>
                  <a:lnTo>
                    <a:pt x="403" y="24"/>
                  </a:lnTo>
                  <a:lnTo>
                    <a:pt x="386"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4" y="19"/>
                  </a:lnTo>
                  <a:lnTo>
                    <a:pt x="88" y="24"/>
                  </a:lnTo>
                  <a:lnTo>
                    <a:pt x="72" y="30"/>
                  </a:lnTo>
                  <a:lnTo>
                    <a:pt x="58" y="37"/>
                  </a:lnTo>
                  <a:lnTo>
                    <a:pt x="44" y="44"/>
                  </a:lnTo>
                  <a:lnTo>
                    <a:pt x="33" y="52"/>
                  </a:lnTo>
                  <a:lnTo>
                    <a:pt x="23" y="60"/>
                  </a:lnTo>
                  <a:lnTo>
                    <a:pt x="14" y="68"/>
                  </a:lnTo>
                  <a:lnTo>
                    <a:pt x="8" y="77"/>
                  </a:lnTo>
                  <a:lnTo>
                    <a:pt x="3" y="86"/>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3" name="Freeform 63">
              <a:extLst>
                <a:ext uri="{FF2B5EF4-FFF2-40B4-BE49-F238E27FC236}">
                  <a16:creationId xmlns:a16="http://schemas.microsoft.com/office/drawing/2014/main" id="{CC7BB637-C02F-49D2-A758-1BE6839269DE}"/>
                </a:ext>
              </a:extLst>
            </p:cNvPr>
            <p:cNvSpPr>
              <a:spLocks/>
            </p:cNvSpPr>
            <p:nvPr/>
          </p:nvSpPr>
          <p:spPr bwMode="auto">
            <a:xfrm>
              <a:off x="4531" y="3603"/>
              <a:ext cx="492" cy="209"/>
            </a:xfrm>
            <a:custGeom>
              <a:avLst/>
              <a:gdLst>
                <a:gd name="T0" fmla="*/ 1 w 492"/>
                <a:gd name="T1" fmla="*/ 113 h 209"/>
                <a:gd name="T2" fmla="*/ 8 w 492"/>
                <a:gd name="T3" fmla="*/ 131 h 209"/>
                <a:gd name="T4" fmla="*/ 23 w 492"/>
                <a:gd name="T5" fmla="*/ 148 h 209"/>
                <a:gd name="T6" fmla="*/ 45 w 492"/>
                <a:gd name="T7" fmla="*/ 164 h 209"/>
                <a:gd name="T8" fmla="*/ 72 w 492"/>
                <a:gd name="T9" fmla="*/ 177 h 209"/>
                <a:gd name="T10" fmla="*/ 105 w 492"/>
                <a:gd name="T11" fmla="*/ 189 h 209"/>
                <a:gd name="T12" fmla="*/ 142 w 492"/>
                <a:gd name="T13" fmla="*/ 198 h 209"/>
                <a:gd name="T14" fmla="*/ 182 w 492"/>
                <a:gd name="T15" fmla="*/ 204 h 209"/>
                <a:gd name="T16" fmla="*/ 224 w 492"/>
                <a:gd name="T17" fmla="*/ 207 h 209"/>
                <a:gd name="T18" fmla="*/ 267 w 492"/>
                <a:gd name="T19" fmla="*/ 207 h 209"/>
                <a:gd name="T20" fmla="*/ 309 w 492"/>
                <a:gd name="T21" fmla="*/ 204 h 209"/>
                <a:gd name="T22" fmla="*/ 350 w 492"/>
                <a:gd name="T23" fmla="*/ 198 h 209"/>
                <a:gd name="T24" fmla="*/ 387 w 492"/>
                <a:gd name="T25" fmla="*/ 189 h 209"/>
                <a:gd name="T26" fmla="*/ 419 w 492"/>
                <a:gd name="T27" fmla="*/ 177 h 209"/>
                <a:gd name="T28" fmla="*/ 447 w 492"/>
                <a:gd name="T29" fmla="*/ 163 h 209"/>
                <a:gd name="T30" fmla="*/ 468 w 492"/>
                <a:gd name="T31" fmla="*/ 148 h 209"/>
                <a:gd name="T32" fmla="*/ 483 w 492"/>
                <a:gd name="T33" fmla="*/ 130 h 209"/>
                <a:gd name="T34" fmla="*/ 491 w 492"/>
                <a:gd name="T35" fmla="*/ 112 h 209"/>
                <a:gd name="T36" fmla="*/ 491 w 492"/>
                <a:gd name="T37" fmla="*/ 95 h 209"/>
                <a:gd name="T38" fmla="*/ 483 w 492"/>
                <a:gd name="T39" fmla="*/ 77 h 209"/>
                <a:gd name="T40" fmla="*/ 468 w 492"/>
                <a:gd name="T41" fmla="*/ 60 h 209"/>
                <a:gd name="T42" fmla="*/ 447 w 492"/>
                <a:gd name="T43" fmla="*/ 44 h 209"/>
                <a:gd name="T44" fmla="*/ 419 w 492"/>
                <a:gd name="T45" fmla="*/ 30 h 209"/>
                <a:gd name="T46" fmla="*/ 387 w 492"/>
                <a:gd name="T47" fmla="*/ 19 h 209"/>
                <a:gd name="T48" fmla="*/ 349 w 492"/>
                <a:gd name="T49" fmla="*/ 9 h 209"/>
                <a:gd name="T50" fmla="*/ 309 w 492"/>
                <a:gd name="T51" fmla="*/ 3 h 209"/>
                <a:gd name="T52" fmla="*/ 267 w 492"/>
                <a:gd name="T53" fmla="*/ 0 h 209"/>
                <a:gd name="T54" fmla="*/ 224 w 492"/>
                <a:gd name="T55" fmla="*/ 0 h 209"/>
                <a:gd name="T56" fmla="*/ 182 w 492"/>
                <a:gd name="T57" fmla="*/ 3 h 209"/>
                <a:gd name="T58" fmla="*/ 142 w 492"/>
                <a:gd name="T59" fmla="*/ 9 h 209"/>
                <a:gd name="T60" fmla="*/ 105 w 492"/>
                <a:gd name="T61" fmla="*/ 19 h 209"/>
                <a:gd name="T62" fmla="*/ 72 w 492"/>
                <a:gd name="T63" fmla="*/ 30 h 209"/>
                <a:gd name="T64" fmla="*/ 44 w 492"/>
                <a:gd name="T65" fmla="*/ 44 h 209"/>
                <a:gd name="T66" fmla="*/ 23 w 492"/>
                <a:gd name="T67" fmla="*/ 60 h 209"/>
                <a:gd name="T68" fmla="*/ 8 w 492"/>
                <a:gd name="T69" fmla="*/ 77 h 209"/>
                <a:gd name="T70" fmla="*/ 1 w 492"/>
                <a:gd name="T71" fmla="*/ 9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2" h="209">
                  <a:moveTo>
                    <a:pt x="0" y="104"/>
                  </a:moveTo>
                  <a:lnTo>
                    <a:pt x="1" y="113"/>
                  </a:lnTo>
                  <a:lnTo>
                    <a:pt x="3" y="122"/>
                  </a:lnTo>
                  <a:lnTo>
                    <a:pt x="8" y="131"/>
                  </a:lnTo>
                  <a:lnTo>
                    <a:pt x="15" y="139"/>
                  </a:lnTo>
                  <a:lnTo>
                    <a:pt x="23" y="148"/>
                  </a:lnTo>
                  <a:lnTo>
                    <a:pt x="33" y="156"/>
                  </a:lnTo>
                  <a:lnTo>
                    <a:pt x="45" y="164"/>
                  </a:lnTo>
                  <a:lnTo>
                    <a:pt x="58" y="171"/>
                  </a:lnTo>
                  <a:lnTo>
                    <a:pt x="72" y="177"/>
                  </a:lnTo>
                  <a:lnTo>
                    <a:pt x="88" y="183"/>
                  </a:lnTo>
                  <a:lnTo>
                    <a:pt x="105" y="189"/>
                  </a:lnTo>
                  <a:lnTo>
                    <a:pt x="123" y="194"/>
                  </a:lnTo>
                  <a:lnTo>
                    <a:pt x="142" y="198"/>
                  </a:lnTo>
                  <a:lnTo>
                    <a:pt x="162" y="202"/>
                  </a:lnTo>
                  <a:lnTo>
                    <a:pt x="182" y="204"/>
                  </a:lnTo>
                  <a:lnTo>
                    <a:pt x="203" y="206"/>
                  </a:lnTo>
                  <a:lnTo>
                    <a:pt x="224" y="207"/>
                  </a:lnTo>
                  <a:lnTo>
                    <a:pt x="246" y="208"/>
                  </a:lnTo>
                  <a:lnTo>
                    <a:pt x="267" y="207"/>
                  </a:lnTo>
                  <a:lnTo>
                    <a:pt x="288" y="206"/>
                  </a:lnTo>
                  <a:lnTo>
                    <a:pt x="309" y="204"/>
                  </a:lnTo>
                  <a:lnTo>
                    <a:pt x="330" y="201"/>
                  </a:lnTo>
                  <a:lnTo>
                    <a:pt x="350" y="198"/>
                  </a:lnTo>
                  <a:lnTo>
                    <a:pt x="369" y="193"/>
                  </a:lnTo>
                  <a:lnTo>
                    <a:pt x="387" y="189"/>
                  </a:lnTo>
                  <a:lnTo>
                    <a:pt x="403" y="183"/>
                  </a:lnTo>
                  <a:lnTo>
                    <a:pt x="419" y="177"/>
                  </a:lnTo>
                  <a:lnTo>
                    <a:pt x="434" y="170"/>
                  </a:lnTo>
                  <a:lnTo>
                    <a:pt x="447" y="163"/>
                  </a:lnTo>
                  <a:lnTo>
                    <a:pt x="459" y="155"/>
                  </a:lnTo>
                  <a:lnTo>
                    <a:pt x="468" y="148"/>
                  </a:lnTo>
                  <a:lnTo>
                    <a:pt x="476" y="139"/>
                  </a:lnTo>
                  <a:lnTo>
                    <a:pt x="483" y="130"/>
                  </a:lnTo>
                  <a:lnTo>
                    <a:pt x="488" y="122"/>
                  </a:lnTo>
                  <a:lnTo>
                    <a:pt x="491" y="112"/>
                  </a:lnTo>
                  <a:lnTo>
                    <a:pt x="491" y="103"/>
                  </a:lnTo>
                  <a:lnTo>
                    <a:pt x="491" y="95"/>
                  </a:lnTo>
                  <a:lnTo>
                    <a:pt x="488" y="86"/>
                  </a:lnTo>
                  <a:lnTo>
                    <a:pt x="483" y="77"/>
                  </a:lnTo>
                  <a:lnTo>
                    <a:pt x="476" y="68"/>
                  </a:lnTo>
                  <a:lnTo>
                    <a:pt x="468" y="60"/>
                  </a:lnTo>
                  <a:lnTo>
                    <a:pt x="459" y="51"/>
                  </a:lnTo>
                  <a:lnTo>
                    <a:pt x="447" y="44"/>
                  </a:lnTo>
                  <a:lnTo>
                    <a:pt x="434" y="37"/>
                  </a:lnTo>
                  <a:lnTo>
                    <a:pt x="419" y="30"/>
                  </a:lnTo>
                  <a:lnTo>
                    <a:pt x="403" y="24"/>
                  </a:lnTo>
                  <a:lnTo>
                    <a:pt x="387" y="19"/>
                  </a:lnTo>
                  <a:lnTo>
                    <a:pt x="369" y="13"/>
                  </a:lnTo>
                  <a:lnTo>
                    <a:pt x="349" y="9"/>
                  </a:lnTo>
                  <a:lnTo>
                    <a:pt x="329" y="6"/>
                  </a:lnTo>
                  <a:lnTo>
                    <a:pt x="309" y="3"/>
                  </a:lnTo>
                  <a:lnTo>
                    <a:pt x="288" y="1"/>
                  </a:lnTo>
                  <a:lnTo>
                    <a:pt x="267" y="0"/>
                  </a:lnTo>
                  <a:lnTo>
                    <a:pt x="246" y="0"/>
                  </a:lnTo>
                  <a:lnTo>
                    <a:pt x="224" y="0"/>
                  </a:lnTo>
                  <a:lnTo>
                    <a:pt x="203" y="1"/>
                  </a:lnTo>
                  <a:lnTo>
                    <a:pt x="182" y="3"/>
                  </a:lnTo>
                  <a:lnTo>
                    <a:pt x="162" y="6"/>
                  </a:lnTo>
                  <a:lnTo>
                    <a:pt x="142" y="9"/>
                  </a:lnTo>
                  <a:lnTo>
                    <a:pt x="123" y="14"/>
                  </a:lnTo>
                  <a:lnTo>
                    <a:pt x="105" y="19"/>
                  </a:lnTo>
                  <a:lnTo>
                    <a:pt x="88" y="24"/>
                  </a:lnTo>
                  <a:lnTo>
                    <a:pt x="72" y="30"/>
                  </a:lnTo>
                  <a:lnTo>
                    <a:pt x="58" y="37"/>
                  </a:lnTo>
                  <a:lnTo>
                    <a:pt x="44" y="44"/>
                  </a:lnTo>
                  <a:lnTo>
                    <a:pt x="33" y="52"/>
                  </a:lnTo>
                  <a:lnTo>
                    <a:pt x="23" y="60"/>
                  </a:lnTo>
                  <a:lnTo>
                    <a:pt x="15" y="68"/>
                  </a:lnTo>
                  <a:lnTo>
                    <a:pt x="8" y="77"/>
                  </a:lnTo>
                  <a:lnTo>
                    <a:pt x="3" y="86"/>
                  </a:lnTo>
                  <a:lnTo>
                    <a:pt x="1" y="95"/>
                  </a:lnTo>
                  <a:lnTo>
                    <a:pt x="0"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4" name="Rectangle 64">
              <a:extLst>
                <a:ext uri="{FF2B5EF4-FFF2-40B4-BE49-F238E27FC236}">
                  <a16:creationId xmlns:a16="http://schemas.microsoft.com/office/drawing/2014/main" id="{84AD711F-1991-470C-81A8-A0ADC67818AD}"/>
                </a:ext>
              </a:extLst>
            </p:cNvPr>
            <p:cNvSpPr>
              <a:spLocks noChangeArrowheads="1"/>
            </p:cNvSpPr>
            <p:nvPr/>
          </p:nvSpPr>
          <p:spPr bwMode="auto">
            <a:xfrm>
              <a:off x="3759" y="3570"/>
              <a:ext cx="64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Duration</a:t>
              </a:r>
            </a:p>
          </p:txBody>
        </p:sp>
        <p:sp>
          <p:nvSpPr>
            <p:cNvPr id="25665" name="Freeform 65">
              <a:extLst>
                <a:ext uri="{FF2B5EF4-FFF2-40B4-BE49-F238E27FC236}">
                  <a16:creationId xmlns:a16="http://schemas.microsoft.com/office/drawing/2014/main" id="{6B510594-F5A4-44E0-98DC-3C826FCD7CAF}"/>
                </a:ext>
              </a:extLst>
            </p:cNvPr>
            <p:cNvSpPr>
              <a:spLocks/>
            </p:cNvSpPr>
            <p:nvPr/>
          </p:nvSpPr>
          <p:spPr bwMode="auto">
            <a:xfrm>
              <a:off x="3781" y="3596"/>
              <a:ext cx="592" cy="215"/>
            </a:xfrm>
            <a:custGeom>
              <a:avLst/>
              <a:gdLst>
                <a:gd name="T0" fmla="*/ 591 w 592"/>
                <a:gd name="T1" fmla="*/ 214 h 215"/>
                <a:gd name="T2" fmla="*/ 591 w 592"/>
                <a:gd name="T3" fmla="*/ 0 h 215"/>
                <a:gd name="T4" fmla="*/ 0 w 592"/>
                <a:gd name="T5" fmla="*/ 0 h 215"/>
                <a:gd name="T6" fmla="*/ 0 w 592"/>
                <a:gd name="T7" fmla="*/ 214 h 215"/>
                <a:gd name="T8" fmla="*/ 591 w 592"/>
                <a:gd name="T9" fmla="*/ 214 h 215"/>
              </a:gdLst>
              <a:ahLst/>
              <a:cxnLst>
                <a:cxn ang="0">
                  <a:pos x="T0" y="T1"/>
                </a:cxn>
                <a:cxn ang="0">
                  <a:pos x="T2" y="T3"/>
                </a:cxn>
                <a:cxn ang="0">
                  <a:pos x="T4" y="T5"/>
                </a:cxn>
                <a:cxn ang="0">
                  <a:pos x="T6" y="T7"/>
                </a:cxn>
                <a:cxn ang="0">
                  <a:pos x="T8" y="T9"/>
                </a:cxn>
              </a:cxnLst>
              <a:rect l="0" t="0" r="r" b="b"/>
              <a:pathLst>
                <a:path w="592" h="215">
                  <a:moveTo>
                    <a:pt x="591" y="214"/>
                  </a:moveTo>
                  <a:lnTo>
                    <a:pt x="591" y="0"/>
                  </a:lnTo>
                  <a:lnTo>
                    <a:pt x="0" y="0"/>
                  </a:lnTo>
                  <a:lnTo>
                    <a:pt x="0" y="214"/>
                  </a:lnTo>
                  <a:lnTo>
                    <a:pt x="591" y="2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6" name="Rectangle 66">
              <a:extLst>
                <a:ext uri="{FF2B5EF4-FFF2-40B4-BE49-F238E27FC236}">
                  <a16:creationId xmlns:a16="http://schemas.microsoft.com/office/drawing/2014/main" id="{BC9E2BEF-6EB8-47B2-A3A3-71A5F40EC013}"/>
                </a:ext>
              </a:extLst>
            </p:cNvPr>
            <p:cNvSpPr>
              <a:spLocks noChangeArrowheads="1"/>
            </p:cNvSpPr>
            <p:nvPr/>
          </p:nvSpPr>
          <p:spPr bwMode="auto">
            <a:xfrm>
              <a:off x="3183" y="3591"/>
              <a:ext cx="3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from</a:t>
              </a:r>
            </a:p>
          </p:txBody>
        </p:sp>
        <p:sp>
          <p:nvSpPr>
            <p:cNvPr id="25667" name="Rectangle 67">
              <a:extLst>
                <a:ext uri="{FF2B5EF4-FFF2-40B4-BE49-F238E27FC236}">
                  <a16:creationId xmlns:a16="http://schemas.microsoft.com/office/drawing/2014/main" id="{6FB4E695-414C-4DAE-BDBE-D213E62734AC}"/>
                </a:ext>
              </a:extLst>
            </p:cNvPr>
            <p:cNvSpPr>
              <a:spLocks noChangeArrowheads="1"/>
            </p:cNvSpPr>
            <p:nvPr/>
          </p:nvSpPr>
          <p:spPr bwMode="auto">
            <a:xfrm>
              <a:off x="4675" y="3579"/>
              <a:ext cx="2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to</a:t>
              </a:r>
            </a:p>
          </p:txBody>
        </p:sp>
        <p:sp>
          <p:nvSpPr>
            <p:cNvPr id="25668" name="Line 68">
              <a:extLst>
                <a:ext uri="{FF2B5EF4-FFF2-40B4-BE49-F238E27FC236}">
                  <a16:creationId xmlns:a16="http://schemas.microsoft.com/office/drawing/2014/main" id="{216EB73F-342F-4364-912E-97019242A8A1}"/>
                </a:ext>
              </a:extLst>
            </p:cNvPr>
            <p:cNvSpPr>
              <a:spLocks noChangeShapeType="1"/>
            </p:cNvSpPr>
            <p:nvPr/>
          </p:nvSpPr>
          <p:spPr bwMode="auto">
            <a:xfrm>
              <a:off x="3623" y="3706"/>
              <a:ext cx="14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9" name="Line 69">
              <a:extLst>
                <a:ext uri="{FF2B5EF4-FFF2-40B4-BE49-F238E27FC236}">
                  <a16:creationId xmlns:a16="http://schemas.microsoft.com/office/drawing/2014/main" id="{0FCFF45E-6F47-4013-9421-4DC91A2135B3}"/>
                </a:ext>
              </a:extLst>
            </p:cNvPr>
            <p:cNvSpPr>
              <a:spLocks noChangeShapeType="1"/>
            </p:cNvSpPr>
            <p:nvPr/>
          </p:nvSpPr>
          <p:spPr bwMode="auto">
            <a:xfrm>
              <a:off x="4380" y="3706"/>
              <a:ext cx="10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671" name="Line 71">
            <a:extLst>
              <a:ext uri="{FF2B5EF4-FFF2-40B4-BE49-F238E27FC236}">
                <a16:creationId xmlns:a16="http://schemas.microsoft.com/office/drawing/2014/main" id="{3D768389-F353-441E-998A-F9A44BAC2B63}"/>
              </a:ext>
            </a:extLst>
          </p:cNvPr>
          <p:cNvSpPr>
            <a:spLocks noChangeShapeType="1"/>
          </p:cNvSpPr>
          <p:nvPr/>
        </p:nvSpPr>
        <p:spPr bwMode="auto">
          <a:xfrm>
            <a:off x="5797550" y="1682750"/>
            <a:ext cx="63500" cy="596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Line 72">
            <a:extLst>
              <a:ext uri="{FF2B5EF4-FFF2-40B4-BE49-F238E27FC236}">
                <a16:creationId xmlns:a16="http://schemas.microsoft.com/office/drawing/2014/main" id="{E1117969-841A-4522-90A9-582278541CB5}"/>
              </a:ext>
            </a:extLst>
          </p:cNvPr>
          <p:cNvSpPr>
            <a:spLocks noChangeShapeType="1"/>
          </p:cNvSpPr>
          <p:nvPr/>
        </p:nvSpPr>
        <p:spPr bwMode="auto">
          <a:xfrm>
            <a:off x="7848600" y="1911350"/>
            <a:ext cx="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3" name="Line 73">
            <a:extLst>
              <a:ext uri="{FF2B5EF4-FFF2-40B4-BE49-F238E27FC236}">
                <a16:creationId xmlns:a16="http://schemas.microsoft.com/office/drawing/2014/main" id="{07431C8F-27DA-447C-83AA-88BDE145ADB3}"/>
              </a:ext>
            </a:extLst>
          </p:cNvPr>
          <p:cNvSpPr>
            <a:spLocks noChangeShapeType="1"/>
          </p:cNvSpPr>
          <p:nvPr/>
        </p:nvSpPr>
        <p:spPr bwMode="auto">
          <a:xfrm>
            <a:off x="7321550" y="2139950"/>
            <a:ext cx="139700" cy="1397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4" name="Line 74">
            <a:extLst>
              <a:ext uri="{FF2B5EF4-FFF2-40B4-BE49-F238E27FC236}">
                <a16:creationId xmlns:a16="http://schemas.microsoft.com/office/drawing/2014/main" id="{5CE9208D-10D2-4509-9574-3F49C7F5F527}"/>
              </a:ext>
            </a:extLst>
          </p:cNvPr>
          <p:cNvSpPr>
            <a:spLocks noChangeShapeType="1"/>
          </p:cNvSpPr>
          <p:nvPr/>
        </p:nvSpPr>
        <p:spPr bwMode="auto">
          <a:xfrm>
            <a:off x="7550150" y="4654550"/>
            <a:ext cx="215900"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5" name="Line 75">
            <a:extLst>
              <a:ext uri="{FF2B5EF4-FFF2-40B4-BE49-F238E27FC236}">
                <a16:creationId xmlns:a16="http://schemas.microsoft.com/office/drawing/2014/main" id="{7E12DF8B-1902-4AB7-BA34-F52A2F43AFC9}"/>
              </a:ext>
            </a:extLst>
          </p:cNvPr>
          <p:cNvSpPr>
            <a:spLocks noChangeShapeType="1"/>
          </p:cNvSpPr>
          <p:nvPr/>
        </p:nvSpPr>
        <p:spPr bwMode="auto">
          <a:xfrm flipH="1">
            <a:off x="8299450" y="4654550"/>
            <a:ext cx="165100"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6" name="Line 76">
            <a:extLst>
              <a:ext uri="{FF2B5EF4-FFF2-40B4-BE49-F238E27FC236}">
                <a16:creationId xmlns:a16="http://schemas.microsoft.com/office/drawing/2014/main" id="{568B3CC5-6ECC-4209-AF38-806A0BECAB8F}"/>
              </a:ext>
            </a:extLst>
          </p:cNvPr>
          <p:cNvSpPr>
            <a:spLocks noChangeShapeType="1"/>
          </p:cNvSpPr>
          <p:nvPr/>
        </p:nvSpPr>
        <p:spPr bwMode="auto">
          <a:xfrm>
            <a:off x="8001000" y="4502150"/>
            <a:ext cx="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7" name="Line 77">
            <a:extLst>
              <a:ext uri="{FF2B5EF4-FFF2-40B4-BE49-F238E27FC236}">
                <a16:creationId xmlns:a16="http://schemas.microsoft.com/office/drawing/2014/main" id="{AAF36F97-1315-4B9F-9AEC-57F1ED0B0650}"/>
              </a:ext>
            </a:extLst>
          </p:cNvPr>
          <p:cNvSpPr>
            <a:spLocks noChangeShapeType="1"/>
          </p:cNvSpPr>
          <p:nvPr/>
        </p:nvSpPr>
        <p:spPr bwMode="auto">
          <a:xfrm>
            <a:off x="6477000" y="5340350"/>
            <a:ext cx="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DF08B7F-D757-414D-90FE-0446A4AA56CD}"/>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1" name="Rectangle 3">
            <a:extLst>
              <a:ext uri="{FF2B5EF4-FFF2-40B4-BE49-F238E27FC236}">
                <a16:creationId xmlns:a16="http://schemas.microsoft.com/office/drawing/2014/main" id="{B3E032FC-6354-4AFC-BDD0-3100D3A9F85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 name="Rectangle 4">
            <a:extLst>
              <a:ext uri="{FF2B5EF4-FFF2-40B4-BE49-F238E27FC236}">
                <a16:creationId xmlns:a16="http://schemas.microsoft.com/office/drawing/2014/main" id="{88B76BFF-460D-42CE-9AFB-B6587F355D28}"/>
              </a:ext>
            </a:extLst>
          </p:cNvPr>
          <p:cNvSpPr>
            <a:spLocks noGrp="1" noChangeArrowheads="1"/>
          </p:cNvSpPr>
          <p:nvPr>
            <p:ph type="title"/>
          </p:nvPr>
        </p:nvSpPr>
        <p:spPr>
          <a:noFill/>
          <a:ln/>
        </p:spPr>
        <p:txBody>
          <a:bodyPr/>
          <a:lstStyle/>
          <a:p>
            <a:r>
              <a:rPr lang="en-US" altLang="en-US"/>
              <a:t>Entity vs. Relationship</a:t>
            </a:r>
          </a:p>
        </p:txBody>
      </p:sp>
      <p:sp>
        <p:nvSpPr>
          <p:cNvPr id="27653" name="Rectangle 5">
            <a:extLst>
              <a:ext uri="{FF2B5EF4-FFF2-40B4-BE49-F238E27FC236}">
                <a16:creationId xmlns:a16="http://schemas.microsoft.com/office/drawing/2014/main" id="{13496F2C-A1A6-468C-8A89-18BF56D7A587}"/>
              </a:ext>
            </a:extLst>
          </p:cNvPr>
          <p:cNvSpPr>
            <a:spLocks noGrp="1" noChangeArrowheads="1"/>
          </p:cNvSpPr>
          <p:nvPr>
            <p:ph type="body" sz="half" idx="1"/>
          </p:nvPr>
        </p:nvSpPr>
        <p:spPr>
          <a:xfrm>
            <a:off x="0" y="1447800"/>
            <a:ext cx="3733800" cy="4953000"/>
          </a:xfrm>
          <a:noFill/>
          <a:ln/>
        </p:spPr>
        <p:txBody>
          <a:bodyPr/>
          <a:lstStyle/>
          <a:p>
            <a:pPr>
              <a:lnSpc>
                <a:spcPct val="90000"/>
              </a:lnSpc>
            </a:pPr>
            <a:r>
              <a:rPr lang="en-US" altLang="en-US" sz="2400"/>
              <a:t>First ER diagram OK if a manager gets a separate discretionary budget for each dept.</a:t>
            </a:r>
          </a:p>
          <a:p>
            <a:pPr>
              <a:lnSpc>
                <a:spcPct val="90000"/>
              </a:lnSpc>
            </a:pPr>
            <a:r>
              <a:rPr lang="en-US" altLang="en-US" sz="2400"/>
              <a:t>What if a manager gets a discretionary    budget that covers      </a:t>
            </a:r>
            <a:r>
              <a:rPr lang="en-US" altLang="en-US" sz="2400" i="1"/>
              <a:t>all </a:t>
            </a:r>
            <a:r>
              <a:rPr lang="en-US" altLang="en-US" sz="2400"/>
              <a:t>managed depts?</a:t>
            </a:r>
          </a:p>
          <a:p>
            <a:pPr lvl="1">
              <a:lnSpc>
                <a:spcPct val="90000"/>
              </a:lnSpc>
              <a:buSzPct val="75000"/>
            </a:pPr>
            <a:r>
              <a:rPr lang="en-US" altLang="en-US" sz="2000">
                <a:solidFill>
                  <a:schemeClr val="accent2"/>
                </a:solidFill>
              </a:rPr>
              <a:t>Redundancy: </a:t>
            </a:r>
            <a:r>
              <a:rPr lang="en-US" altLang="en-US" sz="2000" i="1"/>
              <a:t>dbudget </a:t>
            </a:r>
            <a:r>
              <a:rPr lang="en-US" altLang="en-US" sz="2000"/>
              <a:t>stored for each dept managed by manager.</a:t>
            </a:r>
          </a:p>
          <a:p>
            <a:pPr lvl="1">
              <a:lnSpc>
                <a:spcPct val="90000"/>
              </a:lnSpc>
              <a:buSzPct val="75000"/>
            </a:pPr>
            <a:r>
              <a:rPr lang="en-US" altLang="en-US" sz="2000">
                <a:solidFill>
                  <a:schemeClr val="accent2"/>
                </a:solidFill>
              </a:rPr>
              <a:t>Misleading:</a:t>
            </a:r>
            <a:r>
              <a:rPr lang="en-US" altLang="en-US" sz="2000"/>
              <a:t> Suggests </a:t>
            </a:r>
            <a:r>
              <a:rPr lang="en-US" altLang="en-US" sz="2000" i="1"/>
              <a:t>dbudget</a:t>
            </a:r>
            <a:r>
              <a:rPr lang="en-US" altLang="en-US" sz="2000"/>
              <a:t> associated with department-mgr combination.</a:t>
            </a:r>
          </a:p>
          <a:p>
            <a:pPr>
              <a:lnSpc>
                <a:spcPct val="90000"/>
              </a:lnSpc>
              <a:buFont typeface="Wingdings" panose="05000000000000000000" pitchFamily="2" charset="2"/>
              <a:buChar char="§"/>
            </a:pPr>
            <a:endParaRPr lang="en-US" altLang="en-US" sz="2000"/>
          </a:p>
        </p:txBody>
      </p:sp>
      <p:sp>
        <p:nvSpPr>
          <p:cNvPr id="27654" name="Freeform 6">
            <a:extLst>
              <a:ext uri="{FF2B5EF4-FFF2-40B4-BE49-F238E27FC236}">
                <a16:creationId xmlns:a16="http://schemas.microsoft.com/office/drawing/2014/main" id="{2EC41895-7F4C-4733-ABA9-1B3561DA44C2}"/>
              </a:ext>
            </a:extLst>
          </p:cNvPr>
          <p:cNvSpPr>
            <a:spLocks/>
          </p:cNvSpPr>
          <p:nvPr/>
        </p:nvSpPr>
        <p:spPr bwMode="auto">
          <a:xfrm>
            <a:off x="4176713" y="1870075"/>
            <a:ext cx="835025" cy="352425"/>
          </a:xfrm>
          <a:custGeom>
            <a:avLst/>
            <a:gdLst>
              <a:gd name="T0" fmla="*/ 524 w 526"/>
              <a:gd name="T1" fmla="*/ 101 h 222"/>
              <a:gd name="T2" fmla="*/ 516 w 526"/>
              <a:gd name="T3" fmla="*/ 82 h 222"/>
              <a:gd name="T4" fmla="*/ 500 w 526"/>
              <a:gd name="T5" fmla="*/ 64 h 222"/>
              <a:gd name="T6" fmla="*/ 478 w 526"/>
              <a:gd name="T7" fmla="*/ 47 h 222"/>
              <a:gd name="T8" fmla="*/ 448 w 526"/>
              <a:gd name="T9" fmla="*/ 33 h 222"/>
              <a:gd name="T10" fmla="*/ 413 w 526"/>
              <a:gd name="T11" fmla="*/ 20 h 222"/>
              <a:gd name="T12" fmla="*/ 373 w 526"/>
              <a:gd name="T13" fmla="*/ 10 h 222"/>
              <a:gd name="T14" fmla="*/ 330 w 526"/>
              <a:gd name="T15" fmla="*/ 4 h 222"/>
              <a:gd name="T16" fmla="*/ 285 w 526"/>
              <a:gd name="T17" fmla="*/ 0 h 222"/>
              <a:gd name="T18" fmla="*/ 239 w 526"/>
              <a:gd name="T19" fmla="*/ 0 h 222"/>
              <a:gd name="T20" fmla="*/ 194 w 526"/>
              <a:gd name="T21" fmla="*/ 4 h 222"/>
              <a:gd name="T22" fmla="*/ 152 w 526"/>
              <a:gd name="T23" fmla="*/ 10 h 222"/>
              <a:gd name="T24" fmla="*/ 112 w 526"/>
              <a:gd name="T25" fmla="*/ 20 h 222"/>
              <a:gd name="T26" fmla="*/ 77 w 526"/>
              <a:gd name="T27" fmla="*/ 33 h 222"/>
              <a:gd name="T28" fmla="*/ 47 w 526"/>
              <a:gd name="T29" fmla="*/ 47 h 222"/>
              <a:gd name="T30" fmla="*/ 25 w 526"/>
              <a:gd name="T31" fmla="*/ 64 h 222"/>
              <a:gd name="T32" fmla="*/ 9 w 526"/>
              <a:gd name="T33" fmla="*/ 82 h 222"/>
              <a:gd name="T34" fmla="*/ 1 w 526"/>
              <a:gd name="T35" fmla="*/ 101 h 222"/>
              <a:gd name="T36" fmla="*/ 1 w 526"/>
              <a:gd name="T37" fmla="*/ 120 h 222"/>
              <a:gd name="T38" fmla="*/ 9 w 526"/>
              <a:gd name="T39" fmla="*/ 139 h 222"/>
              <a:gd name="T40" fmla="*/ 25 w 526"/>
              <a:gd name="T41" fmla="*/ 157 h 222"/>
              <a:gd name="T42" fmla="*/ 47 w 526"/>
              <a:gd name="T43" fmla="*/ 174 h 222"/>
              <a:gd name="T44" fmla="*/ 77 w 526"/>
              <a:gd name="T45" fmla="*/ 189 h 222"/>
              <a:gd name="T46" fmla="*/ 112 w 526"/>
              <a:gd name="T47" fmla="*/ 201 h 222"/>
              <a:gd name="T48" fmla="*/ 152 w 526"/>
              <a:gd name="T49" fmla="*/ 211 h 222"/>
              <a:gd name="T50" fmla="*/ 194 w 526"/>
              <a:gd name="T51" fmla="*/ 218 h 222"/>
              <a:gd name="T52" fmla="*/ 239 w 526"/>
              <a:gd name="T53" fmla="*/ 221 h 222"/>
              <a:gd name="T54" fmla="*/ 285 w 526"/>
              <a:gd name="T55" fmla="*/ 221 h 222"/>
              <a:gd name="T56" fmla="*/ 330 w 526"/>
              <a:gd name="T57" fmla="*/ 218 h 222"/>
              <a:gd name="T58" fmla="*/ 373 w 526"/>
              <a:gd name="T59" fmla="*/ 211 h 222"/>
              <a:gd name="T60" fmla="*/ 413 w 526"/>
              <a:gd name="T61" fmla="*/ 201 h 222"/>
              <a:gd name="T62" fmla="*/ 448 w 526"/>
              <a:gd name="T63" fmla="*/ 189 h 222"/>
              <a:gd name="T64" fmla="*/ 478 w 526"/>
              <a:gd name="T65" fmla="*/ 174 h 222"/>
              <a:gd name="T66" fmla="*/ 500 w 526"/>
              <a:gd name="T67" fmla="*/ 157 h 222"/>
              <a:gd name="T68" fmla="*/ 516 w 526"/>
              <a:gd name="T69" fmla="*/ 139 h 222"/>
              <a:gd name="T70" fmla="*/ 524 w 526"/>
              <a:gd name="T71"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525" y="111"/>
                </a:moveTo>
                <a:lnTo>
                  <a:pt x="524" y="101"/>
                </a:lnTo>
                <a:lnTo>
                  <a:pt x="521" y="92"/>
                </a:lnTo>
                <a:lnTo>
                  <a:pt x="516" y="82"/>
                </a:lnTo>
                <a:lnTo>
                  <a:pt x="509" y="73"/>
                </a:lnTo>
                <a:lnTo>
                  <a:pt x="500" y="64"/>
                </a:lnTo>
                <a:lnTo>
                  <a:pt x="489" y="55"/>
                </a:lnTo>
                <a:lnTo>
                  <a:pt x="478" y="47"/>
                </a:lnTo>
                <a:lnTo>
                  <a:pt x="464" y="39"/>
                </a:lnTo>
                <a:lnTo>
                  <a:pt x="448" y="33"/>
                </a:lnTo>
                <a:lnTo>
                  <a:pt x="431" y="26"/>
                </a:lnTo>
                <a:lnTo>
                  <a:pt x="413" y="20"/>
                </a:lnTo>
                <a:lnTo>
                  <a:pt x="393" y="15"/>
                </a:lnTo>
                <a:lnTo>
                  <a:pt x="373" y="10"/>
                </a:lnTo>
                <a:lnTo>
                  <a:pt x="352" y="6"/>
                </a:lnTo>
                <a:lnTo>
                  <a:pt x="330" y="4"/>
                </a:lnTo>
                <a:lnTo>
                  <a:pt x="308" y="2"/>
                </a:lnTo>
                <a:lnTo>
                  <a:pt x="285" y="0"/>
                </a:lnTo>
                <a:lnTo>
                  <a:pt x="262" y="0"/>
                </a:lnTo>
                <a:lnTo>
                  <a:pt x="239" y="0"/>
                </a:lnTo>
                <a:lnTo>
                  <a:pt x="217" y="2"/>
                </a:lnTo>
                <a:lnTo>
                  <a:pt x="194" y="4"/>
                </a:lnTo>
                <a:lnTo>
                  <a:pt x="173" y="6"/>
                </a:lnTo>
                <a:lnTo>
                  <a:pt x="152" y="10"/>
                </a:lnTo>
                <a:lnTo>
                  <a:pt x="131" y="15"/>
                </a:lnTo>
                <a:lnTo>
                  <a:pt x="112" y="20"/>
                </a:lnTo>
                <a:lnTo>
                  <a:pt x="94" y="26"/>
                </a:lnTo>
                <a:lnTo>
                  <a:pt x="77" y="33"/>
                </a:lnTo>
                <a:lnTo>
                  <a:pt x="61" y="39"/>
                </a:lnTo>
                <a:lnTo>
                  <a:pt x="47" y="47"/>
                </a:lnTo>
                <a:lnTo>
                  <a:pt x="35" y="55"/>
                </a:lnTo>
                <a:lnTo>
                  <a:pt x="25" y="64"/>
                </a:lnTo>
                <a:lnTo>
                  <a:pt x="16" y="73"/>
                </a:lnTo>
                <a:lnTo>
                  <a:pt x="9" y="82"/>
                </a:lnTo>
                <a:lnTo>
                  <a:pt x="4" y="92"/>
                </a:lnTo>
                <a:lnTo>
                  <a:pt x="1" y="101"/>
                </a:lnTo>
                <a:lnTo>
                  <a:pt x="0" y="111"/>
                </a:lnTo>
                <a:lnTo>
                  <a:pt x="1" y="120"/>
                </a:lnTo>
                <a:lnTo>
                  <a:pt x="4" y="130"/>
                </a:lnTo>
                <a:lnTo>
                  <a:pt x="9" y="139"/>
                </a:lnTo>
                <a:lnTo>
                  <a:pt x="16" y="148"/>
                </a:lnTo>
                <a:lnTo>
                  <a:pt x="25" y="157"/>
                </a:lnTo>
                <a:lnTo>
                  <a:pt x="35" y="166"/>
                </a:lnTo>
                <a:lnTo>
                  <a:pt x="47" y="174"/>
                </a:lnTo>
                <a:lnTo>
                  <a:pt x="61" y="182"/>
                </a:lnTo>
                <a:lnTo>
                  <a:pt x="77" y="189"/>
                </a:lnTo>
                <a:lnTo>
                  <a:pt x="94" y="196"/>
                </a:lnTo>
                <a:lnTo>
                  <a:pt x="112" y="201"/>
                </a:lnTo>
                <a:lnTo>
                  <a:pt x="131" y="206"/>
                </a:lnTo>
                <a:lnTo>
                  <a:pt x="152" y="211"/>
                </a:lnTo>
                <a:lnTo>
                  <a:pt x="173" y="215"/>
                </a:lnTo>
                <a:lnTo>
                  <a:pt x="194" y="218"/>
                </a:lnTo>
                <a:lnTo>
                  <a:pt x="217" y="220"/>
                </a:lnTo>
                <a:lnTo>
                  <a:pt x="239" y="221"/>
                </a:lnTo>
                <a:lnTo>
                  <a:pt x="262" y="221"/>
                </a:lnTo>
                <a:lnTo>
                  <a:pt x="285" y="221"/>
                </a:lnTo>
                <a:lnTo>
                  <a:pt x="308" y="220"/>
                </a:lnTo>
                <a:lnTo>
                  <a:pt x="330" y="218"/>
                </a:lnTo>
                <a:lnTo>
                  <a:pt x="352" y="215"/>
                </a:lnTo>
                <a:lnTo>
                  <a:pt x="373" y="211"/>
                </a:lnTo>
                <a:lnTo>
                  <a:pt x="393" y="206"/>
                </a:lnTo>
                <a:lnTo>
                  <a:pt x="413" y="201"/>
                </a:lnTo>
                <a:lnTo>
                  <a:pt x="431" y="196"/>
                </a:lnTo>
                <a:lnTo>
                  <a:pt x="448" y="189"/>
                </a:lnTo>
                <a:lnTo>
                  <a:pt x="464" y="182"/>
                </a:lnTo>
                <a:lnTo>
                  <a:pt x="478" y="174"/>
                </a:lnTo>
                <a:lnTo>
                  <a:pt x="489" y="166"/>
                </a:lnTo>
                <a:lnTo>
                  <a:pt x="500" y="157"/>
                </a:lnTo>
                <a:lnTo>
                  <a:pt x="509" y="148"/>
                </a:lnTo>
                <a:lnTo>
                  <a:pt x="516" y="139"/>
                </a:lnTo>
                <a:lnTo>
                  <a:pt x="521" y="130"/>
                </a:lnTo>
                <a:lnTo>
                  <a:pt x="524" y="120"/>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Freeform 7">
            <a:extLst>
              <a:ext uri="{FF2B5EF4-FFF2-40B4-BE49-F238E27FC236}">
                <a16:creationId xmlns:a16="http://schemas.microsoft.com/office/drawing/2014/main" id="{BDEE5010-4BCD-4EE0-8ED0-4B0BBEAD9781}"/>
              </a:ext>
            </a:extLst>
          </p:cNvPr>
          <p:cNvSpPr>
            <a:spLocks/>
          </p:cNvSpPr>
          <p:nvPr/>
        </p:nvSpPr>
        <p:spPr bwMode="auto">
          <a:xfrm>
            <a:off x="6759575" y="2138363"/>
            <a:ext cx="835025" cy="354012"/>
          </a:xfrm>
          <a:custGeom>
            <a:avLst/>
            <a:gdLst>
              <a:gd name="T0" fmla="*/ 524 w 526"/>
              <a:gd name="T1" fmla="*/ 102 h 223"/>
              <a:gd name="T2" fmla="*/ 516 w 526"/>
              <a:gd name="T3" fmla="*/ 83 h 223"/>
              <a:gd name="T4" fmla="*/ 501 w 526"/>
              <a:gd name="T5" fmla="*/ 64 h 223"/>
              <a:gd name="T6" fmla="*/ 477 w 526"/>
              <a:gd name="T7" fmla="*/ 48 h 223"/>
              <a:gd name="T8" fmla="*/ 448 w 526"/>
              <a:gd name="T9" fmla="*/ 33 h 223"/>
              <a:gd name="T10" fmla="*/ 413 w 526"/>
              <a:gd name="T11" fmla="*/ 20 h 223"/>
              <a:gd name="T12" fmla="*/ 374 w 526"/>
              <a:gd name="T13" fmla="*/ 11 h 223"/>
              <a:gd name="T14" fmla="*/ 331 w 526"/>
              <a:gd name="T15" fmla="*/ 4 h 223"/>
              <a:gd name="T16" fmla="*/ 285 w 526"/>
              <a:gd name="T17" fmla="*/ 0 h 223"/>
              <a:gd name="T18" fmla="*/ 240 w 526"/>
              <a:gd name="T19" fmla="*/ 0 h 223"/>
              <a:gd name="T20" fmla="*/ 195 w 526"/>
              <a:gd name="T21" fmla="*/ 4 h 223"/>
              <a:gd name="T22" fmla="*/ 151 w 526"/>
              <a:gd name="T23" fmla="*/ 11 h 223"/>
              <a:gd name="T24" fmla="*/ 112 w 526"/>
              <a:gd name="T25" fmla="*/ 20 h 223"/>
              <a:gd name="T26" fmla="*/ 77 w 526"/>
              <a:gd name="T27" fmla="*/ 33 h 223"/>
              <a:gd name="T28" fmla="*/ 48 w 526"/>
              <a:gd name="T29" fmla="*/ 48 h 223"/>
              <a:gd name="T30" fmla="*/ 25 w 526"/>
              <a:gd name="T31" fmla="*/ 64 h 223"/>
              <a:gd name="T32" fmla="*/ 9 w 526"/>
              <a:gd name="T33" fmla="*/ 83 h 223"/>
              <a:gd name="T34" fmla="*/ 1 w 526"/>
              <a:gd name="T35" fmla="*/ 102 h 223"/>
              <a:gd name="T36" fmla="*/ 1 w 526"/>
              <a:gd name="T37" fmla="*/ 121 h 223"/>
              <a:gd name="T38" fmla="*/ 9 w 526"/>
              <a:gd name="T39" fmla="*/ 139 h 223"/>
              <a:gd name="T40" fmla="*/ 25 w 526"/>
              <a:gd name="T41" fmla="*/ 158 h 223"/>
              <a:gd name="T42" fmla="*/ 48 w 526"/>
              <a:gd name="T43" fmla="*/ 174 h 223"/>
              <a:gd name="T44" fmla="*/ 77 w 526"/>
              <a:gd name="T45" fmla="*/ 189 h 223"/>
              <a:gd name="T46" fmla="*/ 112 w 526"/>
              <a:gd name="T47" fmla="*/ 202 h 223"/>
              <a:gd name="T48" fmla="*/ 151 w 526"/>
              <a:gd name="T49" fmla="*/ 211 h 223"/>
              <a:gd name="T50" fmla="*/ 195 w 526"/>
              <a:gd name="T51" fmla="*/ 218 h 223"/>
              <a:gd name="T52" fmla="*/ 240 w 526"/>
              <a:gd name="T53" fmla="*/ 222 h 223"/>
              <a:gd name="T54" fmla="*/ 285 w 526"/>
              <a:gd name="T55" fmla="*/ 222 h 223"/>
              <a:gd name="T56" fmla="*/ 331 w 526"/>
              <a:gd name="T57" fmla="*/ 218 h 223"/>
              <a:gd name="T58" fmla="*/ 374 w 526"/>
              <a:gd name="T59" fmla="*/ 211 h 223"/>
              <a:gd name="T60" fmla="*/ 413 w 526"/>
              <a:gd name="T61" fmla="*/ 202 h 223"/>
              <a:gd name="T62" fmla="*/ 448 w 526"/>
              <a:gd name="T63" fmla="*/ 189 h 223"/>
              <a:gd name="T64" fmla="*/ 477 w 526"/>
              <a:gd name="T65" fmla="*/ 174 h 223"/>
              <a:gd name="T66" fmla="*/ 501 w 526"/>
              <a:gd name="T67" fmla="*/ 158 h 223"/>
              <a:gd name="T68" fmla="*/ 516 w 526"/>
              <a:gd name="T69" fmla="*/ 139 h 223"/>
              <a:gd name="T70" fmla="*/ 524 w 526"/>
              <a:gd name="T7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525" y="111"/>
                </a:moveTo>
                <a:lnTo>
                  <a:pt x="524" y="102"/>
                </a:lnTo>
                <a:lnTo>
                  <a:pt x="521" y="92"/>
                </a:lnTo>
                <a:lnTo>
                  <a:pt x="516" y="83"/>
                </a:lnTo>
                <a:lnTo>
                  <a:pt x="509" y="73"/>
                </a:lnTo>
                <a:lnTo>
                  <a:pt x="501" y="64"/>
                </a:lnTo>
                <a:lnTo>
                  <a:pt x="490" y="55"/>
                </a:lnTo>
                <a:lnTo>
                  <a:pt x="477" y="48"/>
                </a:lnTo>
                <a:lnTo>
                  <a:pt x="464" y="40"/>
                </a:lnTo>
                <a:lnTo>
                  <a:pt x="448" y="33"/>
                </a:lnTo>
                <a:lnTo>
                  <a:pt x="432" y="26"/>
                </a:lnTo>
                <a:lnTo>
                  <a:pt x="413" y="20"/>
                </a:lnTo>
                <a:lnTo>
                  <a:pt x="394" y="15"/>
                </a:lnTo>
                <a:lnTo>
                  <a:pt x="374" y="11"/>
                </a:lnTo>
                <a:lnTo>
                  <a:pt x="352" y="7"/>
                </a:lnTo>
                <a:lnTo>
                  <a:pt x="331" y="4"/>
                </a:lnTo>
                <a:lnTo>
                  <a:pt x="308" y="2"/>
                </a:lnTo>
                <a:lnTo>
                  <a:pt x="285" y="0"/>
                </a:lnTo>
                <a:lnTo>
                  <a:pt x="263" y="0"/>
                </a:lnTo>
                <a:lnTo>
                  <a:pt x="240" y="0"/>
                </a:lnTo>
                <a:lnTo>
                  <a:pt x="217" y="2"/>
                </a:lnTo>
                <a:lnTo>
                  <a:pt x="195" y="4"/>
                </a:lnTo>
                <a:lnTo>
                  <a:pt x="173" y="7"/>
                </a:lnTo>
                <a:lnTo>
                  <a:pt x="151" y="11"/>
                </a:lnTo>
                <a:lnTo>
                  <a:pt x="131" y="15"/>
                </a:lnTo>
                <a:lnTo>
                  <a:pt x="112" y="20"/>
                </a:lnTo>
                <a:lnTo>
                  <a:pt x="94" y="26"/>
                </a:lnTo>
                <a:lnTo>
                  <a:pt x="77" y="33"/>
                </a:lnTo>
                <a:lnTo>
                  <a:pt x="62" y="40"/>
                </a:lnTo>
                <a:lnTo>
                  <a:pt x="48" y="48"/>
                </a:lnTo>
                <a:lnTo>
                  <a:pt x="35" y="55"/>
                </a:lnTo>
                <a:lnTo>
                  <a:pt x="25" y="64"/>
                </a:lnTo>
                <a:lnTo>
                  <a:pt x="16" y="73"/>
                </a:lnTo>
                <a:lnTo>
                  <a:pt x="9" y="83"/>
                </a:lnTo>
                <a:lnTo>
                  <a:pt x="4" y="92"/>
                </a:lnTo>
                <a:lnTo>
                  <a:pt x="1" y="102"/>
                </a:lnTo>
                <a:lnTo>
                  <a:pt x="0" y="111"/>
                </a:lnTo>
                <a:lnTo>
                  <a:pt x="1" y="121"/>
                </a:lnTo>
                <a:lnTo>
                  <a:pt x="4" y="130"/>
                </a:lnTo>
                <a:lnTo>
                  <a:pt x="9" y="139"/>
                </a:lnTo>
                <a:lnTo>
                  <a:pt x="16" y="149"/>
                </a:lnTo>
                <a:lnTo>
                  <a:pt x="25" y="158"/>
                </a:lnTo>
                <a:lnTo>
                  <a:pt x="35" y="166"/>
                </a:lnTo>
                <a:lnTo>
                  <a:pt x="48" y="174"/>
                </a:lnTo>
                <a:lnTo>
                  <a:pt x="62" y="182"/>
                </a:lnTo>
                <a:lnTo>
                  <a:pt x="77" y="189"/>
                </a:lnTo>
                <a:lnTo>
                  <a:pt x="94" y="196"/>
                </a:lnTo>
                <a:lnTo>
                  <a:pt x="112" y="202"/>
                </a:lnTo>
                <a:lnTo>
                  <a:pt x="131" y="207"/>
                </a:lnTo>
                <a:lnTo>
                  <a:pt x="151" y="211"/>
                </a:lnTo>
                <a:lnTo>
                  <a:pt x="173" y="215"/>
                </a:lnTo>
                <a:lnTo>
                  <a:pt x="195" y="218"/>
                </a:lnTo>
                <a:lnTo>
                  <a:pt x="217" y="220"/>
                </a:lnTo>
                <a:lnTo>
                  <a:pt x="240" y="222"/>
                </a:lnTo>
                <a:lnTo>
                  <a:pt x="263" y="222"/>
                </a:lnTo>
                <a:lnTo>
                  <a:pt x="285" y="222"/>
                </a:lnTo>
                <a:lnTo>
                  <a:pt x="308" y="220"/>
                </a:lnTo>
                <a:lnTo>
                  <a:pt x="331" y="218"/>
                </a:lnTo>
                <a:lnTo>
                  <a:pt x="352" y="215"/>
                </a:lnTo>
                <a:lnTo>
                  <a:pt x="374" y="211"/>
                </a:lnTo>
                <a:lnTo>
                  <a:pt x="394" y="207"/>
                </a:lnTo>
                <a:lnTo>
                  <a:pt x="413" y="202"/>
                </a:lnTo>
                <a:lnTo>
                  <a:pt x="432" y="196"/>
                </a:lnTo>
                <a:lnTo>
                  <a:pt x="448" y="189"/>
                </a:lnTo>
                <a:lnTo>
                  <a:pt x="464" y="182"/>
                </a:lnTo>
                <a:lnTo>
                  <a:pt x="477" y="174"/>
                </a:lnTo>
                <a:lnTo>
                  <a:pt x="490" y="166"/>
                </a:lnTo>
                <a:lnTo>
                  <a:pt x="501" y="158"/>
                </a:lnTo>
                <a:lnTo>
                  <a:pt x="509" y="149"/>
                </a:lnTo>
                <a:lnTo>
                  <a:pt x="516" y="139"/>
                </a:lnTo>
                <a:lnTo>
                  <a:pt x="521" y="130"/>
                </a:lnTo>
                <a:lnTo>
                  <a:pt x="524" y="121"/>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6" name="Freeform 8">
            <a:extLst>
              <a:ext uri="{FF2B5EF4-FFF2-40B4-BE49-F238E27FC236}">
                <a16:creationId xmlns:a16="http://schemas.microsoft.com/office/drawing/2014/main" id="{7E69F499-A889-4541-B719-7C0E4DCC1126}"/>
              </a:ext>
            </a:extLst>
          </p:cNvPr>
          <p:cNvSpPr>
            <a:spLocks/>
          </p:cNvSpPr>
          <p:nvPr/>
        </p:nvSpPr>
        <p:spPr bwMode="auto">
          <a:xfrm>
            <a:off x="8291513" y="2138363"/>
            <a:ext cx="835025" cy="354012"/>
          </a:xfrm>
          <a:custGeom>
            <a:avLst/>
            <a:gdLst>
              <a:gd name="T0" fmla="*/ 1 w 526"/>
              <a:gd name="T1" fmla="*/ 121 h 223"/>
              <a:gd name="T2" fmla="*/ 8 w 526"/>
              <a:gd name="T3" fmla="*/ 139 h 223"/>
              <a:gd name="T4" fmla="*/ 24 w 526"/>
              <a:gd name="T5" fmla="*/ 158 h 223"/>
              <a:gd name="T6" fmla="*/ 47 w 526"/>
              <a:gd name="T7" fmla="*/ 174 h 223"/>
              <a:gd name="T8" fmla="*/ 77 w 526"/>
              <a:gd name="T9" fmla="*/ 189 h 223"/>
              <a:gd name="T10" fmla="*/ 112 w 526"/>
              <a:gd name="T11" fmla="*/ 202 h 223"/>
              <a:gd name="T12" fmla="*/ 151 w 526"/>
              <a:gd name="T13" fmla="*/ 211 h 223"/>
              <a:gd name="T14" fmla="*/ 194 w 526"/>
              <a:gd name="T15" fmla="*/ 218 h 223"/>
              <a:gd name="T16" fmla="*/ 239 w 526"/>
              <a:gd name="T17" fmla="*/ 222 h 223"/>
              <a:gd name="T18" fmla="*/ 285 w 526"/>
              <a:gd name="T19" fmla="*/ 222 h 223"/>
              <a:gd name="T20" fmla="*/ 330 w 526"/>
              <a:gd name="T21" fmla="*/ 218 h 223"/>
              <a:gd name="T22" fmla="*/ 373 w 526"/>
              <a:gd name="T23" fmla="*/ 211 h 223"/>
              <a:gd name="T24" fmla="*/ 412 w 526"/>
              <a:gd name="T25" fmla="*/ 202 h 223"/>
              <a:gd name="T26" fmla="*/ 448 w 526"/>
              <a:gd name="T27" fmla="*/ 189 h 223"/>
              <a:gd name="T28" fmla="*/ 477 w 526"/>
              <a:gd name="T29" fmla="*/ 174 h 223"/>
              <a:gd name="T30" fmla="*/ 500 w 526"/>
              <a:gd name="T31" fmla="*/ 157 h 223"/>
              <a:gd name="T32" fmla="*/ 516 w 526"/>
              <a:gd name="T33" fmla="*/ 139 h 223"/>
              <a:gd name="T34" fmla="*/ 524 w 526"/>
              <a:gd name="T35" fmla="*/ 121 h 223"/>
              <a:gd name="T36" fmla="*/ 524 w 526"/>
              <a:gd name="T37" fmla="*/ 101 h 223"/>
              <a:gd name="T38" fmla="*/ 516 w 526"/>
              <a:gd name="T39" fmla="*/ 82 h 223"/>
              <a:gd name="T40" fmla="*/ 500 w 526"/>
              <a:gd name="T41" fmla="*/ 64 h 223"/>
              <a:gd name="T42" fmla="*/ 477 w 526"/>
              <a:gd name="T43" fmla="*/ 47 h 223"/>
              <a:gd name="T44" fmla="*/ 448 w 526"/>
              <a:gd name="T45" fmla="*/ 33 h 223"/>
              <a:gd name="T46" fmla="*/ 412 w 526"/>
              <a:gd name="T47" fmla="*/ 20 h 223"/>
              <a:gd name="T48" fmla="*/ 373 w 526"/>
              <a:gd name="T49" fmla="*/ 11 h 223"/>
              <a:gd name="T50" fmla="*/ 330 w 526"/>
              <a:gd name="T51" fmla="*/ 4 h 223"/>
              <a:gd name="T52" fmla="*/ 285 w 526"/>
              <a:gd name="T53" fmla="*/ 0 h 223"/>
              <a:gd name="T54" fmla="*/ 239 w 526"/>
              <a:gd name="T55" fmla="*/ 0 h 223"/>
              <a:gd name="T56" fmla="*/ 194 w 526"/>
              <a:gd name="T57" fmla="*/ 4 h 223"/>
              <a:gd name="T58" fmla="*/ 151 w 526"/>
              <a:gd name="T59" fmla="*/ 11 h 223"/>
              <a:gd name="T60" fmla="*/ 112 w 526"/>
              <a:gd name="T61" fmla="*/ 20 h 223"/>
              <a:gd name="T62" fmla="*/ 77 w 526"/>
              <a:gd name="T63" fmla="*/ 33 h 223"/>
              <a:gd name="T64" fmla="*/ 47 w 526"/>
              <a:gd name="T65" fmla="*/ 48 h 223"/>
              <a:gd name="T66" fmla="*/ 24 w 526"/>
              <a:gd name="T67" fmla="*/ 64 h 223"/>
              <a:gd name="T68" fmla="*/ 8 w 526"/>
              <a:gd name="T69" fmla="*/ 83 h 223"/>
              <a:gd name="T70" fmla="*/ 1 w 526"/>
              <a:gd name="T71" fmla="*/ 10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0" y="111"/>
                </a:moveTo>
                <a:lnTo>
                  <a:pt x="1" y="121"/>
                </a:lnTo>
                <a:lnTo>
                  <a:pt x="4" y="130"/>
                </a:lnTo>
                <a:lnTo>
                  <a:pt x="8" y="139"/>
                </a:lnTo>
                <a:lnTo>
                  <a:pt x="16" y="149"/>
                </a:lnTo>
                <a:lnTo>
                  <a:pt x="24" y="158"/>
                </a:lnTo>
                <a:lnTo>
                  <a:pt x="35" y="167"/>
                </a:lnTo>
                <a:lnTo>
                  <a:pt x="47" y="174"/>
                </a:lnTo>
                <a:lnTo>
                  <a:pt x="61" y="182"/>
                </a:lnTo>
                <a:lnTo>
                  <a:pt x="77" y="189"/>
                </a:lnTo>
                <a:lnTo>
                  <a:pt x="94" y="196"/>
                </a:lnTo>
                <a:lnTo>
                  <a:pt x="112" y="202"/>
                </a:lnTo>
                <a:lnTo>
                  <a:pt x="131" y="207"/>
                </a:lnTo>
                <a:lnTo>
                  <a:pt x="151" y="211"/>
                </a:lnTo>
                <a:lnTo>
                  <a:pt x="172" y="215"/>
                </a:lnTo>
                <a:lnTo>
                  <a:pt x="194" y="218"/>
                </a:lnTo>
                <a:lnTo>
                  <a:pt x="217" y="220"/>
                </a:lnTo>
                <a:lnTo>
                  <a:pt x="239" y="222"/>
                </a:lnTo>
                <a:lnTo>
                  <a:pt x="262" y="222"/>
                </a:lnTo>
                <a:lnTo>
                  <a:pt x="285" y="222"/>
                </a:lnTo>
                <a:lnTo>
                  <a:pt x="308" y="220"/>
                </a:lnTo>
                <a:lnTo>
                  <a:pt x="330" y="218"/>
                </a:lnTo>
                <a:lnTo>
                  <a:pt x="352" y="215"/>
                </a:lnTo>
                <a:lnTo>
                  <a:pt x="373" y="211"/>
                </a:lnTo>
                <a:lnTo>
                  <a:pt x="393" y="207"/>
                </a:lnTo>
                <a:lnTo>
                  <a:pt x="412" y="202"/>
                </a:lnTo>
                <a:lnTo>
                  <a:pt x="431" y="196"/>
                </a:lnTo>
                <a:lnTo>
                  <a:pt x="448" y="189"/>
                </a:lnTo>
                <a:lnTo>
                  <a:pt x="463" y="182"/>
                </a:lnTo>
                <a:lnTo>
                  <a:pt x="477" y="174"/>
                </a:lnTo>
                <a:lnTo>
                  <a:pt x="489" y="166"/>
                </a:lnTo>
                <a:lnTo>
                  <a:pt x="500" y="157"/>
                </a:lnTo>
                <a:lnTo>
                  <a:pt x="509" y="149"/>
                </a:lnTo>
                <a:lnTo>
                  <a:pt x="516" y="139"/>
                </a:lnTo>
                <a:lnTo>
                  <a:pt x="520" y="130"/>
                </a:lnTo>
                <a:lnTo>
                  <a:pt x="524" y="121"/>
                </a:lnTo>
                <a:lnTo>
                  <a:pt x="525" y="111"/>
                </a:lnTo>
                <a:lnTo>
                  <a:pt x="524" y="101"/>
                </a:lnTo>
                <a:lnTo>
                  <a:pt x="520" y="92"/>
                </a:lnTo>
                <a:lnTo>
                  <a:pt x="516" y="82"/>
                </a:lnTo>
                <a:lnTo>
                  <a:pt x="509" y="73"/>
                </a:lnTo>
                <a:lnTo>
                  <a:pt x="500" y="64"/>
                </a:lnTo>
                <a:lnTo>
                  <a:pt x="489" y="55"/>
                </a:lnTo>
                <a:lnTo>
                  <a:pt x="477" y="47"/>
                </a:lnTo>
                <a:lnTo>
                  <a:pt x="463" y="40"/>
                </a:lnTo>
                <a:lnTo>
                  <a:pt x="448" y="33"/>
                </a:lnTo>
                <a:lnTo>
                  <a:pt x="431" y="26"/>
                </a:lnTo>
                <a:lnTo>
                  <a:pt x="412" y="20"/>
                </a:lnTo>
                <a:lnTo>
                  <a:pt x="393" y="15"/>
                </a:lnTo>
                <a:lnTo>
                  <a:pt x="373" y="11"/>
                </a:lnTo>
                <a:lnTo>
                  <a:pt x="352" y="7"/>
                </a:lnTo>
                <a:lnTo>
                  <a:pt x="330" y="4"/>
                </a:lnTo>
                <a:lnTo>
                  <a:pt x="308" y="2"/>
                </a:lnTo>
                <a:lnTo>
                  <a:pt x="285" y="0"/>
                </a:lnTo>
                <a:lnTo>
                  <a:pt x="262" y="0"/>
                </a:lnTo>
                <a:lnTo>
                  <a:pt x="239" y="0"/>
                </a:lnTo>
                <a:lnTo>
                  <a:pt x="217" y="2"/>
                </a:lnTo>
                <a:lnTo>
                  <a:pt x="194" y="4"/>
                </a:lnTo>
                <a:lnTo>
                  <a:pt x="172" y="7"/>
                </a:lnTo>
                <a:lnTo>
                  <a:pt x="151" y="11"/>
                </a:lnTo>
                <a:lnTo>
                  <a:pt x="131" y="15"/>
                </a:lnTo>
                <a:lnTo>
                  <a:pt x="112" y="20"/>
                </a:lnTo>
                <a:lnTo>
                  <a:pt x="93" y="26"/>
                </a:lnTo>
                <a:lnTo>
                  <a:pt x="77" y="33"/>
                </a:lnTo>
                <a:lnTo>
                  <a:pt x="61" y="40"/>
                </a:lnTo>
                <a:lnTo>
                  <a:pt x="47" y="48"/>
                </a:lnTo>
                <a:lnTo>
                  <a:pt x="35" y="56"/>
                </a:lnTo>
                <a:lnTo>
                  <a:pt x="24" y="64"/>
                </a:lnTo>
                <a:lnTo>
                  <a:pt x="16" y="73"/>
                </a:lnTo>
                <a:lnTo>
                  <a:pt x="8" y="83"/>
                </a:lnTo>
                <a:lnTo>
                  <a:pt x="4" y="92"/>
                </a:lnTo>
                <a:lnTo>
                  <a:pt x="1" y="102"/>
                </a:lnTo>
                <a:lnTo>
                  <a:pt x="0"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Freeform 9">
            <a:extLst>
              <a:ext uri="{FF2B5EF4-FFF2-40B4-BE49-F238E27FC236}">
                <a16:creationId xmlns:a16="http://schemas.microsoft.com/office/drawing/2014/main" id="{F882EF72-3642-4078-9B6E-950809157034}"/>
              </a:ext>
            </a:extLst>
          </p:cNvPr>
          <p:cNvSpPr>
            <a:spLocks/>
          </p:cNvSpPr>
          <p:nvPr/>
        </p:nvSpPr>
        <p:spPr bwMode="auto">
          <a:xfrm>
            <a:off x="3425825" y="2128838"/>
            <a:ext cx="835025" cy="352425"/>
          </a:xfrm>
          <a:custGeom>
            <a:avLst/>
            <a:gdLst>
              <a:gd name="T0" fmla="*/ 524 w 526"/>
              <a:gd name="T1" fmla="*/ 101 h 222"/>
              <a:gd name="T2" fmla="*/ 517 w 526"/>
              <a:gd name="T3" fmla="*/ 82 h 222"/>
              <a:gd name="T4" fmla="*/ 501 w 526"/>
              <a:gd name="T5" fmla="*/ 63 h 222"/>
              <a:gd name="T6" fmla="*/ 478 w 526"/>
              <a:gd name="T7" fmla="*/ 47 h 222"/>
              <a:gd name="T8" fmla="*/ 448 w 526"/>
              <a:gd name="T9" fmla="*/ 32 h 222"/>
              <a:gd name="T10" fmla="*/ 413 w 526"/>
              <a:gd name="T11" fmla="*/ 20 h 222"/>
              <a:gd name="T12" fmla="*/ 374 w 526"/>
              <a:gd name="T13" fmla="*/ 10 h 222"/>
              <a:gd name="T14" fmla="*/ 331 w 526"/>
              <a:gd name="T15" fmla="*/ 3 h 222"/>
              <a:gd name="T16" fmla="*/ 286 w 526"/>
              <a:gd name="T17" fmla="*/ 0 h 222"/>
              <a:gd name="T18" fmla="*/ 240 w 526"/>
              <a:gd name="T19" fmla="*/ 0 h 222"/>
              <a:gd name="T20" fmla="*/ 195 w 526"/>
              <a:gd name="T21" fmla="*/ 3 h 222"/>
              <a:gd name="T22" fmla="*/ 152 w 526"/>
              <a:gd name="T23" fmla="*/ 10 h 222"/>
              <a:gd name="T24" fmla="*/ 113 w 526"/>
              <a:gd name="T25" fmla="*/ 20 h 222"/>
              <a:gd name="T26" fmla="*/ 77 w 526"/>
              <a:gd name="T27" fmla="*/ 32 h 222"/>
              <a:gd name="T28" fmla="*/ 48 w 526"/>
              <a:gd name="T29" fmla="*/ 47 h 222"/>
              <a:gd name="T30" fmla="*/ 25 w 526"/>
              <a:gd name="T31" fmla="*/ 63 h 222"/>
              <a:gd name="T32" fmla="*/ 9 w 526"/>
              <a:gd name="T33" fmla="*/ 82 h 222"/>
              <a:gd name="T34" fmla="*/ 2 w 526"/>
              <a:gd name="T35" fmla="*/ 101 h 222"/>
              <a:gd name="T36" fmla="*/ 2 w 526"/>
              <a:gd name="T37" fmla="*/ 120 h 222"/>
              <a:gd name="T38" fmla="*/ 9 w 526"/>
              <a:gd name="T39" fmla="*/ 139 h 222"/>
              <a:gd name="T40" fmla="*/ 25 w 526"/>
              <a:gd name="T41" fmla="*/ 157 h 222"/>
              <a:gd name="T42" fmla="*/ 48 w 526"/>
              <a:gd name="T43" fmla="*/ 174 h 222"/>
              <a:gd name="T44" fmla="*/ 77 w 526"/>
              <a:gd name="T45" fmla="*/ 189 h 222"/>
              <a:gd name="T46" fmla="*/ 113 w 526"/>
              <a:gd name="T47" fmla="*/ 201 h 222"/>
              <a:gd name="T48" fmla="*/ 152 w 526"/>
              <a:gd name="T49" fmla="*/ 211 h 222"/>
              <a:gd name="T50" fmla="*/ 195 w 526"/>
              <a:gd name="T51" fmla="*/ 217 h 222"/>
              <a:gd name="T52" fmla="*/ 240 w 526"/>
              <a:gd name="T53" fmla="*/ 221 h 222"/>
              <a:gd name="T54" fmla="*/ 286 w 526"/>
              <a:gd name="T55" fmla="*/ 221 h 222"/>
              <a:gd name="T56" fmla="*/ 331 w 526"/>
              <a:gd name="T57" fmla="*/ 217 h 222"/>
              <a:gd name="T58" fmla="*/ 374 w 526"/>
              <a:gd name="T59" fmla="*/ 211 h 222"/>
              <a:gd name="T60" fmla="*/ 413 w 526"/>
              <a:gd name="T61" fmla="*/ 201 h 222"/>
              <a:gd name="T62" fmla="*/ 448 w 526"/>
              <a:gd name="T63" fmla="*/ 189 h 222"/>
              <a:gd name="T64" fmla="*/ 478 w 526"/>
              <a:gd name="T65" fmla="*/ 174 h 222"/>
              <a:gd name="T66" fmla="*/ 501 w 526"/>
              <a:gd name="T67" fmla="*/ 157 h 222"/>
              <a:gd name="T68" fmla="*/ 517 w 526"/>
              <a:gd name="T69" fmla="*/ 139 h 222"/>
              <a:gd name="T70" fmla="*/ 524 w 526"/>
              <a:gd name="T71" fmla="*/ 12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525" y="111"/>
                </a:moveTo>
                <a:lnTo>
                  <a:pt x="524" y="101"/>
                </a:lnTo>
                <a:lnTo>
                  <a:pt x="521" y="91"/>
                </a:lnTo>
                <a:lnTo>
                  <a:pt x="517" y="82"/>
                </a:lnTo>
                <a:lnTo>
                  <a:pt x="509" y="73"/>
                </a:lnTo>
                <a:lnTo>
                  <a:pt x="501" y="63"/>
                </a:lnTo>
                <a:lnTo>
                  <a:pt x="490" y="55"/>
                </a:lnTo>
                <a:lnTo>
                  <a:pt x="478" y="47"/>
                </a:lnTo>
                <a:lnTo>
                  <a:pt x="464" y="39"/>
                </a:lnTo>
                <a:lnTo>
                  <a:pt x="448" y="32"/>
                </a:lnTo>
                <a:lnTo>
                  <a:pt x="432" y="25"/>
                </a:lnTo>
                <a:lnTo>
                  <a:pt x="413" y="20"/>
                </a:lnTo>
                <a:lnTo>
                  <a:pt x="394" y="15"/>
                </a:lnTo>
                <a:lnTo>
                  <a:pt x="374" y="10"/>
                </a:lnTo>
                <a:lnTo>
                  <a:pt x="353" y="6"/>
                </a:lnTo>
                <a:lnTo>
                  <a:pt x="331" y="3"/>
                </a:lnTo>
                <a:lnTo>
                  <a:pt x="308" y="1"/>
                </a:lnTo>
                <a:lnTo>
                  <a:pt x="286" y="0"/>
                </a:lnTo>
                <a:lnTo>
                  <a:pt x="263" y="0"/>
                </a:lnTo>
                <a:lnTo>
                  <a:pt x="240" y="0"/>
                </a:lnTo>
                <a:lnTo>
                  <a:pt x="217" y="1"/>
                </a:lnTo>
                <a:lnTo>
                  <a:pt x="195" y="3"/>
                </a:lnTo>
                <a:lnTo>
                  <a:pt x="173" y="6"/>
                </a:lnTo>
                <a:lnTo>
                  <a:pt x="152" y="10"/>
                </a:lnTo>
                <a:lnTo>
                  <a:pt x="132" y="15"/>
                </a:lnTo>
                <a:lnTo>
                  <a:pt x="113" y="20"/>
                </a:lnTo>
                <a:lnTo>
                  <a:pt x="95" y="25"/>
                </a:lnTo>
                <a:lnTo>
                  <a:pt x="77" y="32"/>
                </a:lnTo>
                <a:lnTo>
                  <a:pt x="62" y="39"/>
                </a:lnTo>
                <a:lnTo>
                  <a:pt x="48" y="47"/>
                </a:lnTo>
                <a:lnTo>
                  <a:pt x="36" y="55"/>
                </a:lnTo>
                <a:lnTo>
                  <a:pt x="25" y="63"/>
                </a:lnTo>
                <a:lnTo>
                  <a:pt x="17" y="73"/>
                </a:lnTo>
                <a:lnTo>
                  <a:pt x="9" y="82"/>
                </a:lnTo>
                <a:lnTo>
                  <a:pt x="5" y="91"/>
                </a:lnTo>
                <a:lnTo>
                  <a:pt x="2" y="101"/>
                </a:lnTo>
                <a:lnTo>
                  <a:pt x="0" y="111"/>
                </a:lnTo>
                <a:lnTo>
                  <a:pt x="2" y="120"/>
                </a:lnTo>
                <a:lnTo>
                  <a:pt x="5" y="130"/>
                </a:lnTo>
                <a:lnTo>
                  <a:pt x="9" y="139"/>
                </a:lnTo>
                <a:lnTo>
                  <a:pt x="17" y="149"/>
                </a:lnTo>
                <a:lnTo>
                  <a:pt x="25" y="157"/>
                </a:lnTo>
                <a:lnTo>
                  <a:pt x="36" y="166"/>
                </a:lnTo>
                <a:lnTo>
                  <a:pt x="48" y="174"/>
                </a:lnTo>
                <a:lnTo>
                  <a:pt x="62" y="181"/>
                </a:lnTo>
                <a:lnTo>
                  <a:pt x="77" y="189"/>
                </a:lnTo>
                <a:lnTo>
                  <a:pt x="95" y="195"/>
                </a:lnTo>
                <a:lnTo>
                  <a:pt x="113" y="201"/>
                </a:lnTo>
                <a:lnTo>
                  <a:pt x="132" y="207"/>
                </a:lnTo>
                <a:lnTo>
                  <a:pt x="152" y="211"/>
                </a:lnTo>
                <a:lnTo>
                  <a:pt x="173" y="215"/>
                </a:lnTo>
                <a:lnTo>
                  <a:pt x="195" y="217"/>
                </a:lnTo>
                <a:lnTo>
                  <a:pt x="217" y="219"/>
                </a:lnTo>
                <a:lnTo>
                  <a:pt x="240" y="221"/>
                </a:lnTo>
                <a:lnTo>
                  <a:pt x="263" y="221"/>
                </a:lnTo>
                <a:lnTo>
                  <a:pt x="286" y="221"/>
                </a:lnTo>
                <a:lnTo>
                  <a:pt x="308" y="219"/>
                </a:lnTo>
                <a:lnTo>
                  <a:pt x="331" y="217"/>
                </a:lnTo>
                <a:lnTo>
                  <a:pt x="353" y="215"/>
                </a:lnTo>
                <a:lnTo>
                  <a:pt x="374" y="211"/>
                </a:lnTo>
                <a:lnTo>
                  <a:pt x="394" y="207"/>
                </a:lnTo>
                <a:lnTo>
                  <a:pt x="413" y="201"/>
                </a:lnTo>
                <a:lnTo>
                  <a:pt x="432" y="195"/>
                </a:lnTo>
                <a:lnTo>
                  <a:pt x="448" y="189"/>
                </a:lnTo>
                <a:lnTo>
                  <a:pt x="464" y="181"/>
                </a:lnTo>
                <a:lnTo>
                  <a:pt x="478" y="174"/>
                </a:lnTo>
                <a:lnTo>
                  <a:pt x="490" y="166"/>
                </a:lnTo>
                <a:lnTo>
                  <a:pt x="501" y="157"/>
                </a:lnTo>
                <a:lnTo>
                  <a:pt x="509" y="149"/>
                </a:lnTo>
                <a:lnTo>
                  <a:pt x="517" y="139"/>
                </a:lnTo>
                <a:lnTo>
                  <a:pt x="521" y="130"/>
                </a:lnTo>
                <a:lnTo>
                  <a:pt x="524" y="120"/>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Freeform 10">
            <a:extLst>
              <a:ext uri="{FF2B5EF4-FFF2-40B4-BE49-F238E27FC236}">
                <a16:creationId xmlns:a16="http://schemas.microsoft.com/office/drawing/2014/main" id="{3D841535-058E-4745-8960-6CFBE4286D5E}"/>
              </a:ext>
            </a:extLst>
          </p:cNvPr>
          <p:cNvSpPr>
            <a:spLocks/>
          </p:cNvSpPr>
          <p:nvPr/>
        </p:nvSpPr>
        <p:spPr bwMode="auto">
          <a:xfrm>
            <a:off x="4957763" y="2128838"/>
            <a:ext cx="835025" cy="352425"/>
          </a:xfrm>
          <a:custGeom>
            <a:avLst/>
            <a:gdLst>
              <a:gd name="T0" fmla="*/ 1 w 526"/>
              <a:gd name="T1" fmla="*/ 120 h 222"/>
              <a:gd name="T2" fmla="*/ 9 w 526"/>
              <a:gd name="T3" fmla="*/ 139 h 222"/>
              <a:gd name="T4" fmla="*/ 25 w 526"/>
              <a:gd name="T5" fmla="*/ 157 h 222"/>
              <a:gd name="T6" fmla="*/ 48 w 526"/>
              <a:gd name="T7" fmla="*/ 174 h 222"/>
              <a:gd name="T8" fmla="*/ 77 w 526"/>
              <a:gd name="T9" fmla="*/ 189 h 222"/>
              <a:gd name="T10" fmla="*/ 112 w 526"/>
              <a:gd name="T11" fmla="*/ 201 h 222"/>
              <a:gd name="T12" fmla="*/ 151 w 526"/>
              <a:gd name="T13" fmla="*/ 211 h 222"/>
              <a:gd name="T14" fmla="*/ 195 w 526"/>
              <a:gd name="T15" fmla="*/ 217 h 222"/>
              <a:gd name="T16" fmla="*/ 240 w 526"/>
              <a:gd name="T17" fmla="*/ 221 h 222"/>
              <a:gd name="T18" fmla="*/ 285 w 526"/>
              <a:gd name="T19" fmla="*/ 221 h 222"/>
              <a:gd name="T20" fmla="*/ 331 w 526"/>
              <a:gd name="T21" fmla="*/ 217 h 222"/>
              <a:gd name="T22" fmla="*/ 374 w 526"/>
              <a:gd name="T23" fmla="*/ 211 h 222"/>
              <a:gd name="T24" fmla="*/ 413 w 526"/>
              <a:gd name="T25" fmla="*/ 201 h 222"/>
              <a:gd name="T26" fmla="*/ 448 w 526"/>
              <a:gd name="T27" fmla="*/ 189 h 222"/>
              <a:gd name="T28" fmla="*/ 477 w 526"/>
              <a:gd name="T29" fmla="*/ 174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4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5 w 526"/>
              <a:gd name="T67" fmla="*/ 64 h 222"/>
              <a:gd name="T68" fmla="*/ 9 w 526"/>
              <a:gd name="T69" fmla="*/ 82 h 222"/>
              <a:gd name="T70" fmla="*/ 1 w 526"/>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0" y="111"/>
                </a:moveTo>
                <a:lnTo>
                  <a:pt x="1" y="120"/>
                </a:lnTo>
                <a:lnTo>
                  <a:pt x="4" y="130"/>
                </a:lnTo>
                <a:lnTo>
                  <a:pt x="9" y="139"/>
                </a:lnTo>
                <a:lnTo>
                  <a:pt x="16" y="149"/>
                </a:lnTo>
                <a:lnTo>
                  <a:pt x="25" y="157"/>
                </a:lnTo>
                <a:lnTo>
                  <a:pt x="35" y="166"/>
                </a:lnTo>
                <a:lnTo>
                  <a:pt x="48" y="174"/>
                </a:lnTo>
                <a:lnTo>
                  <a:pt x="62" y="182"/>
                </a:lnTo>
                <a:lnTo>
                  <a:pt x="77" y="189"/>
                </a:lnTo>
                <a:lnTo>
                  <a:pt x="94" y="195"/>
                </a:lnTo>
                <a:lnTo>
                  <a:pt x="112" y="201"/>
                </a:lnTo>
                <a:lnTo>
                  <a:pt x="131" y="207"/>
                </a:lnTo>
                <a:lnTo>
                  <a:pt x="151" y="211"/>
                </a:lnTo>
                <a:lnTo>
                  <a:pt x="173" y="215"/>
                </a:lnTo>
                <a:lnTo>
                  <a:pt x="195" y="217"/>
                </a:lnTo>
                <a:lnTo>
                  <a:pt x="217" y="219"/>
                </a:lnTo>
                <a:lnTo>
                  <a:pt x="240" y="221"/>
                </a:lnTo>
                <a:lnTo>
                  <a:pt x="263" y="221"/>
                </a:lnTo>
                <a:lnTo>
                  <a:pt x="285" y="221"/>
                </a:lnTo>
                <a:lnTo>
                  <a:pt x="308" y="219"/>
                </a:lnTo>
                <a:lnTo>
                  <a:pt x="331" y="217"/>
                </a:lnTo>
                <a:lnTo>
                  <a:pt x="352" y="215"/>
                </a:lnTo>
                <a:lnTo>
                  <a:pt x="374" y="211"/>
                </a:lnTo>
                <a:lnTo>
                  <a:pt x="394" y="207"/>
                </a:lnTo>
                <a:lnTo>
                  <a:pt x="413" y="201"/>
                </a:lnTo>
                <a:lnTo>
                  <a:pt x="431" y="195"/>
                </a:lnTo>
                <a:lnTo>
                  <a:pt x="448" y="189"/>
                </a:lnTo>
                <a:lnTo>
                  <a:pt x="463" y="181"/>
                </a:lnTo>
                <a:lnTo>
                  <a:pt x="477" y="174"/>
                </a:lnTo>
                <a:lnTo>
                  <a:pt x="490" y="166"/>
                </a:lnTo>
                <a:lnTo>
                  <a:pt x="500" y="157"/>
                </a:lnTo>
                <a:lnTo>
                  <a:pt x="509" y="148"/>
                </a:lnTo>
                <a:lnTo>
                  <a:pt x="516" y="139"/>
                </a:lnTo>
                <a:lnTo>
                  <a:pt x="521" y="130"/>
                </a:lnTo>
                <a:lnTo>
                  <a:pt x="524" y="120"/>
                </a:lnTo>
                <a:lnTo>
                  <a:pt x="525" y="111"/>
                </a:lnTo>
                <a:lnTo>
                  <a:pt x="524" y="101"/>
                </a:lnTo>
                <a:lnTo>
                  <a:pt x="521" y="91"/>
                </a:lnTo>
                <a:lnTo>
                  <a:pt x="516" y="82"/>
                </a:lnTo>
                <a:lnTo>
                  <a:pt x="509" y="73"/>
                </a:lnTo>
                <a:lnTo>
                  <a:pt x="500" y="63"/>
                </a:lnTo>
                <a:lnTo>
                  <a:pt x="490" y="55"/>
                </a:lnTo>
                <a:lnTo>
                  <a:pt x="477" y="47"/>
                </a:lnTo>
                <a:lnTo>
                  <a:pt x="463" y="39"/>
                </a:lnTo>
                <a:lnTo>
                  <a:pt x="448" y="32"/>
                </a:lnTo>
                <a:lnTo>
                  <a:pt x="431" y="25"/>
                </a:lnTo>
                <a:lnTo>
                  <a:pt x="413" y="20"/>
                </a:lnTo>
                <a:lnTo>
                  <a:pt x="394" y="15"/>
                </a:lnTo>
                <a:lnTo>
                  <a:pt x="374" y="10"/>
                </a:lnTo>
                <a:lnTo>
                  <a:pt x="352" y="6"/>
                </a:lnTo>
                <a:lnTo>
                  <a:pt x="330" y="3"/>
                </a:lnTo>
                <a:lnTo>
                  <a:pt x="308" y="1"/>
                </a:lnTo>
                <a:lnTo>
                  <a:pt x="285" y="0"/>
                </a:lnTo>
                <a:lnTo>
                  <a:pt x="263" y="0"/>
                </a:lnTo>
                <a:lnTo>
                  <a:pt x="240" y="0"/>
                </a:lnTo>
                <a:lnTo>
                  <a:pt x="217" y="1"/>
                </a:lnTo>
                <a:lnTo>
                  <a:pt x="194" y="3"/>
                </a:lnTo>
                <a:lnTo>
                  <a:pt x="173" y="6"/>
                </a:lnTo>
                <a:lnTo>
                  <a:pt x="151" y="10"/>
                </a:lnTo>
                <a:lnTo>
                  <a:pt x="131" y="15"/>
                </a:lnTo>
                <a:lnTo>
                  <a:pt x="112" y="20"/>
                </a:lnTo>
                <a:lnTo>
                  <a:pt x="94" y="25"/>
                </a:lnTo>
                <a:lnTo>
                  <a:pt x="77" y="32"/>
                </a:lnTo>
                <a:lnTo>
                  <a:pt x="62" y="39"/>
                </a:lnTo>
                <a:lnTo>
                  <a:pt x="48" y="47"/>
                </a:lnTo>
                <a:lnTo>
                  <a:pt x="35" y="55"/>
                </a:lnTo>
                <a:lnTo>
                  <a:pt x="25" y="64"/>
                </a:lnTo>
                <a:lnTo>
                  <a:pt x="16" y="73"/>
                </a:lnTo>
                <a:lnTo>
                  <a:pt x="9" y="82"/>
                </a:lnTo>
                <a:lnTo>
                  <a:pt x="4" y="91"/>
                </a:lnTo>
                <a:lnTo>
                  <a:pt x="1" y="101"/>
                </a:lnTo>
                <a:lnTo>
                  <a:pt x="0"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Freeform 11">
            <a:extLst>
              <a:ext uri="{FF2B5EF4-FFF2-40B4-BE49-F238E27FC236}">
                <a16:creationId xmlns:a16="http://schemas.microsoft.com/office/drawing/2014/main" id="{26C376E3-23AF-4CF0-982D-97A14C53078B}"/>
              </a:ext>
            </a:extLst>
          </p:cNvPr>
          <p:cNvSpPr>
            <a:spLocks/>
          </p:cNvSpPr>
          <p:nvPr/>
        </p:nvSpPr>
        <p:spPr bwMode="auto">
          <a:xfrm>
            <a:off x="5375275" y="1674813"/>
            <a:ext cx="835025" cy="352425"/>
          </a:xfrm>
          <a:custGeom>
            <a:avLst/>
            <a:gdLst>
              <a:gd name="T0" fmla="*/ 1 w 526"/>
              <a:gd name="T1" fmla="*/ 120 h 222"/>
              <a:gd name="T2" fmla="*/ 9 w 526"/>
              <a:gd name="T3" fmla="*/ 139 h 222"/>
              <a:gd name="T4" fmla="*/ 24 w 526"/>
              <a:gd name="T5" fmla="*/ 157 h 222"/>
              <a:gd name="T6" fmla="*/ 48 w 526"/>
              <a:gd name="T7" fmla="*/ 174 h 222"/>
              <a:gd name="T8" fmla="*/ 77 w 526"/>
              <a:gd name="T9" fmla="*/ 189 h 222"/>
              <a:gd name="T10" fmla="*/ 112 w 526"/>
              <a:gd name="T11" fmla="*/ 201 h 222"/>
              <a:gd name="T12" fmla="*/ 151 w 526"/>
              <a:gd name="T13" fmla="*/ 211 h 222"/>
              <a:gd name="T14" fmla="*/ 194 w 526"/>
              <a:gd name="T15" fmla="*/ 217 h 222"/>
              <a:gd name="T16" fmla="*/ 240 w 526"/>
              <a:gd name="T17" fmla="*/ 221 h 222"/>
              <a:gd name="T18" fmla="*/ 285 w 526"/>
              <a:gd name="T19" fmla="*/ 221 h 222"/>
              <a:gd name="T20" fmla="*/ 330 w 526"/>
              <a:gd name="T21" fmla="*/ 217 h 222"/>
              <a:gd name="T22" fmla="*/ 374 w 526"/>
              <a:gd name="T23" fmla="*/ 210 h 222"/>
              <a:gd name="T24" fmla="*/ 413 w 526"/>
              <a:gd name="T25" fmla="*/ 201 h 222"/>
              <a:gd name="T26" fmla="*/ 448 w 526"/>
              <a:gd name="T27" fmla="*/ 188 h 222"/>
              <a:gd name="T28" fmla="*/ 477 w 526"/>
              <a:gd name="T29" fmla="*/ 173 h 222"/>
              <a:gd name="T30" fmla="*/ 500 w 526"/>
              <a:gd name="T31" fmla="*/ 157 h 222"/>
              <a:gd name="T32" fmla="*/ 516 w 526"/>
              <a:gd name="T33" fmla="*/ 139 h 222"/>
              <a:gd name="T34" fmla="*/ 524 w 526"/>
              <a:gd name="T35" fmla="*/ 120 h 222"/>
              <a:gd name="T36" fmla="*/ 524 w 526"/>
              <a:gd name="T37" fmla="*/ 101 h 222"/>
              <a:gd name="T38" fmla="*/ 516 w 526"/>
              <a:gd name="T39" fmla="*/ 82 h 222"/>
              <a:gd name="T40" fmla="*/ 500 w 526"/>
              <a:gd name="T41" fmla="*/ 63 h 222"/>
              <a:gd name="T42" fmla="*/ 477 w 526"/>
              <a:gd name="T43" fmla="*/ 47 h 222"/>
              <a:gd name="T44" fmla="*/ 448 w 526"/>
              <a:gd name="T45" fmla="*/ 32 h 222"/>
              <a:gd name="T46" fmla="*/ 413 w 526"/>
              <a:gd name="T47" fmla="*/ 20 h 222"/>
              <a:gd name="T48" fmla="*/ 373 w 526"/>
              <a:gd name="T49" fmla="*/ 10 h 222"/>
              <a:gd name="T50" fmla="*/ 330 w 526"/>
              <a:gd name="T51" fmla="*/ 3 h 222"/>
              <a:gd name="T52" fmla="*/ 285 w 526"/>
              <a:gd name="T53" fmla="*/ 0 h 222"/>
              <a:gd name="T54" fmla="*/ 240 w 526"/>
              <a:gd name="T55" fmla="*/ 0 h 222"/>
              <a:gd name="T56" fmla="*/ 194 w 526"/>
              <a:gd name="T57" fmla="*/ 3 h 222"/>
              <a:gd name="T58" fmla="*/ 151 w 526"/>
              <a:gd name="T59" fmla="*/ 10 h 222"/>
              <a:gd name="T60" fmla="*/ 112 w 526"/>
              <a:gd name="T61" fmla="*/ 20 h 222"/>
              <a:gd name="T62" fmla="*/ 77 w 526"/>
              <a:gd name="T63" fmla="*/ 32 h 222"/>
              <a:gd name="T64" fmla="*/ 48 w 526"/>
              <a:gd name="T65" fmla="*/ 47 h 222"/>
              <a:gd name="T66" fmla="*/ 24 w 526"/>
              <a:gd name="T67" fmla="*/ 64 h 222"/>
              <a:gd name="T68" fmla="*/ 9 w 526"/>
              <a:gd name="T69" fmla="*/ 82 h 222"/>
              <a:gd name="T70" fmla="*/ 1 w 526"/>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2">
                <a:moveTo>
                  <a:pt x="0" y="110"/>
                </a:moveTo>
                <a:lnTo>
                  <a:pt x="1" y="120"/>
                </a:lnTo>
                <a:lnTo>
                  <a:pt x="4" y="129"/>
                </a:lnTo>
                <a:lnTo>
                  <a:pt x="9" y="139"/>
                </a:lnTo>
                <a:lnTo>
                  <a:pt x="16" y="148"/>
                </a:lnTo>
                <a:lnTo>
                  <a:pt x="24" y="157"/>
                </a:lnTo>
                <a:lnTo>
                  <a:pt x="35" y="166"/>
                </a:lnTo>
                <a:lnTo>
                  <a:pt x="48" y="174"/>
                </a:lnTo>
                <a:lnTo>
                  <a:pt x="62" y="182"/>
                </a:lnTo>
                <a:lnTo>
                  <a:pt x="77" y="189"/>
                </a:lnTo>
                <a:lnTo>
                  <a:pt x="94" y="195"/>
                </a:lnTo>
                <a:lnTo>
                  <a:pt x="112" y="201"/>
                </a:lnTo>
                <a:lnTo>
                  <a:pt x="131" y="206"/>
                </a:lnTo>
                <a:lnTo>
                  <a:pt x="151" y="211"/>
                </a:lnTo>
                <a:lnTo>
                  <a:pt x="173" y="215"/>
                </a:lnTo>
                <a:lnTo>
                  <a:pt x="194" y="217"/>
                </a:lnTo>
                <a:lnTo>
                  <a:pt x="217" y="219"/>
                </a:lnTo>
                <a:lnTo>
                  <a:pt x="240" y="221"/>
                </a:lnTo>
                <a:lnTo>
                  <a:pt x="262" y="221"/>
                </a:lnTo>
                <a:lnTo>
                  <a:pt x="285" y="221"/>
                </a:lnTo>
                <a:lnTo>
                  <a:pt x="308" y="219"/>
                </a:lnTo>
                <a:lnTo>
                  <a:pt x="330" y="217"/>
                </a:lnTo>
                <a:lnTo>
                  <a:pt x="352" y="215"/>
                </a:lnTo>
                <a:lnTo>
                  <a:pt x="374" y="210"/>
                </a:lnTo>
                <a:lnTo>
                  <a:pt x="394" y="206"/>
                </a:lnTo>
                <a:lnTo>
                  <a:pt x="413" y="201"/>
                </a:lnTo>
                <a:lnTo>
                  <a:pt x="431" y="195"/>
                </a:lnTo>
                <a:lnTo>
                  <a:pt x="448" y="188"/>
                </a:lnTo>
                <a:lnTo>
                  <a:pt x="463" y="181"/>
                </a:lnTo>
                <a:lnTo>
                  <a:pt x="477" y="173"/>
                </a:lnTo>
                <a:lnTo>
                  <a:pt x="490" y="166"/>
                </a:lnTo>
                <a:lnTo>
                  <a:pt x="500" y="157"/>
                </a:lnTo>
                <a:lnTo>
                  <a:pt x="509" y="148"/>
                </a:lnTo>
                <a:lnTo>
                  <a:pt x="516" y="139"/>
                </a:lnTo>
                <a:lnTo>
                  <a:pt x="521" y="129"/>
                </a:lnTo>
                <a:lnTo>
                  <a:pt x="524" y="120"/>
                </a:lnTo>
                <a:lnTo>
                  <a:pt x="525" y="110"/>
                </a:lnTo>
                <a:lnTo>
                  <a:pt x="524" y="101"/>
                </a:lnTo>
                <a:lnTo>
                  <a:pt x="521" y="91"/>
                </a:lnTo>
                <a:lnTo>
                  <a:pt x="516" y="82"/>
                </a:lnTo>
                <a:lnTo>
                  <a:pt x="509" y="72"/>
                </a:lnTo>
                <a:lnTo>
                  <a:pt x="500" y="63"/>
                </a:lnTo>
                <a:lnTo>
                  <a:pt x="490" y="55"/>
                </a:lnTo>
                <a:lnTo>
                  <a:pt x="477" y="47"/>
                </a:lnTo>
                <a:lnTo>
                  <a:pt x="463" y="39"/>
                </a:lnTo>
                <a:lnTo>
                  <a:pt x="448" y="32"/>
                </a:lnTo>
                <a:lnTo>
                  <a:pt x="431" y="25"/>
                </a:lnTo>
                <a:lnTo>
                  <a:pt x="413" y="20"/>
                </a:lnTo>
                <a:lnTo>
                  <a:pt x="394" y="14"/>
                </a:lnTo>
                <a:lnTo>
                  <a:pt x="373" y="10"/>
                </a:lnTo>
                <a:lnTo>
                  <a:pt x="352" y="6"/>
                </a:lnTo>
                <a:lnTo>
                  <a:pt x="330" y="3"/>
                </a:lnTo>
                <a:lnTo>
                  <a:pt x="308" y="1"/>
                </a:lnTo>
                <a:lnTo>
                  <a:pt x="285" y="0"/>
                </a:lnTo>
                <a:lnTo>
                  <a:pt x="262" y="0"/>
                </a:lnTo>
                <a:lnTo>
                  <a:pt x="240" y="0"/>
                </a:lnTo>
                <a:lnTo>
                  <a:pt x="217" y="1"/>
                </a:lnTo>
                <a:lnTo>
                  <a:pt x="194" y="3"/>
                </a:lnTo>
                <a:lnTo>
                  <a:pt x="173" y="6"/>
                </a:lnTo>
                <a:lnTo>
                  <a:pt x="151" y="10"/>
                </a:lnTo>
                <a:lnTo>
                  <a:pt x="131" y="14"/>
                </a:lnTo>
                <a:lnTo>
                  <a:pt x="112" y="20"/>
                </a:lnTo>
                <a:lnTo>
                  <a:pt x="94" y="26"/>
                </a:lnTo>
                <a:lnTo>
                  <a:pt x="77" y="32"/>
                </a:lnTo>
                <a:lnTo>
                  <a:pt x="62" y="39"/>
                </a:lnTo>
                <a:lnTo>
                  <a:pt x="48" y="47"/>
                </a:lnTo>
                <a:lnTo>
                  <a:pt x="35" y="55"/>
                </a:lnTo>
                <a:lnTo>
                  <a:pt x="24" y="64"/>
                </a:lnTo>
                <a:lnTo>
                  <a:pt x="16" y="72"/>
                </a:lnTo>
                <a:lnTo>
                  <a:pt x="9" y="82"/>
                </a:lnTo>
                <a:lnTo>
                  <a:pt x="4" y="91"/>
                </a:lnTo>
                <a:lnTo>
                  <a:pt x="1" y="101"/>
                </a:lnTo>
                <a:lnTo>
                  <a:pt x="0" y="11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Freeform 12">
            <a:extLst>
              <a:ext uri="{FF2B5EF4-FFF2-40B4-BE49-F238E27FC236}">
                <a16:creationId xmlns:a16="http://schemas.microsoft.com/office/drawing/2014/main" id="{256E3748-F8ED-47B2-8C6D-5EC6E845C9AD}"/>
              </a:ext>
            </a:extLst>
          </p:cNvPr>
          <p:cNvSpPr>
            <a:spLocks/>
          </p:cNvSpPr>
          <p:nvPr/>
        </p:nvSpPr>
        <p:spPr bwMode="auto">
          <a:xfrm>
            <a:off x="6311900" y="1684338"/>
            <a:ext cx="911225" cy="352425"/>
          </a:xfrm>
          <a:custGeom>
            <a:avLst/>
            <a:gdLst>
              <a:gd name="T0" fmla="*/ 1 w 574"/>
              <a:gd name="T1" fmla="*/ 120 h 222"/>
              <a:gd name="T2" fmla="*/ 9 w 574"/>
              <a:gd name="T3" fmla="*/ 139 h 222"/>
              <a:gd name="T4" fmla="*/ 27 w 574"/>
              <a:gd name="T5" fmla="*/ 157 h 222"/>
              <a:gd name="T6" fmla="*/ 52 w 574"/>
              <a:gd name="T7" fmla="*/ 174 h 222"/>
              <a:gd name="T8" fmla="*/ 84 w 574"/>
              <a:gd name="T9" fmla="*/ 189 h 222"/>
              <a:gd name="T10" fmla="*/ 122 w 574"/>
              <a:gd name="T11" fmla="*/ 201 h 222"/>
              <a:gd name="T12" fmla="*/ 164 w 574"/>
              <a:gd name="T13" fmla="*/ 211 h 222"/>
              <a:gd name="T14" fmla="*/ 212 w 574"/>
              <a:gd name="T15" fmla="*/ 217 h 222"/>
              <a:gd name="T16" fmla="*/ 261 w 574"/>
              <a:gd name="T17" fmla="*/ 221 h 222"/>
              <a:gd name="T18" fmla="*/ 311 w 574"/>
              <a:gd name="T19" fmla="*/ 221 h 222"/>
              <a:gd name="T20" fmla="*/ 361 w 574"/>
              <a:gd name="T21" fmla="*/ 217 h 222"/>
              <a:gd name="T22" fmla="*/ 408 w 574"/>
              <a:gd name="T23" fmla="*/ 211 h 222"/>
              <a:gd name="T24" fmla="*/ 450 w 574"/>
              <a:gd name="T25" fmla="*/ 201 h 222"/>
              <a:gd name="T26" fmla="*/ 488 w 574"/>
              <a:gd name="T27" fmla="*/ 189 h 222"/>
              <a:gd name="T28" fmla="*/ 520 w 574"/>
              <a:gd name="T29" fmla="*/ 174 h 222"/>
              <a:gd name="T30" fmla="*/ 545 w 574"/>
              <a:gd name="T31" fmla="*/ 157 h 222"/>
              <a:gd name="T32" fmla="*/ 563 w 574"/>
              <a:gd name="T33" fmla="*/ 139 h 222"/>
              <a:gd name="T34" fmla="*/ 571 w 574"/>
              <a:gd name="T35" fmla="*/ 120 h 222"/>
              <a:gd name="T36" fmla="*/ 571 w 574"/>
              <a:gd name="T37" fmla="*/ 101 h 222"/>
              <a:gd name="T38" fmla="*/ 563 w 574"/>
              <a:gd name="T39" fmla="*/ 82 h 222"/>
              <a:gd name="T40" fmla="*/ 545 w 574"/>
              <a:gd name="T41" fmla="*/ 63 h 222"/>
              <a:gd name="T42" fmla="*/ 520 w 574"/>
              <a:gd name="T43" fmla="*/ 47 h 222"/>
              <a:gd name="T44" fmla="*/ 488 w 574"/>
              <a:gd name="T45" fmla="*/ 32 h 222"/>
              <a:gd name="T46" fmla="*/ 450 w 574"/>
              <a:gd name="T47" fmla="*/ 20 h 222"/>
              <a:gd name="T48" fmla="*/ 408 w 574"/>
              <a:gd name="T49" fmla="*/ 10 h 222"/>
              <a:gd name="T50" fmla="*/ 360 w 574"/>
              <a:gd name="T51" fmla="*/ 3 h 222"/>
              <a:gd name="T52" fmla="*/ 311 w 574"/>
              <a:gd name="T53" fmla="*/ 0 h 222"/>
              <a:gd name="T54" fmla="*/ 261 w 574"/>
              <a:gd name="T55" fmla="*/ 0 h 222"/>
              <a:gd name="T56" fmla="*/ 211 w 574"/>
              <a:gd name="T57" fmla="*/ 3 h 222"/>
              <a:gd name="T58" fmla="*/ 164 w 574"/>
              <a:gd name="T59" fmla="*/ 10 h 222"/>
              <a:gd name="T60" fmla="*/ 122 w 574"/>
              <a:gd name="T61" fmla="*/ 20 h 222"/>
              <a:gd name="T62" fmla="*/ 84 w 574"/>
              <a:gd name="T63" fmla="*/ 32 h 222"/>
              <a:gd name="T64" fmla="*/ 52 w 574"/>
              <a:gd name="T65" fmla="*/ 47 h 222"/>
              <a:gd name="T66" fmla="*/ 27 w 574"/>
              <a:gd name="T67" fmla="*/ 64 h 222"/>
              <a:gd name="T68" fmla="*/ 9 w 574"/>
              <a:gd name="T69" fmla="*/ 82 h 222"/>
              <a:gd name="T70" fmla="*/ 1 w 574"/>
              <a:gd name="T71" fmla="*/ 10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222">
                <a:moveTo>
                  <a:pt x="0" y="111"/>
                </a:moveTo>
                <a:lnTo>
                  <a:pt x="1" y="120"/>
                </a:lnTo>
                <a:lnTo>
                  <a:pt x="4" y="130"/>
                </a:lnTo>
                <a:lnTo>
                  <a:pt x="9" y="139"/>
                </a:lnTo>
                <a:lnTo>
                  <a:pt x="17" y="149"/>
                </a:lnTo>
                <a:lnTo>
                  <a:pt x="27" y="157"/>
                </a:lnTo>
                <a:lnTo>
                  <a:pt x="38" y="166"/>
                </a:lnTo>
                <a:lnTo>
                  <a:pt x="52" y="174"/>
                </a:lnTo>
                <a:lnTo>
                  <a:pt x="67" y="181"/>
                </a:lnTo>
                <a:lnTo>
                  <a:pt x="84" y="189"/>
                </a:lnTo>
                <a:lnTo>
                  <a:pt x="102" y="195"/>
                </a:lnTo>
                <a:lnTo>
                  <a:pt x="122" y="201"/>
                </a:lnTo>
                <a:lnTo>
                  <a:pt x="142" y="206"/>
                </a:lnTo>
                <a:lnTo>
                  <a:pt x="164" y="211"/>
                </a:lnTo>
                <a:lnTo>
                  <a:pt x="188" y="215"/>
                </a:lnTo>
                <a:lnTo>
                  <a:pt x="212" y="217"/>
                </a:lnTo>
                <a:lnTo>
                  <a:pt x="236" y="219"/>
                </a:lnTo>
                <a:lnTo>
                  <a:pt x="261" y="221"/>
                </a:lnTo>
                <a:lnTo>
                  <a:pt x="285" y="221"/>
                </a:lnTo>
                <a:lnTo>
                  <a:pt x="311" y="221"/>
                </a:lnTo>
                <a:lnTo>
                  <a:pt x="336" y="219"/>
                </a:lnTo>
                <a:lnTo>
                  <a:pt x="361" y="217"/>
                </a:lnTo>
                <a:lnTo>
                  <a:pt x="384" y="214"/>
                </a:lnTo>
                <a:lnTo>
                  <a:pt x="408" y="211"/>
                </a:lnTo>
                <a:lnTo>
                  <a:pt x="430" y="206"/>
                </a:lnTo>
                <a:lnTo>
                  <a:pt x="450" y="201"/>
                </a:lnTo>
                <a:lnTo>
                  <a:pt x="470" y="195"/>
                </a:lnTo>
                <a:lnTo>
                  <a:pt x="488" y="189"/>
                </a:lnTo>
                <a:lnTo>
                  <a:pt x="505" y="181"/>
                </a:lnTo>
                <a:lnTo>
                  <a:pt x="520" y="174"/>
                </a:lnTo>
                <a:lnTo>
                  <a:pt x="534" y="165"/>
                </a:lnTo>
                <a:lnTo>
                  <a:pt x="545" y="157"/>
                </a:lnTo>
                <a:lnTo>
                  <a:pt x="555" y="148"/>
                </a:lnTo>
                <a:lnTo>
                  <a:pt x="563" y="139"/>
                </a:lnTo>
                <a:lnTo>
                  <a:pt x="568" y="130"/>
                </a:lnTo>
                <a:lnTo>
                  <a:pt x="571" y="120"/>
                </a:lnTo>
                <a:lnTo>
                  <a:pt x="573" y="110"/>
                </a:lnTo>
                <a:lnTo>
                  <a:pt x="571" y="101"/>
                </a:lnTo>
                <a:lnTo>
                  <a:pt x="568" y="91"/>
                </a:lnTo>
                <a:lnTo>
                  <a:pt x="563" y="82"/>
                </a:lnTo>
                <a:lnTo>
                  <a:pt x="555" y="73"/>
                </a:lnTo>
                <a:lnTo>
                  <a:pt x="545" y="63"/>
                </a:lnTo>
                <a:lnTo>
                  <a:pt x="534" y="55"/>
                </a:lnTo>
                <a:lnTo>
                  <a:pt x="520" y="47"/>
                </a:lnTo>
                <a:lnTo>
                  <a:pt x="505" y="39"/>
                </a:lnTo>
                <a:lnTo>
                  <a:pt x="488" y="32"/>
                </a:lnTo>
                <a:lnTo>
                  <a:pt x="470" y="25"/>
                </a:lnTo>
                <a:lnTo>
                  <a:pt x="450" y="20"/>
                </a:lnTo>
                <a:lnTo>
                  <a:pt x="430" y="15"/>
                </a:lnTo>
                <a:lnTo>
                  <a:pt x="408" y="10"/>
                </a:lnTo>
                <a:lnTo>
                  <a:pt x="384" y="6"/>
                </a:lnTo>
                <a:lnTo>
                  <a:pt x="360" y="3"/>
                </a:lnTo>
                <a:lnTo>
                  <a:pt x="336" y="1"/>
                </a:lnTo>
                <a:lnTo>
                  <a:pt x="311" y="0"/>
                </a:lnTo>
                <a:lnTo>
                  <a:pt x="285" y="0"/>
                </a:lnTo>
                <a:lnTo>
                  <a:pt x="261" y="0"/>
                </a:lnTo>
                <a:lnTo>
                  <a:pt x="236" y="1"/>
                </a:lnTo>
                <a:lnTo>
                  <a:pt x="211" y="3"/>
                </a:lnTo>
                <a:lnTo>
                  <a:pt x="188" y="6"/>
                </a:lnTo>
                <a:lnTo>
                  <a:pt x="164" y="10"/>
                </a:lnTo>
                <a:lnTo>
                  <a:pt x="142" y="15"/>
                </a:lnTo>
                <a:lnTo>
                  <a:pt x="122" y="20"/>
                </a:lnTo>
                <a:lnTo>
                  <a:pt x="102" y="25"/>
                </a:lnTo>
                <a:lnTo>
                  <a:pt x="84" y="32"/>
                </a:lnTo>
                <a:lnTo>
                  <a:pt x="67" y="39"/>
                </a:lnTo>
                <a:lnTo>
                  <a:pt x="52" y="47"/>
                </a:lnTo>
                <a:lnTo>
                  <a:pt x="38" y="55"/>
                </a:lnTo>
                <a:lnTo>
                  <a:pt x="27" y="64"/>
                </a:lnTo>
                <a:lnTo>
                  <a:pt x="17" y="73"/>
                </a:lnTo>
                <a:lnTo>
                  <a:pt x="9" y="82"/>
                </a:lnTo>
                <a:lnTo>
                  <a:pt x="4" y="91"/>
                </a:lnTo>
                <a:lnTo>
                  <a:pt x="1" y="101"/>
                </a:lnTo>
                <a:lnTo>
                  <a:pt x="0"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Freeform 13">
            <a:extLst>
              <a:ext uri="{FF2B5EF4-FFF2-40B4-BE49-F238E27FC236}">
                <a16:creationId xmlns:a16="http://schemas.microsoft.com/office/drawing/2014/main" id="{A098F218-90D4-40D7-9051-95531214A5C0}"/>
              </a:ext>
            </a:extLst>
          </p:cNvPr>
          <p:cNvSpPr>
            <a:spLocks/>
          </p:cNvSpPr>
          <p:nvPr/>
        </p:nvSpPr>
        <p:spPr bwMode="auto">
          <a:xfrm>
            <a:off x="5656263" y="2562225"/>
            <a:ext cx="1409700" cy="581025"/>
          </a:xfrm>
          <a:custGeom>
            <a:avLst/>
            <a:gdLst>
              <a:gd name="T0" fmla="*/ 0 w 888"/>
              <a:gd name="T1" fmla="*/ 183 h 366"/>
              <a:gd name="T2" fmla="*/ 438 w 888"/>
              <a:gd name="T3" fmla="*/ 0 h 366"/>
              <a:gd name="T4" fmla="*/ 887 w 888"/>
              <a:gd name="T5" fmla="*/ 189 h 366"/>
              <a:gd name="T6" fmla="*/ 438 w 888"/>
              <a:gd name="T7" fmla="*/ 365 h 366"/>
              <a:gd name="T8" fmla="*/ 0 w 888"/>
              <a:gd name="T9" fmla="*/ 183 h 366"/>
            </a:gdLst>
            <a:ahLst/>
            <a:cxnLst>
              <a:cxn ang="0">
                <a:pos x="T0" y="T1"/>
              </a:cxn>
              <a:cxn ang="0">
                <a:pos x="T2" y="T3"/>
              </a:cxn>
              <a:cxn ang="0">
                <a:pos x="T4" y="T5"/>
              </a:cxn>
              <a:cxn ang="0">
                <a:pos x="T6" y="T7"/>
              </a:cxn>
              <a:cxn ang="0">
                <a:pos x="T8" y="T9"/>
              </a:cxn>
            </a:cxnLst>
            <a:rect l="0" t="0" r="r" b="b"/>
            <a:pathLst>
              <a:path w="888" h="366">
                <a:moveTo>
                  <a:pt x="0" y="183"/>
                </a:moveTo>
                <a:lnTo>
                  <a:pt x="438" y="0"/>
                </a:lnTo>
                <a:lnTo>
                  <a:pt x="887" y="189"/>
                </a:lnTo>
                <a:lnTo>
                  <a:pt x="438" y="365"/>
                </a:lnTo>
                <a:lnTo>
                  <a:pt x="0" y="18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Freeform 14">
            <a:extLst>
              <a:ext uri="{FF2B5EF4-FFF2-40B4-BE49-F238E27FC236}">
                <a16:creationId xmlns:a16="http://schemas.microsoft.com/office/drawing/2014/main" id="{FCF1128C-BB9B-4DD8-B4F7-90EB14616227}"/>
              </a:ext>
            </a:extLst>
          </p:cNvPr>
          <p:cNvSpPr>
            <a:spLocks/>
          </p:cNvSpPr>
          <p:nvPr/>
        </p:nvSpPr>
        <p:spPr bwMode="auto">
          <a:xfrm>
            <a:off x="7508875" y="2708275"/>
            <a:ext cx="1387475" cy="409575"/>
          </a:xfrm>
          <a:custGeom>
            <a:avLst/>
            <a:gdLst>
              <a:gd name="T0" fmla="*/ 873 w 874"/>
              <a:gd name="T1" fmla="*/ 257 h 258"/>
              <a:gd name="T2" fmla="*/ 873 w 874"/>
              <a:gd name="T3" fmla="*/ 0 h 258"/>
              <a:gd name="T4" fmla="*/ 0 w 874"/>
              <a:gd name="T5" fmla="*/ 0 h 258"/>
              <a:gd name="T6" fmla="*/ 0 w 874"/>
              <a:gd name="T7" fmla="*/ 257 h 258"/>
              <a:gd name="T8" fmla="*/ 873 w 874"/>
              <a:gd name="T9" fmla="*/ 257 h 258"/>
            </a:gdLst>
            <a:ahLst/>
            <a:cxnLst>
              <a:cxn ang="0">
                <a:pos x="T0" y="T1"/>
              </a:cxn>
              <a:cxn ang="0">
                <a:pos x="T2" y="T3"/>
              </a:cxn>
              <a:cxn ang="0">
                <a:pos x="T4" y="T5"/>
              </a:cxn>
              <a:cxn ang="0">
                <a:pos x="T6" y="T7"/>
              </a:cxn>
              <a:cxn ang="0">
                <a:pos x="T8" y="T9"/>
              </a:cxn>
            </a:cxnLst>
            <a:rect l="0" t="0" r="r" b="b"/>
            <a:pathLst>
              <a:path w="874" h="258">
                <a:moveTo>
                  <a:pt x="873" y="257"/>
                </a:moveTo>
                <a:lnTo>
                  <a:pt x="873" y="0"/>
                </a:lnTo>
                <a:lnTo>
                  <a:pt x="0" y="0"/>
                </a:lnTo>
                <a:lnTo>
                  <a:pt x="0" y="257"/>
                </a:lnTo>
                <a:lnTo>
                  <a:pt x="873" y="25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Freeform 15">
            <a:extLst>
              <a:ext uri="{FF2B5EF4-FFF2-40B4-BE49-F238E27FC236}">
                <a16:creationId xmlns:a16="http://schemas.microsoft.com/office/drawing/2014/main" id="{2AD20255-4128-406A-81FB-55C4B74F4F08}"/>
              </a:ext>
            </a:extLst>
          </p:cNvPr>
          <p:cNvSpPr>
            <a:spLocks/>
          </p:cNvSpPr>
          <p:nvPr/>
        </p:nvSpPr>
        <p:spPr bwMode="auto">
          <a:xfrm>
            <a:off x="4033838" y="2697163"/>
            <a:ext cx="1143000" cy="358775"/>
          </a:xfrm>
          <a:custGeom>
            <a:avLst/>
            <a:gdLst>
              <a:gd name="T0" fmla="*/ 719 w 720"/>
              <a:gd name="T1" fmla="*/ 225 h 226"/>
              <a:gd name="T2" fmla="*/ 719 w 720"/>
              <a:gd name="T3" fmla="*/ 0 h 226"/>
              <a:gd name="T4" fmla="*/ 0 w 720"/>
              <a:gd name="T5" fmla="*/ 0 h 226"/>
              <a:gd name="T6" fmla="*/ 0 w 720"/>
              <a:gd name="T7" fmla="*/ 225 h 226"/>
              <a:gd name="T8" fmla="*/ 719 w 720"/>
              <a:gd name="T9" fmla="*/ 225 h 226"/>
            </a:gdLst>
            <a:ahLst/>
            <a:cxnLst>
              <a:cxn ang="0">
                <a:pos x="T0" y="T1"/>
              </a:cxn>
              <a:cxn ang="0">
                <a:pos x="T2" y="T3"/>
              </a:cxn>
              <a:cxn ang="0">
                <a:pos x="T4" y="T5"/>
              </a:cxn>
              <a:cxn ang="0">
                <a:pos x="T6" y="T7"/>
              </a:cxn>
              <a:cxn ang="0">
                <a:pos x="T8" y="T9"/>
              </a:cxn>
            </a:cxnLst>
            <a:rect l="0" t="0" r="r" b="b"/>
            <a:pathLst>
              <a:path w="720" h="226">
                <a:moveTo>
                  <a:pt x="719" y="225"/>
                </a:moveTo>
                <a:lnTo>
                  <a:pt x="719" y="0"/>
                </a:lnTo>
                <a:lnTo>
                  <a:pt x="0" y="0"/>
                </a:lnTo>
                <a:lnTo>
                  <a:pt x="0" y="225"/>
                </a:lnTo>
                <a:lnTo>
                  <a:pt x="719" y="22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Freeform 16">
            <a:extLst>
              <a:ext uri="{FF2B5EF4-FFF2-40B4-BE49-F238E27FC236}">
                <a16:creationId xmlns:a16="http://schemas.microsoft.com/office/drawing/2014/main" id="{983D6FB8-4B86-492E-9DAF-39F2E0E6F48E}"/>
              </a:ext>
            </a:extLst>
          </p:cNvPr>
          <p:cNvSpPr>
            <a:spLocks/>
          </p:cNvSpPr>
          <p:nvPr/>
        </p:nvSpPr>
        <p:spPr bwMode="auto">
          <a:xfrm>
            <a:off x="7508875" y="1879600"/>
            <a:ext cx="835025" cy="354013"/>
          </a:xfrm>
          <a:custGeom>
            <a:avLst/>
            <a:gdLst>
              <a:gd name="T0" fmla="*/ 525 w 526"/>
              <a:gd name="T1" fmla="*/ 101 h 223"/>
              <a:gd name="T2" fmla="*/ 516 w 526"/>
              <a:gd name="T3" fmla="*/ 82 h 223"/>
              <a:gd name="T4" fmla="*/ 501 w 526"/>
              <a:gd name="T5" fmla="*/ 64 h 223"/>
              <a:gd name="T6" fmla="*/ 478 w 526"/>
              <a:gd name="T7" fmla="*/ 48 h 223"/>
              <a:gd name="T8" fmla="*/ 449 w 526"/>
              <a:gd name="T9" fmla="*/ 33 h 223"/>
              <a:gd name="T10" fmla="*/ 414 w 526"/>
              <a:gd name="T11" fmla="*/ 20 h 223"/>
              <a:gd name="T12" fmla="*/ 374 w 526"/>
              <a:gd name="T13" fmla="*/ 11 h 223"/>
              <a:gd name="T14" fmla="*/ 331 w 526"/>
              <a:gd name="T15" fmla="*/ 4 h 223"/>
              <a:gd name="T16" fmla="*/ 286 w 526"/>
              <a:gd name="T17" fmla="*/ 1 h 223"/>
              <a:gd name="T18" fmla="*/ 240 w 526"/>
              <a:gd name="T19" fmla="*/ 1 h 223"/>
              <a:gd name="T20" fmla="*/ 195 w 526"/>
              <a:gd name="T21" fmla="*/ 4 h 223"/>
              <a:gd name="T22" fmla="*/ 152 w 526"/>
              <a:gd name="T23" fmla="*/ 11 h 223"/>
              <a:gd name="T24" fmla="*/ 112 w 526"/>
              <a:gd name="T25" fmla="*/ 20 h 223"/>
              <a:gd name="T26" fmla="*/ 77 w 526"/>
              <a:gd name="T27" fmla="*/ 33 h 223"/>
              <a:gd name="T28" fmla="*/ 48 w 526"/>
              <a:gd name="T29" fmla="*/ 48 h 223"/>
              <a:gd name="T30" fmla="*/ 25 w 526"/>
              <a:gd name="T31" fmla="*/ 64 h 223"/>
              <a:gd name="T32" fmla="*/ 10 w 526"/>
              <a:gd name="T33" fmla="*/ 82 h 223"/>
              <a:gd name="T34" fmla="*/ 1 w 526"/>
              <a:gd name="T35" fmla="*/ 101 h 223"/>
              <a:gd name="T36" fmla="*/ 1 w 526"/>
              <a:gd name="T37" fmla="*/ 121 h 223"/>
              <a:gd name="T38" fmla="*/ 10 w 526"/>
              <a:gd name="T39" fmla="*/ 140 h 223"/>
              <a:gd name="T40" fmla="*/ 25 w 526"/>
              <a:gd name="T41" fmla="*/ 158 h 223"/>
              <a:gd name="T42" fmla="*/ 48 w 526"/>
              <a:gd name="T43" fmla="*/ 175 h 223"/>
              <a:gd name="T44" fmla="*/ 77 w 526"/>
              <a:gd name="T45" fmla="*/ 190 h 223"/>
              <a:gd name="T46" fmla="*/ 112 w 526"/>
              <a:gd name="T47" fmla="*/ 202 h 223"/>
              <a:gd name="T48" fmla="*/ 152 w 526"/>
              <a:gd name="T49" fmla="*/ 212 h 223"/>
              <a:gd name="T50" fmla="*/ 195 w 526"/>
              <a:gd name="T51" fmla="*/ 218 h 223"/>
              <a:gd name="T52" fmla="*/ 240 w 526"/>
              <a:gd name="T53" fmla="*/ 221 h 223"/>
              <a:gd name="T54" fmla="*/ 286 w 526"/>
              <a:gd name="T55" fmla="*/ 221 h 223"/>
              <a:gd name="T56" fmla="*/ 331 w 526"/>
              <a:gd name="T57" fmla="*/ 218 h 223"/>
              <a:gd name="T58" fmla="*/ 374 w 526"/>
              <a:gd name="T59" fmla="*/ 212 h 223"/>
              <a:gd name="T60" fmla="*/ 414 w 526"/>
              <a:gd name="T61" fmla="*/ 202 h 223"/>
              <a:gd name="T62" fmla="*/ 449 w 526"/>
              <a:gd name="T63" fmla="*/ 190 h 223"/>
              <a:gd name="T64" fmla="*/ 478 w 526"/>
              <a:gd name="T65" fmla="*/ 175 h 223"/>
              <a:gd name="T66" fmla="*/ 501 w 526"/>
              <a:gd name="T67" fmla="*/ 158 h 223"/>
              <a:gd name="T68" fmla="*/ 516 w 526"/>
              <a:gd name="T69" fmla="*/ 140 h 223"/>
              <a:gd name="T70" fmla="*/ 525 w 526"/>
              <a:gd name="T7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23">
                <a:moveTo>
                  <a:pt x="525" y="111"/>
                </a:moveTo>
                <a:lnTo>
                  <a:pt x="525" y="101"/>
                </a:lnTo>
                <a:lnTo>
                  <a:pt x="522" y="92"/>
                </a:lnTo>
                <a:lnTo>
                  <a:pt x="516" y="82"/>
                </a:lnTo>
                <a:lnTo>
                  <a:pt x="510" y="73"/>
                </a:lnTo>
                <a:lnTo>
                  <a:pt x="501" y="64"/>
                </a:lnTo>
                <a:lnTo>
                  <a:pt x="490" y="56"/>
                </a:lnTo>
                <a:lnTo>
                  <a:pt x="478" y="48"/>
                </a:lnTo>
                <a:lnTo>
                  <a:pt x="464" y="40"/>
                </a:lnTo>
                <a:lnTo>
                  <a:pt x="449" y="33"/>
                </a:lnTo>
                <a:lnTo>
                  <a:pt x="432" y="27"/>
                </a:lnTo>
                <a:lnTo>
                  <a:pt x="414" y="20"/>
                </a:lnTo>
                <a:lnTo>
                  <a:pt x="394" y="15"/>
                </a:lnTo>
                <a:lnTo>
                  <a:pt x="374" y="11"/>
                </a:lnTo>
                <a:lnTo>
                  <a:pt x="353" y="7"/>
                </a:lnTo>
                <a:lnTo>
                  <a:pt x="331" y="4"/>
                </a:lnTo>
                <a:lnTo>
                  <a:pt x="309" y="2"/>
                </a:lnTo>
                <a:lnTo>
                  <a:pt x="286" y="1"/>
                </a:lnTo>
                <a:lnTo>
                  <a:pt x="263" y="0"/>
                </a:lnTo>
                <a:lnTo>
                  <a:pt x="240" y="1"/>
                </a:lnTo>
                <a:lnTo>
                  <a:pt x="217" y="2"/>
                </a:lnTo>
                <a:lnTo>
                  <a:pt x="195" y="4"/>
                </a:lnTo>
                <a:lnTo>
                  <a:pt x="173" y="7"/>
                </a:lnTo>
                <a:lnTo>
                  <a:pt x="152" y="11"/>
                </a:lnTo>
                <a:lnTo>
                  <a:pt x="132" y="15"/>
                </a:lnTo>
                <a:lnTo>
                  <a:pt x="112" y="20"/>
                </a:lnTo>
                <a:lnTo>
                  <a:pt x="94" y="27"/>
                </a:lnTo>
                <a:lnTo>
                  <a:pt x="77" y="33"/>
                </a:lnTo>
                <a:lnTo>
                  <a:pt x="62" y="40"/>
                </a:lnTo>
                <a:lnTo>
                  <a:pt x="48" y="48"/>
                </a:lnTo>
                <a:lnTo>
                  <a:pt x="36" y="56"/>
                </a:lnTo>
                <a:lnTo>
                  <a:pt x="25" y="64"/>
                </a:lnTo>
                <a:lnTo>
                  <a:pt x="16" y="73"/>
                </a:lnTo>
                <a:lnTo>
                  <a:pt x="10" y="82"/>
                </a:lnTo>
                <a:lnTo>
                  <a:pt x="4" y="92"/>
                </a:lnTo>
                <a:lnTo>
                  <a:pt x="1" y="101"/>
                </a:lnTo>
                <a:lnTo>
                  <a:pt x="0" y="111"/>
                </a:lnTo>
                <a:lnTo>
                  <a:pt x="1" y="121"/>
                </a:lnTo>
                <a:lnTo>
                  <a:pt x="4" y="130"/>
                </a:lnTo>
                <a:lnTo>
                  <a:pt x="10" y="140"/>
                </a:lnTo>
                <a:lnTo>
                  <a:pt x="16" y="149"/>
                </a:lnTo>
                <a:lnTo>
                  <a:pt x="25" y="158"/>
                </a:lnTo>
                <a:lnTo>
                  <a:pt x="36" y="167"/>
                </a:lnTo>
                <a:lnTo>
                  <a:pt x="48" y="175"/>
                </a:lnTo>
                <a:lnTo>
                  <a:pt x="62" y="182"/>
                </a:lnTo>
                <a:lnTo>
                  <a:pt x="77" y="190"/>
                </a:lnTo>
                <a:lnTo>
                  <a:pt x="94" y="196"/>
                </a:lnTo>
                <a:lnTo>
                  <a:pt x="112" y="202"/>
                </a:lnTo>
                <a:lnTo>
                  <a:pt x="132" y="207"/>
                </a:lnTo>
                <a:lnTo>
                  <a:pt x="152" y="212"/>
                </a:lnTo>
                <a:lnTo>
                  <a:pt x="173" y="215"/>
                </a:lnTo>
                <a:lnTo>
                  <a:pt x="195" y="218"/>
                </a:lnTo>
                <a:lnTo>
                  <a:pt x="217" y="220"/>
                </a:lnTo>
                <a:lnTo>
                  <a:pt x="240" y="221"/>
                </a:lnTo>
                <a:lnTo>
                  <a:pt x="263" y="222"/>
                </a:lnTo>
                <a:lnTo>
                  <a:pt x="286" y="221"/>
                </a:lnTo>
                <a:lnTo>
                  <a:pt x="309" y="220"/>
                </a:lnTo>
                <a:lnTo>
                  <a:pt x="331" y="218"/>
                </a:lnTo>
                <a:lnTo>
                  <a:pt x="353" y="215"/>
                </a:lnTo>
                <a:lnTo>
                  <a:pt x="374" y="212"/>
                </a:lnTo>
                <a:lnTo>
                  <a:pt x="394" y="207"/>
                </a:lnTo>
                <a:lnTo>
                  <a:pt x="414" y="202"/>
                </a:lnTo>
                <a:lnTo>
                  <a:pt x="432" y="196"/>
                </a:lnTo>
                <a:lnTo>
                  <a:pt x="449" y="190"/>
                </a:lnTo>
                <a:lnTo>
                  <a:pt x="464" y="182"/>
                </a:lnTo>
                <a:lnTo>
                  <a:pt x="478" y="175"/>
                </a:lnTo>
                <a:lnTo>
                  <a:pt x="490" y="167"/>
                </a:lnTo>
                <a:lnTo>
                  <a:pt x="501" y="158"/>
                </a:lnTo>
                <a:lnTo>
                  <a:pt x="510" y="149"/>
                </a:lnTo>
                <a:lnTo>
                  <a:pt x="516" y="140"/>
                </a:lnTo>
                <a:lnTo>
                  <a:pt x="522" y="130"/>
                </a:lnTo>
                <a:lnTo>
                  <a:pt x="525" y="121"/>
                </a:lnTo>
                <a:lnTo>
                  <a:pt x="525" y="11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5" name="Rectangle 17">
            <a:extLst>
              <a:ext uri="{FF2B5EF4-FFF2-40B4-BE49-F238E27FC236}">
                <a16:creationId xmlns:a16="http://schemas.microsoft.com/office/drawing/2014/main" id="{15D0B87C-6D2B-4D9A-95D5-699694AC0EA3}"/>
              </a:ext>
            </a:extLst>
          </p:cNvPr>
          <p:cNvSpPr>
            <a:spLocks noChangeArrowheads="1"/>
          </p:cNvSpPr>
          <p:nvPr/>
        </p:nvSpPr>
        <p:spPr bwMode="auto">
          <a:xfrm>
            <a:off x="5781675" y="2700338"/>
            <a:ext cx="11636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Manages2</a:t>
            </a:r>
          </a:p>
        </p:txBody>
      </p:sp>
      <p:sp>
        <p:nvSpPr>
          <p:cNvPr id="27666" name="Rectangle 18">
            <a:extLst>
              <a:ext uri="{FF2B5EF4-FFF2-40B4-BE49-F238E27FC236}">
                <a16:creationId xmlns:a16="http://schemas.microsoft.com/office/drawing/2014/main" id="{DE976A85-76F5-4469-887F-8147B1873C01}"/>
              </a:ext>
            </a:extLst>
          </p:cNvPr>
          <p:cNvSpPr>
            <a:spLocks noChangeArrowheads="1"/>
          </p:cNvSpPr>
          <p:nvPr/>
        </p:nvSpPr>
        <p:spPr bwMode="auto">
          <a:xfrm>
            <a:off x="4191000" y="1863725"/>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27667" name="Rectangle 19">
            <a:extLst>
              <a:ext uri="{FF2B5EF4-FFF2-40B4-BE49-F238E27FC236}">
                <a16:creationId xmlns:a16="http://schemas.microsoft.com/office/drawing/2014/main" id="{2CA0F2B0-D752-48DD-A226-15A8125D7376}"/>
              </a:ext>
            </a:extLst>
          </p:cNvPr>
          <p:cNvSpPr>
            <a:spLocks noChangeArrowheads="1"/>
          </p:cNvSpPr>
          <p:nvPr/>
        </p:nvSpPr>
        <p:spPr bwMode="auto">
          <a:xfrm>
            <a:off x="7493000" y="1889125"/>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sp>
        <p:nvSpPr>
          <p:cNvPr id="27668" name="Rectangle 20">
            <a:extLst>
              <a:ext uri="{FF2B5EF4-FFF2-40B4-BE49-F238E27FC236}">
                <a16:creationId xmlns:a16="http://schemas.microsoft.com/office/drawing/2014/main" id="{549F751B-C634-475F-8DC0-F9BBCA6051BB}"/>
              </a:ext>
            </a:extLst>
          </p:cNvPr>
          <p:cNvSpPr>
            <a:spLocks noChangeArrowheads="1"/>
          </p:cNvSpPr>
          <p:nvPr/>
        </p:nvSpPr>
        <p:spPr bwMode="auto">
          <a:xfrm>
            <a:off x="8277225" y="2141538"/>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27669" name="Rectangle 21">
            <a:extLst>
              <a:ext uri="{FF2B5EF4-FFF2-40B4-BE49-F238E27FC236}">
                <a16:creationId xmlns:a16="http://schemas.microsoft.com/office/drawing/2014/main" id="{C71FB8CA-C676-4454-AB9C-DA5F0D836407}"/>
              </a:ext>
            </a:extLst>
          </p:cNvPr>
          <p:cNvSpPr>
            <a:spLocks noChangeArrowheads="1"/>
          </p:cNvSpPr>
          <p:nvPr/>
        </p:nvSpPr>
        <p:spPr bwMode="auto">
          <a:xfrm>
            <a:off x="6981825" y="21097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sp>
        <p:nvSpPr>
          <p:cNvPr id="27670" name="Rectangle 22">
            <a:extLst>
              <a:ext uri="{FF2B5EF4-FFF2-40B4-BE49-F238E27FC236}">
                <a16:creationId xmlns:a16="http://schemas.microsoft.com/office/drawing/2014/main" id="{86C72C70-C3DC-4DA3-B97F-FC9E69379BE4}"/>
              </a:ext>
            </a:extLst>
          </p:cNvPr>
          <p:cNvSpPr>
            <a:spLocks noChangeArrowheads="1"/>
          </p:cNvSpPr>
          <p:nvPr/>
        </p:nvSpPr>
        <p:spPr bwMode="auto">
          <a:xfrm>
            <a:off x="3990975" y="2674938"/>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27671" name="Rectangle 23">
            <a:extLst>
              <a:ext uri="{FF2B5EF4-FFF2-40B4-BE49-F238E27FC236}">
                <a16:creationId xmlns:a16="http://schemas.microsoft.com/office/drawing/2014/main" id="{B31C8D27-CB60-4388-846C-F9859E9231AA}"/>
              </a:ext>
            </a:extLst>
          </p:cNvPr>
          <p:cNvSpPr>
            <a:spLocks noChangeArrowheads="1"/>
          </p:cNvSpPr>
          <p:nvPr/>
        </p:nvSpPr>
        <p:spPr bwMode="auto">
          <a:xfrm>
            <a:off x="7513638" y="26685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27672" name="Rectangle 24">
            <a:extLst>
              <a:ext uri="{FF2B5EF4-FFF2-40B4-BE49-F238E27FC236}">
                <a16:creationId xmlns:a16="http://schemas.microsoft.com/office/drawing/2014/main" id="{E8DBE19D-346A-4E7E-87E0-35689D1D1C29}"/>
              </a:ext>
            </a:extLst>
          </p:cNvPr>
          <p:cNvSpPr>
            <a:spLocks noChangeArrowheads="1"/>
          </p:cNvSpPr>
          <p:nvPr/>
        </p:nvSpPr>
        <p:spPr bwMode="auto">
          <a:xfrm>
            <a:off x="3627438" y="2101850"/>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27673" name="Rectangle 25">
            <a:extLst>
              <a:ext uri="{FF2B5EF4-FFF2-40B4-BE49-F238E27FC236}">
                <a16:creationId xmlns:a16="http://schemas.microsoft.com/office/drawing/2014/main" id="{116811A0-09E0-4ECF-A21B-E148822BE95C}"/>
              </a:ext>
            </a:extLst>
          </p:cNvPr>
          <p:cNvSpPr>
            <a:spLocks noChangeArrowheads="1"/>
          </p:cNvSpPr>
          <p:nvPr/>
        </p:nvSpPr>
        <p:spPr bwMode="auto">
          <a:xfrm>
            <a:off x="5200650" y="2109788"/>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27674" name="Rectangle 26">
            <a:extLst>
              <a:ext uri="{FF2B5EF4-FFF2-40B4-BE49-F238E27FC236}">
                <a16:creationId xmlns:a16="http://schemas.microsoft.com/office/drawing/2014/main" id="{2EE6644B-7116-45FD-8340-DACCF2B1E9B3}"/>
              </a:ext>
            </a:extLst>
          </p:cNvPr>
          <p:cNvSpPr>
            <a:spLocks noChangeArrowheads="1"/>
          </p:cNvSpPr>
          <p:nvPr/>
        </p:nvSpPr>
        <p:spPr bwMode="auto">
          <a:xfrm>
            <a:off x="6248400" y="1706563"/>
            <a:ext cx="9826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dbudget</a:t>
            </a:r>
          </a:p>
        </p:txBody>
      </p:sp>
      <p:sp>
        <p:nvSpPr>
          <p:cNvPr id="27675" name="Rectangle 27">
            <a:extLst>
              <a:ext uri="{FF2B5EF4-FFF2-40B4-BE49-F238E27FC236}">
                <a16:creationId xmlns:a16="http://schemas.microsoft.com/office/drawing/2014/main" id="{B5303497-A974-4B9E-A8D4-5127B697DA8A}"/>
              </a:ext>
            </a:extLst>
          </p:cNvPr>
          <p:cNvSpPr>
            <a:spLocks noChangeArrowheads="1"/>
          </p:cNvSpPr>
          <p:nvPr/>
        </p:nvSpPr>
        <p:spPr bwMode="auto">
          <a:xfrm>
            <a:off x="5454650" y="1673225"/>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sp>
        <p:nvSpPr>
          <p:cNvPr id="27676" name="Line 28">
            <a:extLst>
              <a:ext uri="{FF2B5EF4-FFF2-40B4-BE49-F238E27FC236}">
                <a16:creationId xmlns:a16="http://schemas.microsoft.com/office/drawing/2014/main" id="{0C291D97-31B4-4C9F-BF27-064D62633698}"/>
              </a:ext>
            </a:extLst>
          </p:cNvPr>
          <p:cNvSpPr>
            <a:spLocks noChangeShapeType="1"/>
          </p:cNvSpPr>
          <p:nvPr/>
        </p:nvSpPr>
        <p:spPr bwMode="auto">
          <a:xfrm>
            <a:off x="3832225" y="2505075"/>
            <a:ext cx="520700"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7" name="Line 29">
            <a:extLst>
              <a:ext uri="{FF2B5EF4-FFF2-40B4-BE49-F238E27FC236}">
                <a16:creationId xmlns:a16="http://schemas.microsoft.com/office/drawing/2014/main" id="{3ACB6A87-37EF-4379-94DF-F99AE4462D3C}"/>
              </a:ext>
            </a:extLst>
          </p:cNvPr>
          <p:cNvSpPr>
            <a:spLocks noChangeShapeType="1"/>
          </p:cNvSpPr>
          <p:nvPr/>
        </p:nvSpPr>
        <p:spPr bwMode="auto">
          <a:xfrm>
            <a:off x="4562475" y="2246313"/>
            <a:ext cx="19050" cy="4445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8" name="Line 30">
            <a:extLst>
              <a:ext uri="{FF2B5EF4-FFF2-40B4-BE49-F238E27FC236}">
                <a16:creationId xmlns:a16="http://schemas.microsoft.com/office/drawing/2014/main" id="{4807E250-8E43-4A1D-BFA5-A3176AA30F51}"/>
              </a:ext>
            </a:extLst>
          </p:cNvPr>
          <p:cNvSpPr>
            <a:spLocks noChangeShapeType="1"/>
          </p:cNvSpPr>
          <p:nvPr/>
        </p:nvSpPr>
        <p:spPr bwMode="auto">
          <a:xfrm flipH="1">
            <a:off x="4946650" y="2520950"/>
            <a:ext cx="423863" cy="1698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79" name="Line 31">
            <a:extLst>
              <a:ext uri="{FF2B5EF4-FFF2-40B4-BE49-F238E27FC236}">
                <a16:creationId xmlns:a16="http://schemas.microsoft.com/office/drawing/2014/main" id="{F67057D7-68CD-4F88-9C20-765ACF10DB3E}"/>
              </a:ext>
            </a:extLst>
          </p:cNvPr>
          <p:cNvSpPr>
            <a:spLocks noChangeShapeType="1"/>
          </p:cNvSpPr>
          <p:nvPr/>
        </p:nvSpPr>
        <p:spPr bwMode="auto">
          <a:xfrm>
            <a:off x="5797550" y="2063750"/>
            <a:ext cx="292100" cy="6127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0" name="Line 32">
            <a:extLst>
              <a:ext uri="{FF2B5EF4-FFF2-40B4-BE49-F238E27FC236}">
                <a16:creationId xmlns:a16="http://schemas.microsoft.com/office/drawing/2014/main" id="{EF2A1BC1-564B-42E7-9B09-19294472DE60}"/>
              </a:ext>
            </a:extLst>
          </p:cNvPr>
          <p:cNvSpPr>
            <a:spLocks noChangeShapeType="1"/>
          </p:cNvSpPr>
          <p:nvPr/>
        </p:nvSpPr>
        <p:spPr bwMode="auto">
          <a:xfrm flipH="1">
            <a:off x="6562725" y="2063750"/>
            <a:ext cx="119063" cy="6127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1" name="Line 33">
            <a:extLst>
              <a:ext uri="{FF2B5EF4-FFF2-40B4-BE49-F238E27FC236}">
                <a16:creationId xmlns:a16="http://schemas.microsoft.com/office/drawing/2014/main" id="{28F6768A-EB53-439C-96D2-8003ED1C3FB6}"/>
              </a:ext>
            </a:extLst>
          </p:cNvPr>
          <p:cNvSpPr>
            <a:spLocks noChangeShapeType="1"/>
          </p:cNvSpPr>
          <p:nvPr/>
        </p:nvSpPr>
        <p:spPr bwMode="auto">
          <a:xfrm>
            <a:off x="7169150" y="2505075"/>
            <a:ext cx="581025"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2" name="Line 34">
            <a:extLst>
              <a:ext uri="{FF2B5EF4-FFF2-40B4-BE49-F238E27FC236}">
                <a16:creationId xmlns:a16="http://schemas.microsoft.com/office/drawing/2014/main" id="{B8B00646-4A56-4409-BEF6-CDE7EAB9EB22}"/>
              </a:ext>
            </a:extLst>
          </p:cNvPr>
          <p:cNvSpPr>
            <a:spLocks noChangeShapeType="1"/>
          </p:cNvSpPr>
          <p:nvPr/>
        </p:nvSpPr>
        <p:spPr bwMode="auto">
          <a:xfrm flipH="1">
            <a:off x="7902575" y="2246313"/>
            <a:ext cx="28575" cy="4445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3" name="Line 35">
            <a:extLst>
              <a:ext uri="{FF2B5EF4-FFF2-40B4-BE49-F238E27FC236}">
                <a16:creationId xmlns:a16="http://schemas.microsoft.com/office/drawing/2014/main" id="{144B70DE-1B20-4831-9C50-F7FCEA22207E}"/>
              </a:ext>
            </a:extLst>
          </p:cNvPr>
          <p:cNvSpPr>
            <a:spLocks noChangeShapeType="1"/>
          </p:cNvSpPr>
          <p:nvPr/>
        </p:nvSpPr>
        <p:spPr bwMode="auto">
          <a:xfrm flipH="1">
            <a:off x="8329613" y="2505075"/>
            <a:ext cx="409575"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a:extLst>
              <a:ext uri="{FF2B5EF4-FFF2-40B4-BE49-F238E27FC236}">
                <a16:creationId xmlns:a16="http://schemas.microsoft.com/office/drawing/2014/main" id="{9E11D352-8EE0-439E-97D7-363A68017390}"/>
              </a:ext>
            </a:extLst>
          </p:cNvPr>
          <p:cNvSpPr>
            <a:spLocks noChangeShapeType="1"/>
          </p:cNvSpPr>
          <p:nvPr/>
        </p:nvSpPr>
        <p:spPr bwMode="auto">
          <a:xfrm flipH="1">
            <a:off x="5191125" y="2849563"/>
            <a:ext cx="48895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Line 37">
            <a:extLst>
              <a:ext uri="{FF2B5EF4-FFF2-40B4-BE49-F238E27FC236}">
                <a16:creationId xmlns:a16="http://schemas.microsoft.com/office/drawing/2014/main" id="{9247B24F-6E11-4452-9A05-7E48FD47F384}"/>
              </a:ext>
            </a:extLst>
          </p:cNvPr>
          <p:cNvSpPr>
            <a:spLocks noChangeShapeType="1"/>
          </p:cNvSpPr>
          <p:nvPr/>
        </p:nvSpPr>
        <p:spPr bwMode="auto">
          <a:xfrm>
            <a:off x="7096125" y="2849563"/>
            <a:ext cx="395288"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6" name="Freeform 38">
            <a:extLst>
              <a:ext uri="{FF2B5EF4-FFF2-40B4-BE49-F238E27FC236}">
                <a16:creationId xmlns:a16="http://schemas.microsoft.com/office/drawing/2014/main" id="{64FB7673-EF25-42ED-9D87-5F2398B7EA70}"/>
              </a:ext>
            </a:extLst>
          </p:cNvPr>
          <p:cNvSpPr>
            <a:spLocks/>
          </p:cNvSpPr>
          <p:nvPr/>
        </p:nvSpPr>
        <p:spPr bwMode="auto">
          <a:xfrm>
            <a:off x="7485063" y="3927475"/>
            <a:ext cx="857250" cy="363538"/>
          </a:xfrm>
          <a:custGeom>
            <a:avLst/>
            <a:gdLst>
              <a:gd name="T0" fmla="*/ 538 w 540"/>
              <a:gd name="T1" fmla="*/ 104 h 229"/>
              <a:gd name="T2" fmla="*/ 529 w 540"/>
              <a:gd name="T3" fmla="*/ 84 h 229"/>
              <a:gd name="T4" fmla="*/ 513 w 540"/>
              <a:gd name="T5" fmla="*/ 66 h 229"/>
              <a:gd name="T6" fmla="*/ 490 w 540"/>
              <a:gd name="T7" fmla="*/ 48 h 229"/>
              <a:gd name="T8" fmla="*/ 460 w 540"/>
              <a:gd name="T9" fmla="*/ 33 h 229"/>
              <a:gd name="T10" fmla="*/ 424 w 540"/>
              <a:gd name="T11" fmla="*/ 20 h 229"/>
              <a:gd name="T12" fmla="*/ 383 w 540"/>
              <a:gd name="T13" fmla="*/ 10 h 229"/>
              <a:gd name="T14" fmla="*/ 339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8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8 w 540"/>
              <a:gd name="T43" fmla="*/ 179 h 229"/>
              <a:gd name="T44" fmla="*/ 79 w 540"/>
              <a:gd name="T45" fmla="*/ 194 h 229"/>
              <a:gd name="T46" fmla="*/ 115 w 540"/>
              <a:gd name="T47" fmla="*/ 207 h 229"/>
              <a:gd name="T48" fmla="*/ 156 w 540"/>
              <a:gd name="T49" fmla="*/ 217 h 229"/>
              <a:gd name="T50" fmla="*/ 200 w 540"/>
              <a:gd name="T51" fmla="*/ 223 h 229"/>
              <a:gd name="T52" fmla="*/ 246 w 540"/>
              <a:gd name="T53" fmla="*/ 227 h 229"/>
              <a:gd name="T54" fmla="*/ 293 w 540"/>
              <a:gd name="T55" fmla="*/ 227 h 229"/>
              <a:gd name="T56" fmla="*/ 339 w 540"/>
              <a:gd name="T57" fmla="*/ 223 h 229"/>
              <a:gd name="T58" fmla="*/ 383 w 540"/>
              <a:gd name="T59" fmla="*/ 217 h 229"/>
              <a:gd name="T60" fmla="*/ 424 w 540"/>
              <a:gd name="T61" fmla="*/ 207 h 229"/>
              <a:gd name="T62" fmla="*/ 460 w 540"/>
              <a:gd name="T63" fmla="*/ 194 h 229"/>
              <a:gd name="T64" fmla="*/ 490 w 540"/>
              <a:gd name="T65" fmla="*/ 179 h 229"/>
              <a:gd name="T66" fmla="*/ 513 w 540"/>
              <a:gd name="T67" fmla="*/ 162 h 229"/>
              <a:gd name="T68" fmla="*/ 529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29" y="84"/>
                </a:lnTo>
                <a:lnTo>
                  <a:pt x="522" y="75"/>
                </a:lnTo>
                <a:lnTo>
                  <a:pt x="513" y="66"/>
                </a:lnTo>
                <a:lnTo>
                  <a:pt x="502" y="57"/>
                </a:lnTo>
                <a:lnTo>
                  <a:pt x="490" y="48"/>
                </a:lnTo>
                <a:lnTo>
                  <a:pt x="476" y="40"/>
                </a:lnTo>
                <a:lnTo>
                  <a:pt x="460" y="33"/>
                </a:lnTo>
                <a:lnTo>
                  <a:pt x="442" y="26"/>
                </a:lnTo>
                <a:lnTo>
                  <a:pt x="424" y="20"/>
                </a:lnTo>
                <a:lnTo>
                  <a:pt x="404" y="15"/>
                </a:lnTo>
                <a:lnTo>
                  <a:pt x="383" y="10"/>
                </a:lnTo>
                <a:lnTo>
                  <a:pt x="361" y="7"/>
                </a:lnTo>
                <a:lnTo>
                  <a:pt x="339" y="3"/>
                </a:lnTo>
                <a:lnTo>
                  <a:pt x="316" y="1"/>
                </a:lnTo>
                <a:lnTo>
                  <a:pt x="293" y="0"/>
                </a:lnTo>
                <a:lnTo>
                  <a:pt x="270" y="0"/>
                </a:lnTo>
                <a:lnTo>
                  <a:pt x="246" y="0"/>
                </a:lnTo>
                <a:lnTo>
                  <a:pt x="222" y="1"/>
                </a:lnTo>
                <a:lnTo>
                  <a:pt x="200" y="3"/>
                </a:lnTo>
                <a:lnTo>
                  <a:pt x="177" y="7"/>
                </a:lnTo>
                <a:lnTo>
                  <a:pt x="156" y="10"/>
                </a:lnTo>
                <a:lnTo>
                  <a:pt x="135" y="15"/>
                </a:lnTo>
                <a:lnTo>
                  <a:pt x="115" y="20"/>
                </a:lnTo>
                <a:lnTo>
                  <a:pt x="96" y="26"/>
                </a:lnTo>
                <a:lnTo>
                  <a:pt x="79" y="33"/>
                </a:lnTo>
                <a:lnTo>
                  <a:pt x="63" y="40"/>
                </a:lnTo>
                <a:lnTo>
                  <a:pt x="48" y="48"/>
                </a:lnTo>
                <a:lnTo>
                  <a:pt x="36" y="57"/>
                </a:lnTo>
                <a:lnTo>
                  <a:pt x="25" y="66"/>
                </a:lnTo>
                <a:lnTo>
                  <a:pt x="16" y="75"/>
                </a:lnTo>
                <a:lnTo>
                  <a:pt x="9" y="84"/>
                </a:lnTo>
                <a:lnTo>
                  <a:pt x="4" y="94"/>
                </a:lnTo>
                <a:lnTo>
                  <a:pt x="1" y="104"/>
                </a:lnTo>
                <a:lnTo>
                  <a:pt x="0" y="114"/>
                </a:lnTo>
                <a:lnTo>
                  <a:pt x="1" y="124"/>
                </a:lnTo>
                <a:lnTo>
                  <a:pt x="4" y="133"/>
                </a:lnTo>
                <a:lnTo>
                  <a:pt x="9" y="143"/>
                </a:lnTo>
                <a:lnTo>
                  <a:pt x="16" y="153"/>
                </a:lnTo>
                <a:lnTo>
                  <a:pt x="25" y="162"/>
                </a:lnTo>
                <a:lnTo>
                  <a:pt x="36" y="171"/>
                </a:lnTo>
                <a:lnTo>
                  <a:pt x="48" y="179"/>
                </a:lnTo>
                <a:lnTo>
                  <a:pt x="63" y="187"/>
                </a:lnTo>
                <a:lnTo>
                  <a:pt x="79" y="194"/>
                </a:lnTo>
                <a:lnTo>
                  <a:pt x="96" y="201"/>
                </a:lnTo>
                <a:lnTo>
                  <a:pt x="115" y="207"/>
                </a:lnTo>
                <a:lnTo>
                  <a:pt x="135" y="212"/>
                </a:lnTo>
                <a:lnTo>
                  <a:pt x="156" y="217"/>
                </a:lnTo>
                <a:lnTo>
                  <a:pt x="177" y="221"/>
                </a:lnTo>
                <a:lnTo>
                  <a:pt x="200" y="223"/>
                </a:lnTo>
                <a:lnTo>
                  <a:pt x="222" y="226"/>
                </a:lnTo>
                <a:lnTo>
                  <a:pt x="246" y="227"/>
                </a:lnTo>
                <a:lnTo>
                  <a:pt x="270" y="228"/>
                </a:lnTo>
                <a:lnTo>
                  <a:pt x="293" y="227"/>
                </a:lnTo>
                <a:lnTo>
                  <a:pt x="316" y="226"/>
                </a:lnTo>
                <a:lnTo>
                  <a:pt x="339" y="223"/>
                </a:lnTo>
                <a:lnTo>
                  <a:pt x="361" y="221"/>
                </a:lnTo>
                <a:lnTo>
                  <a:pt x="383" y="217"/>
                </a:lnTo>
                <a:lnTo>
                  <a:pt x="404" y="212"/>
                </a:lnTo>
                <a:lnTo>
                  <a:pt x="424" y="207"/>
                </a:lnTo>
                <a:lnTo>
                  <a:pt x="442" y="201"/>
                </a:lnTo>
                <a:lnTo>
                  <a:pt x="460" y="194"/>
                </a:lnTo>
                <a:lnTo>
                  <a:pt x="476" y="187"/>
                </a:lnTo>
                <a:lnTo>
                  <a:pt x="490" y="179"/>
                </a:lnTo>
                <a:lnTo>
                  <a:pt x="502" y="171"/>
                </a:lnTo>
                <a:lnTo>
                  <a:pt x="513" y="162"/>
                </a:lnTo>
                <a:lnTo>
                  <a:pt x="522" y="153"/>
                </a:lnTo>
                <a:lnTo>
                  <a:pt x="529" y="143"/>
                </a:lnTo>
                <a:lnTo>
                  <a:pt x="535" y="133"/>
                </a:lnTo>
                <a:lnTo>
                  <a:pt x="538" y="124"/>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7" name="Freeform 39">
            <a:extLst>
              <a:ext uri="{FF2B5EF4-FFF2-40B4-BE49-F238E27FC236}">
                <a16:creationId xmlns:a16="http://schemas.microsoft.com/office/drawing/2014/main" id="{E0695C0E-E914-4D49-A233-E4F04CDC770D}"/>
              </a:ext>
            </a:extLst>
          </p:cNvPr>
          <p:cNvSpPr>
            <a:spLocks/>
          </p:cNvSpPr>
          <p:nvPr/>
        </p:nvSpPr>
        <p:spPr bwMode="auto">
          <a:xfrm>
            <a:off x="6715125" y="4192588"/>
            <a:ext cx="857250" cy="363537"/>
          </a:xfrm>
          <a:custGeom>
            <a:avLst/>
            <a:gdLst>
              <a:gd name="T0" fmla="*/ 538 w 540"/>
              <a:gd name="T1" fmla="*/ 104 h 229"/>
              <a:gd name="T2" fmla="*/ 530 w 540"/>
              <a:gd name="T3" fmla="*/ 85 h 229"/>
              <a:gd name="T4" fmla="*/ 514 w 540"/>
              <a:gd name="T5" fmla="*/ 66 h 229"/>
              <a:gd name="T6" fmla="*/ 490 w 540"/>
              <a:gd name="T7" fmla="*/ 49 h 229"/>
              <a:gd name="T8" fmla="*/ 460 w 540"/>
              <a:gd name="T9" fmla="*/ 34 h 229"/>
              <a:gd name="T10" fmla="*/ 424 w 540"/>
              <a:gd name="T11" fmla="*/ 21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5 w 540"/>
              <a:gd name="T23" fmla="*/ 11 h 229"/>
              <a:gd name="T24" fmla="*/ 115 w 540"/>
              <a:gd name="T25" fmla="*/ 21 h 229"/>
              <a:gd name="T26" fmla="*/ 79 w 540"/>
              <a:gd name="T27" fmla="*/ 34 h 229"/>
              <a:gd name="T28" fmla="*/ 49 w 540"/>
              <a:gd name="T29" fmla="*/ 49 h 229"/>
              <a:gd name="T30" fmla="*/ 26 w 540"/>
              <a:gd name="T31" fmla="*/ 66 h 229"/>
              <a:gd name="T32" fmla="*/ 9 w 540"/>
              <a:gd name="T33" fmla="*/ 85 h 229"/>
              <a:gd name="T34" fmla="*/ 1 w 540"/>
              <a:gd name="T35" fmla="*/ 104 h 229"/>
              <a:gd name="T36" fmla="*/ 1 w 540"/>
              <a:gd name="T37" fmla="*/ 124 h 229"/>
              <a:gd name="T38" fmla="*/ 9 w 540"/>
              <a:gd name="T39" fmla="*/ 143 h 229"/>
              <a:gd name="T40" fmla="*/ 26 w 540"/>
              <a:gd name="T41" fmla="*/ 162 h 229"/>
              <a:gd name="T42" fmla="*/ 49 w 540"/>
              <a:gd name="T43" fmla="*/ 179 h 229"/>
              <a:gd name="T44" fmla="*/ 79 w 540"/>
              <a:gd name="T45" fmla="*/ 195 h 229"/>
              <a:gd name="T46" fmla="*/ 115 w 540"/>
              <a:gd name="T47" fmla="*/ 207 h 229"/>
              <a:gd name="T48" fmla="*/ 155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5"/>
                </a:lnTo>
                <a:lnTo>
                  <a:pt x="522" y="75"/>
                </a:lnTo>
                <a:lnTo>
                  <a:pt x="514" y="66"/>
                </a:lnTo>
                <a:lnTo>
                  <a:pt x="503" y="57"/>
                </a:lnTo>
                <a:lnTo>
                  <a:pt x="490" y="49"/>
                </a:lnTo>
                <a:lnTo>
                  <a:pt x="476" y="41"/>
                </a:lnTo>
                <a:lnTo>
                  <a:pt x="460" y="34"/>
                </a:lnTo>
                <a:lnTo>
                  <a:pt x="443" y="27"/>
                </a:lnTo>
                <a:lnTo>
                  <a:pt x="424" y="21"/>
                </a:lnTo>
                <a:lnTo>
                  <a:pt x="404" y="15"/>
                </a:lnTo>
                <a:lnTo>
                  <a:pt x="383" y="11"/>
                </a:lnTo>
                <a:lnTo>
                  <a:pt x="362" y="7"/>
                </a:lnTo>
                <a:lnTo>
                  <a:pt x="339" y="4"/>
                </a:lnTo>
                <a:lnTo>
                  <a:pt x="316" y="2"/>
                </a:lnTo>
                <a:lnTo>
                  <a:pt x="293" y="0"/>
                </a:lnTo>
                <a:lnTo>
                  <a:pt x="269" y="0"/>
                </a:lnTo>
                <a:lnTo>
                  <a:pt x="246" y="0"/>
                </a:lnTo>
                <a:lnTo>
                  <a:pt x="223" y="2"/>
                </a:lnTo>
                <a:lnTo>
                  <a:pt x="200" y="4"/>
                </a:lnTo>
                <a:lnTo>
                  <a:pt x="177" y="7"/>
                </a:lnTo>
                <a:lnTo>
                  <a:pt x="155" y="11"/>
                </a:lnTo>
                <a:lnTo>
                  <a:pt x="135" y="15"/>
                </a:lnTo>
                <a:lnTo>
                  <a:pt x="115" y="21"/>
                </a:lnTo>
                <a:lnTo>
                  <a:pt x="97" y="27"/>
                </a:lnTo>
                <a:lnTo>
                  <a:pt x="79" y="34"/>
                </a:lnTo>
                <a:lnTo>
                  <a:pt x="63" y="41"/>
                </a:lnTo>
                <a:lnTo>
                  <a:pt x="49" y="49"/>
                </a:lnTo>
                <a:lnTo>
                  <a:pt x="36" y="57"/>
                </a:lnTo>
                <a:lnTo>
                  <a:pt x="26" y="66"/>
                </a:lnTo>
                <a:lnTo>
                  <a:pt x="16" y="75"/>
                </a:lnTo>
                <a:lnTo>
                  <a:pt x="9" y="85"/>
                </a:lnTo>
                <a:lnTo>
                  <a:pt x="4" y="94"/>
                </a:lnTo>
                <a:lnTo>
                  <a:pt x="1" y="104"/>
                </a:lnTo>
                <a:lnTo>
                  <a:pt x="0" y="114"/>
                </a:lnTo>
                <a:lnTo>
                  <a:pt x="1" y="124"/>
                </a:lnTo>
                <a:lnTo>
                  <a:pt x="4" y="134"/>
                </a:lnTo>
                <a:lnTo>
                  <a:pt x="9" y="143"/>
                </a:lnTo>
                <a:lnTo>
                  <a:pt x="16" y="153"/>
                </a:lnTo>
                <a:lnTo>
                  <a:pt x="26" y="162"/>
                </a:lnTo>
                <a:lnTo>
                  <a:pt x="36" y="171"/>
                </a:lnTo>
                <a:lnTo>
                  <a:pt x="49" y="179"/>
                </a:lnTo>
                <a:lnTo>
                  <a:pt x="63" y="187"/>
                </a:lnTo>
                <a:lnTo>
                  <a:pt x="79" y="195"/>
                </a:lnTo>
                <a:lnTo>
                  <a:pt x="97"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4" y="162"/>
                </a:lnTo>
                <a:lnTo>
                  <a:pt x="522" y="153"/>
                </a:lnTo>
                <a:lnTo>
                  <a:pt x="530" y="143"/>
                </a:lnTo>
                <a:lnTo>
                  <a:pt x="535" y="134"/>
                </a:lnTo>
                <a:lnTo>
                  <a:pt x="538" y="124"/>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8" name="Freeform 40">
            <a:extLst>
              <a:ext uri="{FF2B5EF4-FFF2-40B4-BE49-F238E27FC236}">
                <a16:creationId xmlns:a16="http://schemas.microsoft.com/office/drawing/2014/main" id="{2B088926-EE79-43DB-AEDF-09431BFAB770}"/>
              </a:ext>
            </a:extLst>
          </p:cNvPr>
          <p:cNvSpPr>
            <a:spLocks/>
          </p:cNvSpPr>
          <p:nvPr/>
        </p:nvSpPr>
        <p:spPr bwMode="auto">
          <a:xfrm>
            <a:off x="8286750" y="4192588"/>
            <a:ext cx="857250" cy="363537"/>
          </a:xfrm>
          <a:custGeom>
            <a:avLst/>
            <a:gdLst>
              <a:gd name="T0" fmla="*/ 1 w 540"/>
              <a:gd name="T1" fmla="*/ 124 h 229"/>
              <a:gd name="T2" fmla="*/ 9 w 540"/>
              <a:gd name="T3" fmla="*/ 143 h 229"/>
              <a:gd name="T4" fmla="*/ 25 w 540"/>
              <a:gd name="T5" fmla="*/ 162 h 229"/>
              <a:gd name="T6" fmla="*/ 49 w 540"/>
              <a:gd name="T7" fmla="*/ 179 h 229"/>
              <a:gd name="T8" fmla="*/ 79 w 540"/>
              <a:gd name="T9" fmla="*/ 195 h 229"/>
              <a:gd name="T10" fmla="*/ 115 w 540"/>
              <a:gd name="T11" fmla="*/ 207 h 229"/>
              <a:gd name="T12" fmla="*/ 155 w 540"/>
              <a:gd name="T13" fmla="*/ 217 h 229"/>
              <a:gd name="T14" fmla="*/ 200 w 540"/>
              <a:gd name="T15" fmla="*/ 224 h 229"/>
              <a:gd name="T16" fmla="*/ 246 w 540"/>
              <a:gd name="T17" fmla="*/ 227 h 229"/>
              <a:gd name="T18" fmla="*/ 293 w 540"/>
              <a:gd name="T19" fmla="*/ 227 h 229"/>
              <a:gd name="T20" fmla="*/ 339 w 540"/>
              <a:gd name="T21" fmla="*/ 224 h 229"/>
              <a:gd name="T22" fmla="*/ 383 w 540"/>
              <a:gd name="T23" fmla="*/ 217 h 229"/>
              <a:gd name="T24" fmla="*/ 424 w 540"/>
              <a:gd name="T25" fmla="*/ 207 h 229"/>
              <a:gd name="T26" fmla="*/ 460 w 540"/>
              <a:gd name="T27" fmla="*/ 195 h 229"/>
              <a:gd name="T28" fmla="*/ 490 w 540"/>
              <a:gd name="T29" fmla="*/ 179 h 229"/>
              <a:gd name="T30" fmla="*/ 513 w 540"/>
              <a:gd name="T31" fmla="*/ 162 h 229"/>
              <a:gd name="T32" fmla="*/ 530 w 540"/>
              <a:gd name="T33" fmla="*/ 143 h 229"/>
              <a:gd name="T34" fmla="*/ 538 w 540"/>
              <a:gd name="T35" fmla="*/ 124 h 229"/>
              <a:gd name="T36" fmla="*/ 538 w 540"/>
              <a:gd name="T37" fmla="*/ 104 h 229"/>
              <a:gd name="T38" fmla="*/ 530 w 540"/>
              <a:gd name="T39" fmla="*/ 84 h 229"/>
              <a:gd name="T40" fmla="*/ 513 w 540"/>
              <a:gd name="T41" fmla="*/ 66 h 229"/>
              <a:gd name="T42" fmla="*/ 490 w 540"/>
              <a:gd name="T43" fmla="*/ 48 h 229"/>
              <a:gd name="T44" fmla="*/ 460 w 540"/>
              <a:gd name="T45" fmla="*/ 34 h 229"/>
              <a:gd name="T46" fmla="*/ 424 w 540"/>
              <a:gd name="T47" fmla="*/ 21 h 229"/>
              <a:gd name="T48" fmla="*/ 383 w 540"/>
              <a:gd name="T49" fmla="*/ 11 h 229"/>
              <a:gd name="T50" fmla="*/ 339 w 540"/>
              <a:gd name="T51" fmla="*/ 4 h 229"/>
              <a:gd name="T52" fmla="*/ 293 w 540"/>
              <a:gd name="T53" fmla="*/ 0 h 229"/>
              <a:gd name="T54" fmla="*/ 246 w 540"/>
              <a:gd name="T55" fmla="*/ 0 h 229"/>
              <a:gd name="T56" fmla="*/ 199 w 540"/>
              <a:gd name="T57" fmla="*/ 4 h 229"/>
              <a:gd name="T58" fmla="*/ 155 w 540"/>
              <a:gd name="T59" fmla="*/ 11 h 229"/>
              <a:gd name="T60" fmla="*/ 115 w 540"/>
              <a:gd name="T61" fmla="*/ 21 h 229"/>
              <a:gd name="T62" fmla="*/ 79 w 540"/>
              <a:gd name="T63" fmla="*/ 34 h 229"/>
              <a:gd name="T64" fmla="*/ 49 w 540"/>
              <a:gd name="T65" fmla="*/ 49 h 229"/>
              <a:gd name="T66" fmla="*/ 25 w 540"/>
              <a:gd name="T67" fmla="*/ 66 h 229"/>
              <a:gd name="T68" fmla="*/ 9 w 540"/>
              <a:gd name="T69" fmla="*/ 85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3"/>
                </a:lnTo>
                <a:lnTo>
                  <a:pt x="155" y="217"/>
                </a:lnTo>
                <a:lnTo>
                  <a:pt x="177" y="221"/>
                </a:lnTo>
                <a:lnTo>
                  <a:pt x="200" y="224"/>
                </a:lnTo>
                <a:lnTo>
                  <a:pt x="223" y="226"/>
                </a:lnTo>
                <a:lnTo>
                  <a:pt x="246" y="227"/>
                </a:lnTo>
                <a:lnTo>
                  <a:pt x="269" y="228"/>
                </a:lnTo>
                <a:lnTo>
                  <a:pt x="293" y="227"/>
                </a:lnTo>
                <a:lnTo>
                  <a:pt x="316" y="226"/>
                </a:lnTo>
                <a:lnTo>
                  <a:pt x="339" y="224"/>
                </a:lnTo>
                <a:lnTo>
                  <a:pt x="362" y="221"/>
                </a:lnTo>
                <a:lnTo>
                  <a:pt x="383" y="217"/>
                </a:lnTo>
                <a:lnTo>
                  <a:pt x="404" y="213"/>
                </a:lnTo>
                <a:lnTo>
                  <a:pt x="424" y="207"/>
                </a:lnTo>
                <a:lnTo>
                  <a:pt x="443" y="201"/>
                </a:lnTo>
                <a:lnTo>
                  <a:pt x="460" y="195"/>
                </a:lnTo>
                <a:lnTo>
                  <a:pt x="476" y="187"/>
                </a:lnTo>
                <a:lnTo>
                  <a:pt x="490" y="179"/>
                </a:lnTo>
                <a:lnTo>
                  <a:pt x="503" y="171"/>
                </a:lnTo>
                <a:lnTo>
                  <a:pt x="513" y="162"/>
                </a:lnTo>
                <a:lnTo>
                  <a:pt x="522" y="153"/>
                </a:lnTo>
                <a:lnTo>
                  <a:pt x="530" y="143"/>
                </a:lnTo>
                <a:lnTo>
                  <a:pt x="534" y="134"/>
                </a:lnTo>
                <a:lnTo>
                  <a:pt x="538" y="124"/>
                </a:lnTo>
                <a:lnTo>
                  <a:pt x="539" y="114"/>
                </a:lnTo>
                <a:lnTo>
                  <a:pt x="538" y="104"/>
                </a:lnTo>
                <a:lnTo>
                  <a:pt x="534" y="94"/>
                </a:lnTo>
                <a:lnTo>
                  <a:pt x="530" y="84"/>
                </a:lnTo>
                <a:lnTo>
                  <a:pt x="522" y="75"/>
                </a:lnTo>
                <a:lnTo>
                  <a:pt x="513" y="66"/>
                </a:lnTo>
                <a:lnTo>
                  <a:pt x="503" y="57"/>
                </a:lnTo>
                <a:lnTo>
                  <a:pt x="490" y="48"/>
                </a:lnTo>
                <a:lnTo>
                  <a:pt x="476" y="41"/>
                </a:lnTo>
                <a:lnTo>
                  <a:pt x="460" y="34"/>
                </a:lnTo>
                <a:lnTo>
                  <a:pt x="442" y="27"/>
                </a:lnTo>
                <a:lnTo>
                  <a:pt x="424" y="21"/>
                </a:lnTo>
                <a:lnTo>
                  <a:pt x="404" y="15"/>
                </a:lnTo>
                <a:lnTo>
                  <a:pt x="383" y="11"/>
                </a:lnTo>
                <a:lnTo>
                  <a:pt x="362" y="7"/>
                </a:lnTo>
                <a:lnTo>
                  <a:pt x="339" y="4"/>
                </a:lnTo>
                <a:lnTo>
                  <a:pt x="316" y="2"/>
                </a:lnTo>
                <a:lnTo>
                  <a:pt x="293" y="0"/>
                </a:lnTo>
                <a:lnTo>
                  <a:pt x="269" y="0"/>
                </a:lnTo>
                <a:lnTo>
                  <a:pt x="246" y="0"/>
                </a:lnTo>
                <a:lnTo>
                  <a:pt x="223" y="2"/>
                </a:lnTo>
                <a:lnTo>
                  <a:pt x="199" y="4"/>
                </a:lnTo>
                <a:lnTo>
                  <a:pt x="177" y="7"/>
                </a:lnTo>
                <a:lnTo>
                  <a:pt x="155" y="11"/>
                </a:lnTo>
                <a:lnTo>
                  <a:pt x="135" y="16"/>
                </a:lnTo>
                <a:lnTo>
                  <a:pt x="115" y="21"/>
                </a:lnTo>
                <a:lnTo>
                  <a:pt x="96" y="27"/>
                </a:lnTo>
                <a:lnTo>
                  <a:pt x="79" y="34"/>
                </a:lnTo>
                <a:lnTo>
                  <a:pt x="63" y="41"/>
                </a:lnTo>
                <a:lnTo>
                  <a:pt x="49" y="49"/>
                </a:lnTo>
                <a:lnTo>
                  <a:pt x="36" y="57"/>
                </a:lnTo>
                <a:lnTo>
                  <a:pt x="25" y="66"/>
                </a:lnTo>
                <a:lnTo>
                  <a:pt x="16" y="75"/>
                </a:lnTo>
                <a:lnTo>
                  <a:pt x="9" y="85"/>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9" name="Freeform 41">
            <a:extLst>
              <a:ext uri="{FF2B5EF4-FFF2-40B4-BE49-F238E27FC236}">
                <a16:creationId xmlns:a16="http://schemas.microsoft.com/office/drawing/2014/main" id="{4F23D253-1110-4BAB-91FE-E6FF83E98838}"/>
              </a:ext>
            </a:extLst>
          </p:cNvPr>
          <p:cNvSpPr>
            <a:spLocks/>
          </p:cNvSpPr>
          <p:nvPr/>
        </p:nvSpPr>
        <p:spPr bwMode="auto">
          <a:xfrm>
            <a:off x="5486400" y="4648200"/>
            <a:ext cx="1611313" cy="609600"/>
          </a:xfrm>
          <a:custGeom>
            <a:avLst/>
            <a:gdLst>
              <a:gd name="T0" fmla="*/ 0 w 1015"/>
              <a:gd name="T1" fmla="*/ 192 h 384"/>
              <a:gd name="T2" fmla="*/ 501 w 1015"/>
              <a:gd name="T3" fmla="*/ 0 h 384"/>
              <a:gd name="T4" fmla="*/ 1014 w 1015"/>
              <a:gd name="T5" fmla="*/ 198 h 384"/>
              <a:gd name="T6" fmla="*/ 501 w 1015"/>
              <a:gd name="T7" fmla="*/ 383 h 384"/>
              <a:gd name="T8" fmla="*/ 0 w 1015"/>
              <a:gd name="T9" fmla="*/ 192 h 384"/>
            </a:gdLst>
            <a:ahLst/>
            <a:cxnLst>
              <a:cxn ang="0">
                <a:pos x="T0" y="T1"/>
              </a:cxn>
              <a:cxn ang="0">
                <a:pos x="T2" y="T3"/>
              </a:cxn>
              <a:cxn ang="0">
                <a:pos x="T4" y="T5"/>
              </a:cxn>
              <a:cxn ang="0">
                <a:pos x="T6" y="T7"/>
              </a:cxn>
              <a:cxn ang="0">
                <a:pos x="T8" y="T9"/>
              </a:cxn>
            </a:cxnLst>
            <a:rect l="0" t="0" r="r" b="b"/>
            <a:pathLst>
              <a:path w="1015" h="384">
                <a:moveTo>
                  <a:pt x="0" y="192"/>
                </a:moveTo>
                <a:lnTo>
                  <a:pt x="501" y="0"/>
                </a:lnTo>
                <a:lnTo>
                  <a:pt x="1014" y="198"/>
                </a:lnTo>
                <a:lnTo>
                  <a:pt x="501" y="383"/>
                </a:lnTo>
                <a:lnTo>
                  <a:pt x="0" y="19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Freeform 42">
            <a:extLst>
              <a:ext uri="{FF2B5EF4-FFF2-40B4-BE49-F238E27FC236}">
                <a16:creationId xmlns:a16="http://schemas.microsoft.com/office/drawing/2014/main" id="{BC975EE8-2D0D-4DCB-95F2-C59269EDE2AE}"/>
              </a:ext>
            </a:extLst>
          </p:cNvPr>
          <p:cNvSpPr>
            <a:spLocks/>
          </p:cNvSpPr>
          <p:nvPr/>
        </p:nvSpPr>
        <p:spPr bwMode="auto">
          <a:xfrm>
            <a:off x="7485063" y="4778375"/>
            <a:ext cx="1385887" cy="420688"/>
          </a:xfrm>
          <a:custGeom>
            <a:avLst/>
            <a:gdLst>
              <a:gd name="T0" fmla="*/ 872 w 873"/>
              <a:gd name="T1" fmla="*/ 264 h 265"/>
              <a:gd name="T2" fmla="*/ 872 w 873"/>
              <a:gd name="T3" fmla="*/ 0 h 265"/>
              <a:gd name="T4" fmla="*/ 0 w 873"/>
              <a:gd name="T5" fmla="*/ 0 h 265"/>
              <a:gd name="T6" fmla="*/ 0 w 873"/>
              <a:gd name="T7" fmla="*/ 264 h 265"/>
              <a:gd name="T8" fmla="*/ 872 w 873"/>
              <a:gd name="T9" fmla="*/ 264 h 265"/>
            </a:gdLst>
            <a:ahLst/>
            <a:cxnLst>
              <a:cxn ang="0">
                <a:pos x="T0" y="T1"/>
              </a:cxn>
              <a:cxn ang="0">
                <a:pos x="T2" y="T3"/>
              </a:cxn>
              <a:cxn ang="0">
                <a:pos x="T4" y="T5"/>
              </a:cxn>
              <a:cxn ang="0">
                <a:pos x="T6" y="T7"/>
              </a:cxn>
              <a:cxn ang="0">
                <a:pos x="T8" y="T9"/>
              </a:cxn>
            </a:cxnLst>
            <a:rect l="0" t="0" r="r" b="b"/>
            <a:pathLst>
              <a:path w="873" h="265">
                <a:moveTo>
                  <a:pt x="872" y="264"/>
                </a:moveTo>
                <a:lnTo>
                  <a:pt x="872" y="0"/>
                </a:lnTo>
                <a:lnTo>
                  <a:pt x="0" y="0"/>
                </a:lnTo>
                <a:lnTo>
                  <a:pt x="0" y="264"/>
                </a:lnTo>
                <a:lnTo>
                  <a:pt x="872" y="26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1" name="Rectangle 43">
            <a:extLst>
              <a:ext uri="{FF2B5EF4-FFF2-40B4-BE49-F238E27FC236}">
                <a16:creationId xmlns:a16="http://schemas.microsoft.com/office/drawing/2014/main" id="{7C2EE6CD-AEB3-4A34-810F-7E5665704812}"/>
              </a:ext>
            </a:extLst>
          </p:cNvPr>
          <p:cNvSpPr>
            <a:spLocks noChangeArrowheads="1"/>
          </p:cNvSpPr>
          <p:nvPr/>
        </p:nvSpPr>
        <p:spPr bwMode="auto">
          <a:xfrm>
            <a:off x="7500938" y="3941763"/>
            <a:ext cx="836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sp>
        <p:nvSpPr>
          <p:cNvPr id="27692" name="Rectangle 44">
            <a:extLst>
              <a:ext uri="{FF2B5EF4-FFF2-40B4-BE49-F238E27FC236}">
                <a16:creationId xmlns:a16="http://schemas.microsoft.com/office/drawing/2014/main" id="{50DB4620-8D15-43DD-9C33-62DDF2DBF619}"/>
              </a:ext>
            </a:extLst>
          </p:cNvPr>
          <p:cNvSpPr>
            <a:spLocks noChangeArrowheads="1"/>
          </p:cNvSpPr>
          <p:nvPr/>
        </p:nvSpPr>
        <p:spPr bwMode="auto">
          <a:xfrm>
            <a:off x="8248650" y="4202113"/>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27693" name="Rectangle 45">
            <a:extLst>
              <a:ext uri="{FF2B5EF4-FFF2-40B4-BE49-F238E27FC236}">
                <a16:creationId xmlns:a16="http://schemas.microsoft.com/office/drawing/2014/main" id="{4ECBFA72-A9E4-41A8-8EC1-4F434EDAEE28}"/>
              </a:ext>
            </a:extLst>
          </p:cNvPr>
          <p:cNvSpPr>
            <a:spLocks noChangeArrowheads="1"/>
          </p:cNvSpPr>
          <p:nvPr/>
        </p:nvSpPr>
        <p:spPr bwMode="auto">
          <a:xfrm>
            <a:off x="6948488" y="41703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sp>
        <p:nvSpPr>
          <p:cNvPr id="27694" name="Rectangle 46">
            <a:extLst>
              <a:ext uri="{FF2B5EF4-FFF2-40B4-BE49-F238E27FC236}">
                <a16:creationId xmlns:a16="http://schemas.microsoft.com/office/drawing/2014/main" id="{31B287F3-6BF6-4533-9B9F-D1D84F2CC105}"/>
              </a:ext>
            </a:extLst>
          </p:cNvPr>
          <p:cNvSpPr>
            <a:spLocks noChangeArrowheads="1"/>
          </p:cNvSpPr>
          <p:nvPr/>
        </p:nvSpPr>
        <p:spPr bwMode="auto">
          <a:xfrm>
            <a:off x="7493000" y="474503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27695" name="Rectangle 47">
            <a:extLst>
              <a:ext uri="{FF2B5EF4-FFF2-40B4-BE49-F238E27FC236}">
                <a16:creationId xmlns:a16="http://schemas.microsoft.com/office/drawing/2014/main" id="{C8289B3B-3832-4138-B463-25A4400ECC00}"/>
              </a:ext>
            </a:extLst>
          </p:cNvPr>
          <p:cNvSpPr>
            <a:spLocks noChangeArrowheads="1"/>
          </p:cNvSpPr>
          <p:nvPr/>
        </p:nvSpPr>
        <p:spPr bwMode="auto">
          <a:xfrm>
            <a:off x="5702300" y="4752975"/>
            <a:ext cx="1162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Manages2</a:t>
            </a:r>
          </a:p>
        </p:txBody>
      </p:sp>
      <p:sp>
        <p:nvSpPr>
          <p:cNvPr id="27696" name="Rectangle 48">
            <a:extLst>
              <a:ext uri="{FF2B5EF4-FFF2-40B4-BE49-F238E27FC236}">
                <a16:creationId xmlns:a16="http://schemas.microsoft.com/office/drawing/2014/main" id="{47AD8A1A-0F46-456A-B4CF-2698C42B00F5}"/>
              </a:ext>
            </a:extLst>
          </p:cNvPr>
          <p:cNvSpPr>
            <a:spLocks noChangeArrowheads="1"/>
          </p:cNvSpPr>
          <p:nvPr/>
        </p:nvSpPr>
        <p:spPr bwMode="auto">
          <a:xfrm>
            <a:off x="3897313" y="4195763"/>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27697" name="Freeform 49">
            <a:extLst>
              <a:ext uri="{FF2B5EF4-FFF2-40B4-BE49-F238E27FC236}">
                <a16:creationId xmlns:a16="http://schemas.microsoft.com/office/drawing/2014/main" id="{6DD67D0E-66C9-452D-8939-5DE31A6F694E}"/>
              </a:ext>
            </a:extLst>
          </p:cNvPr>
          <p:cNvSpPr>
            <a:spLocks/>
          </p:cNvSpPr>
          <p:nvPr/>
        </p:nvSpPr>
        <p:spPr bwMode="auto">
          <a:xfrm>
            <a:off x="4117975" y="3344863"/>
            <a:ext cx="857250" cy="363537"/>
          </a:xfrm>
          <a:custGeom>
            <a:avLst/>
            <a:gdLst>
              <a:gd name="T0" fmla="*/ 538 w 540"/>
              <a:gd name="T1" fmla="*/ 104 h 229"/>
              <a:gd name="T2" fmla="*/ 530 w 540"/>
              <a:gd name="T3" fmla="*/ 84 h 229"/>
              <a:gd name="T4" fmla="*/ 514 w 540"/>
              <a:gd name="T5" fmla="*/ 66 h 229"/>
              <a:gd name="T6" fmla="*/ 490 w 540"/>
              <a:gd name="T7" fmla="*/ 48 h 229"/>
              <a:gd name="T8" fmla="*/ 460 w 540"/>
              <a:gd name="T9" fmla="*/ 33 h 229"/>
              <a:gd name="T10" fmla="*/ 424 w 540"/>
              <a:gd name="T11" fmla="*/ 20 h 229"/>
              <a:gd name="T12" fmla="*/ 383 w 540"/>
              <a:gd name="T13" fmla="*/ 11 h 229"/>
              <a:gd name="T14" fmla="*/ 339 w 540"/>
              <a:gd name="T15" fmla="*/ 4 h 229"/>
              <a:gd name="T16" fmla="*/ 293 w 540"/>
              <a:gd name="T17" fmla="*/ 0 h 229"/>
              <a:gd name="T18" fmla="*/ 246 w 540"/>
              <a:gd name="T19" fmla="*/ 0 h 229"/>
              <a:gd name="T20" fmla="*/ 200 w 540"/>
              <a:gd name="T21" fmla="*/ 4 h 229"/>
              <a:gd name="T22" fmla="*/ 156 w 540"/>
              <a:gd name="T23" fmla="*/ 11 h 229"/>
              <a:gd name="T24" fmla="*/ 115 w 540"/>
              <a:gd name="T25" fmla="*/ 20 h 229"/>
              <a:gd name="T26" fmla="*/ 79 w 540"/>
              <a:gd name="T27" fmla="*/ 33 h 229"/>
              <a:gd name="T28" fmla="*/ 49 w 540"/>
              <a:gd name="T29" fmla="*/ 48 h 229"/>
              <a:gd name="T30" fmla="*/ 25 w 540"/>
              <a:gd name="T31" fmla="*/ 66 h 229"/>
              <a:gd name="T32" fmla="*/ 9 w 540"/>
              <a:gd name="T33" fmla="*/ 84 h 229"/>
              <a:gd name="T34" fmla="*/ 1 w 540"/>
              <a:gd name="T35" fmla="*/ 104 h 229"/>
              <a:gd name="T36" fmla="*/ 1 w 540"/>
              <a:gd name="T37" fmla="*/ 124 h 229"/>
              <a:gd name="T38" fmla="*/ 9 w 540"/>
              <a:gd name="T39" fmla="*/ 143 h 229"/>
              <a:gd name="T40" fmla="*/ 25 w 540"/>
              <a:gd name="T41" fmla="*/ 162 h 229"/>
              <a:gd name="T42" fmla="*/ 49 w 540"/>
              <a:gd name="T43" fmla="*/ 179 h 229"/>
              <a:gd name="T44" fmla="*/ 79 w 540"/>
              <a:gd name="T45" fmla="*/ 195 h 229"/>
              <a:gd name="T46" fmla="*/ 115 w 540"/>
              <a:gd name="T47" fmla="*/ 207 h 229"/>
              <a:gd name="T48" fmla="*/ 156 w 540"/>
              <a:gd name="T49" fmla="*/ 217 h 229"/>
              <a:gd name="T50" fmla="*/ 200 w 540"/>
              <a:gd name="T51" fmla="*/ 224 h 229"/>
              <a:gd name="T52" fmla="*/ 246 w 540"/>
              <a:gd name="T53" fmla="*/ 227 h 229"/>
              <a:gd name="T54" fmla="*/ 293 w 540"/>
              <a:gd name="T55" fmla="*/ 227 h 229"/>
              <a:gd name="T56" fmla="*/ 339 w 540"/>
              <a:gd name="T57" fmla="*/ 224 h 229"/>
              <a:gd name="T58" fmla="*/ 383 w 540"/>
              <a:gd name="T59" fmla="*/ 217 h 229"/>
              <a:gd name="T60" fmla="*/ 424 w 540"/>
              <a:gd name="T61" fmla="*/ 207 h 229"/>
              <a:gd name="T62" fmla="*/ 460 w 540"/>
              <a:gd name="T63" fmla="*/ 195 h 229"/>
              <a:gd name="T64" fmla="*/ 490 w 540"/>
              <a:gd name="T65" fmla="*/ 179 h 229"/>
              <a:gd name="T66" fmla="*/ 514 w 540"/>
              <a:gd name="T67" fmla="*/ 162 h 229"/>
              <a:gd name="T68" fmla="*/ 530 w 540"/>
              <a:gd name="T69" fmla="*/ 143 h 229"/>
              <a:gd name="T70" fmla="*/ 538 w 540"/>
              <a:gd name="T71" fmla="*/ 12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4"/>
                </a:lnTo>
                <a:lnTo>
                  <a:pt x="523" y="75"/>
                </a:lnTo>
                <a:lnTo>
                  <a:pt x="514" y="66"/>
                </a:lnTo>
                <a:lnTo>
                  <a:pt x="503" y="57"/>
                </a:lnTo>
                <a:lnTo>
                  <a:pt x="490" y="48"/>
                </a:lnTo>
                <a:lnTo>
                  <a:pt x="476" y="41"/>
                </a:lnTo>
                <a:lnTo>
                  <a:pt x="460" y="33"/>
                </a:lnTo>
                <a:lnTo>
                  <a:pt x="443" y="27"/>
                </a:lnTo>
                <a:lnTo>
                  <a:pt x="424" y="20"/>
                </a:lnTo>
                <a:lnTo>
                  <a:pt x="404" y="15"/>
                </a:lnTo>
                <a:lnTo>
                  <a:pt x="383" y="11"/>
                </a:lnTo>
                <a:lnTo>
                  <a:pt x="361" y="7"/>
                </a:lnTo>
                <a:lnTo>
                  <a:pt x="339" y="4"/>
                </a:lnTo>
                <a:lnTo>
                  <a:pt x="316" y="2"/>
                </a:lnTo>
                <a:lnTo>
                  <a:pt x="293" y="0"/>
                </a:lnTo>
                <a:lnTo>
                  <a:pt x="270" y="0"/>
                </a:lnTo>
                <a:lnTo>
                  <a:pt x="246" y="0"/>
                </a:lnTo>
                <a:lnTo>
                  <a:pt x="223" y="2"/>
                </a:lnTo>
                <a:lnTo>
                  <a:pt x="200" y="4"/>
                </a:lnTo>
                <a:lnTo>
                  <a:pt x="178" y="7"/>
                </a:lnTo>
                <a:lnTo>
                  <a:pt x="156" y="11"/>
                </a:lnTo>
                <a:lnTo>
                  <a:pt x="135" y="15"/>
                </a:lnTo>
                <a:lnTo>
                  <a:pt x="115" y="20"/>
                </a:lnTo>
                <a:lnTo>
                  <a:pt x="96" y="27"/>
                </a:lnTo>
                <a:lnTo>
                  <a:pt x="79" y="33"/>
                </a:lnTo>
                <a:lnTo>
                  <a:pt x="63" y="41"/>
                </a:lnTo>
                <a:lnTo>
                  <a:pt x="49" y="48"/>
                </a:lnTo>
                <a:lnTo>
                  <a:pt x="36" y="57"/>
                </a:lnTo>
                <a:lnTo>
                  <a:pt x="25" y="66"/>
                </a:lnTo>
                <a:lnTo>
                  <a:pt x="16" y="75"/>
                </a:lnTo>
                <a:lnTo>
                  <a:pt x="9" y="84"/>
                </a:lnTo>
                <a:lnTo>
                  <a:pt x="4" y="94"/>
                </a:lnTo>
                <a:lnTo>
                  <a:pt x="1" y="104"/>
                </a:lnTo>
                <a:lnTo>
                  <a:pt x="0" y="114"/>
                </a:lnTo>
                <a:lnTo>
                  <a:pt x="1" y="124"/>
                </a:lnTo>
                <a:lnTo>
                  <a:pt x="4" y="134"/>
                </a:lnTo>
                <a:lnTo>
                  <a:pt x="9" y="143"/>
                </a:lnTo>
                <a:lnTo>
                  <a:pt x="16" y="153"/>
                </a:lnTo>
                <a:lnTo>
                  <a:pt x="25" y="162"/>
                </a:lnTo>
                <a:lnTo>
                  <a:pt x="36" y="171"/>
                </a:lnTo>
                <a:lnTo>
                  <a:pt x="49" y="179"/>
                </a:lnTo>
                <a:lnTo>
                  <a:pt x="63" y="187"/>
                </a:lnTo>
                <a:lnTo>
                  <a:pt x="79" y="195"/>
                </a:lnTo>
                <a:lnTo>
                  <a:pt x="96" y="201"/>
                </a:lnTo>
                <a:lnTo>
                  <a:pt x="115" y="207"/>
                </a:lnTo>
                <a:lnTo>
                  <a:pt x="135" y="212"/>
                </a:lnTo>
                <a:lnTo>
                  <a:pt x="156" y="217"/>
                </a:lnTo>
                <a:lnTo>
                  <a:pt x="178" y="221"/>
                </a:lnTo>
                <a:lnTo>
                  <a:pt x="200" y="224"/>
                </a:lnTo>
                <a:lnTo>
                  <a:pt x="223" y="226"/>
                </a:lnTo>
                <a:lnTo>
                  <a:pt x="246" y="227"/>
                </a:lnTo>
                <a:lnTo>
                  <a:pt x="270" y="228"/>
                </a:lnTo>
                <a:lnTo>
                  <a:pt x="293" y="227"/>
                </a:lnTo>
                <a:lnTo>
                  <a:pt x="316" y="226"/>
                </a:lnTo>
                <a:lnTo>
                  <a:pt x="339" y="224"/>
                </a:lnTo>
                <a:lnTo>
                  <a:pt x="361" y="221"/>
                </a:lnTo>
                <a:lnTo>
                  <a:pt x="383" y="217"/>
                </a:lnTo>
                <a:lnTo>
                  <a:pt x="404" y="212"/>
                </a:lnTo>
                <a:lnTo>
                  <a:pt x="424" y="207"/>
                </a:lnTo>
                <a:lnTo>
                  <a:pt x="443" y="201"/>
                </a:lnTo>
                <a:lnTo>
                  <a:pt x="460" y="195"/>
                </a:lnTo>
                <a:lnTo>
                  <a:pt x="476" y="187"/>
                </a:lnTo>
                <a:lnTo>
                  <a:pt x="490" y="179"/>
                </a:lnTo>
                <a:lnTo>
                  <a:pt x="503" y="171"/>
                </a:lnTo>
                <a:lnTo>
                  <a:pt x="514" y="162"/>
                </a:lnTo>
                <a:lnTo>
                  <a:pt x="523" y="153"/>
                </a:lnTo>
                <a:lnTo>
                  <a:pt x="530" y="143"/>
                </a:lnTo>
                <a:lnTo>
                  <a:pt x="535" y="134"/>
                </a:lnTo>
                <a:lnTo>
                  <a:pt x="538" y="124"/>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Freeform 50">
            <a:extLst>
              <a:ext uri="{FF2B5EF4-FFF2-40B4-BE49-F238E27FC236}">
                <a16:creationId xmlns:a16="http://schemas.microsoft.com/office/drawing/2014/main" id="{053202CA-A81D-41C2-95A8-0674BA998F95}"/>
              </a:ext>
            </a:extLst>
          </p:cNvPr>
          <p:cNvSpPr>
            <a:spLocks/>
          </p:cNvSpPr>
          <p:nvPr/>
        </p:nvSpPr>
        <p:spPr bwMode="auto">
          <a:xfrm>
            <a:off x="3348038" y="3611563"/>
            <a:ext cx="857250" cy="363537"/>
          </a:xfrm>
          <a:custGeom>
            <a:avLst/>
            <a:gdLst>
              <a:gd name="T0" fmla="*/ 538 w 540"/>
              <a:gd name="T1" fmla="*/ 104 h 229"/>
              <a:gd name="T2" fmla="*/ 530 w 540"/>
              <a:gd name="T3" fmla="*/ 84 h 229"/>
              <a:gd name="T4" fmla="*/ 514 w 540"/>
              <a:gd name="T5" fmla="*/ 65 h 229"/>
              <a:gd name="T6" fmla="*/ 490 w 540"/>
              <a:gd name="T7" fmla="*/ 48 h 229"/>
              <a:gd name="T8" fmla="*/ 460 w 540"/>
              <a:gd name="T9" fmla="*/ 33 h 229"/>
              <a:gd name="T10" fmla="*/ 424 w 540"/>
              <a:gd name="T11" fmla="*/ 20 h 229"/>
              <a:gd name="T12" fmla="*/ 384 w 540"/>
              <a:gd name="T13" fmla="*/ 10 h 229"/>
              <a:gd name="T14" fmla="*/ 340 w 540"/>
              <a:gd name="T15" fmla="*/ 3 h 229"/>
              <a:gd name="T16" fmla="*/ 293 w 540"/>
              <a:gd name="T17" fmla="*/ 0 h 229"/>
              <a:gd name="T18" fmla="*/ 246 w 540"/>
              <a:gd name="T19" fmla="*/ 0 h 229"/>
              <a:gd name="T20" fmla="*/ 200 w 540"/>
              <a:gd name="T21" fmla="*/ 3 h 229"/>
              <a:gd name="T22" fmla="*/ 156 w 540"/>
              <a:gd name="T23" fmla="*/ 10 h 229"/>
              <a:gd name="T24" fmla="*/ 115 w 540"/>
              <a:gd name="T25" fmla="*/ 20 h 229"/>
              <a:gd name="T26" fmla="*/ 79 w 540"/>
              <a:gd name="T27" fmla="*/ 33 h 229"/>
              <a:gd name="T28" fmla="*/ 49 w 540"/>
              <a:gd name="T29" fmla="*/ 48 h 229"/>
              <a:gd name="T30" fmla="*/ 26 w 540"/>
              <a:gd name="T31" fmla="*/ 65 h 229"/>
              <a:gd name="T32" fmla="*/ 9 w 540"/>
              <a:gd name="T33" fmla="*/ 84 h 229"/>
              <a:gd name="T34" fmla="*/ 1 w 540"/>
              <a:gd name="T35" fmla="*/ 104 h 229"/>
              <a:gd name="T36" fmla="*/ 1 w 540"/>
              <a:gd name="T37" fmla="*/ 123 h 229"/>
              <a:gd name="T38" fmla="*/ 9 w 540"/>
              <a:gd name="T39" fmla="*/ 143 h 229"/>
              <a:gd name="T40" fmla="*/ 26 w 540"/>
              <a:gd name="T41" fmla="*/ 162 h 229"/>
              <a:gd name="T42" fmla="*/ 49 w 540"/>
              <a:gd name="T43" fmla="*/ 179 h 229"/>
              <a:gd name="T44" fmla="*/ 79 w 540"/>
              <a:gd name="T45" fmla="*/ 194 h 229"/>
              <a:gd name="T46" fmla="*/ 115 w 540"/>
              <a:gd name="T47" fmla="*/ 207 h 229"/>
              <a:gd name="T48" fmla="*/ 156 w 540"/>
              <a:gd name="T49" fmla="*/ 216 h 229"/>
              <a:gd name="T50" fmla="*/ 200 w 540"/>
              <a:gd name="T51" fmla="*/ 223 h 229"/>
              <a:gd name="T52" fmla="*/ 246 w 540"/>
              <a:gd name="T53" fmla="*/ 227 h 229"/>
              <a:gd name="T54" fmla="*/ 293 w 540"/>
              <a:gd name="T55" fmla="*/ 227 h 229"/>
              <a:gd name="T56" fmla="*/ 340 w 540"/>
              <a:gd name="T57" fmla="*/ 223 h 229"/>
              <a:gd name="T58" fmla="*/ 384 w 540"/>
              <a:gd name="T59" fmla="*/ 216 h 229"/>
              <a:gd name="T60" fmla="*/ 424 w 540"/>
              <a:gd name="T61" fmla="*/ 207 h 229"/>
              <a:gd name="T62" fmla="*/ 460 w 540"/>
              <a:gd name="T63" fmla="*/ 194 h 229"/>
              <a:gd name="T64" fmla="*/ 490 w 540"/>
              <a:gd name="T65" fmla="*/ 179 h 229"/>
              <a:gd name="T66" fmla="*/ 514 w 540"/>
              <a:gd name="T67" fmla="*/ 162 h 229"/>
              <a:gd name="T68" fmla="*/ 530 w 540"/>
              <a:gd name="T69" fmla="*/ 143 h 229"/>
              <a:gd name="T70" fmla="*/ 538 w 540"/>
              <a:gd name="T71" fmla="*/ 12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539" y="114"/>
                </a:move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4" y="10"/>
                </a:lnTo>
                <a:lnTo>
                  <a:pt x="362" y="6"/>
                </a:lnTo>
                <a:lnTo>
                  <a:pt x="340" y="3"/>
                </a:lnTo>
                <a:lnTo>
                  <a:pt x="316" y="1"/>
                </a:lnTo>
                <a:lnTo>
                  <a:pt x="293" y="0"/>
                </a:lnTo>
                <a:lnTo>
                  <a:pt x="270" y="0"/>
                </a:lnTo>
                <a:lnTo>
                  <a:pt x="246" y="0"/>
                </a:lnTo>
                <a:lnTo>
                  <a:pt x="223" y="1"/>
                </a:lnTo>
                <a:lnTo>
                  <a:pt x="200" y="3"/>
                </a:lnTo>
                <a:lnTo>
                  <a:pt x="177" y="6"/>
                </a:lnTo>
                <a:lnTo>
                  <a:pt x="156" y="10"/>
                </a:lnTo>
                <a:lnTo>
                  <a:pt x="135" y="15"/>
                </a:lnTo>
                <a:lnTo>
                  <a:pt x="115" y="20"/>
                </a:lnTo>
                <a:lnTo>
                  <a:pt x="97" y="26"/>
                </a:lnTo>
                <a:lnTo>
                  <a:pt x="79" y="33"/>
                </a:lnTo>
                <a:lnTo>
                  <a:pt x="63" y="40"/>
                </a:lnTo>
                <a:lnTo>
                  <a:pt x="49" y="48"/>
                </a:lnTo>
                <a:lnTo>
                  <a:pt x="36" y="57"/>
                </a:lnTo>
                <a:lnTo>
                  <a:pt x="26" y="65"/>
                </a:lnTo>
                <a:lnTo>
                  <a:pt x="17" y="75"/>
                </a:lnTo>
                <a:lnTo>
                  <a:pt x="9" y="84"/>
                </a:lnTo>
                <a:lnTo>
                  <a:pt x="5" y="94"/>
                </a:lnTo>
                <a:lnTo>
                  <a:pt x="1" y="104"/>
                </a:lnTo>
                <a:lnTo>
                  <a:pt x="0" y="114"/>
                </a:lnTo>
                <a:lnTo>
                  <a:pt x="1" y="123"/>
                </a:lnTo>
                <a:lnTo>
                  <a:pt x="5" y="133"/>
                </a:lnTo>
                <a:lnTo>
                  <a:pt x="9" y="143"/>
                </a:lnTo>
                <a:lnTo>
                  <a:pt x="17" y="153"/>
                </a:lnTo>
                <a:lnTo>
                  <a:pt x="26" y="162"/>
                </a:lnTo>
                <a:lnTo>
                  <a:pt x="36" y="171"/>
                </a:lnTo>
                <a:lnTo>
                  <a:pt x="49" y="179"/>
                </a:lnTo>
                <a:lnTo>
                  <a:pt x="63" y="186"/>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1"/>
                </a:lnTo>
                <a:lnTo>
                  <a:pt x="384" y="216"/>
                </a:lnTo>
                <a:lnTo>
                  <a:pt x="404" y="212"/>
                </a:lnTo>
                <a:lnTo>
                  <a:pt x="424" y="207"/>
                </a:lnTo>
                <a:lnTo>
                  <a:pt x="443" y="201"/>
                </a:lnTo>
                <a:lnTo>
                  <a:pt x="460" y="194"/>
                </a:lnTo>
                <a:lnTo>
                  <a:pt x="476" y="186"/>
                </a:lnTo>
                <a:lnTo>
                  <a:pt x="490" y="179"/>
                </a:lnTo>
                <a:lnTo>
                  <a:pt x="503" y="171"/>
                </a:lnTo>
                <a:lnTo>
                  <a:pt x="514" y="162"/>
                </a:lnTo>
                <a:lnTo>
                  <a:pt x="523" y="153"/>
                </a:lnTo>
                <a:lnTo>
                  <a:pt x="530" y="143"/>
                </a:lnTo>
                <a:lnTo>
                  <a:pt x="535" y="133"/>
                </a:lnTo>
                <a:lnTo>
                  <a:pt x="538" y="123"/>
                </a:lnTo>
                <a:lnTo>
                  <a:pt x="539"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9" name="Freeform 51">
            <a:extLst>
              <a:ext uri="{FF2B5EF4-FFF2-40B4-BE49-F238E27FC236}">
                <a16:creationId xmlns:a16="http://schemas.microsoft.com/office/drawing/2014/main" id="{65FB650D-93B1-4F4C-81F5-C73008DAED3C}"/>
              </a:ext>
            </a:extLst>
          </p:cNvPr>
          <p:cNvSpPr>
            <a:spLocks/>
          </p:cNvSpPr>
          <p:nvPr/>
        </p:nvSpPr>
        <p:spPr bwMode="auto">
          <a:xfrm>
            <a:off x="4919663" y="3611563"/>
            <a:ext cx="857250" cy="363537"/>
          </a:xfrm>
          <a:custGeom>
            <a:avLst/>
            <a:gdLst>
              <a:gd name="T0" fmla="*/ 1 w 540"/>
              <a:gd name="T1" fmla="*/ 124 h 229"/>
              <a:gd name="T2" fmla="*/ 9 w 540"/>
              <a:gd name="T3" fmla="*/ 143 h 229"/>
              <a:gd name="T4" fmla="*/ 26 w 540"/>
              <a:gd name="T5" fmla="*/ 162 h 229"/>
              <a:gd name="T6" fmla="*/ 49 w 540"/>
              <a:gd name="T7" fmla="*/ 179 h 229"/>
              <a:gd name="T8" fmla="*/ 79 w 540"/>
              <a:gd name="T9" fmla="*/ 194 h 229"/>
              <a:gd name="T10" fmla="*/ 115 w 540"/>
              <a:gd name="T11" fmla="*/ 207 h 229"/>
              <a:gd name="T12" fmla="*/ 156 w 540"/>
              <a:gd name="T13" fmla="*/ 216 h 229"/>
              <a:gd name="T14" fmla="*/ 200 w 540"/>
              <a:gd name="T15" fmla="*/ 223 h 229"/>
              <a:gd name="T16" fmla="*/ 246 w 540"/>
              <a:gd name="T17" fmla="*/ 227 h 229"/>
              <a:gd name="T18" fmla="*/ 293 w 540"/>
              <a:gd name="T19" fmla="*/ 227 h 229"/>
              <a:gd name="T20" fmla="*/ 340 w 540"/>
              <a:gd name="T21" fmla="*/ 223 h 229"/>
              <a:gd name="T22" fmla="*/ 384 w 540"/>
              <a:gd name="T23" fmla="*/ 216 h 229"/>
              <a:gd name="T24" fmla="*/ 424 w 540"/>
              <a:gd name="T25" fmla="*/ 206 h 229"/>
              <a:gd name="T26" fmla="*/ 460 w 540"/>
              <a:gd name="T27" fmla="*/ 194 h 229"/>
              <a:gd name="T28" fmla="*/ 490 w 540"/>
              <a:gd name="T29" fmla="*/ 178 h 229"/>
              <a:gd name="T30" fmla="*/ 513 w 540"/>
              <a:gd name="T31" fmla="*/ 162 h 229"/>
              <a:gd name="T32" fmla="*/ 530 w 540"/>
              <a:gd name="T33" fmla="*/ 143 h 229"/>
              <a:gd name="T34" fmla="*/ 538 w 540"/>
              <a:gd name="T35" fmla="*/ 123 h 229"/>
              <a:gd name="T36" fmla="*/ 538 w 540"/>
              <a:gd name="T37" fmla="*/ 104 h 229"/>
              <a:gd name="T38" fmla="*/ 530 w 540"/>
              <a:gd name="T39" fmla="*/ 84 h 229"/>
              <a:gd name="T40" fmla="*/ 513 w 540"/>
              <a:gd name="T41" fmla="*/ 65 h 229"/>
              <a:gd name="T42" fmla="*/ 490 w 540"/>
              <a:gd name="T43" fmla="*/ 48 h 229"/>
              <a:gd name="T44" fmla="*/ 460 w 540"/>
              <a:gd name="T45" fmla="*/ 33 h 229"/>
              <a:gd name="T46" fmla="*/ 424 w 540"/>
              <a:gd name="T47" fmla="*/ 20 h 229"/>
              <a:gd name="T48" fmla="*/ 384 w 540"/>
              <a:gd name="T49" fmla="*/ 10 h 229"/>
              <a:gd name="T50" fmla="*/ 339 w 540"/>
              <a:gd name="T51" fmla="*/ 3 h 229"/>
              <a:gd name="T52" fmla="*/ 293 w 540"/>
              <a:gd name="T53" fmla="*/ 0 h 229"/>
              <a:gd name="T54" fmla="*/ 246 w 540"/>
              <a:gd name="T55" fmla="*/ 0 h 229"/>
              <a:gd name="T56" fmla="*/ 200 w 540"/>
              <a:gd name="T57" fmla="*/ 3 h 229"/>
              <a:gd name="T58" fmla="*/ 156 w 540"/>
              <a:gd name="T59" fmla="*/ 10 h 229"/>
              <a:gd name="T60" fmla="*/ 115 w 540"/>
              <a:gd name="T61" fmla="*/ 20 h 229"/>
              <a:gd name="T62" fmla="*/ 79 w 540"/>
              <a:gd name="T63" fmla="*/ 33 h 229"/>
              <a:gd name="T64" fmla="*/ 49 w 540"/>
              <a:gd name="T65" fmla="*/ 48 h 229"/>
              <a:gd name="T66" fmla="*/ 26 w 540"/>
              <a:gd name="T67" fmla="*/ 66 h 229"/>
              <a:gd name="T68" fmla="*/ 9 w 540"/>
              <a:gd name="T69" fmla="*/ 84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3"/>
                </a:lnTo>
                <a:lnTo>
                  <a:pt x="9" y="143"/>
                </a:lnTo>
                <a:lnTo>
                  <a:pt x="17" y="153"/>
                </a:lnTo>
                <a:lnTo>
                  <a:pt x="26" y="162"/>
                </a:lnTo>
                <a:lnTo>
                  <a:pt x="36" y="171"/>
                </a:lnTo>
                <a:lnTo>
                  <a:pt x="49" y="179"/>
                </a:lnTo>
                <a:lnTo>
                  <a:pt x="63" y="187"/>
                </a:lnTo>
                <a:lnTo>
                  <a:pt x="79" y="194"/>
                </a:lnTo>
                <a:lnTo>
                  <a:pt x="97" y="201"/>
                </a:lnTo>
                <a:lnTo>
                  <a:pt x="115" y="207"/>
                </a:lnTo>
                <a:lnTo>
                  <a:pt x="135" y="212"/>
                </a:lnTo>
                <a:lnTo>
                  <a:pt x="156" y="216"/>
                </a:lnTo>
                <a:lnTo>
                  <a:pt x="177" y="221"/>
                </a:lnTo>
                <a:lnTo>
                  <a:pt x="200" y="223"/>
                </a:lnTo>
                <a:lnTo>
                  <a:pt x="223" y="225"/>
                </a:lnTo>
                <a:lnTo>
                  <a:pt x="246" y="227"/>
                </a:lnTo>
                <a:lnTo>
                  <a:pt x="270" y="228"/>
                </a:lnTo>
                <a:lnTo>
                  <a:pt x="293" y="227"/>
                </a:lnTo>
                <a:lnTo>
                  <a:pt x="316" y="225"/>
                </a:lnTo>
                <a:lnTo>
                  <a:pt x="340" y="223"/>
                </a:lnTo>
                <a:lnTo>
                  <a:pt x="362" y="220"/>
                </a:lnTo>
                <a:lnTo>
                  <a:pt x="384" y="216"/>
                </a:lnTo>
                <a:lnTo>
                  <a:pt x="404" y="212"/>
                </a:lnTo>
                <a:lnTo>
                  <a:pt x="424" y="206"/>
                </a:lnTo>
                <a:lnTo>
                  <a:pt x="443" y="201"/>
                </a:lnTo>
                <a:lnTo>
                  <a:pt x="460" y="194"/>
                </a:lnTo>
                <a:lnTo>
                  <a:pt x="476" y="186"/>
                </a:lnTo>
                <a:lnTo>
                  <a:pt x="490" y="178"/>
                </a:lnTo>
                <a:lnTo>
                  <a:pt x="503" y="170"/>
                </a:lnTo>
                <a:lnTo>
                  <a:pt x="513" y="162"/>
                </a:lnTo>
                <a:lnTo>
                  <a:pt x="522" y="152"/>
                </a:lnTo>
                <a:lnTo>
                  <a:pt x="530" y="143"/>
                </a:lnTo>
                <a:lnTo>
                  <a:pt x="535" y="133"/>
                </a:lnTo>
                <a:lnTo>
                  <a:pt x="538" y="123"/>
                </a:lnTo>
                <a:lnTo>
                  <a:pt x="539" y="113"/>
                </a:lnTo>
                <a:lnTo>
                  <a:pt x="538" y="104"/>
                </a:lnTo>
                <a:lnTo>
                  <a:pt x="535" y="94"/>
                </a:lnTo>
                <a:lnTo>
                  <a:pt x="530" y="84"/>
                </a:lnTo>
                <a:lnTo>
                  <a:pt x="522" y="75"/>
                </a:lnTo>
                <a:lnTo>
                  <a:pt x="513" y="65"/>
                </a:lnTo>
                <a:lnTo>
                  <a:pt x="503" y="57"/>
                </a:lnTo>
                <a:lnTo>
                  <a:pt x="490" y="48"/>
                </a:lnTo>
                <a:lnTo>
                  <a:pt x="476" y="40"/>
                </a:lnTo>
                <a:lnTo>
                  <a:pt x="460" y="33"/>
                </a:lnTo>
                <a:lnTo>
                  <a:pt x="442" y="26"/>
                </a:lnTo>
                <a:lnTo>
                  <a:pt x="424" y="20"/>
                </a:lnTo>
                <a:lnTo>
                  <a:pt x="404" y="15"/>
                </a:lnTo>
                <a:lnTo>
                  <a:pt x="384" y="10"/>
                </a:lnTo>
                <a:lnTo>
                  <a:pt x="362" y="6"/>
                </a:lnTo>
                <a:lnTo>
                  <a:pt x="339" y="3"/>
                </a:lnTo>
                <a:lnTo>
                  <a:pt x="316" y="1"/>
                </a:lnTo>
                <a:lnTo>
                  <a:pt x="293" y="0"/>
                </a:lnTo>
                <a:lnTo>
                  <a:pt x="270" y="0"/>
                </a:lnTo>
                <a:lnTo>
                  <a:pt x="246" y="0"/>
                </a:lnTo>
                <a:lnTo>
                  <a:pt x="223" y="1"/>
                </a:lnTo>
                <a:lnTo>
                  <a:pt x="200" y="3"/>
                </a:lnTo>
                <a:lnTo>
                  <a:pt x="177" y="6"/>
                </a:lnTo>
                <a:lnTo>
                  <a:pt x="156" y="10"/>
                </a:lnTo>
                <a:lnTo>
                  <a:pt x="135" y="15"/>
                </a:lnTo>
                <a:lnTo>
                  <a:pt x="115" y="20"/>
                </a:lnTo>
                <a:lnTo>
                  <a:pt x="96" y="26"/>
                </a:lnTo>
                <a:lnTo>
                  <a:pt x="79" y="33"/>
                </a:lnTo>
                <a:lnTo>
                  <a:pt x="63" y="40"/>
                </a:lnTo>
                <a:lnTo>
                  <a:pt x="49" y="48"/>
                </a:lnTo>
                <a:lnTo>
                  <a:pt x="36" y="57"/>
                </a:lnTo>
                <a:lnTo>
                  <a:pt x="26" y="66"/>
                </a:lnTo>
                <a:lnTo>
                  <a:pt x="17" y="75"/>
                </a:lnTo>
                <a:lnTo>
                  <a:pt x="9" y="84"/>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0" name="Freeform 52">
            <a:extLst>
              <a:ext uri="{FF2B5EF4-FFF2-40B4-BE49-F238E27FC236}">
                <a16:creationId xmlns:a16="http://schemas.microsoft.com/office/drawing/2014/main" id="{4FE98586-D0BC-47D6-A37C-26EB698F74B6}"/>
              </a:ext>
            </a:extLst>
          </p:cNvPr>
          <p:cNvSpPr>
            <a:spLocks/>
          </p:cNvSpPr>
          <p:nvPr/>
        </p:nvSpPr>
        <p:spPr bwMode="auto">
          <a:xfrm>
            <a:off x="3938588" y="4195763"/>
            <a:ext cx="1206500" cy="369887"/>
          </a:xfrm>
          <a:custGeom>
            <a:avLst/>
            <a:gdLst>
              <a:gd name="T0" fmla="*/ 759 w 760"/>
              <a:gd name="T1" fmla="*/ 232 h 233"/>
              <a:gd name="T2" fmla="*/ 759 w 760"/>
              <a:gd name="T3" fmla="*/ 0 h 233"/>
              <a:gd name="T4" fmla="*/ 0 w 760"/>
              <a:gd name="T5" fmla="*/ 0 h 233"/>
              <a:gd name="T6" fmla="*/ 0 w 760"/>
              <a:gd name="T7" fmla="*/ 232 h 233"/>
              <a:gd name="T8" fmla="*/ 759 w 760"/>
              <a:gd name="T9" fmla="*/ 232 h 233"/>
            </a:gdLst>
            <a:ahLst/>
            <a:cxnLst>
              <a:cxn ang="0">
                <a:pos x="T0" y="T1"/>
              </a:cxn>
              <a:cxn ang="0">
                <a:pos x="T2" y="T3"/>
              </a:cxn>
              <a:cxn ang="0">
                <a:pos x="T4" y="T5"/>
              </a:cxn>
              <a:cxn ang="0">
                <a:pos x="T6" y="T7"/>
              </a:cxn>
              <a:cxn ang="0">
                <a:pos x="T8" y="T9"/>
              </a:cxn>
            </a:cxnLst>
            <a:rect l="0" t="0" r="r" b="b"/>
            <a:pathLst>
              <a:path w="760" h="233">
                <a:moveTo>
                  <a:pt x="759" y="232"/>
                </a:moveTo>
                <a:lnTo>
                  <a:pt x="759" y="0"/>
                </a:lnTo>
                <a:lnTo>
                  <a:pt x="0" y="0"/>
                </a:lnTo>
                <a:lnTo>
                  <a:pt x="0" y="232"/>
                </a:lnTo>
                <a:lnTo>
                  <a:pt x="759" y="23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1" name="Rectangle 53">
            <a:extLst>
              <a:ext uri="{FF2B5EF4-FFF2-40B4-BE49-F238E27FC236}">
                <a16:creationId xmlns:a16="http://schemas.microsoft.com/office/drawing/2014/main" id="{67029CFC-A07B-46D9-94D6-8D0F7C1FD0A7}"/>
              </a:ext>
            </a:extLst>
          </p:cNvPr>
          <p:cNvSpPr>
            <a:spLocks noChangeArrowheads="1"/>
          </p:cNvSpPr>
          <p:nvPr/>
        </p:nvSpPr>
        <p:spPr bwMode="auto">
          <a:xfrm>
            <a:off x="4191000" y="335280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27702" name="Rectangle 54">
            <a:extLst>
              <a:ext uri="{FF2B5EF4-FFF2-40B4-BE49-F238E27FC236}">
                <a16:creationId xmlns:a16="http://schemas.microsoft.com/office/drawing/2014/main" id="{FBF38229-1F93-448F-AB61-73F76E2FA6BD}"/>
              </a:ext>
            </a:extLst>
          </p:cNvPr>
          <p:cNvSpPr>
            <a:spLocks noChangeArrowheads="1"/>
          </p:cNvSpPr>
          <p:nvPr/>
        </p:nvSpPr>
        <p:spPr bwMode="auto">
          <a:xfrm>
            <a:off x="3559175" y="3589338"/>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27703" name="Rectangle 55">
            <a:extLst>
              <a:ext uri="{FF2B5EF4-FFF2-40B4-BE49-F238E27FC236}">
                <a16:creationId xmlns:a16="http://schemas.microsoft.com/office/drawing/2014/main" id="{54AE1431-8AB4-4E10-9B61-2E890ADB2EA1}"/>
              </a:ext>
            </a:extLst>
          </p:cNvPr>
          <p:cNvSpPr>
            <a:spLocks noChangeArrowheads="1"/>
          </p:cNvSpPr>
          <p:nvPr/>
        </p:nvSpPr>
        <p:spPr bwMode="auto">
          <a:xfrm>
            <a:off x="5173663" y="3598863"/>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27704" name="Line 56">
            <a:extLst>
              <a:ext uri="{FF2B5EF4-FFF2-40B4-BE49-F238E27FC236}">
                <a16:creationId xmlns:a16="http://schemas.microsoft.com/office/drawing/2014/main" id="{66EA405C-6E58-4706-B1EB-48B0FE1CA44F}"/>
              </a:ext>
            </a:extLst>
          </p:cNvPr>
          <p:cNvSpPr>
            <a:spLocks noChangeShapeType="1"/>
          </p:cNvSpPr>
          <p:nvPr/>
        </p:nvSpPr>
        <p:spPr bwMode="auto">
          <a:xfrm>
            <a:off x="3748088" y="3990975"/>
            <a:ext cx="520700"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5" name="Line 57">
            <a:extLst>
              <a:ext uri="{FF2B5EF4-FFF2-40B4-BE49-F238E27FC236}">
                <a16:creationId xmlns:a16="http://schemas.microsoft.com/office/drawing/2014/main" id="{240E31F0-03EF-4A14-B32F-5FCC8FD1F073}"/>
              </a:ext>
            </a:extLst>
          </p:cNvPr>
          <p:cNvSpPr>
            <a:spLocks noChangeShapeType="1"/>
          </p:cNvSpPr>
          <p:nvPr/>
        </p:nvSpPr>
        <p:spPr bwMode="auto">
          <a:xfrm>
            <a:off x="4549775" y="3732213"/>
            <a:ext cx="0" cy="4603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6" name="Line 58">
            <a:extLst>
              <a:ext uri="{FF2B5EF4-FFF2-40B4-BE49-F238E27FC236}">
                <a16:creationId xmlns:a16="http://schemas.microsoft.com/office/drawing/2014/main" id="{A701E77C-A652-4438-9A7D-6BAFA92F1B22}"/>
              </a:ext>
            </a:extLst>
          </p:cNvPr>
          <p:cNvSpPr>
            <a:spLocks noChangeShapeType="1"/>
          </p:cNvSpPr>
          <p:nvPr/>
        </p:nvSpPr>
        <p:spPr bwMode="auto">
          <a:xfrm flipH="1">
            <a:off x="4940300" y="3990975"/>
            <a:ext cx="407988"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7" name="Line 59">
            <a:extLst>
              <a:ext uri="{FF2B5EF4-FFF2-40B4-BE49-F238E27FC236}">
                <a16:creationId xmlns:a16="http://schemas.microsoft.com/office/drawing/2014/main" id="{7FE67388-A6DF-4080-9414-8FA33288D261}"/>
              </a:ext>
            </a:extLst>
          </p:cNvPr>
          <p:cNvSpPr>
            <a:spLocks noChangeShapeType="1"/>
          </p:cNvSpPr>
          <p:nvPr/>
        </p:nvSpPr>
        <p:spPr bwMode="auto">
          <a:xfrm flipV="1">
            <a:off x="4491038" y="4564063"/>
            <a:ext cx="0" cy="152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8" name="Line 60">
            <a:extLst>
              <a:ext uri="{FF2B5EF4-FFF2-40B4-BE49-F238E27FC236}">
                <a16:creationId xmlns:a16="http://schemas.microsoft.com/office/drawing/2014/main" id="{A9695060-9CFF-479D-AACD-29AD9F96660B}"/>
              </a:ext>
            </a:extLst>
          </p:cNvPr>
          <p:cNvSpPr>
            <a:spLocks noChangeShapeType="1"/>
          </p:cNvSpPr>
          <p:nvPr/>
        </p:nvSpPr>
        <p:spPr bwMode="auto">
          <a:xfrm>
            <a:off x="6996113" y="4937125"/>
            <a:ext cx="481012"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9" name="Freeform 61">
            <a:extLst>
              <a:ext uri="{FF2B5EF4-FFF2-40B4-BE49-F238E27FC236}">
                <a16:creationId xmlns:a16="http://schemas.microsoft.com/office/drawing/2014/main" id="{E55E7248-B665-4EC5-A046-5CDD540DC07C}"/>
              </a:ext>
            </a:extLst>
          </p:cNvPr>
          <p:cNvSpPr>
            <a:spLocks/>
          </p:cNvSpPr>
          <p:nvPr/>
        </p:nvSpPr>
        <p:spPr bwMode="auto">
          <a:xfrm>
            <a:off x="5334000" y="5715000"/>
            <a:ext cx="1025525" cy="363538"/>
          </a:xfrm>
          <a:custGeom>
            <a:avLst/>
            <a:gdLst>
              <a:gd name="T0" fmla="*/ 1 w 646"/>
              <a:gd name="T1" fmla="*/ 124 h 229"/>
              <a:gd name="T2" fmla="*/ 11 w 646"/>
              <a:gd name="T3" fmla="*/ 143 h 229"/>
              <a:gd name="T4" fmla="*/ 29 w 646"/>
              <a:gd name="T5" fmla="*/ 162 h 229"/>
              <a:gd name="T6" fmla="*/ 58 w 646"/>
              <a:gd name="T7" fmla="*/ 179 h 229"/>
              <a:gd name="T8" fmla="*/ 94 w 646"/>
              <a:gd name="T9" fmla="*/ 194 h 229"/>
              <a:gd name="T10" fmla="*/ 137 w 646"/>
              <a:gd name="T11" fmla="*/ 207 h 229"/>
              <a:gd name="T12" fmla="*/ 186 w 646"/>
              <a:gd name="T13" fmla="*/ 217 h 229"/>
              <a:gd name="T14" fmla="*/ 239 w 646"/>
              <a:gd name="T15" fmla="*/ 223 h 229"/>
              <a:gd name="T16" fmla="*/ 294 w 646"/>
              <a:gd name="T17" fmla="*/ 227 h 229"/>
              <a:gd name="T18" fmla="*/ 350 w 646"/>
              <a:gd name="T19" fmla="*/ 227 h 229"/>
              <a:gd name="T20" fmla="*/ 405 w 646"/>
              <a:gd name="T21" fmla="*/ 223 h 229"/>
              <a:gd name="T22" fmla="*/ 458 w 646"/>
              <a:gd name="T23" fmla="*/ 217 h 229"/>
              <a:gd name="T24" fmla="*/ 507 w 646"/>
              <a:gd name="T25" fmla="*/ 207 h 229"/>
              <a:gd name="T26" fmla="*/ 550 w 646"/>
              <a:gd name="T27" fmla="*/ 194 h 229"/>
              <a:gd name="T28" fmla="*/ 586 w 646"/>
              <a:gd name="T29" fmla="*/ 179 h 229"/>
              <a:gd name="T30" fmla="*/ 615 w 646"/>
              <a:gd name="T31" fmla="*/ 162 h 229"/>
              <a:gd name="T32" fmla="*/ 634 w 646"/>
              <a:gd name="T33" fmla="*/ 143 h 229"/>
              <a:gd name="T34" fmla="*/ 643 w 646"/>
              <a:gd name="T35" fmla="*/ 123 h 229"/>
              <a:gd name="T36" fmla="*/ 643 w 646"/>
              <a:gd name="T37" fmla="*/ 104 h 229"/>
              <a:gd name="T38" fmla="*/ 634 w 646"/>
              <a:gd name="T39" fmla="*/ 84 h 229"/>
              <a:gd name="T40" fmla="*/ 615 w 646"/>
              <a:gd name="T41" fmla="*/ 65 h 229"/>
              <a:gd name="T42" fmla="*/ 586 w 646"/>
              <a:gd name="T43" fmla="*/ 48 h 229"/>
              <a:gd name="T44" fmla="*/ 550 w 646"/>
              <a:gd name="T45" fmla="*/ 33 h 229"/>
              <a:gd name="T46" fmla="*/ 507 w 646"/>
              <a:gd name="T47" fmla="*/ 20 h 229"/>
              <a:gd name="T48" fmla="*/ 458 w 646"/>
              <a:gd name="T49" fmla="*/ 10 h 229"/>
              <a:gd name="T50" fmla="*/ 405 w 646"/>
              <a:gd name="T51" fmla="*/ 3 h 229"/>
              <a:gd name="T52" fmla="*/ 350 w 646"/>
              <a:gd name="T53" fmla="*/ 0 h 229"/>
              <a:gd name="T54" fmla="*/ 294 w 646"/>
              <a:gd name="T55" fmla="*/ 0 h 229"/>
              <a:gd name="T56" fmla="*/ 239 w 646"/>
              <a:gd name="T57" fmla="*/ 3 h 229"/>
              <a:gd name="T58" fmla="*/ 185 w 646"/>
              <a:gd name="T59" fmla="*/ 10 h 229"/>
              <a:gd name="T60" fmla="*/ 137 w 646"/>
              <a:gd name="T61" fmla="*/ 20 h 229"/>
              <a:gd name="T62" fmla="*/ 94 w 646"/>
              <a:gd name="T63" fmla="*/ 33 h 229"/>
              <a:gd name="T64" fmla="*/ 58 w 646"/>
              <a:gd name="T65" fmla="*/ 48 h 229"/>
              <a:gd name="T66" fmla="*/ 29 w 646"/>
              <a:gd name="T67" fmla="*/ 66 h 229"/>
              <a:gd name="T68" fmla="*/ 11 w 646"/>
              <a:gd name="T69" fmla="*/ 84 h 229"/>
              <a:gd name="T70" fmla="*/ 1 w 646"/>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6" h="229">
                <a:moveTo>
                  <a:pt x="0" y="114"/>
                </a:moveTo>
                <a:lnTo>
                  <a:pt x="1" y="124"/>
                </a:lnTo>
                <a:lnTo>
                  <a:pt x="4" y="134"/>
                </a:lnTo>
                <a:lnTo>
                  <a:pt x="11" y="143"/>
                </a:lnTo>
                <a:lnTo>
                  <a:pt x="19" y="153"/>
                </a:lnTo>
                <a:lnTo>
                  <a:pt x="29" y="162"/>
                </a:lnTo>
                <a:lnTo>
                  <a:pt x="43" y="171"/>
                </a:lnTo>
                <a:lnTo>
                  <a:pt x="58" y="179"/>
                </a:lnTo>
                <a:lnTo>
                  <a:pt x="75" y="187"/>
                </a:lnTo>
                <a:lnTo>
                  <a:pt x="94" y="194"/>
                </a:lnTo>
                <a:lnTo>
                  <a:pt x="116" y="201"/>
                </a:lnTo>
                <a:lnTo>
                  <a:pt x="137" y="207"/>
                </a:lnTo>
                <a:lnTo>
                  <a:pt x="161" y="212"/>
                </a:lnTo>
                <a:lnTo>
                  <a:pt x="186" y="217"/>
                </a:lnTo>
                <a:lnTo>
                  <a:pt x="213" y="221"/>
                </a:lnTo>
                <a:lnTo>
                  <a:pt x="239" y="223"/>
                </a:lnTo>
                <a:lnTo>
                  <a:pt x="266" y="226"/>
                </a:lnTo>
                <a:lnTo>
                  <a:pt x="294" y="227"/>
                </a:lnTo>
                <a:lnTo>
                  <a:pt x="321" y="228"/>
                </a:lnTo>
                <a:lnTo>
                  <a:pt x="350" y="227"/>
                </a:lnTo>
                <a:lnTo>
                  <a:pt x="379" y="226"/>
                </a:lnTo>
                <a:lnTo>
                  <a:pt x="405" y="223"/>
                </a:lnTo>
                <a:lnTo>
                  <a:pt x="433" y="221"/>
                </a:lnTo>
                <a:lnTo>
                  <a:pt x="458" y="217"/>
                </a:lnTo>
                <a:lnTo>
                  <a:pt x="483" y="212"/>
                </a:lnTo>
                <a:lnTo>
                  <a:pt x="507" y="207"/>
                </a:lnTo>
                <a:lnTo>
                  <a:pt x="530" y="201"/>
                </a:lnTo>
                <a:lnTo>
                  <a:pt x="550" y="194"/>
                </a:lnTo>
                <a:lnTo>
                  <a:pt x="569" y="186"/>
                </a:lnTo>
                <a:lnTo>
                  <a:pt x="586" y="179"/>
                </a:lnTo>
                <a:lnTo>
                  <a:pt x="601" y="171"/>
                </a:lnTo>
                <a:lnTo>
                  <a:pt x="615" y="162"/>
                </a:lnTo>
                <a:lnTo>
                  <a:pt x="625" y="152"/>
                </a:lnTo>
                <a:lnTo>
                  <a:pt x="634" y="143"/>
                </a:lnTo>
                <a:lnTo>
                  <a:pt x="640" y="133"/>
                </a:lnTo>
                <a:lnTo>
                  <a:pt x="643" y="123"/>
                </a:lnTo>
                <a:lnTo>
                  <a:pt x="645" y="114"/>
                </a:lnTo>
                <a:lnTo>
                  <a:pt x="643" y="104"/>
                </a:lnTo>
                <a:lnTo>
                  <a:pt x="640" y="94"/>
                </a:lnTo>
                <a:lnTo>
                  <a:pt x="634" y="84"/>
                </a:lnTo>
                <a:lnTo>
                  <a:pt x="625" y="75"/>
                </a:lnTo>
                <a:lnTo>
                  <a:pt x="615" y="65"/>
                </a:lnTo>
                <a:lnTo>
                  <a:pt x="601" y="57"/>
                </a:lnTo>
                <a:lnTo>
                  <a:pt x="586" y="48"/>
                </a:lnTo>
                <a:lnTo>
                  <a:pt x="569" y="40"/>
                </a:lnTo>
                <a:lnTo>
                  <a:pt x="550" y="33"/>
                </a:lnTo>
                <a:lnTo>
                  <a:pt x="530" y="26"/>
                </a:lnTo>
                <a:lnTo>
                  <a:pt x="507" y="20"/>
                </a:lnTo>
                <a:lnTo>
                  <a:pt x="483" y="15"/>
                </a:lnTo>
                <a:lnTo>
                  <a:pt x="458" y="10"/>
                </a:lnTo>
                <a:lnTo>
                  <a:pt x="433" y="7"/>
                </a:lnTo>
                <a:lnTo>
                  <a:pt x="405" y="3"/>
                </a:lnTo>
                <a:lnTo>
                  <a:pt x="378" y="1"/>
                </a:lnTo>
                <a:lnTo>
                  <a:pt x="350" y="0"/>
                </a:lnTo>
                <a:lnTo>
                  <a:pt x="321" y="0"/>
                </a:lnTo>
                <a:lnTo>
                  <a:pt x="294" y="0"/>
                </a:lnTo>
                <a:lnTo>
                  <a:pt x="266" y="1"/>
                </a:lnTo>
                <a:lnTo>
                  <a:pt x="239" y="3"/>
                </a:lnTo>
                <a:lnTo>
                  <a:pt x="211" y="7"/>
                </a:lnTo>
                <a:lnTo>
                  <a:pt x="185" y="10"/>
                </a:lnTo>
                <a:lnTo>
                  <a:pt x="161" y="15"/>
                </a:lnTo>
                <a:lnTo>
                  <a:pt x="137" y="20"/>
                </a:lnTo>
                <a:lnTo>
                  <a:pt x="116" y="27"/>
                </a:lnTo>
                <a:lnTo>
                  <a:pt x="94" y="33"/>
                </a:lnTo>
                <a:lnTo>
                  <a:pt x="75" y="40"/>
                </a:lnTo>
                <a:lnTo>
                  <a:pt x="58" y="48"/>
                </a:lnTo>
                <a:lnTo>
                  <a:pt x="43" y="57"/>
                </a:lnTo>
                <a:lnTo>
                  <a:pt x="29" y="66"/>
                </a:lnTo>
                <a:lnTo>
                  <a:pt x="19" y="75"/>
                </a:lnTo>
                <a:lnTo>
                  <a:pt x="11" y="84"/>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0" name="Freeform 62">
            <a:extLst>
              <a:ext uri="{FF2B5EF4-FFF2-40B4-BE49-F238E27FC236}">
                <a16:creationId xmlns:a16="http://schemas.microsoft.com/office/drawing/2014/main" id="{00BCC628-9F14-4FC6-A911-A923771D2635}"/>
              </a:ext>
            </a:extLst>
          </p:cNvPr>
          <p:cNvSpPr>
            <a:spLocks/>
          </p:cNvSpPr>
          <p:nvPr/>
        </p:nvSpPr>
        <p:spPr bwMode="auto">
          <a:xfrm>
            <a:off x="5791200" y="3962400"/>
            <a:ext cx="857250" cy="363538"/>
          </a:xfrm>
          <a:custGeom>
            <a:avLst/>
            <a:gdLst>
              <a:gd name="T0" fmla="*/ 1 w 540"/>
              <a:gd name="T1" fmla="*/ 124 h 229"/>
              <a:gd name="T2" fmla="*/ 10 w 540"/>
              <a:gd name="T3" fmla="*/ 143 h 229"/>
              <a:gd name="T4" fmla="*/ 25 w 540"/>
              <a:gd name="T5" fmla="*/ 162 h 229"/>
              <a:gd name="T6" fmla="*/ 49 w 540"/>
              <a:gd name="T7" fmla="*/ 179 h 229"/>
              <a:gd name="T8" fmla="*/ 79 w 540"/>
              <a:gd name="T9" fmla="*/ 194 h 229"/>
              <a:gd name="T10" fmla="*/ 115 w 540"/>
              <a:gd name="T11" fmla="*/ 207 h 229"/>
              <a:gd name="T12" fmla="*/ 156 w 540"/>
              <a:gd name="T13" fmla="*/ 217 h 229"/>
              <a:gd name="T14" fmla="*/ 200 w 540"/>
              <a:gd name="T15" fmla="*/ 223 h 229"/>
              <a:gd name="T16" fmla="*/ 246 w 540"/>
              <a:gd name="T17" fmla="*/ 227 h 229"/>
              <a:gd name="T18" fmla="*/ 293 w 540"/>
              <a:gd name="T19" fmla="*/ 227 h 229"/>
              <a:gd name="T20" fmla="*/ 339 w 540"/>
              <a:gd name="T21" fmla="*/ 223 h 229"/>
              <a:gd name="T22" fmla="*/ 383 w 540"/>
              <a:gd name="T23" fmla="*/ 217 h 229"/>
              <a:gd name="T24" fmla="*/ 424 w 540"/>
              <a:gd name="T25" fmla="*/ 207 h 229"/>
              <a:gd name="T26" fmla="*/ 460 w 540"/>
              <a:gd name="T27" fmla="*/ 194 h 229"/>
              <a:gd name="T28" fmla="*/ 490 w 540"/>
              <a:gd name="T29" fmla="*/ 179 h 229"/>
              <a:gd name="T30" fmla="*/ 514 w 540"/>
              <a:gd name="T31" fmla="*/ 162 h 229"/>
              <a:gd name="T32" fmla="*/ 530 w 540"/>
              <a:gd name="T33" fmla="*/ 143 h 229"/>
              <a:gd name="T34" fmla="*/ 538 w 540"/>
              <a:gd name="T35" fmla="*/ 123 h 229"/>
              <a:gd name="T36" fmla="*/ 538 w 540"/>
              <a:gd name="T37" fmla="*/ 104 h 229"/>
              <a:gd name="T38" fmla="*/ 530 w 540"/>
              <a:gd name="T39" fmla="*/ 84 h 229"/>
              <a:gd name="T40" fmla="*/ 514 w 540"/>
              <a:gd name="T41" fmla="*/ 65 h 229"/>
              <a:gd name="T42" fmla="*/ 490 w 540"/>
              <a:gd name="T43" fmla="*/ 48 h 229"/>
              <a:gd name="T44" fmla="*/ 460 w 540"/>
              <a:gd name="T45" fmla="*/ 33 h 229"/>
              <a:gd name="T46" fmla="*/ 424 w 540"/>
              <a:gd name="T47" fmla="*/ 20 h 229"/>
              <a:gd name="T48" fmla="*/ 383 w 540"/>
              <a:gd name="T49" fmla="*/ 10 h 229"/>
              <a:gd name="T50" fmla="*/ 339 w 540"/>
              <a:gd name="T51" fmla="*/ 3 h 229"/>
              <a:gd name="T52" fmla="*/ 293 w 540"/>
              <a:gd name="T53" fmla="*/ 0 h 229"/>
              <a:gd name="T54" fmla="*/ 246 w 540"/>
              <a:gd name="T55" fmla="*/ 0 h 229"/>
              <a:gd name="T56" fmla="*/ 200 w 540"/>
              <a:gd name="T57" fmla="*/ 3 h 229"/>
              <a:gd name="T58" fmla="*/ 155 w 540"/>
              <a:gd name="T59" fmla="*/ 10 h 229"/>
              <a:gd name="T60" fmla="*/ 115 w 540"/>
              <a:gd name="T61" fmla="*/ 20 h 229"/>
              <a:gd name="T62" fmla="*/ 79 w 540"/>
              <a:gd name="T63" fmla="*/ 33 h 229"/>
              <a:gd name="T64" fmla="*/ 49 w 540"/>
              <a:gd name="T65" fmla="*/ 48 h 229"/>
              <a:gd name="T66" fmla="*/ 25 w 540"/>
              <a:gd name="T67" fmla="*/ 66 h 229"/>
              <a:gd name="T68" fmla="*/ 10 w 540"/>
              <a:gd name="T69" fmla="*/ 84 h 229"/>
              <a:gd name="T70" fmla="*/ 1 w 540"/>
              <a:gd name="T71" fmla="*/ 10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0" h="229">
                <a:moveTo>
                  <a:pt x="0" y="114"/>
                </a:moveTo>
                <a:lnTo>
                  <a:pt x="1" y="124"/>
                </a:lnTo>
                <a:lnTo>
                  <a:pt x="4" y="134"/>
                </a:lnTo>
                <a:lnTo>
                  <a:pt x="10" y="143"/>
                </a:lnTo>
                <a:lnTo>
                  <a:pt x="16" y="153"/>
                </a:lnTo>
                <a:lnTo>
                  <a:pt x="25" y="162"/>
                </a:lnTo>
                <a:lnTo>
                  <a:pt x="36" y="171"/>
                </a:lnTo>
                <a:lnTo>
                  <a:pt x="49" y="179"/>
                </a:lnTo>
                <a:lnTo>
                  <a:pt x="63" y="187"/>
                </a:lnTo>
                <a:lnTo>
                  <a:pt x="79" y="194"/>
                </a:lnTo>
                <a:lnTo>
                  <a:pt x="97" y="201"/>
                </a:lnTo>
                <a:lnTo>
                  <a:pt x="115" y="207"/>
                </a:lnTo>
                <a:lnTo>
                  <a:pt x="135" y="212"/>
                </a:lnTo>
                <a:lnTo>
                  <a:pt x="156" y="217"/>
                </a:lnTo>
                <a:lnTo>
                  <a:pt x="178" y="221"/>
                </a:lnTo>
                <a:lnTo>
                  <a:pt x="200" y="223"/>
                </a:lnTo>
                <a:lnTo>
                  <a:pt x="223" y="226"/>
                </a:lnTo>
                <a:lnTo>
                  <a:pt x="246" y="227"/>
                </a:lnTo>
                <a:lnTo>
                  <a:pt x="269" y="228"/>
                </a:lnTo>
                <a:lnTo>
                  <a:pt x="293" y="227"/>
                </a:lnTo>
                <a:lnTo>
                  <a:pt x="317" y="226"/>
                </a:lnTo>
                <a:lnTo>
                  <a:pt x="339" y="223"/>
                </a:lnTo>
                <a:lnTo>
                  <a:pt x="362" y="221"/>
                </a:lnTo>
                <a:lnTo>
                  <a:pt x="383" y="217"/>
                </a:lnTo>
                <a:lnTo>
                  <a:pt x="404" y="212"/>
                </a:lnTo>
                <a:lnTo>
                  <a:pt x="424" y="207"/>
                </a:lnTo>
                <a:lnTo>
                  <a:pt x="443" y="201"/>
                </a:lnTo>
                <a:lnTo>
                  <a:pt x="460" y="194"/>
                </a:lnTo>
                <a:lnTo>
                  <a:pt x="476" y="187"/>
                </a:lnTo>
                <a:lnTo>
                  <a:pt x="490" y="179"/>
                </a:lnTo>
                <a:lnTo>
                  <a:pt x="503" y="171"/>
                </a:lnTo>
                <a:lnTo>
                  <a:pt x="514" y="162"/>
                </a:lnTo>
                <a:lnTo>
                  <a:pt x="523" y="152"/>
                </a:lnTo>
                <a:lnTo>
                  <a:pt x="530" y="143"/>
                </a:lnTo>
                <a:lnTo>
                  <a:pt x="535" y="133"/>
                </a:lnTo>
                <a:lnTo>
                  <a:pt x="538" y="123"/>
                </a:lnTo>
                <a:lnTo>
                  <a:pt x="539" y="114"/>
                </a:lnTo>
                <a:lnTo>
                  <a:pt x="538" y="104"/>
                </a:lnTo>
                <a:lnTo>
                  <a:pt x="535" y="94"/>
                </a:lnTo>
                <a:lnTo>
                  <a:pt x="530" y="84"/>
                </a:lnTo>
                <a:lnTo>
                  <a:pt x="523" y="75"/>
                </a:lnTo>
                <a:lnTo>
                  <a:pt x="514" y="65"/>
                </a:lnTo>
                <a:lnTo>
                  <a:pt x="503" y="57"/>
                </a:lnTo>
                <a:lnTo>
                  <a:pt x="490" y="48"/>
                </a:lnTo>
                <a:lnTo>
                  <a:pt x="476" y="40"/>
                </a:lnTo>
                <a:lnTo>
                  <a:pt x="460" y="33"/>
                </a:lnTo>
                <a:lnTo>
                  <a:pt x="443" y="26"/>
                </a:lnTo>
                <a:lnTo>
                  <a:pt x="424" y="20"/>
                </a:lnTo>
                <a:lnTo>
                  <a:pt x="404" y="15"/>
                </a:lnTo>
                <a:lnTo>
                  <a:pt x="383" y="10"/>
                </a:lnTo>
                <a:lnTo>
                  <a:pt x="362" y="7"/>
                </a:lnTo>
                <a:lnTo>
                  <a:pt x="339" y="3"/>
                </a:lnTo>
                <a:lnTo>
                  <a:pt x="316" y="1"/>
                </a:lnTo>
                <a:lnTo>
                  <a:pt x="293" y="0"/>
                </a:lnTo>
                <a:lnTo>
                  <a:pt x="269" y="0"/>
                </a:lnTo>
                <a:lnTo>
                  <a:pt x="246" y="0"/>
                </a:lnTo>
                <a:lnTo>
                  <a:pt x="223" y="1"/>
                </a:lnTo>
                <a:lnTo>
                  <a:pt x="200" y="3"/>
                </a:lnTo>
                <a:lnTo>
                  <a:pt x="177" y="7"/>
                </a:lnTo>
                <a:lnTo>
                  <a:pt x="155" y="10"/>
                </a:lnTo>
                <a:lnTo>
                  <a:pt x="135" y="15"/>
                </a:lnTo>
                <a:lnTo>
                  <a:pt x="115" y="20"/>
                </a:lnTo>
                <a:lnTo>
                  <a:pt x="97" y="27"/>
                </a:lnTo>
                <a:lnTo>
                  <a:pt x="79" y="33"/>
                </a:lnTo>
                <a:lnTo>
                  <a:pt x="63" y="40"/>
                </a:lnTo>
                <a:lnTo>
                  <a:pt x="49" y="48"/>
                </a:lnTo>
                <a:lnTo>
                  <a:pt x="36" y="57"/>
                </a:lnTo>
                <a:lnTo>
                  <a:pt x="25" y="66"/>
                </a:lnTo>
                <a:lnTo>
                  <a:pt x="16" y="75"/>
                </a:lnTo>
                <a:lnTo>
                  <a:pt x="10" y="84"/>
                </a:lnTo>
                <a:lnTo>
                  <a:pt x="4" y="94"/>
                </a:lnTo>
                <a:lnTo>
                  <a:pt x="1" y="104"/>
                </a:lnTo>
                <a:lnTo>
                  <a:pt x="0" y="11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1" name="Rectangle 63">
            <a:extLst>
              <a:ext uri="{FF2B5EF4-FFF2-40B4-BE49-F238E27FC236}">
                <a16:creationId xmlns:a16="http://schemas.microsoft.com/office/drawing/2014/main" id="{EB171F7A-9E4D-4DC0-9F31-FD01EDE013CF}"/>
              </a:ext>
            </a:extLst>
          </p:cNvPr>
          <p:cNvSpPr>
            <a:spLocks noChangeArrowheads="1"/>
          </p:cNvSpPr>
          <p:nvPr/>
        </p:nvSpPr>
        <p:spPr bwMode="auto">
          <a:xfrm>
            <a:off x="5867400" y="3962400"/>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sp>
        <p:nvSpPr>
          <p:cNvPr id="27712" name="Freeform 64">
            <a:extLst>
              <a:ext uri="{FF2B5EF4-FFF2-40B4-BE49-F238E27FC236}">
                <a16:creationId xmlns:a16="http://schemas.microsoft.com/office/drawing/2014/main" id="{1A914C0B-67D4-4296-9441-A011BA82DEB6}"/>
              </a:ext>
            </a:extLst>
          </p:cNvPr>
          <p:cNvSpPr>
            <a:spLocks/>
          </p:cNvSpPr>
          <p:nvPr/>
        </p:nvSpPr>
        <p:spPr bwMode="auto">
          <a:xfrm>
            <a:off x="3859213" y="5656263"/>
            <a:ext cx="1241425" cy="409575"/>
          </a:xfrm>
          <a:custGeom>
            <a:avLst/>
            <a:gdLst>
              <a:gd name="T0" fmla="*/ 781 w 782"/>
              <a:gd name="T1" fmla="*/ 257 h 258"/>
              <a:gd name="T2" fmla="*/ 781 w 782"/>
              <a:gd name="T3" fmla="*/ 0 h 258"/>
              <a:gd name="T4" fmla="*/ 0 w 782"/>
              <a:gd name="T5" fmla="*/ 0 h 258"/>
              <a:gd name="T6" fmla="*/ 0 w 782"/>
              <a:gd name="T7" fmla="*/ 257 h 258"/>
              <a:gd name="T8" fmla="*/ 781 w 782"/>
              <a:gd name="T9" fmla="*/ 257 h 258"/>
            </a:gdLst>
            <a:ahLst/>
            <a:cxnLst>
              <a:cxn ang="0">
                <a:pos x="T0" y="T1"/>
              </a:cxn>
              <a:cxn ang="0">
                <a:pos x="T2" y="T3"/>
              </a:cxn>
              <a:cxn ang="0">
                <a:pos x="T4" y="T5"/>
              </a:cxn>
              <a:cxn ang="0">
                <a:pos x="T6" y="T7"/>
              </a:cxn>
              <a:cxn ang="0">
                <a:pos x="T8" y="T9"/>
              </a:cxn>
            </a:cxnLst>
            <a:rect l="0" t="0" r="r" b="b"/>
            <a:pathLst>
              <a:path w="782" h="258">
                <a:moveTo>
                  <a:pt x="781" y="257"/>
                </a:moveTo>
                <a:lnTo>
                  <a:pt x="781" y="0"/>
                </a:lnTo>
                <a:lnTo>
                  <a:pt x="0" y="0"/>
                </a:lnTo>
                <a:lnTo>
                  <a:pt x="0" y="257"/>
                </a:lnTo>
                <a:lnTo>
                  <a:pt x="781" y="25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3" name="Rectangle 65">
            <a:extLst>
              <a:ext uri="{FF2B5EF4-FFF2-40B4-BE49-F238E27FC236}">
                <a16:creationId xmlns:a16="http://schemas.microsoft.com/office/drawing/2014/main" id="{B05D1F20-2EB3-4ED4-BC79-D476247BF625}"/>
              </a:ext>
            </a:extLst>
          </p:cNvPr>
          <p:cNvSpPr>
            <a:spLocks noChangeArrowheads="1"/>
          </p:cNvSpPr>
          <p:nvPr/>
        </p:nvSpPr>
        <p:spPr bwMode="auto">
          <a:xfrm>
            <a:off x="3886200" y="5715000"/>
            <a:ext cx="11287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Managers</a:t>
            </a:r>
          </a:p>
        </p:txBody>
      </p:sp>
      <p:sp>
        <p:nvSpPr>
          <p:cNvPr id="27714" name="Rectangle 66">
            <a:extLst>
              <a:ext uri="{FF2B5EF4-FFF2-40B4-BE49-F238E27FC236}">
                <a16:creationId xmlns:a16="http://schemas.microsoft.com/office/drawing/2014/main" id="{755954BC-6A73-4C72-9A39-0C2293E9EDAC}"/>
              </a:ext>
            </a:extLst>
          </p:cNvPr>
          <p:cNvSpPr>
            <a:spLocks noChangeArrowheads="1"/>
          </p:cNvSpPr>
          <p:nvPr/>
        </p:nvSpPr>
        <p:spPr bwMode="auto">
          <a:xfrm>
            <a:off x="5334000" y="5715000"/>
            <a:ext cx="9826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dbudget</a:t>
            </a:r>
          </a:p>
        </p:txBody>
      </p:sp>
      <p:sp>
        <p:nvSpPr>
          <p:cNvPr id="27715" name="Line 67">
            <a:extLst>
              <a:ext uri="{FF2B5EF4-FFF2-40B4-BE49-F238E27FC236}">
                <a16:creationId xmlns:a16="http://schemas.microsoft.com/office/drawing/2014/main" id="{7A1C95B6-9983-4BEF-B272-1BB20A2413A5}"/>
              </a:ext>
            </a:extLst>
          </p:cNvPr>
          <p:cNvSpPr>
            <a:spLocks noChangeShapeType="1"/>
          </p:cNvSpPr>
          <p:nvPr/>
        </p:nvSpPr>
        <p:spPr bwMode="auto">
          <a:xfrm>
            <a:off x="6230938" y="4343400"/>
            <a:ext cx="17462" cy="304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6" name="Line 68">
            <a:extLst>
              <a:ext uri="{FF2B5EF4-FFF2-40B4-BE49-F238E27FC236}">
                <a16:creationId xmlns:a16="http://schemas.microsoft.com/office/drawing/2014/main" id="{C737FACA-9711-4A58-9708-F7A265B63B38}"/>
              </a:ext>
            </a:extLst>
          </p:cNvPr>
          <p:cNvSpPr>
            <a:spLocks noChangeShapeType="1"/>
          </p:cNvSpPr>
          <p:nvPr/>
        </p:nvSpPr>
        <p:spPr bwMode="auto">
          <a:xfrm>
            <a:off x="5105400" y="5867400"/>
            <a:ext cx="2286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7" name="Line 69">
            <a:extLst>
              <a:ext uri="{FF2B5EF4-FFF2-40B4-BE49-F238E27FC236}">
                <a16:creationId xmlns:a16="http://schemas.microsoft.com/office/drawing/2014/main" id="{5C07071D-7FA5-41E7-BE83-C5EAC1502E75}"/>
              </a:ext>
            </a:extLst>
          </p:cNvPr>
          <p:cNvSpPr>
            <a:spLocks noChangeShapeType="1"/>
          </p:cNvSpPr>
          <p:nvPr/>
        </p:nvSpPr>
        <p:spPr bwMode="auto">
          <a:xfrm>
            <a:off x="7138988" y="4562475"/>
            <a:ext cx="458787" cy="201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8" name="Line 70">
            <a:extLst>
              <a:ext uri="{FF2B5EF4-FFF2-40B4-BE49-F238E27FC236}">
                <a16:creationId xmlns:a16="http://schemas.microsoft.com/office/drawing/2014/main" id="{57770016-7067-46A0-9128-B797CAACD582}"/>
              </a:ext>
            </a:extLst>
          </p:cNvPr>
          <p:cNvSpPr>
            <a:spLocks noChangeShapeType="1"/>
          </p:cNvSpPr>
          <p:nvPr/>
        </p:nvSpPr>
        <p:spPr bwMode="auto">
          <a:xfrm>
            <a:off x="7924800" y="4303713"/>
            <a:ext cx="0" cy="4445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9" name="Line 71">
            <a:extLst>
              <a:ext uri="{FF2B5EF4-FFF2-40B4-BE49-F238E27FC236}">
                <a16:creationId xmlns:a16="http://schemas.microsoft.com/office/drawing/2014/main" id="{DE312734-9295-49EE-AD78-A4BF1039D040}"/>
              </a:ext>
            </a:extLst>
          </p:cNvPr>
          <p:cNvSpPr>
            <a:spLocks noChangeShapeType="1"/>
          </p:cNvSpPr>
          <p:nvPr/>
        </p:nvSpPr>
        <p:spPr bwMode="auto">
          <a:xfrm flipH="1">
            <a:off x="8359775" y="4578350"/>
            <a:ext cx="349250" cy="2000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0" name="Line 72">
            <a:extLst>
              <a:ext uri="{FF2B5EF4-FFF2-40B4-BE49-F238E27FC236}">
                <a16:creationId xmlns:a16="http://schemas.microsoft.com/office/drawing/2014/main" id="{6446EC1E-9A9B-44C6-9553-D10C25438D24}"/>
              </a:ext>
            </a:extLst>
          </p:cNvPr>
          <p:cNvSpPr>
            <a:spLocks noChangeShapeType="1"/>
          </p:cNvSpPr>
          <p:nvPr/>
        </p:nvSpPr>
        <p:spPr bwMode="auto">
          <a:xfrm flipH="1">
            <a:off x="5105400" y="5257800"/>
            <a:ext cx="11430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1" name="AutoShape 73">
            <a:extLst>
              <a:ext uri="{FF2B5EF4-FFF2-40B4-BE49-F238E27FC236}">
                <a16:creationId xmlns:a16="http://schemas.microsoft.com/office/drawing/2014/main" id="{177533F4-7236-49DC-861A-C4F519BDED47}"/>
              </a:ext>
            </a:extLst>
          </p:cNvPr>
          <p:cNvSpPr>
            <a:spLocks noChangeArrowheads="1"/>
          </p:cNvSpPr>
          <p:nvPr/>
        </p:nvSpPr>
        <p:spPr bwMode="auto">
          <a:xfrm>
            <a:off x="4184650" y="4714875"/>
            <a:ext cx="612775" cy="536575"/>
          </a:xfrm>
          <a:prstGeom prst="triangle">
            <a:avLst>
              <a:gd name="adj" fmla="val 49981"/>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22" name="Rectangle 74">
            <a:extLst>
              <a:ext uri="{FF2B5EF4-FFF2-40B4-BE49-F238E27FC236}">
                <a16:creationId xmlns:a16="http://schemas.microsoft.com/office/drawing/2014/main" id="{21FD1BB9-B8C6-4A2B-927C-4DF155B6E6E8}"/>
              </a:ext>
            </a:extLst>
          </p:cNvPr>
          <p:cNvSpPr>
            <a:spLocks noChangeArrowheads="1"/>
          </p:cNvSpPr>
          <p:nvPr/>
        </p:nvSpPr>
        <p:spPr bwMode="auto">
          <a:xfrm>
            <a:off x="4246563" y="475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endParaRPr lang="en-US" altLang="en-US" sz="1800">
              <a:latin typeface="Arial" panose="020B0604020202020204" pitchFamily="34" charset="0"/>
            </a:endParaRPr>
          </a:p>
        </p:txBody>
      </p:sp>
      <p:sp>
        <p:nvSpPr>
          <p:cNvPr id="27723" name="Rectangle 75">
            <a:extLst>
              <a:ext uri="{FF2B5EF4-FFF2-40B4-BE49-F238E27FC236}">
                <a16:creationId xmlns:a16="http://schemas.microsoft.com/office/drawing/2014/main" id="{CD6EA1A0-62BD-4012-BBFF-112AD8798CC1}"/>
              </a:ext>
            </a:extLst>
          </p:cNvPr>
          <p:cNvSpPr>
            <a:spLocks noChangeArrowheads="1"/>
          </p:cNvSpPr>
          <p:nvPr/>
        </p:nvSpPr>
        <p:spPr bwMode="auto">
          <a:xfrm>
            <a:off x="4241800" y="4948238"/>
            <a:ext cx="4778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chemeClr val="accent2"/>
                </a:solidFill>
                <a:latin typeface="Arial" panose="020B0604020202020204" pitchFamily="34" charset="0"/>
              </a:rPr>
              <a:t>ISA</a:t>
            </a:r>
          </a:p>
        </p:txBody>
      </p:sp>
      <p:sp>
        <p:nvSpPr>
          <p:cNvPr id="27724" name="Line 76">
            <a:extLst>
              <a:ext uri="{FF2B5EF4-FFF2-40B4-BE49-F238E27FC236}">
                <a16:creationId xmlns:a16="http://schemas.microsoft.com/office/drawing/2014/main" id="{26870439-C227-4AB1-BD77-215A5B527A7E}"/>
              </a:ext>
            </a:extLst>
          </p:cNvPr>
          <p:cNvSpPr>
            <a:spLocks noChangeShapeType="1"/>
          </p:cNvSpPr>
          <p:nvPr/>
        </p:nvSpPr>
        <p:spPr bwMode="auto">
          <a:xfrm>
            <a:off x="4495800" y="5257800"/>
            <a:ext cx="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5" name="Rectangle 77">
            <a:extLst>
              <a:ext uri="{FF2B5EF4-FFF2-40B4-BE49-F238E27FC236}">
                <a16:creationId xmlns:a16="http://schemas.microsoft.com/office/drawing/2014/main" id="{0EF0E6AC-1A8F-437D-8860-E512A7804C44}"/>
              </a:ext>
            </a:extLst>
          </p:cNvPr>
          <p:cNvSpPr>
            <a:spLocks noChangeArrowheads="1"/>
          </p:cNvSpPr>
          <p:nvPr/>
        </p:nvSpPr>
        <p:spPr bwMode="auto">
          <a:xfrm>
            <a:off x="6781800" y="5486400"/>
            <a:ext cx="1854200" cy="8350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a:t>This fixes the</a:t>
            </a:r>
          </a:p>
          <a:p>
            <a:r>
              <a:rPr lang="en-US" altLang="en-US"/>
              <a:t>problem!</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323CC8D-B6FE-44B5-9CE6-C69AF87B400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9" name="Rectangle 3">
            <a:extLst>
              <a:ext uri="{FF2B5EF4-FFF2-40B4-BE49-F238E27FC236}">
                <a16:creationId xmlns:a16="http://schemas.microsoft.com/office/drawing/2014/main" id="{9E698523-6787-4B8D-9B1A-B0811F6252BA}"/>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0" name="Rectangle 4">
            <a:extLst>
              <a:ext uri="{FF2B5EF4-FFF2-40B4-BE49-F238E27FC236}">
                <a16:creationId xmlns:a16="http://schemas.microsoft.com/office/drawing/2014/main" id="{9BAC64CC-B097-453E-B22E-802C325963EB}"/>
              </a:ext>
            </a:extLst>
          </p:cNvPr>
          <p:cNvSpPr>
            <a:spLocks noGrp="1" noChangeArrowheads="1"/>
          </p:cNvSpPr>
          <p:nvPr>
            <p:ph type="title"/>
          </p:nvPr>
        </p:nvSpPr>
        <p:spPr>
          <a:noFill/>
          <a:ln/>
        </p:spPr>
        <p:txBody>
          <a:bodyPr/>
          <a:lstStyle/>
          <a:p>
            <a:r>
              <a:rPr lang="en-US" altLang="en-US"/>
              <a:t>Binary vs. Ternary Relationships</a:t>
            </a:r>
          </a:p>
        </p:txBody>
      </p:sp>
      <p:sp>
        <p:nvSpPr>
          <p:cNvPr id="29701" name="Rectangle 5">
            <a:extLst>
              <a:ext uri="{FF2B5EF4-FFF2-40B4-BE49-F238E27FC236}">
                <a16:creationId xmlns:a16="http://schemas.microsoft.com/office/drawing/2014/main" id="{63022FD4-BB74-4D01-8B7D-3F586C520650}"/>
              </a:ext>
            </a:extLst>
          </p:cNvPr>
          <p:cNvSpPr>
            <a:spLocks noGrp="1" noChangeArrowheads="1"/>
          </p:cNvSpPr>
          <p:nvPr>
            <p:ph type="body" idx="1"/>
          </p:nvPr>
        </p:nvSpPr>
        <p:spPr>
          <a:xfrm>
            <a:off x="0" y="1752600"/>
            <a:ext cx="2895600" cy="4876800"/>
          </a:xfrm>
          <a:noFill/>
          <a:ln/>
        </p:spPr>
        <p:txBody>
          <a:bodyPr/>
          <a:lstStyle/>
          <a:p>
            <a:r>
              <a:rPr lang="en-US" altLang="en-US" sz="2400"/>
              <a:t>If each policy is owned by just 1 employee, and each dependent is tied to the covering policy, first diagram is inaccurate.</a:t>
            </a:r>
          </a:p>
          <a:p>
            <a:r>
              <a:rPr lang="en-US" altLang="en-US" sz="2400"/>
              <a:t>What are the additional constraints in the 2nd diagram?</a:t>
            </a:r>
          </a:p>
        </p:txBody>
      </p:sp>
      <p:sp>
        <p:nvSpPr>
          <p:cNvPr id="29702" name="Freeform 6">
            <a:extLst>
              <a:ext uri="{FF2B5EF4-FFF2-40B4-BE49-F238E27FC236}">
                <a16:creationId xmlns:a16="http://schemas.microsoft.com/office/drawing/2014/main" id="{609F63AA-17A5-48E5-8845-A797044B966C}"/>
              </a:ext>
            </a:extLst>
          </p:cNvPr>
          <p:cNvSpPr>
            <a:spLocks/>
          </p:cNvSpPr>
          <p:nvPr/>
        </p:nvSpPr>
        <p:spPr bwMode="auto">
          <a:xfrm>
            <a:off x="6975475" y="1447800"/>
            <a:ext cx="865188" cy="314325"/>
          </a:xfrm>
          <a:custGeom>
            <a:avLst/>
            <a:gdLst>
              <a:gd name="T0" fmla="*/ 544 w 545"/>
              <a:gd name="T1" fmla="*/ 91 h 198"/>
              <a:gd name="T2" fmla="*/ 535 w 545"/>
              <a:gd name="T3" fmla="*/ 73 h 198"/>
              <a:gd name="T4" fmla="*/ 519 w 545"/>
              <a:gd name="T5" fmla="*/ 57 h 198"/>
              <a:gd name="T6" fmla="*/ 495 w 545"/>
              <a:gd name="T7" fmla="*/ 42 h 198"/>
              <a:gd name="T8" fmla="*/ 465 w 545"/>
              <a:gd name="T9" fmla="*/ 30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30 h 198"/>
              <a:gd name="T28" fmla="*/ 49 w 545"/>
              <a:gd name="T29" fmla="*/ 42 h 198"/>
              <a:gd name="T30" fmla="*/ 25 w 545"/>
              <a:gd name="T31" fmla="*/ 57 h 198"/>
              <a:gd name="T32" fmla="*/ 9 w 545"/>
              <a:gd name="T33" fmla="*/ 73 h 198"/>
              <a:gd name="T34" fmla="*/ 1 w 545"/>
              <a:gd name="T35" fmla="*/ 91 h 198"/>
              <a:gd name="T36" fmla="*/ 1 w 545"/>
              <a:gd name="T37" fmla="*/ 108 h 198"/>
              <a:gd name="T38" fmla="*/ 9 w 545"/>
              <a:gd name="T39" fmla="*/ 124 h 198"/>
              <a:gd name="T40" fmla="*/ 25 w 545"/>
              <a:gd name="T41" fmla="*/ 141 h 198"/>
              <a:gd name="T42" fmla="*/ 49 w 545"/>
              <a:gd name="T43" fmla="*/ 155 h 198"/>
              <a:gd name="T44" fmla="*/ 79 w 545"/>
              <a:gd name="T45" fmla="*/ 169 h 198"/>
              <a:gd name="T46" fmla="*/ 116 w 545"/>
              <a:gd name="T47" fmla="*/ 180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80 h 198"/>
              <a:gd name="T62" fmla="*/ 465 w 545"/>
              <a:gd name="T63" fmla="*/ 169 h 198"/>
              <a:gd name="T64" fmla="*/ 495 w 545"/>
              <a:gd name="T65" fmla="*/ 155 h 198"/>
              <a:gd name="T66" fmla="*/ 519 w 545"/>
              <a:gd name="T67" fmla="*/ 141 h 198"/>
              <a:gd name="T68" fmla="*/ 535 w 545"/>
              <a:gd name="T69" fmla="*/ 124 h 198"/>
              <a:gd name="T70" fmla="*/ 544 w 545"/>
              <a:gd name="T71" fmla="*/ 10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544" y="99"/>
                </a:moveTo>
                <a:lnTo>
                  <a:pt x="544" y="91"/>
                </a:lnTo>
                <a:lnTo>
                  <a:pt x="540" y="82"/>
                </a:lnTo>
                <a:lnTo>
                  <a:pt x="535" y="73"/>
                </a:lnTo>
                <a:lnTo>
                  <a:pt x="528" y="65"/>
                </a:lnTo>
                <a:lnTo>
                  <a:pt x="519" y="57"/>
                </a:lnTo>
                <a:lnTo>
                  <a:pt x="508" y="50"/>
                </a:lnTo>
                <a:lnTo>
                  <a:pt x="495" y="42"/>
                </a:lnTo>
                <a:lnTo>
                  <a:pt x="481" y="36"/>
                </a:lnTo>
                <a:lnTo>
                  <a:pt x="465" y="30"/>
                </a:lnTo>
                <a:lnTo>
                  <a:pt x="447" y="24"/>
                </a:lnTo>
                <a:lnTo>
                  <a:pt x="428" y="18"/>
                </a:lnTo>
                <a:lnTo>
                  <a:pt x="408" y="14"/>
                </a:lnTo>
                <a:lnTo>
                  <a:pt x="387" y="10"/>
                </a:lnTo>
                <a:lnTo>
                  <a:pt x="365" y="6"/>
                </a:lnTo>
                <a:lnTo>
                  <a:pt x="343" y="4"/>
                </a:lnTo>
                <a:lnTo>
                  <a:pt x="320" y="2"/>
                </a:lnTo>
                <a:lnTo>
                  <a:pt x="296" y="1"/>
                </a:lnTo>
                <a:lnTo>
                  <a:pt x="272" y="0"/>
                </a:lnTo>
                <a:lnTo>
                  <a:pt x="248" y="1"/>
                </a:lnTo>
                <a:lnTo>
                  <a:pt x="225" y="2"/>
                </a:lnTo>
                <a:lnTo>
                  <a:pt x="202" y="4"/>
                </a:lnTo>
                <a:lnTo>
                  <a:pt x="179" y="6"/>
                </a:lnTo>
                <a:lnTo>
                  <a:pt x="157" y="10"/>
                </a:lnTo>
                <a:lnTo>
                  <a:pt x="136" y="14"/>
                </a:lnTo>
                <a:lnTo>
                  <a:pt x="116" y="18"/>
                </a:lnTo>
                <a:lnTo>
                  <a:pt x="97" y="24"/>
                </a:lnTo>
                <a:lnTo>
                  <a:pt x="79" y="30"/>
                </a:lnTo>
                <a:lnTo>
                  <a:pt x="63" y="36"/>
                </a:lnTo>
                <a:lnTo>
                  <a:pt x="49" y="42"/>
                </a:lnTo>
                <a:lnTo>
                  <a:pt x="37" y="50"/>
                </a:lnTo>
                <a:lnTo>
                  <a:pt x="25" y="57"/>
                </a:lnTo>
                <a:lnTo>
                  <a:pt x="16" y="65"/>
                </a:lnTo>
                <a:lnTo>
                  <a:pt x="9" y="73"/>
                </a:lnTo>
                <a:lnTo>
                  <a:pt x="4" y="82"/>
                </a:lnTo>
                <a:lnTo>
                  <a:pt x="1" y="91"/>
                </a:lnTo>
                <a:lnTo>
                  <a:pt x="0" y="99"/>
                </a:lnTo>
                <a:lnTo>
                  <a:pt x="1" y="108"/>
                </a:lnTo>
                <a:lnTo>
                  <a:pt x="4" y="116"/>
                </a:lnTo>
                <a:lnTo>
                  <a:pt x="9" y="124"/>
                </a:lnTo>
                <a:lnTo>
                  <a:pt x="16" y="133"/>
                </a:lnTo>
                <a:lnTo>
                  <a:pt x="25" y="141"/>
                </a:lnTo>
                <a:lnTo>
                  <a:pt x="37" y="148"/>
                </a:lnTo>
                <a:lnTo>
                  <a:pt x="49" y="155"/>
                </a:lnTo>
                <a:lnTo>
                  <a:pt x="63" y="162"/>
                </a:lnTo>
                <a:lnTo>
                  <a:pt x="79" y="169"/>
                </a:lnTo>
                <a:lnTo>
                  <a:pt x="97" y="175"/>
                </a:lnTo>
                <a:lnTo>
                  <a:pt x="116" y="180"/>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8" y="184"/>
                </a:lnTo>
                <a:lnTo>
                  <a:pt x="428" y="180"/>
                </a:lnTo>
                <a:lnTo>
                  <a:pt x="447" y="175"/>
                </a:lnTo>
                <a:lnTo>
                  <a:pt x="465" y="169"/>
                </a:lnTo>
                <a:lnTo>
                  <a:pt x="481" y="162"/>
                </a:lnTo>
                <a:lnTo>
                  <a:pt x="495" y="155"/>
                </a:lnTo>
                <a:lnTo>
                  <a:pt x="508" y="148"/>
                </a:lnTo>
                <a:lnTo>
                  <a:pt x="519" y="141"/>
                </a:lnTo>
                <a:lnTo>
                  <a:pt x="528" y="133"/>
                </a:lnTo>
                <a:lnTo>
                  <a:pt x="535" y="124"/>
                </a:lnTo>
                <a:lnTo>
                  <a:pt x="540" y="116"/>
                </a:lnTo>
                <a:lnTo>
                  <a:pt x="544" y="108"/>
                </a:lnTo>
                <a:lnTo>
                  <a:pt x="544" y="9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Freeform 7">
            <a:extLst>
              <a:ext uri="{FF2B5EF4-FFF2-40B4-BE49-F238E27FC236}">
                <a16:creationId xmlns:a16="http://schemas.microsoft.com/office/drawing/2014/main" id="{F60008C5-696F-4742-8A34-4B79FE7D53E8}"/>
              </a:ext>
            </a:extLst>
          </p:cNvPr>
          <p:cNvSpPr>
            <a:spLocks/>
          </p:cNvSpPr>
          <p:nvPr/>
        </p:nvSpPr>
        <p:spPr bwMode="auto">
          <a:xfrm>
            <a:off x="8034338" y="1457325"/>
            <a:ext cx="865187" cy="314325"/>
          </a:xfrm>
          <a:custGeom>
            <a:avLst/>
            <a:gdLst>
              <a:gd name="T0" fmla="*/ 1 w 545"/>
              <a:gd name="T1" fmla="*/ 107 h 198"/>
              <a:gd name="T2" fmla="*/ 9 w 545"/>
              <a:gd name="T3" fmla="*/ 124 h 198"/>
              <a:gd name="T4" fmla="*/ 26 w 545"/>
              <a:gd name="T5" fmla="*/ 140 h 198"/>
              <a:gd name="T6" fmla="*/ 49 w 545"/>
              <a:gd name="T7" fmla="*/ 155 h 198"/>
              <a:gd name="T8" fmla="*/ 80 w 545"/>
              <a:gd name="T9" fmla="*/ 169 h 198"/>
              <a:gd name="T10" fmla="*/ 116 w 545"/>
              <a:gd name="T11" fmla="*/ 179 h 198"/>
              <a:gd name="T12" fmla="*/ 157 w 545"/>
              <a:gd name="T13" fmla="*/ 188 h 198"/>
              <a:gd name="T14" fmla="*/ 202 w 545"/>
              <a:gd name="T15" fmla="*/ 194 h 198"/>
              <a:gd name="T16" fmla="*/ 248 w 545"/>
              <a:gd name="T17" fmla="*/ 197 h 198"/>
              <a:gd name="T18" fmla="*/ 296 w 545"/>
              <a:gd name="T19" fmla="*/ 197 h 198"/>
              <a:gd name="T20" fmla="*/ 343 w 545"/>
              <a:gd name="T21" fmla="*/ 194 h 198"/>
              <a:gd name="T22" fmla="*/ 387 w 545"/>
              <a:gd name="T23" fmla="*/ 188 h 198"/>
              <a:gd name="T24" fmla="*/ 429 w 545"/>
              <a:gd name="T25" fmla="*/ 179 h 198"/>
              <a:gd name="T26" fmla="*/ 464 w 545"/>
              <a:gd name="T27" fmla="*/ 169 h 198"/>
              <a:gd name="T28" fmla="*/ 495 w 545"/>
              <a:gd name="T29" fmla="*/ 155 h 198"/>
              <a:gd name="T30" fmla="*/ 519 w 545"/>
              <a:gd name="T31" fmla="*/ 140 h 198"/>
              <a:gd name="T32" fmla="*/ 535 w 545"/>
              <a:gd name="T33" fmla="*/ 124 h 198"/>
              <a:gd name="T34" fmla="*/ 543 w 545"/>
              <a:gd name="T35" fmla="*/ 107 h 198"/>
              <a:gd name="T36" fmla="*/ 543 w 545"/>
              <a:gd name="T37" fmla="*/ 90 h 198"/>
              <a:gd name="T38" fmla="*/ 535 w 545"/>
              <a:gd name="T39" fmla="*/ 73 h 198"/>
              <a:gd name="T40" fmla="*/ 519 w 545"/>
              <a:gd name="T41" fmla="*/ 57 h 198"/>
              <a:gd name="T42" fmla="*/ 495 w 545"/>
              <a:gd name="T43" fmla="*/ 42 h 198"/>
              <a:gd name="T44" fmla="*/ 464 w 545"/>
              <a:gd name="T45" fmla="*/ 29 h 198"/>
              <a:gd name="T46" fmla="*/ 428 w 545"/>
              <a:gd name="T47" fmla="*/ 18 h 198"/>
              <a:gd name="T48" fmla="*/ 387 w 545"/>
              <a:gd name="T49" fmla="*/ 9 h 198"/>
              <a:gd name="T50" fmla="*/ 342 w 545"/>
              <a:gd name="T51" fmla="*/ 3 h 198"/>
              <a:gd name="T52" fmla="*/ 296 w 545"/>
              <a:gd name="T53" fmla="*/ 1 h 198"/>
              <a:gd name="T54" fmla="*/ 248 w 545"/>
              <a:gd name="T55" fmla="*/ 1 h 198"/>
              <a:gd name="T56" fmla="*/ 202 w 545"/>
              <a:gd name="T57" fmla="*/ 4 h 198"/>
              <a:gd name="T58" fmla="*/ 157 w 545"/>
              <a:gd name="T59" fmla="*/ 9 h 198"/>
              <a:gd name="T60" fmla="*/ 116 w 545"/>
              <a:gd name="T61" fmla="*/ 18 h 198"/>
              <a:gd name="T62" fmla="*/ 80 w 545"/>
              <a:gd name="T63" fmla="*/ 29 h 198"/>
              <a:gd name="T64" fmla="*/ 49 w 545"/>
              <a:gd name="T65" fmla="*/ 42 h 198"/>
              <a:gd name="T66" fmla="*/ 26 w 545"/>
              <a:gd name="T67" fmla="*/ 57 h 198"/>
              <a:gd name="T68" fmla="*/ 9 w 545"/>
              <a:gd name="T69" fmla="*/ 73 h 198"/>
              <a:gd name="T70" fmla="*/ 1 w 545"/>
              <a:gd name="T71" fmla="*/ 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0" y="99"/>
                </a:moveTo>
                <a:lnTo>
                  <a:pt x="1" y="107"/>
                </a:lnTo>
                <a:lnTo>
                  <a:pt x="4" y="116"/>
                </a:lnTo>
                <a:lnTo>
                  <a:pt x="9" y="124"/>
                </a:lnTo>
                <a:lnTo>
                  <a:pt x="16" y="133"/>
                </a:lnTo>
                <a:lnTo>
                  <a:pt x="26" y="140"/>
                </a:lnTo>
                <a:lnTo>
                  <a:pt x="36" y="148"/>
                </a:lnTo>
                <a:lnTo>
                  <a:pt x="49" y="155"/>
                </a:lnTo>
                <a:lnTo>
                  <a:pt x="64" y="162"/>
                </a:lnTo>
                <a:lnTo>
                  <a:pt x="80" y="169"/>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9" y="179"/>
                </a:lnTo>
                <a:lnTo>
                  <a:pt x="447" y="174"/>
                </a:lnTo>
                <a:lnTo>
                  <a:pt x="464" y="169"/>
                </a:lnTo>
                <a:lnTo>
                  <a:pt x="480" y="162"/>
                </a:lnTo>
                <a:lnTo>
                  <a:pt x="495" y="155"/>
                </a:lnTo>
                <a:lnTo>
                  <a:pt x="508" y="148"/>
                </a:lnTo>
                <a:lnTo>
                  <a:pt x="519" y="140"/>
                </a:lnTo>
                <a:lnTo>
                  <a:pt x="528" y="133"/>
                </a:lnTo>
                <a:lnTo>
                  <a:pt x="535" y="124"/>
                </a:lnTo>
                <a:lnTo>
                  <a:pt x="540" y="116"/>
                </a:lnTo>
                <a:lnTo>
                  <a:pt x="543" y="107"/>
                </a:lnTo>
                <a:lnTo>
                  <a:pt x="544" y="99"/>
                </a:lnTo>
                <a:lnTo>
                  <a:pt x="543" y="90"/>
                </a:lnTo>
                <a:lnTo>
                  <a:pt x="540" y="81"/>
                </a:lnTo>
                <a:lnTo>
                  <a:pt x="535" y="73"/>
                </a:lnTo>
                <a:lnTo>
                  <a:pt x="528" y="65"/>
                </a:lnTo>
                <a:lnTo>
                  <a:pt x="519" y="57"/>
                </a:lnTo>
                <a:lnTo>
                  <a:pt x="508" y="50"/>
                </a:lnTo>
                <a:lnTo>
                  <a:pt x="495" y="42"/>
                </a:lnTo>
                <a:lnTo>
                  <a:pt x="480" y="35"/>
                </a:lnTo>
                <a:lnTo>
                  <a:pt x="464" y="29"/>
                </a:lnTo>
                <a:lnTo>
                  <a:pt x="447" y="24"/>
                </a:lnTo>
                <a:lnTo>
                  <a:pt x="428" y="18"/>
                </a:lnTo>
                <a:lnTo>
                  <a:pt x="408" y="14"/>
                </a:lnTo>
                <a:lnTo>
                  <a:pt x="387" y="9"/>
                </a:lnTo>
                <a:lnTo>
                  <a:pt x="365" y="6"/>
                </a:lnTo>
                <a:lnTo>
                  <a:pt x="342" y="3"/>
                </a:lnTo>
                <a:lnTo>
                  <a:pt x="319" y="2"/>
                </a:lnTo>
                <a:lnTo>
                  <a:pt x="296" y="1"/>
                </a:lnTo>
                <a:lnTo>
                  <a:pt x="272" y="0"/>
                </a:lnTo>
                <a:lnTo>
                  <a:pt x="248" y="1"/>
                </a:lnTo>
                <a:lnTo>
                  <a:pt x="225" y="2"/>
                </a:lnTo>
                <a:lnTo>
                  <a:pt x="202" y="4"/>
                </a:lnTo>
                <a:lnTo>
                  <a:pt x="179" y="6"/>
                </a:lnTo>
                <a:lnTo>
                  <a:pt x="157" y="9"/>
                </a:lnTo>
                <a:lnTo>
                  <a:pt x="136" y="14"/>
                </a:lnTo>
                <a:lnTo>
                  <a:pt x="116" y="18"/>
                </a:lnTo>
                <a:lnTo>
                  <a:pt x="97" y="24"/>
                </a:lnTo>
                <a:lnTo>
                  <a:pt x="80" y="29"/>
                </a:lnTo>
                <a:lnTo>
                  <a:pt x="64" y="35"/>
                </a:lnTo>
                <a:lnTo>
                  <a:pt x="49" y="42"/>
                </a:lnTo>
                <a:lnTo>
                  <a:pt x="36" y="50"/>
                </a:lnTo>
                <a:lnTo>
                  <a:pt x="26" y="57"/>
                </a:lnTo>
                <a:lnTo>
                  <a:pt x="16" y="65"/>
                </a:lnTo>
                <a:lnTo>
                  <a:pt x="9" y="73"/>
                </a:lnTo>
                <a:lnTo>
                  <a:pt x="4" y="82"/>
                </a:lnTo>
                <a:lnTo>
                  <a:pt x="1" y="90"/>
                </a:lnTo>
                <a:lnTo>
                  <a:pt x="0" y="9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4" name="Freeform 8">
            <a:extLst>
              <a:ext uri="{FF2B5EF4-FFF2-40B4-BE49-F238E27FC236}">
                <a16:creationId xmlns:a16="http://schemas.microsoft.com/office/drawing/2014/main" id="{485C3C16-9DC5-411B-84AD-83FA3F761D60}"/>
              </a:ext>
            </a:extLst>
          </p:cNvPr>
          <p:cNvSpPr>
            <a:spLocks/>
          </p:cNvSpPr>
          <p:nvPr/>
        </p:nvSpPr>
        <p:spPr bwMode="auto">
          <a:xfrm>
            <a:off x="5638800" y="1752600"/>
            <a:ext cx="1068388" cy="687388"/>
          </a:xfrm>
          <a:custGeom>
            <a:avLst/>
            <a:gdLst>
              <a:gd name="T0" fmla="*/ 0 w 673"/>
              <a:gd name="T1" fmla="*/ 217 h 433"/>
              <a:gd name="T2" fmla="*/ 331 w 673"/>
              <a:gd name="T3" fmla="*/ 0 h 433"/>
              <a:gd name="T4" fmla="*/ 672 w 673"/>
              <a:gd name="T5" fmla="*/ 224 h 433"/>
              <a:gd name="T6" fmla="*/ 331 w 673"/>
              <a:gd name="T7" fmla="*/ 432 h 433"/>
              <a:gd name="T8" fmla="*/ 0 w 673"/>
              <a:gd name="T9" fmla="*/ 217 h 433"/>
            </a:gdLst>
            <a:ahLst/>
            <a:cxnLst>
              <a:cxn ang="0">
                <a:pos x="T0" y="T1"/>
              </a:cxn>
              <a:cxn ang="0">
                <a:pos x="T2" y="T3"/>
              </a:cxn>
              <a:cxn ang="0">
                <a:pos x="T4" y="T5"/>
              </a:cxn>
              <a:cxn ang="0">
                <a:pos x="T6" y="T7"/>
              </a:cxn>
              <a:cxn ang="0">
                <a:pos x="T8" y="T9"/>
              </a:cxn>
            </a:cxnLst>
            <a:rect l="0" t="0" r="r" b="b"/>
            <a:pathLst>
              <a:path w="673" h="433">
                <a:moveTo>
                  <a:pt x="0" y="217"/>
                </a:moveTo>
                <a:lnTo>
                  <a:pt x="331" y="0"/>
                </a:lnTo>
                <a:lnTo>
                  <a:pt x="672" y="224"/>
                </a:lnTo>
                <a:lnTo>
                  <a:pt x="331" y="432"/>
                </a:lnTo>
                <a:lnTo>
                  <a:pt x="0" y="2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Freeform 9">
            <a:extLst>
              <a:ext uri="{FF2B5EF4-FFF2-40B4-BE49-F238E27FC236}">
                <a16:creationId xmlns:a16="http://schemas.microsoft.com/office/drawing/2014/main" id="{519FA2F6-3404-48C2-A19C-4CF8C10DF17E}"/>
              </a:ext>
            </a:extLst>
          </p:cNvPr>
          <p:cNvSpPr>
            <a:spLocks/>
          </p:cNvSpPr>
          <p:nvPr/>
        </p:nvSpPr>
        <p:spPr bwMode="auto">
          <a:xfrm>
            <a:off x="7515225" y="1981200"/>
            <a:ext cx="1339850" cy="293688"/>
          </a:xfrm>
          <a:custGeom>
            <a:avLst/>
            <a:gdLst>
              <a:gd name="T0" fmla="*/ 843 w 844"/>
              <a:gd name="T1" fmla="*/ 184 h 185"/>
              <a:gd name="T2" fmla="*/ 843 w 844"/>
              <a:gd name="T3" fmla="*/ 0 h 185"/>
              <a:gd name="T4" fmla="*/ 0 w 844"/>
              <a:gd name="T5" fmla="*/ 0 h 185"/>
              <a:gd name="T6" fmla="*/ 0 w 844"/>
              <a:gd name="T7" fmla="*/ 184 h 185"/>
              <a:gd name="T8" fmla="*/ 843 w 844"/>
              <a:gd name="T9" fmla="*/ 184 h 185"/>
            </a:gdLst>
            <a:ahLst/>
            <a:cxnLst>
              <a:cxn ang="0">
                <a:pos x="T0" y="T1"/>
              </a:cxn>
              <a:cxn ang="0">
                <a:pos x="T2" y="T3"/>
              </a:cxn>
              <a:cxn ang="0">
                <a:pos x="T4" y="T5"/>
              </a:cxn>
              <a:cxn ang="0">
                <a:pos x="T6" y="T7"/>
              </a:cxn>
              <a:cxn ang="0">
                <a:pos x="T8" y="T9"/>
              </a:cxn>
            </a:cxnLst>
            <a:rect l="0" t="0" r="r" b="b"/>
            <a:pathLst>
              <a:path w="844" h="185">
                <a:moveTo>
                  <a:pt x="843" y="184"/>
                </a:moveTo>
                <a:lnTo>
                  <a:pt x="843" y="0"/>
                </a:lnTo>
                <a:lnTo>
                  <a:pt x="0" y="0"/>
                </a:lnTo>
                <a:lnTo>
                  <a:pt x="0" y="184"/>
                </a:lnTo>
                <a:lnTo>
                  <a:pt x="843" y="18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Rectangle 10">
            <a:extLst>
              <a:ext uri="{FF2B5EF4-FFF2-40B4-BE49-F238E27FC236}">
                <a16:creationId xmlns:a16="http://schemas.microsoft.com/office/drawing/2014/main" id="{49AD38A1-93F4-4B7D-B32F-285AF456E3B7}"/>
              </a:ext>
            </a:extLst>
          </p:cNvPr>
          <p:cNvSpPr>
            <a:spLocks noChangeArrowheads="1"/>
          </p:cNvSpPr>
          <p:nvPr/>
        </p:nvSpPr>
        <p:spPr bwMode="auto">
          <a:xfrm>
            <a:off x="8151813" y="1457325"/>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age</a:t>
            </a:r>
          </a:p>
        </p:txBody>
      </p:sp>
      <p:sp>
        <p:nvSpPr>
          <p:cNvPr id="29707" name="Rectangle 11">
            <a:extLst>
              <a:ext uri="{FF2B5EF4-FFF2-40B4-BE49-F238E27FC236}">
                <a16:creationId xmlns:a16="http://schemas.microsoft.com/office/drawing/2014/main" id="{F5C0D866-303B-4450-A2DA-CF2BB3FAD31C}"/>
              </a:ext>
            </a:extLst>
          </p:cNvPr>
          <p:cNvSpPr>
            <a:spLocks noChangeArrowheads="1"/>
          </p:cNvSpPr>
          <p:nvPr/>
        </p:nvSpPr>
        <p:spPr bwMode="auto">
          <a:xfrm>
            <a:off x="6964363" y="1430338"/>
            <a:ext cx="836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pname</a:t>
            </a:r>
          </a:p>
        </p:txBody>
      </p:sp>
      <p:sp>
        <p:nvSpPr>
          <p:cNvPr id="29708" name="Rectangle 12">
            <a:extLst>
              <a:ext uri="{FF2B5EF4-FFF2-40B4-BE49-F238E27FC236}">
                <a16:creationId xmlns:a16="http://schemas.microsoft.com/office/drawing/2014/main" id="{F3731A3F-A90D-4131-B9B0-81C7348B77A2}"/>
              </a:ext>
            </a:extLst>
          </p:cNvPr>
          <p:cNvSpPr>
            <a:spLocks noChangeArrowheads="1"/>
          </p:cNvSpPr>
          <p:nvPr/>
        </p:nvSpPr>
        <p:spPr bwMode="auto">
          <a:xfrm>
            <a:off x="7559675" y="1931988"/>
            <a:ext cx="1344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Dependents</a:t>
            </a:r>
          </a:p>
        </p:txBody>
      </p:sp>
      <p:sp>
        <p:nvSpPr>
          <p:cNvPr id="29709" name="Rectangle 13">
            <a:extLst>
              <a:ext uri="{FF2B5EF4-FFF2-40B4-BE49-F238E27FC236}">
                <a16:creationId xmlns:a16="http://schemas.microsoft.com/office/drawing/2014/main" id="{3DC2AA62-4F7E-433B-BA72-D5BE536F377C}"/>
              </a:ext>
            </a:extLst>
          </p:cNvPr>
          <p:cNvSpPr>
            <a:spLocks noChangeArrowheads="1"/>
          </p:cNvSpPr>
          <p:nvPr/>
        </p:nvSpPr>
        <p:spPr bwMode="auto">
          <a:xfrm>
            <a:off x="5754688" y="1962150"/>
            <a:ext cx="869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Covers</a:t>
            </a:r>
          </a:p>
        </p:txBody>
      </p:sp>
      <p:grpSp>
        <p:nvGrpSpPr>
          <p:cNvPr id="29721" name="Group 25">
            <a:extLst>
              <a:ext uri="{FF2B5EF4-FFF2-40B4-BE49-F238E27FC236}">
                <a16:creationId xmlns:a16="http://schemas.microsoft.com/office/drawing/2014/main" id="{6B30520E-A0E0-4491-BBF6-09B95BFA19FC}"/>
              </a:ext>
            </a:extLst>
          </p:cNvPr>
          <p:cNvGrpSpPr>
            <a:grpSpLocks/>
          </p:cNvGrpSpPr>
          <p:nvPr/>
        </p:nvGrpSpPr>
        <p:grpSpPr bwMode="auto">
          <a:xfrm>
            <a:off x="2900363" y="1219200"/>
            <a:ext cx="2454275" cy="1055688"/>
            <a:chOff x="1827" y="768"/>
            <a:chExt cx="1546" cy="665"/>
          </a:xfrm>
        </p:grpSpPr>
        <p:sp>
          <p:nvSpPr>
            <p:cNvPr id="29710" name="Freeform 14">
              <a:extLst>
                <a:ext uri="{FF2B5EF4-FFF2-40B4-BE49-F238E27FC236}">
                  <a16:creationId xmlns:a16="http://schemas.microsoft.com/office/drawing/2014/main" id="{0E7D6A84-5049-4722-A450-058BFCD71547}"/>
                </a:ext>
              </a:extLst>
            </p:cNvPr>
            <p:cNvSpPr>
              <a:spLocks/>
            </p:cNvSpPr>
            <p:nvPr/>
          </p:nvSpPr>
          <p:spPr bwMode="auto">
            <a:xfrm>
              <a:off x="1827" y="924"/>
              <a:ext cx="545" cy="198"/>
            </a:xfrm>
            <a:custGeom>
              <a:avLst/>
              <a:gdLst>
                <a:gd name="T0" fmla="*/ 543 w 545"/>
                <a:gd name="T1" fmla="*/ 90 h 198"/>
                <a:gd name="T2" fmla="*/ 535 w 545"/>
                <a:gd name="T3" fmla="*/ 73 h 198"/>
                <a:gd name="T4" fmla="*/ 519 w 545"/>
                <a:gd name="T5" fmla="*/ 57 h 198"/>
                <a:gd name="T6" fmla="*/ 495 w 545"/>
                <a:gd name="T7" fmla="*/ 42 h 198"/>
                <a:gd name="T8" fmla="*/ 464 w 545"/>
                <a:gd name="T9" fmla="*/ 29 h 198"/>
                <a:gd name="T10" fmla="*/ 428 w 545"/>
                <a:gd name="T11" fmla="*/ 18 h 198"/>
                <a:gd name="T12" fmla="*/ 387 w 545"/>
                <a:gd name="T13" fmla="*/ 9 h 198"/>
                <a:gd name="T14" fmla="*/ 343 w 545"/>
                <a:gd name="T15" fmla="*/ 3 h 198"/>
                <a:gd name="T16" fmla="*/ 296 w 545"/>
                <a:gd name="T17" fmla="*/ 1 h 198"/>
                <a:gd name="T18" fmla="*/ 248 w 545"/>
                <a:gd name="T19" fmla="*/ 1 h 198"/>
                <a:gd name="T20" fmla="*/ 202 w 545"/>
                <a:gd name="T21" fmla="*/ 3 h 198"/>
                <a:gd name="T22" fmla="*/ 157 w 545"/>
                <a:gd name="T23" fmla="*/ 9 h 198"/>
                <a:gd name="T24" fmla="*/ 116 w 545"/>
                <a:gd name="T25" fmla="*/ 18 h 198"/>
                <a:gd name="T26" fmla="*/ 80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80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4 w 545"/>
                <a:gd name="T63" fmla="*/ 168 h 198"/>
                <a:gd name="T64" fmla="*/ 495 w 545"/>
                <a:gd name="T65" fmla="*/ 155 h 198"/>
                <a:gd name="T66" fmla="*/ 519 w 545"/>
                <a:gd name="T67" fmla="*/ 140 h 198"/>
                <a:gd name="T68" fmla="*/ 535 w 545"/>
                <a:gd name="T69" fmla="*/ 124 h 198"/>
                <a:gd name="T70" fmla="*/ 543 w 545"/>
                <a:gd name="T71" fmla="*/ 10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544" y="99"/>
                  </a:moveTo>
                  <a:lnTo>
                    <a:pt x="543" y="90"/>
                  </a:lnTo>
                  <a:lnTo>
                    <a:pt x="540" y="81"/>
                  </a:lnTo>
                  <a:lnTo>
                    <a:pt x="535" y="73"/>
                  </a:lnTo>
                  <a:lnTo>
                    <a:pt x="528" y="65"/>
                  </a:lnTo>
                  <a:lnTo>
                    <a:pt x="519" y="57"/>
                  </a:lnTo>
                  <a:lnTo>
                    <a:pt x="508" y="49"/>
                  </a:lnTo>
                  <a:lnTo>
                    <a:pt x="495" y="42"/>
                  </a:lnTo>
                  <a:lnTo>
                    <a:pt x="480" y="35"/>
                  </a:lnTo>
                  <a:lnTo>
                    <a:pt x="464" y="29"/>
                  </a:lnTo>
                  <a:lnTo>
                    <a:pt x="447" y="23"/>
                  </a:lnTo>
                  <a:lnTo>
                    <a:pt x="428" y="18"/>
                  </a:lnTo>
                  <a:lnTo>
                    <a:pt x="408" y="13"/>
                  </a:lnTo>
                  <a:lnTo>
                    <a:pt x="387" y="9"/>
                  </a:lnTo>
                  <a:lnTo>
                    <a:pt x="365" y="6"/>
                  </a:lnTo>
                  <a:lnTo>
                    <a:pt x="343" y="3"/>
                  </a:lnTo>
                  <a:lnTo>
                    <a:pt x="319" y="2"/>
                  </a:lnTo>
                  <a:lnTo>
                    <a:pt x="296" y="1"/>
                  </a:lnTo>
                  <a:lnTo>
                    <a:pt x="272" y="0"/>
                  </a:lnTo>
                  <a:lnTo>
                    <a:pt x="248" y="1"/>
                  </a:lnTo>
                  <a:lnTo>
                    <a:pt x="225" y="2"/>
                  </a:lnTo>
                  <a:lnTo>
                    <a:pt x="202" y="3"/>
                  </a:lnTo>
                  <a:lnTo>
                    <a:pt x="179" y="6"/>
                  </a:lnTo>
                  <a:lnTo>
                    <a:pt x="157" y="9"/>
                  </a:lnTo>
                  <a:lnTo>
                    <a:pt x="136" y="13"/>
                  </a:lnTo>
                  <a:lnTo>
                    <a:pt x="116" y="18"/>
                  </a:lnTo>
                  <a:lnTo>
                    <a:pt x="97" y="23"/>
                  </a:lnTo>
                  <a:lnTo>
                    <a:pt x="80" y="29"/>
                  </a:lnTo>
                  <a:lnTo>
                    <a:pt x="64" y="35"/>
                  </a:lnTo>
                  <a:lnTo>
                    <a:pt x="49" y="42"/>
                  </a:lnTo>
                  <a:lnTo>
                    <a:pt x="36" y="49"/>
                  </a:lnTo>
                  <a:lnTo>
                    <a:pt x="25" y="57"/>
                  </a:lnTo>
                  <a:lnTo>
                    <a:pt x="16" y="65"/>
                  </a:lnTo>
                  <a:lnTo>
                    <a:pt x="9" y="73"/>
                  </a:lnTo>
                  <a:lnTo>
                    <a:pt x="4" y="81"/>
                  </a:lnTo>
                  <a:lnTo>
                    <a:pt x="1" y="90"/>
                  </a:lnTo>
                  <a:lnTo>
                    <a:pt x="0" y="99"/>
                  </a:lnTo>
                  <a:lnTo>
                    <a:pt x="1" y="107"/>
                  </a:lnTo>
                  <a:lnTo>
                    <a:pt x="4" y="116"/>
                  </a:lnTo>
                  <a:lnTo>
                    <a:pt x="9" y="124"/>
                  </a:lnTo>
                  <a:lnTo>
                    <a:pt x="16" y="132"/>
                  </a:lnTo>
                  <a:lnTo>
                    <a:pt x="25" y="140"/>
                  </a:lnTo>
                  <a:lnTo>
                    <a:pt x="36" y="148"/>
                  </a:lnTo>
                  <a:lnTo>
                    <a:pt x="49" y="155"/>
                  </a:lnTo>
                  <a:lnTo>
                    <a:pt x="64" y="162"/>
                  </a:lnTo>
                  <a:lnTo>
                    <a:pt x="80" y="168"/>
                  </a:lnTo>
                  <a:lnTo>
                    <a:pt x="97" y="174"/>
                  </a:lnTo>
                  <a:lnTo>
                    <a:pt x="116" y="179"/>
                  </a:lnTo>
                  <a:lnTo>
                    <a:pt x="136" y="184"/>
                  </a:lnTo>
                  <a:lnTo>
                    <a:pt x="157" y="188"/>
                  </a:lnTo>
                  <a:lnTo>
                    <a:pt x="179" y="191"/>
                  </a:lnTo>
                  <a:lnTo>
                    <a:pt x="202" y="194"/>
                  </a:lnTo>
                  <a:lnTo>
                    <a:pt x="225" y="195"/>
                  </a:lnTo>
                  <a:lnTo>
                    <a:pt x="248" y="197"/>
                  </a:lnTo>
                  <a:lnTo>
                    <a:pt x="272" y="197"/>
                  </a:lnTo>
                  <a:lnTo>
                    <a:pt x="296" y="197"/>
                  </a:lnTo>
                  <a:lnTo>
                    <a:pt x="319" y="195"/>
                  </a:lnTo>
                  <a:lnTo>
                    <a:pt x="343" y="194"/>
                  </a:lnTo>
                  <a:lnTo>
                    <a:pt x="365" y="191"/>
                  </a:lnTo>
                  <a:lnTo>
                    <a:pt x="387" y="188"/>
                  </a:lnTo>
                  <a:lnTo>
                    <a:pt x="408" y="184"/>
                  </a:lnTo>
                  <a:lnTo>
                    <a:pt x="428" y="179"/>
                  </a:lnTo>
                  <a:lnTo>
                    <a:pt x="447" y="174"/>
                  </a:lnTo>
                  <a:lnTo>
                    <a:pt x="464" y="168"/>
                  </a:lnTo>
                  <a:lnTo>
                    <a:pt x="480"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Freeform 15">
              <a:extLst>
                <a:ext uri="{FF2B5EF4-FFF2-40B4-BE49-F238E27FC236}">
                  <a16:creationId xmlns:a16="http://schemas.microsoft.com/office/drawing/2014/main" id="{7B26640E-AC47-412A-AFED-7E9FEE9380FB}"/>
                </a:ext>
              </a:extLst>
            </p:cNvPr>
            <p:cNvSpPr>
              <a:spLocks/>
            </p:cNvSpPr>
            <p:nvPr/>
          </p:nvSpPr>
          <p:spPr bwMode="auto">
            <a:xfrm>
              <a:off x="2827" y="924"/>
              <a:ext cx="546" cy="198"/>
            </a:xfrm>
            <a:custGeom>
              <a:avLst/>
              <a:gdLst>
                <a:gd name="T0" fmla="*/ 1 w 546"/>
                <a:gd name="T1" fmla="*/ 107 h 198"/>
                <a:gd name="T2" fmla="*/ 9 w 546"/>
                <a:gd name="T3" fmla="*/ 124 h 198"/>
                <a:gd name="T4" fmla="*/ 26 w 546"/>
                <a:gd name="T5" fmla="*/ 140 h 198"/>
                <a:gd name="T6" fmla="*/ 50 w 546"/>
                <a:gd name="T7" fmla="*/ 155 h 198"/>
                <a:gd name="T8" fmla="*/ 80 w 546"/>
                <a:gd name="T9" fmla="*/ 168 h 198"/>
                <a:gd name="T10" fmla="*/ 117 w 546"/>
                <a:gd name="T11" fmla="*/ 179 h 198"/>
                <a:gd name="T12" fmla="*/ 157 w 546"/>
                <a:gd name="T13" fmla="*/ 188 h 198"/>
                <a:gd name="T14" fmla="*/ 202 w 546"/>
                <a:gd name="T15" fmla="*/ 194 h 198"/>
                <a:gd name="T16" fmla="*/ 249 w 546"/>
                <a:gd name="T17" fmla="*/ 197 h 198"/>
                <a:gd name="T18" fmla="*/ 296 w 546"/>
                <a:gd name="T19" fmla="*/ 197 h 198"/>
                <a:gd name="T20" fmla="*/ 343 w 546"/>
                <a:gd name="T21" fmla="*/ 194 h 198"/>
                <a:gd name="T22" fmla="*/ 388 w 546"/>
                <a:gd name="T23" fmla="*/ 188 h 198"/>
                <a:gd name="T24" fmla="*/ 428 w 546"/>
                <a:gd name="T25" fmla="*/ 179 h 198"/>
                <a:gd name="T26" fmla="*/ 465 w 546"/>
                <a:gd name="T27" fmla="*/ 168 h 198"/>
                <a:gd name="T28" fmla="*/ 495 w 546"/>
                <a:gd name="T29" fmla="*/ 155 h 198"/>
                <a:gd name="T30" fmla="*/ 519 w 546"/>
                <a:gd name="T31" fmla="*/ 140 h 198"/>
                <a:gd name="T32" fmla="*/ 536 w 546"/>
                <a:gd name="T33" fmla="*/ 124 h 198"/>
                <a:gd name="T34" fmla="*/ 544 w 546"/>
                <a:gd name="T35" fmla="*/ 107 h 198"/>
                <a:gd name="T36" fmla="*/ 544 w 546"/>
                <a:gd name="T37" fmla="*/ 90 h 198"/>
                <a:gd name="T38" fmla="*/ 536 w 546"/>
                <a:gd name="T39" fmla="*/ 73 h 198"/>
                <a:gd name="T40" fmla="*/ 519 w 546"/>
                <a:gd name="T41" fmla="*/ 57 h 198"/>
                <a:gd name="T42" fmla="*/ 495 w 546"/>
                <a:gd name="T43" fmla="*/ 42 h 198"/>
                <a:gd name="T44" fmla="*/ 465 w 546"/>
                <a:gd name="T45" fmla="*/ 29 h 198"/>
                <a:gd name="T46" fmla="*/ 428 w 546"/>
                <a:gd name="T47" fmla="*/ 18 h 198"/>
                <a:gd name="T48" fmla="*/ 388 w 546"/>
                <a:gd name="T49" fmla="*/ 9 h 198"/>
                <a:gd name="T50" fmla="*/ 343 w 546"/>
                <a:gd name="T51" fmla="*/ 3 h 198"/>
                <a:gd name="T52" fmla="*/ 296 w 546"/>
                <a:gd name="T53" fmla="*/ 1 h 198"/>
                <a:gd name="T54" fmla="*/ 249 w 546"/>
                <a:gd name="T55" fmla="*/ 1 h 198"/>
                <a:gd name="T56" fmla="*/ 202 w 546"/>
                <a:gd name="T57" fmla="*/ 3 h 198"/>
                <a:gd name="T58" fmla="*/ 157 w 546"/>
                <a:gd name="T59" fmla="*/ 9 h 198"/>
                <a:gd name="T60" fmla="*/ 117 w 546"/>
                <a:gd name="T61" fmla="*/ 18 h 198"/>
                <a:gd name="T62" fmla="*/ 80 w 546"/>
                <a:gd name="T63" fmla="*/ 29 h 198"/>
                <a:gd name="T64" fmla="*/ 50 w 546"/>
                <a:gd name="T65" fmla="*/ 42 h 198"/>
                <a:gd name="T66" fmla="*/ 26 w 546"/>
                <a:gd name="T67" fmla="*/ 57 h 198"/>
                <a:gd name="T68" fmla="*/ 9 w 546"/>
                <a:gd name="T69" fmla="*/ 73 h 198"/>
                <a:gd name="T70" fmla="*/ 1 w 546"/>
                <a:gd name="T71" fmla="*/ 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6" h="198">
                  <a:moveTo>
                    <a:pt x="0" y="99"/>
                  </a:moveTo>
                  <a:lnTo>
                    <a:pt x="1" y="107"/>
                  </a:lnTo>
                  <a:lnTo>
                    <a:pt x="5" y="116"/>
                  </a:lnTo>
                  <a:lnTo>
                    <a:pt x="9" y="124"/>
                  </a:lnTo>
                  <a:lnTo>
                    <a:pt x="17" y="132"/>
                  </a:lnTo>
                  <a:lnTo>
                    <a:pt x="26" y="140"/>
                  </a:lnTo>
                  <a:lnTo>
                    <a:pt x="37" y="148"/>
                  </a:lnTo>
                  <a:lnTo>
                    <a:pt x="50" y="155"/>
                  </a:lnTo>
                  <a:lnTo>
                    <a:pt x="64" y="162"/>
                  </a:lnTo>
                  <a:lnTo>
                    <a:pt x="80" y="168"/>
                  </a:lnTo>
                  <a:lnTo>
                    <a:pt x="98" y="174"/>
                  </a:lnTo>
                  <a:lnTo>
                    <a:pt x="117" y="179"/>
                  </a:lnTo>
                  <a:lnTo>
                    <a:pt x="136" y="184"/>
                  </a:lnTo>
                  <a:lnTo>
                    <a:pt x="157" y="188"/>
                  </a:lnTo>
                  <a:lnTo>
                    <a:pt x="179" y="191"/>
                  </a:lnTo>
                  <a:lnTo>
                    <a:pt x="202" y="194"/>
                  </a:lnTo>
                  <a:lnTo>
                    <a:pt x="225" y="195"/>
                  </a:lnTo>
                  <a:lnTo>
                    <a:pt x="249" y="197"/>
                  </a:lnTo>
                  <a:lnTo>
                    <a:pt x="272" y="197"/>
                  </a:lnTo>
                  <a:lnTo>
                    <a:pt x="296" y="197"/>
                  </a:lnTo>
                  <a:lnTo>
                    <a:pt x="320" y="195"/>
                  </a:lnTo>
                  <a:lnTo>
                    <a:pt x="343" y="194"/>
                  </a:lnTo>
                  <a:lnTo>
                    <a:pt x="366" y="191"/>
                  </a:lnTo>
                  <a:lnTo>
                    <a:pt x="388" y="188"/>
                  </a:lnTo>
                  <a:lnTo>
                    <a:pt x="409" y="184"/>
                  </a:lnTo>
                  <a:lnTo>
                    <a:pt x="428" y="179"/>
                  </a:lnTo>
                  <a:lnTo>
                    <a:pt x="448" y="174"/>
                  </a:lnTo>
                  <a:lnTo>
                    <a:pt x="465" y="168"/>
                  </a:lnTo>
                  <a:lnTo>
                    <a:pt x="481" y="162"/>
                  </a:lnTo>
                  <a:lnTo>
                    <a:pt x="495" y="155"/>
                  </a:lnTo>
                  <a:lnTo>
                    <a:pt x="508" y="148"/>
                  </a:lnTo>
                  <a:lnTo>
                    <a:pt x="519" y="140"/>
                  </a:lnTo>
                  <a:lnTo>
                    <a:pt x="528" y="132"/>
                  </a:lnTo>
                  <a:lnTo>
                    <a:pt x="536" y="124"/>
                  </a:lnTo>
                  <a:lnTo>
                    <a:pt x="540" y="116"/>
                  </a:lnTo>
                  <a:lnTo>
                    <a:pt x="544" y="107"/>
                  </a:lnTo>
                  <a:lnTo>
                    <a:pt x="545" y="99"/>
                  </a:lnTo>
                  <a:lnTo>
                    <a:pt x="544" y="90"/>
                  </a:lnTo>
                  <a:lnTo>
                    <a:pt x="540" y="81"/>
                  </a:lnTo>
                  <a:lnTo>
                    <a:pt x="536" y="73"/>
                  </a:lnTo>
                  <a:lnTo>
                    <a:pt x="528" y="65"/>
                  </a:lnTo>
                  <a:lnTo>
                    <a:pt x="519" y="57"/>
                  </a:lnTo>
                  <a:lnTo>
                    <a:pt x="508" y="49"/>
                  </a:lnTo>
                  <a:lnTo>
                    <a:pt x="495" y="42"/>
                  </a:lnTo>
                  <a:lnTo>
                    <a:pt x="481" y="35"/>
                  </a:lnTo>
                  <a:lnTo>
                    <a:pt x="465" y="29"/>
                  </a:lnTo>
                  <a:lnTo>
                    <a:pt x="447" y="23"/>
                  </a:lnTo>
                  <a:lnTo>
                    <a:pt x="428" y="18"/>
                  </a:lnTo>
                  <a:lnTo>
                    <a:pt x="409" y="13"/>
                  </a:lnTo>
                  <a:lnTo>
                    <a:pt x="388" y="9"/>
                  </a:lnTo>
                  <a:lnTo>
                    <a:pt x="366" y="6"/>
                  </a:lnTo>
                  <a:lnTo>
                    <a:pt x="343" y="3"/>
                  </a:lnTo>
                  <a:lnTo>
                    <a:pt x="320" y="2"/>
                  </a:lnTo>
                  <a:lnTo>
                    <a:pt x="296" y="1"/>
                  </a:lnTo>
                  <a:lnTo>
                    <a:pt x="272" y="0"/>
                  </a:lnTo>
                  <a:lnTo>
                    <a:pt x="249" y="1"/>
                  </a:lnTo>
                  <a:lnTo>
                    <a:pt x="225" y="2"/>
                  </a:lnTo>
                  <a:lnTo>
                    <a:pt x="202" y="3"/>
                  </a:lnTo>
                  <a:lnTo>
                    <a:pt x="179" y="6"/>
                  </a:lnTo>
                  <a:lnTo>
                    <a:pt x="157" y="9"/>
                  </a:lnTo>
                  <a:lnTo>
                    <a:pt x="136" y="13"/>
                  </a:lnTo>
                  <a:lnTo>
                    <a:pt x="117" y="18"/>
                  </a:lnTo>
                  <a:lnTo>
                    <a:pt x="97" y="23"/>
                  </a:lnTo>
                  <a:lnTo>
                    <a:pt x="80" y="29"/>
                  </a:lnTo>
                  <a:lnTo>
                    <a:pt x="64" y="35"/>
                  </a:lnTo>
                  <a:lnTo>
                    <a:pt x="50" y="42"/>
                  </a:lnTo>
                  <a:lnTo>
                    <a:pt x="37" y="49"/>
                  </a:lnTo>
                  <a:lnTo>
                    <a:pt x="26" y="57"/>
                  </a:lnTo>
                  <a:lnTo>
                    <a:pt x="17" y="65"/>
                  </a:lnTo>
                  <a:lnTo>
                    <a:pt x="9" y="73"/>
                  </a:lnTo>
                  <a:lnTo>
                    <a:pt x="5" y="81"/>
                  </a:lnTo>
                  <a:lnTo>
                    <a:pt x="1" y="90"/>
                  </a:lnTo>
                  <a:lnTo>
                    <a:pt x="0" y="9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2" name="Freeform 16">
              <a:extLst>
                <a:ext uri="{FF2B5EF4-FFF2-40B4-BE49-F238E27FC236}">
                  <a16:creationId xmlns:a16="http://schemas.microsoft.com/office/drawing/2014/main" id="{AF352E2F-FD01-49CC-9CFD-D1A3BF2C5F0B}"/>
                </a:ext>
              </a:extLst>
            </p:cNvPr>
            <p:cNvSpPr>
              <a:spLocks/>
            </p:cNvSpPr>
            <p:nvPr/>
          </p:nvSpPr>
          <p:spPr bwMode="auto">
            <a:xfrm>
              <a:off x="2317" y="1242"/>
              <a:ext cx="820" cy="170"/>
            </a:xfrm>
            <a:custGeom>
              <a:avLst/>
              <a:gdLst>
                <a:gd name="T0" fmla="*/ 819 w 820"/>
                <a:gd name="T1" fmla="*/ 169 h 170"/>
                <a:gd name="T2" fmla="*/ 819 w 820"/>
                <a:gd name="T3" fmla="*/ 0 h 170"/>
                <a:gd name="T4" fmla="*/ 0 w 820"/>
                <a:gd name="T5" fmla="*/ 0 h 170"/>
                <a:gd name="T6" fmla="*/ 0 w 820"/>
                <a:gd name="T7" fmla="*/ 169 h 170"/>
                <a:gd name="T8" fmla="*/ 819 w 820"/>
                <a:gd name="T9" fmla="*/ 169 h 170"/>
              </a:gdLst>
              <a:ahLst/>
              <a:cxnLst>
                <a:cxn ang="0">
                  <a:pos x="T0" y="T1"/>
                </a:cxn>
                <a:cxn ang="0">
                  <a:pos x="T2" y="T3"/>
                </a:cxn>
                <a:cxn ang="0">
                  <a:pos x="T4" y="T5"/>
                </a:cxn>
                <a:cxn ang="0">
                  <a:pos x="T6" y="T7"/>
                </a:cxn>
                <a:cxn ang="0">
                  <a:pos x="T8" y="T9"/>
                </a:cxn>
              </a:cxnLst>
              <a:rect l="0" t="0" r="r" b="b"/>
              <a:pathLst>
                <a:path w="820" h="170">
                  <a:moveTo>
                    <a:pt x="819" y="169"/>
                  </a:moveTo>
                  <a:lnTo>
                    <a:pt x="819" y="0"/>
                  </a:lnTo>
                  <a:lnTo>
                    <a:pt x="0" y="0"/>
                  </a:lnTo>
                  <a:lnTo>
                    <a:pt x="0" y="169"/>
                  </a:lnTo>
                  <a:lnTo>
                    <a:pt x="819" y="16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Freeform 17">
              <a:extLst>
                <a:ext uri="{FF2B5EF4-FFF2-40B4-BE49-F238E27FC236}">
                  <a16:creationId xmlns:a16="http://schemas.microsoft.com/office/drawing/2014/main" id="{7DE8CF2E-E2CB-4D4E-A557-404CABC4005B}"/>
                </a:ext>
              </a:extLst>
            </p:cNvPr>
            <p:cNvSpPr>
              <a:spLocks/>
            </p:cNvSpPr>
            <p:nvPr/>
          </p:nvSpPr>
          <p:spPr bwMode="auto">
            <a:xfrm>
              <a:off x="2317" y="779"/>
              <a:ext cx="545" cy="198"/>
            </a:xfrm>
            <a:custGeom>
              <a:avLst/>
              <a:gdLst>
                <a:gd name="T0" fmla="*/ 543 w 545"/>
                <a:gd name="T1" fmla="*/ 90 h 198"/>
                <a:gd name="T2" fmla="*/ 535 w 545"/>
                <a:gd name="T3" fmla="*/ 73 h 198"/>
                <a:gd name="T4" fmla="*/ 519 w 545"/>
                <a:gd name="T5" fmla="*/ 57 h 198"/>
                <a:gd name="T6" fmla="*/ 495 w 545"/>
                <a:gd name="T7" fmla="*/ 42 h 198"/>
                <a:gd name="T8" fmla="*/ 465 w 545"/>
                <a:gd name="T9" fmla="*/ 29 h 198"/>
                <a:gd name="T10" fmla="*/ 428 w 545"/>
                <a:gd name="T11" fmla="*/ 18 h 198"/>
                <a:gd name="T12" fmla="*/ 387 w 545"/>
                <a:gd name="T13" fmla="*/ 10 h 198"/>
                <a:gd name="T14" fmla="*/ 343 w 545"/>
                <a:gd name="T15" fmla="*/ 4 h 198"/>
                <a:gd name="T16" fmla="*/ 296 w 545"/>
                <a:gd name="T17" fmla="*/ 1 h 198"/>
                <a:gd name="T18" fmla="*/ 248 w 545"/>
                <a:gd name="T19" fmla="*/ 1 h 198"/>
                <a:gd name="T20" fmla="*/ 202 w 545"/>
                <a:gd name="T21" fmla="*/ 4 h 198"/>
                <a:gd name="T22" fmla="*/ 157 w 545"/>
                <a:gd name="T23" fmla="*/ 10 h 198"/>
                <a:gd name="T24" fmla="*/ 116 w 545"/>
                <a:gd name="T25" fmla="*/ 18 h 198"/>
                <a:gd name="T26" fmla="*/ 79 w 545"/>
                <a:gd name="T27" fmla="*/ 29 h 198"/>
                <a:gd name="T28" fmla="*/ 49 w 545"/>
                <a:gd name="T29" fmla="*/ 42 h 198"/>
                <a:gd name="T30" fmla="*/ 25 w 545"/>
                <a:gd name="T31" fmla="*/ 57 h 198"/>
                <a:gd name="T32" fmla="*/ 9 w 545"/>
                <a:gd name="T33" fmla="*/ 73 h 198"/>
                <a:gd name="T34" fmla="*/ 1 w 545"/>
                <a:gd name="T35" fmla="*/ 90 h 198"/>
                <a:gd name="T36" fmla="*/ 1 w 545"/>
                <a:gd name="T37" fmla="*/ 107 h 198"/>
                <a:gd name="T38" fmla="*/ 9 w 545"/>
                <a:gd name="T39" fmla="*/ 124 h 198"/>
                <a:gd name="T40" fmla="*/ 25 w 545"/>
                <a:gd name="T41" fmla="*/ 140 h 198"/>
                <a:gd name="T42" fmla="*/ 49 w 545"/>
                <a:gd name="T43" fmla="*/ 155 h 198"/>
                <a:gd name="T44" fmla="*/ 79 w 545"/>
                <a:gd name="T45" fmla="*/ 168 h 198"/>
                <a:gd name="T46" fmla="*/ 116 w 545"/>
                <a:gd name="T47" fmla="*/ 179 h 198"/>
                <a:gd name="T48" fmla="*/ 157 w 545"/>
                <a:gd name="T49" fmla="*/ 188 h 198"/>
                <a:gd name="T50" fmla="*/ 202 w 545"/>
                <a:gd name="T51" fmla="*/ 194 h 198"/>
                <a:gd name="T52" fmla="*/ 248 w 545"/>
                <a:gd name="T53" fmla="*/ 197 h 198"/>
                <a:gd name="T54" fmla="*/ 296 w 545"/>
                <a:gd name="T55" fmla="*/ 197 h 198"/>
                <a:gd name="T56" fmla="*/ 343 w 545"/>
                <a:gd name="T57" fmla="*/ 194 h 198"/>
                <a:gd name="T58" fmla="*/ 387 w 545"/>
                <a:gd name="T59" fmla="*/ 188 h 198"/>
                <a:gd name="T60" fmla="*/ 428 w 545"/>
                <a:gd name="T61" fmla="*/ 179 h 198"/>
                <a:gd name="T62" fmla="*/ 465 w 545"/>
                <a:gd name="T63" fmla="*/ 168 h 198"/>
                <a:gd name="T64" fmla="*/ 495 w 545"/>
                <a:gd name="T65" fmla="*/ 155 h 198"/>
                <a:gd name="T66" fmla="*/ 519 w 545"/>
                <a:gd name="T67" fmla="*/ 140 h 198"/>
                <a:gd name="T68" fmla="*/ 535 w 545"/>
                <a:gd name="T69" fmla="*/ 124 h 198"/>
                <a:gd name="T70" fmla="*/ 543 w 545"/>
                <a:gd name="T71" fmla="*/ 10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5" h="198">
                  <a:moveTo>
                    <a:pt x="544" y="99"/>
                  </a:moveTo>
                  <a:lnTo>
                    <a:pt x="543"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10"/>
                  </a:lnTo>
                  <a:lnTo>
                    <a:pt x="365" y="6"/>
                  </a:lnTo>
                  <a:lnTo>
                    <a:pt x="343" y="4"/>
                  </a:lnTo>
                  <a:lnTo>
                    <a:pt x="319" y="2"/>
                  </a:lnTo>
                  <a:lnTo>
                    <a:pt x="296" y="1"/>
                  </a:lnTo>
                  <a:lnTo>
                    <a:pt x="272" y="0"/>
                  </a:lnTo>
                  <a:lnTo>
                    <a:pt x="248" y="1"/>
                  </a:lnTo>
                  <a:lnTo>
                    <a:pt x="225" y="2"/>
                  </a:lnTo>
                  <a:lnTo>
                    <a:pt x="202" y="4"/>
                  </a:lnTo>
                  <a:lnTo>
                    <a:pt x="179" y="6"/>
                  </a:lnTo>
                  <a:lnTo>
                    <a:pt x="157" y="10"/>
                  </a:lnTo>
                  <a:lnTo>
                    <a:pt x="136" y="13"/>
                  </a:lnTo>
                  <a:lnTo>
                    <a:pt x="116" y="18"/>
                  </a:lnTo>
                  <a:lnTo>
                    <a:pt x="97" y="23"/>
                  </a:lnTo>
                  <a:lnTo>
                    <a:pt x="79" y="29"/>
                  </a:lnTo>
                  <a:lnTo>
                    <a:pt x="63" y="35"/>
                  </a:lnTo>
                  <a:lnTo>
                    <a:pt x="49" y="42"/>
                  </a:lnTo>
                  <a:lnTo>
                    <a:pt x="37" y="49"/>
                  </a:lnTo>
                  <a:lnTo>
                    <a:pt x="25" y="57"/>
                  </a:lnTo>
                  <a:lnTo>
                    <a:pt x="16" y="65"/>
                  </a:lnTo>
                  <a:lnTo>
                    <a:pt x="9" y="73"/>
                  </a:lnTo>
                  <a:lnTo>
                    <a:pt x="4" y="82"/>
                  </a:lnTo>
                  <a:lnTo>
                    <a:pt x="1" y="90"/>
                  </a:lnTo>
                  <a:lnTo>
                    <a:pt x="0" y="99"/>
                  </a:lnTo>
                  <a:lnTo>
                    <a:pt x="1" y="107"/>
                  </a:lnTo>
                  <a:lnTo>
                    <a:pt x="4" y="116"/>
                  </a:lnTo>
                  <a:lnTo>
                    <a:pt x="9" y="124"/>
                  </a:lnTo>
                  <a:lnTo>
                    <a:pt x="16" y="132"/>
                  </a:lnTo>
                  <a:lnTo>
                    <a:pt x="25" y="140"/>
                  </a:lnTo>
                  <a:lnTo>
                    <a:pt x="37" y="148"/>
                  </a:lnTo>
                  <a:lnTo>
                    <a:pt x="49" y="155"/>
                  </a:lnTo>
                  <a:lnTo>
                    <a:pt x="63" y="162"/>
                  </a:lnTo>
                  <a:lnTo>
                    <a:pt x="79"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19" y="196"/>
                  </a:lnTo>
                  <a:lnTo>
                    <a:pt x="343" y="194"/>
                  </a:lnTo>
                  <a:lnTo>
                    <a:pt x="365" y="191"/>
                  </a:lnTo>
                  <a:lnTo>
                    <a:pt x="387" y="188"/>
                  </a:lnTo>
                  <a:lnTo>
                    <a:pt x="408"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3" y="107"/>
                  </a:lnTo>
                  <a:lnTo>
                    <a:pt x="544" y="9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Rectangle 18">
              <a:extLst>
                <a:ext uri="{FF2B5EF4-FFF2-40B4-BE49-F238E27FC236}">
                  <a16:creationId xmlns:a16="http://schemas.microsoft.com/office/drawing/2014/main" id="{B6270DB6-06B3-4E7A-81F0-5670287D4A29}"/>
                </a:ext>
              </a:extLst>
            </p:cNvPr>
            <p:cNvSpPr>
              <a:spLocks noChangeArrowheads="1"/>
            </p:cNvSpPr>
            <p:nvPr/>
          </p:nvSpPr>
          <p:spPr bwMode="auto">
            <a:xfrm>
              <a:off x="2345" y="768"/>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29715" name="Rectangle 19">
              <a:extLst>
                <a:ext uri="{FF2B5EF4-FFF2-40B4-BE49-F238E27FC236}">
                  <a16:creationId xmlns:a16="http://schemas.microsoft.com/office/drawing/2014/main" id="{F643361D-66DE-4C63-83E4-6F31E20C2966}"/>
                </a:ext>
              </a:extLst>
            </p:cNvPr>
            <p:cNvSpPr>
              <a:spLocks noChangeArrowheads="1"/>
            </p:cNvSpPr>
            <p:nvPr/>
          </p:nvSpPr>
          <p:spPr bwMode="auto">
            <a:xfrm>
              <a:off x="2358" y="1223"/>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29716" name="Rectangle 20">
              <a:extLst>
                <a:ext uri="{FF2B5EF4-FFF2-40B4-BE49-F238E27FC236}">
                  <a16:creationId xmlns:a16="http://schemas.microsoft.com/office/drawing/2014/main" id="{3B0E0DD2-6B67-45B5-9F2A-C65A57DE5783}"/>
                </a:ext>
              </a:extLst>
            </p:cNvPr>
            <p:cNvSpPr>
              <a:spLocks noChangeArrowheads="1"/>
            </p:cNvSpPr>
            <p:nvPr/>
          </p:nvSpPr>
          <p:spPr bwMode="auto">
            <a:xfrm>
              <a:off x="1971" y="899"/>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29717" name="Rectangle 21">
              <a:extLst>
                <a:ext uri="{FF2B5EF4-FFF2-40B4-BE49-F238E27FC236}">
                  <a16:creationId xmlns:a16="http://schemas.microsoft.com/office/drawing/2014/main" id="{09674796-F9FD-4BEF-878E-3C48E0351779}"/>
                </a:ext>
              </a:extLst>
            </p:cNvPr>
            <p:cNvSpPr>
              <a:spLocks noChangeArrowheads="1"/>
            </p:cNvSpPr>
            <p:nvPr/>
          </p:nvSpPr>
          <p:spPr bwMode="auto">
            <a:xfrm>
              <a:off x="2998" y="904"/>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29718" name="Line 22">
              <a:extLst>
                <a:ext uri="{FF2B5EF4-FFF2-40B4-BE49-F238E27FC236}">
                  <a16:creationId xmlns:a16="http://schemas.microsoft.com/office/drawing/2014/main" id="{2C48BB84-2C31-4764-85F3-82D364E657D9}"/>
                </a:ext>
              </a:extLst>
            </p:cNvPr>
            <p:cNvSpPr>
              <a:spLocks noChangeShapeType="1"/>
            </p:cNvSpPr>
            <p:nvPr/>
          </p:nvSpPr>
          <p:spPr bwMode="auto">
            <a:xfrm>
              <a:off x="2097" y="1137"/>
              <a:ext cx="318" cy="9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9" name="Line 23">
              <a:extLst>
                <a:ext uri="{FF2B5EF4-FFF2-40B4-BE49-F238E27FC236}">
                  <a16:creationId xmlns:a16="http://schemas.microsoft.com/office/drawing/2014/main" id="{40E1BED8-4DD2-45F1-BE49-B8F2C3B4454C}"/>
                </a:ext>
              </a:extLst>
            </p:cNvPr>
            <p:cNvSpPr>
              <a:spLocks noChangeShapeType="1"/>
            </p:cNvSpPr>
            <p:nvPr/>
          </p:nvSpPr>
          <p:spPr bwMode="auto">
            <a:xfrm>
              <a:off x="2582" y="993"/>
              <a:ext cx="0" cy="24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0" name="Line 24">
              <a:extLst>
                <a:ext uri="{FF2B5EF4-FFF2-40B4-BE49-F238E27FC236}">
                  <a16:creationId xmlns:a16="http://schemas.microsoft.com/office/drawing/2014/main" id="{8C3E0CC0-33E4-4024-836C-D9ED8BE87114}"/>
                </a:ext>
              </a:extLst>
            </p:cNvPr>
            <p:cNvSpPr>
              <a:spLocks noChangeShapeType="1"/>
            </p:cNvSpPr>
            <p:nvPr/>
          </p:nvSpPr>
          <p:spPr bwMode="auto">
            <a:xfrm flipH="1">
              <a:off x="2809" y="1137"/>
              <a:ext cx="296" cy="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22" name="Line 26">
            <a:extLst>
              <a:ext uri="{FF2B5EF4-FFF2-40B4-BE49-F238E27FC236}">
                <a16:creationId xmlns:a16="http://schemas.microsoft.com/office/drawing/2014/main" id="{9E59D34B-A0DB-4F05-92E3-791CDD6D2013}"/>
              </a:ext>
            </a:extLst>
          </p:cNvPr>
          <p:cNvSpPr>
            <a:spLocks noChangeShapeType="1"/>
          </p:cNvSpPr>
          <p:nvPr/>
        </p:nvSpPr>
        <p:spPr bwMode="auto">
          <a:xfrm>
            <a:off x="6696075" y="2117725"/>
            <a:ext cx="79533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3" name="Line 27">
            <a:extLst>
              <a:ext uri="{FF2B5EF4-FFF2-40B4-BE49-F238E27FC236}">
                <a16:creationId xmlns:a16="http://schemas.microsoft.com/office/drawing/2014/main" id="{13E665C2-4CED-4AC6-B7EE-3112B0CDCA3B}"/>
              </a:ext>
            </a:extLst>
          </p:cNvPr>
          <p:cNvSpPr>
            <a:spLocks noChangeShapeType="1"/>
          </p:cNvSpPr>
          <p:nvPr/>
        </p:nvSpPr>
        <p:spPr bwMode="auto">
          <a:xfrm>
            <a:off x="7413625" y="1774825"/>
            <a:ext cx="322263" cy="1841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4" name="Line 28">
            <a:extLst>
              <a:ext uri="{FF2B5EF4-FFF2-40B4-BE49-F238E27FC236}">
                <a16:creationId xmlns:a16="http://schemas.microsoft.com/office/drawing/2014/main" id="{BA29C5EF-D03F-4539-AA3B-143A2EF701DD}"/>
              </a:ext>
            </a:extLst>
          </p:cNvPr>
          <p:cNvSpPr>
            <a:spLocks noChangeShapeType="1"/>
          </p:cNvSpPr>
          <p:nvPr/>
        </p:nvSpPr>
        <p:spPr bwMode="auto">
          <a:xfrm flipH="1">
            <a:off x="8223250" y="1804988"/>
            <a:ext cx="271463" cy="1698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5" name="Line 29">
            <a:extLst>
              <a:ext uri="{FF2B5EF4-FFF2-40B4-BE49-F238E27FC236}">
                <a16:creationId xmlns:a16="http://schemas.microsoft.com/office/drawing/2014/main" id="{DA9F7AD7-73FC-47BE-BB16-F6861FA7F68D}"/>
              </a:ext>
            </a:extLst>
          </p:cNvPr>
          <p:cNvSpPr>
            <a:spLocks noChangeShapeType="1"/>
          </p:cNvSpPr>
          <p:nvPr/>
        </p:nvSpPr>
        <p:spPr bwMode="auto">
          <a:xfrm>
            <a:off x="7029450" y="1692275"/>
            <a:ext cx="676275" cy="0"/>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34" name="Group 38">
            <a:extLst>
              <a:ext uri="{FF2B5EF4-FFF2-40B4-BE49-F238E27FC236}">
                <a16:creationId xmlns:a16="http://schemas.microsoft.com/office/drawing/2014/main" id="{67314459-B0C0-471E-9B63-84183B8205C7}"/>
              </a:ext>
            </a:extLst>
          </p:cNvPr>
          <p:cNvGrpSpPr>
            <a:grpSpLocks/>
          </p:cNvGrpSpPr>
          <p:nvPr/>
        </p:nvGrpSpPr>
        <p:grpSpPr bwMode="auto">
          <a:xfrm>
            <a:off x="4954588" y="2630488"/>
            <a:ext cx="2227262" cy="850900"/>
            <a:chOff x="3121" y="1657"/>
            <a:chExt cx="1403" cy="536"/>
          </a:xfrm>
        </p:grpSpPr>
        <p:sp>
          <p:nvSpPr>
            <p:cNvPr id="29726" name="Freeform 30">
              <a:extLst>
                <a:ext uri="{FF2B5EF4-FFF2-40B4-BE49-F238E27FC236}">
                  <a16:creationId xmlns:a16="http://schemas.microsoft.com/office/drawing/2014/main" id="{A076686E-E384-426A-993F-422EAE6EDD7E}"/>
                </a:ext>
              </a:extLst>
            </p:cNvPr>
            <p:cNvSpPr>
              <a:spLocks/>
            </p:cNvSpPr>
            <p:nvPr/>
          </p:nvSpPr>
          <p:spPr bwMode="auto">
            <a:xfrm>
              <a:off x="3121" y="1978"/>
              <a:ext cx="672" cy="209"/>
            </a:xfrm>
            <a:custGeom>
              <a:avLst/>
              <a:gdLst>
                <a:gd name="T0" fmla="*/ 669 w 672"/>
                <a:gd name="T1" fmla="*/ 95 h 209"/>
                <a:gd name="T2" fmla="*/ 659 w 672"/>
                <a:gd name="T3" fmla="*/ 77 h 209"/>
                <a:gd name="T4" fmla="*/ 640 w 672"/>
                <a:gd name="T5" fmla="*/ 59 h 209"/>
                <a:gd name="T6" fmla="*/ 610 w 672"/>
                <a:gd name="T7" fmla="*/ 44 h 209"/>
                <a:gd name="T8" fmla="*/ 573 w 672"/>
                <a:gd name="T9" fmla="*/ 29 h 209"/>
                <a:gd name="T10" fmla="*/ 527 w 672"/>
                <a:gd name="T11" fmla="*/ 19 h 209"/>
                <a:gd name="T12" fmla="*/ 477 w 672"/>
                <a:gd name="T13" fmla="*/ 9 h 209"/>
                <a:gd name="T14" fmla="*/ 423 w 672"/>
                <a:gd name="T15" fmla="*/ 3 h 209"/>
                <a:gd name="T16" fmla="*/ 365 w 672"/>
                <a:gd name="T17" fmla="*/ 0 h 209"/>
                <a:gd name="T18" fmla="*/ 305 w 672"/>
                <a:gd name="T19" fmla="*/ 0 h 209"/>
                <a:gd name="T20" fmla="*/ 249 w 672"/>
                <a:gd name="T21" fmla="*/ 3 h 209"/>
                <a:gd name="T22" fmla="*/ 193 w 672"/>
                <a:gd name="T23" fmla="*/ 9 h 209"/>
                <a:gd name="T24" fmla="*/ 143 w 672"/>
                <a:gd name="T25" fmla="*/ 19 h 209"/>
                <a:gd name="T26" fmla="*/ 98 w 672"/>
                <a:gd name="T27" fmla="*/ 29 h 209"/>
                <a:gd name="T28" fmla="*/ 60 w 672"/>
                <a:gd name="T29" fmla="*/ 44 h 209"/>
                <a:gd name="T30" fmla="*/ 30 w 672"/>
                <a:gd name="T31" fmla="*/ 59 h 209"/>
                <a:gd name="T32" fmla="*/ 11 w 672"/>
                <a:gd name="T33" fmla="*/ 77 h 209"/>
                <a:gd name="T34" fmla="*/ 1 w 672"/>
                <a:gd name="T35" fmla="*/ 95 h 209"/>
                <a:gd name="T36" fmla="*/ 1 w 672"/>
                <a:gd name="T37" fmla="*/ 112 h 209"/>
                <a:gd name="T38" fmla="*/ 11 w 672"/>
                <a:gd name="T39" fmla="*/ 130 h 209"/>
                <a:gd name="T40" fmla="*/ 30 w 672"/>
                <a:gd name="T41" fmla="*/ 148 h 209"/>
                <a:gd name="T42" fmla="*/ 60 w 672"/>
                <a:gd name="T43" fmla="*/ 163 h 209"/>
                <a:gd name="T44" fmla="*/ 98 w 672"/>
                <a:gd name="T45" fmla="*/ 178 h 209"/>
                <a:gd name="T46" fmla="*/ 143 w 672"/>
                <a:gd name="T47" fmla="*/ 189 h 209"/>
                <a:gd name="T48" fmla="*/ 193 w 672"/>
                <a:gd name="T49" fmla="*/ 198 h 209"/>
                <a:gd name="T50" fmla="*/ 249 w 672"/>
                <a:gd name="T51" fmla="*/ 204 h 209"/>
                <a:gd name="T52" fmla="*/ 305 w 672"/>
                <a:gd name="T53" fmla="*/ 208 h 209"/>
                <a:gd name="T54" fmla="*/ 365 w 672"/>
                <a:gd name="T55" fmla="*/ 208 h 209"/>
                <a:gd name="T56" fmla="*/ 423 w 672"/>
                <a:gd name="T57" fmla="*/ 204 h 209"/>
                <a:gd name="T58" fmla="*/ 477 w 672"/>
                <a:gd name="T59" fmla="*/ 198 h 209"/>
                <a:gd name="T60" fmla="*/ 527 w 672"/>
                <a:gd name="T61" fmla="*/ 189 h 209"/>
                <a:gd name="T62" fmla="*/ 573 w 672"/>
                <a:gd name="T63" fmla="*/ 178 h 209"/>
                <a:gd name="T64" fmla="*/ 610 w 672"/>
                <a:gd name="T65" fmla="*/ 163 h 209"/>
                <a:gd name="T66" fmla="*/ 640 w 672"/>
                <a:gd name="T67" fmla="*/ 148 h 209"/>
                <a:gd name="T68" fmla="*/ 659 w 672"/>
                <a:gd name="T69" fmla="*/ 130 h 209"/>
                <a:gd name="T70" fmla="*/ 669 w 672"/>
                <a:gd name="T71"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2" h="209">
                  <a:moveTo>
                    <a:pt x="671" y="104"/>
                  </a:moveTo>
                  <a:lnTo>
                    <a:pt x="669" y="95"/>
                  </a:lnTo>
                  <a:lnTo>
                    <a:pt x="666" y="85"/>
                  </a:lnTo>
                  <a:lnTo>
                    <a:pt x="659" y="77"/>
                  </a:lnTo>
                  <a:lnTo>
                    <a:pt x="651" y="68"/>
                  </a:lnTo>
                  <a:lnTo>
                    <a:pt x="640" y="59"/>
                  </a:lnTo>
                  <a:lnTo>
                    <a:pt x="626" y="52"/>
                  </a:lnTo>
                  <a:lnTo>
                    <a:pt x="610" y="44"/>
                  </a:lnTo>
                  <a:lnTo>
                    <a:pt x="593" y="37"/>
                  </a:lnTo>
                  <a:lnTo>
                    <a:pt x="573" y="29"/>
                  </a:lnTo>
                  <a:lnTo>
                    <a:pt x="551" y="24"/>
                  </a:lnTo>
                  <a:lnTo>
                    <a:pt x="527" y="19"/>
                  </a:lnTo>
                  <a:lnTo>
                    <a:pt x="503" y="13"/>
                  </a:lnTo>
                  <a:lnTo>
                    <a:pt x="477" y="9"/>
                  </a:lnTo>
                  <a:lnTo>
                    <a:pt x="450" y="6"/>
                  </a:lnTo>
                  <a:lnTo>
                    <a:pt x="423" y="3"/>
                  </a:lnTo>
                  <a:lnTo>
                    <a:pt x="394" y="1"/>
                  </a:lnTo>
                  <a:lnTo>
                    <a:pt x="365" y="0"/>
                  </a:lnTo>
                  <a:lnTo>
                    <a:pt x="335" y="0"/>
                  </a:lnTo>
                  <a:lnTo>
                    <a:pt x="305" y="0"/>
                  </a:lnTo>
                  <a:lnTo>
                    <a:pt x="277" y="1"/>
                  </a:lnTo>
                  <a:lnTo>
                    <a:pt x="249" y="3"/>
                  </a:lnTo>
                  <a:lnTo>
                    <a:pt x="220" y="6"/>
                  </a:lnTo>
                  <a:lnTo>
                    <a:pt x="193" y="9"/>
                  </a:lnTo>
                  <a:lnTo>
                    <a:pt x="167" y="13"/>
                  </a:lnTo>
                  <a:lnTo>
                    <a:pt x="143" y="19"/>
                  </a:lnTo>
                  <a:lnTo>
                    <a:pt x="119" y="24"/>
                  </a:lnTo>
                  <a:lnTo>
                    <a:pt x="98" y="29"/>
                  </a:lnTo>
                  <a:lnTo>
                    <a:pt x="78" y="37"/>
                  </a:lnTo>
                  <a:lnTo>
                    <a:pt x="60" y="44"/>
                  </a:lnTo>
                  <a:lnTo>
                    <a:pt x="44" y="52"/>
                  </a:lnTo>
                  <a:lnTo>
                    <a:pt x="30" y="59"/>
                  </a:lnTo>
                  <a:lnTo>
                    <a:pt x="19" y="68"/>
                  </a:lnTo>
                  <a:lnTo>
                    <a:pt x="11" y="77"/>
                  </a:lnTo>
                  <a:lnTo>
                    <a:pt x="4" y="85"/>
                  </a:lnTo>
                  <a:lnTo>
                    <a:pt x="1" y="95"/>
                  </a:lnTo>
                  <a:lnTo>
                    <a:pt x="0" y="104"/>
                  </a:lnTo>
                  <a:lnTo>
                    <a:pt x="1" y="112"/>
                  </a:lnTo>
                  <a:lnTo>
                    <a:pt x="4" y="122"/>
                  </a:lnTo>
                  <a:lnTo>
                    <a:pt x="11" y="130"/>
                  </a:lnTo>
                  <a:lnTo>
                    <a:pt x="19" y="140"/>
                  </a:lnTo>
                  <a:lnTo>
                    <a:pt x="30" y="148"/>
                  </a:lnTo>
                  <a:lnTo>
                    <a:pt x="44" y="157"/>
                  </a:lnTo>
                  <a:lnTo>
                    <a:pt x="60" y="163"/>
                  </a:lnTo>
                  <a:lnTo>
                    <a:pt x="78" y="170"/>
                  </a:lnTo>
                  <a:lnTo>
                    <a:pt x="98" y="178"/>
                  </a:lnTo>
                  <a:lnTo>
                    <a:pt x="119" y="183"/>
                  </a:lnTo>
                  <a:lnTo>
                    <a:pt x="143" y="189"/>
                  </a:lnTo>
                  <a:lnTo>
                    <a:pt x="167" y="194"/>
                  </a:lnTo>
                  <a:lnTo>
                    <a:pt x="193" y="198"/>
                  </a:lnTo>
                  <a:lnTo>
                    <a:pt x="220" y="201"/>
                  </a:lnTo>
                  <a:lnTo>
                    <a:pt x="249" y="204"/>
                  </a:lnTo>
                  <a:lnTo>
                    <a:pt x="277" y="206"/>
                  </a:lnTo>
                  <a:lnTo>
                    <a:pt x="305" y="208"/>
                  </a:lnTo>
                  <a:lnTo>
                    <a:pt x="335" y="208"/>
                  </a:lnTo>
                  <a:lnTo>
                    <a:pt x="365" y="208"/>
                  </a:lnTo>
                  <a:lnTo>
                    <a:pt x="394" y="206"/>
                  </a:lnTo>
                  <a:lnTo>
                    <a:pt x="423" y="204"/>
                  </a:lnTo>
                  <a:lnTo>
                    <a:pt x="450" y="201"/>
                  </a:lnTo>
                  <a:lnTo>
                    <a:pt x="477" y="198"/>
                  </a:lnTo>
                  <a:lnTo>
                    <a:pt x="503" y="194"/>
                  </a:lnTo>
                  <a:lnTo>
                    <a:pt x="527" y="189"/>
                  </a:lnTo>
                  <a:lnTo>
                    <a:pt x="551" y="183"/>
                  </a:lnTo>
                  <a:lnTo>
                    <a:pt x="573" y="178"/>
                  </a:lnTo>
                  <a:lnTo>
                    <a:pt x="593" y="170"/>
                  </a:lnTo>
                  <a:lnTo>
                    <a:pt x="610" y="163"/>
                  </a:lnTo>
                  <a:lnTo>
                    <a:pt x="626" y="157"/>
                  </a:lnTo>
                  <a:lnTo>
                    <a:pt x="640" y="148"/>
                  </a:lnTo>
                  <a:lnTo>
                    <a:pt x="651" y="140"/>
                  </a:lnTo>
                  <a:lnTo>
                    <a:pt x="659" y="130"/>
                  </a:lnTo>
                  <a:lnTo>
                    <a:pt x="666" y="122"/>
                  </a:lnTo>
                  <a:lnTo>
                    <a:pt x="669" y="112"/>
                  </a:lnTo>
                  <a:lnTo>
                    <a:pt x="671"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7" name="Freeform 31">
              <a:extLst>
                <a:ext uri="{FF2B5EF4-FFF2-40B4-BE49-F238E27FC236}">
                  <a16:creationId xmlns:a16="http://schemas.microsoft.com/office/drawing/2014/main" id="{15F9693D-A1F8-4E9F-86B1-5981A73D2CB6}"/>
                </a:ext>
              </a:extLst>
            </p:cNvPr>
            <p:cNvSpPr>
              <a:spLocks/>
            </p:cNvSpPr>
            <p:nvPr/>
          </p:nvSpPr>
          <p:spPr bwMode="auto">
            <a:xfrm>
              <a:off x="3978" y="1995"/>
              <a:ext cx="546" cy="198"/>
            </a:xfrm>
            <a:custGeom>
              <a:avLst/>
              <a:gdLst>
                <a:gd name="T0" fmla="*/ 1 w 546"/>
                <a:gd name="T1" fmla="*/ 107 h 198"/>
                <a:gd name="T2" fmla="*/ 9 w 546"/>
                <a:gd name="T3" fmla="*/ 124 h 198"/>
                <a:gd name="T4" fmla="*/ 25 w 546"/>
                <a:gd name="T5" fmla="*/ 141 h 198"/>
                <a:gd name="T6" fmla="*/ 50 w 546"/>
                <a:gd name="T7" fmla="*/ 155 h 198"/>
                <a:gd name="T8" fmla="*/ 80 w 546"/>
                <a:gd name="T9" fmla="*/ 168 h 198"/>
                <a:gd name="T10" fmla="*/ 116 w 546"/>
                <a:gd name="T11" fmla="*/ 179 h 198"/>
                <a:gd name="T12" fmla="*/ 157 w 546"/>
                <a:gd name="T13" fmla="*/ 188 h 198"/>
                <a:gd name="T14" fmla="*/ 202 w 546"/>
                <a:gd name="T15" fmla="*/ 194 h 198"/>
                <a:gd name="T16" fmla="*/ 248 w 546"/>
                <a:gd name="T17" fmla="*/ 197 h 198"/>
                <a:gd name="T18" fmla="*/ 296 w 546"/>
                <a:gd name="T19" fmla="*/ 197 h 198"/>
                <a:gd name="T20" fmla="*/ 343 w 546"/>
                <a:gd name="T21" fmla="*/ 194 h 198"/>
                <a:gd name="T22" fmla="*/ 387 w 546"/>
                <a:gd name="T23" fmla="*/ 188 h 198"/>
                <a:gd name="T24" fmla="*/ 428 w 546"/>
                <a:gd name="T25" fmla="*/ 179 h 198"/>
                <a:gd name="T26" fmla="*/ 465 w 546"/>
                <a:gd name="T27" fmla="*/ 168 h 198"/>
                <a:gd name="T28" fmla="*/ 495 w 546"/>
                <a:gd name="T29" fmla="*/ 155 h 198"/>
                <a:gd name="T30" fmla="*/ 519 w 546"/>
                <a:gd name="T31" fmla="*/ 140 h 198"/>
                <a:gd name="T32" fmla="*/ 535 w 546"/>
                <a:gd name="T33" fmla="*/ 124 h 198"/>
                <a:gd name="T34" fmla="*/ 544 w 546"/>
                <a:gd name="T35" fmla="*/ 107 h 198"/>
                <a:gd name="T36" fmla="*/ 544 w 546"/>
                <a:gd name="T37" fmla="*/ 90 h 198"/>
                <a:gd name="T38" fmla="*/ 535 w 546"/>
                <a:gd name="T39" fmla="*/ 73 h 198"/>
                <a:gd name="T40" fmla="*/ 519 w 546"/>
                <a:gd name="T41" fmla="*/ 57 h 198"/>
                <a:gd name="T42" fmla="*/ 495 w 546"/>
                <a:gd name="T43" fmla="*/ 42 h 198"/>
                <a:gd name="T44" fmla="*/ 465 w 546"/>
                <a:gd name="T45" fmla="*/ 29 h 198"/>
                <a:gd name="T46" fmla="*/ 428 w 546"/>
                <a:gd name="T47" fmla="*/ 18 h 198"/>
                <a:gd name="T48" fmla="*/ 387 w 546"/>
                <a:gd name="T49" fmla="*/ 9 h 198"/>
                <a:gd name="T50" fmla="*/ 343 w 546"/>
                <a:gd name="T51" fmla="*/ 4 h 198"/>
                <a:gd name="T52" fmla="*/ 296 w 546"/>
                <a:gd name="T53" fmla="*/ 1 h 198"/>
                <a:gd name="T54" fmla="*/ 248 w 546"/>
                <a:gd name="T55" fmla="*/ 1 h 198"/>
                <a:gd name="T56" fmla="*/ 202 w 546"/>
                <a:gd name="T57" fmla="*/ 4 h 198"/>
                <a:gd name="T58" fmla="*/ 157 w 546"/>
                <a:gd name="T59" fmla="*/ 10 h 198"/>
                <a:gd name="T60" fmla="*/ 116 w 546"/>
                <a:gd name="T61" fmla="*/ 18 h 198"/>
                <a:gd name="T62" fmla="*/ 80 w 546"/>
                <a:gd name="T63" fmla="*/ 29 h 198"/>
                <a:gd name="T64" fmla="*/ 49 w 546"/>
                <a:gd name="T65" fmla="*/ 43 h 198"/>
                <a:gd name="T66" fmla="*/ 25 w 546"/>
                <a:gd name="T67" fmla="*/ 57 h 198"/>
                <a:gd name="T68" fmla="*/ 9 w 546"/>
                <a:gd name="T69" fmla="*/ 74 h 198"/>
                <a:gd name="T70" fmla="*/ 1 w 546"/>
                <a:gd name="T71" fmla="*/ 9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6" h="198">
                  <a:moveTo>
                    <a:pt x="0" y="99"/>
                  </a:moveTo>
                  <a:lnTo>
                    <a:pt x="1" y="107"/>
                  </a:lnTo>
                  <a:lnTo>
                    <a:pt x="4" y="116"/>
                  </a:lnTo>
                  <a:lnTo>
                    <a:pt x="9" y="124"/>
                  </a:lnTo>
                  <a:lnTo>
                    <a:pt x="16" y="132"/>
                  </a:lnTo>
                  <a:lnTo>
                    <a:pt x="25" y="141"/>
                  </a:lnTo>
                  <a:lnTo>
                    <a:pt x="37" y="148"/>
                  </a:lnTo>
                  <a:lnTo>
                    <a:pt x="50" y="155"/>
                  </a:lnTo>
                  <a:lnTo>
                    <a:pt x="63" y="162"/>
                  </a:lnTo>
                  <a:lnTo>
                    <a:pt x="80" y="168"/>
                  </a:lnTo>
                  <a:lnTo>
                    <a:pt x="97" y="174"/>
                  </a:lnTo>
                  <a:lnTo>
                    <a:pt x="116" y="179"/>
                  </a:lnTo>
                  <a:lnTo>
                    <a:pt x="136" y="184"/>
                  </a:lnTo>
                  <a:lnTo>
                    <a:pt x="157" y="188"/>
                  </a:lnTo>
                  <a:lnTo>
                    <a:pt x="179" y="191"/>
                  </a:lnTo>
                  <a:lnTo>
                    <a:pt x="202" y="194"/>
                  </a:lnTo>
                  <a:lnTo>
                    <a:pt x="225" y="196"/>
                  </a:lnTo>
                  <a:lnTo>
                    <a:pt x="248" y="197"/>
                  </a:lnTo>
                  <a:lnTo>
                    <a:pt x="272" y="197"/>
                  </a:lnTo>
                  <a:lnTo>
                    <a:pt x="296" y="197"/>
                  </a:lnTo>
                  <a:lnTo>
                    <a:pt x="320" y="196"/>
                  </a:lnTo>
                  <a:lnTo>
                    <a:pt x="343" y="194"/>
                  </a:lnTo>
                  <a:lnTo>
                    <a:pt x="365" y="191"/>
                  </a:lnTo>
                  <a:lnTo>
                    <a:pt x="387" y="188"/>
                  </a:lnTo>
                  <a:lnTo>
                    <a:pt x="409" y="184"/>
                  </a:lnTo>
                  <a:lnTo>
                    <a:pt x="428" y="179"/>
                  </a:lnTo>
                  <a:lnTo>
                    <a:pt x="447" y="174"/>
                  </a:lnTo>
                  <a:lnTo>
                    <a:pt x="465" y="168"/>
                  </a:lnTo>
                  <a:lnTo>
                    <a:pt x="481" y="162"/>
                  </a:lnTo>
                  <a:lnTo>
                    <a:pt x="495" y="155"/>
                  </a:lnTo>
                  <a:lnTo>
                    <a:pt x="508" y="148"/>
                  </a:lnTo>
                  <a:lnTo>
                    <a:pt x="519" y="140"/>
                  </a:lnTo>
                  <a:lnTo>
                    <a:pt x="528" y="132"/>
                  </a:lnTo>
                  <a:lnTo>
                    <a:pt x="535" y="124"/>
                  </a:lnTo>
                  <a:lnTo>
                    <a:pt x="540" y="116"/>
                  </a:lnTo>
                  <a:lnTo>
                    <a:pt x="544" y="107"/>
                  </a:lnTo>
                  <a:lnTo>
                    <a:pt x="545" y="99"/>
                  </a:lnTo>
                  <a:lnTo>
                    <a:pt x="544" y="90"/>
                  </a:lnTo>
                  <a:lnTo>
                    <a:pt x="540" y="82"/>
                  </a:lnTo>
                  <a:lnTo>
                    <a:pt x="535" y="73"/>
                  </a:lnTo>
                  <a:lnTo>
                    <a:pt x="528" y="65"/>
                  </a:lnTo>
                  <a:lnTo>
                    <a:pt x="519" y="57"/>
                  </a:lnTo>
                  <a:lnTo>
                    <a:pt x="508" y="49"/>
                  </a:lnTo>
                  <a:lnTo>
                    <a:pt x="495" y="42"/>
                  </a:lnTo>
                  <a:lnTo>
                    <a:pt x="481" y="35"/>
                  </a:lnTo>
                  <a:lnTo>
                    <a:pt x="465" y="29"/>
                  </a:lnTo>
                  <a:lnTo>
                    <a:pt x="447" y="23"/>
                  </a:lnTo>
                  <a:lnTo>
                    <a:pt x="428" y="18"/>
                  </a:lnTo>
                  <a:lnTo>
                    <a:pt x="408" y="13"/>
                  </a:lnTo>
                  <a:lnTo>
                    <a:pt x="387" y="9"/>
                  </a:lnTo>
                  <a:lnTo>
                    <a:pt x="365" y="6"/>
                  </a:lnTo>
                  <a:lnTo>
                    <a:pt x="343" y="4"/>
                  </a:lnTo>
                  <a:lnTo>
                    <a:pt x="320" y="2"/>
                  </a:lnTo>
                  <a:lnTo>
                    <a:pt x="296" y="1"/>
                  </a:lnTo>
                  <a:lnTo>
                    <a:pt x="272" y="0"/>
                  </a:lnTo>
                  <a:lnTo>
                    <a:pt x="248" y="1"/>
                  </a:lnTo>
                  <a:lnTo>
                    <a:pt x="225" y="2"/>
                  </a:lnTo>
                  <a:lnTo>
                    <a:pt x="202" y="4"/>
                  </a:lnTo>
                  <a:lnTo>
                    <a:pt x="179" y="6"/>
                  </a:lnTo>
                  <a:lnTo>
                    <a:pt x="157" y="10"/>
                  </a:lnTo>
                  <a:lnTo>
                    <a:pt x="136" y="13"/>
                  </a:lnTo>
                  <a:lnTo>
                    <a:pt x="116" y="18"/>
                  </a:lnTo>
                  <a:lnTo>
                    <a:pt x="97" y="23"/>
                  </a:lnTo>
                  <a:lnTo>
                    <a:pt x="80" y="29"/>
                  </a:lnTo>
                  <a:lnTo>
                    <a:pt x="63" y="36"/>
                  </a:lnTo>
                  <a:lnTo>
                    <a:pt x="49" y="43"/>
                  </a:lnTo>
                  <a:lnTo>
                    <a:pt x="37" y="49"/>
                  </a:lnTo>
                  <a:lnTo>
                    <a:pt x="25" y="57"/>
                  </a:lnTo>
                  <a:lnTo>
                    <a:pt x="16" y="65"/>
                  </a:lnTo>
                  <a:lnTo>
                    <a:pt x="9" y="74"/>
                  </a:lnTo>
                  <a:lnTo>
                    <a:pt x="4" y="82"/>
                  </a:lnTo>
                  <a:lnTo>
                    <a:pt x="1" y="91"/>
                  </a:lnTo>
                  <a:lnTo>
                    <a:pt x="0" y="9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Freeform 32">
              <a:extLst>
                <a:ext uri="{FF2B5EF4-FFF2-40B4-BE49-F238E27FC236}">
                  <a16:creationId xmlns:a16="http://schemas.microsoft.com/office/drawing/2014/main" id="{5CC93611-56AB-4667-B247-23A16C92C9B0}"/>
                </a:ext>
              </a:extLst>
            </p:cNvPr>
            <p:cNvSpPr>
              <a:spLocks/>
            </p:cNvSpPr>
            <p:nvPr/>
          </p:nvSpPr>
          <p:spPr bwMode="auto">
            <a:xfrm>
              <a:off x="3597" y="1677"/>
              <a:ext cx="711" cy="203"/>
            </a:xfrm>
            <a:custGeom>
              <a:avLst/>
              <a:gdLst>
                <a:gd name="T0" fmla="*/ 710 w 711"/>
                <a:gd name="T1" fmla="*/ 202 h 203"/>
                <a:gd name="T2" fmla="*/ 710 w 711"/>
                <a:gd name="T3" fmla="*/ 0 h 203"/>
                <a:gd name="T4" fmla="*/ 0 w 711"/>
                <a:gd name="T5" fmla="*/ 0 h 203"/>
                <a:gd name="T6" fmla="*/ 0 w 711"/>
                <a:gd name="T7" fmla="*/ 202 h 203"/>
                <a:gd name="T8" fmla="*/ 710 w 711"/>
                <a:gd name="T9" fmla="*/ 202 h 203"/>
              </a:gdLst>
              <a:ahLst/>
              <a:cxnLst>
                <a:cxn ang="0">
                  <a:pos x="T0" y="T1"/>
                </a:cxn>
                <a:cxn ang="0">
                  <a:pos x="T2" y="T3"/>
                </a:cxn>
                <a:cxn ang="0">
                  <a:pos x="T4" y="T5"/>
                </a:cxn>
                <a:cxn ang="0">
                  <a:pos x="T6" y="T7"/>
                </a:cxn>
                <a:cxn ang="0">
                  <a:pos x="T8" y="T9"/>
                </a:cxn>
              </a:cxnLst>
              <a:rect l="0" t="0" r="r" b="b"/>
              <a:pathLst>
                <a:path w="711" h="203">
                  <a:moveTo>
                    <a:pt x="710" y="202"/>
                  </a:moveTo>
                  <a:lnTo>
                    <a:pt x="710" y="0"/>
                  </a:lnTo>
                  <a:lnTo>
                    <a:pt x="0" y="0"/>
                  </a:lnTo>
                  <a:lnTo>
                    <a:pt x="0" y="202"/>
                  </a:lnTo>
                  <a:lnTo>
                    <a:pt x="710" y="20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Rectangle 33">
              <a:extLst>
                <a:ext uri="{FF2B5EF4-FFF2-40B4-BE49-F238E27FC236}">
                  <a16:creationId xmlns:a16="http://schemas.microsoft.com/office/drawing/2014/main" id="{2DA1BE2F-4741-4070-AD63-C0DBE3908A50}"/>
                </a:ext>
              </a:extLst>
            </p:cNvPr>
            <p:cNvSpPr>
              <a:spLocks noChangeArrowheads="1"/>
            </p:cNvSpPr>
            <p:nvPr/>
          </p:nvSpPr>
          <p:spPr bwMode="auto">
            <a:xfrm>
              <a:off x="3666" y="1657"/>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Policies</a:t>
              </a:r>
            </a:p>
          </p:txBody>
        </p:sp>
        <p:sp>
          <p:nvSpPr>
            <p:cNvPr id="29730" name="Rectangle 34">
              <a:extLst>
                <a:ext uri="{FF2B5EF4-FFF2-40B4-BE49-F238E27FC236}">
                  <a16:creationId xmlns:a16="http://schemas.microsoft.com/office/drawing/2014/main" id="{9F891C8C-000E-49C8-92EE-484BBB06CE63}"/>
                </a:ext>
              </a:extLst>
            </p:cNvPr>
            <p:cNvSpPr>
              <a:spLocks noChangeArrowheads="1"/>
            </p:cNvSpPr>
            <p:nvPr/>
          </p:nvSpPr>
          <p:spPr bwMode="auto">
            <a:xfrm>
              <a:off x="3126" y="1963"/>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policyid</a:t>
              </a:r>
            </a:p>
          </p:txBody>
        </p:sp>
        <p:sp>
          <p:nvSpPr>
            <p:cNvPr id="29731" name="Rectangle 35">
              <a:extLst>
                <a:ext uri="{FF2B5EF4-FFF2-40B4-BE49-F238E27FC236}">
                  <a16:creationId xmlns:a16="http://schemas.microsoft.com/office/drawing/2014/main" id="{982DEF79-AFF9-473A-8732-4757AA507E21}"/>
                </a:ext>
              </a:extLst>
            </p:cNvPr>
            <p:cNvSpPr>
              <a:spLocks noChangeArrowheads="1"/>
            </p:cNvSpPr>
            <p:nvPr/>
          </p:nvSpPr>
          <p:spPr bwMode="auto">
            <a:xfrm>
              <a:off x="4114" y="1976"/>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cost</a:t>
              </a:r>
            </a:p>
          </p:txBody>
        </p:sp>
        <p:sp>
          <p:nvSpPr>
            <p:cNvPr id="29732" name="Line 36">
              <a:extLst>
                <a:ext uri="{FF2B5EF4-FFF2-40B4-BE49-F238E27FC236}">
                  <a16:creationId xmlns:a16="http://schemas.microsoft.com/office/drawing/2014/main" id="{11BB3E3B-D795-4562-8B8E-D376C952DCAD}"/>
                </a:ext>
              </a:extLst>
            </p:cNvPr>
            <p:cNvSpPr>
              <a:spLocks noChangeShapeType="1"/>
            </p:cNvSpPr>
            <p:nvPr/>
          </p:nvSpPr>
          <p:spPr bwMode="auto">
            <a:xfrm flipV="1">
              <a:off x="3455" y="1873"/>
              <a:ext cx="299" cy="1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3" name="Line 37">
              <a:extLst>
                <a:ext uri="{FF2B5EF4-FFF2-40B4-BE49-F238E27FC236}">
                  <a16:creationId xmlns:a16="http://schemas.microsoft.com/office/drawing/2014/main" id="{D52E868D-97C4-496F-9F96-54DBDFF5D693}"/>
                </a:ext>
              </a:extLst>
            </p:cNvPr>
            <p:cNvSpPr>
              <a:spLocks noChangeShapeType="1"/>
            </p:cNvSpPr>
            <p:nvPr/>
          </p:nvSpPr>
          <p:spPr bwMode="auto">
            <a:xfrm flipH="1" flipV="1">
              <a:off x="4009" y="1887"/>
              <a:ext cx="248" cy="10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737" name="Group 41">
            <a:extLst>
              <a:ext uri="{FF2B5EF4-FFF2-40B4-BE49-F238E27FC236}">
                <a16:creationId xmlns:a16="http://schemas.microsoft.com/office/drawing/2014/main" id="{99F0D9B9-928C-4080-8D41-3FAE01947B31}"/>
              </a:ext>
            </a:extLst>
          </p:cNvPr>
          <p:cNvGrpSpPr>
            <a:grpSpLocks/>
          </p:cNvGrpSpPr>
          <p:nvPr/>
        </p:nvGrpSpPr>
        <p:grpSpPr bwMode="auto">
          <a:xfrm>
            <a:off x="6781800" y="4876800"/>
            <a:ext cx="1557338" cy="584200"/>
            <a:chOff x="4272" y="3072"/>
            <a:chExt cx="981" cy="368"/>
          </a:xfrm>
        </p:grpSpPr>
        <p:sp>
          <p:nvSpPr>
            <p:cNvPr id="29735" name="Freeform 39">
              <a:extLst>
                <a:ext uri="{FF2B5EF4-FFF2-40B4-BE49-F238E27FC236}">
                  <a16:creationId xmlns:a16="http://schemas.microsoft.com/office/drawing/2014/main" id="{89004E96-117B-4C50-B175-E8BB343A3533}"/>
                </a:ext>
              </a:extLst>
            </p:cNvPr>
            <p:cNvSpPr>
              <a:spLocks/>
            </p:cNvSpPr>
            <p:nvPr/>
          </p:nvSpPr>
          <p:spPr bwMode="auto">
            <a:xfrm>
              <a:off x="4272" y="3072"/>
              <a:ext cx="981" cy="368"/>
            </a:xfrm>
            <a:custGeom>
              <a:avLst/>
              <a:gdLst>
                <a:gd name="T0" fmla="*/ 0 w 981"/>
                <a:gd name="T1" fmla="*/ 183 h 368"/>
                <a:gd name="T2" fmla="*/ 483 w 981"/>
                <a:gd name="T3" fmla="*/ 0 h 368"/>
                <a:gd name="T4" fmla="*/ 980 w 981"/>
                <a:gd name="T5" fmla="*/ 189 h 368"/>
                <a:gd name="T6" fmla="*/ 483 w 981"/>
                <a:gd name="T7" fmla="*/ 367 h 368"/>
                <a:gd name="T8" fmla="*/ 0 w 981"/>
                <a:gd name="T9" fmla="*/ 183 h 368"/>
              </a:gdLst>
              <a:ahLst/>
              <a:cxnLst>
                <a:cxn ang="0">
                  <a:pos x="T0" y="T1"/>
                </a:cxn>
                <a:cxn ang="0">
                  <a:pos x="T2" y="T3"/>
                </a:cxn>
                <a:cxn ang="0">
                  <a:pos x="T4" y="T5"/>
                </a:cxn>
                <a:cxn ang="0">
                  <a:pos x="T6" y="T7"/>
                </a:cxn>
                <a:cxn ang="0">
                  <a:pos x="T8" y="T9"/>
                </a:cxn>
              </a:cxnLst>
              <a:rect l="0" t="0" r="r" b="b"/>
              <a:pathLst>
                <a:path w="981" h="368">
                  <a:moveTo>
                    <a:pt x="0" y="183"/>
                  </a:moveTo>
                  <a:lnTo>
                    <a:pt x="483" y="0"/>
                  </a:lnTo>
                  <a:lnTo>
                    <a:pt x="980" y="189"/>
                  </a:lnTo>
                  <a:lnTo>
                    <a:pt x="483" y="367"/>
                  </a:lnTo>
                  <a:lnTo>
                    <a:pt x="0" y="183"/>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6" name="Rectangle 40">
              <a:extLst>
                <a:ext uri="{FF2B5EF4-FFF2-40B4-BE49-F238E27FC236}">
                  <a16:creationId xmlns:a16="http://schemas.microsoft.com/office/drawing/2014/main" id="{013B73A0-59E7-47BD-A275-9D9EA5832F10}"/>
                </a:ext>
              </a:extLst>
            </p:cNvPr>
            <p:cNvSpPr>
              <a:spLocks noChangeArrowheads="1"/>
            </p:cNvSpPr>
            <p:nvPr/>
          </p:nvSpPr>
          <p:spPr bwMode="auto">
            <a:xfrm>
              <a:off x="4367" y="3133"/>
              <a:ext cx="80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Beneficiary</a:t>
              </a:r>
            </a:p>
          </p:txBody>
        </p:sp>
      </p:grpSp>
      <p:sp>
        <p:nvSpPr>
          <p:cNvPr id="29738" name="Freeform 42">
            <a:extLst>
              <a:ext uri="{FF2B5EF4-FFF2-40B4-BE49-F238E27FC236}">
                <a16:creationId xmlns:a16="http://schemas.microsoft.com/office/drawing/2014/main" id="{DE572386-1F6B-4971-AD30-B4D96FAA0153}"/>
              </a:ext>
            </a:extLst>
          </p:cNvPr>
          <p:cNvSpPr>
            <a:spLocks/>
          </p:cNvSpPr>
          <p:nvPr/>
        </p:nvSpPr>
        <p:spPr bwMode="auto">
          <a:xfrm>
            <a:off x="7010400" y="3581400"/>
            <a:ext cx="965200" cy="382588"/>
          </a:xfrm>
          <a:custGeom>
            <a:avLst/>
            <a:gdLst>
              <a:gd name="T0" fmla="*/ 606 w 608"/>
              <a:gd name="T1" fmla="*/ 110 h 241"/>
              <a:gd name="T2" fmla="*/ 596 w 608"/>
              <a:gd name="T3" fmla="*/ 89 h 241"/>
              <a:gd name="T4" fmla="*/ 579 w 608"/>
              <a:gd name="T5" fmla="*/ 69 h 241"/>
              <a:gd name="T6" fmla="*/ 552 w 608"/>
              <a:gd name="T7" fmla="*/ 51 h 241"/>
              <a:gd name="T8" fmla="*/ 519 w 608"/>
              <a:gd name="T9" fmla="*/ 36 h 241"/>
              <a:gd name="T10" fmla="*/ 477 w 608"/>
              <a:gd name="T11" fmla="*/ 22 h 241"/>
              <a:gd name="T12" fmla="*/ 431 w 608"/>
              <a:gd name="T13" fmla="*/ 11 h 241"/>
              <a:gd name="T14" fmla="*/ 382 w 608"/>
              <a:gd name="T15" fmla="*/ 5 h 241"/>
              <a:gd name="T16" fmla="*/ 331 w 608"/>
              <a:gd name="T17" fmla="*/ 1 h 241"/>
              <a:gd name="T18" fmla="*/ 277 w 608"/>
              <a:gd name="T19" fmla="*/ 1 h 241"/>
              <a:gd name="T20" fmla="*/ 225 w 608"/>
              <a:gd name="T21" fmla="*/ 5 h 241"/>
              <a:gd name="T22" fmla="*/ 176 w 608"/>
              <a:gd name="T23" fmla="*/ 11 h 241"/>
              <a:gd name="T24" fmla="*/ 130 w 608"/>
              <a:gd name="T25" fmla="*/ 22 h 241"/>
              <a:gd name="T26" fmla="*/ 88 w 608"/>
              <a:gd name="T27" fmla="*/ 36 h 241"/>
              <a:gd name="T28" fmla="*/ 55 w 608"/>
              <a:gd name="T29" fmla="*/ 51 h 241"/>
              <a:gd name="T30" fmla="*/ 29 w 608"/>
              <a:gd name="T31" fmla="*/ 69 h 241"/>
              <a:gd name="T32" fmla="*/ 11 w 608"/>
              <a:gd name="T33" fmla="*/ 89 h 241"/>
              <a:gd name="T34" fmla="*/ 1 w 608"/>
              <a:gd name="T35" fmla="*/ 110 h 241"/>
              <a:gd name="T36" fmla="*/ 1 w 608"/>
              <a:gd name="T37" fmla="*/ 130 h 241"/>
              <a:gd name="T38" fmla="*/ 11 w 608"/>
              <a:gd name="T39" fmla="*/ 151 h 241"/>
              <a:gd name="T40" fmla="*/ 29 w 608"/>
              <a:gd name="T41" fmla="*/ 171 h 241"/>
              <a:gd name="T42" fmla="*/ 55 w 608"/>
              <a:gd name="T43" fmla="*/ 189 h 241"/>
              <a:gd name="T44" fmla="*/ 88 w 608"/>
              <a:gd name="T45" fmla="*/ 206 h 241"/>
              <a:gd name="T46" fmla="*/ 130 w 608"/>
              <a:gd name="T47" fmla="*/ 218 h 241"/>
              <a:gd name="T48" fmla="*/ 176 w 608"/>
              <a:gd name="T49" fmla="*/ 229 h 241"/>
              <a:gd name="T50" fmla="*/ 225 w 608"/>
              <a:gd name="T51" fmla="*/ 236 h 241"/>
              <a:gd name="T52" fmla="*/ 277 w 608"/>
              <a:gd name="T53" fmla="*/ 240 h 241"/>
              <a:gd name="T54" fmla="*/ 331 w 608"/>
              <a:gd name="T55" fmla="*/ 240 h 241"/>
              <a:gd name="T56" fmla="*/ 382 w 608"/>
              <a:gd name="T57" fmla="*/ 236 h 241"/>
              <a:gd name="T58" fmla="*/ 431 w 608"/>
              <a:gd name="T59" fmla="*/ 229 h 241"/>
              <a:gd name="T60" fmla="*/ 477 w 608"/>
              <a:gd name="T61" fmla="*/ 218 h 241"/>
              <a:gd name="T62" fmla="*/ 519 w 608"/>
              <a:gd name="T63" fmla="*/ 206 h 241"/>
              <a:gd name="T64" fmla="*/ 552 w 608"/>
              <a:gd name="T65" fmla="*/ 189 h 241"/>
              <a:gd name="T66" fmla="*/ 579 w 608"/>
              <a:gd name="T67" fmla="*/ 171 h 241"/>
              <a:gd name="T68" fmla="*/ 596 w 608"/>
              <a:gd name="T69" fmla="*/ 151 h 241"/>
              <a:gd name="T70" fmla="*/ 606 w 608"/>
              <a:gd name="T71" fmla="*/ 1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8" h="241">
                <a:moveTo>
                  <a:pt x="607" y="120"/>
                </a:moveTo>
                <a:lnTo>
                  <a:pt x="606" y="110"/>
                </a:lnTo>
                <a:lnTo>
                  <a:pt x="602" y="100"/>
                </a:lnTo>
                <a:lnTo>
                  <a:pt x="596" y="89"/>
                </a:lnTo>
                <a:lnTo>
                  <a:pt x="589" y="79"/>
                </a:lnTo>
                <a:lnTo>
                  <a:pt x="579" y="69"/>
                </a:lnTo>
                <a:lnTo>
                  <a:pt x="566" y="60"/>
                </a:lnTo>
                <a:lnTo>
                  <a:pt x="552" y="51"/>
                </a:lnTo>
                <a:lnTo>
                  <a:pt x="537" y="43"/>
                </a:lnTo>
                <a:lnTo>
                  <a:pt x="519" y="36"/>
                </a:lnTo>
                <a:lnTo>
                  <a:pt x="499" y="28"/>
                </a:lnTo>
                <a:lnTo>
                  <a:pt x="477" y="22"/>
                </a:lnTo>
                <a:lnTo>
                  <a:pt x="456" y="17"/>
                </a:lnTo>
                <a:lnTo>
                  <a:pt x="431" y="11"/>
                </a:lnTo>
                <a:lnTo>
                  <a:pt x="407" y="8"/>
                </a:lnTo>
                <a:lnTo>
                  <a:pt x="382" y="5"/>
                </a:lnTo>
                <a:lnTo>
                  <a:pt x="356" y="3"/>
                </a:lnTo>
                <a:lnTo>
                  <a:pt x="331" y="1"/>
                </a:lnTo>
                <a:lnTo>
                  <a:pt x="303" y="0"/>
                </a:lnTo>
                <a:lnTo>
                  <a:pt x="277" y="1"/>
                </a:lnTo>
                <a:lnTo>
                  <a:pt x="251" y="3"/>
                </a:lnTo>
                <a:lnTo>
                  <a:pt x="225" y="5"/>
                </a:lnTo>
                <a:lnTo>
                  <a:pt x="200" y="8"/>
                </a:lnTo>
                <a:lnTo>
                  <a:pt x="176" y="11"/>
                </a:lnTo>
                <a:lnTo>
                  <a:pt x="151" y="17"/>
                </a:lnTo>
                <a:lnTo>
                  <a:pt x="130" y="22"/>
                </a:lnTo>
                <a:lnTo>
                  <a:pt x="109" y="28"/>
                </a:lnTo>
                <a:lnTo>
                  <a:pt x="88" y="36"/>
                </a:lnTo>
                <a:lnTo>
                  <a:pt x="71" y="43"/>
                </a:lnTo>
                <a:lnTo>
                  <a:pt x="55" y="51"/>
                </a:lnTo>
                <a:lnTo>
                  <a:pt x="41" y="60"/>
                </a:lnTo>
                <a:lnTo>
                  <a:pt x="29" y="69"/>
                </a:lnTo>
                <a:lnTo>
                  <a:pt x="18" y="79"/>
                </a:lnTo>
                <a:lnTo>
                  <a:pt x="11" y="89"/>
                </a:lnTo>
                <a:lnTo>
                  <a:pt x="5" y="100"/>
                </a:lnTo>
                <a:lnTo>
                  <a:pt x="1" y="110"/>
                </a:lnTo>
                <a:lnTo>
                  <a:pt x="0" y="120"/>
                </a:lnTo>
                <a:lnTo>
                  <a:pt x="1" y="130"/>
                </a:lnTo>
                <a:lnTo>
                  <a:pt x="5" y="142"/>
                </a:lnTo>
                <a:lnTo>
                  <a:pt x="11" y="151"/>
                </a:lnTo>
                <a:lnTo>
                  <a:pt x="18" y="161"/>
                </a:lnTo>
                <a:lnTo>
                  <a:pt x="29" y="171"/>
                </a:lnTo>
                <a:lnTo>
                  <a:pt x="41" y="180"/>
                </a:lnTo>
                <a:lnTo>
                  <a:pt x="55" y="189"/>
                </a:lnTo>
                <a:lnTo>
                  <a:pt x="71" y="198"/>
                </a:lnTo>
                <a:lnTo>
                  <a:pt x="88" y="206"/>
                </a:lnTo>
                <a:lnTo>
                  <a:pt x="109" y="212"/>
                </a:lnTo>
                <a:lnTo>
                  <a:pt x="130" y="218"/>
                </a:lnTo>
                <a:lnTo>
                  <a:pt x="151" y="223"/>
                </a:lnTo>
                <a:lnTo>
                  <a:pt x="176" y="229"/>
                </a:lnTo>
                <a:lnTo>
                  <a:pt x="200" y="232"/>
                </a:lnTo>
                <a:lnTo>
                  <a:pt x="225" y="236"/>
                </a:lnTo>
                <a:lnTo>
                  <a:pt x="251" y="239"/>
                </a:lnTo>
                <a:lnTo>
                  <a:pt x="277" y="240"/>
                </a:lnTo>
                <a:lnTo>
                  <a:pt x="303" y="240"/>
                </a:lnTo>
                <a:lnTo>
                  <a:pt x="331" y="240"/>
                </a:lnTo>
                <a:lnTo>
                  <a:pt x="356" y="239"/>
                </a:lnTo>
                <a:lnTo>
                  <a:pt x="382" y="236"/>
                </a:lnTo>
                <a:lnTo>
                  <a:pt x="407" y="232"/>
                </a:lnTo>
                <a:lnTo>
                  <a:pt x="431" y="229"/>
                </a:lnTo>
                <a:lnTo>
                  <a:pt x="456" y="223"/>
                </a:lnTo>
                <a:lnTo>
                  <a:pt x="477" y="218"/>
                </a:lnTo>
                <a:lnTo>
                  <a:pt x="499" y="212"/>
                </a:lnTo>
                <a:lnTo>
                  <a:pt x="519" y="206"/>
                </a:lnTo>
                <a:lnTo>
                  <a:pt x="537" y="198"/>
                </a:lnTo>
                <a:lnTo>
                  <a:pt x="552" y="189"/>
                </a:lnTo>
                <a:lnTo>
                  <a:pt x="566" y="180"/>
                </a:lnTo>
                <a:lnTo>
                  <a:pt x="579" y="171"/>
                </a:lnTo>
                <a:lnTo>
                  <a:pt x="589" y="161"/>
                </a:lnTo>
                <a:lnTo>
                  <a:pt x="596" y="151"/>
                </a:lnTo>
                <a:lnTo>
                  <a:pt x="602" y="142"/>
                </a:lnTo>
                <a:lnTo>
                  <a:pt x="606" y="130"/>
                </a:lnTo>
                <a:lnTo>
                  <a:pt x="607"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9" name="Freeform 43">
            <a:extLst>
              <a:ext uri="{FF2B5EF4-FFF2-40B4-BE49-F238E27FC236}">
                <a16:creationId xmlns:a16="http://schemas.microsoft.com/office/drawing/2014/main" id="{8D2C9A79-9772-42D4-AB77-648BB4D0A39D}"/>
              </a:ext>
            </a:extLst>
          </p:cNvPr>
          <p:cNvSpPr>
            <a:spLocks/>
          </p:cNvSpPr>
          <p:nvPr/>
        </p:nvSpPr>
        <p:spPr bwMode="auto">
          <a:xfrm>
            <a:off x="8153400" y="3657600"/>
            <a:ext cx="795338" cy="300038"/>
          </a:xfrm>
          <a:custGeom>
            <a:avLst/>
            <a:gdLst>
              <a:gd name="T0" fmla="*/ 1 w 501"/>
              <a:gd name="T1" fmla="*/ 102 h 189"/>
              <a:gd name="T2" fmla="*/ 8 w 501"/>
              <a:gd name="T3" fmla="*/ 118 h 189"/>
              <a:gd name="T4" fmla="*/ 23 w 501"/>
              <a:gd name="T5" fmla="*/ 133 h 189"/>
              <a:gd name="T6" fmla="*/ 45 w 501"/>
              <a:gd name="T7" fmla="*/ 148 h 189"/>
              <a:gd name="T8" fmla="*/ 73 w 501"/>
              <a:gd name="T9" fmla="*/ 160 h 189"/>
              <a:gd name="T10" fmla="*/ 107 w 501"/>
              <a:gd name="T11" fmla="*/ 171 h 189"/>
              <a:gd name="T12" fmla="*/ 145 w 501"/>
              <a:gd name="T13" fmla="*/ 179 h 189"/>
              <a:gd name="T14" fmla="*/ 185 w 501"/>
              <a:gd name="T15" fmla="*/ 185 h 189"/>
              <a:gd name="T16" fmla="*/ 228 w 501"/>
              <a:gd name="T17" fmla="*/ 187 h 189"/>
              <a:gd name="T18" fmla="*/ 272 w 501"/>
              <a:gd name="T19" fmla="*/ 187 h 189"/>
              <a:gd name="T20" fmla="*/ 315 w 501"/>
              <a:gd name="T21" fmla="*/ 184 h 189"/>
              <a:gd name="T22" fmla="*/ 356 w 501"/>
              <a:gd name="T23" fmla="*/ 179 h 189"/>
              <a:gd name="T24" fmla="*/ 394 w 501"/>
              <a:gd name="T25" fmla="*/ 171 h 189"/>
              <a:gd name="T26" fmla="*/ 427 w 501"/>
              <a:gd name="T27" fmla="*/ 160 h 189"/>
              <a:gd name="T28" fmla="*/ 455 w 501"/>
              <a:gd name="T29" fmla="*/ 148 h 189"/>
              <a:gd name="T30" fmla="*/ 477 w 501"/>
              <a:gd name="T31" fmla="*/ 133 h 189"/>
              <a:gd name="T32" fmla="*/ 492 w 501"/>
              <a:gd name="T33" fmla="*/ 118 h 189"/>
              <a:gd name="T34" fmla="*/ 499 w 501"/>
              <a:gd name="T35" fmla="*/ 102 h 189"/>
              <a:gd name="T36" fmla="*/ 499 w 501"/>
              <a:gd name="T37" fmla="*/ 85 h 189"/>
              <a:gd name="T38" fmla="*/ 492 w 501"/>
              <a:gd name="T39" fmla="*/ 69 h 189"/>
              <a:gd name="T40" fmla="*/ 477 w 501"/>
              <a:gd name="T41" fmla="*/ 54 h 189"/>
              <a:gd name="T42" fmla="*/ 455 w 501"/>
              <a:gd name="T43" fmla="*/ 40 h 189"/>
              <a:gd name="T44" fmla="*/ 427 w 501"/>
              <a:gd name="T45" fmla="*/ 27 h 189"/>
              <a:gd name="T46" fmla="*/ 393 w 501"/>
              <a:gd name="T47" fmla="*/ 17 h 189"/>
              <a:gd name="T48" fmla="*/ 356 w 501"/>
              <a:gd name="T49" fmla="*/ 8 h 189"/>
              <a:gd name="T50" fmla="*/ 315 w 501"/>
              <a:gd name="T51" fmla="*/ 3 h 189"/>
              <a:gd name="T52" fmla="*/ 272 w 501"/>
              <a:gd name="T53" fmla="*/ 0 h 189"/>
              <a:gd name="T54" fmla="*/ 228 w 501"/>
              <a:gd name="T55" fmla="*/ 0 h 189"/>
              <a:gd name="T56" fmla="*/ 185 w 501"/>
              <a:gd name="T57" fmla="*/ 3 h 189"/>
              <a:gd name="T58" fmla="*/ 144 w 501"/>
              <a:gd name="T59" fmla="*/ 8 h 189"/>
              <a:gd name="T60" fmla="*/ 107 w 501"/>
              <a:gd name="T61" fmla="*/ 17 h 189"/>
              <a:gd name="T62" fmla="*/ 73 w 501"/>
              <a:gd name="T63" fmla="*/ 28 h 189"/>
              <a:gd name="T64" fmla="*/ 45 w 501"/>
              <a:gd name="T65" fmla="*/ 40 h 189"/>
              <a:gd name="T66" fmla="*/ 23 w 501"/>
              <a:gd name="T67" fmla="*/ 54 h 189"/>
              <a:gd name="T68" fmla="*/ 8 w 501"/>
              <a:gd name="T69" fmla="*/ 69 h 189"/>
              <a:gd name="T70" fmla="*/ 1 w 501"/>
              <a:gd name="T71" fmla="*/ 8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1" h="189">
                <a:moveTo>
                  <a:pt x="0" y="94"/>
                </a:moveTo>
                <a:lnTo>
                  <a:pt x="1" y="102"/>
                </a:lnTo>
                <a:lnTo>
                  <a:pt x="4" y="110"/>
                </a:lnTo>
                <a:lnTo>
                  <a:pt x="8" y="118"/>
                </a:lnTo>
                <a:lnTo>
                  <a:pt x="15" y="126"/>
                </a:lnTo>
                <a:lnTo>
                  <a:pt x="23" y="133"/>
                </a:lnTo>
                <a:lnTo>
                  <a:pt x="33" y="141"/>
                </a:lnTo>
                <a:lnTo>
                  <a:pt x="45" y="148"/>
                </a:lnTo>
                <a:lnTo>
                  <a:pt x="58" y="154"/>
                </a:lnTo>
                <a:lnTo>
                  <a:pt x="73" y="160"/>
                </a:lnTo>
                <a:lnTo>
                  <a:pt x="89" y="166"/>
                </a:lnTo>
                <a:lnTo>
                  <a:pt x="107" y="171"/>
                </a:lnTo>
                <a:lnTo>
                  <a:pt x="125" y="175"/>
                </a:lnTo>
                <a:lnTo>
                  <a:pt x="145" y="179"/>
                </a:lnTo>
                <a:lnTo>
                  <a:pt x="164" y="182"/>
                </a:lnTo>
                <a:lnTo>
                  <a:pt x="185" y="185"/>
                </a:lnTo>
                <a:lnTo>
                  <a:pt x="207" y="186"/>
                </a:lnTo>
                <a:lnTo>
                  <a:pt x="228" y="187"/>
                </a:lnTo>
                <a:lnTo>
                  <a:pt x="250" y="188"/>
                </a:lnTo>
                <a:lnTo>
                  <a:pt x="272" y="187"/>
                </a:lnTo>
                <a:lnTo>
                  <a:pt x="293" y="186"/>
                </a:lnTo>
                <a:lnTo>
                  <a:pt x="315" y="184"/>
                </a:lnTo>
                <a:lnTo>
                  <a:pt x="336" y="182"/>
                </a:lnTo>
                <a:lnTo>
                  <a:pt x="356" y="179"/>
                </a:lnTo>
                <a:lnTo>
                  <a:pt x="375" y="175"/>
                </a:lnTo>
                <a:lnTo>
                  <a:pt x="394" y="171"/>
                </a:lnTo>
                <a:lnTo>
                  <a:pt x="411" y="165"/>
                </a:lnTo>
                <a:lnTo>
                  <a:pt x="427" y="160"/>
                </a:lnTo>
                <a:lnTo>
                  <a:pt x="442" y="154"/>
                </a:lnTo>
                <a:lnTo>
                  <a:pt x="455" y="148"/>
                </a:lnTo>
                <a:lnTo>
                  <a:pt x="467" y="141"/>
                </a:lnTo>
                <a:lnTo>
                  <a:pt x="477" y="133"/>
                </a:lnTo>
                <a:lnTo>
                  <a:pt x="486" y="126"/>
                </a:lnTo>
                <a:lnTo>
                  <a:pt x="492" y="118"/>
                </a:lnTo>
                <a:lnTo>
                  <a:pt x="497" y="110"/>
                </a:lnTo>
                <a:lnTo>
                  <a:pt x="499" y="102"/>
                </a:lnTo>
                <a:lnTo>
                  <a:pt x="500" y="94"/>
                </a:lnTo>
                <a:lnTo>
                  <a:pt x="499" y="85"/>
                </a:lnTo>
                <a:lnTo>
                  <a:pt x="497" y="77"/>
                </a:lnTo>
                <a:lnTo>
                  <a:pt x="492" y="69"/>
                </a:lnTo>
                <a:lnTo>
                  <a:pt x="485" y="62"/>
                </a:lnTo>
                <a:lnTo>
                  <a:pt x="477" y="54"/>
                </a:lnTo>
                <a:lnTo>
                  <a:pt x="467" y="47"/>
                </a:lnTo>
                <a:lnTo>
                  <a:pt x="455" y="40"/>
                </a:lnTo>
                <a:lnTo>
                  <a:pt x="442" y="33"/>
                </a:lnTo>
                <a:lnTo>
                  <a:pt x="427" y="27"/>
                </a:lnTo>
                <a:lnTo>
                  <a:pt x="411" y="22"/>
                </a:lnTo>
                <a:lnTo>
                  <a:pt x="393" y="17"/>
                </a:lnTo>
                <a:lnTo>
                  <a:pt x="375" y="12"/>
                </a:lnTo>
                <a:lnTo>
                  <a:pt x="356" y="8"/>
                </a:lnTo>
                <a:lnTo>
                  <a:pt x="336" y="5"/>
                </a:lnTo>
                <a:lnTo>
                  <a:pt x="315" y="3"/>
                </a:lnTo>
                <a:lnTo>
                  <a:pt x="293" y="1"/>
                </a:lnTo>
                <a:lnTo>
                  <a:pt x="272" y="0"/>
                </a:lnTo>
                <a:lnTo>
                  <a:pt x="250" y="0"/>
                </a:lnTo>
                <a:lnTo>
                  <a:pt x="228" y="0"/>
                </a:lnTo>
                <a:lnTo>
                  <a:pt x="207" y="1"/>
                </a:lnTo>
                <a:lnTo>
                  <a:pt x="185" y="3"/>
                </a:lnTo>
                <a:lnTo>
                  <a:pt x="164" y="5"/>
                </a:lnTo>
                <a:lnTo>
                  <a:pt x="144" y="8"/>
                </a:lnTo>
                <a:lnTo>
                  <a:pt x="125" y="12"/>
                </a:lnTo>
                <a:lnTo>
                  <a:pt x="107" y="17"/>
                </a:lnTo>
                <a:lnTo>
                  <a:pt x="89" y="22"/>
                </a:lnTo>
                <a:lnTo>
                  <a:pt x="73" y="28"/>
                </a:lnTo>
                <a:lnTo>
                  <a:pt x="58" y="33"/>
                </a:lnTo>
                <a:lnTo>
                  <a:pt x="45" y="40"/>
                </a:lnTo>
                <a:lnTo>
                  <a:pt x="33" y="47"/>
                </a:lnTo>
                <a:lnTo>
                  <a:pt x="23" y="54"/>
                </a:lnTo>
                <a:lnTo>
                  <a:pt x="15" y="62"/>
                </a:lnTo>
                <a:lnTo>
                  <a:pt x="8" y="69"/>
                </a:lnTo>
                <a:lnTo>
                  <a:pt x="4" y="78"/>
                </a:lnTo>
                <a:lnTo>
                  <a:pt x="1" y="85"/>
                </a:lnTo>
                <a:lnTo>
                  <a:pt x="0" y="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0" name="Freeform 44">
            <a:extLst>
              <a:ext uri="{FF2B5EF4-FFF2-40B4-BE49-F238E27FC236}">
                <a16:creationId xmlns:a16="http://schemas.microsoft.com/office/drawing/2014/main" id="{352FA7D2-2840-4BD4-90F1-BF932845AC04}"/>
              </a:ext>
            </a:extLst>
          </p:cNvPr>
          <p:cNvSpPr>
            <a:spLocks/>
          </p:cNvSpPr>
          <p:nvPr/>
        </p:nvSpPr>
        <p:spPr bwMode="auto">
          <a:xfrm>
            <a:off x="7675563" y="4157663"/>
            <a:ext cx="1343025" cy="279400"/>
          </a:xfrm>
          <a:custGeom>
            <a:avLst/>
            <a:gdLst>
              <a:gd name="T0" fmla="*/ 845 w 846"/>
              <a:gd name="T1" fmla="*/ 175 h 176"/>
              <a:gd name="T2" fmla="*/ 845 w 846"/>
              <a:gd name="T3" fmla="*/ 0 h 176"/>
              <a:gd name="T4" fmla="*/ 0 w 846"/>
              <a:gd name="T5" fmla="*/ 0 h 176"/>
              <a:gd name="T6" fmla="*/ 0 w 846"/>
              <a:gd name="T7" fmla="*/ 175 h 176"/>
              <a:gd name="T8" fmla="*/ 845 w 846"/>
              <a:gd name="T9" fmla="*/ 175 h 176"/>
            </a:gdLst>
            <a:ahLst/>
            <a:cxnLst>
              <a:cxn ang="0">
                <a:pos x="T0" y="T1"/>
              </a:cxn>
              <a:cxn ang="0">
                <a:pos x="T2" y="T3"/>
              </a:cxn>
              <a:cxn ang="0">
                <a:pos x="T4" y="T5"/>
              </a:cxn>
              <a:cxn ang="0">
                <a:pos x="T6" y="T7"/>
              </a:cxn>
              <a:cxn ang="0">
                <a:pos x="T8" y="T9"/>
              </a:cxn>
            </a:cxnLst>
            <a:rect l="0" t="0" r="r" b="b"/>
            <a:pathLst>
              <a:path w="846" h="176">
                <a:moveTo>
                  <a:pt x="845" y="175"/>
                </a:moveTo>
                <a:lnTo>
                  <a:pt x="845" y="0"/>
                </a:lnTo>
                <a:lnTo>
                  <a:pt x="0" y="0"/>
                </a:lnTo>
                <a:lnTo>
                  <a:pt x="0" y="175"/>
                </a:lnTo>
                <a:lnTo>
                  <a:pt x="845" y="175"/>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1" name="Rectangle 45">
            <a:extLst>
              <a:ext uri="{FF2B5EF4-FFF2-40B4-BE49-F238E27FC236}">
                <a16:creationId xmlns:a16="http://schemas.microsoft.com/office/drawing/2014/main" id="{4107BDD1-0013-4347-B601-7A5780C4DA6C}"/>
              </a:ext>
            </a:extLst>
          </p:cNvPr>
          <p:cNvSpPr>
            <a:spLocks noChangeArrowheads="1"/>
          </p:cNvSpPr>
          <p:nvPr/>
        </p:nvSpPr>
        <p:spPr bwMode="auto">
          <a:xfrm>
            <a:off x="8316913" y="3606800"/>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age</a:t>
            </a:r>
          </a:p>
        </p:txBody>
      </p:sp>
      <p:sp>
        <p:nvSpPr>
          <p:cNvPr id="29742" name="Rectangle 46">
            <a:extLst>
              <a:ext uri="{FF2B5EF4-FFF2-40B4-BE49-F238E27FC236}">
                <a16:creationId xmlns:a16="http://schemas.microsoft.com/office/drawing/2014/main" id="{C553CC88-4A10-4CEA-BD94-1D4A80662148}"/>
              </a:ext>
            </a:extLst>
          </p:cNvPr>
          <p:cNvSpPr>
            <a:spLocks noChangeArrowheads="1"/>
          </p:cNvSpPr>
          <p:nvPr/>
        </p:nvSpPr>
        <p:spPr bwMode="auto">
          <a:xfrm>
            <a:off x="7080250" y="35544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pname</a:t>
            </a:r>
          </a:p>
        </p:txBody>
      </p:sp>
      <p:sp>
        <p:nvSpPr>
          <p:cNvPr id="29743" name="Rectangle 47">
            <a:extLst>
              <a:ext uri="{FF2B5EF4-FFF2-40B4-BE49-F238E27FC236}">
                <a16:creationId xmlns:a16="http://schemas.microsoft.com/office/drawing/2014/main" id="{7E502AC0-3583-44A4-99A0-E3D1BEFAD0D4}"/>
              </a:ext>
            </a:extLst>
          </p:cNvPr>
          <p:cNvSpPr>
            <a:spLocks noChangeArrowheads="1"/>
          </p:cNvSpPr>
          <p:nvPr/>
        </p:nvSpPr>
        <p:spPr bwMode="auto">
          <a:xfrm>
            <a:off x="7666038" y="4130675"/>
            <a:ext cx="1344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Dependents</a:t>
            </a:r>
          </a:p>
        </p:txBody>
      </p:sp>
      <p:sp>
        <p:nvSpPr>
          <p:cNvPr id="29744" name="Line 48">
            <a:extLst>
              <a:ext uri="{FF2B5EF4-FFF2-40B4-BE49-F238E27FC236}">
                <a16:creationId xmlns:a16="http://schemas.microsoft.com/office/drawing/2014/main" id="{A8B123A5-BD6E-414F-9EDB-9DB9B1B2697F}"/>
              </a:ext>
            </a:extLst>
          </p:cNvPr>
          <p:cNvSpPr>
            <a:spLocks noChangeShapeType="1"/>
          </p:cNvSpPr>
          <p:nvPr/>
        </p:nvSpPr>
        <p:spPr bwMode="auto">
          <a:xfrm>
            <a:off x="7273925" y="3813175"/>
            <a:ext cx="587375" cy="0"/>
          </a:xfrm>
          <a:prstGeom prst="line">
            <a:avLst/>
          </a:prstGeom>
          <a:noFill/>
          <a:ln w="254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5" name="Line 49">
            <a:extLst>
              <a:ext uri="{FF2B5EF4-FFF2-40B4-BE49-F238E27FC236}">
                <a16:creationId xmlns:a16="http://schemas.microsoft.com/office/drawing/2014/main" id="{35433E2B-564E-4215-8379-E9643553A2EC}"/>
              </a:ext>
            </a:extLst>
          </p:cNvPr>
          <p:cNvSpPr>
            <a:spLocks noChangeShapeType="1"/>
          </p:cNvSpPr>
          <p:nvPr/>
        </p:nvSpPr>
        <p:spPr bwMode="auto">
          <a:xfrm>
            <a:off x="7626350" y="3952875"/>
            <a:ext cx="292100" cy="1857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6" name="Line 50">
            <a:extLst>
              <a:ext uri="{FF2B5EF4-FFF2-40B4-BE49-F238E27FC236}">
                <a16:creationId xmlns:a16="http://schemas.microsoft.com/office/drawing/2014/main" id="{0B1CD2D0-BA8F-4322-B46C-03192847CB49}"/>
              </a:ext>
            </a:extLst>
          </p:cNvPr>
          <p:cNvSpPr>
            <a:spLocks noChangeShapeType="1"/>
          </p:cNvSpPr>
          <p:nvPr/>
        </p:nvSpPr>
        <p:spPr bwMode="auto">
          <a:xfrm flipH="1">
            <a:off x="8451850" y="3968750"/>
            <a:ext cx="119063" cy="1698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55" name="Group 59">
            <a:extLst>
              <a:ext uri="{FF2B5EF4-FFF2-40B4-BE49-F238E27FC236}">
                <a16:creationId xmlns:a16="http://schemas.microsoft.com/office/drawing/2014/main" id="{8333A0E8-DD4E-4D2C-B9B7-9C2A6CCDE9DF}"/>
              </a:ext>
            </a:extLst>
          </p:cNvPr>
          <p:cNvGrpSpPr>
            <a:grpSpLocks/>
          </p:cNvGrpSpPr>
          <p:nvPr/>
        </p:nvGrpSpPr>
        <p:grpSpPr bwMode="auto">
          <a:xfrm>
            <a:off x="5715000" y="5791200"/>
            <a:ext cx="2265363" cy="898525"/>
            <a:chOff x="3600" y="3648"/>
            <a:chExt cx="1427" cy="566"/>
          </a:xfrm>
        </p:grpSpPr>
        <p:sp>
          <p:nvSpPr>
            <p:cNvPr id="29747" name="Freeform 51">
              <a:extLst>
                <a:ext uri="{FF2B5EF4-FFF2-40B4-BE49-F238E27FC236}">
                  <a16:creationId xmlns:a16="http://schemas.microsoft.com/office/drawing/2014/main" id="{292DFD90-0A0F-4D1B-BA7E-C857EEB02845}"/>
                </a:ext>
              </a:extLst>
            </p:cNvPr>
            <p:cNvSpPr>
              <a:spLocks/>
            </p:cNvSpPr>
            <p:nvPr/>
          </p:nvSpPr>
          <p:spPr bwMode="auto">
            <a:xfrm>
              <a:off x="3600" y="4000"/>
              <a:ext cx="713" cy="209"/>
            </a:xfrm>
            <a:custGeom>
              <a:avLst/>
              <a:gdLst>
                <a:gd name="T0" fmla="*/ 710 w 713"/>
                <a:gd name="T1" fmla="*/ 94 h 209"/>
                <a:gd name="T2" fmla="*/ 700 w 713"/>
                <a:gd name="T3" fmla="*/ 76 h 209"/>
                <a:gd name="T4" fmla="*/ 679 w 713"/>
                <a:gd name="T5" fmla="*/ 59 h 209"/>
                <a:gd name="T6" fmla="*/ 648 w 713"/>
                <a:gd name="T7" fmla="*/ 44 h 209"/>
                <a:gd name="T8" fmla="*/ 608 w 713"/>
                <a:gd name="T9" fmla="*/ 29 h 209"/>
                <a:gd name="T10" fmla="*/ 561 w 713"/>
                <a:gd name="T11" fmla="*/ 18 h 209"/>
                <a:gd name="T12" fmla="*/ 507 w 713"/>
                <a:gd name="T13" fmla="*/ 8 h 209"/>
                <a:gd name="T14" fmla="*/ 449 w 713"/>
                <a:gd name="T15" fmla="*/ 3 h 209"/>
                <a:gd name="T16" fmla="*/ 387 w 713"/>
                <a:gd name="T17" fmla="*/ 0 h 209"/>
                <a:gd name="T18" fmla="*/ 325 w 713"/>
                <a:gd name="T19" fmla="*/ 0 h 209"/>
                <a:gd name="T20" fmla="*/ 264 w 713"/>
                <a:gd name="T21" fmla="*/ 3 h 209"/>
                <a:gd name="T22" fmla="*/ 206 w 713"/>
                <a:gd name="T23" fmla="*/ 8 h 209"/>
                <a:gd name="T24" fmla="*/ 152 w 713"/>
                <a:gd name="T25" fmla="*/ 18 h 209"/>
                <a:gd name="T26" fmla="*/ 105 w 713"/>
                <a:gd name="T27" fmla="*/ 29 h 209"/>
                <a:gd name="T28" fmla="*/ 65 w 713"/>
                <a:gd name="T29" fmla="*/ 44 h 209"/>
                <a:gd name="T30" fmla="*/ 34 w 713"/>
                <a:gd name="T31" fmla="*/ 59 h 209"/>
                <a:gd name="T32" fmla="*/ 12 w 713"/>
                <a:gd name="T33" fmla="*/ 76 h 209"/>
                <a:gd name="T34" fmla="*/ 1 w 713"/>
                <a:gd name="T35" fmla="*/ 94 h 209"/>
                <a:gd name="T36" fmla="*/ 1 w 713"/>
                <a:gd name="T37" fmla="*/ 112 h 209"/>
                <a:gd name="T38" fmla="*/ 12 w 713"/>
                <a:gd name="T39" fmla="*/ 130 h 209"/>
                <a:gd name="T40" fmla="*/ 34 w 713"/>
                <a:gd name="T41" fmla="*/ 147 h 209"/>
                <a:gd name="T42" fmla="*/ 65 w 713"/>
                <a:gd name="T43" fmla="*/ 163 h 209"/>
                <a:gd name="T44" fmla="*/ 105 w 713"/>
                <a:gd name="T45" fmla="*/ 177 h 209"/>
                <a:gd name="T46" fmla="*/ 152 w 713"/>
                <a:gd name="T47" fmla="*/ 189 h 209"/>
                <a:gd name="T48" fmla="*/ 206 w 713"/>
                <a:gd name="T49" fmla="*/ 198 h 209"/>
                <a:gd name="T50" fmla="*/ 264 w 713"/>
                <a:gd name="T51" fmla="*/ 204 h 209"/>
                <a:gd name="T52" fmla="*/ 325 w 713"/>
                <a:gd name="T53" fmla="*/ 206 h 209"/>
                <a:gd name="T54" fmla="*/ 387 w 713"/>
                <a:gd name="T55" fmla="*/ 206 h 209"/>
                <a:gd name="T56" fmla="*/ 449 w 713"/>
                <a:gd name="T57" fmla="*/ 204 h 209"/>
                <a:gd name="T58" fmla="*/ 507 w 713"/>
                <a:gd name="T59" fmla="*/ 198 h 209"/>
                <a:gd name="T60" fmla="*/ 561 w 713"/>
                <a:gd name="T61" fmla="*/ 189 h 209"/>
                <a:gd name="T62" fmla="*/ 608 w 713"/>
                <a:gd name="T63" fmla="*/ 177 h 209"/>
                <a:gd name="T64" fmla="*/ 648 w 713"/>
                <a:gd name="T65" fmla="*/ 163 h 209"/>
                <a:gd name="T66" fmla="*/ 679 w 713"/>
                <a:gd name="T67" fmla="*/ 147 h 209"/>
                <a:gd name="T68" fmla="*/ 700 w 713"/>
                <a:gd name="T69" fmla="*/ 130 h 209"/>
                <a:gd name="T70" fmla="*/ 710 w 713"/>
                <a:gd name="T71" fmla="*/ 11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3" h="209">
                  <a:moveTo>
                    <a:pt x="712" y="104"/>
                  </a:moveTo>
                  <a:lnTo>
                    <a:pt x="710" y="94"/>
                  </a:lnTo>
                  <a:lnTo>
                    <a:pt x="707" y="86"/>
                  </a:lnTo>
                  <a:lnTo>
                    <a:pt x="700" y="76"/>
                  </a:lnTo>
                  <a:lnTo>
                    <a:pt x="690" y="68"/>
                  </a:lnTo>
                  <a:lnTo>
                    <a:pt x="679" y="59"/>
                  </a:lnTo>
                  <a:lnTo>
                    <a:pt x="665" y="52"/>
                  </a:lnTo>
                  <a:lnTo>
                    <a:pt x="648" y="44"/>
                  </a:lnTo>
                  <a:lnTo>
                    <a:pt x="629" y="36"/>
                  </a:lnTo>
                  <a:lnTo>
                    <a:pt x="608" y="29"/>
                  </a:lnTo>
                  <a:lnTo>
                    <a:pt x="585" y="24"/>
                  </a:lnTo>
                  <a:lnTo>
                    <a:pt x="561" y="18"/>
                  </a:lnTo>
                  <a:lnTo>
                    <a:pt x="534" y="13"/>
                  </a:lnTo>
                  <a:lnTo>
                    <a:pt x="507" y="8"/>
                  </a:lnTo>
                  <a:lnTo>
                    <a:pt x="478" y="5"/>
                  </a:lnTo>
                  <a:lnTo>
                    <a:pt x="449" y="3"/>
                  </a:lnTo>
                  <a:lnTo>
                    <a:pt x="419" y="1"/>
                  </a:lnTo>
                  <a:lnTo>
                    <a:pt x="387" y="0"/>
                  </a:lnTo>
                  <a:lnTo>
                    <a:pt x="356" y="0"/>
                  </a:lnTo>
                  <a:lnTo>
                    <a:pt x="325" y="0"/>
                  </a:lnTo>
                  <a:lnTo>
                    <a:pt x="294" y="1"/>
                  </a:lnTo>
                  <a:lnTo>
                    <a:pt x="264" y="3"/>
                  </a:lnTo>
                  <a:lnTo>
                    <a:pt x="235" y="5"/>
                  </a:lnTo>
                  <a:lnTo>
                    <a:pt x="206" y="8"/>
                  </a:lnTo>
                  <a:lnTo>
                    <a:pt x="179" y="13"/>
                  </a:lnTo>
                  <a:lnTo>
                    <a:pt x="152" y="18"/>
                  </a:lnTo>
                  <a:lnTo>
                    <a:pt x="127" y="24"/>
                  </a:lnTo>
                  <a:lnTo>
                    <a:pt x="105" y="29"/>
                  </a:lnTo>
                  <a:lnTo>
                    <a:pt x="83" y="36"/>
                  </a:lnTo>
                  <a:lnTo>
                    <a:pt x="65" y="44"/>
                  </a:lnTo>
                  <a:lnTo>
                    <a:pt x="48" y="52"/>
                  </a:lnTo>
                  <a:lnTo>
                    <a:pt x="34" y="59"/>
                  </a:lnTo>
                  <a:lnTo>
                    <a:pt x="22" y="68"/>
                  </a:lnTo>
                  <a:lnTo>
                    <a:pt x="12" y="76"/>
                  </a:lnTo>
                  <a:lnTo>
                    <a:pt x="5" y="86"/>
                  </a:lnTo>
                  <a:lnTo>
                    <a:pt x="1" y="94"/>
                  </a:lnTo>
                  <a:lnTo>
                    <a:pt x="0" y="104"/>
                  </a:lnTo>
                  <a:lnTo>
                    <a:pt x="1" y="112"/>
                  </a:lnTo>
                  <a:lnTo>
                    <a:pt x="5" y="121"/>
                  </a:lnTo>
                  <a:lnTo>
                    <a:pt x="12" y="130"/>
                  </a:lnTo>
                  <a:lnTo>
                    <a:pt x="22" y="139"/>
                  </a:lnTo>
                  <a:lnTo>
                    <a:pt x="34" y="147"/>
                  </a:lnTo>
                  <a:lnTo>
                    <a:pt x="48" y="156"/>
                  </a:lnTo>
                  <a:lnTo>
                    <a:pt x="65" y="163"/>
                  </a:lnTo>
                  <a:lnTo>
                    <a:pt x="83" y="170"/>
                  </a:lnTo>
                  <a:lnTo>
                    <a:pt x="105" y="177"/>
                  </a:lnTo>
                  <a:lnTo>
                    <a:pt x="127" y="182"/>
                  </a:lnTo>
                  <a:lnTo>
                    <a:pt x="152" y="189"/>
                  </a:lnTo>
                  <a:lnTo>
                    <a:pt x="179" y="193"/>
                  </a:lnTo>
                  <a:lnTo>
                    <a:pt x="206" y="198"/>
                  </a:lnTo>
                  <a:lnTo>
                    <a:pt x="235" y="201"/>
                  </a:lnTo>
                  <a:lnTo>
                    <a:pt x="264" y="204"/>
                  </a:lnTo>
                  <a:lnTo>
                    <a:pt x="294" y="205"/>
                  </a:lnTo>
                  <a:lnTo>
                    <a:pt x="325" y="206"/>
                  </a:lnTo>
                  <a:lnTo>
                    <a:pt x="356" y="208"/>
                  </a:lnTo>
                  <a:lnTo>
                    <a:pt x="387" y="206"/>
                  </a:lnTo>
                  <a:lnTo>
                    <a:pt x="419" y="205"/>
                  </a:lnTo>
                  <a:lnTo>
                    <a:pt x="449" y="204"/>
                  </a:lnTo>
                  <a:lnTo>
                    <a:pt x="478" y="201"/>
                  </a:lnTo>
                  <a:lnTo>
                    <a:pt x="507" y="198"/>
                  </a:lnTo>
                  <a:lnTo>
                    <a:pt x="534" y="193"/>
                  </a:lnTo>
                  <a:lnTo>
                    <a:pt x="561" y="189"/>
                  </a:lnTo>
                  <a:lnTo>
                    <a:pt x="585" y="182"/>
                  </a:lnTo>
                  <a:lnTo>
                    <a:pt x="608" y="177"/>
                  </a:lnTo>
                  <a:lnTo>
                    <a:pt x="629" y="170"/>
                  </a:lnTo>
                  <a:lnTo>
                    <a:pt x="648" y="163"/>
                  </a:lnTo>
                  <a:lnTo>
                    <a:pt x="665" y="156"/>
                  </a:lnTo>
                  <a:lnTo>
                    <a:pt x="679" y="147"/>
                  </a:lnTo>
                  <a:lnTo>
                    <a:pt x="690" y="139"/>
                  </a:lnTo>
                  <a:lnTo>
                    <a:pt x="700" y="130"/>
                  </a:lnTo>
                  <a:lnTo>
                    <a:pt x="707" y="121"/>
                  </a:lnTo>
                  <a:lnTo>
                    <a:pt x="710" y="112"/>
                  </a:lnTo>
                  <a:lnTo>
                    <a:pt x="712" y="10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8" name="Freeform 52">
              <a:extLst>
                <a:ext uri="{FF2B5EF4-FFF2-40B4-BE49-F238E27FC236}">
                  <a16:creationId xmlns:a16="http://schemas.microsoft.com/office/drawing/2014/main" id="{0575B0B4-66F1-4F39-B8DC-2751E6E9BC79}"/>
                </a:ext>
              </a:extLst>
            </p:cNvPr>
            <p:cNvSpPr>
              <a:spLocks/>
            </p:cNvSpPr>
            <p:nvPr/>
          </p:nvSpPr>
          <p:spPr bwMode="auto">
            <a:xfrm>
              <a:off x="4525" y="4025"/>
              <a:ext cx="502" cy="189"/>
            </a:xfrm>
            <a:custGeom>
              <a:avLst/>
              <a:gdLst>
                <a:gd name="T0" fmla="*/ 1 w 502"/>
                <a:gd name="T1" fmla="*/ 103 h 189"/>
                <a:gd name="T2" fmla="*/ 8 w 502"/>
                <a:gd name="T3" fmla="*/ 119 h 189"/>
                <a:gd name="T4" fmla="*/ 23 w 502"/>
                <a:gd name="T5" fmla="*/ 134 h 189"/>
                <a:gd name="T6" fmla="*/ 45 w 502"/>
                <a:gd name="T7" fmla="*/ 148 h 189"/>
                <a:gd name="T8" fmla="*/ 73 w 502"/>
                <a:gd name="T9" fmla="*/ 161 h 189"/>
                <a:gd name="T10" fmla="*/ 107 w 502"/>
                <a:gd name="T11" fmla="*/ 171 h 189"/>
                <a:gd name="T12" fmla="*/ 145 w 502"/>
                <a:gd name="T13" fmla="*/ 180 h 189"/>
                <a:gd name="T14" fmla="*/ 185 w 502"/>
                <a:gd name="T15" fmla="*/ 185 h 189"/>
                <a:gd name="T16" fmla="*/ 228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6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6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8 w 502"/>
                <a:gd name="T55" fmla="*/ 1 h 189"/>
                <a:gd name="T56" fmla="*/ 185 w 502"/>
                <a:gd name="T57" fmla="*/ 3 h 189"/>
                <a:gd name="T58" fmla="*/ 145 w 502"/>
                <a:gd name="T59" fmla="*/ 9 h 189"/>
                <a:gd name="T60" fmla="*/ 107 w 502"/>
                <a:gd name="T61" fmla="*/ 17 h 189"/>
                <a:gd name="T62" fmla="*/ 73 w 502"/>
                <a:gd name="T63" fmla="*/ 28 h 189"/>
                <a:gd name="T64" fmla="*/ 45 w 502"/>
                <a:gd name="T65" fmla="*/ 40 h 189"/>
                <a:gd name="T66" fmla="*/ 23 w 502"/>
                <a:gd name="T67" fmla="*/ 55 h 189"/>
                <a:gd name="T68" fmla="*/ 8 w 502"/>
                <a:gd name="T69" fmla="*/ 70 h 189"/>
                <a:gd name="T70" fmla="*/ 1 w 502"/>
                <a:gd name="T71" fmla="*/ 8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2" h="189">
                  <a:moveTo>
                    <a:pt x="0" y="94"/>
                  </a:moveTo>
                  <a:lnTo>
                    <a:pt x="1" y="103"/>
                  </a:lnTo>
                  <a:lnTo>
                    <a:pt x="4" y="110"/>
                  </a:lnTo>
                  <a:lnTo>
                    <a:pt x="8" y="119"/>
                  </a:lnTo>
                  <a:lnTo>
                    <a:pt x="15" y="127"/>
                  </a:lnTo>
                  <a:lnTo>
                    <a:pt x="23" y="134"/>
                  </a:lnTo>
                  <a:lnTo>
                    <a:pt x="34" y="141"/>
                  </a:lnTo>
                  <a:lnTo>
                    <a:pt x="45" y="148"/>
                  </a:lnTo>
                  <a:lnTo>
                    <a:pt x="58" y="155"/>
                  </a:lnTo>
                  <a:lnTo>
                    <a:pt x="73" y="161"/>
                  </a:lnTo>
                  <a:lnTo>
                    <a:pt x="89" y="166"/>
                  </a:lnTo>
                  <a:lnTo>
                    <a:pt x="107" y="171"/>
                  </a:lnTo>
                  <a:lnTo>
                    <a:pt x="125" y="176"/>
                  </a:lnTo>
                  <a:lnTo>
                    <a:pt x="145" y="180"/>
                  </a:lnTo>
                  <a:lnTo>
                    <a:pt x="165" y="183"/>
                  </a:lnTo>
                  <a:lnTo>
                    <a:pt x="185" y="185"/>
                  </a:lnTo>
                  <a:lnTo>
                    <a:pt x="207" y="187"/>
                  </a:lnTo>
                  <a:lnTo>
                    <a:pt x="228" y="188"/>
                  </a:lnTo>
                  <a:lnTo>
                    <a:pt x="251" y="188"/>
                  </a:lnTo>
                  <a:lnTo>
                    <a:pt x="272" y="188"/>
                  </a:lnTo>
                  <a:lnTo>
                    <a:pt x="294" y="187"/>
                  </a:lnTo>
                  <a:lnTo>
                    <a:pt x="315" y="185"/>
                  </a:lnTo>
                  <a:lnTo>
                    <a:pt x="336" y="183"/>
                  </a:lnTo>
                  <a:lnTo>
                    <a:pt x="356" y="179"/>
                  </a:lnTo>
                  <a:lnTo>
                    <a:pt x="376" y="176"/>
                  </a:lnTo>
                  <a:lnTo>
                    <a:pt x="394" y="171"/>
                  </a:lnTo>
                  <a:lnTo>
                    <a:pt x="411" y="166"/>
                  </a:lnTo>
                  <a:lnTo>
                    <a:pt x="427" y="160"/>
                  </a:lnTo>
                  <a:lnTo>
                    <a:pt x="442" y="154"/>
                  </a:lnTo>
                  <a:lnTo>
                    <a:pt x="456" y="148"/>
                  </a:lnTo>
                  <a:lnTo>
                    <a:pt x="467" y="141"/>
                  </a:lnTo>
                  <a:lnTo>
                    <a:pt x="477" y="134"/>
                  </a:lnTo>
                  <a:lnTo>
                    <a:pt x="486" y="126"/>
                  </a:lnTo>
                  <a:lnTo>
                    <a:pt x="492" y="118"/>
                  </a:lnTo>
                  <a:lnTo>
                    <a:pt x="497" y="110"/>
                  </a:lnTo>
                  <a:lnTo>
                    <a:pt x="500" y="102"/>
                  </a:lnTo>
                  <a:lnTo>
                    <a:pt x="501" y="94"/>
                  </a:lnTo>
                  <a:lnTo>
                    <a:pt x="500" y="86"/>
                  </a:lnTo>
                  <a:lnTo>
                    <a:pt x="497" y="78"/>
                  </a:lnTo>
                  <a:lnTo>
                    <a:pt x="492" y="70"/>
                  </a:lnTo>
                  <a:lnTo>
                    <a:pt x="486" y="62"/>
                  </a:lnTo>
                  <a:lnTo>
                    <a:pt x="477" y="54"/>
                  </a:lnTo>
                  <a:lnTo>
                    <a:pt x="467" y="47"/>
                  </a:lnTo>
                  <a:lnTo>
                    <a:pt x="456"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8" y="1"/>
                  </a:lnTo>
                  <a:lnTo>
                    <a:pt x="207" y="2"/>
                  </a:lnTo>
                  <a:lnTo>
                    <a:pt x="185" y="3"/>
                  </a:lnTo>
                  <a:lnTo>
                    <a:pt x="165" y="6"/>
                  </a:lnTo>
                  <a:lnTo>
                    <a:pt x="145" y="9"/>
                  </a:lnTo>
                  <a:lnTo>
                    <a:pt x="125" y="13"/>
                  </a:lnTo>
                  <a:lnTo>
                    <a:pt x="107" y="17"/>
                  </a:lnTo>
                  <a:lnTo>
                    <a:pt x="89" y="22"/>
                  </a:lnTo>
                  <a:lnTo>
                    <a:pt x="73" y="28"/>
                  </a:lnTo>
                  <a:lnTo>
                    <a:pt x="58" y="34"/>
                  </a:lnTo>
                  <a:lnTo>
                    <a:pt x="45" y="40"/>
                  </a:lnTo>
                  <a:lnTo>
                    <a:pt x="34" y="47"/>
                  </a:lnTo>
                  <a:lnTo>
                    <a:pt x="23" y="55"/>
                  </a:lnTo>
                  <a:lnTo>
                    <a:pt x="15" y="62"/>
                  </a:lnTo>
                  <a:lnTo>
                    <a:pt x="8" y="70"/>
                  </a:lnTo>
                  <a:lnTo>
                    <a:pt x="4" y="78"/>
                  </a:lnTo>
                  <a:lnTo>
                    <a:pt x="1" y="86"/>
                  </a:lnTo>
                  <a:lnTo>
                    <a:pt x="0" y="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9" name="Freeform 53">
              <a:extLst>
                <a:ext uri="{FF2B5EF4-FFF2-40B4-BE49-F238E27FC236}">
                  <a16:creationId xmlns:a16="http://schemas.microsoft.com/office/drawing/2014/main" id="{1EB5C094-6545-457A-AF63-2E8C0008D047}"/>
                </a:ext>
              </a:extLst>
            </p:cNvPr>
            <p:cNvSpPr>
              <a:spLocks/>
            </p:cNvSpPr>
            <p:nvPr/>
          </p:nvSpPr>
          <p:spPr bwMode="auto">
            <a:xfrm>
              <a:off x="4171" y="3688"/>
              <a:ext cx="624" cy="195"/>
            </a:xfrm>
            <a:custGeom>
              <a:avLst/>
              <a:gdLst>
                <a:gd name="T0" fmla="*/ 623 w 624"/>
                <a:gd name="T1" fmla="*/ 194 h 195"/>
                <a:gd name="T2" fmla="*/ 623 w 624"/>
                <a:gd name="T3" fmla="*/ 0 h 195"/>
                <a:gd name="T4" fmla="*/ 0 w 624"/>
                <a:gd name="T5" fmla="*/ 0 h 195"/>
                <a:gd name="T6" fmla="*/ 0 w 624"/>
                <a:gd name="T7" fmla="*/ 194 h 195"/>
                <a:gd name="T8" fmla="*/ 623 w 624"/>
                <a:gd name="T9" fmla="*/ 194 h 195"/>
              </a:gdLst>
              <a:ahLst/>
              <a:cxnLst>
                <a:cxn ang="0">
                  <a:pos x="T0" y="T1"/>
                </a:cxn>
                <a:cxn ang="0">
                  <a:pos x="T2" y="T3"/>
                </a:cxn>
                <a:cxn ang="0">
                  <a:pos x="T4" y="T5"/>
                </a:cxn>
                <a:cxn ang="0">
                  <a:pos x="T6" y="T7"/>
                </a:cxn>
                <a:cxn ang="0">
                  <a:pos x="T8" y="T9"/>
                </a:cxn>
              </a:cxnLst>
              <a:rect l="0" t="0" r="r" b="b"/>
              <a:pathLst>
                <a:path w="624" h="195">
                  <a:moveTo>
                    <a:pt x="623" y="194"/>
                  </a:moveTo>
                  <a:lnTo>
                    <a:pt x="623" y="0"/>
                  </a:lnTo>
                  <a:lnTo>
                    <a:pt x="0" y="0"/>
                  </a:lnTo>
                  <a:lnTo>
                    <a:pt x="0" y="194"/>
                  </a:lnTo>
                  <a:lnTo>
                    <a:pt x="623" y="1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0" name="Rectangle 54">
              <a:extLst>
                <a:ext uri="{FF2B5EF4-FFF2-40B4-BE49-F238E27FC236}">
                  <a16:creationId xmlns:a16="http://schemas.microsoft.com/office/drawing/2014/main" id="{B7CD1440-174F-4E67-A749-CADE08FED067}"/>
                </a:ext>
              </a:extLst>
            </p:cNvPr>
            <p:cNvSpPr>
              <a:spLocks noChangeArrowheads="1"/>
            </p:cNvSpPr>
            <p:nvPr/>
          </p:nvSpPr>
          <p:spPr bwMode="auto">
            <a:xfrm>
              <a:off x="3683" y="3988"/>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policyid</a:t>
              </a:r>
            </a:p>
          </p:txBody>
        </p:sp>
        <p:sp>
          <p:nvSpPr>
            <p:cNvPr id="29751" name="Rectangle 55">
              <a:extLst>
                <a:ext uri="{FF2B5EF4-FFF2-40B4-BE49-F238E27FC236}">
                  <a16:creationId xmlns:a16="http://schemas.microsoft.com/office/drawing/2014/main" id="{23B0AF4C-A7CA-40EF-93C6-295504CEEF1C}"/>
                </a:ext>
              </a:extLst>
            </p:cNvPr>
            <p:cNvSpPr>
              <a:spLocks noChangeArrowheads="1"/>
            </p:cNvSpPr>
            <p:nvPr/>
          </p:nvSpPr>
          <p:spPr bwMode="auto">
            <a:xfrm>
              <a:off x="4571" y="3998"/>
              <a:ext cx="37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cost</a:t>
              </a:r>
            </a:p>
          </p:txBody>
        </p:sp>
        <p:sp>
          <p:nvSpPr>
            <p:cNvPr id="29752" name="Rectangle 56">
              <a:extLst>
                <a:ext uri="{FF2B5EF4-FFF2-40B4-BE49-F238E27FC236}">
                  <a16:creationId xmlns:a16="http://schemas.microsoft.com/office/drawing/2014/main" id="{4C9B428A-56DE-45B1-A033-C0A7DC0FE975}"/>
                </a:ext>
              </a:extLst>
            </p:cNvPr>
            <p:cNvSpPr>
              <a:spLocks noChangeArrowheads="1"/>
            </p:cNvSpPr>
            <p:nvPr/>
          </p:nvSpPr>
          <p:spPr bwMode="auto">
            <a:xfrm>
              <a:off x="4168" y="3648"/>
              <a:ext cx="59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Policies</a:t>
              </a:r>
            </a:p>
          </p:txBody>
        </p:sp>
        <p:sp>
          <p:nvSpPr>
            <p:cNvPr id="29753" name="Line 57">
              <a:extLst>
                <a:ext uri="{FF2B5EF4-FFF2-40B4-BE49-F238E27FC236}">
                  <a16:creationId xmlns:a16="http://schemas.microsoft.com/office/drawing/2014/main" id="{8063672F-0787-42EB-BEC4-5121C12FB69A}"/>
                </a:ext>
              </a:extLst>
            </p:cNvPr>
            <p:cNvSpPr>
              <a:spLocks noChangeShapeType="1"/>
            </p:cNvSpPr>
            <p:nvPr/>
          </p:nvSpPr>
          <p:spPr bwMode="auto">
            <a:xfrm flipV="1">
              <a:off x="4032" y="3880"/>
              <a:ext cx="271" cy="12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4" name="Line 58">
              <a:extLst>
                <a:ext uri="{FF2B5EF4-FFF2-40B4-BE49-F238E27FC236}">
                  <a16:creationId xmlns:a16="http://schemas.microsoft.com/office/drawing/2014/main" id="{5A88FCF7-6D0E-42A0-8245-515826683BD7}"/>
                </a:ext>
              </a:extLst>
            </p:cNvPr>
            <p:cNvSpPr>
              <a:spLocks noChangeShapeType="1"/>
            </p:cNvSpPr>
            <p:nvPr/>
          </p:nvSpPr>
          <p:spPr bwMode="auto">
            <a:xfrm flipH="1" flipV="1">
              <a:off x="4495" y="3880"/>
              <a:ext cx="257" cy="1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56" name="Line 60">
            <a:extLst>
              <a:ext uri="{FF2B5EF4-FFF2-40B4-BE49-F238E27FC236}">
                <a16:creationId xmlns:a16="http://schemas.microsoft.com/office/drawing/2014/main" id="{81C178EA-C257-4D19-B063-D779E801550D}"/>
              </a:ext>
            </a:extLst>
          </p:cNvPr>
          <p:cNvSpPr>
            <a:spLocks noChangeShapeType="1"/>
          </p:cNvSpPr>
          <p:nvPr/>
        </p:nvSpPr>
        <p:spPr bwMode="auto">
          <a:xfrm>
            <a:off x="6172200" y="2444750"/>
            <a:ext cx="0"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7" name="Rectangle 61">
            <a:extLst>
              <a:ext uri="{FF2B5EF4-FFF2-40B4-BE49-F238E27FC236}">
                <a16:creationId xmlns:a16="http://schemas.microsoft.com/office/drawing/2014/main" id="{FCACB635-8231-4C55-8ED5-7F7D49446C27}"/>
              </a:ext>
            </a:extLst>
          </p:cNvPr>
          <p:cNvSpPr>
            <a:spLocks noChangeArrowheads="1"/>
          </p:cNvSpPr>
          <p:nvPr/>
        </p:nvSpPr>
        <p:spPr bwMode="auto">
          <a:xfrm>
            <a:off x="4545013" y="4868863"/>
            <a:ext cx="1174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Purchaser</a:t>
            </a:r>
          </a:p>
        </p:txBody>
      </p:sp>
      <p:sp>
        <p:nvSpPr>
          <p:cNvPr id="29758" name="Freeform 62">
            <a:extLst>
              <a:ext uri="{FF2B5EF4-FFF2-40B4-BE49-F238E27FC236}">
                <a16:creationId xmlns:a16="http://schemas.microsoft.com/office/drawing/2014/main" id="{60FB944F-C5B9-4BCF-AC82-4FC80351F298}"/>
              </a:ext>
            </a:extLst>
          </p:cNvPr>
          <p:cNvSpPr>
            <a:spLocks/>
          </p:cNvSpPr>
          <p:nvPr/>
        </p:nvSpPr>
        <p:spPr bwMode="auto">
          <a:xfrm>
            <a:off x="4471988" y="4749800"/>
            <a:ext cx="1293812" cy="600075"/>
          </a:xfrm>
          <a:custGeom>
            <a:avLst/>
            <a:gdLst>
              <a:gd name="T0" fmla="*/ 0 w 815"/>
              <a:gd name="T1" fmla="*/ 188 h 378"/>
              <a:gd name="T2" fmla="*/ 402 w 815"/>
              <a:gd name="T3" fmla="*/ 0 h 378"/>
              <a:gd name="T4" fmla="*/ 814 w 815"/>
              <a:gd name="T5" fmla="*/ 194 h 378"/>
              <a:gd name="T6" fmla="*/ 402 w 815"/>
              <a:gd name="T7" fmla="*/ 377 h 378"/>
              <a:gd name="T8" fmla="*/ 0 w 815"/>
              <a:gd name="T9" fmla="*/ 188 h 378"/>
            </a:gdLst>
            <a:ahLst/>
            <a:cxnLst>
              <a:cxn ang="0">
                <a:pos x="T0" y="T1"/>
              </a:cxn>
              <a:cxn ang="0">
                <a:pos x="T2" y="T3"/>
              </a:cxn>
              <a:cxn ang="0">
                <a:pos x="T4" y="T5"/>
              </a:cxn>
              <a:cxn ang="0">
                <a:pos x="T6" y="T7"/>
              </a:cxn>
              <a:cxn ang="0">
                <a:pos x="T8" y="T9"/>
              </a:cxn>
            </a:cxnLst>
            <a:rect l="0" t="0" r="r" b="b"/>
            <a:pathLst>
              <a:path w="815" h="378">
                <a:moveTo>
                  <a:pt x="0" y="188"/>
                </a:moveTo>
                <a:lnTo>
                  <a:pt x="402" y="0"/>
                </a:lnTo>
                <a:lnTo>
                  <a:pt x="814" y="194"/>
                </a:lnTo>
                <a:lnTo>
                  <a:pt x="402" y="377"/>
                </a:lnTo>
                <a:lnTo>
                  <a:pt x="0" y="18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70" name="Group 74">
            <a:extLst>
              <a:ext uri="{FF2B5EF4-FFF2-40B4-BE49-F238E27FC236}">
                <a16:creationId xmlns:a16="http://schemas.microsoft.com/office/drawing/2014/main" id="{72886D2E-FDEF-4CC8-A148-05BEF9D87C38}"/>
              </a:ext>
            </a:extLst>
          </p:cNvPr>
          <p:cNvGrpSpPr>
            <a:grpSpLocks/>
          </p:cNvGrpSpPr>
          <p:nvPr/>
        </p:nvGrpSpPr>
        <p:grpSpPr bwMode="auto">
          <a:xfrm>
            <a:off x="2714625" y="3541713"/>
            <a:ext cx="2257425" cy="1076325"/>
            <a:chOff x="1710" y="2231"/>
            <a:chExt cx="1422" cy="678"/>
          </a:xfrm>
        </p:grpSpPr>
        <p:sp>
          <p:nvSpPr>
            <p:cNvPr id="29759" name="Freeform 63">
              <a:extLst>
                <a:ext uri="{FF2B5EF4-FFF2-40B4-BE49-F238E27FC236}">
                  <a16:creationId xmlns:a16="http://schemas.microsoft.com/office/drawing/2014/main" id="{2FBF7CD0-F972-4455-9499-75520C25E01A}"/>
                </a:ext>
              </a:extLst>
            </p:cNvPr>
            <p:cNvSpPr>
              <a:spLocks/>
            </p:cNvSpPr>
            <p:nvPr/>
          </p:nvSpPr>
          <p:spPr bwMode="auto">
            <a:xfrm>
              <a:off x="1710" y="2385"/>
              <a:ext cx="501" cy="189"/>
            </a:xfrm>
            <a:custGeom>
              <a:avLst/>
              <a:gdLst>
                <a:gd name="T0" fmla="*/ 499 w 501"/>
                <a:gd name="T1" fmla="*/ 86 h 189"/>
                <a:gd name="T2" fmla="*/ 492 w 501"/>
                <a:gd name="T3" fmla="*/ 70 h 189"/>
                <a:gd name="T4" fmla="*/ 477 w 501"/>
                <a:gd name="T5" fmla="*/ 54 h 189"/>
                <a:gd name="T6" fmla="*/ 455 w 501"/>
                <a:gd name="T7" fmla="*/ 40 h 189"/>
                <a:gd name="T8" fmla="*/ 427 w 501"/>
                <a:gd name="T9" fmla="*/ 28 h 189"/>
                <a:gd name="T10" fmla="*/ 393 w 501"/>
                <a:gd name="T11" fmla="*/ 17 h 189"/>
                <a:gd name="T12" fmla="*/ 356 w 501"/>
                <a:gd name="T13" fmla="*/ 9 h 189"/>
                <a:gd name="T14" fmla="*/ 315 w 501"/>
                <a:gd name="T15" fmla="*/ 3 h 189"/>
                <a:gd name="T16" fmla="*/ 272 w 501"/>
                <a:gd name="T17" fmla="*/ 1 h 189"/>
                <a:gd name="T18" fmla="*/ 228 w 501"/>
                <a:gd name="T19" fmla="*/ 1 h 189"/>
                <a:gd name="T20" fmla="*/ 185 w 501"/>
                <a:gd name="T21" fmla="*/ 3 h 189"/>
                <a:gd name="T22" fmla="*/ 144 w 501"/>
                <a:gd name="T23" fmla="*/ 9 h 189"/>
                <a:gd name="T24" fmla="*/ 107 w 501"/>
                <a:gd name="T25" fmla="*/ 17 h 189"/>
                <a:gd name="T26" fmla="*/ 73 w 501"/>
                <a:gd name="T27" fmla="*/ 28 h 189"/>
                <a:gd name="T28" fmla="*/ 45 w 501"/>
                <a:gd name="T29" fmla="*/ 40 h 189"/>
                <a:gd name="T30" fmla="*/ 23 w 501"/>
                <a:gd name="T31" fmla="*/ 54 h 189"/>
                <a:gd name="T32" fmla="*/ 8 w 501"/>
                <a:gd name="T33" fmla="*/ 70 h 189"/>
                <a:gd name="T34" fmla="*/ 1 w 501"/>
                <a:gd name="T35" fmla="*/ 86 h 189"/>
                <a:gd name="T36" fmla="*/ 1 w 501"/>
                <a:gd name="T37" fmla="*/ 103 h 189"/>
                <a:gd name="T38" fmla="*/ 8 w 501"/>
                <a:gd name="T39" fmla="*/ 119 h 189"/>
                <a:gd name="T40" fmla="*/ 23 w 501"/>
                <a:gd name="T41" fmla="*/ 134 h 189"/>
                <a:gd name="T42" fmla="*/ 45 w 501"/>
                <a:gd name="T43" fmla="*/ 148 h 189"/>
                <a:gd name="T44" fmla="*/ 73 w 501"/>
                <a:gd name="T45" fmla="*/ 160 h 189"/>
                <a:gd name="T46" fmla="*/ 107 w 501"/>
                <a:gd name="T47" fmla="*/ 171 h 189"/>
                <a:gd name="T48" fmla="*/ 144 w 501"/>
                <a:gd name="T49" fmla="*/ 179 h 189"/>
                <a:gd name="T50" fmla="*/ 185 w 501"/>
                <a:gd name="T51" fmla="*/ 185 h 189"/>
                <a:gd name="T52" fmla="*/ 228 w 501"/>
                <a:gd name="T53" fmla="*/ 188 h 189"/>
                <a:gd name="T54" fmla="*/ 272 w 501"/>
                <a:gd name="T55" fmla="*/ 188 h 189"/>
                <a:gd name="T56" fmla="*/ 315 w 501"/>
                <a:gd name="T57" fmla="*/ 185 h 189"/>
                <a:gd name="T58" fmla="*/ 356 w 501"/>
                <a:gd name="T59" fmla="*/ 179 h 189"/>
                <a:gd name="T60" fmla="*/ 393 w 501"/>
                <a:gd name="T61" fmla="*/ 171 h 189"/>
                <a:gd name="T62" fmla="*/ 427 w 501"/>
                <a:gd name="T63" fmla="*/ 160 h 189"/>
                <a:gd name="T64" fmla="*/ 455 w 501"/>
                <a:gd name="T65" fmla="*/ 148 h 189"/>
                <a:gd name="T66" fmla="*/ 477 w 501"/>
                <a:gd name="T67" fmla="*/ 134 h 189"/>
                <a:gd name="T68" fmla="*/ 492 w 501"/>
                <a:gd name="T69" fmla="*/ 119 h 189"/>
                <a:gd name="T70" fmla="*/ 499 w 501"/>
                <a:gd name="T71" fmla="*/ 10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1" h="189">
                  <a:moveTo>
                    <a:pt x="500" y="94"/>
                  </a:moveTo>
                  <a:lnTo>
                    <a:pt x="499" y="86"/>
                  </a:lnTo>
                  <a:lnTo>
                    <a:pt x="496" y="78"/>
                  </a:lnTo>
                  <a:lnTo>
                    <a:pt x="492" y="70"/>
                  </a:lnTo>
                  <a:lnTo>
                    <a:pt x="485" y="62"/>
                  </a:lnTo>
                  <a:lnTo>
                    <a:pt x="477" y="54"/>
                  </a:lnTo>
                  <a:lnTo>
                    <a:pt x="467" y="47"/>
                  </a:lnTo>
                  <a:lnTo>
                    <a:pt x="455" y="40"/>
                  </a:lnTo>
                  <a:lnTo>
                    <a:pt x="442" y="34"/>
                  </a:lnTo>
                  <a:lnTo>
                    <a:pt x="427" y="28"/>
                  </a:lnTo>
                  <a:lnTo>
                    <a:pt x="411" y="22"/>
                  </a:lnTo>
                  <a:lnTo>
                    <a:pt x="393" y="17"/>
                  </a:lnTo>
                  <a:lnTo>
                    <a:pt x="375" y="13"/>
                  </a:lnTo>
                  <a:lnTo>
                    <a:pt x="356" y="9"/>
                  </a:lnTo>
                  <a:lnTo>
                    <a:pt x="336" y="6"/>
                  </a:lnTo>
                  <a:lnTo>
                    <a:pt x="315" y="3"/>
                  </a:lnTo>
                  <a:lnTo>
                    <a:pt x="293" y="2"/>
                  </a:lnTo>
                  <a:lnTo>
                    <a:pt x="272" y="1"/>
                  </a:lnTo>
                  <a:lnTo>
                    <a:pt x="250" y="0"/>
                  </a:lnTo>
                  <a:lnTo>
                    <a:pt x="228" y="1"/>
                  </a:lnTo>
                  <a:lnTo>
                    <a:pt x="207" y="2"/>
                  </a:lnTo>
                  <a:lnTo>
                    <a:pt x="185" y="3"/>
                  </a:lnTo>
                  <a:lnTo>
                    <a:pt x="164" y="6"/>
                  </a:lnTo>
                  <a:lnTo>
                    <a:pt x="144" y="9"/>
                  </a:lnTo>
                  <a:lnTo>
                    <a:pt x="125" y="13"/>
                  </a:lnTo>
                  <a:lnTo>
                    <a:pt x="107" y="17"/>
                  </a:lnTo>
                  <a:lnTo>
                    <a:pt x="89" y="22"/>
                  </a:lnTo>
                  <a:lnTo>
                    <a:pt x="73" y="28"/>
                  </a:lnTo>
                  <a:lnTo>
                    <a:pt x="58" y="34"/>
                  </a:lnTo>
                  <a:lnTo>
                    <a:pt x="45" y="40"/>
                  </a:lnTo>
                  <a:lnTo>
                    <a:pt x="33" y="47"/>
                  </a:lnTo>
                  <a:lnTo>
                    <a:pt x="23" y="54"/>
                  </a:lnTo>
                  <a:lnTo>
                    <a:pt x="15" y="62"/>
                  </a:lnTo>
                  <a:lnTo>
                    <a:pt x="8" y="70"/>
                  </a:lnTo>
                  <a:lnTo>
                    <a:pt x="3" y="78"/>
                  </a:lnTo>
                  <a:lnTo>
                    <a:pt x="1" y="86"/>
                  </a:lnTo>
                  <a:lnTo>
                    <a:pt x="0" y="94"/>
                  </a:lnTo>
                  <a:lnTo>
                    <a:pt x="1" y="103"/>
                  </a:lnTo>
                  <a:lnTo>
                    <a:pt x="3" y="110"/>
                  </a:lnTo>
                  <a:lnTo>
                    <a:pt x="8" y="119"/>
                  </a:lnTo>
                  <a:lnTo>
                    <a:pt x="15" y="127"/>
                  </a:lnTo>
                  <a:lnTo>
                    <a:pt x="23" y="134"/>
                  </a:lnTo>
                  <a:lnTo>
                    <a:pt x="33" y="141"/>
                  </a:lnTo>
                  <a:lnTo>
                    <a:pt x="45" y="148"/>
                  </a:lnTo>
                  <a:lnTo>
                    <a:pt x="58" y="154"/>
                  </a:lnTo>
                  <a:lnTo>
                    <a:pt x="73" y="160"/>
                  </a:lnTo>
                  <a:lnTo>
                    <a:pt x="89" y="166"/>
                  </a:lnTo>
                  <a:lnTo>
                    <a:pt x="107" y="171"/>
                  </a:lnTo>
                  <a:lnTo>
                    <a:pt x="125" y="176"/>
                  </a:lnTo>
                  <a:lnTo>
                    <a:pt x="144" y="179"/>
                  </a:lnTo>
                  <a:lnTo>
                    <a:pt x="164" y="183"/>
                  </a:lnTo>
                  <a:lnTo>
                    <a:pt x="185" y="185"/>
                  </a:lnTo>
                  <a:lnTo>
                    <a:pt x="207" y="187"/>
                  </a:lnTo>
                  <a:lnTo>
                    <a:pt x="228" y="188"/>
                  </a:lnTo>
                  <a:lnTo>
                    <a:pt x="250" y="188"/>
                  </a:lnTo>
                  <a:lnTo>
                    <a:pt x="272" y="188"/>
                  </a:lnTo>
                  <a:lnTo>
                    <a:pt x="293" y="187"/>
                  </a:lnTo>
                  <a:lnTo>
                    <a:pt x="315" y="185"/>
                  </a:lnTo>
                  <a:lnTo>
                    <a:pt x="336" y="183"/>
                  </a:lnTo>
                  <a:lnTo>
                    <a:pt x="356" y="179"/>
                  </a:lnTo>
                  <a:lnTo>
                    <a:pt x="375" y="176"/>
                  </a:lnTo>
                  <a:lnTo>
                    <a:pt x="393" y="171"/>
                  </a:lnTo>
                  <a:lnTo>
                    <a:pt x="411" y="166"/>
                  </a:lnTo>
                  <a:lnTo>
                    <a:pt x="427" y="160"/>
                  </a:lnTo>
                  <a:lnTo>
                    <a:pt x="442" y="154"/>
                  </a:lnTo>
                  <a:lnTo>
                    <a:pt x="455" y="148"/>
                  </a:lnTo>
                  <a:lnTo>
                    <a:pt x="467" y="141"/>
                  </a:lnTo>
                  <a:lnTo>
                    <a:pt x="477" y="134"/>
                  </a:lnTo>
                  <a:lnTo>
                    <a:pt x="485" y="127"/>
                  </a:lnTo>
                  <a:lnTo>
                    <a:pt x="492" y="119"/>
                  </a:lnTo>
                  <a:lnTo>
                    <a:pt x="496" y="110"/>
                  </a:lnTo>
                  <a:lnTo>
                    <a:pt x="499" y="103"/>
                  </a:lnTo>
                  <a:lnTo>
                    <a:pt x="500" y="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0" name="Freeform 64">
              <a:extLst>
                <a:ext uri="{FF2B5EF4-FFF2-40B4-BE49-F238E27FC236}">
                  <a16:creationId xmlns:a16="http://schemas.microsoft.com/office/drawing/2014/main" id="{1862BB62-CA89-45F4-B9FE-810912AD7F61}"/>
                </a:ext>
              </a:extLst>
            </p:cNvPr>
            <p:cNvSpPr>
              <a:spLocks/>
            </p:cNvSpPr>
            <p:nvPr/>
          </p:nvSpPr>
          <p:spPr bwMode="auto">
            <a:xfrm>
              <a:off x="2630" y="2385"/>
              <a:ext cx="502" cy="189"/>
            </a:xfrm>
            <a:custGeom>
              <a:avLst/>
              <a:gdLst>
                <a:gd name="T0" fmla="*/ 1 w 502"/>
                <a:gd name="T1" fmla="*/ 103 h 189"/>
                <a:gd name="T2" fmla="*/ 8 w 502"/>
                <a:gd name="T3" fmla="*/ 119 h 189"/>
                <a:gd name="T4" fmla="*/ 24 w 502"/>
                <a:gd name="T5" fmla="*/ 134 h 189"/>
                <a:gd name="T6" fmla="*/ 45 w 502"/>
                <a:gd name="T7" fmla="*/ 148 h 189"/>
                <a:gd name="T8" fmla="*/ 73 w 502"/>
                <a:gd name="T9" fmla="*/ 161 h 189"/>
                <a:gd name="T10" fmla="*/ 107 w 502"/>
                <a:gd name="T11" fmla="*/ 171 h 189"/>
                <a:gd name="T12" fmla="*/ 144 w 502"/>
                <a:gd name="T13" fmla="*/ 179 h 189"/>
                <a:gd name="T14" fmla="*/ 186 w 502"/>
                <a:gd name="T15" fmla="*/ 185 h 189"/>
                <a:gd name="T16" fmla="*/ 229 w 502"/>
                <a:gd name="T17" fmla="*/ 188 h 189"/>
                <a:gd name="T18" fmla="*/ 272 w 502"/>
                <a:gd name="T19" fmla="*/ 188 h 189"/>
                <a:gd name="T20" fmla="*/ 315 w 502"/>
                <a:gd name="T21" fmla="*/ 185 h 189"/>
                <a:gd name="T22" fmla="*/ 356 w 502"/>
                <a:gd name="T23" fmla="*/ 179 h 189"/>
                <a:gd name="T24" fmla="*/ 394 w 502"/>
                <a:gd name="T25" fmla="*/ 171 h 189"/>
                <a:gd name="T26" fmla="*/ 427 w 502"/>
                <a:gd name="T27" fmla="*/ 160 h 189"/>
                <a:gd name="T28" fmla="*/ 455 w 502"/>
                <a:gd name="T29" fmla="*/ 148 h 189"/>
                <a:gd name="T30" fmla="*/ 477 w 502"/>
                <a:gd name="T31" fmla="*/ 134 h 189"/>
                <a:gd name="T32" fmla="*/ 492 w 502"/>
                <a:gd name="T33" fmla="*/ 118 h 189"/>
                <a:gd name="T34" fmla="*/ 500 w 502"/>
                <a:gd name="T35" fmla="*/ 102 h 189"/>
                <a:gd name="T36" fmla="*/ 500 w 502"/>
                <a:gd name="T37" fmla="*/ 86 h 189"/>
                <a:gd name="T38" fmla="*/ 492 w 502"/>
                <a:gd name="T39" fmla="*/ 70 h 189"/>
                <a:gd name="T40" fmla="*/ 477 w 502"/>
                <a:gd name="T41" fmla="*/ 54 h 189"/>
                <a:gd name="T42" fmla="*/ 455 w 502"/>
                <a:gd name="T43" fmla="*/ 40 h 189"/>
                <a:gd name="T44" fmla="*/ 427 w 502"/>
                <a:gd name="T45" fmla="*/ 28 h 189"/>
                <a:gd name="T46" fmla="*/ 394 w 502"/>
                <a:gd name="T47" fmla="*/ 17 h 189"/>
                <a:gd name="T48" fmla="*/ 356 w 502"/>
                <a:gd name="T49" fmla="*/ 9 h 189"/>
                <a:gd name="T50" fmla="*/ 315 w 502"/>
                <a:gd name="T51" fmla="*/ 3 h 189"/>
                <a:gd name="T52" fmla="*/ 272 w 502"/>
                <a:gd name="T53" fmla="*/ 1 h 189"/>
                <a:gd name="T54" fmla="*/ 229 w 502"/>
                <a:gd name="T55" fmla="*/ 1 h 189"/>
                <a:gd name="T56" fmla="*/ 185 w 502"/>
                <a:gd name="T57" fmla="*/ 3 h 189"/>
                <a:gd name="T58" fmla="*/ 144 w 502"/>
                <a:gd name="T59" fmla="*/ 9 h 189"/>
                <a:gd name="T60" fmla="*/ 107 w 502"/>
                <a:gd name="T61" fmla="*/ 17 h 189"/>
                <a:gd name="T62" fmla="*/ 73 w 502"/>
                <a:gd name="T63" fmla="*/ 28 h 189"/>
                <a:gd name="T64" fmla="*/ 45 w 502"/>
                <a:gd name="T65" fmla="*/ 40 h 189"/>
                <a:gd name="T66" fmla="*/ 24 w 502"/>
                <a:gd name="T67" fmla="*/ 55 h 189"/>
                <a:gd name="T68" fmla="*/ 8 w 502"/>
                <a:gd name="T69" fmla="*/ 70 h 189"/>
                <a:gd name="T70" fmla="*/ 1 w 502"/>
                <a:gd name="T71" fmla="*/ 86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2" h="189">
                  <a:moveTo>
                    <a:pt x="0" y="94"/>
                  </a:moveTo>
                  <a:lnTo>
                    <a:pt x="1" y="103"/>
                  </a:lnTo>
                  <a:lnTo>
                    <a:pt x="4" y="110"/>
                  </a:lnTo>
                  <a:lnTo>
                    <a:pt x="8" y="119"/>
                  </a:lnTo>
                  <a:lnTo>
                    <a:pt x="15" y="127"/>
                  </a:lnTo>
                  <a:lnTo>
                    <a:pt x="24" y="134"/>
                  </a:lnTo>
                  <a:lnTo>
                    <a:pt x="33" y="141"/>
                  </a:lnTo>
                  <a:lnTo>
                    <a:pt x="45" y="148"/>
                  </a:lnTo>
                  <a:lnTo>
                    <a:pt x="59" y="155"/>
                  </a:lnTo>
                  <a:lnTo>
                    <a:pt x="73" y="161"/>
                  </a:lnTo>
                  <a:lnTo>
                    <a:pt x="90" y="166"/>
                  </a:lnTo>
                  <a:lnTo>
                    <a:pt x="107" y="171"/>
                  </a:lnTo>
                  <a:lnTo>
                    <a:pt x="125" y="176"/>
                  </a:lnTo>
                  <a:lnTo>
                    <a:pt x="144" y="179"/>
                  </a:lnTo>
                  <a:lnTo>
                    <a:pt x="165" y="183"/>
                  </a:lnTo>
                  <a:lnTo>
                    <a:pt x="186" y="185"/>
                  </a:lnTo>
                  <a:lnTo>
                    <a:pt x="207" y="187"/>
                  </a:lnTo>
                  <a:lnTo>
                    <a:pt x="229" y="188"/>
                  </a:lnTo>
                  <a:lnTo>
                    <a:pt x="250" y="188"/>
                  </a:lnTo>
                  <a:lnTo>
                    <a:pt x="272" y="188"/>
                  </a:lnTo>
                  <a:lnTo>
                    <a:pt x="294" y="187"/>
                  </a:lnTo>
                  <a:lnTo>
                    <a:pt x="315" y="185"/>
                  </a:lnTo>
                  <a:lnTo>
                    <a:pt x="336" y="183"/>
                  </a:lnTo>
                  <a:lnTo>
                    <a:pt x="356" y="179"/>
                  </a:lnTo>
                  <a:lnTo>
                    <a:pt x="375" y="176"/>
                  </a:lnTo>
                  <a:lnTo>
                    <a:pt x="394" y="171"/>
                  </a:lnTo>
                  <a:lnTo>
                    <a:pt x="411" y="166"/>
                  </a:lnTo>
                  <a:lnTo>
                    <a:pt x="427" y="160"/>
                  </a:lnTo>
                  <a:lnTo>
                    <a:pt x="442" y="154"/>
                  </a:lnTo>
                  <a:lnTo>
                    <a:pt x="455" y="148"/>
                  </a:lnTo>
                  <a:lnTo>
                    <a:pt x="467" y="141"/>
                  </a:lnTo>
                  <a:lnTo>
                    <a:pt x="477" y="134"/>
                  </a:lnTo>
                  <a:lnTo>
                    <a:pt x="485" y="126"/>
                  </a:lnTo>
                  <a:lnTo>
                    <a:pt x="492" y="118"/>
                  </a:lnTo>
                  <a:lnTo>
                    <a:pt x="497" y="110"/>
                  </a:lnTo>
                  <a:lnTo>
                    <a:pt x="500" y="102"/>
                  </a:lnTo>
                  <a:lnTo>
                    <a:pt x="501" y="94"/>
                  </a:lnTo>
                  <a:lnTo>
                    <a:pt x="500" y="86"/>
                  </a:lnTo>
                  <a:lnTo>
                    <a:pt x="497" y="78"/>
                  </a:lnTo>
                  <a:lnTo>
                    <a:pt x="492" y="70"/>
                  </a:lnTo>
                  <a:lnTo>
                    <a:pt x="485" y="62"/>
                  </a:lnTo>
                  <a:lnTo>
                    <a:pt x="477" y="54"/>
                  </a:lnTo>
                  <a:lnTo>
                    <a:pt x="467" y="47"/>
                  </a:lnTo>
                  <a:lnTo>
                    <a:pt x="455" y="40"/>
                  </a:lnTo>
                  <a:lnTo>
                    <a:pt x="442" y="34"/>
                  </a:lnTo>
                  <a:lnTo>
                    <a:pt x="427" y="28"/>
                  </a:lnTo>
                  <a:lnTo>
                    <a:pt x="411" y="22"/>
                  </a:lnTo>
                  <a:lnTo>
                    <a:pt x="394" y="17"/>
                  </a:lnTo>
                  <a:lnTo>
                    <a:pt x="375" y="13"/>
                  </a:lnTo>
                  <a:lnTo>
                    <a:pt x="356" y="9"/>
                  </a:lnTo>
                  <a:lnTo>
                    <a:pt x="336" y="6"/>
                  </a:lnTo>
                  <a:lnTo>
                    <a:pt x="315" y="3"/>
                  </a:lnTo>
                  <a:lnTo>
                    <a:pt x="294" y="2"/>
                  </a:lnTo>
                  <a:lnTo>
                    <a:pt x="272" y="1"/>
                  </a:lnTo>
                  <a:lnTo>
                    <a:pt x="250" y="0"/>
                  </a:lnTo>
                  <a:lnTo>
                    <a:pt x="229" y="1"/>
                  </a:lnTo>
                  <a:lnTo>
                    <a:pt x="207" y="2"/>
                  </a:lnTo>
                  <a:lnTo>
                    <a:pt x="185" y="3"/>
                  </a:lnTo>
                  <a:lnTo>
                    <a:pt x="165" y="6"/>
                  </a:lnTo>
                  <a:lnTo>
                    <a:pt x="144" y="9"/>
                  </a:lnTo>
                  <a:lnTo>
                    <a:pt x="125" y="13"/>
                  </a:lnTo>
                  <a:lnTo>
                    <a:pt x="107" y="17"/>
                  </a:lnTo>
                  <a:lnTo>
                    <a:pt x="89" y="22"/>
                  </a:lnTo>
                  <a:lnTo>
                    <a:pt x="73" y="28"/>
                  </a:lnTo>
                  <a:lnTo>
                    <a:pt x="59" y="34"/>
                  </a:lnTo>
                  <a:lnTo>
                    <a:pt x="45" y="40"/>
                  </a:lnTo>
                  <a:lnTo>
                    <a:pt x="33" y="47"/>
                  </a:lnTo>
                  <a:lnTo>
                    <a:pt x="24" y="55"/>
                  </a:lnTo>
                  <a:lnTo>
                    <a:pt x="15" y="62"/>
                  </a:lnTo>
                  <a:lnTo>
                    <a:pt x="8" y="70"/>
                  </a:lnTo>
                  <a:lnTo>
                    <a:pt x="4" y="78"/>
                  </a:lnTo>
                  <a:lnTo>
                    <a:pt x="1" y="86"/>
                  </a:lnTo>
                  <a:lnTo>
                    <a:pt x="0" y="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1" name="Freeform 65">
              <a:extLst>
                <a:ext uri="{FF2B5EF4-FFF2-40B4-BE49-F238E27FC236}">
                  <a16:creationId xmlns:a16="http://schemas.microsoft.com/office/drawing/2014/main" id="{4716282E-5B50-4258-B7C3-1CA61E7F5C93}"/>
                </a:ext>
              </a:extLst>
            </p:cNvPr>
            <p:cNvSpPr>
              <a:spLocks/>
            </p:cNvSpPr>
            <p:nvPr/>
          </p:nvSpPr>
          <p:spPr bwMode="auto">
            <a:xfrm>
              <a:off x="2160" y="2247"/>
              <a:ext cx="502" cy="189"/>
            </a:xfrm>
            <a:custGeom>
              <a:avLst/>
              <a:gdLst>
                <a:gd name="T0" fmla="*/ 500 w 502"/>
                <a:gd name="T1" fmla="*/ 86 h 189"/>
                <a:gd name="T2" fmla="*/ 493 w 502"/>
                <a:gd name="T3" fmla="*/ 70 h 189"/>
                <a:gd name="T4" fmla="*/ 478 w 502"/>
                <a:gd name="T5" fmla="*/ 54 h 189"/>
                <a:gd name="T6" fmla="*/ 456 w 502"/>
                <a:gd name="T7" fmla="*/ 40 h 189"/>
                <a:gd name="T8" fmla="*/ 428 w 502"/>
                <a:gd name="T9" fmla="*/ 28 h 189"/>
                <a:gd name="T10" fmla="*/ 394 w 502"/>
                <a:gd name="T11" fmla="*/ 17 h 189"/>
                <a:gd name="T12" fmla="*/ 356 w 502"/>
                <a:gd name="T13" fmla="*/ 9 h 189"/>
                <a:gd name="T14" fmla="*/ 316 w 502"/>
                <a:gd name="T15" fmla="*/ 4 h 189"/>
                <a:gd name="T16" fmla="*/ 273 w 502"/>
                <a:gd name="T17" fmla="*/ 1 h 189"/>
                <a:gd name="T18" fmla="*/ 229 w 502"/>
                <a:gd name="T19" fmla="*/ 1 h 189"/>
                <a:gd name="T20" fmla="*/ 186 w 502"/>
                <a:gd name="T21" fmla="*/ 4 h 189"/>
                <a:gd name="T22" fmla="*/ 145 w 502"/>
                <a:gd name="T23" fmla="*/ 9 h 189"/>
                <a:gd name="T24" fmla="*/ 107 w 502"/>
                <a:gd name="T25" fmla="*/ 17 h 189"/>
                <a:gd name="T26" fmla="*/ 74 w 502"/>
                <a:gd name="T27" fmla="*/ 28 h 189"/>
                <a:gd name="T28" fmla="*/ 45 w 502"/>
                <a:gd name="T29" fmla="*/ 40 h 189"/>
                <a:gd name="T30" fmla="*/ 24 w 502"/>
                <a:gd name="T31" fmla="*/ 54 h 189"/>
                <a:gd name="T32" fmla="*/ 9 w 502"/>
                <a:gd name="T33" fmla="*/ 70 h 189"/>
                <a:gd name="T34" fmla="*/ 1 w 502"/>
                <a:gd name="T35" fmla="*/ 86 h 189"/>
                <a:gd name="T36" fmla="*/ 1 w 502"/>
                <a:gd name="T37" fmla="*/ 102 h 189"/>
                <a:gd name="T38" fmla="*/ 9 w 502"/>
                <a:gd name="T39" fmla="*/ 118 h 189"/>
                <a:gd name="T40" fmla="*/ 24 w 502"/>
                <a:gd name="T41" fmla="*/ 134 h 189"/>
                <a:gd name="T42" fmla="*/ 45 w 502"/>
                <a:gd name="T43" fmla="*/ 148 h 189"/>
                <a:gd name="T44" fmla="*/ 74 w 502"/>
                <a:gd name="T45" fmla="*/ 161 h 189"/>
                <a:gd name="T46" fmla="*/ 107 w 502"/>
                <a:gd name="T47" fmla="*/ 171 h 189"/>
                <a:gd name="T48" fmla="*/ 145 w 502"/>
                <a:gd name="T49" fmla="*/ 179 h 189"/>
                <a:gd name="T50" fmla="*/ 186 w 502"/>
                <a:gd name="T51" fmla="*/ 185 h 189"/>
                <a:gd name="T52" fmla="*/ 229 w 502"/>
                <a:gd name="T53" fmla="*/ 188 h 189"/>
                <a:gd name="T54" fmla="*/ 273 w 502"/>
                <a:gd name="T55" fmla="*/ 188 h 189"/>
                <a:gd name="T56" fmla="*/ 316 w 502"/>
                <a:gd name="T57" fmla="*/ 185 h 189"/>
                <a:gd name="T58" fmla="*/ 356 w 502"/>
                <a:gd name="T59" fmla="*/ 179 h 189"/>
                <a:gd name="T60" fmla="*/ 394 w 502"/>
                <a:gd name="T61" fmla="*/ 171 h 189"/>
                <a:gd name="T62" fmla="*/ 428 w 502"/>
                <a:gd name="T63" fmla="*/ 161 h 189"/>
                <a:gd name="T64" fmla="*/ 456 w 502"/>
                <a:gd name="T65" fmla="*/ 148 h 189"/>
                <a:gd name="T66" fmla="*/ 478 w 502"/>
                <a:gd name="T67" fmla="*/ 134 h 189"/>
                <a:gd name="T68" fmla="*/ 493 w 502"/>
                <a:gd name="T69" fmla="*/ 118 h 189"/>
                <a:gd name="T70" fmla="*/ 500 w 502"/>
                <a:gd name="T71"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02" h="189">
                  <a:moveTo>
                    <a:pt x="501" y="94"/>
                  </a:moveTo>
                  <a:lnTo>
                    <a:pt x="500" y="86"/>
                  </a:lnTo>
                  <a:lnTo>
                    <a:pt x="497" y="78"/>
                  </a:lnTo>
                  <a:lnTo>
                    <a:pt x="493" y="70"/>
                  </a:lnTo>
                  <a:lnTo>
                    <a:pt x="486" y="62"/>
                  </a:lnTo>
                  <a:lnTo>
                    <a:pt x="478" y="54"/>
                  </a:lnTo>
                  <a:lnTo>
                    <a:pt x="467" y="47"/>
                  </a:lnTo>
                  <a:lnTo>
                    <a:pt x="456" y="40"/>
                  </a:lnTo>
                  <a:lnTo>
                    <a:pt x="443" y="34"/>
                  </a:lnTo>
                  <a:lnTo>
                    <a:pt x="428" y="28"/>
                  </a:lnTo>
                  <a:lnTo>
                    <a:pt x="412" y="22"/>
                  </a:lnTo>
                  <a:lnTo>
                    <a:pt x="394" y="17"/>
                  </a:lnTo>
                  <a:lnTo>
                    <a:pt x="376" y="13"/>
                  </a:lnTo>
                  <a:lnTo>
                    <a:pt x="356" y="9"/>
                  </a:lnTo>
                  <a:lnTo>
                    <a:pt x="336" y="6"/>
                  </a:lnTo>
                  <a:lnTo>
                    <a:pt x="316" y="4"/>
                  </a:lnTo>
                  <a:lnTo>
                    <a:pt x="294" y="2"/>
                  </a:lnTo>
                  <a:lnTo>
                    <a:pt x="273" y="1"/>
                  </a:lnTo>
                  <a:lnTo>
                    <a:pt x="251" y="0"/>
                  </a:lnTo>
                  <a:lnTo>
                    <a:pt x="229" y="1"/>
                  </a:lnTo>
                  <a:lnTo>
                    <a:pt x="207" y="2"/>
                  </a:lnTo>
                  <a:lnTo>
                    <a:pt x="186" y="4"/>
                  </a:lnTo>
                  <a:lnTo>
                    <a:pt x="165" y="6"/>
                  </a:lnTo>
                  <a:lnTo>
                    <a:pt x="145" y="9"/>
                  </a:lnTo>
                  <a:lnTo>
                    <a:pt x="125" y="13"/>
                  </a:lnTo>
                  <a:lnTo>
                    <a:pt x="107" y="17"/>
                  </a:lnTo>
                  <a:lnTo>
                    <a:pt x="90" y="22"/>
                  </a:lnTo>
                  <a:lnTo>
                    <a:pt x="74" y="28"/>
                  </a:lnTo>
                  <a:lnTo>
                    <a:pt x="59" y="34"/>
                  </a:lnTo>
                  <a:lnTo>
                    <a:pt x="45" y="40"/>
                  </a:lnTo>
                  <a:lnTo>
                    <a:pt x="34" y="47"/>
                  </a:lnTo>
                  <a:lnTo>
                    <a:pt x="24" y="54"/>
                  </a:lnTo>
                  <a:lnTo>
                    <a:pt x="15" y="62"/>
                  </a:lnTo>
                  <a:lnTo>
                    <a:pt x="9" y="70"/>
                  </a:lnTo>
                  <a:lnTo>
                    <a:pt x="4" y="78"/>
                  </a:lnTo>
                  <a:lnTo>
                    <a:pt x="1" y="86"/>
                  </a:lnTo>
                  <a:lnTo>
                    <a:pt x="0" y="94"/>
                  </a:lnTo>
                  <a:lnTo>
                    <a:pt x="1" y="102"/>
                  </a:lnTo>
                  <a:lnTo>
                    <a:pt x="4" y="111"/>
                  </a:lnTo>
                  <a:lnTo>
                    <a:pt x="9" y="118"/>
                  </a:lnTo>
                  <a:lnTo>
                    <a:pt x="15" y="126"/>
                  </a:lnTo>
                  <a:lnTo>
                    <a:pt x="24" y="134"/>
                  </a:lnTo>
                  <a:lnTo>
                    <a:pt x="34" y="141"/>
                  </a:lnTo>
                  <a:lnTo>
                    <a:pt x="45" y="148"/>
                  </a:lnTo>
                  <a:lnTo>
                    <a:pt x="59" y="155"/>
                  </a:lnTo>
                  <a:lnTo>
                    <a:pt x="74" y="161"/>
                  </a:lnTo>
                  <a:lnTo>
                    <a:pt x="90" y="166"/>
                  </a:lnTo>
                  <a:lnTo>
                    <a:pt x="107" y="171"/>
                  </a:lnTo>
                  <a:lnTo>
                    <a:pt x="125" y="175"/>
                  </a:lnTo>
                  <a:lnTo>
                    <a:pt x="145" y="179"/>
                  </a:lnTo>
                  <a:lnTo>
                    <a:pt x="165" y="182"/>
                  </a:lnTo>
                  <a:lnTo>
                    <a:pt x="186" y="185"/>
                  </a:lnTo>
                  <a:lnTo>
                    <a:pt x="207" y="187"/>
                  </a:lnTo>
                  <a:lnTo>
                    <a:pt x="229" y="188"/>
                  </a:lnTo>
                  <a:lnTo>
                    <a:pt x="251" y="188"/>
                  </a:lnTo>
                  <a:lnTo>
                    <a:pt x="273" y="188"/>
                  </a:lnTo>
                  <a:lnTo>
                    <a:pt x="294" y="187"/>
                  </a:lnTo>
                  <a:lnTo>
                    <a:pt x="316" y="185"/>
                  </a:lnTo>
                  <a:lnTo>
                    <a:pt x="336" y="182"/>
                  </a:lnTo>
                  <a:lnTo>
                    <a:pt x="356" y="179"/>
                  </a:lnTo>
                  <a:lnTo>
                    <a:pt x="376" y="175"/>
                  </a:lnTo>
                  <a:lnTo>
                    <a:pt x="394" y="171"/>
                  </a:lnTo>
                  <a:lnTo>
                    <a:pt x="412" y="166"/>
                  </a:lnTo>
                  <a:lnTo>
                    <a:pt x="428" y="161"/>
                  </a:lnTo>
                  <a:lnTo>
                    <a:pt x="443" y="155"/>
                  </a:lnTo>
                  <a:lnTo>
                    <a:pt x="456" y="148"/>
                  </a:lnTo>
                  <a:lnTo>
                    <a:pt x="467" y="141"/>
                  </a:lnTo>
                  <a:lnTo>
                    <a:pt x="478" y="134"/>
                  </a:lnTo>
                  <a:lnTo>
                    <a:pt x="486" y="126"/>
                  </a:lnTo>
                  <a:lnTo>
                    <a:pt x="493" y="118"/>
                  </a:lnTo>
                  <a:lnTo>
                    <a:pt x="497" y="111"/>
                  </a:lnTo>
                  <a:lnTo>
                    <a:pt x="500" y="102"/>
                  </a:lnTo>
                  <a:lnTo>
                    <a:pt x="501" y="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2" name="Rectangle 66">
              <a:extLst>
                <a:ext uri="{FF2B5EF4-FFF2-40B4-BE49-F238E27FC236}">
                  <a16:creationId xmlns:a16="http://schemas.microsoft.com/office/drawing/2014/main" id="{E39D4D94-C764-4052-A3EE-F1599D4F349A}"/>
                </a:ext>
              </a:extLst>
            </p:cNvPr>
            <p:cNvSpPr>
              <a:spLocks noChangeArrowheads="1"/>
            </p:cNvSpPr>
            <p:nvPr/>
          </p:nvSpPr>
          <p:spPr bwMode="auto">
            <a:xfrm>
              <a:off x="2213" y="2231"/>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29763" name="Rectangle 67">
              <a:extLst>
                <a:ext uri="{FF2B5EF4-FFF2-40B4-BE49-F238E27FC236}">
                  <a16:creationId xmlns:a16="http://schemas.microsoft.com/office/drawing/2014/main" id="{E0931236-0758-43DE-AFBF-55BC759E28BD}"/>
                </a:ext>
              </a:extLst>
            </p:cNvPr>
            <p:cNvSpPr>
              <a:spLocks noChangeArrowheads="1"/>
            </p:cNvSpPr>
            <p:nvPr/>
          </p:nvSpPr>
          <p:spPr bwMode="auto">
            <a:xfrm>
              <a:off x="2067" y="2699"/>
              <a:ext cx="85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29764" name="Rectangle 68">
              <a:extLst>
                <a:ext uri="{FF2B5EF4-FFF2-40B4-BE49-F238E27FC236}">
                  <a16:creationId xmlns:a16="http://schemas.microsoft.com/office/drawing/2014/main" id="{B807BE8B-6D2F-4C6A-8B6E-FC6B3ACD4BE5}"/>
                </a:ext>
              </a:extLst>
            </p:cNvPr>
            <p:cNvSpPr>
              <a:spLocks noChangeArrowheads="1"/>
            </p:cNvSpPr>
            <p:nvPr/>
          </p:nvSpPr>
          <p:spPr bwMode="auto">
            <a:xfrm>
              <a:off x="1837" y="2354"/>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29765" name="Rectangle 69">
              <a:extLst>
                <a:ext uri="{FF2B5EF4-FFF2-40B4-BE49-F238E27FC236}">
                  <a16:creationId xmlns:a16="http://schemas.microsoft.com/office/drawing/2014/main" id="{694274B6-0349-40DE-A284-E98DF8D55CA1}"/>
                </a:ext>
              </a:extLst>
            </p:cNvPr>
            <p:cNvSpPr>
              <a:spLocks noChangeArrowheads="1"/>
            </p:cNvSpPr>
            <p:nvPr/>
          </p:nvSpPr>
          <p:spPr bwMode="auto">
            <a:xfrm>
              <a:off x="2782" y="2359"/>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29766" name="Freeform 70">
              <a:extLst>
                <a:ext uri="{FF2B5EF4-FFF2-40B4-BE49-F238E27FC236}">
                  <a16:creationId xmlns:a16="http://schemas.microsoft.com/office/drawing/2014/main" id="{7F37EB3F-24D3-4713-8825-AF06A15AEA97}"/>
                </a:ext>
              </a:extLst>
            </p:cNvPr>
            <p:cNvSpPr>
              <a:spLocks/>
            </p:cNvSpPr>
            <p:nvPr/>
          </p:nvSpPr>
          <p:spPr bwMode="auto">
            <a:xfrm>
              <a:off x="2063" y="2692"/>
              <a:ext cx="751" cy="170"/>
            </a:xfrm>
            <a:custGeom>
              <a:avLst/>
              <a:gdLst>
                <a:gd name="T0" fmla="*/ 750 w 751"/>
                <a:gd name="T1" fmla="*/ 169 h 170"/>
                <a:gd name="T2" fmla="*/ 750 w 751"/>
                <a:gd name="T3" fmla="*/ 0 h 170"/>
                <a:gd name="T4" fmla="*/ 0 w 751"/>
                <a:gd name="T5" fmla="*/ 0 h 170"/>
                <a:gd name="T6" fmla="*/ 0 w 751"/>
                <a:gd name="T7" fmla="*/ 169 h 170"/>
                <a:gd name="T8" fmla="*/ 750 w 751"/>
                <a:gd name="T9" fmla="*/ 169 h 170"/>
              </a:gdLst>
              <a:ahLst/>
              <a:cxnLst>
                <a:cxn ang="0">
                  <a:pos x="T0" y="T1"/>
                </a:cxn>
                <a:cxn ang="0">
                  <a:pos x="T2" y="T3"/>
                </a:cxn>
                <a:cxn ang="0">
                  <a:pos x="T4" y="T5"/>
                </a:cxn>
                <a:cxn ang="0">
                  <a:pos x="T6" y="T7"/>
                </a:cxn>
                <a:cxn ang="0">
                  <a:pos x="T8" y="T9"/>
                </a:cxn>
              </a:cxnLst>
              <a:rect l="0" t="0" r="r" b="b"/>
              <a:pathLst>
                <a:path w="751" h="170">
                  <a:moveTo>
                    <a:pt x="750" y="169"/>
                  </a:moveTo>
                  <a:lnTo>
                    <a:pt x="750" y="0"/>
                  </a:lnTo>
                  <a:lnTo>
                    <a:pt x="0" y="0"/>
                  </a:lnTo>
                  <a:lnTo>
                    <a:pt x="0" y="169"/>
                  </a:lnTo>
                  <a:lnTo>
                    <a:pt x="750" y="16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7" name="Line 71">
              <a:extLst>
                <a:ext uri="{FF2B5EF4-FFF2-40B4-BE49-F238E27FC236}">
                  <a16:creationId xmlns:a16="http://schemas.microsoft.com/office/drawing/2014/main" id="{6AF0C765-138C-495C-9FF5-399F5BED083B}"/>
                </a:ext>
              </a:extLst>
            </p:cNvPr>
            <p:cNvSpPr>
              <a:spLocks noChangeShapeType="1"/>
            </p:cNvSpPr>
            <p:nvPr/>
          </p:nvSpPr>
          <p:spPr bwMode="auto">
            <a:xfrm>
              <a:off x="1962" y="2577"/>
              <a:ext cx="338" cy="10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8" name="Line 72">
              <a:extLst>
                <a:ext uri="{FF2B5EF4-FFF2-40B4-BE49-F238E27FC236}">
                  <a16:creationId xmlns:a16="http://schemas.microsoft.com/office/drawing/2014/main" id="{56154B76-F84A-46E4-B123-DA383C7A1A19}"/>
                </a:ext>
              </a:extLst>
            </p:cNvPr>
            <p:cNvSpPr>
              <a:spLocks noChangeShapeType="1"/>
            </p:cNvSpPr>
            <p:nvPr/>
          </p:nvSpPr>
          <p:spPr bwMode="auto">
            <a:xfrm>
              <a:off x="2423" y="2442"/>
              <a:ext cx="31" cy="24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9" name="Line 73">
              <a:extLst>
                <a:ext uri="{FF2B5EF4-FFF2-40B4-BE49-F238E27FC236}">
                  <a16:creationId xmlns:a16="http://schemas.microsoft.com/office/drawing/2014/main" id="{87198367-5C7D-4186-BB10-DDE9A37872C1}"/>
                </a:ext>
              </a:extLst>
            </p:cNvPr>
            <p:cNvSpPr>
              <a:spLocks noChangeShapeType="1"/>
            </p:cNvSpPr>
            <p:nvPr/>
          </p:nvSpPr>
          <p:spPr bwMode="auto">
            <a:xfrm flipV="1">
              <a:off x="2548" y="2540"/>
              <a:ext cx="184" cy="15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771" name="Line 75">
            <a:extLst>
              <a:ext uri="{FF2B5EF4-FFF2-40B4-BE49-F238E27FC236}">
                <a16:creationId xmlns:a16="http://schemas.microsoft.com/office/drawing/2014/main" id="{63577A08-3445-41AD-935C-4751C6CD3117}"/>
              </a:ext>
            </a:extLst>
          </p:cNvPr>
          <p:cNvSpPr>
            <a:spLocks noChangeShapeType="1"/>
          </p:cNvSpPr>
          <p:nvPr/>
        </p:nvSpPr>
        <p:spPr bwMode="auto">
          <a:xfrm flipH="1" flipV="1">
            <a:off x="5410200" y="5181600"/>
            <a:ext cx="1193800" cy="660400"/>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2" name="Line 76">
            <a:extLst>
              <a:ext uri="{FF2B5EF4-FFF2-40B4-BE49-F238E27FC236}">
                <a16:creationId xmlns:a16="http://schemas.microsoft.com/office/drawing/2014/main" id="{D3480C75-3D6A-4F5D-9DA7-D7B97594C507}"/>
              </a:ext>
            </a:extLst>
          </p:cNvPr>
          <p:cNvSpPr>
            <a:spLocks noChangeShapeType="1"/>
          </p:cNvSpPr>
          <p:nvPr/>
        </p:nvSpPr>
        <p:spPr bwMode="auto">
          <a:xfrm flipH="1">
            <a:off x="7543800" y="4445000"/>
            <a:ext cx="711200" cy="431800"/>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3" name="Line 77">
            <a:extLst>
              <a:ext uri="{FF2B5EF4-FFF2-40B4-BE49-F238E27FC236}">
                <a16:creationId xmlns:a16="http://schemas.microsoft.com/office/drawing/2014/main" id="{21E8E501-C5B5-4A6E-A3D5-071840FE8911}"/>
              </a:ext>
            </a:extLst>
          </p:cNvPr>
          <p:cNvSpPr>
            <a:spLocks noChangeShapeType="1"/>
          </p:cNvSpPr>
          <p:nvPr/>
        </p:nvSpPr>
        <p:spPr bwMode="auto">
          <a:xfrm flipV="1">
            <a:off x="7086600" y="5486400"/>
            <a:ext cx="457200" cy="381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4" name="Line 78">
            <a:extLst>
              <a:ext uri="{FF2B5EF4-FFF2-40B4-BE49-F238E27FC236}">
                <a16:creationId xmlns:a16="http://schemas.microsoft.com/office/drawing/2014/main" id="{FC4CD7FB-081A-4DAE-9E9F-5CFA395B79B0}"/>
              </a:ext>
            </a:extLst>
          </p:cNvPr>
          <p:cNvSpPr>
            <a:spLocks noChangeShapeType="1"/>
          </p:cNvSpPr>
          <p:nvPr/>
        </p:nvSpPr>
        <p:spPr bwMode="auto">
          <a:xfrm>
            <a:off x="3968750" y="4578350"/>
            <a:ext cx="8255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5" name="Line 79">
            <a:extLst>
              <a:ext uri="{FF2B5EF4-FFF2-40B4-BE49-F238E27FC236}">
                <a16:creationId xmlns:a16="http://schemas.microsoft.com/office/drawing/2014/main" id="{AE18DB47-2271-484A-8AE1-2C0E34CF1B58}"/>
              </a:ext>
            </a:extLst>
          </p:cNvPr>
          <p:cNvSpPr>
            <a:spLocks noChangeShapeType="1"/>
          </p:cNvSpPr>
          <p:nvPr/>
        </p:nvSpPr>
        <p:spPr bwMode="auto">
          <a:xfrm flipH="1">
            <a:off x="4946650" y="2133600"/>
            <a:ext cx="6985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6" name="Rectangle 80">
            <a:extLst>
              <a:ext uri="{FF2B5EF4-FFF2-40B4-BE49-F238E27FC236}">
                <a16:creationId xmlns:a16="http://schemas.microsoft.com/office/drawing/2014/main" id="{1669B722-8EC8-4215-8010-EFE4207034B3}"/>
              </a:ext>
            </a:extLst>
          </p:cNvPr>
          <p:cNvSpPr>
            <a:spLocks noChangeArrowheads="1"/>
          </p:cNvSpPr>
          <p:nvPr/>
        </p:nvSpPr>
        <p:spPr bwMode="auto">
          <a:xfrm>
            <a:off x="3255963" y="2417763"/>
            <a:ext cx="1679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F0E30"/>
                </a:solidFill>
                <a:latin typeface="Book Antiqua" panose="02040602050305030304" pitchFamily="18" charset="0"/>
              </a:rPr>
              <a:t>Bad design</a:t>
            </a:r>
          </a:p>
        </p:txBody>
      </p:sp>
      <p:sp>
        <p:nvSpPr>
          <p:cNvPr id="29777" name="Rectangle 81">
            <a:extLst>
              <a:ext uri="{FF2B5EF4-FFF2-40B4-BE49-F238E27FC236}">
                <a16:creationId xmlns:a16="http://schemas.microsoft.com/office/drawing/2014/main" id="{8A12FB16-A5FE-474C-A9BE-20FCB0A50921}"/>
              </a:ext>
            </a:extLst>
          </p:cNvPr>
          <p:cNvSpPr>
            <a:spLocks noChangeArrowheads="1"/>
          </p:cNvSpPr>
          <p:nvPr/>
        </p:nvSpPr>
        <p:spPr bwMode="auto">
          <a:xfrm>
            <a:off x="4191000" y="5638800"/>
            <a:ext cx="19510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a:solidFill>
                  <a:srgbClr val="CF0E30"/>
                </a:solidFill>
                <a:latin typeface="Book Antiqua" panose="02040602050305030304" pitchFamily="18" charset="0"/>
              </a:rPr>
              <a:t>Better design</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0789631-13DC-4476-89B5-119B595BEAB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7" name="Rectangle 3">
            <a:extLst>
              <a:ext uri="{FF2B5EF4-FFF2-40B4-BE49-F238E27FC236}">
                <a16:creationId xmlns:a16="http://schemas.microsoft.com/office/drawing/2014/main" id="{8C3B4443-6AAE-4C22-85C0-5285215FA0B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8" name="Rectangle 4">
            <a:extLst>
              <a:ext uri="{FF2B5EF4-FFF2-40B4-BE49-F238E27FC236}">
                <a16:creationId xmlns:a16="http://schemas.microsoft.com/office/drawing/2014/main" id="{C584D132-CF93-4551-8959-40EC38840723}"/>
              </a:ext>
            </a:extLst>
          </p:cNvPr>
          <p:cNvSpPr>
            <a:spLocks noGrp="1" noChangeArrowheads="1"/>
          </p:cNvSpPr>
          <p:nvPr>
            <p:ph type="title"/>
          </p:nvPr>
        </p:nvSpPr>
        <p:spPr>
          <a:xfrm>
            <a:off x="838200" y="419100"/>
            <a:ext cx="8077200" cy="1104900"/>
          </a:xfrm>
          <a:noFill/>
          <a:ln/>
        </p:spPr>
        <p:txBody>
          <a:bodyPr/>
          <a:lstStyle/>
          <a:p>
            <a:r>
              <a:rPr lang="en-US" altLang="en-US" sz="3600"/>
              <a:t>Binary vs. Ternary Relationships (Contd.)</a:t>
            </a:r>
          </a:p>
        </p:txBody>
      </p:sp>
      <p:sp>
        <p:nvSpPr>
          <p:cNvPr id="31749" name="Rectangle 5">
            <a:extLst>
              <a:ext uri="{FF2B5EF4-FFF2-40B4-BE49-F238E27FC236}">
                <a16:creationId xmlns:a16="http://schemas.microsoft.com/office/drawing/2014/main" id="{8A5F7FFA-F7CF-47DF-A142-7A67589CA044}"/>
              </a:ext>
            </a:extLst>
          </p:cNvPr>
          <p:cNvSpPr>
            <a:spLocks noGrp="1" noChangeArrowheads="1"/>
          </p:cNvSpPr>
          <p:nvPr>
            <p:ph type="body" idx="1"/>
          </p:nvPr>
        </p:nvSpPr>
        <p:spPr>
          <a:xfrm>
            <a:off x="381000" y="1676400"/>
            <a:ext cx="8458200" cy="4800600"/>
          </a:xfrm>
          <a:noFill/>
          <a:ln/>
        </p:spPr>
        <p:txBody>
          <a:bodyPr/>
          <a:lstStyle/>
          <a:p>
            <a:pPr>
              <a:lnSpc>
                <a:spcPct val="90000"/>
              </a:lnSpc>
            </a:pPr>
            <a:r>
              <a:rPr lang="en-US" altLang="en-US"/>
              <a:t>Previous example illustrated a case when two binary relationships were better than one ternary relationship.</a:t>
            </a:r>
          </a:p>
          <a:p>
            <a:pPr>
              <a:lnSpc>
                <a:spcPct val="90000"/>
              </a:lnSpc>
            </a:pPr>
            <a:r>
              <a:rPr lang="en-US" altLang="en-US"/>
              <a:t>An example in the other direction:  a ternary relation </a:t>
            </a:r>
            <a:r>
              <a:rPr lang="en-US" altLang="en-US">
                <a:solidFill>
                  <a:schemeClr val="accent2"/>
                </a:solidFill>
              </a:rPr>
              <a:t>Contracts </a:t>
            </a:r>
            <a:r>
              <a:rPr lang="en-US" altLang="en-US"/>
              <a:t>relates entity sets </a:t>
            </a:r>
            <a:r>
              <a:rPr lang="en-US" altLang="en-US">
                <a:solidFill>
                  <a:schemeClr val="accent2"/>
                </a:solidFill>
              </a:rPr>
              <a:t>Parts, Departments </a:t>
            </a:r>
            <a:r>
              <a:rPr lang="en-US" altLang="en-US"/>
              <a:t>and</a:t>
            </a:r>
            <a:r>
              <a:rPr lang="en-US" altLang="en-US">
                <a:solidFill>
                  <a:schemeClr val="accent2"/>
                </a:solidFill>
              </a:rPr>
              <a:t> Suppliers</a:t>
            </a:r>
            <a:r>
              <a:rPr lang="en-US" altLang="en-US"/>
              <a:t>, and has descriptive attribute </a:t>
            </a:r>
            <a:r>
              <a:rPr lang="en-US" altLang="en-US" i="1"/>
              <a:t>qty</a:t>
            </a:r>
            <a:r>
              <a:rPr lang="en-US" altLang="en-US"/>
              <a:t>.  No combination of binary relationships is an adequate substitute:</a:t>
            </a:r>
          </a:p>
          <a:p>
            <a:pPr lvl="1">
              <a:lnSpc>
                <a:spcPct val="90000"/>
              </a:lnSpc>
              <a:buSzPct val="75000"/>
            </a:pPr>
            <a:r>
              <a:rPr lang="en-US" altLang="en-US"/>
              <a:t>S “can-supply” P,  D “needs” P,  and D  “deals-with” S does not imply that D has agreed to buy P from S.</a:t>
            </a:r>
          </a:p>
          <a:p>
            <a:pPr lvl="1">
              <a:lnSpc>
                <a:spcPct val="90000"/>
              </a:lnSpc>
              <a:buSzPct val="75000"/>
            </a:pPr>
            <a:r>
              <a:rPr lang="en-US" altLang="en-US"/>
              <a:t>How do we record </a:t>
            </a:r>
            <a:r>
              <a:rPr lang="en-US" altLang="en-US" i="1"/>
              <a:t>qty</a:t>
            </a:r>
            <a:r>
              <a:rPr lang="en-US" altLang="en-US"/>
              <a:t>?</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74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7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9FB4779-104D-4E76-A3CB-33B9F8C8AD9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3">
            <a:extLst>
              <a:ext uri="{FF2B5EF4-FFF2-40B4-BE49-F238E27FC236}">
                <a16:creationId xmlns:a16="http://schemas.microsoft.com/office/drawing/2014/main" id="{33FAE587-F9BB-4E8F-8020-68F329EA993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6" name="Rectangle 4">
            <a:extLst>
              <a:ext uri="{FF2B5EF4-FFF2-40B4-BE49-F238E27FC236}">
                <a16:creationId xmlns:a16="http://schemas.microsoft.com/office/drawing/2014/main" id="{3797E498-7E4D-4CF4-8FA7-6A60939486CC}"/>
              </a:ext>
            </a:extLst>
          </p:cNvPr>
          <p:cNvSpPr>
            <a:spLocks noGrp="1" noChangeArrowheads="1"/>
          </p:cNvSpPr>
          <p:nvPr>
            <p:ph type="title"/>
          </p:nvPr>
        </p:nvSpPr>
        <p:spPr>
          <a:noFill/>
          <a:ln/>
        </p:spPr>
        <p:txBody>
          <a:bodyPr/>
          <a:lstStyle/>
          <a:p>
            <a:r>
              <a:rPr lang="en-US" altLang="en-US"/>
              <a:t>Summary of Conceptual Design</a:t>
            </a:r>
          </a:p>
        </p:txBody>
      </p:sp>
      <p:sp>
        <p:nvSpPr>
          <p:cNvPr id="33797" name="Rectangle 5">
            <a:extLst>
              <a:ext uri="{FF2B5EF4-FFF2-40B4-BE49-F238E27FC236}">
                <a16:creationId xmlns:a16="http://schemas.microsoft.com/office/drawing/2014/main" id="{E9178CB8-22B2-4BE9-98EF-3668A6E94E8E}"/>
              </a:ext>
            </a:extLst>
          </p:cNvPr>
          <p:cNvSpPr>
            <a:spLocks noGrp="1" noChangeArrowheads="1"/>
          </p:cNvSpPr>
          <p:nvPr>
            <p:ph type="body" idx="1"/>
          </p:nvPr>
        </p:nvSpPr>
        <p:spPr>
          <a:xfrm>
            <a:off x="76200" y="1524000"/>
            <a:ext cx="8991600" cy="5181600"/>
          </a:xfrm>
          <a:noFill/>
          <a:ln/>
        </p:spPr>
        <p:txBody>
          <a:bodyPr/>
          <a:lstStyle/>
          <a:p>
            <a:r>
              <a:rPr lang="en-US" altLang="en-US" i="1"/>
              <a:t>Conceptual design </a:t>
            </a:r>
            <a:r>
              <a:rPr lang="en-US" altLang="en-US"/>
              <a:t>follows </a:t>
            </a:r>
            <a:r>
              <a:rPr lang="en-US" altLang="en-US" i="1"/>
              <a:t>requirements analysis</a:t>
            </a:r>
            <a:r>
              <a:rPr lang="en-US" altLang="en-US"/>
              <a:t>, </a:t>
            </a:r>
          </a:p>
          <a:p>
            <a:pPr lvl="1">
              <a:buSzPct val="75000"/>
            </a:pPr>
            <a:r>
              <a:rPr lang="en-US" altLang="en-US"/>
              <a:t>Yields a high-level description of data to be stored </a:t>
            </a:r>
          </a:p>
          <a:p>
            <a:r>
              <a:rPr lang="en-US" altLang="en-US"/>
              <a:t>ER model popular for conceptual design</a:t>
            </a:r>
          </a:p>
          <a:p>
            <a:pPr lvl="1">
              <a:buSzPct val="75000"/>
            </a:pPr>
            <a:r>
              <a:rPr lang="en-US" altLang="en-US"/>
              <a:t>Constructs are expressive, close to the way people think about their applications.</a:t>
            </a:r>
          </a:p>
          <a:p>
            <a:r>
              <a:rPr lang="en-US" altLang="en-US"/>
              <a:t>Basic constructs: </a:t>
            </a:r>
            <a:r>
              <a:rPr lang="en-US" altLang="en-US" i="1"/>
              <a:t>entities</a:t>
            </a:r>
            <a:r>
              <a:rPr lang="en-US" altLang="en-US"/>
              <a:t>, </a:t>
            </a:r>
            <a:r>
              <a:rPr lang="en-US" altLang="en-US" i="1"/>
              <a:t>relationships</a:t>
            </a:r>
            <a:r>
              <a:rPr lang="en-US" altLang="en-US"/>
              <a:t>, and </a:t>
            </a:r>
            <a:r>
              <a:rPr lang="en-US" altLang="en-US" i="1"/>
              <a:t>attributes</a:t>
            </a:r>
            <a:r>
              <a:rPr lang="en-US" altLang="en-US"/>
              <a:t> (of entities and relationships).</a:t>
            </a:r>
          </a:p>
          <a:p>
            <a:r>
              <a:rPr lang="en-US" altLang="en-US"/>
              <a:t>Some additional constructs: </a:t>
            </a:r>
            <a:r>
              <a:rPr lang="en-US" altLang="en-US" i="1"/>
              <a:t>weak entities</a:t>
            </a:r>
            <a:r>
              <a:rPr lang="en-US" altLang="en-US"/>
              <a:t>, </a:t>
            </a:r>
            <a:r>
              <a:rPr lang="en-US" altLang="en-US" i="1"/>
              <a:t>ISA hierarchies</a:t>
            </a:r>
            <a:r>
              <a:rPr lang="en-US" altLang="en-US"/>
              <a:t>, and </a:t>
            </a:r>
            <a:r>
              <a:rPr lang="en-US" altLang="en-US" i="1"/>
              <a:t>aggregation</a:t>
            </a:r>
            <a:r>
              <a:rPr lang="en-US" altLang="en-US"/>
              <a:t>.</a:t>
            </a:r>
          </a:p>
          <a:p>
            <a:r>
              <a:rPr lang="en-US" altLang="en-US"/>
              <a:t>Note: There are many variations on ER model.</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8CA87F-D9DE-4F70-B172-6B9EC5827C6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3" name="Rectangle 3">
            <a:extLst>
              <a:ext uri="{FF2B5EF4-FFF2-40B4-BE49-F238E27FC236}">
                <a16:creationId xmlns:a16="http://schemas.microsoft.com/office/drawing/2014/main" id="{65D662EF-B2B1-4D58-846F-C91F94C507B3}"/>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4" name="Rectangle 4">
            <a:extLst>
              <a:ext uri="{FF2B5EF4-FFF2-40B4-BE49-F238E27FC236}">
                <a16:creationId xmlns:a16="http://schemas.microsoft.com/office/drawing/2014/main" id="{E7C1F197-EBC6-47BE-96A6-F50C086CAF83}"/>
              </a:ext>
            </a:extLst>
          </p:cNvPr>
          <p:cNvSpPr>
            <a:spLocks noGrp="1" noChangeArrowheads="1"/>
          </p:cNvSpPr>
          <p:nvPr>
            <p:ph type="title"/>
          </p:nvPr>
        </p:nvSpPr>
        <p:spPr>
          <a:noFill/>
          <a:ln/>
        </p:spPr>
        <p:txBody>
          <a:bodyPr/>
          <a:lstStyle/>
          <a:p>
            <a:r>
              <a:rPr lang="en-US" altLang="en-US"/>
              <a:t>Summary of ER (Contd.)</a:t>
            </a:r>
          </a:p>
        </p:txBody>
      </p:sp>
      <p:sp>
        <p:nvSpPr>
          <p:cNvPr id="35845" name="Rectangle 5">
            <a:extLst>
              <a:ext uri="{FF2B5EF4-FFF2-40B4-BE49-F238E27FC236}">
                <a16:creationId xmlns:a16="http://schemas.microsoft.com/office/drawing/2014/main" id="{BF6EB5E6-0CD3-4C40-AB85-5C06CB810E9A}"/>
              </a:ext>
            </a:extLst>
          </p:cNvPr>
          <p:cNvSpPr>
            <a:spLocks noGrp="1" noChangeArrowheads="1"/>
          </p:cNvSpPr>
          <p:nvPr>
            <p:ph type="body" idx="1"/>
          </p:nvPr>
        </p:nvSpPr>
        <p:spPr>
          <a:xfrm>
            <a:off x="0" y="1676400"/>
            <a:ext cx="9067800" cy="4800600"/>
          </a:xfrm>
          <a:noFill/>
          <a:ln/>
        </p:spPr>
        <p:txBody>
          <a:bodyPr/>
          <a:lstStyle/>
          <a:p>
            <a:r>
              <a:rPr lang="en-US" altLang="en-US"/>
              <a:t>Several kinds of integrity constraints can be expressed in the ER model:  </a:t>
            </a:r>
            <a:r>
              <a:rPr lang="en-US" altLang="en-US" i="1"/>
              <a:t>key constraints</a:t>
            </a:r>
            <a:r>
              <a:rPr lang="en-US" altLang="en-US"/>
              <a:t>, </a:t>
            </a:r>
            <a:r>
              <a:rPr lang="en-US" altLang="en-US" i="1"/>
              <a:t>participation</a:t>
            </a:r>
            <a:r>
              <a:rPr lang="en-US" altLang="en-US"/>
              <a:t> </a:t>
            </a:r>
            <a:r>
              <a:rPr lang="en-US" altLang="en-US" i="1"/>
              <a:t>constraints</a:t>
            </a:r>
            <a:r>
              <a:rPr lang="en-US" altLang="en-US"/>
              <a:t>, and </a:t>
            </a:r>
            <a:r>
              <a:rPr lang="en-US" altLang="en-US" i="1"/>
              <a:t>overlap/covering constraints</a:t>
            </a:r>
            <a:r>
              <a:rPr lang="en-US" altLang="en-US"/>
              <a:t> for ISA hierarchies.  Some </a:t>
            </a:r>
            <a:r>
              <a:rPr lang="en-US" altLang="en-US" i="1"/>
              <a:t>foreign key constraints </a:t>
            </a:r>
            <a:r>
              <a:rPr lang="en-US" altLang="en-US"/>
              <a:t>are also implicit in the definition of a relationship set.</a:t>
            </a:r>
          </a:p>
          <a:p>
            <a:pPr lvl="1">
              <a:buSzPct val="75000"/>
            </a:pPr>
            <a:r>
              <a:rPr lang="en-US" altLang="en-US"/>
              <a:t>Some constraints (notably, </a:t>
            </a:r>
            <a:r>
              <a:rPr lang="en-US" altLang="en-US" i="1"/>
              <a:t>functional dependencies</a:t>
            </a:r>
            <a:r>
              <a:rPr lang="en-US" altLang="en-US"/>
              <a:t>) cannot be expressed in the ER model.</a:t>
            </a:r>
          </a:p>
          <a:p>
            <a:pPr lvl="1">
              <a:buSzPct val="75000"/>
            </a:pPr>
            <a:r>
              <a:rPr lang="en-US" altLang="en-US"/>
              <a:t>Constraints play an important role in determining the best database design for an enterprise.</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00227F5-B4E0-418C-9339-993345F56543}"/>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 name="Rectangle 3">
            <a:extLst>
              <a:ext uri="{FF2B5EF4-FFF2-40B4-BE49-F238E27FC236}">
                <a16:creationId xmlns:a16="http://schemas.microsoft.com/office/drawing/2014/main" id="{B07DCFF1-DED6-4646-B69C-43BA1CADE56B}"/>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a:extLst>
              <a:ext uri="{FF2B5EF4-FFF2-40B4-BE49-F238E27FC236}">
                <a16:creationId xmlns:a16="http://schemas.microsoft.com/office/drawing/2014/main" id="{42D739AD-8819-4E18-8F58-B9074B6978D7}"/>
              </a:ext>
            </a:extLst>
          </p:cNvPr>
          <p:cNvSpPr>
            <a:spLocks noGrp="1" noChangeArrowheads="1"/>
          </p:cNvSpPr>
          <p:nvPr>
            <p:ph type="title"/>
          </p:nvPr>
        </p:nvSpPr>
        <p:spPr>
          <a:noFill/>
          <a:ln/>
        </p:spPr>
        <p:txBody>
          <a:bodyPr/>
          <a:lstStyle/>
          <a:p>
            <a:r>
              <a:rPr lang="en-US" altLang="en-US"/>
              <a:t>Summary of ER (Contd.)</a:t>
            </a:r>
          </a:p>
        </p:txBody>
      </p:sp>
      <p:sp>
        <p:nvSpPr>
          <p:cNvPr id="37893" name="Rectangle 5">
            <a:extLst>
              <a:ext uri="{FF2B5EF4-FFF2-40B4-BE49-F238E27FC236}">
                <a16:creationId xmlns:a16="http://schemas.microsoft.com/office/drawing/2014/main" id="{ECE010EB-EDE1-4835-9150-06E121BCAD53}"/>
              </a:ext>
            </a:extLst>
          </p:cNvPr>
          <p:cNvSpPr>
            <a:spLocks noGrp="1" noChangeArrowheads="1"/>
          </p:cNvSpPr>
          <p:nvPr>
            <p:ph type="body" idx="1"/>
          </p:nvPr>
        </p:nvSpPr>
        <p:spPr>
          <a:xfrm>
            <a:off x="304800" y="1600200"/>
            <a:ext cx="8534400" cy="4572000"/>
          </a:xfrm>
          <a:noFill/>
          <a:ln/>
        </p:spPr>
        <p:txBody>
          <a:bodyPr/>
          <a:lstStyle/>
          <a:p>
            <a:pPr>
              <a:lnSpc>
                <a:spcPct val="90000"/>
              </a:lnSpc>
            </a:pPr>
            <a:r>
              <a:rPr lang="en-US" altLang="en-US"/>
              <a:t>ER design is </a:t>
            </a:r>
            <a:r>
              <a:rPr lang="en-US" altLang="en-US" i="1"/>
              <a:t>subjective</a:t>
            </a:r>
            <a:r>
              <a:rPr lang="en-US" altLang="en-US"/>
              <a:t>.  There are often many ways to model a given scenario! Analyzing alternatives can be tricky, especially for a large enterprise.  Common choices include:</a:t>
            </a:r>
          </a:p>
          <a:p>
            <a:pPr lvl="1">
              <a:lnSpc>
                <a:spcPct val="90000"/>
              </a:lnSpc>
              <a:buSzPct val="75000"/>
            </a:pPr>
            <a:r>
              <a:rPr lang="en-US" altLang="en-US"/>
              <a:t>Entity vs. attribute, entity vs. relationship, binary or n-ary relationship, whether or not to use ISA hierarchies, and whether or not to use aggregation.</a:t>
            </a:r>
          </a:p>
          <a:p>
            <a:pPr>
              <a:lnSpc>
                <a:spcPct val="90000"/>
              </a:lnSpc>
            </a:pPr>
            <a:r>
              <a:rPr lang="en-US" altLang="en-US"/>
              <a:t>Ensuring good database design: resulting relational schema should be analyzed and refined further. FD information and normalization techniques are especially useful.</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1D6215E-FED7-4296-BACE-2D639974002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a:extLst>
              <a:ext uri="{FF2B5EF4-FFF2-40B4-BE49-F238E27FC236}">
                <a16:creationId xmlns:a16="http://schemas.microsoft.com/office/drawing/2014/main" id="{555AF811-382B-4E38-8B84-8251DF2D203C}"/>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Rectangle 4">
            <a:extLst>
              <a:ext uri="{FF2B5EF4-FFF2-40B4-BE49-F238E27FC236}">
                <a16:creationId xmlns:a16="http://schemas.microsoft.com/office/drawing/2014/main" id="{8313247A-1F2A-4818-9B0C-34682EEBBE61}"/>
              </a:ext>
            </a:extLst>
          </p:cNvPr>
          <p:cNvSpPr>
            <a:spLocks noGrp="1" noChangeArrowheads="1"/>
          </p:cNvSpPr>
          <p:nvPr>
            <p:ph type="title"/>
          </p:nvPr>
        </p:nvSpPr>
        <p:spPr>
          <a:xfrm>
            <a:off x="762000" y="342900"/>
            <a:ext cx="7772400" cy="1104900"/>
          </a:xfrm>
          <a:noFill/>
          <a:ln/>
        </p:spPr>
        <p:txBody>
          <a:bodyPr/>
          <a:lstStyle/>
          <a:p>
            <a:r>
              <a:rPr lang="en-US" altLang="en-US"/>
              <a:t>Overview of Database Design</a:t>
            </a:r>
          </a:p>
        </p:txBody>
      </p:sp>
      <p:sp>
        <p:nvSpPr>
          <p:cNvPr id="5125" name="Rectangle 5">
            <a:extLst>
              <a:ext uri="{FF2B5EF4-FFF2-40B4-BE49-F238E27FC236}">
                <a16:creationId xmlns:a16="http://schemas.microsoft.com/office/drawing/2014/main" id="{E4CD5904-76D0-431A-8E28-F632B44DDECF}"/>
              </a:ext>
            </a:extLst>
          </p:cNvPr>
          <p:cNvSpPr>
            <a:spLocks noGrp="1" noChangeArrowheads="1"/>
          </p:cNvSpPr>
          <p:nvPr>
            <p:ph type="body" idx="1"/>
          </p:nvPr>
        </p:nvSpPr>
        <p:spPr>
          <a:xfrm>
            <a:off x="533400" y="1752600"/>
            <a:ext cx="8229600" cy="4419600"/>
          </a:xfrm>
          <a:noFill/>
          <a:ln/>
        </p:spPr>
        <p:txBody>
          <a:bodyPr/>
          <a:lstStyle/>
          <a:p>
            <a:r>
              <a:rPr lang="en-US" altLang="en-US" i="1" u="sng">
                <a:solidFill>
                  <a:schemeClr val="accent2"/>
                </a:solidFill>
              </a:rPr>
              <a:t>Conceptual design</a:t>
            </a:r>
            <a:r>
              <a:rPr lang="en-US" altLang="en-US"/>
              <a:t>:  </a:t>
            </a:r>
            <a:r>
              <a:rPr lang="en-US" altLang="en-US" i="1"/>
              <a:t>(</a:t>
            </a:r>
            <a:r>
              <a:rPr lang="en-US" altLang="en-US" i="1">
                <a:solidFill>
                  <a:schemeClr val="accent2"/>
                </a:solidFill>
              </a:rPr>
              <a:t>ER Model </a:t>
            </a:r>
            <a:r>
              <a:rPr lang="en-US" altLang="en-US" i="1"/>
              <a:t>is used at this stage.) </a:t>
            </a:r>
            <a:endParaRPr lang="en-US" altLang="en-US"/>
          </a:p>
          <a:p>
            <a:pPr lvl="1">
              <a:buSzPct val="75000"/>
            </a:pPr>
            <a:r>
              <a:rPr lang="en-US" altLang="en-US"/>
              <a:t>What are the </a:t>
            </a:r>
            <a:r>
              <a:rPr lang="en-US" altLang="en-US" i="1">
                <a:solidFill>
                  <a:schemeClr val="accent2"/>
                </a:solidFill>
              </a:rPr>
              <a:t>entities</a:t>
            </a:r>
            <a:r>
              <a:rPr lang="en-US" altLang="en-US"/>
              <a:t> and </a:t>
            </a:r>
            <a:r>
              <a:rPr lang="en-US" altLang="en-US" i="1">
                <a:solidFill>
                  <a:schemeClr val="accent2"/>
                </a:solidFill>
              </a:rPr>
              <a:t>relationships</a:t>
            </a:r>
            <a:r>
              <a:rPr lang="en-US" altLang="en-US"/>
              <a:t> in the enterprise?</a:t>
            </a:r>
          </a:p>
          <a:p>
            <a:pPr lvl="1">
              <a:buSzPct val="75000"/>
            </a:pPr>
            <a:r>
              <a:rPr lang="en-US" altLang="en-US"/>
              <a:t>What information about these entities and relationships should we store in the database?</a:t>
            </a:r>
          </a:p>
          <a:p>
            <a:pPr lvl="1">
              <a:buSzPct val="75000"/>
            </a:pPr>
            <a:r>
              <a:rPr lang="en-US" altLang="en-US"/>
              <a:t>What are the </a:t>
            </a:r>
            <a:r>
              <a:rPr lang="en-US" altLang="en-US" i="1"/>
              <a:t>integrity constraints </a:t>
            </a:r>
            <a:r>
              <a:rPr lang="en-US" altLang="en-US"/>
              <a:t>or </a:t>
            </a:r>
            <a:r>
              <a:rPr lang="en-US" altLang="en-US" i="1"/>
              <a:t>business rules </a:t>
            </a:r>
            <a:r>
              <a:rPr lang="en-US" altLang="en-US"/>
              <a:t>that hold? </a:t>
            </a:r>
          </a:p>
          <a:p>
            <a:pPr lvl="1">
              <a:buSzPct val="75000"/>
            </a:pPr>
            <a:r>
              <a:rPr lang="en-US" altLang="en-US"/>
              <a:t>A database `schema’ in the ER Model can be represented pictorially (</a:t>
            </a:r>
            <a:r>
              <a:rPr lang="en-US" altLang="en-US" i="1"/>
              <a:t>ER diagrams</a:t>
            </a:r>
            <a:r>
              <a:rPr lang="en-US" altLang="en-US"/>
              <a:t>).</a:t>
            </a:r>
          </a:p>
          <a:p>
            <a:pPr lvl="1">
              <a:buSzPct val="75000"/>
            </a:pPr>
            <a:r>
              <a:rPr lang="en-US" altLang="en-US"/>
              <a:t>Can map an ER diagram into a relational schema.</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2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19B53E0-7960-4273-AC04-03EBECD4C583}"/>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 name="Rectangle 3">
            <a:extLst>
              <a:ext uri="{FF2B5EF4-FFF2-40B4-BE49-F238E27FC236}">
                <a16:creationId xmlns:a16="http://schemas.microsoft.com/office/drawing/2014/main" id="{81809710-6146-4AAB-9677-1C43ADE2A22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Rectangle 4">
            <a:extLst>
              <a:ext uri="{FF2B5EF4-FFF2-40B4-BE49-F238E27FC236}">
                <a16:creationId xmlns:a16="http://schemas.microsoft.com/office/drawing/2014/main" id="{C246C8E5-A1CB-4706-83EB-79B7A68B574D}"/>
              </a:ext>
            </a:extLst>
          </p:cNvPr>
          <p:cNvSpPr>
            <a:spLocks noGrp="1" noChangeArrowheads="1"/>
          </p:cNvSpPr>
          <p:nvPr>
            <p:ph type="title"/>
          </p:nvPr>
        </p:nvSpPr>
        <p:spPr>
          <a:noFill/>
          <a:ln/>
        </p:spPr>
        <p:txBody>
          <a:bodyPr/>
          <a:lstStyle/>
          <a:p>
            <a:r>
              <a:rPr lang="en-US" altLang="en-US"/>
              <a:t>ER Model Basics</a:t>
            </a:r>
          </a:p>
        </p:txBody>
      </p:sp>
      <p:sp>
        <p:nvSpPr>
          <p:cNvPr id="7173" name="Rectangle 5">
            <a:extLst>
              <a:ext uri="{FF2B5EF4-FFF2-40B4-BE49-F238E27FC236}">
                <a16:creationId xmlns:a16="http://schemas.microsoft.com/office/drawing/2014/main" id="{721E8233-1770-48C4-9051-14A7930A3584}"/>
              </a:ext>
            </a:extLst>
          </p:cNvPr>
          <p:cNvSpPr>
            <a:spLocks noGrp="1" noChangeArrowheads="1"/>
          </p:cNvSpPr>
          <p:nvPr>
            <p:ph type="body" idx="1"/>
          </p:nvPr>
        </p:nvSpPr>
        <p:spPr>
          <a:noFill/>
          <a:ln/>
        </p:spPr>
        <p:txBody>
          <a:bodyPr/>
          <a:lstStyle/>
          <a:p>
            <a:pPr>
              <a:lnSpc>
                <a:spcPct val="90000"/>
              </a:lnSpc>
            </a:pPr>
            <a:r>
              <a:rPr lang="en-US" altLang="en-US" i="1" u="sng">
                <a:solidFill>
                  <a:schemeClr val="accent2"/>
                </a:solidFill>
              </a:rPr>
              <a:t>Entity</a:t>
            </a:r>
            <a:r>
              <a:rPr lang="en-US" altLang="en-US" i="1">
                <a:solidFill>
                  <a:schemeClr val="accent2"/>
                </a:solidFill>
              </a:rPr>
              <a:t>:  </a:t>
            </a:r>
            <a:r>
              <a:rPr lang="en-US" altLang="en-US"/>
              <a:t>Real-world object distinguishable from other objects. </a:t>
            </a:r>
            <a:r>
              <a:rPr lang="en-US" altLang="en-US" sz="3200"/>
              <a:t>An entity is described (in DB) using a set of </a:t>
            </a:r>
            <a:r>
              <a:rPr lang="en-US" altLang="en-US" sz="3200" i="1" u="sng">
                <a:solidFill>
                  <a:schemeClr val="accent2"/>
                </a:solidFill>
              </a:rPr>
              <a:t>attributes</a:t>
            </a:r>
            <a:r>
              <a:rPr lang="en-US" altLang="en-US" sz="3200">
                <a:solidFill>
                  <a:schemeClr val="accent2"/>
                </a:solidFill>
              </a:rPr>
              <a:t>. </a:t>
            </a:r>
            <a:endParaRPr lang="en-US" altLang="en-US"/>
          </a:p>
          <a:p>
            <a:pPr>
              <a:lnSpc>
                <a:spcPct val="90000"/>
              </a:lnSpc>
            </a:pPr>
            <a:r>
              <a:rPr lang="en-US" altLang="en-US" i="1" u="sng">
                <a:solidFill>
                  <a:schemeClr val="accent2"/>
                </a:solidFill>
              </a:rPr>
              <a:t>Entity Set</a:t>
            </a:r>
            <a:r>
              <a:rPr lang="en-US" altLang="en-US">
                <a:solidFill>
                  <a:schemeClr val="accent2"/>
                </a:solidFill>
              </a:rPr>
              <a:t>:  </a:t>
            </a:r>
            <a:r>
              <a:rPr lang="en-US" altLang="en-US"/>
              <a:t>A collection of similar entities.  E.g., all employees.  </a:t>
            </a:r>
          </a:p>
          <a:p>
            <a:pPr lvl="1">
              <a:lnSpc>
                <a:spcPct val="90000"/>
              </a:lnSpc>
              <a:buSzPct val="75000"/>
            </a:pPr>
            <a:r>
              <a:rPr lang="en-US" altLang="en-US"/>
              <a:t>All entities in an entity set have the same set of attributes.  (Until we consider ISA hierarchies, anyway!)</a:t>
            </a:r>
          </a:p>
          <a:p>
            <a:pPr lvl="1">
              <a:lnSpc>
                <a:spcPct val="90000"/>
              </a:lnSpc>
              <a:buSzPct val="75000"/>
            </a:pPr>
            <a:r>
              <a:rPr lang="en-US" altLang="en-US"/>
              <a:t>Each entity set has a </a:t>
            </a:r>
            <a:r>
              <a:rPr lang="en-US" altLang="en-US" i="1">
                <a:solidFill>
                  <a:schemeClr val="accent2"/>
                </a:solidFill>
              </a:rPr>
              <a:t>key</a:t>
            </a:r>
            <a:r>
              <a:rPr lang="en-US" altLang="en-US"/>
              <a:t>.</a:t>
            </a:r>
          </a:p>
          <a:p>
            <a:pPr lvl="1">
              <a:lnSpc>
                <a:spcPct val="90000"/>
              </a:lnSpc>
              <a:buSzPct val="75000"/>
            </a:pPr>
            <a:r>
              <a:rPr lang="en-US" altLang="en-US"/>
              <a:t>Each attribute has a </a:t>
            </a:r>
            <a:r>
              <a:rPr lang="en-US" altLang="en-US" i="1">
                <a:solidFill>
                  <a:schemeClr val="accent2"/>
                </a:solidFill>
              </a:rPr>
              <a:t>domain</a:t>
            </a:r>
            <a:r>
              <a:rPr lang="en-US" altLang="en-US">
                <a:solidFill>
                  <a:schemeClr val="accent2"/>
                </a:solidFill>
              </a:rPr>
              <a:t>.</a:t>
            </a:r>
          </a:p>
        </p:txBody>
      </p:sp>
      <p:grpSp>
        <p:nvGrpSpPr>
          <p:cNvPr id="7186" name="Group 18">
            <a:extLst>
              <a:ext uri="{FF2B5EF4-FFF2-40B4-BE49-F238E27FC236}">
                <a16:creationId xmlns:a16="http://schemas.microsoft.com/office/drawing/2014/main" id="{7385F339-DD63-4226-A968-34DE78FE2B41}"/>
              </a:ext>
            </a:extLst>
          </p:cNvPr>
          <p:cNvGrpSpPr>
            <a:grpSpLocks/>
          </p:cNvGrpSpPr>
          <p:nvPr/>
        </p:nvGrpSpPr>
        <p:grpSpPr bwMode="auto">
          <a:xfrm>
            <a:off x="4502150" y="311150"/>
            <a:ext cx="4406900" cy="1663700"/>
            <a:chOff x="2836" y="196"/>
            <a:chExt cx="2776" cy="1048"/>
          </a:xfrm>
        </p:grpSpPr>
        <p:grpSp>
          <p:nvGrpSpPr>
            <p:cNvPr id="7176" name="Group 8">
              <a:extLst>
                <a:ext uri="{FF2B5EF4-FFF2-40B4-BE49-F238E27FC236}">
                  <a16:creationId xmlns:a16="http://schemas.microsoft.com/office/drawing/2014/main" id="{9B490BFA-E67B-4001-AB38-734C8E93EFC0}"/>
                </a:ext>
              </a:extLst>
            </p:cNvPr>
            <p:cNvGrpSpPr>
              <a:grpSpLocks/>
            </p:cNvGrpSpPr>
            <p:nvPr/>
          </p:nvGrpSpPr>
          <p:grpSpPr bwMode="auto">
            <a:xfrm>
              <a:off x="3700" y="916"/>
              <a:ext cx="1144" cy="328"/>
              <a:chOff x="3700" y="916"/>
              <a:chExt cx="1144" cy="328"/>
            </a:xfrm>
          </p:grpSpPr>
          <p:sp>
            <p:nvSpPr>
              <p:cNvPr id="7174" name="Rectangle 6">
                <a:extLst>
                  <a:ext uri="{FF2B5EF4-FFF2-40B4-BE49-F238E27FC236}">
                    <a16:creationId xmlns:a16="http://schemas.microsoft.com/office/drawing/2014/main" id="{FD29754D-5C7C-4332-996A-1F23A8D9F9F0}"/>
                  </a:ext>
                </a:extLst>
              </p:cNvPr>
              <p:cNvSpPr>
                <a:spLocks noChangeArrowheads="1"/>
              </p:cNvSpPr>
              <p:nvPr/>
            </p:nvSpPr>
            <p:spPr bwMode="auto">
              <a:xfrm>
                <a:off x="3700" y="916"/>
                <a:ext cx="1144" cy="32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5" name="Rectangle 7">
                <a:extLst>
                  <a:ext uri="{FF2B5EF4-FFF2-40B4-BE49-F238E27FC236}">
                    <a16:creationId xmlns:a16="http://schemas.microsoft.com/office/drawing/2014/main" id="{7E77945A-E2AA-4957-BC83-7D7F1AC7B8AE}"/>
                  </a:ext>
                </a:extLst>
              </p:cNvPr>
              <p:cNvSpPr>
                <a:spLocks noChangeArrowheads="1"/>
              </p:cNvSpPr>
              <p:nvPr/>
            </p:nvSpPr>
            <p:spPr bwMode="auto">
              <a:xfrm>
                <a:off x="3779" y="929"/>
                <a:ext cx="95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2"/>
                    </a:solidFill>
                    <a:latin typeface="Arial" panose="020B0604020202020204" pitchFamily="34" charset="0"/>
                  </a:rPr>
                  <a:t>Employees</a:t>
                </a:r>
              </a:p>
            </p:txBody>
          </p:sp>
        </p:grpSp>
        <p:sp>
          <p:nvSpPr>
            <p:cNvPr id="7177" name="Oval 9">
              <a:extLst>
                <a:ext uri="{FF2B5EF4-FFF2-40B4-BE49-F238E27FC236}">
                  <a16:creationId xmlns:a16="http://schemas.microsoft.com/office/drawing/2014/main" id="{42245355-750C-47A2-96A2-B7920006E6AA}"/>
                </a:ext>
              </a:extLst>
            </p:cNvPr>
            <p:cNvSpPr>
              <a:spLocks noChangeArrowheads="1"/>
            </p:cNvSpPr>
            <p:nvPr/>
          </p:nvSpPr>
          <p:spPr bwMode="auto">
            <a:xfrm>
              <a:off x="2836"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8" name="Rectangle 10">
              <a:extLst>
                <a:ext uri="{FF2B5EF4-FFF2-40B4-BE49-F238E27FC236}">
                  <a16:creationId xmlns:a16="http://schemas.microsoft.com/office/drawing/2014/main" id="{FEDC2531-8629-44DA-9607-67068102ECF6}"/>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u="sng">
                  <a:solidFill>
                    <a:schemeClr val="tx2"/>
                  </a:solidFill>
                  <a:latin typeface="Arial" panose="020B0604020202020204" pitchFamily="34" charset="0"/>
                </a:rPr>
                <a:t>ssn</a:t>
              </a:r>
            </a:p>
          </p:txBody>
        </p:sp>
        <p:sp>
          <p:nvSpPr>
            <p:cNvPr id="7179" name="Oval 11">
              <a:extLst>
                <a:ext uri="{FF2B5EF4-FFF2-40B4-BE49-F238E27FC236}">
                  <a16:creationId xmlns:a16="http://schemas.microsoft.com/office/drawing/2014/main" id="{1A43F330-4C2F-495E-BF07-3B2A6386242D}"/>
                </a:ext>
              </a:extLst>
            </p:cNvPr>
            <p:cNvSpPr>
              <a:spLocks noChangeArrowheads="1"/>
            </p:cNvSpPr>
            <p:nvPr/>
          </p:nvSpPr>
          <p:spPr bwMode="auto">
            <a:xfrm>
              <a:off x="3892" y="196"/>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Oval 12">
              <a:extLst>
                <a:ext uri="{FF2B5EF4-FFF2-40B4-BE49-F238E27FC236}">
                  <a16:creationId xmlns:a16="http://schemas.microsoft.com/office/drawing/2014/main" id="{6457DCAC-9711-4EAE-B47D-8A5804045B7F}"/>
                </a:ext>
              </a:extLst>
            </p:cNvPr>
            <p:cNvSpPr>
              <a:spLocks noChangeArrowheads="1"/>
            </p:cNvSpPr>
            <p:nvPr/>
          </p:nvSpPr>
          <p:spPr bwMode="auto">
            <a:xfrm>
              <a:off x="4900" y="340"/>
              <a:ext cx="712" cy="328"/>
            </a:xfrm>
            <a:prstGeom prst="ellipse">
              <a:avLst/>
            </a:prstGeom>
            <a:noFill/>
            <a:ln w="127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Rectangle 13">
              <a:extLst>
                <a:ext uri="{FF2B5EF4-FFF2-40B4-BE49-F238E27FC236}">
                  <a16:creationId xmlns:a16="http://schemas.microsoft.com/office/drawing/2014/main" id="{D3A2F70D-3E71-4B05-8694-A701D0A2DC6D}"/>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2"/>
                  </a:solidFill>
                  <a:latin typeface="Arial" panose="020B0604020202020204" pitchFamily="34" charset="0"/>
                </a:rPr>
                <a:t>name</a:t>
              </a:r>
            </a:p>
          </p:txBody>
        </p:sp>
        <p:sp>
          <p:nvSpPr>
            <p:cNvPr id="7182" name="Rectangle 14">
              <a:extLst>
                <a:ext uri="{FF2B5EF4-FFF2-40B4-BE49-F238E27FC236}">
                  <a16:creationId xmlns:a16="http://schemas.microsoft.com/office/drawing/2014/main" id="{E5F78D58-CC30-4E76-9D97-C147F8DB3485}"/>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2000" b="1">
                  <a:solidFill>
                    <a:schemeClr val="tx2"/>
                  </a:solidFill>
                  <a:latin typeface="Arial" panose="020B0604020202020204" pitchFamily="34" charset="0"/>
                </a:rPr>
                <a:t>lot</a:t>
              </a:r>
            </a:p>
          </p:txBody>
        </p:sp>
        <p:sp>
          <p:nvSpPr>
            <p:cNvPr id="7183" name="Line 15">
              <a:extLst>
                <a:ext uri="{FF2B5EF4-FFF2-40B4-BE49-F238E27FC236}">
                  <a16:creationId xmlns:a16="http://schemas.microsoft.com/office/drawing/2014/main" id="{C7B99F13-F17F-4E20-866C-A23B6E1312F5}"/>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Line 16">
              <a:extLst>
                <a:ext uri="{FF2B5EF4-FFF2-40B4-BE49-F238E27FC236}">
                  <a16:creationId xmlns:a16="http://schemas.microsoft.com/office/drawing/2014/main" id="{F5405D81-D22B-4152-9FE2-5D55BB566C2E}"/>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5" name="Line 17">
              <a:extLst>
                <a:ext uri="{FF2B5EF4-FFF2-40B4-BE49-F238E27FC236}">
                  <a16:creationId xmlns:a16="http://schemas.microsoft.com/office/drawing/2014/main" id="{887D7120-EB43-4927-AEAD-7108BBBED68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837A49A-9852-44F3-AF79-B890445D4A28}"/>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 name="Rectangle 3">
            <a:extLst>
              <a:ext uri="{FF2B5EF4-FFF2-40B4-BE49-F238E27FC236}">
                <a16:creationId xmlns:a16="http://schemas.microsoft.com/office/drawing/2014/main" id="{6ABC0A97-0070-44B4-A0A2-B6E843CEF47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 name="Rectangle 4">
            <a:extLst>
              <a:ext uri="{FF2B5EF4-FFF2-40B4-BE49-F238E27FC236}">
                <a16:creationId xmlns:a16="http://schemas.microsoft.com/office/drawing/2014/main" id="{2E61D746-7EE9-4DD8-BB42-113DFA235AE1}"/>
              </a:ext>
            </a:extLst>
          </p:cNvPr>
          <p:cNvSpPr>
            <a:spLocks noGrp="1" noChangeArrowheads="1"/>
          </p:cNvSpPr>
          <p:nvPr>
            <p:ph type="title"/>
          </p:nvPr>
        </p:nvSpPr>
        <p:spPr>
          <a:noFill/>
          <a:ln/>
        </p:spPr>
        <p:txBody>
          <a:bodyPr/>
          <a:lstStyle/>
          <a:p>
            <a:r>
              <a:rPr lang="en-US" altLang="en-US"/>
              <a:t>ER Model Basics (Contd.)</a:t>
            </a:r>
          </a:p>
        </p:txBody>
      </p:sp>
      <p:sp>
        <p:nvSpPr>
          <p:cNvPr id="9221" name="Rectangle 5">
            <a:extLst>
              <a:ext uri="{FF2B5EF4-FFF2-40B4-BE49-F238E27FC236}">
                <a16:creationId xmlns:a16="http://schemas.microsoft.com/office/drawing/2014/main" id="{A84A28B5-F6A2-41DB-8358-2F047AE4B016}"/>
              </a:ext>
            </a:extLst>
          </p:cNvPr>
          <p:cNvSpPr>
            <a:spLocks noGrp="1" noChangeArrowheads="1"/>
          </p:cNvSpPr>
          <p:nvPr>
            <p:ph type="body" idx="1"/>
          </p:nvPr>
        </p:nvSpPr>
        <p:spPr>
          <a:xfrm>
            <a:off x="76200" y="3505200"/>
            <a:ext cx="8991600" cy="3200400"/>
          </a:xfrm>
          <a:noFill/>
          <a:ln/>
        </p:spPr>
        <p:txBody>
          <a:bodyPr/>
          <a:lstStyle/>
          <a:p>
            <a:r>
              <a:rPr lang="en-US" altLang="en-US" i="1" u="sng">
                <a:solidFill>
                  <a:schemeClr val="accent2"/>
                </a:solidFill>
              </a:rPr>
              <a:t>Relationship</a:t>
            </a:r>
            <a:r>
              <a:rPr lang="en-US" altLang="en-US">
                <a:solidFill>
                  <a:schemeClr val="accent2"/>
                </a:solidFill>
              </a:rPr>
              <a:t>:  </a:t>
            </a:r>
            <a:r>
              <a:rPr lang="en-US" altLang="en-US"/>
              <a:t>Association among two or more entities.  E.g., Attishoo works in Pharmacy department.</a:t>
            </a:r>
          </a:p>
          <a:p>
            <a:r>
              <a:rPr lang="en-US" altLang="en-US" i="1" u="sng">
                <a:solidFill>
                  <a:schemeClr val="accent2"/>
                </a:solidFill>
              </a:rPr>
              <a:t>Relationship Set</a:t>
            </a:r>
            <a:r>
              <a:rPr lang="en-US" altLang="en-US">
                <a:solidFill>
                  <a:schemeClr val="accent2"/>
                </a:solidFill>
              </a:rPr>
              <a:t>:  </a:t>
            </a:r>
            <a:r>
              <a:rPr lang="en-US" altLang="en-US"/>
              <a:t>Collection of similar relationships.</a:t>
            </a:r>
          </a:p>
          <a:p>
            <a:pPr lvl="1">
              <a:buSzPct val="75000"/>
            </a:pPr>
            <a:r>
              <a:rPr lang="en-US" altLang="en-US"/>
              <a:t>An n-ary relationship set  R relates n entity sets E1 ... En; each relationship in R involves entities e1    E1, ..., en     En</a:t>
            </a:r>
          </a:p>
          <a:p>
            <a:pPr lvl="2"/>
            <a:r>
              <a:rPr lang="en-US" altLang="en-US" sz="2400"/>
              <a:t>Same entity set could participate in different relationship sets, or in different “roles” in same set.</a:t>
            </a:r>
          </a:p>
        </p:txBody>
      </p:sp>
      <p:sp>
        <p:nvSpPr>
          <p:cNvPr id="9222" name="Freeform 6">
            <a:extLst>
              <a:ext uri="{FF2B5EF4-FFF2-40B4-BE49-F238E27FC236}">
                <a16:creationId xmlns:a16="http://schemas.microsoft.com/office/drawing/2014/main" id="{C8867D3D-4671-4BAE-82E4-1DFC3763070A}"/>
              </a:ext>
            </a:extLst>
          </p:cNvPr>
          <p:cNvSpPr>
            <a:spLocks/>
          </p:cNvSpPr>
          <p:nvPr/>
        </p:nvSpPr>
        <p:spPr bwMode="auto">
          <a:xfrm>
            <a:off x="1055688" y="1868488"/>
            <a:ext cx="838200" cy="428625"/>
          </a:xfrm>
          <a:custGeom>
            <a:avLst/>
            <a:gdLst>
              <a:gd name="T0" fmla="*/ 525 w 528"/>
              <a:gd name="T1" fmla="*/ 123 h 270"/>
              <a:gd name="T2" fmla="*/ 517 w 528"/>
              <a:gd name="T3" fmla="*/ 100 h 270"/>
              <a:gd name="T4" fmla="*/ 501 w 528"/>
              <a:gd name="T5" fmla="*/ 78 h 270"/>
              <a:gd name="T6" fmla="*/ 478 w 528"/>
              <a:gd name="T7" fmla="*/ 57 h 270"/>
              <a:gd name="T8" fmla="*/ 449 w 528"/>
              <a:gd name="T9" fmla="*/ 40 h 270"/>
              <a:gd name="T10" fmla="*/ 414 w 528"/>
              <a:gd name="T11" fmla="*/ 24 h 270"/>
              <a:gd name="T12" fmla="*/ 374 w 528"/>
              <a:gd name="T13" fmla="*/ 14 h 270"/>
              <a:gd name="T14" fmla="*/ 331 w 528"/>
              <a:gd name="T15" fmla="*/ 5 h 270"/>
              <a:gd name="T16" fmla="*/ 286 w 528"/>
              <a:gd name="T17" fmla="*/ 1 h 270"/>
              <a:gd name="T18" fmla="*/ 240 w 528"/>
              <a:gd name="T19" fmla="*/ 1 h 270"/>
              <a:gd name="T20" fmla="*/ 195 w 528"/>
              <a:gd name="T21" fmla="*/ 5 h 270"/>
              <a:gd name="T22" fmla="*/ 152 w 528"/>
              <a:gd name="T23" fmla="*/ 14 h 270"/>
              <a:gd name="T24" fmla="*/ 112 w 528"/>
              <a:gd name="T25" fmla="*/ 24 h 270"/>
              <a:gd name="T26" fmla="*/ 77 w 528"/>
              <a:gd name="T27" fmla="*/ 40 h 270"/>
              <a:gd name="T28" fmla="*/ 48 w 528"/>
              <a:gd name="T29" fmla="*/ 57 h 270"/>
              <a:gd name="T30" fmla="*/ 25 w 528"/>
              <a:gd name="T31" fmla="*/ 78 h 270"/>
              <a:gd name="T32" fmla="*/ 9 w 528"/>
              <a:gd name="T33" fmla="*/ 100 h 270"/>
              <a:gd name="T34" fmla="*/ 1 w 528"/>
              <a:gd name="T35" fmla="*/ 123 h 270"/>
              <a:gd name="T36" fmla="*/ 1 w 528"/>
              <a:gd name="T37" fmla="*/ 145 h 270"/>
              <a:gd name="T38" fmla="*/ 9 w 528"/>
              <a:gd name="T39" fmla="*/ 168 h 270"/>
              <a:gd name="T40" fmla="*/ 25 w 528"/>
              <a:gd name="T41" fmla="*/ 190 h 270"/>
              <a:gd name="T42" fmla="*/ 48 w 528"/>
              <a:gd name="T43" fmla="*/ 211 h 270"/>
              <a:gd name="T44" fmla="*/ 77 w 528"/>
              <a:gd name="T45" fmla="*/ 228 h 270"/>
              <a:gd name="T46" fmla="*/ 112 w 528"/>
              <a:gd name="T47" fmla="*/ 244 h 270"/>
              <a:gd name="T48" fmla="*/ 152 w 528"/>
              <a:gd name="T49" fmla="*/ 256 h 270"/>
              <a:gd name="T50" fmla="*/ 195 w 528"/>
              <a:gd name="T51" fmla="*/ 264 h 270"/>
              <a:gd name="T52" fmla="*/ 240 w 528"/>
              <a:gd name="T53" fmla="*/ 267 h 270"/>
              <a:gd name="T54" fmla="*/ 286 w 528"/>
              <a:gd name="T55" fmla="*/ 267 h 270"/>
              <a:gd name="T56" fmla="*/ 331 w 528"/>
              <a:gd name="T57" fmla="*/ 264 h 270"/>
              <a:gd name="T58" fmla="*/ 374 w 528"/>
              <a:gd name="T59" fmla="*/ 256 h 270"/>
              <a:gd name="T60" fmla="*/ 414 w 528"/>
              <a:gd name="T61" fmla="*/ 244 h 270"/>
              <a:gd name="T62" fmla="*/ 449 w 528"/>
              <a:gd name="T63" fmla="*/ 228 h 270"/>
              <a:gd name="T64" fmla="*/ 478 w 528"/>
              <a:gd name="T65" fmla="*/ 211 h 270"/>
              <a:gd name="T66" fmla="*/ 501 w 528"/>
              <a:gd name="T67" fmla="*/ 190 h 270"/>
              <a:gd name="T68" fmla="*/ 517 w 528"/>
              <a:gd name="T69" fmla="*/ 168 h 270"/>
              <a:gd name="T70" fmla="*/ 525 w 528"/>
              <a:gd name="T71" fmla="*/ 1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8" h="270">
                <a:moveTo>
                  <a:pt x="527" y="134"/>
                </a:moveTo>
                <a:lnTo>
                  <a:pt x="525" y="123"/>
                </a:lnTo>
                <a:lnTo>
                  <a:pt x="522" y="111"/>
                </a:lnTo>
                <a:lnTo>
                  <a:pt x="517" y="100"/>
                </a:lnTo>
                <a:lnTo>
                  <a:pt x="510" y="88"/>
                </a:lnTo>
                <a:lnTo>
                  <a:pt x="501" y="78"/>
                </a:lnTo>
                <a:lnTo>
                  <a:pt x="490" y="67"/>
                </a:lnTo>
                <a:lnTo>
                  <a:pt x="478" y="57"/>
                </a:lnTo>
                <a:lnTo>
                  <a:pt x="465" y="48"/>
                </a:lnTo>
                <a:lnTo>
                  <a:pt x="449" y="40"/>
                </a:lnTo>
                <a:lnTo>
                  <a:pt x="433" y="32"/>
                </a:lnTo>
                <a:lnTo>
                  <a:pt x="414" y="24"/>
                </a:lnTo>
                <a:lnTo>
                  <a:pt x="394" y="18"/>
                </a:lnTo>
                <a:lnTo>
                  <a:pt x="374" y="14"/>
                </a:lnTo>
                <a:lnTo>
                  <a:pt x="353" y="8"/>
                </a:lnTo>
                <a:lnTo>
                  <a:pt x="331" y="5"/>
                </a:lnTo>
                <a:lnTo>
                  <a:pt x="309" y="2"/>
                </a:lnTo>
                <a:lnTo>
                  <a:pt x="286" y="1"/>
                </a:lnTo>
                <a:lnTo>
                  <a:pt x="262" y="0"/>
                </a:lnTo>
                <a:lnTo>
                  <a:pt x="240" y="1"/>
                </a:lnTo>
                <a:lnTo>
                  <a:pt x="218" y="2"/>
                </a:lnTo>
                <a:lnTo>
                  <a:pt x="195" y="5"/>
                </a:lnTo>
                <a:lnTo>
                  <a:pt x="173" y="8"/>
                </a:lnTo>
                <a:lnTo>
                  <a:pt x="152" y="14"/>
                </a:lnTo>
                <a:lnTo>
                  <a:pt x="132" y="18"/>
                </a:lnTo>
                <a:lnTo>
                  <a:pt x="112" y="24"/>
                </a:lnTo>
                <a:lnTo>
                  <a:pt x="94" y="32"/>
                </a:lnTo>
                <a:lnTo>
                  <a:pt x="77" y="40"/>
                </a:lnTo>
                <a:lnTo>
                  <a:pt x="62" y="48"/>
                </a:lnTo>
                <a:lnTo>
                  <a:pt x="48" y="57"/>
                </a:lnTo>
                <a:lnTo>
                  <a:pt x="36" y="67"/>
                </a:lnTo>
                <a:lnTo>
                  <a:pt x="25" y="78"/>
                </a:lnTo>
                <a:lnTo>
                  <a:pt x="16" y="88"/>
                </a:lnTo>
                <a:lnTo>
                  <a:pt x="9" y="100"/>
                </a:lnTo>
                <a:lnTo>
                  <a:pt x="4" y="111"/>
                </a:lnTo>
                <a:lnTo>
                  <a:pt x="1" y="123"/>
                </a:lnTo>
                <a:lnTo>
                  <a:pt x="0" y="134"/>
                </a:lnTo>
                <a:lnTo>
                  <a:pt x="1" y="145"/>
                </a:lnTo>
                <a:lnTo>
                  <a:pt x="4" y="158"/>
                </a:lnTo>
                <a:lnTo>
                  <a:pt x="9" y="168"/>
                </a:lnTo>
                <a:lnTo>
                  <a:pt x="16" y="180"/>
                </a:lnTo>
                <a:lnTo>
                  <a:pt x="25" y="190"/>
                </a:lnTo>
                <a:lnTo>
                  <a:pt x="36" y="201"/>
                </a:lnTo>
                <a:lnTo>
                  <a:pt x="48" y="211"/>
                </a:lnTo>
                <a:lnTo>
                  <a:pt x="62" y="220"/>
                </a:lnTo>
                <a:lnTo>
                  <a:pt x="77" y="228"/>
                </a:lnTo>
                <a:lnTo>
                  <a:pt x="94" y="237"/>
                </a:lnTo>
                <a:lnTo>
                  <a:pt x="112" y="244"/>
                </a:lnTo>
                <a:lnTo>
                  <a:pt x="132" y="250"/>
                </a:lnTo>
                <a:lnTo>
                  <a:pt x="152" y="256"/>
                </a:lnTo>
                <a:lnTo>
                  <a:pt x="173" y="260"/>
                </a:lnTo>
                <a:lnTo>
                  <a:pt x="195" y="264"/>
                </a:lnTo>
                <a:lnTo>
                  <a:pt x="218" y="266"/>
                </a:lnTo>
                <a:lnTo>
                  <a:pt x="240" y="267"/>
                </a:lnTo>
                <a:lnTo>
                  <a:pt x="262" y="269"/>
                </a:lnTo>
                <a:lnTo>
                  <a:pt x="286" y="267"/>
                </a:lnTo>
                <a:lnTo>
                  <a:pt x="309" y="266"/>
                </a:lnTo>
                <a:lnTo>
                  <a:pt x="331" y="264"/>
                </a:lnTo>
                <a:lnTo>
                  <a:pt x="353" y="260"/>
                </a:lnTo>
                <a:lnTo>
                  <a:pt x="374" y="256"/>
                </a:lnTo>
                <a:lnTo>
                  <a:pt x="394" y="250"/>
                </a:lnTo>
                <a:lnTo>
                  <a:pt x="414" y="244"/>
                </a:lnTo>
                <a:lnTo>
                  <a:pt x="433" y="237"/>
                </a:lnTo>
                <a:lnTo>
                  <a:pt x="449" y="228"/>
                </a:lnTo>
                <a:lnTo>
                  <a:pt x="465" y="220"/>
                </a:lnTo>
                <a:lnTo>
                  <a:pt x="478" y="211"/>
                </a:lnTo>
                <a:lnTo>
                  <a:pt x="490" y="201"/>
                </a:lnTo>
                <a:lnTo>
                  <a:pt x="501" y="190"/>
                </a:lnTo>
                <a:lnTo>
                  <a:pt x="510" y="180"/>
                </a:lnTo>
                <a:lnTo>
                  <a:pt x="517" y="168"/>
                </a:lnTo>
                <a:lnTo>
                  <a:pt x="522" y="158"/>
                </a:lnTo>
                <a:lnTo>
                  <a:pt x="525" y="145"/>
                </a:lnTo>
                <a:lnTo>
                  <a:pt x="527"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Freeform 7">
            <a:extLst>
              <a:ext uri="{FF2B5EF4-FFF2-40B4-BE49-F238E27FC236}">
                <a16:creationId xmlns:a16="http://schemas.microsoft.com/office/drawing/2014/main" id="{67FFB08A-52B7-46A9-BC80-A6691BF16D8A}"/>
              </a:ext>
            </a:extLst>
          </p:cNvPr>
          <p:cNvSpPr>
            <a:spLocks/>
          </p:cNvSpPr>
          <p:nvPr/>
        </p:nvSpPr>
        <p:spPr bwMode="auto">
          <a:xfrm>
            <a:off x="3641725" y="2195513"/>
            <a:ext cx="833438" cy="427037"/>
          </a:xfrm>
          <a:custGeom>
            <a:avLst/>
            <a:gdLst>
              <a:gd name="T0" fmla="*/ 522 w 525"/>
              <a:gd name="T1" fmla="*/ 121 h 269"/>
              <a:gd name="T2" fmla="*/ 515 w 525"/>
              <a:gd name="T3" fmla="*/ 98 h 269"/>
              <a:gd name="T4" fmla="*/ 500 w 525"/>
              <a:gd name="T5" fmla="*/ 77 h 269"/>
              <a:gd name="T6" fmla="*/ 476 w 525"/>
              <a:gd name="T7" fmla="*/ 57 h 269"/>
              <a:gd name="T8" fmla="*/ 446 w 525"/>
              <a:gd name="T9" fmla="*/ 38 h 269"/>
              <a:gd name="T10" fmla="*/ 412 w 525"/>
              <a:gd name="T11" fmla="*/ 24 h 269"/>
              <a:gd name="T12" fmla="*/ 372 w 525"/>
              <a:gd name="T13" fmla="*/ 12 h 269"/>
              <a:gd name="T14" fmla="*/ 329 w 525"/>
              <a:gd name="T15" fmla="*/ 4 h 269"/>
              <a:gd name="T16" fmla="*/ 284 w 525"/>
              <a:gd name="T17" fmla="*/ 0 h 269"/>
              <a:gd name="T18" fmla="*/ 239 w 525"/>
              <a:gd name="T19" fmla="*/ 0 h 269"/>
              <a:gd name="T20" fmla="*/ 194 w 525"/>
              <a:gd name="T21" fmla="*/ 4 h 269"/>
              <a:gd name="T22" fmla="*/ 151 w 525"/>
              <a:gd name="T23" fmla="*/ 12 h 269"/>
              <a:gd name="T24" fmla="*/ 111 w 525"/>
              <a:gd name="T25" fmla="*/ 24 h 269"/>
              <a:gd name="T26" fmla="*/ 76 w 525"/>
              <a:gd name="T27" fmla="*/ 38 h 269"/>
              <a:gd name="T28" fmla="*/ 46 w 525"/>
              <a:gd name="T29" fmla="*/ 57 h 269"/>
              <a:gd name="T30" fmla="*/ 23 w 525"/>
              <a:gd name="T31" fmla="*/ 77 h 269"/>
              <a:gd name="T32" fmla="*/ 8 w 525"/>
              <a:gd name="T33" fmla="*/ 98 h 269"/>
              <a:gd name="T34" fmla="*/ 1 w 525"/>
              <a:gd name="T35" fmla="*/ 121 h 269"/>
              <a:gd name="T36" fmla="*/ 1 w 525"/>
              <a:gd name="T37" fmla="*/ 144 h 269"/>
              <a:gd name="T38" fmla="*/ 8 w 525"/>
              <a:gd name="T39" fmla="*/ 167 h 269"/>
              <a:gd name="T40" fmla="*/ 23 w 525"/>
              <a:gd name="T41" fmla="*/ 190 h 269"/>
              <a:gd name="T42" fmla="*/ 46 w 525"/>
              <a:gd name="T43" fmla="*/ 210 h 269"/>
              <a:gd name="T44" fmla="*/ 76 w 525"/>
              <a:gd name="T45" fmla="*/ 227 h 269"/>
              <a:gd name="T46" fmla="*/ 111 w 525"/>
              <a:gd name="T47" fmla="*/ 243 h 269"/>
              <a:gd name="T48" fmla="*/ 151 w 525"/>
              <a:gd name="T49" fmla="*/ 255 h 269"/>
              <a:gd name="T50" fmla="*/ 194 w 525"/>
              <a:gd name="T51" fmla="*/ 263 h 269"/>
              <a:gd name="T52" fmla="*/ 239 w 525"/>
              <a:gd name="T53" fmla="*/ 268 h 269"/>
              <a:gd name="T54" fmla="*/ 284 w 525"/>
              <a:gd name="T55" fmla="*/ 268 h 269"/>
              <a:gd name="T56" fmla="*/ 329 w 525"/>
              <a:gd name="T57" fmla="*/ 263 h 269"/>
              <a:gd name="T58" fmla="*/ 372 w 525"/>
              <a:gd name="T59" fmla="*/ 255 h 269"/>
              <a:gd name="T60" fmla="*/ 412 w 525"/>
              <a:gd name="T61" fmla="*/ 243 h 269"/>
              <a:gd name="T62" fmla="*/ 446 w 525"/>
              <a:gd name="T63" fmla="*/ 227 h 269"/>
              <a:gd name="T64" fmla="*/ 476 w 525"/>
              <a:gd name="T65" fmla="*/ 210 h 269"/>
              <a:gd name="T66" fmla="*/ 500 w 525"/>
              <a:gd name="T67" fmla="*/ 190 h 269"/>
              <a:gd name="T68" fmla="*/ 515 w 525"/>
              <a:gd name="T69" fmla="*/ 167 h 269"/>
              <a:gd name="T70" fmla="*/ 522 w 525"/>
              <a:gd name="T71" fmla="*/ 14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524" y="133"/>
                </a:moveTo>
                <a:lnTo>
                  <a:pt x="522" y="121"/>
                </a:lnTo>
                <a:lnTo>
                  <a:pt x="519" y="110"/>
                </a:lnTo>
                <a:lnTo>
                  <a:pt x="515" y="98"/>
                </a:lnTo>
                <a:lnTo>
                  <a:pt x="507" y="87"/>
                </a:lnTo>
                <a:lnTo>
                  <a:pt x="500" y="77"/>
                </a:lnTo>
                <a:lnTo>
                  <a:pt x="489" y="65"/>
                </a:lnTo>
                <a:lnTo>
                  <a:pt x="476" y="57"/>
                </a:lnTo>
                <a:lnTo>
                  <a:pt x="463" y="47"/>
                </a:lnTo>
                <a:lnTo>
                  <a:pt x="446" y="38"/>
                </a:lnTo>
                <a:lnTo>
                  <a:pt x="430" y="31"/>
                </a:lnTo>
                <a:lnTo>
                  <a:pt x="412" y="24"/>
                </a:lnTo>
                <a:lnTo>
                  <a:pt x="392" y="17"/>
                </a:lnTo>
                <a:lnTo>
                  <a:pt x="372" y="12"/>
                </a:lnTo>
                <a:lnTo>
                  <a:pt x="351" y="8"/>
                </a:lnTo>
                <a:lnTo>
                  <a:pt x="329" y="4"/>
                </a:lnTo>
                <a:lnTo>
                  <a:pt x="307" y="1"/>
                </a:lnTo>
                <a:lnTo>
                  <a:pt x="284" y="0"/>
                </a:lnTo>
                <a:lnTo>
                  <a:pt x="262" y="0"/>
                </a:lnTo>
                <a:lnTo>
                  <a:pt x="239" y="0"/>
                </a:lnTo>
                <a:lnTo>
                  <a:pt x="216" y="1"/>
                </a:lnTo>
                <a:lnTo>
                  <a:pt x="194" y="4"/>
                </a:lnTo>
                <a:lnTo>
                  <a:pt x="171" y="8"/>
                </a:lnTo>
                <a:lnTo>
                  <a:pt x="151" y="12"/>
                </a:lnTo>
                <a:lnTo>
                  <a:pt x="130" y="17"/>
                </a:lnTo>
                <a:lnTo>
                  <a:pt x="111" y="24"/>
                </a:lnTo>
                <a:lnTo>
                  <a:pt x="93" y="31"/>
                </a:lnTo>
                <a:lnTo>
                  <a:pt x="76" y="38"/>
                </a:lnTo>
                <a:lnTo>
                  <a:pt x="60" y="47"/>
                </a:lnTo>
                <a:lnTo>
                  <a:pt x="46" y="57"/>
                </a:lnTo>
                <a:lnTo>
                  <a:pt x="34" y="65"/>
                </a:lnTo>
                <a:lnTo>
                  <a:pt x="23" y="77"/>
                </a:lnTo>
                <a:lnTo>
                  <a:pt x="15" y="87"/>
                </a:lnTo>
                <a:lnTo>
                  <a:pt x="8" y="98"/>
                </a:lnTo>
                <a:lnTo>
                  <a:pt x="3" y="110"/>
                </a:lnTo>
                <a:lnTo>
                  <a:pt x="1" y="121"/>
                </a:lnTo>
                <a:lnTo>
                  <a:pt x="0" y="133"/>
                </a:lnTo>
                <a:lnTo>
                  <a:pt x="1" y="144"/>
                </a:lnTo>
                <a:lnTo>
                  <a:pt x="3" y="157"/>
                </a:lnTo>
                <a:lnTo>
                  <a:pt x="8" y="167"/>
                </a:lnTo>
                <a:lnTo>
                  <a:pt x="15" y="179"/>
                </a:lnTo>
                <a:lnTo>
                  <a:pt x="23" y="190"/>
                </a:lnTo>
                <a:lnTo>
                  <a:pt x="34" y="200"/>
                </a:lnTo>
                <a:lnTo>
                  <a:pt x="46" y="210"/>
                </a:lnTo>
                <a:lnTo>
                  <a:pt x="60" y="219"/>
                </a:lnTo>
                <a:lnTo>
                  <a:pt x="76" y="227"/>
                </a:lnTo>
                <a:lnTo>
                  <a:pt x="93" y="236"/>
                </a:lnTo>
                <a:lnTo>
                  <a:pt x="111" y="243"/>
                </a:lnTo>
                <a:lnTo>
                  <a:pt x="130" y="249"/>
                </a:lnTo>
                <a:lnTo>
                  <a:pt x="151" y="255"/>
                </a:lnTo>
                <a:lnTo>
                  <a:pt x="171" y="259"/>
                </a:lnTo>
                <a:lnTo>
                  <a:pt x="194" y="263"/>
                </a:lnTo>
                <a:lnTo>
                  <a:pt x="216" y="265"/>
                </a:lnTo>
                <a:lnTo>
                  <a:pt x="239" y="268"/>
                </a:lnTo>
                <a:lnTo>
                  <a:pt x="262" y="268"/>
                </a:lnTo>
                <a:lnTo>
                  <a:pt x="284" y="268"/>
                </a:lnTo>
                <a:lnTo>
                  <a:pt x="307" y="265"/>
                </a:lnTo>
                <a:lnTo>
                  <a:pt x="329" y="263"/>
                </a:lnTo>
                <a:lnTo>
                  <a:pt x="351" y="259"/>
                </a:lnTo>
                <a:lnTo>
                  <a:pt x="372" y="255"/>
                </a:lnTo>
                <a:lnTo>
                  <a:pt x="392" y="249"/>
                </a:lnTo>
                <a:lnTo>
                  <a:pt x="412" y="243"/>
                </a:lnTo>
                <a:lnTo>
                  <a:pt x="430" y="236"/>
                </a:lnTo>
                <a:lnTo>
                  <a:pt x="446" y="227"/>
                </a:lnTo>
                <a:lnTo>
                  <a:pt x="463" y="219"/>
                </a:lnTo>
                <a:lnTo>
                  <a:pt x="476" y="210"/>
                </a:lnTo>
                <a:lnTo>
                  <a:pt x="489" y="200"/>
                </a:lnTo>
                <a:lnTo>
                  <a:pt x="500" y="190"/>
                </a:lnTo>
                <a:lnTo>
                  <a:pt x="507" y="179"/>
                </a:lnTo>
                <a:lnTo>
                  <a:pt x="515" y="167"/>
                </a:lnTo>
                <a:lnTo>
                  <a:pt x="519" y="157"/>
                </a:lnTo>
                <a:lnTo>
                  <a:pt x="522" y="144"/>
                </a:lnTo>
                <a:lnTo>
                  <a:pt x="524" y="13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8">
            <a:extLst>
              <a:ext uri="{FF2B5EF4-FFF2-40B4-BE49-F238E27FC236}">
                <a16:creationId xmlns:a16="http://schemas.microsoft.com/office/drawing/2014/main" id="{944E0EE1-3F91-49B6-91DA-F54EE45947D9}"/>
              </a:ext>
            </a:extLst>
          </p:cNvPr>
          <p:cNvSpPr>
            <a:spLocks/>
          </p:cNvSpPr>
          <p:nvPr/>
        </p:nvSpPr>
        <p:spPr bwMode="auto">
          <a:xfrm>
            <a:off x="5173663" y="2195513"/>
            <a:ext cx="833437" cy="427037"/>
          </a:xfrm>
          <a:custGeom>
            <a:avLst/>
            <a:gdLst>
              <a:gd name="T0" fmla="*/ 1 w 525"/>
              <a:gd name="T1" fmla="*/ 144 h 269"/>
              <a:gd name="T2" fmla="*/ 8 w 525"/>
              <a:gd name="T3" fmla="*/ 167 h 269"/>
              <a:gd name="T4" fmla="*/ 25 w 525"/>
              <a:gd name="T5" fmla="*/ 190 h 269"/>
              <a:gd name="T6" fmla="*/ 47 w 525"/>
              <a:gd name="T7" fmla="*/ 210 h 269"/>
              <a:gd name="T8" fmla="*/ 77 w 525"/>
              <a:gd name="T9" fmla="*/ 227 h 269"/>
              <a:gd name="T10" fmla="*/ 111 w 525"/>
              <a:gd name="T11" fmla="*/ 243 h 269"/>
              <a:gd name="T12" fmla="*/ 151 w 525"/>
              <a:gd name="T13" fmla="*/ 255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2 w 525"/>
              <a:gd name="T25" fmla="*/ 243 h 269"/>
              <a:gd name="T26" fmla="*/ 447 w 525"/>
              <a:gd name="T27" fmla="*/ 227 h 269"/>
              <a:gd name="T28" fmla="*/ 477 w 525"/>
              <a:gd name="T29" fmla="*/ 210 h 269"/>
              <a:gd name="T30" fmla="*/ 500 w 525"/>
              <a:gd name="T31" fmla="*/ 190 h 269"/>
              <a:gd name="T32" fmla="*/ 515 w 525"/>
              <a:gd name="T33" fmla="*/ 167 h 269"/>
              <a:gd name="T34" fmla="*/ 522 w 525"/>
              <a:gd name="T35" fmla="*/ 144 h 269"/>
              <a:gd name="T36" fmla="*/ 522 w 525"/>
              <a:gd name="T37" fmla="*/ 121 h 269"/>
              <a:gd name="T38" fmla="*/ 515 w 525"/>
              <a:gd name="T39" fmla="*/ 98 h 269"/>
              <a:gd name="T40" fmla="*/ 500 w 525"/>
              <a:gd name="T41" fmla="*/ 77 h 269"/>
              <a:gd name="T42" fmla="*/ 477 w 525"/>
              <a:gd name="T43" fmla="*/ 55 h 269"/>
              <a:gd name="T44" fmla="*/ 447 w 525"/>
              <a:gd name="T45" fmla="*/ 38 h 269"/>
              <a:gd name="T46" fmla="*/ 412 w 525"/>
              <a:gd name="T47" fmla="*/ 22 h 269"/>
              <a:gd name="T48" fmla="*/ 372 w 525"/>
              <a:gd name="T49" fmla="*/ 12 h 269"/>
              <a:gd name="T50" fmla="*/ 329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0" y="134"/>
                </a:moveTo>
                <a:lnTo>
                  <a:pt x="1" y="144"/>
                </a:lnTo>
                <a:lnTo>
                  <a:pt x="4" y="157"/>
                </a:lnTo>
                <a:lnTo>
                  <a:pt x="8" y="167"/>
                </a:lnTo>
                <a:lnTo>
                  <a:pt x="16" y="179"/>
                </a:lnTo>
                <a:lnTo>
                  <a:pt x="25" y="190"/>
                </a:lnTo>
                <a:lnTo>
                  <a:pt x="34" y="200"/>
                </a:lnTo>
                <a:lnTo>
                  <a:pt x="47" y="210"/>
                </a:lnTo>
                <a:lnTo>
                  <a:pt x="61" y="219"/>
                </a:lnTo>
                <a:lnTo>
                  <a:pt x="77" y="227"/>
                </a:lnTo>
                <a:lnTo>
                  <a:pt x="93" y="236"/>
                </a:lnTo>
                <a:lnTo>
                  <a:pt x="111" y="243"/>
                </a:lnTo>
                <a:lnTo>
                  <a:pt x="131" y="249"/>
                </a:lnTo>
                <a:lnTo>
                  <a:pt x="151" y="255"/>
                </a:lnTo>
                <a:lnTo>
                  <a:pt x="172" y="259"/>
                </a:lnTo>
                <a:lnTo>
                  <a:pt x="194" y="263"/>
                </a:lnTo>
                <a:lnTo>
                  <a:pt x="216" y="265"/>
                </a:lnTo>
                <a:lnTo>
                  <a:pt x="239" y="268"/>
                </a:lnTo>
                <a:lnTo>
                  <a:pt x="262" y="268"/>
                </a:lnTo>
                <a:lnTo>
                  <a:pt x="284" y="268"/>
                </a:lnTo>
                <a:lnTo>
                  <a:pt x="307" y="265"/>
                </a:lnTo>
                <a:lnTo>
                  <a:pt x="330" y="263"/>
                </a:lnTo>
                <a:lnTo>
                  <a:pt x="352" y="259"/>
                </a:lnTo>
                <a:lnTo>
                  <a:pt x="372" y="255"/>
                </a:lnTo>
                <a:lnTo>
                  <a:pt x="393" y="249"/>
                </a:lnTo>
                <a:lnTo>
                  <a:pt x="412" y="243"/>
                </a:lnTo>
                <a:lnTo>
                  <a:pt x="430" y="236"/>
                </a:lnTo>
                <a:lnTo>
                  <a:pt x="447" y="227"/>
                </a:lnTo>
                <a:lnTo>
                  <a:pt x="463" y="219"/>
                </a:lnTo>
                <a:lnTo>
                  <a:pt x="477" y="210"/>
                </a:lnTo>
                <a:lnTo>
                  <a:pt x="489" y="200"/>
                </a:lnTo>
                <a:lnTo>
                  <a:pt x="500" y="190"/>
                </a:lnTo>
                <a:lnTo>
                  <a:pt x="508" y="179"/>
                </a:lnTo>
                <a:lnTo>
                  <a:pt x="515" y="167"/>
                </a:lnTo>
                <a:lnTo>
                  <a:pt x="520" y="157"/>
                </a:lnTo>
                <a:lnTo>
                  <a:pt x="522" y="144"/>
                </a:lnTo>
                <a:lnTo>
                  <a:pt x="524" y="133"/>
                </a:lnTo>
                <a:lnTo>
                  <a:pt x="522" y="121"/>
                </a:lnTo>
                <a:lnTo>
                  <a:pt x="520" y="110"/>
                </a:lnTo>
                <a:lnTo>
                  <a:pt x="515" y="98"/>
                </a:lnTo>
                <a:lnTo>
                  <a:pt x="508" y="87"/>
                </a:lnTo>
                <a:lnTo>
                  <a:pt x="500" y="77"/>
                </a:lnTo>
                <a:lnTo>
                  <a:pt x="489" y="65"/>
                </a:lnTo>
                <a:lnTo>
                  <a:pt x="477" y="55"/>
                </a:lnTo>
                <a:lnTo>
                  <a:pt x="463" y="47"/>
                </a:lnTo>
                <a:lnTo>
                  <a:pt x="447" y="38"/>
                </a:lnTo>
                <a:lnTo>
                  <a:pt x="430" y="31"/>
                </a:lnTo>
                <a:lnTo>
                  <a:pt x="412" y="22"/>
                </a:lnTo>
                <a:lnTo>
                  <a:pt x="393" y="17"/>
                </a:lnTo>
                <a:lnTo>
                  <a:pt x="372" y="12"/>
                </a:lnTo>
                <a:lnTo>
                  <a:pt x="352" y="7"/>
                </a:lnTo>
                <a:lnTo>
                  <a:pt x="329" y="4"/>
                </a:lnTo>
                <a:lnTo>
                  <a:pt x="307" y="1"/>
                </a:lnTo>
                <a:lnTo>
                  <a:pt x="284" y="0"/>
                </a:lnTo>
                <a:lnTo>
                  <a:pt x="262" y="0"/>
                </a:lnTo>
                <a:lnTo>
                  <a:pt x="239" y="0"/>
                </a:lnTo>
                <a:lnTo>
                  <a:pt x="216" y="1"/>
                </a:lnTo>
                <a:lnTo>
                  <a:pt x="194" y="4"/>
                </a:lnTo>
                <a:lnTo>
                  <a:pt x="172" y="8"/>
                </a:lnTo>
                <a:lnTo>
                  <a:pt x="151" y="12"/>
                </a:lnTo>
                <a:lnTo>
                  <a:pt x="131" y="17"/>
                </a:lnTo>
                <a:lnTo>
                  <a:pt x="111" y="24"/>
                </a:lnTo>
                <a:lnTo>
                  <a:pt x="93" y="31"/>
                </a:lnTo>
                <a:lnTo>
                  <a:pt x="77" y="38"/>
                </a:lnTo>
                <a:lnTo>
                  <a:pt x="61" y="47"/>
                </a:lnTo>
                <a:lnTo>
                  <a:pt x="47" y="57"/>
                </a:lnTo>
                <a:lnTo>
                  <a:pt x="34" y="67"/>
                </a:lnTo>
                <a:lnTo>
                  <a:pt x="25" y="77"/>
                </a:lnTo>
                <a:lnTo>
                  <a:pt x="16" y="87"/>
                </a:lnTo>
                <a:lnTo>
                  <a:pt x="8" y="98"/>
                </a:lnTo>
                <a:lnTo>
                  <a:pt x="4" y="110"/>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Freeform 9">
            <a:extLst>
              <a:ext uri="{FF2B5EF4-FFF2-40B4-BE49-F238E27FC236}">
                <a16:creationId xmlns:a16="http://schemas.microsoft.com/office/drawing/2014/main" id="{E0C5174C-6D1D-4F3E-9D99-B51924858942}"/>
              </a:ext>
            </a:extLst>
          </p:cNvPr>
          <p:cNvSpPr>
            <a:spLocks/>
          </p:cNvSpPr>
          <p:nvPr/>
        </p:nvSpPr>
        <p:spPr bwMode="auto">
          <a:xfrm>
            <a:off x="2724150" y="1631950"/>
            <a:ext cx="833438" cy="427038"/>
          </a:xfrm>
          <a:custGeom>
            <a:avLst/>
            <a:gdLst>
              <a:gd name="T0" fmla="*/ 1 w 525"/>
              <a:gd name="T1" fmla="*/ 146 h 269"/>
              <a:gd name="T2" fmla="*/ 8 w 525"/>
              <a:gd name="T3" fmla="*/ 169 h 269"/>
              <a:gd name="T4" fmla="*/ 25 w 525"/>
              <a:gd name="T5" fmla="*/ 190 h 269"/>
              <a:gd name="T6" fmla="*/ 47 w 525"/>
              <a:gd name="T7" fmla="*/ 210 h 269"/>
              <a:gd name="T8" fmla="*/ 77 w 525"/>
              <a:gd name="T9" fmla="*/ 229 h 269"/>
              <a:gd name="T10" fmla="*/ 111 w 525"/>
              <a:gd name="T11" fmla="*/ 243 h 269"/>
              <a:gd name="T12" fmla="*/ 151 w 525"/>
              <a:gd name="T13" fmla="*/ 256 h 269"/>
              <a:gd name="T14" fmla="*/ 194 w 525"/>
              <a:gd name="T15" fmla="*/ 263 h 269"/>
              <a:gd name="T16" fmla="*/ 239 w 525"/>
              <a:gd name="T17" fmla="*/ 268 h 269"/>
              <a:gd name="T18" fmla="*/ 284 w 525"/>
              <a:gd name="T19" fmla="*/ 268 h 269"/>
              <a:gd name="T20" fmla="*/ 330 w 525"/>
              <a:gd name="T21" fmla="*/ 263 h 269"/>
              <a:gd name="T22" fmla="*/ 372 w 525"/>
              <a:gd name="T23" fmla="*/ 255 h 269"/>
              <a:gd name="T24" fmla="*/ 413 w 525"/>
              <a:gd name="T25" fmla="*/ 243 h 269"/>
              <a:gd name="T26" fmla="*/ 447 w 525"/>
              <a:gd name="T27" fmla="*/ 227 h 269"/>
              <a:gd name="T28" fmla="*/ 477 w 525"/>
              <a:gd name="T29" fmla="*/ 210 h 269"/>
              <a:gd name="T30" fmla="*/ 500 w 525"/>
              <a:gd name="T31" fmla="*/ 190 h 269"/>
              <a:gd name="T32" fmla="*/ 515 w 525"/>
              <a:gd name="T33" fmla="*/ 169 h 269"/>
              <a:gd name="T34" fmla="*/ 524 w 525"/>
              <a:gd name="T35" fmla="*/ 146 h 269"/>
              <a:gd name="T36" fmla="*/ 524 w 525"/>
              <a:gd name="T37" fmla="*/ 121 h 269"/>
              <a:gd name="T38" fmla="*/ 515 w 525"/>
              <a:gd name="T39" fmla="*/ 98 h 269"/>
              <a:gd name="T40" fmla="*/ 500 w 525"/>
              <a:gd name="T41" fmla="*/ 77 h 269"/>
              <a:gd name="T42" fmla="*/ 477 w 525"/>
              <a:gd name="T43" fmla="*/ 57 h 269"/>
              <a:gd name="T44" fmla="*/ 447 w 525"/>
              <a:gd name="T45" fmla="*/ 38 h 269"/>
              <a:gd name="T46" fmla="*/ 413 w 525"/>
              <a:gd name="T47" fmla="*/ 24 h 269"/>
              <a:gd name="T48" fmla="*/ 372 w 525"/>
              <a:gd name="T49" fmla="*/ 12 h 269"/>
              <a:gd name="T50" fmla="*/ 330 w 525"/>
              <a:gd name="T51" fmla="*/ 4 h 269"/>
              <a:gd name="T52" fmla="*/ 284 w 525"/>
              <a:gd name="T53" fmla="*/ 0 h 269"/>
              <a:gd name="T54" fmla="*/ 239 w 525"/>
              <a:gd name="T55" fmla="*/ 0 h 269"/>
              <a:gd name="T56" fmla="*/ 194 w 525"/>
              <a:gd name="T57" fmla="*/ 4 h 269"/>
              <a:gd name="T58" fmla="*/ 151 w 525"/>
              <a:gd name="T59" fmla="*/ 12 h 269"/>
              <a:gd name="T60" fmla="*/ 111 w 525"/>
              <a:gd name="T61" fmla="*/ 24 h 269"/>
              <a:gd name="T62" fmla="*/ 77 w 525"/>
              <a:gd name="T63" fmla="*/ 38 h 269"/>
              <a:gd name="T64" fmla="*/ 47 w 525"/>
              <a:gd name="T65" fmla="*/ 57 h 269"/>
              <a:gd name="T66" fmla="*/ 25 w 525"/>
              <a:gd name="T67" fmla="*/ 77 h 269"/>
              <a:gd name="T68" fmla="*/ 8 w 525"/>
              <a:gd name="T69" fmla="*/ 98 h 269"/>
              <a:gd name="T70" fmla="*/ 1 w 525"/>
              <a:gd name="T71" fmla="*/ 12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69">
                <a:moveTo>
                  <a:pt x="0" y="134"/>
                </a:moveTo>
                <a:lnTo>
                  <a:pt x="1" y="146"/>
                </a:lnTo>
                <a:lnTo>
                  <a:pt x="4" y="157"/>
                </a:lnTo>
                <a:lnTo>
                  <a:pt x="8" y="169"/>
                </a:lnTo>
                <a:lnTo>
                  <a:pt x="16" y="180"/>
                </a:lnTo>
                <a:lnTo>
                  <a:pt x="25" y="190"/>
                </a:lnTo>
                <a:lnTo>
                  <a:pt x="35" y="200"/>
                </a:lnTo>
                <a:lnTo>
                  <a:pt x="47" y="210"/>
                </a:lnTo>
                <a:lnTo>
                  <a:pt x="60" y="220"/>
                </a:lnTo>
                <a:lnTo>
                  <a:pt x="77" y="229"/>
                </a:lnTo>
                <a:lnTo>
                  <a:pt x="93" y="236"/>
                </a:lnTo>
                <a:lnTo>
                  <a:pt x="111" y="243"/>
                </a:lnTo>
                <a:lnTo>
                  <a:pt x="131" y="250"/>
                </a:lnTo>
                <a:lnTo>
                  <a:pt x="151" y="256"/>
                </a:lnTo>
                <a:lnTo>
                  <a:pt x="172" y="260"/>
                </a:lnTo>
                <a:lnTo>
                  <a:pt x="194" y="263"/>
                </a:lnTo>
                <a:lnTo>
                  <a:pt x="216" y="266"/>
                </a:lnTo>
                <a:lnTo>
                  <a:pt x="239" y="268"/>
                </a:lnTo>
                <a:lnTo>
                  <a:pt x="263" y="268"/>
                </a:lnTo>
                <a:lnTo>
                  <a:pt x="284" y="268"/>
                </a:lnTo>
                <a:lnTo>
                  <a:pt x="307" y="265"/>
                </a:lnTo>
                <a:lnTo>
                  <a:pt x="330" y="263"/>
                </a:lnTo>
                <a:lnTo>
                  <a:pt x="352" y="260"/>
                </a:lnTo>
                <a:lnTo>
                  <a:pt x="372" y="255"/>
                </a:lnTo>
                <a:lnTo>
                  <a:pt x="393" y="250"/>
                </a:lnTo>
                <a:lnTo>
                  <a:pt x="413" y="243"/>
                </a:lnTo>
                <a:lnTo>
                  <a:pt x="430" y="236"/>
                </a:lnTo>
                <a:lnTo>
                  <a:pt x="447" y="227"/>
                </a:lnTo>
                <a:lnTo>
                  <a:pt x="463" y="219"/>
                </a:lnTo>
                <a:lnTo>
                  <a:pt x="477" y="210"/>
                </a:lnTo>
                <a:lnTo>
                  <a:pt x="489" y="200"/>
                </a:lnTo>
                <a:lnTo>
                  <a:pt x="500" y="190"/>
                </a:lnTo>
                <a:lnTo>
                  <a:pt x="508" y="180"/>
                </a:lnTo>
                <a:lnTo>
                  <a:pt x="515" y="169"/>
                </a:lnTo>
                <a:lnTo>
                  <a:pt x="520" y="157"/>
                </a:lnTo>
                <a:lnTo>
                  <a:pt x="524" y="146"/>
                </a:lnTo>
                <a:lnTo>
                  <a:pt x="524" y="134"/>
                </a:lnTo>
                <a:lnTo>
                  <a:pt x="524" y="121"/>
                </a:lnTo>
                <a:lnTo>
                  <a:pt x="520" y="110"/>
                </a:lnTo>
                <a:lnTo>
                  <a:pt x="515" y="98"/>
                </a:lnTo>
                <a:lnTo>
                  <a:pt x="508" y="87"/>
                </a:lnTo>
                <a:lnTo>
                  <a:pt x="500" y="77"/>
                </a:lnTo>
                <a:lnTo>
                  <a:pt x="489" y="67"/>
                </a:lnTo>
                <a:lnTo>
                  <a:pt x="477" y="57"/>
                </a:lnTo>
                <a:lnTo>
                  <a:pt x="463" y="47"/>
                </a:lnTo>
                <a:lnTo>
                  <a:pt x="447" y="38"/>
                </a:lnTo>
                <a:lnTo>
                  <a:pt x="430" y="31"/>
                </a:lnTo>
                <a:lnTo>
                  <a:pt x="413" y="24"/>
                </a:lnTo>
                <a:lnTo>
                  <a:pt x="393" y="18"/>
                </a:lnTo>
                <a:lnTo>
                  <a:pt x="372" y="12"/>
                </a:lnTo>
                <a:lnTo>
                  <a:pt x="352" y="8"/>
                </a:lnTo>
                <a:lnTo>
                  <a:pt x="330" y="4"/>
                </a:lnTo>
                <a:lnTo>
                  <a:pt x="307" y="1"/>
                </a:lnTo>
                <a:lnTo>
                  <a:pt x="284" y="0"/>
                </a:lnTo>
                <a:lnTo>
                  <a:pt x="262" y="0"/>
                </a:lnTo>
                <a:lnTo>
                  <a:pt x="239" y="0"/>
                </a:lnTo>
                <a:lnTo>
                  <a:pt x="216" y="1"/>
                </a:lnTo>
                <a:lnTo>
                  <a:pt x="194" y="4"/>
                </a:lnTo>
                <a:lnTo>
                  <a:pt x="172" y="8"/>
                </a:lnTo>
                <a:lnTo>
                  <a:pt x="151" y="12"/>
                </a:lnTo>
                <a:lnTo>
                  <a:pt x="130" y="18"/>
                </a:lnTo>
                <a:lnTo>
                  <a:pt x="111" y="24"/>
                </a:lnTo>
                <a:lnTo>
                  <a:pt x="93" y="31"/>
                </a:lnTo>
                <a:lnTo>
                  <a:pt x="77" y="38"/>
                </a:lnTo>
                <a:lnTo>
                  <a:pt x="60" y="47"/>
                </a:lnTo>
                <a:lnTo>
                  <a:pt x="47" y="57"/>
                </a:lnTo>
                <a:lnTo>
                  <a:pt x="34" y="67"/>
                </a:lnTo>
                <a:lnTo>
                  <a:pt x="25" y="77"/>
                </a:lnTo>
                <a:lnTo>
                  <a:pt x="16" y="87"/>
                </a:lnTo>
                <a:lnTo>
                  <a:pt x="8" y="98"/>
                </a:lnTo>
                <a:lnTo>
                  <a:pt x="4" y="111"/>
                </a:lnTo>
                <a:lnTo>
                  <a:pt x="1" y="121"/>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Freeform 10">
            <a:extLst>
              <a:ext uri="{FF2B5EF4-FFF2-40B4-BE49-F238E27FC236}">
                <a16:creationId xmlns:a16="http://schemas.microsoft.com/office/drawing/2014/main" id="{FDCA86E7-2147-435C-AA14-669F7A1337A1}"/>
              </a:ext>
            </a:extLst>
          </p:cNvPr>
          <p:cNvSpPr>
            <a:spLocks/>
          </p:cNvSpPr>
          <p:nvPr/>
        </p:nvSpPr>
        <p:spPr bwMode="auto">
          <a:xfrm>
            <a:off x="306388" y="2182813"/>
            <a:ext cx="835025" cy="428625"/>
          </a:xfrm>
          <a:custGeom>
            <a:avLst/>
            <a:gdLst>
              <a:gd name="T0" fmla="*/ 523 w 526"/>
              <a:gd name="T1" fmla="*/ 123 h 270"/>
              <a:gd name="T2" fmla="*/ 516 w 526"/>
              <a:gd name="T3" fmla="*/ 100 h 270"/>
              <a:gd name="T4" fmla="*/ 500 w 526"/>
              <a:gd name="T5" fmla="*/ 77 h 270"/>
              <a:gd name="T6" fmla="*/ 477 w 526"/>
              <a:gd name="T7" fmla="*/ 57 h 270"/>
              <a:gd name="T8" fmla="*/ 447 w 526"/>
              <a:gd name="T9" fmla="*/ 40 h 270"/>
              <a:gd name="T10" fmla="*/ 413 w 526"/>
              <a:gd name="T11" fmla="*/ 24 h 270"/>
              <a:gd name="T12" fmla="*/ 373 w 526"/>
              <a:gd name="T13" fmla="*/ 12 h 270"/>
              <a:gd name="T14" fmla="*/ 330 w 526"/>
              <a:gd name="T15" fmla="*/ 4 h 270"/>
              <a:gd name="T16" fmla="*/ 284 w 526"/>
              <a:gd name="T17" fmla="*/ 1 h 270"/>
              <a:gd name="T18" fmla="*/ 240 w 526"/>
              <a:gd name="T19" fmla="*/ 1 h 270"/>
              <a:gd name="T20" fmla="*/ 194 w 526"/>
              <a:gd name="T21" fmla="*/ 4 h 270"/>
              <a:gd name="T22" fmla="*/ 151 w 526"/>
              <a:gd name="T23" fmla="*/ 12 h 270"/>
              <a:gd name="T24" fmla="*/ 111 w 526"/>
              <a:gd name="T25" fmla="*/ 24 h 270"/>
              <a:gd name="T26" fmla="*/ 77 w 526"/>
              <a:gd name="T27" fmla="*/ 40 h 270"/>
              <a:gd name="T28" fmla="*/ 47 w 526"/>
              <a:gd name="T29" fmla="*/ 57 h 270"/>
              <a:gd name="T30" fmla="*/ 25 w 526"/>
              <a:gd name="T31" fmla="*/ 77 h 270"/>
              <a:gd name="T32" fmla="*/ 8 w 526"/>
              <a:gd name="T33" fmla="*/ 100 h 270"/>
              <a:gd name="T34" fmla="*/ 1 w 526"/>
              <a:gd name="T35" fmla="*/ 123 h 270"/>
              <a:gd name="T36" fmla="*/ 1 w 526"/>
              <a:gd name="T37" fmla="*/ 145 h 270"/>
              <a:gd name="T38" fmla="*/ 8 w 526"/>
              <a:gd name="T39" fmla="*/ 168 h 270"/>
              <a:gd name="T40" fmla="*/ 25 w 526"/>
              <a:gd name="T41" fmla="*/ 190 h 270"/>
              <a:gd name="T42" fmla="*/ 47 w 526"/>
              <a:gd name="T43" fmla="*/ 211 h 270"/>
              <a:gd name="T44" fmla="*/ 77 w 526"/>
              <a:gd name="T45" fmla="*/ 228 h 270"/>
              <a:gd name="T46" fmla="*/ 111 w 526"/>
              <a:gd name="T47" fmla="*/ 244 h 270"/>
              <a:gd name="T48" fmla="*/ 151 w 526"/>
              <a:gd name="T49" fmla="*/ 254 h 270"/>
              <a:gd name="T50" fmla="*/ 194 w 526"/>
              <a:gd name="T51" fmla="*/ 263 h 270"/>
              <a:gd name="T52" fmla="*/ 240 w 526"/>
              <a:gd name="T53" fmla="*/ 267 h 270"/>
              <a:gd name="T54" fmla="*/ 284 w 526"/>
              <a:gd name="T55" fmla="*/ 267 h 270"/>
              <a:gd name="T56" fmla="*/ 330 w 526"/>
              <a:gd name="T57" fmla="*/ 263 h 270"/>
              <a:gd name="T58" fmla="*/ 373 w 526"/>
              <a:gd name="T59" fmla="*/ 254 h 270"/>
              <a:gd name="T60" fmla="*/ 413 w 526"/>
              <a:gd name="T61" fmla="*/ 244 h 270"/>
              <a:gd name="T62" fmla="*/ 447 w 526"/>
              <a:gd name="T63" fmla="*/ 228 h 270"/>
              <a:gd name="T64" fmla="*/ 477 w 526"/>
              <a:gd name="T65" fmla="*/ 211 h 270"/>
              <a:gd name="T66" fmla="*/ 500 w 526"/>
              <a:gd name="T67" fmla="*/ 190 h 270"/>
              <a:gd name="T68" fmla="*/ 516 w 526"/>
              <a:gd name="T69" fmla="*/ 168 h 270"/>
              <a:gd name="T70" fmla="*/ 523 w 526"/>
              <a:gd name="T71" fmla="*/ 14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70">
                <a:moveTo>
                  <a:pt x="525" y="134"/>
                </a:moveTo>
                <a:lnTo>
                  <a:pt x="523" y="123"/>
                </a:lnTo>
                <a:lnTo>
                  <a:pt x="520" y="110"/>
                </a:lnTo>
                <a:lnTo>
                  <a:pt x="516" y="100"/>
                </a:lnTo>
                <a:lnTo>
                  <a:pt x="508" y="88"/>
                </a:lnTo>
                <a:lnTo>
                  <a:pt x="500" y="77"/>
                </a:lnTo>
                <a:lnTo>
                  <a:pt x="489" y="67"/>
                </a:lnTo>
                <a:lnTo>
                  <a:pt x="477" y="57"/>
                </a:lnTo>
                <a:lnTo>
                  <a:pt x="463" y="48"/>
                </a:lnTo>
                <a:lnTo>
                  <a:pt x="447" y="40"/>
                </a:lnTo>
                <a:lnTo>
                  <a:pt x="431" y="31"/>
                </a:lnTo>
                <a:lnTo>
                  <a:pt x="413" y="24"/>
                </a:lnTo>
                <a:lnTo>
                  <a:pt x="393" y="18"/>
                </a:lnTo>
                <a:lnTo>
                  <a:pt x="373" y="12"/>
                </a:lnTo>
                <a:lnTo>
                  <a:pt x="352" y="8"/>
                </a:lnTo>
                <a:lnTo>
                  <a:pt x="330" y="4"/>
                </a:lnTo>
                <a:lnTo>
                  <a:pt x="307" y="2"/>
                </a:lnTo>
                <a:lnTo>
                  <a:pt x="284" y="1"/>
                </a:lnTo>
                <a:lnTo>
                  <a:pt x="261" y="0"/>
                </a:lnTo>
                <a:lnTo>
                  <a:pt x="240" y="1"/>
                </a:lnTo>
                <a:lnTo>
                  <a:pt x="217" y="2"/>
                </a:lnTo>
                <a:lnTo>
                  <a:pt x="194" y="4"/>
                </a:lnTo>
                <a:lnTo>
                  <a:pt x="172" y="8"/>
                </a:lnTo>
                <a:lnTo>
                  <a:pt x="151" y="12"/>
                </a:lnTo>
                <a:lnTo>
                  <a:pt x="131" y="18"/>
                </a:lnTo>
                <a:lnTo>
                  <a:pt x="111" y="24"/>
                </a:lnTo>
                <a:lnTo>
                  <a:pt x="94" y="31"/>
                </a:lnTo>
                <a:lnTo>
                  <a:pt x="77" y="40"/>
                </a:lnTo>
                <a:lnTo>
                  <a:pt x="61" y="48"/>
                </a:lnTo>
                <a:lnTo>
                  <a:pt x="47" y="57"/>
                </a:lnTo>
                <a:lnTo>
                  <a:pt x="35" y="67"/>
                </a:lnTo>
                <a:lnTo>
                  <a:pt x="25" y="77"/>
                </a:lnTo>
                <a:lnTo>
                  <a:pt x="16" y="88"/>
                </a:lnTo>
                <a:lnTo>
                  <a:pt x="8" y="100"/>
                </a:lnTo>
                <a:lnTo>
                  <a:pt x="4" y="110"/>
                </a:lnTo>
                <a:lnTo>
                  <a:pt x="1" y="123"/>
                </a:lnTo>
                <a:lnTo>
                  <a:pt x="0" y="134"/>
                </a:lnTo>
                <a:lnTo>
                  <a:pt x="1" y="145"/>
                </a:lnTo>
                <a:lnTo>
                  <a:pt x="4" y="157"/>
                </a:lnTo>
                <a:lnTo>
                  <a:pt x="8" y="168"/>
                </a:lnTo>
                <a:lnTo>
                  <a:pt x="16" y="180"/>
                </a:lnTo>
                <a:lnTo>
                  <a:pt x="25" y="190"/>
                </a:lnTo>
                <a:lnTo>
                  <a:pt x="35" y="201"/>
                </a:lnTo>
                <a:lnTo>
                  <a:pt x="47" y="211"/>
                </a:lnTo>
                <a:lnTo>
                  <a:pt x="61" y="220"/>
                </a:lnTo>
                <a:lnTo>
                  <a:pt x="77" y="228"/>
                </a:lnTo>
                <a:lnTo>
                  <a:pt x="94" y="236"/>
                </a:lnTo>
                <a:lnTo>
                  <a:pt x="111" y="244"/>
                </a:lnTo>
                <a:lnTo>
                  <a:pt x="131" y="250"/>
                </a:lnTo>
                <a:lnTo>
                  <a:pt x="151" y="254"/>
                </a:lnTo>
                <a:lnTo>
                  <a:pt x="172" y="260"/>
                </a:lnTo>
                <a:lnTo>
                  <a:pt x="194" y="263"/>
                </a:lnTo>
                <a:lnTo>
                  <a:pt x="217" y="266"/>
                </a:lnTo>
                <a:lnTo>
                  <a:pt x="240" y="267"/>
                </a:lnTo>
                <a:lnTo>
                  <a:pt x="261" y="269"/>
                </a:lnTo>
                <a:lnTo>
                  <a:pt x="284" y="267"/>
                </a:lnTo>
                <a:lnTo>
                  <a:pt x="307" y="266"/>
                </a:lnTo>
                <a:lnTo>
                  <a:pt x="330" y="263"/>
                </a:lnTo>
                <a:lnTo>
                  <a:pt x="352" y="260"/>
                </a:lnTo>
                <a:lnTo>
                  <a:pt x="373" y="254"/>
                </a:lnTo>
                <a:lnTo>
                  <a:pt x="393" y="250"/>
                </a:lnTo>
                <a:lnTo>
                  <a:pt x="413" y="244"/>
                </a:lnTo>
                <a:lnTo>
                  <a:pt x="431" y="236"/>
                </a:lnTo>
                <a:lnTo>
                  <a:pt x="447" y="228"/>
                </a:lnTo>
                <a:lnTo>
                  <a:pt x="463" y="220"/>
                </a:lnTo>
                <a:lnTo>
                  <a:pt x="477" y="211"/>
                </a:lnTo>
                <a:lnTo>
                  <a:pt x="489" y="201"/>
                </a:lnTo>
                <a:lnTo>
                  <a:pt x="500" y="190"/>
                </a:lnTo>
                <a:lnTo>
                  <a:pt x="508" y="180"/>
                </a:lnTo>
                <a:lnTo>
                  <a:pt x="516" y="168"/>
                </a:lnTo>
                <a:lnTo>
                  <a:pt x="520" y="157"/>
                </a:lnTo>
                <a:lnTo>
                  <a:pt x="523" y="145"/>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Freeform 11">
            <a:extLst>
              <a:ext uri="{FF2B5EF4-FFF2-40B4-BE49-F238E27FC236}">
                <a16:creationId xmlns:a16="http://schemas.microsoft.com/office/drawing/2014/main" id="{6701BABC-57FF-4D44-AFBF-DCC07DC472CB}"/>
              </a:ext>
            </a:extLst>
          </p:cNvPr>
          <p:cNvSpPr>
            <a:spLocks/>
          </p:cNvSpPr>
          <p:nvPr/>
        </p:nvSpPr>
        <p:spPr bwMode="auto">
          <a:xfrm>
            <a:off x="1839913" y="2182813"/>
            <a:ext cx="833437" cy="428625"/>
          </a:xfrm>
          <a:custGeom>
            <a:avLst/>
            <a:gdLst>
              <a:gd name="T0" fmla="*/ 1 w 525"/>
              <a:gd name="T1" fmla="*/ 145 h 270"/>
              <a:gd name="T2" fmla="*/ 8 w 525"/>
              <a:gd name="T3" fmla="*/ 168 h 270"/>
              <a:gd name="T4" fmla="*/ 23 w 525"/>
              <a:gd name="T5" fmla="*/ 190 h 270"/>
              <a:gd name="T6" fmla="*/ 46 w 525"/>
              <a:gd name="T7" fmla="*/ 211 h 270"/>
              <a:gd name="T8" fmla="*/ 76 w 525"/>
              <a:gd name="T9" fmla="*/ 228 h 270"/>
              <a:gd name="T10" fmla="*/ 111 w 525"/>
              <a:gd name="T11" fmla="*/ 244 h 270"/>
              <a:gd name="T12" fmla="*/ 151 w 525"/>
              <a:gd name="T13" fmla="*/ 254 h 270"/>
              <a:gd name="T14" fmla="*/ 194 w 525"/>
              <a:gd name="T15" fmla="*/ 263 h 270"/>
              <a:gd name="T16" fmla="*/ 239 w 525"/>
              <a:gd name="T17" fmla="*/ 267 h 270"/>
              <a:gd name="T18" fmla="*/ 284 w 525"/>
              <a:gd name="T19" fmla="*/ 267 h 270"/>
              <a:gd name="T20" fmla="*/ 329 w 525"/>
              <a:gd name="T21" fmla="*/ 263 h 270"/>
              <a:gd name="T22" fmla="*/ 372 w 525"/>
              <a:gd name="T23" fmla="*/ 254 h 270"/>
              <a:gd name="T24" fmla="*/ 412 w 525"/>
              <a:gd name="T25" fmla="*/ 243 h 270"/>
              <a:gd name="T26" fmla="*/ 446 w 525"/>
              <a:gd name="T27" fmla="*/ 228 h 270"/>
              <a:gd name="T28" fmla="*/ 476 w 525"/>
              <a:gd name="T29" fmla="*/ 210 h 270"/>
              <a:gd name="T30" fmla="*/ 498 w 525"/>
              <a:gd name="T31" fmla="*/ 190 h 270"/>
              <a:gd name="T32" fmla="*/ 515 w 525"/>
              <a:gd name="T33" fmla="*/ 168 h 270"/>
              <a:gd name="T34" fmla="*/ 522 w 525"/>
              <a:gd name="T35" fmla="*/ 145 h 270"/>
              <a:gd name="T36" fmla="*/ 522 w 525"/>
              <a:gd name="T37" fmla="*/ 123 h 270"/>
              <a:gd name="T38" fmla="*/ 515 w 525"/>
              <a:gd name="T39" fmla="*/ 100 h 270"/>
              <a:gd name="T40" fmla="*/ 498 w 525"/>
              <a:gd name="T41" fmla="*/ 77 h 270"/>
              <a:gd name="T42" fmla="*/ 476 w 525"/>
              <a:gd name="T43" fmla="*/ 57 h 270"/>
              <a:gd name="T44" fmla="*/ 446 w 525"/>
              <a:gd name="T45" fmla="*/ 40 h 270"/>
              <a:gd name="T46" fmla="*/ 412 w 525"/>
              <a:gd name="T47" fmla="*/ 24 h 270"/>
              <a:gd name="T48" fmla="*/ 372 w 525"/>
              <a:gd name="T49" fmla="*/ 12 h 270"/>
              <a:gd name="T50" fmla="*/ 329 w 525"/>
              <a:gd name="T51" fmla="*/ 4 h 270"/>
              <a:gd name="T52" fmla="*/ 284 w 525"/>
              <a:gd name="T53" fmla="*/ 1 h 270"/>
              <a:gd name="T54" fmla="*/ 239 w 525"/>
              <a:gd name="T55" fmla="*/ 1 h 270"/>
              <a:gd name="T56" fmla="*/ 193 w 525"/>
              <a:gd name="T57" fmla="*/ 4 h 270"/>
              <a:gd name="T58" fmla="*/ 151 w 525"/>
              <a:gd name="T59" fmla="*/ 12 h 270"/>
              <a:gd name="T60" fmla="*/ 111 w 525"/>
              <a:gd name="T61" fmla="*/ 24 h 270"/>
              <a:gd name="T62" fmla="*/ 76 w 525"/>
              <a:gd name="T63" fmla="*/ 40 h 270"/>
              <a:gd name="T64" fmla="*/ 46 w 525"/>
              <a:gd name="T65" fmla="*/ 57 h 270"/>
              <a:gd name="T66" fmla="*/ 23 w 525"/>
              <a:gd name="T67" fmla="*/ 77 h 270"/>
              <a:gd name="T68" fmla="*/ 8 w 525"/>
              <a:gd name="T69" fmla="*/ 100 h 270"/>
              <a:gd name="T70" fmla="*/ 1 w 525"/>
              <a:gd name="T71" fmla="*/ 12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270">
                <a:moveTo>
                  <a:pt x="0" y="134"/>
                </a:moveTo>
                <a:lnTo>
                  <a:pt x="1" y="145"/>
                </a:lnTo>
                <a:lnTo>
                  <a:pt x="3" y="157"/>
                </a:lnTo>
                <a:lnTo>
                  <a:pt x="8" y="168"/>
                </a:lnTo>
                <a:lnTo>
                  <a:pt x="15" y="180"/>
                </a:lnTo>
                <a:lnTo>
                  <a:pt x="23" y="190"/>
                </a:lnTo>
                <a:lnTo>
                  <a:pt x="34" y="201"/>
                </a:lnTo>
                <a:lnTo>
                  <a:pt x="46" y="211"/>
                </a:lnTo>
                <a:lnTo>
                  <a:pt x="60" y="220"/>
                </a:lnTo>
                <a:lnTo>
                  <a:pt x="76" y="228"/>
                </a:lnTo>
                <a:lnTo>
                  <a:pt x="93" y="236"/>
                </a:lnTo>
                <a:lnTo>
                  <a:pt x="111" y="244"/>
                </a:lnTo>
                <a:lnTo>
                  <a:pt x="130" y="250"/>
                </a:lnTo>
                <a:lnTo>
                  <a:pt x="151" y="254"/>
                </a:lnTo>
                <a:lnTo>
                  <a:pt x="171" y="260"/>
                </a:lnTo>
                <a:lnTo>
                  <a:pt x="194" y="263"/>
                </a:lnTo>
                <a:lnTo>
                  <a:pt x="216" y="266"/>
                </a:lnTo>
                <a:lnTo>
                  <a:pt x="239" y="267"/>
                </a:lnTo>
                <a:lnTo>
                  <a:pt x="262" y="269"/>
                </a:lnTo>
                <a:lnTo>
                  <a:pt x="284" y="267"/>
                </a:lnTo>
                <a:lnTo>
                  <a:pt x="307" y="266"/>
                </a:lnTo>
                <a:lnTo>
                  <a:pt x="329" y="263"/>
                </a:lnTo>
                <a:lnTo>
                  <a:pt x="351" y="260"/>
                </a:lnTo>
                <a:lnTo>
                  <a:pt x="372" y="254"/>
                </a:lnTo>
                <a:lnTo>
                  <a:pt x="392" y="250"/>
                </a:lnTo>
                <a:lnTo>
                  <a:pt x="412" y="243"/>
                </a:lnTo>
                <a:lnTo>
                  <a:pt x="430" y="236"/>
                </a:lnTo>
                <a:lnTo>
                  <a:pt x="446" y="228"/>
                </a:lnTo>
                <a:lnTo>
                  <a:pt x="462" y="220"/>
                </a:lnTo>
                <a:lnTo>
                  <a:pt x="476" y="210"/>
                </a:lnTo>
                <a:lnTo>
                  <a:pt x="489" y="201"/>
                </a:lnTo>
                <a:lnTo>
                  <a:pt x="498" y="190"/>
                </a:lnTo>
                <a:lnTo>
                  <a:pt x="507" y="180"/>
                </a:lnTo>
                <a:lnTo>
                  <a:pt x="515" y="168"/>
                </a:lnTo>
                <a:lnTo>
                  <a:pt x="519" y="157"/>
                </a:lnTo>
                <a:lnTo>
                  <a:pt x="522" y="145"/>
                </a:lnTo>
                <a:lnTo>
                  <a:pt x="524" y="134"/>
                </a:lnTo>
                <a:lnTo>
                  <a:pt x="522" y="123"/>
                </a:lnTo>
                <a:lnTo>
                  <a:pt x="519" y="110"/>
                </a:lnTo>
                <a:lnTo>
                  <a:pt x="515" y="100"/>
                </a:lnTo>
                <a:lnTo>
                  <a:pt x="507" y="88"/>
                </a:lnTo>
                <a:lnTo>
                  <a:pt x="498" y="77"/>
                </a:lnTo>
                <a:lnTo>
                  <a:pt x="489" y="67"/>
                </a:lnTo>
                <a:lnTo>
                  <a:pt x="476" y="57"/>
                </a:lnTo>
                <a:lnTo>
                  <a:pt x="462" y="48"/>
                </a:lnTo>
                <a:lnTo>
                  <a:pt x="446" y="40"/>
                </a:lnTo>
                <a:lnTo>
                  <a:pt x="430" y="31"/>
                </a:lnTo>
                <a:lnTo>
                  <a:pt x="412" y="24"/>
                </a:lnTo>
                <a:lnTo>
                  <a:pt x="392" y="18"/>
                </a:lnTo>
                <a:lnTo>
                  <a:pt x="372" y="12"/>
                </a:lnTo>
                <a:lnTo>
                  <a:pt x="351" y="8"/>
                </a:lnTo>
                <a:lnTo>
                  <a:pt x="329" y="4"/>
                </a:lnTo>
                <a:lnTo>
                  <a:pt x="307" y="2"/>
                </a:lnTo>
                <a:lnTo>
                  <a:pt x="284" y="1"/>
                </a:lnTo>
                <a:lnTo>
                  <a:pt x="262" y="0"/>
                </a:lnTo>
                <a:lnTo>
                  <a:pt x="239" y="1"/>
                </a:lnTo>
                <a:lnTo>
                  <a:pt x="216" y="2"/>
                </a:lnTo>
                <a:lnTo>
                  <a:pt x="193" y="4"/>
                </a:lnTo>
                <a:lnTo>
                  <a:pt x="171" y="8"/>
                </a:lnTo>
                <a:lnTo>
                  <a:pt x="151" y="12"/>
                </a:lnTo>
                <a:lnTo>
                  <a:pt x="130" y="18"/>
                </a:lnTo>
                <a:lnTo>
                  <a:pt x="111" y="24"/>
                </a:lnTo>
                <a:lnTo>
                  <a:pt x="93" y="31"/>
                </a:lnTo>
                <a:lnTo>
                  <a:pt x="76" y="40"/>
                </a:lnTo>
                <a:lnTo>
                  <a:pt x="60" y="48"/>
                </a:lnTo>
                <a:lnTo>
                  <a:pt x="46" y="57"/>
                </a:lnTo>
                <a:lnTo>
                  <a:pt x="34" y="67"/>
                </a:lnTo>
                <a:lnTo>
                  <a:pt x="23" y="77"/>
                </a:lnTo>
                <a:lnTo>
                  <a:pt x="15" y="88"/>
                </a:lnTo>
                <a:lnTo>
                  <a:pt x="8" y="100"/>
                </a:lnTo>
                <a:lnTo>
                  <a:pt x="3" y="110"/>
                </a:lnTo>
                <a:lnTo>
                  <a:pt x="1" y="123"/>
                </a:lnTo>
                <a:lnTo>
                  <a:pt x="0"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a:extLst>
              <a:ext uri="{FF2B5EF4-FFF2-40B4-BE49-F238E27FC236}">
                <a16:creationId xmlns:a16="http://schemas.microsoft.com/office/drawing/2014/main" id="{A3225C88-B42F-467A-B51A-6A90C7B5C2E2}"/>
              </a:ext>
            </a:extLst>
          </p:cNvPr>
          <p:cNvSpPr>
            <a:spLocks/>
          </p:cNvSpPr>
          <p:nvPr/>
        </p:nvSpPr>
        <p:spPr bwMode="auto">
          <a:xfrm>
            <a:off x="2681288" y="2706688"/>
            <a:ext cx="1250950" cy="701675"/>
          </a:xfrm>
          <a:custGeom>
            <a:avLst/>
            <a:gdLst>
              <a:gd name="T0" fmla="*/ 0 w 788"/>
              <a:gd name="T1" fmla="*/ 221 h 442"/>
              <a:gd name="T2" fmla="*/ 388 w 788"/>
              <a:gd name="T3" fmla="*/ 0 h 442"/>
              <a:gd name="T4" fmla="*/ 787 w 788"/>
              <a:gd name="T5" fmla="*/ 229 h 442"/>
              <a:gd name="T6" fmla="*/ 388 w 788"/>
              <a:gd name="T7" fmla="*/ 441 h 442"/>
              <a:gd name="T8" fmla="*/ 0 w 788"/>
              <a:gd name="T9" fmla="*/ 221 h 442"/>
            </a:gdLst>
            <a:ahLst/>
            <a:cxnLst>
              <a:cxn ang="0">
                <a:pos x="T0" y="T1"/>
              </a:cxn>
              <a:cxn ang="0">
                <a:pos x="T2" y="T3"/>
              </a:cxn>
              <a:cxn ang="0">
                <a:pos x="T4" y="T5"/>
              </a:cxn>
              <a:cxn ang="0">
                <a:pos x="T6" y="T7"/>
              </a:cxn>
              <a:cxn ang="0">
                <a:pos x="T8" y="T9"/>
              </a:cxn>
            </a:cxnLst>
            <a:rect l="0" t="0" r="r" b="b"/>
            <a:pathLst>
              <a:path w="788" h="442">
                <a:moveTo>
                  <a:pt x="0" y="221"/>
                </a:moveTo>
                <a:lnTo>
                  <a:pt x="388" y="0"/>
                </a:lnTo>
                <a:lnTo>
                  <a:pt x="787" y="229"/>
                </a:lnTo>
                <a:lnTo>
                  <a:pt x="388" y="441"/>
                </a:lnTo>
                <a:lnTo>
                  <a:pt x="0" y="2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a:extLst>
              <a:ext uri="{FF2B5EF4-FFF2-40B4-BE49-F238E27FC236}">
                <a16:creationId xmlns:a16="http://schemas.microsoft.com/office/drawing/2014/main" id="{B5F87958-4637-4506-8B92-97634DC53FE6}"/>
              </a:ext>
            </a:extLst>
          </p:cNvPr>
          <p:cNvSpPr>
            <a:spLocks/>
          </p:cNvSpPr>
          <p:nvPr/>
        </p:nvSpPr>
        <p:spPr bwMode="auto">
          <a:xfrm>
            <a:off x="4391025" y="2881313"/>
            <a:ext cx="1350963" cy="441325"/>
          </a:xfrm>
          <a:custGeom>
            <a:avLst/>
            <a:gdLst>
              <a:gd name="T0" fmla="*/ 850 w 851"/>
              <a:gd name="T1" fmla="*/ 277 h 278"/>
              <a:gd name="T2" fmla="*/ 850 w 851"/>
              <a:gd name="T3" fmla="*/ 0 h 278"/>
              <a:gd name="T4" fmla="*/ 0 w 851"/>
              <a:gd name="T5" fmla="*/ 0 h 278"/>
              <a:gd name="T6" fmla="*/ 0 w 851"/>
              <a:gd name="T7" fmla="*/ 277 h 278"/>
              <a:gd name="T8" fmla="*/ 850 w 851"/>
              <a:gd name="T9" fmla="*/ 277 h 278"/>
            </a:gdLst>
            <a:ahLst/>
            <a:cxnLst>
              <a:cxn ang="0">
                <a:pos x="T0" y="T1"/>
              </a:cxn>
              <a:cxn ang="0">
                <a:pos x="T2" y="T3"/>
              </a:cxn>
              <a:cxn ang="0">
                <a:pos x="T4" y="T5"/>
              </a:cxn>
              <a:cxn ang="0">
                <a:pos x="T6" y="T7"/>
              </a:cxn>
              <a:cxn ang="0">
                <a:pos x="T8" y="T9"/>
              </a:cxn>
            </a:cxnLst>
            <a:rect l="0" t="0" r="r" b="b"/>
            <a:pathLst>
              <a:path w="851" h="278">
                <a:moveTo>
                  <a:pt x="850" y="277"/>
                </a:moveTo>
                <a:lnTo>
                  <a:pt x="850" y="0"/>
                </a:lnTo>
                <a:lnTo>
                  <a:pt x="0" y="0"/>
                </a:lnTo>
                <a:lnTo>
                  <a:pt x="0" y="277"/>
                </a:lnTo>
                <a:lnTo>
                  <a:pt x="850" y="2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a:extLst>
              <a:ext uri="{FF2B5EF4-FFF2-40B4-BE49-F238E27FC236}">
                <a16:creationId xmlns:a16="http://schemas.microsoft.com/office/drawing/2014/main" id="{81B4B635-D040-462C-8936-F08ACDF8EF5A}"/>
              </a:ext>
            </a:extLst>
          </p:cNvPr>
          <p:cNvSpPr>
            <a:spLocks/>
          </p:cNvSpPr>
          <p:nvPr/>
        </p:nvSpPr>
        <p:spPr bwMode="auto">
          <a:xfrm>
            <a:off x="952500" y="2870200"/>
            <a:ext cx="1154113" cy="439738"/>
          </a:xfrm>
          <a:custGeom>
            <a:avLst/>
            <a:gdLst>
              <a:gd name="T0" fmla="*/ 726 w 727"/>
              <a:gd name="T1" fmla="*/ 276 h 277"/>
              <a:gd name="T2" fmla="*/ 726 w 727"/>
              <a:gd name="T3" fmla="*/ 0 h 277"/>
              <a:gd name="T4" fmla="*/ 0 w 727"/>
              <a:gd name="T5" fmla="*/ 0 h 277"/>
              <a:gd name="T6" fmla="*/ 0 w 727"/>
              <a:gd name="T7" fmla="*/ 276 h 277"/>
              <a:gd name="T8" fmla="*/ 726 w 727"/>
              <a:gd name="T9" fmla="*/ 276 h 277"/>
            </a:gdLst>
            <a:ahLst/>
            <a:cxnLst>
              <a:cxn ang="0">
                <a:pos x="T0" y="T1"/>
              </a:cxn>
              <a:cxn ang="0">
                <a:pos x="T2" y="T3"/>
              </a:cxn>
              <a:cxn ang="0">
                <a:pos x="T4" y="T5"/>
              </a:cxn>
              <a:cxn ang="0">
                <a:pos x="T6" y="T7"/>
              </a:cxn>
              <a:cxn ang="0">
                <a:pos x="T8" y="T9"/>
              </a:cxn>
            </a:cxnLst>
            <a:rect l="0" t="0" r="r" b="b"/>
            <a:pathLst>
              <a:path w="727" h="277">
                <a:moveTo>
                  <a:pt x="726" y="276"/>
                </a:moveTo>
                <a:lnTo>
                  <a:pt x="726" y="0"/>
                </a:lnTo>
                <a:lnTo>
                  <a:pt x="0" y="0"/>
                </a:lnTo>
                <a:lnTo>
                  <a:pt x="0" y="276"/>
                </a:lnTo>
                <a:lnTo>
                  <a:pt x="726" y="27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a:extLst>
              <a:ext uri="{FF2B5EF4-FFF2-40B4-BE49-F238E27FC236}">
                <a16:creationId xmlns:a16="http://schemas.microsoft.com/office/drawing/2014/main" id="{FEDB4D2F-40D9-42FD-AD68-FA3B43D020C8}"/>
              </a:ext>
            </a:extLst>
          </p:cNvPr>
          <p:cNvSpPr>
            <a:spLocks/>
          </p:cNvSpPr>
          <p:nvPr/>
        </p:nvSpPr>
        <p:spPr bwMode="auto">
          <a:xfrm>
            <a:off x="4391025" y="1882775"/>
            <a:ext cx="835025" cy="427038"/>
          </a:xfrm>
          <a:custGeom>
            <a:avLst/>
            <a:gdLst>
              <a:gd name="T0" fmla="*/ 523 w 526"/>
              <a:gd name="T1" fmla="*/ 121 h 269"/>
              <a:gd name="T2" fmla="*/ 516 w 526"/>
              <a:gd name="T3" fmla="*/ 98 h 269"/>
              <a:gd name="T4" fmla="*/ 501 w 526"/>
              <a:gd name="T5" fmla="*/ 77 h 269"/>
              <a:gd name="T6" fmla="*/ 478 w 526"/>
              <a:gd name="T7" fmla="*/ 57 h 269"/>
              <a:gd name="T8" fmla="*/ 448 w 526"/>
              <a:gd name="T9" fmla="*/ 38 h 269"/>
              <a:gd name="T10" fmla="*/ 412 w 526"/>
              <a:gd name="T11" fmla="*/ 24 h 269"/>
              <a:gd name="T12" fmla="*/ 373 w 526"/>
              <a:gd name="T13" fmla="*/ 12 h 269"/>
              <a:gd name="T14" fmla="*/ 330 w 526"/>
              <a:gd name="T15" fmla="*/ 4 h 269"/>
              <a:gd name="T16" fmla="*/ 285 w 526"/>
              <a:gd name="T17" fmla="*/ 0 h 269"/>
              <a:gd name="T18" fmla="*/ 239 w 526"/>
              <a:gd name="T19" fmla="*/ 0 h 269"/>
              <a:gd name="T20" fmla="*/ 194 w 526"/>
              <a:gd name="T21" fmla="*/ 4 h 269"/>
              <a:gd name="T22" fmla="*/ 151 w 526"/>
              <a:gd name="T23" fmla="*/ 12 h 269"/>
              <a:gd name="T24" fmla="*/ 112 w 526"/>
              <a:gd name="T25" fmla="*/ 24 h 269"/>
              <a:gd name="T26" fmla="*/ 76 w 526"/>
              <a:gd name="T27" fmla="*/ 38 h 269"/>
              <a:gd name="T28" fmla="*/ 46 w 526"/>
              <a:gd name="T29" fmla="*/ 57 h 269"/>
              <a:gd name="T30" fmla="*/ 23 w 526"/>
              <a:gd name="T31" fmla="*/ 77 h 269"/>
              <a:gd name="T32" fmla="*/ 8 w 526"/>
              <a:gd name="T33" fmla="*/ 98 h 269"/>
              <a:gd name="T34" fmla="*/ 1 w 526"/>
              <a:gd name="T35" fmla="*/ 121 h 269"/>
              <a:gd name="T36" fmla="*/ 1 w 526"/>
              <a:gd name="T37" fmla="*/ 146 h 269"/>
              <a:gd name="T38" fmla="*/ 8 w 526"/>
              <a:gd name="T39" fmla="*/ 169 h 269"/>
              <a:gd name="T40" fmla="*/ 23 w 526"/>
              <a:gd name="T41" fmla="*/ 190 h 269"/>
              <a:gd name="T42" fmla="*/ 46 w 526"/>
              <a:gd name="T43" fmla="*/ 210 h 269"/>
              <a:gd name="T44" fmla="*/ 76 w 526"/>
              <a:gd name="T45" fmla="*/ 229 h 269"/>
              <a:gd name="T46" fmla="*/ 112 w 526"/>
              <a:gd name="T47" fmla="*/ 243 h 269"/>
              <a:gd name="T48" fmla="*/ 151 w 526"/>
              <a:gd name="T49" fmla="*/ 256 h 269"/>
              <a:gd name="T50" fmla="*/ 194 w 526"/>
              <a:gd name="T51" fmla="*/ 263 h 269"/>
              <a:gd name="T52" fmla="*/ 239 w 526"/>
              <a:gd name="T53" fmla="*/ 268 h 269"/>
              <a:gd name="T54" fmla="*/ 285 w 526"/>
              <a:gd name="T55" fmla="*/ 268 h 269"/>
              <a:gd name="T56" fmla="*/ 330 w 526"/>
              <a:gd name="T57" fmla="*/ 263 h 269"/>
              <a:gd name="T58" fmla="*/ 373 w 526"/>
              <a:gd name="T59" fmla="*/ 256 h 269"/>
              <a:gd name="T60" fmla="*/ 412 w 526"/>
              <a:gd name="T61" fmla="*/ 243 h 269"/>
              <a:gd name="T62" fmla="*/ 448 w 526"/>
              <a:gd name="T63" fmla="*/ 229 h 269"/>
              <a:gd name="T64" fmla="*/ 478 w 526"/>
              <a:gd name="T65" fmla="*/ 210 h 269"/>
              <a:gd name="T66" fmla="*/ 501 w 526"/>
              <a:gd name="T67" fmla="*/ 190 h 269"/>
              <a:gd name="T68" fmla="*/ 516 w 526"/>
              <a:gd name="T69" fmla="*/ 169 h 269"/>
              <a:gd name="T70" fmla="*/ 523 w 526"/>
              <a:gd name="T71" fmla="*/ 14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6" h="269">
                <a:moveTo>
                  <a:pt x="525" y="134"/>
                </a:moveTo>
                <a:lnTo>
                  <a:pt x="523" y="121"/>
                </a:lnTo>
                <a:lnTo>
                  <a:pt x="521" y="110"/>
                </a:lnTo>
                <a:lnTo>
                  <a:pt x="516" y="98"/>
                </a:lnTo>
                <a:lnTo>
                  <a:pt x="509" y="88"/>
                </a:lnTo>
                <a:lnTo>
                  <a:pt x="501" y="77"/>
                </a:lnTo>
                <a:lnTo>
                  <a:pt x="490" y="67"/>
                </a:lnTo>
                <a:lnTo>
                  <a:pt x="478" y="57"/>
                </a:lnTo>
                <a:lnTo>
                  <a:pt x="464" y="47"/>
                </a:lnTo>
                <a:lnTo>
                  <a:pt x="448" y="38"/>
                </a:lnTo>
                <a:lnTo>
                  <a:pt x="431" y="31"/>
                </a:lnTo>
                <a:lnTo>
                  <a:pt x="412" y="24"/>
                </a:lnTo>
                <a:lnTo>
                  <a:pt x="393" y="18"/>
                </a:lnTo>
                <a:lnTo>
                  <a:pt x="373" y="12"/>
                </a:lnTo>
                <a:lnTo>
                  <a:pt x="351" y="8"/>
                </a:lnTo>
                <a:lnTo>
                  <a:pt x="330" y="4"/>
                </a:lnTo>
                <a:lnTo>
                  <a:pt x="308" y="1"/>
                </a:lnTo>
                <a:lnTo>
                  <a:pt x="285" y="0"/>
                </a:lnTo>
                <a:lnTo>
                  <a:pt x="262" y="0"/>
                </a:lnTo>
                <a:lnTo>
                  <a:pt x="239" y="0"/>
                </a:lnTo>
                <a:lnTo>
                  <a:pt x="216" y="1"/>
                </a:lnTo>
                <a:lnTo>
                  <a:pt x="194" y="4"/>
                </a:lnTo>
                <a:lnTo>
                  <a:pt x="173" y="8"/>
                </a:lnTo>
                <a:lnTo>
                  <a:pt x="151" y="12"/>
                </a:lnTo>
                <a:lnTo>
                  <a:pt x="130" y="18"/>
                </a:lnTo>
                <a:lnTo>
                  <a:pt x="112" y="24"/>
                </a:lnTo>
                <a:lnTo>
                  <a:pt x="93" y="31"/>
                </a:lnTo>
                <a:lnTo>
                  <a:pt x="76" y="38"/>
                </a:lnTo>
                <a:lnTo>
                  <a:pt x="60" y="47"/>
                </a:lnTo>
                <a:lnTo>
                  <a:pt x="46" y="57"/>
                </a:lnTo>
                <a:lnTo>
                  <a:pt x="34" y="67"/>
                </a:lnTo>
                <a:lnTo>
                  <a:pt x="23" y="77"/>
                </a:lnTo>
                <a:lnTo>
                  <a:pt x="15" y="88"/>
                </a:lnTo>
                <a:lnTo>
                  <a:pt x="8" y="98"/>
                </a:lnTo>
                <a:lnTo>
                  <a:pt x="3" y="110"/>
                </a:lnTo>
                <a:lnTo>
                  <a:pt x="1" y="121"/>
                </a:lnTo>
                <a:lnTo>
                  <a:pt x="0" y="134"/>
                </a:lnTo>
                <a:lnTo>
                  <a:pt x="1" y="146"/>
                </a:lnTo>
                <a:lnTo>
                  <a:pt x="3" y="157"/>
                </a:lnTo>
                <a:lnTo>
                  <a:pt x="8" y="169"/>
                </a:lnTo>
                <a:lnTo>
                  <a:pt x="15" y="180"/>
                </a:lnTo>
                <a:lnTo>
                  <a:pt x="23" y="190"/>
                </a:lnTo>
                <a:lnTo>
                  <a:pt x="34" y="200"/>
                </a:lnTo>
                <a:lnTo>
                  <a:pt x="46" y="210"/>
                </a:lnTo>
                <a:lnTo>
                  <a:pt x="60" y="220"/>
                </a:lnTo>
                <a:lnTo>
                  <a:pt x="76" y="229"/>
                </a:lnTo>
                <a:lnTo>
                  <a:pt x="93" y="236"/>
                </a:lnTo>
                <a:lnTo>
                  <a:pt x="112" y="243"/>
                </a:lnTo>
                <a:lnTo>
                  <a:pt x="130" y="250"/>
                </a:lnTo>
                <a:lnTo>
                  <a:pt x="151" y="256"/>
                </a:lnTo>
                <a:lnTo>
                  <a:pt x="173" y="260"/>
                </a:lnTo>
                <a:lnTo>
                  <a:pt x="194" y="263"/>
                </a:lnTo>
                <a:lnTo>
                  <a:pt x="216" y="266"/>
                </a:lnTo>
                <a:lnTo>
                  <a:pt x="239" y="268"/>
                </a:lnTo>
                <a:lnTo>
                  <a:pt x="262" y="268"/>
                </a:lnTo>
                <a:lnTo>
                  <a:pt x="285" y="268"/>
                </a:lnTo>
                <a:lnTo>
                  <a:pt x="308" y="266"/>
                </a:lnTo>
                <a:lnTo>
                  <a:pt x="330" y="263"/>
                </a:lnTo>
                <a:lnTo>
                  <a:pt x="351" y="260"/>
                </a:lnTo>
                <a:lnTo>
                  <a:pt x="373" y="256"/>
                </a:lnTo>
                <a:lnTo>
                  <a:pt x="393" y="250"/>
                </a:lnTo>
                <a:lnTo>
                  <a:pt x="412" y="243"/>
                </a:lnTo>
                <a:lnTo>
                  <a:pt x="431" y="236"/>
                </a:lnTo>
                <a:lnTo>
                  <a:pt x="448" y="229"/>
                </a:lnTo>
                <a:lnTo>
                  <a:pt x="464" y="220"/>
                </a:lnTo>
                <a:lnTo>
                  <a:pt x="478" y="210"/>
                </a:lnTo>
                <a:lnTo>
                  <a:pt x="490" y="200"/>
                </a:lnTo>
                <a:lnTo>
                  <a:pt x="501" y="190"/>
                </a:lnTo>
                <a:lnTo>
                  <a:pt x="509" y="180"/>
                </a:lnTo>
                <a:lnTo>
                  <a:pt x="516" y="169"/>
                </a:lnTo>
                <a:lnTo>
                  <a:pt x="521" y="157"/>
                </a:lnTo>
                <a:lnTo>
                  <a:pt x="523" y="146"/>
                </a:lnTo>
                <a:lnTo>
                  <a:pt x="525" y="13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Rectangle 16">
            <a:extLst>
              <a:ext uri="{FF2B5EF4-FFF2-40B4-BE49-F238E27FC236}">
                <a16:creationId xmlns:a16="http://schemas.microsoft.com/office/drawing/2014/main" id="{36CA4EEA-DF40-4B1D-B429-ADEA5976BCF2}"/>
              </a:ext>
            </a:extLst>
          </p:cNvPr>
          <p:cNvSpPr>
            <a:spLocks noChangeArrowheads="1"/>
          </p:cNvSpPr>
          <p:nvPr/>
        </p:nvSpPr>
        <p:spPr bwMode="auto">
          <a:xfrm>
            <a:off x="1965325" y="2249488"/>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9233" name="Rectangle 17">
            <a:extLst>
              <a:ext uri="{FF2B5EF4-FFF2-40B4-BE49-F238E27FC236}">
                <a16:creationId xmlns:a16="http://schemas.microsoft.com/office/drawing/2014/main" id="{FCD7A27F-8D2F-4CF4-8C35-9D99300F3B74}"/>
              </a:ext>
            </a:extLst>
          </p:cNvPr>
          <p:cNvSpPr>
            <a:spLocks noChangeArrowheads="1"/>
          </p:cNvSpPr>
          <p:nvPr/>
        </p:nvSpPr>
        <p:spPr bwMode="auto">
          <a:xfrm>
            <a:off x="4425950" y="192246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sp>
        <p:nvSpPr>
          <p:cNvPr id="9234" name="Rectangle 18">
            <a:extLst>
              <a:ext uri="{FF2B5EF4-FFF2-40B4-BE49-F238E27FC236}">
                <a16:creationId xmlns:a16="http://schemas.microsoft.com/office/drawing/2014/main" id="{E2FE5A8B-3168-48FA-86A9-8C8EADFAEC9D}"/>
              </a:ext>
            </a:extLst>
          </p:cNvPr>
          <p:cNvSpPr>
            <a:spLocks noChangeArrowheads="1"/>
          </p:cNvSpPr>
          <p:nvPr/>
        </p:nvSpPr>
        <p:spPr bwMode="auto">
          <a:xfrm>
            <a:off x="5143500" y="2246313"/>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9235" name="Rectangle 19">
            <a:extLst>
              <a:ext uri="{FF2B5EF4-FFF2-40B4-BE49-F238E27FC236}">
                <a16:creationId xmlns:a16="http://schemas.microsoft.com/office/drawing/2014/main" id="{F614C01B-F2CA-4119-8A03-8C788F306739}"/>
              </a:ext>
            </a:extLst>
          </p:cNvPr>
          <p:cNvSpPr>
            <a:spLocks noChangeArrowheads="1"/>
          </p:cNvSpPr>
          <p:nvPr/>
        </p:nvSpPr>
        <p:spPr bwMode="auto">
          <a:xfrm>
            <a:off x="3746500" y="22494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sp>
        <p:nvSpPr>
          <p:cNvPr id="9236" name="Rectangle 20">
            <a:extLst>
              <a:ext uri="{FF2B5EF4-FFF2-40B4-BE49-F238E27FC236}">
                <a16:creationId xmlns:a16="http://schemas.microsoft.com/office/drawing/2014/main" id="{132777D9-83AE-481A-B7D2-D7A2406FC17E}"/>
              </a:ext>
            </a:extLst>
          </p:cNvPr>
          <p:cNvSpPr>
            <a:spLocks noChangeArrowheads="1"/>
          </p:cNvSpPr>
          <p:nvPr/>
        </p:nvSpPr>
        <p:spPr bwMode="auto">
          <a:xfrm>
            <a:off x="2798763" y="1698625"/>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sp>
        <p:nvSpPr>
          <p:cNvPr id="9237" name="Rectangle 21">
            <a:extLst>
              <a:ext uri="{FF2B5EF4-FFF2-40B4-BE49-F238E27FC236}">
                <a16:creationId xmlns:a16="http://schemas.microsoft.com/office/drawing/2014/main" id="{E3F4E8DE-AB09-480D-8CCD-08952A0F574E}"/>
              </a:ext>
            </a:extLst>
          </p:cNvPr>
          <p:cNvSpPr>
            <a:spLocks noChangeArrowheads="1"/>
          </p:cNvSpPr>
          <p:nvPr/>
        </p:nvSpPr>
        <p:spPr bwMode="auto">
          <a:xfrm>
            <a:off x="1120775" y="191135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9238" name="Rectangle 22">
            <a:extLst>
              <a:ext uri="{FF2B5EF4-FFF2-40B4-BE49-F238E27FC236}">
                <a16:creationId xmlns:a16="http://schemas.microsoft.com/office/drawing/2014/main" id="{4F502CD9-44E1-4546-9BF8-0FCFFF92809A}"/>
              </a:ext>
            </a:extLst>
          </p:cNvPr>
          <p:cNvSpPr>
            <a:spLocks noChangeArrowheads="1"/>
          </p:cNvSpPr>
          <p:nvPr/>
        </p:nvSpPr>
        <p:spPr bwMode="auto">
          <a:xfrm>
            <a:off x="2725738" y="2913063"/>
            <a:ext cx="1095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Works_In</a:t>
            </a:r>
          </a:p>
        </p:txBody>
      </p:sp>
      <p:sp>
        <p:nvSpPr>
          <p:cNvPr id="9239" name="Rectangle 23">
            <a:extLst>
              <a:ext uri="{FF2B5EF4-FFF2-40B4-BE49-F238E27FC236}">
                <a16:creationId xmlns:a16="http://schemas.microsoft.com/office/drawing/2014/main" id="{5F68874D-CED5-47CB-9063-A34F3F1514D8}"/>
              </a:ext>
            </a:extLst>
          </p:cNvPr>
          <p:cNvSpPr>
            <a:spLocks noChangeArrowheads="1"/>
          </p:cNvSpPr>
          <p:nvPr/>
        </p:nvSpPr>
        <p:spPr bwMode="auto">
          <a:xfrm>
            <a:off x="4330700" y="29352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9240" name="Rectangle 24">
            <a:extLst>
              <a:ext uri="{FF2B5EF4-FFF2-40B4-BE49-F238E27FC236}">
                <a16:creationId xmlns:a16="http://schemas.microsoft.com/office/drawing/2014/main" id="{1B0E54D2-24C0-4D1E-9873-AA1505925C8E}"/>
              </a:ext>
            </a:extLst>
          </p:cNvPr>
          <p:cNvSpPr>
            <a:spLocks noChangeArrowheads="1"/>
          </p:cNvSpPr>
          <p:nvPr/>
        </p:nvSpPr>
        <p:spPr bwMode="auto">
          <a:xfrm>
            <a:off x="890588" y="2935288"/>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9241" name="Rectangle 25">
            <a:extLst>
              <a:ext uri="{FF2B5EF4-FFF2-40B4-BE49-F238E27FC236}">
                <a16:creationId xmlns:a16="http://schemas.microsoft.com/office/drawing/2014/main" id="{8A49FF9E-C375-47B4-8795-B42A03A63EC3}"/>
              </a:ext>
            </a:extLst>
          </p:cNvPr>
          <p:cNvSpPr>
            <a:spLocks noChangeArrowheads="1"/>
          </p:cNvSpPr>
          <p:nvPr/>
        </p:nvSpPr>
        <p:spPr bwMode="auto">
          <a:xfrm>
            <a:off x="392113" y="2236788"/>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ssn</a:t>
            </a:r>
          </a:p>
        </p:txBody>
      </p:sp>
      <p:sp>
        <p:nvSpPr>
          <p:cNvPr id="9242" name="Line 26">
            <a:extLst>
              <a:ext uri="{FF2B5EF4-FFF2-40B4-BE49-F238E27FC236}">
                <a16:creationId xmlns:a16="http://schemas.microsoft.com/office/drawing/2014/main" id="{A7964345-339C-4436-A4BA-824D616D4A38}"/>
              </a:ext>
            </a:extLst>
          </p:cNvPr>
          <p:cNvSpPr>
            <a:spLocks noChangeShapeType="1"/>
          </p:cNvSpPr>
          <p:nvPr/>
        </p:nvSpPr>
        <p:spPr bwMode="auto">
          <a:xfrm>
            <a:off x="1441450" y="2281238"/>
            <a:ext cx="0" cy="5334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Line 27">
            <a:extLst>
              <a:ext uri="{FF2B5EF4-FFF2-40B4-BE49-F238E27FC236}">
                <a16:creationId xmlns:a16="http://schemas.microsoft.com/office/drawing/2014/main" id="{D3FC3848-8763-4535-8366-CF1EE83F2CBF}"/>
              </a:ext>
            </a:extLst>
          </p:cNvPr>
          <p:cNvSpPr>
            <a:spLocks noChangeShapeType="1"/>
          </p:cNvSpPr>
          <p:nvPr/>
        </p:nvSpPr>
        <p:spPr bwMode="auto">
          <a:xfrm>
            <a:off x="684213" y="2627313"/>
            <a:ext cx="627062" cy="2476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Line 28">
            <a:extLst>
              <a:ext uri="{FF2B5EF4-FFF2-40B4-BE49-F238E27FC236}">
                <a16:creationId xmlns:a16="http://schemas.microsoft.com/office/drawing/2014/main" id="{C79F92E8-AF9D-4AE5-BCE6-5031A4113123}"/>
              </a:ext>
            </a:extLst>
          </p:cNvPr>
          <p:cNvSpPr>
            <a:spLocks noChangeShapeType="1"/>
          </p:cNvSpPr>
          <p:nvPr/>
        </p:nvSpPr>
        <p:spPr bwMode="auto">
          <a:xfrm flipH="1">
            <a:off x="1860550" y="2627313"/>
            <a:ext cx="401638" cy="2254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Line 29">
            <a:extLst>
              <a:ext uri="{FF2B5EF4-FFF2-40B4-BE49-F238E27FC236}">
                <a16:creationId xmlns:a16="http://schemas.microsoft.com/office/drawing/2014/main" id="{D36D6979-5627-4E2B-85F9-23DCB58BD84E}"/>
              </a:ext>
            </a:extLst>
          </p:cNvPr>
          <p:cNvSpPr>
            <a:spLocks noChangeShapeType="1"/>
          </p:cNvSpPr>
          <p:nvPr/>
        </p:nvSpPr>
        <p:spPr bwMode="auto">
          <a:xfrm flipH="1">
            <a:off x="2084388" y="3054350"/>
            <a:ext cx="581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Line 30">
            <a:extLst>
              <a:ext uri="{FF2B5EF4-FFF2-40B4-BE49-F238E27FC236}">
                <a16:creationId xmlns:a16="http://schemas.microsoft.com/office/drawing/2014/main" id="{EA64EADD-97E4-4F37-A77F-2AE3FEE3FD55}"/>
              </a:ext>
            </a:extLst>
          </p:cNvPr>
          <p:cNvSpPr>
            <a:spLocks noChangeShapeType="1"/>
          </p:cNvSpPr>
          <p:nvPr/>
        </p:nvSpPr>
        <p:spPr bwMode="auto">
          <a:xfrm>
            <a:off x="3932238" y="3071813"/>
            <a:ext cx="42227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Line 31">
            <a:extLst>
              <a:ext uri="{FF2B5EF4-FFF2-40B4-BE49-F238E27FC236}">
                <a16:creationId xmlns:a16="http://schemas.microsoft.com/office/drawing/2014/main" id="{274619AC-5F11-4D73-8B0B-0E9F5EA06B43}"/>
              </a:ext>
            </a:extLst>
          </p:cNvPr>
          <p:cNvSpPr>
            <a:spLocks noChangeShapeType="1"/>
          </p:cNvSpPr>
          <p:nvPr/>
        </p:nvSpPr>
        <p:spPr bwMode="auto">
          <a:xfrm>
            <a:off x="3100388" y="2074863"/>
            <a:ext cx="185737" cy="6191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Line 32">
            <a:extLst>
              <a:ext uri="{FF2B5EF4-FFF2-40B4-BE49-F238E27FC236}">
                <a16:creationId xmlns:a16="http://schemas.microsoft.com/office/drawing/2014/main" id="{5B332C95-DA5B-4475-8149-D46C746D8EB0}"/>
              </a:ext>
            </a:extLst>
          </p:cNvPr>
          <p:cNvSpPr>
            <a:spLocks noChangeShapeType="1"/>
          </p:cNvSpPr>
          <p:nvPr/>
        </p:nvSpPr>
        <p:spPr bwMode="auto">
          <a:xfrm>
            <a:off x="4062413" y="2649538"/>
            <a:ext cx="5556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Line 33">
            <a:extLst>
              <a:ext uri="{FF2B5EF4-FFF2-40B4-BE49-F238E27FC236}">
                <a16:creationId xmlns:a16="http://schemas.microsoft.com/office/drawing/2014/main" id="{A1540BFF-83B9-4C1B-A64E-426B49F08239}"/>
              </a:ext>
            </a:extLst>
          </p:cNvPr>
          <p:cNvSpPr>
            <a:spLocks noChangeShapeType="1"/>
          </p:cNvSpPr>
          <p:nvPr/>
        </p:nvSpPr>
        <p:spPr bwMode="auto">
          <a:xfrm>
            <a:off x="4783138" y="2333625"/>
            <a:ext cx="119062" cy="5588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Line 34">
            <a:extLst>
              <a:ext uri="{FF2B5EF4-FFF2-40B4-BE49-F238E27FC236}">
                <a16:creationId xmlns:a16="http://schemas.microsoft.com/office/drawing/2014/main" id="{BC510242-F779-4546-9FCD-AFD39A263577}"/>
              </a:ext>
            </a:extLst>
          </p:cNvPr>
          <p:cNvSpPr>
            <a:spLocks noChangeShapeType="1"/>
          </p:cNvSpPr>
          <p:nvPr/>
        </p:nvSpPr>
        <p:spPr bwMode="auto">
          <a:xfrm flipH="1">
            <a:off x="5251450" y="2619375"/>
            <a:ext cx="317500" cy="2460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1" name="Rectangle 35">
            <a:extLst>
              <a:ext uri="{FF2B5EF4-FFF2-40B4-BE49-F238E27FC236}">
                <a16:creationId xmlns:a16="http://schemas.microsoft.com/office/drawing/2014/main" id="{C0D55A91-49C4-443D-9C0A-5C0CEEF8F28F}"/>
              </a:ext>
            </a:extLst>
          </p:cNvPr>
          <p:cNvSpPr>
            <a:spLocks noChangeArrowheads="1"/>
          </p:cNvSpPr>
          <p:nvPr/>
        </p:nvSpPr>
        <p:spPr bwMode="auto">
          <a:xfrm>
            <a:off x="7200900" y="2786063"/>
            <a:ext cx="13096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Reports_To</a:t>
            </a:r>
          </a:p>
        </p:txBody>
      </p:sp>
      <p:sp>
        <p:nvSpPr>
          <p:cNvPr id="9252" name="Freeform 36">
            <a:extLst>
              <a:ext uri="{FF2B5EF4-FFF2-40B4-BE49-F238E27FC236}">
                <a16:creationId xmlns:a16="http://schemas.microsoft.com/office/drawing/2014/main" id="{868413FA-130E-4929-83C8-2B22139C953F}"/>
              </a:ext>
            </a:extLst>
          </p:cNvPr>
          <p:cNvSpPr>
            <a:spLocks/>
          </p:cNvSpPr>
          <p:nvPr/>
        </p:nvSpPr>
        <p:spPr bwMode="auto">
          <a:xfrm>
            <a:off x="7243763" y="263525"/>
            <a:ext cx="593725" cy="530225"/>
          </a:xfrm>
          <a:custGeom>
            <a:avLst/>
            <a:gdLst>
              <a:gd name="T0" fmla="*/ 371 w 374"/>
              <a:gd name="T1" fmla="*/ 150 h 334"/>
              <a:gd name="T2" fmla="*/ 366 w 374"/>
              <a:gd name="T3" fmla="*/ 122 h 334"/>
              <a:gd name="T4" fmla="*/ 355 w 374"/>
              <a:gd name="T5" fmla="*/ 95 h 334"/>
              <a:gd name="T6" fmla="*/ 339 w 374"/>
              <a:gd name="T7" fmla="*/ 70 h 334"/>
              <a:gd name="T8" fmla="*/ 318 w 374"/>
              <a:gd name="T9" fmla="*/ 49 h 334"/>
              <a:gd name="T10" fmla="*/ 293 w 374"/>
              <a:gd name="T11" fmla="*/ 29 h 334"/>
              <a:gd name="T12" fmla="*/ 265 w 374"/>
              <a:gd name="T13" fmla="*/ 15 h 334"/>
              <a:gd name="T14" fmla="*/ 234 w 374"/>
              <a:gd name="T15" fmla="*/ 5 h 334"/>
              <a:gd name="T16" fmla="*/ 202 w 374"/>
              <a:gd name="T17" fmla="*/ 0 h 334"/>
              <a:gd name="T18" fmla="*/ 170 w 374"/>
              <a:gd name="T19" fmla="*/ 0 h 334"/>
              <a:gd name="T20" fmla="*/ 138 w 374"/>
              <a:gd name="T21" fmla="*/ 5 h 334"/>
              <a:gd name="T22" fmla="*/ 108 w 374"/>
              <a:gd name="T23" fmla="*/ 15 h 334"/>
              <a:gd name="T24" fmla="*/ 80 w 374"/>
              <a:gd name="T25" fmla="*/ 29 h 334"/>
              <a:gd name="T26" fmla="*/ 55 w 374"/>
              <a:gd name="T27" fmla="*/ 49 h 334"/>
              <a:gd name="T28" fmla="*/ 33 w 374"/>
              <a:gd name="T29" fmla="*/ 70 h 334"/>
              <a:gd name="T30" fmla="*/ 17 w 374"/>
              <a:gd name="T31" fmla="*/ 95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2 h 334"/>
              <a:gd name="T44" fmla="*/ 55 w 374"/>
              <a:gd name="T45" fmla="*/ 283 h 334"/>
              <a:gd name="T46" fmla="*/ 80 w 374"/>
              <a:gd name="T47" fmla="*/ 303 h 334"/>
              <a:gd name="T48" fmla="*/ 108 w 374"/>
              <a:gd name="T49" fmla="*/ 317 h 334"/>
              <a:gd name="T50" fmla="*/ 138 w 374"/>
              <a:gd name="T51" fmla="*/ 327 h 334"/>
              <a:gd name="T52" fmla="*/ 170 w 374"/>
              <a:gd name="T53" fmla="*/ 331 h 334"/>
              <a:gd name="T54" fmla="*/ 202 w 374"/>
              <a:gd name="T55" fmla="*/ 331 h 334"/>
              <a:gd name="T56" fmla="*/ 234 w 374"/>
              <a:gd name="T57" fmla="*/ 327 h 334"/>
              <a:gd name="T58" fmla="*/ 265 w 374"/>
              <a:gd name="T59" fmla="*/ 317 h 334"/>
              <a:gd name="T60" fmla="*/ 293 w 374"/>
              <a:gd name="T61" fmla="*/ 303 h 334"/>
              <a:gd name="T62" fmla="*/ 318 w 374"/>
              <a:gd name="T63" fmla="*/ 283 h 334"/>
              <a:gd name="T64" fmla="*/ 339 w 374"/>
              <a:gd name="T65" fmla="*/ 262 h 334"/>
              <a:gd name="T66" fmla="*/ 355 w 374"/>
              <a:gd name="T67" fmla="*/ 235 h 334"/>
              <a:gd name="T68" fmla="*/ 366 w 374"/>
              <a:gd name="T69" fmla="*/ 208 h 334"/>
              <a:gd name="T70" fmla="*/ 371 w 374"/>
              <a:gd name="T71" fmla="*/ 18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4" h="334">
                <a:moveTo>
                  <a:pt x="373" y="166"/>
                </a:moveTo>
                <a:lnTo>
                  <a:pt x="371" y="150"/>
                </a:lnTo>
                <a:lnTo>
                  <a:pt x="369" y="138"/>
                </a:lnTo>
                <a:lnTo>
                  <a:pt x="366" y="122"/>
                </a:lnTo>
                <a:lnTo>
                  <a:pt x="361" y="108"/>
                </a:lnTo>
                <a:lnTo>
                  <a:pt x="355" y="95"/>
                </a:lnTo>
                <a:lnTo>
                  <a:pt x="348" y="83"/>
                </a:lnTo>
                <a:lnTo>
                  <a:pt x="339" y="70"/>
                </a:lnTo>
                <a:lnTo>
                  <a:pt x="329" y="59"/>
                </a:lnTo>
                <a:lnTo>
                  <a:pt x="318" y="49"/>
                </a:lnTo>
                <a:lnTo>
                  <a:pt x="305" y="39"/>
                </a:lnTo>
                <a:lnTo>
                  <a:pt x="293" y="29"/>
                </a:lnTo>
                <a:lnTo>
                  <a:pt x="279" y="21"/>
                </a:lnTo>
                <a:lnTo>
                  <a:pt x="265" y="15"/>
                </a:lnTo>
                <a:lnTo>
                  <a:pt x="250" y="9"/>
                </a:lnTo>
                <a:lnTo>
                  <a:pt x="234" y="5"/>
                </a:lnTo>
                <a:lnTo>
                  <a:pt x="219" y="2"/>
                </a:lnTo>
                <a:lnTo>
                  <a:pt x="202" y="0"/>
                </a:lnTo>
                <a:lnTo>
                  <a:pt x="186" y="0"/>
                </a:lnTo>
                <a:lnTo>
                  <a:pt x="170" y="0"/>
                </a:lnTo>
                <a:lnTo>
                  <a:pt x="153" y="2"/>
                </a:lnTo>
                <a:lnTo>
                  <a:pt x="138" y="5"/>
                </a:lnTo>
                <a:lnTo>
                  <a:pt x="122" y="9"/>
                </a:lnTo>
                <a:lnTo>
                  <a:pt x="108" y="15"/>
                </a:lnTo>
                <a:lnTo>
                  <a:pt x="93" y="21"/>
                </a:lnTo>
                <a:lnTo>
                  <a:pt x="80" y="29"/>
                </a:lnTo>
                <a:lnTo>
                  <a:pt x="67" y="39"/>
                </a:lnTo>
                <a:lnTo>
                  <a:pt x="55" y="49"/>
                </a:lnTo>
                <a:lnTo>
                  <a:pt x="43" y="59"/>
                </a:lnTo>
                <a:lnTo>
                  <a:pt x="33" y="70"/>
                </a:lnTo>
                <a:lnTo>
                  <a:pt x="24" y="83"/>
                </a:lnTo>
                <a:lnTo>
                  <a:pt x="17" y="95"/>
                </a:lnTo>
                <a:lnTo>
                  <a:pt x="11" y="108"/>
                </a:lnTo>
                <a:lnTo>
                  <a:pt x="6" y="122"/>
                </a:lnTo>
                <a:lnTo>
                  <a:pt x="3" y="138"/>
                </a:lnTo>
                <a:lnTo>
                  <a:pt x="1" y="150"/>
                </a:lnTo>
                <a:lnTo>
                  <a:pt x="0" y="166"/>
                </a:lnTo>
                <a:lnTo>
                  <a:pt x="1" y="180"/>
                </a:lnTo>
                <a:lnTo>
                  <a:pt x="3" y="196"/>
                </a:lnTo>
                <a:lnTo>
                  <a:pt x="6" y="208"/>
                </a:lnTo>
                <a:lnTo>
                  <a:pt x="11" y="222"/>
                </a:lnTo>
                <a:lnTo>
                  <a:pt x="17" y="235"/>
                </a:lnTo>
                <a:lnTo>
                  <a:pt x="24" y="249"/>
                </a:lnTo>
                <a:lnTo>
                  <a:pt x="33" y="262"/>
                </a:lnTo>
                <a:lnTo>
                  <a:pt x="43" y="273"/>
                </a:lnTo>
                <a:lnTo>
                  <a:pt x="55" y="283"/>
                </a:lnTo>
                <a:lnTo>
                  <a:pt x="67" y="294"/>
                </a:lnTo>
                <a:lnTo>
                  <a:pt x="80" y="303"/>
                </a:lnTo>
                <a:lnTo>
                  <a:pt x="93" y="310"/>
                </a:lnTo>
                <a:lnTo>
                  <a:pt x="108" y="317"/>
                </a:lnTo>
                <a:lnTo>
                  <a:pt x="122" y="323"/>
                </a:lnTo>
                <a:lnTo>
                  <a:pt x="138" y="327"/>
                </a:lnTo>
                <a:lnTo>
                  <a:pt x="153" y="330"/>
                </a:lnTo>
                <a:lnTo>
                  <a:pt x="170" y="331"/>
                </a:lnTo>
                <a:lnTo>
                  <a:pt x="186" y="333"/>
                </a:lnTo>
                <a:lnTo>
                  <a:pt x="202" y="331"/>
                </a:lnTo>
                <a:lnTo>
                  <a:pt x="219" y="330"/>
                </a:lnTo>
                <a:lnTo>
                  <a:pt x="234" y="327"/>
                </a:lnTo>
                <a:lnTo>
                  <a:pt x="250" y="323"/>
                </a:lnTo>
                <a:lnTo>
                  <a:pt x="265" y="317"/>
                </a:lnTo>
                <a:lnTo>
                  <a:pt x="279" y="310"/>
                </a:lnTo>
                <a:lnTo>
                  <a:pt x="293" y="303"/>
                </a:lnTo>
                <a:lnTo>
                  <a:pt x="305" y="294"/>
                </a:lnTo>
                <a:lnTo>
                  <a:pt x="318" y="283"/>
                </a:lnTo>
                <a:lnTo>
                  <a:pt x="329" y="273"/>
                </a:lnTo>
                <a:lnTo>
                  <a:pt x="339" y="262"/>
                </a:lnTo>
                <a:lnTo>
                  <a:pt x="348" y="249"/>
                </a:lnTo>
                <a:lnTo>
                  <a:pt x="355" y="235"/>
                </a:lnTo>
                <a:lnTo>
                  <a:pt x="361" y="222"/>
                </a:lnTo>
                <a:lnTo>
                  <a:pt x="366" y="208"/>
                </a:lnTo>
                <a:lnTo>
                  <a:pt x="369" y="196"/>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a:extLst>
              <a:ext uri="{FF2B5EF4-FFF2-40B4-BE49-F238E27FC236}">
                <a16:creationId xmlns:a16="http://schemas.microsoft.com/office/drawing/2014/main" id="{C41D93DC-403F-4B17-81CC-7BFA613E8061}"/>
              </a:ext>
            </a:extLst>
          </p:cNvPr>
          <p:cNvSpPr>
            <a:spLocks/>
          </p:cNvSpPr>
          <p:nvPr/>
        </p:nvSpPr>
        <p:spPr bwMode="auto">
          <a:xfrm>
            <a:off x="6711950" y="654050"/>
            <a:ext cx="593725" cy="530225"/>
          </a:xfrm>
          <a:custGeom>
            <a:avLst/>
            <a:gdLst>
              <a:gd name="T0" fmla="*/ 371 w 374"/>
              <a:gd name="T1" fmla="*/ 150 h 334"/>
              <a:gd name="T2" fmla="*/ 366 w 374"/>
              <a:gd name="T3" fmla="*/ 122 h 334"/>
              <a:gd name="T4" fmla="*/ 355 w 374"/>
              <a:gd name="T5" fmla="*/ 94 h 334"/>
              <a:gd name="T6" fmla="*/ 339 w 374"/>
              <a:gd name="T7" fmla="*/ 70 h 334"/>
              <a:gd name="T8" fmla="*/ 317 w 374"/>
              <a:gd name="T9" fmla="*/ 47 h 334"/>
              <a:gd name="T10" fmla="*/ 292 w 374"/>
              <a:gd name="T11" fmla="*/ 29 h 334"/>
              <a:gd name="T12" fmla="*/ 265 w 374"/>
              <a:gd name="T13" fmla="*/ 14 h 334"/>
              <a:gd name="T14" fmla="*/ 235 w 374"/>
              <a:gd name="T15" fmla="*/ 4 h 334"/>
              <a:gd name="T16" fmla="*/ 202 w 374"/>
              <a:gd name="T17" fmla="*/ 0 h 334"/>
              <a:gd name="T18" fmla="*/ 170 w 374"/>
              <a:gd name="T19" fmla="*/ 0 h 334"/>
              <a:gd name="T20" fmla="*/ 138 w 374"/>
              <a:gd name="T21" fmla="*/ 4 h 334"/>
              <a:gd name="T22" fmla="*/ 107 w 374"/>
              <a:gd name="T23" fmla="*/ 14 h 334"/>
              <a:gd name="T24" fmla="*/ 80 w 374"/>
              <a:gd name="T25" fmla="*/ 29 h 334"/>
              <a:gd name="T26" fmla="*/ 55 w 374"/>
              <a:gd name="T27" fmla="*/ 47 h 334"/>
              <a:gd name="T28" fmla="*/ 33 w 374"/>
              <a:gd name="T29" fmla="*/ 70 h 334"/>
              <a:gd name="T30" fmla="*/ 17 w 374"/>
              <a:gd name="T31" fmla="*/ 94 h 334"/>
              <a:gd name="T32" fmla="*/ 6 w 374"/>
              <a:gd name="T33" fmla="*/ 122 h 334"/>
              <a:gd name="T34" fmla="*/ 1 w 374"/>
              <a:gd name="T35" fmla="*/ 150 h 334"/>
              <a:gd name="T36" fmla="*/ 1 w 374"/>
              <a:gd name="T37" fmla="*/ 180 h 334"/>
              <a:gd name="T38" fmla="*/ 6 w 374"/>
              <a:gd name="T39" fmla="*/ 208 h 334"/>
              <a:gd name="T40" fmla="*/ 17 w 374"/>
              <a:gd name="T41" fmla="*/ 235 h 334"/>
              <a:gd name="T42" fmla="*/ 33 w 374"/>
              <a:gd name="T43" fmla="*/ 261 h 334"/>
              <a:gd name="T44" fmla="*/ 55 w 374"/>
              <a:gd name="T45" fmla="*/ 283 h 334"/>
              <a:gd name="T46" fmla="*/ 80 w 374"/>
              <a:gd name="T47" fmla="*/ 301 h 334"/>
              <a:gd name="T48" fmla="*/ 107 w 374"/>
              <a:gd name="T49" fmla="*/ 316 h 334"/>
              <a:gd name="T50" fmla="*/ 138 w 374"/>
              <a:gd name="T51" fmla="*/ 325 h 334"/>
              <a:gd name="T52" fmla="*/ 170 w 374"/>
              <a:gd name="T53" fmla="*/ 331 h 334"/>
              <a:gd name="T54" fmla="*/ 202 w 374"/>
              <a:gd name="T55" fmla="*/ 331 h 334"/>
              <a:gd name="T56" fmla="*/ 235 w 374"/>
              <a:gd name="T57" fmla="*/ 325 h 334"/>
              <a:gd name="T58" fmla="*/ 265 w 374"/>
              <a:gd name="T59" fmla="*/ 316 h 334"/>
              <a:gd name="T60" fmla="*/ 292 w 374"/>
              <a:gd name="T61" fmla="*/ 301 h 334"/>
              <a:gd name="T62" fmla="*/ 317 w 374"/>
              <a:gd name="T63" fmla="*/ 283 h 334"/>
              <a:gd name="T64" fmla="*/ 339 w 374"/>
              <a:gd name="T65" fmla="*/ 261 h 334"/>
              <a:gd name="T66" fmla="*/ 355 w 374"/>
              <a:gd name="T67" fmla="*/ 235 h 334"/>
              <a:gd name="T68" fmla="*/ 366 w 374"/>
              <a:gd name="T69" fmla="*/ 208 h 334"/>
              <a:gd name="T70" fmla="*/ 371 w 374"/>
              <a:gd name="T71" fmla="*/ 18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4" h="334">
                <a:moveTo>
                  <a:pt x="373" y="166"/>
                </a:moveTo>
                <a:lnTo>
                  <a:pt x="371" y="150"/>
                </a:lnTo>
                <a:lnTo>
                  <a:pt x="369" y="136"/>
                </a:lnTo>
                <a:lnTo>
                  <a:pt x="366" y="122"/>
                </a:lnTo>
                <a:lnTo>
                  <a:pt x="361" y="108"/>
                </a:lnTo>
                <a:lnTo>
                  <a:pt x="355" y="94"/>
                </a:lnTo>
                <a:lnTo>
                  <a:pt x="348" y="83"/>
                </a:lnTo>
                <a:lnTo>
                  <a:pt x="339" y="70"/>
                </a:lnTo>
                <a:lnTo>
                  <a:pt x="328" y="59"/>
                </a:lnTo>
                <a:lnTo>
                  <a:pt x="317" y="47"/>
                </a:lnTo>
                <a:lnTo>
                  <a:pt x="305" y="38"/>
                </a:lnTo>
                <a:lnTo>
                  <a:pt x="292" y="29"/>
                </a:lnTo>
                <a:lnTo>
                  <a:pt x="279" y="21"/>
                </a:lnTo>
                <a:lnTo>
                  <a:pt x="265" y="14"/>
                </a:lnTo>
                <a:lnTo>
                  <a:pt x="250" y="9"/>
                </a:lnTo>
                <a:lnTo>
                  <a:pt x="235" y="4"/>
                </a:lnTo>
                <a:lnTo>
                  <a:pt x="219" y="1"/>
                </a:lnTo>
                <a:lnTo>
                  <a:pt x="202" y="0"/>
                </a:lnTo>
                <a:lnTo>
                  <a:pt x="186" y="0"/>
                </a:lnTo>
                <a:lnTo>
                  <a:pt x="170" y="0"/>
                </a:lnTo>
                <a:lnTo>
                  <a:pt x="153" y="1"/>
                </a:lnTo>
                <a:lnTo>
                  <a:pt x="138" y="4"/>
                </a:lnTo>
                <a:lnTo>
                  <a:pt x="122" y="9"/>
                </a:lnTo>
                <a:lnTo>
                  <a:pt x="107" y="14"/>
                </a:lnTo>
                <a:lnTo>
                  <a:pt x="93" y="21"/>
                </a:lnTo>
                <a:lnTo>
                  <a:pt x="80" y="29"/>
                </a:lnTo>
                <a:lnTo>
                  <a:pt x="67" y="38"/>
                </a:lnTo>
                <a:lnTo>
                  <a:pt x="55" y="47"/>
                </a:lnTo>
                <a:lnTo>
                  <a:pt x="43" y="59"/>
                </a:lnTo>
                <a:lnTo>
                  <a:pt x="33" y="70"/>
                </a:lnTo>
                <a:lnTo>
                  <a:pt x="24" y="83"/>
                </a:lnTo>
                <a:lnTo>
                  <a:pt x="17" y="94"/>
                </a:lnTo>
                <a:lnTo>
                  <a:pt x="11" y="108"/>
                </a:lnTo>
                <a:lnTo>
                  <a:pt x="6" y="122"/>
                </a:lnTo>
                <a:lnTo>
                  <a:pt x="3" y="136"/>
                </a:lnTo>
                <a:lnTo>
                  <a:pt x="1" y="150"/>
                </a:lnTo>
                <a:lnTo>
                  <a:pt x="0" y="166"/>
                </a:lnTo>
                <a:lnTo>
                  <a:pt x="1" y="180"/>
                </a:lnTo>
                <a:lnTo>
                  <a:pt x="3" y="194"/>
                </a:lnTo>
                <a:lnTo>
                  <a:pt x="6" y="208"/>
                </a:lnTo>
                <a:lnTo>
                  <a:pt x="11" y="222"/>
                </a:lnTo>
                <a:lnTo>
                  <a:pt x="17" y="235"/>
                </a:lnTo>
                <a:lnTo>
                  <a:pt x="24" y="249"/>
                </a:lnTo>
                <a:lnTo>
                  <a:pt x="33" y="261"/>
                </a:lnTo>
                <a:lnTo>
                  <a:pt x="43" y="272"/>
                </a:lnTo>
                <a:lnTo>
                  <a:pt x="55" y="283"/>
                </a:lnTo>
                <a:lnTo>
                  <a:pt x="67" y="293"/>
                </a:lnTo>
                <a:lnTo>
                  <a:pt x="80" y="301"/>
                </a:lnTo>
                <a:lnTo>
                  <a:pt x="93" y="310"/>
                </a:lnTo>
                <a:lnTo>
                  <a:pt x="107" y="316"/>
                </a:lnTo>
                <a:lnTo>
                  <a:pt x="122" y="323"/>
                </a:lnTo>
                <a:lnTo>
                  <a:pt x="138" y="325"/>
                </a:lnTo>
                <a:lnTo>
                  <a:pt x="153" y="330"/>
                </a:lnTo>
                <a:lnTo>
                  <a:pt x="170" y="331"/>
                </a:lnTo>
                <a:lnTo>
                  <a:pt x="186" y="333"/>
                </a:lnTo>
                <a:lnTo>
                  <a:pt x="202" y="331"/>
                </a:lnTo>
                <a:lnTo>
                  <a:pt x="219" y="330"/>
                </a:lnTo>
                <a:lnTo>
                  <a:pt x="235" y="325"/>
                </a:lnTo>
                <a:lnTo>
                  <a:pt x="250" y="323"/>
                </a:lnTo>
                <a:lnTo>
                  <a:pt x="265" y="316"/>
                </a:lnTo>
                <a:lnTo>
                  <a:pt x="279" y="310"/>
                </a:lnTo>
                <a:lnTo>
                  <a:pt x="292" y="301"/>
                </a:lnTo>
                <a:lnTo>
                  <a:pt x="305" y="293"/>
                </a:lnTo>
                <a:lnTo>
                  <a:pt x="317" y="283"/>
                </a:lnTo>
                <a:lnTo>
                  <a:pt x="328" y="272"/>
                </a:lnTo>
                <a:lnTo>
                  <a:pt x="339" y="261"/>
                </a:lnTo>
                <a:lnTo>
                  <a:pt x="348" y="249"/>
                </a:lnTo>
                <a:lnTo>
                  <a:pt x="355" y="235"/>
                </a:lnTo>
                <a:lnTo>
                  <a:pt x="361" y="222"/>
                </a:lnTo>
                <a:lnTo>
                  <a:pt x="366" y="208"/>
                </a:lnTo>
                <a:lnTo>
                  <a:pt x="369" y="194"/>
                </a:lnTo>
                <a:lnTo>
                  <a:pt x="371" y="180"/>
                </a:lnTo>
                <a:lnTo>
                  <a:pt x="373"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a:extLst>
              <a:ext uri="{FF2B5EF4-FFF2-40B4-BE49-F238E27FC236}">
                <a16:creationId xmlns:a16="http://schemas.microsoft.com/office/drawing/2014/main" id="{12BCFD7F-30AB-4B64-B839-863EFF2B02C4}"/>
              </a:ext>
            </a:extLst>
          </p:cNvPr>
          <p:cNvSpPr>
            <a:spLocks/>
          </p:cNvSpPr>
          <p:nvPr/>
        </p:nvSpPr>
        <p:spPr bwMode="auto">
          <a:xfrm>
            <a:off x="7797800" y="654050"/>
            <a:ext cx="592138" cy="530225"/>
          </a:xfrm>
          <a:custGeom>
            <a:avLst/>
            <a:gdLst>
              <a:gd name="T0" fmla="*/ 1 w 373"/>
              <a:gd name="T1" fmla="*/ 180 h 334"/>
              <a:gd name="T2" fmla="*/ 6 w 373"/>
              <a:gd name="T3" fmla="*/ 208 h 334"/>
              <a:gd name="T4" fmla="*/ 17 w 373"/>
              <a:gd name="T5" fmla="*/ 235 h 334"/>
              <a:gd name="T6" fmla="*/ 33 w 373"/>
              <a:gd name="T7" fmla="*/ 261 h 334"/>
              <a:gd name="T8" fmla="*/ 55 w 373"/>
              <a:gd name="T9" fmla="*/ 283 h 334"/>
              <a:gd name="T10" fmla="*/ 80 w 373"/>
              <a:gd name="T11" fmla="*/ 301 h 334"/>
              <a:gd name="T12" fmla="*/ 107 w 373"/>
              <a:gd name="T13" fmla="*/ 316 h 334"/>
              <a:gd name="T14" fmla="*/ 137 w 373"/>
              <a:gd name="T15" fmla="*/ 325 h 334"/>
              <a:gd name="T16" fmla="*/ 170 w 373"/>
              <a:gd name="T17" fmla="*/ 331 h 334"/>
              <a:gd name="T18" fmla="*/ 201 w 373"/>
              <a:gd name="T19" fmla="*/ 331 h 334"/>
              <a:gd name="T20" fmla="*/ 234 w 373"/>
              <a:gd name="T21" fmla="*/ 325 h 334"/>
              <a:gd name="T22" fmla="*/ 264 w 373"/>
              <a:gd name="T23" fmla="*/ 316 h 334"/>
              <a:gd name="T24" fmla="*/ 292 w 373"/>
              <a:gd name="T25" fmla="*/ 301 h 334"/>
              <a:gd name="T26" fmla="*/ 317 w 373"/>
              <a:gd name="T27" fmla="*/ 283 h 334"/>
              <a:gd name="T28" fmla="*/ 338 w 373"/>
              <a:gd name="T29" fmla="*/ 261 h 334"/>
              <a:gd name="T30" fmla="*/ 354 w 373"/>
              <a:gd name="T31" fmla="*/ 235 h 334"/>
              <a:gd name="T32" fmla="*/ 366 w 373"/>
              <a:gd name="T33" fmla="*/ 208 h 334"/>
              <a:gd name="T34" fmla="*/ 372 w 373"/>
              <a:gd name="T35" fmla="*/ 179 h 334"/>
              <a:gd name="T36" fmla="*/ 372 w 373"/>
              <a:gd name="T37" fmla="*/ 150 h 334"/>
              <a:gd name="T38" fmla="*/ 366 w 373"/>
              <a:gd name="T39" fmla="*/ 122 h 334"/>
              <a:gd name="T40" fmla="*/ 354 w 373"/>
              <a:gd name="T41" fmla="*/ 94 h 334"/>
              <a:gd name="T42" fmla="*/ 338 w 373"/>
              <a:gd name="T43" fmla="*/ 70 h 334"/>
              <a:gd name="T44" fmla="*/ 317 w 373"/>
              <a:gd name="T45" fmla="*/ 47 h 334"/>
              <a:gd name="T46" fmla="*/ 292 w 373"/>
              <a:gd name="T47" fmla="*/ 29 h 334"/>
              <a:gd name="T48" fmla="*/ 264 w 373"/>
              <a:gd name="T49" fmla="*/ 14 h 334"/>
              <a:gd name="T50" fmla="*/ 234 w 373"/>
              <a:gd name="T51" fmla="*/ 4 h 334"/>
              <a:gd name="T52" fmla="*/ 201 w 373"/>
              <a:gd name="T53" fmla="*/ 0 h 334"/>
              <a:gd name="T54" fmla="*/ 170 w 373"/>
              <a:gd name="T55" fmla="*/ 0 h 334"/>
              <a:gd name="T56" fmla="*/ 137 w 373"/>
              <a:gd name="T57" fmla="*/ 4 h 334"/>
              <a:gd name="T58" fmla="*/ 107 w 373"/>
              <a:gd name="T59" fmla="*/ 14 h 334"/>
              <a:gd name="T60" fmla="*/ 80 w 373"/>
              <a:gd name="T61" fmla="*/ 29 h 334"/>
              <a:gd name="T62" fmla="*/ 55 w 373"/>
              <a:gd name="T63" fmla="*/ 47 h 334"/>
              <a:gd name="T64" fmla="*/ 33 w 373"/>
              <a:gd name="T65" fmla="*/ 70 h 334"/>
              <a:gd name="T66" fmla="*/ 17 w 373"/>
              <a:gd name="T67" fmla="*/ 95 h 334"/>
              <a:gd name="T68" fmla="*/ 6 w 373"/>
              <a:gd name="T69" fmla="*/ 122 h 334"/>
              <a:gd name="T70" fmla="*/ 1 w 373"/>
              <a:gd name="T71" fmla="*/ 15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3" h="334">
                <a:moveTo>
                  <a:pt x="0" y="166"/>
                </a:moveTo>
                <a:lnTo>
                  <a:pt x="1" y="180"/>
                </a:lnTo>
                <a:lnTo>
                  <a:pt x="3" y="194"/>
                </a:lnTo>
                <a:lnTo>
                  <a:pt x="6" y="208"/>
                </a:lnTo>
                <a:lnTo>
                  <a:pt x="11" y="222"/>
                </a:lnTo>
                <a:lnTo>
                  <a:pt x="17" y="235"/>
                </a:lnTo>
                <a:lnTo>
                  <a:pt x="24" y="249"/>
                </a:lnTo>
                <a:lnTo>
                  <a:pt x="33" y="261"/>
                </a:lnTo>
                <a:lnTo>
                  <a:pt x="43" y="273"/>
                </a:lnTo>
                <a:lnTo>
                  <a:pt x="55" y="283"/>
                </a:lnTo>
                <a:lnTo>
                  <a:pt x="67" y="293"/>
                </a:lnTo>
                <a:lnTo>
                  <a:pt x="80" y="301"/>
                </a:lnTo>
                <a:lnTo>
                  <a:pt x="93" y="310"/>
                </a:lnTo>
                <a:lnTo>
                  <a:pt x="107" y="316"/>
                </a:lnTo>
                <a:lnTo>
                  <a:pt x="122" y="323"/>
                </a:lnTo>
                <a:lnTo>
                  <a:pt x="137" y="325"/>
                </a:lnTo>
                <a:lnTo>
                  <a:pt x="154" y="330"/>
                </a:lnTo>
                <a:lnTo>
                  <a:pt x="170" y="331"/>
                </a:lnTo>
                <a:lnTo>
                  <a:pt x="186" y="333"/>
                </a:lnTo>
                <a:lnTo>
                  <a:pt x="201" y="331"/>
                </a:lnTo>
                <a:lnTo>
                  <a:pt x="217" y="330"/>
                </a:lnTo>
                <a:lnTo>
                  <a:pt x="234" y="325"/>
                </a:lnTo>
                <a:lnTo>
                  <a:pt x="249" y="323"/>
                </a:lnTo>
                <a:lnTo>
                  <a:pt x="264" y="316"/>
                </a:lnTo>
                <a:lnTo>
                  <a:pt x="278" y="310"/>
                </a:lnTo>
                <a:lnTo>
                  <a:pt x="292" y="301"/>
                </a:lnTo>
                <a:lnTo>
                  <a:pt x="305" y="293"/>
                </a:lnTo>
                <a:lnTo>
                  <a:pt x="317" y="283"/>
                </a:lnTo>
                <a:lnTo>
                  <a:pt x="328" y="272"/>
                </a:lnTo>
                <a:lnTo>
                  <a:pt x="338" y="261"/>
                </a:lnTo>
                <a:lnTo>
                  <a:pt x="347" y="249"/>
                </a:lnTo>
                <a:lnTo>
                  <a:pt x="354" y="235"/>
                </a:lnTo>
                <a:lnTo>
                  <a:pt x="361" y="222"/>
                </a:lnTo>
                <a:lnTo>
                  <a:pt x="366" y="208"/>
                </a:lnTo>
                <a:lnTo>
                  <a:pt x="369" y="194"/>
                </a:lnTo>
                <a:lnTo>
                  <a:pt x="372" y="179"/>
                </a:lnTo>
                <a:lnTo>
                  <a:pt x="372" y="166"/>
                </a:lnTo>
                <a:lnTo>
                  <a:pt x="372" y="150"/>
                </a:lnTo>
                <a:lnTo>
                  <a:pt x="369" y="136"/>
                </a:lnTo>
                <a:lnTo>
                  <a:pt x="366" y="122"/>
                </a:lnTo>
                <a:lnTo>
                  <a:pt x="361" y="108"/>
                </a:lnTo>
                <a:lnTo>
                  <a:pt x="354" y="94"/>
                </a:lnTo>
                <a:lnTo>
                  <a:pt x="347" y="83"/>
                </a:lnTo>
                <a:lnTo>
                  <a:pt x="338" y="70"/>
                </a:lnTo>
                <a:lnTo>
                  <a:pt x="328" y="59"/>
                </a:lnTo>
                <a:lnTo>
                  <a:pt x="317" y="47"/>
                </a:lnTo>
                <a:lnTo>
                  <a:pt x="305" y="38"/>
                </a:lnTo>
                <a:lnTo>
                  <a:pt x="292" y="29"/>
                </a:lnTo>
                <a:lnTo>
                  <a:pt x="278" y="21"/>
                </a:lnTo>
                <a:lnTo>
                  <a:pt x="264" y="14"/>
                </a:lnTo>
                <a:lnTo>
                  <a:pt x="249" y="9"/>
                </a:lnTo>
                <a:lnTo>
                  <a:pt x="234" y="4"/>
                </a:lnTo>
                <a:lnTo>
                  <a:pt x="217" y="1"/>
                </a:lnTo>
                <a:lnTo>
                  <a:pt x="201" y="0"/>
                </a:lnTo>
                <a:lnTo>
                  <a:pt x="186" y="0"/>
                </a:lnTo>
                <a:lnTo>
                  <a:pt x="170" y="0"/>
                </a:lnTo>
                <a:lnTo>
                  <a:pt x="154" y="1"/>
                </a:lnTo>
                <a:lnTo>
                  <a:pt x="137" y="4"/>
                </a:lnTo>
                <a:lnTo>
                  <a:pt x="122" y="9"/>
                </a:lnTo>
                <a:lnTo>
                  <a:pt x="107" y="14"/>
                </a:lnTo>
                <a:lnTo>
                  <a:pt x="93" y="21"/>
                </a:lnTo>
                <a:lnTo>
                  <a:pt x="80" y="29"/>
                </a:lnTo>
                <a:lnTo>
                  <a:pt x="66" y="38"/>
                </a:lnTo>
                <a:lnTo>
                  <a:pt x="55" y="47"/>
                </a:lnTo>
                <a:lnTo>
                  <a:pt x="43" y="59"/>
                </a:lnTo>
                <a:lnTo>
                  <a:pt x="33" y="70"/>
                </a:lnTo>
                <a:lnTo>
                  <a:pt x="24" y="83"/>
                </a:lnTo>
                <a:lnTo>
                  <a:pt x="17" y="95"/>
                </a:lnTo>
                <a:lnTo>
                  <a:pt x="11" y="108"/>
                </a:lnTo>
                <a:lnTo>
                  <a:pt x="6" y="122"/>
                </a:lnTo>
                <a:lnTo>
                  <a:pt x="3" y="136"/>
                </a:lnTo>
                <a:lnTo>
                  <a:pt x="1" y="150"/>
                </a:lnTo>
                <a:lnTo>
                  <a:pt x="0"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a:extLst>
              <a:ext uri="{FF2B5EF4-FFF2-40B4-BE49-F238E27FC236}">
                <a16:creationId xmlns:a16="http://schemas.microsoft.com/office/drawing/2014/main" id="{774E0B2D-DAB1-48E7-8D71-F082E58D9BC2}"/>
              </a:ext>
            </a:extLst>
          </p:cNvPr>
          <p:cNvSpPr>
            <a:spLocks/>
          </p:cNvSpPr>
          <p:nvPr/>
        </p:nvSpPr>
        <p:spPr bwMode="auto">
          <a:xfrm>
            <a:off x="7243763" y="1506538"/>
            <a:ext cx="1179512" cy="547687"/>
          </a:xfrm>
          <a:custGeom>
            <a:avLst/>
            <a:gdLst>
              <a:gd name="T0" fmla="*/ 742 w 743"/>
              <a:gd name="T1" fmla="*/ 344 h 345"/>
              <a:gd name="T2" fmla="*/ 742 w 743"/>
              <a:gd name="T3" fmla="*/ 0 h 345"/>
              <a:gd name="T4" fmla="*/ 0 w 743"/>
              <a:gd name="T5" fmla="*/ 0 h 345"/>
              <a:gd name="T6" fmla="*/ 0 w 743"/>
              <a:gd name="T7" fmla="*/ 344 h 345"/>
              <a:gd name="T8" fmla="*/ 742 w 743"/>
              <a:gd name="T9" fmla="*/ 344 h 345"/>
            </a:gdLst>
            <a:ahLst/>
            <a:cxnLst>
              <a:cxn ang="0">
                <a:pos x="T0" y="T1"/>
              </a:cxn>
              <a:cxn ang="0">
                <a:pos x="T2" y="T3"/>
              </a:cxn>
              <a:cxn ang="0">
                <a:pos x="T4" y="T5"/>
              </a:cxn>
              <a:cxn ang="0">
                <a:pos x="T6" y="T7"/>
              </a:cxn>
              <a:cxn ang="0">
                <a:pos x="T8" y="T9"/>
              </a:cxn>
            </a:cxnLst>
            <a:rect l="0" t="0" r="r" b="b"/>
            <a:pathLst>
              <a:path w="743" h="345">
                <a:moveTo>
                  <a:pt x="742" y="344"/>
                </a:moveTo>
                <a:lnTo>
                  <a:pt x="742" y="0"/>
                </a:lnTo>
                <a:lnTo>
                  <a:pt x="0" y="0"/>
                </a:lnTo>
                <a:lnTo>
                  <a:pt x="0" y="344"/>
                </a:lnTo>
                <a:lnTo>
                  <a:pt x="742" y="34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a:extLst>
              <a:ext uri="{FF2B5EF4-FFF2-40B4-BE49-F238E27FC236}">
                <a16:creationId xmlns:a16="http://schemas.microsoft.com/office/drawing/2014/main" id="{D81F932A-DECF-42AC-B545-348011C3C8D7}"/>
              </a:ext>
            </a:extLst>
          </p:cNvPr>
          <p:cNvSpPr>
            <a:spLocks/>
          </p:cNvSpPr>
          <p:nvPr/>
        </p:nvSpPr>
        <p:spPr bwMode="auto">
          <a:xfrm>
            <a:off x="7083425" y="2490788"/>
            <a:ext cx="1477963" cy="873125"/>
          </a:xfrm>
          <a:custGeom>
            <a:avLst/>
            <a:gdLst>
              <a:gd name="T0" fmla="*/ 0 w 931"/>
              <a:gd name="T1" fmla="*/ 273 h 550"/>
              <a:gd name="T2" fmla="*/ 460 w 931"/>
              <a:gd name="T3" fmla="*/ 0 h 550"/>
              <a:gd name="T4" fmla="*/ 930 w 931"/>
              <a:gd name="T5" fmla="*/ 283 h 550"/>
              <a:gd name="T6" fmla="*/ 460 w 931"/>
              <a:gd name="T7" fmla="*/ 549 h 550"/>
              <a:gd name="T8" fmla="*/ 0 w 931"/>
              <a:gd name="T9" fmla="*/ 273 h 550"/>
            </a:gdLst>
            <a:ahLst/>
            <a:cxnLst>
              <a:cxn ang="0">
                <a:pos x="T0" y="T1"/>
              </a:cxn>
              <a:cxn ang="0">
                <a:pos x="T2" y="T3"/>
              </a:cxn>
              <a:cxn ang="0">
                <a:pos x="T4" y="T5"/>
              </a:cxn>
              <a:cxn ang="0">
                <a:pos x="T6" y="T7"/>
              </a:cxn>
              <a:cxn ang="0">
                <a:pos x="T8" y="T9"/>
              </a:cxn>
            </a:cxnLst>
            <a:rect l="0" t="0" r="r" b="b"/>
            <a:pathLst>
              <a:path w="931" h="550">
                <a:moveTo>
                  <a:pt x="0" y="273"/>
                </a:moveTo>
                <a:lnTo>
                  <a:pt x="460" y="0"/>
                </a:lnTo>
                <a:lnTo>
                  <a:pt x="930" y="283"/>
                </a:lnTo>
                <a:lnTo>
                  <a:pt x="460" y="549"/>
                </a:lnTo>
                <a:lnTo>
                  <a:pt x="0" y="27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Rectangle 41">
            <a:extLst>
              <a:ext uri="{FF2B5EF4-FFF2-40B4-BE49-F238E27FC236}">
                <a16:creationId xmlns:a16="http://schemas.microsoft.com/office/drawing/2014/main" id="{A0C9AB24-530E-4061-A9FA-FA18022BC20C}"/>
              </a:ext>
            </a:extLst>
          </p:cNvPr>
          <p:cNvSpPr>
            <a:spLocks noChangeArrowheads="1"/>
          </p:cNvSpPr>
          <p:nvPr/>
        </p:nvSpPr>
        <p:spPr bwMode="auto">
          <a:xfrm>
            <a:off x="7859713" y="77787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9258" name="Rectangle 42">
            <a:extLst>
              <a:ext uri="{FF2B5EF4-FFF2-40B4-BE49-F238E27FC236}">
                <a16:creationId xmlns:a16="http://schemas.microsoft.com/office/drawing/2014/main" id="{F5399A7B-D157-4BB1-BEC3-C3BDA037FF05}"/>
              </a:ext>
            </a:extLst>
          </p:cNvPr>
          <p:cNvSpPr>
            <a:spLocks noChangeArrowheads="1"/>
          </p:cNvSpPr>
          <p:nvPr/>
        </p:nvSpPr>
        <p:spPr bwMode="auto">
          <a:xfrm>
            <a:off x="7192963" y="334963"/>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9259" name="Rectangle 43">
            <a:extLst>
              <a:ext uri="{FF2B5EF4-FFF2-40B4-BE49-F238E27FC236}">
                <a16:creationId xmlns:a16="http://schemas.microsoft.com/office/drawing/2014/main" id="{EC3EE326-3246-44F6-B6E5-0203A5D13578}"/>
              </a:ext>
            </a:extLst>
          </p:cNvPr>
          <p:cNvSpPr>
            <a:spLocks noChangeArrowheads="1"/>
          </p:cNvSpPr>
          <p:nvPr/>
        </p:nvSpPr>
        <p:spPr bwMode="auto">
          <a:xfrm>
            <a:off x="7172325" y="1603375"/>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9260" name="Rectangle 44">
            <a:extLst>
              <a:ext uri="{FF2B5EF4-FFF2-40B4-BE49-F238E27FC236}">
                <a16:creationId xmlns:a16="http://schemas.microsoft.com/office/drawing/2014/main" id="{77DA6330-DB59-461E-9966-ED6F2F0756FC}"/>
              </a:ext>
            </a:extLst>
          </p:cNvPr>
          <p:cNvSpPr>
            <a:spLocks noChangeArrowheads="1"/>
          </p:cNvSpPr>
          <p:nvPr/>
        </p:nvSpPr>
        <p:spPr bwMode="auto">
          <a:xfrm>
            <a:off x="8210550" y="2139950"/>
            <a:ext cx="9001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600" b="1">
                <a:solidFill>
                  <a:srgbClr val="000000"/>
                </a:solidFill>
                <a:latin typeface="Arial" panose="020B0604020202020204" pitchFamily="34" charset="0"/>
              </a:rPr>
              <a:t>subor-dinate</a:t>
            </a:r>
          </a:p>
        </p:txBody>
      </p:sp>
      <p:sp>
        <p:nvSpPr>
          <p:cNvPr id="9261" name="Rectangle 45">
            <a:extLst>
              <a:ext uri="{FF2B5EF4-FFF2-40B4-BE49-F238E27FC236}">
                <a16:creationId xmlns:a16="http://schemas.microsoft.com/office/drawing/2014/main" id="{038E36DE-1DCB-4A4A-881D-A9969AAAFE04}"/>
              </a:ext>
            </a:extLst>
          </p:cNvPr>
          <p:cNvSpPr>
            <a:spLocks noChangeArrowheads="1"/>
          </p:cNvSpPr>
          <p:nvPr/>
        </p:nvSpPr>
        <p:spPr bwMode="auto">
          <a:xfrm>
            <a:off x="6680200" y="2063750"/>
            <a:ext cx="8318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altLang="en-US" sz="1600" b="1">
                <a:solidFill>
                  <a:srgbClr val="000000"/>
                </a:solidFill>
                <a:latin typeface="Arial" panose="020B0604020202020204" pitchFamily="34" charset="0"/>
              </a:rPr>
              <a:t>super-visor</a:t>
            </a:r>
          </a:p>
        </p:txBody>
      </p:sp>
      <p:sp>
        <p:nvSpPr>
          <p:cNvPr id="9262" name="Rectangle 46">
            <a:extLst>
              <a:ext uri="{FF2B5EF4-FFF2-40B4-BE49-F238E27FC236}">
                <a16:creationId xmlns:a16="http://schemas.microsoft.com/office/drawing/2014/main" id="{F850DF94-3F50-4127-B5E1-744F322B8418}"/>
              </a:ext>
            </a:extLst>
          </p:cNvPr>
          <p:cNvSpPr>
            <a:spLocks noChangeArrowheads="1"/>
          </p:cNvSpPr>
          <p:nvPr/>
        </p:nvSpPr>
        <p:spPr bwMode="auto">
          <a:xfrm>
            <a:off x="6743700" y="765175"/>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9263" name="Line 47">
            <a:extLst>
              <a:ext uri="{FF2B5EF4-FFF2-40B4-BE49-F238E27FC236}">
                <a16:creationId xmlns:a16="http://schemas.microsoft.com/office/drawing/2014/main" id="{E501F717-8F1D-4606-BE98-9E0FCC8B0A04}"/>
              </a:ext>
            </a:extLst>
          </p:cNvPr>
          <p:cNvSpPr>
            <a:spLocks noChangeShapeType="1"/>
          </p:cNvSpPr>
          <p:nvPr/>
        </p:nvSpPr>
        <p:spPr bwMode="auto">
          <a:xfrm>
            <a:off x="7481888" y="2095500"/>
            <a:ext cx="0" cy="5524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Line 48">
            <a:extLst>
              <a:ext uri="{FF2B5EF4-FFF2-40B4-BE49-F238E27FC236}">
                <a16:creationId xmlns:a16="http://schemas.microsoft.com/office/drawing/2014/main" id="{DF347290-8372-4E72-87DA-7795DF4A1405}"/>
              </a:ext>
            </a:extLst>
          </p:cNvPr>
          <p:cNvSpPr>
            <a:spLocks noChangeShapeType="1"/>
          </p:cNvSpPr>
          <p:nvPr/>
        </p:nvSpPr>
        <p:spPr bwMode="auto">
          <a:xfrm>
            <a:off x="8148638" y="2076450"/>
            <a:ext cx="0" cy="609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Line 49">
            <a:extLst>
              <a:ext uri="{FF2B5EF4-FFF2-40B4-BE49-F238E27FC236}">
                <a16:creationId xmlns:a16="http://schemas.microsoft.com/office/drawing/2014/main" id="{B0AC233F-6F35-4ED2-B333-8E61498E341B}"/>
              </a:ext>
            </a:extLst>
          </p:cNvPr>
          <p:cNvSpPr>
            <a:spLocks noChangeShapeType="1"/>
          </p:cNvSpPr>
          <p:nvPr/>
        </p:nvSpPr>
        <p:spPr bwMode="auto">
          <a:xfrm>
            <a:off x="7004050" y="1168400"/>
            <a:ext cx="400050" cy="328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Line 50">
            <a:extLst>
              <a:ext uri="{FF2B5EF4-FFF2-40B4-BE49-F238E27FC236}">
                <a16:creationId xmlns:a16="http://schemas.microsoft.com/office/drawing/2014/main" id="{E68B3B76-F7BD-48BF-8BF9-ED57E9B4AC37}"/>
              </a:ext>
            </a:extLst>
          </p:cNvPr>
          <p:cNvSpPr>
            <a:spLocks noChangeShapeType="1"/>
          </p:cNvSpPr>
          <p:nvPr/>
        </p:nvSpPr>
        <p:spPr bwMode="auto">
          <a:xfrm>
            <a:off x="7540625" y="808038"/>
            <a:ext cx="117475" cy="72548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Line 51">
            <a:extLst>
              <a:ext uri="{FF2B5EF4-FFF2-40B4-BE49-F238E27FC236}">
                <a16:creationId xmlns:a16="http://schemas.microsoft.com/office/drawing/2014/main" id="{C3955DD9-F844-4DE6-BD6B-BB02ACE182BD}"/>
              </a:ext>
            </a:extLst>
          </p:cNvPr>
          <p:cNvSpPr>
            <a:spLocks noChangeShapeType="1"/>
          </p:cNvSpPr>
          <p:nvPr/>
        </p:nvSpPr>
        <p:spPr bwMode="auto">
          <a:xfrm flipH="1">
            <a:off x="7888288" y="1216025"/>
            <a:ext cx="209550" cy="3000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66C4DC7-5628-4F5A-95D1-93965AFD134B}"/>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7" name="Rectangle 3">
            <a:extLst>
              <a:ext uri="{FF2B5EF4-FFF2-40B4-BE49-F238E27FC236}">
                <a16:creationId xmlns:a16="http://schemas.microsoft.com/office/drawing/2014/main" id="{4B153A7A-6679-46E7-8F28-2A5512CD26D4}"/>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Rectangle 4">
            <a:extLst>
              <a:ext uri="{FF2B5EF4-FFF2-40B4-BE49-F238E27FC236}">
                <a16:creationId xmlns:a16="http://schemas.microsoft.com/office/drawing/2014/main" id="{9F1DB6C2-37C3-4AF6-AC7E-145554FAFD0F}"/>
              </a:ext>
            </a:extLst>
          </p:cNvPr>
          <p:cNvSpPr>
            <a:spLocks noGrp="1" noChangeArrowheads="1"/>
          </p:cNvSpPr>
          <p:nvPr>
            <p:ph type="title"/>
          </p:nvPr>
        </p:nvSpPr>
        <p:spPr>
          <a:xfrm>
            <a:off x="76200" y="190500"/>
            <a:ext cx="7772400" cy="1104900"/>
          </a:xfrm>
          <a:noFill/>
          <a:ln/>
        </p:spPr>
        <p:txBody>
          <a:bodyPr/>
          <a:lstStyle/>
          <a:p>
            <a:r>
              <a:rPr lang="en-US" altLang="en-US"/>
              <a:t>Key Constraints</a:t>
            </a:r>
          </a:p>
        </p:txBody>
      </p:sp>
      <p:sp>
        <p:nvSpPr>
          <p:cNvPr id="11269" name="Rectangle 5">
            <a:extLst>
              <a:ext uri="{FF2B5EF4-FFF2-40B4-BE49-F238E27FC236}">
                <a16:creationId xmlns:a16="http://schemas.microsoft.com/office/drawing/2014/main" id="{F250F628-0C37-4FA3-9F96-19F1587E7385}"/>
              </a:ext>
            </a:extLst>
          </p:cNvPr>
          <p:cNvSpPr>
            <a:spLocks noGrp="1" noChangeArrowheads="1"/>
          </p:cNvSpPr>
          <p:nvPr>
            <p:ph type="body" sz="half" idx="1"/>
          </p:nvPr>
        </p:nvSpPr>
        <p:spPr>
          <a:xfrm>
            <a:off x="0" y="1752600"/>
            <a:ext cx="3276600" cy="4800600"/>
          </a:xfrm>
          <a:noFill/>
          <a:ln/>
        </p:spPr>
        <p:txBody>
          <a:bodyPr/>
          <a:lstStyle/>
          <a:p>
            <a:r>
              <a:rPr lang="en-US" altLang="en-US" sz="2400"/>
              <a:t>Consider Works_In:  An employee can work in many departments; a dept can have many employees.</a:t>
            </a:r>
          </a:p>
          <a:p>
            <a:r>
              <a:rPr lang="en-US" altLang="en-US" sz="2400"/>
              <a:t>In contrast, each dept has at most one manager, according to the    </a:t>
            </a:r>
            <a:r>
              <a:rPr lang="en-US" altLang="en-US" sz="2400" i="1" u="sng">
                <a:solidFill>
                  <a:schemeClr val="accent2"/>
                </a:solidFill>
              </a:rPr>
              <a:t>key constraint</a:t>
            </a:r>
            <a:r>
              <a:rPr lang="en-US" altLang="en-US" sz="2400" i="1">
                <a:solidFill>
                  <a:schemeClr val="accent2"/>
                </a:solidFill>
              </a:rPr>
              <a:t> </a:t>
            </a:r>
            <a:r>
              <a:rPr lang="en-US" altLang="en-US" sz="2400"/>
              <a:t>on Manages.</a:t>
            </a:r>
          </a:p>
        </p:txBody>
      </p:sp>
      <p:sp>
        <p:nvSpPr>
          <p:cNvPr id="11270" name="Freeform 6">
            <a:extLst>
              <a:ext uri="{FF2B5EF4-FFF2-40B4-BE49-F238E27FC236}">
                <a16:creationId xmlns:a16="http://schemas.microsoft.com/office/drawing/2014/main" id="{0BA8A5F5-8D29-4456-95FF-B153EAC56144}"/>
              </a:ext>
            </a:extLst>
          </p:cNvPr>
          <p:cNvSpPr>
            <a:spLocks/>
          </p:cNvSpPr>
          <p:nvPr/>
        </p:nvSpPr>
        <p:spPr bwMode="auto">
          <a:xfrm>
            <a:off x="3752850" y="3263900"/>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7"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4" y="501"/>
                </a:lnTo>
                <a:lnTo>
                  <a:pt x="2" y="559"/>
                </a:lnTo>
                <a:lnTo>
                  <a:pt x="1" y="617"/>
                </a:lnTo>
                <a:lnTo>
                  <a:pt x="0" y="677"/>
                </a:lnTo>
                <a:lnTo>
                  <a:pt x="1" y="735"/>
                </a:lnTo>
                <a:lnTo>
                  <a:pt x="2" y="794"/>
                </a:lnTo>
                <a:lnTo>
                  <a:pt x="4"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7"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Freeform 7">
            <a:extLst>
              <a:ext uri="{FF2B5EF4-FFF2-40B4-BE49-F238E27FC236}">
                <a16:creationId xmlns:a16="http://schemas.microsoft.com/office/drawing/2014/main" id="{BFE85ED6-C9D5-4561-A621-02EA6DA10BFB}"/>
              </a:ext>
            </a:extLst>
          </p:cNvPr>
          <p:cNvSpPr>
            <a:spLocks/>
          </p:cNvSpPr>
          <p:nvPr/>
        </p:nvSpPr>
        <p:spPr bwMode="auto">
          <a:xfrm>
            <a:off x="4576763" y="3271838"/>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Freeform 8">
            <a:extLst>
              <a:ext uri="{FF2B5EF4-FFF2-40B4-BE49-F238E27FC236}">
                <a16:creationId xmlns:a16="http://schemas.microsoft.com/office/drawing/2014/main" id="{3B968F47-AE9C-4C20-A72F-C37741921389}"/>
              </a:ext>
            </a:extLst>
          </p:cNvPr>
          <p:cNvSpPr>
            <a:spLocks/>
          </p:cNvSpPr>
          <p:nvPr/>
        </p:nvSpPr>
        <p:spPr bwMode="auto">
          <a:xfrm>
            <a:off x="5235575" y="3263900"/>
            <a:ext cx="338138"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7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7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7" y="2"/>
                </a:lnTo>
                <a:lnTo>
                  <a:pt x="87" y="10"/>
                </a:lnTo>
                <a:lnTo>
                  <a:pt x="78" y="22"/>
                </a:lnTo>
                <a:lnTo>
                  <a:pt x="70" y="40"/>
                </a:lnTo>
                <a:lnTo>
                  <a:pt x="61" y="63"/>
                </a:lnTo>
                <a:lnTo>
                  <a:pt x="53" y="90"/>
                </a:lnTo>
                <a:lnTo>
                  <a:pt x="45" y="122"/>
                </a:lnTo>
                <a:lnTo>
                  <a:pt x="38" y="158"/>
                </a:lnTo>
                <a:lnTo>
                  <a:pt x="31" y="198"/>
                </a:lnTo>
                <a:lnTo>
                  <a:pt x="25"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8" y="1330"/>
                </a:lnTo>
                <a:lnTo>
                  <a:pt x="87" y="1343"/>
                </a:lnTo>
                <a:lnTo>
                  <a:pt x="97"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Freeform 9">
            <a:extLst>
              <a:ext uri="{FF2B5EF4-FFF2-40B4-BE49-F238E27FC236}">
                <a16:creationId xmlns:a16="http://schemas.microsoft.com/office/drawing/2014/main" id="{FD40A9E5-16A2-46D8-9513-66650044F6C1}"/>
              </a:ext>
            </a:extLst>
          </p:cNvPr>
          <p:cNvSpPr>
            <a:spLocks/>
          </p:cNvSpPr>
          <p:nvPr/>
        </p:nvSpPr>
        <p:spPr bwMode="auto">
          <a:xfrm>
            <a:off x="6075363" y="3263900"/>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1 w 213"/>
              <a:gd name="T27" fmla="*/ 198 h 1354"/>
              <a:gd name="T28" fmla="*/ 20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20 w 213"/>
              <a:gd name="T43" fmla="*/ 1064 h 1354"/>
              <a:gd name="T44" fmla="*/ 31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6" y="122"/>
                </a:lnTo>
                <a:lnTo>
                  <a:pt x="38" y="158"/>
                </a:lnTo>
                <a:lnTo>
                  <a:pt x="31" y="198"/>
                </a:lnTo>
                <a:lnTo>
                  <a:pt x="25" y="241"/>
                </a:lnTo>
                <a:lnTo>
                  <a:pt x="20"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20" y="1064"/>
                </a:lnTo>
                <a:lnTo>
                  <a:pt x="25" y="1112"/>
                </a:lnTo>
                <a:lnTo>
                  <a:pt x="31"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Freeform 10">
            <a:extLst>
              <a:ext uri="{FF2B5EF4-FFF2-40B4-BE49-F238E27FC236}">
                <a16:creationId xmlns:a16="http://schemas.microsoft.com/office/drawing/2014/main" id="{C3B03393-71F8-43B0-8BAD-1D46DD9BF3E0}"/>
              </a:ext>
            </a:extLst>
          </p:cNvPr>
          <p:cNvSpPr>
            <a:spLocks/>
          </p:cNvSpPr>
          <p:nvPr/>
        </p:nvSpPr>
        <p:spPr bwMode="auto">
          <a:xfrm>
            <a:off x="6726238" y="3279775"/>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0" y="63"/>
                </a:lnTo>
                <a:lnTo>
                  <a:pt x="142" y="40"/>
                </a:lnTo>
                <a:lnTo>
                  <a:pt x="133" y="22"/>
                </a:lnTo>
                <a:lnTo>
                  <a:pt x="124" y="10"/>
                </a:lnTo>
                <a:lnTo>
                  <a:pt x="115" y="2"/>
                </a:lnTo>
                <a:lnTo>
                  <a:pt x="106" y="0"/>
                </a:lnTo>
                <a:lnTo>
                  <a:pt x="96" y="2"/>
                </a:lnTo>
                <a:lnTo>
                  <a:pt x="87" y="10"/>
                </a:lnTo>
                <a:lnTo>
                  <a:pt x="78" y="22"/>
                </a:lnTo>
                <a:lnTo>
                  <a:pt x="70"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70"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Freeform 11">
            <a:extLst>
              <a:ext uri="{FF2B5EF4-FFF2-40B4-BE49-F238E27FC236}">
                <a16:creationId xmlns:a16="http://schemas.microsoft.com/office/drawing/2014/main" id="{3378C4DB-0EAD-45AF-9118-99881C5039FD}"/>
              </a:ext>
            </a:extLst>
          </p:cNvPr>
          <p:cNvSpPr>
            <a:spLocks/>
          </p:cNvSpPr>
          <p:nvPr/>
        </p:nvSpPr>
        <p:spPr bwMode="auto">
          <a:xfrm>
            <a:off x="3109913" y="3271838"/>
            <a:ext cx="338137" cy="2149475"/>
          </a:xfrm>
          <a:custGeom>
            <a:avLst/>
            <a:gdLst>
              <a:gd name="T0" fmla="*/ 211 w 213"/>
              <a:gd name="T1" fmla="*/ 617 h 1354"/>
              <a:gd name="T2" fmla="*/ 209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4 w 213"/>
              <a:gd name="T15" fmla="*/ 22 h 1354"/>
              <a:gd name="T16" fmla="*/ 115 w 213"/>
              <a:gd name="T17" fmla="*/ 2 h 1354"/>
              <a:gd name="T18" fmla="*/ 97 w 213"/>
              <a:gd name="T19" fmla="*/ 2 h 1354"/>
              <a:gd name="T20" fmla="*/ 79 w 213"/>
              <a:gd name="T21" fmla="*/ 22 h 1354"/>
              <a:gd name="T22" fmla="*/ 61 w 213"/>
              <a:gd name="T23" fmla="*/ 63 h 1354"/>
              <a:gd name="T24" fmla="*/ 46 w 213"/>
              <a:gd name="T25" fmla="*/ 122 h 1354"/>
              <a:gd name="T26" fmla="*/ 32 w 213"/>
              <a:gd name="T27" fmla="*/ 198 h 1354"/>
              <a:gd name="T28" fmla="*/ 20 w 213"/>
              <a:gd name="T29" fmla="*/ 288 h 1354"/>
              <a:gd name="T30" fmla="*/ 10 w 213"/>
              <a:gd name="T31" fmla="*/ 390 h 1354"/>
              <a:gd name="T32" fmla="*/ 4 w 213"/>
              <a:gd name="T33" fmla="*/ 501 h 1354"/>
              <a:gd name="T34" fmla="*/ 1 w 213"/>
              <a:gd name="T35" fmla="*/ 617 h 1354"/>
              <a:gd name="T36" fmla="*/ 1 w 213"/>
              <a:gd name="T37" fmla="*/ 735 h 1354"/>
              <a:gd name="T38" fmla="*/ 4 w 213"/>
              <a:gd name="T39" fmla="*/ 851 h 1354"/>
              <a:gd name="T40" fmla="*/ 10 w 213"/>
              <a:gd name="T41" fmla="*/ 962 h 1354"/>
              <a:gd name="T42" fmla="*/ 20 w 213"/>
              <a:gd name="T43" fmla="*/ 1064 h 1354"/>
              <a:gd name="T44" fmla="*/ 32 w 213"/>
              <a:gd name="T45" fmla="*/ 1155 h 1354"/>
              <a:gd name="T46" fmla="*/ 46 w 213"/>
              <a:gd name="T47" fmla="*/ 1231 h 1354"/>
              <a:gd name="T48" fmla="*/ 61 w 213"/>
              <a:gd name="T49" fmla="*/ 1289 h 1354"/>
              <a:gd name="T50" fmla="*/ 79 w 213"/>
              <a:gd name="T51" fmla="*/ 1330 h 1354"/>
              <a:gd name="T52" fmla="*/ 97 w 213"/>
              <a:gd name="T53" fmla="*/ 1351 h 1354"/>
              <a:gd name="T54" fmla="*/ 115 w 213"/>
              <a:gd name="T55" fmla="*/ 1351 h 1354"/>
              <a:gd name="T56" fmla="*/ 134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9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9" y="501"/>
                </a:lnTo>
                <a:lnTo>
                  <a:pt x="206" y="445"/>
                </a:lnTo>
                <a:lnTo>
                  <a:pt x="202" y="390"/>
                </a:lnTo>
                <a:lnTo>
                  <a:pt x="198" y="338"/>
                </a:lnTo>
                <a:lnTo>
                  <a:pt x="193" y="288"/>
                </a:lnTo>
                <a:lnTo>
                  <a:pt x="187" y="241"/>
                </a:lnTo>
                <a:lnTo>
                  <a:pt x="181" y="198"/>
                </a:lnTo>
                <a:lnTo>
                  <a:pt x="174" y="158"/>
                </a:lnTo>
                <a:lnTo>
                  <a:pt x="167" y="122"/>
                </a:lnTo>
                <a:lnTo>
                  <a:pt x="159" y="90"/>
                </a:lnTo>
                <a:lnTo>
                  <a:pt x="151" y="63"/>
                </a:lnTo>
                <a:lnTo>
                  <a:pt x="142" y="40"/>
                </a:lnTo>
                <a:lnTo>
                  <a:pt x="134" y="22"/>
                </a:lnTo>
                <a:lnTo>
                  <a:pt x="125" y="10"/>
                </a:lnTo>
                <a:lnTo>
                  <a:pt x="115" y="2"/>
                </a:lnTo>
                <a:lnTo>
                  <a:pt x="106" y="0"/>
                </a:lnTo>
                <a:lnTo>
                  <a:pt x="97" y="2"/>
                </a:lnTo>
                <a:lnTo>
                  <a:pt x="88" y="10"/>
                </a:lnTo>
                <a:lnTo>
                  <a:pt x="79" y="22"/>
                </a:lnTo>
                <a:lnTo>
                  <a:pt x="70" y="40"/>
                </a:lnTo>
                <a:lnTo>
                  <a:pt x="61" y="63"/>
                </a:lnTo>
                <a:lnTo>
                  <a:pt x="53" y="90"/>
                </a:lnTo>
                <a:lnTo>
                  <a:pt x="46" y="122"/>
                </a:lnTo>
                <a:lnTo>
                  <a:pt x="38" y="158"/>
                </a:lnTo>
                <a:lnTo>
                  <a:pt x="32" y="198"/>
                </a:lnTo>
                <a:lnTo>
                  <a:pt x="25" y="241"/>
                </a:lnTo>
                <a:lnTo>
                  <a:pt x="20" y="288"/>
                </a:lnTo>
                <a:lnTo>
                  <a:pt x="14" y="338"/>
                </a:lnTo>
                <a:lnTo>
                  <a:pt x="10" y="390"/>
                </a:lnTo>
                <a:lnTo>
                  <a:pt x="7" y="445"/>
                </a:lnTo>
                <a:lnTo>
                  <a:pt x="4" y="501"/>
                </a:lnTo>
                <a:lnTo>
                  <a:pt x="2" y="559"/>
                </a:lnTo>
                <a:lnTo>
                  <a:pt x="1" y="617"/>
                </a:lnTo>
                <a:lnTo>
                  <a:pt x="0" y="677"/>
                </a:lnTo>
                <a:lnTo>
                  <a:pt x="1" y="735"/>
                </a:lnTo>
                <a:lnTo>
                  <a:pt x="2" y="794"/>
                </a:lnTo>
                <a:lnTo>
                  <a:pt x="4" y="851"/>
                </a:lnTo>
                <a:lnTo>
                  <a:pt x="7" y="908"/>
                </a:lnTo>
                <a:lnTo>
                  <a:pt x="10" y="962"/>
                </a:lnTo>
                <a:lnTo>
                  <a:pt x="14" y="1015"/>
                </a:lnTo>
                <a:lnTo>
                  <a:pt x="20" y="1064"/>
                </a:lnTo>
                <a:lnTo>
                  <a:pt x="25" y="1112"/>
                </a:lnTo>
                <a:lnTo>
                  <a:pt x="32" y="1155"/>
                </a:lnTo>
                <a:lnTo>
                  <a:pt x="38" y="1195"/>
                </a:lnTo>
                <a:lnTo>
                  <a:pt x="46" y="1231"/>
                </a:lnTo>
                <a:lnTo>
                  <a:pt x="53" y="1262"/>
                </a:lnTo>
                <a:lnTo>
                  <a:pt x="61" y="1289"/>
                </a:lnTo>
                <a:lnTo>
                  <a:pt x="70" y="1312"/>
                </a:lnTo>
                <a:lnTo>
                  <a:pt x="79" y="1330"/>
                </a:lnTo>
                <a:lnTo>
                  <a:pt x="88" y="1343"/>
                </a:lnTo>
                <a:lnTo>
                  <a:pt x="97" y="1351"/>
                </a:lnTo>
                <a:lnTo>
                  <a:pt x="106" y="1353"/>
                </a:lnTo>
                <a:lnTo>
                  <a:pt x="115" y="1351"/>
                </a:lnTo>
                <a:lnTo>
                  <a:pt x="125" y="1343"/>
                </a:lnTo>
                <a:lnTo>
                  <a:pt x="134" y="1330"/>
                </a:lnTo>
                <a:lnTo>
                  <a:pt x="142" y="1312"/>
                </a:lnTo>
                <a:lnTo>
                  <a:pt x="151" y="1289"/>
                </a:lnTo>
                <a:lnTo>
                  <a:pt x="159" y="1262"/>
                </a:lnTo>
                <a:lnTo>
                  <a:pt x="167" y="1231"/>
                </a:lnTo>
                <a:lnTo>
                  <a:pt x="174" y="1195"/>
                </a:lnTo>
                <a:lnTo>
                  <a:pt x="181" y="1155"/>
                </a:lnTo>
                <a:lnTo>
                  <a:pt x="187" y="1112"/>
                </a:lnTo>
                <a:lnTo>
                  <a:pt x="193" y="1064"/>
                </a:lnTo>
                <a:lnTo>
                  <a:pt x="198" y="1015"/>
                </a:lnTo>
                <a:lnTo>
                  <a:pt x="202" y="962"/>
                </a:lnTo>
                <a:lnTo>
                  <a:pt x="206" y="908"/>
                </a:lnTo>
                <a:lnTo>
                  <a:pt x="209"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Rectangle 12">
            <a:extLst>
              <a:ext uri="{FF2B5EF4-FFF2-40B4-BE49-F238E27FC236}">
                <a16:creationId xmlns:a16="http://schemas.microsoft.com/office/drawing/2014/main" id="{DCE6B2AE-B7AF-4739-93F7-810D682AF26F}"/>
              </a:ext>
            </a:extLst>
          </p:cNvPr>
          <p:cNvSpPr>
            <a:spLocks noChangeArrowheads="1"/>
          </p:cNvSpPr>
          <p:nvPr/>
        </p:nvSpPr>
        <p:spPr bwMode="auto">
          <a:xfrm>
            <a:off x="7342188" y="5472113"/>
            <a:ext cx="1546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Many-to-Many</a:t>
            </a:r>
          </a:p>
        </p:txBody>
      </p:sp>
      <p:sp>
        <p:nvSpPr>
          <p:cNvPr id="11277" name="Freeform 13">
            <a:extLst>
              <a:ext uri="{FF2B5EF4-FFF2-40B4-BE49-F238E27FC236}">
                <a16:creationId xmlns:a16="http://schemas.microsoft.com/office/drawing/2014/main" id="{9EFFE341-3AF0-4B32-A770-0E4E5795FAA3}"/>
              </a:ext>
            </a:extLst>
          </p:cNvPr>
          <p:cNvSpPr>
            <a:spLocks/>
          </p:cNvSpPr>
          <p:nvPr/>
        </p:nvSpPr>
        <p:spPr bwMode="auto">
          <a:xfrm>
            <a:off x="7558088" y="3263900"/>
            <a:ext cx="338137" cy="2149475"/>
          </a:xfrm>
          <a:custGeom>
            <a:avLst/>
            <a:gdLst>
              <a:gd name="T0" fmla="*/ 211 w 213"/>
              <a:gd name="T1" fmla="*/ 617 h 1354"/>
              <a:gd name="T2" fmla="*/ 208 w 213"/>
              <a:gd name="T3" fmla="*/ 501 h 1354"/>
              <a:gd name="T4" fmla="*/ 202 w 213"/>
              <a:gd name="T5" fmla="*/ 390 h 1354"/>
              <a:gd name="T6" fmla="*/ 193 w 213"/>
              <a:gd name="T7" fmla="*/ 288 h 1354"/>
              <a:gd name="T8" fmla="*/ 181 w 213"/>
              <a:gd name="T9" fmla="*/ 198 h 1354"/>
              <a:gd name="T10" fmla="*/ 167 w 213"/>
              <a:gd name="T11" fmla="*/ 122 h 1354"/>
              <a:gd name="T12" fmla="*/ 151 w 213"/>
              <a:gd name="T13" fmla="*/ 63 h 1354"/>
              <a:gd name="T14" fmla="*/ 133 w 213"/>
              <a:gd name="T15" fmla="*/ 22 h 1354"/>
              <a:gd name="T16" fmla="*/ 115 w 213"/>
              <a:gd name="T17" fmla="*/ 2 h 1354"/>
              <a:gd name="T18" fmla="*/ 97 w 213"/>
              <a:gd name="T19" fmla="*/ 2 h 1354"/>
              <a:gd name="T20" fmla="*/ 79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4 w 213"/>
              <a:gd name="T33" fmla="*/ 501 h 1354"/>
              <a:gd name="T34" fmla="*/ 0 w 213"/>
              <a:gd name="T35" fmla="*/ 617 h 1354"/>
              <a:gd name="T36" fmla="*/ 0 w 213"/>
              <a:gd name="T37" fmla="*/ 735 h 1354"/>
              <a:gd name="T38" fmla="*/ 4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9 w 213"/>
              <a:gd name="T51" fmla="*/ 1330 h 1354"/>
              <a:gd name="T52" fmla="*/ 97 w 213"/>
              <a:gd name="T53" fmla="*/ 1351 h 1354"/>
              <a:gd name="T54" fmla="*/ 115 w 213"/>
              <a:gd name="T55" fmla="*/ 1351 h 1354"/>
              <a:gd name="T56" fmla="*/ 133 w 213"/>
              <a:gd name="T57" fmla="*/ 1330 h 1354"/>
              <a:gd name="T58" fmla="*/ 151 w 213"/>
              <a:gd name="T59" fmla="*/ 1289 h 1354"/>
              <a:gd name="T60" fmla="*/ 167 w 213"/>
              <a:gd name="T61" fmla="*/ 1231 h 1354"/>
              <a:gd name="T62" fmla="*/ 181 w 213"/>
              <a:gd name="T63" fmla="*/ 1155 h 1354"/>
              <a:gd name="T64" fmla="*/ 193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3" y="288"/>
                </a:lnTo>
                <a:lnTo>
                  <a:pt x="187" y="241"/>
                </a:lnTo>
                <a:lnTo>
                  <a:pt x="181" y="198"/>
                </a:lnTo>
                <a:lnTo>
                  <a:pt x="174" y="158"/>
                </a:lnTo>
                <a:lnTo>
                  <a:pt x="167" y="122"/>
                </a:lnTo>
                <a:lnTo>
                  <a:pt x="159" y="90"/>
                </a:lnTo>
                <a:lnTo>
                  <a:pt x="151" y="63"/>
                </a:lnTo>
                <a:lnTo>
                  <a:pt x="142" y="40"/>
                </a:lnTo>
                <a:lnTo>
                  <a:pt x="133" y="22"/>
                </a:lnTo>
                <a:lnTo>
                  <a:pt x="124" y="10"/>
                </a:lnTo>
                <a:lnTo>
                  <a:pt x="115" y="2"/>
                </a:lnTo>
                <a:lnTo>
                  <a:pt x="106" y="0"/>
                </a:lnTo>
                <a:lnTo>
                  <a:pt x="97" y="2"/>
                </a:lnTo>
                <a:lnTo>
                  <a:pt x="88" y="10"/>
                </a:lnTo>
                <a:lnTo>
                  <a:pt x="79" y="22"/>
                </a:lnTo>
                <a:lnTo>
                  <a:pt x="70" y="40"/>
                </a:lnTo>
                <a:lnTo>
                  <a:pt x="61" y="63"/>
                </a:lnTo>
                <a:lnTo>
                  <a:pt x="53" y="90"/>
                </a:lnTo>
                <a:lnTo>
                  <a:pt x="45" y="122"/>
                </a:lnTo>
                <a:lnTo>
                  <a:pt x="38" y="158"/>
                </a:lnTo>
                <a:lnTo>
                  <a:pt x="31" y="198"/>
                </a:lnTo>
                <a:lnTo>
                  <a:pt x="25" y="241"/>
                </a:lnTo>
                <a:lnTo>
                  <a:pt x="19" y="288"/>
                </a:lnTo>
                <a:lnTo>
                  <a:pt x="14" y="338"/>
                </a:lnTo>
                <a:lnTo>
                  <a:pt x="10" y="390"/>
                </a:lnTo>
                <a:lnTo>
                  <a:pt x="7" y="445"/>
                </a:lnTo>
                <a:lnTo>
                  <a:pt x="4" y="501"/>
                </a:lnTo>
                <a:lnTo>
                  <a:pt x="2" y="559"/>
                </a:lnTo>
                <a:lnTo>
                  <a:pt x="0" y="617"/>
                </a:lnTo>
                <a:lnTo>
                  <a:pt x="0" y="677"/>
                </a:lnTo>
                <a:lnTo>
                  <a:pt x="0" y="735"/>
                </a:lnTo>
                <a:lnTo>
                  <a:pt x="2" y="794"/>
                </a:lnTo>
                <a:lnTo>
                  <a:pt x="4" y="851"/>
                </a:lnTo>
                <a:lnTo>
                  <a:pt x="7" y="908"/>
                </a:lnTo>
                <a:lnTo>
                  <a:pt x="10" y="962"/>
                </a:lnTo>
                <a:lnTo>
                  <a:pt x="14" y="1015"/>
                </a:lnTo>
                <a:lnTo>
                  <a:pt x="19" y="1064"/>
                </a:lnTo>
                <a:lnTo>
                  <a:pt x="25" y="1112"/>
                </a:lnTo>
                <a:lnTo>
                  <a:pt x="31" y="1155"/>
                </a:lnTo>
                <a:lnTo>
                  <a:pt x="38" y="1195"/>
                </a:lnTo>
                <a:lnTo>
                  <a:pt x="45" y="1231"/>
                </a:lnTo>
                <a:lnTo>
                  <a:pt x="53" y="1262"/>
                </a:lnTo>
                <a:lnTo>
                  <a:pt x="61" y="1289"/>
                </a:lnTo>
                <a:lnTo>
                  <a:pt x="70" y="1312"/>
                </a:lnTo>
                <a:lnTo>
                  <a:pt x="79" y="1330"/>
                </a:lnTo>
                <a:lnTo>
                  <a:pt x="88" y="1343"/>
                </a:lnTo>
                <a:lnTo>
                  <a:pt x="97" y="1351"/>
                </a:lnTo>
                <a:lnTo>
                  <a:pt x="106" y="1353"/>
                </a:lnTo>
                <a:lnTo>
                  <a:pt x="115" y="1351"/>
                </a:lnTo>
                <a:lnTo>
                  <a:pt x="124" y="1343"/>
                </a:lnTo>
                <a:lnTo>
                  <a:pt x="133" y="1330"/>
                </a:lnTo>
                <a:lnTo>
                  <a:pt x="142" y="1312"/>
                </a:lnTo>
                <a:lnTo>
                  <a:pt x="151" y="1289"/>
                </a:lnTo>
                <a:lnTo>
                  <a:pt x="159" y="1262"/>
                </a:lnTo>
                <a:lnTo>
                  <a:pt x="167" y="1231"/>
                </a:lnTo>
                <a:lnTo>
                  <a:pt x="174" y="1195"/>
                </a:lnTo>
                <a:lnTo>
                  <a:pt x="181" y="1155"/>
                </a:lnTo>
                <a:lnTo>
                  <a:pt x="187" y="1112"/>
                </a:lnTo>
                <a:lnTo>
                  <a:pt x="193"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Freeform 14">
            <a:extLst>
              <a:ext uri="{FF2B5EF4-FFF2-40B4-BE49-F238E27FC236}">
                <a16:creationId xmlns:a16="http://schemas.microsoft.com/office/drawing/2014/main" id="{BDAD99B3-9330-4420-8630-28E279EFB64F}"/>
              </a:ext>
            </a:extLst>
          </p:cNvPr>
          <p:cNvSpPr>
            <a:spLocks/>
          </p:cNvSpPr>
          <p:nvPr/>
        </p:nvSpPr>
        <p:spPr bwMode="auto">
          <a:xfrm>
            <a:off x="8201025" y="3263900"/>
            <a:ext cx="338138" cy="2149475"/>
          </a:xfrm>
          <a:custGeom>
            <a:avLst/>
            <a:gdLst>
              <a:gd name="T0" fmla="*/ 211 w 213"/>
              <a:gd name="T1" fmla="*/ 617 h 1354"/>
              <a:gd name="T2" fmla="*/ 208 w 213"/>
              <a:gd name="T3" fmla="*/ 501 h 1354"/>
              <a:gd name="T4" fmla="*/ 202 w 213"/>
              <a:gd name="T5" fmla="*/ 390 h 1354"/>
              <a:gd name="T6" fmla="*/ 192 w 213"/>
              <a:gd name="T7" fmla="*/ 288 h 1354"/>
              <a:gd name="T8" fmla="*/ 181 w 213"/>
              <a:gd name="T9" fmla="*/ 198 h 1354"/>
              <a:gd name="T10" fmla="*/ 166 w 213"/>
              <a:gd name="T11" fmla="*/ 122 h 1354"/>
              <a:gd name="T12" fmla="*/ 150 w 213"/>
              <a:gd name="T13" fmla="*/ 63 h 1354"/>
              <a:gd name="T14" fmla="*/ 133 w 213"/>
              <a:gd name="T15" fmla="*/ 22 h 1354"/>
              <a:gd name="T16" fmla="*/ 115 w 213"/>
              <a:gd name="T17" fmla="*/ 2 h 1354"/>
              <a:gd name="T18" fmla="*/ 96 w 213"/>
              <a:gd name="T19" fmla="*/ 2 h 1354"/>
              <a:gd name="T20" fmla="*/ 78 w 213"/>
              <a:gd name="T21" fmla="*/ 22 h 1354"/>
              <a:gd name="T22" fmla="*/ 61 w 213"/>
              <a:gd name="T23" fmla="*/ 63 h 1354"/>
              <a:gd name="T24" fmla="*/ 45 w 213"/>
              <a:gd name="T25" fmla="*/ 122 h 1354"/>
              <a:gd name="T26" fmla="*/ 31 w 213"/>
              <a:gd name="T27" fmla="*/ 198 h 1354"/>
              <a:gd name="T28" fmla="*/ 19 w 213"/>
              <a:gd name="T29" fmla="*/ 288 h 1354"/>
              <a:gd name="T30" fmla="*/ 10 w 213"/>
              <a:gd name="T31" fmla="*/ 390 h 1354"/>
              <a:gd name="T32" fmla="*/ 3 w 213"/>
              <a:gd name="T33" fmla="*/ 501 h 1354"/>
              <a:gd name="T34" fmla="*/ 0 w 213"/>
              <a:gd name="T35" fmla="*/ 617 h 1354"/>
              <a:gd name="T36" fmla="*/ 0 w 213"/>
              <a:gd name="T37" fmla="*/ 735 h 1354"/>
              <a:gd name="T38" fmla="*/ 3 w 213"/>
              <a:gd name="T39" fmla="*/ 851 h 1354"/>
              <a:gd name="T40" fmla="*/ 10 w 213"/>
              <a:gd name="T41" fmla="*/ 962 h 1354"/>
              <a:gd name="T42" fmla="*/ 19 w 213"/>
              <a:gd name="T43" fmla="*/ 1064 h 1354"/>
              <a:gd name="T44" fmla="*/ 31 w 213"/>
              <a:gd name="T45" fmla="*/ 1155 h 1354"/>
              <a:gd name="T46" fmla="*/ 45 w 213"/>
              <a:gd name="T47" fmla="*/ 1231 h 1354"/>
              <a:gd name="T48" fmla="*/ 61 w 213"/>
              <a:gd name="T49" fmla="*/ 1289 h 1354"/>
              <a:gd name="T50" fmla="*/ 78 w 213"/>
              <a:gd name="T51" fmla="*/ 1330 h 1354"/>
              <a:gd name="T52" fmla="*/ 96 w 213"/>
              <a:gd name="T53" fmla="*/ 1351 h 1354"/>
              <a:gd name="T54" fmla="*/ 115 w 213"/>
              <a:gd name="T55" fmla="*/ 1351 h 1354"/>
              <a:gd name="T56" fmla="*/ 133 w 213"/>
              <a:gd name="T57" fmla="*/ 1330 h 1354"/>
              <a:gd name="T58" fmla="*/ 150 w 213"/>
              <a:gd name="T59" fmla="*/ 1289 h 1354"/>
              <a:gd name="T60" fmla="*/ 166 w 213"/>
              <a:gd name="T61" fmla="*/ 1231 h 1354"/>
              <a:gd name="T62" fmla="*/ 181 w 213"/>
              <a:gd name="T63" fmla="*/ 1155 h 1354"/>
              <a:gd name="T64" fmla="*/ 192 w 213"/>
              <a:gd name="T65" fmla="*/ 1064 h 1354"/>
              <a:gd name="T66" fmla="*/ 202 w 213"/>
              <a:gd name="T67" fmla="*/ 962 h 1354"/>
              <a:gd name="T68" fmla="*/ 208 w 213"/>
              <a:gd name="T69" fmla="*/ 851 h 1354"/>
              <a:gd name="T70" fmla="*/ 211 w 213"/>
              <a:gd name="T71" fmla="*/ 735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3" h="1354">
                <a:moveTo>
                  <a:pt x="212" y="677"/>
                </a:moveTo>
                <a:lnTo>
                  <a:pt x="211" y="617"/>
                </a:lnTo>
                <a:lnTo>
                  <a:pt x="210" y="559"/>
                </a:lnTo>
                <a:lnTo>
                  <a:pt x="208" y="501"/>
                </a:lnTo>
                <a:lnTo>
                  <a:pt x="205" y="445"/>
                </a:lnTo>
                <a:lnTo>
                  <a:pt x="202" y="390"/>
                </a:lnTo>
                <a:lnTo>
                  <a:pt x="197" y="338"/>
                </a:lnTo>
                <a:lnTo>
                  <a:pt x="192" y="288"/>
                </a:lnTo>
                <a:lnTo>
                  <a:pt x="187" y="241"/>
                </a:lnTo>
                <a:lnTo>
                  <a:pt x="181" y="198"/>
                </a:lnTo>
                <a:lnTo>
                  <a:pt x="174" y="158"/>
                </a:lnTo>
                <a:lnTo>
                  <a:pt x="166" y="122"/>
                </a:lnTo>
                <a:lnTo>
                  <a:pt x="159" y="90"/>
                </a:lnTo>
                <a:lnTo>
                  <a:pt x="150" y="63"/>
                </a:lnTo>
                <a:lnTo>
                  <a:pt x="142" y="40"/>
                </a:lnTo>
                <a:lnTo>
                  <a:pt x="133" y="22"/>
                </a:lnTo>
                <a:lnTo>
                  <a:pt x="124" y="10"/>
                </a:lnTo>
                <a:lnTo>
                  <a:pt x="115" y="2"/>
                </a:lnTo>
                <a:lnTo>
                  <a:pt x="106" y="0"/>
                </a:lnTo>
                <a:lnTo>
                  <a:pt x="96" y="2"/>
                </a:lnTo>
                <a:lnTo>
                  <a:pt x="87" y="10"/>
                </a:lnTo>
                <a:lnTo>
                  <a:pt x="78" y="22"/>
                </a:lnTo>
                <a:lnTo>
                  <a:pt x="69" y="40"/>
                </a:lnTo>
                <a:lnTo>
                  <a:pt x="61" y="63"/>
                </a:lnTo>
                <a:lnTo>
                  <a:pt x="53" y="90"/>
                </a:lnTo>
                <a:lnTo>
                  <a:pt x="45" y="122"/>
                </a:lnTo>
                <a:lnTo>
                  <a:pt x="38" y="158"/>
                </a:lnTo>
                <a:lnTo>
                  <a:pt x="31" y="198"/>
                </a:lnTo>
                <a:lnTo>
                  <a:pt x="24" y="241"/>
                </a:lnTo>
                <a:lnTo>
                  <a:pt x="19" y="288"/>
                </a:lnTo>
                <a:lnTo>
                  <a:pt x="14" y="338"/>
                </a:lnTo>
                <a:lnTo>
                  <a:pt x="10" y="390"/>
                </a:lnTo>
                <a:lnTo>
                  <a:pt x="6" y="445"/>
                </a:lnTo>
                <a:lnTo>
                  <a:pt x="3" y="501"/>
                </a:lnTo>
                <a:lnTo>
                  <a:pt x="1" y="559"/>
                </a:lnTo>
                <a:lnTo>
                  <a:pt x="0" y="617"/>
                </a:lnTo>
                <a:lnTo>
                  <a:pt x="0" y="677"/>
                </a:lnTo>
                <a:lnTo>
                  <a:pt x="0" y="735"/>
                </a:lnTo>
                <a:lnTo>
                  <a:pt x="1" y="794"/>
                </a:lnTo>
                <a:lnTo>
                  <a:pt x="3" y="851"/>
                </a:lnTo>
                <a:lnTo>
                  <a:pt x="6" y="908"/>
                </a:lnTo>
                <a:lnTo>
                  <a:pt x="10" y="962"/>
                </a:lnTo>
                <a:lnTo>
                  <a:pt x="14" y="1015"/>
                </a:lnTo>
                <a:lnTo>
                  <a:pt x="19" y="1064"/>
                </a:lnTo>
                <a:lnTo>
                  <a:pt x="24" y="1112"/>
                </a:lnTo>
                <a:lnTo>
                  <a:pt x="31" y="1155"/>
                </a:lnTo>
                <a:lnTo>
                  <a:pt x="38" y="1195"/>
                </a:lnTo>
                <a:lnTo>
                  <a:pt x="45" y="1231"/>
                </a:lnTo>
                <a:lnTo>
                  <a:pt x="53" y="1262"/>
                </a:lnTo>
                <a:lnTo>
                  <a:pt x="61" y="1289"/>
                </a:lnTo>
                <a:lnTo>
                  <a:pt x="69" y="1312"/>
                </a:lnTo>
                <a:lnTo>
                  <a:pt x="78" y="1330"/>
                </a:lnTo>
                <a:lnTo>
                  <a:pt x="87" y="1343"/>
                </a:lnTo>
                <a:lnTo>
                  <a:pt x="96" y="1351"/>
                </a:lnTo>
                <a:lnTo>
                  <a:pt x="106" y="1353"/>
                </a:lnTo>
                <a:lnTo>
                  <a:pt x="115" y="1351"/>
                </a:lnTo>
                <a:lnTo>
                  <a:pt x="124" y="1343"/>
                </a:lnTo>
                <a:lnTo>
                  <a:pt x="133" y="1330"/>
                </a:lnTo>
                <a:lnTo>
                  <a:pt x="142" y="1312"/>
                </a:lnTo>
                <a:lnTo>
                  <a:pt x="150" y="1289"/>
                </a:lnTo>
                <a:lnTo>
                  <a:pt x="159" y="1262"/>
                </a:lnTo>
                <a:lnTo>
                  <a:pt x="166" y="1231"/>
                </a:lnTo>
                <a:lnTo>
                  <a:pt x="174" y="1195"/>
                </a:lnTo>
                <a:lnTo>
                  <a:pt x="181" y="1155"/>
                </a:lnTo>
                <a:lnTo>
                  <a:pt x="187" y="1112"/>
                </a:lnTo>
                <a:lnTo>
                  <a:pt x="192" y="1064"/>
                </a:lnTo>
                <a:lnTo>
                  <a:pt x="197" y="1015"/>
                </a:lnTo>
                <a:lnTo>
                  <a:pt x="202" y="962"/>
                </a:lnTo>
                <a:lnTo>
                  <a:pt x="205" y="908"/>
                </a:lnTo>
                <a:lnTo>
                  <a:pt x="208" y="851"/>
                </a:lnTo>
                <a:lnTo>
                  <a:pt x="210" y="794"/>
                </a:lnTo>
                <a:lnTo>
                  <a:pt x="211" y="735"/>
                </a:lnTo>
                <a:lnTo>
                  <a:pt x="212" y="67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Rectangle 15">
            <a:extLst>
              <a:ext uri="{FF2B5EF4-FFF2-40B4-BE49-F238E27FC236}">
                <a16:creationId xmlns:a16="http://schemas.microsoft.com/office/drawing/2014/main" id="{02CA68CC-2307-461F-A7A9-86CB27DDE2ED}"/>
              </a:ext>
            </a:extLst>
          </p:cNvPr>
          <p:cNvSpPr>
            <a:spLocks noChangeArrowheads="1"/>
          </p:cNvSpPr>
          <p:nvPr/>
        </p:nvSpPr>
        <p:spPr bwMode="auto">
          <a:xfrm>
            <a:off x="3206750" y="5448300"/>
            <a:ext cx="7334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1-to-1</a:t>
            </a:r>
          </a:p>
        </p:txBody>
      </p:sp>
      <p:sp>
        <p:nvSpPr>
          <p:cNvPr id="11280" name="Rectangle 16">
            <a:extLst>
              <a:ext uri="{FF2B5EF4-FFF2-40B4-BE49-F238E27FC236}">
                <a16:creationId xmlns:a16="http://schemas.microsoft.com/office/drawing/2014/main" id="{1D663BD1-67A2-4873-BDCB-C9B7ED6E83CD}"/>
              </a:ext>
            </a:extLst>
          </p:cNvPr>
          <p:cNvSpPr>
            <a:spLocks noChangeArrowheads="1"/>
          </p:cNvSpPr>
          <p:nvPr/>
        </p:nvSpPr>
        <p:spPr bwMode="auto">
          <a:xfrm>
            <a:off x="4570413" y="5448300"/>
            <a:ext cx="1128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1-to Many</a:t>
            </a:r>
          </a:p>
        </p:txBody>
      </p:sp>
      <p:sp>
        <p:nvSpPr>
          <p:cNvPr id="11281" name="Rectangle 17">
            <a:extLst>
              <a:ext uri="{FF2B5EF4-FFF2-40B4-BE49-F238E27FC236}">
                <a16:creationId xmlns:a16="http://schemas.microsoft.com/office/drawing/2014/main" id="{AE554C47-687B-4871-8DAB-F99D363B00A4}"/>
              </a:ext>
            </a:extLst>
          </p:cNvPr>
          <p:cNvSpPr>
            <a:spLocks noChangeArrowheads="1"/>
          </p:cNvSpPr>
          <p:nvPr/>
        </p:nvSpPr>
        <p:spPr bwMode="auto">
          <a:xfrm>
            <a:off x="6021388" y="5448300"/>
            <a:ext cx="1139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chemeClr val="accent2"/>
                </a:solidFill>
                <a:latin typeface="Arial" panose="020B0604020202020204" pitchFamily="34" charset="0"/>
              </a:rPr>
              <a:t>Many-to-1</a:t>
            </a:r>
          </a:p>
        </p:txBody>
      </p:sp>
      <p:sp>
        <p:nvSpPr>
          <p:cNvPr id="11282" name="Line 18">
            <a:extLst>
              <a:ext uri="{FF2B5EF4-FFF2-40B4-BE49-F238E27FC236}">
                <a16:creationId xmlns:a16="http://schemas.microsoft.com/office/drawing/2014/main" id="{5F7357BB-9C15-4225-AC45-6BAED7A8D853}"/>
              </a:ext>
            </a:extLst>
          </p:cNvPr>
          <p:cNvSpPr>
            <a:spLocks noChangeShapeType="1"/>
          </p:cNvSpPr>
          <p:nvPr/>
        </p:nvSpPr>
        <p:spPr bwMode="auto">
          <a:xfrm>
            <a:off x="3294063" y="3616325"/>
            <a:ext cx="609600"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9">
            <a:extLst>
              <a:ext uri="{FF2B5EF4-FFF2-40B4-BE49-F238E27FC236}">
                <a16:creationId xmlns:a16="http://schemas.microsoft.com/office/drawing/2014/main" id="{DB8E26A6-21E5-43DC-AFFA-D0E87191A681}"/>
              </a:ext>
            </a:extLst>
          </p:cNvPr>
          <p:cNvSpPr>
            <a:spLocks noChangeShapeType="1"/>
          </p:cNvSpPr>
          <p:nvPr/>
        </p:nvSpPr>
        <p:spPr bwMode="auto">
          <a:xfrm>
            <a:off x="3275013" y="3976688"/>
            <a:ext cx="649287" cy="127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Line 20">
            <a:extLst>
              <a:ext uri="{FF2B5EF4-FFF2-40B4-BE49-F238E27FC236}">
                <a16:creationId xmlns:a16="http://schemas.microsoft.com/office/drawing/2014/main" id="{81FE0B5A-BDD3-453F-9043-86A95C2FFF38}"/>
              </a:ext>
            </a:extLst>
          </p:cNvPr>
          <p:cNvSpPr>
            <a:spLocks noChangeShapeType="1"/>
          </p:cNvSpPr>
          <p:nvPr/>
        </p:nvSpPr>
        <p:spPr bwMode="auto">
          <a:xfrm flipV="1">
            <a:off x="3246438" y="4484688"/>
            <a:ext cx="649287"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Line 21">
            <a:extLst>
              <a:ext uri="{FF2B5EF4-FFF2-40B4-BE49-F238E27FC236}">
                <a16:creationId xmlns:a16="http://schemas.microsoft.com/office/drawing/2014/main" id="{4D915CD9-50C3-426B-9D91-B354C568FB42}"/>
              </a:ext>
            </a:extLst>
          </p:cNvPr>
          <p:cNvSpPr>
            <a:spLocks noChangeShapeType="1"/>
          </p:cNvSpPr>
          <p:nvPr/>
        </p:nvSpPr>
        <p:spPr bwMode="auto">
          <a:xfrm>
            <a:off x="4778375" y="3595688"/>
            <a:ext cx="630238"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a:extLst>
              <a:ext uri="{FF2B5EF4-FFF2-40B4-BE49-F238E27FC236}">
                <a16:creationId xmlns:a16="http://schemas.microsoft.com/office/drawing/2014/main" id="{A1CB2165-F77A-4DB6-8405-49EAD0C170A5}"/>
              </a:ext>
            </a:extLst>
          </p:cNvPr>
          <p:cNvSpPr>
            <a:spLocks noChangeShapeType="1"/>
          </p:cNvSpPr>
          <p:nvPr/>
        </p:nvSpPr>
        <p:spPr bwMode="auto">
          <a:xfrm>
            <a:off x="4759325" y="3976688"/>
            <a:ext cx="628650" cy="1476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a:extLst>
              <a:ext uri="{FF2B5EF4-FFF2-40B4-BE49-F238E27FC236}">
                <a16:creationId xmlns:a16="http://schemas.microsoft.com/office/drawing/2014/main" id="{958839E4-B1A1-44B2-84C5-2C06C59A8FC1}"/>
              </a:ext>
            </a:extLst>
          </p:cNvPr>
          <p:cNvSpPr>
            <a:spLocks noChangeShapeType="1"/>
          </p:cNvSpPr>
          <p:nvPr/>
        </p:nvSpPr>
        <p:spPr bwMode="auto">
          <a:xfrm>
            <a:off x="4778375" y="3997325"/>
            <a:ext cx="609600" cy="9286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a:extLst>
              <a:ext uri="{FF2B5EF4-FFF2-40B4-BE49-F238E27FC236}">
                <a16:creationId xmlns:a16="http://schemas.microsoft.com/office/drawing/2014/main" id="{7091B9B1-63D7-43BA-86D9-525DD42A15D6}"/>
              </a:ext>
            </a:extLst>
          </p:cNvPr>
          <p:cNvSpPr>
            <a:spLocks noChangeShapeType="1"/>
          </p:cNvSpPr>
          <p:nvPr/>
        </p:nvSpPr>
        <p:spPr bwMode="auto">
          <a:xfrm flipH="1">
            <a:off x="4725988" y="4518025"/>
            <a:ext cx="674687" cy="5889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a:extLst>
              <a:ext uri="{FF2B5EF4-FFF2-40B4-BE49-F238E27FC236}">
                <a16:creationId xmlns:a16="http://schemas.microsoft.com/office/drawing/2014/main" id="{53523B9C-E61F-4D47-B249-82719559F7F6}"/>
              </a:ext>
            </a:extLst>
          </p:cNvPr>
          <p:cNvSpPr>
            <a:spLocks noChangeShapeType="1"/>
          </p:cNvSpPr>
          <p:nvPr/>
        </p:nvSpPr>
        <p:spPr bwMode="auto">
          <a:xfrm>
            <a:off x="6203950" y="3595688"/>
            <a:ext cx="708025"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a:extLst>
              <a:ext uri="{FF2B5EF4-FFF2-40B4-BE49-F238E27FC236}">
                <a16:creationId xmlns:a16="http://schemas.microsoft.com/office/drawing/2014/main" id="{B425C89C-1AA3-4B27-9032-A9E17B21FFDD}"/>
              </a:ext>
            </a:extLst>
          </p:cNvPr>
          <p:cNvSpPr>
            <a:spLocks noChangeShapeType="1"/>
          </p:cNvSpPr>
          <p:nvPr/>
        </p:nvSpPr>
        <p:spPr bwMode="auto">
          <a:xfrm>
            <a:off x="6262688" y="3976688"/>
            <a:ext cx="609600" cy="107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a:extLst>
              <a:ext uri="{FF2B5EF4-FFF2-40B4-BE49-F238E27FC236}">
                <a16:creationId xmlns:a16="http://schemas.microsoft.com/office/drawing/2014/main" id="{7F66A27C-AA28-48ED-A9F1-70F0D040E45F}"/>
              </a:ext>
            </a:extLst>
          </p:cNvPr>
          <p:cNvSpPr>
            <a:spLocks noChangeShapeType="1"/>
          </p:cNvSpPr>
          <p:nvPr/>
        </p:nvSpPr>
        <p:spPr bwMode="auto">
          <a:xfrm>
            <a:off x="6243638" y="4357688"/>
            <a:ext cx="649287" cy="168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a:extLst>
              <a:ext uri="{FF2B5EF4-FFF2-40B4-BE49-F238E27FC236}">
                <a16:creationId xmlns:a16="http://schemas.microsoft.com/office/drawing/2014/main" id="{E3E15705-2A91-4ED8-AB69-F08270476325}"/>
              </a:ext>
            </a:extLst>
          </p:cNvPr>
          <p:cNvSpPr>
            <a:spLocks noChangeShapeType="1"/>
          </p:cNvSpPr>
          <p:nvPr/>
        </p:nvSpPr>
        <p:spPr bwMode="auto">
          <a:xfrm flipV="1">
            <a:off x="6215063" y="4465638"/>
            <a:ext cx="649287"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a:extLst>
              <a:ext uri="{FF2B5EF4-FFF2-40B4-BE49-F238E27FC236}">
                <a16:creationId xmlns:a16="http://schemas.microsoft.com/office/drawing/2014/main" id="{66F6E1A1-ADF0-4C84-8645-BFFEEBE22050}"/>
              </a:ext>
            </a:extLst>
          </p:cNvPr>
          <p:cNvSpPr>
            <a:spLocks noChangeShapeType="1"/>
          </p:cNvSpPr>
          <p:nvPr/>
        </p:nvSpPr>
        <p:spPr bwMode="auto">
          <a:xfrm>
            <a:off x="7707313" y="3616325"/>
            <a:ext cx="63023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a:extLst>
              <a:ext uri="{FF2B5EF4-FFF2-40B4-BE49-F238E27FC236}">
                <a16:creationId xmlns:a16="http://schemas.microsoft.com/office/drawing/2014/main" id="{2F0A6FEB-23FD-4E07-AD0E-EB825F6D7269}"/>
              </a:ext>
            </a:extLst>
          </p:cNvPr>
          <p:cNvSpPr>
            <a:spLocks noChangeShapeType="1"/>
          </p:cNvSpPr>
          <p:nvPr/>
        </p:nvSpPr>
        <p:spPr bwMode="auto">
          <a:xfrm>
            <a:off x="7748588" y="3997325"/>
            <a:ext cx="649287" cy="873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a:extLst>
              <a:ext uri="{FF2B5EF4-FFF2-40B4-BE49-F238E27FC236}">
                <a16:creationId xmlns:a16="http://schemas.microsoft.com/office/drawing/2014/main" id="{F36D4954-595B-47CC-A51A-831C0F696451}"/>
              </a:ext>
            </a:extLst>
          </p:cNvPr>
          <p:cNvSpPr>
            <a:spLocks noChangeShapeType="1"/>
          </p:cNvSpPr>
          <p:nvPr/>
        </p:nvSpPr>
        <p:spPr bwMode="auto">
          <a:xfrm flipV="1">
            <a:off x="7727950" y="3663950"/>
            <a:ext cx="609600" cy="1054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a:extLst>
              <a:ext uri="{FF2B5EF4-FFF2-40B4-BE49-F238E27FC236}">
                <a16:creationId xmlns:a16="http://schemas.microsoft.com/office/drawing/2014/main" id="{02663852-9229-4FB2-AA48-D5B4AE37AC19}"/>
              </a:ext>
            </a:extLst>
          </p:cNvPr>
          <p:cNvSpPr>
            <a:spLocks noChangeShapeType="1"/>
          </p:cNvSpPr>
          <p:nvPr/>
        </p:nvSpPr>
        <p:spPr bwMode="auto">
          <a:xfrm>
            <a:off x="7707313" y="3976688"/>
            <a:ext cx="669925" cy="9302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7" name="Freeform 33">
            <a:extLst>
              <a:ext uri="{FF2B5EF4-FFF2-40B4-BE49-F238E27FC236}">
                <a16:creationId xmlns:a16="http://schemas.microsoft.com/office/drawing/2014/main" id="{E9839340-410E-4AB9-BEA3-71BC12ADA52D}"/>
              </a:ext>
            </a:extLst>
          </p:cNvPr>
          <p:cNvSpPr>
            <a:spLocks/>
          </p:cNvSpPr>
          <p:nvPr/>
        </p:nvSpPr>
        <p:spPr bwMode="auto">
          <a:xfrm>
            <a:off x="6846888" y="1123950"/>
            <a:ext cx="720725" cy="519113"/>
          </a:xfrm>
          <a:custGeom>
            <a:avLst/>
            <a:gdLst>
              <a:gd name="T0" fmla="*/ 451 w 454"/>
              <a:gd name="T1" fmla="*/ 148 h 327"/>
              <a:gd name="T2" fmla="*/ 445 w 454"/>
              <a:gd name="T3" fmla="*/ 120 h 327"/>
              <a:gd name="T4" fmla="*/ 431 w 454"/>
              <a:gd name="T5" fmla="*/ 94 h 327"/>
              <a:gd name="T6" fmla="*/ 411 w 454"/>
              <a:gd name="T7" fmla="*/ 68 h 327"/>
              <a:gd name="T8" fmla="*/ 386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0 w 454"/>
              <a:gd name="T23" fmla="*/ 15 h 327"/>
              <a:gd name="T24" fmla="*/ 96 w 454"/>
              <a:gd name="T25" fmla="*/ 29 h 327"/>
              <a:gd name="T26" fmla="*/ 65 w 454"/>
              <a:gd name="T27" fmla="*/ 47 h 327"/>
              <a:gd name="T28" fmla="*/ 40 w 454"/>
              <a:gd name="T29" fmla="*/ 68 h 327"/>
              <a:gd name="T30" fmla="*/ 21 w 454"/>
              <a:gd name="T31" fmla="*/ 94 h 327"/>
              <a:gd name="T32" fmla="*/ 7 w 454"/>
              <a:gd name="T33" fmla="*/ 120 h 327"/>
              <a:gd name="T34" fmla="*/ 1 w 454"/>
              <a:gd name="T35" fmla="*/ 148 h 327"/>
              <a:gd name="T36" fmla="*/ 1 w 454"/>
              <a:gd name="T37" fmla="*/ 177 h 327"/>
              <a:gd name="T38" fmla="*/ 7 w 454"/>
              <a:gd name="T39" fmla="*/ 205 h 327"/>
              <a:gd name="T40" fmla="*/ 21 w 454"/>
              <a:gd name="T41" fmla="*/ 231 h 327"/>
              <a:gd name="T42" fmla="*/ 40 w 454"/>
              <a:gd name="T43" fmla="*/ 255 h 327"/>
              <a:gd name="T44" fmla="*/ 65 w 454"/>
              <a:gd name="T45" fmla="*/ 278 h 327"/>
              <a:gd name="T46" fmla="*/ 96 w 454"/>
              <a:gd name="T47" fmla="*/ 296 h 327"/>
              <a:gd name="T48" fmla="*/ 130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6 w 454"/>
              <a:gd name="T63" fmla="*/ 278 h 327"/>
              <a:gd name="T64" fmla="*/ 411 w 454"/>
              <a:gd name="T65" fmla="*/ 255 h 327"/>
              <a:gd name="T66" fmla="*/ 431 w 454"/>
              <a:gd name="T67" fmla="*/ 231 h 327"/>
              <a:gd name="T68" fmla="*/ 445 w 454"/>
              <a:gd name="T69" fmla="*/ 205 h 327"/>
              <a:gd name="T70" fmla="*/ 451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1" y="148"/>
                </a:lnTo>
                <a:lnTo>
                  <a:pt x="448" y="134"/>
                </a:lnTo>
                <a:lnTo>
                  <a:pt x="445" y="120"/>
                </a:lnTo>
                <a:lnTo>
                  <a:pt x="439" y="106"/>
                </a:lnTo>
                <a:lnTo>
                  <a:pt x="431" y="94"/>
                </a:lnTo>
                <a:lnTo>
                  <a:pt x="422" y="80"/>
                </a:lnTo>
                <a:lnTo>
                  <a:pt x="411" y="68"/>
                </a:lnTo>
                <a:lnTo>
                  <a:pt x="399" y="57"/>
                </a:lnTo>
                <a:lnTo>
                  <a:pt x="386" y="47"/>
                </a:lnTo>
                <a:lnTo>
                  <a:pt x="372" y="37"/>
                </a:lnTo>
                <a:lnTo>
                  <a:pt x="356" y="29"/>
                </a:lnTo>
                <a:lnTo>
                  <a:pt x="339" y="21"/>
                </a:lnTo>
                <a:lnTo>
                  <a:pt x="322" y="15"/>
                </a:lnTo>
                <a:lnTo>
                  <a:pt x="303"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5" y="47"/>
                </a:lnTo>
                <a:lnTo>
                  <a:pt x="53" y="57"/>
                </a:lnTo>
                <a:lnTo>
                  <a:pt x="40" y="68"/>
                </a:lnTo>
                <a:lnTo>
                  <a:pt x="29" y="80"/>
                </a:lnTo>
                <a:lnTo>
                  <a:pt x="21" y="94"/>
                </a:lnTo>
                <a:lnTo>
                  <a:pt x="13" y="106"/>
                </a:lnTo>
                <a:lnTo>
                  <a:pt x="7" y="120"/>
                </a:lnTo>
                <a:lnTo>
                  <a:pt x="3" y="134"/>
                </a:lnTo>
                <a:lnTo>
                  <a:pt x="1" y="148"/>
                </a:lnTo>
                <a:lnTo>
                  <a:pt x="0" y="163"/>
                </a:lnTo>
                <a:lnTo>
                  <a:pt x="1" y="177"/>
                </a:lnTo>
                <a:lnTo>
                  <a:pt x="3" y="191"/>
                </a:lnTo>
                <a:lnTo>
                  <a:pt x="7" y="205"/>
                </a:lnTo>
                <a:lnTo>
                  <a:pt x="13" y="217"/>
                </a:lnTo>
                <a:lnTo>
                  <a:pt x="21" y="231"/>
                </a:lnTo>
                <a:lnTo>
                  <a:pt x="29" y="244"/>
                </a:lnTo>
                <a:lnTo>
                  <a:pt x="40" y="255"/>
                </a:lnTo>
                <a:lnTo>
                  <a:pt x="53" y="266"/>
                </a:lnTo>
                <a:lnTo>
                  <a:pt x="65" y="278"/>
                </a:lnTo>
                <a:lnTo>
                  <a:pt x="80" y="288"/>
                </a:lnTo>
                <a:lnTo>
                  <a:pt x="96" y="296"/>
                </a:lnTo>
                <a:lnTo>
                  <a:pt x="113" y="303"/>
                </a:lnTo>
                <a:lnTo>
                  <a:pt x="130" y="310"/>
                </a:lnTo>
                <a:lnTo>
                  <a:pt x="148" y="316"/>
                </a:lnTo>
                <a:lnTo>
                  <a:pt x="167" y="320"/>
                </a:lnTo>
                <a:lnTo>
                  <a:pt x="186" y="323"/>
                </a:lnTo>
                <a:lnTo>
                  <a:pt x="206" y="326"/>
                </a:lnTo>
                <a:lnTo>
                  <a:pt x="225" y="326"/>
                </a:lnTo>
                <a:lnTo>
                  <a:pt x="246" y="326"/>
                </a:lnTo>
                <a:lnTo>
                  <a:pt x="265" y="323"/>
                </a:lnTo>
                <a:lnTo>
                  <a:pt x="285" y="320"/>
                </a:lnTo>
                <a:lnTo>
                  <a:pt x="303" y="316"/>
                </a:lnTo>
                <a:lnTo>
                  <a:pt x="322" y="310"/>
                </a:lnTo>
                <a:lnTo>
                  <a:pt x="339" y="303"/>
                </a:lnTo>
                <a:lnTo>
                  <a:pt x="356" y="296"/>
                </a:lnTo>
                <a:lnTo>
                  <a:pt x="372" y="288"/>
                </a:lnTo>
                <a:lnTo>
                  <a:pt x="386" y="278"/>
                </a:lnTo>
                <a:lnTo>
                  <a:pt x="399" y="266"/>
                </a:lnTo>
                <a:lnTo>
                  <a:pt x="411" y="255"/>
                </a:lnTo>
                <a:lnTo>
                  <a:pt x="422" y="244"/>
                </a:lnTo>
                <a:lnTo>
                  <a:pt x="431" y="231"/>
                </a:lnTo>
                <a:lnTo>
                  <a:pt x="439" y="217"/>
                </a:lnTo>
                <a:lnTo>
                  <a:pt x="445" y="205"/>
                </a:lnTo>
                <a:lnTo>
                  <a:pt x="448" y="191"/>
                </a:lnTo>
                <a:lnTo>
                  <a:pt x="451"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8" name="Freeform 34">
            <a:extLst>
              <a:ext uri="{FF2B5EF4-FFF2-40B4-BE49-F238E27FC236}">
                <a16:creationId xmlns:a16="http://schemas.microsoft.com/office/drawing/2014/main" id="{993DC2C1-9332-4A84-A442-80C9738A56F1}"/>
              </a:ext>
            </a:extLst>
          </p:cNvPr>
          <p:cNvSpPr>
            <a:spLocks/>
          </p:cNvSpPr>
          <p:nvPr/>
        </p:nvSpPr>
        <p:spPr bwMode="auto">
          <a:xfrm>
            <a:off x="8166100" y="1146175"/>
            <a:ext cx="912813" cy="496888"/>
          </a:xfrm>
          <a:custGeom>
            <a:avLst/>
            <a:gdLst>
              <a:gd name="T0" fmla="*/ 1 w 575"/>
              <a:gd name="T1" fmla="*/ 169 h 313"/>
              <a:gd name="T2" fmla="*/ 9 w 575"/>
              <a:gd name="T3" fmla="*/ 196 h 313"/>
              <a:gd name="T4" fmla="*/ 28 w 575"/>
              <a:gd name="T5" fmla="*/ 221 h 313"/>
              <a:gd name="T6" fmla="*/ 52 w 575"/>
              <a:gd name="T7" fmla="*/ 244 h 313"/>
              <a:gd name="T8" fmla="*/ 84 w 575"/>
              <a:gd name="T9" fmla="*/ 266 h 313"/>
              <a:gd name="T10" fmla="*/ 123 w 575"/>
              <a:gd name="T11" fmla="*/ 283 h 313"/>
              <a:gd name="T12" fmla="*/ 165 w 575"/>
              <a:gd name="T13" fmla="*/ 297 h 313"/>
              <a:gd name="T14" fmla="*/ 213 w 575"/>
              <a:gd name="T15" fmla="*/ 306 h 313"/>
              <a:gd name="T16" fmla="*/ 262 w 575"/>
              <a:gd name="T17" fmla="*/ 312 h 313"/>
              <a:gd name="T18" fmla="*/ 311 w 575"/>
              <a:gd name="T19" fmla="*/ 312 h 313"/>
              <a:gd name="T20" fmla="*/ 361 w 575"/>
              <a:gd name="T21" fmla="*/ 306 h 313"/>
              <a:gd name="T22" fmla="*/ 408 w 575"/>
              <a:gd name="T23" fmla="*/ 297 h 313"/>
              <a:gd name="T24" fmla="*/ 451 w 575"/>
              <a:gd name="T25" fmla="*/ 283 h 313"/>
              <a:gd name="T26" fmla="*/ 490 w 575"/>
              <a:gd name="T27" fmla="*/ 266 h 313"/>
              <a:gd name="T28" fmla="*/ 522 w 575"/>
              <a:gd name="T29" fmla="*/ 244 h 313"/>
              <a:gd name="T30" fmla="*/ 547 w 575"/>
              <a:gd name="T31" fmla="*/ 221 h 313"/>
              <a:gd name="T32" fmla="*/ 564 w 575"/>
              <a:gd name="T33" fmla="*/ 196 h 313"/>
              <a:gd name="T34" fmla="*/ 572 w 575"/>
              <a:gd name="T35" fmla="*/ 169 h 313"/>
              <a:gd name="T36" fmla="*/ 572 w 575"/>
              <a:gd name="T37" fmla="*/ 141 h 313"/>
              <a:gd name="T38" fmla="*/ 564 w 575"/>
              <a:gd name="T39" fmla="*/ 114 h 313"/>
              <a:gd name="T40" fmla="*/ 547 w 575"/>
              <a:gd name="T41" fmla="*/ 90 h 313"/>
              <a:gd name="T42" fmla="*/ 522 w 575"/>
              <a:gd name="T43" fmla="*/ 65 h 313"/>
              <a:gd name="T44" fmla="*/ 490 w 575"/>
              <a:gd name="T45" fmla="*/ 45 h 313"/>
              <a:gd name="T46" fmla="*/ 451 w 575"/>
              <a:gd name="T47" fmla="*/ 26 h 313"/>
              <a:gd name="T48" fmla="*/ 408 w 575"/>
              <a:gd name="T49" fmla="*/ 14 h 313"/>
              <a:gd name="T50" fmla="*/ 361 w 575"/>
              <a:gd name="T51" fmla="*/ 5 h 313"/>
              <a:gd name="T52" fmla="*/ 311 w 575"/>
              <a:gd name="T53" fmla="*/ 0 h 313"/>
              <a:gd name="T54" fmla="*/ 262 w 575"/>
              <a:gd name="T55" fmla="*/ 0 h 313"/>
              <a:gd name="T56" fmla="*/ 212 w 575"/>
              <a:gd name="T57" fmla="*/ 5 h 313"/>
              <a:gd name="T58" fmla="*/ 165 w 575"/>
              <a:gd name="T59" fmla="*/ 14 h 313"/>
              <a:gd name="T60" fmla="*/ 123 w 575"/>
              <a:gd name="T61" fmla="*/ 28 h 313"/>
              <a:gd name="T62" fmla="*/ 84 w 575"/>
              <a:gd name="T63" fmla="*/ 45 h 313"/>
              <a:gd name="T64" fmla="*/ 52 w 575"/>
              <a:gd name="T65" fmla="*/ 65 h 313"/>
              <a:gd name="T66" fmla="*/ 28 w 575"/>
              <a:gd name="T67" fmla="*/ 90 h 313"/>
              <a:gd name="T68" fmla="*/ 9 w 575"/>
              <a:gd name="T69" fmla="*/ 115 h 313"/>
              <a:gd name="T70" fmla="*/ 1 w 575"/>
              <a:gd name="T71" fmla="*/ 142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5" h="313">
                <a:moveTo>
                  <a:pt x="0" y="156"/>
                </a:moveTo>
                <a:lnTo>
                  <a:pt x="1" y="169"/>
                </a:lnTo>
                <a:lnTo>
                  <a:pt x="5" y="182"/>
                </a:lnTo>
                <a:lnTo>
                  <a:pt x="9" y="196"/>
                </a:lnTo>
                <a:lnTo>
                  <a:pt x="17" y="208"/>
                </a:lnTo>
                <a:lnTo>
                  <a:pt x="28" y="221"/>
                </a:lnTo>
                <a:lnTo>
                  <a:pt x="38" y="234"/>
                </a:lnTo>
                <a:lnTo>
                  <a:pt x="52" y="244"/>
                </a:lnTo>
                <a:lnTo>
                  <a:pt x="67" y="255"/>
                </a:lnTo>
                <a:lnTo>
                  <a:pt x="84" y="266"/>
                </a:lnTo>
                <a:lnTo>
                  <a:pt x="103" y="275"/>
                </a:lnTo>
                <a:lnTo>
                  <a:pt x="123" y="283"/>
                </a:lnTo>
                <a:lnTo>
                  <a:pt x="143" y="290"/>
                </a:lnTo>
                <a:lnTo>
                  <a:pt x="165" y="297"/>
                </a:lnTo>
                <a:lnTo>
                  <a:pt x="189" y="302"/>
                </a:lnTo>
                <a:lnTo>
                  <a:pt x="213" y="306"/>
                </a:lnTo>
                <a:lnTo>
                  <a:pt x="237" y="309"/>
                </a:lnTo>
                <a:lnTo>
                  <a:pt x="262" y="312"/>
                </a:lnTo>
                <a:lnTo>
                  <a:pt x="287" y="312"/>
                </a:lnTo>
                <a:lnTo>
                  <a:pt x="311" y="312"/>
                </a:lnTo>
                <a:lnTo>
                  <a:pt x="337" y="309"/>
                </a:lnTo>
                <a:lnTo>
                  <a:pt x="361" y="306"/>
                </a:lnTo>
                <a:lnTo>
                  <a:pt x="385" y="302"/>
                </a:lnTo>
                <a:lnTo>
                  <a:pt x="408" y="297"/>
                </a:lnTo>
                <a:lnTo>
                  <a:pt x="431" y="290"/>
                </a:lnTo>
                <a:lnTo>
                  <a:pt x="451" y="283"/>
                </a:lnTo>
                <a:lnTo>
                  <a:pt x="471" y="275"/>
                </a:lnTo>
                <a:lnTo>
                  <a:pt x="490" y="266"/>
                </a:lnTo>
                <a:lnTo>
                  <a:pt x="506" y="255"/>
                </a:lnTo>
                <a:lnTo>
                  <a:pt x="522" y="244"/>
                </a:lnTo>
                <a:lnTo>
                  <a:pt x="536" y="234"/>
                </a:lnTo>
                <a:lnTo>
                  <a:pt x="547" y="221"/>
                </a:lnTo>
                <a:lnTo>
                  <a:pt x="556" y="208"/>
                </a:lnTo>
                <a:lnTo>
                  <a:pt x="564" y="196"/>
                </a:lnTo>
                <a:lnTo>
                  <a:pt x="569" y="182"/>
                </a:lnTo>
                <a:lnTo>
                  <a:pt x="572" y="169"/>
                </a:lnTo>
                <a:lnTo>
                  <a:pt x="574" y="156"/>
                </a:lnTo>
                <a:lnTo>
                  <a:pt x="572" y="141"/>
                </a:lnTo>
                <a:lnTo>
                  <a:pt x="569" y="129"/>
                </a:lnTo>
                <a:lnTo>
                  <a:pt x="564" y="114"/>
                </a:lnTo>
                <a:lnTo>
                  <a:pt x="556" y="102"/>
                </a:lnTo>
                <a:lnTo>
                  <a:pt x="547" y="90"/>
                </a:lnTo>
                <a:lnTo>
                  <a:pt x="536" y="76"/>
                </a:lnTo>
                <a:lnTo>
                  <a:pt x="522" y="65"/>
                </a:lnTo>
                <a:lnTo>
                  <a:pt x="506" y="55"/>
                </a:lnTo>
                <a:lnTo>
                  <a:pt x="490" y="45"/>
                </a:lnTo>
                <a:lnTo>
                  <a:pt x="471" y="36"/>
                </a:lnTo>
                <a:lnTo>
                  <a:pt x="451" y="26"/>
                </a:lnTo>
                <a:lnTo>
                  <a:pt x="431" y="20"/>
                </a:lnTo>
                <a:lnTo>
                  <a:pt x="408" y="14"/>
                </a:lnTo>
                <a:lnTo>
                  <a:pt x="385" y="8"/>
                </a:lnTo>
                <a:lnTo>
                  <a:pt x="361" y="5"/>
                </a:lnTo>
                <a:lnTo>
                  <a:pt x="337" y="1"/>
                </a:lnTo>
                <a:lnTo>
                  <a:pt x="311" y="0"/>
                </a:lnTo>
                <a:lnTo>
                  <a:pt x="287" y="0"/>
                </a:lnTo>
                <a:lnTo>
                  <a:pt x="262" y="0"/>
                </a:lnTo>
                <a:lnTo>
                  <a:pt x="237" y="1"/>
                </a:lnTo>
                <a:lnTo>
                  <a:pt x="212" y="5"/>
                </a:lnTo>
                <a:lnTo>
                  <a:pt x="189" y="9"/>
                </a:lnTo>
                <a:lnTo>
                  <a:pt x="165" y="14"/>
                </a:lnTo>
                <a:lnTo>
                  <a:pt x="143" y="20"/>
                </a:lnTo>
                <a:lnTo>
                  <a:pt x="123" y="28"/>
                </a:lnTo>
                <a:lnTo>
                  <a:pt x="102" y="36"/>
                </a:lnTo>
                <a:lnTo>
                  <a:pt x="84" y="45"/>
                </a:lnTo>
                <a:lnTo>
                  <a:pt x="67" y="55"/>
                </a:lnTo>
                <a:lnTo>
                  <a:pt x="52" y="65"/>
                </a:lnTo>
                <a:lnTo>
                  <a:pt x="38" y="78"/>
                </a:lnTo>
                <a:lnTo>
                  <a:pt x="28" y="90"/>
                </a:lnTo>
                <a:lnTo>
                  <a:pt x="17" y="102"/>
                </a:lnTo>
                <a:lnTo>
                  <a:pt x="9" y="115"/>
                </a:lnTo>
                <a:lnTo>
                  <a:pt x="5" y="129"/>
                </a:lnTo>
                <a:lnTo>
                  <a:pt x="1" y="142"/>
                </a:lnTo>
                <a:lnTo>
                  <a:pt x="0" y="15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301" name="Group 37">
            <a:extLst>
              <a:ext uri="{FF2B5EF4-FFF2-40B4-BE49-F238E27FC236}">
                <a16:creationId xmlns:a16="http://schemas.microsoft.com/office/drawing/2014/main" id="{10AB3AB3-81E9-4424-A326-1ED4825E1EB8}"/>
              </a:ext>
            </a:extLst>
          </p:cNvPr>
          <p:cNvGrpSpPr>
            <a:grpSpLocks/>
          </p:cNvGrpSpPr>
          <p:nvPr/>
        </p:nvGrpSpPr>
        <p:grpSpPr bwMode="auto">
          <a:xfrm>
            <a:off x="7416800" y="742950"/>
            <a:ext cx="939800" cy="519113"/>
            <a:chOff x="4672" y="468"/>
            <a:chExt cx="592" cy="327"/>
          </a:xfrm>
        </p:grpSpPr>
        <p:sp>
          <p:nvSpPr>
            <p:cNvPr id="11299" name="Freeform 35">
              <a:extLst>
                <a:ext uri="{FF2B5EF4-FFF2-40B4-BE49-F238E27FC236}">
                  <a16:creationId xmlns:a16="http://schemas.microsoft.com/office/drawing/2014/main" id="{14B7D05A-A43A-47E3-9E7A-E4FFA403D795}"/>
                </a:ext>
              </a:extLst>
            </p:cNvPr>
            <p:cNvSpPr>
              <a:spLocks/>
            </p:cNvSpPr>
            <p:nvPr/>
          </p:nvSpPr>
          <p:spPr bwMode="auto">
            <a:xfrm>
              <a:off x="4672" y="468"/>
              <a:ext cx="592" cy="327"/>
            </a:xfrm>
            <a:custGeom>
              <a:avLst/>
              <a:gdLst>
                <a:gd name="T0" fmla="*/ 589 w 592"/>
                <a:gd name="T1" fmla="*/ 148 h 327"/>
                <a:gd name="T2" fmla="*/ 581 w 592"/>
                <a:gd name="T3" fmla="*/ 120 h 327"/>
                <a:gd name="T4" fmla="*/ 563 w 592"/>
                <a:gd name="T5" fmla="*/ 94 h 327"/>
                <a:gd name="T6" fmla="*/ 538 w 592"/>
                <a:gd name="T7" fmla="*/ 68 h 327"/>
                <a:gd name="T8" fmla="*/ 505 w 592"/>
                <a:gd name="T9" fmla="*/ 46 h 327"/>
                <a:gd name="T10" fmla="*/ 465 w 592"/>
                <a:gd name="T11" fmla="*/ 29 h 327"/>
                <a:gd name="T12" fmla="*/ 420 w 592"/>
                <a:gd name="T13" fmla="*/ 14 h 327"/>
                <a:gd name="T14" fmla="*/ 372 w 592"/>
                <a:gd name="T15" fmla="*/ 4 h 327"/>
                <a:gd name="T16" fmla="*/ 321 w 592"/>
                <a:gd name="T17" fmla="*/ 0 h 327"/>
                <a:gd name="T18" fmla="*/ 269 w 592"/>
                <a:gd name="T19" fmla="*/ 0 h 327"/>
                <a:gd name="T20" fmla="*/ 218 w 592"/>
                <a:gd name="T21" fmla="*/ 4 h 327"/>
                <a:gd name="T22" fmla="*/ 170 w 592"/>
                <a:gd name="T23" fmla="*/ 14 h 327"/>
                <a:gd name="T24" fmla="*/ 125 w 592"/>
                <a:gd name="T25" fmla="*/ 29 h 327"/>
                <a:gd name="T26" fmla="*/ 85 w 592"/>
                <a:gd name="T27" fmla="*/ 46 h 327"/>
                <a:gd name="T28" fmla="*/ 53 w 592"/>
                <a:gd name="T29" fmla="*/ 68 h 327"/>
                <a:gd name="T30" fmla="*/ 27 w 592"/>
                <a:gd name="T31" fmla="*/ 94 h 327"/>
                <a:gd name="T32" fmla="*/ 9 w 592"/>
                <a:gd name="T33" fmla="*/ 120 h 327"/>
                <a:gd name="T34" fmla="*/ 1 w 592"/>
                <a:gd name="T35" fmla="*/ 148 h 327"/>
                <a:gd name="T36" fmla="*/ 1 w 592"/>
                <a:gd name="T37" fmla="*/ 177 h 327"/>
                <a:gd name="T38" fmla="*/ 9 w 592"/>
                <a:gd name="T39" fmla="*/ 205 h 327"/>
                <a:gd name="T40" fmla="*/ 27 w 592"/>
                <a:gd name="T41" fmla="*/ 231 h 327"/>
                <a:gd name="T42" fmla="*/ 53 w 592"/>
                <a:gd name="T43" fmla="*/ 257 h 327"/>
                <a:gd name="T44" fmla="*/ 85 w 592"/>
                <a:gd name="T45" fmla="*/ 278 h 327"/>
                <a:gd name="T46" fmla="*/ 125 w 592"/>
                <a:gd name="T47" fmla="*/ 296 h 327"/>
                <a:gd name="T48" fmla="*/ 170 w 592"/>
                <a:gd name="T49" fmla="*/ 310 h 327"/>
                <a:gd name="T50" fmla="*/ 218 w 592"/>
                <a:gd name="T51" fmla="*/ 320 h 327"/>
                <a:gd name="T52" fmla="*/ 269 w 592"/>
                <a:gd name="T53" fmla="*/ 326 h 327"/>
                <a:gd name="T54" fmla="*/ 321 w 592"/>
                <a:gd name="T55" fmla="*/ 326 h 327"/>
                <a:gd name="T56" fmla="*/ 372 w 592"/>
                <a:gd name="T57" fmla="*/ 320 h 327"/>
                <a:gd name="T58" fmla="*/ 420 w 592"/>
                <a:gd name="T59" fmla="*/ 310 h 327"/>
                <a:gd name="T60" fmla="*/ 465 w 592"/>
                <a:gd name="T61" fmla="*/ 296 h 327"/>
                <a:gd name="T62" fmla="*/ 505 w 592"/>
                <a:gd name="T63" fmla="*/ 278 h 327"/>
                <a:gd name="T64" fmla="*/ 538 w 592"/>
                <a:gd name="T65" fmla="*/ 257 h 327"/>
                <a:gd name="T66" fmla="*/ 563 w 592"/>
                <a:gd name="T67" fmla="*/ 231 h 327"/>
                <a:gd name="T68" fmla="*/ 581 w 592"/>
                <a:gd name="T69" fmla="*/ 205 h 327"/>
                <a:gd name="T70" fmla="*/ 589 w 592"/>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2" h="327">
                  <a:moveTo>
                    <a:pt x="591" y="163"/>
                  </a:moveTo>
                  <a:lnTo>
                    <a:pt x="589" y="148"/>
                  </a:lnTo>
                  <a:lnTo>
                    <a:pt x="586" y="133"/>
                  </a:lnTo>
                  <a:lnTo>
                    <a:pt x="581" y="120"/>
                  </a:lnTo>
                  <a:lnTo>
                    <a:pt x="573" y="106"/>
                  </a:lnTo>
                  <a:lnTo>
                    <a:pt x="563" y="94"/>
                  </a:lnTo>
                  <a:lnTo>
                    <a:pt x="550" y="81"/>
                  </a:lnTo>
                  <a:lnTo>
                    <a:pt x="538" y="68"/>
                  </a:lnTo>
                  <a:lnTo>
                    <a:pt x="521" y="57"/>
                  </a:lnTo>
                  <a:lnTo>
                    <a:pt x="505" y="46"/>
                  </a:lnTo>
                  <a:lnTo>
                    <a:pt x="485" y="37"/>
                  </a:lnTo>
                  <a:lnTo>
                    <a:pt x="465" y="29"/>
                  </a:lnTo>
                  <a:lnTo>
                    <a:pt x="442" y="21"/>
                  </a:lnTo>
                  <a:lnTo>
                    <a:pt x="420" y="14"/>
                  </a:lnTo>
                  <a:lnTo>
                    <a:pt x="395" y="9"/>
                  </a:lnTo>
                  <a:lnTo>
                    <a:pt x="372" y="4"/>
                  </a:lnTo>
                  <a:lnTo>
                    <a:pt x="347" y="1"/>
                  </a:lnTo>
                  <a:lnTo>
                    <a:pt x="321" y="0"/>
                  </a:lnTo>
                  <a:lnTo>
                    <a:pt x="294" y="0"/>
                  </a:lnTo>
                  <a:lnTo>
                    <a:pt x="269" y="0"/>
                  </a:lnTo>
                  <a:lnTo>
                    <a:pt x="243" y="1"/>
                  </a:lnTo>
                  <a:lnTo>
                    <a:pt x="218" y="4"/>
                  </a:lnTo>
                  <a:lnTo>
                    <a:pt x="195" y="9"/>
                  </a:lnTo>
                  <a:lnTo>
                    <a:pt x="170" y="14"/>
                  </a:lnTo>
                  <a:lnTo>
                    <a:pt x="148" y="21"/>
                  </a:lnTo>
                  <a:lnTo>
                    <a:pt x="125" y="29"/>
                  </a:lnTo>
                  <a:lnTo>
                    <a:pt x="105" y="37"/>
                  </a:lnTo>
                  <a:lnTo>
                    <a:pt x="85" y="46"/>
                  </a:lnTo>
                  <a:lnTo>
                    <a:pt x="69" y="57"/>
                  </a:lnTo>
                  <a:lnTo>
                    <a:pt x="53" y="68"/>
                  </a:lnTo>
                  <a:lnTo>
                    <a:pt x="40" y="81"/>
                  </a:lnTo>
                  <a:lnTo>
                    <a:pt x="27" y="94"/>
                  </a:lnTo>
                  <a:lnTo>
                    <a:pt x="17" y="106"/>
                  </a:lnTo>
                  <a:lnTo>
                    <a:pt x="9" y="120"/>
                  </a:lnTo>
                  <a:lnTo>
                    <a:pt x="4" y="133"/>
                  </a:lnTo>
                  <a:lnTo>
                    <a:pt x="1" y="148"/>
                  </a:lnTo>
                  <a:lnTo>
                    <a:pt x="0" y="163"/>
                  </a:lnTo>
                  <a:lnTo>
                    <a:pt x="1" y="177"/>
                  </a:lnTo>
                  <a:lnTo>
                    <a:pt x="4" y="191"/>
                  </a:lnTo>
                  <a:lnTo>
                    <a:pt x="9" y="205"/>
                  </a:lnTo>
                  <a:lnTo>
                    <a:pt x="17" y="219"/>
                  </a:lnTo>
                  <a:lnTo>
                    <a:pt x="27" y="231"/>
                  </a:lnTo>
                  <a:lnTo>
                    <a:pt x="40" y="244"/>
                  </a:lnTo>
                  <a:lnTo>
                    <a:pt x="53" y="257"/>
                  </a:lnTo>
                  <a:lnTo>
                    <a:pt x="69" y="268"/>
                  </a:lnTo>
                  <a:lnTo>
                    <a:pt x="85" y="278"/>
                  </a:lnTo>
                  <a:lnTo>
                    <a:pt x="105" y="288"/>
                  </a:lnTo>
                  <a:lnTo>
                    <a:pt x="125" y="296"/>
                  </a:lnTo>
                  <a:lnTo>
                    <a:pt x="148" y="304"/>
                  </a:lnTo>
                  <a:lnTo>
                    <a:pt x="170" y="310"/>
                  </a:lnTo>
                  <a:lnTo>
                    <a:pt x="195" y="316"/>
                  </a:lnTo>
                  <a:lnTo>
                    <a:pt x="218" y="320"/>
                  </a:lnTo>
                  <a:lnTo>
                    <a:pt x="243" y="324"/>
                  </a:lnTo>
                  <a:lnTo>
                    <a:pt x="269" y="326"/>
                  </a:lnTo>
                  <a:lnTo>
                    <a:pt x="294" y="326"/>
                  </a:lnTo>
                  <a:lnTo>
                    <a:pt x="321" y="326"/>
                  </a:lnTo>
                  <a:lnTo>
                    <a:pt x="347" y="324"/>
                  </a:lnTo>
                  <a:lnTo>
                    <a:pt x="372" y="320"/>
                  </a:lnTo>
                  <a:lnTo>
                    <a:pt x="395" y="316"/>
                  </a:lnTo>
                  <a:lnTo>
                    <a:pt x="420" y="310"/>
                  </a:lnTo>
                  <a:lnTo>
                    <a:pt x="442" y="304"/>
                  </a:lnTo>
                  <a:lnTo>
                    <a:pt x="465" y="296"/>
                  </a:lnTo>
                  <a:lnTo>
                    <a:pt x="485" y="288"/>
                  </a:lnTo>
                  <a:lnTo>
                    <a:pt x="505" y="278"/>
                  </a:lnTo>
                  <a:lnTo>
                    <a:pt x="521" y="268"/>
                  </a:lnTo>
                  <a:lnTo>
                    <a:pt x="538" y="257"/>
                  </a:lnTo>
                  <a:lnTo>
                    <a:pt x="550" y="244"/>
                  </a:lnTo>
                  <a:lnTo>
                    <a:pt x="563" y="231"/>
                  </a:lnTo>
                  <a:lnTo>
                    <a:pt x="573" y="219"/>
                  </a:lnTo>
                  <a:lnTo>
                    <a:pt x="581" y="205"/>
                  </a:lnTo>
                  <a:lnTo>
                    <a:pt x="586" y="191"/>
                  </a:lnTo>
                  <a:lnTo>
                    <a:pt x="589" y="177"/>
                  </a:lnTo>
                  <a:lnTo>
                    <a:pt x="591"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0" name="Rectangle 36">
              <a:extLst>
                <a:ext uri="{FF2B5EF4-FFF2-40B4-BE49-F238E27FC236}">
                  <a16:creationId xmlns:a16="http://schemas.microsoft.com/office/drawing/2014/main" id="{E435142B-779C-4F70-B366-52C8BF868E5C}"/>
                </a:ext>
              </a:extLst>
            </p:cNvPr>
            <p:cNvSpPr>
              <a:spLocks noChangeArrowheads="1"/>
            </p:cNvSpPr>
            <p:nvPr/>
          </p:nvSpPr>
          <p:spPr bwMode="auto">
            <a:xfrm>
              <a:off x="4696" y="507"/>
              <a:ext cx="52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grpSp>
      <p:sp>
        <p:nvSpPr>
          <p:cNvPr id="11302" name="Rectangle 38">
            <a:extLst>
              <a:ext uri="{FF2B5EF4-FFF2-40B4-BE49-F238E27FC236}">
                <a16:creationId xmlns:a16="http://schemas.microsoft.com/office/drawing/2014/main" id="{2C02D167-FD52-4EC0-92B8-EC5B33D6442E}"/>
              </a:ext>
            </a:extLst>
          </p:cNvPr>
          <p:cNvSpPr>
            <a:spLocks noChangeArrowheads="1"/>
          </p:cNvSpPr>
          <p:nvPr/>
        </p:nvSpPr>
        <p:spPr bwMode="auto">
          <a:xfrm>
            <a:off x="8221663" y="1201738"/>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11303" name="Rectangle 39">
            <a:extLst>
              <a:ext uri="{FF2B5EF4-FFF2-40B4-BE49-F238E27FC236}">
                <a16:creationId xmlns:a16="http://schemas.microsoft.com/office/drawing/2014/main" id="{E5A251F6-23E9-44C7-80C0-4B4F15B814D1}"/>
              </a:ext>
            </a:extLst>
          </p:cNvPr>
          <p:cNvSpPr>
            <a:spLocks noChangeArrowheads="1"/>
          </p:cNvSpPr>
          <p:nvPr/>
        </p:nvSpPr>
        <p:spPr bwMode="auto">
          <a:xfrm>
            <a:off x="6945313" y="120173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grpSp>
        <p:nvGrpSpPr>
          <p:cNvPr id="11306" name="Group 42">
            <a:extLst>
              <a:ext uri="{FF2B5EF4-FFF2-40B4-BE49-F238E27FC236}">
                <a16:creationId xmlns:a16="http://schemas.microsoft.com/office/drawing/2014/main" id="{99C0E601-1B96-4F49-916C-BAC9FD4921C8}"/>
              </a:ext>
            </a:extLst>
          </p:cNvPr>
          <p:cNvGrpSpPr>
            <a:grpSpLocks/>
          </p:cNvGrpSpPr>
          <p:nvPr/>
        </p:nvGrpSpPr>
        <p:grpSpPr bwMode="auto">
          <a:xfrm>
            <a:off x="5748338" y="438150"/>
            <a:ext cx="722312" cy="519113"/>
            <a:chOff x="3621" y="276"/>
            <a:chExt cx="455" cy="327"/>
          </a:xfrm>
        </p:grpSpPr>
        <p:sp>
          <p:nvSpPr>
            <p:cNvPr id="11304" name="Freeform 40">
              <a:extLst>
                <a:ext uri="{FF2B5EF4-FFF2-40B4-BE49-F238E27FC236}">
                  <a16:creationId xmlns:a16="http://schemas.microsoft.com/office/drawing/2014/main" id="{F01A5EA0-7D13-42B5-A6FB-9E85FDC5E1BC}"/>
                </a:ext>
              </a:extLst>
            </p:cNvPr>
            <p:cNvSpPr>
              <a:spLocks/>
            </p:cNvSpPr>
            <p:nvPr/>
          </p:nvSpPr>
          <p:spPr bwMode="auto">
            <a:xfrm>
              <a:off x="3622" y="276"/>
              <a:ext cx="454" cy="327"/>
            </a:xfrm>
            <a:custGeom>
              <a:avLst/>
              <a:gdLst>
                <a:gd name="T0" fmla="*/ 1 w 454"/>
                <a:gd name="T1" fmla="*/ 177 h 327"/>
                <a:gd name="T2" fmla="*/ 8 w 454"/>
                <a:gd name="T3" fmla="*/ 205 h 327"/>
                <a:gd name="T4" fmla="*/ 21 w 454"/>
                <a:gd name="T5" fmla="*/ 231 h 327"/>
                <a:gd name="T6" fmla="*/ 41 w 454"/>
                <a:gd name="T7" fmla="*/ 257 h 327"/>
                <a:gd name="T8" fmla="*/ 66 w 454"/>
                <a:gd name="T9" fmla="*/ 278 h 327"/>
                <a:gd name="T10" fmla="*/ 96 w 454"/>
                <a:gd name="T11" fmla="*/ 296 h 327"/>
                <a:gd name="T12" fmla="*/ 131 w 454"/>
                <a:gd name="T13" fmla="*/ 311 h 327"/>
                <a:gd name="T14" fmla="*/ 167 w 454"/>
                <a:gd name="T15" fmla="*/ 320 h 327"/>
                <a:gd name="T16" fmla="*/ 206 w 454"/>
                <a:gd name="T17" fmla="*/ 326 h 327"/>
                <a:gd name="T18" fmla="*/ 246 w 454"/>
                <a:gd name="T19" fmla="*/ 326 h 327"/>
                <a:gd name="T20" fmla="*/ 285 w 454"/>
                <a:gd name="T21" fmla="*/ 320 h 327"/>
                <a:gd name="T22" fmla="*/ 322 w 454"/>
                <a:gd name="T23" fmla="*/ 310 h 327"/>
                <a:gd name="T24" fmla="*/ 356 w 454"/>
                <a:gd name="T25" fmla="*/ 296 h 327"/>
                <a:gd name="T26" fmla="*/ 387 w 454"/>
                <a:gd name="T27" fmla="*/ 278 h 327"/>
                <a:gd name="T28" fmla="*/ 412 w 454"/>
                <a:gd name="T29" fmla="*/ 257 h 327"/>
                <a:gd name="T30" fmla="*/ 431 w 454"/>
                <a:gd name="T31" fmla="*/ 231 h 327"/>
                <a:gd name="T32" fmla="*/ 445 w 454"/>
                <a:gd name="T33" fmla="*/ 205 h 327"/>
                <a:gd name="T34" fmla="*/ 453 w 454"/>
                <a:gd name="T35" fmla="*/ 177 h 327"/>
                <a:gd name="T36" fmla="*/ 453 w 454"/>
                <a:gd name="T37" fmla="*/ 148 h 327"/>
                <a:gd name="T38" fmla="*/ 445 w 454"/>
                <a:gd name="T39" fmla="*/ 120 h 327"/>
                <a:gd name="T40" fmla="*/ 431 w 454"/>
                <a:gd name="T41" fmla="*/ 94 h 327"/>
                <a:gd name="T42" fmla="*/ 412 w 454"/>
                <a:gd name="T43" fmla="*/ 68 h 327"/>
                <a:gd name="T44" fmla="*/ 387 w 454"/>
                <a:gd name="T45" fmla="*/ 47 h 327"/>
                <a:gd name="T46" fmla="*/ 356 w 454"/>
                <a:gd name="T47" fmla="*/ 29 h 327"/>
                <a:gd name="T48" fmla="*/ 322 w 454"/>
                <a:gd name="T49" fmla="*/ 15 h 327"/>
                <a:gd name="T50" fmla="*/ 285 w 454"/>
                <a:gd name="T51" fmla="*/ 5 h 327"/>
                <a:gd name="T52" fmla="*/ 246 w 454"/>
                <a:gd name="T53" fmla="*/ 0 h 327"/>
                <a:gd name="T54" fmla="*/ 206 w 454"/>
                <a:gd name="T55" fmla="*/ 0 h 327"/>
                <a:gd name="T56" fmla="*/ 167 w 454"/>
                <a:gd name="T57" fmla="*/ 5 h 327"/>
                <a:gd name="T58" fmla="*/ 131 w 454"/>
                <a:gd name="T59" fmla="*/ 15 h 327"/>
                <a:gd name="T60" fmla="*/ 96 w 454"/>
                <a:gd name="T61" fmla="*/ 29 h 327"/>
                <a:gd name="T62" fmla="*/ 66 w 454"/>
                <a:gd name="T63" fmla="*/ 47 h 327"/>
                <a:gd name="T64" fmla="*/ 41 w 454"/>
                <a:gd name="T65" fmla="*/ 68 h 327"/>
                <a:gd name="T66" fmla="*/ 21 w 454"/>
                <a:gd name="T67" fmla="*/ 94 h 327"/>
                <a:gd name="T68" fmla="*/ 8 w 454"/>
                <a:gd name="T69" fmla="*/ 120 h 327"/>
                <a:gd name="T70" fmla="*/ 1 w 454"/>
                <a:gd name="T71" fmla="*/ 14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0" y="163"/>
                  </a:moveTo>
                  <a:lnTo>
                    <a:pt x="1" y="177"/>
                  </a:lnTo>
                  <a:lnTo>
                    <a:pt x="3" y="192"/>
                  </a:lnTo>
                  <a:lnTo>
                    <a:pt x="8" y="205"/>
                  </a:lnTo>
                  <a:lnTo>
                    <a:pt x="13" y="219"/>
                  </a:lnTo>
                  <a:lnTo>
                    <a:pt x="21" y="231"/>
                  </a:lnTo>
                  <a:lnTo>
                    <a:pt x="30" y="244"/>
                  </a:lnTo>
                  <a:lnTo>
                    <a:pt x="41" y="257"/>
                  </a:lnTo>
                  <a:lnTo>
                    <a:pt x="53" y="268"/>
                  </a:lnTo>
                  <a:lnTo>
                    <a:pt x="66" y="278"/>
                  </a:lnTo>
                  <a:lnTo>
                    <a:pt x="80" y="288"/>
                  </a:lnTo>
                  <a:lnTo>
                    <a:pt x="96" y="296"/>
                  </a:lnTo>
                  <a:lnTo>
                    <a:pt x="113" y="304"/>
                  </a:lnTo>
                  <a:lnTo>
                    <a:pt x="131" y="311"/>
                  </a:lnTo>
                  <a:lnTo>
                    <a:pt x="149" y="316"/>
                  </a:lnTo>
                  <a:lnTo>
                    <a:pt x="167" y="320"/>
                  </a:lnTo>
                  <a:lnTo>
                    <a:pt x="186" y="324"/>
                  </a:lnTo>
                  <a:lnTo>
                    <a:pt x="206" y="326"/>
                  </a:lnTo>
                  <a:lnTo>
                    <a:pt x="227" y="326"/>
                  </a:lnTo>
                  <a:lnTo>
                    <a:pt x="246" y="326"/>
                  </a:lnTo>
                  <a:lnTo>
                    <a:pt x="266" y="323"/>
                  </a:lnTo>
                  <a:lnTo>
                    <a:pt x="285" y="320"/>
                  </a:lnTo>
                  <a:lnTo>
                    <a:pt x="304" y="316"/>
                  </a:lnTo>
                  <a:lnTo>
                    <a:pt x="322" y="310"/>
                  </a:lnTo>
                  <a:lnTo>
                    <a:pt x="340" y="304"/>
                  </a:lnTo>
                  <a:lnTo>
                    <a:pt x="356" y="296"/>
                  </a:lnTo>
                  <a:lnTo>
                    <a:pt x="372" y="288"/>
                  </a:lnTo>
                  <a:lnTo>
                    <a:pt x="387" y="278"/>
                  </a:lnTo>
                  <a:lnTo>
                    <a:pt x="399" y="266"/>
                  </a:lnTo>
                  <a:lnTo>
                    <a:pt x="412" y="257"/>
                  </a:lnTo>
                  <a:lnTo>
                    <a:pt x="423" y="244"/>
                  </a:lnTo>
                  <a:lnTo>
                    <a:pt x="431" y="231"/>
                  </a:lnTo>
                  <a:lnTo>
                    <a:pt x="439" y="219"/>
                  </a:lnTo>
                  <a:lnTo>
                    <a:pt x="445" y="205"/>
                  </a:lnTo>
                  <a:lnTo>
                    <a:pt x="449" y="191"/>
                  </a:lnTo>
                  <a:lnTo>
                    <a:pt x="453" y="177"/>
                  </a:lnTo>
                  <a:lnTo>
                    <a:pt x="453" y="163"/>
                  </a:ln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1"/>
                  </a:lnTo>
                  <a:lnTo>
                    <a:pt x="246" y="0"/>
                  </a:lnTo>
                  <a:lnTo>
                    <a:pt x="225" y="0"/>
                  </a:lnTo>
                  <a:lnTo>
                    <a:pt x="206" y="0"/>
                  </a:lnTo>
                  <a:lnTo>
                    <a:pt x="186" y="1"/>
                  </a:lnTo>
                  <a:lnTo>
                    <a:pt x="167" y="5"/>
                  </a:lnTo>
                  <a:lnTo>
                    <a:pt x="149" y="9"/>
                  </a:lnTo>
                  <a:lnTo>
                    <a:pt x="131" y="15"/>
                  </a:lnTo>
                  <a:lnTo>
                    <a:pt x="113" y="21"/>
                  </a:lnTo>
                  <a:lnTo>
                    <a:pt x="96" y="29"/>
                  </a:lnTo>
                  <a:lnTo>
                    <a:pt x="80" y="37"/>
                  </a:lnTo>
                  <a:lnTo>
                    <a:pt x="66" y="47"/>
                  </a:lnTo>
                  <a:lnTo>
                    <a:pt x="53" y="57"/>
                  </a:lnTo>
                  <a:lnTo>
                    <a:pt x="41" y="68"/>
                  </a:lnTo>
                  <a:lnTo>
                    <a:pt x="30" y="81"/>
                  </a:lnTo>
                  <a:lnTo>
                    <a:pt x="21" y="94"/>
                  </a:lnTo>
                  <a:lnTo>
                    <a:pt x="13" y="106"/>
                  </a:lnTo>
                  <a:lnTo>
                    <a:pt x="8" y="120"/>
                  </a:lnTo>
                  <a:lnTo>
                    <a:pt x="3" y="134"/>
                  </a:lnTo>
                  <a:lnTo>
                    <a:pt x="1" y="148"/>
                  </a:lnTo>
                  <a:lnTo>
                    <a:pt x="0"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5" name="Rectangle 41">
              <a:extLst>
                <a:ext uri="{FF2B5EF4-FFF2-40B4-BE49-F238E27FC236}">
                  <a16:creationId xmlns:a16="http://schemas.microsoft.com/office/drawing/2014/main" id="{CDF7F05C-2EFB-48C0-94BC-BEDE53AAE09A}"/>
                </a:ext>
              </a:extLst>
            </p:cNvPr>
            <p:cNvSpPr>
              <a:spLocks noChangeArrowheads="1"/>
            </p:cNvSpPr>
            <p:nvPr/>
          </p:nvSpPr>
          <p:spPr bwMode="auto">
            <a:xfrm>
              <a:off x="3621" y="334"/>
              <a:ext cx="4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grpSp>
      <p:grpSp>
        <p:nvGrpSpPr>
          <p:cNvPr id="11313" name="Group 49">
            <a:extLst>
              <a:ext uri="{FF2B5EF4-FFF2-40B4-BE49-F238E27FC236}">
                <a16:creationId xmlns:a16="http://schemas.microsoft.com/office/drawing/2014/main" id="{AB945359-7C29-47EC-A7E2-B101CC276863}"/>
              </a:ext>
            </a:extLst>
          </p:cNvPr>
          <p:cNvGrpSpPr>
            <a:grpSpLocks/>
          </p:cNvGrpSpPr>
          <p:nvPr/>
        </p:nvGrpSpPr>
        <p:grpSpPr bwMode="auto">
          <a:xfrm>
            <a:off x="3284538" y="727075"/>
            <a:ext cx="2039937" cy="900113"/>
            <a:chOff x="2069" y="458"/>
            <a:chExt cx="1285" cy="567"/>
          </a:xfrm>
        </p:grpSpPr>
        <p:sp>
          <p:nvSpPr>
            <p:cNvPr id="11307" name="Freeform 43">
              <a:extLst>
                <a:ext uri="{FF2B5EF4-FFF2-40B4-BE49-F238E27FC236}">
                  <a16:creationId xmlns:a16="http://schemas.microsoft.com/office/drawing/2014/main" id="{48E9A49A-0364-4086-82BD-2AC1DAEECB61}"/>
                </a:ext>
              </a:extLst>
            </p:cNvPr>
            <p:cNvSpPr>
              <a:spLocks/>
            </p:cNvSpPr>
            <p:nvPr/>
          </p:nvSpPr>
          <p:spPr bwMode="auto">
            <a:xfrm>
              <a:off x="2476" y="458"/>
              <a:ext cx="454" cy="327"/>
            </a:xfrm>
            <a:custGeom>
              <a:avLst/>
              <a:gdLst>
                <a:gd name="T0" fmla="*/ 453 w 454"/>
                <a:gd name="T1" fmla="*/ 148 h 327"/>
                <a:gd name="T2" fmla="*/ 445 w 454"/>
                <a:gd name="T3" fmla="*/ 120 h 327"/>
                <a:gd name="T4" fmla="*/ 431 w 454"/>
                <a:gd name="T5" fmla="*/ 94 h 327"/>
                <a:gd name="T6" fmla="*/ 412 w 454"/>
                <a:gd name="T7" fmla="*/ 68 h 327"/>
                <a:gd name="T8" fmla="*/ 387 w 454"/>
                <a:gd name="T9" fmla="*/ 47 h 327"/>
                <a:gd name="T10" fmla="*/ 356 w 454"/>
                <a:gd name="T11" fmla="*/ 29 h 327"/>
                <a:gd name="T12" fmla="*/ 322 w 454"/>
                <a:gd name="T13" fmla="*/ 15 h 327"/>
                <a:gd name="T14" fmla="*/ 285 w 454"/>
                <a:gd name="T15" fmla="*/ 5 h 327"/>
                <a:gd name="T16" fmla="*/ 246 w 454"/>
                <a:gd name="T17" fmla="*/ 0 h 327"/>
                <a:gd name="T18" fmla="*/ 206 w 454"/>
                <a:gd name="T19" fmla="*/ 0 h 327"/>
                <a:gd name="T20" fmla="*/ 167 w 454"/>
                <a:gd name="T21" fmla="*/ 5 h 327"/>
                <a:gd name="T22" fmla="*/ 131 w 454"/>
                <a:gd name="T23" fmla="*/ 15 h 327"/>
                <a:gd name="T24" fmla="*/ 96 w 454"/>
                <a:gd name="T25" fmla="*/ 29 h 327"/>
                <a:gd name="T26" fmla="*/ 66 w 454"/>
                <a:gd name="T27" fmla="*/ 47 h 327"/>
                <a:gd name="T28" fmla="*/ 41 w 454"/>
                <a:gd name="T29" fmla="*/ 68 h 327"/>
                <a:gd name="T30" fmla="*/ 21 w 454"/>
                <a:gd name="T31" fmla="*/ 94 h 327"/>
                <a:gd name="T32" fmla="*/ 8 w 454"/>
                <a:gd name="T33" fmla="*/ 120 h 327"/>
                <a:gd name="T34" fmla="*/ 1 w 454"/>
                <a:gd name="T35" fmla="*/ 148 h 327"/>
                <a:gd name="T36" fmla="*/ 1 w 454"/>
                <a:gd name="T37" fmla="*/ 177 h 327"/>
                <a:gd name="T38" fmla="*/ 8 w 454"/>
                <a:gd name="T39" fmla="*/ 205 h 327"/>
                <a:gd name="T40" fmla="*/ 21 w 454"/>
                <a:gd name="T41" fmla="*/ 231 h 327"/>
                <a:gd name="T42" fmla="*/ 41 w 454"/>
                <a:gd name="T43" fmla="*/ 257 h 327"/>
                <a:gd name="T44" fmla="*/ 66 w 454"/>
                <a:gd name="T45" fmla="*/ 278 h 327"/>
                <a:gd name="T46" fmla="*/ 96 w 454"/>
                <a:gd name="T47" fmla="*/ 296 h 327"/>
                <a:gd name="T48" fmla="*/ 131 w 454"/>
                <a:gd name="T49" fmla="*/ 310 h 327"/>
                <a:gd name="T50" fmla="*/ 167 w 454"/>
                <a:gd name="T51" fmla="*/ 320 h 327"/>
                <a:gd name="T52" fmla="*/ 206 w 454"/>
                <a:gd name="T53" fmla="*/ 326 h 327"/>
                <a:gd name="T54" fmla="*/ 246 w 454"/>
                <a:gd name="T55" fmla="*/ 326 h 327"/>
                <a:gd name="T56" fmla="*/ 285 w 454"/>
                <a:gd name="T57" fmla="*/ 320 h 327"/>
                <a:gd name="T58" fmla="*/ 322 w 454"/>
                <a:gd name="T59" fmla="*/ 310 h 327"/>
                <a:gd name="T60" fmla="*/ 356 w 454"/>
                <a:gd name="T61" fmla="*/ 296 h 327"/>
                <a:gd name="T62" fmla="*/ 387 w 454"/>
                <a:gd name="T63" fmla="*/ 278 h 327"/>
                <a:gd name="T64" fmla="*/ 412 w 454"/>
                <a:gd name="T65" fmla="*/ 257 h 327"/>
                <a:gd name="T66" fmla="*/ 431 w 454"/>
                <a:gd name="T67" fmla="*/ 231 h 327"/>
                <a:gd name="T68" fmla="*/ 445 w 454"/>
                <a:gd name="T69" fmla="*/ 205 h 327"/>
                <a:gd name="T70" fmla="*/ 453 w 454"/>
                <a:gd name="T71" fmla="*/ 17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7">
                  <a:moveTo>
                    <a:pt x="453" y="163"/>
                  </a:moveTo>
                  <a:lnTo>
                    <a:pt x="453" y="148"/>
                  </a:lnTo>
                  <a:lnTo>
                    <a:pt x="449" y="134"/>
                  </a:lnTo>
                  <a:lnTo>
                    <a:pt x="445" y="120"/>
                  </a:lnTo>
                  <a:lnTo>
                    <a:pt x="439" y="106"/>
                  </a:lnTo>
                  <a:lnTo>
                    <a:pt x="431" y="94"/>
                  </a:lnTo>
                  <a:lnTo>
                    <a:pt x="422" y="81"/>
                  </a:lnTo>
                  <a:lnTo>
                    <a:pt x="412" y="68"/>
                  </a:lnTo>
                  <a:lnTo>
                    <a:pt x="399" y="57"/>
                  </a:lnTo>
                  <a:lnTo>
                    <a:pt x="387" y="47"/>
                  </a:lnTo>
                  <a:lnTo>
                    <a:pt x="372" y="37"/>
                  </a:lnTo>
                  <a:lnTo>
                    <a:pt x="356" y="29"/>
                  </a:lnTo>
                  <a:lnTo>
                    <a:pt x="339" y="21"/>
                  </a:lnTo>
                  <a:lnTo>
                    <a:pt x="322" y="15"/>
                  </a:lnTo>
                  <a:lnTo>
                    <a:pt x="304" y="9"/>
                  </a:lnTo>
                  <a:lnTo>
                    <a:pt x="285" y="5"/>
                  </a:lnTo>
                  <a:lnTo>
                    <a:pt x="266" y="2"/>
                  </a:lnTo>
                  <a:lnTo>
                    <a:pt x="246" y="0"/>
                  </a:lnTo>
                  <a:lnTo>
                    <a:pt x="227" y="0"/>
                  </a:lnTo>
                  <a:lnTo>
                    <a:pt x="206" y="0"/>
                  </a:lnTo>
                  <a:lnTo>
                    <a:pt x="187" y="2"/>
                  </a:lnTo>
                  <a:lnTo>
                    <a:pt x="167" y="5"/>
                  </a:lnTo>
                  <a:lnTo>
                    <a:pt x="149" y="9"/>
                  </a:lnTo>
                  <a:lnTo>
                    <a:pt x="131" y="15"/>
                  </a:lnTo>
                  <a:lnTo>
                    <a:pt x="113" y="21"/>
                  </a:lnTo>
                  <a:lnTo>
                    <a:pt x="96" y="29"/>
                  </a:lnTo>
                  <a:lnTo>
                    <a:pt x="81" y="37"/>
                  </a:lnTo>
                  <a:lnTo>
                    <a:pt x="66" y="47"/>
                  </a:lnTo>
                  <a:lnTo>
                    <a:pt x="53" y="57"/>
                  </a:lnTo>
                  <a:lnTo>
                    <a:pt x="41" y="68"/>
                  </a:lnTo>
                  <a:lnTo>
                    <a:pt x="30" y="81"/>
                  </a:lnTo>
                  <a:lnTo>
                    <a:pt x="21" y="94"/>
                  </a:lnTo>
                  <a:lnTo>
                    <a:pt x="13" y="106"/>
                  </a:lnTo>
                  <a:lnTo>
                    <a:pt x="8" y="120"/>
                  </a:lnTo>
                  <a:lnTo>
                    <a:pt x="3" y="134"/>
                  </a:lnTo>
                  <a:lnTo>
                    <a:pt x="1" y="148"/>
                  </a:lnTo>
                  <a:lnTo>
                    <a:pt x="0" y="163"/>
                  </a:lnTo>
                  <a:lnTo>
                    <a:pt x="1" y="177"/>
                  </a:lnTo>
                  <a:lnTo>
                    <a:pt x="3" y="191"/>
                  </a:lnTo>
                  <a:lnTo>
                    <a:pt x="8" y="205"/>
                  </a:lnTo>
                  <a:lnTo>
                    <a:pt x="13" y="219"/>
                  </a:lnTo>
                  <a:lnTo>
                    <a:pt x="21" y="231"/>
                  </a:lnTo>
                  <a:lnTo>
                    <a:pt x="30" y="244"/>
                  </a:lnTo>
                  <a:lnTo>
                    <a:pt x="41" y="257"/>
                  </a:lnTo>
                  <a:lnTo>
                    <a:pt x="53" y="268"/>
                  </a:lnTo>
                  <a:lnTo>
                    <a:pt x="66" y="278"/>
                  </a:lnTo>
                  <a:lnTo>
                    <a:pt x="81" y="288"/>
                  </a:lnTo>
                  <a:lnTo>
                    <a:pt x="96" y="296"/>
                  </a:lnTo>
                  <a:lnTo>
                    <a:pt x="113" y="304"/>
                  </a:lnTo>
                  <a:lnTo>
                    <a:pt x="131" y="310"/>
                  </a:lnTo>
                  <a:lnTo>
                    <a:pt x="149" y="316"/>
                  </a:lnTo>
                  <a:lnTo>
                    <a:pt x="167" y="320"/>
                  </a:lnTo>
                  <a:lnTo>
                    <a:pt x="187" y="324"/>
                  </a:lnTo>
                  <a:lnTo>
                    <a:pt x="206" y="326"/>
                  </a:lnTo>
                  <a:lnTo>
                    <a:pt x="227" y="326"/>
                  </a:lnTo>
                  <a:lnTo>
                    <a:pt x="246" y="326"/>
                  </a:lnTo>
                  <a:lnTo>
                    <a:pt x="266" y="324"/>
                  </a:lnTo>
                  <a:lnTo>
                    <a:pt x="285" y="320"/>
                  </a:lnTo>
                  <a:lnTo>
                    <a:pt x="304" y="316"/>
                  </a:lnTo>
                  <a:lnTo>
                    <a:pt x="322" y="310"/>
                  </a:lnTo>
                  <a:lnTo>
                    <a:pt x="339" y="304"/>
                  </a:lnTo>
                  <a:lnTo>
                    <a:pt x="356" y="296"/>
                  </a:lnTo>
                  <a:lnTo>
                    <a:pt x="372" y="288"/>
                  </a:lnTo>
                  <a:lnTo>
                    <a:pt x="387" y="278"/>
                  </a:lnTo>
                  <a:lnTo>
                    <a:pt x="399" y="268"/>
                  </a:lnTo>
                  <a:lnTo>
                    <a:pt x="412" y="257"/>
                  </a:lnTo>
                  <a:lnTo>
                    <a:pt x="422" y="244"/>
                  </a:lnTo>
                  <a:lnTo>
                    <a:pt x="431" y="231"/>
                  </a:lnTo>
                  <a:lnTo>
                    <a:pt x="439" y="219"/>
                  </a:lnTo>
                  <a:lnTo>
                    <a:pt x="445" y="205"/>
                  </a:lnTo>
                  <a:lnTo>
                    <a:pt x="449" y="191"/>
                  </a:lnTo>
                  <a:lnTo>
                    <a:pt x="453" y="177"/>
                  </a:lnTo>
                  <a:lnTo>
                    <a:pt x="453" y="16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8" name="Freeform 44">
              <a:extLst>
                <a:ext uri="{FF2B5EF4-FFF2-40B4-BE49-F238E27FC236}">
                  <a16:creationId xmlns:a16="http://schemas.microsoft.com/office/drawing/2014/main" id="{5E93EC69-B557-4A95-93F4-F46193E32367}"/>
                </a:ext>
              </a:extLst>
            </p:cNvPr>
            <p:cNvSpPr>
              <a:spLocks/>
            </p:cNvSpPr>
            <p:nvPr/>
          </p:nvSpPr>
          <p:spPr bwMode="auto">
            <a:xfrm>
              <a:off x="2069" y="699"/>
              <a:ext cx="454" cy="326"/>
            </a:xfrm>
            <a:custGeom>
              <a:avLst/>
              <a:gdLst>
                <a:gd name="T0" fmla="*/ 451 w 454"/>
                <a:gd name="T1" fmla="*/ 148 h 326"/>
                <a:gd name="T2" fmla="*/ 445 w 454"/>
                <a:gd name="T3" fmla="*/ 120 h 326"/>
                <a:gd name="T4" fmla="*/ 431 w 454"/>
                <a:gd name="T5" fmla="*/ 93 h 326"/>
                <a:gd name="T6" fmla="*/ 411 w 454"/>
                <a:gd name="T7" fmla="*/ 68 h 326"/>
                <a:gd name="T8" fmla="*/ 386 w 454"/>
                <a:gd name="T9" fmla="*/ 47 h 326"/>
                <a:gd name="T10" fmla="*/ 356 w 454"/>
                <a:gd name="T11" fmla="*/ 29 h 326"/>
                <a:gd name="T12" fmla="*/ 322 w 454"/>
                <a:gd name="T13" fmla="*/ 15 h 326"/>
                <a:gd name="T14" fmla="*/ 285 w 454"/>
                <a:gd name="T15" fmla="*/ 5 h 326"/>
                <a:gd name="T16" fmla="*/ 246 w 454"/>
                <a:gd name="T17" fmla="*/ 0 h 326"/>
                <a:gd name="T18" fmla="*/ 206 w 454"/>
                <a:gd name="T19" fmla="*/ 0 h 326"/>
                <a:gd name="T20" fmla="*/ 167 w 454"/>
                <a:gd name="T21" fmla="*/ 5 h 326"/>
                <a:gd name="T22" fmla="*/ 130 w 454"/>
                <a:gd name="T23" fmla="*/ 15 h 326"/>
                <a:gd name="T24" fmla="*/ 96 w 454"/>
                <a:gd name="T25" fmla="*/ 29 h 326"/>
                <a:gd name="T26" fmla="*/ 66 w 454"/>
                <a:gd name="T27" fmla="*/ 47 h 326"/>
                <a:gd name="T28" fmla="*/ 41 w 454"/>
                <a:gd name="T29" fmla="*/ 68 h 326"/>
                <a:gd name="T30" fmla="*/ 21 w 454"/>
                <a:gd name="T31" fmla="*/ 93 h 326"/>
                <a:gd name="T32" fmla="*/ 7 w 454"/>
                <a:gd name="T33" fmla="*/ 120 h 326"/>
                <a:gd name="T34" fmla="*/ 1 w 454"/>
                <a:gd name="T35" fmla="*/ 148 h 326"/>
                <a:gd name="T36" fmla="*/ 1 w 454"/>
                <a:gd name="T37" fmla="*/ 176 h 326"/>
                <a:gd name="T38" fmla="*/ 7 w 454"/>
                <a:gd name="T39" fmla="*/ 204 h 326"/>
                <a:gd name="T40" fmla="*/ 21 w 454"/>
                <a:gd name="T41" fmla="*/ 231 h 326"/>
                <a:gd name="T42" fmla="*/ 41 w 454"/>
                <a:gd name="T43" fmla="*/ 256 h 326"/>
                <a:gd name="T44" fmla="*/ 66 w 454"/>
                <a:gd name="T45" fmla="*/ 277 h 326"/>
                <a:gd name="T46" fmla="*/ 96 w 454"/>
                <a:gd name="T47" fmla="*/ 295 h 326"/>
                <a:gd name="T48" fmla="*/ 130 w 454"/>
                <a:gd name="T49" fmla="*/ 309 h 326"/>
                <a:gd name="T50" fmla="*/ 167 w 454"/>
                <a:gd name="T51" fmla="*/ 319 h 326"/>
                <a:gd name="T52" fmla="*/ 206 w 454"/>
                <a:gd name="T53" fmla="*/ 325 h 326"/>
                <a:gd name="T54" fmla="*/ 246 w 454"/>
                <a:gd name="T55" fmla="*/ 325 h 326"/>
                <a:gd name="T56" fmla="*/ 285 w 454"/>
                <a:gd name="T57" fmla="*/ 319 h 326"/>
                <a:gd name="T58" fmla="*/ 322 w 454"/>
                <a:gd name="T59" fmla="*/ 309 h 326"/>
                <a:gd name="T60" fmla="*/ 356 w 454"/>
                <a:gd name="T61" fmla="*/ 295 h 326"/>
                <a:gd name="T62" fmla="*/ 386 w 454"/>
                <a:gd name="T63" fmla="*/ 277 h 326"/>
                <a:gd name="T64" fmla="*/ 411 w 454"/>
                <a:gd name="T65" fmla="*/ 256 h 326"/>
                <a:gd name="T66" fmla="*/ 431 w 454"/>
                <a:gd name="T67" fmla="*/ 231 h 326"/>
                <a:gd name="T68" fmla="*/ 445 w 454"/>
                <a:gd name="T69" fmla="*/ 204 h 326"/>
                <a:gd name="T70" fmla="*/ 451 w 454"/>
                <a:gd name="T71" fmla="*/ 17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4" h="326">
                  <a:moveTo>
                    <a:pt x="453" y="162"/>
                  </a:moveTo>
                  <a:lnTo>
                    <a:pt x="451" y="148"/>
                  </a:lnTo>
                  <a:lnTo>
                    <a:pt x="449" y="134"/>
                  </a:lnTo>
                  <a:lnTo>
                    <a:pt x="445" y="120"/>
                  </a:lnTo>
                  <a:lnTo>
                    <a:pt x="439" y="106"/>
                  </a:lnTo>
                  <a:lnTo>
                    <a:pt x="431" y="93"/>
                  </a:lnTo>
                  <a:lnTo>
                    <a:pt x="422" y="81"/>
                  </a:lnTo>
                  <a:lnTo>
                    <a:pt x="411" y="68"/>
                  </a:lnTo>
                  <a:lnTo>
                    <a:pt x="399" y="57"/>
                  </a:lnTo>
                  <a:lnTo>
                    <a:pt x="386" y="47"/>
                  </a:lnTo>
                  <a:lnTo>
                    <a:pt x="372" y="37"/>
                  </a:lnTo>
                  <a:lnTo>
                    <a:pt x="356" y="29"/>
                  </a:lnTo>
                  <a:lnTo>
                    <a:pt x="339" y="21"/>
                  </a:lnTo>
                  <a:lnTo>
                    <a:pt x="322" y="15"/>
                  </a:lnTo>
                  <a:lnTo>
                    <a:pt x="304" y="9"/>
                  </a:lnTo>
                  <a:lnTo>
                    <a:pt x="285" y="5"/>
                  </a:lnTo>
                  <a:lnTo>
                    <a:pt x="265" y="1"/>
                  </a:lnTo>
                  <a:lnTo>
                    <a:pt x="246" y="0"/>
                  </a:lnTo>
                  <a:lnTo>
                    <a:pt x="225" y="0"/>
                  </a:lnTo>
                  <a:lnTo>
                    <a:pt x="206" y="0"/>
                  </a:lnTo>
                  <a:lnTo>
                    <a:pt x="186" y="1"/>
                  </a:lnTo>
                  <a:lnTo>
                    <a:pt x="167" y="5"/>
                  </a:lnTo>
                  <a:lnTo>
                    <a:pt x="148" y="9"/>
                  </a:lnTo>
                  <a:lnTo>
                    <a:pt x="130" y="15"/>
                  </a:lnTo>
                  <a:lnTo>
                    <a:pt x="113" y="21"/>
                  </a:lnTo>
                  <a:lnTo>
                    <a:pt x="96" y="29"/>
                  </a:lnTo>
                  <a:lnTo>
                    <a:pt x="80" y="37"/>
                  </a:lnTo>
                  <a:lnTo>
                    <a:pt x="66" y="47"/>
                  </a:lnTo>
                  <a:lnTo>
                    <a:pt x="53" y="57"/>
                  </a:lnTo>
                  <a:lnTo>
                    <a:pt x="41" y="68"/>
                  </a:lnTo>
                  <a:lnTo>
                    <a:pt x="30" y="81"/>
                  </a:lnTo>
                  <a:lnTo>
                    <a:pt x="21" y="93"/>
                  </a:lnTo>
                  <a:lnTo>
                    <a:pt x="13" y="106"/>
                  </a:lnTo>
                  <a:lnTo>
                    <a:pt x="7" y="120"/>
                  </a:lnTo>
                  <a:lnTo>
                    <a:pt x="3" y="134"/>
                  </a:lnTo>
                  <a:lnTo>
                    <a:pt x="1" y="148"/>
                  </a:lnTo>
                  <a:lnTo>
                    <a:pt x="0" y="162"/>
                  </a:lnTo>
                  <a:lnTo>
                    <a:pt x="1" y="176"/>
                  </a:lnTo>
                  <a:lnTo>
                    <a:pt x="3" y="190"/>
                  </a:lnTo>
                  <a:lnTo>
                    <a:pt x="7" y="204"/>
                  </a:lnTo>
                  <a:lnTo>
                    <a:pt x="13" y="218"/>
                  </a:lnTo>
                  <a:lnTo>
                    <a:pt x="21" y="231"/>
                  </a:lnTo>
                  <a:lnTo>
                    <a:pt x="30" y="243"/>
                  </a:lnTo>
                  <a:lnTo>
                    <a:pt x="41" y="256"/>
                  </a:lnTo>
                  <a:lnTo>
                    <a:pt x="53" y="266"/>
                  </a:lnTo>
                  <a:lnTo>
                    <a:pt x="66" y="277"/>
                  </a:lnTo>
                  <a:lnTo>
                    <a:pt x="80" y="287"/>
                  </a:lnTo>
                  <a:lnTo>
                    <a:pt x="96" y="295"/>
                  </a:lnTo>
                  <a:lnTo>
                    <a:pt x="113" y="303"/>
                  </a:lnTo>
                  <a:lnTo>
                    <a:pt x="130" y="309"/>
                  </a:lnTo>
                  <a:lnTo>
                    <a:pt x="148" y="315"/>
                  </a:lnTo>
                  <a:lnTo>
                    <a:pt x="167" y="319"/>
                  </a:lnTo>
                  <a:lnTo>
                    <a:pt x="186" y="322"/>
                  </a:lnTo>
                  <a:lnTo>
                    <a:pt x="206" y="325"/>
                  </a:lnTo>
                  <a:lnTo>
                    <a:pt x="225" y="325"/>
                  </a:lnTo>
                  <a:lnTo>
                    <a:pt x="246" y="325"/>
                  </a:lnTo>
                  <a:lnTo>
                    <a:pt x="265" y="322"/>
                  </a:lnTo>
                  <a:lnTo>
                    <a:pt x="285" y="319"/>
                  </a:lnTo>
                  <a:lnTo>
                    <a:pt x="304" y="315"/>
                  </a:lnTo>
                  <a:lnTo>
                    <a:pt x="322" y="309"/>
                  </a:lnTo>
                  <a:lnTo>
                    <a:pt x="339" y="303"/>
                  </a:lnTo>
                  <a:lnTo>
                    <a:pt x="356" y="295"/>
                  </a:lnTo>
                  <a:lnTo>
                    <a:pt x="372" y="287"/>
                  </a:lnTo>
                  <a:lnTo>
                    <a:pt x="386" y="277"/>
                  </a:lnTo>
                  <a:lnTo>
                    <a:pt x="399" y="266"/>
                  </a:lnTo>
                  <a:lnTo>
                    <a:pt x="411" y="256"/>
                  </a:lnTo>
                  <a:lnTo>
                    <a:pt x="422" y="243"/>
                  </a:lnTo>
                  <a:lnTo>
                    <a:pt x="431" y="231"/>
                  </a:lnTo>
                  <a:lnTo>
                    <a:pt x="439" y="218"/>
                  </a:lnTo>
                  <a:lnTo>
                    <a:pt x="445" y="204"/>
                  </a:lnTo>
                  <a:lnTo>
                    <a:pt x="449" y="190"/>
                  </a:lnTo>
                  <a:lnTo>
                    <a:pt x="451" y="176"/>
                  </a:lnTo>
                  <a:lnTo>
                    <a:pt x="453"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9" name="Freeform 45">
              <a:extLst>
                <a:ext uri="{FF2B5EF4-FFF2-40B4-BE49-F238E27FC236}">
                  <a16:creationId xmlns:a16="http://schemas.microsoft.com/office/drawing/2014/main" id="{5DC74715-3A4D-4636-AD6E-C6EB92DF358F}"/>
                </a:ext>
              </a:extLst>
            </p:cNvPr>
            <p:cNvSpPr>
              <a:spLocks/>
            </p:cNvSpPr>
            <p:nvPr/>
          </p:nvSpPr>
          <p:spPr bwMode="auto">
            <a:xfrm>
              <a:off x="2902" y="699"/>
              <a:ext cx="452" cy="326"/>
            </a:xfrm>
            <a:custGeom>
              <a:avLst/>
              <a:gdLst>
                <a:gd name="T0" fmla="*/ 0 w 452"/>
                <a:gd name="T1" fmla="*/ 176 h 326"/>
                <a:gd name="T2" fmla="*/ 7 w 452"/>
                <a:gd name="T3" fmla="*/ 204 h 326"/>
                <a:gd name="T4" fmla="*/ 21 w 452"/>
                <a:gd name="T5" fmla="*/ 231 h 326"/>
                <a:gd name="T6" fmla="*/ 40 w 452"/>
                <a:gd name="T7" fmla="*/ 256 h 326"/>
                <a:gd name="T8" fmla="*/ 65 w 452"/>
                <a:gd name="T9" fmla="*/ 278 h 326"/>
                <a:gd name="T10" fmla="*/ 96 w 452"/>
                <a:gd name="T11" fmla="*/ 295 h 326"/>
                <a:gd name="T12" fmla="*/ 130 w 452"/>
                <a:gd name="T13" fmla="*/ 309 h 326"/>
                <a:gd name="T14" fmla="*/ 167 w 452"/>
                <a:gd name="T15" fmla="*/ 319 h 326"/>
                <a:gd name="T16" fmla="*/ 206 w 452"/>
                <a:gd name="T17" fmla="*/ 325 h 326"/>
                <a:gd name="T18" fmla="*/ 245 w 452"/>
                <a:gd name="T19" fmla="*/ 325 h 326"/>
                <a:gd name="T20" fmla="*/ 283 w 452"/>
                <a:gd name="T21" fmla="*/ 319 h 326"/>
                <a:gd name="T22" fmla="*/ 320 w 452"/>
                <a:gd name="T23" fmla="*/ 309 h 326"/>
                <a:gd name="T24" fmla="*/ 354 w 452"/>
                <a:gd name="T25" fmla="*/ 295 h 326"/>
                <a:gd name="T26" fmla="*/ 385 w 452"/>
                <a:gd name="T27" fmla="*/ 277 h 326"/>
                <a:gd name="T28" fmla="*/ 410 w 452"/>
                <a:gd name="T29" fmla="*/ 254 h 326"/>
                <a:gd name="T30" fmla="*/ 429 w 452"/>
                <a:gd name="T31" fmla="*/ 231 h 326"/>
                <a:gd name="T32" fmla="*/ 443 w 452"/>
                <a:gd name="T33" fmla="*/ 204 h 326"/>
                <a:gd name="T34" fmla="*/ 451 w 452"/>
                <a:gd name="T35" fmla="*/ 176 h 326"/>
                <a:gd name="T36" fmla="*/ 451 w 452"/>
                <a:gd name="T37" fmla="*/ 148 h 326"/>
                <a:gd name="T38" fmla="*/ 443 w 452"/>
                <a:gd name="T39" fmla="*/ 120 h 326"/>
                <a:gd name="T40" fmla="*/ 429 w 452"/>
                <a:gd name="T41" fmla="*/ 93 h 326"/>
                <a:gd name="T42" fmla="*/ 410 w 452"/>
                <a:gd name="T43" fmla="*/ 68 h 326"/>
                <a:gd name="T44" fmla="*/ 385 w 452"/>
                <a:gd name="T45" fmla="*/ 47 h 326"/>
                <a:gd name="T46" fmla="*/ 354 w 452"/>
                <a:gd name="T47" fmla="*/ 29 h 326"/>
                <a:gd name="T48" fmla="*/ 320 w 452"/>
                <a:gd name="T49" fmla="*/ 15 h 326"/>
                <a:gd name="T50" fmla="*/ 283 w 452"/>
                <a:gd name="T51" fmla="*/ 5 h 326"/>
                <a:gd name="T52" fmla="*/ 245 w 452"/>
                <a:gd name="T53" fmla="*/ 0 h 326"/>
                <a:gd name="T54" fmla="*/ 206 w 452"/>
                <a:gd name="T55" fmla="*/ 0 h 326"/>
                <a:gd name="T56" fmla="*/ 167 w 452"/>
                <a:gd name="T57" fmla="*/ 5 h 326"/>
                <a:gd name="T58" fmla="*/ 130 w 452"/>
                <a:gd name="T59" fmla="*/ 15 h 326"/>
                <a:gd name="T60" fmla="*/ 96 w 452"/>
                <a:gd name="T61" fmla="*/ 29 h 326"/>
                <a:gd name="T62" fmla="*/ 65 w 452"/>
                <a:gd name="T63" fmla="*/ 47 h 326"/>
                <a:gd name="T64" fmla="*/ 40 w 452"/>
                <a:gd name="T65" fmla="*/ 68 h 326"/>
                <a:gd name="T66" fmla="*/ 21 w 452"/>
                <a:gd name="T67" fmla="*/ 93 h 326"/>
                <a:gd name="T68" fmla="*/ 7 w 452"/>
                <a:gd name="T69" fmla="*/ 120 h 326"/>
                <a:gd name="T70" fmla="*/ 0 w 452"/>
                <a:gd name="T71" fmla="*/ 14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2" h="326">
                  <a:moveTo>
                    <a:pt x="0" y="162"/>
                  </a:moveTo>
                  <a:lnTo>
                    <a:pt x="0" y="176"/>
                  </a:lnTo>
                  <a:lnTo>
                    <a:pt x="3" y="190"/>
                  </a:lnTo>
                  <a:lnTo>
                    <a:pt x="7" y="204"/>
                  </a:lnTo>
                  <a:lnTo>
                    <a:pt x="13" y="218"/>
                  </a:lnTo>
                  <a:lnTo>
                    <a:pt x="21" y="231"/>
                  </a:lnTo>
                  <a:lnTo>
                    <a:pt x="29" y="243"/>
                  </a:lnTo>
                  <a:lnTo>
                    <a:pt x="40" y="256"/>
                  </a:lnTo>
                  <a:lnTo>
                    <a:pt x="52" y="267"/>
                  </a:lnTo>
                  <a:lnTo>
                    <a:pt x="65" y="278"/>
                  </a:lnTo>
                  <a:lnTo>
                    <a:pt x="80" y="287"/>
                  </a:lnTo>
                  <a:lnTo>
                    <a:pt x="96" y="295"/>
                  </a:lnTo>
                  <a:lnTo>
                    <a:pt x="112" y="303"/>
                  </a:lnTo>
                  <a:lnTo>
                    <a:pt x="130" y="309"/>
                  </a:lnTo>
                  <a:lnTo>
                    <a:pt x="148" y="315"/>
                  </a:lnTo>
                  <a:lnTo>
                    <a:pt x="167" y="319"/>
                  </a:lnTo>
                  <a:lnTo>
                    <a:pt x="186" y="322"/>
                  </a:lnTo>
                  <a:lnTo>
                    <a:pt x="206" y="325"/>
                  </a:lnTo>
                  <a:lnTo>
                    <a:pt x="225" y="325"/>
                  </a:lnTo>
                  <a:lnTo>
                    <a:pt x="245" y="325"/>
                  </a:lnTo>
                  <a:lnTo>
                    <a:pt x="264" y="322"/>
                  </a:lnTo>
                  <a:lnTo>
                    <a:pt x="283" y="319"/>
                  </a:lnTo>
                  <a:lnTo>
                    <a:pt x="302" y="315"/>
                  </a:lnTo>
                  <a:lnTo>
                    <a:pt x="320" y="309"/>
                  </a:lnTo>
                  <a:lnTo>
                    <a:pt x="338" y="303"/>
                  </a:lnTo>
                  <a:lnTo>
                    <a:pt x="354" y="295"/>
                  </a:lnTo>
                  <a:lnTo>
                    <a:pt x="370" y="287"/>
                  </a:lnTo>
                  <a:lnTo>
                    <a:pt x="385" y="277"/>
                  </a:lnTo>
                  <a:lnTo>
                    <a:pt x="398" y="266"/>
                  </a:lnTo>
                  <a:lnTo>
                    <a:pt x="410" y="254"/>
                  </a:lnTo>
                  <a:lnTo>
                    <a:pt x="421" y="243"/>
                  </a:lnTo>
                  <a:lnTo>
                    <a:pt x="429" y="231"/>
                  </a:lnTo>
                  <a:lnTo>
                    <a:pt x="437" y="217"/>
                  </a:lnTo>
                  <a:lnTo>
                    <a:pt x="443" y="204"/>
                  </a:lnTo>
                  <a:lnTo>
                    <a:pt x="447" y="190"/>
                  </a:lnTo>
                  <a:lnTo>
                    <a:pt x="451" y="176"/>
                  </a:lnTo>
                  <a:lnTo>
                    <a:pt x="451" y="162"/>
                  </a:lnTo>
                  <a:lnTo>
                    <a:pt x="451" y="148"/>
                  </a:lnTo>
                  <a:lnTo>
                    <a:pt x="447" y="134"/>
                  </a:lnTo>
                  <a:lnTo>
                    <a:pt x="443" y="120"/>
                  </a:lnTo>
                  <a:lnTo>
                    <a:pt x="437" y="106"/>
                  </a:lnTo>
                  <a:lnTo>
                    <a:pt x="429" y="93"/>
                  </a:lnTo>
                  <a:lnTo>
                    <a:pt x="421" y="81"/>
                  </a:lnTo>
                  <a:lnTo>
                    <a:pt x="410" y="68"/>
                  </a:lnTo>
                  <a:lnTo>
                    <a:pt x="398" y="57"/>
                  </a:lnTo>
                  <a:lnTo>
                    <a:pt x="385" y="47"/>
                  </a:lnTo>
                  <a:lnTo>
                    <a:pt x="370" y="37"/>
                  </a:lnTo>
                  <a:lnTo>
                    <a:pt x="354" y="29"/>
                  </a:lnTo>
                  <a:lnTo>
                    <a:pt x="338" y="21"/>
                  </a:lnTo>
                  <a:lnTo>
                    <a:pt x="320" y="15"/>
                  </a:lnTo>
                  <a:lnTo>
                    <a:pt x="302" y="9"/>
                  </a:lnTo>
                  <a:lnTo>
                    <a:pt x="283" y="5"/>
                  </a:lnTo>
                  <a:lnTo>
                    <a:pt x="264" y="1"/>
                  </a:lnTo>
                  <a:lnTo>
                    <a:pt x="245" y="0"/>
                  </a:lnTo>
                  <a:lnTo>
                    <a:pt x="225" y="0"/>
                  </a:lnTo>
                  <a:lnTo>
                    <a:pt x="206" y="0"/>
                  </a:lnTo>
                  <a:lnTo>
                    <a:pt x="186" y="1"/>
                  </a:lnTo>
                  <a:lnTo>
                    <a:pt x="167" y="5"/>
                  </a:lnTo>
                  <a:lnTo>
                    <a:pt x="148" y="9"/>
                  </a:lnTo>
                  <a:lnTo>
                    <a:pt x="130" y="15"/>
                  </a:lnTo>
                  <a:lnTo>
                    <a:pt x="112" y="21"/>
                  </a:lnTo>
                  <a:lnTo>
                    <a:pt x="96" y="29"/>
                  </a:lnTo>
                  <a:lnTo>
                    <a:pt x="80" y="37"/>
                  </a:lnTo>
                  <a:lnTo>
                    <a:pt x="65" y="47"/>
                  </a:lnTo>
                  <a:lnTo>
                    <a:pt x="52" y="57"/>
                  </a:lnTo>
                  <a:lnTo>
                    <a:pt x="40" y="68"/>
                  </a:lnTo>
                  <a:lnTo>
                    <a:pt x="29" y="81"/>
                  </a:lnTo>
                  <a:lnTo>
                    <a:pt x="21" y="93"/>
                  </a:lnTo>
                  <a:lnTo>
                    <a:pt x="13" y="106"/>
                  </a:lnTo>
                  <a:lnTo>
                    <a:pt x="7" y="120"/>
                  </a:lnTo>
                  <a:lnTo>
                    <a:pt x="3" y="134"/>
                  </a:lnTo>
                  <a:lnTo>
                    <a:pt x="0" y="148"/>
                  </a:lnTo>
                  <a:lnTo>
                    <a:pt x="0" y="16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0" name="Rectangle 46">
              <a:extLst>
                <a:ext uri="{FF2B5EF4-FFF2-40B4-BE49-F238E27FC236}">
                  <a16:creationId xmlns:a16="http://schemas.microsoft.com/office/drawing/2014/main" id="{742AF54A-AB21-4130-A396-F9598813CCAF}"/>
                </a:ext>
              </a:extLst>
            </p:cNvPr>
            <p:cNvSpPr>
              <a:spLocks noChangeArrowheads="1"/>
            </p:cNvSpPr>
            <p:nvPr/>
          </p:nvSpPr>
          <p:spPr bwMode="auto">
            <a:xfrm>
              <a:off x="2976" y="757"/>
              <a:ext cx="27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11311" name="Rectangle 47">
              <a:extLst>
                <a:ext uri="{FF2B5EF4-FFF2-40B4-BE49-F238E27FC236}">
                  <a16:creationId xmlns:a16="http://schemas.microsoft.com/office/drawing/2014/main" id="{6BD4BE7E-9EB4-4FF7-B883-F0639B5ED4DA}"/>
                </a:ext>
              </a:extLst>
            </p:cNvPr>
            <p:cNvSpPr>
              <a:spLocks noChangeArrowheads="1"/>
            </p:cNvSpPr>
            <p:nvPr/>
          </p:nvSpPr>
          <p:spPr bwMode="auto">
            <a:xfrm>
              <a:off x="2470" y="497"/>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11312" name="Rectangle 48">
              <a:extLst>
                <a:ext uri="{FF2B5EF4-FFF2-40B4-BE49-F238E27FC236}">
                  <a16:creationId xmlns:a16="http://schemas.microsoft.com/office/drawing/2014/main" id="{F8DDA7E6-1F7C-49FC-9B3E-CAA0444CA3BD}"/>
                </a:ext>
              </a:extLst>
            </p:cNvPr>
            <p:cNvSpPr>
              <a:spLocks noChangeArrowheads="1"/>
            </p:cNvSpPr>
            <p:nvPr/>
          </p:nvSpPr>
          <p:spPr bwMode="auto">
            <a:xfrm>
              <a:off x="2121" y="750"/>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grpSp>
      <p:grpSp>
        <p:nvGrpSpPr>
          <p:cNvPr id="11316" name="Group 52">
            <a:extLst>
              <a:ext uri="{FF2B5EF4-FFF2-40B4-BE49-F238E27FC236}">
                <a16:creationId xmlns:a16="http://schemas.microsoft.com/office/drawing/2014/main" id="{28D526C6-0C04-49B6-A574-61B41A54D9BB}"/>
              </a:ext>
            </a:extLst>
          </p:cNvPr>
          <p:cNvGrpSpPr>
            <a:grpSpLocks/>
          </p:cNvGrpSpPr>
          <p:nvPr/>
        </p:nvGrpSpPr>
        <p:grpSpPr bwMode="auto">
          <a:xfrm>
            <a:off x="5486400" y="1671638"/>
            <a:ext cx="1220788" cy="920750"/>
            <a:chOff x="3456" y="1053"/>
            <a:chExt cx="769" cy="580"/>
          </a:xfrm>
        </p:grpSpPr>
        <p:sp>
          <p:nvSpPr>
            <p:cNvPr id="11314" name="Rectangle 50">
              <a:extLst>
                <a:ext uri="{FF2B5EF4-FFF2-40B4-BE49-F238E27FC236}">
                  <a16:creationId xmlns:a16="http://schemas.microsoft.com/office/drawing/2014/main" id="{1C931DB2-B98C-4B0C-B005-A2B3A52EC05D}"/>
                </a:ext>
              </a:extLst>
            </p:cNvPr>
            <p:cNvSpPr>
              <a:spLocks noChangeArrowheads="1"/>
            </p:cNvSpPr>
            <p:nvPr/>
          </p:nvSpPr>
          <p:spPr bwMode="auto">
            <a:xfrm>
              <a:off x="3522" y="1266"/>
              <a:ext cx="66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Manages</a:t>
              </a:r>
            </a:p>
          </p:txBody>
        </p:sp>
        <p:sp>
          <p:nvSpPr>
            <p:cNvPr id="11315" name="Freeform 51">
              <a:extLst>
                <a:ext uri="{FF2B5EF4-FFF2-40B4-BE49-F238E27FC236}">
                  <a16:creationId xmlns:a16="http://schemas.microsoft.com/office/drawing/2014/main" id="{7475A87C-D957-419B-B7D7-29618FAD42AF}"/>
                </a:ext>
              </a:extLst>
            </p:cNvPr>
            <p:cNvSpPr>
              <a:spLocks/>
            </p:cNvSpPr>
            <p:nvPr/>
          </p:nvSpPr>
          <p:spPr bwMode="auto">
            <a:xfrm>
              <a:off x="3456" y="1053"/>
              <a:ext cx="769" cy="580"/>
            </a:xfrm>
            <a:custGeom>
              <a:avLst/>
              <a:gdLst>
                <a:gd name="T0" fmla="*/ 0 w 769"/>
                <a:gd name="T1" fmla="*/ 290 h 580"/>
                <a:gd name="T2" fmla="*/ 378 w 769"/>
                <a:gd name="T3" fmla="*/ 0 h 580"/>
                <a:gd name="T4" fmla="*/ 768 w 769"/>
                <a:gd name="T5" fmla="*/ 300 h 580"/>
                <a:gd name="T6" fmla="*/ 378 w 769"/>
                <a:gd name="T7" fmla="*/ 579 h 580"/>
                <a:gd name="T8" fmla="*/ 0 w 769"/>
                <a:gd name="T9" fmla="*/ 290 h 580"/>
              </a:gdLst>
              <a:ahLst/>
              <a:cxnLst>
                <a:cxn ang="0">
                  <a:pos x="T0" y="T1"/>
                </a:cxn>
                <a:cxn ang="0">
                  <a:pos x="T2" y="T3"/>
                </a:cxn>
                <a:cxn ang="0">
                  <a:pos x="T4" y="T5"/>
                </a:cxn>
                <a:cxn ang="0">
                  <a:pos x="T6" y="T7"/>
                </a:cxn>
                <a:cxn ang="0">
                  <a:pos x="T8" y="T9"/>
                </a:cxn>
              </a:cxnLst>
              <a:rect l="0" t="0" r="r" b="b"/>
              <a:pathLst>
                <a:path w="769" h="580">
                  <a:moveTo>
                    <a:pt x="0" y="290"/>
                  </a:moveTo>
                  <a:lnTo>
                    <a:pt x="378" y="0"/>
                  </a:lnTo>
                  <a:lnTo>
                    <a:pt x="768" y="300"/>
                  </a:lnTo>
                  <a:lnTo>
                    <a:pt x="378" y="579"/>
                  </a:lnTo>
                  <a:lnTo>
                    <a:pt x="0" y="29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317" name="Freeform 53">
            <a:extLst>
              <a:ext uri="{FF2B5EF4-FFF2-40B4-BE49-F238E27FC236}">
                <a16:creationId xmlns:a16="http://schemas.microsoft.com/office/drawing/2014/main" id="{5CB9982C-3F67-43FA-BBF3-F50E79ACE695}"/>
              </a:ext>
            </a:extLst>
          </p:cNvPr>
          <p:cNvSpPr>
            <a:spLocks/>
          </p:cNvSpPr>
          <p:nvPr/>
        </p:nvSpPr>
        <p:spPr bwMode="auto">
          <a:xfrm>
            <a:off x="7264400" y="1962150"/>
            <a:ext cx="1295400" cy="479425"/>
          </a:xfrm>
          <a:custGeom>
            <a:avLst/>
            <a:gdLst>
              <a:gd name="T0" fmla="*/ 815 w 816"/>
              <a:gd name="T1" fmla="*/ 301 h 302"/>
              <a:gd name="T2" fmla="*/ 815 w 816"/>
              <a:gd name="T3" fmla="*/ 0 h 302"/>
              <a:gd name="T4" fmla="*/ 0 w 816"/>
              <a:gd name="T5" fmla="*/ 0 h 302"/>
              <a:gd name="T6" fmla="*/ 0 w 816"/>
              <a:gd name="T7" fmla="*/ 301 h 302"/>
              <a:gd name="T8" fmla="*/ 815 w 816"/>
              <a:gd name="T9" fmla="*/ 301 h 302"/>
            </a:gdLst>
            <a:ahLst/>
            <a:cxnLst>
              <a:cxn ang="0">
                <a:pos x="T0" y="T1"/>
              </a:cxn>
              <a:cxn ang="0">
                <a:pos x="T2" y="T3"/>
              </a:cxn>
              <a:cxn ang="0">
                <a:pos x="T4" y="T5"/>
              </a:cxn>
              <a:cxn ang="0">
                <a:pos x="T6" y="T7"/>
              </a:cxn>
              <a:cxn ang="0">
                <a:pos x="T8" y="T9"/>
              </a:cxn>
            </a:cxnLst>
            <a:rect l="0" t="0" r="r" b="b"/>
            <a:pathLst>
              <a:path w="816" h="302">
                <a:moveTo>
                  <a:pt x="815" y="301"/>
                </a:moveTo>
                <a:lnTo>
                  <a:pt x="815" y="0"/>
                </a:lnTo>
                <a:lnTo>
                  <a:pt x="0" y="0"/>
                </a:lnTo>
                <a:lnTo>
                  <a:pt x="0" y="301"/>
                </a:lnTo>
                <a:lnTo>
                  <a:pt x="815" y="30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320" name="Group 56">
            <a:extLst>
              <a:ext uri="{FF2B5EF4-FFF2-40B4-BE49-F238E27FC236}">
                <a16:creationId xmlns:a16="http://schemas.microsoft.com/office/drawing/2014/main" id="{B6F1F15B-F7E1-4750-8DD2-5D9AE4B84930}"/>
              </a:ext>
            </a:extLst>
          </p:cNvPr>
          <p:cNvGrpSpPr>
            <a:grpSpLocks/>
          </p:cNvGrpSpPr>
          <p:nvPr/>
        </p:nvGrpSpPr>
        <p:grpSpPr bwMode="auto">
          <a:xfrm>
            <a:off x="3695700" y="1946275"/>
            <a:ext cx="1292225" cy="468313"/>
            <a:chOff x="2328" y="1226"/>
            <a:chExt cx="814" cy="295"/>
          </a:xfrm>
        </p:grpSpPr>
        <p:sp>
          <p:nvSpPr>
            <p:cNvPr id="11318" name="Freeform 54">
              <a:extLst>
                <a:ext uri="{FF2B5EF4-FFF2-40B4-BE49-F238E27FC236}">
                  <a16:creationId xmlns:a16="http://schemas.microsoft.com/office/drawing/2014/main" id="{183ED9A4-BA5F-4C5F-BC1D-0EEDB9AE0DBD}"/>
                </a:ext>
              </a:extLst>
            </p:cNvPr>
            <p:cNvSpPr>
              <a:spLocks/>
            </p:cNvSpPr>
            <p:nvPr/>
          </p:nvSpPr>
          <p:spPr bwMode="auto">
            <a:xfrm>
              <a:off x="2328" y="1226"/>
              <a:ext cx="814" cy="295"/>
            </a:xfrm>
            <a:custGeom>
              <a:avLst/>
              <a:gdLst>
                <a:gd name="T0" fmla="*/ 813 w 814"/>
                <a:gd name="T1" fmla="*/ 294 h 295"/>
                <a:gd name="T2" fmla="*/ 813 w 814"/>
                <a:gd name="T3" fmla="*/ 0 h 295"/>
                <a:gd name="T4" fmla="*/ 0 w 814"/>
                <a:gd name="T5" fmla="*/ 0 h 295"/>
                <a:gd name="T6" fmla="*/ 0 w 814"/>
                <a:gd name="T7" fmla="*/ 294 h 295"/>
                <a:gd name="T8" fmla="*/ 813 w 814"/>
                <a:gd name="T9" fmla="*/ 294 h 295"/>
              </a:gdLst>
              <a:ahLst/>
              <a:cxnLst>
                <a:cxn ang="0">
                  <a:pos x="T0" y="T1"/>
                </a:cxn>
                <a:cxn ang="0">
                  <a:pos x="T2" y="T3"/>
                </a:cxn>
                <a:cxn ang="0">
                  <a:pos x="T4" y="T5"/>
                </a:cxn>
                <a:cxn ang="0">
                  <a:pos x="T6" y="T7"/>
                </a:cxn>
                <a:cxn ang="0">
                  <a:pos x="T8" y="T9"/>
                </a:cxn>
              </a:cxnLst>
              <a:rect l="0" t="0" r="r" b="b"/>
              <a:pathLst>
                <a:path w="814" h="295">
                  <a:moveTo>
                    <a:pt x="813" y="294"/>
                  </a:moveTo>
                  <a:lnTo>
                    <a:pt x="813" y="0"/>
                  </a:lnTo>
                  <a:lnTo>
                    <a:pt x="0" y="0"/>
                  </a:lnTo>
                  <a:lnTo>
                    <a:pt x="0" y="294"/>
                  </a:lnTo>
                  <a:lnTo>
                    <a:pt x="813" y="29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9" name="Rectangle 55">
              <a:extLst>
                <a:ext uri="{FF2B5EF4-FFF2-40B4-BE49-F238E27FC236}">
                  <a16:creationId xmlns:a16="http://schemas.microsoft.com/office/drawing/2014/main" id="{17F72A97-DF85-4896-AC81-C11FA56650D2}"/>
                </a:ext>
              </a:extLst>
            </p:cNvPr>
            <p:cNvSpPr>
              <a:spLocks noChangeArrowheads="1"/>
            </p:cNvSpPr>
            <p:nvPr/>
          </p:nvSpPr>
          <p:spPr bwMode="auto">
            <a:xfrm>
              <a:off x="2336" y="1266"/>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grpSp>
      <p:sp>
        <p:nvSpPr>
          <p:cNvPr id="11321" name="Rectangle 57">
            <a:extLst>
              <a:ext uri="{FF2B5EF4-FFF2-40B4-BE49-F238E27FC236}">
                <a16:creationId xmlns:a16="http://schemas.microsoft.com/office/drawing/2014/main" id="{0549E0D6-4AA3-4102-8444-BE98E623EB7C}"/>
              </a:ext>
            </a:extLst>
          </p:cNvPr>
          <p:cNvSpPr>
            <a:spLocks noChangeArrowheads="1"/>
          </p:cNvSpPr>
          <p:nvPr/>
        </p:nvSpPr>
        <p:spPr bwMode="auto">
          <a:xfrm>
            <a:off x="7177088" y="2025650"/>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11322" name="Oval 58">
            <a:extLst>
              <a:ext uri="{FF2B5EF4-FFF2-40B4-BE49-F238E27FC236}">
                <a16:creationId xmlns:a16="http://schemas.microsoft.com/office/drawing/2014/main" id="{94F439C5-CD01-4D68-8F1E-043E08F07642}"/>
              </a:ext>
            </a:extLst>
          </p:cNvPr>
          <p:cNvSpPr>
            <a:spLocks noChangeArrowheads="1"/>
          </p:cNvSpPr>
          <p:nvPr/>
        </p:nvSpPr>
        <p:spPr bwMode="auto">
          <a:xfrm>
            <a:off x="3208338" y="3575050"/>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3" name="Oval 59">
            <a:extLst>
              <a:ext uri="{FF2B5EF4-FFF2-40B4-BE49-F238E27FC236}">
                <a16:creationId xmlns:a16="http://schemas.microsoft.com/office/drawing/2014/main" id="{043FB3B6-D896-401D-9BDD-6F28E14A0A0B}"/>
              </a:ext>
            </a:extLst>
          </p:cNvPr>
          <p:cNvSpPr>
            <a:spLocks noChangeArrowheads="1"/>
          </p:cNvSpPr>
          <p:nvPr/>
        </p:nvSpPr>
        <p:spPr bwMode="auto">
          <a:xfrm>
            <a:off x="3208338" y="3951288"/>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4" name="Oval 60">
            <a:extLst>
              <a:ext uri="{FF2B5EF4-FFF2-40B4-BE49-F238E27FC236}">
                <a16:creationId xmlns:a16="http://schemas.microsoft.com/office/drawing/2014/main" id="{C6866C02-5B9C-4658-B2D5-DAAEAD6D63B7}"/>
              </a:ext>
            </a:extLst>
          </p:cNvPr>
          <p:cNvSpPr>
            <a:spLocks noChangeArrowheads="1"/>
          </p:cNvSpPr>
          <p:nvPr/>
        </p:nvSpPr>
        <p:spPr bwMode="auto">
          <a:xfrm>
            <a:off x="3208338" y="4318000"/>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5" name="Oval 61">
            <a:extLst>
              <a:ext uri="{FF2B5EF4-FFF2-40B4-BE49-F238E27FC236}">
                <a16:creationId xmlns:a16="http://schemas.microsoft.com/office/drawing/2014/main" id="{753DF364-D643-4CA6-9EC8-1FF697A9ED4E}"/>
              </a:ext>
            </a:extLst>
          </p:cNvPr>
          <p:cNvSpPr>
            <a:spLocks noChangeArrowheads="1"/>
          </p:cNvSpPr>
          <p:nvPr/>
        </p:nvSpPr>
        <p:spPr bwMode="auto">
          <a:xfrm>
            <a:off x="3208338" y="4687888"/>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6" name="Oval 62">
            <a:extLst>
              <a:ext uri="{FF2B5EF4-FFF2-40B4-BE49-F238E27FC236}">
                <a16:creationId xmlns:a16="http://schemas.microsoft.com/office/drawing/2014/main" id="{35474DF8-5FF0-4219-BA44-890E45B5D528}"/>
              </a:ext>
            </a:extLst>
          </p:cNvPr>
          <p:cNvSpPr>
            <a:spLocks noChangeArrowheads="1"/>
          </p:cNvSpPr>
          <p:nvPr/>
        </p:nvSpPr>
        <p:spPr bwMode="auto">
          <a:xfrm>
            <a:off x="3208338" y="5056188"/>
            <a:ext cx="87312" cy="104775"/>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332" name="Group 68">
            <a:extLst>
              <a:ext uri="{FF2B5EF4-FFF2-40B4-BE49-F238E27FC236}">
                <a16:creationId xmlns:a16="http://schemas.microsoft.com/office/drawing/2014/main" id="{7627E9A9-D951-456B-88F1-BAB546927884}"/>
              </a:ext>
            </a:extLst>
          </p:cNvPr>
          <p:cNvGrpSpPr>
            <a:grpSpLocks/>
          </p:cNvGrpSpPr>
          <p:nvPr/>
        </p:nvGrpSpPr>
        <p:grpSpPr bwMode="auto">
          <a:xfrm>
            <a:off x="4711700" y="3552825"/>
            <a:ext cx="87313" cy="1585913"/>
            <a:chOff x="2968" y="2238"/>
            <a:chExt cx="55" cy="999"/>
          </a:xfrm>
        </p:grpSpPr>
        <p:sp>
          <p:nvSpPr>
            <p:cNvPr id="11327" name="Oval 63">
              <a:extLst>
                <a:ext uri="{FF2B5EF4-FFF2-40B4-BE49-F238E27FC236}">
                  <a16:creationId xmlns:a16="http://schemas.microsoft.com/office/drawing/2014/main" id="{91382ABC-F59D-4C6E-8E20-EFFD80677450}"/>
                </a:ext>
              </a:extLst>
            </p:cNvPr>
            <p:cNvSpPr>
              <a:spLocks noChangeArrowheads="1"/>
            </p:cNvSpPr>
            <p:nvPr/>
          </p:nvSpPr>
          <p:spPr bwMode="auto">
            <a:xfrm>
              <a:off x="2968" y="223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8" name="Oval 64">
              <a:extLst>
                <a:ext uri="{FF2B5EF4-FFF2-40B4-BE49-F238E27FC236}">
                  <a16:creationId xmlns:a16="http://schemas.microsoft.com/office/drawing/2014/main" id="{96ACB9FA-7951-43D3-8226-7AD0FC34528C}"/>
                </a:ext>
              </a:extLst>
            </p:cNvPr>
            <p:cNvSpPr>
              <a:spLocks noChangeArrowheads="1"/>
            </p:cNvSpPr>
            <p:nvPr/>
          </p:nvSpPr>
          <p:spPr bwMode="auto">
            <a:xfrm>
              <a:off x="2968" y="2475"/>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9" name="Oval 65">
              <a:extLst>
                <a:ext uri="{FF2B5EF4-FFF2-40B4-BE49-F238E27FC236}">
                  <a16:creationId xmlns:a16="http://schemas.microsoft.com/office/drawing/2014/main" id="{82158784-2460-4FF4-B235-B80A14FECF72}"/>
                </a:ext>
              </a:extLst>
            </p:cNvPr>
            <p:cNvSpPr>
              <a:spLocks noChangeArrowheads="1"/>
            </p:cNvSpPr>
            <p:nvPr/>
          </p:nvSpPr>
          <p:spPr bwMode="auto">
            <a:xfrm>
              <a:off x="2968" y="270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0" name="Oval 66">
              <a:extLst>
                <a:ext uri="{FF2B5EF4-FFF2-40B4-BE49-F238E27FC236}">
                  <a16:creationId xmlns:a16="http://schemas.microsoft.com/office/drawing/2014/main" id="{49BEFA32-F6AE-43D4-80D6-E68BC02BD500}"/>
                </a:ext>
              </a:extLst>
            </p:cNvPr>
            <p:cNvSpPr>
              <a:spLocks noChangeArrowheads="1"/>
            </p:cNvSpPr>
            <p:nvPr/>
          </p:nvSpPr>
          <p:spPr bwMode="auto">
            <a:xfrm>
              <a:off x="2968" y="293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1" name="Oval 67">
              <a:extLst>
                <a:ext uri="{FF2B5EF4-FFF2-40B4-BE49-F238E27FC236}">
                  <a16:creationId xmlns:a16="http://schemas.microsoft.com/office/drawing/2014/main" id="{DBE4F176-6D1E-4D88-832B-9DD0941FD2FE}"/>
                </a:ext>
              </a:extLst>
            </p:cNvPr>
            <p:cNvSpPr>
              <a:spLocks noChangeArrowheads="1"/>
            </p:cNvSpPr>
            <p:nvPr/>
          </p:nvSpPr>
          <p:spPr bwMode="auto">
            <a:xfrm>
              <a:off x="2968" y="317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38" name="Group 74">
            <a:extLst>
              <a:ext uri="{FF2B5EF4-FFF2-40B4-BE49-F238E27FC236}">
                <a16:creationId xmlns:a16="http://schemas.microsoft.com/office/drawing/2014/main" id="{EC512D57-DA70-42C3-A617-1968185CD452}"/>
              </a:ext>
            </a:extLst>
          </p:cNvPr>
          <p:cNvGrpSpPr>
            <a:grpSpLocks/>
          </p:cNvGrpSpPr>
          <p:nvPr/>
        </p:nvGrpSpPr>
        <p:grpSpPr bwMode="auto">
          <a:xfrm>
            <a:off x="6172200" y="3557588"/>
            <a:ext cx="87313" cy="1585912"/>
            <a:chOff x="3888" y="2241"/>
            <a:chExt cx="55" cy="999"/>
          </a:xfrm>
        </p:grpSpPr>
        <p:sp>
          <p:nvSpPr>
            <p:cNvPr id="11333" name="Oval 69">
              <a:extLst>
                <a:ext uri="{FF2B5EF4-FFF2-40B4-BE49-F238E27FC236}">
                  <a16:creationId xmlns:a16="http://schemas.microsoft.com/office/drawing/2014/main" id="{997DE905-BF99-401C-B3CD-BF654B8392A0}"/>
                </a:ext>
              </a:extLst>
            </p:cNvPr>
            <p:cNvSpPr>
              <a:spLocks noChangeArrowheads="1"/>
            </p:cNvSpPr>
            <p:nvPr/>
          </p:nvSpPr>
          <p:spPr bwMode="auto">
            <a:xfrm>
              <a:off x="3888" y="224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Oval 70">
              <a:extLst>
                <a:ext uri="{FF2B5EF4-FFF2-40B4-BE49-F238E27FC236}">
                  <a16:creationId xmlns:a16="http://schemas.microsoft.com/office/drawing/2014/main" id="{E81CA8B0-33E9-4260-B691-CFF07ADDD7CD}"/>
                </a:ext>
              </a:extLst>
            </p:cNvPr>
            <p:cNvSpPr>
              <a:spLocks noChangeArrowheads="1"/>
            </p:cNvSpPr>
            <p:nvPr/>
          </p:nvSpPr>
          <p:spPr bwMode="auto">
            <a:xfrm>
              <a:off x="3888" y="2478"/>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Oval 71">
              <a:extLst>
                <a:ext uri="{FF2B5EF4-FFF2-40B4-BE49-F238E27FC236}">
                  <a16:creationId xmlns:a16="http://schemas.microsoft.com/office/drawing/2014/main" id="{19F5DEC4-DD85-489D-BA96-CDF9202EDDDD}"/>
                </a:ext>
              </a:extLst>
            </p:cNvPr>
            <p:cNvSpPr>
              <a:spLocks noChangeArrowheads="1"/>
            </p:cNvSpPr>
            <p:nvPr/>
          </p:nvSpPr>
          <p:spPr bwMode="auto">
            <a:xfrm>
              <a:off x="3888" y="27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6" name="Oval 72">
              <a:extLst>
                <a:ext uri="{FF2B5EF4-FFF2-40B4-BE49-F238E27FC236}">
                  <a16:creationId xmlns:a16="http://schemas.microsoft.com/office/drawing/2014/main" id="{D48ABFF4-7E80-46D6-9B02-870EBB775F4E}"/>
                </a:ext>
              </a:extLst>
            </p:cNvPr>
            <p:cNvSpPr>
              <a:spLocks noChangeArrowheads="1"/>
            </p:cNvSpPr>
            <p:nvPr/>
          </p:nvSpPr>
          <p:spPr bwMode="auto">
            <a:xfrm>
              <a:off x="3888" y="294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7" name="Oval 73">
              <a:extLst>
                <a:ext uri="{FF2B5EF4-FFF2-40B4-BE49-F238E27FC236}">
                  <a16:creationId xmlns:a16="http://schemas.microsoft.com/office/drawing/2014/main" id="{1B805D18-AFB6-4858-BD8F-AC1F74E18673}"/>
                </a:ext>
              </a:extLst>
            </p:cNvPr>
            <p:cNvSpPr>
              <a:spLocks noChangeArrowheads="1"/>
            </p:cNvSpPr>
            <p:nvPr/>
          </p:nvSpPr>
          <p:spPr bwMode="auto">
            <a:xfrm>
              <a:off x="3888" y="317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4" name="Group 80">
            <a:extLst>
              <a:ext uri="{FF2B5EF4-FFF2-40B4-BE49-F238E27FC236}">
                <a16:creationId xmlns:a16="http://schemas.microsoft.com/office/drawing/2014/main" id="{DBFE1956-60BC-4BD5-96AE-53C71C8AD14C}"/>
              </a:ext>
            </a:extLst>
          </p:cNvPr>
          <p:cNvGrpSpPr>
            <a:grpSpLocks/>
          </p:cNvGrpSpPr>
          <p:nvPr/>
        </p:nvGrpSpPr>
        <p:grpSpPr bwMode="auto">
          <a:xfrm>
            <a:off x="7666038" y="3560763"/>
            <a:ext cx="87312" cy="1585912"/>
            <a:chOff x="4829" y="2243"/>
            <a:chExt cx="55" cy="999"/>
          </a:xfrm>
        </p:grpSpPr>
        <p:sp>
          <p:nvSpPr>
            <p:cNvPr id="11339" name="Oval 75">
              <a:extLst>
                <a:ext uri="{FF2B5EF4-FFF2-40B4-BE49-F238E27FC236}">
                  <a16:creationId xmlns:a16="http://schemas.microsoft.com/office/drawing/2014/main" id="{9563A517-79D5-44CA-B21D-0F4CDB58B88D}"/>
                </a:ext>
              </a:extLst>
            </p:cNvPr>
            <p:cNvSpPr>
              <a:spLocks noChangeArrowheads="1"/>
            </p:cNvSpPr>
            <p:nvPr/>
          </p:nvSpPr>
          <p:spPr bwMode="auto">
            <a:xfrm>
              <a:off x="4829" y="22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0" name="Oval 76">
              <a:extLst>
                <a:ext uri="{FF2B5EF4-FFF2-40B4-BE49-F238E27FC236}">
                  <a16:creationId xmlns:a16="http://schemas.microsoft.com/office/drawing/2014/main" id="{25F4FE30-14F9-4B5A-9238-6C36CEE26EA0}"/>
                </a:ext>
              </a:extLst>
            </p:cNvPr>
            <p:cNvSpPr>
              <a:spLocks noChangeArrowheads="1"/>
            </p:cNvSpPr>
            <p:nvPr/>
          </p:nvSpPr>
          <p:spPr bwMode="auto">
            <a:xfrm>
              <a:off x="4829" y="248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1" name="Oval 77">
              <a:extLst>
                <a:ext uri="{FF2B5EF4-FFF2-40B4-BE49-F238E27FC236}">
                  <a16:creationId xmlns:a16="http://schemas.microsoft.com/office/drawing/2014/main" id="{9F420AF3-DC12-4676-869F-55D4D25DB1D8}"/>
                </a:ext>
              </a:extLst>
            </p:cNvPr>
            <p:cNvSpPr>
              <a:spLocks noChangeArrowheads="1"/>
            </p:cNvSpPr>
            <p:nvPr/>
          </p:nvSpPr>
          <p:spPr bwMode="auto">
            <a:xfrm>
              <a:off x="4829" y="2711"/>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2" name="Oval 78">
              <a:extLst>
                <a:ext uri="{FF2B5EF4-FFF2-40B4-BE49-F238E27FC236}">
                  <a16:creationId xmlns:a16="http://schemas.microsoft.com/office/drawing/2014/main" id="{308F3123-ECD9-43D4-82F9-72C3A47F5C92}"/>
                </a:ext>
              </a:extLst>
            </p:cNvPr>
            <p:cNvSpPr>
              <a:spLocks noChangeArrowheads="1"/>
            </p:cNvSpPr>
            <p:nvPr/>
          </p:nvSpPr>
          <p:spPr bwMode="auto">
            <a:xfrm>
              <a:off x="4829" y="2944"/>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3" name="Oval 79">
              <a:extLst>
                <a:ext uri="{FF2B5EF4-FFF2-40B4-BE49-F238E27FC236}">
                  <a16:creationId xmlns:a16="http://schemas.microsoft.com/office/drawing/2014/main" id="{98D5C490-8628-4BD1-ACD8-7F063D0ABE2B}"/>
                </a:ext>
              </a:extLst>
            </p:cNvPr>
            <p:cNvSpPr>
              <a:spLocks noChangeArrowheads="1"/>
            </p:cNvSpPr>
            <p:nvPr/>
          </p:nvSpPr>
          <p:spPr bwMode="auto">
            <a:xfrm>
              <a:off x="4829" y="317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49" name="Group 85">
            <a:extLst>
              <a:ext uri="{FF2B5EF4-FFF2-40B4-BE49-F238E27FC236}">
                <a16:creationId xmlns:a16="http://schemas.microsoft.com/office/drawing/2014/main" id="{E4633BB3-6790-4B3D-AB63-FCE0058A53E0}"/>
              </a:ext>
            </a:extLst>
          </p:cNvPr>
          <p:cNvGrpSpPr>
            <a:grpSpLocks/>
          </p:cNvGrpSpPr>
          <p:nvPr/>
        </p:nvGrpSpPr>
        <p:grpSpPr bwMode="auto">
          <a:xfrm>
            <a:off x="3862388" y="3654425"/>
            <a:ext cx="87312" cy="1295400"/>
            <a:chOff x="2433" y="2302"/>
            <a:chExt cx="55" cy="816"/>
          </a:xfrm>
        </p:grpSpPr>
        <p:sp>
          <p:nvSpPr>
            <p:cNvPr id="11345" name="Oval 81">
              <a:extLst>
                <a:ext uri="{FF2B5EF4-FFF2-40B4-BE49-F238E27FC236}">
                  <a16:creationId xmlns:a16="http://schemas.microsoft.com/office/drawing/2014/main" id="{F8531817-23C5-4CC2-BB36-BE71FF925A0F}"/>
                </a:ext>
              </a:extLst>
            </p:cNvPr>
            <p:cNvSpPr>
              <a:spLocks noChangeArrowheads="1"/>
            </p:cNvSpPr>
            <p:nvPr/>
          </p:nvSpPr>
          <p:spPr bwMode="auto">
            <a:xfrm>
              <a:off x="2433" y="23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6" name="Oval 82">
              <a:extLst>
                <a:ext uri="{FF2B5EF4-FFF2-40B4-BE49-F238E27FC236}">
                  <a16:creationId xmlns:a16="http://schemas.microsoft.com/office/drawing/2014/main" id="{557800E1-0E15-4E9A-891F-016AFA4C16FB}"/>
                </a:ext>
              </a:extLst>
            </p:cNvPr>
            <p:cNvSpPr>
              <a:spLocks noChangeArrowheads="1"/>
            </p:cNvSpPr>
            <p:nvPr/>
          </p:nvSpPr>
          <p:spPr bwMode="auto">
            <a:xfrm>
              <a:off x="2433" y="254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7" name="Oval 83">
              <a:extLst>
                <a:ext uri="{FF2B5EF4-FFF2-40B4-BE49-F238E27FC236}">
                  <a16:creationId xmlns:a16="http://schemas.microsoft.com/office/drawing/2014/main" id="{5BCFC77A-3A12-4EC0-A20A-69928BFEA5B1}"/>
                </a:ext>
              </a:extLst>
            </p:cNvPr>
            <p:cNvSpPr>
              <a:spLocks noChangeArrowheads="1"/>
            </p:cNvSpPr>
            <p:nvPr/>
          </p:nvSpPr>
          <p:spPr bwMode="auto">
            <a:xfrm>
              <a:off x="2433" y="280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8" name="Oval 84">
              <a:extLst>
                <a:ext uri="{FF2B5EF4-FFF2-40B4-BE49-F238E27FC236}">
                  <a16:creationId xmlns:a16="http://schemas.microsoft.com/office/drawing/2014/main" id="{0100B57B-4E01-4E04-B11F-382C75B94382}"/>
                </a:ext>
              </a:extLst>
            </p:cNvPr>
            <p:cNvSpPr>
              <a:spLocks noChangeArrowheads="1"/>
            </p:cNvSpPr>
            <p:nvPr/>
          </p:nvSpPr>
          <p:spPr bwMode="auto">
            <a:xfrm>
              <a:off x="2433" y="3052"/>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4" name="Group 90">
            <a:extLst>
              <a:ext uri="{FF2B5EF4-FFF2-40B4-BE49-F238E27FC236}">
                <a16:creationId xmlns:a16="http://schemas.microsoft.com/office/drawing/2014/main" id="{30D8C194-611C-4009-8F3A-416976665BDA}"/>
              </a:ext>
            </a:extLst>
          </p:cNvPr>
          <p:cNvGrpSpPr>
            <a:grpSpLocks/>
          </p:cNvGrpSpPr>
          <p:nvPr/>
        </p:nvGrpSpPr>
        <p:grpSpPr bwMode="auto">
          <a:xfrm>
            <a:off x="5356225" y="3665538"/>
            <a:ext cx="87313" cy="1295400"/>
            <a:chOff x="3374" y="2309"/>
            <a:chExt cx="55" cy="816"/>
          </a:xfrm>
        </p:grpSpPr>
        <p:sp>
          <p:nvSpPr>
            <p:cNvPr id="11350" name="Oval 86">
              <a:extLst>
                <a:ext uri="{FF2B5EF4-FFF2-40B4-BE49-F238E27FC236}">
                  <a16:creationId xmlns:a16="http://schemas.microsoft.com/office/drawing/2014/main" id="{1B982F69-0231-45F0-BEA9-D30CA4240510}"/>
                </a:ext>
              </a:extLst>
            </p:cNvPr>
            <p:cNvSpPr>
              <a:spLocks noChangeArrowheads="1"/>
            </p:cNvSpPr>
            <p:nvPr/>
          </p:nvSpPr>
          <p:spPr bwMode="auto">
            <a:xfrm>
              <a:off x="3374" y="23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1" name="Oval 87">
              <a:extLst>
                <a:ext uri="{FF2B5EF4-FFF2-40B4-BE49-F238E27FC236}">
                  <a16:creationId xmlns:a16="http://schemas.microsoft.com/office/drawing/2014/main" id="{9838E660-93E5-4D90-BA84-C5C43E88B5B6}"/>
                </a:ext>
              </a:extLst>
            </p:cNvPr>
            <p:cNvSpPr>
              <a:spLocks noChangeArrowheads="1"/>
            </p:cNvSpPr>
            <p:nvPr/>
          </p:nvSpPr>
          <p:spPr bwMode="auto">
            <a:xfrm>
              <a:off x="3374" y="255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2" name="Oval 88">
              <a:extLst>
                <a:ext uri="{FF2B5EF4-FFF2-40B4-BE49-F238E27FC236}">
                  <a16:creationId xmlns:a16="http://schemas.microsoft.com/office/drawing/2014/main" id="{8D9CB397-C427-4D4B-BCFB-CFAAB8AD2DF6}"/>
                </a:ext>
              </a:extLst>
            </p:cNvPr>
            <p:cNvSpPr>
              <a:spLocks noChangeArrowheads="1"/>
            </p:cNvSpPr>
            <p:nvPr/>
          </p:nvSpPr>
          <p:spPr bwMode="auto">
            <a:xfrm>
              <a:off x="3374" y="280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3" name="Oval 89">
              <a:extLst>
                <a:ext uri="{FF2B5EF4-FFF2-40B4-BE49-F238E27FC236}">
                  <a16:creationId xmlns:a16="http://schemas.microsoft.com/office/drawing/2014/main" id="{67143174-6D99-4BF7-BDF6-F2D33EEDBCE9}"/>
                </a:ext>
              </a:extLst>
            </p:cNvPr>
            <p:cNvSpPr>
              <a:spLocks noChangeArrowheads="1"/>
            </p:cNvSpPr>
            <p:nvPr/>
          </p:nvSpPr>
          <p:spPr bwMode="auto">
            <a:xfrm>
              <a:off x="3374" y="3059"/>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59" name="Group 95">
            <a:extLst>
              <a:ext uri="{FF2B5EF4-FFF2-40B4-BE49-F238E27FC236}">
                <a16:creationId xmlns:a16="http://schemas.microsoft.com/office/drawing/2014/main" id="{710CDCBA-B40B-4F0D-92B1-243A0F753AF8}"/>
              </a:ext>
            </a:extLst>
          </p:cNvPr>
          <p:cNvGrpSpPr>
            <a:grpSpLocks/>
          </p:cNvGrpSpPr>
          <p:nvPr/>
        </p:nvGrpSpPr>
        <p:grpSpPr bwMode="auto">
          <a:xfrm>
            <a:off x="6865938" y="3651250"/>
            <a:ext cx="87312" cy="1295400"/>
            <a:chOff x="4325" y="2300"/>
            <a:chExt cx="55" cy="816"/>
          </a:xfrm>
        </p:grpSpPr>
        <p:sp>
          <p:nvSpPr>
            <p:cNvPr id="11355" name="Oval 91">
              <a:extLst>
                <a:ext uri="{FF2B5EF4-FFF2-40B4-BE49-F238E27FC236}">
                  <a16:creationId xmlns:a16="http://schemas.microsoft.com/office/drawing/2014/main" id="{21FF4DA6-7B94-4B8D-AEA8-1930A1AE52E8}"/>
                </a:ext>
              </a:extLst>
            </p:cNvPr>
            <p:cNvSpPr>
              <a:spLocks noChangeArrowheads="1"/>
            </p:cNvSpPr>
            <p:nvPr/>
          </p:nvSpPr>
          <p:spPr bwMode="auto">
            <a:xfrm>
              <a:off x="4325" y="23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24BF74DB-812A-46F2-BB55-327177744AFB}"/>
                </a:ext>
              </a:extLst>
            </p:cNvPr>
            <p:cNvSpPr>
              <a:spLocks noChangeArrowheads="1"/>
            </p:cNvSpPr>
            <p:nvPr/>
          </p:nvSpPr>
          <p:spPr bwMode="auto">
            <a:xfrm>
              <a:off x="4325" y="2547"/>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7" name="Oval 93">
              <a:extLst>
                <a:ext uri="{FF2B5EF4-FFF2-40B4-BE49-F238E27FC236}">
                  <a16:creationId xmlns:a16="http://schemas.microsoft.com/office/drawing/2014/main" id="{D83A2073-03AB-4CE6-93FA-BD65B12B1FA8}"/>
                </a:ext>
              </a:extLst>
            </p:cNvPr>
            <p:cNvSpPr>
              <a:spLocks noChangeArrowheads="1"/>
            </p:cNvSpPr>
            <p:nvPr/>
          </p:nvSpPr>
          <p:spPr bwMode="auto">
            <a:xfrm>
              <a:off x="4325" y="280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8" name="Oval 94">
              <a:extLst>
                <a:ext uri="{FF2B5EF4-FFF2-40B4-BE49-F238E27FC236}">
                  <a16:creationId xmlns:a16="http://schemas.microsoft.com/office/drawing/2014/main" id="{2BD58C98-FF22-4F5A-B570-AD4A9D04042A}"/>
                </a:ext>
              </a:extLst>
            </p:cNvPr>
            <p:cNvSpPr>
              <a:spLocks noChangeArrowheads="1"/>
            </p:cNvSpPr>
            <p:nvPr/>
          </p:nvSpPr>
          <p:spPr bwMode="auto">
            <a:xfrm>
              <a:off x="4325" y="3050"/>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364" name="Group 100">
            <a:extLst>
              <a:ext uri="{FF2B5EF4-FFF2-40B4-BE49-F238E27FC236}">
                <a16:creationId xmlns:a16="http://schemas.microsoft.com/office/drawing/2014/main" id="{206246F6-5321-428E-96F5-D5FFA4900B5C}"/>
              </a:ext>
            </a:extLst>
          </p:cNvPr>
          <p:cNvGrpSpPr>
            <a:grpSpLocks/>
          </p:cNvGrpSpPr>
          <p:nvPr/>
        </p:nvGrpSpPr>
        <p:grpSpPr bwMode="auto">
          <a:xfrm>
            <a:off x="8335963" y="3644900"/>
            <a:ext cx="87312" cy="1295400"/>
            <a:chOff x="5251" y="2296"/>
            <a:chExt cx="55" cy="816"/>
          </a:xfrm>
        </p:grpSpPr>
        <p:sp>
          <p:nvSpPr>
            <p:cNvPr id="11360" name="Oval 96">
              <a:extLst>
                <a:ext uri="{FF2B5EF4-FFF2-40B4-BE49-F238E27FC236}">
                  <a16:creationId xmlns:a16="http://schemas.microsoft.com/office/drawing/2014/main" id="{F316D069-5CEB-4BCD-8DC7-D041B7EC9A2B}"/>
                </a:ext>
              </a:extLst>
            </p:cNvPr>
            <p:cNvSpPr>
              <a:spLocks noChangeArrowheads="1"/>
            </p:cNvSpPr>
            <p:nvPr/>
          </p:nvSpPr>
          <p:spPr bwMode="auto">
            <a:xfrm>
              <a:off x="5251" y="22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1" name="Oval 97">
              <a:extLst>
                <a:ext uri="{FF2B5EF4-FFF2-40B4-BE49-F238E27FC236}">
                  <a16:creationId xmlns:a16="http://schemas.microsoft.com/office/drawing/2014/main" id="{2D1EEFEF-AACF-473D-9AEE-3ACBE7C0609C}"/>
                </a:ext>
              </a:extLst>
            </p:cNvPr>
            <p:cNvSpPr>
              <a:spLocks noChangeArrowheads="1"/>
            </p:cNvSpPr>
            <p:nvPr/>
          </p:nvSpPr>
          <p:spPr bwMode="auto">
            <a:xfrm>
              <a:off x="5251" y="2543"/>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2" name="Oval 98">
              <a:extLst>
                <a:ext uri="{FF2B5EF4-FFF2-40B4-BE49-F238E27FC236}">
                  <a16:creationId xmlns:a16="http://schemas.microsoft.com/office/drawing/2014/main" id="{8392B391-CFF2-4007-870A-866CBC383ACC}"/>
                </a:ext>
              </a:extLst>
            </p:cNvPr>
            <p:cNvSpPr>
              <a:spLocks noChangeArrowheads="1"/>
            </p:cNvSpPr>
            <p:nvPr/>
          </p:nvSpPr>
          <p:spPr bwMode="auto">
            <a:xfrm>
              <a:off x="5251" y="279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3" name="Oval 99">
              <a:extLst>
                <a:ext uri="{FF2B5EF4-FFF2-40B4-BE49-F238E27FC236}">
                  <a16:creationId xmlns:a16="http://schemas.microsoft.com/office/drawing/2014/main" id="{F218956C-4EDB-4181-B5E8-62B889D10A4F}"/>
                </a:ext>
              </a:extLst>
            </p:cNvPr>
            <p:cNvSpPr>
              <a:spLocks noChangeArrowheads="1"/>
            </p:cNvSpPr>
            <p:nvPr/>
          </p:nvSpPr>
          <p:spPr bwMode="auto">
            <a:xfrm>
              <a:off x="5251" y="3046"/>
              <a:ext cx="55" cy="66"/>
            </a:xfrm>
            <a:prstGeom prst="ellipse">
              <a:avLst/>
            </a:prstGeom>
            <a:solidFill>
              <a:schemeClr val="tx2"/>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365" name="Line 101">
            <a:extLst>
              <a:ext uri="{FF2B5EF4-FFF2-40B4-BE49-F238E27FC236}">
                <a16:creationId xmlns:a16="http://schemas.microsoft.com/office/drawing/2014/main" id="{907DB6A8-065D-47C6-AA47-85BD160B516B}"/>
              </a:ext>
            </a:extLst>
          </p:cNvPr>
          <p:cNvSpPr>
            <a:spLocks noChangeShapeType="1"/>
          </p:cNvSpPr>
          <p:nvPr/>
        </p:nvSpPr>
        <p:spPr bwMode="auto">
          <a:xfrm flipH="1">
            <a:off x="4946650" y="2133600"/>
            <a:ext cx="5461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6" name="Line 102">
            <a:extLst>
              <a:ext uri="{FF2B5EF4-FFF2-40B4-BE49-F238E27FC236}">
                <a16:creationId xmlns:a16="http://schemas.microsoft.com/office/drawing/2014/main" id="{043E2BB6-18D2-4F85-A792-CE898F4731AB}"/>
              </a:ext>
            </a:extLst>
          </p:cNvPr>
          <p:cNvSpPr>
            <a:spLocks noChangeShapeType="1"/>
          </p:cNvSpPr>
          <p:nvPr/>
        </p:nvSpPr>
        <p:spPr bwMode="auto">
          <a:xfrm>
            <a:off x="6711950" y="2133600"/>
            <a:ext cx="520700" cy="0"/>
          </a:xfrm>
          <a:prstGeom prst="line">
            <a:avLst/>
          </a:prstGeom>
          <a:noFill/>
          <a:ln w="127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7" name="Line 103">
            <a:extLst>
              <a:ext uri="{FF2B5EF4-FFF2-40B4-BE49-F238E27FC236}">
                <a16:creationId xmlns:a16="http://schemas.microsoft.com/office/drawing/2014/main" id="{FDDF846E-9E60-45A9-961B-3C215B7D0DC4}"/>
              </a:ext>
            </a:extLst>
          </p:cNvPr>
          <p:cNvSpPr>
            <a:spLocks noChangeShapeType="1"/>
          </p:cNvSpPr>
          <p:nvPr/>
        </p:nvSpPr>
        <p:spPr bwMode="auto">
          <a:xfrm flipH="1">
            <a:off x="4718050" y="1606550"/>
            <a:ext cx="2413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8" name="Line 104">
            <a:extLst>
              <a:ext uri="{FF2B5EF4-FFF2-40B4-BE49-F238E27FC236}">
                <a16:creationId xmlns:a16="http://schemas.microsoft.com/office/drawing/2014/main" id="{5BD12141-C5C4-4803-B1E8-F8F3F39FA2A1}"/>
              </a:ext>
            </a:extLst>
          </p:cNvPr>
          <p:cNvSpPr>
            <a:spLocks noChangeShapeType="1"/>
          </p:cNvSpPr>
          <p:nvPr/>
        </p:nvSpPr>
        <p:spPr bwMode="auto">
          <a:xfrm>
            <a:off x="4267200" y="1225550"/>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69" name="Line 105">
            <a:extLst>
              <a:ext uri="{FF2B5EF4-FFF2-40B4-BE49-F238E27FC236}">
                <a16:creationId xmlns:a16="http://schemas.microsoft.com/office/drawing/2014/main" id="{C99680A4-0F00-4A3A-B2CD-11B5AF42ACB3}"/>
              </a:ext>
            </a:extLst>
          </p:cNvPr>
          <p:cNvSpPr>
            <a:spLocks noChangeShapeType="1"/>
          </p:cNvSpPr>
          <p:nvPr/>
        </p:nvSpPr>
        <p:spPr bwMode="auto">
          <a:xfrm>
            <a:off x="3740150" y="1606550"/>
            <a:ext cx="139700" cy="292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0" name="Line 106">
            <a:extLst>
              <a:ext uri="{FF2B5EF4-FFF2-40B4-BE49-F238E27FC236}">
                <a16:creationId xmlns:a16="http://schemas.microsoft.com/office/drawing/2014/main" id="{E6741660-0BC9-48F7-AE39-F8B56E164624}"/>
              </a:ext>
            </a:extLst>
          </p:cNvPr>
          <p:cNvSpPr>
            <a:spLocks noChangeShapeType="1"/>
          </p:cNvSpPr>
          <p:nvPr/>
        </p:nvSpPr>
        <p:spPr bwMode="auto">
          <a:xfrm>
            <a:off x="6096000" y="996950"/>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1" name="Line 107">
            <a:extLst>
              <a:ext uri="{FF2B5EF4-FFF2-40B4-BE49-F238E27FC236}">
                <a16:creationId xmlns:a16="http://schemas.microsoft.com/office/drawing/2014/main" id="{2EC8C48F-61A3-4278-96EE-9B5D38E6E724}"/>
              </a:ext>
            </a:extLst>
          </p:cNvPr>
          <p:cNvSpPr>
            <a:spLocks noChangeShapeType="1"/>
          </p:cNvSpPr>
          <p:nvPr/>
        </p:nvSpPr>
        <p:spPr bwMode="auto">
          <a:xfrm>
            <a:off x="7321550" y="1606550"/>
            <a:ext cx="2159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2" name="Line 108">
            <a:extLst>
              <a:ext uri="{FF2B5EF4-FFF2-40B4-BE49-F238E27FC236}">
                <a16:creationId xmlns:a16="http://schemas.microsoft.com/office/drawing/2014/main" id="{66CB0B90-2876-4561-8DDF-6478146539CB}"/>
              </a:ext>
            </a:extLst>
          </p:cNvPr>
          <p:cNvSpPr>
            <a:spLocks noChangeShapeType="1"/>
          </p:cNvSpPr>
          <p:nvPr/>
        </p:nvSpPr>
        <p:spPr bwMode="auto">
          <a:xfrm>
            <a:off x="7848600" y="1301750"/>
            <a:ext cx="0" cy="6731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3" name="Line 109">
            <a:extLst>
              <a:ext uri="{FF2B5EF4-FFF2-40B4-BE49-F238E27FC236}">
                <a16:creationId xmlns:a16="http://schemas.microsoft.com/office/drawing/2014/main" id="{9ED1508D-CDD4-4B9A-A6F9-85F0A7F37232}"/>
              </a:ext>
            </a:extLst>
          </p:cNvPr>
          <p:cNvSpPr>
            <a:spLocks noChangeShapeType="1"/>
          </p:cNvSpPr>
          <p:nvPr/>
        </p:nvSpPr>
        <p:spPr bwMode="auto">
          <a:xfrm flipH="1">
            <a:off x="8223250" y="1606550"/>
            <a:ext cx="16510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B13A83D-01C9-48EE-9741-AA2DF8147CBF}"/>
              </a:ext>
            </a:extLst>
          </p:cNvPr>
          <p:cNvSpPr>
            <a:spLocks noChangeArrowheads="1"/>
          </p:cNvSpPr>
          <p:nvPr/>
        </p:nvSpPr>
        <p:spPr bwMode="auto">
          <a:xfrm>
            <a:off x="681038" y="6018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 name="Rectangle 3">
            <a:extLst>
              <a:ext uri="{FF2B5EF4-FFF2-40B4-BE49-F238E27FC236}">
                <a16:creationId xmlns:a16="http://schemas.microsoft.com/office/drawing/2014/main" id="{2A1CBDF1-1F6A-4F0E-9DB6-8B554BF36B9C}"/>
              </a:ext>
            </a:extLst>
          </p:cNvPr>
          <p:cNvSpPr>
            <a:spLocks noChangeArrowheads="1"/>
          </p:cNvSpPr>
          <p:nvPr/>
        </p:nvSpPr>
        <p:spPr bwMode="auto">
          <a:xfrm>
            <a:off x="3119438" y="60182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Rectangle 4">
            <a:extLst>
              <a:ext uri="{FF2B5EF4-FFF2-40B4-BE49-F238E27FC236}">
                <a16:creationId xmlns:a16="http://schemas.microsoft.com/office/drawing/2014/main" id="{E5FD2ABA-AD79-49C0-9CC0-A992227BD773}"/>
              </a:ext>
            </a:extLst>
          </p:cNvPr>
          <p:cNvSpPr>
            <a:spLocks noGrp="1" noChangeArrowheads="1"/>
          </p:cNvSpPr>
          <p:nvPr>
            <p:ph type="title"/>
          </p:nvPr>
        </p:nvSpPr>
        <p:spPr>
          <a:xfrm>
            <a:off x="762000" y="304800"/>
            <a:ext cx="7772400" cy="1104900"/>
          </a:xfrm>
          <a:noFill/>
          <a:ln/>
        </p:spPr>
        <p:txBody>
          <a:bodyPr/>
          <a:lstStyle/>
          <a:p>
            <a:r>
              <a:rPr lang="en-US" altLang="en-US"/>
              <a:t>Participation Constraints</a:t>
            </a:r>
          </a:p>
        </p:txBody>
      </p:sp>
      <p:sp>
        <p:nvSpPr>
          <p:cNvPr id="13317" name="Rectangle 5">
            <a:extLst>
              <a:ext uri="{FF2B5EF4-FFF2-40B4-BE49-F238E27FC236}">
                <a16:creationId xmlns:a16="http://schemas.microsoft.com/office/drawing/2014/main" id="{0E8B84DE-E460-4FBB-AC49-462E9CFFBDA5}"/>
              </a:ext>
            </a:extLst>
          </p:cNvPr>
          <p:cNvSpPr>
            <a:spLocks noGrp="1" noChangeArrowheads="1"/>
          </p:cNvSpPr>
          <p:nvPr>
            <p:ph type="body" idx="1"/>
          </p:nvPr>
        </p:nvSpPr>
        <p:spPr>
          <a:xfrm>
            <a:off x="457200" y="1524000"/>
            <a:ext cx="8305800" cy="2133600"/>
          </a:xfrm>
          <a:noFill/>
          <a:ln/>
        </p:spPr>
        <p:txBody>
          <a:bodyPr/>
          <a:lstStyle/>
          <a:p>
            <a:r>
              <a:rPr lang="en-US" altLang="en-US" sz="2400"/>
              <a:t>Does every department have a manager?</a:t>
            </a:r>
          </a:p>
          <a:p>
            <a:pPr lvl="1">
              <a:buSzPct val="75000"/>
            </a:pPr>
            <a:r>
              <a:rPr lang="en-US" altLang="en-US" sz="2000"/>
              <a:t>If so, this is a </a:t>
            </a:r>
            <a:r>
              <a:rPr lang="en-US" altLang="en-US" sz="2000" i="1" u="sng">
                <a:solidFill>
                  <a:schemeClr val="accent2"/>
                </a:solidFill>
              </a:rPr>
              <a:t>participation constraint</a:t>
            </a:r>
            <a:r>
              <a:rPr lang="en-US" altLang="en-US" sz="2000"/>
              <a:t>:  the participation of Departments in Manages is said to be </a:t>
            </a:r>
            <a:r>
              <a:rPr lang="en-US" altLang="en-US" sz="2000" i="1">
                <a:solidFill>
                  <a:schemeClr val="accent2"/>
                </a:solidFill>
              </a:rPr>
              <a:t>total</a:t>
            </a:r>
            <a:r>
              <a:rPr lang="en-US" altLang="en-US" sz="2000">
                <a:solidFill>
                  <a:schemeClr val="accent2"/>
                </a:solidFill>
              </a:rPr>
              <a:t> (vs. </a:t>
            </a:r>
            <a:r>
              <a:rPr lang="en-US" altLang="en-US" sz="2000" i="1">
                <a:solidFill>
                  <a:schemeClr val="accent2"/>
                </a:solidFill>
              </a:rPr>
              <a:t>partial</a:t>
            </a:r>
            <a:r>
              <a:rPr lang="en-US" altLang="en-US" sz="2000">
                <a:solidFill>
                  <a:schemeClr val="accent2"/>
                </a:solidFill>
              </a:rPr>
              <a:t>)</a:t>
            </a:r>
            <a:r>
              <a:rPr lang="en-US" altLang="en-US" sz="2000"/>
              <a:t>.</a:t>
            </a:r>
          </a:p>
          <a:p>
            <a:pPr lvl="2"/>
            <a:r>
              <a:rPr lang="en-US" altLang="en-US"/>
              <a:t>Every Departments entity must appear in an instance of the Manages relationship.</a:t>
            </a:r>
          </a:p>
        </p:txBody>
      </p:sp>
      <p:sp>
        <p:nvSpPr>
          <p:cNvPr id="13318" name="Freeform 6">
            <a:extLst>
              <a:ext uri="{FF2B5EF4-FFF2-40B4-BE49-F238E27FC236}">
                <a16:creationId xmlns:a16="http://schemas.microsoft.com/office/drawing/2014/main" id="{5D9CAE9F-03F9-4BAD-BACF-4B5B8E6ABCC0}"/>
              </a:ext>
            </a:extLst>
          </p:cNvPr>
          <p:cNvSpPr>
            <a:spLocks/>
          </p:cNvSpPr>
          <p:nvPr/>
        </p:nvSpPr>
        <p:spPr bwMode="auto">
          <a:xfrm>
            <a:off x="5351463" y="3917950"/>
            <a:ext cx="1057275" cy="371475"/>
          </a:xfrm>
          <a:custGeom>
            <a:avLst/>
            <a:gdLst>
              <a:gd name="T0" fmla="*/ 662 w 666"/>
              <a:gd name="T1" fmla="*/ 106 h 234"/>
              <a:gd name="T2" fmla="*/ 652 w 666"/>
              <a:gd name="T3" fmla="*/ 86 h 234"/>
              <a:gd name="T4" fmla="*/ 633 w 666"/>
              <a:gd name="T5" fmla="*/ 68 h 234"/>
              <a:gd name="T6" fmla="*/ 604 w 666"/>
              <a:gd name="T7" fmla="*/ 50 h 234"/>
              <a:gd name="T8" fmla="*/ 566 w 666"/>
              <a:gd name="T9" fmla="*/ 34 h 234"/>
              <a:gd name="T10" fmla="*/ 522 w 666"/>
              <a:gd name="T11" fmla="*/ 21 h 234"/>
              <a:gd name="T12" fmla="*/ 472 w 666"/>
              <a:gd name="T13" fmla="*/ 11 h 234"/>
              <a:gd name="T14" fmla="*/ 419 w 666"/>
              <a:gd name="T15" fmla="*/ 4 h 234"/>
              <a:gd name="T16" fmla="*/ 360 w 666"/>
              <a:gd name="T17" fmla="*/ 1 h 234"/>
              <a:gd name="T18" fmla="*/ 304 w 666"/>
              <a:gd name="T19" fmla="*/ 1 h 234"/>
              <a:gd name="T20" fmla="*/ 247 w 666"/>
              <a:gd name="T21" fmla="*/ 4 h 234"/>
              <a:gd name="T22" fmla="*/ 191 w 666"/>
              <a:gd name="T23" fmla="*/ 11 h 234"/>
              <a:gd name="T24" fmla="*/ 141 w 666"/>
              <a:gd name="T25" fmla="*/ 21 h 234"/>
              <a:gd name="T26" fmla="*/ 98 w 666"/>
              <a:gd name="T27" fmla="*/ 34 h 234"/>
              <a:gd name="T28" fmla="*/ 60 w 666"/>
              <a:gd name="T29" fmla="*/ 50 h 234"/>
              <a:gd name="T30" fmla="*/ 31 w 666"/>
              <a:gd name="T31" fmla="*/ 68 h 234"/>
              <a:gd name="T32" fmla="*/ 10 w 666"/>
              <a:gd name="T33" fmla="*/ 86 h 234"/>
              <a:gd name="T34" fmla="*/ 1 w 666"/>
              <a:gd name="T35" fmla="*/ 106 h 234"/>
              <a:gd name="T36" fmla="*/ 1 w 666"/>
              <a:gd name="T37" fmla="*/ 127 h 234"/>
              <a:gd name="T38" fmla="*/ 10 w 666"/>
              <a:gd name="T39" fmla="*/ 147 h 234"/>
              <a:gd name="T40" fmla="*/ 31 w 666"/>
              <a:gd name="T41" fmla="*/ 166 h 234"/>
              <a:gd name="T42" fmla="*/ 60 w 666"/>
              <a:gd name="T43" fmla="*/ 183 h 234"/>
              <a:gd name="T44" fmla="*/ 98 w 666"/>
              <a:gd name="T45" fmla="*/ 199 h 234"/>
              <a:gd name="T46" fmla="*/ 141 w 666"/>
              <a:gd name="T47" fmla="*/ 212 h 234"/>
              <a:gd name="T48" fmla="*/ 191 w 666"/>
              <a:gd name="T49" fmla="*/ 222 h 234"/>
              <a:gd name="T50" fmla="*/ 247 w 666"/>
              <a:gd name="T51" fmla="*/ 229 h 234"/>
              <a:gd name="T52" fmla="*/ 304 w 666"/>
              <a:gd name="T53" fmla="*/ 232 h 234"/>
              <a:gd name="T54" fmla="*/ 360 w 666"/>
              <a:gd name="T55" fmla="*/ 232 h 234"/>
              <a:gd name="T56" fmla="*/ 419 w 666"/>
              <a:gd name="T57" fmla="*/ 229 h 234"/>
              <a:gd name="T58" fmla="*/ 472 w 666"/>
              <a:gd name="T59" fmla="*/ 222 h 234"/>
              <a:gd name="T60" fmla="*/ 522 w 666"/>
              <a:gd name="T61" fmla="*/ 212 h 234"/>
              <a:gd name="T62" fmla="*/ 566 w 666"/>
              <a:gd name="T63" fmla="*/ 199 h 234"/>
              <a:gd name="T64" fmla="*/ 604 w 666"/>
              <a:gd name="T65" fmla="*/ 183 h 234"/>
              <a:gd name="T66" fmla="*/ 633 w 666"/>
              <a:gd name="T67" fmla="*/ 166 h 234"/>
              <a:gd name="T68" fmla="*/ 652 w 666"/>
              <a:gd name="T69" fmla="*/ 147 h 234"/>
              <a:gd name="T70" fmla="*/ 662 w 666"/>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234">
                <a:moveTo>
                  <a:pt x="665" y="117"/>
                </a:moveTo>
                <a:lnTo>
                  <a:pt x="662" y="106"/>
                </a:lnTo>
                <a:lnTo>
                  <a:pt x="658" y="96"/>
                </a:lnTo>
                <a:lnTo>
                  <a:pt x="652" y="86"/>
                </a:lnTo>
                <a:lnTo>
                  <a:pt x="644" y="77"/>
                </a:lnTo>
                <a:lnTo>
                  <a:pt x="633" y="68"/>
                </a:lnTo>
                <a:lnTo>
                  <a:pt x="620" y="58"/>
                </a:lnTo>
                <a:lnTo>
                  <a:pt x="604" y="50"/>
                </a:lnTo>
                <a:lnTo>
                  <a:pt x="586" y="42"/>
                </a:lnTo>
                <a:lnTo>
                  <a:pt x="566" y="34"/>
                </a:lnTo>
                <a:lnTo>
                  <a:pt x="546" y="27"/>
                </a:lnTo>
                <a:lnTo>
                  <a:pt x="522" y="21"/>
                </a:lnTo>
                <a:lnTo>
                  <a:pt x="497" y="16"/>
                </a:lnTo>
                <a:lnTo>
                  <a:pt x="472" y="11"/>
                </a:lnTo>
                <a:lnTo>
                  <a:pt x="445" y="7"/>
                </a:lnTo>
                <a:lnTo>
                  <a:pt x="419" y="4"/>
                </a:lnTo>
                <a:lnTo>
                  <a:pt x="390" y="2"/>
                </a:lnTo>
                <a:lnTo>
                  <a:pt x="360" y="1"/>
                </a:lnTo>
                <a:lnTo>
                  <a:pt x="331" y="0"/>
                </a:lnTo>
                <a:lnTo>
                  <a:pt x="304" y="1"/>
                </a:lnTo>
                <a:lnTo>
                  <a:pt x="274" y="2"/>
                </a:lnTo>
                <a:lnTo>
                  <a:pt x="247" y="4"/>
                </a:lnTo>
                <a:lnTo>
                  <a:pt x="218" y="7"/>
                </a:lnTo>
                <a:lnTo>
                  <a:pt x="191" y="11"/>
                </a:lnTo>
                <a:lnTo>
                  <a:pt x="165" y="16"/>
                </a:lnTo>
                <a:lnTo>
                  <a:pt x="141" y="21"/>
                </a:lnTo>
                <a:lnTo>
                  <a:pt x="118" y="27"/>
                </a:lnTo>
                <a:lnTo>
                  <a:pt x="98" y="34"/>
                </a:lnTo>
                <a:lnTo>
                  <a:pt x="77" y="42"/>
                </a:lnTo>
                <a:lnTo>
                  <a:pt x="60" y="50"/>
                </a:lnTo>
                <a:lnTo>
                  <a:pt x="44" y="58"/>
                </a:lnTo>
                <a:lnTo>
                  <a:pt x="31" y="68"/>
                </a:lnTo>
                <a:lnTo>
                  <a:pt x="20" y="77"/>
                </a:lnTo>
                <a:lnTo>
                  <a:pt x="10" y="86"/>
                </a:lnTo>
                <a:lnTo>
                  <a:pt x="6" y="96"/>
                </a:lnTo>
                <a:lnTo>
                  <a:pt x="1" y="106"/>
                </a:lnTo>
                <a:lnTo>
                  <a:pt x="0" y="117"/>
                </a:lnTo>
                <a:lnTo>
                  <a:pt x="1" y="127"/>
                </a:lnTo>
                <a:lnTo>
                  <a:pt x="6" y="137"/>
                </a:lnTo>
                <a:lnTo>
                  <a:pt x="10" y="147"/>
                </a:lnTo>
                <a:lnTo>
                  <a:pt x="20" y="156"/>
                </a:lnTo>
                <a:lnTo>
                  <a:pt x="31" y="166"/>
                </a:lnTo>
                <a:lnTo>
                  <a:pt x="44" y="175"/>
                </a:lnTo>
                <a:lnTo>
                  <a:pt x="60" y="183"/>
                </a:lnTo>
                <a:lnTo>
                  <a:pt x="77" y="191"/>
                </a:lnTo>
                <a:lnTo>
                  <a:pt x="98" y="199"/>
                </a:lnTo>
                <a:lnTo>
                  <a:pt x="118" y="205"/>
                </a:lnTo>
                <a:lnTo>
                  <a:pt x="141" y="212"/>
                </a:lnTo>
                <a:lnTo>
                  <a:pt x="165" y="217"/>
                </a:lnTo>
                <a:lnTo>
                  <a:pt x="191" y="222"/>
                </a:lnTo>
                <a:lnTo>
                  <a:pt x="218" y="226"/>
                </a:lnTo>
                <a:lnTo>
                  <a:pt x="247" y="229"/>
                </a:lnTo>
                <a:lnTo>
                  <a:pt x="274" y="231"/>
                </a:lnTo>
                <a:lnTo>
                  <a:pt x="304" y="232"/>
                </a:lnTo>
                <a:lnTo>
                  <a:pt x="331" y="233"/>
                </a:lnTo>
                <a:lnTo>
                  <a:pt x="360" y="232"/>
                </a:lnTo>
                <a:lnTo>
                  <a:pt x="390" y="231"/>
                </a:lnTo>
                <a:lnTo>
                  <a:pt x="419" y="229"/>
                </a:lnTo>
                <a:lnTo>
                  <a:pt x="445" y="226"/>
                </a:lnTo>
                <a:lnTo>
                  <a:pt x="472" y="222"/>
                </a:lnTo>
                <a:lnTo>
                  <a:pt x="497" y="217"/>
                </a:lnTo>
                <a:lnTo>
                  <a:pt x="522" y="212"/>
                </a:lnTo>
                <a:lnTo>
                  <a:pt x="546" y="205"/>
                </a:lnTo>
                <a:lnTo>
                  <a:pt x="566" y="199"/>
                </a:lnTo>
                <a:lnTo>
                  <a:pt x="586" y="191"/>
                </a:lnTo>
                <a:lnTo>
                  <a:pt x="604" y="183"/>
                </a:lnTo>
                <a:lnTo>
                  <a:pt x="620" y="175"/>
                </a:lnTo>
                <a:lnTo>
                  <a:pt x="633" y="166"/>
                </a:lnTo>
                <a:lnTo>
                  <a:pt x="644" y="156"/>
                </a:lnTo>
                <a:lnTo>
                  <a:pt x="652" y="147"/>
                </a:lnTo>
                <a:lnTo>
                  <a:pt x="658" y="137"/>
                </a:lnTo>
                <a:lnTo>
                  <a:pt x="662" y="127"/>
                </a:lnTo>
                <a:lnTo>
                  <a:pt x="665"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Freeform 7">
            <a:extLst>
              <a:ext uri="{FF2B5EF4-FFF2-40B4-BE49-F238E27FC236}">
                <a16:creationId xmlns:a16="http://schemas.microsoft.com/office/drawing/2014/main" id="{4C0F2012-7349-4ABC-87F5-49088EBBB8D1}"/>
              </a:ext>
            </a:extLst>
          </p:cNvPr>
          <p:cNvSpPr>
            <a:spLocks/>
          </p:cNvSpPr>
          <p:nvPr/>
        </p:nvSpPr>
        <p:spPr bwMode="auto">
          <a:xfrm>
            <a:off x="7291388" y="3917950"/>
            <a:ext cx="1185862" cy="371475"/>
          </a:xfrm>
          <a:custGeom>
            <a:avLst/>
            <a:gdLst>
              <a:gd name="T0" fmla="*/ 1 w 747"/>
              <a:gd name="T1" fmla="*/ 127 h 234"/>
              <a:gd name="T2" fmla="*/ 12 w 747"/>
              <a:gd name="T3" fmla="*/ 147 h 234"/>
              <a:gd name="T4" fmla="*/ 35 w 747"/>
              <a:gd name="T5" fmla="*/ 166 h 234"/>
              <a:gd name="T6" fmla="*/ 66 w 747"/>
              <a:gd name="T7" fmla="*/ 183 h 234"/>
              <a:gd name="T8" fmla="*/ 108 w 747"/>
              <a:gd name="T9" fmla="*/ 199 h 234"/>
              <a:gd name="T10" fmla="*/ 159 w 747"/>
              <a:gd name="T11" fmla="*/ 212 h 234"/>
              <a:gd name="T12" fmla="*/ 215 w 747"/>
              <a:gd name="T13" fmla="*/ 222 h 234"/>
              <a:gd name="T14" fmla="*/ 276 w 747"/>
              <a:gd name="T15" fmla="*/ 229 h 234"/>
              <a:gd name="T16" fmla="*/ 340 w 747"/>
              <a:gd name="T17" fmla="*/ 232 h 234"/>
              <a:gd name="T18" fmla="*/ 405 w 747"/>
              <a:gd name="T19" fmla="*/ 232 h 234"/>
              <a:gd name="T20" fmla="*/ 469 w 747"/>
              <a:gd name="T21" fmla="*/ 229 h 234"/>
              <a:gd name="T22" fmla="*/ 530 w 747"/>
              <a:gd name="T23" fmla="*/ 222 h 234"/>
              <a:gd name="T24" fmla="*/ 586 w 747"/>
              <a:gd name="T25" fmla="*/ 212 h 234"/>
              <a:gd name="T26" fmla="*/ 637 w 747"/>
              <a:gd name="T27" fmla="*/ 198 h 234"/>
              <a:gd name="T28" fmla="*/ 677 w 747"/>
              <a:gd name="T29" fmla="*/ 183 h 234"/>
              <a:gd name="T30" fmla="*/ 710 w 747"/>
              <a:gd name="T31" fmla="*/ 166 h 234"/>
              <a:gd name="T32" fmla="*/ 733 w 747"/>
              <a:gd name="T33" fmla="*/ 146 h 234"/>
              <a:gd name="T34" fmla="*/ 744 w 747"/>
              <a:gd name="T35" fmla="*/ 126 h 234"/>
              <a:gd name="T36" fmla="*/ 744 w 747"/>
              <a:gd name="T37" fmla="*/ 106 h 234"/>
              <a:gd name="T38" fmla="*/ 733 w 747"/>
              <a:gd name="T39" fmla="*/ 86 h 234"/>
              <a:gd name="T40" fmla="*/ 710 w 747"/>
              <a:gd name="T41" fmla="*/ 67 h 234"/>
              <a:gd name="T42" fmla="*/ 677 w 747"/>
              <a:gd name="T43" fmla="*/ 50 h 234"/>
              <a:gd name="T44" fmla="*/ 637 w 747"/>
              <a:gd name="T45" fmla="*/ 34 h 234"/>
              <a:gd name="T46" fmla="*/ 586 w 747"/>
              <a:gd name="T47" fmla="*/ 21 h 234"/>
              <a:gd name="T48" fmla="*/ 530 w 747"/>
              <a:gd name="T49" fmla="*/ 11 h 234"/>
              <a:gd name="T50" fmla="*/ 469 w 747"/>
              <a:gd name="T51" fmla="*/ 4 h 234"/>
              <a:gd name="T52" fmla="*/ 405 w 747"/>
              <a:gd name="T53" fmla="*/ 1 h 234"/>
              <a:gd name="T54" fmla="*/ 340 w 747"/>
              <a:gd name="T55" fmla="*/ 1 h 234"/>
              <a:gd name="T56" fmla="*/ 276 w 747"/>
              <a:gd name="T57" fmla="*/ 4 h 234"/>
              <a:gd name="T58" fmla="*/ 215 w 747"/>
              <a:gd name="T59" fmla="*/ 11 h 234"/>
              <a:gd name="T60" fmla="*/ 159 w 747"/>
              <a:gd name="T61" fmla="*/ 21 h 234"/>
              <a:gd name="T62" fmla="*/ 108 w 747"/>
              <a:gd name="T63" fmla="*/ 34 h 234"/>
              <a:gd name="T64" fmla="*/ 66 w 747"/>
              <a:gd name="T65" fmla="*/ 50 h 234"/>
              <a:gd name="T66" fmla="*/ 35 w 747"/>
              <a:gd name="T67" fmla="*/ 68 h 234"/>
              <a:gd name="T68" fmla="*/ 12 w 747"/>
              <a:gd name="T69" fmla="*/ 86 h 234"/>
              <a:gd name="T70" fmla="*/ 1 w 747"/>
              <a:gd name="T71" fmla="*/ 10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7" h="234">
                <a:moveTo>
                  <a:pt x="0" y="117"/>
                </a:moveTo>
                <a:lnTo>
                  <a:pt x="1" y="127"/>
                </a:lnTo>
                <a:lnTo>
                  <a:pt x="5" y="137"/>
                </a:lnTo>
                <a:lnTo>
                  <a:pt x="12" y="147"/>
                </a:lnTo>
                <a:lnTo>
                  <a:pt x="21" y="156"/>
                </a:lnTo>
                <a:lnTo>
                  <a:pt x="35" y="166"/>
                </a:lnTo>
                <a:lnTo>
                  <a:pt x="49" y="175"/>
                </a:lnTo>
                <a:lnTo>
                  <a:pt x="66" y="183"/>
                </a:lnTo>
                <a:lnTo>
                  <a:pt x="87" y="191"/>
                </a:lnTo>
                <a:lnTo>
                  <a:pt x="108" y="199"/>
                </a:lnTo>
                <a:lnTo>
                  <a:pt x="133" y="205"/>
                </a:lnTo>
                <a:lnTo>
                  <a:pt x="159" y="212"/>
                </a:lnTo>
                <a:lnTo>
                  <a:pt x="186" y="217"/>
                </a:lnTo>
                <a:lnTo>
                  <a:pt x="215" y="222"/>
                </a:lnTo>
                <a:lnTo>
                  <a:pt x="245" y="226"/>
                </a:lnTo>
                <a:lnTo>
                  <a:pt x="276" y="229"/>
                </a:lnTo>
                <a:lnTo>
                  <a:pt x="307" y="231"/>
                </a:lnTo>
                <a:lnTo>
                  <a:pt x="340" y="232"/>
                </a:lnTo>
                <a:lnTo>
                  <a:pt x="373" y="233"/>
                </a:lnTo>
                <a:lnTo>
                  <a:pt x="405" y="232"/>
                </a:lnTo>
                <a:lnTo>
                  <a:pt x="436" y="231"/>
                </a:lnTo>
                <a:lnTo>
                  <a:pt x="469" y="229"/>
                </a:lnTo>
                <a:lnTo>
                  <a:pt x="500" y="226"/>
                </a:lnTo>
                <a:lnTo>
                  <a:pt x="530" y="222"/>
                </a:lnTo>
                <a:lnTo>
                  <a:pt x="559" y="217"/>
                </a:lnTo>
                <a:lnTo>
                  <a:pt x="586" y="212"/>
                </a:lnTo>
                <a:lnTo>
                  <a:pt x="612" y="205"/>
                </a:lnTo>
                <a:lnTo>
                  <a:pt x="637" y="198"/>
                </a:lnTo>
                <a:lnTo>
                  <a:pt x="658" y="191"/>
                </a:lnTo>
                <a:lnTo>
                  <a:pt x="677" y="183"/>
                </a:lnTo>
                <a:lnTo>
                  <a:pt x="695" y="175"/>
                </a:lnTo>
                <a:lnTo>
                  <a:pt x="710" y="166"/>
                </a:lnTo>
                <a:lnTo>
                  <a:pt x="722" y="156"/>
                </a:lnTo>
                <a:lnTo>
                  <a:pt x="733" y="146"/>
                </a:lnTo>
                <a:lnTo>
                  <a:pt x="740" y="137"/>
                </a:lnTo>
                <a:lnTo>
                  <a:pt x="744" y="126"/>
                </a:lnTo>
                <a:lnTo>
                  <a:pt x="746" y="117"/>
                </a:lnTo>
                <a:lnTo>
                  <a:pt x="744" y="106"/>
                </a:lnTo>
                <a:lnTo>
                  <a:pt x="740" y="96"/>
                </a:lnTo>
                <a:lnTo>
                  <a:pt x="733" y="86"/>
                </a:lnTo>
                <a:lnTo>
                  <a:pt x="722" y="77"/>
                </a:lnTo>
                <a:lnTo>
                  <a:pt x="710" y="67"/>
                </a:lnTo>
                <a:lnTo>
                  <a:pt x="695" y="58"/>
                </a:lnTo>
                <a:lnTo>
                  <a:pt x="677" y="50"/>
                </a:lnTo>
                <a:lnTo>
                  <a:pt x="658" y="42"/>
                </a:lnTo>
                <a:lnTo>
                  <a:pt x="637" y="34"/>
                </a:lnTo>
                <a:lnTo>
                  <a:pt x="612" y="27"/>
                </a:lnTo>
                <a:lnTo>
                  <a:pt x="586" y="21"/>
                </a:lnTo>
                <a:lnTo>
                  <a:pt x="559" y="16"/>
                </a:lnTo>
                <a:lnTo>
                  <a:pt x="530" y="11"/>
                </a:lnTo>
                <a:lnTo>
                  <a:pt x="500" y="7"/>
                </a:lnTo>
                <a:lnTo>
                  <a:pt x="469" y="4"/>
                </a:lnTo>
                <a:lnTo>
                  <a:pt x="436" y="2"/>
                </a:lnTo>
                <a:lnTo>
                  <a:pt x="405" y="1"/>
                </a:lnTo>
                <a:lnTo>
                  <a:pt x="373" y="0"/>
                </a:lnTo>
                <a:lnTo>
                  <a:pt x="340" y="1"/>
                </a:lnTo>
                <a:lnTo>
                  <a:pt x="307" y="2"/>
                </a:lnTo>
                <a:lnTo>
                  <a:pt x="276" y="4"/>
                </a:lnTo>
                <a:lnTo>
                  <a:pt x="245" y="7"/>
                </a:lnTo>
                <a:lnTo>
                  <a:pt x="215" y="11"/>
                </a:lnTo>
                <a:lnTo>
                  <a:pt x="186" y="16"/>
                </a:lnTo>
                <a:lnTo>
                  <a:pt x="159" y="21"/>
                </a:lnTo>
                <a:lnTo>
                  <a:pt x="132" y="28"/>
                </a:lnTo>
                <a:lnTo>
                  <a:pt x="108" y="34"/>
                </a:lnTo>
                <a:lnTo>
                  <a:pt x="87" y="42"/>
                </a:lnTo>
                <a:lnTo>
                  <a:pt x="66" y="50"/>
                </a:lnTo>
                <a:lnTo>
                  <a:pt x="49" y="58"/>
                </a:lnTo>
                <a:lnTo>
                  <a:pt x="35" y="68"/>
                </a:lnTo>
                <a:lnTo>
                  <a:pt x="21" y="77"/>
                </a:lnTo>
                <a:lnTo>
                  <a:pt x="12" y="86"/>
                </a:lnTo>
                <a:lnTo>
                  <a:pt x="5" y="97"/>
                </a:lnTo>
                <a:lnTo>
                  <a:pt x="1" y="106"/>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Freeform 8">
            <a:extLst>
              <a:ext uri="{FF2B5EF4-FFF2-40B4-BE49-F238E27FC236}">
                <a16:creationId xmlns:a16="http://schemas.microsoft.com/office/drawing/2014/main" id="{BBF2B2BD-A744-4120-B073-C1CC22493F5B}"/>
              </a:ext>
            </a:extLst>
          </p:cNvPr>
          <p:cNvSpPr>
            <a:spLocks/>
          </p:cNvSpPr>
          <p:nvPr/>
        </p:nvSpPr>
        <p:spPr bwMode="auto">
          <a:xfrm>
            <a:off x="1131888" y="3906838"/>
            <a:ext cx="1055687" cy="371475"/>
          </a:xfrm>
          <a:custGeom>
            <a:avLst/>
            <a:gdLst>
              <a:gd name="T0" fmla="*/ 662 w 665"/>
              <a:gd name="T1" fmla="*/ 106 h 234"/>
              <a:gd name="T2" fmla="*/ 653 w 665"/>
              <a:gd name="T3" fmla="*/ 86 h 234"/>
              <a:gd name="T4" fmla="*/ 633 w 665"/>
              <a:gd name="T5" fmla="*/ 68 h 234"/>
              <a:gd name="T6" fmla="*/ 604 w 665"/>
              <a:gd name="T7" fmla="*/ 50 h 234"/>
              <a:gd name="T8" fmla="*/ 567 w 665"/>
              <a:gd name="T9" fmla="*/ 34 h 234"/>
              <a:gd name="T10" fmla="*/ 522 w 665"/>
              <a:gd name="T11" fmla="*/ 21 h 234"/>
              <a:gd name="T12" fmla="*/ 472 w 665"/>
              <a:gd name="T13" fmla="*/ 11 h 234"/>
              <a:gd name="T14" fmla="*/ 418 w 665"/>
              <a:gd name="T15" fmla="*/ 5 h 234"/>
              <a:gd name="T16" fmla="*/ 361 w 665"/>
              <a:gd name="T17" fmla="*/ 1 h 234"/>
              <a:gd name="T18" fmla="*/ 302 w 665"/>
              <a:gd name="T19" fmla="*/ 1 h 234"/>
              <a:gd name="T20" fmla="*/ 247 w 665"/>
              <a:gd name="T21" fmla="*/ 5 h 234"/>
              <a:gd name="T22" fmla="*/ 191 w 665"/>
              <a:gd name="T23" fmla="*/ 11 h 234"/>
              <a:gd name="T24" fmla="*/ 141 w 665"/>
              <a:gd name="T25" fmla="*/ 21 h 234"/>
              <a:gd name="T26" fmla="*/ 96 w 665"/>
              <a:gd name="T27" fmla="*/ 34 h 234"/>
              <a:gd name="T28" fmla="*/ 60 w 665"/>
              <a:gd name="T29" fmla="*/ 50 h 234"/>
              <a:gd name="T30" fmla="*/ 31 w 665"/>
              <a:gd name="T31" fmla="*/ 68 h 234"/>
              <a:gd name="T32" fmla="*/ 10 w 665"/>
              <a:gd name="T33" fmla="*/ 86 h 234"/>
              <a:gd name="T34" fmla="*/ 1 w 665"/>
              <a:gd name="T35" fmla="*/ 106 h 234"/>
              <a:gd name="T36" fmla="*/ 1 w 665"/>
              <a:gd name="T37" fmla="*/ 127 h 234"/>
              <a:gd name="T38" fmla="*/ 10 w 665"/>
              <a:gd name="T39" fmla="*/ 147 h 234"/>
              <a:gd name="T40" fmla="*/ 31 w 665"/>
              <a:gd name="T41" fmla="*/ 166 h 234"/>
              <a:gd name="T42" fmla="*/ 60 w 665"/>
              <a:gd name="T43" fmla="*/ 183 h 234"/>
              <a:gd name="T44" fmla="*/ 96 w 665"/>
              <a:gd name="T45" fmla="*/ 199 h 234"/>
              <a:gd name="T46" fmla="*/ 141 w 665"/>
              <a:gd name="T47" fmla="*/ 212 h 234"/>
              <a:gd name="T48" fmla="*/ 191 w 665"/>
              <a:gd name="T49" fmla="*/ 222 h 234"/>
              <a:gd name="T50" fmla="*/ 247 w 665"/>
              <a:gd name="T51" fmla="*/ 229 h 234"/>
              <a:gd name="T52" fmla="*/ 302 w 665"/>
              <a:gd name="T53" fmla="*/ 232 h 234"/>
              <a:gd name="T54" fmla="*/ 361 w 665"/>
              <a:gd name="T55" fmla="*/ 232 h 234"/>
              <a:gd name="T56" fmla="*/ 418 w 665"/>
              <a:gd name="T57" fmla="*/ 229 h 234"/>
              <a:gd name="T58" fmla="*/ 472 w 665"/>
              <a:gd name="T59" fmla="*/ 222 h 234"/>
              <a:gd name="T60" fmla="*/ 522 w 665"/>
              <a:gd name="T61" fmla="*/ 212 h 234"/>
              <a:gd name="T62" fmla="*/ 567 w 665"/>
              <a:gd name="T63" fmla="*/ 199 h 234"/>
              <a:gd name="T64" fmla="*/ 604 w 665"/>
              <a:gd name="T65" fmla="*/ 183 h 234"/>
              <a:gd name="T66" fmla="*/ 633 w 665"/>
              <a:gd name="T67" fmla="*/ 166 h 234"/>
              <a:gd name="T68" fmla="*/ 653 w 665"/>
              <a:gd name="T69" fmla="*/ 147 h 234"/>
              <a:gd name="T70" fmla="*/ 662 w 665"/>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664" y="117"/>
                </a:moveTo>
                <a:lnTo>
                  <a:pt x="662" y="106"/>
                </a:lnTo>
                <a:lnTo>
                  <a:pt x="659" y="97"/>
                </a:lnTo>
                <a:lnTo>
                  <a:pt x="653" y="86"/>
                </a:lnTo>
                <a:lnTo>
                  <a:pt x="644" y="77"/>
                </a:lnTo>
                <a:lnTo>
                  <a:pt x="633" y="68"/>
                </a:lnTo>
                <a:lnTo>
                  <a:pt x="620" y="58"/>
                </a:lnTo>
                <a:lnTo>
                  <a:pt x="604" y="50"/>
                </a:lnTo>
                <a:lnTo>
                  <a:pt x="586" y="42"/>
                </a:lnTo>
                <a:lnTo>
                  <a:pt x="567" y="34"/>
                </a:lnTo>
                <a:lnTo>
                  <a:pt x="546" y="28"/>
                </a:lnTo>
                <a:lnTo>
                  <a:pt x="522" y="21"/>
                </a:lnTo>
                <a:lnTo>
                  <a:pt x="498" y="16"/>
                </a:lnTo>
                <a:lnTo>
                  <a:pt x="472" y="11"/>
                </a:lnTo>
                <a:lnTo>
                  <a:pt x="445" y="7"/>
                </a:lnTo>
                <a:lnTo>
                  <a:pt x="418" y="5"/>
                </a:lnTo>
                <a:lnTo>
                  <a:pt x="390" y="2"/>
                </a:lnTo>
                <a:lnTo>
                  <a:pt x="361" y="1"/>
                </a:lnTo>
                <a:lnTo>
                  <a:pt x="332" y="0"/>
                </a:lnTo>
                <a:lnTo>
                  <a:pt x="302" y="1"/>
                </a:lnTo>
                <a:lnTo>
                  <a:pt x="275" y="2"/>
                </a:lnTo>
                <a:lnTo>
                  <a:pt x="247" y="5"/>
                </a:lnTo>
                <a:lnTo>
                  <a:pt x="218" y="7"/>
                </a:lnTo>
                <a:lnTo>
                  <a:pt x="191" y="11"/>
                </a:lnTo>
                <a:lnTo>
                  <a:pt x="166" y="16"/>
                </a:lnTo>
                <a:lnTo>
                  <a:pt x="141" y="21"/>
                </a:lnTo>
                <a:lnTo>
                  <a:pt x="118" y="28"/>
                </a:lnTo>
                <a:lnTo>
                  <a:pt x="96" y="34"/>
                </a:lnTo>
                <a:lnTo>
                  <a:pt x="77" y="42"/>
                </a:lnTo>
                <a:lnTo>
                  <a:pt x="60" y="50"/>
                </a:lnTo>
                <a:lnTo>
                  <a:pt x="44" y="58"/>
                </a:lnTo>
                <a:lnTo>
                  <a:pt x="31" y="68"/>
                </a:lnTo>
                <a:lnTo>
                  <a:pt x="20" y="77"/>
                </a:lnTo>
                <a:lnTo>
                  <a:pt x="10" y="86"/>
                </a:lnTo>
                <a:lnTo>
                  <a:pt x="4" y="97"/>
                </a:lnTo>
                <a:lnTo>
                  <a:pt x="1" y="106"/>
                </a:lnTo>
                <a:lnTo>
                  <a:pt x="0" y="117"/>
                </a:lnTo>
                <a:lnTo>
                  <a:pt x="1" y="127"/>
                </a:lnTo>
                <a:lnTo>
                  <a:pt x="4" y="137"/>
                </a:lnTo>
                <a:lnTo>
                  <a:pt x="10" y="147"/>
                </a:lnTo>
                <a:lnTo>
                  <a:pt x="20" y="156"/>
                </a:lnTo>
                <a:lnTo>
                  <a:pt x="31" y="166"/>
                </a:lnTo>
                <a:lnTo>
                  <a:pt x="44" y="175"/>
                </a:lnTo>
                <a:lnTo>
                  <a:pt x="60" y="183"/>
                </a:lnTo>
                <a:lnTo>
                  <a:pt x="77" y="191"/>
                </a:lnTo>
                <a:lnTo>
                  <a:pt x="96" y="199"/>
                </a:lnTo>
                <a:lnTo>
                  <a:pt x="118" y="206"/>
                </a:lnTo>
                <a:lnTo>
                  <a:pt x="141" y="212"/>
                </a:lnTo>
                <a:lnTo>
                  <a:pt x="166" y="217"/>
                </a:lnTo>
                <a:lnTo>
                  <a:pt x="191" y="222"/>
                </a:lnTo>
                <a:lnTo>
                  <a:pt x="218" y="226"/>
                </a:lnTo>
                <a:lnTo>
                  <a:pt x="247" y="229"/>
                </a:lnTo>
                <a:lnTo>
                  <a:pt x="275" y="231"/>
                </a:lnTo>
                <a:lnTo>
                  <a:pt x="302" y="232"/>
                </a:lnTo>
                <a:lnTo>
                  <a:pt x="332" y="233"/>
                </a:lnTo>
                <a:lnTo>
                  <a:pt x="361" y="232"/>
                </a:lnTo>
                <a:lnTo>
                  <a:pt x="390" y="231"/>
                </a:lnTo>
                <a:lnTo>
                  <a:pt x="418" y="229"/>
                </a:lnTo>
                <a:lnTo>
                  <a:pt x="445" y="226"/>
                </a:lnTo>
                <a:lnTo>
                  <a:pt x="472" y="222"/>
                </a:lnTo>
                <a:lnTo>
                  <a:pt x="498" y="217"/>
                </a:lnTo>
                <a:lnTo>
                  <a:pt x="522" y="212"/>
                </a:lnTo>
                <a:lnTo>
                  <a:pt x="546" y="206"/>
                </a:lnTo>
                <a:lnTo>
                  <a:pt x="567" y="199"/>
                </a:lnTo>
                <a:lnTo>
                  <a:pt x="586" y="191"/>
                </a:lnTo>
                <a:lnTo>
                  <a:pt x="604" y="183"/>
                </a:lnTo>
                <a:lnTo>
                  <a:pt x="620" y="175"/>
                </a:lnTo>
                <a:lnTo>
                  <a:pt x="633" y="166"/>
                </a:lnTo>
                <a:lnTo>
                  <a:pt x="644" y="156"/>
                </a:lnTo>
                <a:lnTo>
                  <a:pt x="653" y="147"/>
                </a:lnTo>
                <a:lnTo>
                  <a:pt x="659" y="137"/>
                </a:lnTo>
                <a:lnTo>
                  <a:pt x="662" y="127"/>
                </a:lnTo>
                <a:lnTo>
                  <a:pt x="664"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Freeform 9">
            <a:extLst>
              <a:ext uri="{FF2B5EF4-FFF2-40B4-BE49-F238E27FC236}">
                <a16:creationId xmlns:a16="http://schemas.microsoft.com/office/drawing/2014/main" id="{1583CFE5-4917-44EE-A061-849D41B488D1}"/>
              </a:ext>
            </a:extLst>
          </p:cNvPr>
          <p:cNvSpPr>
            <a:spLocks/>
          </p:cNvSpPr>
          <p:nvPr/>
        </p:nvSpPr>
        <p:spPr bwMode="auto">
          <a:xfrm>
            <a:off x="2081213" y="3636963"/>
            <a:ext cx="1057275" cy="369887"/>
          </a:xfrm>
          <a:custGeom>
            <a:avLst/>
            <a:gdLst>
              <a:gd name="T0" fmla="*/ 663 w 666"/>
              <a:gd name="T1" fmla="*/ 106 h 233"/>
              <a:gd name="T2" fmla="*/ 652 w 666"/>
              <a:gd name="T3" fmla="*/ 86 h 233"/>
              <a:gd name="T4" fmla="*/ 633 w 666"/>
              <a:gd name="T5" fmla="*/ 66 h 233"/>
              <a:gd name="T6" fmla="*/ 605 w 666"/>
              <a:gd name="T7" fmla="*/ 49 h 233"/>
              <a:gd name="T8" fmla="*/ 568 w 666"/>
              <a:gd name="T9" fmla="*/ 34 h 233"/>
              <a:gd name="T10" fmla="*/ 523 w 666"/>
              <a:gd name="T11" fmla="*/ 21 h 233"/>
              <a:gd name="T12" fmla="*/ 472 w 666"/>
              <a:gd name="T13" fmla="*/ 10 h 233"/>
              <a:gd name="T14" fmla="*/ 419 w 666"/>
              <a:gd name="T15" fmla="*/ 3 h 233"/>
              <a:gd name="T16" fmla="*/ 362 w 666"/>
              <a:gd name="T17" fmla="*/ 0 h 233"/>
              <a:gd name="T18" fmla="*/ 304 w 666"/>
              <a:gd name="T19" fmla="*/ 0 h 233"/>
              <a:gd name="T20" fmla="*/ 247 w 666"/>
              <a:gd name="T21" fmla="*/ 3 h 233"/>
              <a:gd name="T22" fmla="*/ 192 w 666"/>
              <a:gd name="T23" fmla="*/ 10 h 233"/>
              <a:gd name="T24" fmla="*/ 141 w 666"/>
              <a:gd name="T25" fmla="*/ 21 h 233"/>
              <a:gd name="T26" fmla="*/ 98 w 666"/>
              <a:gd name="T27" fmla="*/ 34 h 233"/>
              <a:gd name="T28" fmla="*/ 60 w 666"/>
              <a:gd name="T29" fmla="*/ 49 h 233"/>
              <a:gd name="T30" fmla="*/ 31 w 666"/>
              <a:gd name="T31" fmla="*/ 66 h 233"/>
              <a:gd name="T32" fmla="*/ 12 w 666"/>
              <a:gd name="T33" fmla="*/ 86 h 233"/>
              <a:gd name="T34" fmla="*/ 1 w 666"/>
              <a:gd name="T35" fmla="*/ 106 h 233"/>
              <a:gd name="T36" fmla="*/ 1 w 666"/>
              <a:gd name="T37" fmla="*/ 126 h 233"/>
              <a:gd name="T38" fmla="*/ 12 w 666"/>
              <a:gd name="T39" fmla="*/ 146 h 233"/>
              <a:gd name="T40" fmla="*/ 31 w 666"/>
              <a:gd name="T41" fmla="*/ 165 h 233"/>
              <a:gd name="T42" fmla="*/ 60 w 666"/>
              <a:gd name="T43" fmla="*/ 182 h 233"/>
              <a:gd name="T44" fmla="*/ 98 w 666"/>
              <a:gd name="T45" fmla="*/ 198 h 233"/>
              <a:gd name="T46" fmla="*/ 141 w 666"/>
              <a:gd name="T47" fmla="*/ 211 h 233"/>
              <a:gd name="T48" fmla="*/ 192 w 666"/>
              <a:gd name="T49" fmla="*/ 221 h 233"/>
              <a:gd name="T50" fmla="*/ 247 w 666"/>
              <a:gd name="T51" fmla="*/ 228 h 233"/>
              <a:gd name="T52" fmla="*/ 304 w 666"/>
              <a:gd name="T53" fmla="*/ 232 h 233"/>
              <a:gd name="T54" fmla="*/ 362 w 666"/>
              <a:gd name="T55" fmla="*/ 232 h 233"/>
              <a:gd name="T56" fmla="*/ 419 w 666"/>
              <a:gd name="T57" fmla="*/ 228 h 233"/>
              <a:gd name="T58" fmla="*/ 472 w 666"/>
              <a:gd name="T59" fmla="*/ 221 h 233"/>
              <a:gd name="T60" fmla="*/ 523 w 666"/>
              <a:gd name="T61" fmla="*/ 211 h 233"/>
              <a:gd name="T62" fmla="*/ 568 w 666"/>
              <a:gd name="T63" fmla="*/ 198 h 233"/>
              <a:gd name="T64" fmla="*/ 605 w 666"/>
              <a:gd name="T65" fmla="*/ 182 h 233"/>
              <a:gd name="T66" fmla="*/ 633 w 666"/>
              <a:gd name="T67" fmla="*/ 165 h 233"/>
              <a:gd name="T68" fmla="*/ 652 w 666"/>
              <a:gd name="T69" fmla="*/ 146 h 233"/>
              <a:gd name="T70" fmla="*/ 663 w 666"/>
              <a:gd name="T71" fmla="*/ 12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233">
                <a:moveTo>
                  <a:pt x="665" y="116"/>
                </a:moveTo>
                <a:lnTo>
                  <a:pt x="663" y="106"/>
                </a:lnTo>
                <a:lnTo>
                  <a:pt x="660" y="95"/>
                </a:lnTo>
                <a:lnTo>
                  <a:pt x="652" y="86"/>
                </a:lnTo>
                <a:lnTo>
                  <a:pt x="644" y="76"/>
                </a:lnTo>
                <a:lnTo>
                  <a:pt x="633" y="66"/>
                </a:lnTo>
                <a:lnTo>
                  <a:pt x="620" y="58"/>
                </a:lnTo>
                <a:lnTo>
                  <a:pt x="605" y="49"/>
                </a:lnTo>
                <a:lnTo>
                  <a:pt x="587" y="41"/>
                </a:lnTo>
                <a:lnTo>
                  <a:pt x="568" y="34"/>
                </a:lnTo>
                <a:lnTo>
                  <a:pt x="546" y="27"/>
                </a:lnTo>
                <a:lnTo>
                  <a:pt x="523" y="21"/>
                </a:lnTo>
                <a:lnTo>
                  <a:pt x="499" y="15"/>
                </a:lnTo>
                <a:lnTo>
                  <a:pt x="472" y="10"/>
                </a:lnTo>
                <a:lnTo>
                  <a:pt x="445" y="7"/>
                </a:lnTo>
                <a:lnTo>
                  <a:pt x="419" y="3"/>
                </a:lnTo>
                <a:lnTo>
                  <a:pt x="391" y="1"/>
                </a:lnTo>
                <a:lnTo>
                  <a:pt x="362" y="0"/>
                </a:lnTo>
                <a:lnTo>
                  <a:pt x="331" y="0"/>
                </a:lnTo>
                <a:lnTo>
                  <a:pt x="304" y="0"/>
                </a:lnTo>
                <a:lnTo>
                  <a:pt x="274" y="1"/>
                </a:lnTo>
                <a:lnTo>
                  <a:pt x="247" y="3"/>
                </a:lnTo>
                <a:lnTo>
                  <a:pt x="219" y="7"/>
                </a:lnTo>
                <a:lnTo>
                  <a:pt x="192" y="10"/>
                </a:lnTo>
                <a:lnTo>
                  <a:pt x="165" y="15"/>
                </a:lnTo>
                <a:lnTo>
                  <a:pt x="141" y="21"/>
                </a:lnTo>
                <a:lnTo>
                  <a:pt x="119" y="27"/>
                </a:lnTo>
                <a:lnTo>
                  <a:pt x="98" y="34"/>
                </a:lnTo>
                <a:lnTo>
                  <a:pt x="78" y="41"/>
                </a:lnTo>
                <a:lnTo>
                  <a:pt x="60" y="49"/>
                </a:lnTo>
                <a:lnTo>
                  <a:pt x="46" y="58"/>
                </a:lnTo>
                <a:lnTo>
                  <a:pt x="31" y="66"/>
                </a:lnTo>
                <a:lnTo>
                  <a:pt x="20" y="76"/>
                </a:lnTo>
                <a:lnTo>
                  <a:pt x="12" y="86"/>
                </a:lnTo>
                <a:lnTo>
                  <a:pt x="6" y="95"/>
                </a:lnTo>
                <a:lnTo>
                  <a:pt x="1" y="106"/>
                </a:lnTo>
                <a:lnTo>
                  <a:pt x="0" y="116"/>
                </a:lnTo>
                <a:lnTo>
                  <a:pt x="1" y="126"/>
                </a:lnTo>
                <a:lnTo>
                  <a:pt x="6" y="136"/>
                </a:lnTo>
                <a:lnTo>
                  <a:pt x="12" y="146"/>
                </a:lnTo>
                <a:lnTo>
                  <a:pt x="20" y="155"/>
                </a:lnTo>
                <a:lnTo>
                  <a:pt x="31" y="165"/>
                </a:lnTo>
                <a:lnTo>
                  <a:pt x="46" y="174"/>
                </a:lnTo>
                <a:lnTo>
                  <a:pt x="60" y="182"/>
                </a:lnTo>
                <a:lnTo>
                  <a:pt x="78" y="190"/>
                </a:lnTo>
                <a:lnTo>
                  <a:pt x="98" y="198"/>
                </a:lnTo>
                <a:lnTo>
                  <a:pt x="119" y="205"/>
                </a:lnTo>
                <a:lnTo>
                  <a:pt x="141" y="211"/>
                </a:lnTo>
                <a:lnTo>
                  <a:pt x="165" y="217"/>
                </a:lnTo>
                <a:lnTo>
                  <a:pt x="192" y="221"/>
                </a:lnTo>
                <a:lnTo>
                  <a:pt x="219" y="225"/>
                </a:lnTo>
                <a:lnTo>
                  <a:pt x="247" y="228"/>
                </a:lnTo>
                <a:lnTo>
                  <a:pt x="274" y="230"/>
                </a:lnTo>
                <a:lnTo>
                  <a:pt x="304" y="232"/>
                </a:lnTo>
                <a:lnTo>
                  <a:pt x="331" y="232"/>
                </a:lnTo>
                <a:lnTo>
                  <a:pt x="362" y="232"/>
                </a:lnTo>
                <a:lnTo>
                  <a:pt x="391" y="230"/>
                </a:lnTo>
                <a:lnTo>
                  <a:pt x="419" y="228"/>
                </a:lnTo>
                <a:lnTo>
                  <a:pt x="445" y="225"/>
                </a:lnTo>
                <a:lnTo>
                  <a:pt x="472" y="221"/>
                </a:lnTo>
                <a:lnTo>
                  <a:pt x="499" y="217"/>
                </a:lnTo>
                <a:lnTo>
                  <a:pt x="523" y="211"/>
                </a:lnTo>
                <a:lnTo>
                  <a:pt x="546" y="205"/>
                </a:lnTo>
                <a:lnTo>
                  <a:pt x="568" y="198"/>
                </a:lnTo>
                <a:lnTo>
                  <a:pt x="587" y="190"/>
                </a:lnTo>
                <a:lnTo>
                  <a:pt x="605" y="182"/>
                </a:lnTo>
                <a:lnTo>
                  <a:pt x="620" y="174"/>
                </a:lnTo>
                <a:lnTo>
                  <a:pt x="633" y="165"/>
                </a:lnTo>
                <a:lnTo>
                  <a:pt x="644" y="155"/>
                </a:lnTo>
                <a:lnTo>
                  <a:pt x="652" y="146"/>
                </a:lnTo>
                <a:lnTo>
                  <a:pt x="660" y="136"/>
                </a:lnTo>
                <a:lnTo>
                  <a:pt x="663" y="126"/>
                </a:lnTo>
                <a:lnTo>
                  <a:pt x="665"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Freeform 10">
            <a:extLst>
              <a:ext uri="{FF2B5EF4-FFF2-40B4-BE49-F238E27FC236}">
                <a16:creationId xmlns:a16="http://schemas.microsoft.com/office/drawing/2014/main" id="{87ABA04A-6407-4AA6-BB84-4A0530BB8B49}"/>
              </a:ext>
            </a:extLst>
          </p:cNvPr>
          <p:cNvSpPr>
            <a:spLocks/>
          </p:cNvSpPr>
          <p:nvPr/>
        </p:nvSpPr>
        <p:spPr bwMode="auto">
          <a:xfrm>
            <a:off x="4191000" y="6143625"/>
            <a:ext cx="1055688" cy="369888"/>
          </a:xfrm>
          <a:custGeom>
            <a:avLst/>
            <a:gdLst>
              <a:gd name="T0" fmla="*/ 1 w 665"/>
              <a:gd name="T1" fmla="*/ 126 h 233"/>
              <a:gd name="T2" fmla="*/ 12 w 665"/>
              <a:gd name="T3" fmla="*/ 146 h 233"/>
              <a:gd name="T4" fmla="*/ 31 w 665"/>
              <a:gd name="T5" fmla="*/ 165 h 233"/>
              <a:gd name="T6" fmla="*/ 60 w 665"/>
              <a:gd name="T7" fmla="*/ 183 h 233"/>
              <a:gd name="T8" fmla="*/ 96 w 665"/>
              <a:gd name="T9" fmla="*/ 198 h 233"/>
              <a:gd name="T10" fmla="*/ 141 w 665"/>
              <a:gd name="T11" fmla="*/ 211 h 233"/>
              <a:gd name="T12" fmla="*/ 192 w 665"/>
              <a:gd name="T13" fmla="*/ 221 h 233"/>
              <a:gd name="T14" fmla="*/ 245 w 665"/>
              <a:gd name="T15" fmla="*/ 228 h 233"/>
              <a:gd name="T16" fmla="*/ 302 w 665"/>
              <a:gd name="T17" fmla="*/ 232 h 233"/>
              <a:gd name="T18" fmla="*/ 361 w 665"/>
              <a:gd name="T19" fmla="*/ 232 h 233"/>
              <a:gd name="T20" fmla="*/ 418 w 665"/>
              <a:gd name="T21" fmla="*/ 228 h 233"/>
              <a:gd name="T22" fmla="*/ 472 w 665"/>
              <a:gd name="T23" fmla="*/ 221 h 233"/>
              <a:gd name="T24" fmla="*/ 523 w 665"/>
              <a:gd name="T25" fmla="*/ 211 h 233"/>
              <a:gd name="T26" fmla="*/ 567 w 665"/>
              <a:gd name="T27" fmla="*/ 198 h 233"/>
              <a:gd name="T28" fmla="*/ 604 w 665"/>
              <a:gd name="T29" fmla="*/ 183 h 233"/>
              <a:gd name="T30" fmla="*/ 633 w 665"/>
              <a:gd name="T31" fmla="*/ 165 h 233"/>
              <a:gd name="T32" fmla="*/ 653 w 665"/>
              <a:gd name="T33" fmla="*/ 146 h 233"/>
              <a:gd name="T34" fmla="*/ 664 w 665"/>
              <a:gd name="T35" fmla="*/ 126 h 233"/>
              <a:gd name="T36" fmla="*/ 664 w 665"/>
              <a:gd name="T37" fmla="*/ 106 h 233"/>
              <a:gd name="T38" fmla="*/ 653 w 665"/>
              <a:gd name="T39" fmla="*/ 86 h 233"/>
              <a:gd name="T40" fmla="*/ 633 w 665"/>
              <a:gd name="T41" fmla="*/ 67 h 233"/>
              <a:gd name="T42" fmla="*/ 604 w 665"/>
              <a:gd name="T43" fmla="*/ 49 h 233"/>
              <a:gd name="T44" fmla="*/ 567 w 665"/>
              <a:gd name="T45" fmla="*/ 34 h 233"/>
              <a:gd name="T46" fmla="*/ 523 w 665"/>
              <a:gd name="T47" fmla="*/ 21 h 233"/>
              <a:gd name="T48" fmla="*/ 472 w 665"/>
              <a:gd name="T49" fmla="*/ 11 h 233"/>
              <a:gd name="T50" fmla="*/ 418 w 665"/>
              <a:gd name="T51" fmla="*/ 4 h 233"/>
              <a:gd name="T52" fmla="*/ 361 w 665"/>
              <a:gd name="T53" fmla="*/ 0 h 233"/>
              <a:gd name="T54" fmla="*/ 302 w 665"/>
              <a:gd name="T55" fmla="*/ 0 h 233"/>
              <a:gd name="T56" fmla="*/ 245 w 665"/>
              <a:gd name="T57" fmla="*/ 4 h 233"/>
              <a:gd name="T58" fmla="*/ 192 w 665"/>
              <a:gd name="T59" fmla="*/ 11 h 233"/>
              <a:gd name="T60" fmla="*/ 141 w 665"/>
              <a:gd name="T61" fmla="*/ 21 h 233"/>
              <a:gd name="T62" fmla="*/ 96 w 665"/>
              <a:gd name="T63" fmla="*/ 34 h 233"/>
              <a:gd name="T64" fmla="*/ 60 w 665"/>
              <a:gd name="T65" fmla="*/ 50 h 233"/>
              <a:gd name="T66" fmla="*/ 31 w 665"/>
              <a:gd name="T67" fmla="*/ 67 h 233"/>
              <a:gd name="T68" fmla="*/ 12 w 665"/>
              <a:gd name="T69" fmla="*/ 86 h 233"/>
              <a:gd name="T70" fmla="*/ 1 w 665"/>
              <a:gd name="T71" fmla="*/ 10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3">
                <a:moveTo>
                  <a:pt x="0" y="116"/>
                </a:moveTo>
                <a:lnTo>
                  <a:pt x="1" y="126"/>
                </a:lnTo>
                <a:lnTo>
                  <a:pt x="4" y="136"/>
                </a:lnTo>
                <a:lnTo>
                  <a:pt x="12" y="146"/>
                </a:lnTo>
                <a:lnTo>
                  <a:pt x="20" y="156"/>
                </a:lnTo>
                <a:lnTo>
                  <a:pt x="31" y="165"/>
                </a:lnTo>
                <a:lnTo>
                  <a:pt x="44" y="174"/>
                </a:lnTo>
                <a:lnTo>
                  <a:pt x="60" y="183"/>
                </a:lnTo>
                <a:lnTo>
                  <a:pt x="77" y="191"/>
                </a:lnTo>
                <a:lnTo>
                  <a:pt x="96" y="198"/>
                </a:lnTo>
                <a:lnTo>
                  <a:pt x="118" y="205"/>
                </a:lnTo>
                <a:lnTo>
                  <a:pt x="141" y="211"/>
                </a:lnTo>
                <a:lnTo>
                  <a:pt x="167" y="217"/>
                </a:lnTo>
                <a:lnTo>
                  <a:pt x="192" y="221"/>
                </a:lnTo>
                <a:lnTo>
                  <a:pt x="219" y="225"/>
                </a:lnTo>
                <a:lnTo>
                  <a:pt x="245" y="228"/>
                </a:lnTo>
                <a:lnTo>
                  <a:pt x="275" y="231"/>
                </a:lnTo>
                <a:lnTo>
                  <a:pt x="302" y="232"/>
                </a:lnTo>
                <a:lnTo>
                  <a:pt x="333" y="232"/>
                </a:lnTo>
                <a:lnTo>
                  <a:pt x="361" y="232"/>
                </a:lnTo>
                <a:lnTo>
                  <a:pt x="390" y="231"/>
                </a:lnTo>
                <a:lnTo>
                  <a:pt x="418" y="228"/>
                </a:lnTo>
                <a:lnTo>
                  <a:pt x="445" y="225"/>
                </a:lnTo>
                <a:lnTo>
                  <a:pt x="472" y="221"/>
                </a:lnTo>
                <a:lnTo>
                  <a:pt x="499" y="217"/>
                </a:lnTo>
                <a:lnTo>
                  <a:pt x="523" y="211"/>
                </a:lnTo>
                <a:lnTo>
                  <a:pt x="546" y="205"/>
                </a:lnTo>
                <a:lnTo>
                  <a:pt x="567" y="198"/>
                </a:lnTo>
                <a:lnTo>
                  <a:pt x="587" y="191"/>
                </a:lnTo>
                <a:lnTo>
                  <a:pt x="604" y="183"/>
                </a:lnTo>
                <a:lnTo>
                  <a:pt x="620" y="174"/>
                </a:lnTo>
                <a:lnTo>
                  <a:pt x="633" y="165"/>
                </a:lnTo>
                <a:lnTo>
                  <a:pt x="644" y="156"/>
                </a:lnTo>
                <a:lnTo>
                  <a:pt x="653" y="146"/>
                </a:lnTo>
                <a:lnTo>
                  <a:pt x="659" y="136"/>
                </a:lnTo>
                <a:lnTo>
                  <a:pt x="664" y="126"/>
                </a:lnTo>
                <a:lnTo>
                  <a:pt x="664" y="116"/>
                </a:lnTo>
                <a:lnTo>
                  <a:pt x="664" y="106"/>
                </a:lnTo>
                <a:lnTo>
                  <a:pt x="659" y="96"/>
                </a:lnTo>
                <a:lnTo>
                  <a:pt x="653" y="86"/>
                </a:lnTo>
                <a:lnTo>
                  <a:pt x="644" y="76"/>
                </a:lnTo>
                <a:lnTo>
                  <a:pt x="633" y="67"/>
                </a:lnTo>
                <a:lnTo>
                  <a:pt x="619" y="58"/>
                </a:lnTo>
                <a:lnTo>
                  <a:pt x="604" y="49"/>
                </a:lnTo>
                <a:lnTo>
                  <a:pt x="587" y="41"/>
                </a:lnTo>
                <a:lnTo>
                  <a:pt x="567" y="34"/>
                </a:lnTo>
                <a:lnTo>
                  <a:pt x="546" y="27"/>
                </a:lnTo>
                <a:lnTo>
                  <a:pt x="523" y="21"/>
                </a:lnTo>
                <a:lnTo>
                  <a:pt x="498" y="15"/>
                </a:lnTo>
                <a:lnTo>
                  <a:pt x="472" y="11"/>
                </a:lnTo>
                <a:lnTo>
                  <a:pt x="445" y="7"/>
                </a:lnTo>
                <a:lnTo>
                  <a:pt x="418" y="4"/>
                </a:lnTo>
                <a:lnTo>
                  <a:pt x="390" y="2"/>
                </a:lnTo>
                <a:lnTo>
                  <a:pt x="361" y="0"/>
                </a:lnTo>
                <a:lnTo>
                  <a:pt x="332" y="0"/>
                </a:lnTo>
                <a:lnTo>
                  <a:pt x="302" y="0"/>
                </a:lnTo>
                <a:lnTo>
                  <a:pt x="275" y="2"/>
                </a:lnTo>
                <a:lnTo>
                  <a:pt x="245" y="4"/>
                </a:lnTo>
                <a:lnTo>
                  <a:pt x="219" y="7"/>
                </a:lnTo>
                <a:lnTo>
                  <a:pt x="192" y="11"/>
                </a:lnTo>
                <a:lnTo>
                  <a:pt x="166" y="15"/>
                </a:lnTo>
                <a:lnTo>
                  <a:pt x="141" y="21"/>
                </a:lnTo>
                <a:lnTo>
                  <a:pt x="118" y="27"/>
                </a:lnTo>
                <a:lnTo>
                  <a:pt x="96" y="34"/>
                </a:lnTo>
                <a:lnTo>
                  <a:pt x="77" y="42"/>
                </a:lnTo>
                <a:lnTo>
                  <a:pt x="60" y="50"/>
                </a:lnTo>
                <a:lnTo>
                  <a:pt x="44" y="58"/>
                </a:lnTo>
                <a:lnTo>
                  <a:pt x="31" y="67"/>
                </a:lnTo>
                <a:lnTo>
                  <a:pt x="20" y="77"/>
                </a:lnTo>
                <a:lnTo>
                  <a:pt x="12" y="86"/>
                </a:lnTo>
                <a:lnTo>
                  <a:pt x="4" y="96"/>
                </a:lnTo>
                <a:lnTo>
                  <a:pt x="1" y="106"/>
                </a:lnTo>
                <a:lnTo>
                  <a:pt x="0"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Freeform 11">
            <a:extLst>
              <a:ext uri="{FF2B5EF4-FFF2-40B4-BE49-F238E27FC236}">
                <a16:creationId xmlns:a16="http://schemas.microsoft.com/office/drawing/2014/main" id="{F812C227-311C-461A-827C-A303D0A16009}"/>
              </a:ext>
            </a:extLst>
          </p:cNvPr>
          <p:cNvSpPr>
            <a:spLocks/>
          </p:cNvSpPr>
          <p:nvPr/>
        </p:nvSpPr>
        <p:spPr bwMode="auto">
          <a:xfrm>
            <a:off x="4191000" y="3429000"/>
            <a:ext cx="1055688" cy="371475"/>
          </a:xfrm>
          <a:custGeom>
            <a:avLst/>
            <a:gdLst>
              <a:gd name="T0" fmla="*/ 1 w 665"/>
              <a:gd name="T1" fmla="*/ 127 h 234"/>
              <a:gd name="T2" fmla="*/ 12 w 665"/>
              <a:gd name="T3" fmla="*/ 147 h 234"/>
              <a:gd name="T4" fmla="*/ 31 w 665"/>
              <a:gd name="T5" fmla="*/ 166 h 234"/>
              <a:gd name="T6" fmla="*/ 60 w 665"/>
              <a:gd name="T7" fmla="*/ 183 h 234"/>
              <a:gd name="T8" fmla="*/ 96 w 665"/>
              <a:gd name="T9" fmla="*/ 199 h 234"/>
              <a:gd name="T10" fmla="*/ 141 w 665"/>
              <a:gd name="T11" fmla="*/ 212 h 234"/>
              <a:gd name="T12" fmla="*/ 192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3 w 665"/>
              <a:gd name="T25" fmla="*/ 212 h 234"/>
              <a:gd name="T26" fmla="*/ 567 w 665"/>
              <a:gd name="T27" fmla="*/ 199 h 234"/>
              <a:gd name="T28" fmla="*/ 604 w 665"/>
              <a:gd name="T29" fmla="*/ 183 h 234"/>
              <a:gd name="T30" fmla="*/ 633 w 665"/>
              <a:gd name="T31" fmla="*/ 166 h 234"/>
              <a:gd name="T32" fmla="*/ 653 w 665"/>
              <a:gd name="T33" fmla="*/ 147 h 234"/>
              <a:gd name="T34" fmla="*/ 664 w 665"/>
              <a:gd name="T35" fmla="*/ 127 h 234"/>
              <a:gd name="T36" fmla="*/ 664 w 665"/>
              <a:gd name="T37" fmla="*/ 106 h 234"/>
              <a:gd name="T38" fmla="*/ 653 w 665"/>
              <a:gd name="T39" fmla="*/ 87 h 234"/>
              <a:gd name="T40" fmla="*/ 633 w 665"/>
              <a:gd name="T41" fmla="*/ 68 h 234"/>
              <a:gd name="T42" fmla="*/ 604 w 665"/>
              <a:gd name="T43" fmla="*/ 50 h 234"/>
              <a:gd name="T44" fmla="*/ 567 w 665"/>
              <a:gd name="T45" fmla="*/ 34 h 234"/>
              <a:gd name="T46" fmla="*/ 523 w 665"/>
              <a:gd name="T47" fmla="*/ 21 h 234"/>
              <a:gd name="T48" fmla="*/ 472 w 665"/>
              <a:gd name="T49" fmla="*/ 12 h 234"/>
              <a:gd name="T50" fmla="*/ 418 w 665"/>
              <a:gd name="T51" fmla="*/ 5 h 234"/>
              <a:gd name="T52" fmla="*/ 361 w 665"/>
              <a:gd name="T53" fmla="*/ 1 h 234"/>
              <a:gd name="T54" fmla="*/ 302 w 665"/>
              <a:gd name="T55" fmla="*/ 1 h 234"/>
              <a:gd name="T56" fmla="*/ 245 w 665"/>
              <a:gd name="T57" fmla="*/ 5 h 234"/>
              <a:gd name="T58" fmla="*/ 192 w 665"/>
              <a:gd name="T59" fmla="*/ 12 h 234"/>
              <a:gd name="T60" fmla="*/ 141 w 665"/>
              <a:gd name="T61" fmla="*/ 22 h 234"/>
              <a:gd name="T62" fmla="*/ 96 w 665"/>
              <a:gd name="T63" fmla="*/ 35 h 234"/>
              <a:gd name="T64" fmla="*/ 60 w 665"/>
              <a:gd name="T65" fmla="*/ 50 h 234"/>
              <a:gd name="T66" fmla="*/ 31 w 665"/>
              <a:gd name="T67" fmla="*/ 68 h 234"/>
              <a:gd name="T68" fmla="*/ 12 w 665"/>
              <a:gd name="T69" fmla="*/ 87 h 234"/>
              <a:gd name="T70" fmla="*/ 1 w 665"/>
              <a:gd name="T71" fmla="*/ 10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0" y="117"/>
                </a:moveTo>
                <a:lnTo>
                  <a:pt x="1" y="127"/>
                </a:lnTo>
                <a:lnTo>
                  <a:pt x="4" y="137"/>
                </a:lnTo>
                <a:lnTo>
                  <a:pt x="12" y="147"/>
                </a:lnTo>
                <a:lnTo>
                  <a:pt x="20" y="157"/>
                </a:lnTo>
                <a:lnTo>
                  <a:pt x="31" y="166"/>
                </a:lnTo>
                <a:lnTo>
                  <a:pt x="44" y="175"/>
                </a:lnTo>
                <a:lnTo>
                  <a:pt x="60" y="183"/>
                </a:lnTo>
                <a:lnTo>
                  <a:pt x="77" y="191"/>
                </a:lnTo>
                <a:lnTo>
                  <a:pt x="96" y="199"/>
                </a:lnTo>
                <a:lnTo>
                  <a:pt x="118" y="206"/>
                </a:lnTo>
                <a:lnTo>
                  <a:pt x="141" y="212"/>
                </a:lnTo>
                <a:lnTo>
                  <a:pt x="167" y="217"/>
                </a:lnTo>
                <a:lnTo>
                  <a:pt x="192" y="222"/>
                </a:lnTo>
                <a:lnTo>
                  <a:pt x="219" y="226"/>
                </a:lnTo>
                <a:lnTo>
                  <a:pt x="245" y="229"/>
                </a:lnTo>
                <a:lnTo>
                  <a:pt x="275" y="231"/>
                </a:lnTo>
                <a:lnTo>
                  <a:pt x="302" y="232"/>
                </a:lnTo>
                <a:lnTo>
                  <a:pt x="333" y="233"/>
                </a:lnTo>
                <a:lnTo>
                  <a:pt x="361" y="232"/>
                </a:lnTo>
                <a:lnTo>
                  <a:pt x="390" y="231"/>
                </a:lnTo>
                <a:lnTo>
                  <a:pt x="418" y="229"/>
                </a:lnTo>
                <a:lnTo>
                  <a:pt x="445" y="226"/>
                </a:lnTo>
                <a:lnTo>
                  <a:pt x="472" y="222"/>
                </a:lnTo>
                <a:lnTo>
                  <a:pt x="499" y="217"/>
                </a:lnTo>
                <a:lnTo>
                  <a:pt x="523" y="212"/>
                </a:lnTo>
                <a:lnTo>
                  <a:pt x="546" y="206"/>
                </a:lnTo>
                <a:lnTo>
                  <a:pt x="567" y="199"/>
                </a:lnTo>
                <a:lnTo>
                  <a:pt x="587" y="191"/>
                </a:lnTo>
                <a:lnTo>
                  <a:pt x="604" y="183"/>
                </a:lnTo>
                <a:lnTo>
                  <a:pt x="620" y="175"/>
                </a:lnTo>
                <a:lnTo>
                  <a:pt x="633" y="166"/>
                </a:lnTo>
                <a:lnTo>
                  <a:pt x="644" y="157"/>
                </a:lnTo>
                <a:lnTo>
                  <a:pt x="653" y="147"/>
                </a:lnTo>
                <a:lnTo>
                  <a:pt x="659" y="137"/>
                </a:lnTo>
                <a:lnTo>
                  <a:pt x="664" y="127"/>
                </a:lnTo>
                <a:lnTo>
                  <a:pt x="664" y="117"/>
                </a:lnTo>
                <a:lnTo>
                  <a:pt x="664" y="106"/>
                </a:lnTo>
                <a:lnTo>
                  <a:pt x="659" y="97"/>
                </a:lnTo>
                <a:lnTo>
                  <a:pt x="653" y="87"/>
                </a:lnTo>
                <a:lnTo>
                  <a:pt x="644" y="77"/>
                </a:lnTo>
                <a:lnTo>
                  <a:pt x="633" y="68"/>
                </a:lnTo>
                <a:lnTo>
                  <a:pt x="619" y="59"/>
                </a:lnTo>
                <a:lnTo>
                  <a:pt x="604" y="50"/>
                </a:lnTo>
                <a:lnTo>
                  <a:pt x="587" y="42"/>
                </a:lnTo>
                <a:lnTo>
                  <a:pt x="567" y="34"/>
                </a:lnTo>
                <a:lnTo>
                  <a:pt x="546" y="28"/>
                </a:lnTo>
                <a:lnTo>
                  <a:pt x="523" y="21"/>
                </a:lnTo>
                <a:lnTo>
                  <a:pt x="498" y="16"/>
                </a:lnTo>
                <a:lnTo>
                  <a:pt x="472" y="12"/>
                </a:lnTo>
                <a:lnTo>
                  <a:pt x="445" y="7"/>
                </a:lnTo>
                <a:lnTo>
                  <a:pt x="418" y="5"/>
                </a:lnTo>
                <a:lnTo>
                  <a:pt x="390" y="3"/>
                </a:lnTo>
                <a:lnTo>
                  <a:pt x="361" y="1"/>
                </a:lnTo>
                <a:lnTo>
                  <a:pt x="332" y="0"/>
                </a:lnTo>
                <a:lnTo>
                  <a:pt x="302" y="1"/>
                </a:lnTo>
                <a:lnTo>
                  <a:pt x="275" y="3"/>
                </a:lnTo>
                <a:lnTo>
                  <a:pt x="245" y="5"/>
                </a:lnTo>
                <a:lnTo>
                  <a:pt x="219" y="8"/>
                </a:lnTo>
                <a:lnTo>
                  <a:pt x="192" y="12"/>
                </a:lnTo>
                <a:lnTo>
                  <a:pt x="166" y="16"/>
                </a:lnTo>
                <a:lnTo>
                  <a:pt x="141" y="22"/>
                </a:lnTo>
                <a:lnTo>
                  <a:pt x="118" y="28"/>
                </a:lnTo>
                <a:lnTo>
                  <a:pt x="96" y="35"/>
                </a:lnTo>
                <a:lnTo>
                  <a:pt x="77" y="42"/>
                </a:lnTo>
                <a:lnTo>
                  <a:pt x="60" y="50"/>
                </a:lnTo>
                <a:lnTo>
                  <a:pt x="44" y="59"/>
                </a:lnTo>
                <a:lnTo>
                  <a:pt x="31" y="68"/>
                </a:lnTo>
                <a:lnTo>
                  <a:pt x="20" y="77"/>
                </a:lnTo>
                <a:lnTo>
                  <a:pt x="12" y="87"/>
                </a:lnTo>
                <a:lnTo>
                  <a:pt x="4" y="97"/>
                </a:lnTo>
                <a:lnTo>
                  <a:pt x="1" y="107"/>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Freeform 12">
            <a:extLst>
              <a:ext uri="{FF2B5EF4-FFF2-40B4-BE49-F238E27FC236}">
                <a16:creationId xmlns:a16="http://schemas.microsoft.com/office/drawing/2014/main" id="{0E37E1EC-8028-41E4-95B5-B75B593B909F}"/>
              </a:ext>
            </a:extLst>
          </p:cNvPr>
          <p:cNvSpPr>
            <a:spLocks/>
          </p:cNvSpPr>
          <p:nvPr/>
        </p:nvSpPr>
        <p:spPr bwMode="auto">
          <a:xfrm>
            <a:off x="3071813" y="3906838"/>
            <a:ext cx="1055687" cy="371475"/>
          </a:xfrm>
          <a:custGeom>
            <a:avLst/>
            <a:gdLst>
              <a:gd name="T0" fmla="*/ 1 w 665"/>
              <a:gd name="T1" fmla="*/ 127 h 234"/>
              <a:gd name="T2" fmla="*/ 10 w 665"/>
              <a:gd name="T3" fmla="*/ 147 h 234"/>
              <a:gd name="T4" fmla="*/ 31 w 665"/>
              <a:gd name="T5" fmla="*/ 166 h 234"/>
              <a:gd name="T6" fmla="*/ 59 w 665"/>
              <a:gd name="T7" fmla="*/ 183 h 234"/>
              <a:gd name="T8" fmla="*/ 96 w 665"/>
              <a:gd name="T9" fmla="*/ 199 h 234"/>
              <a:gd name="T10" fmla="*/ 141 w 665"/>
              <a:gd name="T11" fmla="*/ 212 h 234"/>
              <a:gd name="T12" fmla="*/ 191 w 665"/>
              <a:gd name="T13" fmla="*/ 222 h 234"/>
              <a:gd name="T14" fmla="*/ 245 w 665"/>
              <a:gd name="T15" fmla="*/ 229 h 234"/>
              <a:gd name="T16" fmla="*/ 302 w 665"/>
              <a:gd name="T17" fmla="*/ 232 h 234"/>
              <a:gd name="T18" fmla="*/ 361 w 665"/>
              <a:gd name="T19" fmla="*/ 232 h 234"/>
              <a:gd name="T20" fmla="*/ 418 w 665"/>
              <a:gd name="T21" fmla="*/ 229 h 234"/>
              <a:gd name="T22" fmla="*/ 472 w 665"/>
              <a:gd name="T23" fmla="*/ 222 h 234"/>
              <a:gd name="T24" fmla="*/ 522 w 665"/>
              <a:gd name="T25" fmla="*/ 212 h 234"/>
              <a:gd name="T26" fmla="*/ 565 w 665"/>
              <a:gd name="T27" fmla="*/ 199 h 234"/>
              <a:gd name="T28" fmla="*/ 603 w 665"/>
              <a:gd name="T29" fmla="*/ 183 h 234"/>
              <a:gd name="T30" fmla="*/ 632 w 665"/>
              <a:gd name="T31" fmla="*/ 166 h 234"/>
              <a:gd name="T32" fmla="*/ 653 w 665"/>
              <a:gd name="T33" fmla="*/ 147 h 234"/>
              <a:gd name="T34" fmla="*/ 662 w 665"/>
              <a:gd name="T35" fmla="*/ 127 h 234"/>
              <a:gd name="T36" fmla="*/ 662 w 665"/>
              <a:gd name="T37" fmla="*/ 106 h 234"/>
              <a:gd name="T38" fmla="*/ 653 w 665"/>
              <a:gd name="T39" fmla="*/ 86 h 234"/>
              <a:gd name="T40" fmla="*/ 632 w 665"/>
              <a:gd name="T41" fmla="*/ 68 h 234"/>
              <a:gd name="T42" fmla="*/ 603 w 665"/>
              <a:gd name="T43" fmla="*/ 50 h 234"/>
              <a:gd name="T44" fmla="*/ 565 w 665"/>
              <a:gd name="T45" fmla="*/ 34 h 234"/>
              <a:gd name="T46" fmla="*/ 522 w 665"/>
              <a:gd name="T47" fmla="*/ 21 h 234"/>
              <a:gd name="T48" fmla="*/ 472 w 665"/>
              <a:gd name="T49" fmla="*/ 11 h 234"/>
              <a:gd name="T50" fmla="*/ 416 w 665"/>
              <a:gd name="T51" fmla="*/ 5 h 234"/>
              <a:gd name="T52" fmla="*/ 361 w 665"/>
              <a:gd name="T53" fmla="*/ 1 h 234"/>
              <a:gd name="T54" fmla="*/ 302 w 665"/>
              <a:gd name="T55" fmla="*/ 1 h 234"/>
              <a:gd name="T56" fmla="*/ 245 w 665"/>
              <a:gd name="T57" fmla="*/ 5 h 234"/>
              <a:gd name="T58" fmla="*/ 191 w 665"/>
              <a:gd name="T59" fmla="*/ 12 h 234"/>
              <a:gd name="T60" fmla="*/ 141 w 665"/>
              <a:gd name="T61" fmla="*/ 21 h 234"/>
              <a:gd name="T62" fmla="*/ 96 w 665"/>
              <a:gd name="T63" fmla="*/ 35 h 234"/>
              <a:gd name="T64" fmla="*/ 59 w 665"/>
              <a:gd name="T65" fmla="*/ 50 h 234"/>
              <a:gd name="T66" fmla="*/ 31 w 665"/>
              <a:gd name="T67" fmla="*/ 68 h 234"/>
              <a:gd name="T68" fmla="*/ 10 w 665"/>
              <a:gd name="T69" fmla="*/ 86 h 234"/>
              <a:gd name="T70" fmla="*/ 1 w 665"/>
              <a:gd name="T71" fmla="*/ 10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34">
                <a:moveTo>
                  <a:pt x="0" y="117"/>
                </a:moveTo>
                <a:lnTo>
                  <a:pt x="1" y="127"/>
                </a:lnTo>
                <a:lnTo>
                  <a:pt x="4" y="137"/>
                </a:lnTo>
                <a:lnTo>
                  <a:pt x="10" y="147"/>
                </a:lnTo>
                <a:lnTo>
                  <a:pt x="19" y="156"/>
                </a:lnTo>
                <a:lnTo>
                  <a:pt x="31" y="166"/>
                </a:lnTo>
                <a:lnTo>
                  <a:pt x="43" y="175"/>
                </a:lnTo>
                <a:lnTo>
                  <a:pt x="59" y="183"/>
                </a:lnTo>
                <a:lnTo>
                  <a:pt x="77" y="191"/>
                </a:lnTo>
                <a:lnTo>
                  <a:pt x="96" y="199"/>
                </a:lnTo>
                <a:lnTo>
                  <a:pt x="118" y="206"/>
                </a:lnTo>
                <a:lnTo>
                  <a:pt x="141" y="212"/>
                </a:lnTo>
                <a:lnTo>
                  <a:pt x="166" y="217"/>
                </a:lnTo>
                <a:lnTo>
                  <a:pt x="191" y="222"/>
                </a:lnTo>
                <a:lnTo>
                  <a:pt x="218" y="226"/>
                </a:lnTo>
                <a:lnTo>
                  <a:pt x="245" y="229"/>
                </a:lnTo>
                <a:lnTo>
                  <a:pt x="273" y="231"/>
                </a:lnTo>
                <a:lnTo>
                  <a:pt x="302" y="232"/>
                </a:lnTo>
                <a:lnTo>
                  <a:pt x="332" y="233"/>
                </a:lnTo>
                <a:lnTo>
                  <a:pt x="361" y="232"/>
                </a:lnTo>
                <a:lnTo>
                  <a:pt x="388" y="231"/>
                </a:lnTo>
                <a:lnTo>
                  <a:pt x="418" y="229"/>
                </a:lnTo>
                <a:lnTo>
                  <a:pt x="445" y="226"/>
                </a:lnTo>
                <a:lnTo>
                  <a:pt x="472" y="222"/>
                </a:lnTo>
                <a:lnTo>
                  <a:pt x="498" y="217"/>
                </a:lnTo>
                <a:lnTo>
                  <a:pt x="522" y="212"/>
                </a:lnTo>
                <a:lnTo>
                  <a:pt x="545" y="205"/>
                </a:lnTo>
                <a:lnTo>
                  <a:pt x="565" y="199"/>
                </a:lnTo>
                <a:lnTo>
                  <a:pt x="586" y="191"/>
                </a:lnTo>
                <a:lnTo>
                  <a:pt x="603" y="183"/>
                </a:lnTo>
                <a:lnTo>
                  <a:pt x="619" y="175"/>
                </a:lnTo>
                <a:lnTo>
                  <a:pt x="632" y="166"/>
                </a:lnTo>
                <a:lnTo>
                  <a:pt x="643" y="156"/>
                </a:lnTo>
                <a:lnTo>
                  <a:pt x="653" y="147"/>
                </a:lnTo>
                <a:lnTo>
                  <a:pt x="659" y="137"/>
                </a:lnTo>
                <a:lnTo>
                  <a:pt x="662" y="127"/>
                </a:lnTo>
                <a:lnTo>
                  <a:pt x="664" y="117"/>
                </a:lnTo>
                <a:lnTo>
                  <a:pt x="662" y="106"/>
                </a:lnTo>
                <a:lnTo>
                  <a:pt x="659" y="96"/>
                </a:lnTo>
                <a:lnTo>
                  <a:pt x="653" y="86"/>
                </a:lnTo>
                <a:lnTo>
                  <a:pt x="643" y="77"/>
                </a:lnTo>
                <a:lnTo>
                  <a:pt x="632" y="68"/>
                </a:lnTo>
                <a:lnTo>
                  <a:pt x="619" y="58"/>
                </a:lnTo>
                <a:lnTo>
                  <a:pt x="603" y="50"/>
                </a:lnTo>
                <a:lnTo>
                  <a:pt x="586" y="42"/>
                </a:lnTo>
                <a:lnTo>
                  <a:pt x="565" y="34"/>
                </a:lnTo>
                <a:lnTo>
                  <a:pt x="545" y="28"/>
                </a:lnTo>
                <a:lnTo>
                  <a:pt x="522" y="21"/>
                </a:lnTo>
                <a:lnTo>
                  <a:pt x="498" y="16"/>
                </a:lnTo>
                <a:lnTo>
                  <a:pt x="472" y="11"/>
                </a:lnTo>
                <a:lnTo>
                  <a:pt x="445" y="7"/>
                </a:lnTo>
                <a:lnTo>
                  <a:pt x="416" y="5"/>
                </a:lnTo>
                <a:lnTo>
                  <a:pt x="388" y="2"/>
                </a:lnTo>
                <a:lnTo>
                  <a:pt x="361" y="1"/>
                </a:lnTo>
                <a:lnTo>
                  <a:pt x="332" y="0"/>
                </a:lnTo>
                <a:lnTo>
                  <a:pt x="302" y="1"/>
                </a:lnTo>
                <a:lnTo>
                  <a:pt x="273" y="2"/>
                </a:lnTo>
                <a:lnTo>
                  <a:pt x="245" y="5"/>
                </a:lnTo>
                <a:lnTo>
                  <a:pt x="218" y="7"/>
                </a:lnTo>
                <a:lnTo>
                  <a:pt x="191" y="12"/>
                </a:lnTo>
                <a:lnTo>
                  <a:pt x="166" y="16"/>
                </a:lnTo>
                <a:lnTo>
                  <a:pt x="141" y="21"/>
                </a:lnTo>
                <a:lnTo>
                  <a:pt x="117" y="28"/>
                </a:lnTo>
                <a:lnTo>
                  <a:pt x="96" y="35"/>
                </a:lnTo>
                <a:lnTo>
                  <a:pt x="77" y="42"/>
                </a:lnTo>
                <a:lnTo>
                  <a:pt x="59" y="50"/>
                </a:lnTo>
                <a:lnTo>
                  <a:pt x="43" y="58"/>
                </a:lnTo>
                <a:lnTo>
                  <a:pt x="31" y="68"/>
                </a:lnTo>
                <a:lnTo>
                  <a:pt x="19" y="77"/>
                </a:lnTo>
                <a:lnTo>
                  <a:pt x="10" y="86"/>
                </a:lnTo>
                <a:lnTo>
                  <a:pt x="4" y="97"/>
                </a:lnTo>
                <a:lnTo>
                  <a:pt x="1" y="107"/>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Freeform 13">
            <a:extLst>
              <a:ext uri="{FF2B5EF4-FFF2-40B4-BE49-F238E27FC236}">
                <a16:creationId xmlns:a16="http://schemas.microsoft.com/office/drawing/2014/main" id="{7342EA7A-841F-42A8-8DBC-4DF54BEE0F5D}"/>
              </a:ext>
            </a:extLst>
          </p:cNvPr>
          <p:cNvSpPr>
            <a:spLocks/>
          </p:cNvSpPr>
          <p:nvPr/>
        </p:nvSpPr>
        <p:spPr bwMode="auto">
          <a:xfrm>
            <a:off x="4138613" y="4364038"/>
            <a:ext cx="1176337" cy="609600"/>
          </a:xfrm>
          <a:custGeom>
            <a:avLst/>
            <a:gdLst>
              <a:gd name="T0" fmla="*/ 0 w 741"/>
              <a:gd name="T1" fmla="*/ 191 h 384"/>
              <a:gd name="T2" fmla="*/ 365 w 741"/>
              <a:gd name="T3" fmla="*/ 0 h 384"/>
              <a:gd name="T4" fmla="*/ 740 w 741"/>
              <a:gd name="T5" fmla="*/ 198 h 384"/>
              <a:gd name="T6" fmla="*/ 365 w 741"/>
              <a:gd name="T7" fmla="*/ 383 h 384"/>
              <a:gd name="T8" fmla="*/ 0 w 741"/>
              <a:gd name="T9" fmla="*/ 191 h 384"/>
            </a:gdLst>
            <a:ahLst/>
            <a:cxnLst>
              <a:cxn ang="0">
                <a:pos x="T0" y="T1"/>
              </a:cxn>
              <a:cxn ang="0">
                <a:pos x="T2" y="T3"/>
              </a:cxn>
              <a:cxn ang="0">
                <a:pos x="T4" y="T5"/>
              </a:cxn>
              <a:cxn ang="0">
                <a:pos x="T6" y="T7"/>
              </a:cxn>
              <a:cxn ang="0">
                <a:pos x="T8" y="T9"/>
              </a:cxn>
            </a:cxnLst>
            <a:rect l="0" t="0" r="r" b="b"/>
            <a:pathLst>
              <a:path w="741" h="384">
                <a:moveTo>
                  <a:pt x="0" y="191"/>
                </a:moveTo>
                <a:lnTo>
                  <a:pt x="365" y="0"/>
                </a:lnTo>
                <a:lnTo>
                  <a:pt x="740" y="198"/>
                </a:lnTo>
                <a:lnTo>
                  <a:pt x="365" y="383"/>
                </a:lnTo>
                <a:lnTo>
                  <a:pt x="0" y="19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Freeform 14">
            <a:extLst>
              <a:ext uri="{FF2B5EF4-FFF2-40B4-BE49-F238E27FC236}">
                <a16:creationId xmlns:a16="http://schemas.microsoft.com/office/drawing/2014/main" id="{8E33D701-4A9B-4AAF-9F72-A31D398F4177}"/>
              </a:ext>
            </a:extLst>
          </p:cNvPr>
          <p:cNvSpPr>
            <a:spLocks/>
          </p:cNvSpPr>
          <p:nvPr/>
        </p:nvSpPr>
        <p:spPr bwMode="auto">
          <a:xfrm>
            <a:off x="2081213" y="4505325"/>
            <a:ext cx="1249362" cy="331788"/>
          </a:xfrm>
          <a:custGeom>
            <a:avLst/>
            <a:gdLst>
              <a:gd name="T0" fmla="*/ 786 w 787"/>
              <a:gd name="T1" fmla="*/ 208 h 209"/>
              <a:gd name="T2" fmla="*/ 786 w 787"/>
              <a:gd name="T3" fmla="*/ 0 h 209"/>
              <a:gd name="T4" fmla="*/ 0 w 787"/>
              <a:gd name="T5" fmla="*/ 0 h 209"/>
              <a:gd name="T6" fmla="*/ 0 w 787"/>
              <a:gd name="T7" fmla="*/ 208 h 209"/>
              <a:gd name="T8" fmla="*/ 786 w 787"/>
              <a:gd name="T9" fmla="*/ 208 h 209"/>
            </a:gdLst>
            <a:ahLst/>
            <a:cxnLst>
              <a:cxn ang="0">
                <a:pos x="T0" y="T1"/>
              </a:cxn>
              <a:cxn ang="0">
                <a:pos x="T2" y="T3"/>
              </a:cxn>
              <a:cxn ang="0">
                <a:pos x="T4" y="T5"/>
              </a:cxn>
              <a:cxn ang="0">
                <a:pos x="T6" y="T7"/>
              </a:cxn>
              <a:cxn ang="0">
                <a:pos x="T8" y="T9"/>
              </a:cxn>
            </a:cxnLst>
            <a:rect l="0" t="0" r="r" b="b"/>
            <a:pathLst>
              <a:path w="787" h="209">
                <a:moveTo>
                  <a:pt x="786" y="208"/>
                </a:moveTo>
                <a:lnTo>
                  <a:pt x="786" y="0"/>
                </a:lnTo>
                <a:lnTo>
                  <a:pt x="0" y="0"/>
                </a:lnTo>
                <a:lnTo>
                  <a:pt x="0" y="208"/>
                </a:lnTo>
                <a:lnTo>
                  <a:pt x="786" y="20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7" name="Freeform 15">
            <a:extLst>
              <a:ext uri="{FF2B5EF4-FFF2-40B4-BE49-F238E27FC236}">
                <a16:creationId xmlns:a16="http://schemas.microsoft.com/office/drawing/2014/main" id="{D8213B2F-FDD3-4A94-B9E4-5769F364C721}"/>
              </a:ext>
            </a:extLst>
          </p:cNvPr>
          <p:cNvSpPr>
            <a:spLocks/>
          </p:cNvSpPr>
          <p:nvPr/>
        </p:nvSpPr>
        <p:spPr bwMode="auto">
          <a:xfrm>
            <a:off x="6299200" y="3646488"/>
            <a:ext cx="1058863" cy="371475"/>
          </a:xfrm>
          <a:custGeom>
            <a:avLst/>
            <a:gdLst>
              <a:gd name="T0" fmla="*/ 664 w 667"/>
              <a:gd name="T1" fmla="*/ 107 h 234"/>
              <a:gd name="T2" fmla="*/ 655 w 667"/>
              <a:gd name="T3" fmla="*/ 86 h 234"/>
              <a:gd name="T4" fmla="*/ 634 w 667"/>
              <a:gd name="T5" fmla="*/ 67 h 234"/>
              <a:gd name="T6" fmla="*/ 606 w 667"/>
              <a:gd name="T7" fmla="*/ 50 h 234"/>
              <a:gd name="T8" fmla="*/ 568 w 667"/>
              <a:gd name="T9" fmla="*/ 35 h 234"/>
              <a:gd name="T10" fmla="*/ 524 w 667"/>
              <a:gd name="T11" fmla="*/ 21 h 234"/>
              <a:gd name="T12" fmla="*/ 474 w 667"/>
              <a:gd name="T13" fmla="*/ 11 h 234"/>
              <a:gd name="T14" fmla="*/ 419 w 667"/>
              <a:gd name="T15" fmla="*/ 4 h 234"/>
              <a:gd name="T16" fmla="*/ 362 w 667"/>
              <a:gd name="T17" fmla="*/ 1 h 234"/>
              <a:gd name="T18" fmla="*/ 304 w 667"/>
              <a:gd name="T19" fmla="*/ 1 h 234"/>
              <a:gd name="T20" fmla="*/ 247 w 667"/>
              <a:gd name="T21" fmla="*/ 4 h 234"/>
              <a:gd name="T22" fmla="*/ 192 w 667"/>
              <a:gd name="T23" fmla="*/ 11 h 234"/>
              <a:gd name="T24" fmla="*/ 143 w 667"/>
              <a:gd name="T25" fmla="*/ 21 h 234"/>
              <a:gd name="T26" fmla="*/ 98 w 667"/>
              <a:gd name="T27" fmla="*/ 35 h 234"/>
              <a:gd name="T28" fmla="*/ 60 w 667"/>
              <a:gd name="T29" fmla="*/ 50 h 234"/>
              <a:gd name="T30" fmla="*/ 31 w 667"/>
              <a:gd name="T31" fmla="*/ 67 h 234"/>
              <a:gd name="T32" fmla="*/ 12 w 667"/>
              <a:gd name="T33" fmla="*/ 86 h 234"/>
              <a:gd name="T34" fmla="*/ 2 w 667"/>
              <a:gd name="T35" fmla="*/ 107 h 234"/>
              <a:gd name="T36" fmla="*/ 2 w 667"/>
              <a:gd name="T37" fmla="*/ 127 h 234"/>
              <a:gd name="T38" fmla="*/ 12 w 667"/>
              <a:gd name="T39" fmla="*/ 147 h 234"/>
              <a:gd name="T40" fmla="*/ 31 w 667"/>
              <a:gd name="T41" fmla="*/ 166 h 234"/>
              <a:gd name="T42" fmla="*/ 60 w 667"/>
              <a:gd name="T43" fmla="*/ 183 h 234"/>
              <a:gd name="T44" fmla="*/ 98 w 667"/>
              <a:gd name="T45" fmla="*/ 199 h 234"/>
              <a:gd name="T46" fmla="*/ 143 w 667"/>
              <a:gd name="T47" fmla="*/ 212 h 234"/>
              <a:gd name="T48" fmla="*/ 192 w 667"/>
              <a:gd name="T49" fmla="*/ 222 h 234"/>
              <a:gd name="T50" fmla="*/ 247 w 667"/>
              <a:gd name="T51" fmla="*/ 229 h 234"/>
              <a:gd name="T52" fmla="*/ 304 w 667"/>
              <a:gd name="T53" fmla="*/ 232 h 234"/>
              <a:gd name="T54" fmla="*/ 362 w 667"/>
              <a:gd name="T55" fmla="*/ 232 h 234"/>
              <a:gd name="T56" fmla="*/ 419 w 667"/>
              <a:gd name="T57" fmla="*/ 229 h 234"/>
              <a:gd name="T58" fmla="*/ 474 w 667"/>
              <a:gd name="T59" fmla="*/ 222 h 234"/>
              <a:gd name="T60" fmla="*/ 524 w 667"/>
              <a:gd name="T61" fmla="*/ 212 h 234"/>
              <a:gd name="T62" fmla="*/ 568 w 667"/>
              <a:gd name="T63" fmla="*/ 199 h 234"/>
              <a:gd name="T64" fmla="*/ 606 w 667"/>
              <a:gd name="T65" fmla="*/ 183 h 234"/>
              <a:gd name="T66" fmla="*/ 634 w 667"/>
              <a:gd name="T67" fmla="*/ 166 h 234"/>
              <a:gd name="T68" fmla="*/ 655 w 667"/>
              <a:gd name="T69" fmla="*/ 147 h 234"/>
              <a:gd name="T70" fmla="*/ 664 w 667"/>
              <a:gd name="T71" fmla="*/ 12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7" h="234">
                <a:moveTo>
                  <a:pt x="666" y="116"/>
                </a:moveTo>
                <a:lnTo>
                  <a:pt x="664" y="107"/>
                </a:lnTo>
                <a:lnTo>
                  <a:pt x="661" y="96"/>
                </a:lnTo>
                <a:lnTo>
                  <a:pt x="655" y="86"/>
                </a:lnTo>
                <a:lnTo>
                  <a:pt x="646" y="77"/>
                </a:lnTo>
                <a:lnTo>
                  <a:pt x="634" y="67"/>
                </a:lnTo>
                <a:lnTo>
                  <a:pt x="621" y="58"/>
                </a:lnTo>
                <a:lnTo>
                  <a:pt x="606" y="50"/>
                </a:lnTo>
                <a:lnTo>
                  <a:pt x="588" y="42"/>
                </a:lnTo>
                <a:lnTo>
                  <a:pt x="568" y="35"/>
                </a:lnTo>
                <a:lnTo>
                  <a:pt x="547" y="28"/>
                </a:lnTo>
                <a:lnTo>
                  <a:pt x="524" y="21"/>
                </a:lnTo>
                <a:lnTo>
                  <a:pt x="499" y="16"/>
                </a:lnTo>
                <a:lnTo>
                  <a:pt x="474" y="11"/>
                </a:lnTo>
                <a:lnTo>
                  <a:pt x="447" y="7"/>
                </a:lnTo>
                <a:lnTo>
                  <a:pt x="419" y="4"/>
                </a:lnTo>
                <a:lnTo>
                  <a:pt x="391" y="2"/>
                </a:lnTo>
                <a:lnTo>
                  <a:pt x="362" y="1"/>
                </a:lnTo>
                <a:lnTo>
                  <a:pt x="333" y="0"/>
                </a:lnTo>
                <a:lnTo>
                  <a:pt x="304" y="1"/>
                </a:lnTo>
                <a:lnTo>
                  <a:pt x="275" y="2"/>
                </a:lnTo>
                <a:lnTo>
                  <a:pt x="247" y="4"/>
                </a:lnTo>
                <a:lnTo>
                  <a:pt x="219" y="7"/>
                </a:lnTo>
                <a:lnTo>
                  <a:pt x="192" y="11"/>
                </a:lnTo>
                <a:lnTo>
                  <a:pt x="167" y="16"/>
                </a:lnTo>
                <a:lnTo>
                  <a:pt x="143" y="21"/>
                </a:lnTo>
                <a:lnTo>
                  <a:pt x="120" y="28"/>
                </a:lnTo>
                <a:lnTo>
                  <a:pt x="98" y="35"/>
                </a:lnTo>
                <a:lnTo>
                  <a:pt x="78" y="42"/>
                </a:lnTo>
                <a:lnTo>
                  <a:pt x="60" y="50"/>
                </a:lnTo>
                <a:lnTo>
                  <a:pt x="46" y="58"/>
                </a:lnTo>
                <a:lnTo>
                  <a:pt x="31" y="67"/>
                </a:lnTo>
                <a:lnTo>
                  <a:pt x="20" y="77"/>
                </a:lnTo>
                <a:lnTo>
                  <a:pt x="12" y="86"/>
                </a:lnTo>
                <a:lnTo>
                  <a:pt x="6" y="96"/>
                </a:lnTo>
                <a:lnTo>
                  <a:pt x="2" y="107"/>
                </a:lnTo>
                <a:lnTo>
                  <a:pt x="0" y="116"/>
                </a:lnTo>
                <a:lnTo>
                  <a:pt x="2" y="127"/>
                </a:lnTo>
                <a:lnTo>
                  <a:pt x="6" y="137"/>
                </a:lnTo>
                <a:lnTo>
                  <a:pt x="12" y="147"/>
                </a:lnTo>
                <a:lnTo>
                  <a:pt x="20" y="156"/>
                </a:lnTo>
                <a:lnTo>
                  <a:pt x="31" y="166"/>
                </a:lnTo>
                <a:lnTo>
                  <a:pt x="46" y="175"/>
                </a:lnTo>
                <a:lnTo>
                  <a:pt x="60" y="183"/>
                </a:lnTo>
                <a:lnTo>
                  <a:pt x="78" y="191"/>
                </a:lnTo>
                <a:lnTo>
                  <a:pt x="98" y="199"/>
                </a:lnTo>
                <a:lnTo>
                  <a:pt x="120" y="206"/>
                </a:lnTo>
                <a:lnTo>
                  <a:pt x="143" y="212"/>
                </a:lnTo>
                <a:lnTo>
                  <a:pt x="167" y="217"/>
                </a:lnTo>
                <a:lnTo>
                  <a:pt x="192" y="222"/>
                </a:lnTo>
                <a:lnTo>
                  <a:pt x="219" y="226"/>
                </a:lnTo>
                <a:lnTo>
                  <a:pt x="247" y="229"/>
                </a:lnTo>
                <a:lnTo>
                  <a:pt x="275" y="231"/>
                </a:lnTo>
                <a:lnTo>
                  <a:pt x="304" y="232"/>
                </a:lnTo>
                <a:lnTo>
                  <a:pt x="333" y="233"/>
                </a:lnTo>
                <a:lnTo>
                  <a:pt x="362" y="232"/>
                </a:lnTo>
                <a:lnTo>
                  <a:pt x="391" y="231"/>
                </a:lnTo>
                <a:lnTo>
                  <a:pt x="419" y="229"/>
                </a:lnTo>
                <a:lnTo>
                  <a:pt x="447" y="226"/>
                </a:lnTo>
                <a:lnTo>
                  <a:pt x="474" y="222"/>
                </a:lnTo>
                <a:lnTo>
                  <a:pt x="499" y="217"/>
                </a:lnTo>
                <a:lnTo>
                  <a:pt x="524" y="212"/>
                </a:lnTo>
                <a:lnTo>
                  <a:pt x="547" y="206"/>
                </a:lnTo>
                <a:lnTo>
                  <a:pt x="568" y="199"/>
                </a:lnTo>
                <a:lnTo>
                  <a:pt x="588" y="191"/>
                </a:lnTo>
                <a:lnTo>
                  <a:pt x="606" y="183"/>
                </a:lnTo>
                <a:lnTo>
                  <a:pt x="621" y="175"/>
                </a:lnTo>
                <a:lnTo>
                  <a:pt x="634" y="166"/>
                </a:lnTo>
                <a:lnTo>
                  <a:pt x="646" y="156"/>
                </a:lnTo>
                <a:lnTo>
                  <a:pt x="655" y="147"/>
                </a:lnTo>
                <a:lnTo>
                  <a:pt x="661" y="137"/>
                </a:lnTo>
                <a:lnTo>
                  <a:pt x="664" y="127"/>
                </a:lnTo>
                <a:lnTo>
                  <a:pt x="666" y="11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Rectangle 16">
            <a:extLst>
              <a:ext uri="{FF2B5EF4-FFF2-40B4-BE49-F238E27FC236}">
                <a16:creationId xmlns:a16="http://schemas.microsoft.com/office/drawing/2014/main" id="{D289686B-F4D2-4B95-96A6-C70FD332D1F7}"/>
              </a:ext>
            </a:extLst>
          </p:cNvPr>
          <p:cNvSpPr>
            <a:spLocks noChangeArrowheads="1"/>
          </p:cNvSpPr>
          <p:nvPr/>
        </p:nvSpPr>
        <p:spPr bwMode="auto">
          <a:xfrm>
            <a:off x="3384550" y="390207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13329" name="Freeform 17">
            <a:extLst>
              <a:ext uri="{FF2B5EF4-FFF2-40B4-BE49-F238E27FC236}">
                <a16:creationId xmlns:a16="http://schemas.microsoft.com/office/drawing/2014/main" id="{F1C80AC7-F120-4C9C-B40C-3F4F7E9E2D90}"/>
              </a:ext>
            </a:extLst>
          </p:cNvPr>
          <p:cNvSpPr>
            <a:spLocks/>
          </p:cNvSpPr>
          <p:nvPr/>
        </p:nvSpPr>
        <p:spPr bwMode="auto">
          <a:xfrm>
            <a:off x="6299200" y="4514850"/>
            <a:ext cx="1474788" cy="361950"/>
          </a:xfrm>
          <a:custGeom>
            <a:avLst/>
            <a:gdLst>
              <a:gd name="T0" fmla="*/ 928 w 929"/>
              <a:gd name="T1" fmla="*/ 227 h 228"/>
              <a:gd name="T2" fmla="*/ 928 w 929"/>
              <a:gd name="T3" fmla="*/ 0 h 228"/>
              <a:gd name="T4" fmla="*/ 0 w 929"/>
              <a:gd name="T5" fmla="*/ 0 h 228"/>
              <a:gd name="T6" fmla="*/ 0 w 929"/>
              <a:gd name="T7" fmla="*/ 227 h 228"/>
              <a:gd name="T8" fmla="*/ 928 w 929"/>
              <a:gd name="T9" fmla="*/ 227 h 228"/>
            </a:gdLst>
            <a:ahLst/>
            <a:cxnLst>
              <a:cxn ang="0">
                <a:pos x="T0" y="T1"/>
              </a:cxn>
              <a:cxn ang="0">
                <a:pos x="T2" y="T3"/>
              </a:cxn>
              <a:cxn ang="0">
                <a:pos x="T4" y="T5"/>
              </a:cxn>
              <a:cxn ang="0">
                <a:pos x="T6" y="T7"/>
              </a:cxn>
              <a:cxn ang="0">
                <a:pos x="T8" y="T9"/>
              </a:cxn>
            </a:cxnLst>
            <a:rect l="0" t="0" r="r" b="b"/>
            <a:pathLst>
              <a:path w="929" h="228">
                <a:moveTo>
                  <a:pt x="928" y="227"/>
                </a:moveTo>
                <a:lnTo>
                  <a:pt x="928" y="0"/>
                </a:lnTo>
                <a:lnTo>
                  <a:pt x="0" y="0"/>
                </a:lnTo>
                <a:lnTo>
                  <a:pt x="0" y="227"/>
                </a:lnTo>
                <a:lnTo>
                  <a:pt x="928" y="22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0" name="Freeform 18">
            <a:extLst>
              <a:ext uri="{FF2B5EF4-FFF2-40B4-BE49-F238E27FC236}">
                <a16:creationId xmlns:a16="http://schemas.microsoft.com/office/drawing/2014/main" id="{3D0703CA-8094-4445-9A34-AC138BB8A0D5}"/>
              </a:ext>
            </a:extLst>
          </p:cNvPr>
          <p:cNvSpPr>
            <a:spLocks/>
          </p:cNvSpPr>
          <p:nvPr/>
        </p:nvSpPr>
        <p:spPr bwMode="auto">
          <a:xfrm>
            <a:off x="4138613" y="5176838"/>
            <a:ext cx="1404937" cy="609600"/>
          </a:xfrm>
          <a:custGeom>
            <a:avLst/>
            <a:gdLst>
              <a:gd name="T0" fmla="*/ 0 w 885"/>
              <a:gd name="T1" fmla="*/ 192 h 384"/>
              <a:gd name="T2" fmla="*/ 436 w 885"/>
              <a:gd name="T3" fmla="*/ 0 h 384"/>
              <a:gd name="T4" fmla="*/ 884 w 885"/>
              <a:gd name="T5" fmla="*/ 198 h 384"/>
              <a:gd name="T6" fmla="*/ 436 w 885"/>
              <a:gd name="T7" fmla="*/ 383 h 384"/>
              <a:gd name="T8" fmla="*/ 0 w 885"/>
              <a:gd name="T9" fmla="*/ 192 h 384"/>
            </a:gdLst>
            <a:ahLst/>
            <a:cxnLst>
              <a:cxn ang="0">
                <a:pos x="T0" y="T1"/>
              </a:cxn>
              <a:cxn ang="0">
                <a:pos x="T2" y="T3"/>
              </a:cxn>
              <a:cxn ang="0">
                <a:pos x="T4" y="T5"/>
              </a:cxn>
              <a:cxn ang="0">
                <a:pos x="T6" y="T7"/>
              </a:cxn>
              <a:cxn ang="0">
                <a:pos x="T8" y="T9"/>
              </a:cxn>
            </a:cxnLst>
            <a:rect l="0" t="0" r="r" b="b"/>
            <a:pathLst>
              <a:path w="885" h="384">
                <a:moveTo>
                  <a:pt x="0" y="192"/>
                </a:moveTo>
                <a:lnTo>
                  <a:pt x="436" y="0"/>
                </a:lnTo>
                <a:lnTo>
                  <a:pt x="884" y="198"/>
                </a:lnTo>
                <a:lnTo>
                  <a:pt x="436" y="383"/>
                </a:lnTo>
                <a:lnTo>
                  <a:pt x="0" y="19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1" name="Rectangle 19">
            <a:extLst>
              <a:ext uri="{FF2B5EF4-FFF2-40B4-BE49-F238E27FC236}">
                <a16:creationId xmlns:a16="http://schemas.microsoft.com/office/drawing/2014/main" id="{9E7B7A77-F4DC-4610-95F7-F4313FD2B71B}"/>
              </a:ext>
            </a:extLst>
          </p:cNvPr>
          <p:cNvSpPr>
            <a:spLocks noChangeArrowheads="1"/>
          </p:cNvSpPr>
          <p:nvPr/>
        </p:nvSpPr>
        <p:spPr bwMode="auto">
          <a:xfrm>
            <a:off x="2314575" y="3608388"/>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13332" name="Rectangle 20">
            <a:extLst>
              <a:ext uri="{FF2B5EF4-FFF2-40B4-BE49-F238E27FC236}">
                <a16:creationId xmlns:a16="http://schemas.microsoft.com/office/drawing/2014/main" id="{EF706E59-B9FA-4FAC-A6B7-9AFC4407A54C}"/>
              </a:ext>
            </a:extLst>
          </p:cNvPr>
          <p:cNvSpPr>
            <a:spLocks noChangeArrowheads="1"/>
          </p:cNvSpPr>
          <p:nvPr/>
        </p:nvSpPr>
        <p:spPr bwMode="auto">
          <a:xfrm>
            <a:off x="6496050" y="36179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sp>
        <p:nvSpPr>
          <p:cNvPr id="13333" name="Rectangle 21">
            <a:extLst>
              <a:ext uri="{FF2B5EF4-FFF2-40B4-BE49-F238E27FC236}">
                <a16:creationId xmlns:a16="http://schemas.microsoft.com/office/drawing/2014/main" id="{6244AF3F-1887-405A-805D-35C4E567D188}"/>
              </a:ext>
            </a:extLst>
          </p:cNvPr>
          <p:cNvSpPr>
            <a:spLocks noChangeArrowheads="1"/>
          </p:cNvSpPr>
          <p:nvPr/>
        </p:nvSpPr>
        <p:spPr bwMode="auto">
          <a:xfrm>
            <a:off x="7512050" y="3900488"/>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13334" name="Rectangle 22">
            <a:extLst>
              <a:ext uri="{FF2B5EF4-FFF2-40B4-BE49-F238E27FC236}">
                <a16:creationId xmlns:a16="http://schemas.microsoft.com/office/drawing/2014/main" id="{5F796E0E-B9F4-4139-8AB6-0AEE119B3D33}"/>
              </a:ext>
            </a:extLst>
          </p:cNvPr>
          <p:cNvSpPr>
            <a:spLocks noChangeArrowheads="1"/>
          </p:cNvSpPr>
          <p:nvPr/>
        </p:nvSpPr>
        <p:spPr bwMode="auto">
          <a:xfrm>
            <a:off x="5637213" y="39004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did</a:t>
            </a:r>
          </a:p>
        </p:txBody>
      </p:sp>
      <p:sp>
        <p:nvSpPr>
          <p:cNvPr id="13335" name="Rectangle 23">
            <a:extLst>
              <a:ext uri="{FF2B5EF4-FFF2-40B4-BE49-F238E27FC236}">
                <a16:creationId xmlns:a16="http://schemas.microsoft.com/office/drawing/2014/main" id="{CF485833-32B6-406B-8593-73F98B259546}"/>
              </a:ext>
            </a:extLst>
          </p:cNvPr>
          <p:cNvSpPr>
            <a:spLocks noChangeArrowheads="1"/>
          </p:cNvSpPr>
          <p:nvPr/>
        </p:nvSpPr>
        <p:spPr bwMode="auto">
          <a:xfrm>
            <a:off x="4437063" y="3422650"/>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sp>
        <p:nvSpPr>
          <p:cNvPr id="13336" name="Rectangle 24">
            <a:extLst>
              <a:ext uri="{FF2B5EF4-FFF2-40B4-BE49-F238E27FC236}">
                <a16:creationId xmlns:a16="http://schemas.microsoft.com/office/drawing/2014/main" id="{B6DFD916-EC06-44F3-B584-F29B3CB54430}"/>
              </a:ext>
            </a:extLst>
          </p:cNvPr>
          <p:cNvSpPr>
            <a:spLocks noChangeArrowheads="1"/>
          </p:cNvSpPr>
          <p:nvPr/>
        </p:nvSpPr>
        <p:spPr bwMode="auto">
          <a:xfrm>
            <a:off x="2314575" y="3608388"/>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13337" name="Rectangle 25">
            <a:extLst>
              <a:ext uri="{FF2B5EF4-FFF2-40B4-BE49-F238E27FC236}">
                <a16:creationId xmlns:a16="http://schemas.microsoft.com/office/drawing/2014/main" id="{D91508E9-9AB9-4A46-BAD3-3F2FB6DCB780}"/>
              </a:ext>
            </a:extLst>
          </p:cNvPr>
          <p:cNvSpPr>
            <a:spLocks noChangeArrowheads="1"/>
          </p:cNvSpPr>
          <p:nvPr/>
        </p:nvSpPr>
        <p:spPr bwMode="auto">
          <a:xfrm>
            <a:off x="6496050" y="36179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sp>
        <p:nvSpPr>
          <p:cNvPr id="13338" name="Rectangle 26">
            <a:extLst>
              <a:ext uri="{FF2B5EF4-FFF2-40B4-BE49-F238E27FC236}">
                <a16:creationId xmlns:a16="http://schemas.microsoft.com/office/drawing/2014/main" id="{FFDE72A0-3057-4604-8E68-8CA2C35D7069}"/>
              </a:ext>
            </a:extLst>
          </p:cNvPr>
          <p:cNvSpPr>
            <a:spLocks noChangeArrowheads="1"/>
          </p:cNvSpPr>
          <p:nvPr/>
        </p:nvSpPr>
        <p:spPr bwMode="auto">
          <a:xfrm>
            <a:off x="7512050" y="3900488"/>
            <a:ext cx="8588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13339" name="Rectangle 27">
            <a:extLst>
              <a:ext uri="{FF2B5EF4-FFF2-40B4-BE49-F238E27FC236}">
                <a16:creationId xmlns:a16="http://schemas.microsoft.com/office/drawing/2014/main" id="{4C572505-FEAD-473F-8D16-29B3BFD24F1C}"/>
              </a:ext>
            </a:extLst>
          </p:cNvPr>
          <p:cNvSpPr>
            <a:spLocks noChangeArrowheads="1"/>
          </p:cNvSpPr>
          <p:nvPr/>
        </p:nvSpPr>
        <p:spPr bwMode="auto">
          <a:xfrm>
            <a:off x="5637213" y="3900488"/>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sp>
        <p:nvSpPr>
          <p:cNvPr id="13340" name="Rectangle 28">
            <a:extLst>
              <a:ext uri="{FF2B5EF4-FFF2-40B4-BE49-F238E27FC236}">
                <a16:creationId xmlns:a16="http://schemas.microsoft.com/office/drawing/2014/main" id="{C03C37E2-3A65-49BE-A17F-9F98D4138988}"/>
              </a:ext>
            </a:extLst>
          </p:cNvPr>
          <p:cNvSpPr>
            <a:spLocks noChangeArrowheads="1"/>
          </p:cNvSpPr>
          <p:nvPr/>
        </p:nvSpPr>
        <p:spPr bwMode="auto">
          <a:xfrm>
            <a:off x="4437063" y="3422650"/>
            <a:ext cx="700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sp>
        <p:nvSpPr>
          <p:cNvPr id="13341" name="Rectangle 29">
            <a:extLst>
              <a:ext uri="{FF2B5EF4-FFF2-40B4-BE49-F238E27FC236}">
                <a16:creationId xmlns:a16="http://schemas.microsoft.com/office/drawing/2014/main" id="{1DA7180D-EFFF-492A-90DD-4D0AA9AC6370}"/>
              </a:ext>
            </a:extLst>
          </p:cNvPr>
          <p:cNvSpPr>
            <a:spLocks noChangeArrowheads="1"/>
          </p:cNvSpPr>
          <p:nvPr/>
        </p:nvSpPr>
        <p:spPr bwMode="auto">
          <a:xfrm>
            <a:off x="4176713" y="4514850"/>
            <a:ext cx="1050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Manages</a:t>
            </a:r>
          </a:p>
        </p:txBody>
      </p:sp>
      <p:sp>
        <p:nvSpPr>
          <p:cNvPr id="13342" name="Rectangle 30">
            <a:extLst>
              <a:ext uri="{FF2B5EF4-FFF2-40B4-BE49-F238E27FC236}">
                <a16:creationId xmlns:a16="http://schemas.microsoft.com/office/drawing/2014/main" id="{67B01857-DA8F-4D82-86FB-99C73C1994AA}"/>
              </a:ext>
            </a:extLst>
          </p:cNvPr>
          <p:cNvSpPr>
            <a:spLocks noChangeArrowheads="1"/>
          </p:cNvSpPr>
          <p:nvPr/>
        </p:nvSpPr>
        <p:spPr bwMode="auto">
          <a:xfrm>
            <a:off x="4438650" y="6135688"/>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sp>
        <p:nvSpPr>
          <p:cNvPr id="13343" name="Rectangle 31">
            <a:extLst>
              <a:ext uri="{FF2B5EF4-FFF2-40B4-BE49-F238E27FC236}">
                <a16:creationId xmlns:a16="http://schemas.microsoft.com/office/drawing/2014/main" id="{26D8D717-0F11-4C43-98D2-4D7A855F5794}"/>
              </a:ext>
            </a:extLst>
          </p:cNvPr>
          <p:cNvSpPr>
            <a:spLocks noChangeArrowheads="1"/>
          </p:cNvSpPr>
          <p:nvPr/>
        </p:nvSpPr>
        <p:spPr bwMode="auto">
          <a:xfrm>
            <a:off x="6351588" y="4497388"/>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13344" name="Rectangle 32">
            <a:extLst>
              <a:ext uri="{FF2B5EF4-FFF2-40B4-BE49-F238E27FC236}">
                <a16:creationId xmlns:a16="http://schemas.microsoft.com/office/drawing/2014/main" id="{A2BAD9BF-E827-43AD-8EA1-74444004C376}"/>
              </a:ext>
            </a:extLst>
          </p:cNvPr>
          <p:cNvSpPr>
            <a:spLocks noChangeArrowheads="1"/>
          </p:cNvSpPr>
          <p:nvPr/>
        </p:nvSpPr>
        <p:spPr bwMode="auto">
          <a:xfrm>
            <a:off x="2157413" y="4498975"/>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13345" name="Rectangle 33">
            <a:extLst>
              <a:ext uri="{FF2B5EF4-FFF2-40B4-BE49-F238E27FC236}">
                <a16:creationId xmlns:a16="http://schemas.microsoft.com/office/drawing/2014/main" id="{A42F1671-BD4D-47F3-A1B8-5950DA0B0370}"/>
              </a:ext>
            </a:extLst>
          </p:cNvPr>
          <p:cNvSpPr>
            <a:spLocks noChangeArrowheads="1"/>
          </p:cNvSpPr>
          <p:nvPr/>
        </p:nvSpPr>
        <p:spPr bwMode="auto">
          <a:xfrm>
            <a:off x="1392238" y="3890963"/>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13346" name="Rectangle 34">
            <a:extLst>
              <a:ext uri="{FF2B5EF4-FFF2-40B4-BE49-F238E27FC236}">
                <a16:creationId xmlns:a16="http://schemas.microsoft.com/office/drawing/2014/main" id="{ECE1E240-D36B-4643-A77B-2877AA3A5BB2}"/>
              </a:ext>
            </a:extLst>
          </p:cNvPr>
          <p:cNvSpPr>
            <a:spLocks noChangeArrowheads="1"/>
          </p:cNvSpPr>
          <p:nvPr/>
        </p:nvSpPr>
        <p:spPr bwMode="auto">
          <a:xfrm>
            <a:off x="4346575" y="5300663"/>
            <a:ext cx="1095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Works_In</a:t>
            </a:r>
          </a:p>
        </p:txBody>
      </p:sp>
      <p:sp>
        <p:nvSpPr>
          <p:cNvPr id="13347" name="Line 35">
            <a:extLst>
              <a:ext uri="{FF2B5EF4-FFF2-40B4-BE49-F238E27FC236}">
                <a16:creationId xmlns:a16="http://schemas.microsoft.com/office/drawing/2014/main" id="{10F71297-31D3-422A-965D-F55DDFCCF85A}"/>
              </a:ext>
            </a:extLst>
          </p:cNvPr>
          <p:cNvSpPr>
            <a:spLocks noChangeShapeType="1"/>
          </p:cNvSpPr>
          <p:nvPr/>
        </p:nvSpPr>
        <p:spPr bwMode="auto">
          <a:xfrm>
            <a:off x="1657350" y="4300538"/>
            <a:ext cx="646113"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8" name="Line 36">
            <a:extLst>
              <a:ext uri="{FF2B5EF4-FFF2-40B4-BE49-F238E27FC236}">
                <a16:creationId xmlns:a16="http://schemas.microsoft.com/office/drawing/2014/main" id="{4454A75E-E852-43EC-8B03-ADD59B7F425C}"/>
              </a:ext>
            </a:extLst>
          </p:cNvPr>
          <p:cNvSpPr>
            <a:spLocks noChangeShapeType="1"/>
          </p:cNvSpPr>
          <p:nvPr/>
        </p:nvSpPr>
        <p:spPr bwMode="auto">
          <a:xfrm>
            <a:off x="2600325" y="4019550"/>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49" name="Line 37">
            <a:extLst>
              <a:ext uri="{FF2B5EF4-FFF2-40B4-BE49-F238E27FC236}">
                <a16:creationId xmlns:a16="http://schemas.microsoft.com/office/drawing/2014/main" id="{865F13A3-8E38-4362-B30B-1D97DF770820}"/>
              </a:ext>
            </a:extLst>
          </p:cNvPr>
          <p:cNvSpPr>
            <a:spLocks noChangeShapeType="1"/>
          </p:cNvSpPr>
          <p:nvPr/>
        </p:nvSpPr>
        <p:spPr bwMode="auto">
          <a:xfrm flipH="1">
            <a:off x="2911475" y="4300538"/>
            <a:ext cx="668338"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0" name="Line 38">
            <a:extLst>
              <a:ext uri="{FF2B5EF4-FFF2-40B4-BE49-F238E27FC236}">
                <a16:creationId xmlns:a16="http://schemas.microsoft.com/office/drawing/2014/main" id="{8D7E81E1-C0B1-46C8-ACBB-C3DEF12025FD}"/>
              </a:ext>
            </a:extLst>
          </p:cNvPr>
          <p:cNvSpPr>
            <a:spLocks noChangeShapeType="1"/>
          </p:cNvSpPr>
          <p:nvPr/>
        </p:nvSpPr>
        <p:spPr bwMode="auto">
          <a:xfrm flipV="1">
            <a:off x="4716463" y="3757613"/>
            <a:ext cx="0" cy="5953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1" name="Line 39">
            <a:extLst>
              <a:ext uri="{FF2B5EF4-FFF2-40B4-BE49-F238E27FC236}">
                <a16:creationId xmlns:a16="http://schemas.microsoft.com/office/drawing/2014/main" id="{9FD7C07A-F2CB-412E-9544-E74A589F6448}"/>
              </a:ext>
            </a:extLst>
          </p:cNvPr>
          <p:cNvSpPr>
            <a:spLocks noChangeShapeType="1"/>
          </p:cNvSpPr>
          <p:nvPr/>
        </p:nvSpPr>
        <p:spPr bwMode="auto">
          <a:xfrm>
            <a:off x="5865813" y="4300538"/>
            <a:ext cx="838200" cy="2079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2" name="Line 40">
            <a:extLst>
              <a:ext uri="{FF2B5EF4-FFF2-40B4-BE49-F238E27FC236}">
                <a16:creationId xmlns:a16="http://schemas.microsoft.com/office/drawing/2014/main" id="{8F3F2ECD-8E3D-445B-B6BA-2F311EC33B03}"/>
              </a:ext>
            </a:extLst>
          </p:cNvPr>
          <p:cNvSpPr>
            <a:spLocks noChangeShapeType="1"/>
          </p:cNvSpPr>
          <p:nvPr/>
        </p:nvSpPr>
        <p:spPr bwMode="auto">
          <a:xfrm>
            <a:off x="6831013" y="4019550"/>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3" name="Line 41">
            <a:extLst>
              <a:ext uri="{FF2B5EF4-FFF2-40B4-BE49-F238E27FC236}">
                <a16:creationId xmlns:a16="http://schemas.microsoft.com/office/drawing/2014/main" id="{FA4E50A5-F6E6-451C-BCC2-E9E23D2DACC6}"/>
              </a:ext>
            </a:extLst>
          </p:cNvPr>
          <p:cNvSpPr>
            <a:spLocks noChangeShapeType="1"/>
          </p:cNvSpPr>
          <p:nvPr/>
        </p:nvSpPr>
        <p:spPr bwMode="auto">
          <a:xfrm flipH="1">
            <a:off x="7286625" y="4300538"/>
            <a:ext cx="547688" cy="2270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4" name="Line 42">
            <a:extLst>
              <a:ext uri="{FF2B5EF4-FFF2-40B4-BE49-F238E27FC236}">
                <a16:creationId xmlns:a16="http://schemas.microsoft.com/office/drawing/2014/main" id="{57D8DFC0-C297-4269-B583-2A6705E3F816}"/>
              </a:ext>
            </a:extLst>
          </p:cNvPr>
          <p:cNvSpPr>
            <a:spLocks noChangeShapeType="1"/>
          </p:cNvSpPr>
          <p:nvPr/>
        </p:nvSpPr>
        <p:spPr bwMode="auto">
          <a:xfrm flipH="1">
            <a:off x="4710113" y="5783263"/>
            <a:ext cx="133350" cy="3683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5" name="Line 43">
            <a:extLst>
              <a:ext uri="{FF2B5EF4-FFF2-40B4-BE49-F238E27FC236}">
                <a16:creationId xmlns:a16="http://schemas.microsoft.com/office/drawing/2014/main" id="{972E89E8-60EF-40F4-B9ED-1D51E324AD27}"/>
              </a:ext>
            </a:extLst>
          </p:cNvPr>
          <p:cNvSpPr>
            <a:spLocks noChangeShapeType="1"/>
          </p:cNvSpPr>
          <p:nvPr/>
        </p:nvSpPr>
        <p:spPr bwMode="auto">
          <a:xfrm>
            <a:off x="5324475" y="4675188"/>
            <a:ext cx="920750" cy="0"/>
          </a:xfrm>
          <a:prstGeom prst="line">
            <a:avLst/>
          </a:prstGeom>
          <a:noFill/>
          <a:ln w="508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6" name="Line 44">
            <a:extLst>
              <a:ext uri="{FF2B5EF4-FFF2-40B4-BE49-F238E27FC236}">
                <a16:creationId xmlns:a16="http://schemas.microsoft.com/office/drawing/2014/main" id="{45503023-1C21-4FDF-A488-9AC50E79151C}"/>
              </a:ext>
            </a:extLst>
          </p:cNvPr>
          <p:cNvSpPr>
            <a:spLocks noChangeShapeType="1"/>
          </p:cNvSpPr>
          <p:nvPr/>
        </p:nvSpPr>
        <p:spPr bwMode="auto">
          <a:xfrm flipH="1">
            <a:off x="3348038" y="4675188"/>
            <a:ext cx="76676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7" name="Line 45">
            <a:extLst>
              <a:ext uri="{FF2B5EF4-FFF2-40B4-BE49-F238E27FC236}">
                <a16:creationId xmlns:a16="http://schemas.microsoft.com/office/drawing/2014/main" id="{7C7BAF89-6011-44C1-9135-1BD6BBF3279E}"/>
              </a:ext>
            </a:extLst>
          </p:cNvPr>
          <p:cNvSpPr>
            <a:spLocks noChangeShapeType="1"/>
          </p:cNvSpPr>
          <p:nvPr/>
        </p:nvSpPr>
        <p:spPr bwMode="auto">
          <a:xfrm flipH="1" flipV="1">
            <a:off x="3295650" y="4721225"/>
            <a:ext cx="830263" cy="773113"/>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58" name="Line 46">
            <a:extLst>
              <a:ext uri="{FF2B5EF4-FFF2-40B4-BE49-F238E27FC236}">
                <a16:creationId xmlns:a16="http://schemas.microsoft.com/office/drawing/2014/main" id="{EDFC4B66-13E2-45F5-9472-071ADA58B646}"/>
              </a:ext>
            </a:extLst>
          </p:cNvPr>
          <p:cNvSpPr>
            <a:spLocks noChangeShapeType="1"/>
          </p:cNvSpPr>
          <p:nvPr/>
        </p:nvSpPr>
        <p:spPr bwMode="auto">
          <a:xfrm flipV="1">
            <a:off x="5543550" y="4870450"/>
            <a:ext cx="1066800" cy="650875"/>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A990ACB-385A-49DF-9517-C3DA16B2329F}"/>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3">
            <a:extLst>
              <a:ext uri="{FF2B5EF4-FFF2-40B4-BE49-F238E27FC236}">
                <a16:creationId xmlns:a16="http://schemas.microsoft.com/office/drawing/2014/main" id="{FD863E9D-FFDD-497C-871B-E5B8721E8BE2}"/>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Rectangle 4">
            <a:extLst>
              <a:ext uri="{FF2B5EF4-FFF2-40B4-BE49-F238E27FC236}">
                <a16:creationId xmlns:a16="http://schemas.microsoft.com/office/drawing/2014/main" id="{1DF4B174-4D7A-4D95-9E54-17E106167C97}"/>
              </a:ext>
            </a:extLst>
          </p:cNvPr>
          <p:cNvSpPr>
            <a:spLocks noGrp="1" noChangeArrowheads="1"/>
          </p:cNvSpPr>
          <p:nvPr>
            <p:ph type="title"/>
          </p:nvPr>
        </p:nvSpPr>
        <p:spPr>
          <a:noFill/>
          <a:ln/>
        </p:spPr>
        <p:txBody>
          <a:bodyPr/>
          <a:lstStyle/>
          <a:p>
            <a:r>
              <a:rPr lang="en-US" altLang="en-US"/>
              <a:t>Weak Entities</a:t>
            </a:r>
          </a:p>
        </p:txBody>
      </p:sp>
      <p:sp>
        <p:nvSpPr>
          <p:cNvPr id="15365" name="Rectangle 5">
            <a:extLst>
              <a:ext uri="{FF2B5EF4-FFF2-40B4-BE49-F238E27FC236}">
                <a16:creationId xmlns:a16="http://schemas.microsoft.com/office/drawing/2014/main" id="{E297528C-F89A-4F9C-A8DF-AAD5411AA194}"/>
              </a:ext>
            </a:extLst>
          </p:cNvPr>
          <p:cNvSpPr>
            <a:spLocks noGrp="1" noChangeArrowheads="1"/>
          </p:cNvSpPr>
          <p:nvPr>
            <p:ph type="body" idx="1"/>
          </p:nvPr>
        </p:nvSpPr>
        <p:spPr>
          <a:xfrm>
            <a:off x="304800" y="1600200"/>
            <a:ext cx="8763000" cy="2286000"/>
          </a:xfrm>
          <a:noFill/>
          <a:ln/>
        </p:spPr>
        <p:txBody>
          <a:bodyPr/>
          <a:lstStyle/>
          <a:p>
            <a:r>
              <a:rPr lang="en-US" altLang="en-US" sz="2400"/>
              <a:t>A </a:t>
            </a:r>
            <a:r>
              <a:rPr lang="en-US" altLang="en-US" sz="2400" i="1">
                <a:solidFill>
                  <a:schemeClr val="accent2"/>
                </a:solidFill>
              </a:rPr>
              <a:t>weak entity </a:t>
            </a:r>
            <a:r>
              <a:rPr lang="en-US" altLang="en-US" sz="2400"/>
              <a:t>can be identified uniquely only by considering the primary key of another (</a:t>
            </a:r>
            <a:r>
              <a:rPr lang="en-US" altLang="en-US" sz="2400" i="1"/>
              <a:t>owner</a:t>
            </a:r>
            <a:r>
              <a:rPr lang="en-US" altLang="en-US" sz="2400"/>
              <a:t>) entity.</a:t>
            </a:r>
          </a:p>
          <a:p>
            <a:pPr lvl="1">
              <a:buSzPct val="75000"/>
            </a:pPr>
            <a:r>
              <a:rPr lang="en-US" altLang="en-US" sz="2000"/>
              <a:t>Owner entity set and weak entity set must participate in a one-to-many relationship set (one owner, many weak entities).</a:t>
            </a:r>
          </a:p>
          <a:p>
            <a:pPr lvl="1">
              <a:buSzPct val="75000"/>
            </a:pPr>
            <a:r>
              <a:rPr lang="en-US" altLang="en-US" sz="2000"/>
              <a:t>Weak entity set must have total participation in this </a:t>
            </a:r>
            <a:r>
              <a:rPr lang="en-US" altLang="en-US" sz="2000" i="1">
                <a:solidFill>
                  <a:schemeClr val="accent2"/>
                </a:solidFill>
              </a:rPr>
              <a:t>identifying </a:t>
            </a:r>
            <a:r>
              <a:rPr lang="en-US" altLang="en-US" sz="2000"/>
              <a:t>relationship set.  </a:t>
            </a:r>
          </a:p>
        </p:txBody>
      </p:sp>
      <p:sp>
        <p:nvSpPr>
          <p:cNvPr id="15366" name="Freeform 6">
            <a:extLst>
              <a:ext uri="{FF2B5EF4-FFF2-40B4-BE49-F238E27FC236}">
                <a16:creationId xmlns:a16="http://schemas.microsoft.com/office/drawing/2014/main" id="{B9B63569-6EC1-4E70-8418-FD564129338C}"/>
              </a:ext>
            </a:extLst>
          </p:cNvPr>
          <p:cNvSpPr>
            <a:spLocks/>
          </p:cNvSpPr>
          <p:nvPr/>
        </p:nvSpPr>
        <p:spPr bwMode="auto">
          <a:xfrm>
            <a:off x="5845175" y="4722813"/>
            <a:ext cx="1254125" cy="530225"/>
          </a:xfrm>
          <a:custGeom>
            <a:avLst/>
            <a:gdLst>
              <a:gd name="T0" fmla="*/ 788 w 790"/>
              <a:gd name="T1" fmla="*/ 153 h 334"/>
              <a:gd name="T2" fmla="*/ 775 w 790"/>
              <a:gd name="T3" fmla="*/ 124 h 334"/>
              <a:gd name="T4" fmla="*/ 752 w 790"/>
              <a:gd name="T5" fmla="*/ 97 h 334"/>
              <a:gd name="T6" fmla="*/ 718 w 790"/>
              <a:gd name="T7" fmla="*/ 71 h 334"/>
              <a:gd name="T8" fmla="*/ 674 w 790"/>
              <a:gd name="T9" fmla="*/ 50 h 334"/>
              <a:gd name="T10" fmla="*/ 621 w 790"/>
              <a:gd name="T11" fmla="*/ 30 h 334"/>
              <a:gd name="T12" fmla="*/ 561 w 790"/>
              <a:gd name="T13" fmla="*/ 17 h 334"/>
              <a:gd name="T14" fmla="*/ 497 w 790"/>
              <a:gd name="T15" fmla="*/ 6 h 334"/>
              <a:gd name="T16" fmla="*/ 429 w 790"/>
              <a:gd name="T17" fmla="*/ 1 h 334"/>
              <a:gd name="T18" fmla="*/ 360 w 790"/>
              <a:gd name="T19" fmla="*/ 1 h 334"/>
              <a:gd name="T20" fmla="*/ 293 w 790"/>
              <a:gd name="T21" fmla="*/ 6 h 334"/>
              <a:gd name="T22" fmla="*/ 228 w 790"/>
              <a:gd name="T23" fmla="*/ 17 h 334"/>
              <a:gd name="T24" fmla="*/ 169 w 790"/>
              <a:gd name="T25" fmla="*/ 30 h 334"/>
              <a:gd name="T26" fmla="*/ 116 w 790"/>
              <a:gd name="T27" fmla="*/ 50 h 334"/>
              <a:gd name="T28" fmla="*/ 72 w 790"/>
              <a:gd name="T29" fmla="*/ 71 h 334"/>
              <a:gd name="T30" fmla="*/ 38 w 790"/>
              <a:gd name="T31" fmla="*/ 97 h 334"/>
              <a:gd name="T32" fmla="*/ 14 w 790"/>
              <a:gd name="T33" fmla="*/ 124 h 334"/>
              <a:gd name="T34" fmla="*/ 2 w 790"/>
              <a:gd name="T35" fmla="*/ 153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1 w 790"/>
              <a:gd name="T61" fmla="*/ 303 h 334"/>
              <a:gd name="T62" fmla="*/ 674 w 790"/>
              <a:gd name="T63" fmla="*/ 284 h 334"/>
              <a:gd name="T64" fmla="*/ 718 w 790"/>
              <a:gd name="T65" fmla="*/ 262 h 334"/>
              <a:gd name="T66" fmla="*/ 752 w 790"/>
              <a:gd name="T67" fmla="*/ 237 h 334"/>
              <a:gd name="T68" fmla="*/ 775 w 790"/>
              <a:gd name="T69" fmla="*/ 210 h 334"/>
              <a:gd name="T70" fmla="*/ 788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8" y="153"/>
                </a:lnTo>
                <a:lnTo>
                  <a:pt x="783" y="138"/>
                </a:lnTo>
                <a:lnTo>
                  <a:pt x="775" y="124"/>
                </a:lnTo>
                <a:lnTo>
                  <a:pt x="765" y="110"/>
                </a:lnTo>
                <a:lnTo>
                  <a:pt x="752" y="97"/>
                </a:lnTo>
                <a:lnTo>
                  <a:pt x="736" y="83"/>
                </a:lnTo>
                <a:lnTo>
                  <a:pt x="718" y="71"/>
                </a:lnTo>
                <a:lnTo>
                  <a:pt x="697" y="60"/>
                </a:lnTo>
                <a:lnTo>
                  <a:pt x="674" y="50"/>
                </a:lnTo>
                <a:lnTo>
                  <a:pt x="648" y="40"/>
                </a:lnTo>
                <a:lnTo>
                  <a:pt x="621" y="30"/>
                </a:lnTo>
                <a:lnTo>
                  <a:pt x="592" y="23"/>
                </a:lnTo>
                <a:lnTo>
                  <a:pt x="561" y="17"/>
                </a:lnTo>
                <a:lnTo>
                  <a:pt x="529" y="10"/>
                </a:lnTo>
                <a:lnTo>
                  <a:pt x="497" y="6"/>
                </a:lnTo>
                <a:lnTo>
                  <a:pt x="463" y="3"/>
                </a:lnTo>
                <a:lnTo>
                  <a:pt x="429" y="1"/>
                </a:lnTo>
                <a:lnTo>
                  <a:pt x="394" y="0"/>
                </a:lnTo>
                <a:lnTo>
                  <a:pt x="360" y="1"/>
                </a:lnTo>
                <a:lnTo>
                  <a:pt x="326" y="3"/>
                </a:lnTo>
                <a:lnTo>
                  <a:pt x="293" y="6"/>
                </a:lnTo>
                <a:lnTo>
                  <a:pt x="260" y="10"/>
                </a:lnTo>
                <a:lnTo>
                  <a:pt x="228" y="17"/>
                </a:lnTo>
                <a:lnTo>
                  <a:pt x="197" y="23"/>
                </a:lnTo>
                <a:lnTo>
                  <a:pt x="169" y="30"/>
                </a:lnTo>
                <a:lnTo>
                  <a:pt x="142" y="40"/>
                </a:lnTo>
                <a:lnTo>
                  <a:pt x="116" y="50"/>
                </a:lnTo>
                <a:lnTo>
                  <a:pt x="93" y="60"/>
                </a:lnTo>
                <a:lnTo>
                  <a:pt x="72" y="71"/>
                </a:lnTo>
                <a:lnTo>
                  <a:pt x="54" y="83"/>
                </a:lnTo>
                <a:lnTo>
                  <a:pt x="38" y="97"/>
                </a:lnTo>
                <a:lnTo>
                  <a:pt x="24" y="110"/>
                </a:lnTo>
                <a:lnTo>
                  <a:pt x="14" y="124"/>
                </a:lnTo>
                <a:lnTo>
                  <a:pt x="7" y="138"/>
                </a:lnTo>
                <a:lnTo>
                  <a:pt x="2" y="153"/>
                </a:lnTo>
                <a:lnTo>
                  <a:pt x="0" y="167"/>
                </a:lnTo>
                <a:lnTo>
                  <a:pt x="2" y="181"/>
                </a:lnTo>
                <a:lnTo>
                  <a:pt x="7" y="196"/>
                </a:lnTo>
                <a:lnTo>
                  <a:pt x="14" y="210"/>
                </a:lnTo>
                <a:lnTo>
                  <a:pt x="24" y="224"/>
                </a:lnTo>
                <a:lnTo>
                  <a:pt x="38" y="237"/>
                </a:lnTo>
                <a:lnTo>
                  <a:pt x="54" y="250"/>
                </a:lnTo>
                <a:lnTo>
                  <a:pt x="72" y="262"/>
                </a:lnTo>
                <a:lnTo>
                  <a:pt x="93" y="274"/>
                </a:lnTo>
                <a:lnTo>
                  <a:pt x="116" y="284"/>
                </a:lnTo>
                <a:lnTo>
                  <a:pt x="142" y="294"/>
                </a:lnTo>
                <a:lnTo>
                  <a:pt x="169" y="303"/>
                </a:lnTo>
                <a:lnTo>
                  <a:pt x="197" y="311"/>
                </a:lnTo>
                <a:lnTo>
                  <a:pt x="228" y="317"/>
                </a:lnTo>
                <a:lnTo>
                  <a:pt x="260" y="323"/>
                </a:lnTo>
                <a:lnTo>
                  <a:pt x="293" y="327"/>
                </a:lnTo>
                <a:lnTo>
                  <a:pt x="326" y="331"/>
                </a:lnTo>
                <a:lnTo>
                  <a:pt x="360" y="332"/>
                </a:lnTo>
                <a:lnTo>
                  <a:pt x="394" y="333"/>
                </a:lnTo>
                <a:lnTo>
                  <a:pt x="429" y="332"/>
                </a:lnTo>
                <a:lnTo>
                  <a:pt x="463" y="331"/>
                </a:lnTo>
                <a:lnTo>
                  <a:pt x="497" y="327"/>
                </a:lnTo>
                <a:lnTo>
                  <a:pt x="529" y="323"/>
                </a:lnTo>
                <a:lnTo>
                  <a:pt x="561" y="317"/>
                </a:lnTo>
                <a:lnTo>
                  <a:pt x="592" y="311"/>
                </a:lnTo>
                <a:lnTo>
                  <a:pt x="621" y="303"/>
                </a:lnTo>
                <a:lnTo>
                  <a:pt x="648" y="294"/>
                </a:lnTo>
                <a:lnTo>
                  <a:pt x="674" y="284"/>
                </a:lnTo>
                <a:lnTo>
                  <a:pt x="697" y="274"/>
                </a:lnTo>
                <a:lnTo>
                  <a:pt x="718" y="262"/>
                </a:lnTo>
                <a:lnTo>
                  <a:pt x="736" y="250"/>
                </a:lnTo>
                <a:lnTo>
                  <a:pt x="752" y="237"/>
                </a:lnTo>
                <a:lnTo>
                  <a:pt x="765" y="224"/>
                </a:lnTo>
                <a:lnTo>
                  <a:pt x="775" y="210"/>
                </a:lnTo>
                <a:lnTo>
                  <a:pt x="783" y="196"/>
                </a:lnTo>
                <a:lnTo>
                  <a:pt x="788"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Freeform 7">
            <a:extLst>
              <a:ext uri="{FF2B5EF4-FFF2-40B4-BE49-F238E27FC236}">
                <a16:creationId xmlns:a16="http://schemas.microsoft.com/office/drawing/2014/main" id="{DA4BB0D3-F407-4151-8E5A-45DA78750EAB}"/>
              </a:ext>
            </a:extLst>
          </p:cNvPr>
          <p:cNvSpPr>
            <a:spLocks/>
          </p:cNvSpPr>
          <p:nvPr/>
        </p:nvSpPr>
        <p:spPr bwMode="auto">
          <a:xfrm>
            <a:off x="7378700" y="4738688"/>
            <a:ext cx="1254125" cy="530225"/>
          </a:xfrm>
          <a:custGeom>
            <a:avLst/>
            <a:gdLst>
              <a:gd name="T0" fmla="*/ 2 w 790"/>
              <a:gd name="T1" fmla="*/ 181 h 334"/>
              <a:gd name="T2" fmla="*/ 13 w 790"/>
              <a:gd name="T3" fmla="*/ 210 h 334"/>
              <a:gd name="T4" fmla="*/ 38 w 790"/>
              <a:gd name="T5" fmla="*/ 237 h 334"/>
              <a:gd name="T6" fmla="*/ 72 w 790"/>
              <a:gd name="T7" fmla="*/ 262 h 334"/>
              <a:gd name="T8" fmla="*/ 116 w 790"/>
              <a:gd name="T9" fmla="*/ 284 h 334"/>
              <a:gd name="T10" fmla="*/ 169 w 790"/>
              <a:gd name="T11" fmla="*/ 303 h 334"/>
              <a:gd name="T12" fmla="*/ 228 w 790"/>
              <a:gd name="T13" fmla="*/ 317 h 334"/>
              <a:gd name="T14" fmla="*/ 293 w 790"/>
              <a:gd name="T15" fmla="*/ 327 h 334"/>
              <a:gd name="T16" fmla="*/ 360 w 790"/>
              <a:gd name="T17" fmla="*/ 332 h 334"/>
              <a:gd name="T18" fmla="*/ 429 w 790"/>
              <a:gd name="T19" fmla="*/ 332 h 334"/>
              <a:gd name="T20" fmla="*/ 497 w 790"/>
              <a:gd name="T21" fmla="*/ 327 h 334"/>
              <a:gd name="T22" fmla="*/ 561 w 790"/>
              <a:gd name="T23" fmla="*/ 317 h 334"/>
              <a:gd name="T24" fmla="*/ 621 w 790"/>
              <a:gd name="T25" fmla="*/ 303 h 334"/>
              <a:gd name="T26" fmla="*/ 673 w 790"/>
              <a:gd name="T27" fmla="*/ 284 h 334"/>
              <a:gd name="T28" fmla="*/ 717 w 790"/>
              <a:gd name="T29" fmla="*/ 262 h 334"/>
              <a:gd name="T30" fmla="*/ 752 w 790"/>
              <a:gd name="T31" fmla="*/ 237 h 334"/>
              <a:gd name="T32" fmla="*/ 775 w 790"/>
              <a:gd name="T33" fmla="*/ 210 h 334"/>
              <a:gd name="T34" fmla="*/ 787 w 790"/>
              <a:gd name="T35" fmla="*/ 181 h 334"/>
              <a:gd name="T36" fmla="*/ 787 w 790"/>
              <a:gd name="T37" fmla="*/ 152 h 334"/>
              <a:gd name="T38" fmla="*/ 775 w 790"/>
              <a:gd name="T39" fmla="*/ 124 h 334"/>
              <a:gd name="T40" fmla="*/ 751 w 790"/>
              <a:gd name="T41" fmla="*/ 97 h 334"/>
              <a:gd name="T42" fmla="*/ 717 w 790"/>
              <a:gd name="T43" fmla="*/ 71 h 334"/>
              <a:gd name="T44" fmla="*/ 673 w 790"/>
              <a:gd name="T45" fmla="*/ 49 h 334"/>
              <a:gd name="T46" fmla="*/ 620 w 790"/>
              <a:gd name="T47" fmla="*/ 30 h 334"/>
              <a:gd name="T48" fmla="*/ 561 w 790"/>
              <a:gd name="T49" fmla="*/ 16 h 334"/>
              <a:gd name="T50" fmla="*/ 496 w 790"/>
              <a:gd name="T51" fmla="*/ 6 h 334"/>
              <a:gd name="T52" fmla="*/ 429 w 790"/>
              <a:gd name="T53" fmla="*/ 1 h 334"/>
              <a:gd name="T54" fmla="*/ 360 w 790"/>
              <a:gd name="T55" fmla="*/ 1 h 334"/>
              <a:gd name="T56" fmla="*/ 293 w 790"/>
              <a:gd name="T57" fmla="*/ 7 h 334"/>
              <a:gd name="T58" fmla="*/ 228 w 790"/>
              <a:gd name="T59" fmla="*/ 16 h 334"/>
              <a:gd name="T60" fmla="*/ 169 w 790"/>
              <a:gd name="T61" fmla="*/ 30 h 334"/>
              <a:gd name="T62" fmla="*/ 116 w 790"/>
              <a:gd name="T63" fmla="*/ 50 h 334"/>
              <a:gd name="T64" fmla="*/ 72 w 790"/>
              <a:gd name="T65" fmla="*/ 71 h 334"/>
              <a:gd name="T66" fmla="*/ 38 w 790"/>
              <a:gd name="T67" fmla="*/ 97 h 334"/>
              <a:gd name="T68" fmla="*/ 13 w 790"/>
              <a:gd name="T69" fmla="*/ 124 h 334"/>
              <a:gd name="T70" fmla="*/ 2 w 790"/>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0" y="167"/>
                </a:moveTo>
                <a:lnTo>
                  <a:pt x="2" y="181"/>
                </a:lnTo>
                <a:lnTo>
                  <a:pt x="6" y="196"/>
                </a:lnTo>
                <a:lnTo>
                  <a:pt x="13" y="210"/>
                </a:lnTo>
                <a:lnTo>
                  <a:pt x="24" y="224"/>
                </a:lnTo>
                <a:lnTo>
                  <a:pt x="38" y="237"/>
                </a:lnTo>
                <a:lnTo>
                  <a:pt x="53" y="250"/>
                </a:lnTo>
                <a:lnTo>
                  <a:pt x="72" y="262"/>
                </a:lnTo>
                <a:lnTo>
                  <a:pt x="93" y="274"/>
                </a:lnTo>
                <a:lnTo>
                  <a:pt x="116" y="284"/>
                </a:lnTo>
                <a:lnTo>
                  <a:pt x="141" y="294"/>
                </a:lnTo>
                <a:lnTo>
                  <a:pt x="169" y="303"/>
                </a:lnTo>
                <a:lnTo>
                  <a:pt x="197" y="311"/>
                </a:lnTo>
                <a:lnTo>
                  <a:pt x="228" y="317"/>
                </a:lnTo>
                <a:lnTo>
                  <a:pt x="259" y="323"/>
                </a:lnTo>
                <a:lnTo>
                  <a:pt x="293" y="327"/>
                </a:lnTo>
                <a:lnTo>
                  <a:pt x="326" y="331"/>
                </a:lnTo>
                <a:lnTo>
                  <a:pt x="360" y="332"/>
                </a:lnTo>
                <a:lnTo>
                  <a:pt x="394" y="333"/>
                </a:lnTo>
                <a:lnTo>
                  <a:pt x="429" y="332"/>
                </a:lnTo>
                <a:lnTo>
                  <a:pt x="463" y="331"/>
                </a:lnTo>
                <a:lnTo>
                  <a:pt x="497" y="327"/>
                </a:lnTo>
                <a:lnTo>
                  <a:pt x="529" y="323"/>
                </a:lnTo>
                <a:lnTo>
                  <a:pt x="561" y="317"/>
                </a:lnTo>
                <a:lnTo>
                  <a:pt x="591" y="311"/>
                </a:lnTo>
                <a:lnTo>
                  <a:pt x="621" y="303"/>
                </a:lnTo>
                <a:lnTo>
                  <a:pt x="648" y="294"/>
                </a:lnTo>
                <a:lnTo>
                  <a:pt x="673" y="284"/>
                </a:lnTo>
                <a:lnTo>
                  <a:pt x="696" y="274"/>
                </a:lnTo>
                <a:lnTo>
                  <a:pt x="717" y="262"/>
                </a:lnTo>
                <a:lnTo>
                  <a:pt x="736" y="250"/>
                </a:lnTo>
                <a:lnTo>
                  <a:pt x="752" y="237"/>
                </a:lnTo>
                <a:lnTo>
                  <a:pt x="765" y="224"/>
                </a:lnTo>
                <a:lnTo>
                  <a:pt x="775" y="210"/>
                </a:lnTo>
                <a:lnTo>
                  <a:pt x="782" y="195"/>
                </a:lnTo>
                <a:lnTo>
                  <a:pt x="787" y="181"/>
                </a:lnTo>
                <a:lnTo>
                  <a:pt x="789" y="167"/>
                </a:lnTo>
                <a:lnTo>
                  <a:pt x="787" y="152"/>
                </a:lnTo>
                <a:lnTo>
                  <a:pt x="782" y="137"/>
                </a:lnTo>
                <a:lnTo>
                  <a:pt x="775" y="124"/>
                </a:lnTo>
                <a:lnTo>
                  <a:pt x="765" y="110"/>
                </a:lnTo>
                <a:lnTo>
                  <a:pt x="751" y="97"/>
                </a:lnTo>
                <a:lnTo>
                  <a:pt x="736" y="83"/>
                </a:lnTo>
                <a:lnTo>
                  <a:pt x="717" y="71"/>
                </a:lnTo>
                <a:lnTo>
                  <a:pt x="696" y="60"/>
                </a:lnTo>
                <a:lnTo>
                  <a:pt x="673" y="49"/>
                </a:lnTo>
                <a:lnTo>
                  <a:pt x="648" y="40"/>
                </a:lnTo>
                <a:lnTo>
                  <a:pt x="620" y="30"/>
                </a:lnTo>
                <a:lnTo>
                  <a:pt x="591" y="23"/>
                </a:lnTo>
                <a:lnTo>
                  <a:pt x="561" y="16"/>
                </a:lnTo>
                <a:lnTo>
                  <a:pt x="529" y="10"/>
                </a:lnTo>
                <a:lnTo>
                  <a:pt x="496" y="6"/>
                </a:lnTo>
                <a:lnTo>
                  <a:pt x="463" y="3"/>
                </a:lnTo>
                <a:lnTo>
                  <a:pt x="429" y="1"/>
                </a:lnTo>
                <a:lnTo>
                  <a:pt x="394" y="0"/>
                </a:lnTo>
                <a:lnTo>
                  <a:pt x="360" y="1"/>
                </a:lnTo>
                <a:lnTo>
                  <a:pt x="326" y="3"/>
                </a:lnTo>
                <a:lnTo>
                  <a:pt x="293" y="7"/>
                </a:lnTo>
                <a:lnTo>
                  <a:pt x="259" y="10"/>
                </a:lnTo>
                <a:lnTo>
                  <a:pt x="228" y="16"/>
                </a:lnTo>
                <a:lnTo>
                  <a:pt x="197" y="23"/>
                </a:lnTo>
                <a:lnTo>
                  <a:pt x="169" y="30"/>
                </a:lnTo>
                <a:lnTo>
                  <a:pt x="141" y="40"/>
                </a:lnTo>
                <a:lnTo>
                  <a:pt x="116" y="50"/>
                </a:lnTo>
                <a:lnTo>
                  <a:pt x="93" y="60"/>
                </a:lnTo>
                <a:lnTo>
                  <a:pt x="72" y="71"/>
                </a:lnTo>
                <a:lnTo>
                  <a:pt x="53" y="83"/>
                </a:lnTo>
                <a:lnTo>
                  <a:pt x="38" y="97"/>
                </a:lnTo>
                <a:lnTo>
                  <a:pt x="24" y="110"/>
                </a:lnTo>
                <a:lnTo>
                  <a:pt x="13" y="124"/>
                </a:lnTo>
                <a:lnTo>
                  <a:pt x="6" y="138"/>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Freeform 8">
            <a:extLst>
              <a:ext uri="{FF2B5EF4-FFF2-40B4-BE49-F238E27FC236}">
                <a16:creationId xmlns:a16="http://schemas.microsoft.com/office/drawing/2014/main" id="{0E03D038-73B2-452D-86DA-D07217BF23A8}"/>
              </a:ext>
            </a:extLst>
          </p:cNvPr>
          <p:cNvSpPr>
            <a:spLocks/>
          </p:cNvSpPr>
          <p:nvPr/>
        </p:nvSpPr>
        <p:spPr bwMode="auto">
          <a:xfrm>
            <a:off x="496888" y="4754563"/>
            <a:ext cx="1254125" cy="530225"/>
          </a:xfrm>
          <a:custGeom>
            <a:avLst/>
            <a:gdLst>
              <a:gd name="T0" fmla="*/ 787 w 790"/>
              <a:gd name="T1" fmla="*/ 152 h 334"/>
              <a:gd name="T2" fmla="*/ 776 w 790"/>
              <a:gd name="T3" fmla="*/ 124 h 334"/>
              <a:gd name="T4" fmla="*/ 752 w 790"/>
              <a:gd name="T5" fmla="*/ 96 h 334"/>
              <a:gd name="T6" fmla="*/ 717 w 790"/>
              <a:gd name="T7" fmla="*/ 71 h 334"/>
              <a:gd name="T8" fmla="*/ 673 w 790"/>
              <a:gd name="T9" fmla="*/ 49 h 334"/>
              <a:gd name="T10" fmla="*/ 620 w 790"/>
              <a:gd name="T11" fmla="*/ 30 h 334"/>
              <a:gd name="T12" fmla="*/ 561 w 790"/>
              <a:gd name="T13" fmla="*/ 16 h 334"/>
              <a:gd name="T14" fmla="*/ 497 w 790"/>
              <a:gd name="T15" fmla="*/ 6 h 334"/>
              <a:gd name="T16" fmla="*/ 429 w 790"/>
              <a:gd name="T17" fmla="*/ 1 h 334"/>
              <a:gd name="T18" fmla="*/ 360 w 790"/>
              <a:gd name="T19" fmla="*/ 1 h 334"/>
              <a:gd name="T20" fmla="*/ 293 w 790"/>
              <a:gd name="T21" fmla="*/ 6 h 334"/>
              <a:gd name="T22" fmla="*/ 228 w 790"/>
              <a:gd name="T23" fmla="*/ 16 h 334"/>
              <a:gd name="T24" fmla="*/ 169 w 790"/>
              <a:gd name="T25" fmla="*/ 30 h 334"/>
              <a:gd name="T26" fmla="*/ 116 w 790"/>
              <a:gd name="T27" fmla="*/ 49 h 334"/>
              <a:gd name="T28" fmla="*/ 72 w 790"/>
              <a:gd name="T29" fmla="*/ 71 h 334"/>
              <a:gd name="T30" fmla="*/ 38 w 790"/>
              <a:gd name="T31" fmla="*/ 96 h 334"/>
              <a:gd name="T32" fmla="*/ 14 w 790"/>
              <a:gd name="T33" fmla="*/ 124 h 334"/>
              <a:gd name="T34" fmla="*/ 2 w 790"/>
              <a:gd name="T35" fmla="*/ 152 h 334"/>
              <a:gd name="T36" fmla="*/ 2 w 790"/>
              <a:gd name="T37" fmla="*/ 181 h 334"/>
              <a:gd name="T38" fmla="*/ 14 w 790"/>
              <a:gd name="T39" fmla="*/ 210 h 334"/>
              <a:gd name="T40" fmla="*/ 38 w 790"/>
              <a:gd name="T41" fmla="*/ 237 h 334"/>
              <a:gd name="T42" fmla="*/ 72 w 790"/>
              <a:gd name="T43" fmla="*/ 262 h 334"/>
              <a:gd name="T44" fmla="*/ 116 w 790"/>
              <a:gd name="T45" fmla="*/ 284 h 334"/>
              <a:gd name="T46" fmla="*/ 169 w 790"/>
              <a:gd name="T47" fmla="*/ 303 h 334"/>
              <a:gd name="T48" fmla="*/ 228 w 790"/>
              <a:gd name="T49" fmla="*/ 317 h 334"/>
              <a:gd name="T50" fmla="*/ 293 w 790"/>
              <a:gd name="T51" fmla="*/ 327 h 334"/>
              <a:gd name="T52" fmla="*/ 360 w 790"/>
              <a:gd name="T53" fmla="*/ 332 h 334"/>
              <a:gd name="T54" fmla="*/ 429 w 790"/>
              <a:gd name="T55" fmla="*/ 332 h 334"/>
              <a:gd name="T56" fmla="*/ 497 w 790"/>
              <a:gd name="T57" fmla="*/ 327 h 334"/>
              <a:gd name="T58" fmla="*/ 561 w 790"/>
              <a:gd name="T59" fmla="*/ 317 h 334"/>
              <a:gd name="T60" fmla="*/ 620 w 790"/>
              <a:gd name="T61" fmla="*/ 303 h 334"/>
              <a:gd name="T62" fmla="*/ 673 w 790"/>
              <a:gd name="T63" fmla="*/ 284 h 334"/>
              <a:gd name="T64" fmla="*/ 717 w 790"/>
              <a:gd name="T65" fmla="*/ 262 h 334"/>
              <a:gd name="T66" fmla="*/ 752 w 790"/>
              <a:gd name="T67" fmla="*/ 237 h 334"/>
              <a:gd name="T68" fmla="*/ 776 w 790"/>
              <a:gd name="T69" fmla="*/ 210 h 334"/>
              <a:gd name="T70" fmla="*/ 787 w 790"/>
              <a:gd name="T71" fmla="*/ 18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0" h="334">
                <a:moveTo>
                  <a:pt x="789" y="167"/>
                </a:moveTo>
                <a:lnTo>
                  <a:pt x="787" y="152"/>
                </a:lnTo>
                <a:lnTo>
                  <a:pt x="783" y="137"/>
                </a:lnTo>
                <a:lnTo>
                  <a:pt x="776" y="124"/>
                </a:lnTo>
                <a:lnTo>
                  <a:pt x="765" y="110"/>
                </a:lnTo>
                <a:lnTo>
                  <a:pt x="752" y="96"/>
                </a:lnTo>
                <a:lnTo>
                  <a:pt x="736" y="83"/>
                </a:lnTo>
                <a:lnTo>
                  <a:pt x="717" y="71"/>
                </a:lnTo>
                <a:lnTo>
                  <a:pt x="696" y="60"/>
                </a:lnTo>
                <a:lnTo>
                  <a:pt x="673" y="49"/>
                </a:lnTo>
                <a:lnTo>
                  <a:pt x="648" y="39"/>
                </a:lnTo>
                <a:lnTo>
                  <a:pt x="620" y="30"/>
                </a:lnTo>
                <a:lnTo>
                  <a:pt x="592" y="23"/>
                </a:lnTo>
                <a:lnTo>
                  <a:pt x="561" y="16"/>
                </a:lnTo>
                <a:lnTo>
                  <a:pt x="530" y="10"/>
                </a:lnTo>
                <a:lnTo>
                  <a:pt x="497" y="6"/>
                </a:lnTo>
                <a:lnTo>
                  <a:pt x="463" y="3"/>
                </a:lnTo>
                <a:lnTo>
                  <a:pt x="429" y="1"/>
                </a:lnTo>
                <a:lnTo>
                  <a:pt x="395" y="0"/>
                </a:lnTo>
                <a:lnTo>
                  <a:pt x="360" y="1"/>
                </a:lnTo>
                <a:lnTo>
                  <a:pt x="326" y="3"/>
                </a:lnTo>
                <a:lnTo>
                  <a:pt x="293" y="6"/>
                </a:lnTo>
                <a:lnTo>
                  <a:pt x="260" y="10"/>
                </a:lnTo>
                <a:lnTo>
                  <a:pt x="228" y="16"/>
                </a:lnTo>
                <a:lnTo>
                  <a:pt x="198" y="23"/>
                </a:lnTo>
                <a:lnTo>
                  <a:pt x="169" y="30"/>
                </a:lnTo>
                <a:lnTo>
                  <a:pt x="142" y="39"/>
                </a:lnTo>
                <a:lnTo>
                  <a:pt x="116" y="49"/>
                </a:lnTo>
                <a:lnTo>
                  <a:pt x="93" y="60"/>
                </a:lnTo>
                <a:lnTo>
                  <a:pt x="72" y="71"/>
                </a:lnTo>
                <a:lnTo>
                  <a:pt x="53" y="83"/>
                </a:lnTo>
                <a:lnTo>
                  <a:pt x="38" y="96"/>
                </a:lnTo>
                <a:lnTo>
                  <a:pt x="24" y="110"/>
                </a:lnTo>
                <a:lnTo>
                  <a:pt x="14" y="124"/>
                </a:lnTo>
                <a:lnTo>
                  <a:pt x="7" y="137"/>
                </a:lnTo>
                <a:lnTo>
                  <a:pt x="2" y="152"/>
                </a:lnTo>
                <a:lnTo>
                  <a:pt x="0" y="167"/>
                </a:lnTo>
                <a:lnTo>
                  <a:pt x="2" y="181"/>
                </a:lnTo>
                <a:lnTo>
                  <a:pt x="7" y="195"/>
                </a:lnTo>
                <a:lnTo>
                  <a:pt x="14" y="210"/>
                </a:lnTo>
                <a:lnTo>
                  <a:pt x="24" y="224"/>
                </a:lnTo>
                <a:lnTo>
                  <a:pt x="38" y="237"/>
                </a:lnTo>
                <a:lnTo>
                  <a:pt x="53" y="250"/>
                </a:lnTo>
                <a:lnTo>
                  <a:pt x="72" y="262"/>
                </a:lnTo>
                <a:lnTo>
                  <a:pt x="93" y="273"/>
                </a:lnTo>
                <a:lnTo>
                  <a:pt x="116" y="284"/>
                </a:lnTo>
                <a:lnTo>
                  <a:pt x="142" y="294"/>
                </a:lnTo>
                <a:lnTo>
                  <a:pt x="169" y="303"/>
                </a:lnTo>
                <a:lnTo>
                  <a:pt x="198" y="311"/>
                </a:lnTo>
                <a:lnTo>
                  <a:pt x="228" y="317"/>
                </a:lnTo>
                <a:lnTo>
                  <a:pt x="260" y="323"/>
                </a:lnTo>
                <a:lnTo>
                  <a:pt x="293" y="327"/>
                </a:lnTo>
                <a:lnTo>
                  <a:pt x="326" y="330"/>
                </a:lnTo>
                <a:lnTo>
                  <a:pt x="360" y="332"/>
                </a:lnTo>
                <a:lnTo>
                  <a:pt x="395" y="333"/>
                </a:lnTo>
                <a:lnTo>
                  <a:pt x="429" y="332"/>
                </a:lnTo>
                <a:lnTo>
                  <a:pt x="463" y="330"/>
                </a:lnTo>
                <a:lnTo>
                  <a:pt x="497" y="327"/>
                </a:lnTo>
                <a:lnTo>
                  <a:pt x="530" y="323"/>
                </a:lnTo>
                <a:lnTo>
                  <a:pt x="561" y="317"/>
                </a:lnTo>
                <a:lnTo>
                  <a:pt x="592" y="311"/>
                </a:lnTo>
                <a:lnTo>
                  <a:pt x="620" y="303"/>
                </a:lnTo>
                <a:lnTo>
                  <a:pt x="648" y="294"/>
                </a:lnTo>
                <a:lnTo>
                  <a:pt x="673" y="284"/>
                </a:lnTo>
                <a:lnTo>
                  <a:pt x="696" y="273"/>
                </a:lnTo>
                <a:lnTo>
                  <a:pt x="717" y="262"/>
                </a:lnTo>
                <a:lnTo>
                  <a:pt x="736" y="250"/>
                </a:lnTo>
                <a:lnTo>
                  <a:pt x="752" y="237"/>
                </a:lnTo>
                <a:lnTo>
                  <a:pt x="765" y="224"/>
                </a:lnTo>
                <a:lnTo>
                  <a:pt x="776" y="210"/>
                </a:lnTo>
                <a:lnTo>
                  <a:pt x="783" y="195"/>
                </a:lnTo>
                <a:lnTo>
                  <a:pt x="787" y="181"/>
                </a:lnTo>
                <a:lnTo>
                  <a:pt x="789"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Freeform 9">
            <a:extLst>
              <a:ext uri="{FF2B5EF4-FFF2-40B4-BE49-F238E27FC236}">
                <a16:creationId xmlns:a16="http://schemas.microsoft.com/office/drawing/2014/main" id="{4A536384-71F9-4609-A729-3993716EE4E0}"/>
              </a:ext>
            </a:extLst>
          </p:cNvPr>
          <p:cNvSpPr>
            <a:spLocks/>
          </p:cNvSpPr>
          <p:nvPr/>
        </p:nvSpPr>
        <p:spPr bwMode="auto">
          <a:xfrm>
            <a:off x="2797175" y="4754563"/>
            <a:ext cx="1252538" cy="530225"/>
          </a:xfrm>
          <a:custGeom>
            <a:avLst/>
            <a:gdLst>
              <a:gd name="T0" fmla="*/ 2 w 789"/>
              <a:gd name="T1" fmla="*/ 181 h 334"/>
              <a:gd name="T2" fmla="*/ 13 w 789"/>
              <a:gd name="T3" fmla="*/ 210 h 334"/>
              <a:gd name="T4" fmla="*/ 37 w 789"/>
              <a:gd name="T5" fmla="*/ 237 h 334"/>
              <a:gd name="T6" fmla="*/ 71 w 789"/>
              <a:gd name="T7" fmla="*/ 262 h 334"/>
              <a:gd name="T8" fmla="*/ 116 w 789"/>
              <a:gd name="T9" fmla="*/ 284 h 334"/>
              <a:gd name="T10" fmla="*/ 168 w 789"/>
              <a:gd name="T11" fmla="*/ 303 h 334"/>
              <a:gd name="T12" fmla="*/ 227 w 789"/>
              <a:gd name="T13" fmla="*/ 317 h 334"/>
              <a:gd name="T14" fmla="*/ 293 w 789"/>
              <a:gd name="T15" fmla="*/ 327 h 334"/>
              <a:gd name="T16" fmla="*/ 360 w 789"/>
              <a:gd name="T17" fmla="*/ 332 h 334"/>
              <a:gd name="T18" fmla="*/ 428 w 789"/>
              <a:gd name="T19" fmla="*/ 332 h 334"/>
              <a:gd name="T20" fmla="*/ 497 w 789"/>
              <a:gd name="T21" fmla="*/ 327 h 334"/>
              <a:gd name="T22" fmla="*/ 561 w 789"/>
              <a:gd name="T23" fmla="*/ 317 h 334"/>
              <a:gd name="T24" fmla="*/ 620 w 789"/>
              <a:gd name="T25" fmla="*/ 302 h 334"/>
              <a:gd name="T26" fmla="*/ 673 w 789"/>
              <a:gd name="T27" fmla="*/ 284 h 334"/>
              <a:gd name="T28" fmla="*/ 717 w 789"/>
              <a:gd name="T29" fmla="*/ 261 h 334"/>
              <a:gd name="T30" fmla="*/ 751 w 789"/>
              <a:gd name="T31" fmla="*/ 237 h 334"/>
              <a:gd name="T32" fmla="*/ 775 w 789"/>
              <a:gd name="T33" fmla="*/ 209 h 334"/>
              <a:gd name="T34" fmla="*/ 787 w 789"/>
              <a:gd name="T35" fmla="*/ 180 h 334"/>
              <a:gd name="T36" fmla="*/ 787 w 789"/>
              <a:gd name="T37" fmla="*/ 152 h 334"/>
              <a:gd name="T38" fmla="*/ 775 w 789"/>
              <a:gd name="T39" fmla="*/ 124 h 334"/>
              <a:gd name="T40" fmla="*/ 751 w 789"/>
              <a:gd name="T41" fmla="*/ 96 h 334"/>
              <a:gd name="T42" fmla="*/ 717 w 789"/>
              <a:gd name="T43" fmla="*/ 71 h 334"/>
              <a:gd name="T44" fmla="*/ 673 w 789"/>
              <a:gd name="T45" fmla="*/ 49 h 334"/>
              <a:gd name="T46" fmla="*/ 620 w 789"/>
              <a:gd name="T47" fmla="*/ 30 h 334"/>
              <a:gd name="T48" fmla="*/ 561 w 789"/>
              <a:gd name="T49" fmla="*/ 16 h 334"/>
              <a:gd name="T50" fmla="*/ 496 w 789"/>
              <a:gd name="T51" fmla="*/ 6 h 334"/>
              <a:gd name="T52" fmla="*/ 428 w 789"/>
              <a:gd name="T53" fmla="*/ 1 h 334"/>
              <a:gd name="T54" fmla="*/ 360 w 789"/>
              <a:gd name="T55" fmla="*/ 1 h 334"/>
              <a:gd name="T56" fmla="*/ 292 w 789"/>
              <a:gd name="T57" fmla="*/ 6 h 334"/>
              <a:gd name="T58" fmla="*/ 227 w 789"/>
              <a:gd name="T59" fmla="*/ 16 h 334"/>
              <a:gd name="T60" fmla="*/ 168 w 789"/>
              <a:gd name="T61" fmla="*/ 30 h 334"/>
              <a:gd name="T62" fmla="*/ 116 w 789"/>
              <a:gd name="T63" fmla="*/ 49 h 334"/>
              <a:gd name="T64" fmla="*/ 71 w 789"/>
              <a:gd name="T65" fmla="*/ 71 h 334"/>
              <a:gd name="T66" fmla="*/ 37 w 789"/>
              <a:gd name="T67" fmla="*/ 97 h 334"/>
              <a:gd name="T68" fmla="*/ 13 w 789"/>
              <a:gd name="T69" fmla="*/ 124 h 334"/>
              <a:gd name="T70" fmla="*/ 2 w 789"/>
              <a:gd name="T71" fmla="*/ 152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4">
                <a:moveTo>
                  <a:pt x="0" y="167"/>
                </a:moveTo>
                <a:lnTo>
                  <a:pt x="2" y="181"/>
                </a:lnTo>
                <a:lnTo>
                  <a:pt x="6" y="195"/>
                </a:lnTo>
                <a:lnTo>
                  <a:pt x="13" y="210"/>
                </a:lnTo>
                <a:lnTo>
                  <a:pt x="24" y="224"/>
                </a:lnTo>
                <a:lnTo>
                  <a:pt x="37" y="237"/>
                </a:lnTo>
                <a:lnTo>
                  <a:pt x="53" y="250"/>
                </a:lnTo>
                <a:lnTo>
                  <a:pt x="71" y="262"/>
                </a:lnTo>
                <a:lnTo>
                  <a:pt x="92" y="274"/>
                </a:lnTo>
                <a:lnTo>
                  <a:pt x="116" y="284"/>
                </a:lnTo>
                <a:lnTo>
                  <a:pt x="141" y="294"/>
                </a:lnTo>
                <a:lnTo>
                  <a:pt x="168" y="303"/>
                </a:lnTo>
                <a:lnTo>
                  <a:pt x="197" y="311"/>
                </a:lnTo>
                <a:lnTo>
                  <a:pt x="227" y="317"/>
                </a:lnTo>
                <a:lnTo>
                  <a:pt x="259" y="323"/>
                </a:lnTo>
                <a:lnTo>
                  <a:pt x="293" y="327"/>
                </a:lnTo>
                <a:lnTo>
                  <a:pt x="326" y="330"/>
                </a:lnTo>
                <a:lnTo>
                  <a:pt x="360" y="332"/>
                </a:lnTo>
                <a:lnTo>
                  <a:pt x="394" y="333"/>
                </a:lnTo>
                <a:lnTo>
                  <a:pt x="428" y="332"/>
                </a:lnTo>
                <a:lnTo>
                  <a:pt x="462" y="330"/>
                </a:lnTo>
                <a:lnTo>
                  <a:pt x="497" y="327"/>
                </a:lnTo>
                <a:lnTo>
                  <a:pt x="529" y="323"/>
                </a:lnTo>
                <a:lnTo>
                  <a:pt x="561" y="317"/>
                </a:lnTo>
                <a:lnTo>
                  <a:pt x="591" y="311"/>
                </a:lnTo>
                <a:lnTo>
                  <a:pt x="620" y="302"/>
                </a:lnTo>
                <a:lnTo>
                  <a:pt x="648" y="294"/>
                </a:lnTo>
                <a:lnTo>
                  <a:pt x="673" y="284"/>
                </a:lnTo>
                <a:lnTo>
                  <a:pt x="696" y="273"/>
                </a:lnTo>
                <a:lnTo>
                  <a:pt x="717" y="261"/>
                </a:lnTo>
                <a:lnTo>
                  <a:pt x="736" y="250"/>
                </a:lnTo>
                <a:lnTo>
                  <a:pt x="751" y="237"/>
                </a:lnTo>
                <a:lnTo>
                  <a:pt x="764" y="223"/>
                </a:lnTo>
                <a:lnTo>
                  <a:pt x="775" y="209"/>
                </a:lnTo>
                <a:lnTo>
                  <a:pt x="782" y="195"/>
                </a:lnTo>
                <a:lnTo>
                  <a:pt x="787" y="180"/>
                </a:lnTo>
                <a:lnTo>
                  <a:pt x="788" y="167"/>
                </a:lnTo>
                <a:lnTo>
                  <a:pt x="787" y="152"/>
                </a:lnTo>
                <a:lnTo>
                  <a:pt x="782" y="137"/>
                </a:lnTo>
                <a:lnTo>
                  <a:pt x="775" y="124"/>
                </a:lnTo>
                <a:lnTo>
                  <a:pt x="764" y="110"/>
                </a:lnTo>
                <a:lnTo>
                  <a:pt x="751" y="96"/>
                </a:lnTo>
                <a:lnTo>
                  <a:pt x="736" y="83"/>
                </a:lnTo>
                <a:lnTo>
                  <a:pt x="717" y="71"/>
                </a:lnTo>
                <a:lnTo>
                  <a:pt x="696" y="60"/>
                </a:lnTo>
                <a:lnTo>
                  <a:pt x="673" y="49"/>
                </a:lnTo>
                <a:lnTo>
                  <a:pt x="647" y="39"/>
                </a:lnTo>
                <a:lnTo>
                  <a:pt x="620" y="30"/>
                </a:lnTo>
                <a:lnTo>
                  <a:pt x="591" y="23"/>
                </a:lnTo>
                <a:lnTo>
                  <a:pt x="561" y="16"/>
                </a:lnTo>
                <a:lnTo>
                  <a:pt x="529" y="10"/>
                </a:lnTo>
                <a:lnTo>
                  <a:pt x="496" y="6"/>
                </a:lnTo>
                <a:lnTo>
                  <a:pt x="462" y="3"/>
                </a:lnTo>
                <a:lnTo>
                  <a:pt x="428" y="1"/>
                </a:lnTo>
                <a:lnTo>
                  <a:pt x="394" y="0"/>
                </a:lnTo>
                <a:lnTo>
                  <a:pt x="360" y="1"/>
                </a:lnTo>
                <a:lnTo>
                  <a:pt x="326" y="3"/>
                </a:lnTo>
                <a:lnTo>
                  <a:pt x="292" y="6"/>
                </a:lnTo>
                <a:lnTo>
                  <a:pt x="259" y="10"/>
                </a:lnTo>
                <a:lnTo>
                  <a:pt x="227" y="16"/>
                </a:lnTo>
                <a:lnTo>
                  <a:pt x="197" y="23"/>
                </a:lnTo>
                <a:lnTo>
                  <a:pt x="168" y="30"/>
                </a:lnTo>
                <a:lnTo>
                  <a:pt x="140" y="39"/>
                </a:lnTo>
                <a:lnTo>
                  <a:pt x="116" y="49"/>
                </a:lnTo>
                <a:lnTo>
                  <a:pt x="92" y="60"/>
                </a:lnTo>
                <a:lnTo>
                  <a:pt x="71" y="71"/>
                </a:lnTo>
                <a:lnTo>
                  <a:pt x="53" y="83"/>
                </a:lnTo>
                <a:lnTo>
                  <a:pt x="37" y="97"/>
                </a:lnTo>
                <a:lnTo>
                  <a:pt x="24" y="110"/>
                </a:lnTo>
                <a:lnTo>
                  <a:pt x="13" y="124"/>
                </a:lnTo>
                <a:lnTo>
                  <a:pt x="6" y="137"/>
                </a:lnTo>
                <a:lnTo>
                  <a:pt x="2" y="152"/>
                </a:lnTo>
                <a:lnTo>
                  <a:pt x="0" y="1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Freeform 10">
            <a:extLst>
              <a:ext uri="{FF2B5EF4-FFF2-40B4-BE49-F238E27FC236}">
                <a16:creationId xmlns:a16="http://schemas.microsoft.com/office/drawing/2014/main" id="{F82D2701-D2B5-4C2C-B477-FE9A04199ADE}"/>
              </a:ext>
            </a:extLst>
          </p:cNvPr>
          <p:cNvSpPr>
            <a:spLocks/>
          </p:cNvSpPr>
          <p:nvPr/>
        </p:nvSpPr>
        <p:spPr bwMode="auto">
          <a:xfrm>
            <a:off x="4344988" y="4630738"/>
            <a:ext cx="1252537" cy="528637"/>
          </a:xfrm>
          <a:custGeom>
            <a:avLst/>
            <a:gdLst>
              <a:gd name="T0" fmla="*/ 2 w 789"/>
              <a:gd name="T1" fmla="*/ 181 h 333"/>
              <a:gd name="T2" fmla="*/ 14 w 789"/>
              <a:gd name="T3" fmla="*/ 209 h 333"/>
              <a:gd name="T4" fmla="*/ 38 w 789"/>
              <a:gd name="T5" fmla="*/ 237 h 333"/>
              <a:gd name="T6" fmla="*/ 72 w 789"/>
              <a:gd name="T7" fmla="*/ 262 h 333"/>
              <a:gd name="T8" fmla="*/ 116 w 789"/>
              <a:gd name="T9" fmla="*/ 284 h 333"/>
              <a:gd name="T10" fmla="*/ 169 w 789"/>
              <a:gd name="T11" fmla="*/ 302 h 333"/>
              <a:gd name="T12" fmla="*/ 228 w 789"/>
              <a:gd name="T13" fmla="*/ 317 h 333"/>
              <a:gd name="T14" fmla="*/ 292 w 789"/>
              <a:gd name="T15" fmla="*/ 327 h 333"/>
              <a:gd name="T16" fmla="*/ 360 w 789"/>
              <a:gd name="T17" fmla="*/ 332 h 333"/>
              <a:gd name="T18" fmla="*/ 429 w 789"/>
              <a:gd name="T19" fmla="*/ 332 h 333"/>
              <a:gd name="T20" fmla="*/ 496 w 789"/>
              <a:gd name="T21" fmla="*/ 327 h 333"/>
              <a:gd name="T22" fmla="*/ 560 w 789"/>
              <a:gd name="T23" fmla="*/ 317 h 333"/>
              <a:gd name="T24" fmla="*/ 620 w 789"/>
              <a:gd name="T25" fmla="*/ 302 h 333"/>
              <a:gd name="T26" fmla="*/ 673 w 789"/>
              <a:gd name="T27" fmla="*/ 284 h 333"/>
              <a:gd name="T28" fmla="*/ 716 w 789"/>
              <a:gd name="T29" fmla="*/ 262 h 333"/>
              <a:gd name="T30" fmla="*/ 751 w 789"/>
              <a:gd name="T31" fmla="*/ 236 h 333"/>
              <a:gd name="T32" fmla="*/ 775 w 789"/>
              <a:gd name="T33" fmla="*/ 209 h 333"/>
              <a:gd name="T34" fmla="*/ 786 w 789"/>
              <a:gd name="T35" fmla="*/ 181 h 333"/>
              <a:gd name="T36" fmla="*/ 786 w 789"/>
              <a:gd name="T37" fmla="*/ 151 h 333"/>
              <a:gd name="T38" fmla="*/ 775 w 789"/>
              <a:gd name="T39" fmla="*/ 123 h 333"/>
              <a:gd name="T40" fmla="*/ 751 w 789"/>
              <a:gd name="T41" fmla="*/ 96 h 333"/>
              <a:gd name="T42" fmla="*/ 716 w 789"/>
              <a:gd name="T43" fmla="*/ 71 h 333"/>
              <a:gd name="T44" fmla="*/ 672 w 789"/>
              <a:gd name="T45" fmla="*/ 48 h 333"/>
              <a:gd name="T46" fmla="*/ 620 w 789"/>
              <a:gd name="T47" fmla="*/ 30 h 333"/>
              <a:gd name="T48" fmla="*/ 560 w 789"/>
              <a:gd name="T49" fmla="*/ 15 h 333"/>
              <a:gd name="T50" fmla="*/ 496 w 789"/>
              <a:gd name="T51" fmla="*/ 6 h 333"/>
              <a:gd name="T52" fmla="*/ 428 w 789"/>
              <a:gd name="T53" fmla="*/ 1 h 333"/>
              <a:gd name="T54" fmla="*/ 360 w 789"/>
              <a:gd name="T55" fmla="*/ 1 h 333"/>
              <a:gd name="T56" fmla="*/ 292 w 789"/>
              <a:gd name="T57" fmla="*/ 6 h 333"/>
              <a:gd name="T58" fmla="*/ 228 w 789"/>
              <a:gd name="T59" fmla="*/ 16 h 333"/>
              <a:gd name="T60" fmla="*/ 169 w 789"/>
              <a:gd name="T61" fmla="*/ 30 h 333"/>
              <a:gd name="T62" fmla="*/ 116 w 789"/>
              <a:gd name="T63" fmla="*/ 49 h 333"/>
              <a:gd name="T64" fmla="*/ 72 w 789"/>
              <a:gd name="T65" fmla="*/ 71 h 333"/>
              <a:gd name="T66" fmla="*/ 38 w 789"/>
              <a:gd name="T67" fmla="*/ 96 h 333"/>
              <a:gd name="T68" fmla="*/ 14 w 789"/>
              <a:gd name="T69" fmla="*/ 123 h 333"/>
              <a:gd name="T70" fmla="*/ 2 w 789"/>
              <a:gd name="T71" fmla="*/ 15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3">
                <a:moveTo>
                  <a:pt x="0" y="166"/>
                </a:moveTo>
                <a:lnTo>
                  <a:pt x="2" y="181"/>
                </a:lnTo>
                <a:lnTo>
                  <a:pt x="6" y="195"/>
                </a:lnTo>
                <a:lnTo>
                  <a:pt x="14" y="209"/>
                </a:lnTo>
                <a:lnTo>
                  <a:pt x="24" y="223"/>
                </a:lnTo>
                <a:lnTo>
                  <a:pt x="38" y="237"/>
                </a:lnTo>
                <a:lnTo>
                  <a:pt x="53" y="249"/>
                </a:lnTo>
                <a:lnTo>
                  <a:pt x="72" y="262"/>
                </a:lnTo>
                <a:lnTo>
                  <a:pt x="93" y="273"/>
                </a:lnTo>
                <a:lnTo>
                  <a:pt x="116" y="284"/>
                </a:lnTo>
                <a:lnTo>
                  <a:pt x="141" y="294"/>
                </a:lnTo>
                <a:lnTo>
                  <a:pt x="169" y="302"/>
                </a:lnTo>
                <a:lnTo>
                  <a:pt x="197" y="310"/>
                </a:lnTo>
                <a:lnTo>
                  <a:pt x="228" y="317"/>
                </a:lnTo>
                <a:lnTo>
                  <a:pt x="259" y="322"/>
                </a:lnTo>
                <a:lnTo>
                  <a:pt x="292" y="327"/>
                </a:lnTo>
                <a:lnTo>
                  <a:pt x="325" y="330"/>
                </a:lnTo>
                <a:lnTo>
                  <a:pt x="360" y="332"/>
                </a:lnTo>
                <a:lnTo>
                  <a:pt x="394" y="332"/>
                </a:lnTo>
                <a:lnTo>
                  <a:pt x="429" y="332"/>
                </a:lnTo>
                <a:lnTo>
                  <a:pt x="463" y="330"/>
                </a:lnTo>
                <a:lnTo>
                  <a:pt x="496" y="327"/>
                </a:lnTo>
                <a:lnTo>
                  <a:pt x="529" y="322"/>
                </a:lnTo>
                <a:lnTo>
                  <a:pt x="560" y="317"/>
                </a:lnTo>
                <a:lnTo>
                  <a:pt x="591" y="310"/>
                </a:lnTo>
                <a:lnTo>
                  <a:pt x="620" y="302"/>
                </a:lnTo>
                <a:lnTo>
                  <a:pt x="647" y="293"/>
                </a:lnTo>
                <a:lnTo>
                  <a:pt x="673" y="284"/>
                </a:lnTo>
                <a:lnTo>
                  <a:pt x="696" y="273"/>
                </a:lnTo>
                <a:lnTo>
                  <a:pt x="716" y="262"/>
                </a:lnTo>
                <a:lnTo>
                  <a:pt x="735" y="249"/>
                </a:lnTo>
                <a:lnTo>
                  <a:pt x="751" y="236"/>
                </a:lnTo>
                <a:lnTo>
                  <a:pt x="765" y="223"/>
                </a:lnTo>
                <a:lnTo>
                  <a:pt x="775" y="209"/>
                </a:lnTo>
                <a:lnTo>
                  <a:pt x="782" y="195"/>
                </a:lnTo>
                <a:lnTo>
                  <a:pt x="786" y="181"/>
                </a:lnTo>
                <a:lnTo>
                  <a:pt x="788" y="166"/>
                </a:lnTo>
                <a:lnTo>
                  <a:pt x="786" y="151"/>
                </a:lnTo>
                <a:lnTo>
                  <a:pt x="782" y="137"/>
                </a:lnTo>
                <a:lnTo>
                  <a:pt x="775" y="123"/>
                </a:lnTo>
                <a:lnTo>
                  <a:pt x="765" y="109"/>
                </a:lnTo>
                <a:lnTo>
                  <a:pt x="751" y="96"/>
                </a:lnTo>
                <a:lnTo>
                  <a:pt x="735" y="83"/>
                </a:lnTo>
                <a:lnTo>
                  <a:pt x="716" y="71"/>
                </a:lnTo>
                <a:lnTo>
                  <a:pt x="695" y="59"/>
                </a:lnTo>
                <a:lnTo>
                  <a:pt x="672" y="48"/>
                </a:lnTo>
                <a:lnTo>
                  <a:pt x="647" y="39"/>
                </a:lnTo>
                <a:lnTo>
                  <a:pt x="620" y="30"/>
                </a:lnTo>
                <a:lnTo>
                  <a:pt x="591" y="22"/>
                </a:lnTo>
                <a:lnTo>
                  <a:pt x="560" y="15"/>
                </a:lnTo>
                <a:lnTo>
                  <a:pt x="529" y="10"/>
                </a:lnTo>
                <a:lnTo>
                  <a:pt x="496" y="6"/>
                </a:lnTo>
                <a:lnTo>
                  <a:pt x="462" y="2"/>
                </a:lnTo>
                <a:lnTo>
                  <a:pt x="428" y="1"/>
                </a:lnTo>
                <a:lnTo>
                  <a:pt x="394" y="0"/>
                </a:lnTo>
                <a:lnTo>
                  <a:pt x="360" y="1"/>
                </a:lnTo>
                <a:lnTo>
                  <a:pt x="325" y="3"/>
                </a:lnTo>
                <a:lnTo>
                  <a:pt x="292" y="6"/>
                </a:lnTo>
                <a:lnTo>
                  <a:pt x="259" y="10"/>
                </a:lnTo>
                <a:lnTo>
                  <a:pt x="228" y="16"/>
                </a:lnTo>
                <a:lnTo>
                  <a:pt x="197" y="22"/>
                </a:lnTo>
                <a:lnTo>
                  <a:pt x="169" y="30"/>
                </a:lnTo>
                <a:lnTo>
                  <a:pt x="141" y="39"/>
                </a:lnTo>
                <a:lnTo>
                  <a:pt x="116" y="49"/>
                </a:lnTo>
                <a:lnTo>
                  <a:pt x="93" y="60"/>
                </a:lnTo>
                <a:lnTo>
                  <a:pt x="72" y="71"/>
                </a:lnTo>
                <a:lnTo>
                  <a:pt x="53" y="83"/>
                </a:lnTo>
                <a:lnTo>
                  <a:pt x="38" y="96"/>
                </a:lnTo>
                <a:lnTo>
                  <a:pt x="24" y="109"/>
                </a:lnTo>
                <a:lnTo>
                  <a:pt x="14" y="123"/>
                </a:lnTo>
                <a:lnTo>
                  <a:pt x="6" y="138"/>
                </a:lnTo>
                <a:lnTo>
                  <a:pt x="2" y="152"/>
                </a:lnTo>
                <a:lnTo>
                  <a:pt x="0"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Freeform 11">
            <a:extLst>
              <a:ext uri="{FF2B5EF4-FFF2-40B4-BE49-F238E27FC236}">
                <a16:creationId xmlns:a16="http://schemas.microsoft.com/office/drawing/2014/main" id="{91105D65-CAE0-4531-9078-D731C67F0DF1}"/>
              </a:ext>
            </a:extLst>
          </p:cNvPr>
          <p:cNvSpPr>
            <a:spLocks/>
          </p:cNvSpPr>
          <p:nvPr/>
        </p:nvSpPr>
        <p:spPr bwMode="auto">
          <a:xfrm>
            <a:off x="6627813" y="5624513"/>
            <a:ext cx="1449387" cy="544512"/>
          </a:xfrm>
          <a:custGeom>
            <a:avLst/>
            <a:gdLst>
              <a:gd name="T0" fmla="*/ 912 w 913"/>
              <a:gd name="T1" fmla="*/ 342 h 343"/>
              <a:gd name="T2" fmla="*/ 912 w 913"/>
              <a:gd name="T3" fmla="*/ 0 h 343"/>
              <a:gd name="T4" fmla="*/ 0 w 913"/>
              <a:gd name="T5" fmla="*/ 0 h 343"/>
              <a:gd name="T6" fmla="*/ 0 w 913"/>
              <a:gd name="T7" fmla="*/ 342 h 343"/>
              <a:gd name="T8" fmla="*/ 912 w 913"/>
              <a:gd name="T9" fmla="*/ 342 h 343"/>
            </a:gdLst>
            <a:ahLst/>
            <a:cxnLst>
              <a:cxn ang="0">
                <a:pos x="T0" y="T1"/>
              </a:cxn>
              <a:cxn ang="0">
                <a:pos x="T2" y="T3"/>
              </a:cxn>
              <a:cxn ang="0">
                <a:pos x="T4" y="T5"/>
              </a:cxn>
              <a:cxn ang="0">
                <a:pos x="T6" y="T7"/>
              </a:cxn>
              <a:cxn ang="0">
                <a:pos x="T8" y="T9"/>
              </a:cxn>
            </a:cxnLst>
            <a:rect l="0" t="0" r="r" b="b"/>
            <a:pathLst>
              <a:path w="913" h="343">
                <a:moveTo>
                  <a:pt x="912" y="342"/>
                </a:moveTo>
                <a:lnTo>
                  <a:pt x="912" y="0"/>
                </a:lnTo>
                <a:lnTo>
                  <a:pt x="0" y="0"/>
                </a:lnTo>
                <a:lnTo>
                  <a:pt x="0" y="342"/>
                </a:lnTo>
                <a:lnTo>
                  <a:pt x="912" y="342"/>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Freeform 12">
            <a:extLst>
              <a:ext uri="{FF2B5EF4-FFF2-40B4-BE49-F238E27FC236}">
                <a16:creationId xmlns:a16="http://schemas.microsoft.com/office/drawing/2014/main" id="{C6C641B4-43CB-42CF-897D-04E75883579C}"/>
              </a:ext>
            </a:extLst>
          </p:cNvPr>
          <p:cNvSpPr>
            <a:spLocks/>
          </p:cNvSpPr>
          <p:nvPr/>
        </p:nvSpPr>
        <p:spPr bwMode="auto">
          <a:xfrm>
            <a:off x="1624013" y="5608638"/>
            <a:ext cx="1252537" cy="544512"/>
          </a:xfrm>
          <a:custGeom>
            <a:avLst/>
            <a:gdLst>
              <a:gd name="T0" fmla="*/ 788 w 789"/>
              <a:gd name="T1" fmla="*/ 342 h 343"/>
              <a:gd name="T2" fmla="*/ 788 w 789"/>
              <a:gd name="T3" fmla="*/ 0 h 343"/>
              <a:gd name="T4" fmla="*/ 0 w 789"/>
              <a:gd name="T5" fmla="*/ 0 h 343"/>
              <a:gd name="T6" fmla="*/ 0 w 789"/>
              <a:gd name="T7" fmla="*/ 342 h 343"/>
              <a:gd name="T8" fmla="*/ 788 w 789"/>
              <a:gd name="T9" fmla="*/ 342 h 343"/>
            </a:gdLst>
            <a:ahLst/>
            <a:cxnLst>
              <a:cxn ang="0">
                <a:pos x="T0" y="T1"/>
              </a:cxn>
              <a:cxn ang="0">
                <a:pos x="T2" y="T3"/>
              </a:cxn>
              <a:cxn ang="0">
                <a:pos x="T4" y="T5"/>
              </a:cxn>
              <a:cxn ang="0">
                <a:pos x="T6" y="T7"/>
              </a:cxn>
              <a:cxn ang="0">
                <a:pos x="T8" y="T9"/>
              </a:cxn>
            </a:cxnLst>
            <a:rect l="0" t="0" r="r" b="b"/>
            <a:pathLst>
              <a:path w="789" h="343">
                <a:moveTo>
                  <a:pt x="788" y="342"/>
                </a:moveTo>
                <a:lnTo>
                  <a:pt x="788" y="0"/>
                </a:lnTo>
                <a:lnTo>
                  <a:pt x="0" y="0"/>
                </a:lnTo>
                <a:lnTo>
                  <a:pt x="0" y="342"/>
                </a:lnTo>
                <a:lnTo>
                  <a:pt x="788" y="34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Freeform 13">
            <a:extLst>
              <a:ext uri="{FF2B5EF4-FFF2-40B4-BE49-F238E27FC236}">
                <a16:creationId xmlns:a16="http://schemas.microsoft.com/office/drawing/2014/main" id="{83010EA9-DDCE-4243-9EBC-2FACC6D9B91E}"/>
              </a:ext>
            </a:extLst>
          </p:cNvPr>
          <p:cNvSpPr>
            <a:spLocks/>
          </p:cNvSpPr>
          <p:nvPr/>
        </p:nvSpPr>
        <p:spPr bwMode="auto">
          <a:xfrm>
            <a:off x="1624013" y="4367213"/>
            <a:ext cx="1252537" cy="528637"/>
          </a:xfrm>
          <a:custGeom>
            <a:avLst/>
            <a:gdLst>
              <a:gd name="T0" fmla="*/ 787 w 789"/>
              <a:gd name="T1" fmla="*/ 151 h 333"/>
              <a:gd name="T2" fmla="*/ 775 w 789"/>
              <a:gd name="T3" fmla="*/ 123 h 333"/>
              <a:gd name="T4" fmla="*/ 751 w 789"/>
              <a:gd name="T5" fmla="*/ 96 h 333"/>
              <a:gd name="T6" fmla="*/ 717 w 789"/>
              <a:gd name="T7" fmla="*/ 70 h 333"/>
              <a:gd name="T8" fmla="*/ 673 w 789"/>
              <a:gd name="T9" fmla="*/ 49 h 333"/>
              <a:gd name="T10" fmla="*/ 620 w 789"/>
              <a:gd name="T11" fmla="*/ 30 h 333"/>
              <a:gd name="T12" fmla="*/ 561 w 789"/>
              <a:gd name="T13" fmla="*/ 16 h 333"/>
              <a:gd name="T14" fmla="*/ 496 w 789"/>
              <a:gd name="T15" fmla="*/ 6 h 333"/>
              <a:gd name="T16" fmla="*/ 429 w 789"/>
              <a:gd name="T17" fmla="*/ 0 h 333"/>
              <a:gd name="T18" fmla="*/ 360 w 789"/>
              <a:gd name="T19" fmla="*/ 0 h 333"/>
              <a:gd name="T20" fmla="*/ 292 w 789"/>
              <a:gd name="T21" fmla="*/ 6 h 333"/>
              <a:gd name="T22" fmla="*/ 228 w 789"/>
              <a:gd name="T23" fmla="*/ 16 h 333"/>
              <a:gd name="T24" fmla="*/ 168 w 789"/>
              <a:gd name="T25" fmla="*/ 30 h 333"/>
              <a:gd name="T26" fmla="*/ 115 w 789"/>
              <a:gd name="T27" fmla="*/ 49 h 333"/>
              <a:gd name="T28" fmla="*/ 71 w 789"/>
              <a:gd name="T29" fmla="*/ 70 h 333"/>
              <a:gd name="T30" fmla="*/ 37 w 789"/>
              <a:gd name="T31" fmla="*/ 96 h 333"/>
              <a:gd name="T32" fmla="*/ 14 w 789"/>
              <a:gd name="T33" fmla="*/ 123 h 333"/>
              <a:gd name="T34" fmla="*/ 1 w 789"/>
              <a:gd name="T35" fmla="*/ 151 h 333"/>
              <a:gd name="T36" fmla="*/ 1 w 789"/>
              <a:gd name="T37" fmla="*/ 180 h 333"/>
              <a:gd name="T38" fmla="*/ 14 w 789"/>
              <a:gd name="T39" fmla="*/ 209 h 333"/>
              <a:gd name="T40" fmla="*/ 37 w 789"/>
              <a:gd name="T41" fmla="*/ 236 h 333"/>
              <a:gd name="T42" fmla="*/ 71 w 789"/>
              <a:gd name="T43" fmla="*/ 261 h 333"/>
              <a:gd name="T44" fmla="*/ 115 w 789"/>
              <a:gd name="T45" fmla="*/ 284 h 333"/>
              <a:gd name="T46" fmla="*/ 168 w 789"/>
              <a:gd name="T47" fmla="*/ 302 h 333"/>
              <a:gd name="T48" fmla="*/ 228 w 789"/>
              <a:gd name="T49" fmla="*/ 317 h 333"/>
              <a:gd name="T50" fmla="*/ 292 w 789"/>
              <a:gd name="T51" fmla="*/ 327 h 333"/>
              <a:gd name="T52" fmla="*/ 360 w 789"/>
              <a:gd name="T53" fmla="*/ 331 h 333"/>
              <a:gd name="T54" fmla="*/ 429 w 789"/>
              <a:gd name="T55" fmla="*/ 331 h 333"/>
              <a:gd name="T56" fmla="*/ 496 w 789"/>
              <a:gd name="T57" fmla="*/ 327 h 333"/>
              <a:gd name="T58" fmla="*/ 561 w 789"/>
              <a:gd name="T59" fmla="*/ 317 h 333"/>
              <a:gd name="T60" fmla="*/ 620 w 789"/>
              <a:gd name="T61" fmla="*/ 302 h 333"/>
              <a:gd name="T62" fmla="*/ 673 w 789"/>
              <a:gd name="T63" fmla="*/ 284 h 333"/>
              <a:gd name="T64" fmla="*/ 717 w 789"/>
              <a:gd name="T65" fmla="*/ 261 h 333"/>
              <a:gd name="T66" fmla="*/ 751 w 789"/>
              <a:gd name="T67" fmla="*/ 236 h 333"/>
              <a:gd name="T68" fmla="*/ 775 w 789"/>
              <a:gd name="T69" fmla="*/ 209 h 333"/>
              <a:gd name="T70" fmla="*/ 787 w 789"/>
              <a:gd name="T71" fmla="*/ 18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9" h="333">
                <a:moveTo>
                  <a:pt x="788" y="166"/>
                </a:moveTo>
                <a:lnTo>
                  <a:pt x="787" y="151"/>
                </a:lnTo>
                <a:lnTo>
                  <a:pt x="782" y="137"/>
                </a:lnTo>
                <a:lnTo>
                  <a:pt x="775" y="123"/>
                </a:lnTo>
                <a:lnTo>
                  <a:pt x="765" y="109"/>
                </a:lnTo>
                <a:lnTo>
                  <a:pt x="751" y="96"/>
                </a:lnTo>
                <a:lnTo>
                  <a:pt x="735" y="83"/>
                </a:lnTo>
                <a:lnTo>
                  <a:pt x="717" y="70"/>
                </a:lnTo>
                <a:lnTo>
                  <a:pt x="696" y="59"/>
                </a:lnTo>
                <a:lnTo>
                  <a:pt x="673" y="49"/>
                </a:lnTo>
                <a:lnTo>
                  <a:pt x="647" y="39"/>
                </a:lnTo>
                <a:lnTo>
                  <a:pt x="620" y="30"/>
                </a:lnTo>
                <a:lnTo>
                  <a:pt x="591" y="22"/>
                </a:lnTo>
                <a:lnTo>
                  <a:pt x="561" y="16"/>
                </a:lnTo>
                <a:lnTo>
                  <a:pt x="529" y="10"/>
                </a:lnTo>
                <a:lnTo>
                  <a:pt x="496" y="6"/>
                </a:lnTo>
                <a:lnTo>
                  <a:pt x="463" y="3"/>
                </a:lnTo>
                <a:lnTo>
                  <a:pt x="429" y="0"/>
                </a:lnTo>
                <a:lnTo>
                  <a:pt x="394" y="0"/>
                </a:lnTo>
                <a:lnTo>
                  <a:pt x="360" y="0"/>
                </a:lnTo>
                <a:lnTo>
                  <a:pt x="325" y="3"/>
                </a:lnTo>
                <a:lnTo>
                  <a:pt x="292" y="6"/>
                </a:lnTo>
                <a:lnTo>
                  <a:pt x="260" y="10"/>
                </a:lnTo>
                <a:lnTo>
                  <a:pt x="228" y="16"/>
                </a:lnTo>
                <a:lnTo>
                  <a:pt x="197" y="22"/>
                </a:lnTo>
                <a:lnTo>
                  <a:pt x="168" y="30"/>
                </a:lnTo>
                <a:lnTo>
                  <a:pt x="141" y="39"/>
                </a:lnTo>
                <a:lnTo>
                  <a:pt x="115" y="49"/>
                </a:lnTo>
                <a:lnTo>
                  <a:pt x="92" y="59"/>
                </a:lnTo>
                <a:lnTo>
                  <a:pt x="71" y="70"/>
                </a:lnTo>
                <a:lnTo>
                  <a:pt x="53" y="83"/>
                </a:lnTo>
                <a:lnTo>
                  <a:pt x="37" y="96"/>
                </a:lnTo>
                <a:lnTo>
                  <a:pt x="24" y="109"/>
                </a:lnTo>
                <a:lnTo>
                  <a:pt x="14" y="123"/>
                </a:lnTo>
                <a:lnTo>
                  <a:pt x="6" y="137"/>
                </a:lnTo>
                <a:lnTo>
                  <a:pt x="1" y="151"/>
                </a:lnTo>
                <a:lnTo>
                  <a:pt x="0" y="166"/>
                </a:lnTo>
                <a:lnTo>
                  <a:pt x="1" y="180"/>
                </a:lnTo>
                <a:lnTo>
                  <a:pt x="6" y="195"/>
                </a:lnTo>
                <a:lnTo>
                  <a:pt x="14" y="209"/>
                </a:lnTo>
                <a:lnTo>
                  <a:pt x="24" y="223"/>
                </a:lnTo>
                <a:lnTo>
                  <a:pt x="37" y="236"/>
                </a:lnTo>
                <a:lnTo>
                  <a:pt x="53" y="249"/>
                </a:lnTo>
                <a:lnTo>
                  <a:pt x="71" y="261"/>
                </a:lnTo>
                <a:lnTo>
                  <a:pt x="92" y="273"/>
                </a:lnTo>
                <a:lnTo>
                  <a:pt x="115" y="284"/>
                </a:lnTo>
                <a:lnTo>
                  <a:pt x="141" y="294"/>
                </a:lnTo>
                <a:lnTo>
                  <a:pt x="168" y="302"/>
                </a:lnTo>
                <a:lnTo>
                  <a:pt x="197" y="310"/>
                </a:lnTo>
                <a:lnTo>
                  <a:pt x="228" y="317"/>
                </a:lnTo>
                <a:lnTo>
                  <a:pt x="260" y="322"/>
                </a:lnTo>
                <a:lnTo>
                  <a:pt x="292" y="327"/>
                </a:lnTo>
                <a:lnTo>
                  <a:pt x="325" y="330"/>
                </a:lnTo>
                <a:lnTo>
                  <a:pt x="360" y="331"/>
                </a:lnTo>
                <a:lnTo>
                  <a:pt x="394" y="332"/>
                </a:lnTo>
                <a:lnTo>
                  <a:pt x="429" y="331"/>
                </a:lnTo>
                <a:lnTo>
                  <a:pt x="463" y="330"/>
                </a:lnTo>
                <a:lnTo>
                  <a:pt x="496" y="327"/>
                </a:lnTo>
                <a:lnTo>
                  <a:pt x="529" y="322"/>
                </a:lnTo>
                <a:lnTo>
                  <a:pt x="561" y="317"/>
                </a:lnTo>
                <a:lnTo>
                  <a:pt x="591" y="310"/>
                </a:lnTo>
                <a:lnTo>
                  <a:pt x="620" y="302"/>
                </a:lnTo>
                <a:lnTo>
                  <a:pt x="647" y="294"/>
                </a:lnTo>
                <a:lnTo>
                  <a:pt x="673" y="284"/>
                </a:lnTo>
                <a:lnTo>
                  <a:pt x="696" y="273"/>
                </a:lnTo>
                <a:lnTo>
                  <a:pt x="717" y="261"/>
                </a:lnTo>
                <a:lnTo>
                  <a:pt x="735" y="249"/>
                </a:lnTo>
                <a:lnTo>
                  <a:pt x="751" y="236"/>
                </a:lnTo>
                <a:lnTo>
                  <a:pt x="765" y="223"/>
                </a:lnTo>
                <a:lnTo>
                  <a:pt x="775" y="209"/>
                </a:lnTo>
                <a:lnTo>
                  <a:pt x="782" y="195"/>
                </a:lnTo>
                <a:lnTo>
                  <a:pt x="787" y="180"/>
                </a:lnTo>
                <a:lnTo>
                  <a:pt x="788" y="16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Rectangle 14">
            <a:extLst>
              <a:ext uri="{FF2B5EF4-FFF2-40B4-BE49-F238E27FC236}">
                <a16:creationId xmlns:a16="http://schemas.microsoft.com/office/drawing/2014/main" id="{B96213B9-CC44-4E16-BC72-A73ADFA047C7}"/>
              </a:ext>
            </a:extLst>
          </p:cNvPr>
          <p:cNvSpPr>
            <a:spLocks noChangeArrowheads="1"/>
          </p:cNvSpPr>
          <p:nvPr/>
        </p:nvSpPr>
        <p:spPr bwMode="auto">
          <a:xfrm>
            <a:off x="3233738" y="486092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15375" name="Freeform 15">
            <a:extLst>
              <a:ext uri="{FF2B5EF4-FFF2-40B4-BE49-F238E27FC236}">
                <a16:creationId xmlns:a16="http://schemas.microsoft.com/office/drawing/2014/main" id="{BC5BF397-7BC3-4C68-9601-63C0E6947271}"/>
              </a:ext>
            </a:extLst>
          </p:cNvPr>
          <p:cNvSpPr>
            <a:spLocks/>
          </p:cNvSpPr>
          <p:nvPr/>
        </p:nvSpPr>
        <p:spPr bwMode="auto">
          <a:xfrm>
            <a:off x="4360863" y="5546725"/>
            <a:ext cx="1252537" cy="622300"/>
          </a:xfrm>
          <a:custGeom>
            <a:avLst/>
            <a:gdLst>
              <a:gd name="T0" fmla="*/ 0 w 789"/>
              <a:gd name="T1" fmla="*/ 196 h 392"/>
              <a:gd name="T2" fmla="*/ 394 w 789"/>
              <a:gd name="T3" fmla="*/ 0 h 392"/>
              <a:gd name="T4" fmla="*/ 788 w 789"/>
              <a:gd name="T5" fmla="*/ 196 h 392"/>
              <a:gd name="T6" fmla="*/ 394 w 789"/>
              <a:gd name="T7" fmla="*/ 391 h 392"/>
              <a:gd name="T8" fmla="*/ 0 w 789"/>
              <a:gd name="T9" fmla="*/ 196 h 392"/>
            </a:gdLst>
            <a:ahLst/>
            <a:cxnLst>
              <a:cxn ang="0">
                <a:pos x="T0" y="T1"/>
              </a:cxn>
              <a:cxn ang="0">
                <a:pos x="T2" y="T3"/>
              </a:cxn>
              <a:cxn ang="0">
                <a:pos x="T4" y="T5"/>
              </a:cxn>
              <a:cxn ang="0">
                <a:pos x="T6" y="T7"/>
              </a:cxn>
              <a:cxn ang="0">
                <a:pos x="T8" y="T9"/>
              </a:cxn>
            </a:cxnLst>
            <a:rect l="0" t="0" r="r" b="b"/>
            <a:pathLst>
              <a:path w="789" h="392">
                <a:moveTo>
                  <a:pt x="0" y="196"/>
                </a:moveTo>
                <a:lnTo>
                  <a:pt x="394" y="0"/>
                </a:lnTo>
                <a:lnTo>
                  <a:pt x="788" y="196"/>
                </a:lnTo>
                <a:lnTo>
                  <a:pt x="394" y="391"/>
                </a:lnTo>
                <a:lnTo>
                  <a:pt x="0" y="196"/>
                </a:lnTo>
              </a:path>
            </a:pathLst>
          </a:custGeom>
          <a:noFill/>
          <a:ln w="508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Rectangle 16">
            <a:extLst>
              <a:ext uri="{FF2B5EF4-FFF2-40B4-BE49-F238E27FC236}">
                <a16:creationId xmlns:a16="http://schemas.microsoft.com/office/drawing/2014/main" id="{9840C1C5-0A72-4F15-ABBA-00CFF85E060E}"/>
              </a:ext>
            </a:extLst>
          </p:cNvPr>
          <p:cNvSpPr>
            <a:spLocks noChangeArrowheads="1"/>
          </p:cNvSpPr>
          <p:nvPr/>
        </p:nvSpPr>
        <p:spPr bwMode="auto">
          <a:xfrm>
            <a:off x="1966913" y="4441825"/>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15377" name="Rectangle 17">
            <a:extLst>
              <a:ext uri="{FF2B5EF4-FFF2-40B4-BE49-F238E27FC236}">
                <a16:creationId xmlns:a16="http://schemas.microsoft.com/office/drawing/2014/main" id="{F92D9F02-773B-4F69-A308-1AF03B28FBA7}"/>
              </a:ext>
            </a:extLst>
          </p:cNvPr>
          <p:cNvSpPr>
            <a:spLocks noChangeArrowheads="1"/>
          </p:cNvSpPr>
          <p:nvPr/>
        </p:nvSpPr>
        <p:spPr bwMode="auto">
          <a:xfrm>
            <a:off x="7797800" y="4814888"/>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age</a:t>
            </a:r>
          </a:p>
        </p:txBody>
      </p:sp>
      <p:sp>
        <p:nvSpPr>
          <p:cNvPr id="15378" name="Rectangle 18">
            <a:extLst>
              <a:ext uri="{FF2B5EF4-FFF2-40B4-BE49-F238E27FC236}">
                <a16:creationId xmlns:a16="http://schemas.microsoft.com/office/drawing/2014/main" id="{BBEA2F10-D41B-4F13-95FE-3FC01DCA2C1E}"/>
              </a:ext>
            </a:extLst>
          </p:cNvPr>
          <p:cNvSpPr>
            <a:spLocks noChangeArrowheads="1"/>
          </p:cNvSpPr>
          <p:nvPr/>
        </p:nvSpPr>
        <p:spPr bwMode="auto">
          <a:xfrm>
            <a:off x="6140450" y="4799013"/>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pname</a:t>
            </a:r>
          </a:p>
        </p:txBody>
      </p:sp>
      <p:sp>
        <p:nvSpPr>
          <p:cNvPr id="15379" name="Rectangle 19">
            <a:extLst>
              <a:ext uri="{FF2B5EF4-FFF2-40B4-BE49-F238E27FC236}">
                <a16:creationId xmlns:a16="http://schemas.microsoft.com/office/drawing/2014/main" id="{3B53CB6A-EECE-42F2-8E47-FA37EA9E768C}"/>
              </a:ext>
            </a:extLst>
          </p:cNvPr>
          <p:cNvSpPr>
            <a:spLocks noChangeArrowheads="1"/>
          </p:cNvSpPr>
          <p:nvPr/>
        </p:nvSpPr>
        <p:spPr bwMode="auto">
          <a:xfrm>
            <a:off x="6735763" y="5699125"/>
            <a:ext cx="1344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Dependents</a:t>
            </a:r>
          </a:p>
        </p:txBody>
      </p:sp>
      <p:sp>
        <p:nvSpPr>
          <p:cNvPr id="15380" name="Rectangle 20">
            <a:extLst>
              <a:ext uri="{FF2B5EF4-FFF2-40B4-BE49-F238E27FC236}">
                <a16:creationId xmlns:a16="http://schemas.microsoft.com/office/drawing/2014/main" id="{B1997DA4-C703-460D-A718-6433726560EE}"/>
              </a:ext>
            </a:extLst>
          </p:cNvPr>
          <p:cNvSpPr>
            <a:spLocks noChangeArrowheads="1"/>
          </p:cNvSpPr>
          <p:nvPr/>
        </p:nvSpPr>
        <p:spPr bwMode="auto">
          <a:xfrm>
            <a:off x="1612900" y="5716588"/>
            <a:ext cx="12541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sp>
        <p:nvSpPr>
          <p:cNvPr id="15381" name="Rectangle 21">
            <a:extLst>
              <a:ext uri="{FF2B5EF4-FFF2-40B4-BE49-F238E27FC236}">
                <a16:creationId xmlns:a16="http://schemas.microsoft.com/office/drawing/2014/main" id="{C36C3CD1-F57A-4E37-AF89-2BEB18963568}"/>
              </a:ext>
            </a:extLst>
          </p:cNvPr>
          <p:cNvSpPr>
            <a:spLocks noChangeArrowheads="1"/>
          </p:cNvSpPr>
          <p:nvPr/>
        </p:nvSpPr>
        <p:spPr bwMode="auto">
          <a:xfrm>
            <a:off x="871538" y="4846638"/>
            <a:ext cx="531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15382" name="Rectangle 22">
            <a:extLst>
              <a:ext uri="{FF2B5EF4-FFF2-40B4-BE49-F238E27FC236}">
                <a16:creationId xmlns:a16="http://schemas.microsoft.com/office/drawing/2014/main" id="{A5B2434E-B27B-4ABB-A57A-EEE20DFB28E7}"/>
              </a:ext>
            </a:extLst>
          </p:cNvPr>
          <p:cNvSpPr>
            <a:spLocks noChangeArrowheads="1"/>
          </p:cNvSpPr>
          <p:nvPr/>
        </p:nvSpPr>
        <p:spPr bwMode="auto">
          <a:xfrm>
            <a:off x="4587875" y="5699125"/>
            <a:ext cx="7794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Policy</a:t>
            </a:r>
          </a:p>
        </p:txBody>
      </p:sp>
      <p:sp>
        <p:nvSpPr>
          <p:cNvPr id="15383" name="Rectangle 23">
            <a:extLst>
              <a:ext uri="{FF2B5EF4-FFF2-40B4-BE49-F238E27FC236}">
                <a16:creationId xmlns:a16="http://schemas.microsoft.com/office/drawing/2014/main" id="{E9A7A966-1D1E-40D6-BD39-53BC51AA6C5D}"/>
              </a:ext>
            </a:extLst>
          </p:cNvPr>
          <p:cNvSpPr>
            <a:spLocks noChangeArrowheads="1"/>
          </p:cNvSpPr>
          <p:nvPr/>
        </p:nvSpPr>
        <p:spPr bwMode="auto">
          <a:xfrm>
            <a:off x="4702175" y="4737100"/>
            <a:ext cx="5984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cost</a:t>
            </a:r>
          </a:p>
        </p:txBody>
      </p:sp>
      <p:sp>
        <p:nvSpPr>
          <p:cNvPr id="15384" name="Line 24">
            <a:extLst>
              <a:ext uri="{FF2B5EF4-FFF2-40B4-BE49-F238E27FC236}">
                <a16:creationId xmlns:a16="http://schemas.microsoft.com/office/drawing/2014/main" id="{F37F33AD-70E3-49B6-A52D-D217809CB49A}"/>
              </a:ext>
            </a:extLst>
          </p:cNvPr>
          <p:cNvSpPr>
            <a:spLocks noChangeShapeType="1"/>
          </p:cNvSpPr>
          <p:nvPr/>
        </p:nvSpPr>
        <p:spPr bwMode="auto">
          <a:xfrm flipH="1">
            <a:off x="6237288" y="5108575"/>
            <a:ext cx="609600" cy="0"/>
          </a:xfrm>
          <a:prstGeom prst="line">
            <a:avLst/>
          </a:prstGeom>
          <a:noFill/>
          <a:ln w="12700">
            <a:solidFill>
              <a:schemeClr val="tx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5">
            <a:extLst>
              <a:ext uri="{FF2B5EF4-FFF2-40B4-BE49-F238E27FC236}">
                <a16:creationId xmlns:a16="http://schemas.microsoft.com/office/drawing/2014/main" id="{3D78BD98-C5B0-4094-8D42-7C59A68A5D7C}"/>
              </a:ext>
            </a:extLst>
          </p:cNvPr>
          <p:cNvSpPr>
            <a:spLocks noChangeShapeType="1"/>
          </p:cNvSpPr>
          <p:nvPr/>
        </p:nvSpPr>
        <p:spPr bwMode="auto">
          <a:xfrm>
            <a:off x="2265363" y="4919663"/>
            <a:ext cx="0" cy="668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Line 26">
            <a:extLst>
              <a:ext uri="{FF2B5EF4-FFF2-40B4-BE49-F238E27FC236}">
                <a16:creationId xmlns:a16="http://schemas.microsoft.com/office/drawing/2014/main" id="{7FEDB5F1-8A35-49D3-9252-3FC1C147A9BD}"/>
              </a:ext>
            </a:extLst>
          </p:cNvPr>
          <p:cNvSpPr>
            <a:spLocks noChangeShapeType="1"/>
          </p:cNvSpPr>
          <p:nvPr/>
        </p:nvSpPr>
        <p:spPr bwMode="auto">
          <a:xfrm>
            <a:off x="1108075" y="5299075"/>
            <a:ext cx="809625" cy="3095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Line 27">
            <a:extLst>
              <a:ext uri="{FF2B5EF4-FFF2-40B4-BE49-F238E27FC236}">
                <a16:creationId xmlns:a16="http://schemas.microsoft.com/office/drawing/2014/main" id="{4760366A-AA86-4FEE-A079-F390DD036BAA}"/>
              </a:ext>
            </a:extLst>
          </p:cNvPr>
          <p:cNvSpPr>
            <a:spLocks noChangeShapeType="1"/>
          </p:cNvSpPr>
          <p:nvPr/>
        </p:nvSpPr>
        <p:spPr bwMode="auto">
          <a:xfrm flipH="1">
            <a:off x="2600325" y="5280025"/>
            <a:ext cx="814388" cy="32861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28">
            <a:extLst>
              <a:ext uri="{FF2B5EF4-FFF2-40B4-BE49-F238E27FC236}">
                <a16:creationId xmlns:a16="http://schemas.microsoft.com/office/drawing/2014/main" id="{AA1ECC5F-A3E7-484C-9FF8-906A090817DD}"/>
              </a:ext>
            </a:extLst>
          </p:cNvPr>
          <p:cNvSpPr>
            <a:spLocks noChangeShapeType="1"/>
          </p:cNvSpPr>
          <p:nvPr/>
        </p:nvSpPr>
        <p:spPr bwMode="auto">
          <a:xfrm flipV="1">
            <a:off x="4973638" y="5138738"/>
            <a:ext cx="0" cy="4143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29">
            <a:extLst>
              <a:ext uri="{FF2B5EF4-FFF2-40B4-BE49-F238E27FC236}">
                <a16:creationId xmlns:a16="http://schemas.microsoft.com/office/drawing/2014/main" id="{E44A5B35-2536-4633-AC48-0B5A5B7B1BE4}"/>
              </a:ext>
            </a:extLst>
          </p:cNvPr>
          <p:cNvSpPr>
            <a:spLocks noChangeShapeType="1"/>
          </p:cNvSpPr>
          <p:nvPr/>
        </p:nvSpPr>
        <p:spPr bwMode="auto">
          <a:xfrm>
            <a:off x="6483350" y="5280025"/>
            <a:ext cx="369888" cy="3476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Line 30">
            <a:extLst>
              <a:ext uri="{FF2B5EF4-FFF2-40B4-BE49-F238E27FC236}">
                <a16:creationId xmlns:a16="http://schemas.microsoft.com/office/drawing/2014/main" id="{46E42FBD-2732-4DDF-87A3-43B99F5C3802}"/>
              </a:ext>
            </a:extLst>
          </p:cNvPr>
          <p:cNvSpPr>
            <a:spLocks noChangeShapeType="1"/>
          </p:cNvSpPr>
          <p:nvPr/>
        </p:nvSpPr>
        <p:spPr bwMode="auto">
          <a:xfrm flipH="1">
            <a:off x="7473950" y="5280025"/>
            <a:ext cx="514350" cy="34766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Line 31">
            <a:extLst>
              <a:ext uri="{FF2B5EF4-FFF2-40B4-BE49-F238E27FC236}">
                <a16:creationId xmlns:a16="http://schemas.microsoft.com/office/drawing/2014/main" id="{DFE838B6-6C74-4964-AF29-FFD450C2B818}"/>
              </a:ext>
            </a:extLst>
          </p:cNvPr>
          <p:cNvSpPr>
            <a:spLocks noChangeShapeType="1"/>
          </p:cNvSpPr>
          <p:nvPr/>
        </p:nvSpPr>
        <p:spPr bwMode="auto">
          <a:xfrm flipH="1">
            <a:off x="2881313" y="5854700"/>
            <a:ext cx="141605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32">
            <a:extLst>
              <a:ext uri="{FF2B5EF4-FFF2-40B4-BE49-F238E27FC236}">
                <a16:creationId xmlns:a16="http://schemas.microsoft.com/office/drawing/2014/main" id="{B027CB4F-3C6D-4D77-8699-692A9B691EF9}"/>
              </a:ext>
            </a:extLst>
          </p:cNvPr>
          <p:cNvSpPr>
            <a:spLocks noChangeShapeType="1"/>
          </p:cNvSpPr>
          <p:nvPr/>
        </p:nvSpPr>
        <p:spPr bwMode="auto">
          <a:xfrm>
            <a:off x="5640388" y="5854700"/>
            <a:ext cx="931862" cy="0"/>
          </a:xfrm>
          <a:prstGeom prst="line">
            <a:avLst/>
          </a:prstGeom>
          <a:noFill/>
          <a:ln w="50800">
            <a:solidFill>
              <a:schemeClr val="tx2"/>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0CF907F-C79A-4BC0-80F1-200C5975DD60}"/>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Rectangle 3">
            <a:extLst>
              <a:ext uri="{FF2B5EF4-FFF2-40B4-BE49-F238E27FC236}">
                <a16:creationId xmlns:a16="http://schemas.microsoft.com/office/drawing/2014/main" id="{699052AE-98C7-41A1-8320-E8A0FB8082FF}"/>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Rectangle 4">
            <a:extLst>
              <a:ext uri="{FF2B5EF4-FFF2-40B4-BE49-F238E27FC236}">
                <a16:creationId xmlns:a16="http://schemas.microsoft.com/office/drawing/2014/main" id="{D0FFE49F-A292-4D19-A347-E0EFA79A4D11}"/>
              </a:ext>
            </a:extLst>
          </p:cNvPr>
          <p:cNvSpPr>
            <a:spLocks noGrp="1" noChangeArrowheads="1"/>
          </p:cNvSpPr>
          <p:nvPr>
            <p:ph type="title"/>
          </p:nvPr>
        </p:nvSpPr>
        <p:spPr>
          <a:noFill/>
          <a:ln/>
        </p:spPr>
        <p:txBody>
          <a:bodyPr/>
          <a:lstStyle/>
          <a:p>
            <a:r>
              <a:rPr lang="en-US" altLang="en-US"/>
              <a:t>ISA (`is a’) Hierarchies</a:t>
            </a:r>
          </a:p>
        </p:txBody>
      </p:sp>
      <p:sp>
        <p:nvSpPr>
          <p:cNvPr id="17413" name="Rectangle 5">
            <a:extLst>
              <a:ext uri="{FF2B5EF4-FFF2-40B4-BE49-F238E27FC236}">
                <a16:creationId xmlns:a16="http://schemas.microsoft.com/office/drawing/2014/main" id="{9F932E33-2D34-4CD3-BE25-8005EE96FDB6}"/>
              </a:ext>
            </a:extLst>
          </p:cNvPr>
          <p:cNvSpPr>
            <a:spLocks noChangeArrowheads="1"/>
          </p:cNvSpPr>
          <p:nvPr/>
        </p:nvSpPr>
        <p:spPr bwMode="auto">
          <a:xfrm>
            <a:off x="7499350" y="2781300"/>
            <a:ext cx="14954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Contract_Emps</a:t>
            </a:r>
          </a:p>
        </p:txBody>
      </p:sp>
      <p:sp>
        <p:nvSpPr>
          <p:cNvPr id="17414" name="Freeform 6">
            <a:extLst>
              <a:ext uri="{FF2B5EF4-FFF2-40B4-BE49-F238E27FC236}">
                <a16:creationId xmlns:a16="http://schemas.microsoft.com/office/drawing/2014/main" id="{48E4DBE7-11DF-46A9-B9A6-E9141688DCA8}"/>
              </a:ext>
            </a:extLst>
          </p:cNvPr>
          <p:cNvSpPr>
            <a:spLocks/>
          </p:cNvSpPr>
          <p:nvPr/>
        </p:nvSpPr>
        <p:spPr bwMode="auto">
          <a:xfrm>
            <a:off x="5781675" y="400050"/>
            <a:ext cx="1055688" cy="390525"/>
          </a:xfrm>
          <a:custGeom>
            <a:avLst/>
            <a:gdLst>
              <a:gd name="T0" fmla="*/ 662 w 665"/>
              <a:gd name="T1" fmla="*/ 111 h 246"/>
              <a:gd name="T2" fmla="*/ 653 w 665"/>
              <a:gd name="T3" fmla="*/ 90 h 246"/>
              <a:gd name="T4" fmla="*/ 633 w 665"/>
              <a:gd name="T5" fmla="*/ 70 h 246"/>
              <a:gd name="T6" fmla="*/ 604 w 665"/>
              <a:gd name="T7" fmla="*/ 52 h 246"/>
              <a:gd name="T8" fmla="*/ 567 w 665"/>
              <a:gd name="T9" fmla="*/ 35 h 246"/>
              <a:gd name="T10" fmla="*/ 522 w 665"/>
              <a:gd name="T11" fmla="*/ 23 h 246"/>
              <a:gd name="T12" fmla="*/ 473 w 665"/>
              <a:gd name="T13" fmla="*/ 11 h 246"/>
              <a:gd name="T14" fmla="*/ 418 w 665"/>
              <a:gd name="T15" fmla="*/ 4 h 246"/>
              <a:gd name="T16" fmla="*/ 361 w 665"/>
              <a:gd name="T17" fmla="*/ 1 h 246"/>
              <a:gd name="T18" fmla="*/ 303 w 665"/>
              <a:gd name="T19" fmla="*/ 1 h 246"/>
              <a:gd name="T20" fmla="*/ 246 w 665"/>
              <a:gd name="T21" fmla="*/ 4 h 246"/>
              <a:gd name="T22" fmla="*/ 192 w 665"/>
              <a:gd name="T23" fmla="*/ 11 h 246"/>
              <a:gd name="T24" fmla="*/ 141 w 665"/>
              <a:gd name="T25" fmla="*/ 23 h 246"/>
              <a:gd name="T26" fmla="*/ 98 w 665"/>
              <a:gd name="T27" fmla="*/ 35 h 246"/>
              <a:gd name="T28" fmla="*/ 60 w 665"/>
              <a:gd name="T29" fmla="*/ 52 h 246"/>
              <a:gd name="T30" fmla="*/ 31 w 665"/>
              <a:gd name="T31" fmla="*/ 70 h 246"/>
              <a:gd name="T32" fmla="*/ 11 w 665"/>
              <a:gd name="T33" fmla="*/ 90 h 246"/>
              <a:gd name="T34" fmla="*/ 1 w 665"/>
              <a:gd name="T35" fmla="*/ 111 h 246"/>
              <a:gd name="T36" fmla="*/ 1 w 665"/>
              <a:gd name="T37" fmla="*/ 133 h 246"/>
              <a:gd name="T38" fmla="*/ 11 w 665"/>
              <a:gd name="T39" fmla="*/ 154 h 246"/>
              <a:gd name="T40" fmla="*/ 31 w 665"/>
              <a:gd name="T41" fmla="*/ 174 h 246"/>
              <a:gd name="T42" fmla="*/ 60 w 665"/>
              <a:gd name="T43" fmla="*/ 193 h 246"/>
              <a:gd name="T44" fmla="*/ 98 w 665"/>
              <a:gd name="T45" fmla="*/ 209 h 246"/>
              <a:gd name="T46" fmla="*/ 141 w 665"/>
              <a:gd name="T47" fmla="*/ 223 h 246"/>
              <a:gd name="T48" fmla="*/ 192 w 665"/>
              <a:gd name="T49" fmla="*/ 233 h 246"/>
              <a:gd name="T50" fmla="*/ 246 w 665"/>
              <a:gd name="T51" fmla="*/ 240 h 246"/>
              <a:gd name="T52" fmla="*/ 303 w 665"/>
              <a:gd name="T53" fmla="*/ 245 h 246"/>
              <a:gd name="T54" fmla="*/ 361 w 665"/>
              <a:gd name="T55" fmla="*/ 245 h 246"/>
              <a:gd name="T56" fmla="*/ 418 w 665"/>
              <a:gd name="T57" fmla="*/ 240 h 246"/>
              <a:gd name="T58" fmla="*/ 473 w 665"/>
              <a:gd name="T59" fmla="*/ 233 h 246"/>
              <a:gd name="T60" fmla="*/ 522 w 665"/>
              <a:gd name="T61" fmla="*/ 223 h 246"/>
              <a:gd name="T62" fmla="*/ 567 w 665"/>
              <a:gd name="T63" fmla="*/ 209 h 246"/>
              <a:gd name="T64" fmla="*/ 604 w 665"/>
              <a:gd name="T65" fmla="*/ 193 h 246"/>
              <a:gd name="T66" fmla="*/ 633 w 665"/>
              <a:gd name="T67" fmla="*/ 174 h 246"/>
              <a:gd name="T68" fmla="*/ 653 w 665"/>
              <a:gd name="T69" fmla="*/ 154 h 246"/>
              <a:gd name="T70" fmla="*/ 662 w 665"/>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5" h="246">
                <a:moveTo>
                  <a:pt x="664" y="123"/>
                </a:moveTo>
                <a:lnTo>
                  <a:pt x="662" y="111"/>
                </a:lnTo>
                <a:lnTo>
                  <a:pt x="658" y="101"/>
                </a:lnTo>
                <a:lnTo>
                  <a:pt x="653" y="90"/>
                </a:lnTo>
                <a:lnTo>
                  <a:pt x="644" y="80"/>
                </a:lnTo>
                <a:lnTo>
                  <a:pt x="633" y="70"/>
                </a:lnTo>
                <a:lnTo>
                  <a:pt x="620" y="62"/>
                </a:lnTo>
                <a:lnTo>
                  <a:pt x="604" y="52"/>
                </a:lnTo>
                <a:lnTo>
                  <a:pt x="587" y="43"/>
                </a:lnTo>
                <a:lnTo>
                  <a:pt x="567" y="35"/>
                </a:lnTo>
                <a:lnTo>
                  <a:pt x="546" y="28"/>
                </a:lnTo>
                <a:lnTo>
                  <a:pt x="522" y="23"/>
                </a:lnTo>
                <a:lnTo>
                  <a:pt x="498" y="17"/>
                </a:lnTo>
                <a:lnTo>
                  <a:pt x="473" y="11"/>
                </a:lnTo>
                <a:lnTo>
                  <a:pt x="446" y="8"/>
                </a:lnTo>
                <a:lnTo>
                  <a:pt x="418" y="4"/>
                </a:lnTo>
                <a:lnTo>
                  <a:pt x="389" y="2"/>
                </a:lnTo>
                <a:lnTo>
                  <a:pt x="361" y="1"/>
                </a:lnTo>
                <a:lnTo>
                  <a:pt x="332" y="0"/>
                </a:lnTo>
                <a:lnTo>
                  <a:pt x="303" y="1"/>
                </a:lnTo>
                <a:lnTo>
                  <a:pt x="275" y="2"/>
                </a:lnTo>
                <a:lnTo>
                  <a:pt x="246" y="4"/>
                </a:lnTo>
                <a:lnTo>
                  <a:pt x="218" y="8"/>
                </a:lnTo>
                <a:lnTo>
                  <a:pt x="192" y="11"/>
                </a:lnTo>
                <a:lnTo>
                  <a:pt x="166" y="17"/>
                </a:lnTo>
                <a:lnTo>
                  <a:pt x="141" y="23"/>
                </a:lnTo>
                <a:lnTo>
                  <a:pt x="119" y="28"/>
                </a:lnTo>
                <a:lnTo>
                  <a:pt x="98" y="35"/>
                </a:lnTo>
                <a:lnTo>
                  <a:pt x="78" y="43"/>
                </a:lnTo>
                <a:lnTo>
                  <a:pt x="60" y="52"/>
                </a:lnTo>
                <a:lnTo>
                  <a:pt x="45" y="62"/>
                </a:lnTo>
                <a:lnTo>
                  <a:pt x="31" y="70"/>
                </a:lnTo>
                <a:lnTo>
                  <a:pt x="21" y="80"/>
                </a:lnTo>
                <a:lnTo>
                  <a:pt x="11" y="90"/>
                </a:lnTo>
                <a:lnTo>
                  <a:pt x="5" y="101"/>
                </a:lnTo>
                <a:lnTo>
                  <a:pt x="1" y="111"/>
                </a:lnTo>
                <a:lnTo>
                  <a:pt x="0" y="123"/>
                </a:lnTo>
                <a:lnTo>
                  <a:pt x="1" y="133"/>
                </a:lnTo>
                <a:lnTo>
                  <a:pt x="5" y="143"/>
                </a:lnTo>
                <a:lnTo>
                  <a:pt x="11" y="154"/>
                </a:lnTo>
                <a:lnTo>
                  <a:pt x="21" y="164"/>
                </a:lnTo>
                <a:lnTo>
                  <a:pt x="31" y="174"/>
                </a:lnTo>
                <a:lnTo>
                  <a:pt x="45" y="184"/>
                </a:lnTo>
                <a:lnTo>
                  <a:pt x="60" y="193"/>
                </a:lnTo>
                <a:lnTo>
                  <a:pt x="78" y="201"/>
                </a:lnTo>
                <a:lnTo>
                  <a:pt x="98" y="209"/>
                </a:lnTo>
                <a:lnTo>
                  <a:pt x="119" y="216"/>
                </a:lnTo>
                <a:lnTo>
                  <a:pt x="141" y="223"/>
                </a:lnTo>
                <a:lnTo>
                  <a:pt x="166" y="228"/>
                </a:lnTo>
                <a:lnTo>
                  <a:pt x="192" y="233"/>
                </a:lnTo>
                <a:lnTo>
                  <a:pt x="218" y="238"/>
                </a:lnTo>
                <a:lnTo>
                  <a:pt x="246" y="240"/>
                </a:lnTo>
                <a:lnTo>
                  <a:pt x="275" y="242"/>
                </a:lnTo>
                <a:lnTo>
                  <a:pt x="303" y="245"/>
                </a:lnTo>
                <a:lnTo>
                  <a:pt x="332" y="245"/>
                </a:lnTo>
                <a:lnTo>
                  <a:pt x="361" y="245"/>
                </a:lnTo>
                <a:lnTo>
                  <a:pt x="389" y="242"/>
                </a:lnTo>
                <a:lnTo>
                  <a:pt x="418" y="240"/>
                </a:lnTo>
                <a:lnTo>
                  <a:pt x="446" y="238"/>
                </a:lnTo>
                <a:lnTo>
                  <a:pt x="473" y="233"/>
                </a:lnTo>
                <a:lnTo>
                  <a:pt x="498" y="228"/>
                </a:lnTo>
                <a:lnTo>
                  <a:pt x="522" y="223"/>
                </a:lnTo>
                <a:lnTo>
                  <a:pt x="546" y="216"/>
                </a:lnTo>
                <a:lnTo>
                  <a:pt x="567" y="209"/>
                </a:lnTo>
                <a:lnTo>
                  <a:pt x="587" y="201"/>
                </a:lnTo>
                <a:lnTo>
                  <a:pt x="604" y="193"/>
                </a:lnTo>
                <a:lnTo>
                  <a:pt x="620" y="184"/>
                </a:lnTo>
                <a:lnTo>
                  <a:pt x="633" y="174"/>
                </a:lnTo>
                <a:lnTo>
                  <a:pt x="644" y="164"/>
                </a:lnTo>
                <a:lnTo>
                  <a:pt x="653" y="154"/>
                </a:lnTo>
                <a:lnTo>
                  <a:pt x="658" y="143"/>
                </a:lnTo>
                <a:lnTo>
                  <a:pt x="662" y="133"/>
                </a:lnTo>
                <a:lnTo>
                  <a:pt x="664" y="12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Freeform 7">
            <a:extLst>
              <a:ext uri="{FF2B5EF4-FFF2-40B4-BE49-F238E27FC236}">
                <a16:creationId xmlns:a16="http://schemas.microsoft.com/office/drawing/2014/main" id="{AF5FDAC2-A61C-438D-845F-FFAAC0E34C29}"/>
              </a:ext>
            </a:extLst>
          </p:cNvPr>
          <p:cNvSpPr>
            <a:spLocks/>
          </p:cNvSpPr>
          <p:nvPr/>
        </p:nvSpPr>
        <p:spPr bwMode="auto">
          <a:xfrm>
            <a:off x="7718425" y="400050"/>
            <a:ext cx="1054100" cy="390525"/>
          </a:xfrm>
          <a:custGeom>
            <a:avLst/>
            <a:gdLst>
              <a:gd name="T0" fmla="*/ 1 w 664"/>
              <a:gd name="T1" fmla="*/ 133 h 246"/>
              <a:gd name="T2" fmla="*/ 10 w 664"/>
              <a:gd name="T3" fmla="*/ 154 h 246"/>
              <a:gd name="T4" fmla="*/ 30 w 664"/>
              <a:gd name="T5" fmla="*/ 174 h 246"/>
              <a:gd name="T6" fmla="*/ 59 w 664"/>
              <a:gd name="T7" fmla="*/ 193 h 246"/>
              <a:gd name="T8" fmla="*/ 96 w 664"/>
              <a:gd name="T9" fmla="*/ 209 h 246"/>
              <a:gd name="T10" fmla="*/ 141 w 664"/>
              <a:gd name="T11" fmla="*/ 223 h 246"/>
              <a:gd name="T12" fmla="*/ 190 w 664"/>
              <a:gd name="T13" fmla="*/ 233 h 246"/>
              <a:gd name="T14" fmla="*/ 245 w 664"/>
              <a:gd name="T15" fmla="*/ 240 h 246"/>
              <a:gd name="T16" fmla="*/ 302 w 664"/>
              <a:gd name="T17" fmla="*/ 245 h 246"/>
              <a:gd name="T18" fmla="*/ 359 w 664"/>
              <a:gd name="T19" fmla="*/ 245 h 246"/>
              <a:gd name="T20" fmla="*/ 417 w 664"/>
              <a:gd name="T21" fmla="*/ 240 h 246"/>
              <a:gd name="T22" fmla="*/ 472 w 664"/>
              <a:gd name="T23" fmla="*/ 233 h 246"/>
              <a:gd name="T24" fmla="*/ 521 w 664"/>
              <a:gd name="T25" fmla="*/ 221 h 246"/>
              <a:gd name="T26" fmla="*/ 566 w 664"/>
              <a:gd name="T27" fmla="*/ 209 h 246"/>
              <a:gd name="T28" fmla="*/ 603 w 664"/>
              <a:gd name="T29" fmla="*/ 192 h 246"/>
              <a:gd name="T30" fmla="*/ 631 w 664"/>
              <a:gd name="T31" fmla="*/ 174 h 246"/>
              <a:gd name="T32" fmla="*/ 652 w 664"/>
              <a:gd name="T33" fmla="*/ 154 h 246"/>
              <a:gd name="T34" fmla="*/ 661 w 664"/>
              <a:gd name="T35" fmla="*/ 133 h 246"/>
              <a:gd name="T36" fmla="*/ 661 w 664"/>
              <a:gd name="T37" fmla="*/ 111 h 246"/>
              <a:gd name="T38" fmla="*/ 652 w 664"/>
              <a:gd name="T39" fmla="*/ 90 h 246"/>
              <a:gd name="T40" fmla="*/ 631 w 664"/>
              <a:gd name="T41" fmla="*/ 70 h 246"/>
              <a:gd name="T42" fmla="*/ 603 w 664"/>
              <a:gd name="T43" fmla="*/ 52 h 246"/>
              <a:gd name="T44" fmla="*/ 566 w 664"/>
              <a:gd name="T45" fmla="*/ 35 h 246"/>
              <a:gd name="T46" fmla="*/ 521 w 664"/>
              <a:gd name="T47" fmla="*/ 23 h 246"/>
              <a:gd name="T48" fmla="*/ 472 w 664"/>
              <a:gd name="T49" fmla="*/ 11 h 246"/>
              <a:gd name="T50" fmla="*/ 416 w 664"/>
              <a:gd name="T51" fmla="*/ 4 h 246"/>
              <a:gd name="T52" fmla="*/ 359 w 664"/>
              <a:gd name="T53" fmla="*/ 1 h 246"/>
              <a:gd name="T54" fmla="*/ 302 w 664"/>
              <a:gd name="T55" fmla="*/ 1 h 246"/>
              <a:gd name="T56" fmla="*/ 245 w 664"/>
              <a:gd name="T57" fmla="*/ 4 h 246"/>
              <a:gd name="T58" fmla="*/ 190 w 664"/>
              <a:gd name="T59" fmla="*/ 11 h 246"/>
              <a:gd name="T60" fmla="*/ 141 w 664"/>
              <a:gd name="T61" fmla="*/ 23 h 246"/>
              <a:gd name="T62" fmla="*/ 96 w 664"/>
              <a:gd name="T63" fmla="*/ 35 h 246"/>
              <a:gd name="T64" fmla="*/ 59 w 664"/>
              <a:gd name="T65" fmla="*/ 52 h 246"/>
              <a:gd name="T66" fmla="*/ 30 w 664"/>
              <a:gd name="T67" fmla="*/ 71 h 246"/>
              <a:gd name="T68" fmla="*/ 10 w 664"/>
              <a:gd name="T69" fmla="*/ 90 h 246"/>
              <a:gd name="T70" fmla="*/ 1 w 664"/>
              <a:gd name="T71" fmla="*/ 11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0" y="123"/>
                </a:moveTo>
                <a:lnTo>
                  <a:pt x="1" y="133"/>
                </a:lnTo>
                <a:lnTo>
                  <a:pt x="5" y="143"/>
                </a:lnTo>
                <a:lnTo>
                  <a:pt x="10" y="154"/>
                </a:lnTo>
                <a:lnTo>
                  <a:pt x="19" y="164"/>
                </a:lnTo>
                <a:lnTo>
                  <a:pt x="30" y="174"/>
                </a:lnTo>
                <a:lnTo>
                  <a:pt x="43" y="184"/>
                </a:lnTo>
                <a:lnTo>
                  <a:pt x="59" y="193"/>
                </a:lnTo>
                <a:lnTo>
                  <a:pt x="76" y="201"/>
                </a:lnTo>
                <a:lnTo>
                  <a:pt x="96" y="209"/>
                </a:lnTo>
                <a:lnTo>
                  <a:pt x="118" y="216"/>
                </a:lnTo>
                <a:lnTo>
                  <a:pt x="141" y="223"/>
                </a:lnTo>
                <a:lnTo>
                  <a:pt x="165" y="228"/>
                </a:lnTo>
                <a:lnTo>
                  <a:pt x="190" y="233"/>
                </a:lnTo>
                <a:lnTo>
                  <a:pt x="217" y="238"/>
                </a:lnTo>
                <a:lnTo>
                  <a:pt x="245" y="240"/>
                </a:lnTo>
                <a:lnTo>
                  <a:pt x="273" y="242"/>
                </a:lnTo>
                <a:lnTo>
                  <a:pt x="302" y="245"/>
                </a:lnTo>
                <a:lnTo>
                  <a:pt x="331" y="245"/>
                </a:lnTo>
                <a:lnTo>
                  <a:pt x="359" y="245"/>
                </a:lnTo>
                <a:lnTo>
                  <a:pt x="388" y="242"/>
                </a:lnTo>
                <a:lnTo>
                  <a:pt x="417" y="240"/>
                </a:lnTo>
                <a:lnTo>
                  <a:pt x="444" y="238"/>
                </a:lnTo>
                <a:lnTo>
                  <a:pt x="472" y="233"/>
                </a:lnTo>
                <a:lnTo>
                  <a:pt x="497" y="228"/>
                </a:lnTo>
                <a:lnTo>
                  <a:pt x="521" y="221"/>
                </a:lnTo>
                <a:lnTo>
                  <a:pt x="544" y="216"/>
                </a:lnTo>
                <a:lnTo>
                  <a:pt x="566" y="209"/>
                </a:lnTo>
                <a:lnTo>
                  <a:pt x="584" y="201"/>
                </a:lnTo>
                <a:lnTo>
                  <a:pt x="603" y="192"/>
                </a:lnTo>
                <a:lnTo>
                  <a:pt x="617" y="184"/>
                </a:lnTo>
                <a:lnTo>
                  <a:pt x="631" y="174"/>
                </a:lnTo>
                <a:lnTo>
                  <a:pt x="643" y="164"/>
                </a:lnTo>
                <a:lnTo>
                  <a:pt x="652" y="154"/>
                </a:lnTo>
                <a:lnTo>
                  <a:pt x="657" y="143"/>
                </a:lnTo>
                <a:lnTo>
                  <a:pt x="661" y="133"/>
                </a:lnTo>
                <a:lnTo>
                  <a:pt x="663" y="123"/>
                </a:lnTo>
                <a:lnTo>
                  <a:pt x="661" y="111"/>
                </a:lnTo>
                <a:lnTo>
                  <a:pt x="657" y="101"/>
                </a:lnTo>
                <a:lnTo>
                  <a:pt x="652" y="90"/>
                </a:lnTo>
                <a:lnTo>
                  <a:pt x="643" y="80"/>
                </a:lnTo>
                <a:lnTo>
                  <a:pt x="631" y="70"/>
                </a:lnTo>
                <a:lnTo>
                  <a:pt x="617" y="62"/>
                </a:lnTo>
                <a:lnTo>
                  <a:pt x="603" y="52"/>
                </a:lnTo>
                <a:lnTo>
                  <a:pt x="584" y="43"/>
                </a:lnTo>
                <a:lnTo>
                  <a:pt x="566" y="35"/>
                </a:lnTo>
                <a:lnTo>
                  <a:pt x="543" y="28"/>
                </a:lnTo>
                <a:lnTo>
                  <a:pt x="521" y="23"/>
                </a:lnTo>
                <a:lnTo>
                  <a:pt x="497" y="17"/>
                </a:lnTo>
                <a:lnTo>
                  <a:pt x="472" y="11"/>
                </a:lnTo>
                <a:lnTo>
                  <a:pt x="444" y="8"/>
                </a:lnTo>
                <a:lnTo>
                  <a:pt x="416" y="4"/>
                </a:lnTo>
                <a:lnTo>
                  <a:pt x="388" y="2"/>
                </a:lnTo>
                <a:lnTo>
                  <a:pt x="359" y="1"/>
                </a:lnTo>
                <a:lnTo>
                  <a:pt x="331" y="0"/>
                </a:lnTo>
                <a:lnTo>
                  <a:pt x="302" y="1"/>
                </a:lnTo>
                <a:lnTo>
                  <a:pt x="273" y="2"/>
                </a:lnTo>
                <a:lnTo>
                  <a:pt x="245" y="4"/>
                </a:lnTo>
                <a:lnTo>
                  <a:pt x="217" y="8"/>
                </a:lnTo>
                <a:lnTo>
                  <a:pt x="190" y="11"/>
                </a:lnTo>
                <a:lnTo>
                  <a:pt x="165" y="17"/>
                </a:lnTo>
                <a:lnTo>
                  <a:pt x="141" y="23"/>
                </a:lnTo>
                <a:lnTo>
                  <a:pt x="118" y="28"/>
                </a:lnTo>
                <a:lnTo>
                  <a:pt x="96" y="35"/>
                </a:lnTo>
                <a:lnTo>
                  <a:pt x="76" y="43"/>
                </a:lnTo>
                <a:lnTo>
                  <a:pt x="59" y="52"/>
                </a:lnTo>
                <a:lnTo>
                  <a:pt x="43" y="62"/>
                </a:lnTo>
                <a:lnTo>
                  <a:pt x="30" y="71"/>
                </a:lnTo>
                <a:lnTo>
                  <a:pt x="19" y="80"/>
                </a:lnTo>
                <a:lnTo>
                  <a:pt x="10" y="90"/>
                </a:lnTo>
                <a:lnTo>
                  <a:pt x="5" y="101"/>
                </a:lnTo>
                <a:lnTo>
                  <a:pt x="1" y="111"/>
                </a:lnTo>
                <a:lnTo>
                  <a:pt x="0" y="12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Freeform 8">
            <a:extLst>
              <a:ext uri="{FF2B5EF4-FFF2-40B4-BE49-F238E27FC236}">
                <a16:creationId xmlns:a16="http://schemas.microsoft.com/office/drawing/2014/main" id="{0EB99821-9B0A-4119-94AD-93F5CF8B2C99}"/>
              </a:ext>
            </a:extLst>
          </p:cNvPr>
          <p:cNvSpPr>
            <a:spLocks/>
          </p:cNvSpPr>
          <p:nvPr/>
        </p:nvSpPr>
        <p:spPr bwMode="auto">
          <a:xfrm>
            <a:off x="6732588" y="115888"/>
            <a:ext cx="1054100" cy="390525"/>
          </a:xfrm>
          <a:custGeom>
            <a:avLst/>
            <a:gdLst>
              <a:gd name="T0" fmla="*/ 661 w 664"/>
              <a:gd name="T1" fmla="*/ 111 h 246"/>
              <a:gd name="T2" fmla="*/ 651 w 664"/>
              <a:gd name="T3" fmla="*/ 90 h 246"/>
              <a:gd name="T4" fmla="*/ 632 w 664"/>
              <a:gd name="T5" fmla="*/ 70 h 246"/>
              <a:gd name="T6" fmla="*/ 603 w 664"/>
              <a:gd name="T7" fmla="*/ 51 h 246"/>
              <a:gd name="T8" fmla="*/ 566 w 664"/>
              <a:gd name="T9" fmla="*/ 35 h 246"/>
              <a:gd name="T10" fmla="*/ 521 w 664"/>
              <a:gd name="T11" fmla="*/ 21 h 246"/>
              <a:gd name="T12" fmla="*/ 471 w 664"/>
              <a:gd name="T13" fmla="*/ 11 h 246"/>
              <a:gd name="T14" fmla="*/ 416 w 664"/>
              <a:gd name="T15" fmla="*/ 4 h 246"/>
              <a:gd name="T16" fmla="*/ 361 w 664"/>
              <a:gd name="T17" fmla="*/ 0 h 246"/>
              <a:gd name="T18" fmla="*/ 303 w 664"/>
              <a:gd name="T19" fmla="*/ 0 h 246"/>
              <a:gd name="T20" fmla="*/ 246 w 664"/>
              <a:gd name="T21" fmla="*/ 4 h 246"/>
              <a:gd name="T22" fmla="*/ 191 w 664"/>
              <a:gd name="T23" fmla="*/ 11 h 246"/>
              <a:gd name="T24" fmla="*/ 141 w 664"/>
              <a:gd name="T25" fmla="*/ 21 h 246"/>
              <a:gd name="T26" fmla="*/ 96 w 664"/>
              <a:gd name="T27" fmla="*/ 35 h 246"/>
              <a:gd name="T28" fmla="*/ 59 w 664"/>
              <a:gd name="T29" fmla="*/ 51 h 246"/>
              <a:gd name="T30" fmla="*/ 31 w 664"/>
              <a:gd name="T31" fmla="*/ 70 h 246"/>
              <a:gd name="T32" fmla="*/ 11 w 664"/>
              <a:gd name="T33" fmla="*/ 90 h 246"/>
              <a:gd name="T34" fmla="*/ 1 w 664"/>
              <a:gd name="T35" fmla="*/ 111 h 246"/>
              <a:gd name="T36" fmla="*/ 1 w 664"/>
              <a:gd name="T37" fmla="*/ 133 h 246"/>
              <a:gd name="T38" fmla="*/ 11 w 664"/>
              <a:gd name="T39" fmla="*/ 154 h 246"/>
              <a:gd name="T40" fmla="*/ 31 w 664"/>
              <a:gd name="T41" fmla="*/ 173 h 246"/>
              <a:gd name="T42" fmla="*/ 59 w 664"/>
              <a:gd name="T43" fmla="*/ 192 h 246"/>
              <a:gd name="T44" fmla="*/ 96 w 664"/>
              <a:gd name="T45" fmla="*/ 209 h 246"/>
              <a:gd name="T46" fmla="*/ 141 w 664"/>
              <a:gd name="T47" fmla="*/ 221 h 246"/>
              <a:gd name="T48" fmla="*/ 191 w 664"/>
              <a:gd name="T49" fmla="*/ 233 h 246"/>
              <a:gd name="T50" fmla="*/ 246 w 664"/>
              <a:gd name="T51" fmla="*/ 240 h 246"/>
              <a:gd name="T52" fmla="*/ 303 w 664"/>
              <a:gd name="T53" fmla="*/ 243 h 246"/>
              <a:gd name="T54" fmla="*/ 361 w 664"/>
              <a:gd name="T55" fmla="*/ 243 h 246"/>
              <a:gd name="T56" fmla="*/ 416 w 664"/>
              <a:gd name="T57" fmla="*/ 240 h 246"/>
              <a:gd name="T58" fmla="*/ 471 w 664"/>
              <a:gd name="T59" fmla="*/ 233 h 246"/>
              <a:gd name="T60" fmla="*/ 521 w 664"/>
              <a:gd name="T61" fmla="*/ 221 h 246"/>
              <a:gd name="T62" fmla="*/ 566 w 664"/>
              <a:gd name="T63" fmla="*/ 209 h 246"/>
              <a:gd name="T64" fmla="*/ 603 w 664"/>
              <a:gd name="T65" fmla="*/ 192 h 246"/>
              <a:gd name="T66" fmla="*/ 632 w 664"/>
              <a:gd name="T67" fmla="*/ 173 h 246"/>
              <a:gd name="T68" fmla="*/ 651 w 664"/>
              <a:gd name="T69" fmla="*/ 154 h 246"/>
              <a:gd name="T70" fmla="*/ 661 w 664"/>
              <a:gd name="T71" fmla="*/ 13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4" h="246">
                <a:moveTo>
                  <a:pt x="663" y="121"/>
                </a:moveTo>
                <a:lnTo>
                  <a:pt x="661" y="111"/>
                </a:lnTo>
                <a:lnTo>
                  <a:pt x="657" y="101"/>
                </a:lnTo>
                <a:lnTo>
                  <a:pt x="651" y="90"/>
                </a:lnTo>
                <a:lnTo>
                  <a:pt x="643" y="80"/>
                </a:lnTo>
                <a:lnTo>
                  <a:pt x="632" y="70"/>
                </a:lnTo>
                <a:lnTo>
                  <a:pt x="618" y="60"/>
                </a:lnTo>
                <a:lnTo>
                  <a:pt x="603" y="51"/>
                </a:lnTo>
                <a:lnTo>
                  <a:pt x="586" y="43"/>
                </a:lnTo>
                <a:lnTo>
                  <a:pt x="566" y="35"/>
                </a:lnTo>
                <a:lnTo>
                  <a:pt x="545" y="28"/>
                </a:lnTo>
                <a:lnTo>
                  <a:pt x="521" y="21"/>
                </a:lnTo>
                <a:lnTo>
                  <a:pt x="497" y="16"/>
                </a:lnTo>
                <a:lnTo>
                  <a:pt x="471" y="11"/>
                </a:lnTo>
                <a:lnTo>
                  <a:pt x="444" y="6"/>
                </a:lnTo>
                <a:lnTo>
                  <a:pt x="416" y="4"/>
                </a:lnTo>
                <a:lnTo>
                  <a:pt x="389" y="2"/>
                </a:lnTo>
                <a:lnTo>
                  <a:pt x="361" y="0"/>
                </a:lnTo>
                <a:lnTo>
                  <a:pt x="330" y="0"/>
                </a:lnTo>
                <a:lnTo>
                  <a:pt x="303" y="0"/>
                </a:lnTo>
                <a:lnTo>
                  <a:pt x="273" y="2"/>
                </a:lnTo>
                <a:lnTo>
                  <a:pt x="246" y="4"/>
                </a:lnTo>
                <a:lnTo>
                  <a:pt x="218" y="6"/>
                </a:lnTo>
                <a:lnTo>
                  <a:pt x="191" y="11"/>
                </a:lnTo>
                <a:lnTo>
                  <a:pt x="165" y="16"/>
                </a:lnTo>
                <a:lnTo>
                  <a:pt x="141" y="21"/>
                </a:lnTo>
                <a:lnTo>
                  <a:pt x="119" y="28"/>
                </a:lnTo>
                <a:lnTo>
                  <a:pt x="96" y="35"/>
                </a:lnTo>
                <a:lnTo>
                  <a:pt x="78" y="43"/>
                </a:lnTo>
                <a:lnTo>
                  <a:pt x="59" y="51"/>
                </a:lnTo>
                <a:lnTo>
                  <a:pt x="44" y="60"/>
                </a:lnTo>
                <a:lnTo>
                  <a:pt x="31" y="70"/>
                </a:lnTo>
                <a:lnTo>
                  <a:pt x="19" y="80"/>
                </a:lnTo>
                <a:lnTo>
                  <a:pt x="11" y="90"/>
                </a:lnTo>
                <a:lnTo>
                  <a:pt x="5" y="101"/>
                </a:lnTo>
                <a:lnTo>
                  <a:pt x="1" y="111"/>
                </a:lnTo>
                <a:lnTo>
                  <a:pt x="0" y="121"/>
                </a:lnTo>
                <a:lnTo>
                  <a:pt x="1" y="133"/>
                </a:lnTo>
                <a:lnTo>
                  <a:pt x="5" y="143"/>
                </a:lnTo>
                <a:lnTo>
                  <a:pt x="11" y="154"/>
                </a:lnTo>
                <a:lnTo>
                  <a:pt x="19" y="164"/>
                </a:lnTo>
                <a:lnTo>
                  <a:pt x="31" y="173"/>
                </a:lnTo>
                <a:lnTo>
                  <a:pt x="44" y="182"/>
                </a:lnTo>
                <a:lnTo>
                  <a:pt x="59" y="192"/>
                </a:lnTo>
                <a:lnTo>
                  <a:pt x="78" y="201"/>
                </a:lnTo>
                <a:lnTo>
                  <a:pt x="96" y="209"/>
                </a:lnTo>
                <a:lnTo>
                  <a:pt x="119" y="216"/>
                </a:lnTo>
                <a:lnTo>
                  <a:pt x="141" y="221"/>
                </a:lnTo>
                <a:lnTo>
                  <a:pt x="165" y="227"/>
                </a:lnTo>
                <a:lnTo>
                  <a:pt x="191" y="233"/>
                </a:lnTo>
                <a:lnTo>
                  <a:pt x="218" y="236"/>
                </a:lnTo>
                <a:lnTo>
                  <a:pt x="246" y="240"/>
                </a:lnTo>
                <a:lnTo>
                  <a:pt x="273" y="242"/>
                </a:lnTo>
                <a:lnTo>
                  <a:pt x="303" y="243"/>
                </a:lnTo>
                <a:lnTo>
                  <a:pt x="330" y="245"/>
                </a:lnTo>
                <a:lnTo>
                  <a:pt x="361" y="243"/>
                </a:lnTo>
                <a:lnTo>
                  <a:pt x="389" y="242"/>
                </a:lnTo>
                <a:lnTo>
                  <a:pt x="416" y="240"/>
                </a:lnTo>
                <a:lnTo>
                  <a:pt x="444" y="236"/>
                </a:lnTo>
                <a:lnTo>
                  <a:pt x="471" y="233"/>
                </a:lnTo>
                <a:lnTo>
                  <a:pt x="497" y="227"/>
                </a:lnTo>
                <a:lnTo>
                  <a:pt x="521" y="221"/>
                </a:lnTo>
                <a:lnTo>
                  <a:pt x="545" y="216"/>
                </a:lnTo>
                <a:lnTo>
                  <a:pt x="566" y="209"/>
                </a:lnTo>
                <a:lnTo>
                  <a:pt x="586" y="201"/>
                </a:lnTo>
                <a:lnTo>
                  <a:pt x="603" y="192"/>
                </a:lnTo>
                <a:lnTo>
                  <a:pt x="618" y="182"/>
                </a:lnTo>
                <a:lnTo>
                  <a:pt x="632" y="173"/>
                </a:lnTo>
                <a:lnTo>
                  <a:pt x="643" y="164"/>
                </a:lnTo>
                <a:lnTo>
                  <a:pt x="651" y="154"/>
                </a:lnTo>
                <a:lnTo>
                  <a:pt x="657" y="143"/>
                </a:lnTo>
                <a:lnTo>
                  <a:pt x="661" y="133"/>
                </a:lnTo>
                <a:lnTo>
                  <a:pt x="663" y="12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Freeform 9">
            <a:extLst>
              <a:ext uri="{FF2B5EF4-FFF2-40B4-BE49-F238E27FC236}">
                <a16:creationId xmlns:a16="http://schemas.microsoft.com/office/drawing/2014/main" id="{17E603B2-C4FC-4C34-BA42-061D7AF236F2}"/>
              </a:ext>
            </a:extLst>
          </p:cNvPr>
          <p:cNvSpPr>
            <a:spLocks/>
          </p:cNvSpPr>
          <p:nvPr/>
        </p:nvSpPr>
        <p:spPr bwMode="auto">
          <a:xfrm>
            <a:off x="6732588" y="1027113"/>
            <a:ext cx="1196975" cy="425450"/>
          </a:xfrm>
          <a:custGeom>
            <a:avLst/>
            <a:gdLst>
              <a:gd name="T0" fmla="*/ 753 w 754"/>
              <a:gd name="T1" fmla="*/ 267 h 268"/>
              <a:gd name="T2" fmla="*/ 753 w 754"/>
              <a:gd name="T3" fmla="*/ 0 h 268"/>
              <a:gd name="T4" fmla="*/ 0 w 754"/>
              <a:gd name="T5" fmla="*/ 0 h 268"/>
              <a:gd name="T6" fmla="*/ 0 w 754"/>
              <a:gd name="T7" fmla="*/ 267 h 268"/>
              <a:gd name="T8" fmla="*/ 753 w 754"/>
              <a:gd name="T9" fmla="*/ 267 h 268"/>
            </a:gdLst>
            <a:ahLst/>
            <a:cxnLst>
              <a:cxn ang="0">
                <a:pos x="T0" y="T1"/>
              </a:cxn>
              <a:cxn ang="0">
                <a:pos x="T2" y="T3"/>
              </a:cxn>
              <a:cxn ang="0">
                <a:pos x="T4" y="T5"/>
              </a:cxn>
              <a:cxn ang="0">
                <a:pos x="T6" y="T7"/>
              </a:cxn>
              <a:cxn ang="0">
                <a:pos x="T8" y="T9"/>
              </a:cxn>
            </a:cxnLst>
            <a:rect l="0" t="0" r="r" b="b"/>
            <a:pathLst>
              <a:path w="754" h="268">
                <a:moveTo>
                  <a:pt x="753" y="267"/>
                </a:moveTo>
                <a:lnTo>
                  <a:pt x="753" y="0"/>
                </a:lnTo>
                <a:lnTo>
                  <a:pt x="0" y="0"/>
                </a:lnTo>
                <a:lnTo>
                  <a:pt x="0" y="267"/>
                </a:lnTo>
                <a:lnTo>
                  <a:pt x="753" y="26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Rectangle 10">
            <a:extLst>
              <a:ext uri="{FF2B5EF4-FFF2-40B4-BE49-F238E27FC236}">
                <a16:creationId xmlns:a16="http://schemas.microsoft.com/office/drawing/2014/main" id="{68D1BE2F-067C-41C4-986B-E5AD87A00B58}"/>
              </a:ext>
            </a:extLst>
          </p:cNvPr>
          <p:cNvSpPr>
            <a:spLocks noChangeArrowheads="1"/>
          </p:cNvSpPr>
          <p:nvPr/>
        </p:nvSpPr>
        <p:spPr bwMode="auto">
          <a:xfrm>
            <a:off x="6951663" y="176213"/>
            <a:ext cx="6461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name</a:t>
            </a:r>
          </a:p>
        </p:txBody>
      </p:sp>
      <p:sp>
        <p:nvSpPr>
          <p:cNvPr id="17419" name="Rectangle 11">
            <a:extLst>
              <a:ext uri="{FF2B5EF4-FFF2-40B4-BE49-F238E27FC236}">
                <a16:creationId xmlns:a16="http://schemas.microsoft.com/office/drawing/2014/main" id="{CD3FEBF5-EFB9-4DE9-ADDE-AEAA7BDF4D62}"/>
              </a:ext>
            </a:extLst>
          </p:cNvPr>
          <p:cNvSpPr>
            <a:spLocks noChangeArrowheads="1"/>
          </p:cNvSpPr>
          <p:nvPr/>
        </p:nvSpPr>
        <p:spPr bwMode="auto">
          <a:xfrm>
            <a:off x="6030913" y="396875"/>
            <a:ext cx="48736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u="sng">
                <a:solidFill>
                  <a:srgbClr val="000000"/>
                </a:solidFill>
                <a:latin typeface="Arial" panose="020B0604020202020204" pitchFamily="34" charset="0"/>
              </a:rPr>
              <a:t>ssn</a:t>
            </a:r>
          </a:p>
        </p:txBody>
      </p:sp>
      <p:sp>
        <p:nvSpPr>
          <p:cNvPr id="17420" name="Rectangle 12">
            <a:extLst>
              <a:ext uri="{FF2B5EF4-FFF2-40B4-BE49-F238E27FC236}">
                <a16:creationId xmlns:a16="http://schemas.microsoft.com/office/drawing/2014/main" id="{7D6EE70B-0113-48BA-95EC-ACA163654DEB}"/>
              </a:ext>
            </a:extLst>
          </p:cNvPr>
          <p:cNvSpPr>
            <a:spLocks noChangeArrowheads="1"/>
          </p:cNvSpPr>
          <p:nvPr/>
        </p:nvSpPr>
        <p:spPr bwMode="auto">
          <a:xfrm>
            <a:off x="6796088" y="1087438"/>
            <a:ext cx="11191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Employees</a:t>
            </a:r>
          </a:p>
        </p:txBody>
      </p:sp>
      <p:sp>
        <p:nvSpPr>
          <p:cNvPr id="17421" name="Rectangle 13">
            <a:extLst>
              <a:ext uri="{FF2B5EF4-FFF2-40B4-BE49-F238E27FC236}">
                <a16:creationId xmlns:a16="http://schemas.microsoft.com/office/drawing/2014/main" id="{ED35F7F8-46D8-49BA-88DC-85F919D16993}"/>
              </a:ext>
            </a:extLst>
          </p:cNvPr>
          <p:cNvSpPr>
            <a:spLocks noChangeArrowheads="1"/>
          </p:cNvSpPr>
          <p:nvPr/>
        </p:nvSpPr>
        <p:spPr bwMode="auto">
          <a:xfrm>
            <a:off x="8016875" y="407988"/>
            <a:ext cx="398463"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lot</a:t>
            </a:r>
          </a:p>
        </p:txBody>
      </p:sp>
      <p:sp>
        <p:nvSpPr>
          <p:cNvPr id="17422" name="Line 14">
            <a:extLst>
              <a:ext uri="{FF2B5EF4-FFF2-40B4-BE49-F238E27FC236}">
                <a16:creationId xmlns:a16="http://schemas.microsoft.com/office/drawing/2014/main" id="{7362866C-1039-4688-891E-8E7E8FE3F57D}"/>
              </a:ext>
            </a:extLst>
          </p:cNvPr>
          <p:cNvSpPr>
            <a:spLocks noChangeShapeType="1"/>
          </p:cNvSpPr>
          <p:nvPr/>
        </p:nvSpPr>
        <p:spPr bwMode="auto">
          <a:xfrm>
            <a:off x="6300788" y="781050"/>
            <a:ext cx="644525" cy="2444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5">
            <a:extLst>
              <a:ext uri="{FF2B5EF4-FFF2-40B4-BE49-F238E27FC236}">
                <a16:creationId xmlns:a16="http://schemas.microsoft.com/office/drawing/2014/main" id="{F935B258-C165-4A44-9353-40E722134FFC}"/>
              </a:ext>
            </a:extLst>
          </p:cNvPr>
          <p:cNvSpPr>
            <a:spLocks noChangeShapeType="1"/>
          </p:cNvSpPr>
          <p:nvPr/>
        </p:nvSpPr>
        <p:spPr bwMode="auto">
          <a:xfrm>
            <a:off x="7346950" y="523875"/>
            <a:ext cx="0" cy="5016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16">
            <a:extLst>
              <a:ext uri="{FF2B5EF4-FFF2-40B4-BE49-F238E27FC236}">
                <a16:creationId xmlns:a16="http://schemas.microsoft.com/office/drawing/2014/main" id="{DCAF688F-0BF4-4CAD-A0D3-970950B9A012}"/>
              </a:ext>
            </a:extLst>
          </p:cNvPr>
          <p:cNvSpPr>
            <a:spLocks noChangeShapeType="1"/>
          </p:cNvSpPr>
          <p:nvPr/>
        </p:nvSpPr>
        <p:spPr bwMode="auto">
          <a:xfrm flipH="1">
            <a:off x="7567613" y="814388"/>
            <a:ext cx="703262" cy="2111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Freeform 17">
            <a:extLst>
              <a:ext uri="{FF2B5EF4-FFF2-40B4-BE49-F238E27FC236}">
                <a16:creationId xmlns:a16="http://schemas.microsoft.com/office/drawing/2014/main" id="{3A8536A4-366A-4C6E-88DC-9ED860E713C6}"/>
              </a:ext>
            </a:extLst>
          </p:cNvPr>
          <p:cNvSpPr>
            <a:spLocks/>
          </p:cNvSpPr>
          <p:nvPr/>
        </p:nvSpPr>
        <p:spPr bwMode="auto">
          <a:xfrm>
            <a:off x="3886200" y="1600200"/>
            <a:ext cx="1417638" cy="468313"/>
          </a:xfrm>
          <a:custGeom>
            <a:avLst/>
            <a:gdLst>
              <a:gd name="T0" fmla="*/ 0 w 893"/>
              <a:gd name="T1" fmla="*/ 159 h 295"/>
              <a:gd name="T2" fmla="*/ 14 w 893"/>
              <a:gd name="T3" fmla="*/ 184 h 295"/>
              <a:gd name="T4" fmla="*/ 41 w 893"/>
              <a:gd name="T5" fmla="*/ 208 h 295"/>
              <a:gd name="T6" fmla="*/ 80 w 893"/>
              <a:gd name="T7" fmla="*/ 229 h 295"/>
              <a:gd name="T8" fmla="*/ 129 w 893"/>
              <a:gd name="T9" fmla="*/ 251 h 295"/>
              <a:gd name="T10" fmla="*/ 189 w 893"/>
              <a:gd name="T11" fmla="*/ 265 h 295"/>
              <a:gd name="T12" fmla="*/ 257 w 893"/>
              <a:gd name="T13" fmla="*/ 280 h 295"/>
              <a:gd name="T14" fmla="*/ 329 w 893"/>
              <a:gd name="T15" fmla="*/ 288 h 295"/>
              <a:gd name="T16" fmla="*/ 407 w 893"/>
              <a:gd name="T17" fmla="*/ 292 h 295"/>
              <a:gd name="T18" fmla="*/ 484 w 893"/>
              <a:gd name="T19" fmla="*/ 292 h 295"/>
              <a:gd name="T20" fmla="*/ 562 w 893"/>
              <a:gd name="T21" fmla="*/ 288 h 295"/>
              <a:gd name="T22" fmla="*/ 634 w 893"/>
              <a:gd name="T23" fmla="*/ 278 h 295"/>
              <a:gd name="T24" fmla="*/ 702 w 893"/>
              <a:gd name="T25" fmla="*/ 265 h 295"/>
              <a:gd name="T26" fmla="*/ 761 w 893"/>
              <a:gd name="T27" fmla="*/ 250 h 295"/>
              <a:gd name="T28" fmla="*/ 811 w 893"/>
              <a:gd name="T29" fmla="*/ 229 h 295"/>
              <a:gd name="T30" fmla="*/ 850 w 893"/>
              <a:gd name="T31" fmla="*/ 208 h 295"/>
              <a:gd name="T32" fmla="*/ 877 w 893"/>
              <a:gd name="T33" fmla="*/ 184 h 295"/>
              <a:gd name="T34" fmla="*/ 890 w 893"/>
              <a:gd name="T35" fmla="*/ 159 h 295"/>
              <a:gd name="T36" fmla="*/ 890 w 893"/>
              <a:gd name="T37" fmla="*/ 134 h 295"/>
              <a:gd name="T38" fmla="*/ 877 w 893"/>
              <a:gd name="T39" fmla="*/ 109 h 295"/>
              <a:gd name="T40" fmla="*/ 850 w 893"/>
              <a:gd name="T41" fmla="*/ 84 h 295"/>
              <a:gd name="T42" fmla="*/ 811 w 893"/>
              <a:gd name="T43" fmla="*/ 61 h 295"/>
              <a:gd name="T44" fmla="*/ 761 w 893"/>
              <a:gd name="T45" fmla="*/ 42 h 295"/>
              <a:gd name="T46" fmla="*/ 701 w 893"/>
              <a:gd name="T47" fmla="*/ 25 h 295"/>
              <a:gd name="T48" fmla="*/ 634 w 893"/>
              <a:gd name="T49" fmla="*/ 13 h 295"/>
              <a:gd name="T50" fmla="*/ 560 w 893"/>
              <a:gd name="T51" fmla="*/ 4 h 295"/>
              <a:gd name="T52" fmla="*/ 484 w 893"/>
              <a:gd name="T53" fmla="*/ 0 h 295"/>
              <a:gd name="T54" fmla="*/ 407 w 893"/>
              <a:gd name="T55" fmla="*/ 0 h 295"/>
              <a:gd name="T56" fmla="*/ 329 w 893"/>
              <a:gd name="T57" fmla="*/ 4 h 295"/>
              <a:gd name="T58" fmla="*/ 257 w 893"/>
              <a:gd name="T59" fmla="*/ 13 h 295"/>
              <a:gd name="T60" fmla="*/ 189 w 893"/>
              <a:gd name="T61" fmla="*/ 25 h 295"/>
              <a:gd name="T62" fmla="*/ 129 w 893"/>
              <a:gd name="T63" fmla="*/ 42 h 295"/>
              <a:gd name="T64" fmla="*/ 80 w 893"/>
              <a:gd name="T65" fmla="*/ 61 h 295"/>
              <a:gd name="T66" fmla="*/ 41 w 893"/>
              <a:gd name="T67" fmla="*/ 84 h 295"/>
              <a:gd name="T68" fmla="*/ 14 w 893"/>
              <a:gd name="T69" fmla="*/ 109 h 295"/>
              <a:gd name="T70" fmla="*/ 0 w 893"/>
              <a:gd name="T71" fmla="*/ 13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3" h="295">
                <a:moveTo>
                  <a:pt x="0" y="146"/>
                </a:moveTo>
                <a:lnTo>
                  <a:pt x="0" y="159"/>
                </a:lnTo>
                <a:lnTo>
                  <a:pt x="4" y="172"/>
                </a:lnTo>
                <a:lnTo>
                  <a:pt x="14" y="184"/>
                </a:lnTo>
                <a:lnTo>
                  <a:pt x="26" y="197"/>
                </a:lnTo>
                <a:lnTo>
                  <a:pt x="41" y="208"/>
                </a:lnTo>
                <a:lnTo>
                  <a:pt x="58" y="219"/>
                </a:lnTo>
                <a:lnTo>
                  <a:pt x="80" y="229"/>
                </a:lnTo>
                <a:lnTo>
                  <a:pt x="102" y="241"/>
                </a:lnTo>
                <a:lnTo>
                  <a:pt x="129" y="251"/>
                </a:lnTo>
                <a:lnTo>
                  <a:pt x="159" y="259"/>
                </a:lnTo>
                <a:lnTo>
                  <a:pt x="189" y="265"/>
                </a:lnTo>
                <a:lnTo>
                  <a:pt x="222" y="272"/>
                </a:lnTo>
                <a:lnTo>
                  <a:pt x="257" y="280"/>
                </a:lnTo>
                <a:lnTo>
                  <a:pt x="292" y="283"/>
                </a:lnTo>
                <a:lnTo>
                  <a:pt x="329" y="288"/>
                </a:lnTo>
                <a:lnTo>
                  <a:pt x="369" y="290"/>
                </a:lnTo>
                <a:lnTo>
                  <a:pt x="407" y="292"/>
                </a:lnTo>
                <a:lnTo>
                  <a:pt x="445" y="294"/>
                </a:lnTo>
                <a:lnTo>
                  <a:pt x="484" y="292"/>
                </a:lnTo>
                <a:lnTo>
                  <a:pt x="522" y="290"/>
                </a:lnTo>
                <a:lnTo>
                  <a:pt x="562" y="288"/>
                </a:lnTo>
                <a:lnTo>
                  <a:pt x="599" y="283"/>
                </a:lnTo>
                <a:lnTo>
                  <a:pt x="634" y="278"/>
                </a:lnTo>
                <a:lnTo>
                  <a:pt x="669" y="272"/>
                </a:lnTo>
                <a:lnTo>
                  <a:pt x="702" y="265"/>
                </a:lnTo>
                <a:lnTo>
                  <a:pt x="732" y="259"/>
                </a:lnTo>
                <a:lnTo>
                  <a:pt x="761" y="250"/>
                </a:lnTo>
                <a:lnTo>
                  <a:pt x="788" y="241"/>
                </a:lnTo>
                <a:lnTo>
                  <a:pt x="811" y="229"/>
                </a:lnTo>
                <a:lnTo>
                  <a:pt x="833" y="219"/>
                </a:lnTo>
                <a:lnTo>
                  <a:pt x="850" y="208"/>
                </a:lnTo>
                <a:lnTo>
                  <a:pt x="866" y="197"/>
                </a:lnTo>
                <a:lnTo>
                  <a:pt x="877" y="184"/>
                </a:lnTo>
                <a:lnTo>
                  <a:pt x="884" y="171"/>
                </a:lnTo>
                <a:lnTo>
                  <a:pt x="890" y="159"/>
                </a:lnTo>
                <a:lnTo>
                  <a:pt x="892" y="146"/>
                </a:lnTo>
                <a:lnTo>
                  <a:pt x="890" y="134"/>
                </a:lnTo>
                <a:lnTo>
                  <a:pt x="884" y="121"/>
                </a:lnTo>
                <a:lnTo>
                  <a:pt x="877" y="109"/>
                </a:lnTo>
                <a:lnTo>
                  <a:pt x="865" y="96"/>
                </a:lnTo>
                <a:lnTo>
                  <a:pt x="850" y="84"/>
                </a:lnTo>
                <a:lnTo>
                  <a:pt x="833" y="73"/>
                </a:lnTo>
                <a:lnTo>
                  <a:pt x="811" y="61"/>
                </a:lnTo>
                <a:lnTo>
                  <a:pt x="788" y="51"/>
                </a:lnTo>
                <a:lnTo>
                  <a:pt x="761" y="42"/>
                </a:lnTo>
                <a:lnTo>
                  <a:pt x="732" y="32"/>
                </a:lnTo>
                <a:lnTo>
                  <a:pt x="701" y="25"/>
                </a:lnTo>
                <a:lnTo>
                  <a:pt x="669" y="19"/>
                </a:lnTo>
                <a:lnTo>
                  <a:pt x="634" y="13"/>
                </a:lnTo>
                <a:lnTo>
                  <a:pt x="599" y="7"/>
                </a:lnTo>
                <a:lnTo>
                  <a:pt x="560" y="4"/>
                </a:lnTo>
                <a:lnTo>
                  <a:pt x="522" y="1"/>
                </a:lnTo>
                <a:lnTo>
                  <a:pt x="484" y="0"/>
                </a:lnTo>
                <a:lnTo>
                  <a:pt x="445" y="0"/>
                </a:lnTo>
                <a:lnTo>
                  <a:pt x="407" y="0"/>
                </a:lnTo>
                <a:lnTo>
                  <a:pt x="369" y="1"/>
                </a:lnTo>
                <a:lnTo>
                  <a:pt x="329" y="4"/>
                </a:lnTo>
                <a:lnTo>
                  <a:pt x="292" y="7"/>
                </a:lnTo>
                <a:lnTo>
                  <a:pt x="257" y="13"/>
                </a:lnTo>
                <a:lnTo>
                  <a:pt x="222" y="19"/>
                </a:lnTo>
                <a:lnTo>
                  <a:pt x="189" y="25"/>
                </a:lnTo>
                <a:lnTo>
                  <a:pt x="159" y="33"/>
                </a:lnTo>
                <a:lnTo>
                  <a:pt x="129" y="42"/>
                </a:lnTo>
                <a:lnTo>
                  <a:pt x="102" y="51"/>
                </a:lnTo>
                <a:lnTo>
                  <a:pt x="80" y="61"/>
                </a:lnTo>
                <a:lnTo>
                  <a:pt x="58" y="73"/>
                </a:lnTo>
                <a:lnTo>
                  <a:pt x="41" y="84"/>
                </a:lnTo>
                <a:lnTo>
                  <a:pt x="26" y="96"/>
                </a:lnTo>
                <a:lnTo>
                  <a:pt x="14" y="109"/>
                </a:lnTo>
                <a:lnTo>
                  <a:pt x="4" y="121"/>
                </a:lnTo>
                <a:lnTo>
                  <a:pt x="0" y="134"/>
                </a:lnTo>
                <a:lnTo>
                  <a:pt x="0" y="1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Rectangle 18">
            <a:extLst>
              <a:ext uri="{FF2B5EF4-FFF2-40B4-BE49-F238E27FC236}">
                <a16:creationId xmlns:a16="http://schemas.microsoft.com/office/drawing/2014/main" id="{D40568D2-6BDB-48E1-BC26-9EE34F05403B}"/>
              </a:ext>
            </a:extLst>
          </p:cNvPr>
          <p:cNvSpPr>
            <a:spLocks noChangeArrowheads="1"/>
          </p:cNvSpPr>
          <p:nvPr/>
        </p:nvSpPr>
        <p:spPr bwMode="auto">
          <a:xfrm>
            <a:off x="3884613" y="1682750"/>
            <a:ext cx="13668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hourly_wages</a:t>
            </a:r>
          </a:p>
        </p:txBody>
      </p:sp>
      <p:sp>
        <p:nvSpPr>
          <p:cNvPr id="17427" name="Line 19">
            <a:extLst>
              <a:ext uri="{FF2B5EF4-FFF2-40B4-BE49-F238E27FC236}">
                <a16:creationId xmlns:a16="http://schemas.microsoft.com/office/drawing/2014/main" id="{36378A32-D108-46C0-AAF1-0D4473C76DF9}"/>
              </a:ext>
            </a:extLst>
          </p:cNvPr>
          <p:cNvSpPr>
            <a:spLocks noChangeShapeType="1"/>
          </p:cNvSpPr>
          <p:nvPr/>
        </p:nvSpPr>
        <p:spPr bwMode="auto">
          <a:xfrm>
            <a:off x="4713288" y="2078038"/>
            <a:ext cx="1143000" cy="6350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Freeform 20">
            <a:extLst>
              <a:ext uri="{FF2B5EF4-FFF2-40B4-BE49-F238E27FC236}">
                <a16:creationId xmlns:a16="http://schemas.microsoft.com/office/drawing/2014/main" id="{D3178BE7-300B-450F-BFF4-8B6954263471}"/>
              </a:ext>
            </a:extLst>
          </p:cNvPr>
          <p:cNvSpPr>
            <a:spLocks/>
          </p:cNvSpPr>
          <p:nvPr/>
        </p:nvSpPr>
        <p:spPr bwMode="auto">
          <a:xfrm>
            <a:off x="7848600" y="2057400"/>
            <a:ext cx="1085850" cy="431800"/>
          </a:xfrm>
          <a:custGeom>
            <a:avLst/>
            <a:gdLst>
              <a:gd name="T0" fmla="*/ 1 w 684"/>
              <a:gd name="T1" fmla="*/ 147 h 272"/>
              <a:gd name="T2" fmla="*/ 10 w 684"/>
              <a:gd name="T3" fmla="*/ 170 h 272"/>
              <a:gd name="T4" fmla="*/ 31 w 684"/>
              <a:gd name="T5" fmla="*/ 192 h 272"/>
              <a:gd name="T6" fmla="*/ 61 w 684"/>
              <a:gd name="T7" fmla="*/ 213 h 272"/>
              <a:gd name="T8" fmla="*/ 98 w 684"/>
              <a:gd name="T9" fmla="*/ 231 h 272"/>
              <a:gd name="T10" fmla="*/ 144 w 684"/>
              <a:gd name="T11" fmla="*/ 247 h 272"/>
              <a:gd name="T12" fmla="*/ 196 w 684"/>
              <a:gd name="T13" fmla="*/ 258 h 272"/>
              <a:gd name="T14" fmla="*/ 251 w 684"/>
              <a:gd name="T15" fmla="*/ 267 h 272"/>
              <a:gd name="T16" fmla="*/ 310 w 684"/>
              <a:gd name="T17" fmla="*/ 271 h 272"/>
              <a:gd name="T18" fmla="*/ 369 w 684"/>
              <a:gd name="T19" fmla="*/ 271 h 272"/>
              <a:gd name="T20" fmla="*/ 428 w 684"/>
              <a:gd name="T21" fmla="*/ 265 h 272"/>
              <a:gd name="T22" fmla="*/ 485 w 684"/>
              <a:gd name="T23" fmla="*/ 258 h 272"/>
              <a:gd name="T24" fmla="*/ 536 w 684"/>
              <a:gd name="T25" fmla="*/ 247 h 272"/>
              <a:gd name="T26" fmla="*/ 582 w 684"/>
              <a:gd name="T27" fmla="*/ 231 h 272"/>
              <a:gd name="T28" fmla="*/ 621 w 684"/>
              <a:gd name="T29" fmla="*/ 213 h 272"/>
              <a:gd name="T30" fmla="*/ 650 w 684"/>
              <a:gd name="T31" fmla="*/ 192 h 272"/>
              <a:gd name="T32" fmla="*/ 671 w 684"/>
              <a:gd name="T33" fmla="*/ 170 h 272"/>
              <a:gd name="T34" fmla="*/ 681 w 684"/>
              <a:gd name="T35" fmla="*/ 147 h 272"/>
              <a:gd name="T36" fmla="*/ 681 w 684"/>
              <a:gd name="T37" fmla="*/ 123 h 272"/>
              <a:gd name="T38" fmla="*/ 671 w 684"/>
              <a:gd name="T39" fmla="*/ 100 h 272"/>
              <a:gd name="T40" fmla="*/ 650 w 684"/>
              <a:gd name="T41" fmla="*/ 79 h 272"/>
              <a:gd name="T42" fmla="*/ 621 w 684"/>
              <a:gd name="T43" fmla="*/ 58 h 272"/>
              <a:gd name="T44" fmla="*/ 582 w 684"/>
              <a:gd name="T45" fmla="*/ 39 h 272"/>
              <a:gd name="T46" fmla="*/ 536 w 684"/>
              <a:gd name="T47" fmla="*/ 25 h 272"/>
              <a:gd name="T48" fmla="*/ 485 w 684"/>
              <a:gd name="T49" fmla="*/ 12 h 272"/>
              <a:gd name="T50" fmla="*/ 428 w 684"/>
              <a:gd name="T51" fmla="*/ 4 h 272"/>
              <a:gd name="T52" fmla="*/ 369 w 684"/>
              <a:gd name="T53" fmla="*/ 1 h 272"/>
              <a:gd name="T54" fmla="*/ 310 w 684"/>
              <a:gd name="T55" fmla="*/ 1 h 272"/>
              <a:gd name="T56" fmla="*/ 251 w 684"/>
              <a:gd name="T57" fmla="*/ 4 h 272"/>
              <a:gd name="T58" fmla="*/ 196 w 684"/>
              <a:gd name="T59" fmla="*/ 12 h 272"/>
              <a:gd name="T60" fmla="*/ 144 w 684"/>
              <a:gd name="T61" fmla="*/ 25 h 272"/>
              <a:gd name="T62" fmla="*/ 98 w 684"/>
              <a:gd name="T63" fmla="*/ 40 h 272"/>
              <a:gd name="T64" fmla="*/ 60 w 684"/>
              <a:gd name="T65" fmla="*/ 58 h 272"/>
              <a:gd name="T66" fmla="*/ 31 w 684"/>
              <a:gd name="T67" fmla="*/ 79 h 272"/>
              <a:gd name="T68" fmla="*/ 10 w 684"/>
              <a:gd name="T69" fmla="*/ 100 h 272"/>
              <a:gd name="T70" fmla="*/ 1 w 684"/>
              <a:gd name="T71" fmla="*/ 12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4" h="272">
                <a:moveTo>
                  <a:pt x="0" y="136"/>
                </a:moveTo>
                <a:lnTo>
                  <a:pt x="1" y="147"/>
                </a:lnTo>
                <a:lnTo>
                  <a:pt x="3" y="158"/>
                </a:lnTo>
                <a:lnTo>
                  <a:pt x="10" y="170"/>
                </a:lnTo>
                <a:lnTo>
                  <a:pt x="19" y="181"/>
                </a:lnTo>
                <a:lnTo>
                  <a:pt x="31" y="192"/>
                </a:lnTo>
                <a:lnTo>
                  <a:pt x="44" y="204"/>
                </a:lnTo>
                <a:lnTo>
                  <a:pt x="61" y="213"/>
                </a:lnTo>
                <a:lnTo>
                  <a:pt x="77" y="222"/>
                </a:lnTo>
                <a:lnTo>
                  <a:pt x="98" y="231"/>
                </a:lnTo>
                <a:lnTo>
                  <a:pt x="120" y="239"/>
                </a:lnTo>
                <a:lnTo>
                  <a:pt x="144" y="247"/>
                </a:lnTo>
                <a:lnTo>
                  <a:pt x="169" y="252"/>
                </a:lnTo>
                <a:lnTo>
                  <a:pt x="196" y="258"/>
                </a:lnTo>
                <a:lnTo>
                  <a:pt x="224" y="263"/>
                </a:lnTo>
                <a:lnTo>
                  <a:pt x="251" y="267"/>
                </a:lnTo>
                <a:lnTo>
                  <a:pt x="281" y="269"/>
                </a:lnTo>
                <a:lnTo>
                  <a:pt x="310" y="271"/>
                </a:lnTo>
                <a:lnTo>
                  <a:pt x="339" y="271"/>
                </a:lnTo>
                <a:lnTo>
                  <a:pt x="369" y="271"/>
                </a:lnTo>
                <a:lnTo>
                  <a:pt x="399" y="269"/>
                </a:lnTo>
                <a:lnTo>
                  <a:pt x="428" y="265"/>
                </a:lnTo>
                <a:lnTo>
                  <a:pt x="457" y="263"/>
                </a:lnTo>
                <a:lnTo>
                  <a:pt x="485" y="258"/>
                </a:lnTo>
                <a:lnTo>
                  <a:pt x="512" y="252"/>
                </a:lnTo>
                <a:lnTo>
                  <a:pt x="536" y="247"/>
                </a:lnTo>
                <a:lnTo>
                  <a:pt x="559" y="239"/>
                </a:lnTo>
                <a:lnTo>
                  <a:pt x="582" y="231"/>
                </a:lnTo>
                <a:lnTo>
                  <a:pt x="601" y="222"/>
                </a:lnTo>
                <a:lnTo>
                  <a:pt x="621" y="213"/>
                </a:lnTo>
                <a:lnTo>
                  <a:pt x="636" y="204"/>
                </a:lnTo>
                <a:lnTo>
                  <a:pt x="650" y="192"/>
                </a:lnTo>
                <a:lnTo>
                  <a:pt x="662" y="181"/>
                </a:lnTo>
                <a:lnTo>
                  <a:pt x="671" y="170"/>
                </a:lnTo>
                <a:lnTo>
                  <a:pt x="677" y="158"/>
                </a:lnTo>
                <a:lnTo>
                  <a:pt x="681" y="147"/>
                </a:lnTo>
                <a:lnTo>
                  <a:pt x="683" y="136"/>
                </a:lnTo>
                <a:lnTo>
                  <a:pt x="681" y="123"/>
                </a:lnTo>
                <a:lnTo>
                  <a:pt x="677" y="112"/>
                </a:lnTo>
                <a:lnTo>
                  <a:pt x="671" y="100"/>
                </a:lnTo>
                <a:lnTo>
                  <a:pt x="662" y="88"/>
                </a:lnTo>
                <a:lnTo>
                  <a:pt x="650" y="79"/>
                </a:lnTo>
                <a:lnTo>
                  <a:pt x="636" y="69"/>
                </a:lnTo>
                <a:lnTo>
                  <a:pt x="621" y="58"/>
                </a:lnTo>
                <a:lnTo>
                  <a:pt x="601" y="48"/>
                </a:lnTo>
                <a:lnTo>
                  <a:pt x="582" y="39"/>
                </a:lnTo>
                <a:lnTo>
                  <a:pt x="559" y="31"/>
                </a:lnTo>
                <a:lnTo>
                  <a:pt x="536" y="25"/>
                </a:lnTo>
                <a:lnTo>
                  <a:pt x="511" y="19"/>
                </a:lnTo>
                <a:lnTo>
                  <a:pt x="485" y="12"/>
                </a:lnTo>
                <a:lnTo>
                  <a:pt x="457" y="9"/>
                </a:lnTo>
                <a:lnTo>
                  <a:pt x="428" y="4"/>
                </a:lnTo>
                <a:lnTo>
                  <a:pt x="399" y="2"/>
                </a:lnTo>
                <a:lnTo>
                  <a:pt x="369" y="1"/>
                </a:lnTo>
                <a:lnTo>
                  <a:pt x="339" y="0"/>
                </a:lnTo>
                <a:lnTo>
                  <a:pt x="310" y="1"/>
                </a:lnTo>
                <a:lnTo>
                  <a:pt x="281" y="2"/>
                </a:lnTo>
                <a:lnTo>
                  <a:pt x="251" y="4"/>
                </a:lnTo>
                <a:lnTo>
                  <a:pt x="224" y="9"/>
                </a:lnTo>
                <a:lnTo>
                  <a:pt x="196" y="12"/>
                </a:lnTo>
                <a:lnTo>
                  <a:pt x="169" y="19"/>
                </a:lnTo>
                <a:lnTo>
                  <a:pt x="144" y="25"/>
                </a:lnTo>
                <a:lnTo>
                  <a:pt x="120" y="31"/>
                </a:lnTo>
                <a:lnTo>
                  <a:pt x="98" y="40"/>
                </a:lnTo>
                <a:lnTo>
                  <a:pt x="77" y="48"/>
                </a:lnTo>
                <a:lnTo>
                  <a:pt x="60" y="58"/>
                </a:lnTo>
                <a:lnTo>
                  <a:pt x="44" y="69"/>
                </a:lnTo>
                <a:lnTo>
                  <a:pt x="31" y="79"/>
                </a:lnTo>
                <a:lnTo>
                  <a:pt x="19" y="88"/>
                </a:lnTo>
                <a:lnTo>
                  <a:pt x="10" y="100"/>
                </a:lnTo>
                <a:lnTo>
                  <a:pt x="3" y="113"/>
                </a:lnTo>
                <a:lnTo>
                  <a:pt x="1" y="123"/>
                </a:lnTo>
                <a:lnTo>
                  <a:pt x="0" y="13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9" name="Freeform 21">
            <a:extLst>
              <a:ext uri="{FF2B5EF4-FFF2-40B4-BE49-F238E27FC236}">
                <a16:creationId xmlns:a16="http://schemas.microsoft.com/office/drawing/2014/main" id="{78645CEC-BC04-4A12-AA3E-D6945825B7D2}"/>
              </a:ext>
            </a:extLst>
          </p:cNvPr>
          <p:cNvSpPr>
            <a:spLocks/>
          </p:cNvSpPr>
          <p:nvPr/>
        </p:nvSpPr>
        <p:spPr bwMode="auto">
          <a:xfrm>
            <a:off x="5334000" y="1600200"/>
            <a:ext cx="1525588" cy="481013"/>
          </a:xfrm>
          <a:custGeom>
            <a:avLst/>
            <a:gdLst>
              <a:gd name="T0" fmla="*/ 1 w 961"/>
              <a:gd name="T1" fmla="*/ 164 h 303"/>
              <a:gd name="T2" fmla="*/ 17 w 961"/>
              <a:gd name="T3" fmla="*/ 189 h 303"/>
              <a:gd name="T4" fmla="*/ 46 w 961"/>
              <a:gd name="T5" fmla="*/ 215 h 303"/>
              <a:gd name="T6" fmla="*/ 85 w 961"/>
              <a:gd name="T7" fmla="*/ 237 h 303"/>
              <a:gd name="T8" fmla="*/ 139 w 961"/>
              <a:gd name="T9" fmla="*/ 258 h 303"/>
              <a:gd name="T10" fmla="*/ 205 w 961"/>
              <a:gd name="T11" fmla="*/ 274 h 303"/>
              <a:gd name="T12" fmla="*/ 277 w 961"/>
              <a:gd name="T13" fmla="*/ 287 h 303"/>
              <a:gd name="T14" fmla="*/ 355 w 961"/>
              <a:gd name="T15" fmla="*/ 296 h 303"/>
              <a:gd name="T16" fmla="*/ 438 w 961"/>
              <a:gd name="T17" fmla="*/ 302 h 303"/>
              <a:gd name="T18" fmla="*/ 520 w 961"/>
              <a:gd name="T19" fmla="*/ 302 h 303"/>
              <a:gd name="T20" fmla="*/ 604 w 961"/>
              <a:gd name="T21" fmla="*/ 295 h 303"/>
              <a:gd name="T22" fmla="*/ 682 w 961"/>
              <a:gd name="T23" fmla="*/ 287 h 303"/>
              <a:gd name="T24" fmla="*/ 754 w 961"/>
              <a:gd name="T25" fmla="*/ 274 h 303"/>
              <a:gd name="T26" fmla="*/ 820 w 961"/>
              <a:gd name="T27" fmla="*/ 258 h 303"/>
              <a:gd name="T28" fmla="*/ 873 w 961"/>
              <a:gd name="T29" fmla="*/ 237 h 303"/>
              <a:gd name="T30" fmla="*/ 916 w 961"/>
              <a:gd name="T31" fmla="*/ 215 h 303"/>
              <a:gd name="T32" fmla="*/ 942 w 961"/>
              <a:gd name="T33" fmla="*/ 189 h 303"/>
              <a:gd name="T34" fmla="*/ 958 w 961"/>
              <a:gd name="T35" fmla="*/ 164 h 303"/>
              <a:gd name="T36" fmla="*/ 958 w 961"/>
              <a:gd name="T37" fmla="*/ 137 h 303"/>
              <a:gd name="T38" fmla="*/ 942 w 961"/>
              <a:gd name="T39" fmla="*/ 112 h 303"/>
              <a:gd name="T40" fmla="*/ 916 w 961"/>
              <a:gd name="T41" fmla="*/ 87 h 303"/>
              <a:gd name="T42" fmla="*/ 871 w 961"/>
              <a:gd name="T43" fmla="*/ 65 h 303"/>
              <a:gd name="T44" fmla="*/ 820 w 961"/>
              <a:gd name="T45" fmla="*/ 43 h 303"/>
              <a:gd name="T46" fmla="*/ 754 w 961"/>
              <a:gd name="T47" fmla="*/ 28 h 303"/>
              <a:gd name="T48" fmla="*/ 682 w 961"/>
              <a:gd name="T49" fmla="*/ 14 h 303"/>
              <a:gd name="T50" fmla="*/ 604 w 961"/>
              <a:gd name="T51" fmla="*/ 6 h 303"/>
              <a:gd name="T52" fmla="*/ 520 w 961"/>
              <a:gd name="T53" fmla="*/ 1 h 303"/>
              <a:gd name="T54" fmla="*/ 438 w 961"/>
              <a:gd name="T55" fmla="*/ 1 h 303"/>
              <a:gd name="T56" fmla="*/ 355 w 961"/>
              <a:gd name="T57" fmla="*/ 6 h 303"/>
              <a:gd name="T58" fmla="*/ 277 w 961"/>
              <a:gd name="T59" fmla="*/ 14 h 303"/>
              <a:gd name="T60" fmla="*/ 205 w 961"/>
              <a:gd name="T61" fmla="*/ 28 h 303"/>
              <a:gd name="T62" fmla="*/ 139 w 961"/>
              <a:gd name="T63" fmla="*/ 44 h 303"/>
              <a:gd name="T64" fmla="*/ 85 w 961"/>
              <a:gd name="T65" fmla="*/ 65 h 303"/>
              <a:gd name="T66" fmla="*/ 46 w 961"/>
              <a:gd name="T67" fmla="*/ 87 h 303"/>
              <a:gd name="T68" fmla="*/ 17 w 961"/>
              <a:gd name="T69" fmla="*/ 112 h 303"/>
              <a:gd name="T70" fmla="*/ 1 w 961"/>
              <a:gd name="T71" fmla="*/ 13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1" h="303">
                <a:moveTo>
                  <a:pt x="0" y="152"/>
                </a:moveTo>
                <a:lnTo>
                  <a:pt x="1" y="164"/>
                </a:lnTo>
                <a:lnTo>
                  <a:pt x="7" y="177"/>
                </a:lnTo>
                <a:lnTo>
                  <a:pt x="17" y="189"/>
                </a:lnTo>
                <a:lnTo>
                  <a:pt x="28" y="203"/>
                </a:lnTo>
                <a:lnTo>
                  <a:pt x="46" y="215"/>
                </a:lnTo>
                <a:lnTo>
                  <a:pt x="63" y="226"/>
                </a:lnTo>
                <a:lnTo>
                  <a:pt x="85" y="237"/>
                </a:lnTo>
                <a:lnTo>
                  <a:pt x="113" y="247"/>
                </a:lnTo>
                <a:lnTo>
                  <a:pt x="139" y="258"/>
                </a:lnTo>
                <a:lnTo>
                  <a:pt x="172" y="266"/>
                </a:lnTo>
                <a:lnTo>
                  <a:pt x="205" y="274"/>
                </a:lnTo>
                <a:lnTo>
                  <a:pt x="241" y="281"/>
                </a:lnTo>
                <a:lnTo>
                  <a:pt x="277" y="287"/>
                </a:lnTo>
                <a:lnTo>
                  <a:pt x="315" y="292"/>
                </a:lnTo>
                <a:lnTo>
                  <a:pt x="355" y="296"/>
                </a:lnTo>
                <a:lnTo>
                  <a:pt x="396" y="299"/>
                </a:lnTo>
                <a:lnTo>
                  <a:pt x="438" y="302"/>
                </a:lnTo>
                <a:lnTo>
                  <a:pt x="481" y="302"/>
                </a:lnTo>
                <a:lnTo>
                  <a:pt x="520" y="302"/>
                </a:lnTo>
                <a:lnTo>
                  <a:pt x="563" y="299"/>
                </a:lnTo>
                <a:lnTo>
                  <a:pt x="604" y="295"/>
                </a:lnTo>
                <a:lnTo>
                  <a:pt x="643" y="292"/>
                </a:lnTo>
                <a:lnTo>
                  <a:pt x="682" y="287"/>
                </a:lnTo>
                <a:lnTo>
                  <a:pt x="720" y="281"/>
                </a:lnTo>
                <a:lnTo>
                  <a:pt x="754" y="274"/>
                </a:lnTo>
                <a:lnTo>
                  <a:pt x="787" y="266"/>
                </a:lnTo>
                <a:lnTo>
                  <a:pt x="820" y="258"/>
                </a:lnTo>
                <a:lnTo>
                  <a:pt x="848" y="247"/>
                </a:lnTo>
                <a:lnTo>
                  <a:pt x="873" y="237"/>
                </a:lnTo>
                <a:lnTo>
                  <a:pt x="894" y="226"/>
                </a:lnTo>
                <a:lnTo>
                  <a:pt x="916" y="215"/>
                </a:lnTo>
                <a:lnTo>
                  <a:pt x="930" y="203"/>
                </a:lnTo>
                <a:lnTo>
                  <a:pt x="942" y="189"/>
                </a:lnTo>
                <a:lnTo>
                  <a:pt x="952" y="177"/>
                </a:lnTo>
                <a:lnTo>
                  <a:pt x="958" y="164"/>
                </a:lnTo>
                <a:lnTo>
                  <a:pt x="960" y="152"/>
                </a:lnTo>
                <a:lnTo>
                  <a:pt x="958" y="137"/>
                </a:lnTo>
                <a:lnTo>
                  <a:pt x="952" y="124"/>
                </a:lnTo>
                <a:lnTo>
                  <a:pt x="942" y="112"/>
                </a:lnTo>
                <a:lnTo>
                  <a:pt x="930" y="98"/>
                </a:lnTo>
                <a:lnTo>
                  <a:pt x="916" y="87"/>
                </a:lnTo>
                <a:lnTo>
                  <a:pt x="894" y="76"/>
                </a:lnTo>
                <a:lnTo>
                  <a:pt x="871" y="65"/>
                </a:lnTo>
                <a:lnTo>
                  <a:pt x="848" y="54"/>
                </a:lnTo>
                <a:lnTo>
                  <a:pt x="820" y="43"/>
                </a:lnTo>
                <a:lnTo>
                  <a:pt x="787" y="34"/>
                </a:lnTo>
                <a:lnTo>
                  <a:pt x="754" y="28"/>
                </a:lnTo>
                <a:lnTo>
                  <a:pt x="717" y="21"/>
                </a:lnTo>
                <a:lnTo>
                  <a:pt x="682" y="14"/>
                </a:lnTo>
                <a:lnTo>
                  <a:pt x="643" y="10"/>
                </a:lnTo>
                <a:lnTo>
                  <a:pt x="604" y="6"/>
                </a:lnTo>
                <a:lnTo>
                  <a:pt x="563" y="3"/>
                </a:lnTo>
                <a:lnTo>
                  <a:pt x="520" y="1"/>
                </a:lnTo>
                <a:lnTo>
                  <a:pt x="478" y="0"/>
                </a:lnTo>
                <a:lnTo>
                  <a:pt x="438" y="1"/>
                </a:lnTo>
                <a:lnTo>
                  <a:pt x="396" y="3"/>
                </a:lnTo>
                <a:lnTo>
                  <a:pt x="355" y="6"/>
                </a:lnTo>
                <a:lnTo>
                  <a:pt x="315" y="10"/>
                </a:lnTo>
                <a:lnTo>
                  <a:pt x="277" y="14"/>
                </a:lnTo>
                <a:lnTo>
                  <a:pt x="239" y="21"/>
                </a:lnTo>
                <a:lnTo>
                  <a:pt x="205" y="28"/>
                </a:lnTo>
                <a:lnTo>
                  <a:pt x="172" y="34"/>
                </a:lnTo>
                <a:lnTo>
                  <a:pt x="139" y="44"/>
                </a:lnTo>
                <a:lnTo>
                  <a:pt x="113" y="54"/>
                </a:lnTo>
                <a:lnTo>
                  <a:pt x="85" y="65"/>
                </a:lnTo>
                <a:lnTo>
                  <a:pt x="63" y="76"/>
                </a:lnTo>
                <a:lnTo>
                  <a:pt x="46" y="87"/>
                </a:lnTo>
                <a:lnTo>
                  <a:pt x="28" y="98"/>
                </a:lnTo>
                <a:lnTo>
                  <a:pt x="17" y="112"/>
                </a:lnTo>
                <a:lnTo>
                  <a:pt x="7" y="125"/>
                </a:lnTo>
                <a:lnTo>
                  <a:pt x="1" y="137"/>
                </a:lnTo>
                <a:lnTo>
                  <a:pt x="0" y="152"/>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0" name="Freeform 22">
            <a:extLst>
              <a:ext uri="{FF2B5EF4-FFF2-40B4-BE49-F238E27FC236}">
                <a16:creationId xmlns:a16="http://schemas.microsoft.com/office/drawing/2014/main" id="{742CA6EF-B351-4EBE-AF48-57FC9DBA9ABF}"/>
              </a:ext>
            </a:extLst>
          </p:cNvPr>
          <p:cNvSpPr>
            <a:spLocks/>
          </p:cNvSpPr>
          <p:nvPr/>
        </p:nvSpPr>
        <p:spPr bwMode="auto">
          <a:xfrm>
            <a:off x="5734050" y="2740025"/>
            <a:ext cx="1284288" cy="431800"/>
          </a:xfrm>
          <a:custGeom>
            <a:avLst/>
            <a:gdLst>
              <a:gd name="T0" fmla="*/ 808 w 809"/>
              <a:gd name="T1" fmla="*/ 271 h 272"/>
              <a:gd name="T2" fmla="*/ 808 w 809"/>
              <a:gd name="T3" fmla="*/ 0 h 272"/>
              <a:gd name="T4" fmla="*/ 0 w 809"/>
              <a:gd name="T5" fmla="*/ 0 h 272"/>
              <a:gd name="T6" fmla="*/ 0 w 809"/>
              <a:gd name="T7" fmla="*/ 271 h 272"/>
              <a:gd name="T8" fmla="*/ 808 w 809"/>
              <a:gd name="T9" fmla="*/ 271 h 272"/>
            </a:gdLst>
            <a:ahLst/>
            <a:cxnLst>
              <a:cxn ang="0">
                <a:pos x="T0" y="T1"/>
              </a:cxn>
              <a:cxn ang="0">
                <a:pos x="T2" y="T3"/>
              </a:cxn>
              <a:cxn ang="0">
                <a:pos x="T4" y="T5"/>
              </a:cxn>
              <a:cxn ang="0">
                <a:pos x="T6" y="T7"/>
              </a:cxn>
              <a:cxn ang="0">
                <a:pos x="T8" y="T9"/>
              </a:cxn>
            </a:cxnLst>
            <a:rect l="0" t="0" r="r" b="b"/>
            <a:pathLst>
              <a:path w="809" h="272">
                <a:moveTo>
                  <a:pt x="808" y="271"/>
                </a:moveTo>
                <a:lnTo>
                  <a:pt x="808" y="0"/>
                </a:lnTo>
                <a:lnTo>
                  <a:pt x="0" y="0"/>
                </a:lnTo>
                <a:lnTo>
                  <a:pt x="0" y="271"/>
                </a:lnTo>
                <a:lnTo>
                  <a:pt x="808" y="271"/>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1" name="Freeform 23">
            <a:extLst>
              <a:ext uri="{FF2B5EF4-FFF2-40B4-BE49-F238E27FC236}">
                <a16:creationId xmlns:a16="http://schemas.microsoft.com/office/drawing/2014/main" id="{DBBE069D-DFDE-4676-A009-BFAFF59C27BF}"/>
              </a:ext>
            </a:extLst>
          </p:cNvPr>
          <p:cNvSpPr>
            <a:spLocks/>
          </p:cNvSpPr>
          <p:nvPr/>
        </p:nvSpPr>
        <p:spPr bwMode="auto">
          <a:xfrm>
            <a:off x="7577138" y="2740025"/>
            <a:ext cx="1446212" cy="414338"/>
          </a:xfrm>
          <a:custGeom>
            <a:avLst/>
            <a:gdLst>
              <a:gd name="T0" fmla="*/ 910 w 911"/>
              <a:gd name="T1" fmla="*/ 260 h 261"/>
              <a:gd name="T2" fmla="*/ 910 w 911"/>
              <a:gd name="T3" fmla="*/ 0 h 261"/>
              <a:gd name="T4" fmla="*/ 0 w 911"/>
              <a:gd name="T5" fmla="*/ 0 h 261"/>
              <a:gd name="T6" fmla="*/ 0 w 911"/>
              <a:gd name="T7" fmla="*/ 260 h 261"/>
              <a:gd name="T8" fmla="*/ 910 w 911"/>
              <a:gd name="T9" fmla="*/ 260 h 261"/>
            </a:gdLst>
            <a:ahLst/>
            <a:cxnLst>
              <a:cxn ang="0">
                <a:pos x="T0" y="T1"/>
              </a:cxn>
              <a:cxn ang="0">
                <a:pos x="T2" y="T3"/>
              </a:cxn>
              <a:cxn ang="0">
                <a:pos x="T4" y="T5"/>
              </a:cxn>
              <a:cxn ang="0">
                <a:pos x="T6" y="T7"/>
              </a:cxn>
              <a:cxn ang="0">
                <a:pos x="T8" y="T9"/>
              </a:cxn>
            </a:cxnLst>
            <a:rect l="0" t="0" r="r" b="b"/>
            <a:pathLst>
              <a:path w="911" h="261">
                <a:moveTo>
                  <a:pt x="910" y="260"/>
                </a:moveTo>
                <a:lnTo>
                  <a:pt x="910" y="0"/>
                </a:lnTo>
                <a:lnTo>
                  <a:pt x="0" y="0"/>
                </a:lnTo>
                <a:lnTo>
                  <a:pt x="0" y="260"/>
                </a:lnTo>
                <a:lnTo>
                  <a:pt x="910" y="26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Freeform 24">
            <a:extLst>
              <a:ext uri="{FF2B5EF4-FFF2-40B4-BE49-F238E27FC236}">
                <a16:creationId xmlns:a16="http://schemas.microsoft.com/office/drawing/2014/main" id="{A66DE918-1688-4C8C-B037-8BC8659E90FA}"/>
              </a:ext>
            </a:extLst>
          </p:cNvPr>
          <p:cNvSpPr>
            <a:spLocks/>
          </p:cNvSpPr>
          <p:nvPr/>
        </p:nvSpPr>
        <p:spPr bwMode="auto">
          <a:xfrm>
            <a:off x="6975475" y="1727200"/>
            <a:ext cx="722313" cy="484188"/>
          </a:xfrm>
          <a:custGeom>
            <a:avLst/>
            <a:gdLst>
              <a:gd name="T0" fmla="*/ 226 w 455"/>
              <a:gd name="T1" fmla="*/ 0 h 305"/>
              <a:gd name="T2" fmla="*/ 454 w 455"/>
              <a:gd name="T3" fmla="*/ 304 h 305"/>
              <a:gd name="T4" fmla="*/ 0 w 455"/>
              <a:gd name="T5" fmla="*/ 304 h 305"/>
              <a:gd name="T6" fmla="*/ 226 w 455"/>
              <a:gd name="T7" fmla="*/ 0 h 305"/>
            </a:gdLst>
            <a:ahLst/>
            <a:cxnLst>
              <a:cxn ang="0">
                <a:pos x="T0" y="T1"/>
              </a:cxn>
              <a:cxn ang="0">
                <a:pos x="T2" y="T3"/>
              </a:cxn>
              <a:cxn ang="0">
                <a:pos x="T4" y="T5"/>
              </a:cxn>
              <a:cxn ang="0">
                <a:pos x="T6" y="T7"/>
              </a:cxn>
            </a:cxnLst>
            <a:rect l="0" t="0" r="r" b="b"/>
            <a:pathLst>
              <a:path w="455" h="305">
                <a:moveTo>
                  <a:pt x="226" y="0"/>
                </a:moveTo>
                <a:lnTo>
                  <a:pt x="454" y="304"/>
                </a:lnTo>
                <a:lnTo>
                  <a:pt x="0" y="304"/>
                </a:lnTo>
                <a:lnTo>
                  <a:pt x="226" y="0"/>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3" name="Rectangle 25">
            <a:extLst>
              <a:ext uri="{FF2B5EF4-FFF2-40B4-BE49-F238E27FC236}">
                <a16:creationId xmlns:a16="http://schemas.microsoft.com/office/drawing/2014/main" id="{5EDE5C46-A4BA-47FD-AD2C-C410A3363D43}"/>
              </a:ext>
            </a:extLst>
          </p:cNvPr>
          <p:cNvSpPr>
            <a:spLocks noChangeArrowheads="1"/>
          </p:cNvSpPr>
          <p:nvPr/>
        </p:nvSpPr>
        <p:spPr bwMode="auto">
          <a:xfrm>
            <a:off x="7086600" y="1908175"/>
            <a:ext cx="477838"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chemeClr val="accent2"/>
                </a:solidFill>
                <a:latin typeface="Arial" panose="020B0604020202020204" pitchFamily="34" charset="0"/>
              </a:rPr>
              <a:t>ISA</a:t>
            </a:r>
          </a:p>
        </p:txBody>
      </p:sp>
      <p:sp>
        <p:nvSpPr>
          <p:cNvPr id="17434" name="Rectangle 26">
            <a:extLst>
              <a:ext uri="{FF2B5EF4-FFF2-40B4-BE49-F238E27FC236}">
                <a16:creationId xmlns:a16="http://schemas.microsoft.com/office/drawing/2014/main" id="{25AF88E9-402D-49D1-A69E-5C0D92AAEC20}"/>
              </a:ext>
            </a:extLst>
          </p:cNvPr>
          <p:cNvSpPr>
            <a:spLocks noChangeArrowheads="1"/>
          </p:cNvSpPr>
          <p:nvPr/>
        </p:nvSpPr>
        <p:spPr bwMode="auto">
          <a:xfrm>
            <a:off x="5716588" y="2822575"/>
            <a:ext cx="132715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Hourly_Emps</a:t>
            </a:r>
          </a:p>
        </p:txBody>
      </p:sp>
      <p:sp>
        <p:nvSpPr>
          <p:cNvPr id="17435" name="Rectangle 27">
            <a:extLst>
              <a:ext uri="{FF2B5EF4-FFF2-40B4-BE49-F238E27FC236}">
                <a16:creationId xmlns:a16="http://schemas.microsoft.com/office/drawing/2014/main" id="{AAFD4EA5-2C10-4430-87F1-929091A79CC8}"/>
              </a:ext>
            </a:extLst>
          </p:cNvPr>
          <p:cNvSpPr>
            <a:spLocks noChangeArrowheads="1"/>
          </p:cNvSpPr>
          <p:nvPr/>
        </p:nvSpPr>
        <p:spPr bwMode="auto">
          <a:xfrm>
            <a:off x="7824788" y="2128838"/>
            <a:ext cx="1039812"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contractid</a:t>
            </a:r>
          </a:p>
        </p:txBody>
      </p:sp>
      <p:sp>
        <p:nvSpPr>
          <p:cNvPr id="17436" name="Rectangle 28">
            <a:extLst>
              <a:ext uri="{FF2B5EF4-FFF2-40B4-BE49-F238E27FC236}">
                <a16:creationId xmlns:a16="http://schemas.microsoft.com/office/drawing/2014/main" id="{18E313E3-FCDD-4853-953D-F17C57B75467}"/>
              </a:ext>
            </a:extLst>
          </p:cNvPr>
          <p:cNvSpPr>
            <a:spLocks noChangeArrowheads="1"/>
          </p:cNvSpPr>
          <p:nvPr/>
        </p:nvSpPr>
        <p:spPr bwMode="auto">
          <a:xfrm>
            <a:off x="5407025" y="1673225"/>
            <a:ext cx="13970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400" b="1">
                <a:solidFill>
                  <a:srgbClr val="000000"/>
                </a:solidFill>
                <a:latin typeface="Arial" panose="020B0604020202020204" pitchFamily="34" charset="0"/>
              </a:rPr>
              <a:t>hours_worked</a:t>
            </a:r>
          </a:p>
        </p:txBody>
      </p:sp>
      <p:sp>
        <p:nvSpPr>
          <p:cNvPr id="17437" name="Line 29">
            <a:extLst>
              <a:ext uri="{FF2B5EF4-FFF2-40B4-BE49-F238E27FC236}">
                <a16:creationId xmlns:a16="http://schemas.microsoft.com/office/drawing/2014/main" id="{FD87F60D-3BF3-4D3D-A354-DA04F15D539E}"/>
              </a:ext>
            </a:extLst>
          </p:cNvPr>
          <p:cNvSpPr>
            <a:spLocks noChangeShapeType="1"/>
          </p:cNvSpPr>
          <p:nvPr/>
        </p:nvSpPr>
        <p:spPr bwMode="auto">
          <a:xfrm flipH="1">
            <a:off x="6389688" y="2195513"/>
            <a:ext cx="774700" cy="53498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30">
            <a:extLst>
              <a:ext uri="{FF2B5EF4-FFF2-40B4-BE49-F238E27FC236}">
                <a16:creationId xmlns:a16="http://schemas.microsoft.com/office/drawing/2014/main" id="{76AFD7FE-446D-4A17-85DC-2CE609AEBE7B}"/>
              </a:ext>
            </a:extLst>
          </p:cNvPr>
          <p:cNvSpPr>
            <a:spLocks noChangeShapeType="1"/>
          </p:cNvSpPr>
          <p:nvPr/>
        </p:nvSpPr>
        <p:spPr bwMode="auto">
          <a:xfrm>
            <a:off x="7415213" y="2195513"/>
            <a:ext cx="785812" cy="53498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9" name="Line 31">
            <a:extLst>
              <a:ext uri="{FF2B5EF4-FFF2-40B4-BE49-F238E27FC236}">
                <a16:creationId xmlns:a16="http://schemas.microsoft.com/office/drawing/2014/main" id="{85CA1E21-8D7A-4AE2-ABBC-E37FCC067414}"/>
              </a:ext>
            </a:extLst>
          </p:cNvPr>
          <p:cNvSpPr>
            <a:spLocks noChangeShapeType="1"/>
          </p:cNvSpPr>
          <p:nvPr/>
        </p:nvSpPr>
        <p:spPr bwMode="auto">
          <a:xfrm>
            <a:off x="8383588" y="2516188"/>
            <a:ext cx="0" cy="2286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0" name="Line 32">
            <a:extLst>
              <a:ext uri="{FF2B5EF4-FFF2-40B4-BE49-F238E27FC236}">
                <a16:creationId xmlns:a16="http://schemas.microsoft.com/office/drawing/2014/main" id="{B487F1AC-2D5E-4C93-AB69-417E5C14DDBA}"/>
              </a:ext>
            </a:extLst>
          </p:cNvPr>
          <p:cNvSpPr>
            <a:spLocks noChangeShapeType="1"/>
          </p:cNvSpPr>
          <p:nvPr/>
        </p:nvSpPr>
        <p:spPr bwMode="auto">
          <a:xfrm>
            <a:off x="6076950" y="2078038"/>
            <a:ext cx="0" cy="65246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1" name="Rectangle 33">
            <a:extLst>
              <a:ext uri="{FF2B5EF4-FFF2-40B4-BE49-F238E27FC236}">
                <a16:creationId xmlns:a16="http://schemas.microsoft.com/office/drawing/2014/main" id="{5CB3E269-249D-4A4B-B3B4-35B79E7BA942}"/>
              </a:ext>
            </a:extLst>
          </p:cNvPr>
          <p:cNvSpPr>
            <a:spLocks noChangeArrowheads="1"/>
          </p:cNvSpPr>
          <p:nvPr/>
        </p:nvSpPr>
        <p:spPr bwMode="auto">
          <a:xfrm>
            <a:off x="152400" y="1676400"/>
            <a:ext cx="4703763"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20000"/>
              </a:spcBef>
              <a:buClr>
                <a:schemeClr val="tx1"/>
              </a:buClr>
              <a:buSzPct val="75000"/>
              <a:buFont typeface="Wingdings" panose="05000000000000000000" pitchFamily="2" charset="2"/>
              <a:buChar char="v"/>
            </a:pPr>
            <a:r>
              <a:rPr lang="en-US" altLang="en-US">
                <a:latin typeface="Book Antiqua" panose="02040602050305030304" pitchFamily="18" charset="0"/>
              </a:rPr>
              <a:t> As in C++, or other PLs, attributes are inherited.</a:t>
            </a:r>
          </a:p>
          <a:p>
            <a:pPr>
              <a:spcBef>
                <a:spcPct val="20000"/>
              </a:spcBef>
              <a:buClr>
                <a:schemeClr val="tx1"/>
              </a:buClr>
              <a:buSzPct val="75000"/>
              <a:buFont typeface="Wingdings" panose="05000000000000000000" pitchFamily="2" charset="2"/>
              <a:buChar char="v"/>
            </a:pPr>
            <a:r>
              <a:rPr lang="en-US" altLang="en-US">
                <a:latin typeface="Book Antiqua" panose="02040602050305030304" pitchFamily="18" charset="0"/>
              </a:rPr>
              <a:t> If we declare A </a:t>
            </a:r>
            <a:r>
              <a:rPr lang="en-US" altLang="en-US" sz="2000" b="1">
                <a:solidFill>
                  <a:schemeClr val="accent2"/>
                </a:solidFill>
                <a:latin typeface="Book Antiqua" panose="02040602050305030304" pitchFamily="18" charset="0"/>
              </a:rPr>
              <a:t>ISA</a:t>
            </a:r>
            <a:r>
              <a:rPr lang="en-US" altLang="en-US">
                <a:latin typeface="Book Antiqua" panose="02040602050305030304" pitchFamily="18" charset="0"/>
              </a:rPr>
              <a:t> B, every A entity is also considered to be a B entity. </a:t>
            </a:r>
          </a:p>
        </p:txBody>
      </p:sp>
      <p:sp>
        <p:nvSpPr>
          <p:cNvPr id="17442" name="Rectangle 34">
            <a:extLst>
              <a:ext uri="{FF2B5EF4-FFF2-40B4-BE49-F238E27FC236}">
                <a16:creationId xmlns:a16="http://schemas.microsoft.com/office/drawing/2014/main" id="{EAA71887-06B6-45D1-AF0C-404F90802C49}"/>
              </a:ext>
            </a:extLst>
          </p:cNvPr>
          <p:cNvSpPr>
            <a:spLocks noGrp="1" noChangeArrowheads="1"/>
          </p:cNvSpPr>
          <p:nvPr>
            <p:ph type="body" sz="half" idx="1"/>
          </p:nvPr>
        </p:nvSpPr>
        <p:spPr>
          <a:xfrm>
            <a:off x="228600" y="3668713"/>
            <a:ext cx="8610600" cy="2732087"/>
          </a:xfrm>
          <a:noFill/>
          <a:ln/>
        </p:spPr>
        <p:txBody>
          <a:bodyPr/>
          <a:lstStyle/>
          <a:p>
            <a:pPr>
              <a:lnSpc>
                <a:spcPct val="90000"/>
              </a:lnSpc>
            </a:pPr>
            <a:r>
              <a:rPr lang="en-US" altLang="en-US" sz="2400" i="1">
                <a:solidFill>
                  <a:schemeClr val="accent2"/>
                </a:solidFill>
              </a:rPr>
              <a:t>Overlap constraints</a:t>
            </a:r>
            <a:r>
              <a:rPr lang="en-US" altLang="en-US" sz="2400"/>
              <a:t>:  Can Joe be an Hourly_Emps as well as a Contract_Emps entity?  </a:t>
            </a:r>
            <a:r>
              <a:rPr lang="en-US" altLang="en-US" sz="2400">
                <a:solidFill>
                  <a:schemeClr val="accent2"/>
                </a:solidFill>
              </a:rPr>
              <a:t>(</a:t>
            </a:r>
            <a:r>
              <a:rPr lang="en-US" altLang="en-US" sz="2400" i="1">
                <a:solidFill>
                  <a:schemeClr val="accent2"/>
                </a:solidFill>
              </a:rPr>
              <a:t>Allowed/disallowed</a:t>
            </a:r>
            <a:r>
              <a:rPr lang="en-US" altLang="en-US" sz="2400">
                <a:solidFill>
                  <a:schemeClr val="accent2"/>
                </a:solidFill>
              </a:rPr>
              <a:t>)</a:t>
            </a:r>
          </a:p>
          <a:p>
            <a:pPr>
              <a:lnSpc>
                <a:spcPct val="90000"/>
              </a:lnSpc>
            </a:pPr>
            <a:r>
              <a:rPr lang="en-US" altLang="en-US" sz="2400" i="1">
                <a:solidFill>
                  <a:schemeClr val="accent2"/>
                </a:solidFill>
              </a:rPr>
              <a:t>Covering constraints</a:t>
            </a:r>
            <a:r>
              <a:rPr lang="en-US" altLang="en-US" sz="2400"/>
              <a:t>:  Does every Employees entity also have to be an Hourly_Emps or a Contract_Emps entity?</a:t>
            </a:r>
            <a:r>
              <a:rPr lang="en-US" altLang="en-US" sz="2400" i="1">
                <a:solidFill>
                  <a:schemeClr val="accent2"/>
                </a:solidFill>
              </a:rPr>
              <a:t> (Yes/no) </a:t>
            </a:r>
            <a:endParaRPr lang="en-US" altLang="en-US" sz="2400"/>
          </a:p>
          <a:p>
            <a:pPr>
              <a:lnSpc>
                <a:spcPct val="90000"/>
              </a:lnSpc>
            </a:pPr>
            <a:r>
              <a:rPr lang="en-US" altLang="en-US" sz="2400"/>
              <a:t>Reasons for using </a:t>
            </a:r>
            <a:r>
              <a:rPr lang="en-US" altLang="en-US" sz="2000"/>
              <a:t>ISA</a:t>
            </a:r>
            <a:r>
              <a:rPr lang="en-US" altLang="en-US" sz="2400"/>
              <a:t>: </a:t>
            </a:r>
          </a:p>
          <a:p>
            <a:pPr lvl="1">
              <a:lnSpc>
                <a:spcPct val="90000"/>
              </a:lnSpc>
              <a:buSzPct val="75000"/>
            </a:pPr>
            <a:r>
              <a:rPr lang="en-US" altLang="en-US"/>
              <a:t>To add descriptive attributes</a:t>
            </a:r>
            <a:r>
              <a:rPr lang="en-US" altLang="en-US" sz="2000"/>
              <a:t> </a:t>
            </a:r>
            <a:r>
              <a:rPr lang="en-US" altLang="en-US"/>
              <a:t>specific to a subclass</a:t>
            </a:r>
            <a:r>
              <a:rPr lang="en-US" altLang="en-US" sz="2000"/>
              <a:t>.</a:t>
            </a:r>
          </a:p>
          <a:p>
            <a:pPr lvl="1">
              <a:lnSpc>
                <a:spcPct val="90000"/>
              </a:lnSpc>
              <a:buSzPct val="75000"/>
            </a:pPr>
            <a:r>
              <a:rPr lang="en-US" altLang="en-US"/>
              <a:t>To identify entitities that participate in a relationship</a:t>
            </a:r>
            <a:r>
              <a:rPr lang="en-US" altLang="en-US" sz="2000"/>
              <a:t>.</a:t>
            </a:r>
          </a:p>
        </p:txBody>
      </p:sp>
      <p:sp>
        <p:nvSpPr>
          <p:cNvPr id="17443" name="Line 35">
            <a:extLst>
              <a:ext uri="{FF2B5EF4-FFF2-40B4-BE49-F238E27FC236}">
                <a16:creationId xmlns:a16="http://schemas.microsoft.com/office/drawing/2014/main" id="{DA1ECA24-C1BD-4697-8CBB-CA044EA2DEA7}"/>
              </a:ext>
            </a:extLst>
          </p:cNvPr>
          <p:cNvSpPr>
            <a:spLocks noChangeShapeType="1"/>
          </p:cNvSpPr>
          <p:nvPr/>
        </p:nvSpPr>
        <p:spPr bwMode="auto">
          <a:xfrm flipV="1">
            <a:off x="7315200" y="1441450"/>
            <a:ext cx="0" cy="3175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442">
                                            <p:txEl>
                                              <p:pRg st="0" end="0"/>
                                            </p:txEl>
                                          </p:spTgt>
                                        </p:tgtEl>
                                        <p:attrNameLst>
                                          <p:attrName>style.visibility</p:attrName>
                                        </p:attrNameLst>
                                      </p:cBhvr>
                                      <p:to>
                                        <p:strVal val="visible"/>
                                      </p:to>
                                    </p:set>
                                    <p:animEffect transition="in" filter="box(out)">
                                      <p:cBhvr>
                                        <p:cTn id="7" dur="500"/>
                                        <p:tgtEl>
                                          <p:spTgt spid="17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42">
                                            <p:txEl>
                                              <p:pRg st="1" end="1"/>
                                            </p:txEl>
                                          </p:spTgt>
                                        </p:tgtEl>
                                        <p:attrNameLst>
                                          <p:attrName>style.visibility</p:attrName>
                                        </p:attrNameLst>
                                      </p:cBhvr>
                                      <p:to>
                                        <p:strVal val="visible"/>
                                      </p:to>
                                    </p:set>
                                    <p:animEffect transition="in" filter="box(out)">
                                      <p:cBhvr>
                                        <p:cTn id="12" dur="500"/>
                                        <p:tgtEl>
                                          <p:spTgt spid="17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442">
                                            <p:txEl>
                                              <p:pRg st="2" end="2"/>
                                            </p:txEl>
                                          </p:spTgt>
                                        </p:tgtEl>
                                        <p:attrNameLst>
                                          <p:attrName>style.visibility</p:attrName>
                                        </p:attrNameLst>
                                      </p:cBhvr>
                                      <p:to>
                                        <p:strVal val="visible"/>
                                      </p:to>
                                    </p:set>
                                    <p:animEffect transition="in" filter="box(out)">
                                      <p:cBhvr>
                                        <p:cTn id="17" dur="500"/>
                                        <p:tgtEl>
                                          <p:spTgt spid="17442">
                                            <p:txEl>
                                              <p:pRg st="2" end="2"/>
                                            </p:txEl>
                                          </p:spTgt>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17442">
                                            <p:txEl>
                                              <p:pRg st="3" end="3"/>
                                            </p:txEl>
                                          </p:spTgt>
                                        </p:tgtEl>
                                        <p:attrNameLst>
                                          <p:attrName>style.visibility</p:attrName>
                                        </p:attrNameLst>
                                      </p:cBhvr>
                                      <p:to>
                                        <p:strVal val="visible"/>
                                      </p:to>
                                    </p:set>
                                    <p:animEffect transition="in" filter="box(out)">
                                      <p:cBhvr>
                                        <p:cTn id="20" dur="500"/>
                                        <p:tgtEl>
                                          <p:spTgt spid="17442">
                                            <p:txEl>
                                              <p:pRg st="3" end="3"/>
                                            </p:txEl>
                                          </p:spTgt>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17442">
                                            <p:txEl>
                                              <p:pRg st="4" end="4"/>
                                            </p:txEl>
                                          </p:spTgt>
                                        </p:tgtEl>
                                        <p:attrNameLst>
                                          <p:attrName>style.visibility</p:attrName>
                                        </p:attrNameLst>
                                      </p:cBhvr>
                                      <p:to>
                                        <p:strVal val="visible"/>
                                      </p:to>
                                    </p:set>
                                    <p:animEffect transition="in" filter="box(out)">
                                      <p:cBhvr>
                                        <p:cTn id="23" dur="500"/>
                                        <p:tgtEl>
                                          <p:spTgt spid="17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538BED5-3C53-494F-B3BF-88EB12279762}"/>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59" name="Rectangle 3">
            <a:extLst>
              <a:ext uri="{FF2B5EF4-FFF2-40B4-BE49-F238E27FC236}">
                <a16:creationId xmlns:a16="http://schemas.microsoft.com/office/drawing/2014/main" id="{0ADDF3CE-5CE8-47F1-B69D-0BBC10AB66D8}"/>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0" name="Rectangle 4">
            <a:extLst>
              <a:ext uri="{FF2B5EF4-FFF2-40B4-BE49-F238E27FC236}">
                <a16:creationId xmlns:a16="http://schemas.microsoft.com/office/drawing/2014/main" id="{808D10A1-F31D-48B5-B564-74EDC4A34BCE}"/>
              </a:ext>
            </a:extLst>
          </p:cNvPr>
          <p:cNvSpPr>
            <a:spLocks noGrp="1" noChangeArrowheads="1"/>
          </p:cNvSpPr>
          <p:nvPr>
            <p:ph type="title"/>
          </p:nvPr>
        </p:nvSpPr>
        <p:spPr>
          <a:xfrm>
            <a:off x="533400" y="419100"/>
            <a:ext cx="7772400" cy="1104900"/>
          </a:xfrm>
          <a:noFill/>
          <a:ln/>
        </p:spPr>
        <p:txBody>
          <a:bodyPr/>
          <a:lstStyle/>
          <a:p>
            <a:r>
              <a:rPr lang="en-US" altLang="en-US"/>
              <a:t>Aggregation</a:t>
            </a:r>
          </a:p>
        </p:txBody>
      </p:sp>
      <p:sp>
        <p:nvSpPr>
          <p:cNvPr id="19461" name="Rectangle 5">
            <a:extLst>
              <a:ext uri="{FF2B5EF4-FFF2-40B4-BE49-F238E27FC236}">
                <a16:creationId xmlns:a16="http://schemas.microsoft.com/office/drawing/2014/main" id="{FC9EC576-446B-4CB0-8435-A5039AC0960F}"/>
              </a:ext>
            </a:extLst>
          </p:cNvPr>
          <p:cNvSpPr>
            <a:spLocks noGrp="1" noChangeArrowheads="1"/>
          </p:cNvSpPr>
          <p:nvPr>
            <p:ph type="body" sz="half" idx="1"/>
          </p:nvPr>
        </p:nvSpPr>
        <p:spPr>
          <a:xfrm>
            <a:off x="0" y="1447800"/>
            <a:ext cx="3352800" cy="5105400"/>
          </a:xfrm>
          <a:noFill/>
          <a:ln/>
        </p:spPr>
        <p:txBody>
          <a:bodyPr/>
          <a:lstStyle/>
          <a:p>
            <a:r>
              <a:rPr lang="en-US" altLang="en-US" sz="2400"/>
              <a:t>Used when we have to model a relationship involving (entitity sets and) a </a:t>
            </a:r>
            <a:r>
              <a:rPr lang="en-US" altLang="en-US" sz="2400" i="1"/>
              <a:t>relationship set</a:t>
            </a:r>
            <a:r>
              <a:rPr lang="en-US" altLang="en-US" sz="2400"/>
              <a:t>.</a:t>
            </a:r>
          </a:p>
          <a:p>
            <a:pPr lvl="1">
              <a:buSzPct val="75000"/>
            </a:pPr>
            <a:r>
              <a:rPr lang="en-US" altLang="en-US" sz="2000" i="1" u="sng">
                <a:solidFill>
                  <a:schemeClr val="accent2"/>
                </a:solidFill>
              </a:rPr>
              <a:t>Aggregation</a:t>
            </a:r>
            <a:r>
              <a:rPr lang="en-US" altLang="en-US" sz="2000"/>
              <a:t> allows us to treat a relationship set as an entity set   for purposes of participation in (other) relationships.</a:t>
            </a:r>
          </a:p>
        </p:txBody>
      </p:sp>
      <p:sp>
        <p:nvSpPr>
          <p:cNvPr id="19462" name="Rectangle 6">
            <a:extLst>
              <a:ext uri="{FF2B5EF4-FFF2-40B4-BE49-F238E27FC236}">
                <a16:creationId xmlns:a16="http://schemas.microsoft.com/office/drawing/2014/main" id="{66E425C6-1BB7-47B8-8538-C552C870A9C7}"/>
              </a:ext>
            </a:extLst>
          </p:cNvPr>
          <p:cNvSpPr>
            <a:spLocks noChangeArrowheads="1"/>
          </p:cNvSpPr>
          <p:nvPr/>
        </p:nvSpPr>
        <p:spPr bwMode="auto">
          <a:xfrm>
            <a:off x="3484563" y="4627563"/>
            <a:ext cx="54165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Font typeface="Monotype Sorts" charset="0"/>
              <a:buChar char="*"/>
            </a:pPr>
            <a:r>
              <a:rPr lang="en-US" altLang="en-US" i="1">
                <a:latin typeface="Book Antiqua" panose="02040602050305030304" pitchFamily="18" charset="0"/>
              </a:rPr>
              <a:t> </a:t>
            </a:r>
            <a:r>
              <a:rPr lang="en-US" altLang="en-US" i="1">
                <a:solidFill>
                  <a:schemeClr val="accent2"/>
                </a:solidFill>
                <a:latin typeface="Book Antiqua" panose="02040602050305030304" pitchFamily="18" charset="0"/>
              </a:rPr>
              <a:t>Aggregation vs. ternary relationship</a:t>
            </a:r>
            <a:r>
              <a:rPr lang="en-US" altLang="en-US">
                <a:solidFill>
                  <a:schemeClr val="accent2"/>
                </a:solidFill>
                <a:latin typeface="Book Antiqua" panose="02040602050305030304" pitchFamily="18" charset="0"/>
              </a:rPr>
              <a:t>:  </a:t>
            </a:r>
            <a:endParaRPr lang="en-US" altLang="en-US">
              <a:latin typeface="Book Antiqua" panose="02040602050305030304" pitchFamily="18" charset="0"/>
            </a:endParaRPr>
          </a:p>
          <a:p>
            <a:pPr>
              <a:buSzPct val="75000"/>
              <a:buFont typeface="Wingdings" panose="05000000000000000000" pitchFamily="2" charset="2"/>
              <a:buChar char="v"/>
            </a:pPr>
            <a:r>
              <a:rPr lang="en-US" altLang="en-US">
                <a:latin typeface="Book Antiqua" panose="02040602050305030304" pitchFamily="18" charset="0"/>
              </a:rPr>
              <a:t> Monitors is a distinct relationship, </a:t>
            </a:r>
          </a:p>
          <a:p>
            <a:r>
              <a:rPr lang="en-US" altLang="en-US">
                <a:latin typeface="Book Antiqua" panose="02040602050305030304" pitchFamily="18" charset="0"/>
              </a:rPr>
              <a:t>with a descriptive attribute.</a:t>
            </a:r>
          </a:p>
          <a:p>
            <a:pPr>
              <a:buSzPct val="75000"/>
              <a:buFont typeface="Wingdings" panose="05000000000000000000" pitchFamily="2" charset="2"/>
              <a:buChar char="v"/>
            </a:pPr>
            <a:r>
              <a:rPr lang="en-US" altLang="en-US">
                <a:latin typeface="Book Antiqua" panose="02040602050305030304" pitchFamily="18" charset="0"/>
              </a:rPr>
              <a:t>  Also, can say that each sponsorship </a:t>
            </a:r>
          </a:p>
          <a:p>
            <a:r>
              <a:rPr lang="en-US" altLang="en-US">
                <a:latin typeface="Book Antiqua" panose="02040602050305030304" pitchFamily="18" charset="0"/>
              </a:rPr>
              <a:t>is monitored by at most one employee.</a:t>
            </a:r>
          </a:p>
        </p:txBody>
      </p:sp>
      <p:sp>
        <p:nvSpPr>
          <p:cNvPr id="19463" name="Freeform 7">
            <a:extLst>
              <a:ext uri="{FF2B5EF4-FFF2-40B4-BE49-F238E27FC236}">
                <a16:creationId xmlns:a16="http://schemas.microsoft.com/office/drawing/2014/main" id="{2F394DA2-6D6B-4FDF-97C7-8987F6310379}"/>
              </a:ext>
            </a:extLst>
          </p:cNvPr>
          <p:cNvSpPr>
            <a:spLocks/>
          </p:cNvSpPr>
          <p:nvPr/>
        </p:nvSpPr>
        <p:spPr bwMode="auto">
          <a:xfrm>
            <a:off x="6518275" y="3297238"/>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Freeform 8">
            <a:extLst>
              <a:ext uri="{FF2B5EF4-FFF2-40B4-BE49-F238E27FC236}">
                <a16:creationId xmlns:a16="http://schemas.microsoft.com/office/drawing/2014/main" id="{3DA8091D-3F38-410F-8ED3-3A382759D2AA}"/>
              </a:ext>
            </a:extLst>
          </p:cNvPr>
          <p:cNvSpPr>
            <a:spLocks/>
          </p:cNvSpPr>
          <p:nvPr/>
        </p:nvSpPr>
        <p:spPr bwMode="auto">
          <a:xfrm>
            <a:off x="8164513" y="3297238"/>
            <a:ext cx="896937" cy="381000"/>
          </a:xfrm>
          <a:custGeom>
            <a:avLst/>
            <a:gdLst>
              <a:gd name="T0" fmla="*/ 1 w 565"/>
              <a:gd name="T1" fmla="*/ 129 h 240"/>
              <a:gd name="T2" fmla="*/ 9 w 565"/>
              <a:gd name="T3" fmla="*/ 150 h 240"/>
              <a:gd name="T4" fmla="*/ 27 w 565"/>
              <a:gd name="T5" fmla="*/ 170 h 240"/>
              <a:gd name="T6" fmla="*/ 51 w 565"/>
              <a:gd name="T7" fmla="*/ 188 h 240"/>
              <a:gd name="T8" fmla="*/ 83 w 565"/>
              <a:gd name="T9" fmla="*/ 204 h 240"/>
              <a:gd name="T10" fmla="*/ 120 w 565"/>
              <a:gd name="T11" fmla="*/ 217 h 240"/>
              <a:gd name="T12" fmla="*/ 163 w 565"/>
              <a:gd name="T13" fmla="*/ 227 h 240"/>
              <a:gd name="T14" fmla="*/ 209 w 565"/>
              <a:gd name="T15" fmla="*/ 235 h 240"/>
              <a:gd name="T16" fmla="*/ 257 w 565"/>
              <a:gd name="T17" fmla="*/ 239 h 240"/>
              <a:gd name="T18" fmla="*/ 306 w 565"/>
              <a:gd name="T19" fmla="*/ 239 h 240"/>
              <a:gd name="T20" fmla="*/ 355 w 565"/>
              <a:gd name="T21" fmla="*/ 235 h 240"/>
              <a:gd name="T22" fmla="*/ 401 w 565"/>
              <a:gd name="T23" fmla="*/ 227 h 240"/>
              <a:gd name="T24" fmla="*/ 443 w 565"/>
              <a:gd name="T25" fmla="*/ 217 h 240"/>
              <a:gd name="T26" fmla="*/ 481 w 565"/>
              <a:gd name="T27" fmla="*/ 204 h 240"/>
              <a:gd name="T28" fmla="*/ 513 w 565"/>
              <a:gd name="T29" fmla="*/ 188 h 240"/>
              <a:gd name="T30" fmla="*/ 537 w 565"/>
              <a:gd name="T31" fmla="*/ 169 h 240"/>
              <a:gd name="T32" fmla="*/ 554 w 565"/>
              <a:gd name="T33" fmla="*/ 150 h 240"/>
              <a:gd name="T34" fmla="*/ 563 w 565"/>
              <a:gd name="T35" fmla="*/ 129 h 240"/>
              <a:gd name="T36" fmla="*/ 563 w 565"/>
              <a:gd name="T37" fmla="*/ 108 h 240"/>
              <a:gd name="T38" fmla="*/ 554 w 565"/>
              <a:gd name="T39" fmla="*/ 88 h 240"/>
              <a:gd name="T40" fmla="*/ 537 w 565"/>
              <a:gd name="T41" fmla="*/ 68 h 240"/>
              <a:gd name="T42" fmla="*/ 513 w 565"/>
              <a:gd name="T43" fmla="*/ 50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8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7" y="239"/>
                </a:lnTo>
                <a:lnTo>
                  <a:pt x="282" y="239"/>
                </a:lnTo>
                <a:lnTo>
                  <a:pt x="306" y="239"/>
                </a:lnTo>
                <a:lnTo>
                  <a:pt x="331" y="237"/>
                </a:lnTo>
                <a:lnTo>
                  <a:pt x="355" y="235"/>
                </a:lnTo>
                <a:lnTo>
                  <a:pt x="378" y="231"/>
                </a:lnTo>
                <a:lnTo>
                  <a:pt x="401" y="227"/>
                </a:lnTo>
                <a:lnTo>
                  <a:pt x="423" y="223"/>
                </a:lnTo>
                <a:lnTo>
                  <a:pt x="443" y="217"/>
                </a:lnTo>
                <a:lnTo>
                  <a:pt x="463" y="211"/>
                </a:lnTo>
                <a:lnTo>
                  <a:pt x="481" y="204"/>
                </a:lnTo>
                <a:lnTo>
                  <a:pt x="498" y="196"/>
                </a:lnTo>
                <a:lnTo>
                  <a:pt x="513" y="188"/>
                </a:lnTo>
                <a:lnTo>
                  <a:pt x="526" y="179"/>
                </a:lnTo>
                <a:lnTo>
                  <a:pt x="537" y="169"/>
                </a:lnTo>
                <a:lnTo>
                  <a:pt x="547" y="160"/>
                </a:lnTo>
                <a:lnTo>
                  <a:pt x="554" y="150"/>
                </a:lnTo>
                <a:lnTo>
                  <a:pt x="559" y="140"/>
                </a:lnTo>
                <a:lnTo>
                  <a:pt x="563" y="129"/>
                </a:lnTo>
                <a:lnTo>
                  <a:pt x="564" y="119"/>
                </a:lnTo>
                <a:lnTo>
                  <a:pt x="563" y="108"/>
                </a:lnTo>
                <a:lnTo>
                  <a:pt x="559" y="98"/>
                </a:lnTo>
                <a:lnTo>
                  <a:pt x="554" y="88"/>
                </a:lnTo>
                <a:lnTo>
                  <a:pt x="547" y="78"/>
                </a:lnTo>
                <a:lnTo>
                  <a:pt x="537" y="68"/>
                </a:lnTo>
                <a:lnTo>
                  <a:pt x="526" y="59"/>
                </a:lnTo>
                <a:lnTo>
                  <a:pt x="513" y="50"/>
                </a:lnTo>
                <a:lnTo>
                  <a:pt x="498" y="42"/>
                </a:lnTo>
                <a:lnTo>
                  <a:pt x="481" y="35"/>
                </a:lnTo>
                <a:lnTo>
                  <a:pt x="463" y="27"/>
                </a:lnTo>
                <a:lnTo>
                  <a:pt x="443" y="21"/>
                </a:lnTo>
                <a:lnTo>
                  <a:pt x="423" y="15"/>
                </a:lnTo>
                <a:lnTo>
                  <a:pt x="401" y="11"/>
                </a:lnTo>
                <a:lnTo>
                  <a:pt x="378" y="6"/>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8"/>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Freeform 9">
            <a:extLst>
              <a:ext uri="{FF2B5EF4-FFF2-40B4-BE49-F238E27FC236}">
                <a16:creationId xmlns:a16="http://schemas.microsoft.com/office/drawing/2014/main" id="{55549446-CF09-4218-81F7-523C88F29D99}"/>
              </a:ext>
            </a:extLst>
          </p:cNvPr>
          <p:cNvSpPr>
            <a:spLocks/>
          </p:cNvSpPr>
          <p:nvPr/>
        </p:nvSpPr>
        <p:spPr bwMode="auto">
          <a:xfrm>
            <a:off x="4198938" y="2924175"/>
            <a:ext cx="1169987" cy="366713"/>
          </a:xfrm>
          <a:custGeom>
            <a:avLst/>
            <a:gdLst>
              <a:gd name="T0" fmla="*/ 736 w 737"/>
              <a:gd name="T1" fmla="*/ 105 h 231"/>
              <a:gd name="T2" fmla="*/ 724 w 737"/>
              <a:gd name="T3" fmla="*/ 85 h 231"/>
              <a:gd name="T4" fmla="*/ 702 w 737"/>
              <a:gd name="T5" fmla="*/ 67 h 231"/>
              <a:gd name="T6" fmla="*/ 670 w 737"/>
              <a:gd name="T7" fmla="*/ 48 h 231"/>
              <a:gd name="T8" fmla="*/ 628 w 737"/>
              <a:gd name="T9" fmla="*/ 33 h 231"/>
              <a:gd name="T10" fmla="*/ 579 w 737"/>
              <a:gd name="T11" fmla="*/ 21 h 231"/>
              <a:gd name="T12" fmla="*/ 524 w 737"/>
              <a:gd name="T13" fmla="*/ 10 h 231"/>
              <a:gd name="T14" fmla="*/ 464 w 737"/>
              <a:gd name="T15" fmla="*/ 3 h 231"/>
              <a:gd name="T16" fmla="*/ 400 w 737"/>
              <a:gd name="T17" fmla="*/ 0 h 231"/>
              <a:gd name="T18" fmla="*/ 336 w 737"/>
              <a:gd name="T19" fmla="*/ 0 h 231"/>
              <a:gd name="T20" fmla="*/ 274 w 737"/>
              <a:gd name="T21" fmla="*/ 3 h 231"/>
              <a:gd name="T22" fmla="*/ 214 w 737"/>
              <a:gd name="T23" fmla="*/ 10 h 231"/>
              <a:gd name="T24" fmla="*/ 157 w 737"/>
              <a:gd name="T25" fmla="*/ 21 h 231"/>
              <a:gd name="T26" fmla="*/ 108 w 737"/>
              <a:gd name="T27" fmla="*/ 33 h 231"/>
              <a:gd name="T28" fmla="*/ 66 w 737"/>
              <a:gd name="T29" fmla="*/ 48 h 231"/>
              <a:gd name="T30" fmla="*/ 35 w 737"/>
              <a:gd name="T31" fmla="*/ 67 h 231"/>
              <a:gd name="T32" fmla="*/ 13 w 737"/>
              <a:gd name="T33" fmla="*/ 85 h 231"/>
              <a:gd name="T34" fmla="*/ 1 w 737"/>
              <a:gd name="T35" fmla="*/ 105 h 231"/>
              <a:gd name="T36" fmla="*/ 1 w 737"/>
              <a:gd name="T37" fmla="*/ 125 h 231"/>
              <a:gd name="T38" fmla="*/ 13 w 737"/>
              <a:gd name="T39" fmla="*/ 144 h 231"/>
              <a:gd name="T40" fmla="*/ 35 w 737"/>
              <a:gd name="T41" fmla="*/ 163 h 231"/>
              <a:gd name="T42" fmla="*/ 66 w 737"/>
              <a:gd name="T43" fmla="*/ 181 h 231"/>
              <a:gd name="T44" fmla="*/ 108 w 737"/>
              <a:gd name="T45" fmla="*/ 196 h 231"/>
              <a:gd name="T46" fmla="*/ 157 w 737"/>
              <a:gd name="T47" fmla="*/ 208 h 231"/>
              <a:gd name="T48" fmla="*/ 214 w 737"/>
              <a:gd name="T49" fmla="*/ 219 h 231"/>
              <a:gd name="T50" fmla="*/ 274 w 737"/>
              <a:gd name="T51" fmla="*/ 226 h 231"/>
              <a:gd name="T52" fmla="*/ 336 w 737"/>
              <a:gd name="T53" fmla="*/ 229 h 231"/>
              <a:gd name="T54" fmla="*/ 400 w 737"/>
              <a:gd name="T55" fmla="*/ 229 h 231"/>
              <a:gd name="T56" fmla="*/ 464 w 737"/>
              <a:gd name="T57" fmla="*/ 226 h 231"/>
              <a:gd name="T58" fmla="*/ 524 w 737"/>
              <a:gd name="T59" fmla="*/ 219 h 231"/>
              <a:gd name="T60" fmla="*/ 579 w 737"/>
              <a:gd name="T61" fmla="*/ 208 h 231"/>
              <a:gd name="T62" fmla="*/ 628 w 737"/>
              <a:gd name="T63" fmla="*/ 196 h 231"/>
              <a:gd name="T64" fmla="*/ 670 w 737"/>
              <a:gd name="T65" fmla="*/ 181 h 231"/>
              <a:gd name="T66" fmla="*/ 702 w 737"/>
              <a:gd name="T67" fmla="*/ 163 h 231"/>
              <a:gd name="T68" fmla="*/ 724 w 737"/>
              <a:gd name="T69" fmla="*/ 144 h 231"/>
              <a:gd name="T70" fmla="*/ 736 w 737"/>
              <a:gd name="T71" fmla="*/ 1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7" h="231">
                <a:moveTo>
                  <a:pt x="736" y="115"/>
                </a:moveTo>
                <a:lnTo>
                  <a:pt x="736" y="105"/>
                </a:lnTo>
                <a:lnTo>
                  <a:pt x="730" y="94"/>
                </a:lnTo>
                <a:lnTo>
                  <a:pt x="724" y="85"/>
                </a:lnTo>
                <a:lnTo>
                  <a:pt x="715" y="75"/>
                </a:lnTo>
                <a:lnTo>
                  <a:pt x="702" y="67"/>
                </a:lnTo>
                <a:lnTo>
                  <a:pt x="687" y="57"/>
                </a:lnTo>
                <a:lnTo>
                  <a:pt x="670" y="48"/>
                </a:lnTo>
                <a:lnTo>
                  <a:pt x="651" y="41"/>
                </a:lnTo>
                <a:lnTo>
                  <a:pt x="628" y="33"/>
                </a:lnTo>
                <a:lnTo>
                  <a:pt x="605" y="27"/>
                </a:lnTo>
                <a:lnTo>
                  <a:pt x="579" y="21"/>
                </a:lnTo>
                <a:lnTo>
                  <a:pt x="552" y="15"/>
                </a:lnTo>
                <a:lnTo>
                  <a:pt x="524" y="10"/>
                </a:lnTo>
                <a:lnTo>
                  <a:pt x="494" y="7"/>
                </a:lnTo>
                <a:lnTo>
                  <a:pt x="464" y="3"/>
                </a:lnTo>
                <a:lnTo>
                  <a:pt x="433" y="1"/>
                </a:lnTo>
                <a:lnTo>
                  <a:pt x="400" y="0"/>
                </a:lnTo>
                <a:lnTo>
                  <a:pt x="368" y="0"/>
                </a:lnTo>
                <a:lnTo>
                  <a:pt x="336" y="0"/>
                </a:lnTo>
                <a:lnTo>
                  <a:pt x="305" y="1"/>
                </a:lnTo>
                <a:lnTo>
                  <a:pt x="274" y="3"/>
                </a:lnTo>
                <a:lnTo>
                  <a:pt x="242" y="7"/>
                </a:lnTo>
                <a:lnTo>
                  <a:pt x="214" y="10"/>
                </a:lnTo>
                <a:lnTo>
                  <a:pt x="184" y="15"/>
                </a:lnTo>
                <a:lnTo>
                  <a:pt x="157" y="21"/>
                </a:lnTo>
                <a:lnTo>
                  <a:pt x="131" y="27"/>
                </a:lnTo>
                <a:lnTo>
                  <a:pt x="108" y="33"/>
                </a:lnTo>
                <a:lnTo>
                  <a:pt x="86" y="41"/>
                </a:lnTo>
                <a:lnTo>
                  <a:pt x="66" y="48"/>
                </a:lnTo>
                <a:lnTo>
                  <a:pt x="50" y="57"/>
                </a:lnTo>
                <a:lnTo>
                  <a:pt x="35" y="67"/>
                </a:lnTo>
                <a:lnTo>
                  <a:pt x="23" y="75"/>
                </a:lnTo>
                <a:lnTo>
                  <a:pt x="13" y="85"/>
                </a:lnTo>
                <a:lnTo>
                  <a:pt x="6" y="94"/>
                </a:lnTo>
                <a:lnTo>
                  <a:pt x="1" y="105"/>
                </a:lnTo>
                <a:lnTo>
                  <a:pt x="0" y="115"/>
                </a:lnTo>
                <a:lnTo>
                  <a:pt x="1" y="125"/>
                </a:lnTo>
                <a:lnTo>
                  <a:pt x="6" y="135"/>
                </a:lnTo>
                <a:lnTo>
                  <a:pt x="13" y="144"/>
                </a:lnTo>
                <a:lnTo>
                  <a:pt x="23" y="154"/>
                </a:lnTo>
                <a:lnTo>
                  <a:pt x="35" y="163"/>
                </a:lnTo>
                <a:lnTo>
                  <a:pt x="50" y="172"/>
                </a:lnTo>
                <a:lnTo>
                  <a:pt x="66" y="181"/>
                </a:lnTo>
                <a:lnTo>
                  <a:pt x="86" y="188"/>
                </a:lnTo>
                <a:lnTo>
                  <a:pt x="108" y="196"/>
                </a:lnTo>
                <a:lnTo>
                  <a:pt x="131" y="203"/>
                </a:lnTo>
                <a:lnTo>
                  <a:pt x="157" y="208"/>
                </a:lnTo>
                <a:lnTo>
                  <a:pt x="184" y="214"/>
                </a:lnTo>
                <a:lnTo>
                  <a:pt x="214" y="219"/>
                </a:lnTo>
                <a:lnTo>
                  <a:pt x="242" y="223"/>
                </a:lnTo>
                <a:lnTo>
                  <a:pt x="274" y="226"/>
                </a:lnTo>
                <a:lnTo>
                  <a:pt x="305" y="228"/>
                </a:lnTo>
                <a:lnTo>
                  <a:pt x="336" y="229"/>
                </a:lnTo>
                <a:lnTo>
                  <a:pt x="368" y="230"/>
                </a:lnTo>
                <a:lnTo>
                  <a:pt x="400" y="229"/>
                </a:lnTo>
                <a:lnTo>
                  <a:pt x="433" y="228"/>
                </a:lnTo>
                <a:lnTo>
                  <a:pt x="464" y="226"/>
                </a:lnTo>
                <a:lnTo>
                  <a:pt x="494" y="223"/>
                </a:lnTo>
                <a:lnTo>
                  <a:pt x="524" y="219"/>
                </a:lnTo>
                <a:lnTo>
                  <a:pt x="552" y="214"/>
                </a:lnTo>
                <a:lnTo>
                  <a:pt x="579" y="208"/>
                </a:lnTo>
                <a:lnTo>
                  <a:pt x="605" y="203"/>
                </a:lnTo>
                <a:lnTo>
                  <a:pt x="628" y="196"/>
                </a:lnTo>
                <a:lnTo>
                  <a:pt x="651" y="188"/>
                </a:lnTo>
                <a:lnTo>
                  <a:pt x="670" y="181"/>
                </a:lnTo>
                <a:lnTo>
                  <a:pt x="687" y="172"/>
                </a:lnTo>
                <a:lnTo>
                  <a:pt x="702" y="163"/>
                </a:lnTo>
                <a:lnTo>
                  <a:pt x="715" y="154"/>
                </a:lnTo>
                <a:lnTo>
                  <a:pt x="724" y="144"/>
                </a:lnTo>
                <a:lnTo>
                  <a:pt x="730" y="135"/>
                </a:lnTo>
                <a:lnTo>
                  <a:pt x="736" y="125"/>
                </a:lnTo>
                <a:lnTo>
                  <a:pt x="736" y="115"/>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Freeform 10">
            <a:extLst>
              <a:ext uri="{FF2B5EF4-FFF2-40B4-BE49-F238E27FC236}">
                <a16:creationId xmlns:a16="http://schemas.microsoft.com/office/drawing/2014/main" id="{147E3128-910D-4959-BE16-74AE51C54225}"/>
              </a:ext>
            </a:extLst>
          </p:cNvPr>
          <p:cNvSpPr>
            <a:spLocks/>
          </p:cNvSpPr>
          <p:nvPr/>
        </p:nvSpPr>
        <p:spPr bwMode="auto">
          <a:xfrm>
            <a:off x="3386138" y="3297238"/>
            <a:ext cx="896937"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29 h 240"/>
              <a:gd name="T38" fmla="*/ 9 w 565"/>
              <a:gd name="T39" fmla="*/ 150 h 240"/>
              <a:gd name="T40" fmla="*/ 27 w 565"/>
              <a:gd name="T41" fmla="*/ 170 h 240"/>
              <a:gd name="T42" fmla="*/ 51 w 565"/>
              <a:gd name="T43" fmla="*/ 188 h 240"/>
              <a:gd name="T44" fmla="*/ 83 w 565"/>
              <a:gd name="T45" fmla="*/ 204 h 240"/>
              <a:gd name="T46" fmla="*/ 120 w 565"/>
              <a:gd name="T47" fmla="*/ 217 h 240"/>
              <a:gd name="T48" fmla="*/ 163 w 565"/>
              <a:gd name="T49" fmla="*/ 227 h 240"/>
              <a:gd name="T50" fmla="*/ 209 w 565"/>
              <a:gd name="T51" fmla="*/ 235 h 240"/>
              <a:gd name="T52" fmla="*/ 258 w 565"/>
              <a:gd name="T53" fmla="*/ 239 h 240"/>
              <a:gd name="T54" fmla="*/ 306 w 565"/>
              <a:gd name="T55" fmla="*/ 239 h 240"/>
              <a:gd name="T56" fmla="*/ 355 w 565"/>
              <a:gd name="T57" fmla="*/ 235 h 240"/>
              <a:gd name="T58" fmla="*/ 401 w 565"/>
              <a:gd name="T59" fmla="*/ 227 h 240"/>
              <a:gd name="T60" fmla="*/ 444 w 565"/>
              <a:gd name="T61" fmla="*/ 217 h 240"/>
              <a:gd name="T62" fmla="*/ 481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5"/>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5"/>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29"/>
                </a:lnTo>
                <a:lnTo>
                  <a:pt x="4" y="140"/>
                </a:lnTo>
                <a:lnTo>
                  <a:pt x="9" y="150"/>
                </a:lnTo>
                <a:lnTo>
                  <a:pt x="17" y="160"/>
                </a:lnTo>
                <a:lnTo>
                  <a:pt x="27" y="170"/>
                </a:lnTo>
                <a:lnTo>
                  <a:pt x="38" y="179"/>
                </a:lnTo>
                <a:lnTo>
                  <a:pt x="51" y="188"/>
                </a:lnTo>
                <a:lnTo>
                  <a:pt x="66" y="196"/>
                </a:lnTo>
                <a:lnTo>
                  <a:pt x="83" y="204"/>
                </a:lnTo>
                <a:lnTo>
                  <a:pt x="101" y="211"/>
                </a:lnTo>
                <a:lnTo>
                  <a:pt x="120" y="217"/>
                </a:lnTo>
                <a:lnTo>
                  <a:pt x="141" y="223"/>
                </a:lnTo>
                <a:lnTo>
                  <a:pt x="163" y="227"/>
                </a:lnTo>
                <a:lnTo>
                  <a:pt x="185" y="231"/>
                </a:lnTo>
                <a:lnTo>
                  <a:pt x="209" y="235"/>
                </a:lnTo>
                <a:lnTo>
                  <a:pt x="233" y="237"/>
                </a:lnTo>
                <a:lnTo>
                  <a:pt x="258" y="239"/>
                </a:lnTo>
                <a:lnTo>
                  <a:pt x="282" y="239"/>
                </a:lnTo>
                <a:lnTo>
                  <a:pt x="306" y="239"/>
                </a:lnTo>
                <a:lnTo>
                  <a:pt x="331" y="237"/>
                </a:lnTo>
                <a:lnTo>
                  <a:pt x="355" y="235"/>
                </a:lnTo>
                <a:lnTo>
                  <a:pt x="379" y="231"/>
                </a:lnTo>
                <a:lnTo>
                  <a:pt x="401" y="227"/>
                </a:lnTo>
                <a:lnTo>
                  <a:pt x="423" y="223"/>
                </a:lnTo>
                <a:lnTo>
                  <a:pt x="444" y="217"/>
                </a:lnTo>
                <a:lnTo>
                  <a:pt x="464" y="211"/>
                </a:lnTo>
                <a:lnTo>
                  <a:pt x="481" y="204"/>
                </a:lnTo>
                <a:lnTo>
                  <a:pt x="498" y="196"/>
                </a:lnTo>
                <a:lnTo>
                  <a:pt x="513" y="188"/>
                </a:lnTo>
                <a:lnTo>
                  <a:pt x="526"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Freeform 11">
            <a:extLst>
              <a:ext uri="{FF2B5EF4-FFF2-40B4-BE49-F238E27FC236}">
                <a16:creationId xmlns:a16="http://schemas.microsoft.com/office/drawing/2014/main" id="{ADAD7C9E-B091-4775-88E8-CE87C7455695}"/>
              </a:ext>
            </a:extLst>
          </p:cNvPr>
          <p:cNvSpPr>
            <a:spLocks/>
          </p:cNvSpPr>
          <p:nvPr/>
        </p:nvSpPr>
        <p:spPr bwMode="auto">
          <a:xfrm>
            <a:off x="5030788" y="3297238"/>
            <a:ext cx="1133475" cy="381000"/>
          </a:xfrm>
          <a:custGeom>
            <a:avLst/>
            <a:gdLst>
              <a:gd name="T0" fmla="*/ 2 w 714"/>
              <a:gd name="T1" fmla="*/ 129 h 240"/>
              <a:gd name="T2" fmla="*/ 12 w 714"/>
              <a:gd name="T3" fmla="*/ 150 h 240"/>
              <a:gd name="T4" fmla="*/ 34 w 714"/>
              <a:gd name="T5" fmla="*/ 170 h 240"/>
              <a:gd name="T6" fmla="*/ 64 w 714"/>
              <a:gd name="T7" fmla="*/ 188 h 240"/>
              <a:gd name="T8" fmla="*/ 104 w 714"/>
              <a:gd name="T9" fmla="*/ 204 h 240"/>
              <a:gd name="T10" fmla="*/ 152 w 714"/>
              <a:gd name="T11" fmla="*/ 217 h 240"/>
              <a:gd name="T12" fmla="*/ 206 w 714"/>
              <a:gd name="T13" fmla="*/ 227 h 240"/>
              <a:gd name="T14" fmla="*/ 265 w 714"/>
              <a:gd name="T15" fmla="*/ 235 h 240"/>
              <a:gd name="T16" fmla="*/ 326 w 714"/>
              <a:gd name="T17" fmla="*/ 239 h 240"/>
              <a:gd name="T18" fmla="*/ 388 w 714"/>
              <a:gd name="T19" fmla="*/ 239 h 240"/>
              <a:gd name="T20" fmla="*/ 450 w 714"/>
              <a:gd name="T21" fmla="*/ 235 h 240"/>
              <a:gd name="T22" fmla="*/ 508 w 714"/>
              <a:gd name="T23" fmla="*/ 227 h 240"/>
              <a:gd name="T24" fmla="*/ 561 w 714"/>
              <a:gd name="T25" fmla="*/ 217 h 240"/>
              <a:gd name="T26" fmla="*/ 609 w 714"/>
              <a:gd name="T27" fmla="*/ 204 h 240"/>
              <a:gd name="T28" fmla="*/ 648 w 714"/>
              <a:gd name="T29" fmla="*/ 188 h 240"/>
              <a:gd name="T30" fmla="*/ 680 w 714"/>
              <a:gd name="T31" fmla="*/ 169 h 240"/>
              <a:gd name="T32" fmla="*/ 701 w 714"/>
              <a:gd name="T33" fmla="*/ 150 h 240"/>
              <a:gd name="T34" fmla="*/ 711 w 714"/>
              <a:gd name="T35" fmla="*/ 129 h 240"/>
              <a:gd name="T36" fmla="*/ 711 w 714"/>
              <a:gd name="T37" fmla="*/ 108 h 240"/>
              <a:gd name="T38" fmla="*/ 701 w 714"/>
              <a:gd name="T39" fmla="*/ 88 h 240"/>
              <a:gd name="T40" fmla="*/ 680 w 714"/>
              <a:gd name="T41" fmla="*/ 68 h 240"/>
              <a:gd name="T42" fmla="*/ 648 w 714"/>
              <a:gd name="T43" fmla="*/ 50 h 240"/>
              <a:gd name="T44" fmla="*/ 609 w 714"/>
              <a:gd name="T45" fmla="*/ 35 h 240"/>
              <a:gd name="T46" fmla="*/ 561 w 714"/>
              <a:gd name="T47" fmla="*/ 21 h 240"/>
              <a:gd name="T48" fmla="*/ 508 w 714"/>
              <a:gd name="T49" fmla="*/ 11 h 240"/>
              <a:gd name="T50" fmla="*/ 448 w 714"/>
              <a:gd name="T51" fmla="*/ 4 h 240"/>
              <a:gd name="T52" fmla="*/ 388 w 714"/>
              <a:gd name="T53" fmla="*/ 0 h 240"/>
              <a:gd name="T54" fmla="*/ 326 w 714"/>
              <a:gd name="T55" fmla="*/ 0 h 240"/>
              <a:gd name="T56" fmla="*/ 264 w 714"/>
              <a:gd name="T57" fmla="*/ 4 h 240"/>
              <a:gd name="T58" fmla="*/ 206 w 714"/>
              <a:gd name="T59" fmla="*/ 11 h 240"/>
              <a:gd name="T60" fmla="*/ 152 w 714"/>
              <a:gd name="T61" fmla="*/ 21 h 240"/>
              <a:gd name="T62" fmla="*/ 104 w 714"/>
              <a:gd name="T63" fmla="*/ 35 h 240"/>
              <a:gd name="T64" fmla="*/ 64 w 714"/>
              <a:gd name="T65" fmla="*/ 51 h 240"/>
              <a:gd name="T66" fmla="*/ 34 w 714"/>
              <a:gd name="T67" fmla="*/ 68 h 240"/>
              <a:gd name="T68" fmla="*/ 12 w 714"/>
              <a:gd name="T69" fmla="*/ 88 h 240"/>
              <a:gd name="T70" fmla="*/ 2 w 714"/>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4" h="240">
                <a:moveTo>
                  <a:pt x="0" y="119"/>
                </a:moveTo>
                <a:lnTo>
                  <a:pt x="2" y="129"/>
                </a:lnTo>
                <a:lnTo>
                  <a:pt x="6" y="140"/>
                </a:lnTo>
                <a:lnTo>
                  <a:pt x="12" y="150"/>
                </a:lnTo>
                <a:lnTo>
                  <a:pt x="22" y="160"/>
                </a:lnTo>
                <a:lnTo>
                  <a:pt x="34" y="170"/>
                </a:lnTo>
                <a:lnTo>
                  <a:pt x="48" y="179"/>
                </a:lnTo>
                <a:lnTo>
                  <a:pt x="64" y="188"/>
                </a:lnTo>
                <a:lnTo>
                  <a:pt x="83" y="196"/>
                </a:lnTo>
                <a:lnTo>
                  <a:pt x="104" y="204"/>
                </a:lnTo>
                <a:lnTo>
                  <a:pt x="127" y="211"/>
                </a:lnTo>
                <a:lnTo>
                  <a:pt x="152" y="217"/>
                </a:lnTo>
                <a:lnTo>
                  <a:pt x="178" y="223"/>
                </a:lnTo>
                <a:lnTo>
                  <a:pt x="206" y="227"/>
                </a:lnTo>
                <a:lnTo>
                  <a:pt x="235" y="231"/>
                </a:lnTo>
                <a:lnTo>
                  <a:pt x="265" y="235"/>
                </a:lnTo>
                <a:lnTo>
                  <a:pt x="295" y="237"/>
                </a:lnTo>
                <a:lnTo>
                  <a:pt x="326" y="239"/>
                </a:lnTo>
                <a:lnTo>
                  <a:pt x="356" y="239"/>
                </a:lnTo>
                <a:lnTo>
                  <a:pt x="388" y="239"/>
                </a:lnTo>
                <a:lnTo>
                  <a:pt x="418" y="237"/>
                </a:lnTo>
                <a:lnTo>
                  <a:pt x="450" y="235"/>
                </a:lnTo>
                <a:lnTo>
                  <a:pt x="479" y="231"/>
                </a:lnTo>
                <a:lnTo>
                  <a:pt x="508" y="227"/>
                </a:lnTo>
                <a:lnTo>
                  <a:pt x="534" y="223"/>
                </a:lnTo>
                <a:lnTo>
                  <a:pt x="561" y="217"/>
                </a:lnTo>
                <a:lnTo>
                  <a:pt x="586" y="211"/>
                </a:lnTo>
                <a:lnTo>
                  <a:pt x="609" y="204"/>
                </a:lnTo>
                <a:lnTo>
                  <a:pt x="629" y="196"/>
                </a:lnTo>
                <a:lnTo>
                  <a:pt x="648" y="188"/>
                </a:lnTo>
                <a:lnTo>
                  <a:pt x="666" y="179"/>
                </a:lnTo>
                <a:lnTo>
                  <a:pt x="680" y="169"/>
                </a:lnTo>
                <a:lnTo>
                  <a:pt x="691" y="160"/>
                </a:lnTo>
                <a:lnTo>
                  <a:pt x="701" y="150"/>
                </a:lnTo>
                <a:lnTo>
                  <a:pt x="707" y="140"/>
                </a:lnTo>
                <a:lnTo>
                  <a:pt x="711" y="129"/>
                </a:lnTo>
                <a:lnTo>
                  <a:pt x="713" y="119"/>
                </a:lnTo>
                <a:lnTo>
                  <a:pt x="711" y="108"/>
                </a:lnTo>
                <a:lnTo>
                  <a:pt x="707" y="98"/>
                </a:lnTo>
                <a:lnTo>
                  <a:pt x="701" y="88"/>
                </a:lnTo>
                <a:lnTo>
                  <a:pt x="691" y="78"/>
                </a:lnTo>
                <a:lnTo>
                  <a:pt x="680" y="68"/>
                </a:lnTo>
                <a:lnTo>
                  <a:pt x="666" y="59"/>
                </a:lnTo>
                <a:lnTo>
                  <a:pt x="648" y="50"/>
                </a:lnTo>
                <a:lnTo>
                  <a:pt x="629" y="42"/>
                </a:lnTo>
                <a:lnTo>
                  <a:pt x="609" y="35"/>
                </a:lnTo>
                <a:lnTo>
                  <a:pt x="585" y="27"/>
                </a:lnTo>
                <a:lnTo>
                  <a:pt x="561" y="21"/>
                </a:lnTo>
                <a:lnTo>
                  <a:pt x="534" y="15"/>
                </a:lnTo>
                <a:lnTo>
                  <a:pt x="508" y="11"/>
                </a:lnTo>
                <a:lnTo>
                  <a:pt x="479" y="6"/>
                </a:lnTo>
                <a:lnTo>
                  <a:pt x="448" y="4"/>
                </a:lnTo>
                <a:lnTo>
                  <a:pt x="418" y="1"/>
                </a:lnTo>
                <a:lnTo>
                  <a:pt x="388" y="0"/>
                </a:lnTo>
                <a:lnTo>
                  <a:pt x="356" y="0"/>
                </a:lnTo>
                <a:lnTo>
                  <a:pt x="326" y="0"/>
                </a:lnTo>
                <a:lnTo>
                  <a:pt x="295" y="1"/>
                </a:lnTo>
                <a:lnTo>
                  <a:pt x="264" y="4"/>
                </a:lnTo>
                <a:lnTo>
                  <a:pt x="235" y="7"/>
                </a:lnTo>
                <a:lnTo>
                  <a:pt x="206" y="11"/>
                </a:lnTo>
                <a:lnTo>
                  <a:pt x="178" y="16"/>
                </a:lnTo>
                <a:lnTo>
                  <a:pt x="152" y="21"/>
                </a:lnTo>
                <a:lnTo>
                  <a:pt x="127" y="27"/>
                </a:lnTo>
                <a:lnTo>
                  <a:pt x="104" y="35"/>
                </a:lnTo>
                <a:lnTo>
                  <a:pt x="83" y="42"/>
                </a:lnTo>
                <a:lnTo>
                  <a:pt x="64" y="51"/>
                </a:lnTo>
                <a:lnTo>
                  <a:pt x="48" y="60"/>
                </a:lnTo>
                <a:lnTo>
                  <a:pt x="34" y="68"/>
                </a:lnTo>
                <a:lnTo>
                  <a:pt x="22" y="78"/>
                </a:lnTo>
                <a:lnTo>
                  <a:pt x="12" y="88"/>
                </a:lnTo>
                <a:lnTo>
                  <a:pt x="6" y="98"/>
                </a:lnTo>
                <a:lnTo>
                  <a:pt x="2"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Freeform 12">
            <a:extLst>
              <a:ext uri="{FF2B5EF4-FFF2-40B4-BE49-F238E27FC236}">
                <a16:creationId xmlns:a16="http://schemas.microsoft.com/office/drawing/2014/main" id="{2F9D5639-8B11-40AC-87C6-E7BCC1EDC6F2}"/>
              </a:ext>
            </a:extLst>
          </p:cNvPr>
          <p:cNvSpPr>
            <a:spLocks/>
          </p:cNvSpPr>
          <p:nvPr/>
        </p:nvSpPr>
        <p:spPr bwMode="auto">
          <a:xfrm>
            <a:off x="7324725" y="3016250"/>
            <a:ext cx="896938"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1 h 241"/>
              <a:gd name="T14" fmla="*/ 355 w 565"/>
              <a:gd name="T15" fmla="*/ 4 h 241"/>
              <a:gd name="T16" fmla="*/ 307 w 565"/>
              <a:gd name="T17" fmla="*/ 1 h 241"/>
              <a:gd name="T18" fmla="*/ 257 w 565"/>
              <a:gd name="T19" fmla="*/ 1 h 241"/>
              <a:gd name="T20" fmla="*/ 209 w 565"/>
              <a:gd name="T21" fmla="*/ 4 h 241"/>
              <a:gd name="T22" fmla="*/ 163 w 565"/>
              <a:gd name="T23" fmla="*/ 11 h 241"/>
              <a:gd name="T24" fmla="*/ 120 w 565"/>
              <a:gd name="T25" fmla="*/ 22 h 241"/>
              <a:gd name="T26" fmla="*/ 83 w 565"/>
              <a:gd name="T27" fmla="*/ 35 h 241"/>
              <a:gd name="T28" fmla="*/ 51 w 565"/>
              <a:gd name="T29" fmla="*/ 51 h 241"/>
              <a:gd name="T30" fmla="*/ 26 w 565"/>
              <a:gd name="T31" fmla="*/ 70 h 241"/>
              <a:gd name="T32" fmla="*/ 10 w 565"/>
              <a:gd name="T33" fmla="*/ 89 h 241"/>
              <a:gd name="T34" fmla="*/ 1 w 565"/>
              <a:gd name="T35" fmla="*/ 110 h 241"/>
              <a:gd name="T36" fmla="*/ 1 w 565"/>
              <a:gd name="T37" fmla="*/ 131 h 241"/>
              <a:gd name="T38" fmla="*/ 10 w 565"/>
              <a:gd name="T39" fmla="*/ 151 h 241"/>
              <a:gd name="T40" fmla="*/ 26 w 565"/>
              <a:gd name="T41" fmla="*/ 171 h 241"/>
              <a:gd name="T42" fmla="*/ 51 w 565"/>
              <a:gd name="T43" fmla="*/ 189 h 241"/>
              <a:gd name="T44" fmla="*/ 83 w 565"/>
              <a:gd name="T45" fmla="*/ 205 h 241"/>
              <a:gd name="T46" fmla="*/ 120 w 565"/>
              <a:gd name="T47" fmla="*/ 218 h 241"/>
              <a:gd name="T48" fmla="*/ 163 w 565"/>
              <a:gd name="T49" fmla="*/ 229 h 241"/>
              <a:gd name="T50" fmla="*/ 209 w 565"/>
              <a:gd name="T51" fmla="*/ 236 h 241"/>
              <a:gd name="T52" fmla="*/ 257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99"/>
                </a:lnTo>
                <a:lnTo>
                  <a:pt x="554" y="89"/>
                </a:lnTo>
                <a:lnTo>
                  <a:pt x="547" y="79"/>
                </a:lnTo>
                <a:lnTo>
                  <a:pt x="538" y="70"/>
                </a:lnTo>
                <a:lnTo>
                  <a:pt x="526" y="60"/>
                </a:lnTo>
                <a:lnTo>
                  <a:pt x="513" y="51"/>
                </a:lnTo>
                <a:lnTo>
                  <a:pt x="498" y="43"/>
                </a:lnTo>
                <a:lnTo>
                  <a:pt x="482" y="35"/>
                </a:lnTo>
                <a:lnTo>
                  <a:pt x="463" y="29"/>
                </a:lnTo>
                <a:lnTo>
                  <a:pt x="444" y="22"/>
                </a:lnTo>
                <a:lnTo>
                  <a:pt x="423" y="16"/>
                </a:lnTo>
                <a:lnTo>
                  <a:pt x="401" y="11"/>
                </a:lnTo>
                <a:lnTo>
                  <a:pt x="378" y="8"/>
                </a:lnTo>
                <a:lnTo>
                  <a:pt x="355" y="4"/>
                </a:lnTo>
                <a:lnTo>
                  <a:pt x="331" y="2"/>
                </a:lnTo>
                <a:lnTo>
                  <a:pt x="307" y="1"/>
                </a:lnTo>
                <a:lnTo>
                  <a:pt x="282" y="0"/>
                </a:lnTo>
                <a:lnTo>
                  <a:pt x="257" y="1"/>
                </a:lnTo>
                <a:lnTo>
                  <a:pt x="233" y="2"/>
                </a:lnTo>
                <a:lnTo>
                  <a:pt x="209" y="4"/>
                </a:lnTo>
                <a:lnTo>
                  <a:pt x="186" y="8"/>
                </a:lnTo>
                <a:lnTo>
                  <a:pt x="163" y="11"/>
                </a:lnTo>
                <a:lnTo>
                  <a:pt x="141" y="16"/>
                </a:lnTo>
                <a:lnTo>
                  <a:pt x="120" y="22"/>
                </a:lnTo>
                <a:lnTo>
                  <a:pt x="101" y="29"/>
                </a:lnTo>
                <a:lnTo>
                  <a:pt x="83" y="35"/>
                </a:lnTo>
                <a:lnTo>
                  <a:pt x="66" y="43"/>
                </a:lnTo>
                <a:lnTo>
                  <a:pt x="51" y="51"/>
                </a:lnTo>
                <a:lnTo>
                  <a:pt x="38" y="60"/>
                </a:lnTo>
                <a:lnTo>
                  <a:pt x="26" y="70"/>
                </a:lnTo>
                <a:lnTo>
                  <a:pt x="17" y="79"/>
                </a:lnTo>
                <a:lnTo>
                  <a:pt x="10" y="89"/>
                </a:lnTo>
                <a:lnTo>
                  <a:pt x="4" y="99"/>
                </a:lnTo>
                <a:lnTo>
                  <a:pt x="1" y="110"/>
                </a:lnTo>
                <a:lnTo>
                  <a:pt x="0" y="120"/>
                </a:lnTo>
                <a:lnTo>
                  <a:pt x="1" y="131"/>
                </a:lnTo>
                <a:lnTo>
                  <a:pt x="4" y="141"/>
                </a:lnTo>
                <a:lnTo>
                  <a:pt x="10" y="151"/>
                </a:lnTo>
                <a:lnTo>
                  <a:pt x="17" y="161"/>
                </a:lnTo>
                <a:lnTo>
                  <a:pt x="26" y="171"/>
                </a:lnTo>
                <a:lnTo>
                  <a:pt x="38" y="180"/>
                </a:lnTo>
                <a:lnTo>
                  <a:pt x="51" y="189"/>
                </a:lnTo>
                <a:lnTo>
                  <a:pt x="66" y="197"/>
                </a:lnTo>
                <a:lnTo>
                  <a:pt x="83" y="205"/>
                </a:lnTo>
                <a:lnTo>
                  <a:pt x="101" y="212"/>
                </a:lnTo>
                <a:lnTo>
                  <a:pt x="120" y="218"/>
                </a:lnTo>
                <a:lnTo>
                  <a:pt x="141" y="224"/>
                </a:lnTo>
                <a:lnTo>
                  <a:pt x="163" y="229"/>
                </a:lnTo>
                <a:lnTo>
                  <a:pt x="186" y="233"/>
                </a:lnTo>
                <a:lnTo>
                  <a:pt x="209" y="236"/>
                </a:lnTo>
                <a:lnTo>
                  <a:pt x="233" y="238"/>
                </a:lnTo>
                <a:lnTo>
                  <a:pt x="257" y="239"/>
                </a:lnTo>
                <a:lnTo>
                  <a:pt x="282" y="240"/>
                </a:lnTo>
                <a:lnTo>
                  <a:pt x="307" y="239"/>
                </a:lnTo>
                <a:lnTo>
                  <a:pt x="331"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Freeform 13">
            <a:extLst>
              <a:ext uri="{FF2B5EF4-FFF2-40B4-BE49-F238E27FC236}">
                <a16:creationId xmlns:a16="http://schemas.microsoft.com/office/drawing/2014/main" id="{8252DDE1-59A9-4B82-BF76-BD38CB007541}"/>
              </a:ext>
            </a:extLst>
          </p:cNvPr>
          <p:cNvSpPr>
            <a:spLocks/>
          </p:cNvSpPr>
          <p:nvPr/>
        </p:nvSpPr>
        <p:spPr bwMode="auto">
          <a:xfrm>
            <a:off x="6910388" y="1887538"/>
            <a:ext cx="898525" cy="382587"/>
          </a:xfrm>
          <a:custGeom>
            <a:avLst/>
            <a:gdLst>
              <a:gd name="T0" fmla="*/ 563 w 566"/>
              <a:gd name="T1" fmla="*/ 109 h 241"/>
              <a:gd name="T2" fmla="*/ 555 w 566"/>
              <a:gd name="T3" fmla="*/ 89 h 241"/>
              <a:gd name="T4" fmla="*/ 538 w 566"/>
              <a:gd name="T5" fmla="*/ 69 h 241"/>
              <a:gd name="T6" fmla="*/ 513 w 566"/>
              <a:gd name="T7" fmla="*/ 51 h 241"/>
              <a:gd name="T8" fmla="*/ 482 w 566"/>
              <a:gd name="T9" fmla="*/ 35 h 241"/>
              <a:gd name="T10" fmla="*/ 444 w 566"/>
              <a:gd name="T11" fmla="*/ 22 h 241"/>
              <a:gd name="T12" fmla="*/ 401 w 566"/>
              <a:gd name="T13" fmla="*/ 12 h 241"/>
              <a:gd name="T14" fmla="*/ 355 w 566"/>
              <a:gd name="T15" fmla="*/ 4 h 241"/>
              <a:gd name="T16" fmla="*/ 307 w 566"/>
              <a:gd name="T17" fmla="*/ 1 h 241"/>
              <a:gd name="T18" fmla="*/ 258 w 566"/>
              <a:gd name="T19" fmla="*/ 1 h 241"/>
              <a:gd name="T20" fmla="*/ 209 w 566"/>
              <a:gd name="T21" fmla="*/ 4 h 241"/>
              <a:gd name="T22" fmla="*/ 163 w 566"/>
              <a:gd name="T23" fmla="*/ 12 h 241"/>
              <a:gd name="T24" fmla="*/ 120 w 566"/>
              <a:gd name="T25" fmla="*/ 22 h 241"/>
              <a:gd name="T26" fmla="*/ 83 w 566"/>
              <a:gd name="T27" fmla="*/ 35 h 241"/>
              <a:gd name="T28" fmla="*/ 51 w 566"/>
              <a:gd name="T29" fmla="*/ 51 h 241"/>
              <a:gd name="T30" fmla="*/ 27 w 566"/>
              <a:gd name="T31" fmla="*/ 69 h 241"/>
              <a:gd name="T32" fmla="*/ 10 w 566"/>
              <a:gd name="T33" fmla="*/ 89 h 241"/>
              <a:gd name="T34" fmla="*/ 2 w 566"/>
              <a:gd name="T35" fmla="*/ 109 h 241"/>
              <a:gd name="T36" fmla="*/ 2 w 566"/>
              <a:gd name="T37" fmla="*/ 130 h 241"/>
              <a:gd name="T38" fmla="*/ 10 w 566"/>
              <a:gd name="T39" fmla="*/ 151 h 241"/>
              <a:gd name="T40" fmla="*/ 27 w 566"/>
              <a:gd name="T41" fmla="*/ 170 h 241"/>
              <a:gd name="T42" fmla="*/ 51 w 566"/>
              <a:gd name="T43" fmla="*/ 188 h 241"/>
              <a:gd name="T44" fmla="*/ 83 w 566"/>
              <a:gd name="T45" fmla="*/ 205 h 241"/>
              <a:gd name="T46" fmla="*/ 120 w 566"/>
              <a:gd name="T47" fmla="*/ 218 h 241"/>
              <a:gd name="T48" fmla="*/ 163 w 566"/>
              <a:gd name="T49" fmla="*/ 228 h 241"/>
              <a:gd name="T50" fmla="*/ 209 w 566"/>
              <a:gd name="T51" fmla="*/ 236 h 241"/>
              <a:gd name="T52" fmla="*/ 258 w 566"/>
              <a:gd name="T53" fmla="*/ 239 h 241"/>
              <a:gd name="T54" fmla="*/ 307 w 566"/>
              <a:gd name="T55" fmla="*/ 239 h 241"/>
              <a:gd name="T56" fmla="*/ 355 w 566"/>
              <a:gd name="T57" fmla="*/ 236 h 241"/>
              <a:gd name="T58" fmla="*/ 401 w 566"/>
              <a:gd name="T59" fmla="*/ 228 h 241"/>
              <a:gd name="T60" fmla="*/ 444 w 566"/>
              <a:gd name="T61" fmla="*/ 218 h 241"/>
              <a:gd name="T62" fmla="*/ 482 w 566"/>
              <a:gd name="T63" fmla="*/ 205 h 241"/>
              <a:gd name="T64" fmla="*/ 513 w 566"/>
              <a:gd name="T65" fmla="*/ 188 h 241"/>
              <a:gd name="T66" fmla="*/ 538 w 566"/>
              <a:gd name="T67" fmla="*/ 170 h 241"/>
              <a:gd name="T68" fmla="*/ 555 w 566"/>
              <a:gd name="T69" fmla="*/ 151 h 241"/>
              <a:gd name="T70" fmla="*/ 563 w 566"/>
              <a:gd name="T71" fmla="*/ 13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6" h="241">
                <a:moveTo>
                  <a:pt x="565" y="120"/>
                </a:moveTo>
                <a:lnTo>
                  <a:pt x="563" y="109"/>
                </a:lnTo>
                <a:lnTo>
                  <a:pt x="560" y="99"/>
                </a:lnTo>
                <a:lnTo>
                  <a:pt x="555" y="89"/>
                </a:lnTo>
                <a:lnTo>
                  <a:pt x="547" y="79"/>
                </a:lnTo>
                <a:lnTo>
                  <a:pt x="538" y="69"/>
                </a:lnTo>
                <a:lnTo>
                  <a:pt x="527" y="60"/>
                </a:lnTo>
                <a:lnTo>
                  <a:pt x="513" y="51"/>
                </a:lnTo>
                <a:lnTo>
                  <a:pt x="498" y="43"/>
                </a:lnTo>
                <a:lnTo>
                  <a:pt x="482" y="35"/>
                </a:lnTo>
                <a:lnTo>
                  <a:pt x="463" y="28"/>
                </a:lnTo>
                <a:lnTo>
                  <a:pt x="444" y="22"/>
                </a:lnTo>
                <a:lnTo>
                  <a:pt x="424" y="16"/>
                </a:lnTo>
                <a:lnTo>
                  <a:pt x="401" y="12"/>
                </a:lnTo>
                <a:lnTo>
                  <a:pt x="379" y="7"/>
                </a:lnTo>
                <a:lnTo>
                  <a:pt x="355" y="4"/>
                </a:lnTo>
                <a:lnTo>
                  <a:pt x="331" y="2"/>
                </a:lnTo>
                <a:lnTo>
                  <a:pt x="307" y="1"/>
                </a:lnTo>
                <a:lnTo>
                  <a:pt x="282" y="0"/>
                </a:lnTo>
                <a:lnTo>
                  <a:pt x="258" y="1"/>
                </a:lnTo>
                <a:lnTo>
                  <a:pt x="233" y="2"/>
                </a:lnTo>
                <a:lnTo>
                  <a:pt x="209" y="4"/>
                </a:lnTo>
                <a:lnTo>
                  <a:pt x="186" y="7"/>
                </a:lnTo>
                <a:lnTo>
                  <a:pt x="163" y="12"/>
                </a:lnTo>
                <a:lnTo>
                  <a:pt x="141" y="16"/>
                </a:lnTo>
                <a:lnTo>
                  <a:pt x="120" y="22"/>
                </a:lnTo>
                <a:lnTo>
                  <a:pt x="101" y="28"/>
                </a:lnTo>
                <a:lnTo>
                  <a:pt x="83" y="35"/>
                </a:lnTo>
                <a:lnTo>
                  <a:pt x="66" y="43"/>
                </a:lnTo>
                <a:lnTo>
                  <a:pt x="51" y="51"/>
                </a:lnTo>
                <a:lnTo>
                  <a:pt x="38" y="60"/>
                </a:lnTo>
                <a:lnTo>
                  <a:pt x="27" y="69"/>
                </a:lnTo>
                <a:lnTo>
                  <a:pt x="17" y="79"/>
                </a:lnTo>
                <a:lnTo>
                  <a:pt x="10" y="89"/>
                </a:lnTo>
                <a:lnTo>
                  <a:pt x="4" y="99"/>
                </a:lnTo>
                <a:lnTo>
                  <a:pt x="2" y="109"/>
                </a:lnTo>
                <a:lnTo>
                  <a:pt x="0" y="120"/>
                </a:lnTo>
                <a:lnTo>
                  <a:pt x="2" y="130"/>
                </a:lnTo>
                <a:lnTo>
                  <a:pt x="4" y="141"/>
                </a:lnTo>
                <a:lnTo>
                  <a:pt x="10" y="151"/>
                </a:lnTo>
                <a:lnTo>
                  <a:pt x="17" y="161"/>
                </a:lnTo>
                <a:lnTo>
                  <a:pt x="27" y="170"/>
                </a:lnTo>
                <a:lnTo>
                  <a:pt x="38" y="180"/>
                </a:lnTo>
                <a:lnTo>
                  <a:pt x="51" y="188"/>
                </a:lnTo>
                <a:lnTo>
                  <a:pt x="66" y="197"/>
                </a:lnTo>
                <a:lnTo>
                  <a:pt x="83" y="205"/>
                </a:lnTo>
                <a:lnTo>
                  <a:pt x="101" y="212"/>
                </a:lnTo>
                <a:lnTo>
                  <a:pt x="120" y="218"/>
                </a:lnTo>
                <a:lnTo>
                  <a:pt x="141" y="223"/>
                </a:lnTo>
                <a:lnTo>
                  <a:pt x="163" y="228"/>
                </a:lnTo>
                <a:lnTo>
                  <a:pt x="186" y="232"/>
                </a:lnTo>
                <a:lnTo>
                  <a:pt x="209" y="236"/>
                </a:lnTo>
                <a:lnTo>
                  <a:pt x="233" y="238"/>
                </a:lnTo>
                <a:lnTo>
                  <a:pt x="258" y="239"/>
                </a:lnTo>
                <a:lnTo>
                  <a:pt x="282" y="240"/>
                </a:lnTo>
                <a:lnTo>
                  <a:pt x="307" y="239"/>
                </a:lnTo>
                <a:lnTo>
                  <a:pt x="331" y="238"/>
                </a:lnTo>
                <a:lnTo>
                  <a:pt x="355" y="236"/>
                </a:lnTo>
                <a:lnTo>
                  <a:pt x="379" y="232"/>
                </a:lnTo>
                <a:lnTo>
                  <a:pt x="401" y="228"/>
                </a:lnTo>
                <a:lnTo>
                  <a:pt x="424" y="223"/>
                </a:lnTo>
                <a:lnTo>
                  <a:pt x="444" y="218"/>
                </a:lnTo>
                <a:lnTo>
                  <a:pt x="463" y="212"/>
                </a:lnTo>
                <a:lnTo>
                  <a:pt x="482" y="205"/>
                </a:lnTo>
                <a:lnTo>
                  <a:pt x="498" y="197"/>
                </a:lnTo>
                <a:lnTo>
                  <a:pt x="513" y="188"/>
                </a:lnTo>
                <a:lnTo>
                  <a:pt x="527" y="180"/>
                </a:lnTo>
                <a:lnTo>
                  <a:pt x="538" y="170"/>
                </a:lnTo>
                <a:lnTo>
                  <a:pt x="547" y="161"/>
                </a:lnTo>
                <a:lnTo>
                  <a:pt x="555" y="151"/>
                </a:lnTo>
                <a:lnTo>
                  <a:pt x="560" y="141"/>
                </a:lnTo>
                <a:lnTo>
                  <a:pt x="563" y="130"/>
                </a:lnTo>
                <a:lnTo>
                  <a:pt x="565"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Freeform 14">
            <a:extLst>
              <a:ext uri="{FF2B5EF4-FFF2-40B4-BE49-F238E27FC236}">
                <a16:creationId xmlns:a16="http://schemas.microsoft.com/office/drawing/2014/main" id="{82ABA31B-2CFC-46B1-BE07-D435B93EBAE6}"/>
              </a:ext>
            </a:extLst>
          </p:cNvPr>
          <p:cNvSpPr>
            <a:spLocks/>
          </p:cNvSpPr>
          <p:nvPr/>
        </p:nvSpPr>
        <p:spPr bwMode="auto">
          <a:xfrm>
            <a:off x="7324725" y="3911600"/>
            <a:ext cx="1355725" cy="387350"/>
          </a:xfrm>
          <a:custGeom>
            <a:avLst/>
            <a:gdLst>
              <a:gd name="T0" fmla="*/ 853 w 854"/>
              <a:gd name="T1" fmla="*/ 243 h 244"/>
              <a:gd name="T2" fmla="*/ 853 w 854"/>
              <a:gd name="T3" fmla="*/ 0 h 244"/>
              <a:gd name="T4" fmla="*/ 0 w 854"/>
              <a:gd name="T5" fmla="*/ 0 h 244"/>
              <a:gd name="T6" fmla="*/ 0 w 854"/>
              <a:gd name="T7" fmla="*/ 243 h 244"/>
              <a:gd name="T8" fmla="*/ 853 w 854"/>
              <a:gd name="T9" fmla="*/ 243 h 244"/>
            </a:gdLst>
            <a:ahLst/>
            <a:cxnLst>
              <a:cxn ang="0">
                <a:pos x="T0" y="T1"/>
              </a:cxn>
              <a:cxn ang="0">
                <a:pos x="T2" y="T3"/>
              </a:cxn>
              <a:cxn ang="0">
                <a:pos x="T4" y="T5"/>
              </a:cxn>
              <a:cxn ang="0">
                <a:pos x="T6" y="T7"/>
              </a:cxn>
              <a:cxn ang="0">
                <a:pos x="T8" y="T9"/>
              </a:cxn>
            </a:cxnLst>
            <a:rect l="0" t="0" r="r" b="b"/>
            <a:pathLst>
              <a:path w="854" h="244">
                <a:moveTo>
                  <a:pt x="853" y="243"/>
                </a:moveTo>
                <a:lnTo>
                  <a:pt x="853" y="0"/>
                </a:lnTo>
                <a:lnTo>
                  <a:pt x="0" y="0"/>
                </a:lnTo>
                <a:lnTo>
                  <a:pt x="0" y="243"/>
                </a:lnTo>
                <a:lnTo>
                  <a:pt x="853" y="243"/>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Freeform 15">
            <a:extLst>
              <a:ext uri="{FF2B5EF4-FFF2-40B4-BE49-F238E27FC236}">
                <a16:creationId xmlns:a16="http://schemas.microsoft.com/office/drawing/2014/main" id="{50D796B3-2FCD-4A4E-82E7-60C3D9CEB76B}"/>
              </a:ext>
            </a:extLst>
          </p:cNvPr>
          <p:cNvSpPr>
            <a:spLocks/>
          </p:cNvSpPr>
          <p:nvPr/>
        </p:nvSpPr>
        <p:spPr bwMode="auto">
          <a:xfrm>
            <a:off x="4191000" y="3911600"/>
            <a:ext cx="896938" cy="392113"/>
          </a:xfrm>
          <a:custGeom>
            <a:avLst/>
            <a:gdLst>
              <a:gd name="T0" fmla="*/ 564 w 565"/>
              <a:gd name="T1" fmla="*/ 246 h 247"/>
              <a:gd name="T2" fmla="*/ 564 w 565"/>
              <a:gd name="T3" fmla="*/ 0 h 247"/>
              <a:gd name="T4" fmla="*/ 0 w 565"/>
              <a:gd name="T5" fmla="*/ 0 h 247"/>
              <a:gd name="T6" fmla="*/ 0 w 565"/>
              <a:gd name="T7" fmla="*/ 246 h 247"/>
              <a:gd name="T8" fmla="*/ 564 w 565"/>
              <a:gd name="T9" fmla="*/ 246 h 247"/>
            </a:gdLst>
            <a:ahLst/>
            <a:cxnLst>
              <a:cxn ang="0">
                <a:pos x="T0" y="T1"/>
              </a:cxn>
              <a:cxn ang="0">
                <a:pos x="T2" y="T3"/>
              </a:cxn>
              <a:cxn ang="0">
                <a:pos x="T4" y="T5"/>
              </a:cxn>
              <a:cxn ang="0">
                <a:pos x="T6" y="T7"/>
              </a:cxn>
              <a:cxn ang="0">
                <a:pos x="T8" y="T9"/>
              </a:cxn>
            </a:cxnLst>
            <a:rect l="0" t="0" r="r" b="b"/>
            <a:pathLst>
              <a:path w="565" h="247">
                <a:moveTo>
                  <a:pt x="564" y="246"/>
                </a:moveTo>
                <a:lnTo>
                  <a:pt x="564" y="0"/>
                </a:lnTo>
                <a:lnTo>
                  <a:pt x="0" y="0"/>
                </a:lnTo>
                <a:lnTo>
                  <a:pt x="0" y="246"/>
                </a:lnTo>
                <a:lnTo>
                  <a:pt x="564" y="2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Freeform 16">
            <a:extLst>
              <a:ext uri="{FF2B5EF4-FFF2-40B4-BE49-F238E27FC236}">
                <a16:creationId xmlns:a16="http://schemas.microsoft.com/office/drawing/2014/main" id="{B598C52C-866B-498A-91B2-E2CB9424DF30}"/>
              </a:ext>
            </a:extLst>
          </p:cNvPr>
          <p:cNvSpPr>
            <a:spLocks/>
          </p:cNvSpPr>
          <p:nvPr/>
        </p:nvSpPr>
        <p:spPr bwMode="auto">
          <a:xfrm>
            <a:off x="5434013" y="1754188"/>
            <a:ext cx="1276350" cy="627062"/>
          </a:xfrm>
          <a:custGeom>
            <a:avLst/>
            <a:gdLst>
              <a:gd name="T0" fmla="*/ 0 w 804"/>
              <a:gd name="T1" fmla="*/ 197 h 395"/>
              <a:gd name="T2" fmla="*/ 396 w 804"/>
              <a:gd name="T3" fmla="*/ 0 h 395"/>
              <a:gd name="T4" fmla="*/ 803 w 804"/>
              <a:gd name="T5" fmla="*/ 204 h 395"/>
              <a:gd name="T6" fmla="*/ 396 w 804"/>
              <a:gd name="T7" fmla="*/ 394 h 395"/>
              <a:gd name="T8" fmla="*/ 0 w 804"/>
              <a:gd name="T9" fmla="*/ 197 h 395"/>
            </a:gdLst>
            <a:ahLst/>
            <a:cxnLst>
              <a:cxn ang="0">
                <a:pos x="T0" y="T1"/>
              </a:cxn>
              <a:cxn ang="0">
                <a:pos x="T2" y="T3"/>
              </a:cxn>
              <a:cxn ang="0">
                <a:pos x="T4" y="T5"/>
              </a:cxn>
              <a:cxn ang="0">
                <a:pos x="T6" y="T7"/>
              </a:cxn>
              <a:cxn ang="0">
                <a:pos x="T8" y="T9"/>
              </a:cxn>
            </a:cxnLst>
            <a:rect l="0" t="0" r="r" b="b"/>
            <a:pathLst>
              <a:path w="804" h="395">
                <a:moveTo>
                  <a:pt x="0" y="197"/>
                </a:moveTo>
                <a:lnTo>
                  <a:pt x="396" y="0"/>
                </a:lnTo>
                <a:lnTo>
                  <a:pt x="803" y="204"/>
                </a:lnTo>
                <a:lnTo>
                  <a:pt x="396" y="394"/>
                </a:lnTo>
                <a:lnTo>
                  <a:pt x="0" y="19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Freeform 17">
            <a:extLst>
              <a:ext uri="{FF2B5EF4-FFF2-40B4-BE49-F238E27FC236}">
                <a16:creationId xmlns:a16="http://schemas.microsoft.com/office/drawing/2014/main" id="{33BB100E-33C5-4F53-A651-F0C99ED697B9}"/>
              </a:ext>
            </a:extLst>
          </p:cNvPr>
          <p:cNvSpPr>
            <a:spLocks/>
          </p:cNvSpPr>
          <p:nvPr/>
        </p:nvSpPr>
        <p:spPr bwMode="auto">
          <a:xfrm>
            <a:off x="5715000" y="3733800"/>
            <a:ext cx="1371600" cy="658813"/>
          </a:xfrm>
          <a:custGeom>
            <a:avLst/>
            <a:gdLst>
              <a:gd name="T0" fmla="*/ 0 w 864"/>
              <a:gd name="T1" fmla="*/ 208 h 415"/>
              <a:gd name="T2" fmla="*/ 426 w 864"/>
              <a:gd name="T3" fmla="*/ 0 h 415"/>
              <a:gd name="T4" fmla="*/ 863 w 864"/>
              <a:gd name="T5" fmla="*/ 214 h 415"/>
              <a:gd name="T6" fmla="*/ 426 w 864"/>
              <a:gd name="T7" fmla="*/ 414 h 415"/>
              <a:gd name="T8" fmla="*/ 0 w 864"/>
              <a:gd name="T9" fmla="*/ 208 h 415"/>
            </a:gdLst>
            <a:ahLst/>
            <a:cxnLst>
              <a:cxn ang="0">
                <a:pos x="T0" y="T1"/>
              </a:cxn>
              <a:cxn ang="0">
                <a:pos x="T2" y="T3"/>
              </a:cxn>
              <a:cxn ang="0">
                <a:pos x="T4" y="T5"/>
              </a:cxn>
              <a:cxn ang="0">
                <a:pos x="T6" y="T7"/>
              </a:cxn>
              <a:cxn ang="0">
                <a:pos x="T8" y="T9"/>
              </a:cxn>
            </a:cxnLst>
            <a:rect l="0" t="0" r="r" b="b"/>
            <a:pathLst>
              <a:path w="864" h="415">
                <a:moveTo>
                  <a:pt x="0" y="208"/>
                </a:moveTo>
                <a:lnTo>
                  <a:pt x="426" y="0"/>
                </a:lnTo>
                <a:lnTo>
                  <a:pt x="863" y="214"/>
                </a:lnTo>
                <a:lnTo>
                  <a:pt x="426" y="414"/>
                </a:lnTo>
                <a:lnTo>
                  <a:pt x="0" y="20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4" name="Rectangle 18">
            <a:extLst>
              <a:ext uri="{FF2B5EF4-FFF2-40B4-BE49-F238E27FC236}">
                <a16:creationId xmlns:a16="http://schemas.microsoft.com/office/drawing/2014/main" id="{DA719C22-C274-454A-A4F9-B105FE3B7C86}"/>
              </a:ext>
            </a:extLst>
          </p:cNvPr>
          <p:cNvSpPr>
            <a:spLocks noChangeArrowheads="1"/>
          </p:cNvSpPr>
          <p:nvPr/>
        </p:nvSpPr>
        <p:spPr bwMode="auto">
          <a:xfrm>
            <a:off x="8183563" y="3324225"/>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budget</a:t>
            </a:r>
          </a:p>
        </p:txBody>
      </p:sp>
      <p:sp>
        <p:nvSpPr>
          <p:cNvPr id="19475" name="Rectangle 19">
            <a:extLst>
              <a:ext uri="{FF2B5EF4-FFF2-40B4-BE49-F238E27FC236}">
                <a16:creationId xmlns:a16="http://schemas.microsoft.com/office/drawing/2014/main" id="{FA72B8D0-7F03-4CE7-AB4B-050A2C39C1B2}"/>
              </a:ext>
            </a:extLst>
          </p:cNvPr>
          <p:cNvSpPr>
            <a:spLocks noChangeArrowheads="1"/>
          </p:cNvSpPr>
          <p:nvPr/>
        </p:nvSpPr>
        <p:spPr bwMode="auto">
          <a:xfrm>
            <a:off x="6667500" y="3306763"/>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did</a:t>
            </a:r>
          </a:p>
        </p:txBody>
      </p:sp>
      <p:sp>
        <p:nvSpPr>
          <p:cNvPr id="19476" name="Rectangle 20">
            <a:extLst>
              <a:ext uri="{FF2B5EF4-FFF2-40B4-BE49-F238E27FC236}">
                <a16:creationId xmlns:a16="http://schemas.microsoft.com/office/drawing/2014/main" id="{E90190FB-BE20-4456-B304-89DCFD20EF3E}"/>
              </a:ext>
            </a:extLst>
          </p:cNvPr>
          <p:cNvSpPr>
            <a:spLocks noChangeArrowheads="1"/>
          </p:cNvSpPr>
          <p:nvPr/>
        </p:nvSpPr>
        <p:spPr bwMode="auto">
          <a:xfrm>
            <a:off x="3633788" y="3286125"/>
            <a:ext cx="485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pid</a:t>
            </a:r>
          </a:p>
        </p:txBody>
      </p:sp>
      <p:sp>
        <p:nvSpPr>
          <p:cNvPr id="19477" name="Rectangle 21">
            <a:extLst>
              <a:ext uri="{FF2B5EF4-FFF2-40B4-BE49-F238E27FC236}">
                <a16:creationId xmlns:a16="http://schemas.microsoft.com/office/drawing/2014/main" id="{7AA48357-82AE-4C50-83D8-749F7E0E3C0F}"/>
              </a:ext>
            </a:extLst>
          </p:cNvPr>
          <p:cNvSpPr>
            <a:spLocks noChangeArrowheads="1"/>
          </p:cNvSpPr>
          <p:nvPr/>
        </p:nvSpPr>
        <p:spPr bwMode="auto">
          <a:xfrm>
            <a:off x="4171950" y="2922588"/>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started_on</a:t>
            </a:r>
          </a:p>
        </p:txBody>
      </p:sp>
      <p:sp>
        <p:nvSpPr>
          <p:cNvPr id="19478" name="Rectangle 22">
            <a:extLst>
              <a:ext uri="{FF2B5EF4-FFF2-40B4-BE49-F238E27FC236}">
                <a16:creationId xmlns:a16="http://schemas.microsoft.com/office/drawing/2014/main" id="{22C1FBBD-6C12-43D9-A42F-568645028E01}"/>
              </a:ext>
            </a:extLst>
          </p:cNvPr>
          <p:cNvSpPr>
            <a:spLocks noChangeArrowheads="1"/>
          </p:cNvSpPr>
          <p:nvPr/>
        </p:nvSpPr>
        <p:spPr bwMode="auto">
          <a:xfrm>
            <a:off x="5157788" y="3295650"/>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pbudget</a:t>
            </a:r>
          </a:p>
        </p:txBody>
      </p:sp>
      <p:sp>
        <p:nvSpPr>
          <p:cNvPr id="19479" name="Rectangle 23">
            <a:extLst>
              <a:ext uri="{FF2B5EF4-FFF2-40B4-BE49-F238E27FC236}">
                <a16:creationId xmlns:a16="http://schemas.microsoft.com/office/drawing/2014/main" id="{505D658A-E23C-4C7D-8C39-94B08B520606}"/>
              </a:ext>
            </a:extLst>
          </p:cNvPr>
          <p:cNvSpPr>
            <a:spLocks noChangeArrowheads="1"/>
          </p:cNvSpPr>
          <p:nvPr/>
        </p:nvSpPr>
        <p:spPr bwMode="auto">
          <a:xfrm>
            <a:off x="7359650" y="3041650"/>
            <a:ext cx="8366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dname</a:t>
            </a:r>
          </a:p>
        </p:txBody>
      </p:sp>
      <p:sp>
        <p:nvSpPr>
          <p:cNvPr id="19480" name="Rectangle 24">
            <a:extLst>
              <a:ext uri="{FF2B5EF4-FFF2-40B4-BE49-F238E27FC236}">
                <a16:creationId xmlns:a16="http://schemas.microsoft.com/office/drawing/2014/main" id="{FC6AE972-E8C1-4552-9C73-EC13BF7B2143}"/>
              </a:ext>
            </a:extLst>
          </p:cNvPr>
          <p:cNvSpPr>
            <a:spLocks noChangeArrowheads="1"/>
          </p:cNvSpPr>
          <p:nvPr/>
        </p:nvSpPr>
        <p:spPr bwMode="auto">
          <a:xfrm>
            <a:off x="7042150" y="1908175"/>
            <a:ext cx="609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until</a:t>
            </a:r>
          </a:p>
        </p:txBody>
      </p:sp>
      <p:sp>
        <p:nvSpPr>
          <p:cNvPr id="19481" name="Rectangle 25">
            <a:extLst>
              <a:ext uri="{FF2B5EF4-FFF2-40B4-BE49-F238E27FC236}">
                <a16:creationId xmlns:a16="http://schemas.microsoft.com/office/drawing/2014/main" id="{B4C9F9A8-9C89-43F0-A46C-B1DA53540BDD}"/>
              </a:ext>
            </a:extLst>
          </p:cNvPr>
          <p:cNvSpPr>
            <a:spLocks noChangeArrowheads="1"/>
          </p:cNvSpPr>
          <p:nvPr/>
        </p:nvSpPr>
        <p:spPr bwMode="auto">
          <a:xfrm>
            <a:off x="7239000" y="3924300"/>
            <a:ext cx="1422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Departments</a:t>
            </a:r>
          </a:p>
        </p:txBody>
      </p:sp>
      <p:sp>
        <p:nvSpPr>
          <p:cNvPr id="19482" name="Rectangle 26">
            <a:extLst>
              <a:ext uri="{FF2B5EF4-FFF2-40B4-BE49-F238E27FC236}">
                <a16:creationId xmlns:a16="http://schemas.microsoft.com/office/drawing/2014/main" id="{C191D8A6-6DBC-4FDB-BDC9-0AF38184B9B2}"/>
              </a:ext>
            </a:extLst>
          </p:cNvPr>
          <p:cNvSpPr>
            <a:spLocks noChangeArrowheads="1"/>
          </p:cNvSpPr>
          <p:nvPr/>
        </p:nvSpPr>
        <p:spPr bwMode="auto">
          <a:xfrm>
            <a:off x="4138613" y="3941763"/>
            <a:ext cx="982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Projects</a:t>
            </a:r>
          </a:p>
        </p:txBody>
      </p:sp>
      <p:sp>
        <p:nvSpPr>
          <p:cNvPr id="19483" name="Rectangle 27">
            <a:extLst>
              <a:ext uri="{FF2B5EF4-FFF2-40B4-BE49-F238E27FC236}">
                <a16:creationId xmlns:a16="http://schemas.microsoft.com/office/drawing/2014/main" id="{477CBB26-C894-4EF9-A761-970B5E448D95}"/>
              </a:ext>
            </a:extLst>
          </p:cNvPr>
          <p:cNvSpPr>
            <a:spLocks noChangeArrowheads="1"/>
          </p:cNvSpPr>
          <p:nvPr/>
        </p:nvSpPr>
        <p:spPr bwMode="auto">
          <a:xfrm>
            <a:off x="5810250" y="3900488"/>
            <a:ext cx="1117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Sponsors</a:t>
            </a:r>
          </a:p>
        </p:txBody>
      </p:sp>
      <p:grpSp>
        <p:nvGrpSpPr>
          <p:cNvPr id="19486" name="Group 30">
            <a:extLst>
              <a:ext uri="{FF2B5EF4-FFF2-40B4-BE49-F238E27FC236}">
                <a16:creationId xmlns:a16="http://schemas.microsoft.com/office/drawing/2014/main" id="{927FB7CB-5C7C-46FB-9791-3C77A631E436}"/>
              </a:ext>
            </a:extLst>
          </p:cNvPr>
          <p:cNvGrpSpPr>
            <a:grpSpLocks/>
          </p:cNvGrpSpPr>
          <p:nvPr/>
        </p:nvGrpSpPr>
        <p:grpSpPr bwMode="auto">
          <a:xfrm>
            <a:off x="5453063" y="982663"/>
            <a:ext cx="1333500" cy="403225"/>
            <a:chOff x="3435" y="619"/>
            <a:chExt cx="840" cy="254"/>
          </a:xfrm>
        </p:grpSpPr>
        <p:sp>
          <p:nvSpPr>
            <p:cNvPr id="19484" name="Freeform 28">
              <a:extLst>
                <a:ext uri="{FF2B5EF4-FFF2-40B4-BE49-F238E27FC236}">
                  <a16:creationId xmlns:a16="http://schemas.microsoft.com/office/drawing/2014/main" id="{B1E531E4-A05A-4B85-B942-EB810D807D6F}"/>
                </a:ext>
              </a:extLst>
            </p:cNvPr>
            <p:cNvSpPr>
              <a:spLocks/>
            </p:cNvSpPr>
            <p:nvPr/>
          </p:nvSpPr>
          <p:spPr bwMode="auto">
            <a:xfrm>
              <a:off x="3435" y="626"/>
              <a:ext cx="840" cy="247"/>
            </a:xfrm>
            <a:custGeom>
              <a:avLst/>
              <a:gdLst>
                <a:gd name="T0" fmla="*/ 839 w 840"/>
                <a:gd name="T1" fmla="*/ 246 h 247"/>
                <a:gd name="T2" fmla="*/ 839 w 840"/>
                <a:gd name="T3" fmla="*/ 0 h 247"/>
                <a:gd name="T4" fmla="*/ 0 w 840"/>
                <a:gd name="T5" fmla="*/ 0 h 247"/>
                <a:gd name="T6" fmla="*/ 0 w 840"/>
                <a:gd name="T7" fmla="*/ 246 h 247"/>
                <a:gd name="T8" fmla="*/ 839 w 840"/>
                <a:gd name="T9" fmla="*/ 246 h 247"/>
              </a:gdLst>
              <a:ahLst/>
              <a:cxnLst>
                <a:cxn ang="0">
                  <a:pos x="T0" y="T1"/>
                </a:cxn>
                <a:cxn ang="0">
                  <a:pos x="T2" y="T3"/>
                </a:cxn>
                <a:cxn ang="0">
                  <a:pos x="T4" y="T5"/>
                </a:cxn>
                <a:cxn ang="0">
                  <a:pos x="T6" y="T7"/>
                </a:cxn>
                <a:cxn ang="0">
                  <a:pos x="T8" y="T9"/>
                </a:cxn>
              </a:cxnLst>
              <a:rect l="0" t="0" r="r" b="b"/>
              <a:pathLst>
                <a:path w="840" h="247">
                  <a:moveTo>
                    <a:pt x="839" y="246"/>
                  </a:moveTo>
                  <a:lnTo>
                    <a:pt x="839" y="0"/>
                  </a:lnTo>
                  <a:lnTo>
                    <a:pt x="0" y="0"/>
                  </a:lnTo>
                  <a:lnTo>
                    <a:pt x="0" y="246"/>
                  </a:lnTo>
                  <a:lnTo>
                    <a:pt x="839" y="2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5" name="Rectangle 29">
              <a:extLst>
                <a:ext uri="{FF2B5EF4-FFF2-40B4-BE49-F238E27FC236}">
                  <a16:creationId xmlns:a16="http://schemas.microsoft.com/office/drawing/2014/main" id="{32B7EFAB-F30C-408A-A5C9-11DAA35849C1}"/>
                </a:ext>
              </a:extLst>
            </p:cNvPr>
            <p:cNvSpPr>
              <a:spLocks noChangeArrowheads="1"/>
            </p:cNvSpPr>
            <p:nvPr/>
          </p:nvSpPr>
          <p:spPr bwMode="auto">
            <a:xfrm>
              <a:off x="3471" y="619"/>
              <a:ext cx="79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Employees</a:t>
              </a:r>
            </a:p>
          </p:txBody>
        </p:sp>
      </p:grpSp>
      <p:sp>
        <p:nvSpPr>
          <p:cNvPr id="19487" name="Rectangle 31">
            <a:extLst>
              <a:ext uri="{FF2B5EF4-FFF2-40B4-BE49-F238E27FC236}">
                <a16:creationId xmlns:a16="http://schemas.microsoft.com/office/drawing/2014/main" id="{0BAB7AFD-C7E7-4769-B791-EE57662951B3}"/>
              </a:ext>
            </a:extLst>
          </p:cNvPr>
          <p:cNvSpPr>
            <a:spLocks noChangeArrowheads="1"/>
          </p:cNvSpPr>
          <p:nvPr/>
        </p:nvSpPr>
        <p:spPr bwMode="auto">
          <a:xfrm>
            <a:off x="5546725" y="1874838"/>
            <a:ext cx="1038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Monitors</a:t>
            </a:r>
          </a:p>
        </p:txBody>
      </p:sp>
      <p:sp>
        <p:nvSpPr>
          <p:cNvPr id="19488" name="Rectangle 32">
            <a:extLst>
              <a:ext uri="{FF2B5EF4-FFF2-40B4-BE49-F238E27FC236}">
                <a16:creationId xmlns:a16="http://schemas.microsoft.com/office/drawing/2014/main" id="{45F6EDEC-0B2D-4FEE-AC8D-75A4ECDC010C}"/>
              </a:ext>
            </a:extLst>
          </p:cNvPr>
          <p:cNvSpPr>
            <a:spLocks noChangeArrowheads="1"/>
          </p:cNvSpPr>
          <p:nvPr/>
        </p:nvSpPr>
        <p:spPr bwMode="auto">
          <a:xfrm>
            <a:off x="3319463" y="2771775"/>
            <a:ext cx="5781675" cy="1741488"/>
          </a:xfrm>
          <a:prstGeom prst="rect">
            <a:avLst/>
          </a:prstGeom>
          <a:noFill/>
          <a:ln w="25400">
            <a:solidFill>
              <a:schemeClr val="tx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33">
            <a:extLst>
              <a:ext uri="{FF2B5EF4-FFF2-40B4-BE49-F238E27FC236}">
                <a16:creationId xmlns:a16="http://schemas.microsoft.com/office/drawing/2014/main" id="{57CC548D-F347-4F89-8E81-B34D379A534C}"/>
              </a:ext>
            </a:extLst>
          </p:cNvPr>
          <p:cNvSpPr>
            <a:spLocks noChangeShapeType="1"/>
          </p:cNvSpPr>
          <p:nvPr/>
        </p:nvSpPr>
        <p:spPr bwMode="auto">
          <a:xfrm>
            <a:off x="3832225" y="3694113"/>
            <a:ext cx="611188"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0" name="Line 34">
            <a:extLst>
              <a:ext uri="{FF2B5EF4-FFF2-40B4-BE49-F238E27FC236}">
                <a16:creationId xmlns:a16="http://schemas.microsoft.com/office/drawing/2014/main" id="{C168FC28-800B-4C1E-ABEF-429416E33869}"/>
              </a:ext>
            </a:extLst>
          </p:cNvPr>
          <p:cNvSpPr>
            <a:spLocks noChangeShapeType="1"/>
          </p:cNvSpPr>
          <p:nvPr/>
        </p:nvSpPr>
        <p:spPr bwMode="auto">
          <a:xfrm>
            <a:off x="4721225" y="3294063"/>
            <a:ext cx="9525" cy="5937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1" name="Line 35">
            <a:extLst>
              <a:ext uri="{FF2B5EF4-FFF2-40B4-BE49-F238E27FC236}">
                <a16:creationId xmlns:a16="http://schemas.microsoft.com/office/drawing/2014/main" id="{8B435F74-FC31-4C7F-98DA-3C5E9D03B14F}"/>
              </a:ext>
            </a:extLst>
          </p:cNvPr>
          <p:cNvSpPr>
            <a:spLocks noChangeShapeType="1"/>
          </p:cNvSpPr>
          <p:nvPr/>
        </p:nvSpPr>
        <p:spPr bwMode="auto">
          <a:xfrm flipH="1">
            <a:off x="4946650" y="3694113"/>
            <a:ext cx="6064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2" name="Line 36">
            <a:extLst>
              <a:ext uri="{FF2B5EF4-FFF2-40B4-BE49-F238E27FC236}">
                <a16:creationId xmlns:a16="http://schemas.microsoft.com/office/drawing/2014/main" id="{5F10BD86-06F7-4737-9DF9-74D21754193F}"/>
              </a:ext>
            </a:extLst>
          </p:cNvPr>
          <p:cNvSpPr>
            <a:spLocks noChangeShapeType="1"/>
          </p:cNvSpPr>
          <p:nvPr/>
        </p:nvSpPr>
        <p:spPr bwMode="auto">
          <a:xfrm>
            <a:off x="6970713" y="3679825"/>
            <a:ext cx="490537" cy="2301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3" name="Line 37">
            <a:extLst>
              <a:ext uri="{FF2B5EF4-FFF2-40B4-BE49-F238E27FC236}">
                <a16:creationId xmlns:a16="http://schemas.microsoft.com/office/drawing/2014/main" id="{BC3C6030-B58B-4E26-B786-985EF96AD4AD}"/>
              </a:ext>
            </a:extLst>
          </p:cNvPr>
          <p:cNvSpPr>
            <a:spLocks noChangeShapeType="1"/>
          </p:cNvSpPr>
          <p:nvPr/>
        </p:nvSpPr>
        <p:spPr bwMode="auto">
          <a:xfrm>
            <a:off x="7756525" y="3405188"/>
            <a:ext cx="0" cy="5207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4" name="Line 38">
            <a:extLst>
              <a:ext uri="{FF2B5EF4-FFF2-40B4-BE49-F238E27FC236}">
                <a16:creationId xmlns:a16="http://schemas.microsoft.com/office/drawing/2014/main" id="{FF9FDF9C-B718-4401-8606-BA2F1AE715F8}"/>
              </a:ext>
            </a:extLst>
          </p:cNvPr>
          <p:cNvSpPr>
            <a:spLocks noChangeShapeType="1"/>
          </p:cNvSpPr>
          <p:nvPr/>
        </p:nvSpPr>
        <p:spPr bwMode="auto">
          <a:xfrm flipH="1">
            <a:off x="8147050" y="3694113"/>
            <a:ext cx="347663" cy="23177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5" name="Line 39">
            <a:extLst>
              <a:ext uri="{FF2B5EF4-FFF2-40B4-BE49-F238E27FC236}">
                <a16:creationId xmlns:a16="http://schemas.microsoft.com/office/drawing/2014/main" id="{AB658525-BFCE-44FA-A3BE-1C6AAB95C779}"/>
              </a:ext>
            </a:extLst>
          </p:cNvPr>
          <p:cNvSpPr>
            <a:spLocks noChangeShapeType="1"/>
          </p:cNvSpPr>
          <p:nvPr/>
        </p:nvSpPr>
        <p:spPr bwMode="auto">
          <a:xfrm>
            <a:off x="6064250" y="2398713"/>
            <a:ext cx="0" cy="35401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6" name="Line 40">
            <a:extLst>
              <a:ext uri="{FF2B5EF4-FFF2-40B4-BE49-F238E27FC236}">
                <a16:creationId xmlns:a16="http://schemas.microsoft.com/office/drawing/2014/main" id="{7E424F6C-4B9C-4F6C-B56F-4B67E8EC9539}"/>
              </a:ext>
            </a:extLst>
          </p:cNvPr>
          <p:cNvSpPr>
            <a:spLocks noChangeShapeType="1"/>
          </p:cNvSpPr>
          <p:nvPr/>
        </p:nvSpPr>
        <p:spPr bwMode="auto">
          <a:xfrm>
            <a:off x="6711950" y="2073275"/>
            <a:ext cx="2000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7" name="Line 41">
            <a:extLst>
              <a:ext uri="{FF2B5EF4-FFF2-40B4-BE49-F238E27FC236}">
                <a16:creationId xmlns:a16="http://schemas.microsoft.com/office/drawing/2014/main" id="{42DE6175-6676-418B-8350-910AB5F69920}"/>
              </a:ext>
            </a:extLst>
          </p:cNvPr>
          <p:cNvSpPr>
            <a:spLocks noChangeShapeType="1"/>
          </p:cNvSpPr>
          <p:nvPr/>
        </p:nvSpPr>
        <p:spPr bwMode="auto">
          <a:xfrm flipV="1">
            <a:off x="6062663" y="1381125"/>
            <a:ext cx="0" cy="361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8" name="Freeform 42">
            <a:extLst>
              <a:ext uri="{FF2B5EF4-FFF2-40B4-BE49-F238E27FC236}">
                <a16:creationId xmlns:a16="http://schemas.microsoft.com/office/drawing/2014/main" id="{8571425F-E2EB-4791-B838-787AAE2B5E2B}"/>
              </a:ext>
            </a:extLst>
          </p:cNvPr>
          <p:cNvSpPr>
            <a:spLocks/>
          </p:cNvSpPr>
          <p:nvPr/>
        </p:nvSpPr>
        <p:spPr bwMode="auto">
          <a:xfrm>
            <a:off x="6445250" y="379413"/>
            <a:ext cx="896938" cy="381000"/>
          </a:xfrm>
          <a:custGeom>
            <a:avLst/>
            <a:gdLst>
              <a:gd name="T0" fmla="*/ 1 w 565"/>
              <a:gd name="T1" fmla="*/ 130 h 240"/>
              <a:gd name="T2" fmla="*/ 9 w 565"/>
              <a:gd name="T3" fmla="*/ 151 h 240"/>
              <a:gd name="T4" fmla="*/ 27 w 565"/>
              <a:gd name="T5" fmla="*/ 170 h 240"/>
              <a:gd name="T6" fmla="*/ 51 w 565"/>
              <a:gd name="T7" fmla="*/ 188 h 240"/>
              <a:gd name="T8" fmla="*/ 83 w 565"/>
              <a:gd name="T9" fmla="*/ 204 h 240"/>
              <a:gd name="T10" fmla="*/ 120 w 565"/>
              <a:gd name="T11" fmla="*/ 218 h 240"/>
              <a:gd name="T12" fmla="*/ 163 w 565"/>
              <a:gd name="T13" fmla="*/ 228 h 240"/>
              <a:gd name="T14" fmla="*/ 209 w 565"/>
              <a:gd name="T15" fmla="*/ 235 h 240"/>
              <a:gd name="T16" fmla="*/ 257 w 565"/>
              <a:gd name="T17" fmla="*/ 239 h 240"/>
              <a:gd name="T18" fmla="*/ 306 w 565"/>
              <a:gd name="T19" fmla="*/ 239 h 240"/>
              <a:gd name="T20" fmla="*/ 355 w 565"/>
              <a:gd name="T21" fmla="*/ 235 h 240"/>
              <a:gd name="T22" fmla="*/ 401 w 565"/>
              <a:gd name="T23" fmla="*/ 228 h 240"/>
              <a:gd name="T24" fmla="*/ 443 w 565"/>
              <a:gd name="T25" fmla="*/ 217 h 240"/>
              <a:gd name="T26" fmla="*/ 481 w 565"/>
              <a:gd name="T27" fmla="*/ 204 h 240"/>
              <a:gd name="T28" fmla="*/ 513 w 565"/>
              <a:gd name="T29" fmla="*/ 188 h 240"/>
              <a:gd name="T30" fmla="*/ 537 w 565"/>
              <a:gd name="T31" fmla="*/ 170 h 240"/>
              <a:gd name="T32" fmla="*/ 554 w 565"/>
              <a:gd name="T33" fmla="*/ 150 h 240"/>
              <a:gd name="T34" fmla="*/ 563 w 565"/>
              <a:gd name="T35" fmla="*/ 129 h 240"/>
              <a:gd name="T36" fmla="*/ 563 w 565"/>
              <a:gd name="T37" fmla="*/ 109 h 240"/>
              <a:gd name="T38" fmla="*/ 554 w 565"/>
              <a:gd name="T39" fmla="*/ 88 h 240"/>
              <a:gd name="T40" fmla="*/ 537 w 565"/>
              <a:gd name="T41" fmla="*/ 68 h 240"/>
              <a:gd name="T42" fmla="*/ 513 w 565"/>
              <a:gd name="T43" fmla="*/ 51 h 240"/>
              <a:gd name="T44" fmla="*/ 481 w 565"/>
              <a:gd name="T45" fmla="*/ 35 h 240"/>
              <a:gd name="T46" fmla="*/ 443 w 565"/>
              <a:gd name="T47" fmla="*/ 21 h 240"/>
              <a:gd name="T48" fmla="*/ 401 w 565"/>
              <a:gd name="T49" fmla="*/ 11 h 240"/>
              <a:gd name="T50" fmla="*/ 355 w 565"/>
              <a:gd name="T51" fmla="*/ 4 h 240"/>
              <a:gd name="T52" fmla="*/ 306 w 565"/>
              <a:gd name="T53" fmla="*/ 0 h 240"/>
              <a:gd name="T54" fmla="*/ 257 w 565"/>
              <a:gd name="T55" fmla="*/ 0 h 240"/>
              <a:gd name="T56" fmla="*/ 209 w 565"/>
              <a:gd name="T57" fmla="*/ 4 h 240"/>
              <a:gd name="T58" fmla="*/ 163 w 565"/>
              <a:gd name="T59" fmla="*/ 11 h 240"/>
              <a:gd name="T60" fmla="*/ 120 w 565"/>
              <a:gd name="T61" fmla="*/ 21 h 240"/>
              <a:gd name="T62" fmla="*/ 83 w 565"/>
              <a:gd name="T63" fmla="*/ 35 h 240"/>
              <a:gd name="T64" fmla="*/ 51 w 565"/>
              <a:gd name="T65" fmla="*/ 51 h 240"/>
              <a:gd name="T66" fmla="*/ 27 w 565"/>
              <a:gd name="T67" fmla="*/ 69 h 240"/>
              <a:gd name="T68" fmla="*/ 9 w 565"/>
              <a:gd name="T69" fmla="*/ 88 h 240"/>
              <a:gd name="T70" fmla="*/ 1 w 565"/>
              <a:gd name="T71" fmla="*/ 10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0" y="119"/>
                </a:moveTo>
                <a:lnTo>
                  <a:pt x="1" y="130"/>
                </a:lnTo>
                <a:lnTo>
                  <a:pt x="4" y="140"/>
                </a:lnTo>
                <a:lnTo>
                  <a:pt x="9" y="151"/>
                </a:lnTo>
                <a:lnTo>
                  <a:pt x="17" y="160"/>
                </a:lnTo>
                <a:lnTo>
                  <a:pt x="27" y="170"/>
                </a:lnTo>
                <a:lnTo>
                  <a:pt x="38" y="179"/>
                </a:lnTo>
                <a:lnTo>
                  <a:pt x="51" y="188"/>
                </a:lnTo>
                <a:lnTo>
                  <a:pt x="66" y="197"/>
                </a:lnTo>
                <a:lnTo>
                  <a:pt x="83" y="204"/>
                </a:lnTo>
                <a:lnTo>
                  <a:pt x="101" y="211"/>
                </a:lnTo>
                <a:lnTo>
                  <a:pt x="120" y="218"/>
                </a:lnTo>
                <a:lnTo>
                  <a:pt x="141" y="223"/>
                </a:lnTo>
                <a:lnTo>
                  <a:pt x="163" y="228"/>
                </a:lnTo>
                <a:lnTo>
                  <a:pt x="185" y="232"/>
                </a:lnTo>
                <a:lnTo>
                  <a:pt x="209" y="235"/>
                </a:lnTo>
                <a:lnTo>
                  <a:pt x="233" y="237"/>
                </a:lnTo>
                <a:lnTo>
                  <a:pt x="257" y="239"/>
                </a:lnTo>
                <a:lnTo>
                  <a:pt x="282" y="239"/>
                </a:lnTo>
                <a:lnTo>
                  <a:pt x="306" y="239"/>
                </a:lnTo>
                <a:lnTo>
                  <a:pt x="331" y="237"/>
                </a:lnTo>
                <a:lnTo>
                  <a:pt x="355" y="235"/>
                </a:lnTo>
                <a:lnTo>
                  <a:pt x="378" y="231"/>
                </a:lnTo>
                <a:lnTo>
                  <a:pt x="401" y="228"/>
                </a:lnTo>
                <a:lnTo>
                  <a:pt x="423" y="223"/>
                </a:lnTo>
                <a:lnTo>
                  <a:pt x="443" y="217"/>
                </a:lnTo>
                <a:lnTo>
                  <a:pt x="463" y="211"/>
                </a:lnTo>
                <a:lnTo>
                  <a:pt x="481" y="204"/>
                </a:lnTo>
                <a:lnTo>
                  <a:pt x="498" y="196"/>
                </a:lnTo>
                <a:lnTo>
                  <a:pt x="513" y="188"/>
                </a:lnTo>
                <a:lnTo>
                  <a:pt x="526" y="179"/>
                </a:lnTo>
                <a:lnTo>
                  <a:pt x="537" y="170"/>
                </a:lnTo>
                <a:lnTo>
                  <a:pt x="547" y="160"/>
                </a:lnTo>
                <a:lnTo>
                  <a:pt x="554" y="150"/>
                </a:lnTo>
                <a:lnTo>
                  <a:pt x="559" y="140"/>
                </a:lnTo>
                <a:lnTo>
                  <a:pt x="563" y="129"/>
                </a:lnTo>
                <a:lnTo>
                  <a:pt x="564" y="119"/>
                </a:lnTo>
                <a:lnTo>
                  <a:pt x="563" y="109"/>
                </a:lnTo>
                <a:lnTo>
                  <a:pt x="559" y="98"/>
                </a:lnTo>
                <a:lnTo>
                  <a:pt x="554" y="88"/>
                </a:lnTo>
                <a:lnTo>
                  <a:pt x="547" y="78"/>
                </a:lnTo>
                <a:lnTo>
                  <a:pt x="537" y="68"/>
                </a:lnTo>
                <a:lnTo>
                  <a:pt x="526" y="60"/>
                </a:lnTo>
                <a:lnTo>
                  <a:pt x="513" y="51"/>
                </a:lnTo>
                <a:lnTo>
                  <a:pt x="498" y="42"/>
                </a:lnTo>
                <a:lnTo>
                  <a:pt x="481" y="35"/>
                </a:lnTo>
                <a:lnTo>
                  <a:pt x="463" y="27"/>
                </a:lnTo>
                <a:lnTo>
                  <a:pt x="443" y="21"/>
                </a:lnTo>
                <a:lnTo>
                  <a:pt x="423" y="16"/>
                </a:lnTo>
                <a:lnTo>
                  <a:pt x="401" y="11"/>
                </a:lnTo>
                <a:lnTo>
                  <a:pt x="378" y="7"/>
                </a:lnTo>
                <a:lnTo>
                  <a:pt x="355" y="4"/>
                </a:lnTo>
                <a:lnTo>
                  <a:pt x="331" y="1"/>
                </a:lnTo>
                <a:lnTo>
                  <a:pt x="306" y="0"/>
                </a:lnTo>
                <a:lnTo>
                  <a:pt x="282" y="0"/>
                </a:lnTo>
                <a:lnTo>
                  <a:pt x="257" y="0"/>
                </a:lnTo>
                <a:lnTo>
                  <a:pt x="233" y="1"/>
                </a:lnTo>
                <a:lnTo>
                  <a:pt x="209" y="4"/>
                </a:lnTo>
                <a:lnTo>
                  <a:pt x="185" y="7"/>
                </a:lnTo>
                <a:lnTo>
                  <a:pt x="163" y="11"/>
                </a:lnTo>
                <a:lnTo>
                  <a:pt x="141" y="16"/>
                </a:lnTo>
                <a:lnTo>
                  <a:pt x="120" y="21"/>
                </a:lnTo>
                <a:lnTo>
                  <a:pt x="100" y="27"/>
                </a:lnTo>
                <a:lnTo>
                  <a:pt x="83" y="35"/>
                </a:lnTo>
                <a:lnTo>
                  <a:pt x="66" y="42"/>
                </a:lnTo>
                <a:lnTo>
                  <a:pt x="51" y="51"/>
                </a:lnTo>
                <a:lnTo>
                  <a:pt x="38" y="60"/>
                </a:lnTo>
                <a:lnTo>
                  <a:pt x="27" y="69"/>
                </a:lnTo>
                <a:lnTo>
                  <a:pt x="17" y="78"/>
                </a:lnTo>
                <a:lnTo>
                  <a:pt x="9" y="88"/>
                </a:lnTo>
                <a:lnTo>
                  <a:pt x="4" y="98"/>
                </a:lnTo>
                <a:lnTo>
                  <a:pt x="1" y="109"/>
                </a:lnTo>
                <a:lnTo>
                  <a:pt x="0"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9" name="Freeform 43">
            <a:extLst>
              <a:ext uri="{FF2B5EF4-FFF2-40B4-BE49-F238E27FC236}">
                <a16:creationId xmlns:a16="http://schemas.microsoft.com/office/drawing/2014/main" id="{F1AB2CA2-94EC-49F9-A73E-FDE89F22CEF8}"/>
              </a:ext>
            </a:extLst>
          </p:cNvPr>
          <p:cNvSpPr>
            <a:spLocks/>
          </p:cNvSpPr>
          <p:nvPr/>
        </p:nvSpPr>
        <p:spPr bwMode="auto">
          <a:xfrm>
            <a:off x="4800600" y="379413"/>
            <a:ext cx="896938" cy="381000"/>
          </a:xfrm>
          <a:custGeom>
            <a:avLst/>
            <a:gdLst>
              <a:gd name="T0" fmla="*/ 563 w 565"/>
              <a:gd name="T1" fmla="*/ 109 h 240"/>
              <a:gd name="T2" fmla="*/ 555 w 565"/>
              <a:gd name="T3" fmla="*/ 88 h 240"/>
              <a:gd name="T4" fmla="*/ 538 w 565"/>
              <a:gd name="T5" fmla="*/ 68 h 240"/>
              <a:gd name="T6" fmla="*/ 513 w 565"/>
              <a:gd name="T7" fmla="*/ 51 h 240"/>
              <a:gd name="T8" fmla="*/ 481 w 565"/>
              <a:gd name="T9" fmla="*/ 35 h 240"/>
              <a:gd name="T10" fmla="*/ 444 w 565"/>
              <a:gd name="T11" fmla="*/ 21 h 240"/>
              <a:gd name="T12" fmla="*/ 401 w 565"/>
              <a:gd name="T13" fmla="*/ 11 h 240"/>
              <a:gd name="T14" fmla="*/ 355 w 565"/>
              <a:gd name="T15" fmla="*/ 4 h 240"/>
              <a:gd name="T16" fmla="*/ 306 w 565"/>
              <a:gd name="T17" fmla="*/ 0 h 240"/>
              <a:gd name="T18" fmla="*/ 258 w 565"/>
              <a:gd name="T19" fmla="*/ 0 h 240"/>
              <a:gd name="T20" fmla="*/ 209 w 565"/>
              <a:gd name="T21" fmla="*/ 4 h 240"/>
              <a:gd name="T22" fmla="*/ 163 w 565"/>
              <a:gd name="T23" fmla="*/ 11 h 240"/>
              <a:gd name="T24" fmla="*/ 120 w 565"/>
              <a:gd name="T25" fmla="*/ 21 h 240"/>
              <a:gd name="T26" fmla="*/ 83 w 565"/>
              <a:gd name="T27" fmla="*/ 35 h 240"/>
              <a:gd name="T28" fmla="*/ 51 w 565"/>
              <a:gd name="T29" fmla="*/ 51 h 240"/>
              <a:gd name="T30" fmla="*/ 27 w 565"/>
              <a:gd name="T31" fmla="*/ 68 h 240"/>
              <a:gd name="T32" fmla="*/ 9 w 565"/>
              <a:gd name="T33" fmla="*/ 88 h 240"/>
              <a:gd name="T34" fmla="*/ 1 w 565"/>
              <a:gd name="T35" fmla="*/ 109 h 240"/>
              <a:gd name="T36" fmla="*/ 1 w 565"/>
              <a:gd name="T37" fmla="*/ 130 h 240"/>
              <a:gd name="T38" fmla="*/ 9 w 565"/>
              <a:gd name="T39" fmla="*/ 151 h 240"/>
              <a:gd name="T40" fmla="*/ 27 w 565"/>
              <a:gd name="T41" fmla="*/ 170 h 240"/>
              <a:gd name="T42" fmla="*/ 51 w 565"/>
              <a:gd name="T43" fmla="*/ 188 h 240"/>
              <a:gd name="T44" fmla="*/ 83 w 565"/>
              <a:gd name="T45" fmla="*/ 204 h 240"/>
              <a:gd name="T46" fmla="*/ 120 w 565"/>
              <a:gd name="T47" fmla="*/ 218 h 240"/>
              <a:gd name="T48" fmla="*/ 163 w 565"/>
              <a:gd name="T49" fmla="*/ 228 h 240"/>
              <a:gd name="T50" fmla="*/ 209 w 565"/>
              <a:gd name="T51" fmla="*/ 235 h 240"/>
              <a:gd name="T52" fmla="*/ 258 w 565"/>
              <a:gd name="T53" fmla="*/ 239 h 240"/>
              <a:gd name="T54" fmla="*/ 306 w 565"/>
              <a:gd name="T55" fmla="*/ 239 h 240"/>
              <a:gd name="T56" fmla="*/ 355 w 565"/>
              <a:gd name="T57" fmla="*/ 235 h 240"/>
              <a:gd name="T58" fmla="*/ 401 w 565"/>
              <a:gd name="T59" fmla="*/ 228 h 240"/>
              <a:gd name="T60" fmla="*/ 444 w 565"/>
              <a:gd name="T61" fmla="*/ 218 h 240"/>
              <a:gd name="T62" fmla="*/ 481 w 565"/>
              <a:gd name="T63" fmla="*/ 204 h 240"/>
              <a:gd name="T64" fmla="*/ 513 w 565"/>
              <a:gd name="T65" fmla="*/ 188 h 240"/>
              <a:gd name="T66" fmla="*/ 538 w 565"/>
              <a:gd name="T67" fmla="*/ 170 h 240"/>
              <a:gd name="T68" fmla="*/ 555 w 565"/>
              <a:gd name="T69" fmla="*/ 151 h 240"/>
              <a:gd name="T70" fmla="*/ 563 w 565"/>
              <a:gd name="T71" fmla="*/ 13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6" y="60"/>
                </a:lnTo>
                <a:lnTo>
                  <a:pt x="513" y="51"/>
                </a:lnTo>
                <a:lnTo>
                  <a:pt x="498" y="42"/>
                </a:lnTo>
                <a:lnTo>
                  <a:pt x="481" y="35"/>
                </a:lnTo>
                <a:lnTo>
                  <a:pt x="464" y="27"/>
                </a:lnTo>
                <a:lnTo>
                  <a:pt x="444" y="21"/>
                </a:lnTo>
                <a:lnTo>
                  <a:pt x="423" y="16"/>
                </a:lnTo>
                <a:lnTo>
                  <a:pt x="401" y="11"/>
                </a:lnTo>
                <a:lnTo>
                  <a:pt x="379" y="7"/>
                </a:lnTo>
                <a:lnTo>
                  <a:pt x="355" y="4"/>
                </a:lnTo>
                <a:lnTo>
                  <a:pt x="331" y="1"/>
                </a:lnTo>
                <a:lnTo>
                  <a:pt x="306" y="0"/>
                </a:lnTo>
                <a:lnTo>
                  <a:pt x="282" y="0"/>
                </a:lnTo>
                <a:lnTo>
                  <a:pt x="258" y="0"/>
                </a:lnTo>
                <a:lnTo>
                  <a:pt x="233" y="1"/>
                </a:lnTo>
                <a:lnTo>
                  <a:pt x="209" y="4"/>
                </a:lnTo>
                <a:lnTo>
                  <a:pt x="185" y="7"/>
                </a:lnTo>
                <a:lnTo>
                  <a:pt x="163" y="11"/>
                </a:lnTo>
                <a:lnTo>
                  <a:pt x="141" y="16"/>
                </a:lnTo>
                <a:lnTo>
                  <a:pt x="120" y="21"/>
                </a:lnTo>
                <a:lnTo>
                  <a:pt x="101" y="27"/>
                </a:lnTo>
                <a:lnTo>
                  <a:pt x="83" y="35"/>
                </a:lnTo>
                <a:lnTo>
                  <a:pt x="66" y="42"/>
                </a:lnTo>
                <a:lnTo>
                  <a:pt x="51" y="51"/>
                </a:lnTo>
                <a:lnTo>
                  <a:pt x="38" y="60"/>
                </a:lnTo>
                <a:lnTo>
                  <a:pt x="27" y="68"/>
                </a:lnTo>
                <a:lnTo>
                  <a:pt x="17" y="78"/>
                </a:lnTo>
                <a:lnTo>
                  <a:pt x="9" y="88"/>
                </a:lnTo>
                <a:lnTo>
                  <a:pt x="4" y="98"/>
                </a:lnTo>
                <a:lnTo>
                  <a:pt x="1" y="109"/>
                </a:lnTo>
                <a:lnTo>
                  <a:pt x="0" y="119"/>
                </a:lnTo>
                <a:lnTo>
                  <a:pt x="1" y="130"/>
                </a:lnTo>
                <a:lnTo>
                  <a:pt x="4" y="140"/>
                </a:lnTo>
                <a:lnTo>
                  <a:pt x="9" y="151"/>
                </a:lnTo>
                <a:lnTo>
                  <a:pt x="17" y="160"/>
                </a:lnTo>
                <a:lnTo>
                  <a:pt x="27" y="170"/>
                </a:lnTo>
                <a:lnTo>
                  <a:pt x="38" y="179"/>
                </a:lnTo>
                <a:lnTo>
                  <a:pt x="51" y="188"/>
                </a:lnTo>
                <a:lnTo>
                  <a:pt x="66" y="196"/>
                </a:lnTo>
                <a:lnTo>
                  <a:pt x="83" y="204"/>
                </a:lnTo>
                <a:lnTo>
                  <a:pt x="101" y="211"/>
                </a:lnTo>
                <a:lnTo>
                  <a:pt x="120" y="218"/>
                </a:lnTo>
                <a:lnTo>
                  <a:pt x="141" y="223"/>
                </a:lnTo>
                <a:lnTo>
                  <a:pt x="163" y="228"/>
                </a:lnTo>
                <a:lnTo>
                  <a:pt x="185" y="232"/>
                </a:lnTo>
                <a:lnTo>
                  <a:pt x="209" y="235"/>
                </a:lnTo>
                <a:lnTo>
                  <a:pt x="233" y="237"/>
                </a:lnTo>
                <a:lnTo>
                  <a:pt x="258" y="239"/>
                </a:lnTo>
                <a:lnTo>
                  <a:pt x="282" y="239"/>
                </a:lnTo>
                <a:lnTo>
                  <a:pt x="306" y="239"/>
                </a:lnTo>
                <a:lnTo>
                  <a:pt x="331" y="237"/>
                </a:lnTo>
                <a:lnTo>
                  <a:pt x="355" y="235"/>
                </a:lnTo>
                <a:lnTo>
                  <a:pt x="379" y="232"/>
                </a:lnTo>
                <a:lnTo>
                  <a:pt x="401" y="228"/>
                </a:lnTo>
                <a:lnTo>
                  <a:pt x="423" y="223"/>
                </a:lnTo>
                <a:lnTo>
                  <a:pt x="444" y="218"/>
                </a:lnTo>
                <a:lnTo>
                  <a:pt x="464" y="211"/>
                </a:lnTo>
                <a:lnTo>
                  <a:pt x="481" y="204"/>
                </a:lnTo>
                <a:lnTo>
                  <a:pt x="498" y="196"/>
                </a:lnTo>
                <a:lnTo>
                  <a:pt x="513" y="188"/>
                </a:lnTo>
                <a:lnTo>
                  <a:pt x="526" y="179"/>
                </a:lnTo>
                <a:lnTo>
                  <a:pt x="538" y="170"/>
                </a:lnTo>
                <a:lnTo>
                  <a:pt x="547" y="160"/>
                </a:lnTo>
                <a:lnTo>
                  <a:pt x="555" y="151"/>
                </a:lnTo>
                <a:lnTo>
                  <a:pt x="560" y="140"/>
                </a:lnTo>
                <a:lnTo>
                  <a:pt x="563" y="130"/>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0" name="Freeform 44">
            <a:extLst>
              <a:ext uri="{FF2B5EF4-FFF2-40B4-BE49-F238E27FC236}">
                <a16:creationId xmlns:a16="http://schemas.microsoft.com/office/drawing/2014/main" id="{718B24E7-1E58-4485-91E0-F260EC7DE7EE}"/>
              </a:ext>
            </a:extLst>
          </p:cNvPr>
          <p:cNvSpPr>
            <a:spLocks/>
          </p:cNvSpPr>
          <p:nvPr/>
        </p:nvSpPr>
        <p:spPr bwMode="auto">
          <a:xfrm>
            <a:off x="5605463" y="98425"/>
            <a:ext cx="896937" cy="382588"/>
          </a:xfrm>
          <a:custGeom>
            <a:avLst/>
            <a:gdLst>
              <a:gd name="T0" fmla="*/ 563 w 565"/>
              <a:gd name="T1" fmla="*/ 110 h 241"/>
              <a:gd name="T2" fmla="*/ 554 w 565"/>
              <a:gd name="T3" fmla="*/ 89 h 241"/>
              <a:gd name="T4" fmla="*/ 538 w 565"/>
              <a:gd name="T5" fmla="*/ 70 h 241"/>
              <a:gd name="T6" fmla="*/ 513 w 565"/>
              <a:gd name="T7" fmla="*/ 51 h 241"/>
              <a:gd name="T8" fmla="*/ 482 w 565"/>
              <a:gd name="T9" fmla="*/ 35 h 241"/>
              <a:gd name="T10" fmla="*/ 444 w 565"/>
              <a:gd name="T11" fmla="*/ 22 h 241"/>
              <a:gd name="T12" fmla="*/ 401 w 565"/>
              <a:gd name="T13" fmla="*/ 12 h 241"/>
              <a:gd name="T14" fmla="*/ 355 w 565"/>
              <a:gd name="T15" fmla="*/ 5 h 241"/>
              <a:gd name="T16" fmla="*/ 307 w 565"/>
              <a:gd name="T17" fmla="*/ 1 h 241"/>
              <a:gd name="T18" fmla="*/ 258 w 565"/>
              <a:gd name="T19" fmla="*/ 1 h 241"/>
              <a:gd name="T20" fmla="*/ 210 w 565"/>
              <a:gd name="T21" fmla="*/ 5 h 241"/>
              <a:gd name="T22" fmla="*/ 164 w 565"/>
              <a:gd name="T23" fmla="*/ 12 h 241"/>
              <a:gd name="T24" fmla="*/ 121 w 565"/>
              <a:gd name="T25" fmla="*/ 22 h 241"/>
              <a:gd name="T26" fmla="*/ 83 w 565"/>
              <a:gd name="T27" fmla="*/ 35 h 241"/>
              <a:gd name="T28" fmla="*/ 51 w 565"/>
              <a:gd name="T29" fmla="*/ 51 h 241"/>
              <a:gd name="T30" fmla="*/ 27 w 565"/>
              <a:gd name="T31" fmla="*/ 70 h 241"/>
              <a:gd name="T32" fmla="*/ 10 w 565"/>
              <a:gd name="T33" fmla="*/ 89 h 241"/>
              <a:gd name="T34" fmla="*/ 1 w 565"/>
              <a:gd name="T35" fmla="*/ 110 h 241"/>
              <a:gd name="T36" fmla="*/ 1 w 565"/>
              <a:gd name="T37" fmla="*/ 131 h 241"/>
              <a:gd name="T38" fmla="*/ 10 w 565"/>
              <a:gd name="T39" fmla="*/ 151 h 241"/>
              <a:gd name="T40" fmla="*/ 27 w 565"/>
              <a:gd name="T41" fmla="*/ 171 h 241"/>
              <a:gd name="T42" fmla="*/ 51 w 565"/>
              <a:gd name="T43" fmla="*/ 189 h 241"/>
              <a:gd name="T44" fmla="*/ 83 w 565"/>
              <a:gd name="T45" fmla="*/ 205 h 241"/>
              <a:gd name="T46" fmla="*/ 121 w 565"/>
              <a:gd name="T47" fmla="*/ 218 h 241"/>
              <a:gd name="T48" fmla="*/ 164 w 565"/>
              <a:gd name="T49" fmla="*/ 229 h 241"/>
              <a:gd name="T50" fmla="*/ 210 w 565"/>
              <a:gd name="T51" fmla="*/ 236 h 241"/>
              <a:gd name="T52" fmla="*/ 258 w 565"/>
              <a:gd name="T53" fmla="*/ 239 h 241"/>
              <a:gd name="T54" fmla="*/ 307 w 565"/>
              <a:gd name="T55" fmla="*/ 239 h 241"/>
              <a:gd name="T56" fmla="*/ 355 w 565"/>
              <a:gd name="T57" fmla="*/ 236 h 241"/>
              <a:gd name="T58" fmla="*/ 401 w 565"/>
              <a:gd name="T59" fmla="*/ 229 h 241"/>
              <a:gd name="T60" fmla="*/ 444 w 565"/>
              <a:gd name="T61" fmla="*/ 218 h 241"/>
              <a:gd name="T62" fmla="*/ 482 w 565"/>
              <a:gd name="T63" fmla="*/ 205 h 241"/>
              <a:gd name="T64" fmla="*/ 513 w 565"/>
              <a:gd name="T65" fmla="*/ 189 h 241"/>
              <a:gd name="T66" fmla="*/ 538 w 565"/>
              <a:gd name="T67" fmla="*/ 171 h 241"/>
              <a:gd name="T68" fmla="*/ 554 w 565"/>
              <a:gd name="T69" fmla="*/ 151 h 241"/>
              <a:gd name="T70" fmla="*/ 563 w 565"/>
              <a:gd name="T71" fmla="*/ 13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1">
                <a:moveTo>
                  <a:pt x="564" y="120"/>
                </a:moveTo>
                <a:lnTo>
                  <a:pt x="563" y="110"/>
                </a:lnTo>
                <a:lnTo>
                  <a:pt x="560" y="100"/>
                </a:lnTo>
                <a:lnTo>
                  <a:pt x="554" y="89"/>
                </a:lnTo>
                <a:lnTo>
                  <a:pt x="547" y="79"/>
                </a:lnTo>
                <a:lnTo>
                  <a:pt x="538" y="70"/>
                </a:lnTo>
                <a:lnTo>
                  <a:pt x="526" y="60"/>
                </a:lnTo>
                <a:lnTo>
                  <a:pt x="513" y="51"/>
                </a:lnTo>
                <a:lnTo>
                  <a:pt x="498" y="43"/>
                </a:lnTo>
                <a:lnTo>
                  <a:pt x="482" y="35"/>
                </a:lnTo>
                <a:lnTo>
                  <a:pt x="463" y="29"/>
                </a:lnTo>
                <a:lnTo>
                  <a:pt x="444" y="22"/>
                </a:lnTo>
                <a:lnTo>
                  <a:pt x="423" y="16"/>
                </a:lnTo>
                <a:lnTo>
                  <a:pt x="401" y="12"/>
                </a:lnTo>
                <a:lnTo>
                  <a:pt x="378" y="8"/>
                </a:lnTo>
                <a:lnTo>
                  <a:pt x="355" y="5"/>
                </a:lnTo>
                <a:lnTo>
                  <a:pt x="332" y="3"/>
                </a:lnTo>
                <a:lnTo>
                  <a:pt x="307" y="1"/>
                </a:lnTo>
                <a:lnTo>
                  <a:pt x="282" y="0"/>
                </a:lnTo>
                <a:lnTo>
                  <a:pt x="258" y="1"/>
                </a:lnTo>
                <a:lnTo>
                  <a:pt x="234" y="3"/>
                </a:lnTo>
                <a:lnTo>
                  <a:pt x="210" y="5"/>
                </a:lnTo>
                <a:lnTo>
                  <a:pt x="186" y="8"/>
                </a:lnTo>
                <a:lnTo>
                  <a:pt x="164" y="12"/>
                </a:lnTo>
                <a:lnTo>
                  <a:pt x="141" y="16"/>
                </a:lnTo>
                <a:lnTo>
                  <a:pt x="121" y="22"/>
                </a:lnTo>
                <a:lnTo>
                  <a:pt x="101" y="29"/>
                </a:lnTo>
                <a:lnTo>
                  <a:pt x="83" y="35"/>
                </a:lnTo>
                <a:lnTo>
                  <a:pt x="66" y="43"/>
                </a:lnTo>
                <a:lnTo>
                  <a:pt x="51" y="51"/>
                </a:lnTo>
                <a:lnTo>
                  <a:pt x="39" y="60"/>
                </a:lnTo>
                <a:lnTo>
                  <a:pt x="27" y="70"/>
                </a:lnTo>
                <a:lnTo>
                  <a:pt x="18" y="79"/>
                </a:lnTo>
                <a:lnTo>
                  <a:pt x="10" y="89"/>
                </a:lnTo>
                <a:lnTo>
                  <a:pt x="5" y="100"/>
                </a:lnTo>
                <a:lnTo>
                  <a:pt x="1" y="110"/>
                </a:lnTo>
                <a:lnTo>
                  <a:pt x="0" y="120"/>
                </a:lnTo>
                <a:lnTo>
                  <a:pt x="1" y="131"/>
                </a:lnTo>
                <a:lnTo>
                  <a:pt x="5" y="141"/>
                </a:lnTo>
                <a:lnTo>
                  <a:pt x="10" y="151"/>
                </a:lnTo>
                <a:lnTo>
                  <a:pt x="18" y="161"/>
                </a:lnTo>
                <a:lnTo>
                  <a:pt x="27" y="171"/>
                </a:lnTo>
                <a:lnTo>
                  <a:pt x="39" y="180"/>
                </a:lnTo>
                <a:lnTo>
                  <a:pt x="51" y="189"/>
                </a:lnTo>
                <a:lnTo>
                  <a:pt x="66" y="197"/>
                </a:lnTo>
                <a:lnTo>
                  <a:pt x="83" y="205"/>
                </a:lnTo>
                <a:lnTo>
                  <a:pt x="101" y="212"/>
                </a:lnTo>
                <a:lnTo>
                  <a:pt x="121" y="218"/>
                </a:lnTo>
                <a:lnTo>
                  <a:pt x="141" y="224"/>
                </a:lnTo>
                <a:lnTo>
                  <a:pt x="164" y="229"/>
                </a:lnTo>
                <a:lnTo>
                  <a:pt x="186" y="233"/>
                </a:lnTo>
                <a:lnTo>
                  <a:pt x="210" y="236"/>
                </a:lnTo>
                <a:lnTo>
                  <a:pt x="234" y="238"/>
                </a:lnTo>
                <a:lnTo>
                  <a:pt x="258" y="239"/>
                </a:lnTo>
                <a:lnTo>
                  <a:pt x="282" y="240"/>
                </a:lnTo>
                <a:lnTo>
                  <a:pt x="307" y="239"/>
                </a:lnTo>
                <a:lnTo>
                  <a:pt x="332" y="238"/>
                </a:lnTo>
                <a:lnTo>
                  <a:pt x="355" y="236"/>
                </a:lnTo>
                <a:lnTo>
                  <a:pt x="378" y="233"/>
                </a:lnTo>
                <a:lnTo>
                  <a:pt x="401" y="229"/>
                </a:lnTo>
                <a:lnTo>
                  <a:pt x="423" y="224"/>
                </a:lnTo>
                <a:lnTo>
                  <a:pt x="444" y="218"/>
                </a:lnTo>
                <a:lnTo>
                  <a:pt x="463" y="212"/>
                </a:lnTo>
                <a:lnTo>
                  <a:pt x="482" y="205"/>
                </a:lnTo>
                <a:lnTo>
                  <a:pt x="498" y="197"/>
                </a:lnTo>
                <a:lnTo>
                  <a:pt x="513" y="189"/>
                </a:lnTo>
                <a:lnTo>
                  <a:pt x="526" y="180"/>
                </a:lnTo>
                <a:lnTo>
                  <a:pt x="538" y="171"/>
                </a:lnTo>
                <a:lnTo>
                  <a:pt x="547" y="161"/>
                </a:lnTo>
                <a:lnTo>
                  <a:pt x="554" y="151"/>
                </a:lnTo>
                <a:lnTo>
                  <a:pt x="560" y="141"/>
                </a:lnTo>
                <a:lnTo>
                  <a:pt x="563" y="131"/>
                </a:lnTo>
                <a:lnTo>
                  <a:pt x="564" y="1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1" name="Rectangle 45">
            <a:extLst>
              <a:ext uri="{FF2B5EF4-FFF2-40B4-BE49-F238E27FC236}">
                <a16:creationId xmlns:a16="http://schemas.microsoft.com/office/drawing/2014/main" id="{45C103E8-6A2D-4236-9800-1408163AE384}"/>
              </a:ext>
            </a:extLst>
          </p:cNvPr>
          <p:cNvSpPr>
            <a:spLocks noChangeArrowheads="1"/>
          </p:cNvSpPr>
          <p:nvPr/>
        </p:nvSpPr>
        <p:spPr bwMode="auto">
          <a:xfrm>
            <a:off x="6638925" y="377825"/>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lot</a:t>
            </a:r>
          </a:p>
        </p:txBody>
      </p:sp>
      <p:sp>
        <p:nvSpPr>
          <p:cNvPr id="19502" name="Rectangle 46">
            <a:extLst>
              <a:ext uri="{FF2B5EF4-FFF2-40B4-BE49-F238E27FC236}">
                <a16:creationId xmlns:a16="http://schemas.microsoft.com/office/drawing/2014/main" id="{86E57CE0-8502-427F-ABDE-E537AFAB3DEE}"/>
              </a:ext>
            </a:extLst>
          </p:cNvPr>
          <p:cNvSpPr>
            <a:spLocks noChangeArrowheads="1"/>
          </p:cNvSpPr>
          <p:nvPr/>
        </p:nvSpPr>
        <p:spPr bwMode="auto">
          <a:xfrm>
            <a:off x="5732463" y="152400"/>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name</a:t>
            </a:r>
          </a:p>
        </p:txBody>
      </p:sp>
      <p:sp>
        <p:nvSpPr>
          <p:cNvPr id="19503" name="Rectangle 47">
            <a:extLst>
              <a:ext uri="{FF2B5EF4-FFF2-40B4-BE49-F238E27FC236}">
                <a16:creationId xmlns:a16="http://schemas.microsoft.com/office/drawing/2014/main" id="{5511FA7D-77E8-4E29-8455-304669F5688E}"/>
              </a:ext>
            </a:extLst>
          </p:cNvPr>
          <p:cNvSpPr>
            <a:spLocks noChangeArrowheads="1"/>
          </p:cNvSpPr>
          <p:nvPr/>
        </p:nvSpPr>
        <p:spPr bwMode="auto">
          <a:xfrm>
            <a:off x="4949825" y="368300"/>
            <a:ext cx="53181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u="sng">
                <a:solidFill>
                  <a:srgbClr val="000000"/>
                </a:solidFill>
                <a:latin typeface="Arial" panose="020B0604020202020204" pitchFamily="34" charset="0"/>
              </a:rPr>
              <a:t>ssn</a:t>
            </a:r>
          </a:p>
        </p:txBody>
      </p:sp>
      <p:sp>
        <p:nvSpPr>
          <p:cNvPr id="19504" name="Line 48">
            <a:extLst>
              <a:ext uri="{FF2B5EF4-FFF2-40B4-BE49-F238E27FC236}">
                <a16:creationId xmlns:a16="http://schemas.microsoft.com/office/drawing/2014/main" id="{B450D006-B675-487D-8007-B50907D0A5FD}"/>
              </a:ext>
            </a:extLst>
          </p:cNvPr>
          <p:cNvSpPr>
            <a:spLocks noChangeShapeType="1"/>
          </p:cNvSpPr>
          <p:nvPr/>
        </p:nvSpPr>
        <p:spPr bwMode="auto">
          <a:xfrm>
            <a:off x="5248275" y="784225"/>
            <a:ext cx="552450" cy="2000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5" name="Line 49">
            <a:extLst>
              <a:ext uri="{FF2B5EF4-FFF2-40B4-BE49-F238E27FC236}">
                <a16:creationId xmlns:a16="http://schemas.microsoft.com/office/drawing/2014/main" id="{2FA05356-33C5-438E-8EE1-F9FB289F954B}"/>
              </a:ext>
            </a:extLst>
          </p:cNvPr>
          <p:cNvSpPr>
            <a:spLocks noChangeShapeType="1"/>
          </p:cNvSpPr>
          <p:nvPr/>
        </p:nvSpPr>
        <p:spPr bwMode="auto">
          <a:xfrm>
            <a:off x="6065838" y="479425"/>
            <a:ext cx="0" cy="4889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6" name="Line 50">
            <a:extLst>
              <a:ext uri="{FF2B5EF4-FFF2-40B4-BE49-F238E27FC236}">
                <a16:creationId xmlns:a16="http://schemas.microsoft.com/office/drawing/2014/main" id="{273F15E9-9034-41D9-B96B-C5DA52530EB6}"/>
              </a:ext>
            </a:extLst>
          </p:cNvPr>
          <p:cNvSpPr>
            <a:spLocks noChangeShapeType="1"/>
          </p:cNvSpPr>
          <p:nvPr/>
        </p:nvSpPr>
        <p:spPr bwMode="auto">
          <a:xfrm flipH="1">
            <a:off x="6364288" y="768350"/>
            <a:ext cx="530225" cy="2159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7" name="Line 51">
            <a:extLst>
              <a:ext uri="{FF2B5EF4-FFF2-40B4-BE49-F238E27FC236}">
                <a16:creationId xmlns:a16="http://schemas.microsoft.com/office/drawing/2014/main" id="{FFB23FF6-D41B-45B3-987F-AE0F16DA2963}"/>
              </a:ext>
            </a:extLst>
          </p:cNvPr>
          <p:cNvSpPr>
            <a:spLocks noChangeShapeType="1"/>
          </p:cNvSpPr>
          <p:nvPr/>
        </p:nvSpPr>
        <p:spPr bwMode="auto">
          <a:xfrm flipH="1">
            <a:off x="5070475" y="4083050"/>
            <a:ext cx="65881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8" name="Line 52">
            <a:extLst>
              <a:ext uri="{FF2B5EF4-FFF2-40B4-BE49-F238E27FC236}">
                <a16:creationId xmlns:a16="http://schemas.microsoft.com/office/drawing/2014/main" id="{F651D291-405B-4EC1-B30E-D4C91538EE00}"/>
              </a:ext>
            </a:extLst>
          </p:cNvPr>
          <p:cNvSpPr>
            <a:spLocks noChangeShapeType="1"/>
          </p:cNvSpPr>
          <p:nvPr/>
        </p:nvSpPr>
        <p:spPr bwMode="auto">
          <a:xfrm>
            <a:off x="7048500" y="4090988"/>
            <a:ext cx="239713"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09" name="Freeform 53">
            <a:extLst>
              <a:ext uri="{FF2B5EF4-FFF2-40B4-BE49-F238E27FC236}">
                <a16:creationId xmlns:a16="http://schemas.microsoft.com/office/drawing/2014/main" id="{08174114-279B-4E86-A180-A07CBE0493D0}"/>
              </a:ext>
            </a:extLst>
          </p:cNvPr>
          <p:cNvSpPr>
            <a:spLocks/>
          </p:cNvSpPr>
          <p:nvPr/>
        </p:nvSpPr>
        <p:spPr bwMode="auto">
          <a:xfrm>
            <a:off x="5943600" y="2895600"/>
            <a:ext cx="896938" cy="381000"/>
          </a:xfrm>
          <a:custGeom>
            <a:avLst/>
            <a:gdLst>
              <a:gd name="T0" fmla="*/ 563 w 565"/>
              <a:gd name="T1" fmla="*/ 109 h 240"/>
              <a:gd name="T2" fmla="*/ 555 w 565"/>
              <a:gd name="T3" fmla="*/ 88 h 240"/>
              <a:gd name="T4" fmla="*/ 538 w 565"/>
              <a:gd name="T5" fmla="*/ 68 h 240"/>
              <a:gd name="T6" fmla="*/ 513 w 565"/>
              <a:gd name="T7" fmla="*/ 51 h 240"/>
              <a:gd name="T8" fmla="*/ 482 w 565"/>
              <a:gd name="T9" fmla="*/ 35 h 240"/>
              <a:gd name="T10" fmla="*/ 444 w 565"/>
              <a:gd name="T11" fmla="*/ 21 h 240"/>
              <a:gd name="T12" fmla="*/ 402 w 565"/>
              <a:gd name="T13" fmla="*/ 11 h 240"/>
              <a:gd name="T14" fmla="*/ 356 w 565"/>
              <a:gd name="T15" fmla="*/ 4 h 240"/>
              <a:gd name="T16" fmla="*/ 307 w 565"/>
              <a:gd name="T17" fmla="*/ 0 h 240"/>
              <a:gd name="T18" fmla="*/ 258 w 565"/>
              <a:gd name="T19" fmla="*/ 0 h 240"/>
              <a:gd name="T20" fmla="*/ 210 w 565"/>
              <a:gd name="T21" fmla="*/ 4 h 240"/>
              <a:gd name="T22" fmla="*/ 163 w 565"/>
              <a:gd name="T23" fmla="*/ 11 h 240"/>
              <a:gd name="T24" fmla="*/ 121 w 565"/>
              <a:gd name="T25" fmla="*/ 21 h 240"/>
              <a:gd name="T26" fmla="*/ 83 w 565"/>
              <a:gd name="T27" fmla="*/ 35 h 240"/>
              <a:gd name="T28" fmla="*/ 52 w 565"/>
              <a:gd name="T29" fmla="*/ 51 h 240"/>
              <a:gd name="T30" fmla="*/ 27 w 565"/>
              <a:gd name="T31" fmla="*/ 68 h 240"/>
              <a:gd name="T32" fmla="*/ 10 w 565"/>
              <a:gd name="T33" fmla="*/ 88 h 240"/>
              <a:gd name="T34" fmla="*/ 2 w 565"/>
              <a:gd name="T35" fmla="*/ 109 h 240"/>
              <a:gd name="T36" fmla="*/ 2 w 565"/>
              <a:gd name="T37" fmla="*/ 129 h 240"/>
              <a:gd name="T38" fmla="*/ 10 w 565"/>
              <a:gd name="T39" fmla="*/ 150 h 240"/>
              <a:gd name="T40" fmla="*/ 27 w 565"/>
              <a:gd name="T41" fmla="*/ 170 h 240"/>
              <a:gd name="T42" fmla="*/ 52 w 565"/>
              <a:gd name="T43" fmla="*/ 188 h 240"/>
              <a:gd name="T44" fmla="*/ 83 w 565"/>
              <a:gd name="T45" fmla="*/ 204 h 240"/>
              <a:gd name="T46" fmla="*/ 121 w 565"/>
              <a:gd name="T47" fmla="*/ 217 h 240"/>
              <a:gd name="T48" fmla="*/ 163 w 565"/>
              <a:gd name="T49" fmla="*/ 227 h 240"/>
              <a:gd name="T50" fmla="*/ 210 w 565"/>
              <a:gd name="T51" fmla="*/ 235 h 240"/>
              <a:gd name="T52" fmla="*/ 258 w 565"/>
              <a:gd name="T53" fmla="*/ 239 h 240"/>
              <a:gd name="T54" fmla="*/ 307 w 565"/>
              <a:gd name="T55" fmla="*/ 239 h 240"/>
              <a:gd name="T56" fmla="*/ 356 w 565"/>
              <a:gd name="T57" fmla="*/ 235 h 240"/>
              <a:gd name="T58" fmla="*/ 402 w 565"/>
              <a:gd name="T59" fmla="*/ 227 h 240"/>
              <a:gd name="T60" fmla="*/ 444 w 565"/>
              <a:gd name="T61" fmla="*/ 217 h 240"/>
              <a:gd name="T62" fmla="*/ 482 w 565"/>
              <a:gd name="T63" fmla="*/ 204 h 240"/>
              <a:gd name="T64" fmla="*/ 513 w 565"/>
              <a:gd name="T65" fmla="*/ 188 h 240"/>
              <a:gd name="T66" fmla="*/ 538 w 565"/>
              <a:gd name="T67" fmla="*/ 170 h 240"/>
              <a:gd name="T68" fmla="*/ 555 w 565"/>
              <a:gd name="T69" fmla="*/ 150 h 240"/>
              <a:gd name="T70" fmla="*/ 563 w 565"/>
              <a:gd name="T71" fmla="*/ 12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65" h="240">
                <a:moveTo>
                  <a:pt x="564" y="119"/>
                </a:moveTo>
                <a:lnTo>
                  <a:pt x="563" y="109"/>
                </a:lnTo>
                <a:lnTo>
                  <a:pt x="560" y="98"/>
                </a:lnTo>
                <a:lnTo>
                  <a:pt x="555" y="88"/>
                </a:lnTo>
                <a:lnTo>
                  <a:pt x="547" y="78"/>
                </a:lnTo>
                <a:lnTo>
                  <a:pt x="538" y="68"/>
                </a:lnTo>
                <a:lnTo>
                  <a:pt x="527" y="60"/>
                </a:lnTo>
                <a:lnTo>
                  <a:pt x="513" y="51"/>
                </a:lnTo>
                <a:lnTo>
                  <a:pt x="498" y="42"/>
                </a:lnTo>
                <a:lnTo>
                  <a:pt x="482" y="35"/>
                </a:lnTo>
                <a:lnTo>
                  <a:pt x="464" y="27"/>
                </a:lnTo>
                <a:lnTo>
                  <a:pt x="444" y="21"/>
                </a:lnTo>
                <a:lnTo>
                  <a:pt x="423" y="15"/>
                </a:lnTo>
                <a:lnTo>
                  <a:pt x="402" y="11"/>
                </a:lnTo>
                <a:lnTo>
                  <a:pt x="379" y="7"/>
                </a:lnTo>
                <a:lnTo>
                  <a:pt x="356" y="4"/>
                </a:lnTo>
                <a:lnTo>
                  <a:pt x="331" y="1"/>
                </a:lnTo>
                <a:lnTo>
                  <a:pt x="307" y="0"/>
                </a:lnTo>
                <a:lnTo>
                  <a:pt x="282" y="0"/>
                </a:lnTo>
                <a:lnTo>
                  <a:pt x="258" y="0"/>
                </a:lnTo>
                <a:lnTo>
                  <a:pt x="234" y="1"/>
                </a:lnTo>
                <a:lnTo>
                  <a:pt x="210" y="4"/>
                </a:lnTo>
                <a:lnTo>
                  <a:pt x="186" y="7"/>
                </a:lnTo>
                <a:lnTo>
                  <a:pt x="163" y="11"/>
                </a:lnTo>
                <a:lnTo>
                  <a:pt x="141" y="15"/>
                </a:lnTo>
                <a:lnTo>
                  <a:pt x="121" y="21"/>
                </a:lnTo>
                <a:lnTo>
                  <a:pt x="101" y="27"/>
                </a:lnTo>
                <a:lnTo>
                  <a:pt x="83" y="35"/>
                </a:lnTo>
                <a:lnTo>
                  <a:pt x="67" y="42"/>
                </a:lnTo>
                <a:lnTo>
                  <a:pt x="52" y="51"/>
                </a:lnTo>
                <a:lnTo>
                  <a:pt x="38" y="60"/>
                </a:lnTo>
                <a:lnTo>
                  <a:pt x="27" y="68"/>
                </a:lnTo>
                <a:lnTo>
                  <a:pt x="18" y="78"/>
                </a:lnTo>
                <a:lnTo>
                  <a:pt x="10" y="88"/>
                </a:lnTo>
                <a:lnTo>
                  <a:pt x="5" y="98"/>
                </a:lnTo>
                <a:lnTo>
                  <a:pt x="2" y="109"/>
                </a:lnTo>
                <a:lnTo>
                  <a:pt x="0" y="119"/>
                </a:lnTo>
                <a:lnTo>
                  <a:pt x="2" y="129"/>
                </a:lnTo>
                <a:lnTo>
                  <a:pt x="5" y="140"/>
                </a:lnTo>
                <a:lnTo>
                  <a:pt x="10" y="150"/>
                </a:lnTo>
                <a:lnTo>
                  <a:pt x="18" y="160"/>
                </a:lnTo>
                <a:lnTo>
                  <a:pt x="27" y="170"/>
                </a:lnTo>
                <a:lnTo>
                  <a:pt x="38" y="179"/>
                </a:lnTo>
                <a:lnTo>
                  <a:pt x="52" y="188"/>
                </a:lnTo>
                <a:lnTo>
                  <a:pt x="67" y="196"/>
                </a:lnTo>
                <a:lnTo>
                  <a:pt x="83" y="204"/>
                </a:lnTo>
                <a:lnTo>
                  <a:pt x="101" y="211"/>
                </a:lnTo>
                <a:lnTo>
                  <a:pt x="121" y="217"/>
                </a:lnTo>
                <a:lnTo>
                  <a:pt x="141" y="223"/>
                </a:lnTo>
                <a:lnTo>
                  <a:pt x="163" y="227"/>
                </a:lnTo>
                <a:lnTo>
                  <a:pt x="186" y="231"/>
                </a:lnTo>
                <a:lnTo>
                  <a:pt x="210" y="235"/>
                </a:lnTo>
                <a:lnTo>
                  <a:pt x="234" y="237"/>
                </a:lnTo>
                <a:lnTo>
                  <a:pt x="258" y="239"/>
                </a:lnTo>
                <a:lnTo>
                  <a:pt x="282" y="239"/>
                </a:lnTo>
                <a:lnTo>
                  <a:pt x="307" y="239"/>
                </a:lnTo>
                <a:lnTo>
                  <a:pt x="331" y="237"/>
                </a:lnTo>
                <a:lnTo>
                  <a:pt x="356" y="235"/>
                </a:lnTo>
                <a:lnTo>
                  <a:pt x="379" y="231"/>
                </a:lnTo>
                <a:lnTo>
                  <a:pt x="402" y="227"/>
                </a:lnTo>
                <a:lnTo>
                  <a:pt x="423" y="223"/>
                </a:lnTo>
                <a:lnTo>
                  <a:pt x="444" y="217"/>
                </a:lnTo>
                <a:lnTo>
                  <a:pt x="464" y="211"/>
                </a:lnTo>
                <a:lnTo>
                  <a:pt x="482" y="204"/>
                </a:lnTo>
                <a:lnTo>
                  <a:pt x="498" y="196"/>
                </a:lnTo>
                <a:lnTo>
                  <a:pt x="513" y="188"/>
                </a:lnTo>
                <a:lnTo>
                  <a:pt x="527" y="179"/>
                </a:lnTo>
                <a:lnTo>
                  <a:pt x="538" y="170"/>
                </a:lnTo>
                <a:lnTo>
                  <a:pt x="547" y="160"/>
                </a:lnTo>
                <a:lnTo>
                  <a:pt x="555" y="150"/>
                </a:lnTo>
                <a:lnTo>
                  <a:pt x="560" y="140"/>
                </a:lnTo>
                <a:lnTo>
                  <a:pt x="563" y="129"/>
                </a:lnTo>
                <a:lnTo>
                  <a:pt x="564" y="119"/>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10" name="Rectangle 54">
            <a:extLst>
              <a:ext uri="{FF2B5EF4-FFF2-40B4-BE49-F238E27FC236}">
                <a16:creationId xmlns:a16="http://schemas.microsoft.com/office/drawing/2014/main" id="{A921D589-E9B5-4AC8-81F5-5A46E83D6CA8}"/>
              </a:ext>
            </a:extLst>
          </p:cNvPr>
          <p:cNvSpPr>
            <a:spLocks noChangeArrowheads="1"/>
          </p:cNvSpPr>
          <p:nvPr/>
        </p:nvSpPr>
        <p:spPr bwMode="auto">
          <a:xfrm>
            <a:off x="6019800" y="2895600"/>
            <a:ext cx="7000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en-US" sz="1600" b="1">
                <a:solidFill>
                  <a:srgbClr val="000000"/>
                </a:solidFill>
                <a:latin typeface="Arial" panose="020B0604020202020204" pitchFamily="34" charset="0"/>
              </a:rPr>
              <a:t>since</a:t>
            </a:r>
          </a:p>
        </p:txBody>
      </p:sp>
      <p:sp>
        <p:nvSpPr>
          <p:cNvPr id="19511" name="Line 55">
            <a:extLst>
              <a:ext uri="{FF2B5EF4-FFF2-40B4-BE49-F238E27FC236}">
                <a16:creationId xmlns:a16="http://schemas.microsoft.com/office/drawing/2014/main" id="{CF6AC9B7-7350-4F51-A8D1-C145568D354A}"/>
              </a:ext>
            </a:extLst>
          </p:cNvPr>
          <p:cNvSpPr>
            <a:spLocks noChangeShapeType="1"/>
          </p:cNvSpPr>
          <p:nvPr/>
        </p:nvSpPr>
        <p:spPr bwMode="auto">
          <a:xfrm flipV="1">
            <a:off x="6400800" y="3276600"/>
            <a:ext cx="0" cy="45720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cut/>
  </p:transition>
</p:sld>
</file>

<file path=ppt/theme/theme1.xml><?xml version="1.0" encoding="utf-8"?>
<a:theme xmlns:a="http://schemas.openxmlformats.org/drawingml/2006/main" name="l18">
  <a:themeElements>
    <a:clrScheme name="">
      <a:dk1>
        <a:srgbClr val="005400"/>
      </a:dk1>
      <a:lt1>
        <a:srgbClr val="FFF6E9"/>
      </a:lt1>
      <a:dk2>
        <a:srgbClr val="000000"/>
      </a:dk2>
      <a:lt2>
        <a:srgbClr val="60C900"/>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l18">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l1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1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1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1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1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1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1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1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1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1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1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1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c:\msoffice\powerpnt\raghu\book\slides\l18.ppt</Template>
  <TotalTime>104</TotalTime>
  <Pages>25</Pages>
  <Words>1690</Words>
  <Application>Microsoft Office PowerPoint</Application>
  <PresentationFormat>On-screen Show (4:3)</PresentationFormat>
  <Paragraphs>283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 Antiqua</vt:lpstr>
      <vt:lpstr>Wingdings</vt:lpstr>
      <vt:lpstr>Monotype Sorts</vt:lpstr>
      <vt:lpstr>Times New Roman</vt:lpstr>
      <vt:lpstr>l18</vt:lpstr>
      <vt:lpstr>The Entity-Relationship Model</vt:lpstr>
      <vt:lpstr>Overview of Database Design</vt:lpstr>
      <vt:lpstr>ER Model Basics</vt:lpstr>
      <vt:lpstr>ER Model Basics (Contd.)</vt:lpstr>
      <vt:lpstr>Key Constraints</vt:lpstr>
      <vt:lpstr>Participation Constraints</vt:lpstr>
      <vt:lpstr>Weak Entities</vt:lpstr>
      <vt:lpstr>ISA (`is a’) Hierarchies</vt:lpstr>
      <vt:lpstr>Aggregation</vt:lpstr>
      <vt:lpstr>Conceptual Design Using the ER Model</vt:lpstr>
      <vt:lpstr>Entity vs. Attribute</vt:lpstr>
      <vt:lpstr>Entity vs. Attribute (Contd.)</vt:lpstr>
      <vt:lpstr>Entity vs. Relationship</vt:lpstr>
      <vt:lpstr>Binary vs. Ternary Relationships</vt:lpstr>
      <vt:lpstr>Binary vs. Ternary Relationships (Contd.)</vt:lpstr>
      <vt:lpstr>Summary of Conceptual Design</vt:lpstr>
      <vt:lpstr>Summary of ER (Contd.)</vt:lpstr>
      <vt:lpstr>Summary of ER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Entity-Relationship Model</dc:title>
  <dc:subject>Database Management Systems</dc:subject>
  <dc:creator>Raghu Ramakrishnan and Johannes Gehrke</dc:creator>
  <cp:keywords>Chapter 2</cp:keywords>
  <dc:description/>
  <cp:lastModifiedBy>Bill Chen</cp:lastModifiedBy>
  <cp:revision>4</cp:revision>
  <cp:lastPrinted>1995-11-22T12:55:14Z</cp:lastPrinted>
  <dcterms:created xsi:type="dcterms:W3CDTF">1997-01-16T14:19:00Z</dcterms:created>
  <dcterms:modified xsi:type="dcterms:W3CDTF">2019-01-26T03:04:21Z</dcterms:modified>
</cp:coreProperties>
</file>