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4" r:id="rId5"/>
    <p:sldId id="265" r:id="rId6"/>
    <p:sldId id="267" r:id="rId7"/>
    <p:sldId id="268" r:id="rId8"/>
    <p:sldId id="269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0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DA4C16-006A-44A3-A79F-82B2E41326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E30D52A-ECAD-471F-BF12-DD3234B99E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114CF2-8D23-4134-833F-E90C5EE7A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B39611-BDCE-4231-975F-5D087165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935BCA0-147C-48B3-B65D-5C12E832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E759D7-81C3-4DEB-90C7-CCD97F68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39B893F-1EC1-4F37-B009-10C096C82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4EAB096-D38A-4A70-9FBF-4BCB0D617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The slides for this text are organized into chapters. This lecture covers Chapter 3.</a:t>
            </a:r>
          </a:p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1: Introduction to Database Systems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2: The Entity-Relationship Model	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3: The Relational Model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4 (Part A): Relational Algebra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4 (Part B): Relational Calculus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5: SQL: Queries, Programming, Triggers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6: Query-by-Example (QBE)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7: Storing Data: Disks and Files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8: File Organizations and Indexing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9: Tree-Structured Indexing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10: Hash-Based Indexing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11: External Sorting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12 (Part A): Evaluation of Relational Operators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12 (Part B): Evaluation of Relational Operators: Other Techniques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13: Introduction to Query Optimization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14: A Typical Relational Optimizer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15: Schema Refinement and Normal Forms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16 (Part A): Physical Database Design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16 (Part B): Database Tuning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17: Security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18: Transaction Management Overview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19: Concurrency Control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20: Crash Recovery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21: Parallel and Distributed Databases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22: Internet Databases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23: Decision Support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24: Data Mining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25: Object-Database Systems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26: Spatial Data Management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27: Deductive Databases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28: Additional Topics</a:t>
            </a:r>
          </a:p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E77A06-1CEA-40C8-A7FF-AB47020F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6625C14-A2A4-4EB9-998E-8C2D00CB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76C8358-8988-4273-ACA0-4244D93E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A1E5420-E056-48C6-AFB5-C3E23808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E7C76D3-FD45-49B8-A7F5-FE4FB55D6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73E0536-4A28-4BAD-9031-087EF6C63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C05A31-28A1-4C60-861C-5B273473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BCF816-3453-4A47-895E-821F07AA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84E77BF-DE65-4791-A496-0939DABC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01B40E9-A04A-4953-A4BC-DF2C9AC47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79671D4-164F-4562-9CF8-68AC15C24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71EDDE8-73F9-41E4-8D57-9B07865E9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8CB9193-B3A4-423F-9946-1C7C64D9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5CD1BFD-13F1-4F21-ACFF-3653EE42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6C760C2-177C-431E-9ECE-1FF3DD9E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5231C63-0580-4E5A-89C6-1C6C1DA1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9207A21F-6941-4768-A2A2-73CF43279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6249C608-A4CB-4309-A163-6A6BEBB13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280AFDB-B181-4AFF-828C-AF3DA104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EC64A52-B868-4F39-ACDB-1C9B6649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936625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15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2706D6D-CD61-4CCD-ABB3-DB7624286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79C96FB-6C28-4CC8-89A4-EB3234D1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B786A2F-3927-4B82-9E57-94D2B8550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6BD29216-43B0-4FC5-BD26-A9372258C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B208730-AA68-4C3E-8303-0591C9D2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77E2088-62E2-4FA7-B63B-DFDA6B327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936625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16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A9EF5A9-DA63-4093-858E-0B04232C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1D9AA20-8752-4342-8DDD-58959A74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8912A39F-F2C4-4CBB-B99E-C3A7ADF89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BDB20E1-F7B4-4EE5-B550-F2CB8CCE8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ln/>
        </p:spPr>
        <p:txBody>
          <a:bodyPr lIns="93663" tIns="46038" rIns="93663" bIns="46038"/>
          <a:lstStyle/>
          <a:p>
            <a:pPr defTabSz="936625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2EF28D0-EE9A-40A1-AA61-A7618938C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353F1C5-2A5C-48BF-BC19-B14770EA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1AA97F8-8A18-43F4-948E-4E8982A9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66DE8B2-E3B2-4984-A05C-7CEF9E0A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1C24A3D-3A87-4DCD-997A-EE0C18AA7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D8D19B94-7B39-483F-B38C-3225270BE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AE17106-CEC8-40C4-A5B4-B0B59EEB3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8FB8C8A-5708-4427-BFD0-9A919D66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B9FBE40-DC12-4CD5-92A1-8A6AC50E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BE44502E-5487-4CDB-BDC6-51DE760B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71BA850-6739-4BFA-8D24-05137783E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6ADE198E-7B56-4A92-A704-7993EF4EC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1569FC3-D951-47E7-BE83-CE76A6AC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5C1DC5B-B702-479C-BC9E-E7585F3F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2996F64-AE1B-4A75-8428-51D9DFD8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A8441D0-0E10-495E-A972-3949ECF8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83E7ED5B-7A22-486C-BBEF-F57EC76B6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DE8E6573-26B7-49BC-8ED8-E5E2F83CD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063218B-AAAE-4905-BC7E-96B18D06A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B0A1BA-AB92-4543-92F7-157E8C35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E7BCC0D-86C5-4D36-9A79-C0433A92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C05F654-312B-4B00-822D-2EBD3B03B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D38ED565-D2C0-43B6-84E1-F008E8809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59896575-83C5-4EDE-B99F-BAB63AF98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ADF5-ED86-45B7-9727-B377B6D9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FE5D7A04-A379-412F-9F65-C4C666F02DAA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3C47-3753-41D6-BD00-F468BC7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BB5D-1D9D-47A0-B5C7-E037E5D7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D8167-0BE9-4838-87FD-2D8EE839AB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63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94F4-EEEA-458F-91B1-B4CA7785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F75EE46C-B3E8-4B0A-82EF-1EDF20EE6DDD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F80A-8679-4D39-85AE-AE726E27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1E00-7866-4E1D-93C9-3491BF18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2C5CF-49C0-4929-B219-B0A15C29F1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0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6C79-8DEF-4505-BFEC-03C3DDD2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DB2104A4-FCDD-44BA-90CA-8EE4C1796DE5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208A-B633-4081-92B3-888B20F7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9014-C59F-49B9-9817-A974143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01D85-6334-4528-9A2B-76A39C664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6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001000" cy="49911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083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22B-3B42-4FC4-A69E-A79AED00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2D139AC0-B6A8-4904-B7E9-4F8EA73CB6CB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AFE2-9345-4B83-A69B-A8028FD2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9962-552D-475B-AF88-B2724D7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4784B-D536-4B61-AB25-FBC6C76DA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2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3EA9-9C4E-43E6-B42B-E7706012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3EDFD13A-DEF2-46F1-8C24-8F84B2ECFB5C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1A36-E65D-4BFE-B25B-04B930AC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7B8-CB72-4742-8876-17A47BD9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C3FE7-5193-4BAC-9583-5C836CB61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1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FB332-8A46-44A1-9F0F-B82F1681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5F692091-053F-467C-81DD-547967B38208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C001-701E-4916-8F8E-80E59DB1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E6511-CEBE-4F1B-8188-4C74EF2F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8A14-219F-40A1-BE46-B82F94D64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62C79-5711-4DB7-BC21-E4E4E122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87195EFE-8C8B-4319-BEB2-1817BF8B00CE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4805-2E5C-414B-8A16-ABF48579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F77CD-D004-4AA8-91BC-38C0D99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4C770-90FA-4600-8EB0-957737F83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3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9F8D1-3A23-4822-BCF4-8A5DBD89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F212ABC5-BC2D-4421-BDB6-A8247EEDBEEE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36DB-BC34-4AE4-8D28-18C4AFF3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C0923-B11E-44DA-B61C-3C8D5792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1C64D-6C3A-4B5D-BF36-D3AB71EF5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C27BC-923C-4C56-9BB2-47FE1DD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0FEF6EA2-F302-43C1-89A2-8B0FFF24EAE3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7F52-AB30-4E74-8671-F5E42F8E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1BBAF-FE51-405E-8943-16142CA6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19F4C-7CD0-4618-8FB7-D89753A4C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4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522AA-A825-4BE7-9FA1-698DE362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373CA52A-F6A3-447B-9167-B51288133BC1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6AB-F7C6-44BB-98CB-3975EA7B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8B0BA-29C0-40E0-9872-A33E3F44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0640F-30B2-4120-BDAD-1499288A8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24A70-8290-4627-8B7F-592B8795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B3B69FAB-B89A-4412-8C3C-18126DFB23A7}" type="datetimeFigureOut">
              <a:rPr lang="en-US" altLang="en-US"/>
              <a:pPr/>
              <a:t>2019-03-08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63BB2-832F-497B-9AB9-08ED0D9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2FF1B-BCD5-43BB-9C5D-C203AF5C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C8F0-313D-4792-804E-5E7EBADEE3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6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D238AC-2D5C-4E5E-8D54-D9CF194FF3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1AE80EA-D1A3-4546-8DA4-6514B2E52E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9EAF-6C68-42EB-8DF5-99A120C7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</a:t>
            </a:r>
            <a:r>
              <a:rPr lang="en-US" err="1"/>
              <a:t>Ramakrishnan</a:t>
            </a:r>
            <a:r>
              <a:rPr lang="en-US"/>
              <a:t> &amp; </a:t>
            </a:r>
            <a:r>
              <a:rPr lang="en-US" err="1"/>
              <a:t>Gehrke</a:t>
            </a:r>
            <a:r>
              <a:rPr lang="en-US"/>
              <a:t> 2007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6FD1-2D35-4F50-9D15-4507FF1E6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85FF-A245-4084-906A-2A39111E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5E63426-0D5D-4047-A99D-36F5366FA5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A9B56FD-8C06-40C4-9EA2-8D5C3ECD8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C131809-9788-49FF-889A-8A7292F0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4D40FCF-4ED4-484A-9570-6390883639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36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The Relational Model</a:t>
            </a:r>
            <a:br>
              <a:rPr lang="en-US">
                <a:ea typeface="+mj-ea"/>
                <a:cs typeface="+mj-cs"/>
              </a:rPr>
            </a:br>
            <a:endParaRPr lang="en-US">
              <a:ea typeface="+mj-ea"/>
              <a:cs typeface="+mj-cs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10E1A9E-AAC3-4EF2-ADA1-A748CD104B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6400800" cy="17526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A very  very brief introduction to the SQL Data Definition Language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6EB2D59-C6CA-49D9-B1D3-4AE24CAD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708525"/>
            <a:ext cx="5654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5366" name="Date Placeholder 3">
            <a:extLst>
              <a:ext uri="{FF2B5EF4-FFF2-40B4-BE49-F238E27FC236}">
                <a16:creationId xmlns:a16="http://schemas.microsoft.com/office/drawing/2014/main" id="{6DCC6E58-65FF-43FC-B9B5-4481880E8D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>
            <a:extLst>
              <a:ext uri="{FF2B5EF4-FFF2-40B4-BE49-F238E27FC236}">
                <a16:creationId xmlns:a16="http://schemas.microsoft.com/office/drawing/2014/main" id="{11DB7444-2347-4E78-818E-6C3B2450D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Adding Tuples</a:t>
            </a: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7ECBD6AA-7F62-42E5-81E2-819369065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To insert a single tuple use: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E11D6136-6ECE-40B5-9C2B-5FD5D11A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2501900"/>
            <a:ext cx="6821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INSERT INTO  </a:t>
            </a:r>
            <a:r>
              <a:rPr lang="de-DE" altLang="en-US">
                <a:latin typeface="Book Antiqua" panose="02040602050305030304" pitchFamily="18" charset="0"/>
              </a:rPr>
              <a:t>Student</a:t>
            </a:r>
            <a:r>
              <a:rPr lang="en-US" altLang="en-US">
                <a:latin typeface="Book Antiqua" panose="02040602050305030304" pitchFamily="18" charset="0"/>
              </a:rPr>
              <a:t> (sid, name, login, age, gpa)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VALUES</a:t>
            </a:r>
            <a:r>
              <a:rPr lang="en-US" altLang="en-US">
                <a:latin typeface="Book Antiqua" panose="02040602050305030304" pitchFamily="18" charset="0"/>
              </a:rPr>
              <a:t>  (53688,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>
                <a:latin typeface="Book Antiqua" panose="02040602050305030304" pitchFamily="18" charset="0"/>
              </a:rPr>
              <a:t>Smith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Book Antiqua" panose="02040602050305030304" pitchFamily="18" charset="0"/>
              </a:rPr>
              <a:t>,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>
                <a:latin typeface="Book Antiqua" panose="02040602050305030304" pitchFamily="18" charset="0"/>
              </a:rPr>
              <a:t>smith@ee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Book Antiqua" panose="02040602050305030304" pitchFamily="18" charset="0"/>
              </a:rPr>
              <a:t>, 18, 3.2)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3D9A3849-EDBB-45A3-A2BB-EDDAB44E0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(Delete requires more complex syntax )</a:t>
            </a:r>
          </a:p>
        </p:txBody>
      </p:sp>
      <p:sp>
        <p:nvSpPr>
          <p:cNvPr id="33797" name="Date Placeholder 3">
            <a:extLst>
              <a:ext uri="{FF2B5EF4-FFF2-40B4-BE49-F238E27FC236}">
                <a16:creationId xmlns:a16="http://schemas.microsoft.com/office/drawing/2014/main" id="{87CD9C56-ECCF-4043-B9D5-06AB73FAA9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B6B2E5-3822-469E-B73E-F3883113C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64D170C-FBD0-41F0-9BBF-D92D1702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60B0C174-1230-4148-9277-C6C52D45A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Relational Database: Definitions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B900E45-F60A-44AF-91E2-A1971C8AE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  <a:cs typeface="+mn-cs"/>
              </a:rPr>
              <a:t>Relational database</a:t>
            </a:r>
            <a:r>
              <a:rPr lang="en-US" i="1" dirty="0">
                <a:ea typeface="+mn-ea"/>
                <a:cs typeface="+mn-cs"/>
              </a:rPr>
              <a:t>: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 set of </a:t>
            </a:r>
            <a:r>
              <a:rPr lang="en-US" b="1" i="1" dirty="0">
                <a:solidFill>
                  <a:schemeClr val="folHlink"/>
                </a:solidFill>
                <a:ea typeface="+mn-ea"/>
                <a:cs typeface="+mn-cs"/>
              </a:rPr>
              <a:t>relations  </a:t>
            </a:r>
            <a:endParaRPr lang="en-US" b="1" dirty="0">
              <a:solidFill>
                <a:schemeClr val="accent2"/>
              </a:solidFill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  <a:cs typeface="+mn-cs"/>
              </a:rPr>
              <a:t>Relation</a:t>
            </a:r>
            <a:r>
              <a:rPr lang="en-US" i="1" dirty="0">
                <a:solidFill>
                  <a:srgbClr val="CF0E30"/>
                </a:solidFill>
                <a:ea typeface="+mn-ea"/>
                <a:cs typeface="+mn-cs"/>
              </a:rPr>
              <a:t>:</a:t>
            </a:r>
            <a:r>
              <a:rPr lang="en-US" dirty="0">
                <a:ea typeface="+mn-ea"/>
                <a:cs typeface="+mn-cs"/>
              </a:rPr>
              <a:t> made up of 2 parts:</a:t>
            </a:r>
            <a:endParaRPr lang="en-US" i="1" dirty="0">
              <a:solidFill>
                <a:srgbClr val="CF0E30"/>
              </a:solidFill>
              <a:ea typeface="+mn-ea"/>
              <a:cs typeface="+mn-cs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</a:rPr>
              <a:t>Schema</a:t>
            </a:r>
            <a:r>
              <a:rPr lang="en-US" i="1" dirty="0">
                <a:solidFill>
                  <a:srgbClr val="CF0E30"/>
                </a:solidFill>
                <a:ea typeface="+mn-ea"/>
              </a:rPr>
              <a:t> </a:t>
            </a:r>
            <a:r>
              <a:rPr lang="en-US" dirty="0">
                <a:ea typeface="+mn-ea"/>
              </a:rPr>
              <a:t>:</a:t>
            </a:r>
            <a:r>
              <a:rPr lang="en-US" i="1" dirty="0">
                <a:ea typeface="+mn-ea"/>
              </a:rPr>
              <a:t> </a:t>
            </a:r>
            <a:r>
              <a:rPr lang="en-US" dirty="0">
                <a:ea typeface="+mn-ea"/>
              </a:rPr>
              <a:t>specifies</a:t>
            </a:r>
            <a:r>
              <a:rPr lang="en-US" i="1" dirty="0">
                <a:ea typeface="+mn-ea"/>
              </a:rPr>
              <a:t> </a:t>
            </a:r>
            <a:r>
              <a:rPr lang="en-US" b="1" dirty="0">
                <a:ea typeface="+mn-ea"/>
              </a:rPr>
              <a:t>identifier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of relation</a:t>
            </a:r>
            <a:r>
              <a:rPr lang="en-US" dirty="0">
                <a:ea typeface="+mn-ea"/>
              </a:rPr>
              <a:t>, plus </a:t>
            </a:r>
            <a:r>
              <a:rPr lang="en-US" b="1" dirty="0">
                <a:ea typeface="+mn-ea"/>
              </a:rPr>
              <a:t>identifier</a:t>
            </a:r>
            <a:r>
              <a:rPr lang="en-US" dirty="0">
                <a:ea typeface="+mn-ea"/>
              </a:rPr>
              <a:t> and </a:t>
            </a:r>
            <a:r>
              <a:rPr lang="en-US" b="1" dirty="0">
                <a:ea typeface="+mn-ea"/>
              </a:rPr>
              <a:t>type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of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each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column</a:t>
            </a:r>
            <a:r>
              <a:rPr lang="en-US" dirty="0">
                <a:ea typeface="+mn-ea"/>
              </a:rPr>
              <a:t>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 e.g., </a:t>
            </a:r>
            <a:r>
              <a:rPr lang="en-US" dirty="0">
                <a:solidFill>
                  <a:srgbClr val="CF0E30"/>
                </a:solidFill>
                <a:ea typeface="+mn-ea"/>
              </a:rPr>
              <a:t> </a:t>
            </a:r>
          </a:p>
          <a:p>
            <a:pPr marL="914400" lvl="2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Student(</a:t>
            </a:r>
            <a:r>
              <a:rPr lang="en-US" i="1" dirty="0" err="1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sid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string, </a:t>
            </a:r>
            <a:r>
              <a:rPr lang="en-US" i="1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name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string,</a:t>
            </a:r>
          </a:p>
          <a:p>
            <a:pPr marL="914400" lvl="2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en-US" i="1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login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string, </a:t>
            </a:r>
            <a:r>
              <a:rPr lang="en-US" i="1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age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integer, </a:t>
            </a:r>
            <a:r>
              <a:rPr lang="en-US" i="1" dirty="0" err="1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gpa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real....)</a:t>
            </a:r>
            <a:endParaRPr lang="en-US" dirty="0">
              <a:latin typeface="Courier"/>
              <a:ea typeface="+mn-ea"/>
              <a:cs typeface="Courier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</a:rPr>
              <a:t>Instance</a:t>
            </a:r>
            <a:r>
              <a:rPr lang="en-US" dirty="0">
                <a:ea typeface="+mn-ea"/>
              </a:rPr>
              <a:t> : a </a:t>
            </a:r>
            <a:r>
              <a:rPr lang="en-US" b="1" i="1" dirty="0">
                <a:solidFill>
                  <a:srgbClr val="CF0E30"/>
                </a:solidFill>
                <a:ea typeface="+mn-ea"/>
              </a:rPr>
              <a:t>table</a:t>
            </a:r>
            <a:r>
              <a:rPr lang="en-US" dirty="0">
                <a:solidFill>
                  <a:srgbClr val="CF0E30"/>
                </a:solidFill>
                <a:ea typeface="+mn-ea"/>
              </a:rPr>
              <a:t>,</a:t>
            </a:r>
            <a:r>
              <a:rPr lang="en-US" dirty="0">
                <a:ea typeface="+mn-ea"/>
              </a:rPr>
              <a:t> with rows and columns.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Can think of a relation as a </a:t>
            </a:r>
            <a:r>
              <a:rPr lang="en-US" i="1" dirty="0">
                <a:solidFill>
                  <a:srgbClr val="CF0E30"/>
                </a:solidFill>
                <a:ea typeface="+mn-ea"/>
                <a:cs typeface="+mn-cs"/>
              </a:rPr>
              <a:t>set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of rows or </a:t>
            </a:r>
            <a:r>
              <a:rPr lang="en-US" i="1" dirty="0">
                <a:solidFill>
                  <a:srgbClr val="CF0E30"/>
                </a:solidFill>
                <a:ea typeface="+mn-ea"/>
                <a:cs typeface="+mn-cs"/>
              </a:rPr>
              <a:t>tuples </a:t>
            </a:r>
            <a:r>
              <a:rPr lang="en-US" dirty="0">
                <a:ea typeface="+mn-ea"/>
                <a:cs typeface="+mn-cs"/>
              </a:rPr>
              <a:t>(i.e., all rows are distinct).</a:t>
            </a:r>
          </a:p>
        </p:txBody>
      </p:sp>
      <p:sp>
        <p:nvSpPr>
          <p:cNvPr id="17413" name="Date Placeholder 3">
            <a:extLst>
              <a:ext uri="{FF2B5EF4-FFF2-40B4-BE49-F238E27FC236}">
                <a16:creationId xmlns:a16="http://schemas.microsoft.com/office/drawing/2014/main" id="{9DB18661-713F-4749-B181-478FDCC82F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D419C32-6F8B-43D9-A777-29EB3CDF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8CE9B19-8E0D-48A8-8767-DFEAD717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B36D7D5A-62E3-4DB3-967F-D9704FDFF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/>
              <a:t>Example Instance of </a:t>
            </a:r>
            <a:r>
              <a:rPr lang="en-US" altLang="en-US" sz="2800">
                <a:solidFill>
                  <a:srgbClr val="800000"/>
                </a:solidFill>
              </a:rPr>
              <a:t>Student</a:t>
            </a:r>
            <a:r>
              <a:rPr lang="en-US" altLang="en-US" sz="2800"/>
              <a:t> Relation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7008E7-9586-4749-A601-6EFACECCE0F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4625"/>
          <a:ext cx="6781800" cy="214231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1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sid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03">
                <a:tc>
                  <a:txBody>
                    <a:bodyPr/>
                    <a:lstStyle/>
                    <a:p>
                      <a:r>
                        <a:rPr lang="en-US" sz="2400" dirty="0"/>
                        <a:t>53666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jones@cs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72">
                <a:tc>
                  <a:txBody>
                    <a:bodyPr/>
                    <a:lstStyle/>
                    <a:p>
                      <a:r>
                        <a:rPr lang="en-US" sz="2400" dirty="0"/>
                        <a:t>53688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smith@eecs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72">
                <a:tc>
                  <a:txBody>
                    <a:bodyPr/>
                    <a:lstStyle/>
                    <a:p>
                      <a:r>
                        <a:rPr lang="en-US" sz="2400" dirty="0"/>
                        <a:t>53650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smith@math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61" name="Rectangle 2">
            <a:extLst>
              <a:ext uri="{FF2B5EF4-FFF2-40B4-BE49-F238E27FC236}">
                <a16:creationId xmlns:a16="http://schemas.microsoft.com/office/drawing/2014/main" id="{9A0AB3D9-3914-4D62-B313-2127FCD4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1241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800000"/>
                </a:solidFill>
              </a:rPr>
              <a:t>Student</a:t>
            </a:r>
            <a:r>
              <a:rPr lang="en-US" altLang="en-US" b="1" i="1"/>
              <a:t> </a:t>
            </a:r>
          </a:p>
        </p:txBody>
      </p:sp>
      <p:sp>
        <p:nvSpPr>
          <p:cNvPr id="19462" name="Date Placeholder 3">
            <a:extLst>
              <a:ext uri="{FF2B5EF4-FFF2-40B4-BE49-F238E27FC236}">
                <a16:creationId xmlns:a16="http://schemas.microsoft.com/office/drawing/2014/main" id="{ADF50A24-7CE0-46DF-A00D-BE7B35DCAD38}"/>
              </a:ext>
            </a:extLst>
          </p:cNvPr>
          <p:cNvSpPr txBox="1">
            <a:spLocks/>
          </p:cNvSpPr>
          <p:nvPr/>
        </p:nvSpPr>
        <p:spPr bwMode="auto">
          <a:xfrm>
            <a:off x="457200" y="6356350"/>
            <a:ext cx="2438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4CC9B87-74CC-475D-B6B6-EC750FD8A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027AF28-6430-4E01-A7BD-51BA39CD7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B83A0AC9-362E-4F3B-B8B0-87F20A10F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Creating Relations in SQL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1F98598-9FEE-4EB5-A4F8-8969830EB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" y="914400"/>
            <a:ext cx="5181600" cy="4648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Creates the </a:t>
            </a:r>
            <a:r>
              <a:rPr lang="de-DE" dirty="0">
                <a:ea typeface="+mn-ea"/>
                <a:cs typeface="+mn-cs"/>
              </a:rPr>
              <a:t>Student</a:t>
            </a:r>
            <a:r>
              <a:rPr lang="en-US" dirty="0">
                <a:ea typeface="+mn-ea"/>
                <a:cs typeface="+mn-cs"/>
              </a:rPr>
              <a:t>          relation. Observe that the        type </a:t>
            </a: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(domain)  </a:t>
            </a:r>
            <a:r>
              <a:rPr lang="en-US" dirty="0">
                <a:ea typeface="+mn-ea"/>
                <a:cs typeface="+mn-cs"/>
              </a:rPr>
              <a:t>of each field         is specified, and enforced by     the DBMS whenever tuples       are added or modified.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As another example, the   Enrolled table holds    information about courses       that </a:t>
            </a:r>
            <a:r>
              <a:rPr lang="de-DE" dirty="0">
                <a:ea typeface="+mn-ea"/>
                <a:cs typeface="+mn-cs"/>
              </a:rPr>
              <a:t>Student</a:t>
            </a:r>
            <a:r>
              <a:rPr lang="en-US" dirty="0">
                <a:ea typeface="+mn-ea"/>
                <a:cs typeface="+mn-cs"/>
              </a:rPr>
              <a:t> take.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4C40FBC1-0A1A-442F-AB9B-C0F65303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62000"/>
            <a:ext cx="3968750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Courier"/>
                <a:ea typeface="ＭＳ Ｐゴシック" charset="0"/>
                <a:cs typeface="Courier"/>
              </a:rPr>
              <a:t>CREATE TABLE </a:t>
            </a:r>
            <a:r>
              <a:rPr lang="de-DE" sz="2000" dirty="0">
                <a:latin typeface="Courier"/>
                <a:ea typeface="ＭＳ Ｐゴシック" charset="0"/>
                <a:cs typeface="Courier"/>
              </a:rPr>
              <a:t>Student</a:t>
            </a:r>
            <a:endParaRPr lang="en-US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sid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name: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login: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CHAR(10),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age: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INTEGER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gpa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REAL</a:t>
            </a:r>
          </a:p>
          <a:p>
            <a:pPr>
              <a:defRPr/>
            </a:pPr>
            <a:r>
              <a:rPr lang="en-US" sz="2000" dirty="0">
                <a:latin typeface="Courier"/>
                <a:ea typeface="ＭＳ Ｐゴシック" charset="0"/>
                <a:cs typeface="Courier"/>
              </a:rPr>
              <a:t>	...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)  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E679E79-1F20-4A68-B324-CEDF66F2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789AA68-9D8F-4A37-9528-7FB1535D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29402E8A-7E01-4509-A323-16D8269B2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25850"/>
            <a:ext cx="3835400" cy="1874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Courier"/>
                <a:ea typeface="ＭＳ Ｐゴシック" charset="0"/>
                <a:cs typeface="Courier"/>
              </a:rPr>
              <a:t>CREATE TABLE Enrolled</a:t>
            </a:r>
            <a:endParaRPr lang="en-US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sid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cid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grade: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(2)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...)  </a:t>
            </a:r>
          </a:p>
        </p:txBody>
      </p:sp>
      <p:sp>
        <p:nvSpPr>
          <p:cNvPr id="21513" name="Date Placeholder 3">
            <a:extLst>
              <a:ext uri="{FF2B5EF4-FFF2-40B4-BE49-F238E27FC236}">
                <a16:creationId xmlns:a16="http://schemas.microsoft.com/office/drawing/2014/main" id="{C2C85CD0-3AED-43F3-9415-FEF631715B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3EEA4D0-2896-4EE6-B478-AE66FFB9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AFAB78D-51FC-400B-BC74-9CE92362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A0CE7FA5-07A7-498F-BBB7-2C9385BE9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Destroying Relations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A509D8F-71F6-400D-BAE6-FBB4F0FCB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7772400" cy="99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Destroys the relation </a:t>
            </a:r>
            <a:r>
              <a:rPr lang="de-DE" dirty="0">
                <a:ea typeface="+mn-ea"/>
                <a:cs typeface="+mn-cs"/>
              </a:rPr>
              <a:t>Student</a:t>
            </a:r>
            <a:r>
              <a:rPr lang="en-US" dirty="0">
                <a:ea typeface="+mn-ea"/>
                <a:cs typeface="+mn-cs"/>
              </a:rPr>
              <a:t>.  The schema information </a:t>
            </a:r>
            <a:r>
              <a:rPr lang="en-US" i="1" dirty="0">
                <a:ea typeface="+mn-ea"/>
                <a:cs typeface="+mn-cs"/>
              </a:rPr>
              <a:t>and</a:t>
            </a:r>
            <a:r>
              <a:rPr lang="en-US" dirty="0">
                <a:ea typeface="+mn-ea"/>
                <a:cs typeface="+mn-cs"/>
              </a:rPr>
              <a:t> the tuples are deleted.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EEF3D04A-7524-49A9-8D3F-5F6D5975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966913"/>
            <a:ext cx="3989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DROP TABLE  </a:t>
            </a:r>
            <a:r>
              <a:rPr lang="de-DE" dirty="0">
                <a:latin typeface="Book Antiqua" charset="0"/>
                <a:ea typeface="ＭＳ Ｐゴシック" charset="0"/>
              </a:rPr>
              <a:t>Student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</a:t>
            </a:r>
          </a:p>
        </p:txBody>
      </p:sp>
      <p:sp>
        <p:nvSpPr>
          <p:cNvPr id="23558" name="Date Placeholder 3">
            <a:extLst>
              <a:ext uri="{FF2B5EF4-FFF2-40B4-BE49-F238E27FC236}">
                <a16:creationId xmlns:a16="http://schemas.microsoft.com/office/drawing/2014/main" id="{6D397157-464A-4809-9298-2D408F38D3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B9C83B1-2D47-4E0F-88F0-BF70DD78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7589763-0841-4D1A-BB68-6DA9F0FC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BD93C76A-65D8-41F9-868B-E73CA32D9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Integrity Constraints (ICs)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D384EA7-10E6-4EB5-BF9B-343D71B6C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0767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IC:</a:t>
            </a:r>
            <a:r>
              <a:rPr lang="en-US" dirty="0">
                <a:ea typeface="+mn-ea"/>
                <a:cs typeface="+mn-cs"/>
              </a:rPr>
              <a:t> condition that must be true for 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any </a:t>
            </a:r>
            <a:r>
              <a:rPr lang="en-US" dirty="0">
                <a:ea typeface="+mn-ea"/>
                <a:cs typeface="+mn-cs"/>
              </a:rPr>
              <a:t>instance of the database; e.g., 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domain constraints</a:t>
            </a:r>
            <a:r>
              <a:rPr lang="en-US" dirty="0">
                <a:ea typeface="+mn-ea"/>
                <a:cs typeface="+mn-cs"/>
              </a:rPr>
              <a:t> we have seen before</a:t>
            </a:r>
            <a:endParaRPr lang="en-US" i="1" u="sng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dirty="0">
                <a:ea typeface="+mn-ea"/>
              </a:rPr>
              <a:t>ICs are specified when schema is defined.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dirty="0">
                <a:ea typeface="+mn-ea"/>
              </a:rPr>
              <a:t>ICs are checked when relations are modified.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/>
              <a:buChar char="–"/>
              <a:defRPr/>
            </a:pPr>
            <a:endParaRPr lang="en-US" dirty="0">
              <a:ea typeface="+mn-ea"/>
            </a:endParaRPr>
          </a:p>
          <a:p>
            <a:pPr marL="514350" indent="-45720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At this point there is only one other kind of constraint we will need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: </a:t>
            </a:r>
            <a:r>
              <a:rPr lang="en-US" i="1" dirty="0">
                <a:solidFill>
                  <a:srgbClr val="FF0000"/>
                </a:solidFill>
                <a:ea typeface="+mn-ea"/>
                <a:cs typeface="+mn-cs"/>
              </a:rPr>
              <a:t>key constraint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5605" name="Date Placeholder 3">
            <a:extLst>
              <a:ext uri="{FF2B5EF4-FFF2-40B4-BE49-F238E27FC236}">
                <a16:creationId xmlns:a16="http://schemas.microsoft.com/office/drawing/2014/main" id="{55B28E1A-DFD4-4732-8621-D2EE6BB34D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DED49EE-3BDC-4D7A-B614-4650CEB6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D6B867B-F632-4528-A908-75594CE1D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145E7D32-75C2-4AF4-A630-FA628D9AC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66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Primary Key Constraints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5133941-3A7D-481B-A60C-501CCB774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686800" cy="5562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 set of fields is a </a:t>
            </a:r>
            <a:r>
              <a:rPr lang="en-US" i="1" u="sng" dirty="0">
                <a:solidFill>
                  <a:schemeClr val="accent2"/>
                </a:solidFill>
                <a:ea typeface="+mn-ea"/>
                <a:cs typeface="+mn-cs"/>
              </a:rPr>
              <a:t>key</a:t>
            </a: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for a relation if :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+mn-ea"/>
              </a:rPr>
              <a:t>1. No two distinct tuples can have same values in all key fields, and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+mn-ea"/>
              </a:rPr>
              <a:t>2. This is not true for any subset of the key.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Each relation must have one </a:t>
            </a:r>
            <a:r>
              <a:rPr lang="en-US" i="1" dirty="0">
                <a:ea typeface="+mn-ea"/>
                <a:cs typeface="+mn-cs"/>
              </a:rPr>
              <a:t>primary </a:t>
            </a:r>
            <a:r>
              <a:rPr lang="en-US" dirty="0">
                <a:ea typeface="+mn-ea"/>
                <a:cs typeface="+mn-cs"/>
              </a:rPr>
              <a:t>key constraint.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E.g., </a:t>
            </a:r>
            <a:r>
              <a:rPr lang="en-US" i="1" dirty="0" err="1">
                <a:ea typeface="+mn-ea"/>
                <a:cs typeface="+mn-cs"/>
              </a:rPr>
              <a:t>sid</a:t>
            </a:r>
            <a:r>
              <a:rPr lang="en-US" i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for </a:t>
            </a:r>
            <a:r>
              <a:rPr lang="de-DE" dirty="0">
                <a:ea typeface="+mn-ea"/>
                <a:cs typeface="+mn-cs"/>
              </a:rPr>
              <a:t>Student</a:t>
            </a:r>
            <a:r>
              <a:rPr lang="en-US" dirty="0">
                <a:ea typeface="+mn-ea"/>
                <a:cs typeface="+mn-cs"/>
              </a:rPr>
              <a:t> 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(According to the table instance earlier, what about </a:t>
            </a:r>
            <a:r>
              <a:rPr lang="en-US" i="1" dirty="0">
                <a:ea typeface="+mn-ea"/>
                <a:cs typeface="+mn-cs"/>
              </a:rPr>
              <a:t>name</a:t>
            </a:r>
            <a:r>
              <a:rPr lang="en-US" dirty="0">
                <a:ea typeface="+mn-ea"/>
                <a:cs typeface="+mn-cs"/>
              </a:rPr>
              <a:t>?)  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8D200A-C5B0-4C64-985C-50F9F5D1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3810000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 </a:t>
            </a:r>
            <a:r>
              <a:rPr lang="de-DE" sz="2000" dirty="0">
                <a:latin typeface="Book Antiqua" charset="0"/>
                <a:ea typeface="ＭＳ Ｐゴシック" charset="0"/>
              </a:rPr>
              <a:t>Student</a:t>
            </a:r>
            <a:endParaRPr lang="en-US" dirty="0">
              <a:latin typeface="Book Antiqu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name: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login: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CHAR(10),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age: </a:t>
            </a:r>
            <a:r>
              <a:rPr lang="en-US" sz="2000" dirty="0">
                <a:latin typeface="Book Antiqua" charset="0"/>
                <a:ea typeface="ＭＳ Ｐゴシック" charset="0"/>
              </a:rPr>
              <a:t>INTEGER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</a:t>
            </a:r>
            <a:r>
              <a:rPr lang="en-US" dirty="0" err="1">
                <a:latin typeface="Book Antiqua" charset="0"/>
                <a:ea typeface="ＭＳ Ｐゴシック" charset="0"/>
              </a:rPr>
              <a:t>gpa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REAL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ＭＳ Ｐゴシック" charset="0"/>
              </a:rPr>
              <a:t>primary key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) </a:t>
            </a:r>
            <a:r>
              <a:rPr lang="en-US" sz="2800" dirty="0">
                <a:latin typeface="Book Antiqua" charset="0"/>
                <a:ea typeface="ＭＳ Ｐゴシック" charset="0"/>
              </a:rPr>
              <a:t>)  </a:t>
            </a:r>
          </a:p>
        </p:txBody>
      </p:sp>
      <p:sp>
        <p:nvSpPr>
          <p:cNvPr id="27654" name="Date Placeholder 3">
            <a:extLst>
              <a:ext uri="{FF2B5EF4-FFF2-40B4-BE49-F238E27FC236}">
                <a16:creationId xmlns:a16="http://schemas.microsoft.com/office/drawing/2014/main" id="{97F0BBD0-AF84-40C7-8A7D-F9CAEA1893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>
            <a:extLst>
              <a:ext uri="{FF2B5EF4-FFF2-40B4-BE49-F238E27FC236}">
                <a16:creationId xmlns:a16="http://schemas.microsoft.com/office/drawing/2014/main" id="{57A86F68-21A7-4B1A-9EAA-78BAEFC7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r>
              <a:rPr lang="ja-JP" altLang="en-US" sz="2800">
                <a:latin typeface="Arial" panose="020B0604020202020204" pitchFamily="34" charset="0"/>
              </a:rPr>
              <a:t>“</a:t>
            </a:r>
            <a:r>
              <a:rPr lang="en-US" altLang="ja-JP" sz="2800">
                <a:latin typeface="Book Antiqua" panose="02040602050305030304" pitchFamily="18" charset="0"/>
              </a:rPr>
              <a:t>For a given student and course, there is a single grade.</a:t>
            </a:r>
            <a:r>
              <a:rPr lang="ja-JP" altLang="en-US" sz="2800">
                <a:latin typeface="Arial" panose="020B0604020202020204" pitchFamily="34" charset="0"/>
              </a:rPr>
              <a:t>”</a:t>
            </a:r>
            <a:endParaRPr lang="en-US" altLang="ja-JP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r>
              <a:rPr lang="ja-JP" altLang="en-US" sz="2800">
                <a:latin typeface="Arial" panose="020B0604020202020204" pitchFamily="34" charset="0"/>
              </a:rPr>
              <a:t>“</a:t>
            </a:r>
            <a:r>
              <a:rPr lang="en-US" altLang="ja-JP" sz="2800">
                <a:latin typeface="Book Antiqua" panose="02040602050305030304" pitchFamily="18" charset="0"/>
              </a:rPr>
              <a:t>A student can retake a course</a:t>
            </a:r>
            <a:r>
              <a:rPr lang="ja-JP" altLang="en-US" sz="2800">
                <a:latin typeface="Arial" panose="020B0604020202020204" pitchFamily="34" charset="0"/>
              </a:rPr>
              <a:t>”</a:t>
            </a:r>
            <a:endParaRPr lang="en-US" altLang="ja-JP" sz="2800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Book Antiqua" panose="0204060205030503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9BA5F14-CCCA-4F1B-9712-4C34B00D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84E7FDD-AFA2-43D4-9212-0270DA5D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D443FA7-9FD9-4649-BF17-781BD32E2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1596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Primary Keys in SQL – more examples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68102A62-275A-4148-B434-BFF8D149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813175" cy="193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</a:t>
            </a:r>
            <a:r>
              <a:rPr lang="en-US" dirty="0">
                <a:latin typeface="Book Antiqua" charset="0"/>
                <a:ea typeface="ＭＳ Ｐゴシック" charset="0"/>
              </a:rPr>
              <a:t> Enrolled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(20)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 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grade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(2),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PRIMARY KEY 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) 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BD0A01-0EC9-4A53-8470-55D16F09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4748213" cy="193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</a:t>
            </a:r>
            <a:r>
              <a:rPr lang="en-US" dirty="0">
                <a:latin typeface="Book Antiqua" charset="0"/>
                <a:ea typeface="ＭＳ Ｐゴシック" charset="0"/>
              </a:rPr>
              <a:t> Enrolled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(20)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 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grade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(2),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PRIMARY KEY 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, grade) )</a:t>
            </a:r>
          </a:p>
        </p:txBody>
      </p:sp>
      <p:sp>
        <p:nvSpPr>
          <p:cNvPr id="29703" name="Date Placeholder 3">
            <a:extLst>
              <a:ext uri="{FF2B5EF4-FFF2-40B4-BE49-F238E27FC236}">
                <a16:creationId xmlns:a16="http://schemas.microsoft.com/office/drawing/2014/main" id="{88FA9714-0650-4B36-9408-AE6E78668A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>
            <a:extLst>
              <a:ext uri="{FF2B5EF4-FFF2-40B4-BE49-F238E27FC236}">
                <a16:creationId xmlns:a16="http://schemas.microsoft.com/office/drawing/2014/main" id="{A8D9F9F5-4525-4A8A-AEAC-93FB24D4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r>
              <a:rPr lang="ja-JP" altLang="en-US" sz="2800">
                <a:latin typeface="Arial" panose="020B0604020202020204" pitchFamily="34" charset="0"/>
              </a:rPr>
              <a:t>“</a:t>
            </a:r>
            <a:r>
              <a:rPr lang="en-US" altLang="ja-JP" sz="2800">
                <a:latin typeface="Book Antiqua" panose="02040602050305030304" pitchFamily="18" charset="0"/>
              </a:rPr>
              <a:t>A student can retake a course</a:t>
            </a:r>
            <a:r>
              <a:rPr lang="en-US" altLang="en-US" sz="2800">
                <a:latin typeface="Book Antiqua" panose="02040602050305030304" pitchFamily="18" charset="0"/>
              </a:rPr>
              <a:t>”</a:t>
            </a:r>
            <a:r>
              <a:rPr lang="en-US" altLang="ja-JP" sz="2800">
                <a:latin typeface="Book Antiqua" panose="02040602050305030304" pitchFamily="18" charset="0"/>
              </a:rPr>
              <a:t> - the correct schema for Degree Navigator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Book Antiqua" panose="0204060205030503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8388483-5A18-44B4-A505-B2E065D6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21EA35E-6FE4-4952-BC07-95178A58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1C6FC8E-27F9-4456-9CFF-5BC863711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1596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Primary Keys– more examples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892AE1-D51D-4795-9966-BEEE976D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2413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</a:t>
            </a:r>
            <a:r>
              <a:rPr lang="en-US" dirty="0">
                <a:latin typeface="Book Antiqua" charset="0"/>
                <a:ea typeface="ＭＳ Ｐゴシック" charset="0"/>
              </a:rPr>
              <a:t> Enrolled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(20)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 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year INT,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term INT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grade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(2),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PRIMARY KEY 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, year, term) )</a:t>
            </a:r>
          </a:p>
        </p:txBody>
      </p:sp>
      <p:sp>
        <p:nvSpPr>
          <p:cNvPr id="31750" name="Date Placeholder 3">
            <a:extLst>
              <a:ext uri="{FF2B5EF4-FFF2-40B4-BE49-F238E27FC236}">
                <a16:creationId xmlns:a16="http://schemas.microsoft.com/office/drawing/2014/main" id="{F099B09C-190C-4221-9BFD-66CBC42A89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Pages>19</Pages>
  <Words>664</Words>
  <Application>Microsoft Office PowerPoint</Application>
  <PresentationFormat>On-screen Show (4:3)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Calibri</vt:lpstr>
      <vt:lpstr>Courier</vt:lpstr>
      <vt:lpstr>Times</vt:lpstr>
      <vt:lpstr>Times New Roman</vt:lpstr>
      <vt:lpstr>Wingdings</vt:lpstr>
      <vt:lpstr>Office Theme</vt:lpstr>
      <vt:lpstr>The Relational Model </vt:lpstr>
      <vt:lpstr>Relational Database: Definitions</vt:lpstr>
      <vt:lpstr>Example Instance of Student Relation</vt:lpstr>
      <vt:lpstr>Creating Relations in SQL</vt:lpstr>
      <vt:lpstr>Destroying Relations</vt:lpstr>
      <vt:lpstr>Integrity Constraints (ICs)</vt:lpstr>
      <vt:lpstr>Primary Key Constraints</vt:lpstr>
      <vt:lpstr>Primary Keys in SQL – more examples</vt:lpstr>
      <vt:lpstr>Primary Keys– more examples</vt:lpstr>
      <vt:lpstr>Adding Tuples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subject>Database Management Systems</dc:subject>
  <dc:creator>Raghu Ramakrishnan and Johannes Gehrke</dc:creator>
  <cp:keywords>Chapter 3</cp:keywords>
  <dc:description/>
  <cp:lastModifiedBy>Bill Chen</cp:lastModifiedBy>
  <cp:revision>30</cp:revision>
  <cp:lastPrinted>2018-01-21T16:09:34Z</cp:lastPrinted>
  <dcterms:created xsi:type="dcterms:W3CDTF">1997-01-06T18:20:12Z</dcterms:created>
  <dcterms:modified xsi:type="dcterms:W3CDTF">2019-03-08T15:19:08Z</dcterms:modified>
</cp:coreProperties>
</file>