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1" r:id="rId2"/>
    <p:sldId id="317" r:id="rId3"/>
    <p:sldId id="322" r:id="rId4"/>
    <p:sldId id="318" r:id="rId5"/>
    <p:sldId id="363" r:id="rId6"/>
    <p:sldId id="360" r:id="rId7"/>
    <p:sldId id="353" r:id="rId8"/>
    <p:sldId id="352" r:id="rId9"/>
    <p:sldId id="347" r:id="rId10"/>
    <p:sldId id="354" r:id="rId11"/>
    <p:sldId id="325" r:id="rId12"/>
    <p:sldId id="327" r:id="rId13"/>
    <p:sldId id="296" r:id="rId14"/>
    <p:sldId id="357" r:id="rId15"/>
    <p:sldId id="355" r:id="rId16"/>
    <p:sldId id="356" r:id="rId17"/>
    <p:sldId id="314" r:id="rId18"/>
    <p:sldId id="346" r:id="rId19"/>
    <p:sldId id="335" r:id="rId20"/>
    <p:sldId id="303" r:id="rId21"/>
    <p:sldId id="304" r:id="rId22"/>
    <p:sldId id="337" r:id="rId23"/>
    <p:sldId id="33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66"/>
    <a:srgbClr val="CCCCCC"/>
    <a:srgbClr val="434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8"/>
    <p:restoredTop sz="94707"/>
  </p:normalViewPr>
  <p:slideViewPr>
    <p:cSldViewPr>
      <p:cViewPr varScale="1">
        <p:scale>
          <a:sx n="108" d="100"/>
          <a:sy n="108" d="100"/>
        </p:scale>
        <p:origin x="13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E9D8D25-4304-44F9-B03F-E919FAC336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notes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8A4D01-D921-4F4C-9777-2713928631F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3F4072-B5A4-43CE-BFF8-E97F8C6CE1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8CB05D-2E23-476F-8E8A-A1B56E224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75A848F-416B-4D1E-87B7-9522CCEDF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23F932E6-E5B1-46E2-802D-45CD31FE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031D0E3-74FF-4459-BA36-572887E5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0E3323C-91DB-45B6-A924-3FFB23314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A53A8BE-EABA-418F-AB3B-1475DD3C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3375C413-0E7C-41A1-ADDE-FF1148A0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D25EE9F-915C-4C75-B2F1-B89976EB6C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72033F98-8142-4437-A771-C320158BC6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D01659E-6B1C-4055-86DD-2511F781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19FEC1E-686C-4427-AC00-F8429ED7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2B4B203-E3A5-42EB-9927-366D8CCB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1D3E788-84D3-4773-ACB1-AB7009D2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8AB0903C-570A-4F49-91D2-6046B1F12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B9D8F33C-3652-44BE-960E-D9B3B605E14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2DA137A-58B2-4F5F-B59E-276AD6DDA5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51B1C42-C361-4932-81E6-9B469F6FE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702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53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2000250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848350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92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24300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3924300" cy="4838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1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2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243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9243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825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78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6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4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93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704E78-22B4-406A-964D-42DD005D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88B02B-9A90-47C6-AD46-379784694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01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99364F-FE6D-4576-A912-1ED360AC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534150"/>
            <a:ext cx="28194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000"/>
              <a:t>Borgida / Ramakrishnan  © 2016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36725AE-426A-4D84-870E-74CD8047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6556375"/>
            <a:ext cx="3889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B8B5AEC4-67D4-4729-9A57-7ADF67586218}" type="slidenum">
              <a:rPr lang="en-US" altLang="x-none" sz="1400" smtClean="0"/>
              <a:pPr algn="r">
                <a:defRPr/>
              </a:pPr>
              <a:t>‹#›</a:t>
            </a:fld>
            <a:endParaRPr lang="en-US" altLang="x-none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ＭＳ Ｐゴシック" pitchFamily="-109" charset="-128"/>
          <a:cs typeface="ＭＳ Ｐゴシック" pitchFamily="-109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AD39B82-4276-4E3D-B249-5A8BFC4DA7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Relational Table design from Extended Entity Relationship (EER) diagrams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(Mapping from EER to Relational Model)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1AAABEDE-8727-430F-B02F-EE1090C157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D77AD15-C07D-4677-9B9B-F8F2CA969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991600" cy="8382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 Mapping Relationships with functional constraints </a:t>
            </a:r>
            <a:r>
              <a:rPr lang="en-US" altLang="en-US" sz="2800" b="1">
                <a:ea typeface="ＭＳ Ｐゴシック" panose="020B0600070205080204" pitchFamily="34" charset="-128"/>
              </a:rPr>
              <a:t>(eg):</a:t>
            </a:r>
          </a:p>
        </p:txBody>
      </p:sp>
      <p:sp>
        <p:nvSpPr>
          <p:cNvPr id="14339" name="Freeform 21">
            <a:extLst>
              <a:ext uri="{FF2B5EF4-FFF2-40B4-BE49-F238E27FC236}">
                <a16:creationId xmlns:a16="http://schemas.microsoft.com/office/drawing/2014/main" id="{47A0B00E-C40A-445B-8DED-76B0043E90CD}"/>
              </a:ext>
            </a:extLst>
          </p:cNvPr>
          <p:cNvSpPr>
            <a:spLocks/>
          </p:cNvSpPr>
          <p:nvPr/>
        </p:nvSpPr>
        <p:spPr bwMode="auto">
          <a:xfrm>
            <a:off x="2019300" y="685800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Rectangle 22">
            <a:extLst>
              <a:ext uri="{FF2B5EF4-FFF2-40B4-BE49-F238E27FC236}">
                <a16:creationId xmlns:a16="http://schemas.microsoft.com/office/drawing/2014/main" id="{3A08FDB1-A47D-46F8-8284-8C258F8B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762000"/>
            <a:ext cx="14017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ownedBy</a:t>
            </a:r>
          </a:p>
        </p:txBody>
      </p:sp>
      <p:sp>
        <p:nvSpPr>
          <p:cNvPr id="14341" name="Line 24">
            <a:extLst>
              <a:ext uri="{FF2B5EF4-FFF2-40B4-BE49-F238E27FC236}">
                <a16:creationId xmlns:a16="http://schemas.microsoft.com/office/drawing/2014/main" id="{96B807E0-F7DA-4FF1-AC49-8EA0EB495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1066800"/>
            <a:ext cx="4572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26">
            <a:extLst>
              <a:ext uri="{FF2B5EF4-FFF2-40B4-BE49-F238E27FC236}">
                <a16:creationId xmlns:a16="http://schemas.microsoft.com/office/drawing/2014/main" id="{352542FD-00CC-4E4C-9199-0338ECBB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716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since</a:t>
            </a:r>
          </a:p>
        </p:txBody>
      </p:sp>
      <p:cxnSp>
        <p:nvCxnSpPr>
          <p:cNvPr id="14343" name="AutoShape 27">
            <a:extLst>
              <a:ext uri="{FF2B5EF4-FFF2-40B4-BE49-F238E27FC236}">
                <a16:creationId xmlns:a16="http://schemas.microsoft.com/office/drawing/2014/main" id="{D40C7D00-D483-49F3-97A7-75F775988C52}"/>
              </a:ext>
            </a:extLst>
          </p:cNvPr>
          <p:cNvCxnSpPr>
            <a:cxnSpLocks noChangeShapeType="1"/>
            <a:stCxn id="14339" idx="3"/>
            <a:endCxn id="14342" idx="7"/>
          </p:cNvCxnSpPr>
          <p:nvPr/>
        </p:nvCxnSpPr>
        <p:spPr bwMode="auto">
          <a:xfrm flipH="1">
            <a:off x="2185988" y="1385888"/>
            <a:ext cx="449262" cy="41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Text Box 30">
            <a:extLst>
              <a:ext uri="{FF2B5EF4-FFF2-40B4-BE49-F238E27FC236}">
                <a16:creationId xmlns:a16="http://schemas.microsoft.com/office/drawing/2014/main" id="{6657629A-E5E0-4BC0-8879-29E03421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7080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4345" name="Oval 31">
            <a:extLst>
              <a:ext uri="{FF2B5EF4-FFF2-40B4-BE49-F238E27FC236}">
                <a16:creationId xmlns:a16="http://schemas.microsoft.com/office/drawing/2014/main" id="{02B2AD59-3E5B-46B1-8C0B-9CCA0EF2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vin</a:t>
            </a: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14346" name="AutoShape 32">
            <a:extLst>
              <a:ext uri="{FF2B5EF4-FFF2-40B4-BE49-F238E27FC236}">
                <a16:creationId xmlns:a16="http://schemas.microsoft.com/office/drawing/2014/main" id="{89F62EB6-3D0C-46B6-8943-535175DBA1ED}"/>
              </a:ext>
            </a:extLst>
          </p:cNvPr>
          <p:cNvCxnSpPr>
            <a:cxnSpLocks noChangeShapeType="1"/>
            <a:stCxn id="14347" idx="2"/>
            <a:endCxn id="14345" idx="7"/>
          </p:cNvCxnSpPr>
          <p:nvPr/>
        </p:nvCxnSpPr>
        <p:spPr bwMode="auto">
          <a:xfrm flipH="1">
            <a:off x="814388" y="12954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ectangle 33">
            <a:extLst>
              <a:ext uri="{FF2B5EF4-FFF2-40B4-BE49-F238E27FC236}">
                <a16:creationId xmlns:a16="http://schemas.microsoft.com/office/drawing/2014/main" id="{DF76B0B8-E98E-444C-BE3C-BFD0E899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Car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4348" name="Oval 34">
            <a:extLst>
              <a:ext uri="{FF2B5EF4-FFF2-40B4-BE49-F238E27FC236}">
                <a16:creationId xmlns:a16="http://schemas.microsoft.com/office/drawing/2014/main" id="{D51EA474-5923-4654-8917-4A4F1ECA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color</a:t>
            </a:r>
          </a:p>
        </p:txBody>
      </p:sp>
      <p:cxnSp>
        <p:nvCxnSpPr>
          <p:cNvPr id="14349" name="AutoShape 35">
            <a:extLst>
              <a:ext uri="{FF2B5EF4-FFF2-40B4-BE49-F238E27FC236}">
                <a16:creationId xmlns:a16="http://schemas.microsoft.com/office/drawing/2014/main" id="{E79C2934-2A21-4EB3-81CC-F466AA0EC20A}"/>
              </a:ext>
            </a:extLst>
          </p:cNvPr>
          <p:cNvCxnSpPr>
            <a:cxnSpLocks noChangeShapeType="1"/>
            <a:stCxn id="14347" idx="2"/>
            <a:endCxn id="14348" idx="7"/>
          </p:cNvCxnSpPr>
          <p:nvPr/>
        </p:nvCxnSpPr>
        <p:spPr bwMode="auto">
          <a:xfrm>
            <a:off x="838200" y="12954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 Box 36">
            <a:extLst>
              <a:ext uri="{FF2B5EF4-FFF2-40B4-BE49-F238E27FC236}">
                <a16:creationId xmlns:a16="http://schemas.microsoft.com/office/drawing/2014/main" id="{BD98DA8C-8750-4ADD-9556-E534D60E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7381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4351" name="Oval 37">
            <a:extLst>
              <a:ext uri="{FF2B5EF4-FFF2-40B4-BE49-F238E27FC236}">
                <a16:creationId xmlns:a16="http://schemas.microsoft.com/office/drawing/2014/main" id="{FC852C39-94DB-45C2-87BD-93D5A39DC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did</a:t>
            </a: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14352" name="AutoShape 38">
            <a:extLst>
              <a:ext uri="{FF2B5EF4-FFF2-40B4-BE49-F238E27FC236}">
                <a16:creationId xmlns:a16="http://schemas.microsoft.com/office/drawing/2014/main" id="{84649493-1C89-4492-BE4A-04C097C969B7}"/>
              </a:ext>
            </a:extLst>
          </p:cNvPr>
          <p:cNvCxnSpPr>
            <a:cxnSpLocks noChangeShapeType="1"/>
            <a:stCxn id="14353" idx="2"/>
            <a:endCxn id="14351" idx="7"/>
          </p:cNvCxnSpPr>
          <p:nvPr/>
        </p:nvCxnSpPr>
        <p:spPr bwMode="auto">
          <a:xfrm flipH="1">
            <a:off x="4319588" y="12954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Rectangle 39">
            <a:extLst>
              <a:ext uri="{FF2B5EF4-FFF2-40B4-BE49-F238E27FC236}">
                <a16:creationId xmlns:a16="http://schemas.microsoft.com/office/drawing/2014/main" id="{351A01DC-F790-49B1-845C-876060C3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Driver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4354" name="Oval 40">
            <a:extLst>
              <a:ext uri="{FF2B5EF4-FFF2-40B4-BE49-F238E27FC236}">
                <a16:creationId xmlns:a16="http://schemas.microsoft.com/office/drawing/2014/main" id="{071E5417-9879-4F7E-A4B0-E2E6CC37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81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age</a:t>
            </a:r>
          </a:p>
        </p:txBody>
      </p:sp>
      <p:cxnSp>
        <p:nvCxnSpPr>
          <p:cNvPr id="14355" name="AutoShape 41">
            <a:extLst>
              <a:ext uri="{FF2B5EF4-FFF2-40B4-BE49-F238E27FC236}">
                <a16:creationId xmlns:a16="http://schemas.microsoft.com/office/drawing/2014/main" id="{67E6AF7D-8F7A-4CAF-8024-E977E3798915}"/>
              </a:ext>
            </a:extLst>
          </p:cNvPr>
          <p:cNvCxnSpPr>
            <a:cxnSpLocks noChangeShapeType="1"/>
            <a:stCxn id="14353" idx="2"/>
            <a:endCxn id="14354" idx="7"/>
          </p:cNvCxnSpPr>
          <p:nvPr/>
        </p:nvCxnSpPr>
        <p:spPr bwMode="auto">
          <a:xfrm>
            <a:off x="4343400" y="12954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Line 42">
            <a:extLst>
              <a:ext uri="{FF2B5EF4-FFF2-40B4-BE49-F238E27FC236}">
                <a16:creationId xmlns:a16="http://schemas.microsoft.com/office/drawing/2014/main" id="{9DB4B864-3597-41E5-BA76-9EC5C8A8F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913" y="1066800"/>
            <a:ext cx="5334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43">
            <a:extLst>
              <a:ext uri="{FF2B5EF4-FFF2-40B4-BE49-F238E27FC236}">
                <a16:creationId xmlns:a16="http://schemas.microsoft.com/office/drawing/2014/main" id="{1C17885B-D8DA-41CB-91D6-5D913989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5080000" cy="209232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T_ownedBy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( vin char(25)</a:t>
            </a:r>
            <a:r>
              <a:rPr lang="en-US" altLang="en-US" i="1">
                <a:solidFill>
                  <a:schemeClr val="tx2"/>
                </a:solidFill>
              </a:rPr>
              <a:t> references</a:t>
            </a:r>
            <a:r>
              <a:rPr lang="en-US" altLang="en-US">
                <a:solidFill>
                  <a:schemeClr val="tx2"/>
                </a:solidFill>
              </a:rPr>
              <a:t> T_Car,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  did int</a:t>
            </a:r>
            <a:r>
              <a:rPr lang="en-US" altLang="en-US" i="1">
                <a:solidFill>
                  <a:schemeClr val="tx2"/>
                </a:solidFill>
              </a:rPr>
              <a:t> references</a:t>
            </a:r>
            <a:r>
              <a:rPr lang="en-US" altLang="en-US">
                <a:solidFill>
                  <a:schemeClr val="tx2"/>
                </a:solidFill>
              </a:rPr>
              <a:t> T_Driver,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 since date,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	</a:t>
            </a:r>
            <a:r>
              <a:rPr lang="en-US" altLang="en-US" b="1" i="1">
                <a:solidFill>
                  <a:schemeClr val="accent2"/>
                </a:solidFill>
              </a:rPr>
              <a:t>primary key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( vin, did ) 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C165CC0-DD97-4579-BF35-9F6A2C9EA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Mapping Weak Entities</a:t>
            </a:r>
          </a:p>
        </p:txBody>
      </p:sp>
      <p:sp>
        <p:nvSpPr>
          <p:cNvPr id="15363" name="Rectangle 23">
            <a:extLst>
              <a:ext uri="{FF2B5EF4-FFF2-40B4-BE49-F238E27FC236}">
                <a16:creationId xmlns:a16="http://schemas.microsoft.com/office/drawing/2014/main" id="{2190CAFF-1C6D-4690-BAEE-93F3688E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5364" name="Rectangle 24">
            <a:extLst>
              <a:ext uri="{FF2B5EF4-FFF2-40B4-BE49-F238E27FC236}">
                <a16:creationId xmlns:a16="http://schemas.microsoft.com/office/drawing/2014/main" id="{10C79991-E889-4C38-9F81-D7354FC6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5365" name="Freeform 25">
            <a:extLst>
              <a:ext uri="{FF2B5EF4-FFF2-40B4-BE49-F238E27FC236}">
                <a16:creationId xmlns:a16="http://schemas.microsoft.com/office/drawing/2014/main" id="{BB7EC5D9-9459-48A9-B979-05A19CFD0127}"/>
              </a:ext>
            </a:extLst>
          </p:cNvPr>
          <p:cNvSpPr>
            <a:spLocks/>
          </p:cNvSpPr>
          <p:nvPr/>
        </p:nvSpPr>
        <p:spPr bwMode="auto">
          <a:xfrm>
            <a:off x="5972175" y="112712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Freeform 26">
            <a:extLst>
              <a:ext uri="{FF2B5EF4-FFF2-40B4-BE49-F238E27FC236}">
                <a16:creationId xmlns:a16="http://schemas.microsoft.com/office/drawing/2014/main" id="{5D5D6605-C487-4866-BAC5-405D243D322F}"/>
              </a:ext>
            </a:extLst>
          </p:cNvPr>
          <p:cNvSpPr>
            <a:spLocks/>
          </p:cNvSpPr>
          <p:nvPr/>
        </p:nvSpPr>
        <p:spPr bwMode="auto">
          <a:xfrm>
            <a:off x="7505700" y="1143000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Freeform 27">
            <a:extLst>
              <a:ext uri="{FF2B5EF4-FFF2-40B4-BE49-F238E27FC236}">
                <a16:creationId xmlns:a16="http://schemas.microsoft.com/office/drawing/2014/main" id="{2BFD2DC9-6E15-4122-8BFC-899EC413EA69}"/>
              </a:ext>
            </a:extLst>
          </p:cNvPr>
          <p:cNvSpPr>
            <a:spLocks/>
          </p:cNvSpPr>
          <p:nvPr/>
        </p:nvSpPr>
        <p:spPr bwMode="auto">
          <a:xfrm>
            <a:off x="623888" y="115887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29">
            <a:extLst>
              <a:ext uri="{FF2B5EF4-FFF2-40B4-BE49-F238E27FC236}">
                <a16:creationId xmlns:a16="http://schemas.microsoft.com/office/drawing/2014/main" id="{80F983CD-2C18-42C7-BAED-78C06F12AD9E}"/>
              </a:ext>
            </a:extLst>
          </p:cNvPr>
          <p:cNvSpPr>
            <a:spLocks/>
          </p:cNvSpPr>
          <p:nvPr/>
        </p:nvSpPr>
        <p:spPr bwMode="auto">
          <a:xfrm>
            <a:off x="4471988" y="1035050"/>
            <a:ext cx="1252537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Freeform 30">
            <a:extLst>
              <a:ext uri="{FF2B5EF4-FFF2-40B4-BE49-F238E27FC236}">
                <a16:creationId xmlns:a16="http://schemas.microsoft.com/office/drawing/2014/main" id="{AADA64AA-0AD3-4427-AC22-D0459BC3193E}"/>
              </a:ext>
            </a:extLst>
          </p:cNvPr>
          <p:cNvSpPr>
            <a:spLocks/>
          </p:cNvSpPr>
          <p:nvPr/>
        </p:nvSpPr>
        <p:spPr bwMode="auto">
          <a:xfrm>
            <a:off x="1751013" y="2012950"/>
            <a:ext cx="1252537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31">
            <a:extLst>
              <a:ext uri="{FF2B5EF4-FFF2-40B4-BE49-F238E27FC236}">
                <a16:creationId xmlns:a16="http://schemas.microsoft.com/office/drawing/2014/main" id="{A14E0050-52C1-4741-9E4C-2F4E36704BD5}"/>
              </a:ext>
            </a:extLst>
          </p:cNvPr>
          <p:cNvSpPr>
            <a:spLocks/>
          </p:cNvSpPr>
          <p:nvPr/>
        </p:nvSpPr>
        <p:spPr bwMode="auto">
          <a:xfrm>
            <a:off x="1751013" y="771525"/>
            <a:ext cx="1252537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Rectangle 33">
            <a:extLst>
              <a:ext uri="{FF2B5EF4-FFF2-40B4-BE49-F238E27FC236}">
                <a16:creationId xmlns:a16="http://schemas.microsoft.com/office/drawing/2014/main" id="{970AC985-15AE-43D7-8075-A670F645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84613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2" name="Rectangle 34">
            <a:extLst>
              <a:ext uri="{FF2B5EF4-FFF2-40B4-BE49-F238E27FC236}">
                <a16:creationId xmlns:a16="http://schemas.microsoft.com/office/drawing/2014/main" id="{7FD81D9E-B948-4F96-8125-CA05D777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219200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73" name="Rectangle 35">
            <a:extLst>
              <a:ext uri="{FF2B5EF4-FFF2-40B4-BE49-F238E27FC236}">
                <a16:creationId xmlns:a16="http://schemas.microsoft.com/office/drawing/2014/main" id="{85E7BDAA-532E-45BF-8519-410D753B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6175"/>
            <a:ext cx="1112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wkInfo</a:t>
            </a:r>
          </a:p>
        </p:txBody>
      </p:sp>
      <p:sp>
        <p:nvSpPr>
          <p:cNvPr id="15374" name="Rectangle 36">
            <a:extLst>
              <a:ext uri="{FF2B5EF4-FFF2-40B4-BE49-F238E27FC236}">
                <a16:creationId xmlns:a16="http://schemas.microsoft.com/office/drawing/2014/main" id="{66D95D9B-0A7E-4552-A3B0-260F84F04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119313"/>
            <a:ext cx="401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75" name="Rectangle 37">
            <a:extLst>
              <a:ext uri="{FF2B5EF4-FFF2-40B4-BE49-F238E27FC236}">
                <a16:creationId xmlns:a16="http://schemas.microsoft.com/office/drawing/2014/main" id="{2A638E45-2B08-4261-AEC3-4F686FBA9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1250950"/>
            <a:ext cx="5032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ka</a:t>
            </a:r>
            <a:endParaRPr lang="en-US" altLang="en-US" b="1" u="sng" baseline="-25000">
              <a:solidFill>
                <a:schemeClr val="tx2"/>
              </a:solidFill>
            </a:endParaRPr>
          </a:p>
        </p:txBody>
      </p:sp>
      <p:sp>
        <p:nvSpPr>
          <p:cNvPr id="15376" name="Rectangle 38">
            <a:extLst>
              <a:ext uri="{FF2B5EF4-FFF2-40B4-BE49-F238E27FC236}">
                <a16:creationId xmlns:a16="http://schemas.microsoft.com/office/drawing/2014/main" id="{84A07B65-723A-46E1-94F9-E220037A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1141413"/>
            <a:ext cx="350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5377" name="Line 40">
            <a:extLst>
              <a:ext uri="{FF2B5EF4-FFF2-40B4-BE49-F238E27FC236}">
                <a16:creationId xmlns:a16="http://schemas.microsoft.com/office/drawing/2014/main" id="{709789DA-032D-44AC-8E3B-9C6CBA56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363" y="1323975"/>
            <a:ext cx="0" cy="668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41">
            <a:extLst>
              <a:ext uri="{FF2B5EF4-FFF2-40B4-BE49-F238E27FC236}">
                <a16:creationId xmlns:a16="http://schemas.microsoft.com/office/drawing/2014/main" id="{134355F0-F309-4AFE-9681-04148B77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703388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43">
            <a:extLst>
              <a:ext uri="{FF2B5EF4-FFF2-40B4-BE49-F238E27FC236}">
                <a16:creationId xmlns:a16="http://schemas.microsoft.com/office/drawing/2014/main" id="{BB0F408E-2959-4898-AF37-1D2C965F7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0638" y="1543050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44">
            <a:extLst>
              <a:ext uri="{FF2B5EF4-FFF2-40B4-BE49-F238E27FC236}">
                <a16:creationId xmlns:a16="http://schemas.microsoft.com/office/drawing/2014/main" id="{B1247673-B833-44FC-93FE-C148A238D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1684338"/>
            <a:ext cx="369888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45">
            <a:extLst>
              <a:ext uri="{FF2B5EF4-FFF2-40B4-BE49-F238E27FC236}">
                <a16:creationId xmlns:a16="http://schemas.microsoft.com/office/drawing/2014/main" id="{4114AEE1-2DB1-4540-9F49-98472266A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950" y="1684338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46">
            <a:extLst>
              <a:ext uri="{FF2B5EF4-FFF2-40B4-BE49-F238E27FC236}">
                <a16:creationId xmlns:a16="http://schemas.microsoft.com/office/drawing/2014/main" id="{6AEF41A4-11E9-40FC-811E-1807BF1B19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2259013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47">
            <a:extLst>
              <a:ext uri="{FF2B5EF4-FFF2-40B4-BE49-F238E27FC236}">
                <a16:creationId xmlns:a16="http://schemas.microsoft.com/office/drawing/2014/main" id="{F360AFCD-97FA-43C4-B35F-02C55C8D3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8200" y="2271713"/>
            <a:ext cx="762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4" name="Group 48">
            <a:extLst>
              <a:ext uri="{FF2B5EF4-FFF2-40B4-BE49-F238E27FC236}">
                <a16:creationId xmlns:a16="http://schemas.microsoft.com/office/drawing/2014/main" id="{BBC46769-898D-4B46-A999-731A809141C6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1890713"/>
            <a:ext cx="1752600" cy="838200"/>
            <a:chOff x="2640" y="3648"/>
            <a:chExt cx="1104" cy="528"/>
          </a:xfrm>
        </p:grpSpPr>
        <p:sp>
          <p:nvSpPr>
            <p:cNvPr id="15391" name="AutoShape 49">
              <a:extLst>
                <a:ext uri="{FF2B5EF4-FFF2-40B4-BE49-F238E27FC236}">
                  <a16:creationId xmlns:a16="http://schemas.microsoft.com/office/drawing/2014/main" id="{06321FC7-F48F-475C-B25F-47AF36E63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96"/>
              <a:ext cx="912" cy="432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5392" name="AutoShape 50">
              <a:extLst>
                <a:ext uri="{FF2B5EF4-FFF2-40B4-BE49-F238E27FC236}">
                  <a16:creationId xmlns:a16="http://schemas.microsoft.com/office/drawing/2014/main" id="{73C692AE-F9E4-4336-ABA6-A2BC7A30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48"/>
              <a:ext cx="1104" cy="528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15385" name="Group 51">
            <a:extLst>
              <a:ext uri="{FF2B5EF4-FFF2-40B4-BE49-F238E27FC236}">
                <a16:creationId xmlns:a16="http://schemas.microsoft.com/office/drawing/2014/main" id="{846682D9-A3DB-4459-B461-2FF8BFAEB2D4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2043113"/>
            <a:ext cx="1828800" cy="609600"/>
            <a:chOff x="4128" y="3792"/>
            <a:chExt cx="1152" cy="384"/>
          </a:xfrm>
        </p:grpSpPr>
        <p:sp>
          <p:nvSpPr>
            <p:cNvPr id="15389" name="Rectangle 52">
              <a:extLst>
                <a:ext uri="{FF2B5EF4-FFF2-40B4-BE49-F238E27FC236}">
                  <a16:creationId xmlns:a16="http://schemas.microsoft.com/office/drawing/2014/main" id="{79DBE98E-953F-4ABD-AA59-33C9AC25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840"/>
              <a:ext cx="1056" cy="28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15390" name="Rectangle 53">
              <a:extLst>
                <a:ext uri="{FF2B5EF4-FFF2-40B4-BE49-F238E27FC236}">
                  <a16:creationId xmlns:a16="http://schemas.microsoft.com/office/drawing/2014/main" id="{2CF9F6F0-8512-489A-AA04-0B0DFA45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792"/>
              <a:ext cx="1152" cy="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15386" name="Rectangle 56">
            <a:extLst>
              <a:ext uri="{FF2B5EF4-FFF2-40B4-BE49-F238E27FC236}">
                <a16:creationId xmlns:a16="http://schemas.microsoft.com/office/drawing/2014/main" id="{9D442993-5B1F-4619-9ED6-49966F80B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257800"/>
            <a:ext cx="8610600" cy="10287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Cannot have </a:t>
            </a:r>
            <a:r>
              <a:rPr lang="en-US" altLang="en-US" i="1">
                <a:ea typeface="ＭＳ Ｐゴシック" panose="020B0600070205080204" pitchFamily="34" charset="-128"/>
              </a:rPr>
              <a:t>wkInfo</a:t>
            </a:r>
            <a:r>
              <a:rPr lang="en-US" altLang="en-US">
                <a:ea typeface="ＭＳ Ｐゴシック" panose="020B0600070205080204" pitchFamily="34" charset="-128"/>
              </a:rPr>
              <a:t> be a key alone since it does not identify objects in W on its own. </a:t>
            </a:r>
            <a:r>
              <a:rPr lang="en-US" altLang="en-US" sz="2000">
                <a:ea typeface="ＭＳ Ｐゴシック" panose="020B0600070205080204" pitchFamily="34" charset="-128"/>
              </a:rPr>
              <a:t>(</a:t>
            </a:r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That is the whole point of weak entities</a:t>
            </a:r>
            <a:r>
              <a:rPr lang="en-US" altLang="en-US" sz="2000">
                <a:solidFill>
                  <a:schemeClr val="accent2"/>
                </a:solidFill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Throw in attribute p of the relationship, so T_W is really T_WR</a:t>
            </a:r>
          </a:p>
        </p:txBody>
      </p:sp>
      <p:sp>
        <p:nvSpPr>
          <p:cNvPr id="15387" name="Rectangle 57">
            <a:extLst>
              <a:ext uri="{FF2B5EF4-FFF2-40B4-BE49-F238E27FC236}">
                <a16:creationId xmlns:a16="http://schemas.microsoft.com/office/drawing/2014/main" id="{D41FF272-CAFA-437A-BB0E-74D5E86E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5334000" cy="2362200"/>
          </a:xfrm>
          <a:prstGeom prst="rect">
            <a:avLst/>
          </a:prstGeom>
          <a:solidFill>
            <a:srgbClr val="CCCC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T_W(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wkInfo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b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g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p</a:t>
            </a:r>
            <a:endParaRPr lang="en-US" altLang="en-US">
              <a:solidFill>
                <a:srgbClr val="434FD6"/>
              </a:solidFill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i="1">
                <a:solidFill>
                  <a:schemeClr val="accent2"/>
                </a:solidFill>
              </a:rPr>
              <a:t>	</a:t>
            </a:r>
            <a:r>
              <a:rPr lang="en-US" altLang="en-US" b="1">
                <a:solidFill>
                  <a:schemeClr val="accent2"/>
                </a:solidFill>
              </a:rPr>
              <a:t>ka</a:t>
            </a:r>
            <a:r>
              <a:rPr lang="en-US" altLang="en-US">
                <a:solidFill>
                  <a:schemeClr val="accent2"/>
                </a:solidFill>
              </a:rPr>
              <a:t>  </a:t>
            </a:r>
            <a:r>
              <a:rPr lang="en-US" altLang="en-US" b="1">
                <a:solidFill>
                  <a:schemeClr val="accent2"/>
                </a:solidFill>
              </a:rPr>
              <a:t>references T_</a:t>
            </a:r>
            <a:r>
              <a:rPr lang="en-US" altLang="en-US">
                <a:solidFill>
                  <a:schemeClr val="accent2"/>
                </a:solidFill>
              </a:rPr>
              <a:t>A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endParaRPr lang="en-US" altLang="en-US" i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b="1" i="1">
                <a:solidFill>
                  <a:schemeClr val="accent2"/>
                </a:solidFill>
              </a:rPr>
              <a:t>	</a:t>
            </a:r>
            <a:r>
              <a:rPr lang="en-US" altLang="en-US" b="1">
                <a:solidFill>
                  <a:schemeClr val="accent2"/>
                </a:solidFill>
              </a:rPr>
              <a:t>primary key (</a:t>
            </a:r>
            <a:r>
              <a:rPr lang="en-US" altLang="en-US">
                <a:solidFill>
                  <a:schemeClr val="accent2"/>
                </a:solidFill>
              </a:rPr>
              <a:t>wkInfo</a:t>
            </a:r>
            <a:r>
              <a:rPr lang="en-US" altLang="en-US" b="1">
                <a:solidFill>
                  <a:schemeClr val="accent2"/>
                </a:solidFill>
              </a:rPr>
              <a:t>, ka</a:t>
            </a:r>
            <a:r>
              <a:rPr lang="en-US" altLang="en-US" sz="28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388" name="Line 59">
            <a:extLst>
              <a:ext uri="{FF2B5EF4-FFF2-40B4-BE49-F238E27FC236}">
                <a16:creationId xmlns:a16="http://schemas.microsoft.com/office/drawing/2014/main" id="{2EA01D35-D3F2-48B6-BF1B-F47D02ED8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6002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DD4836-C98E-4C67-B4E0-1DDA339BE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Weak entity example: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3AD2BD-7CA4-4A30-A4A1-398CB6E1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9659BC1-C826-4A9A-B12E-08D99D9C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6389" name="Freeform 5">
            <a:extLst>
              <a:ext uri="{FF2B5EF4-FFF2-40B4-BE49-F238E27FC236}">
                <a16:creationId xmlns:a16="http://schemas.microsoft.com/office/drawing/2014/main" id="{0341B09B-B5CE-468E-A315-7CA09103F548}"/>
              </a:ext>
            </a:extLst>
          </p:cNvPr>
          <p:cNvSpPr>
            <a:spLocks/>
          </p:cNvSpPr>
          <p:nvPr/>
        </p:nvSpPr>
        <p:spPr bwMode="auto">
          <a:xfrm>
            <a:off x="5972175" y="112712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6">
            <a:extLst>
              <a:ext uri="{FF2B5EF4-FFF2-40B4-BE49-F238E27FC236}">
                <a16:creationId xmlns:a16="http://schemas.microsoft.com/office/drawing/2014/main" id="{4836FEF6-0434-4F87-8029-AE0E9B12A516}"/>
              </a:ext>
            </a:extLst>
          </p:cNvPr>
          <p:cNvSpPr>
            <a:spLocks/>
          </p:cNvSpPr>
          <p:nvPr/>
        </p:nvSpPr>
        <p:spPr bwMode="auto">
          <a:xfrm>
            <a:off x="7505700" y="1143000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7">
            <a:extLst>
              <a:ext uri="{FF2B5EF4-FFF2-40B4-BE49-F238E27FC236}">
                <a16:creationId xmlns:a16="http://schemas.microsoft.com/office/drawing/2014/main" id="{AC2A12A7-234F-447A-B426-D9ED8E284C3E}"/>
              </a:ext>
            </a:extLst>
          </p:cNvPr>
          <p:cNvSpPr>
            <a:spLocks/>
          </p:cNvSpPr>
          <p:nvPr/>
        </p:nvSpPr>
        <p:spPr bwMode="auto">
          <a:xfrm>
            <a:off x="623888" y="115887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8">
            <a:extLst>
              <a:ext uri="{FF2B5EF4-FFF2-40B4-BE49-F238E27FC236}">
                <a16:creationId xmlns:a16="http://schemas.microsoft.com/office/drawing/2014/main" id="{E6222532-B0EA-4317-A6E4-BE0CBCB5C457}"/>
              </a:ext>
            </a:extLst>
          </p:cNvPr>
          <p:cNvSpPr>
            <a:spLocks/>
          </p:cNvSpPr>
          <p:nvPr/>
        </p:nvSpPr>
        <p:spPr bwMode="auto">
          <a:xfrm>
            <a:off x="3200400" y="1066800"/>
            <a:ext cx="1252538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9">
            <a:extLst>
              <a:ext uri="{FF2B5EF4-FFF2-40B4-BE49-F238E27FC236}">
                <a16:creationId xmlns:a16="http://schemas.microsoft.com/office/drawing/2014/main" id="{12720340-AD81-4487-A9F1-D35C60640D24}"/>
              </a:ext>
            </a:extLst>
          </p:cNvPr>
          <p:cNvSpPr>
            <a:spLocks/>
          </p:cNvSpPr>
          <p:nvPr/>
        </p:nvSpPr>
        <p:spPr bwMode="auto">
          <a:xfrm>
            <a:off x="1751013" y="2012950"/>
            <a:ext cx="1252537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10">
            <a:extLst>
              <a:ext uri="{FF2B5EF4-FFF2-40B4-BE49-F238E27FC236}">
                <a16:creationId xmlns:a16="http://schemas.microsoft.com/office/drawing/2014/main" id="{EE4CA372-23CF-422C-977A-9874E343132A}"/>
              </a:ext>
            </a:extLst>
          </p:cNvPr>
          <p:cNvSpPr>
            <a:spLocks/>
          </p:cNvSpPr>
          <p:nvPr/>
        </p:nvSpPr>
        <p:spPr bwMode="auto">
          <a:xfrm>
            <a:off x="1751013" y="771525"/>
            <a:ext cx="1252537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B4A77696-A4A8-4916-8656-F8B1ACED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46138"/>
            <a:ext cx="847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B8A418A9-FC5D-4BCF-9848-1180BB34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219200"/>
            <a:ext cx="6270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30A34AB8-F681-4D1C-9723-CDAA44C5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203325"/>
            <a:ext cx="1397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firstName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CC5E62F9-84CA-48BF-BE0C-9BAD70A9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19313"/>
            <a:ext cx="148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Employee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889FAFF8-7EE6-4867-B371-B2105E51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1250950"/>
            <a:ext cx="5762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tx2"/>
                </a:solidFill>
              </a:rPr>
              <a:t>eId</a:t>
            </a:r>
            <a:endParaRPr lang="en-US" altLang="en-US" u="sng" baseline="-25000">
              <a:solidFill>
                <a:schemeClr val="tx2"/>
              </a:solidFill>
            </a:endParaRPr>
          </a:p>
        </p:txBody>
      </p:sp>
      <p:sp>
        <p:nvSpPr>
          <p:cNvPr id="16400" name="Line 18">
            <a:extLst>
              <a:ext uri="{FF2B5EF4-FFF2-40B4-BE49-F238E27FC236}">
                <a16:creationId xmlns:a16="http://schemas.microsoft.com/office/drawing/2014/main" id="{BCD7C574-7732-4ADD-8A54-580681F24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363" y="1323975"/>
            <a:ext cx="0" cy="668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9">
            <a:extLst>
              <a:ext uri="{FF2B5EF4-FFF2-40B4-BE49-F238E27FC236}">
                <a16:creationId xmlns:a16="http://schemas.microsoft.com/office/drawing/2014/main" id="{84D3D477-E44C-4F1D-A8C8-ADEE1B162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703388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21">
            <a:extLst>
              <a:ext uri="{FF2B5EF4-FFF2-40B4-BE49-F238E27FC236}">
                <a16:creationId xmlns:a16="http://schemas.microsoft.com/office/drawing/2014/main" id="{71306DFF-2A8C-4F39-A799-C1BBCA2DD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1684338"/>
            <a:ext cx="369888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2">
            <a:extLst>
              <a:ext uri="{FF2B5EF4-FFF2-40B4-BE49-F238E27FC236}">
                <a16:creationId xmlns:a16="http://schemas.microsoft.com/office/drawing/2014/main" id="{E9E51C2F-7798-4925-B6F5-8B5C904E8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950" y="1684338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3">
            <a:extLst>
              <a:ext uri="{FF2B5EF4-FFF2-40B4-BE49-F238E27FC236}">
                <a16:creationId xmlns:a16="http://schemas.microsoft.com/office/drawing/2014/main" id="{3150B989-015E-49E6-B3C3-E5996C3E7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2259013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4">
            <a:extLst>
              <a:ext uri="{FF2B5EF4-FFF2-40B4-BE49-F238E27FC236}">
                <a16:creationId xmlns:a16="http://schemas.microsoft.com/office/drawing/2014/main" id="{A407E1ED-4929-4A8F-93EB-AD1B4B767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8200" y="2271713"/>
            <a:ext cx="762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6" name="Group 25">
            <a:extLst>
              <a:ext uri="{FF2B5EF4-FFF2-40B4-BE49-F238E27FC236}">
                <a16:creationId xmlns:a16="http://schemas.microsoft.com/office/drawing/2014/main" id="{9DE2648A-725E-469E-95C9-8C32AE83D996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1890713"/>
            <a:ext cx="1752600" cy="838200"/>
            <a:chOff x="2640" y="3648"/>
            <a:chExt cx="1104" cy="528"/>
          </a:xfrm>
        </p:grpSpPr>
        <p:sp>
          <p:nvSpPr>
            <p:cNvPr id="16416" name="AutoShape 26">
              <a:extLst>
                <a:ext uri="{FF2B5EF4-FFF2-40B4-BE49-F238E27FC236}">
                  <a16:creationId xmlns:a16="http://schemas.microsoft.com/office/drawing/2014/main" id="{53BF806B-7DAA-4D80-BEB4-C46BFA37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96"/>
              <a:ext cx="912" cy="432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relativeOf</a:t>
              </a:r>
            </a:p>
          </p:txBody>
        </p:sp>
        <p:sp>
          <p:nvSpPr>
            <p:cNvPr id="16417" name="AutoShape 27">
              <a:extLst>
                <a:ext uri="{FF2B5EF4-FFF2-40B4-BE49-F238E27FC236}">
                  <a16:creationId xmlns:a16="http://schemas.microsoft.com/office/drawing/2014/main" id="{F744A807-D9C1-41E8-A453-A0544D1CC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48"/>
              <a:ext cx="1104" cy="528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16407" name="Group 28">
            <a:extLst>
              <a:ext uri="{FF2B5EF4-FFF2-40B4-BE49-F238E27FC236}">
                <a16:creationId xmlns:a16="http://schemas.microsoft.com/office/drawing/2014/main" id="{062A77C7-335F-4BCB-8078-35EA01E19B65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2043113"/>
            <a:ext cx="1828800" cy="609600"/>
            <a:chOff x="4128" y="3792"/>
            <a:chExt cx="1152" cy="384"/>
          </a:xfrm>
        </p:grpSpPr>
        <p:sp>
          <p:nvSpPr>
            <p:cNvPr id="16414" name="Rectangle 29">
              <a:extLst>
                <a:ext uri="{FF2B5EF4-FFF2-40B4-BE49-F238E27FC236}">
                  <a16:creationId xmlns:a16="http://schemas.microsoft.com/office/drawing/2014/main" id="{97336B9D-8EE7-4E92-86F2-744BB01D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840"/>
              <a:ext cx="1056" cy="28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Dependent</a:t>
              </a:r>
            </a:p>
          </p:txBody>
        </p:sp>
        <p:sp>
          <p:nvSpPr>
            <p:cNvPr id="16415" name="Rectangle 30">
              <a:extLst>
                <a:ext uri="{FF2B5EF4-FFF2-40B4-BE49-F238E27FC236}">
                  <a16:creationId xmlns:a16="http://schemas.microsoft.com/office/drawing/2014/main" id="{4B4A9DBA-C1D7-4868-ABD2-94BDCFD19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792"/>
              <a:ext cx="1152" cy="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16408" name="Rectangle 32">
            <a:extLst>
              <a:ext uri="{FF2B5EF4-FFF2-40B4-BE49-F238E27FC236}">
                <a16:creationId xmlns:a16="http://schemas.microsoft.com/office/drawing/2014/main" id="{CB073682-FB06-494E-B7E0-7C5971F4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6781800" cy="3048000"/>
          </a:xfrm>
          <a:prstGeom prst="rect">
            <a:avLst/>
          </a:prstGeom>
          <a:solidFill>
            <a:srgbClr val="CCCC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T_Dependent(</a:t>
            </a:r>
          </a:p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firstName,</a:t>
            </a:r>
          </a:p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eId,</a:t>
            </a:r>
          </a:p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age,</a:t>
            </a:r>
          </a:p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 b="1">
                <a:solidFill>
                  <a:schemeClr val="tx2"/>
                </a:solidFill>
              </a:rPr>
              <a:t>primary key (</a:t>
            </a:r>
            <a:r>
              <a:rPr lang="en-US" altLang="en-US">
                <a:solidFill>
                  <a:schemeClr val="tx2"/>
                </a:solidFill>
              </a:rPr>
              <a:t>firstName, eId)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i="1">
                <a:solidFill>
                  <a:schemeClr val="tx2"/>
                </a:solidFill>
              </a:rPr>
              <a:t>	foreign key </a:t>
            </a:r>
            <a:r>
              <a:rPr lang="en-US" altLang="en-US">
                <a:solidFill>
                  <a:schemeClr val="tx2"/>
                </a:solidFill>
              </a:rPr>
              <a:t>(eId)  </a:t>
            </a:r>
            <a:r>
              <a:rPr lang="en-US" altLang="en-US" i="1">
                <a:solidFill>
                  <a:schemeClr val="tx2"/>
                </a:solidFill>
              </a:rPr>
              <a:t>references</a:t>
            </a:r>
            <a:r>
              <a:rPr lang="en-US" altLang="en-US">
                <a:solidFill>
                  <a:schemeClr val="tx2"/>
                </a:solidFill>
              </a:rPr>
              <a:t> T_Employee,</a:t>
            </a:r>
          </a:p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)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16409" name="Line 33">
            <a:extLst>
              <a:ext uri="{FF2B5EF4-FFF2-40B4-BE49-F238E27FC236}">
                <a16:creationId xmlns:a16="http://schemas.microsoft.com/office/drawing/2014/main" id="{302551DA-3956-40D2-B4DC-BD8A7156C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Text Box 35">
            <a:extLst>
              <a:ext uri="{FF2B5EF4-FFF2-40B4-BE49-F238E27FC236}">
                <a16:creationId xmlns:a16="http://schemas.microsoft.com/office/drawing/2014/main" id="{97A787D2-F3C0-4109-B9FF-D33CA154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30563"/>
            <a:ext cx="257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/>
              <a:t>Identifies a Dependent</a:t>
            </a:r>
          </a:p>
        </p:txBody>
      </p:sp>
      <p:sp>
        <p:nvSpPr>
          <p:cNvPr id="16411" name="AutoShape 36">
            <a:extLst>
              <a:ext uri="{FF2B5EF4-FFF2-40B4-BE49-F238E27FC236}">
                <a16:creationId xmlns:a16="http://schemas.microsoft.com/office/drawing/2014/main" id="{34194A17-6EDD-4C3D-90B5-83A1B1BE48F8}"/>
              </a:ext>
            </a:extLst>
          </p:cNvPr>
          <p:cNvSpPr>
            <a:spLocks/>
          </p:cNvSpPr>
          <p:nvPr/>
        </p:nvSpPr>
        <p:spPr bwMode="auto">
          <a:xfrm>
            <a:off x="3429000" y="32004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412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6412" name="TextBox 37">
            <a:extLst>
              <a:ext uri="{FF2B5EF4-FFF2-40B4-BE49-F238E27FC236}">
                <a16:creationId xmlns:a16="http://schemas.microsoft.com/office/drawing/2014/main" id="{466CA367-AA18-454E-AF56-5D012093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salary</a:t>
            </a:r>
            <a:endParaRPr lang="en-US" altLang="en-US" sz="2000"/>
          </a:p>
        </p:txBody>
      </p:sp>
      <p:sp>
        <p:nvSpPr>
          <p:cNvPr id="16413" name="Line 19">
            <a:extLst>
              <a:ext uri="{FF2B5EF4-FFF2-40B4-BE49-F238E27FC236}">
                <a16:creationId xmlns:a16="http://schemas.microsoft.com/office/drawing/2014/main" id="{749FC7E8-51DE-4ACB-8CC2-9E46FFAD0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7025" y="1524000"/>
            <a:ext cx="485775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7556F46-BAE7-4714-8CC4-0E10358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Mapping Subclasses (simple):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85110E4D-C54D-42EE-A286-E51917E4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"/>
            <a:ext cx="914400" cy="5334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412" name="Oval 5">
            <a:extLst>
              <a:ext uri="{FF2B5EF4-FFF2-40B4-BE49-F238E27FC236}">
                <a16:creationId xmlns:a16="http://schemas.microsoft.com/office/drawing/2014/main" id="{D5CC7B61-9D17-436F-93CD-BAAEE5B9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9600"/>
            <a:ext cx="9144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chemeClr val="tx2"/>
                </a:solidFill>
              </a:rPr>
              <a:t>kA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cxnSp>
        <p:nvCxnSpPr>
          <p:cNvPr id="17413" name="AutoShape 6">
            <a:extLst>
              <a:ext uri="{FF2B5EF4-FFF2-40B4-BE49-F238E27FC236}">
                <a16:creationId xmlns:a16="http://schemas.microsoft.com/office/drawing/2014/main" id="{C178BBA6-7DED-4112-A265-F7BB7F0D417C}"/>
              </a:ext>
            </a:extLst>
          </p:cNvPr>
          <p:cNvCxnSpPr>
            <a:cxnSpLocks noChangeShapeType="1"/>
            <a:stCxn id="17411" idx="3"/>
            <a:endCxn id="17412" idx="2"/>
          </p:cNvCxnSpPr>
          <p:nvPr/>
        </p:nvCxnSpPr>
        <p:spPr bwMode="auto">
          <a:xfrm>
            <a:off x="6096000" y="800100"/>
            <a:ext cx="685800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14" name="Group 9">
            <a:extLst>
              <a:ext uri="{FF2B5EF4-FFF2-40B4-BE49-F238E27FC236}">
                <a16:creationId xmlns:a16="http://schemas.microsoft.com/office/drawing/2014/main" id="{44A2C057-634A-43DA-B3AD-1BD57841670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33600"/>
            <a:ext cx="2514600" cy="533400"/>
            <a:chOff x="3360" y="144"/>
            <a:chExt cx="1584" cy="336"/>
          </a:xfrm>
        </p:grpSpPr>
        <p:sp>
          <p:nvSpPr>
            <p:cNvPr id="17432" name="Rectangle 10">
              <a:extLst>
                <a:ext uri="{FF2B5EF4-FFF2-40B4-BE49-F238E27FC236}">
                  <a16:creationId xmlns:a16="http://schemas.microsoft.com/office/drawing/2014/main" id="{A21137D9-4F69-4999-AF83-31FA4DE6F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"/>
              <a:ext cx="576" cy="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07695430-0047-4CC2-898B-D5425B2D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"/>
              <a:ext cx="576" cy="24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q</a:t>
              </a:r>
            </a:p>
          </p:txBody>
        </p:sp>
        <p:cxnSp>
          <p:nvCxnSpPr>
            <p:cNvPr id="17434" name="AutoShape 12">
              <a:extLst>
                <a:ext uri="{FF2B5EF4-FFF2-40B4-BE49-F238E27FC236}">
                  <a16:creationId xmlns:a16="http://schemas.microsoft.com/office/drawing/2014/main" id="{D93961DD-826C-4E64-B8F0-588E51975527}"/>
                </a:ext>
              </a:extLst>
            </p:cNvPr>
            <p:cNvCxnSpPr>
              <a:cxnSpLocks noChangeShapeType="1"/>
              <a:stCxn id="17432" idx="3"/>
              <a:endCxn id="17433" idx="2"/>
            </p:cNvCxnSpPr>
            <p:nvPr/>
          </p:nvCxnSpPr>
          <p:spPr bwMode="auto">
            <a:xfrm>
              <a:off x="3936" y="312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5" name="Group 14">
            <a:extLst>
              <a:ext uri="{FF2B5EF4-FFF2-40B4-BE49-F238E27FC236}">
                <a16:creationId xmlns:a16="http://schemas.microsoft.com/office/drawing/2014/main" id="{B64316A0-1ACA-4A5C-B5E5-5F7F0FCA4D0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133600"/>
            <a:ext cx="2514600" cy="533400"/>
            <a:chOff x="3360" y="144"/>
            <a:chExt cx="1584" cy="336"/>
          </a:xfrm>
        </p:grpSpPr>
        <p:sp>
          <p:nvSpPr>
            <p:cNvPr id="17429" name="Rectangle 15">
              <a:extLst>
                <a:ext uri="{FF2B5EF4-FFF2-40B4-BE49-F238E27FC236}">
                  <a16:creationId xmlns:a16="http://schemas.microsoft.com/office/drawing/2014/main" id="{143F027C-8F7B-4BF7-80A6-EFA47AD2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"/>
              <a:ext cx="576" cy="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7430" name="Oval 16">
              <a:extLst>
                <a:ext uri="{FF2B5EF4-FFF2-40B4-BE49-F238E27FC236}">
                  <a16:creationId xmlns:a16="http://schemas.microsoft.com/office/drawing/2014/main" id="{E0E0F52B-70EA-4DCB-86BF-F2C46810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"/>
              <a:ext cx="576" cy="24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s</a:t>
              </a:r>
            </a:p>
          </p:txBody>
        </p:sp>
        <p:cxnSp>
          <p:nvCxnSpPr>
            <p:cNvPr id="17431" name="AutoShape 17">
              <a:extLst>
                <a:ext uri="{FF2B5EF4-FFF2-40B4-BE49-F238E27FC236}">
                  <a16:creationId xmlns:a16="http://schemas.microsoft.com/office/drawing/2014/main" id="{14F1CD54-06A9-4FD3-A58E-9108006F5A2E}"/>
                </a:ext>
              </a:extLst>
            </p:cNvPr>
            <p:cNvCxnSpPr>
              <a:cxnSpLocks noChangeShapeType="1"/>
              <a:stCxn id="17429" idx="3"/>
              <a:endCxn id="17430" idx="2"/>
            </p:cNvCxnSpPr>
            <p:nvPr/>
          </p:nvCxnSpPr>
          <p:spPr bwMode="auto">
            <a:xfrm>
              <a:off x="3936" y="312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6" name="AutoShape 18">
            <a:extLst>
              <a:ext uri="{FF2B5EF4-FFF2-40B4-BE49-F238E27FC236}">
                <a16:creationId xmlns:a16="http://schemas.microsoft.com/office/drawing/2014/main" id="{3B342818-831D-4D99-AA67-4456BA9B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066800"/>
            <a:ext cx="533400" cy="457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is-a</a:t>
            </a:r>
          </a:p>
        </p:txBody>
      </p:sp>
      <p:cxnSp>
        <p:nvCxnSpPr>
          <p:cNvPr id="17417" name="AutoShape 20">
            <a:extLst>
              <a:ext uri="{FF2B5EF4-FFF2-40B4-BE49-F238E27FC236}">
                <a16:creationId xmlns:a16="http://schemas.microsoft.com/office/drawing/2014/main" id="{506DEFC5-799F-483E-9129-23C2A2427C18}"/>
              </a:ext>
            </a:extLst>
          </p:cNvPr>
          <p:cNvCxnSpPr>
            <a:cxnSpLocks noChangeShapeType="1"/>
            <a:stCxn id="17432" idx="0"/>
            <a:endCxn id="17416" idx="3"/>
          </p:cNvCxnSpPr>
          <p:nvPr/>
        </p:nvCxnSpPr>
        <p:spPr bwMode="auto">
          <a:xfrm flipV="1">
            <a:off x="4114800" y="1524000"/>
            <a:ext cx="1562100" cy="6096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21">
            <a:extLst>
              <a:ext uri="{FF2B5EF4-FFF2-40B4-BE49-F238E27FC236}">
                <a16:creationId xmlns:a16="http://schemas.microsoft.com/office/drawing/2014/main" id="{380BFB7F-810B-48F0-A22D-5786F8EDD4D9}"/>
              </a:ext>
            </a:extLst>
          </p:cNvPr>
          <p:cNvCxnSpPr>
            <a:cxnSpLocks noChangeShapeType="1"/>
            <a:stCxn id="17429" idx="0"/>
            <a:endCxn id="17416" idx="3"/>
          </p:cNvCxnSpPr>
          <p:nvPr/>
        </p:nvCxnSpPr>
        <p:spPr bwMode="auto">
          <a:xfrm flipH="1" flipV="1">
            <a:off x="5676900" y="1524000"/>
            <a:ext cx="1257300" cy="6096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Oval 22">
            <a:extLst>
              <a:ext uri="{FF2B5EF4-FFF2-40B4-BE49-F238E27FC236}">
                <a16:creationId xmlns:a16="http://schemas.microsoft.com/office/drawing/2014/main" id="{A8AA1217-89D6-4E9A-AAF4-FFE67A22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990600"/>
            <a:ext cx="9144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p</a:t>
            </a:r>
          </a:p>
        </p:txBody>
      </p:sp>
      <p:cxnSp>
        <p:nvCxnSpPr>
          <p:cNvPr id="17420" name="AutoShape 23">
            <a:extLst>
              <a:ext uri="{FF2B5EF4-FFF2-40B4-BE49-F238E27FC236}">
                <a16:creationId xmlns:a16="http://schemas.microsoft.com/office/drawing/2014/main" id="{17557092-17FE-4EBF-B7B6-95D682CE57B8}"/>
              </a:ext>
            </a:extLst>
          </p:cNvPr>
          <p:cNvCxnSpPr>
            <a:cxnSpLocks noChangeShapeType="1"/>
            <a:stCxn id="17419" idx="2"/>
            <a:endCxn id="17411" idx="3"/>
          </p:cNvCxnSpPr>
          <p:nvPr/>
        </p:nvCxnSpPr>
        <p:spPr bwMode="auto">
          <a:xfrm flipH="1" flipV="1">
            <a:off x="6096000" y="800100"/>
            <a:ext cx="762000" cy="3810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25">
            <a:extLst>
              <a:ext uri="{FF2B5EF4-FFF2-40B4-BE49-F238E27FC236}">
                <a16:creationId xmlns:a16="http://schemas.microsoft.com/office/drawing/2014/main" id="{E4989506-FA9F-4510-B69D-3BEE203E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3125788" cy="12001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table T_A(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kA </a:t>
            </a:r>
            <a:r>
              <a:rPr lang="en-US" altLang="en-US" i="1"/>
              <a:t>primary</a:t>
            </a:r>
            <a:r>
              <a:rPr lang="en-US" altLang="en-US"/>
              <a:t> </a:t>
            </a:r>
            <a:r>
              <a:rPr lang="en-US" altLang="en-US" i="1"/>
              <a:t>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FF6600"/>
                </a:solidFill>
              </a:rPr>
              <a:t>p</a:t>
            </a:r>
            <a:r>
              <a:rPr lang="en-US" altLang="en-US"/>
              <a:t>  )</a:t>
            </a:r>
            <a:endParaRPr lang="en-US" altLang="en-US" sz="2000"/>
          </a:p>
        </p:txBody>
      </p:sp>
      <p:sp>
        <p:nvSpPr>
          <p:cNvPr id="17422" name="Text Box 26">
            <a:extLst>
              <a:ext uri="{FF2B5EF4-FFF2-40B4-BE49-F238E27FC236}">
                <a16:creationId xmlns:a16="http://schemas.microsoft.com/office/drawing/2014/main" id="{02FBD6BE-F76F-42BB-8635-1CB1C7B4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149475"/>
            <a:ext cx="3084513" cy="12001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table T_B(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kA </a:t>
            </a:r>
            <a:r>
              <a:rPr lang="en-US" altLang="en-US" i="1"/>
              <a:t>primary</a:t>
            </a:r>
            <a:r>
              <a:rPr lang="en-US" altLang="en-US"/>
              <a:t> </a:t>
            </a:r>
            <a:r>
              <a:rPr lang="en-US" altLang="en-US" i="1"/>
              <a:t>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</a:rPr>
              <a:t>q</a:t>
            </a:r>
            <a:r>
              <a:rPr lang="en-US" altLang="en-US"/>
              <a:t>)</a:t>
            </a:r>
            <a:endParaRPr lang="en-US" altLang="en-US" sz="2000"/>
          </a:p>
        </p:txBody>
      </p:sp>
      <p:sp>
        <p:nvSpPr>
          <p:cNvPr id="17423" name="Rectangle 27">
            <a:extLst>
              <a:ext uri="{FF2B5EF4-FFF2-40B4-BE49-F238E27FC236}">
                <a16:creationId xmlns:a16="http://schemas.microsoft.com/office/drawing/2014/main" id="{A63C7530-DE4B-4C8E-8693-D7306B335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724400"/>
            <a:ext cx="86868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One table per entity, just like before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 B and C, just inherit the key for the root class (A here), since every B and C is also an A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Disjointness or covering by subclasses cannot be expressed using SQL keywords (see constraints later)</a:t>
            </a:r>
          </a:p>
        </p:txBody>
      </p:sp>
      <p:sp>
        <p:nvSpPr>
          <p:cNvPr id="17424" name="Text Box 28">
            <a:extLst>
              <a:ext uri="{FF2B5EF4-FFF2-40B4-BE49-F238E27FC236}">
                <a16:creationId xmlns:a16="http://schemas.microsoft.com/office/drawing/2014/main" id="{F84D710C-FFC9-45FC-85BA-B41DC985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3444875"/>
            <a:ext cx="3084513" cy="12001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table T_C(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kA </a:t>
            </a:r>
            <a:r>
              <a:rPr lang="en-US" altLang="en-US" i="1"/>
              <a:t>primary</a:t>
            </a:r>
            <a:r>
              <a:rPr lang="en-US" altLang="en-US"/>
              <a:t> </a:t>
            </a:r>
            <a:r>
              <a:rPr lang="en-US" altLang="en-US" i="1"/>
              <a:t>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</a:rPr>
              <a:t>s</a:t>
            </a:r>
            <a:r>
              <a:rPr lang="en-US" altLang="en-US"/>
              <a:t>)</a:t>
            </a:r>
            <a:endParaRPr lang="en-US" altLang="en-US" sz="200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AA7B46B-D926-432F-97F5-6295FF8AEC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743200"/>
            <a:ext cx="5721350" cy="1619250"/>
            <a:chOff x="3276600" y="2743200"/>
            <a:chExt cx="5721350" cy="1619310"/>
          </a:xfrm>
        </p:grpSpPr>
        <p:sp>
          <p:nvSpPr>
            <p:cNvPr id="31761" name="Text Box 29">
              <a:extLst>
                <a:ext uri="{FF2B5EF4-FFF2-40B4-BE49-F238E27FC236}">
                  <a16:creationId xmlns:a16="http://schemas.microsoft.com/office/drawing/2014/main" id="{673A4868-2BB5-4A87-A123-94BFCDAA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743200"/>
              <a:ext cx="3492500" cy="4000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i="1"/>
                <a:t>foreign</a:t>
              </a:r>
              <a:r>
                <a:rPr lang="en-US" altLang="x-none"/>
                <a:t> </a:t>
              </a:r>
              <a:r>
                <a:rPr lang="en-US" altLang="x-none" i="1"/>
                <a:t>key</a:t>
              </a:r>
              <a:r>
                <a:rPr lang="en-US" altLang="x-none"/>
                <a:t>(kA) </a:t>
              </a:r>
              <a:r>
                <a:rPr lang="en-US" altLang="x-none" i="1"/>
                <a:t>references</a:t>
              </a:r>
              <a:r>
                <a:rPr lang="en-US" altLang="x-none"/>
                <a:t> T_A</a:t>
              </a:r>
            </a:p>
          </p:txBody>
        </p:sp>
        <p:sp>
          <p:nvSpPr>
            <p:cNvPr id="17427" name="Text Box 30">
              <a:extLst>
                <a:ext uri="{FF2B5EF4-FFF2-40B4-BE49-F238E27FC236}">
                  <a16:creationId xmlns:a16="http://schemas.microsoft.com/office/drawing/2014/main" id="{1339015A-758B-4872-882F-5FCB498E4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962400"/>
              <a:ext cx="3493264" cy="400110"/>
            </a:xfrm>
            <a:prstGeom prst="rect">
              <a:avLst/>
            </a:prstGeom>
            <a:solidFill>
              <a:srgbClr val="FFC7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foreign</a:t>
              </a:r>
              <a:r>
                <a:rPr lang="en-US" altLang="en-US" sz="2000"/>
                <a:t> </a:t>
              </a:r>
              <a:r>
                <a:rPr lang="en-US" altLang="en-US" sz="2000" i="1"/>
                <a:t>key</a:t>
              </a:r>
              <a:r>
                <a:rPr lang="en-US" altLang="en-US" sz="2000"/>
                <a:t>(kA) </a:t>
              </a:r>
              <a:r>
                <a:rPr lang="en-US" altLang="en-US" sz="2000" i="1"/>
                <a:t>references</a:t>
              </a:r>
              <a:r>
                <a:rPr lang="en-US" altLang="en-US" sz="2000"/>
                <a:t> T_A</a:t>
              </a:r>
            </a:p>
          </p:txBody>
        </p:sp>
        <p:sp>
          <p:nvSpPr>
            <p:cNvPr id="17428" name="Text Box 31">
              <a:extLst>
                <a:ext uri="{FF2B5EF4-FFF2-40B4-BE49-F238E27FC236}">
                  <a16:creationId xmlns:a16="http://schemas.microsoft.com/office/drawing/2014/main" id="{3A1AF60A-865D-4988-B5B0-BE2F6E4AA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725" y="2895600"/>
              <a:ext cx="2308225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These capture the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subclass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inclusion constraints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2000" i="1"/>
                <a:t>“</a:t>
              </a:r>
              <a:r>
                <a:rPr lang="en-US" altLang="ja-JP" sz="2000" i="1"/>
                <a:t>every B,C is an A</a:t>
              </a:r>
              <a:r>
                <a:rPr lang="ja-JP" altLang="en-US" sz="2000" i="1"/>
                <a:t>”</a:t>
              </a:r>
              <a:endParaRPr lang="en-US" altLang="en-US" sz="20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3C40F39-9BCC-4630-87F3-B078B6E60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Mapping Subclasses (example):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FC9646F5-0F34-443D-A074-F0E765FB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"/>
            <a:ext cx="914400" cy="5334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Vehicle</a:t>
            </a:r>
          </a:p>
        </p:txBody>
      </p:sp>
      <p:sp>
        <p:nvSpPr>
          <p:cNvPr id="18436" name="Oval 5">
            <a:extLst>
              <a:ext uri="{FF2B5EF4-FFF2-40B4-BE49-F238E27FC236}">
                <a16:creationId xmlns:a16="http://schemas.microsoft.com/office/drawing/2014/main" id="{7ECEC614-0E04-45DB-BC35-302667A5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9600"/>
            <a:ext cx="9144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chemeClr val="tx2"/>
                </a:solidFill>
              </a:rPr>
              <a:t>vin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cxnSp>
        <p:nvCxnSpPr>
          <p:cNvPr id="18437" name="AutoShape 6">
            <a:extLst>
              <a:ext uri="{FF2B5EF4-FFF2-40B4-BE49-F238E27FC236}">
                <a16:creationId xmlns:a16="http://schemas.microsoft.com/office/drawing/2014/main" id="{4991A171-27A5-4A25-9254-52FBF86F0F8C}"/>
              </a:ext>
            </a:extLst>
          </p:cNvPr>
          <p:cNvCxnSpPr>
            <a:cxnSpLocks noChangeShapeType="1"/>
            <a:stCxn id="18435" idx="3"/>
            <a:endCxn id="18436" idx="2"/>
          </p:cNvCxnSpPr>
          <p:nvPr/>
        </p:nvCxnSpPr>
        <p:spPr bwMode="auto">
          <a:xfrm>
            <a:off x="6096000" y="800100"/>
            <a:ext cx="685800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38" name="Group 9">
            <a:extLst>
              <a:ext uri="{FF2B5EF4-FFF2-40B4-BE49-F238E27FC236}">
                <a16:creationId xmlns:a16="http://schemas.microsoft.com/office/drawing/2014/main" id="{02DFD38B-6C75-4D00-BECB-FD4DBF4AACD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33600"/>
            <a:ext cx="2514600" cy="533400"/>
            <a:chOff x="3360" y="144"/>
            <a:chExt cx="1584" cy="336"/>
          </a:xfrm>
        </p:grpSpPr>
        <p:sp>
          <p:nvSpPr>
            <p:cNvPr id="18455" name="Rectangle 10">
              <a:extLst>
                <a:ext uri="{FF2B5EF4-FFF2-40B4-BE49-F238E27FC236}">
                  <a16:creationId xmlns:a16="http://schemas.microsoft.com/office/drawing/2014/main" id="{7D57A8E7-6435-4BC7-98D2-19285AD08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"/>
              <a:ext cx="576" cy="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Car</a:t>
              </a:r>
            </a:p>
          </p:txBody>
        </p:sp>
        <p:sp>
          <p:nvSpPr>
            <p:cNvPr id="18456" name="Oval 11">
              <a:extLst>
                <a:ext uri="{FF2B5EF4-FFF2-40B4-BE49-F238E27FC236}">
                  <a16:creationId xmlns:a16="http://schemas.microsoft.com/office/drawing/2014/main" id="{C9A0AD42-2D3D-4428-BFA9-30E55BF2A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"/>
              <a:ext cx="576" cy="24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#doors</a:t>
              </a:r>
            </a:p>
          </p:txBody>
        </p:sp>
        <p:cxnSp>
          <p:nvCxnSpPr>
            <p:cNvPr id="18457" name="AutoShape 12">
              <a:extLst>
                <a:ext uri="{FF2B5EF4-FFF2-40B4-BE49-F238E27FC236}">
                  <a16:creationId xmlns:a16="http://schemas.microsoft.com/office/drawing/2014/main" id="{93535563-B336-489F-A2AD-7B60DBBC1CB8}"/>
                </a:ext>
              </a:extLst>
            </p:cNvPr>
            <p:cNvCxnSpPr>
              <a:cxnSpLocks noChangeShapeType="1"/>
              <a:stCxn id="18455" idx="3"/>
              <a:endCxn id="18456" idx="2"/>
            </p:cNvCxnSpPr>
            <p:nvPr/>
          </p:nvCxnSpPr>
          <p:spPr bwMode="auto">
            <a:xfrm>
              <a:off x="3936" y="312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39" name="Group 14">
            <a:extLst>
              <a:ext uri="{FF2B5EF4-FFF2-40B4-BE49-F238E27FC236}">
                <a16:creationId xmlns:a16="http://schemas.microsoft.com/office/drawing/2014/main" id="{2F4735EF-3B42-4C40-86D3-8B3A2448990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133600"/>
            <a:ext cx="2514600" cy="533400"/>
            <a:chOff x="3360" y="144"/>
            <a:chExt cx="1584" cy="336"/>
          </a:xfrm>
        </p:grpSpPr>
        <p:sp>
          <p:nvSpPr>
            <p:cNvPr id="18452" name="Rectangle 15">
              <a:extLst>
                <a:ext uri="{FF2B5EF4-FFF2-40B4-BE49-F238E27FC236}">
                  <a16:creationId xmlns:a16="http://schemas.microsoft.com/office/drawing/2014/main" id="{B6A14ACF-287D-4166-A7C9-E5D4D0393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"/>
              <a:ext cx="576" cy="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Plane</a:t>
              </a:r>
            </a:p>
          </p:txBody>
        </p:sp>
        <p:sp>
          <p:nvSpPr>
            <p:cNvPr id="18453" name="Oval 16">
              <a:extLst>
                <a:ext uri="{FF2B5EF4-FFF2-40B4-BE49-F238E27FC236}">
                  <a16:creationId xmlns:a16="http://schemas.microsoft.com/office/drawing/2014/main" id="{5157C34F-D953-478F-9041-7477502F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"/>
              <a:ext cx="576" cy="24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#engines</a:t>
              </a:r>
            </a:p>
          </p:txBody>
        </p:sp>
        <p:cxnSp>
          <p:nvCxnSpPr>
            <p:cNvPr id="18454" name="AutoShape 17">
              <a:extLst>
                <a:ext uri="{FF2B5EF4-FFF2-40B4-BE49-F238E27FC236}">
                  <a16:creationId xmlns:a16="http://schemas.microsoft.com/office/drawing/2014/main" id="{3A7906CB-D5DC-47FC-A764-6EA334C5D8BB}"/>
                </a:ext>
              </a:extLst>
            </p:cNvPr>
            <p:cNvCxnSpPr>
              <a:cxnSpLocks noChangeShapeType="1"/>
              <a:stCxn id="18452" idx="3"/>
              <a:endCxn id="18453" idx="2"/>
            </p:cNvCxnSpPr>
            <p:nvPr/>
          </p:nvCxnSpPr>
          <p:spPr bwMode="auto">
            <a:xfrm>
              <a:off x="3936" y="312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AutoShape 18">
            <a:extLst>
              <a:ext uri="{FF2B5EF4-FFF2-40B4-BE49-F238E27FC236}">
                <a16:creationId xmlns:a16="http://schemas.microsoft.com/office/drawing/2014/main" id="{0426651B-F06C-40C5-BD6A-733F4633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066800"/>
            <a:ext cx="533400" cy="457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is-a</a:t>
            </a:r>
          </a:p>
        </p:txBody>
      </p:sp>
      <p:cxnSp>
        <p:nvCxnSpPr>
          <p:cNvPr id="18441" name="AutoShape 20">
            <a:extLst>
              <a:ext uri="{FF2B5EF4-FFF2-40B4-BE49-F238E27FC236}">
                <a16:creationId xmlns:a16="http://schemas.microsoft.com/office/drawing/2014/main" id="{92B5157E-5C64-4CEB-B524-B580DE0350F4}"/>
              </a:ext>
            </a:extLst>
          </p:cNvPr>
          <p:cNvCxnSpPr>
            <a:cxnSpLocks noChangeShapeType="1"/>
            <a:stCxn id="18455" idx="0"/>
            <a:endCxn id="18440" idx="3"/>
          </p:cNvCxnSpPr>
          <p:nvPr/>
        </p:nvCxnSpPr>
        <p:spPr bwMode="auto">
          <a:xfrm flipV="1">
            <a:off x="4114800" y="1524000"/>
            <a:ext cx="1562100" cy="6096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21">
            <a:extLst>
              <a:ext uri="{FF2B5EF4-FFF2-40B4-BE49-F238E27FC236}">
                <a16:creationId xmlns:a16="http://schemas.microsoft.com/office/drawing/2014/main" id="{4C6C40D3-DE91-4211-AE20-97DE10F6A1B9}"/>
              </a:ext>
            </a:extLst>
          </p:cNvPr>
          <p:cNvCxnSpPr>
            <a:cxnSpLocks noChangeShapeType="1"/>
            <a:stCxn id="18452" idx="0"/>
            <a:endCxn id="18440" idx="3"/>
          </p:cNvCxnSpPr>
          <p:nvPr/>
        </p:nvCxnSpPr>
        <p:spPr bwMode="auto">
          <a:xfrm flipH="1" flipV="1">
            <a:off x="5676900" y="1524000"/>
            <a:ext cx="1257300" cy="6096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Oval 22">
            <a:extLst>
              <a:ext uri="{FF2B5EF4-FFF2-40B4-BE49-F238E27FC236}">
                <a16:creationId xmlns:a16="http://schemas.microsoft.com/office/drawing/2014/main" id="{CCA8B35F-6C37-4003-A30A-6F9E1B34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990600"/>
            <a:ext cx="9144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price</a:t>
            </a:r>
          </a:p>
        </p:txBody>
      </p:sp>
      <p:cxnSp>
        <p:nvCxnSpPr>
          <p:cNvPr id="18444" name="AutoShape 23">
            <a:extLst>
              <a:ext uri="{FF2B5EF4-FFF2-40B4-BE49-F238E27FC236}">
                <a16:creationId xmlns:a16="http://schemas.microsoft.com/office/drawing/2014/main" id="{311B163B-0352-4F24-9C17-1320A658DA6F}"/>
              </a:ext>
            </a:extLst>
          </p:cNvPr>
          <p:cNvCxnSpPr>
            <a:cxnSpLocks noChangeShapeType="1"/>
            <a:stCxn id="18443" idx="2"/>
            <a:endCxn id="18435" idx="3"/>
          </p:cNvCxnSpPr>
          <p:nvPr/>
        </p:nvCxnSpPr>
        <p:spPr bwMode="auto">
          <a:xfrm flipH="1" flipV="1">
            <a:off x="6096000" y="800100"/>
            <a:ext cx="762000" cy="3810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 Box 25">
            <a:extLst>
              <a:ext uri="{FF2B5EF4-FFF2-40B4-BE49-F238E27FC236}">
                <a16:creationId xmlns:a16="http://schemas.microsoft.com/office/drawing/2014/main" id="{165F65C4-A41A-4940-9AD8-12A5B498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3117850" cy="12001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table T_Vehicle(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vin </a:t>
            </a:r>
            <a:r>
              <a:rPr lang="en-US" altLang="en-US" i="1"/>
              <a:t>primary</a:t>
            </a:r>
            <a:r>
              <a:rPr lang="en-US" altLang="en-US"/>
              <a:t> </a:t>
            </a:r>
            <a:r>
              <a:rPr lang="en-US" altLang="en-US" i="1"/>
              <a:t>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FF6600"/>
                </a:solidFill>
              </a:rPr>
              <a:t>price</a:t>
            </a:r>
            <a:r>
              <a:rPr lang="en-US" altLang="en-US"/>
              <a:t>)</a:t>
            </a:r>
            <a:endParaRPr lang="en-US" altLang="en-US" sz="2000"/>
          </a:p>
        </p:txBody>
      </p:sp>
      <p:sp>
        <p:nvSpPr>
          <p:cNvPr id="18446" name="Text Box 26">
            <a:extLst>
              <a:ext uri="{FF2B5EF4-FFF2-40B4-BE49-F238E27FC236}">
                <a16:creationId xmlns:a16="http://schemas.microsoft.com/office/drawing/2014/main" id="{1F9F347B-A54F-4098-9C4F-47BEB819F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149475"/>
            <a:ext cx="3117850" cy="12001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table T_Car(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vin </a:t>
            </a:r>
            <a:r>
              <a:rPr lang="en-US" altLang="en-US" i="1"/>
              <a:t>primary</a:t>
            </a:r>
            <a:r>
              <a:rPr lang="en-US" altLang="en-US"/>
              <a:t> </a:t>
            </a:r>
            <a:r>
              <a:rPr lang="en-US" altLang="en-US" i="1"/>
              <a:t>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</a:rPr>
              <a:t>#doors</a:t>
            </a:r>
            <a:r>
              <a:rPr lang="en-US" altLang="en-US"/>
              <a:t>)</a:t>
            </a:r>
            <a:endParaRPr lang="en-US" altLang="en-US" sz="2000"/>
          </a:p>
        </p:txBody>
      </p:sp>
      <p:sp>
        <p:nvSpPr>
          <p:cNvPr id="18447" name="Text Box 28">
            <a:extLst>
              <a:ext uri="{FF2B5EF4-FFF2-40B4-BE49-F238E27FC236}">
                <a16:creationId xmlns:a16="http://schemas.microsoft.com/office/drawing/2014/main" id="{9D9C7F4F-6DDD-4717-B683-5AA25542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3444875"/>
            <a:ext cx="3117850" cy="12001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table T_Plane(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vin </a:t>
            </a:r>
            <a:r>
              <a:rPr lang="en-US" altLang="en-US" i="1"/>
              <a:t>primary</a:t>
            </a:r>
            <a:r>
              <a:rPr lang="en-US" altLang="en-US"/>
              <a:t> </a:t>
            </a:r>
            <a:r>
              <a:rPr lang="en-US" altLang="en-US" i="1"/>
              <a:t>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</a:rPr>
              <a:t>#engines</a:t>
            </a:r>
            <a:r>
              <a:rPr lang="en-US" altLang="en-US"/>
              <a:t>)</a:t>
            </a:r>
            <a:endParaRPr lang="en-US" altLang="en-US" sz="200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A3732E9E-11EC-49F1-A332-76F0B06A597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743200"/>
            <a:ext cx="4162425" cy="1619250"/>
            <a:chOff x="3276600" y="2743200"/>
            <a:chExt cx="4162074" cy="1619310"/>
          </a:xfrm>
        </p:grpSpPr>
        <p:sp>
          <p:nvSpPr>
            <p:cNvPr id="18449" name="Text Box 29">
              <a:extLst>
                <a:ext uri="{FF2B5EF4-FFF2-40B4-BE49-F238E27FC236}">
                  <a16:creationId xmlns:a16="http://schemas.microsoft.com/office/drawing/2014/main" id="{6532C9E3-5094-417B-8E48-094898E86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743200"/>
              <a:ext cx="4085874" cy="40011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foreign</a:t>
              </a:r>
              <a:r>
                <a:rPr lang="en-US" altLang="en-US" sz="2000"/>
                <a:t> </a:t>
              </a:r>
              <a:r>
                <a:rPr lang="en-US" altLang="en-US" sz="2000" i="1"/>
                <a:t>key</a:t>
              </a:r>
              <a:r>
                <a:rPr lang="en-US" altLang="en-US" sz="2000"/>
                <a:t>(vin) </a:t>
              </a:r>
              <a:r>
                <a:rPr lang="en-US" altLang="en-US" sz="2000" i="1"/>
                <a:t>references</a:t>
              </a:r>
              <a:r>
                <a:rPr lang="en-US" altLang="en-US" sz="2000"/>
                <a:t> T_Vehicle</a:t>
              </a:r>
            </a:p>
          </p:txBody>
        </p:sp>
        <p:sp>
          <p:nvSpPr>
            <p:cNvPr id="18450" name="Text Box 30">
              <a:extLst>
                <a:ext uri="{FF2B5EF4-FFF2-40B4-BE49-F238E27FC236}">
                  <a16:creationId xmlns:a16="http://schemas.microsoft.com/office/drawing/2014/main" id="{64BCF1E3-82C4-471F-ADE2-E453374A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962400"/>
              <a:ext cx="4085874" cy="40011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foreign</a:t>
              </a:r>
              <a:r>
                <a:rPr lang="en-US" altLang="en-US" sz="2000"/>
                <a:t> </a:t>
              </a:r>
              <a:r>
                <a:rPr lang="en-US" altLang="en-US" sz="2000" i="1"/>
                <a:t>key</a:t>
              </a:r>
              <a:r>
                <a:rPr lang="en-US" altLang="en-US" sz="2000"/>
                <a:t>(vin) </a:t>
              </a:r>
              <a:r>
                <a:rPr lang="en-US" altLang="en-US" sz="2000" i="1"/>
                <a:t>references</a:t>
              </a:r>
              <a:r>
                <a:rPr lang="en-US" altLang="en-US" sz="2000"/>
                <a:t> T_Vehicle</a:t>
              </a:r>
            </a:p>
          </p:txBody>
        </p:sp>
        <p:sp>
          <p:nvSpPr>
            <p:cNvPr id="18451" name="Text Box 31">
              <a:extLst>
                <a:ext uri="{FF2B5EF4-FFF2-40B4-BE49-F238E27FC236}">
                  <a16:creationId xmlns:a16="http://schemas.microsoft.com/office/drawing/2014/main" id="{46015389-FD92-460F-87BD-C677215EB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725" y="2895600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B522E13-333E-43FC-997D-4209942C9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A.Weak entities participating in other relationships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F5CE6C-0477-4784-AF20-166C1B666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440670C-8B07-4A1B-9E6B-FF98069B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9461" name="Freeform 5">
            <a:extLst>
              <a:ext uri="{FF2B5EF4-FFF2-40B4-BE49-F238E27FC236}">
                <a16:creationId xmlns:a16="http://schemas.microsoft.com/office/drawing/2014/main" id="{27B45182-5C1A-46DC-A14C-7F3198ACC4E6}"/>
              </a:ext>
            </a:extLst>
          </p:cNvPr>
          <p:cNvSpPr>
            <a:spLocks/>
          </p:cNvSpPr>
          <p:nvPr/>
        </p:nvSpPr>
        <p:spPr bwMode="auto">
          <a:xfrm>
            <a:off x="5972175" y="112712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6">
            <a:extLst>
              <a:ext uri="{FF2B5EF4-FFF2-40B4-BE49-F238E27FC236}">
                <a16:creationId xmlns:a16="http://schemas.microsoft.com/office/drawing/2014/main" id="{9B680A45-24E7-4C48-8751-8E6F5CACCAC2}"/>
              </a:ext>
            </a:extLst>
          </p:cNvPr>
          <p:cNvSpPr>
            <a:spLocks/>
          </p:cNvSpPr>
          <p:nvPr/>
        </p:nvSpPr>
        <p:spPr bwMode="auto">
          <a:xfrm>
            <a:off x="7505700" y="1143000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Freeform 7">
            <a:extLst>
              <a:ext uri="{FF2B5EF4-FFF2-40B4-BE49-F238E27FC236}">
                <a16:creationId xmlns:a16="http://schemas.microsoft.com/office/drawing/2014/main" id="{958F4B17-99F6-42AE-91CE-CC3E91624E49}"/>
              </a:ext>
            </a:extLst>
          </p:cNvPr>
          <p:cNvSpPr>
            <a:spLocks/>
          </p:cNvSpPr>
          <p:nvPr/>
        </p:nvSpPr>
        <p:spPr bwMode="auto">
          <a:xfrm>
            <a:off x="623888" y="115887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8">
            <a:extLst>
              <a:ext uri="{FF2B5EF4-FFF2-40B4-BE49-F238E27FC236}">
                <a16:creationId xmlns:a16="http://schemas.microsoft.com/office/drawing/2014/main" id="{61872220-0E70-473E-B25A-33E5897748CE}"/>
              </a:ext>
            </a:extLst>
          </p:cNvPr>
          <p:cNvSpPr>
            <a:spLocks/>
          </p:cNvSpPr>
          <p:nvPr/>
        </p:nvSpPr>
        <p:spPr bwMode="auto">
          <a:xfrm>
            <a:off x="3200400" y="1066800"/>
            <a:ext cx="1252538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Freeform 9">
            <a:extLst>
              <a:ext uri="{FF2B5EF4-FFF2-40B4-BE49-F238E27FC236}">
                <a16:creationId xmlns:a16="http://schemas.microsoft.com/office/drawing/2014/main" id="{11D07139-778D-4CB7-9C43-26198F3B1AF4}"/>
              </a:ext>
            </a:extLst>
          </p:cNvPr>
          <p:cNvSpPr>
            <a:spLocks/>
          </p:cNvSpPr>
          <p:nvPr/>
        </p:nvSpPr>
        <p:spPr bwMode="auto">
          <a:xfrm>
            <a:off x="1751013" y="2012950"/>
            <a:ext cx="1252537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Freeform 10">
            <a:extLst>
              <a:ext uri="{FF2B5EF4-FFF2-40B4-BE49-F238E27FC236}">
                <a16:creationId xmlns:a16="http://schemas.microsoft.com/office/drawing/2014/main" id="{E0F12A62-616B-4F2F-BF67-AE7F43824B4C}"/>
              </a:ext>
            </a:extLst>
          </p:cNvPr>
          <p:cNvSpPr>
            <a:spLocks/>
          </p:cNvSpPr>
          <p:nvPr/>
        </p:nvSpPr>
        <p:spPr bwMode="auto">
          <a:xfrm>
            <a:off x="1751013" y="771525"/>
            <a:ext cx="1252537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199E33DF-94F2-4F30-99E5-4A5599A4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46138"/>
            <a:ext cx="847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87BC2F9A-1507-4B45-9AB2-367CFC7E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219200"/>
            <a:ext cx="6270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680D2C8D-C22E-48CB-AFA5-0C399503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203325"/>
            <a:ext cx="1397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firstName</a:t>
            </a: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9F3F2371-00F7-4D5E-9CDF-78EE7655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19313"/>
            <a:ext cx="148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Employee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6BCCC27D-191F-47BD-A1D1-63631A8E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1250950"/>
            <a:ext cx="5762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tx2"/>
                </a:solidFill>
              </a:rPr>
              <a:t>eId</a:t>
            </a:r>
            <a:endParaRPr lang="en-US" altLang="en-US" u="sng" baseline="-25000">
              <a:solidFill>
                <a:schemeClr val="tx2"/>
              </a:solidFill>
            </a:endParaRPr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A7FFD133-E92C-4A7F-B000-DC4A4A8C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363" y="1323975"/>
            <a:ext cx="0" cy="668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9">
            <a:extLst>
              <a:ext uri="{FF2B5EF4-FFF2-40B4-BE49-F238E27FC236}">
                <a16:creationId xmlns:a16="http://schemas.microsoft.com/office/drawing/2014/main" id="{2E938107-55D2-46D7-81E3-63A331293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703388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1">
            <a:extLst>
              <a:ext uri="{FF2B5EF4-FFF2-40B4-BE49-F238E27FC236}">
                <a16:creationId xmlns:a16="http://schemas.microsoft.com/office/drawing/2014/main" id="{95ADB54C-B237-40E9-BF7A-F3A5C8E18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1684338"/>
            <a:ext cx="369888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22">
            <a:extLst>
              <a:ext uri="{FF2B5EF4-FFF2-40B4-BE49-F238E27FC236}">
                <a16:creationId xmlns:a16="http://schemas.microsoft.com/office/drawing/2014/main" id="{A9975EE3-66C1-476D-81E4-42B31B852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950" y="1684338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3">
            <a:extLst>
              <a:ext uri="{FF2B5EF4-FFF2-40B4-BE49-F238E27FC236}">
                <a16:creationId xmlns:a16="http://schemas.microsoft.com/office/drawing/2014/main" id="{FC24EA1A-B435-47C7-9026-97BC1F291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2259013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4">
            <a:extLst>
              <a:ext uri="{FF2B5EF4-FFF2-40B4-BE49-F238E27FC236}">
                <a16:creationId xmlns:a16="http://schemas.microsoft.com/office/drawing/2014/main" id="{B183B76A-34D4-42AB-AE14-D8F64B9D2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8200" y="2271713"/>
            <a:ext cx="762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8" name="Group 25">
            <a:extLst>
              <a:ext uri="{FF2B5EF4-FFF2-40B4-BE49-F238E27FC236}">
                <a16:creationId xmlns:a16="http://schemas.microsoft.com/office/drawing/2014/main" id="{4C723C28-C2C7-41E5-8297-52A369E55916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1890713"/>
            <a:ext cx="1752600" cy="838200"/>
            <a:chOff x="2640" y="3648"/>
            <a:chExt cx="1104" cy="528"/>
          </a:xfrm>
        </p:grpSpPr>
        <p:sp>
          <p:nvSpPr>
            <p:cNvPr id="19499" name="AutoShape 26">
              <a:extLst>
                <a:ext uri="{FF2B5EF4-FFF2-40B4-BE49-F238E27FC236}">
                  <a16:creationId xmlns:a16="http://schemas.microsoft.com/office/drawing/2014/main" id="{7099254D-10CF-448A-8C24-AC4CD3E02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96"/>
              <a:ext cx="912" cy="432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relativeOf</a:t>
              </a:r>
            </a:p>
          </p:txBody>
        </p:sp>
        <p:sp>
          <p:nvSpPr>
            <p:cNvPr id="19500" name="AutoShape 27">
              <a:extLst>
                <a:ext uri="{FF2B5EF4-FFF2-40B4-BE49-F238E27FC236}">
                  <a16:creationId xmlns:a16="http://schemas.microsoft.com/office/drawing/2014/main" id="{9FDF231E-A922-42EC-84FE-14FF8E4B1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48"/>
              <a:ext cx="1104" cy="528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19479" name="Group 28">
            <a:extLst>
              <a:ext uri="{FF2B5EF4-FFF2-40B4-BE49-F238E27FC236}">
                <a16:creationId xmlns:a16="http://schemas.microsoft.com/office/drawing/2014/main" id="{9613F043-B8DA-4CC8-A4AE-C900B04F08BA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2043113"/>
            <a:ext cx="1828800" cy="609600"/>
            <a:chOff x="4128" y="3792"/>
            <a:chExt cx="1152" cy="384"/>
          </a:xfrm>
        </p:grpSpPr>
        <p:sp>
          <p:nvSpPr>
            <p:cNvPr id="19497" name="Rectangle 29">
              <a:extLst>
                <a:ext uri="{FF2B5EF4-FFF2-40B4-BE49-F238E27FC236}">
                  <a16:creationId xmlns:a16="http://schemas.microsoft.com/office/drawing/2014/main" id="{14E011DD-3AC8-4977-A2A5-74C96DD9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840"/>
              <a:ext cx="1056" cy="28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Dependent</a:t>
              </a:r>
            </a:p>
          </p:txBody>
        </p:sp>
        <p:sp>
          <p:nvSpPr>
            <p:cNvPr id="19498" name="Rectangle 30">
              <a:extLst>
                <a:ext uri="{FF2B5EF4-FFF2-40B4-BE49-F238E27FC236}">
                  <a16:creationId xmlns:a16="http://schemas.microsoft.com/office/drawing/2014/main" id="{65733A9A-B725-4530-9C21-F41035D8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792"/>
              <a:ext cx="1152" cy="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19480" name="Line 33">
            <a:extLst>
              <a:ext uri="{FF2B5EF4-FFF2-40B4-BE49-F238E27FC236}">
                <a16:creationId xmlns:a16="http://schemas.microsoft.com/office/drawing/2014/main" id="{00E11867-2138-46FA-AF4C-0ABE739A8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Box 37">
            <a:extLst>
              <a:ext uri="{FF2B5EF4-FFF2-40B4-BE49-F238E27FC236}">
                <a16:creationId xmlns:a16="http://schemas.microsoft.com/office/drawing/2014/main" id="{19471C66-F9BE-4ED8-8952-481B3C05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salary</a:t>
            </a:r>
            <a:endParaRPr lang="en-US" altLang="en-US" sz="2000"/>
          </a:p>
        </p:txBody>
      </p:sp>
      <p:sp>
        <p:nvSpPr>
          <p:cNvPr id="19482" name="Line 19">
            <a:extLst>
              <a:ext uri="{FF2B5EF4-FFF2-40B4-BE49-F238E27FC236}">
                <a16:creationId xmlns:a16="http://schemas.microsoft.com/office/drawing/2014/main" id="{00D5E84A-0AA0-4B5B-B17D-F1B2B52FD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7025" y="1524000"/>
            <a:ext cx="485775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Content Placeholder 2">
            <a:extLst>
              <a:ext uri="{FF2B5EF4-FFF2-40B4-BE49-F238E27FC236}">
                <a16:creationId xmlns:a16="http://schemas.microsoft.com/office/drawing/2014/main" id="{6F54BD90-9504-4F17-8A50-C1F7308E6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3429000"/>
            <a:ext cx="6934200" cy="3124200"/>
          </a:xfrm>
        </p:spPr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</a:rPr>
              <a:t>Dependent </a:t>
            </a:r>
            <a:r>
              <a:rPr lang="en-US" altLang="en-US">
                <a:ea typeface="ＭＳ Ｐゴシック" panose="020B0600070205080204" pitchFamily="34" charset="-128"/>
              </a:rPr>
              <a:t>can be related to </a:t>
            </a:r>
            <a:r>
              <a:rPr lang="en-US" altLang="en-US" i="1">
                <a:ea typeface="ＭＳ Ｐゴシック" panose="020B0600070205080204" pitchFamily="34" charset="-128"/>
              </a:rPr>
              <a:t>School</a:t>
            </a:r>
            <a:r>
              <a:rPr lang="en-US" altLang="en-US">
                <a:ea typeface="ＭＳ Ｐゴシック" panose="020B0600070205080204" pitchFamily="34" charset="-128"/>
              </a:rPr>
              <a:t> by </a:t>
            </a:r>
            <a:r>
              <a:rPr lang="en-US" altLang="en-US" i="1">
                <a:ea typeface="ＭＳ Ｐゴシック" panose="020B0600070205080204" pitchFamily="34" charset="-128"/>
              </a:rPr>
              <a:t>attends 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attends</a:t>
            </a:r>
            <a:r>
              <a:rPr lang="en-US" altLang="en-US">
                <a:ea typeface="ＭＳ Ｐゴシック" panose="020B0600070205080204" pitchFamily="34" charset="-128"/>
              </a:rPr>
              <a:t> is not an “identifying relationship”, so 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Dependent</a:t>
            </a:r>
            <a:r>
              <a:rPr lang="en-US" altLang="en-US">
                <a:ea typeface="ＭＳ Ｐゴシック" panose="020B0600070205080204" pitchFamily="34" charset="-128"/>
              </a:rPr>
              <a:t> is identified by the primary key of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its table</a:t>
            </a:r>
          </a:p>
          <a:p>
            <a:pPr>
              <a:lnSpc>
                <a:spcPct val="14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table attends( firstName, eid, sName, since,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i="1">
                <a:latin typeface="Courier" charset="0"/>
                <a:ea typeface="ＭＳ Ｐゴシック" panose="020B0600070205080204" pitchFamily="34" charset="-128"/>
              </a:rPr>
              <a:t>primary key </a:t>
            </a: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????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 		</a:t>
            </a:r>
            <a:r>
              <a:rPr lang="en-US" altLang="en-US" sz="2000" i="1">
                <a:latin typeface="Courier" charset="0"/>
                <a:ea typeface="ＭＳ Ｐゴシック" panose="020B0600070205080204" pitchFamily="34" charset="-128"/>
              </a:rPr>
              <a:t>foreign key </a:t>
            </a: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????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2000" b="1">
              <a:solidFill>
                <a:srgbClr val="FF6600"/>
              </a:solidFill>
              <a:latin typeface="Courier" charset="0"/>
              <a:ea typeface="ＭＳ Ｐゴシック" panose="020B0600070205080204" pitchFamily="34" charset="-128"/>
            </a:endParaRPr>
          </a:p>
        </p:txBody>
      </p:sp>
      <p:sp>
        <p:nvSpPr>
          <p:cNvPr id="19484" name="Freeform 21">
            <a:extLst>
              <a:ext uri="{FF2B5EF4-FFF2-40B4-BE49-F238E27FC236}">
                <a16:creationId xmlns:a16="http://schemas.microsoft.com/office/drawing/2014/main" id="{E4FABCBC-3A9F-48B1-9609-C760EE361B3A}"/>
              </a:ext>
            </a:extLst>
          </p:cNvPr>
          <p:cNvSpPr>
            <a:spLocks/>
          </p:cNvSpPr>
          <p:nvPr/>
        </p:nvSpPr>
        <p:spPr bwMode="auto">
          <a:xfrm>
            <a:off x="7010400" y="3429000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Rectangle 22">
            <a:extLst>
              <a:ext uri="{FF2B5EF4-FFF2-40B4-BE49-F238E27FC236}">
                <a16:creationId xmlns:a16="http://schemas.microsoft.com/office/drawing/2014/main" id="{93C4CACC-3631-4795-B072-6723654E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3505200"/>
            <a:ext cx="1054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attends</a:t>
            </a:r>
          </a:p>
        </p:txBody>
      </p:sp>
      <p:sp>
        <p:nvSpPr>
          <p:cNvPr id="19486" name="Oval 26">
            <a:extLst>
              <a:ext uri="{FF2B5EF4-FFF2-40B4-BE49-F238E27FC236}">
                <a16:creationId xmlns:a16="http://schemas.microsoft.com/office/drawing/2014/main" id="{045623AF-CE4E-4C46-837A-4B35F0D0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148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since</a:t>
            </a:r>
          </a:p>
        </p:txBody>
      </p:sp>
      <p:cxnSp>
        <p:nvCxnSpPr>
          <p:cNvPr id="19487" name="AutoShape 27">
            <a:extLst>
              <a:ext uri="{FF2B5EF4-FFF2-40B4-BE49-F238E27FC236}">
                <a16:creationId xmlns:a16="http://schemas.microsoft.com/office/drawing/2014/main" id="{5168BCCB-A58C-481C-B751-51F8593EE9A2}"/>
              </a:ext>
            </a:extLst>
          </p:cNvPr>
          <p:cNvCxnSpPr>
            <a:cxnSpLocks noChangeShapeType="1"/>
            <a:endCxn id="19486" idx="7"/>
          </p:cNvCxnSpPr>
          <p:nvPr/>
        </p:nvCxnSpPr>
        <p:spPr bwMode="auto">
          <a:xfrm>
            <a:off x="7010400" y="3810000"/>
            <a:ext cx="166688" cy="360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Text Box 30">
            <a:extLst>
              <a:ext uri="{FF2B5EF4-FFF2-40B4-BE49-F238E27FC236}">
                <a16:creationId xmlns:a16="http://schemas.microsoft.com/office/drawing/2014/main" id="{F7F995F3-571E-4D3B-BE6C-C0247EC0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48228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9489" name="Text Box 36">
            <a:extLst>
              <a:ext uri="{FF2B5EF4-FFF2-40B4-BE49-F238E27FC236}">
                <a16:creationId xmlns:a16="http://schemas.microsoft.com/office/drawing/2014/main" id="{7CBB8FBB-7452-4A3F-A3EB-9E0CBD5A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763" y="48529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9490" name="Oval 37">
            <a:extLst>
              <a:ext uri="{FF2B5EF4-FFF2-40B4-BE49-F238E27FC236}">
                <a16:creationId xmlns:a16="http://schemas.microsoft.com/office/drawing/2014/main" id="{740C5E83-BAA4-4819-B763-D5FCFBAC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tx2"/>
                </a:solidFill>
              </a:rPr>
              <a:t>sName</a:t>
            </a:r>
            <a:endParaRPr lang="en-US" altLang="en-US">
              <a:solidFill>
                <a:schemeClr val="tx2"/>
              </a:solidFill>
            </a:endParaRPr>
          </a:p>
        </p:txBody>
      </p:sp>
      <p:cxnSp>
        <p:nvCxnSpPr>
          <p:cNvPr id="19491" name="AutoShape 38">
            <a:extLst>
              <a:ext uri="{FF2B5EF4-FFF2-40B4-BE49-F238E27FC236}">
                <a16:creationId xmlns:a16="http://schemas.microsoft.com/office/drawing/2014/main" id="{7D0BE8A8-BADC-45DE-B09E-D7AAD8EB0B54}"/>
              </a:ext>
            </a:extLst>
          </p:cNvPr>
          <p:cNvCxnSpPr>
            <a:cxnSpLocks noChangeShapeType="1"/>
            <a:stCxn id="19492" idx="2"/>
            <a:endCxn id="19490" idx="7"/>
          </p:cNvCxnSpPr>
          <p:nvPr/>
        </p:nvCxnSpPr>
        <p:spPr bwMode="auto">
          <a:xfrm flipH="1">
            <a:off x="7748588" y="54102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2" name="Rectangle 39">
            <a:extLst>
              <a:ext uri="{FF2B5EF4-FFF2-40B4-BE49-F238E27FC236}">
                <a16:creationId xmlns:a16="http://schemas.microsoft.com/office/drawing/2014/main" id="{1B91CA7D-CAFE-4DF6-A79D-D882ABCB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School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9493" name="Oval 40">
            <a:extLst>
              <a:ext uri="{FF2B5EF4-FFF2-40B4-BE49-F238E27FC236}">
                <a16:creationId xmlns:a16="http://schemas.microsoft.com/office/drawing/2014/main" id="{AA742F46-5BDA-42E7-8FCF-4624E213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19494" name="AutoShape 41">
            <a:extLst>
              <a:ext uri="{FF2B5EF4-FFF2-40B4-BE49-F238E27FC236}">
                <a16:creationId xmlns:a16="http://schemas.microsoft.com/office/drawing/2014/main" id="{94D0D9A0-1B74-4079-A2F7-B30E52C4DD17}"/>
              </a:ext>
            </a:extLst>
          </p:cNvPr>
          <p:cNvCxnSpPr>
            <a:cxnSpLocks noChangeShapeType="1"/>
            <a:stCxn id="19492" idx="2"/>
            <a:endCxn id="19493" idx="7"/>
          </p:cNvCxnSpPr>
          <p:nvPr/>
        </p:nvCxnSpPr>
        <p:spPr bwMode="auto">
          <a:xfrm>
            <a:off x="7772400" y="54102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AutoShape 27">
            <a:extLst>
              <a:ext uri="{FF2B5EF4-FFF2-40B4-BE49-F238E27FC236}">
                <a16:creationId xmlns:a16="http://schemas.microsoft.com/office/drawing/2014/main" id="{7FFBDB2B-406A-4846-808C-5D4921C7DC07}"/>
              </a:ext>
            </a:extLst>
          </p:cNvPr>
          <p:cNvCxnSpPr>
            <a:cxnSpLocks noChangeShapeType="1"/>
            <a:stCxn id="19498" idx="2"/>
          </p:cNvCxnSpPr>
          <p:nvPr/>
        </p:nvCxnSpPr>
        <p:spPr bwMode="auto">
          <a:xfrm>
            <a:off x="7594600" y="2652713"/>
            <a:ext cx="25400" cy="77628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27">
            <a:extLst>
              <a:ext uri="{FF2B5EF4-FFF2-40B4-BE49-F238E27FC236}">
                <a16:creationId xmlns:a16="http://schemas.microsoft.com/office/drawing/2014/main" id="{5F93FF81-84D0-41CB-B06D-10202DAAE7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4191000"/>
            <a:ext cx="25400" cy="7762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B70B2C5-65A3-40A9-8C4E-CAA189AA5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(Weak entities participating in other relationships)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6DCBD3-5F2C-4EAB-8D66-80656E43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877E004F-2882-43D4-8CD4-F1F255C4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0485" name="Freeform 5">
            <a:extLst>
              <a:ext uri="{FF2B5EF4-FFF2-40B4-BE49-F238E27FC236}">
                <a16:creationId xmlns:a16="http://schemas.microsoft.com/office/drawing/2014/main" id="{AD53D4FA-D88F-4608-90C2-1914B2AAACD3}"/>
              </a:ext>
            </a:extLst>
          </p:cNvPr>
          <p:cNvSpPr>
            <a:spLocks/>
          </p:cNvSpPr>
          <p:nvPr/>
        </p:nvSpPr>
        <p:spPr bwMode="auto">
          <a:xfrm>
            <a:off x="5972175" y="112712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Freeform 6">
            <a:extLst>
              <a:ext uri="{FF2B5EF4-FFF2-40B4-BE49-F238E27FC236}">
                <a16:creationId xmlns:a16="http://schemas.microsoft.com/office/drawing/2014/main" id="{BCAFDFD9-1699-43FD-A811-5ED97BFD1EF8}"/>
              </a:ext>
            </a:extLst>
          </p:cNvPr>
          <p:cNvSpPr>
            <a:spLocks/>
          </p:cNvSpPr>
          <p:nvPr/>
        </p:nvSpPr>
        <p:spPr bwMode="auto">
          <a:xfrm>
            <a:off x="7505700" y="1143000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Freeform 7">
            <a:extLst>
              <a:ext uri="{FF2B5EF4-FFF2-40B4-BE49-F238E27FC236}">
                <a16:creationId xmlns:a16="http://schemas.microsoft.com/office/drawing/2014/main" id="{4D607F15-B550-4CA2-9ADB-1BDF9CEE2967}"/>
              </a:ext>
            </a:extLst>
          </p:cNvPr>
          <p:cNvSpPr>
            <a:spLocks/>
          </p:cNvSpPr>
          <p:nvPr/>
        </p:nvSpPr>
        <p:spPr bwMode="auto">
          <a:xfrm>
            <a:off x="623888" y="1158875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Freeform 8">
            <a:extLst>
              <a:ext uri="{FF2B5EF4-FFF2-40B4-BE49-F238E27FC236}">
                <a16:creationId xmlns:a16="http://schemas.microsoft.com/office/drawing/2014/main" id="{FF9B322D-10D9-4343-B43F-0D27EFB27A8A}"/>
              </a:ext>
            </a:extLst>
          </p:cNvPr>
          <p:cNvSpPr>
            <a:spLocks/>
          </p:cNvSpPr>
          <p:nvPr/>
        </p:nvSpPr>
        <p:spPr bwMode="auto">
          <a:xfrm>
            <a:off x="3200400" y="1066800"/>
            <a:ext cx="1252538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Freeform 9">
            <a:extLst>
              <a:ext uri="{FF2B5EF4-FFF2-40B4-BE49-F238E27FC236}">
                <a16:creationId xmlns:a16="http://schemas.microsoft.com/office/drawing/2014/main" id="{95DB5D3C-DCD2-4B61-AB2B-04E769C23D1B}"/>
              </a:ext>
            </a:extLst>
          </p:cNvPr>
          <p:cNvSpPr>
            <a:spLocks/>
          </p:cNvSpPr>
          <p:nvPr/>
        </p:nvSpPr>
        <p:spPr bwMode="auto">
          <a:xfrm>
            <a:off x="1751013" y="2012950"/>
            <a:ext cx="1252537" cy="544513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Freeform 10">
            <a:extLst>
              <a:ext uri="{FF2B5EF4-FFF2-40B4-BE49-F238E27FC236}">
                <a16:creationId xmlns:a16="http://schemas.microsoft.com/office/drawing/2014/main" id="{C66DF23F-ACF9-4F83-80F0-32F859565D3B}"/>
              </a:ext>
            </a:extLst>
          </p:cNvPr>
          <p:cNvSpPr>
            <a:spLocks/>
          </p:cNvSpPr>
          <p:nvPr/>
        </p:nvSpPr>
        <p:spPr bwMode="auto">
          <a:xfrm>
            <a:off x="1751013" y="771525"/>
            <a:ext cx="1252537" cy="528638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C1573F8E-8EEC-442F-871F-22BD4829F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46138"/>
            <a:ext cx="847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F9BDDBC1-D6D6-4439-8799-D4B36BFF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219200"/>
            <a:ext cx="6270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9F8C8CE7-9463-470D-B7D8-61A942C5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203325"/>
            <a:ext cx="1397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firstName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E9701445-C6B8-4452-B443-1E663320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19313"/>
            <a:ext cx="148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Employee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E56D73F8-4CB0-43B6-9449-1C025F31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1250950"/>
            <a:ext cx="5762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tx2"/>
                </a:solidFill>
              </a:rPr>
              <a:t>eId</a:t>
            </a:r>
            <a:endParaRPr lang="en-US" altLang="en-US" u="sng" baseline="-25000">
              <a:solidFill>
                <a:schemeClr val="tx2"/>
              </a:solidFill>
            </a:endParaRPr>
          </a:p>
        </p:txBody>
      </p:sp>
      <p:sp>
        <p:nvSpPr>
          <p:cNvPr id="20496" name="Line 18">
            <a:extLst>
              <a:ext uri="{FF2B5EF4-FFF2-40B4-BE49-F238E27FC236}">
                <a16:creationId xmlns:a16="http://schemas.microsoft.com/office/drawing/2014/main" id="{17D11004-77B3-4D37-B27B-51A0938D8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363" y="1323975"/>
            <a:ext cx="0" cy="668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9">
            <a:extLst>
              <a:ext uri="{FF2B5EF4-FFF2-40B4-BE49-F238E27FC236}">
                <a16:creationId xmlns:a16="http://schemas.microsoft.com/office/drawing/2014/main" id="{69DC76EB-E236-4443-98D7-815BFE2D8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703388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21">
            <a:extLst>
              <a:ext uri="{FF2B5EF4-FFF2-40B4-BE49-F238E27FC236}">
                <a16:creationId xmlns:a16="http://schemas.microsoft.com/office/drawing/2014/main" id="{3A5C090E-8756-4DE3-9A22-E4DB37188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1684338"/>
            <a:ext cx="369888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22">
            <a:extLst>
              <a:ext uri="{FF2B5EF4-FFF2-40B4-BE49-F238E27FC236}">
                <a16:creationId xmlns:a16="http://schemas.microsoft.com/office/drawing/2014/main" id="{648E9131-44E4-46DB-8DBA-79F63A3A9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950" y="1684338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3">
            <a:extLst>
              <a:ext uri="{FF2B5EF4-FFF2-40B4-BE49-F238E27FC236}">
                <a16:creationId xmlns:a16="http://schemas.microsoft.com/office/drawing/2014/main" id="{6DB14550-A53C-4C14-8EBC-6BB7A3DE74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2259013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4">
            <a:extLst>
              <a:ext uri="{FF2B5EF4-FFF2-40B4-BE49-F238E27FC236}">
                <a16:creationId xmlns:a16="http://schemas.microsoft.com/office/drawing/2014/main" id="{58E15DE8-BC88-44AF-9D4B-A5D783EEE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8200" y="2271713"/>
            <a:ext cx="762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02" name="Group 25">
            <a:extLst>
              <a:ext uri="{FF2B5EF4-FFF2-40B4-BE49-F238E27FC236}">
                <a16:creationId xmlns:a16="http://schemas.microsoft.com/office/drawing/2014/main" id="{7CDF0836-3941-48EC-B960-7B95376A649D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1890713"/>
            <a:ext cx="1752600" cy="838200"/>
            <a:chOff x="2640" y="3648"/>
            <a:chExt cx="1104" cy="528"/>
          </a:xfrm>
        </p:grpSpPr>
        <p:sp>
          <p:nvSpPr>
            <p:cNvPr id="20522" name="AutoShape 26">
              <a:extLst>
                <a:ext uri="{FF2B5EF4-FFF2-40B4-BE49-F238E27FC236}">
                  <a16:creationId xmlns:a16="http://schemas.microsoft.com/office/drawing/2014/main" id="{84E640AD-2D60-457A-8942-49B62D632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96"/>
              <a:ext cx="912" cy="432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relativeOf</a:t>
              </a:r>
            </a:p>
          </p:txBody>
        </p:sp>
        <p:sp>
          <p:nvSpPr>
            <p:cNvPr id="20523" name="AutoShape 27">
              <a:extLst>
                <a:ext uri="{FF2B5EF4-FFF2-40B4-BE49-F238E27FC236}">
                  <a16:creationId xmlns:a16="http://schemas.microsoft.com/office/drawing/2014/main" id="{F5CD1D76-345A-4795-AFE4-46B12144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48"/>
              <a:ext cx="1104" cy="528"/>
            </a:xfrm>
            <a:prstGeom prst="diamond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20503" name="Group 28">
            <a:extLst>
              <a:ext uri="{FF2B5EF4-FFF2-40B4-BE49-F238E27FC236}">
                <a16:creationId xmlns:a16="http://schemas.microsoft.com/office/drawing/2014/main" id="{4B7FD493-7F53-4FE3-B682-0506D11167F3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2043113"/>
            <a:ext cx="1828800" cy="609600"/>
            <a:chOff x="4128" y="3792"/>
            <a:chExt cx="1152" cy="384"/>
          </a:xfrm>
        </p:grpSpPr>
        <p:sp>
          <p:nvSpPr>
            <p:cNvPr id="20520" name="Rectangle 29">
              <a:extLst>
                <a:ext uri="{FF2B5EF4-FFF2-40B4-BE49-F238E27FC236}">
                  <a16:creationId xmlns:a16="http://schemas.microsoft.com/office/drawing/2014/main" id="{BF06925B-8AA7-4B39-9B34-17DC6BD2E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840"/>
              <a:ext cx="1056" cy="28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Dependent</a:t>
              </a:r>
            </a:p>
          </p:txBody>
        </p:sp>
        <p:sp>
          <p:nvSpPr>
            <p:cNvPr id="20521" name="Rectangle 30">
              <a:extLst>
                <a:ext uri="{FF2B5EF4-FFF2-40B4-BE49-F238E27FC236}">
                  <a16:creationId xmlns:a16="http://schemas.microsoft.com/office/drawing/2014/main" id="{3AE0B686-2DA5-43A9-8420-F7A9C6612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792"/>
              <a:ext cx="1152" cy="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20504" name="Line 33">
            <a:extLst>
              <a:ext uri="{FF2B5EF4-FFF2-40B4-BE49-F238E27FC236}">
                <a16:creationId xmlns:a16="http://schemas.microsoft.com/office/drawing/2014/main" id="{5927418D-B89A-49C7-9E4A-7AF5A02D7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Box 37">
            <a:extLst>
              <a:ext uri="{FF2B5EF4-FFF2-40B4-BE49-F238E27FC236}">
                <a16:creationId xmlns:a16="http://schemas.microsoft.com/office/drawing/2014/main" id="{EA08CCC0-A218-409E-BC8E-0F865BEB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salary</a:t>
            </a:r>
            <a:endParaRPr lang="en-US" altLang="en-US" sz="2000"/>
          </a:p>
        </p:txBody>
      </p:sp>
      <p:sp>
        <p:nvSpPr>
          <p:cNvPr id="20506" name="Line 19">
            <a:extLst>
              <a:ext uri="{FF2B5EF4-FFF2-40B4-BE49-F238E27FC236}">
                <a16:creationId xmlns:a16="http://schemas.microsoft.com/office/drawing/2014/main" id="{0B35879E-A6C2-440C-B448-23859D4DC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7025" y="1524000"/>
            <a:ext cx="485775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Content Placeholder 2">
            <a:extLst>
              <a:ext uri="{FF2B5EF4-FFF2-40B4-BE49-F238E27FC236}">
                <a16:creationId xmlns:a16="http://schemas.microsoft.com/office/drawing/2014/main" id="{8C9CC740-3617-4E5C-BB04-45C3E7738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2819400"/>
            <a:ext cx="6934200" cy="3124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table attends( 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	firstName, 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	eid, 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	sName, 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	since,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i="1">
                <a:latin typeface="Courier" charset="0"/>
                <a:ea typeface="ＭＳ Ｐゴシック" panose="020B0600070205080204" pitchFamily="34" charset="-128"/>
              </a:rPr>
              <a:t>primary key (</a:t>
            </a: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firstName,eId,sName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),</a:t>
            </a:r>
            <a:endParaRPr lang="en-US" altLang="en-US" sz="2000" b="1">
              <a:solidFill>
                <a:srgbClr val="FF6600"/>
              </a:solidFill>
              <a:latin typeface="Courier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 	</a:t>
            </a:r>
            <a:r>
              <a:rPr lang="en-US" altLang="en-US" sz="2000" i="1">
                <a:latin typeface="Courier" charset="0"/>
                <a:ea typeface="ＭＳ Ｐゴシック" panose="020B0600070205080204" pitchFamily="34" charset="-128"/>
              </a:rPr>
              <a:t>foreign key </a:t>
            </a: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(sName) </a:t>
            </a:r>
            <a:r>
              <a:rPr lang="en-US" altLang="en-US" sz="2000" b="1" i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references</a:t>
            </a: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 School,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 	</a:t>
            </a:r>
            <a:r>
              <a:rPr lang="en-US" altLang="en-US" sz="2000" i="1">
                <a:latin typeface="Courier" charset="0"/>
                <a:ea typeface="ＭＳ Ｐゴシック" panose="020B0600070205080204" pitchFamily="34" charset="-128"/>
              </a:rPr>
              <a:t>foreign key </a:t>
            </a: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(firstName,eid) </a:t>
            </a:r>
            <a:r>
              <a:rPr lang="en-US" altLang="en-US" sz="2000" b="1" i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refs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>
                <a:solidFill>
                  <a:srgbClr val="FF6600"/>
                </a:solidFill>
                <a:latin typeface="Courier" charset="0"/>
                <a:ea typeface="ＭＳ Ｐゴシック" panose="020B0600070205080204" pitchFamily="34" charset="-128"/>
              </a:rPr>
              <a:t>					   Dependent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 )</a:t>
            </a:r>
            <a:endParaRPr lang="en-US" altLang="en-US" sz="2000" b="1">
              <a:solidFill>
                <a:srgbClr val="FF6600"/>
              </a:solidFill>
              <a:latin typeface="Courier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Note that “firstName references Dependent” is illegal, and “eid reference Employee” is too weak.</a:t>
            </a:r>
            <a:endParaRPr lang="en-US" altLang="en-US">
              <a:solidFill>
                <a:srgbClr val="FF66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2000" b="1">
              <a:solidFill>
                <a:srgbClr val="FF6600"/>
              </a:solidFill>
              <a:latin typeface="Courier" charset="0"/>
              <a:ea typeface="ＭＳ Ｐゴシック" panose="020B0600070205080204" pitchFamily="34" charset="-128"/>
            </a:endParaRPr>
          </a:p>
        </p:txBody>
      </p:sp>
      <p:sp>
        <p:nvSpPr>
          <p:cNvPr id="20508" name="Freeform 21">
            <a:extLst>
              <a:ext uri="{FF2B5EF4-FFF2-40B4-BE49-F238E27FC236}">
                <a16:creationId xmlns:a16="http://schemas.microsoft.com/office/drawing/2014/main" id="{B2BA388B-21F9-41E1-A0AC-D84B697BF8D0}"/>
              </a:ext>
            </a:extLst>
          </p:cNvPr>
          <p:cNvSpPr>
            <a:spLocks/>
          </p:cNvSpPr>
          <p:nvPr/>
        </p:nvSpPr>
        <p:spPr bwMode="auto">
          <a:xfrm>
            <a:off x="7010400" y="3429000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Rectangle 22">
            <a:extLst>
              <a:ext uri="{FF2B5EF4-FFF2-40B4-BE49-F238E27FC236}">
                <a16:creationId xmlns:a16="http://schemas.microsoft.com/office/drawing/2014/main" id="{1EB2A4E9-5ED0-4D41-9DEA-C17F9F73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3505200"/>
            <a:ext cx="1054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attends</a:t>
            </a:r>
          </a:p>
        </p:txBody>
      </p:sp>
      <p:sp>
        <p:nvSpPr>
          <p:cNvPr id="20510" name="Oval 26">
            <a:extLst>
              <a:ext uri="{FF2B5EF4-FFF2-40B4-BE49-F238E27FC236}">
                <a16:creationId xmlns:a16="http://schemas.microsoft.com/office/drawing/2014/main" id="{CEC58048-743E-4191-8B2F-C64D13B0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148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since</a:t>
            </a:r>
          </a:p>
        </p:txBody>
      </p:sp>
      <p:cxnSp>
        <p:nvCxnSpPr>
          <p:cNvPr id="20511" name="AutoShape 27">
            <a:extLst>
              <a:ext uri="{FF2B5EF4-FFF2-40B4-BE49-F238E27FC236}">
                <a16:creationId xmlns:a16="http://schemas.microsoft.com/office/drawing/2014/main" id="{DD6CB793-C340-43E0-ABA3-0482E8B8DCC1}"/>
              </a:ext>
            </a:extLst>
          </p:cNvPr>
          <p:cNvCxnSpPr>
            <a:cxnSpLocks noChangeShapeType="1"/>
            <a:endCxn id="20510" idx="7"/>
          </p:cNvCxnSpPr>
          <p:nvPr/>
        </p:nvCxnSpPr>
        <p:spPr bwMode="auto">
          <a:xfrm>
            <a:off x="7010400" y="3810000"/>
            <a:ext cx="166688" cy="360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2" name="Text Box 36">
            <a:extLst>
              <a:ext uri="{FF2B5EF4-FFF2-40B4-BE49-F238E27FC236}">
                <a16:creationId xmlns:a16="http://schemas.microsoft.com/office/drawing/2014/main" id="{88518B1B-DB1F-4AB9-8F71-5DBB2C14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763" y="48529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20513" name="Oval 37">
            <a:extLst>
              <a:ext uri="{FF2B5EF4-FFF2-40B4-BE49-F238E27FC236}">
                <a16:creationId xmlns:a16="http://schemas.microsoft.com/office/drawing/2014/main" id="{A40E3C6A-D31F-4C60-A083-3F817E041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tx2"/>
                </a:solidFill>
              </a:rPr>
              <a:t>sName</a:t>
            </a:r>
            <a:endParaRPr lang="en-US" altLang="en-US">
              <a:solidFill>
                <a:schemeClr val="tx2"/>
              </a:solidFill>
            </a:endParaRPr>
          </a:p>
        </p:txBody>
      </p:sp>
      <p:cxnSp>
        <p:nvCxnSpPr>
          <p:cNvPr id="20514" name="AutoShape 38">
            <a:extLst>
              <a:ext uri="{FF2B5EF4-FFF2-40B4-BE49-F238E27FC236}">
                <a16:creationId xmlns:a16="http://schemas.microsoft.com/office/drawing/2014/main" id="{A799F4FE-5285-421F-B96D-63B13FFACBC9}"/>
              </a:ext>
            </a:extLst>
          </p:cNvPr>
          <p:cNvCxnSpPr>
            <a:cxnSpLocks noChangeShapeType="1"/>
            <a:stCxn id="20515" idx="2"/>
            <a:endCxn id="20513" idx="7"/>
          </p:cNvCxnSpPr>
          <p:nvPr/>
        </p:nvCxnSpPr>
        <p:spPr bwMode="auto">
          <a:xfrm flipH="1">
            <a:off x="7748588" y="54102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5" name="Rectangle 39">
            <a:extLst>
              <a:ext uri="{FF2B5EF4-FFF2-40B4-BE49-F238E27FC236}">
                <a16:creationId xmlns:a16="http://schemas.microsoft.com/office/drawing/2014/main" id="{CA3580FD-CEC0-4CD7-9DC2-DA744470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School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0516" name="Oval 40">
            <a:extLst>
              <a:ext uri="{FF2B5EF4-FFF2-40B4-BE49-F238E27FC236}">
                <a16:creationId xmlns:a16="http://schemas.microsoft.com/office/drawing/2014/main" id="{0FAABEBC-9B7C-460C-B569-6DDAF4DF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20517" name="AutoShape 41">
            <a:extLst>
              <a:ext uri="{FF2B5EF4-FFF2-40B4-BE49-F238E27FC236}">
                <a16:creationId xmlns:a16="http://schemas.microsoft.com/office/drawing/2014/main" id="{2D074536-4961-4EBE-86E9-3A217712CC93}"/>
              </a:ext>
            </a:extLst>
          </p:cNvPr>
          <p:cNvCxnSpPr>
            <a:cxnSpLocks noChangeShapeType="1"/>
            <a:stCxn id="20515" idx="2"/>
            <a:endCxn id="20516" idx="7"/>
          </p:cNvCxnSpPr>
          <p:nvPr/>
        </p:nvCxnSpPr>
        <p:spPr bwMode="auto">
          <a:xfrm>
            <a:off x="7772400" y="54102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AutoShape 27">
            <a:extLst>
              <a:ext uri="{FF2B5EF4-FFF2-40B4-BE49-F238E27FC236}">
                <a16:creationId xmlns:a16="http://schemas.microsoft.com/office/drawing/2014/main" id="{F5359AC3-E518-4AC4-92A5-B9170EDF0806}"/>
              </a:ext>
            </a:extLst>
          </p:cNvPr>
          <p:cNvCxnSpPr>
            <a:cxnSpLocks noChangeShapeType="1"/>
            <a:stCxn id="20521" idx="2"/>
          </p:cNvCxnSpPr>
          <p:nvPr/>
        </p:nvCxnSpPr>
        <p:spPr bwMode="auto">
          <a:xfrm>
            <a:off x="7594600" y="2652713"/>
            <a:ext cx="25400" cy="77628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AutoShape 27">
            <a:extLst>
              <a:ext uri="{FF2B5EF4-FFF2-40B4-BE49-F238E27FC236}">
                <a16:creationId xmlns:a16="http://schemas.microsoft.com/office/drawing/2014/main" id="{2ED892E8-8CCD-4327-9A19-1A3C5AAD32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4191000"/>
            <a:ext cx="25400" cy="7762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C8453F1-8F41-4715-B5C2-BB3FD5F4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E316264-86BB-427A-8B57-B42973B97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80FC120-4774-4DB4-8824-31F488380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001000" cy="1371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B. Table for Aggregation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1509" name="Group 61">
            <a:extLst>
              <a:ext uri="{FF2B5EF4-FFF2-40B4-BE49-F238E27FC236}">
                <a16:creationId xmlns:a16="http://schemas.microsoft.com/office/drawing/2014/main" id="{A725E31C-A8AC-41BD-A918-6155254CB70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98425"/>
            <a:ext cx="5824538" cy="4244975"/>
            <a:chOff x="2091" y="62"/>
            <a:chExt cx="3642" cy="2781"/>
          </a:xfrm>
        </p:grpSpPr>
        <p:sp>
          <p:nvSpPr>
            <p:cNvPr id="21510" name="Freeform 6">
              <a:extLst>
                <a:ext uri="{FF2B5EF4-FFF2-40B4-BE49-F238E27FC236}">
                  <a16:creationId xmlns:a16="http://schemas.microsoft.com/office/drawing/2014/main" id="{D5726A4C-544C-4C8B-91B2-D9123F90E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2077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8">
              <a:extLst>
                <a:ext uri="{FF2B5EF4-FFF2-40B4-BE49-F238E27FC236}">
                  <a16:creationId xmlns:a16="http://schemas.microsoft.com/office/drawing/2014/main" id="{D62803B1-AF3A-4107-8B62-564FBA3DE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1842"/>
              <a:ext cx="737" cy="231"/>
            </a:xfrm>
            <a:custGeom>
              <a:avLst/>
              <a:gdLst>
                <a:gd name="T0" fmla="*/ 736 w 737"/>
                <a:gd name="T1" fmla="*/ 105 h 231"/>
                <a:gd name="T2" fmla="*/ 724 w 737"/>
                <a:gd name="T3" fmla="*/ 85 h 231"/>
                <a:gd name="T4" fmla="*/ 702 w 737"/>
                <a:gd name="T5" fmla="*/ 67 h 231"/>
                <a:gd name="T6" fmla="*/ 670 w 737"/>
                <a:gd name="T7" fmla="*/ 48 h 231"/>
                <a:gd name="T8" fmla="*/ 628 w 737"/>
                <a:gd name="T9" fmla="*/ 33 h 231"/>
                <a:gd name="T10" fmla="*/ 579 w 737"/>
                <a:gd name="T11" fmla="*/ 21 h 231"/>
                <a:gd name="T12" fmla="*/ 524 w 737"/>
                <a:gd name="T13" fmla="*/ 10 h 231"/>
                <a:gd name="T14" fmla="*/ 464 w 737"/>
                <a:gd name="T15" fmla="*/ 3 h 231"/>
                <a:gd name="T16" fmla="*/ 400 w 737"/>
                <a:gd name="T17" fmla="*/ 0 h 231"/>
                <a:gd name="T18" fmla="*/ 336 w 737"/>
                <a:gd name="T19" fmla="*/ 0 h 231"/>
                <a:gd name="T20" fmla="*/ 274 w 737"/>
                <a:gd name="T21" fmla="*/ 3 h 231"/>
                <a:gd name="T22" fmla="*/ 214 w 737"/>
                <a:gd name="T23" fmla="*/ 10 h 231"/>
                <a:gd name="T24" fmla="*/ 157 w 737"/>
                <a:gd name="T25" fmla="*/ 21 h 231"/>
                <a:gd name="T26" fmla="*/ 108 w 737"/>
                <a:gd name="T27" fmla="*/ 33 h 231"/>
                <a:gd name="T28" fmla="*/ 66 w 737"/>
                <a:gd name="T29" fmla="*/ 48 h 231"/>
                <a:gd name="T30" fmla="*/ 35 w 737"/>
                <a:gd name="T31" fmla="*/ 67 h 231"/>
                <a:gd name="T32" fmla="*/ 13 w 737"/>
                <a:gd name="T33" fmla="*/ 85 h 231"/>
                <a:gd name="T34" fmla="*/ 1 w 737"/>
                <a:gd name="T35" fmla="*/ 105 h 231"/>
                <a:gd name="T36" fmla="*/ 1 w 737"/>
                <a:gd name="T37" fmla="*/ 125 h 231"/>
                <a:gd name="T38" fmla="*/ 13 w 737"/>
                <a:gd name="T39" fmla="*/ 144 h 231"/>
                <a:gd name="T40" fmla="*/ 35 w 737"/>
                <a:gd name="T41" fmla="*/ 163 h 231"/>
                <a:gd name="T42" fmla="*/ 66 w 737"/>
                <a:gd name="T43" fmla="*/ 181 h 231"/>
                <a:gd name="T44" fmla="*/ 108 w 737"/>
                <a:gd name="T45" fmla="*/ 196 h 231"/>
                <a:gd name="T46" fmla="*/ 157 w 737"/>
                <a:gd name="T47" fmla="*/ 208 h 231"/>
                <a:gd name="T48" fmla="*/ 214 w 737"/>
                <a:gd name="T49" fmla="*/ 219 h 231"/>
                <a:gd name="T50" fmla="*/ 274 w 737"/>
                <a:gd name="T51" fmla="*/ 226 h 231"/>
                <a:gd name="T52" fmla="*/ 336 w 737"/>
                <a:gd name="T53" fmla="*/ 229 h 231"/>
                <a:gd name="T54" fmla="*/ 400 w 737"/>
                <a:gd name="T55" fmla="*/ 229 h 231"/>
                <a:gd name="T56" fmla="*/ 464 w 737"/>
                <a:gd name="T57" fmla="*/ 226 h 231"/>
                <a:gd name="T58" fmla="*/ 524 w 737"/>
                <a:gd name="T59" fmla="*/ 219 h 231"/>
                <a:gd name="T60" fmla="*/ 579 w 737"/>
                <a:gd name="T61" fmla="*/ 208 h 231"/>
                <a:gd name="T62" fmla="*/ 628 w 737"/>
                <a:gd name="T63" fmla="*/ 196 h 231"/>
                <a:gd name="T64" fmla="*/ 670 w 737"/>
                <a:gd name="T65" fmla="*/ 181 h 231"/>
                <a:gd name="T66" fmla="*/ 702 w 737"/>
                <a:gd name="T67" fmla="*/ 163 h 231"/>
                <a:gd name="T68" fmla="*/ 724 w 737"/>
                <a:gd name="T69" fmla="*/ 144 h 231"/>
                <a:gd name="T70" fmla="*/ 736 w 737"/>
                <a:gd name="T71" fmla="*/ 125 h 2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7"/>
                <a:gd name="T109" fmla="*/ 0 h 231"/>
                <a:gd name="T110" fmla="*/ 737 w 737"/>
                <a:gd name="T111" fmla="*/ 231 h 2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9">
              <a:extLst>
                <a:ext uri="{FF2B5EF4-FFF2-40B4-BE49-F238E27FC236}">
                  <a16:creationId xmlns:a16="http://schemas.microsoft.com/office/drawing/2014/main" id="{D8F9778A-A6F4-41BF-A762-D136053A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2077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29 h 240"/>
                <a:gd name="T38" fmla="*/ 9 w 565"/>
                <a:gd name="T39" fmla="*/ 150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7 h 240"/>
                <a:gd name="T48" fmla="*/ 163 w 565"/>
                <a:gd name="T49" fmla="*/ 227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7 h 240"/>
                <a:gd name="T60" fmla="*/ 444 w 565"/>
                <a:gd name="T61" fmla="*/ 217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11">
              <a:extLst>
                <a:ext uri="{FF2B5EF4-FFF2-40B4-BE49-F238E27FC236}">
                  <a16:creationId xmlns:a16="http://schemas.microsoft.com/office/drawing/2014/main" id="{60D22B21-9CC6-4397-80ED-AEC3ECE22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" y="1900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1 h 241"/>
                <a:gd name="T14" fmla="*/ 355 w 565"/>
                <a:gd name="T15" fmla="*/ 4 h 241"/>
                <a:gd name="T16" fmla="*/ 307 w 565"/>
                <a:gd name="T17" fmla="*/ 1 h 241"/>
                <a:gd name="T18" fmla="*/ 257 w 565"/>
                <a:gd name="T19" fmla="*/ 1 h 241"/>
                <a:gd name="T20" fmla="*/ 209 w 565"/>
                <a:gd name="T21" fmla="*/ 4 h 241"/>
                <a:gd name="T22" fmla="*/ 163 w 565"/>
                <a:gd name="T23" fmla="*/ 11 h 241"/>
                <a:gd name="T24" fmla="*/ 120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6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6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0 w 565"/>
                <a:gd name="T47" fmla="*/ 218 h 241"/>
                <a:gd name="T48" fmla="*/ 163 w 565"/>
                <a:gd name="T49" fmla="*/ 229 h 241"/>
                <a:gd name="T50" fmla="*/ 209 w 565"/>
                <a:gd name="T51" fmla="*/ 236 h 241"/>
                <a:gd name="T52" fmla="*/ 257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12">
              <a:extLst>
                <a:ext uri="{FF2B5EF4-FFF2-40B4-BE49-F238E27FC236}">
                  <a16:creationId xmlns:a16="http://schemas.microsoft.com/office/drawing/2014/main" id="{BE7557CD-9A3E-480D-8F7F-BFDCEF02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189"/>
              <a:ext cx="566" cy="241"/>
            </a:xfrm>
            <a:custGeom>
              <a:avLst/>
              <a:gdLst>
                <a:gd name="T0" fmla="*/ 563 w 566"/>
                <a:gd name="T1" fmla="*/ 109 h 241"/>
                <a:gd name="T2" fmla="*/ 555 w 566"/>
                <a:gd name="T3" fmla="*/ 89 h 241"/>
                <a:gd name="T4" fmla="*/ 538 w 566"/>
                <a:gd name="T5" fmla="*/ 69 h 241"/>
                <a:gd name="T6" fmla="*/ 513 w 566"/>
                <a:gd name="T7" fmla="*/ 51 h 241"/>
                <a:gd name="T8" fmla="*/ 482 w 566"/>
                <a:gd name="T9" fmla="*/ 35 h 241"/>
                <a:gd name="T10" fmla="*/ 444 w 566"/>
                <a:gd name="T11" fmla="*/ 22 h 241"/>
                <a:gd name="T12" fmla="*/ 401 w 566"/>
                <a:gd name="T13" fmla="*/ 12 h 241"/>
                <a:gd name="T14" fmla="*/ 355 w 566"/>
                <a:gd name="T15" fmla="*/ 4 h 241"/>
                <a:gd name="T16" fmla="*/ 307 w 566"/>
                <a:gd name="T17" fmla="*/ 1 h 241"/>
                <a:gd name="T18" fmla="*/ 258 w 566"/>
                <a:gd name="T19" fmla="*/ 1 h 241"/>
                <a:gd name="T20" fmla="*/ 209 w 566"/>
                <a:gd name="T21" fmla="*/ 4 h 241"/>
                <a:gd name="T22" fmla="*/ 163 w 566"/>
                <a:gd name="T23" fmla="*/ 12 h 241"/>
                <a:gd name="T24" fmla="*/ 120 w 566"/>
                <a:gd name="T25" fmla="*/ 22 h 241"/>
                <a:gd name="T26" fmla="*/ 83 w 566"/>
                <a:gd name="T27" fmla="*/ 35 h 241"/>
                <a:gd name="T28" fmla="*/ 51 w 566"/>
                <a:gd name="T29" fmla="*/ 51 h 241"/>
                <a:gd name="T30" fmla="*/ 27 w 566"/>
                <a:gd name="T31" fmla="*/ 69 h 241"/>
                <a:gd name="T32" fmla="*/ 10 w 566"/>
                <a:gd name="T33" fmla="*/ 89 h 241"/>
                <a:gd name="T34" fmla="*/ 2 w 566"/>
                <a:gd name="T35" fmla="*/ 109 h 241"/>
                <a:gd name="T36" fmla="*/ 2 w 566"/>
                <a:gd name="T37" fmla="*/ 130 h 241"/>
                <a:gd name="T38" fmla="*/ 10 w 566"/>
                <a:gd name="T39" fmla="*/ 151 h 241"/>
                <a:gd name="T40" fmla="*/ 27 w 566"/>
                <a:gd name="T41" fmla="*/ 170 h 241"/>
                <a:gd name="T42" fmla="*/ 51 w 566"/>
                <a:gd name="T43" fmla="*/ 188 h 241"/>
                <a:gd name="T44" fmla="*/ 83 w 566"/>
                <a:gd name="T45" fmla="*/ 205 h 241"/>
                <a:gd name="T46" fmla="*/ 120 w 566"/>
                <a:gd name="T47" fmla="*/ 218 h 241"/>
                <a:gd name="T48" fmla="*/ 163 w 566"/>
                <a:gd name="T49" fmla="*/ 228 h 241"/>
                <a:gd name="T50" fmla="*/ 209 w 566"/>
                <a:gd name="T51" fmla="*/ 236 h 241"/>
                <a:gd name="T52" fmla="*/ 258 w 566"/>
                <a:gd name="T53" fmla="*/ 239 h 241"/>
                <a:gd name="T54" fmla="*/ 307 w 566"/>
                <a:gd name="T55" fmla="*/ 239 h 241"/>
                <a:gd name="T56" fmla="*/ 355 w 566"/>
                <a:gd name="T57" fmla="*/ 236 h 241"/>
                <a:gd name="T58" fmla="*/ 401 w 566"/>
                <a:gd name="T59" fmla="*/ 228 h 241"/>
                <a:gd name="T60" fmla="*/ 444 w 566"/>
                <a:gd name="T61" fmla="*/ 218 h 241"/>
                <a:gd name="T62" fmla="*/ 482 w 566"/>
                <a:gd name="T63" fmla="*/ 205 h 241"/>
                <a:gd name="T64" fmla="*/ 513 w 566"/>
                <a:gd name="T65" fmla="*/ 188 h 241"/>
                <a:gd name="T66" fmla="*/ 538 w 566"/>
                <a:gd name="T67" fmla="*/ 170 h 241"/>
                <a:gd name="T68" fmla="*/ 555 w 566"/>
                <a:gd name="T69" fmla="*/ 151 h 241"/>
                <a:gd name="T70" fmla="*/ 563 w 566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6"/>
                <a:gd name="T109" fmla="*/ 0 h 241"/>
                <a:gd name="T110" fmla="*/ 566 w 566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4">
              <a:extLst>
                <a:ext uri="{FF2B5EF4-FFF2-40B4-BE49-F238E27FC236}">
                  <a16:creationId xmlns:a16="http://schemas.microsoft.com/office/drawing/2014/main" id="{E036DCD6-6DC2-4124-8E91-64353CA2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464"/>
              <a:ext cx="565" cy="247"/>
            </a:xfrm>
            <a:custGeom>
              <a:avLst/>
              <a:gdLst>
                <a:gd name="T0" fmla="*/ 564 w 565"/>
                <a:gd name="T1" fmla="*/ 246 h 247"/>
                <a:gd name="T2" fmla="*/ 564 w 565"/>
                <a:gd name="T3" fmla="*/ 0 h 247"/>
                <a:gd name="T4" fmla="*/ 0 w 565"/>
                <a:gd name="T5" fmla="*/ 0 h 247"/>
                <a:gd name="T6" fmla="*/ 0 w 565"/>
                <a:gd name="T7" fmla="*/ 246 h 247"/>
                <a:gd name="T8" fmla="*/ 564 w 565"/>
                <a:gd name="T9" fmla="*/ 2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247"/>
                <a:gd name="T17" fmla="*/ 565 w 565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15">
              <a:extLst>
                <a:ext uri="{FF2B5EF4-FFF2-40B4-BE49-F238E27FC236}">
                  <a16:creationId xmlns:a16="http://schemas.microsoft.com/office/drawing/2014/main" id="{2BC52EB4-6616-48E4-9FF2-DDDF2B2CC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105"/>
              <a:ext cx="804" cy="395"/>
            </a:xfrm>
            <a:custGeom>
              <a:avLst/>
              <a:gdLst>
                <a:gd name="T0" fmla="*/ 0 w 804"/>
                <a:gd name="T1" fmla="*/ 197 h 395"/>
                <a:gd name="T2" fmla="*/ 396 w 804"/>
                <a:gd name="T3" fmla="*/ 0 h 395"/>
                <a:gd name="T4" fmla="*/ 803 w 804"/>
                <a:gd name="T5" fmla="*/ 204 h 395"/>
                <a:gd name="T6" fmla="*/ 396 w 804"/>
                <a:gd name="T7" fmla="*/ 394 h 395"/>
                <a:gd name="T8" fmla="*/ 0 w 804"/>
                <a:gd name="T9" fmla="*/ 19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395"/>
                <a:gd name="T17" fmla="*/ 804 w 804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Rectangle 17">
              <a:extLst>
                <a:ext uri="{FF2B5EF4-FFF2-40B4-BE49-F238E27FC236}">
                  <a16:creationId xmlns:a16="http://schemas.microsoft.com/office/drawing/2014/main" id="{21CC53D3-7FA2-4B0A-87B7-4B4A3F8D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3"/>
              <a:ext cx="31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</a:rPr>
                <a:t>did</a:t>
              </a:r>
            </a:p>
          </p:txBody>
        </p:sp>
        <p:sp>
          <p:nvSpPr>
            <p:cNvPr id="21518" name="Rectangle 18">
              <a:extLst>
                <a:ext uri="{FF2B5EF4-FFF2-40B4-BE49-F238E27FC236}">
                  <a16:creationId xmlns:a16="http://schemas.microsoft.com/office/drawing/2014/main" id="{20532230-8030-4E41-B475-501B4438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07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</a:rPr>
                <a:t>pid</a:t>
              </a:r>
            </a:p>
          </p:txBody>
        </p:sp>
        <p:sp>
          <p:nvSpPr>
            <p:cNvPr id="21519" name="Rectangle 19">
              <a:extLst>
                <a:ext uri="{FF2B5EF4-FFF2-40B4-BE49-F238E27FC236}">
                  <a16:creationId xmlns:a16="http://schemas.microsoft.com/office/drawing/2014/main" id="{A1C32604-8872-4DF5-B50E-4EB955CC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841"/>
              <a:ext cx="76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started_on</a:t>
              </a:r>
            </a:p>
          </p:txBody>
        </p:sp>
        <p:sp>
          <p:nvSpPr>
            <p:cNvPr id="21520" name="Rectangle 21">
              <a:extLst>
                <a:ext uri="{FF2B5EF4-FFF2-40B4-BE49-F238E27FC236}">
                  <a16:creationId xmlns:a16="http://schemas.microsoft.com/office/drawing/2014/main" id="{F02A5887-77AD-4B06-9561-8C17C7EB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916"/>
              <a:ext cx="52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dname</a:t>
              </a:r>
            </a:p>
          </p:txBody>
        </p:sp>
        <p:sp>
          <p:nvSpPr>
            <p:cNvPr id="21521" name="Rectangle 22">
              <a:extLst>
                <a:ext uri="{FF2B5EF4-FFF2-40B4-BE49-F238E27FC236}">
                  <a16:creationId xmlns:a16="http://schemas.microsoft.com/office/drawing/2014/main" id="{A0F73DED-69DC-4940-8C82-787AFAEC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202"/>
              <a:ext cx="39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until</a:t>
              </a:r>
            </a:p>
          </p:txBody>
        </p:sp>
        <p:sp>
          <p:nvSpPr>
            <p:cNvPr id="21522" name="Rectangle 23">
              <a:extLst>
                <a:ext uri="{FF2B5EF4-FFF2-40B4-BE49-F238E27FC236}">
                  <a16:creationId xmlns:a16="http://schemas.microsoft.com/office/drawing/2014/main" id="{4FE3F1FD-42F4-41AD-B1F9-601CE3B5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72"/>
              <a:ext cx="912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Department</a:t>
              </a:r>
            </a:p>
          </p:txBody>
        </p:sp>
        <p:sp>
          <p:nvSpPr>
            <p:cNvPr id="21523" name="Rectangle 24">
              <a:extLst>
                <a:ext uri="{FF2B5EF4-FFF2-40B4-BE49-F238E27FC236}">
                  <a16:creationId xmlns:a16="http://schemas.microsoft.com/office/drawing/2014/main" id="{EF7A2EA1-521F-4018-9C67-DBD4BDAF5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483"/>
              <a:ext cx="55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Project</a:t>
              </a:r>
            </a:p>
          </p:txBody>
        </p:sp>
        <p:grpSp>
          <p:nvGrpSpPr>
            <p:cNvPr id="21524" name="Group 26">
              <a:extLst>
                <a:ext uri="{FF2B5EF4-FFF2-40B4-BE49-F238E27FC236}">
                  <a16:creationId xmlns:a16="http://schemas.microsoft.com/office/drawing/2014/main" id="{DF0A4C51-DF4D-4D45-8D8B-B1AB52096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5" y="619"/>
              <a:ext cx="840" cy="254"/>
              <a:chOff x="3435" y="619"/>
              <a:chExt cx="840" cy="254"/>
            </a:xfrm>
          </p:grpSpPr>
          <p:sp>
            <p:nvSpPr>
              <p:cNvPr id="21547" name="Freeform 27">
                <a:extLst>
                  <a:ext uri="{FF2B5EF4-FFF2-40B4-BE49-F238E27FC236}">
                    <a16:creationId xmlns:a16="http://schemas.microsoft.com/office/drawing/2014/main" id="{F1F007A9-F473-491F-A086-B15FE6B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>
                  <a:gd name="T0" fmla="*/ 839 w 840"/>
                  <a:gd name="T1" fmla="*/ 246 h 247"/>
                  <a:gd name="T2" fmla="*/ 839 w 840"/>
                  <a:gd name="T3" fmla="*/ 0 h 247"/>
                  <a:gd name="T4" fmla="*/ 0 w 840"/>
                  <a:gd name="T5" fmla="*/ 0 h 247"/>
                  <a:gd name="T6" fmla="*/ 0 w 840"/>
                  <a:gd name="T7" fmla="*/ 246 h 247"/>
                  <a:gd name="T8" fmla="*/ 839 w 840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247"/>
                  <a:gd name="T17" fmla="*/ 840 w 84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Rectangle 28">
                <a:extLst>
                  <a:ext uri="{FF2B5EF4-FFF2-40B4-BE49-F238E27FC236}">
                    <a16:creationId xmlns:a16="http://schemas.microsoft.com/office/drawing/2014/main" id="{A175F05E-3512-453B-A826-B4073D25D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16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000" b="1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</a:rPr>
                  <a:t>Employee</a:t>
                </a:r>
              </a:p>
            </p:txBody>
          </p:sp>
        </p:grpSp>
        <p:sp>
          <p:nvSpPr>
            <p:cNvPr id="21525" name="Rectangle 29">
              <a:extLst>
                <a:ext uri="{FF2B5EF4-FFF2-40B4-BE49-F238E27FC236}">
                  <a16:creationId xmlns:a16="http://schemas.microsoft.com/office/drawing/2014/main" id="{6D10748D-00B5-4364-BC50-21795D6C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181"/>
              <a:ext cx="67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Monitors</a:t>
              </a:r>
            </a:p>
          </p:txBody>
        </p:sp>
        <p:sp>
          <p:nvSpPr>
            <p:cNvPr id="21526" name="Rectangle 30">
              <a:extLst>
                <a:ext uri="{FF2B5EF4-FFF2-40B4-BE49-F238E27FC236}">
                  <a16:creationId xmlns:a16="http://schemas.microsoft.com/office/drawing/2014/main" id="{1C8DFADF-AD61-467D-B622-FC0D4130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1746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1527" name="Line 31">
              <a:extLst>
                <a:ext uri="{FF2B5EF4-FFF2-40B4-BE49-F238E27FC236}">
                  <a16:creationId xmlns:a16="http://schemas.microsoft.com/office/drawing/2014/main" id="{C800F8D4-EBA1-41AE-9CE7-570B111C3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327"/>
              <a:ext cx="385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32">
              <a:extLst>
                <a:ext uri="{FF2B5EF4-FFF2-40B4-BE49-F238E27FC236}">
                  <a16:creationId xmlns:a16="http://schemas.microsoft.com/office/drawing/2014/main" id="{67698F65-A1C0-4CFB-8223-B03A7E45B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2075"/>
              <a:ext cx="6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34">
              <a:extLst>
                <a:ext uri="{FF2B5EF4-FFF2-40B4-BE49-F238E27FC236}">
                  <a16:creationId xmlns:a16="http://schemas.microsoft.com/office/drawing/2014/main" id="{860C90AD-DF3E-4895-84F3-B71A1BF63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2318"/>
              <a:ext cx="309" cy="1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35">
              <a:extLst>
                <a:ext uri="{FF2B5EF4-FFF2-40B4-BE49-F238E27FC236}">
                  <a16:creationId xmlns:a16="http://schemas.microsoft.com/office/drawing/2014/main" id="{DEF14E76-6FA5-4301-BB67-FAF27AFC2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2145"/>
              <a:ext cx="0" cy="3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37">
              <a:extLst>
                <a:ext uri="{FF2B5EF4-FFF2-40B4-BE49-F238E27FC236}">
                  <a16:creationId xmlns:a16="http://schemas.microsoft.com/office/drawing/2014/main" id="{4A0AF174-7E29-4E80-BF99-78DAAAC07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1511"/>
              <a:ext cx="0" cy="2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38">
              <a:extLst>
                <a:ext uri="{FF2B5EF4-FFF2-40B4-BE49-F238E27FC236}">
                  <a16:creationId xmlns:a16="http://schemas.microsoft.com/office/drawing/2014/main" id="{1F0C91D7-CDC9-48DD-9453-3D7AF989F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1306"/>
              <a:ext cx="1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39">
              <a:extLst>
                <a:ext uri="{FF2B5EF4-FFF2-40B4-BE49-F238E27FC236}">
                  <a16:creationId xmlns:a16="http://schemas.microsoft.com/office/drawing/2014/main" id="{100F0643-8286-4AB4-9512-4A9D9BA35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9" y="870"/>
              <a:ext cx="0" cy="2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1">
              <a:extLst>
                <a:ext uri="{FF2B5EF4-FFF2-40B4-BE49-F238E27FC236}">
                  <a16:creationId xmlns:a16="http://schemas.microsoft.com/office/drawing/2014/main" id="{6D67DA6C-C24F-4138-B888-FCD684F21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39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30 h 240"/>
                <a:gd name="T38" fmla="*/ 9 w 565"/>
                <a:gd name="T39" fmla="*/ 151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8 h 240"/>
                <a:gd name="T48" fmla="*/ 163 w 565"/>
                <a:gd name="T49" fmla="*/ 228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8 h 240"/>
                <a:gd name="T60" fmla="*/ 444 w 565"/>
                <a:gd name="T61" fmla="*/ 218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1 h 240"/>
                <a:gd name="T70" fmla="*/ 563 w 565"/>
                <a:gd name="T71" fmla="*/ 130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2">
              <a:extLst>
                <a:ext uri="{FF2B5EF4-FFF2-40B4-BE49-F238E27FC236}">
                  <a16:creationId xmlns:a16="http://schemas.microsoft.com/office/drawing/2014/main" id="{59604211-8F93-4019-B63D-493DE48A1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62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2 h 241"/>
                <a:gd name="T14" fmla="*/ 355 w 565"/>
                <a:gd name="T15" fmla="*/ 5 h 241"/>
                <a:gd name="T16" fmla="*/ 307 w 565"/>
                <a:gd name="T17" fmla="*/ 1 h 241"/>
                <a:gd name="T18" fmla="*/ 258 w 565"/>
                <a:gd name="T19" fmla="*/ 1 h 241"/>
                <a:gd name="T20" fmla="*/ 210 w 565"/>
                <a:gd name="T21" fmla="*/ 5 h 241"/>
                <a:gd name="T22" fmla="*/ 164 w 565"/>
                <a:gd name="T23" fmla="*/ 12 h 241"/>
                <a:gd name="T24" fmla="*/ 121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7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7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1 w 565"/>
                <a:gd name="T47" fmla="*/ 218 h 241"/>
                <a:gd name="T48" fmla="*/ 164 w 565"/>
                <a:gd name="T49" fmla="*/ 229 h 241"/>
                <a:gd name="T50" fmla="*/ 210 w 565"/>
                <a:gd name="T51" fmla="*/ 236 h 241"/>
                <a:gd name="T52" fmla="*/ 258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Rectangle 44">
              <a:extLst>
                <a:ext uri="{FF2B5EF4-FFF2-40B4-BE49-F238E27FC236}">
                  <a16:creationId xmlns:a16="http://schemas.microsoft.com/office/drawing/2014/main" id="{873F2AA5-5BAB-4773-BED8-7D19299B6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96"/>
              <a:ext cx="44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1537" name="Rectangle 45">
              <a:extLst>
                <a:ext uri="{FF2B5EF4-FFF2-40B4-BE49-F238E27FC236}">
                  <a16:creationId xmlns:a16="http://schemas.microsoft.com/office/drawing/2014/main" id="{46BCB219-0D17-4061-8971-C36F98F8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32"/>
              <a:ext cx="30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</a:rPr>
                <a:t>ssn</a:t>
              </a:r>
            </a:p>
          </p:txBody>
        </p:sp>
        <p:sp>
          <p:nvSpPr>
            <p:cNvPr id="21538" name="Line 46">
              <a:extLst>
                <a:ext uri="{FF2B5EF4-FFF2-40B4-BE49-F238E27FC236}">
                  <a16:creationId xmlns:a16="http://schemas.microsoft.com/office/drawing/2014/main" id="{DA45BB4C-0DA3-4A63-93E5-6FD5A00AE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494"/>
              <a:ext cx="348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47">
              <a:extLst>
                <a:ext uri="{FF2B5EF4-FFF2-40B4-BE49-F238E27FC236}">
                  <a16:creationId xmlns:a16="http://schemas.microsoft.com/office/drawing/2014/main" id="{3439600B-AFFF-48A3-8DB3-8ADB66936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30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49">
              <a:extLst>
                <a:ext uri="{FF2B5EF4-FFF2-40B4-BE49-F238E27FC236}">
                  <a16:creationId xmlns:a16="http://schemas.microsoft.com/office/drawing/2014/main" id="{67200715-BAE7-4447-A056-6D476E67F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" y="2572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1">
              <a:extLst>
                <a:ext uri="{FF2B5EF4-FFF2-40B4-BE49-F238E27FC236}">
                  <a16:creationId xmlns:a16="http://schemas.microsoft.com/office/drawing/2014/main" id="{8E11B965-363C-4F57-AF4B-2BDB9F337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824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Rectangle 52">
              <a:extLst>
                <a:ext uri="{FF2B5EF4-FFF2-40B4-BE49-F238E27FC236}">
                  <a16:creationId xmlns:a16="http://schemas.microsoft.com/office/drawing/2014/main" id="{32AD52EF-5908-4D96-955D-BA4C2491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24"/>
              <a:ext cx="41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since</a:t>
              </a:r>
            </a:p>
          </p:txBody>
        </p:sp>
        <p:sp>
          <p:nvSpPr>
            <p:cNvPr id="21543" name="Line 53">
              <a:extLst>
                <a:ext uri="{FF2B5EF4-FFF2-40B4-BE49-F238E27FC236}">
                  <a16:creationId xmlns:a16="http://schemas.microsoft.com/office/drawing/2014/main" id="{FE29CDCF-5A3A-4D8A-800D-2708EC506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064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5">
              <a:extLst>
                <a:ext uri="{FF2B5EF4-FFF2-40B4-BE49-F238E27FC236}">
                  <a16:creationId xmlns:a16="http://schemas.microsoft.com/office/drawing/2014/main" id="{D0A30C00-B34F-46A4-83C3-73910664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352"/>
              <a:ext cx="864" cy="415"/>
            </a:xfrm>
            <a:custGeom>
              <a:avLst/>
              <a:gdLst>
                <a:gd name="T0" fmla="*/ 0 w 864"/>
                <a:gd name="T1" fmla="*/ 208 h 415"/>
                <a:gd name="T2" fmla="*/ 426 w 864"/>
                <a:gd name="T3" fmla="*/ 0 h 415"/>
                <a:gd name="T4" fmla="*/ 863 w 864"/>
                <a:gd name="T5" fmla="*/ 214 h 415"/>
                <a:gd name="T6" fmla="*/ 426 w 864"/>
                <a:gd name="T7" fmla="*/ 414 h 415"/>
                <a:gd name="T8" fmla="*/ 0 w 864"/>
                <a:gd name="T9" fmla="*/ 208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15"/>
                <a:gd name="T17" fmla="*/ 864 w 864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15">
                  <a:moveTo>
                    <a:pt x="0" y="208"/>
                  </a:moveTo>
                  <a:lnTo>
                    <a:pt x="426" y="0"/>
                  </a:lnTo>
                  <a:lnTo>
                    <a:pt x="863" y="214"/>
                  </a:lnTo>
                  <a:lnTo>
                    <a:pt x="426" y="414"/>
                  </a:lnTo>
                  <a:lnTo>
                    <a:pt x="0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Rectangle 57">
              <a:extLst>
                <a:ext uri="{FF2B5EF4-FFF2-40B4-BE49-F238E27FC236}">
                  <a16:creationId xmlns:a16="http://schemas.microsoft.com/office/drawing/2014/main" id="{0F7E93FD-2834-4BD0-8E30-21AD137D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457"/>
              <a:ext cx="8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Undertakes</a:t>
              </a:r>
            </a:p>
          </p:txBody>
        </p:sp>
        <p:sp>
          <p:nvSpPr>
            <p:cNvPr id="21546" name="Line 59">
              <a:extLst>
                <a:ext uri="{FF2B5EF4-FFF2-40B4-BE49-F238E27FC236}">
                  <a16:creationId xmlns:a16="http://schemas.microsoft.com/office/drawing/2014/main" id="{9B11C7AA-83D7-4DD5-9DCD-4A87AF8B0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592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3755A1A-53DA-41B8-A3C0-F3F4C94A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3BE70F1-EBDE-40D7-8016-842788C1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7F1013A-515C-46F2-9542-04B2967A85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8001000" cy="914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Tables for Aggregation: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applying previous ideas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3557" name="Group 61">
            <a:extLst>
              <a:ext uri="{FF2B5EF4-FFF2-40B4-BE49-F238E27FC236}">
                <a16:creationId xmlns:a16="http://schemas.microsoft.com/office/drawing/2014/main" id="{15D3F093-8D56-4473-9AC0-5D5F71FA1DE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-53975"/>
            <a:ext cx="5824538" cy="4244975"/>
            <a:chOff x="2091" y="62"/>
            <a:chExt cx="3642" cy="2781"/>
          </a:xfrm>
        </p:grpSpPr>
        <p:sp>
          <p:nvSpPr>
            <p:cNvPr id="23561" name="Freeform 6">
              <a:extLst>
                <a:ext uri="{FF2B5EF4-FFF2-40B4-BE49-F238E27FC236}">
                  <a16:creationId xmlns:a16="http://schemas.microsoft.com/office/drawing/2014/main" id="{EFEF5AAA-C675-415F-AD95-2364F41B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2077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Freeform 8">
              <a:extLst>
                <a:ext uri="{FF2B5EF4-FFF2-40B4-BE49-F238E27FC236}">
                  <a16:creationId xmlns:a16="http://schemas.microsoft.com/office/drawing/2014/main" id="{0AB4F7F9-F207-423A-94BA-6A15A9753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1842"/>
              <a:ext cx="737" cy="231"/>
            </a:xfrm>
            <a:custGeom>
              <a:avLst/>
              <a:gdLst>
                <a:gd name="T0" fmla="*/ 736 w 737"/>
                <a:gd name="T1" fmla="*/ 105 h 231"/>
                <a:gd name="T2" fmla="*/ 724 w 737"/>
                <a:gd name="T3" fmla="*/ 85 h 231"/>
                <a:gd name="T4" fmla="*/ 702 w 737"/>
                <a:gd name="T5" fmla="*/ 67 h 231"/>
                <a:gd name="T6" fmla="*/ 670 w 737"/>
                <a:gd name="T7" fmla="*/ 48 h 231"/>
                <a:gd name="T8" fmla="*/ 628 w 737"/>
                <a:gd name="T9" fmla="*/ 33 h 231"/>
                <a:gd name="T10" fmla="*/ 579 w 737"/>
                <a:gd name="T11" fmla="*/ 21 h 231"/>
                <a:gd name="T12" fmla="*/ 524 w 737"/>
                <a:gd name="T13" fmla="*/ 10 h 231"/>
                <a:gd name="T14" fmla="*/ 464 w 737"/>
                <a:gd name="T15" fmla="*/ 3 h 231"/>
                <a:gd name="T16" fmla="*/ 400 w 737"/>
                <a:gd name="T17" fmla="*/ 0 h 231"/>
                <a:gd name="T18" fmla="*/ 336 w 737"/>
                <a:gd name="T19" fmla="*/ 0 h 231"/>
                <a:gd name="T20" fmla="*/ 274 w 737"/>
                <a:gd name="T21" fmla="*/ 3 h 231"/>
                <a:gd name="T22" fmla="*/ 214 w 737"/>
                <a:gd name="T23" fmla="*/ 10 h 231"/>
                <a:gd name="T24" fmla="*/ 157 w 737"/>
                <a:gd name="T25" fmla="*/ 21 h 231"/>
                <a:gd name="T26" fmla="*/ 108 w 737"/>
                <a:gd name="T27" fmla="*/ 33 h 231"/>
                <a:gd name="T28" fmla="*/ 66 w 737"/>
                <a:gd name="T29" fmla="*/ 48 h 231"/>
                <a:gd name="T30" fmla="*/ 35 w 737"/>
                <a:gd name="T31" fmla="*/ 67 h 231"/>
                <a:gd name="T32" fmla="*/ 13 w 737"/>
                <a:gd name="T33" fmla="*/ 85 h 231"/>
                <a:gd name="T34" fmla="*/ 1 w 737"/>
                <a:gd name="T35" fmla="*/ 105 h 231"/>
                <a:gd name="T36" fmla="*/ 1 w 737"/>
                <a:gd name="T37" fmla="*/ 125 h 231"/>
                <a:gd name="T38" fmla="*/ 13 w 737"/>
                <a:gd name="T39" fmla="*/ 144 h 231"/>
                <a:gd name="T40" fmla="*/ 35 w 737"/>
                <a:gd name="T41" fmla="*/ 163 h 231"/>
                <a:gd name="T42" fmla="*/ 66 w 737"/>
                <a:gd name="T43" fmla="*/ 181 h 231"/>
                <a:gd name="T44" fmla="*/ 108 w 737"/>
                <a:gd name="T45" fmla="*/ 196 h 231"/>
                <a:gd name="T46" fmla="*/ 157 w 737"/>
                <a:gd name="T47" fmla="*/ 208 h 231"/>
                <a:gd name="T48" fmla="*/ 214 w 737"/>
                <a:gd name="T49" fmla="*/ 219 h 231"/>
                <a:gd name="T50" fmla="*/ 274 w 737"/>
                <a:gd name="T51" fmla="*/ 226 h 231"/>
                <a:gd name="T52" fmla="*/ 336 w 737"/>
                <a:gd name="T53" fmla="*/ 229 h 231"/>
                <a:gd name="T54" fmla="*/ 400 w 737"/>
                <a:gd name="T55" fmla="*/ 229 h 231"/>
                <a:gd name="T56" fmla="*/ 464 w 737"/>
                <a:gd name="T57" fmla="*/ 226 h 231"/>
                <a:gd name="T58" fmla="*/ 524 w 737"/>
                <a:gd name="T59" fmla="*/ 219 h 231"/>
                <a:gd name="T60" fmla="*/ 579 w 737"/>
                <a:gd name="T61" fmla="*/ 208 h 231"/>
                <a:gd name="T62" fmla="*/ 628 w 737"/>
                <a:gd name="T63" fmla="*/ 196 h 231"/>
                <a:gd name="T64" fmla="*/ 670 w 737"/>
                <a:gd name="T65" fmla="*/ 181 h 231"/>
                <a:gd name="T66" fmla="*/ 702 w 737"/>
                <a:gd name="T67" fmla="*/ 163 h 231"/>
                <a:gd name="T68" fmla="*/ 724 w 737"/>
                <a:gd name="T69" fmla="*/ 144 h 231"/>
                <a:gd name="T70" fmla="*/ 736 w 737"/>
                <a:gd name="T71" fmla="*/ 125 h 2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7"/>
                <a:gd name="T109" fmla="*/ 0 h 231"/>
                <a:gd name="T110" fmla="*/ 737 w 737"/>
                <a:gd name="T111" fmla="*/ 231 h 2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Freeform 9">
              <a:extLst>
                <a:ext uri="{FF2B5EF4-FFF2-40B4-BE49-F238E27FC236}">
                  <a16:creationId xmlns:a16="http://schemas.microsoft.com/office/drawing/2014/main" id="{93FE2ECF-E722-457E-A4C9-43BC58CCD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2077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29 h 240"/>
                <a:gd name="T38" fmla="*/ 9 w 565"/>
                <a:gd name="T39" fmla="*/ 150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7 h 240"/>
                <a:gd name="T48" fmla="*/ 163 w 565"/>
                <a:gd name="T49" fmla="*/ 227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7 h 240"/>
                <a:gd name="T60" fmla="*/ 444 w 565"/>
                <a:gd name="T61" fmla="*/ 217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Freeform 11">
              <a:extLst>
                <a:ext uri="{FF2B5EF4-FFF2-40B4-BE49-F238E27FC236}">
                  <a16:creationId xmlns:a16="http://schemas.microsoft.com/office/drawing/2014/main" id="{2EDC944B-2634-41B7-B6EF-52CDA35F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" y="1900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1 h 241"/>
                <a:gd name="T14" fmla="*/ 355 w 565"/>
                <a:gd name="T15" fmla="*/ 4 h 241"/>
                <a:gd name="T16" fmla="*/ 307 w 565"/>
                <a:gd name="T17" fmla="*/ 1 h 241"/>
                <a:gd name="T18" fmla="*/ 257 w 565"/>
                <a:gd name="T19" fmla="*/ 1 h 241"/>
                <a:gd name="T20" fmla="*/ 209 w 565"/>
                <a:gd name="T21" fmla="*/ 4 h 241"/>
                <a:gd name="T22" fmla="*/ 163 w 565"/>
                <a:gd name="T23" fmla="*/ 11 h 241"/>
                <a:gd name="T24" fmla="*/ 120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6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6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0 w 565"/>
                <a:gd name="T47" fmla="*/ 218 h 241"/>
                <a:gd name="T48" fmla="*/ 163 w 565"/>
                <a:gd name="T49" fmla="*/ 229 h 241"/>
                <a:gd name="T50" fmla="*/ 209 w 565"/>
                <a:gd name="T51" fmla="*/ 236 h 241"/>
                <a:gd name="T52" fmla="*/ 257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Freeform 12">
              <a:extLst>
                <a:ext uri="{FF2B5EF4-FFF2-40B4-BE49-F238E27FC236}">
                  <a16:creationId xmlns:a16="http://schemas.microsoft.com/office/drawing/2014/main" id="{3A15D9AC-E155-4588-B5A2-2176BD37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1189"/>
              <a:ext cx="566" cy="241"/>
            </a:xfrm>
            <a:custGeom>
              <a:avLst/>
              <a:gdLst>
                <a:gd name="T0" fmla="*/ 563 w 566"/>
                <a:gd name="T1" fmla="*/ 109 h 241"/>
                <a:gd name="T2" fmla="*/ 555 w 566"/>
                <a:gd name="T3" fmla="*/ 89 h 241"/>
                <a:gd name="T4" fmla="*/ 538 w 566"/>
                <a:gd name="T5" fmla="*/ 69 h 241"/>
                <a:gd name="T6" fmla="*/ 513 w 566"/>
                <a:gd name="T7" fmla="*/ 51 h 241"/>
                <a:gd name="T8" fmla="*/ 482 w 566"/>
                <a:gd name="T9" fmla="*/ 35 h 241"/>
                <a:gd name="T10" fmla="*/ 444 w 566"/>
                <a:gd name="T11" fmla="*/ 22 h 241"/>
                <a:gd name="T12" fmla="*/ 401 w 566"/>
                <a:gd name="T13" fmla="*/ 12 h 241"/>
                <a:gd name="T14" fmla="*/ 355 w 566"/>
                <a:gd name="T15" fmla="*/ 4 h 241"/>
                <a:gd name="T16" fmla="*/ 307 w 566"/>
                <a:gd name="T17" fmla="*/ 1 h 241"/>
                <a:gd name="T18" fmla="*/ 258 w 566"/>
                <a:gd name="T19" fmla="*/ 1 h 241"/>
                <a:gd name="T20" fmla="*/ 209 w 566"/>
                <a:gd name="T21" fmla="*/ 4 h 241"/>
                <a:gd name="T22" fmla="*/ 163 w 566"/>
                <a:gd name="T23" fmla="*/ 12 h 241"/>
                <a:gd name="T24" fmla="*/ 120 w 566"/>
                <a:gd name="T25" fmla="*/ 22 h 241"/>
                <a:gd name="T26" fmla="*/ 83 w 566"/>
                <a:gd name="T27" fmla="*/ 35 h 241"/>
                <a:gd name="T28" fmla="*/ 51 w 566"/>
                <a:gd name="T29" fmla="*/ 51 h 241"/>
                <a:gd name="T30" fmla="*/ 27 w 566"/>
                <a:gd name="T31" fmla="*/ 69 h 241"/>
                <a:gd name="T32" fmla="*/ 10 w 566"/>
                <a:gd name="T33" fmla="*/ 89 h 241"/>
                <a:gd name="T34" fmla="*/ 2 w 566"/>
                <a:gd name="T35" fmla="*/ 109 h 241"/>
                <a:gd name="T36" fmla="*/ 2 w 566"/>
                <a:gd name="T37" fmla="*/ 130 h 241"/>
                <a:gd name="T38" fmla="*/ 10 w 566"/>
                <a:gd name="T39" fmla="*/ 151 h 241"/>
                <a:gd name="T40" fmla="*/ 27 w 566"/>
                <a:gd name="T41" fmla="*/ 170 h 241"/>
                <a:gd name="T42" fmla="*/ 51 w 566"/>
                <a:gd name="T43" fmla="*/ 188 h 241"/>
                <a:gd name="T44" fmla="*/ 83 w 566"/>
                <a:gd name="T45" fmla="*/ 205 h 241"/>
                <a:gd name="T46" fmla="*/ 120 w 566"/>
                <a:gd name="T47" fmla="*/ 218 h 241"/>
                <a:gd name="T48" fmla="*/ 163 w 566"/>
                <a:gd name="T49" fmla="*/ 228 h 241"/>
                <a:gd name="T50" fmla="*/ 209 w 566"/>
                <a:gd name="T51" fmla="*/ 236 h 241"/>
                <a:gd name="T52" fmla="*/ 258 w 566"/>
                <a:gd name="T53" fmla="*/ 239 h 241"/>
                <a:gd name="T54" fmla="*/ 307 w 566"/>
                <a:gd name="T55" fmla="*/ 239 h 241"/>
                <a:gd name="T56" fmla="*/ 355 w 566"/>
                <a:gd name="T57" fmla="*/ 236 h 241"/>
                <a:gd name="T58" fmla="*/ 401 w 566"/>
                <a:gd name="T59" fmla="*/ 228 h 241"/>
                <a:gd name="T60" fmla="*/ 444 w 566"/>
                <a:gd name="T61" fmla="*/ 218 h 241"/>
                <a:gd name="T62" fmla="*/ 482 w 566"/>
                <a:gd name="T63" fmla="*/ 205 h 241"/>
                <a:gd name="T64" fmla="*/ 513 w 566"/>
                <a:gd name="T65" fmla="*/ 188 h 241"/>
                <a:gd name="T66" fmla="*/ 538 w 566"/>
                <a:gd name="T67" fmla="*/ 170 h 241"/>
                <a:gd name="T68" fmla="*/ 555 w 566"/>
                <a:gd name="T69" fmla="*/ 151 h 241"/>
                <a:gd name="T70" fmla="*/ 563 w 566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6"/>
                <a:gd name="T109" fmla="*/ 0 h 241"/>
                <a:gd name="T110" fmla="*/ 566 w 566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14">
              <a:extLst>
                <a:ext uri="{FF2B5EF4-FFF2-40B4-BE49-F238E27FC236}">
                  <a16:creationId xmlns:a16="http://schemas.microsoft.com/office/drawing/2014/main" id="{08F4923C-D4FF-4760-9B99-00F0B1640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464"/>
              <a:ext cx="565" cy="247"/>
            </a:xfrm>
            <a:custGeom>
              <a:avLst/>
              <a:gdLst>
                <a:gd name="T0" fmla="*/ 564 w 565"/>
                <a:gd name="T1" fmla="*/ 246 h 247"/>
                <a:gd name="T2" fmla="*/ 564 w 565"/>
                <a:gd name="T3" fmla="*/ 0 h 247"/>
                <a:gd name="T4" fmla="*/ 0 w 565"/>
                <a:gd name="T5" fmla="*/ 0 h 247"/>
                <a:gd name="T6" fmla="*/ 0 w 565"/>
                <a:gd name="T7" fmla="*/ 246 h 247"/>
                <a:gd name="T8" fmla="*/ 564 w 565"/>
                <a:gd name="T9" fmla="*/ 2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247"/>
                <a:gd name="T17" fmla="*/ 565 w 565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15">
              <a:extLst>
                <a:ext uri="{FF2B5EF4-FFF2-40B4-BE49-F238E27FC236}">
                  <a16:creationId xmlns:a16="http://schemas.microsoft.com/office/drawing/2014/main" id="{E4FB992E-765B-4C75-AD25-1649B6676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105"/>
              <a:ext cx="804" cy="395"/>
            </a:xfrm>
            <a:custGeom>
              <a:avLst/>
              <a:gdLst>
                <a:gd name="T0" fmla="*/ 0 w 804"/>
                <a:gd name="T1" fmla="*/ 197 h 395"/>
                <a:gd name="T2" fmla="*/ 396 w 804"/>
                <a:gd name="T3" fmla="*/ 0 h 395"/>
                <a:gd name="T4" fmla="*/ 803 w 804"/>
                <a:gd name="T5" fmla="*/ 204 h 395"/>
                <a:gd name="T6" fmla="*/ 396 w 804"/>
                <a:gd name="T7" fmla="*/ 394 h 395"/>
                <a:gd name="T8" fmla="*/ 0 w 804"/>
                <a:gd name="T9" fmla="*/ 19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395"/>
                <a:gd name="T17" fmla="*/ 804 w 804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Rectangle 17">
              <a:extLst>
                <a:ext uri="{FF2B5EF4-FFF2-40B4-BE49-F238E27FC236}">
                  <a16:creationId xmlns:a16="http://schemas.microsoft.com/office/drawing/2014/main" id="{570EF75C-33A3-457D-B150-8D8497C4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3"/>
              <a:ext cx="31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</a:rPr>
                <a:t>did</a:t>
              </a:r>
            </a:p>
          </p:txBody>
        </p:sp>
        <p:sp>
          <p:nvSpPr>
            <p:cNvPr id="23569" name="Rectangle 18">
              <a:extLst>
                <a:ext uri="{FF2B5EF4-FFF2-40B4-BE49-F238E27FC236}">
                  <a16:creationId xmlns:a16="http://schemas.microsoft.com/office/drawing/2014/main" id="{5C8905AB-06B6-4B4B-8B52-37B6BAFA1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07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</a:rPr>
                <a:t>pid</a:t>
              </a:r>
            </a:p>
          </p:txBody>
        </p:sp>
        <p:sp>
          <p:nvSpPr>
            <p:cNvPr id="23570" name="Rectangle 19">
              <a:extLst>
                <a:ext uri="{FF2B5EF4-FFF2-40B4-BE49-F238E27FC236}">
                  <a16:creationId xmlns:a16="http://schemas.microsoft.com/office/drawing/2014/main" id="{6ADA3847-508F-4711-B8D9-63194D744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841"/>
              <a:ext cx="76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started_on</a:t>
              </a:r>
            </a:p>
          </p:txBody>
        </p:sp>
        <p:sp>
          <p:nvSpPr>
            <p:cNvPr id="23571" name="Rectangle 21">
              <a:extLst>
                <a:ext uri="{FF2B5EF4-FFF2-40B4-BE49-F238E27FC236}">
                  <a16:creationId xmlns:a16="http://schemas.microsoft.com/office/drawing/2014/main" id="{3B47DAD6-441D-4B6C-AB9C-93DCC9B6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916"/>
              <a:ext cx="52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dname</a:t>
              </a:r>
            </a:p>
          </p:txBody>
        </p:sp>
        <p:sp>
          <p:nvSpPr>
            <p:cNvPr id="23572" name="Rectangle 22">
              <a:extLst>
                <a:ext uri="{FF2B5EF4-FFF2-40B4-BE49-F238E27FC236}">
                  <a16:creationId xmlns:a16="http://schemas.microsoft.com/office/drawing/2014/main" id="{C1F1C1DA-ACA3-490F-8E69-A1595CC5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202"/>
              <a:ext cx="39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until</a:t>
              </a:r>
            </a:p>
          </p:txBody>
        </p:sp>
        <p:sp>
          <p:nvSpPr>
            <p:cNvPr id="23573" name="Rectangle 23">
              <a:extLst>
                <a:ext uri="{FF2B5EF4-FFF2-40B4-BE49-F238E27FC236}">
                  <a16:creationId xmlns:a16="http://schemas.microsoft.com/office/drawing/2014/main" id="{116C7BBA-ED1E-47BD-9A74-0AFD20C0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72"/>
              <a:ext cx="912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Department</a:t>
              </a:r>
            </a:p>
          </p:txBody>
        </p:sp>
        <p:sp>
          <p:nvSpPr>
            <p:cNvPr id="23574" name="Rectangle 24">
              <a:extLst>
                <a:ext uri="{FF2B5EF4-FFF2-40B4-BE49-F238E27FC236}">
                  <a16:creationId xmlns:a16="http://schemas.microsoft.com/office/drawing/2014/main" id="{B4DA78A5-E1FC-4B5E-8F5B-F0903471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483"/>
              <a:ext cx="55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Project</a:t>
              </a:r>
            </a:p>
          </p:txBody>
        </p:sp>
        <p:grpSp>
          <p:nvGrpSpPr>
            <p:cNvPr id="23575" name="Group 26">
              <a:extLst>
                <a:ext uri="{FF2B5EF4-FFF2-40B4-BE49-F238E27FC236}">
                  <a16:creationId xmlns:a16="http://schemas.microsoft.com/office/drawing/2014/main" id="{79467D8A-0EBE-497F-AA0F-0428DBCD0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5" y="619"/>
              <a:ext cx="840" cy="254"/>
              <a:chOff x="3435" y="619"/>
              <a:chExt cx="840" cy="254"/>
            </a:xfrm>
          </p:grpSpPr>
          <p:sp>
            <p:nvSpPr>
              <p:cNvPr id="23598" name="Freeform 27">
                <a:extLst>
                  <a:ext uri="{FF2B5EF4-FFF2-40B4-BE49-F238E27FC236}">
                    <a16:creationId xmlns:a16="http://schemas.microsoft.com/office/drawing/2014/main" id="{3F602BF9-1AF8-4247-87D1-94A8EEE45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>
                  <a:gd name="T0" fmla="*/ 839 w 840"/>
                  <a:gd name="T1" fmla="*/ 246 h 247"/>
                  <a:gd name="T2" fmla="*/ 839 w 840"/>
                  <a:gd name="T3" fmla="*/ 0 h 247"/>
                  <a:gd name="T4" fmla="*/ 0 w 840"/>
                  <a:gd name="T5" fmla="*/ 0 h 247"/>
                  <a:gd name="T6" fmla="*/ 0 w 840"/>
                  <a:gd name="T7" fmla="*/ 246 h 247"/>
                  <a:gd name="T8" fmla="*/ 839 w 840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247"/>
                  <a:gd name="T17" fmla="*/ 840 w 84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Rectangle 28">
                <a:extLst>
                  <a:ext uri="{FF2B5EF4-FFF2-40B4-BE49-F238E27FC236}">
                    <a16:creationId xmlns:a16="http://schemas.microsoft.com/office/drawing/2014/main" id="{4249D4F9-8916-45ED-A3BC-E6FC5C673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16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000" b="1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</a:rPr>
                  <a:t>Employee</a:t>
                </a:r>
              </a:p>
            </p:txBody>
          </p:sp>
        </p:grpSp>
        <p:sp>
          <p:nvSpPr>
            <p:cNvPr id="23576" name="Rectangle 29">
              <a:extLst>
                <a:ext uri="{FF2B5EF4-FFF2-40B4-BE49-F238E27FC236}">
                  <a16:creationId xmlns:a16="http://schemas.microsoft.com/office/drawing/2014/main" id="{1F10E4DE-1C1C-440A-8C94-91CF6DE2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181"/>
              <a:ext cx="67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Monitors</a:t>
              </a:r>
            </a:p>
          </p:txBody>
        </p:sp>
        <p:sp>
          <p:nvSpPr>
            <p:cNvPr id="23577" name="Rectangle 30">
              <a:extLst>
                <a:ext uri="{FF2B5EF4-FFF2-40B4-BE49-F238E27FC236}">
                  <a16:creationId xmlns:a16="http://schemas.microsoft.com/office/drawing/2014/main" id="{83E419C5-3E51-4CFF-B9A3-6B06B9AA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1746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3578" name="Line 31">
              <a:extLst>
                <a:ext uri="{FF2B5EF4-FFF2-40B4-BE49-F238E27FC236}">
                  <a16:creationId xmlns:a16="http://schemas.microsoft.com/office/drawing/2014/main" id="{75AD8C48-6990-42CA-90F8-07E430CDA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327"/>
              <a:ext cx="385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32">
              <a:extLst>
                <a:ext uri="{FF2B5EF4-FFF2-40B4-BE49-F238E27FC236}">
                  <a16:creationId xmlns:a16="http://schemas.microsoft.com/office/drawing/2014/main" id="{5E9EE1BB-A4BB-4FA6-9D94-036F504C1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2075"/>
              <a:ext cx="6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34">
              <a:extLst>
                <a:ext uri="{FF2B5EF4-FFF2-40B4-BE49-F238E27FC236}">
                  <a16:creationId xmlns:a16="http://schemas.microsoft.com/office/drawing/2014/main" id="{F0F91A66-97EA-43D7-8285-A04DC920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2318"/>
              <a:ext cx="309" cy="1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35">
              <a:extLst>
                <a:ext uri="{FF2B5EF4-FFF2-40B4-BE49-F238E27FC236}">
                  <a16:creationId xmlns:a16="http://schemas.microsoft.com/office/drawing/2014/main" id="{263AA3DF-B8C4-44AF-99A5-BCCA8C762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2145"/>
              <a:ext cx="0" cy="3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37">
              <a:extLst>
                <a:ext uri="{FF2B5EF4-FFF2-40B4-BE49-F238E27FC236}">
                  <a16:creationId xmlns:a16="http://schemas.microsoft.com/office/drawing/2014/main" id="{CA4912D5-2ED3-4259-8334-FC5C2117C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1511"/>
              <a:ext cx="0" cy="2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38">
              <a:extLst>
                <a:ext uri="{FF2B5EF4-FFF2-40B4-BE49-F238E27FC236}">
                  <a16:creationId xmlns:a16="http://schemas.microsoft.com/office/drawing/2014/main" id="{0B8FF587-6389-4654-992F-65F98B9D9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1306"/>
              <a:ext cx="1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39">
              <a:extLst>
                <a:ext uri="{FF2B5EF4-FFF2-40B4-BE49-F238E27FC236}">
                  <a16:creationId xmlns:a16="http://schemas.microsoft.com/office/drawing/2014/main" id="{967C1F80-3A4A-44D7-AAA1-B8BDBDD02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9" y="870"/>
              <a:ext cx="0" cy="2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Freeform 41">
              <a:extLst>
                <a:ext uri="{FF2B5EF4-FFF2-40B4-BE49-F238E27FC236}">
                  <a16:creationId xmlns:a16="http://schemas.microsoft.com/office/drawing/2014/main" id="{A185DAEF-0930-4213-A8C2-D4D2E634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39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30 h 240"/>
                <a:gd name="T38" fmla="*/ 9 w 565"/>
                <a:gd name="T39" fmla="*/ 151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8 h 240"/>
                <a:gd name="T48" fmla="*/ 163 w 565"/>
                <a:gd name="T49" fmla="*/ 228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8 h 240"/>
                <a:gd name="T60" fmla="*/ 444 w 565"/>
                <a:gd name="T61" fmla="*/ 218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1 h 240"/>
                <a:gd name="T70" fmla="*/ 563 w 565"/>
                <a:gd name="T71" fmla="*/ 130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42">
              <a:extLst>
                <a:ext uri="{FF2B5EF4-FFF2-40B4-BE49-F238E27FC236}">
                  <a16:creationId xmlns:a16="http://schemas.microsoft.com/office/drawing/2014/main" id="{177EEF00-62FE-478B-BA7E-8A2FBF9F5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62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2 h 241"/>
                <a:gd name="T14" fmla="*/ 355 w 565"/>
                <a:gd name="T15" fmla="*/ 5 h 241"/>
                <a:gd name="T16" fmla="*/ 307 w 565"/>
                <a:gd name="T17" fmla="*/ 1 h 241"/>
                <a:gd name="T18" fmla="*/ 258 w 565"/>
                <a:gd name="T19" fmla="*/ 1 h 241"/>
                <a:gd name="T20" fmla="*/ 210 w 565"/>
                <a:gd name="T21" fmla="*/ 5 h 241"/>
                <a:gd name="T22" fmla="*/ 164 w 565"/>
                <a:gd name="T23" fmla="*/ 12 h 241"/>
                <a:gd name="T24" fmla="*/ 121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7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7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1 w 565"/>
                <a:gd name="T47" fmla="*/ 218 h 241"/>
                <a:gd name="T48" fmla="*/ 164 w 565"/>
                <a:gd name="T49" fmla="*/ 229 h 241"/>
                <a:gd name="T50" fmla="*/ 210 w 565"/>
                <a:gd name="T51" fmla="*/ 236 h 241"/>
                <a:gd name="T52" fmla="*/ 258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44">
              <a:extLst>
                <a:ext uri="{FF2B5EF4-FFF2-40B4-BE49-F238E27FC236}">
                  <a16:creationId xmlns:a16="http://schemas.microsoft.com/office/drawing/2014/main" id="{0EDF48AE-F3E4-4111-B41A-2AEFA80E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96"/>
              <a:ext cx="44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3588" name="Rectangle 45">
              <a:extLst>
                <a:ext uri="{FF2B5EF4-FFF2-40B4-BE49-F238E27FC236}">
                  <a16:creationId xmlns:a16="http://schemas.microsoft.com/office/drawing/2014/main" id="{C8A8531C-A14A-473C-8E71-1EB81DA6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32"/>
              <a:ext cx="30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</a:rPr>
                <a:t>ssn</a:t>
              </a:r>
            </a:p>
          </p:txBody>
        </p:sp>
        <p:sp>
          <p:nvSpPr>
            <p:cNvPr id="23589" name="Line 46">
              <a:extLst>
                <a:ext uri="{FF2B5EF4-FFF2-40B4-BE49-F238E27FC236}">
                  <a16:creationId xmlns:a16="http://schemas.microsoft.com/office/drawing/2014/main" id="{E0C4B329-A7AB-45A6-8C65-BB4C4B7B2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494"/>
              <a:ext cx="348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47">
              <a:extLst>
                <a:ext uri="{FF2B5EF4-FFF2-40B4-BE49-F238E27FC236}">
                  <a16:creationId xmlns:a16="http://schemas.microsoft.com/office/drawing/2014/main" id="{D75A15CA-AA9C-4A52-9E98-3C31D7B82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30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49">
              <a:extLst>
                <a:ext uri="{FF2B5EF4-FFF2-40B4-BE49-F238E27FC236}">
                  <a16:creationId xmlns:a16="http://schemas.microsoft.com/office/drawing/2014/main" id="{524F3219-11FE-4F75-8154-A2FF8E357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" y="2572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Freeform 51">
              <a:extLst>
                <a:ext uri="{FF2B5EF4-FFF2-40B4-BE49-F238E27FC236}">
                  <a16:creationId xmlns:a16="http://schemas.microsoft.com/office/drawing/2014/main" id="{5A527ADA-E100-4F38-ABC7-CB5A9C23D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824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Rectangle 52">
              <a:extLst>
                <a:ext uri="{FF2B5EF4-FFF2-40B4-BE49-F238E27FC236}">
                  <a16:creationId xmlns:a16="http://schemas.microsoft.com/office/drawing/2014/main" id="{B1301CA2-3157-4854-A385-A84F9F368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24"/>
              <a:ext cx="41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since</a:t>
              </a:r>
            </a:p>
          </p:txBody>
        </p:sp>
        <p:sp>
          <p:nvSpPr>
            <p:cNvPr id="23594" name="Line 53">
              <a:extLst>
                <a:ext uri="{FF2B5EF4-FFF2-40B4-BE49-F238E27FC236}">
                  <a16:creationId xmlns:a16="http://schemas.microsoft.com/office/drawing/2014/main" id="{82DF1482-D4F7-4A1D-942A-A27EB23D9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064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Freeform 55">
              <a:extLst>
                <a:ext uri="{FF2B5EF4-FFF2-40B4-BE49-F238E27FC236}">
                  <a16:creationId xmlns:a16="http://schemas.microsoft.com/office/drawing/2014/main" id="{62D704D0-E091-4D56-86D7-00B5198C1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352"/>
              <a:ext cx="864" cy="415"/>
            </a:xfrm>
            <a:custGeom>
              <a:avLst/>
              <a:gdLst>
                <a:gd name="T0" fmla="*/ 0 w 864"/>
                <a:gd name="T1" fmla="*/ 208 h 415"/>
                <a:gd name="T2" fmla="*/ 426 w 864"/>
                <a:gd name="T3" fmla="*/ 0 h 415"/>
                <a:gd name="T4" fmla="*/ 863 w 864"/>
                <a:gd name="T5" fmla="*/ 214 h 415"/>
                <a:gd name="T6" fmla="*/ 426 w 864"/>
                <a:gd name="T7" fmla="*/ 414 h 415"/>
                <a:gd name="T8" fmla="*/ 0 w 864"/>
                <a:gd name="T9" fmla="*/ 208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15"/>
                <a:gd name="T17" fmla="*/ 864 w 864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15">
                  <a:moveTo>
                    <a:pt x="0" y="208"/>
                  </a:moveTo>
                  <a:lnTo>
                    <a:pt x="426" y="0"/>
                  </a:lnTo>
                  <a:lnTo>
                    <a:pt x="863" y="214"/>
                  </a:lnTo>
                  <a:lnTo>
                    <a:pt x="426" y="414"/>
                  </a:lnTo>
                  <a:lnTo>
                    <a:pt x="0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Rectangle 57">
              <a:extLst>
                <a:ext uri="{FF2B5EF4-FFF2-40B4-BE49-F238E27FC236}">
                  <a16:creationId xmlns:a16="http://schemas.microsoft.com/office/drawing/2014/main" id="{2204C68D-A7EA-486B-8524-9029F214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457"/>
              <a:ext cx="8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Undertakes</a:t>
              </a:r>
            </a:p>
          </p:txBody>
        </p:sp>
        <p:sp>
          <p:nvSpPr>
            <p:cNvPr id="23597" name="Line 59">
              <a:extLst>
                <a:ext uri="{FF2B5EF4-FFF2-40B4-BE49-F238E27FC236}">
                  <a16:creationId xmlns:a16="http://schemas.microsoft.com/office/drawing/2014/main" id="{816996B8-DD4F-412E-BB4F-14643A8AE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592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97" name="Rectangle 60">
            <a:extLst>
              <a:ext uri="{FF2B5EF4-FFF2-40B4-BE49-F238E27FC236}">
                <a16:creationId xmlns:a16="http://schemas.microsoft.com/office/drawing/2014/main" id="{E94B38DF-95F5-4081-B012-E96C7D429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7010400" cy="25146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/>
              <a:t>Table for </a:t>
            </a:r>
            <a:r>
              <a:rPr lang="ja-JP" altLang="en-US" sz="2000" b="1" i="1"/>
              <a:t>“</a:t>
            </a:r>
            <a:r>
              <a:rPr lang="en-US" altLang="ja-JP" sz="2000" b="1" i="1"/>
              <a:t>aggregate</a:t>
            </a:r>
            <a:r>
              <a:rPr lang="ja-JP" altLang="en-US" sz="2000" b="1" i="1"/>
              <a:t>”</a:t>
            </a:r>
            <a:r>
              <a:rPr lang="en-US" altLang="ja-JP" sz="2000" b="1" i="1"/>
              <a:t> relationship treats nested as entity</a:t>
            </a:r>
            <a:endParaRPr lang="en-US" altLang="ja-JP" sz="2000" b="1" i="1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table T_monitors(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	ssn integer </a:t>
            </a:r>
            <a:r>
              <a:rPr lang="en-US" altLang="en-US" sz="2000" i="1">
                <a:solidFill>
                  <a:schemeClr val="tx2"/>
                </a:solidFill>
              </a:rPr>
              <a:t>references</a:t>
            </a:r>
            <a:r>
              <a:rPr lang="en-US" altLang="en-US" sz="2000">
                <a:solidFill>
                  <a:schemeClr val="tx2"/>
                </a:solidFill>
              </a:rPr>
              <a:t> T_emp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	did integer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	pid integer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     </a:t>
            </a:r>
            <a:r>
              <a:rPr lang="en-US" altLang="en-US" sz="2000" i="1">
                <a:solidFill>
                  <a:schemeClr val="tx2"/>
                </a:solidFill>
              </a:rPr>
              <a:t>foreign key </a:t>
            </a:r>
            <a:r>
              <a:rPr lang="en-US" altLang="en-US" sz="2000">
                <a:solidFill>
                  <a:schemeClr val="tx2"/>
                </a:solidFill>
              </a:rPr>
              <a:t>(did,pid)</a:t>
            </a:r>
            <a:r>
              <a:rPr lang="en-US" altLang="en-US" sz="2000" i="1">
                <a:solidFill>
                  <a:schemeClr val="tx2"/>
                </a:solidFill>
              </a:rPr>
              <a:t>  references</a:t>
            </a:r>
            <a:r>
              <a:rPr lang="en-US" altLang="en-US" sz="2000">
                <a:solidFill>
                  <a:schemeClr val="tx2"/>
                </a:solidFill>
              </a:rPr>
              <a:t> T_undertakes  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	until date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	</a:t>
            </a:r>
            <a:r>
              <a:rPr lang="en-US" altLang="en-US" sz="2000" b="1" i="1">
                <a:solidFill>
                  <a:schemeClr val="tx2"/>
                </a:solidFill>
              </a:rPr>
              <a:t>primary key</a:t>
            </a:r>
            <a:r>
              <a:rPr lang="en-US" altLang="en-US" sz="2000" b="1">
                <a:solidFill>
                  <a:schemeClr val="tx2"/>
                </a:solidFill>
              </a:rPr>
              <a:t> (did,pid,ssn)</a:t>
            </a:r>
            <a:r>
              <a:rPr lang="en-US" altLang="en-US" sz="2000">
                <a:solidFill>
                  <a:schemeClr val="tx2"/>
                </a:solidFill>
              </a:rPr>
              <a:t> )	</a:t>
            </a:r>
          </a:p>
        </p:txBody>
      </p:sp>
      <p:sp>
        <p:nvSpPr>
          <p:cNvPr id="49198" name="Rectangle 62">
            <a:extLst>
              <a:ext uri="{FF2B5EF4-FFF2-40B4-BE49-F238E27FC236}">
                <a16:creationId xmlns:a16="http://schemas.microsoft.com/office/drawing/2014/main" id="{073B50AC-7BA8-4AA4-97EE-58BAC13D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2971800" cy="3352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i="1"/>
              <a:t>Tables for nested reln</a:t>
            </a:r>
            <a:r>
              <a:rPr lang="ja-JP" altLang="en-US" sz="2000" b="1" i="1"/>
              <a:t>’</a:t>
            </a:r>
            <a:r>
              <a:rPr lang="en-US" altLang="ja-JP" sz="2000" b="1" i="1"/>
              <a:t>s</a:t>
            </a:r>
          </a:p>
          <a:p>
            <a:pPr>
              <a:lnSpc>
                <a:spcPct val="10000"/>
              </a:lnSpc>
              <a:buFont typeface="Times" panose="02020603050405020304" pitchFamily="18" charset="0"/>
              <a:buNone/>
            </a:pPr>
            <a:endParaRPr lang="en-US" altLang="en-US" sz="2000" i="1"/>
          </a:p>
          <a:p>
            <a:pPr>
              <a:lnSpc>
                <a:spcPct val="7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table T_proj(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	pid </a:t>
            </a:r>
            <a:r>
              <a:rPr lang="en-US" altLang="en-US" sz="2000" b="1"/>
              <a:t>primary key</a:t>
            </a:r>
            <a:r>
              <a:rPr lang="en-US" altLang="en-US" sz="2000"/>
              <a:t> ...)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table T_dept(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	did </a:t>
            </a:r>
            <a:r>
              <a:rPr lang="en-US" altLang="en-US" sz="2000" b="1"/>
              <a:t>primary key</a:t>
            </a:r>
            <a:r>
              <a:rPr lang="en-US" altLang="en-US" sz="2000"/>
              <a:t> ...)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table T_undertakes(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	pid </a:t>
            </a:r>
            <a:r>
              <a:rPr lang="en-US" altLang="en-US" sz="2000" b="1"/>
              <a:t>references</a:t>
            </a:r>
            <a:r>
              <a:rPr lang="en-US" altLang="en-US" sz="2000"/>
              <a:t> T_proj,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	did </a:t>
            </a:r>
            <a:r>
              <a:rPr lang="en-US" altLang="en-US" sz="2000" b="1"/>
              <a:t>references</a:t>
            </a:r>
            <a:r>
              <a:rPr lang="en-US" altLang="en-US" sz="2000"/>
              <a:t> T_dept,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	</a:t>
            </a:r>
            <a:r>
              <a:rPr lang="en-US" altLang="en-US" sz="2000" b="1"/>
              <a:t>primary key(pid,did),</a:t>
            </a:r>
            <a:endParaRPr lang="en-US" altLang="en-US" sz="2000"/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	since date )</a:t>
            </a:r>
          </a:p>
        </p:txBody>
      </p:sp>
      <p:sp>
        <p:nvSpPr>
          <p:cNvPr id="49199" name="Rectangle 62">
            <a:extLst>
              <a:ext uri="{FF2B5EF4-FFF2-40B4-BE49-F238E27FC236}">
                <a16:creationId xmlns:a16="http://schemas.microsoft.com/office/drawing/2014/main" id="{ABF3BECE-3881-414E-AE55-D9A3D725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1905000" cy="9144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table T_emp(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/>
              <a:t>   ssn </a:t>
            </a:r>
            <a:r>
              <a:rPr lang="en-US" altLang="en-US" sz="2000" b="1"/>
              <a:t>key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/>
              <a:t>   ...</a:t>
            </a:r>
            <a:endParaRPr lang="en-US" altLang="en-US" sz="2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7" grpId="0" animBg="1" autoUpdateAnimBg="0"/>
      <p:bldP spid="49198" grpId="0" animBg="1" autoUpdateAnimBg="0"/>
      <p:bldP spid="4919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378F79C-C54F-4641-8F50-F363FFF82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*</a:t>
            </a:r>
            <a:r>
              <a:rPr lang="en-US" altLang="en-US" sz="2800" b="1">
                <a:ea typeface="ＭＳ Ｐゴシック" panose="020B0600070205080204" pitchFamily="34" charset="-128"/>
              </a:rPr>
              <a:t>Mapping Subclasses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  <a:r>
              <a:rPr lang="en-US" altLang="en-US" sz="2400" b="1">
                <a:ea typeface="ＭＳ Ｐゴシック" panose="020B0600070205080204" pitchFamily="34" charset="-128"/>
              </a:rPr>
              <a:t>3rd way</a:t>
            </a:r>
            <a:r>
              <a:rPr lang="en-US" altLang="en-US">
                <a:ea typeface="ＭＳ Ｐゴシック" panose="020B0600070205080204" pitchFamily="34" charset="-128"/>
              </a:rPr>
              <a:t> (</a:t>
            </a:r>
            <a:r>
              <a:rPr lang="en-US" altLang="en-US" sz="2400">
                <a:ea typeface="ＭＳ Ｐゴシック" panose="020B0600070205080204" pitchFamily="34" charset="-128"/>
              </a:rPr>
              <a:t>collapse down - </a:t>
            </a:r>
            <a:r>
              <a:rPr lang="en-US" altLang="en-US" sz="2400" u="sng">
                <a:ea typeface="ＭＳ Ｐゴシック" panose="020B0600070205080204" pitchFamily="34" charset="-128"/>
              </a:rPr>
              <a:t>not</a:t>
            </a:r>
            <a:r>
              <a:rPr lang="en-US" altLang="en-US" sz="2400">
                <a:ea typeface="ＭＳ Ｐゴシック" panose="020B0600070205080204" pitchFamily="34" charset="-128"/>
              </a:rPr>
              <a:t> a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merge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F79C45-BB10-4714-AA7B-86A91186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62000"/>
            <a:ext cx="914400" cy="5334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85DDB038-FD1C-42EA-BBAC-A512CEAC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838200"/>
            <a:ext cx="9144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/>
              <a:t>kA</a:t>
            </a:r>
            <a:endParaRPr lang="en-US" altLang="en-US" sz="2000" b="1"/>
          </a:p>
        </p:txBody>
      </p:sp>
      <p:cxnSp>
        <p:nvCxnSpPr>
          <p:cNvPr id="25605" name="AutoShape 5">
            <a:extLst>
              <a:ext uri="{FF2B5EF4-FFF2-40B4-BE49-F238E27FC236}">
                <a16:creationId xmlns:a16="http://schemas.microsoft.com/office/drawing/2014/main" id="{7AA3702A-85F8-4B32-BC99-D9E59AE53427}"/>
              </a:ext>
            </a:extLst>
          </p:cNvPr>
          <p:cNvCxnSpPr>
            <a:cxnSpLocks noChangeShapeType="1"/>
            <a:stCxn id="25603" idx="3"/>
            <a:endCxn id="25604" idx="2"/>
          </p:cNvCxnSpPr>
          <p:nvPr/>
        </p:nvCxnSpPr>
        <p:spPr bwMode="auto">
          <a:xfrm>
            <a:off x="6172200" y="1028700"/>
            <a:ext cx="685800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ED3CEB02-E851-4499-8733-3C56D0DCC2F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62200"/>
            <a:ext cx="2514600" cy="533400"/>
            <a:chOff x="3360" y="144"/>
            <a:chExt cx="1584" cy="336"/>
          </a:xfrm>
        </p:grpSpPr>
        <p:sp>
          <p:nvSpPr>
            <p:cNvPr id="25619" name="Rectangle 7">
              <a:extLst>
                <a:ext uri="{FF2B5EF4-FFF2-40B4-BE49-F238E27FC236}">
                  <a16:creationId xmlns:a16="http://schemas.microsoft.com/office/drawing/2014/main" id="{ADAF7391-C881-4708-819B-53668B67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"/>
              <a:ext cx="576" cy="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B</a:t>
              </a:r>
            </a:p>
          </p:txBody>
        </p:sp>
        <p:sp>
          <p:nvSpPr>
            <p:cNvPr id="25620" name="Oval 8">
              <a:extLst>
                <a:ext uri="{FF2B5EF4-FFF2-40B4-BE49-F238E27FC236}">
                  <a16:creationId xmlns:a16="http://schemas.microsoft.com/office/drawing/2014/main" id="{8A128DD5-F445-4EED-9910-028DF4DB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"/>
              <a:ext cx="576" cy="24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q</a:t>
              </a:r>
            </a:p>
          </p:txBody>
        </p:sp>
        <p:cxnSp>
          <p:nvCxnSpPr>
            <p:cNvPr id="25621" name="AutoShape 9">
              <a:extLst>
                <a:ext uri="{FF2B5EF4-FFF2-40B4-BE49-F238E27FC236}">
                  <a16:creationId xmlns:a16="http://schemas.microsoft.com/office/drawing/2014/main" id="{278BD834-5BDF-4FC3-A91D-FBCE6F36BDE7}"/>
                </a:ext>
              </a:extLst>
            </p:cNvPr>
            <p:cNvCxnSpPr>
              <a:cxnSpLocks noChangeShapeType="1"/>
              <a:stCxn id="25619" idx="3"/>
              <a:endCxn id="25620" idx="2"/>
            </p:cNvCxnSpPr>
            <p:nvPr/>
          </p:nvCxnSpPr>
          <p:spPr bwMode="auto">
            <a:xfrm>
              <a:off x="3936" y="312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7" name="Group 10">
            <a:extLst>
              <a:ext uri="{FF2B5EF4-FFF2-40B4-BE49-F238E27FC236}">
                <a16:creationId xmlns:a16="http://schemas.microsoft.com/office/drawing/2014/main" id="{4D0168DC-8AAC-4E14-9259-BD4DAF1EBC6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362200"/>
            <a:ext cx="2514600" cy="533400"/>
            <a:chOff x="3360" y="144"/>
            <a:chExt cx="1584" cy="336"/>
          </a:xfrm>
        </p:grpSpPr>
        <p:sp>
          <p:nvSpPr>
            <p:cNvPr id="25616" name="Rectangle 11">
              <a:extLst>
                <a:ext uri="{FF2B5EF4-FFF2-40B4-BE49-F238E27FC236}">
                  <a16:creationId xmlns:a16="http://schemas.microsoft.com/office/drawing/2014/main" id="{24FBBDA9-2BF5-4F0D-B33A-1E3821E4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"/>
              <a:ext cx="576" cy="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C</a:t>
              </a:r>
            </a:p>
          </p:txBody>
        </p:sp>
        <p:sp>
          <p:nvSpPr>
            <p:cNvPr id="25617" name="Oval 12">
              <a:extLst>
                <a:ext uri="{FF2B5EF4-FFF2-40B4-BE49-F238E27FC236}">
                  <a16:creationId xmlns:a16="http://schemas.microsoft.com/office/drawing/2014/main" id="{80D158AD-A9BD-4FF3-AFBD-0CEA6295B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"/>
              <a:ext cx="576" cy="24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s</a:t>
              </a:r>
            </a:p>
          </p:txBody>
        </p:sp>
        <p:cxnSp>
          <p:nvCxnSpPr>
            <p:cNvPr id="25618" name="AutoShape 13">
              <a:extLst>
                <a:ext uri="{FF2B5EF4-FFF2-40B4-BE49-F238E27FC236}">
                  <a16:creationId xmlns:a16="http://schemas.microsoft.com/office/drawing/2014/main" id="{82EF4848-CB52-4F55-9283-ED8B052E80CE}"/>
                </a:ext>
              </a:extLst>
            </p:cNvPr>
            <p:cNvCxnSpPr>
              <a:cxnSpLocks noChangeShapeType="1"/>
              <a:stCxn id="25616" idx="3"/>
              <a:endCxn id="25617" idx="2"/>
            </p:cNvCxnSpPr>
            <p:nvPr/>
          </p:nvCxnSpPr>
          <p:spPr bwMode="auto">
            <a:xfrm>
              <a:off x="3936" y="312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8" name="AutoShape 14">
            <a:extLst>
              <a:ext uri="{FF2B5EF4-FFF2-40B4-BE49-F238E27FC236}">
                <a16:creationId xmlns:a16="http://schemas.microsoft.com/office/drawing/2014/main" id="{AE3A4480-FBB4-4385-94E8-F96F6B0D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533400" cy="457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is-a</a:t>
            </a:r>
          </a:p>
        </p:txBody>
      </p:sp>
      <p:cxnSp>
        <p:nvCxnSpPr>
          <p:cNvPr id="25609" name="AutoShape 15">
            <a:extLst>
              <a:ext uri="{FF2B5EF4-FFF2-40B4-BE49-F238E27FC236}">
                <a16:creationId xmlns:a16="http://schemas.microsoft.com/office/drawing/2014/main" id="{90CEB286-45B4-4C52-8CD7-CB96305AE4F2}"/>
              </a:ext>
            </a:extLst>
          </p:cNvPr>
          <p:cNvCxnSpPr>
            <a:cxnSpLocks noChangeShapeType="1"/>
            <a:stCxn id="25619" idx="0"/>
            <a:endCxn id="25608" idx="3"/>
          </p:cNvCxnSpPr>
          <p:nvPr/>
        </p:nvCxnSpPr>
        <p:spPr bwMode="auto">
          <a:xfrm flipV="1">
            <a:off x="4191000" y="1752600"/>
            <a:ext cx="1562100" cy="6096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6">
            <a:extLst>
              <a:ext uri="{FF2B5EF4-FFF2-40B4-BE49-F238E27FC236}">
                <a16:creationId xmlns:a16="http://schemas.microsoft.com/office/drawing/2014/main" id="{BE545CC4-F19E-4F16-A5AE-08D8EABC2378}"/>
              </a:ext>
            </a:extLst>
          </p:cNvPr>
          <p:cNvCxnSpPr>
            <a:cxnSpLocks noChangeShapeType="1"/>
            <a:stCxn id="25616" idx="0"/>
            <a:endCxn id="25608" idx="3"/>
          </p:cNvCxnSpPr>
          <p:nvPr/>
        </p:nvCxnSpPr>
        <p:spPr bwMode="auto">
          <a:xfrm flipH="1" flipV="1">
            <a:off x="5753100" y="1752600"/>
            <a:ext cx="1257300" cy="6096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Oval 17">
            <a:extLst>
              <a:ext uri="{FF2B5EF4-FFF2-40B4-BE49-F238E27FC236}">
                <a16:creationId xmlns:a16="http://schemas.microsoft.com/office/drawing/2014/main" id="{2AA7C516-9372-4D65-BEF2-D301A0B4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219200"/>
            <a:ext cx="9144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</a:t>
            </a:r>
          </a:p>
        </p:txBody>
      </p:sp>
      <p:cxnSp>
        <p:nvCxnSpPr>
          <p:cNvPr id="25612" name="AutoShape 18">
            <a:extLst>
              <a:ext uri="{FF2B5EF4-FFF2-40B4-BE49-F238E27FC236}">
                <a16:creationId xmlns:a16="http://schemas.microsoft.com/office/drawing/2014/main" id="{54B579FD-F51D-463B-9186-B9444CC08061}"/>
              </a:ext>
            </a:extLst>
          </p:cNvPr>
          <p:cNvCxnSpPr>
            <a:cxnSpLocks noChangeShapeType="1"/>
            <a:stCxn id="25611" idx="2"/>
            <a:endCxn id="25603" idx="3"/>
          </p:cNvCxnSpPr>
          <p:nvPr/>
        </p:nvCxnSpPr>
        <p:spPr bwMode="auto">
          <a:xfrm flipH="1" flipV="1">
            <a:off x="6172200" y="1028700"/>
            <a:ext cx="762000" cy="3810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Text Box 19">
            <a:extLst>
              <a:ext uri="{FF2B5EF4-FFF2-40B4-BE49-F238E27FC236}">
                <a16:creationId xmlns:a16="http://schemas.microsoft.com/office/drawing/2014/main" id="{C0E180FC-413B-4867-99C2-D471C2CA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3352800" cy="13112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" charset="0"/>
              </a:rPr>
              <a:t>table T_B(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" charset="0"/>
              </a:rPr>
              <a:t>	kA primary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" charset="0"/>
              </a:rPr>
              <a:t>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" charset="0"/>
              </a:rPr>
              <a:t>	q </a:t>
            </a:r>
            <a:r>
              <a:rPr lang="en-US" altLang="en-US" sz="2000">
                <a:latin typeface="Courier" charset="0"/>
              </a:rPr>
              <a:t>)</a:t>
            </a:r>
            <a:endParaRPr lang="en-US" altLang="en-US" sz="1800">
              <a:latin typeface="Courier" charset="0"/>
            </a:endParaRPr>
          </a:p>
        </p:txBody>
      </p:sp>
      <p:sp>
        <p:nvSpPr>
          <p:cNvPr id="25614" name="Rectangle 20">
            <a:extLst>
              <a:ext uri="{FF2B5EF4-FFF2-40B4-BE49-F238E27FC236}">
                <a16:creationId xmlns:a16="http://schemas.microsoft.com/office/drawing/2014/main" id="{A27F7834-6A2E-451B-BCD2-47E1F6C21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86200"/>
            <a:ext cx="8610600" cy="2667000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This design is used when subclasses </a:t>
            </a:r>
            <a:r>
              <a:rPr lang="en-US" altLang="en-US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cover totally </a:t>
            </a:r>
            <a:r>
              <a:rPr lang="en-US" altLang="en-US" sz="2200" b="1"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ea typeface="ＭＳ Ｐゴシック" panose="020B0600070205080204" pitchFamily="34" charset="-128"/>
              </a:rPr>
              <a:t> the superclass  (otherwise loose some A's)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and  usually are </a:t>
            </a:r>
            <a:r>
              <a:rPr lang="en-US" altLang="en-US" sz="22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disjoint </a:t>
            </a:r>
          </a:p>
          <a:p>
            <a:pPr lvl="1"/>
            <a:r>
              <a:rPr lang="en-US" altLang="en-US" sz="2200">
                <a:solidFill>
                  <a:srgbClr val="008000"/>
                </a:solidFill>
                <a:ea typeface="ＭＳ Ｐゴシック" panose="020B0600070205080204" pitchFamily="34" charset="-128"/>
              </a:rPr>
              <a:t>otherwise A information, such as </a:t>
            </a:r>
            <a:r>
              <a:rPr lang="en-US" altLang="en-US" sz="2200" i="1">
                <a:solidFill>
                  <a:srgbClr val="008000"/>
                </a:solidFill>
                <a:ea typeface="ＭＳ Ｐゴシック" panose="020B0600070205080204" pitchFamily="34" charset="-128"/>
              </a:rPr>
              <a:t>kA, p </a:t>
            </a:r>
            <a:r>
              <a:rPr lang="en-US" altLang="en-US" sz="2200">
                <a:solidFill>
                  <a:srgbClr val="008000"/>
                </a:solidFill>
                <a:ea typeface="ＭＳ Ｐゴシック" panose="020B0600070205080204" pitchFamily="34" charset="-128"/>
              </a:rPr>
              <a:t>is</a:t>
            </a:r>
            <a:r>
              <a:rPr lang="en-US" altLang="en-US" sz="2200" i="1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solidFill>
                  <a:srgbClr val="008000"/>
                </a:solidFill>
                <a:ea typeface="ＭＳ Ｐゴシック" panose="020B0600070205080204" pitchFamily="34" charset="-128"/>
              </a:rPr>
              <a:t>repeated in both tables for some object &lt;-- </a:t>
            </a:r>
            <a:r>
              <a:rPr lang="en-US" altLang="en-US" sz="2200">
                <a:solidFill>
                  <a:srgbClr val="0000FF"/>
                </a:solidFill>
                <a:ea typeface="ＭＳ Ｐゴシック" panose="020B0600070205080204" pitchFamily="34" charset="-128"/>
              </a:rPr>
              <a:t>against</a:t>
            </a:r>
            <a:r>
              <a:rPr lang="en-US" altLang="en-US" sz="220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solidFill>
                  <a:srgbClr val="434FD6"/>
                </a:solidFill>
                <a:ea typeface="ＭＳ Ｐゴシック" panose="020B0600070205080204" pitchFamily="34" charset="-128"/>
              </a:rPr>
              <a:t>no duplication principle (see later)</a:t>
            </a:r>
          </a:p>
        </p:txBody>
      </p:sp>
      <p:sp>
        <p:nvSpPr>
          <p:cNvPr id="25615" name="Text Box 21">
            <a:extLst>
              <a:ext uri="{FF2B5EF4-FFF2-40B4-BE49-F238E27FC236}">
                <a16:creationId xmlns:a16="http://schemas.microsoft.com/office/drawing/2014/main" id="{1EB1CA06-6E2C-4AE1-BDDC-886473B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3352800" cy="13112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" charset="0"/>
              </a:rPr>
              <a:t>table T_C(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" charset="0"/>
              </a:rPr>
              <a:t>	kA primary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" charset="0"/>
              </a:rPr>
              <a:t>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" charset="0"/>
              </a:rPr>
              <a:t>	s</a:t>
            </a:r>
            <a:r>
              <a:rPr lang="en-US" altLang="en-US" sz="2000">
                <a:latin typeface="Courier" charset="0"/>
              </a:rPr>
              <a:t>  )</a:t>
            </a:r>
            <a:endParaRPr lang="en-US" altLang="en-US" sz="1800">
              <a:latin typeface="Courie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665DE7AA-2657-4015-8503-3B793C17D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2672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A simple way to </a:t>
            </a:r>
            <a:r>
              <a:rPr lang="en-US" altLang="en-US" sz="2800" i="1">
                <a:ea typeface="ＭＳ Ｐゴシック" panose="020B0600070205080204" pitchFamily="34" charset="-128"/>
              </a:rPr>
              <a:t>start</a:t>
            </a:r>
            <a:r>
              <a:rPr lang="en-US" altLang="en-US" sz="2800">
                <a:ea typeface="ＭＳ Ｐゴシック" panose="020B0600070205080204" pitchFamily="34" charset="-128"/>
              </a:rPr>
              <a:t>:</a:t>
            </a:r>
          </a:p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marL="609600" indent="-609600">
              <a:buFont typeface="Times" panose="02020603050405020304" pitchFamily="18" charset="0"/>
              <a:buChar char="l"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990600" lvl="1" indent="-533400">
              <a:buFont typeface="Times" panose="02020603050405020304" pitchFamily="18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990600" lvl="1" indent="-533400">
              <a:buFont typeface="Times" panose="02020603050405020304" pitchFamily="18" charset="0"/>
              <a:buNone/>
            </a:pPr>
            <a:r>
              <a:rPr lang="en-US" altLang="en-US" sz="2400" b="0">
                <a:ea typeface="ＭＳ Ｐゴシック" panose="020B0600070205080204" pitchFamily="34" charset="-128"/>
              </a:rPr>
              <a:t>We will go through the various kinds of entities and relationships, showing an example design</a:t>
            </a:r>
          </a:p>
          <a:p>
            <a:pPr marL="990600" lvl="1" indent="-533400">
              <a:buFont typeface="Times" panose="02020603050405020304" pitchFamily="18" charset="0"/>
              <a:buNone/>
            </a:pPr>
            <a:endParaRPr lang="en-US" altLang="en-US" sz="2400" b="0">
              <a:ea typeface="ＭＳ Ｐゴシック" panose="020B0600070205080204" pitchFamily="34" charset="-128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C5A45C3-8A56-46EF-965F-E0C6D26F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514600"/>
            <a:ext cx="7375525" cy="1039813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</a:rPr>
              <a:t>Create a separate table for every entity and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</a:rPr>
              <a:t>every relationship appearing in the EER diagram.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326CC97-470B-4BB9-887B-FD4AC2F00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78900" cy="800100"/>
          </a:xfrm>
        </p:spPr>
        <p:txBody>
          <a:bodyPr anchor="t"/>
          <a:lstStyle/>
          <a:p>
            <a:br>
              <a:rPr lang="en-US" altLang="en-US" sz="2000" b="1" i="0">
                <a:solidFill>
                  <a:schemeClr val="hlink"/>
                </a:solidFill>
                <a:ea typeface="ＭＳ Ｐゴシック" panose="020B0600070205080204" pitchFamily="34" charset="-128"/>
              </a:rPr>
            </a:br>
            <a:r>
              <a:rPr lang="en-US" altLang="en-US" sz="2000" i="0">
                <a:solidFill>
                  <a:schemeClr val="hlink"/>
                </a:solidFill>
                <a:ea typeface="ＭＳ Ｐゴシック" panose="020B0600070205080204" pitchFamily="34" charset="-128"/>
              </a:rPr>
              <a:t>Result of mapping the COMPANY ER schema into a relational schema.</a:t>
            </a:r>
            <a:endParaRPr lang="en-US" altLang="en-US" b="1" i="0">
              <a:ea typeface="ＭＳ Ｐゴシック" panose="020B0600070205080204" pitchFamily="34" charset="-128"/>
            </a:endParaRP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5CBE07D0-82C7-4A13-90E3-E8719E819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3075" y="1017588"/>
            <a:ext cx="7235825" cy="520541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19463FB-197B-4CEC-8999-ECF3C3DF5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1524000"/>
          </a:xfrm>
        </p:spPr>
        <p:txBody>
          <a:bodyPr anchor="t"/>
          <a:lstStyle/>
          <a:p>
            <a:r>
              <a:rPr lang="en-US" altLang="en-US" sz="2800">
                <a:solidFill>
                  <a:schemeClr val="hlink"/>
                </a:solidFill>
                <a:ea typeface="ＭＳ Ｐゴシック" panose="020B0600070205080204" pitchFamily="34" charset="-128"/>
              </a:rPr>
              <a:t>(** Elmasri &amp; Navathe solution to whole picture)</a:t>
            </a:r>
            <a:r>
              <a:rPr lang="en-US" altLang="en-US" sz="200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br>
              <a:rPr lang="en-US" altLang="en-US" sz="2000">
                <a:solidFill>
                  <a:schemeClr val="hlink"/>
                </a:solidFill>
                <a:ea typeface="ＭＳ Ｐゴシック" panose="020B0600070205080204" pitchFamily="34" charset="-128"/>
              </a:rPr>
            </a:br>
            <a:br>
              <a:rPr lang="en-US" altLang="en-US" sz="2000">
                <a:solidFill>
                  <a:schemeClr val="hlink"/>
                </a:solidFill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A17EF159-FCE1-4D1A-9BF9-2301F1070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2065338"/>
            <a:ext cx="7772400" cy="31321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0BF641-6677-4309-A1F5-08BE7288D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Sample analysis for subclass mapping: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FB9C62-5719-4F79-9018-EE53340CF4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09600"/>
            <a:ext cx="8839200" cy="4724400"/>
          </a:xfrm>
        </p:spPr>
        <p:txBody>
          <a:bodyPr/>
          <a:lstStyle/>
          <a:p>
            <a:pPr marL="381000" indent="-381000">
              <a:buFont typeface="Times" panose="02020603050405020304" pitchFamily="18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Recall the three techniques taught:</a:t>
            </a:r>
          </a:p>
          <a:p>
            <a:pPr marL="800100" lvl="1" indent="-342900">
              <a:buFont typeface="Times" panose="020206030504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a table per class</a:t>
            </a:r>
          </a:p>
          <a:p>
            <a:pPr marL="800100" lvl="1" indent="-342900">
              <a:buFont typeface="Times" panose="020206030504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merge subclass tables up into superclass</a:t>
            </a:r>
          </a:p>
          <a:p>
            <a:pPr marL="800100" lvl="1" indent="-342900">
              <a:buFont typeface="Times" panose="020206030504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collapse superclass table down into subclasses</a:t>
            </a:r>
          </a:p>
          <a:p>
            <a:pPr marL="381000" indent="-381000">
              <a:buSzTx/>
            </a:pPr>
            <a:r>
              <a:rPr lang="en-US" altLang="en-US">
                <a:ea typeface="ＭＳ Ｐゴシック" panose="020B0600070205080204" pitchFamily="34" charset="-128"/>
              </a:rPr>
              <a:t>representing </a:t>
            </a:r>
            <a:r>
              <a:rPr lang="en-US" altLang="en-US" i="1">
                <a:solidFill>
                  <a:srgbClr val="0000FF"/>
                </a:solidFill>
                <a:ea typeface="ＭＳ Ｐゴシック" panose="020B0600070205080204" pitchFamily="34" charset="-128"/>
              </a:rPr>
              <a:t>Person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and</a:t>
            </a:r>
            <a:r>
              <a:rPr lang="en-US" altLang="en-US" i="1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</a:rPr>
              <a:t>its subclasses</a:t>
            </a:r>
          </a:p>
          <a:p>
            <a:pPr marL="800100" lvl="1" indent="-342900"/>
            <a:r>
              <a:rPr lang="en-US" altLang="en-US">
                <a:ea typeface="ＭＳ Ｐゴシック" panose="020B0600070205080204" pitchFamily="34" charset="-128"/>
              </a:rPr>
              <a:t> subclasses overlap, so (3) is not good because person info is duplicated</a:t>
            </a:r>
          </a:p>
          <a:p>
            <a:pPr marL="800100" lvl="1" indent="-342900"/>
            <a:r>
              <a:rPr lang="en-US" altLang="en-US">
                <a:ea typeface="ＭＳ Ｐゴシック" panose="020B0600070205080204" pitchFamily="34" charset="-128"/>
              </a:rPr>
              <a:t> because many instances only in one subclass, and Students may not have a </a:t>
            </a:r>
            <a:r>
              <a:rPr lang="en-US" altLang="en-US" i="1">
                <a:ea typeface="ＭＳ Ｐゴシック" panose="020B0600070205080204" pitchFamily="34" charset="-128"/>
              </a:rPr>
              <a:t>majorDept</a:t>
            </a:r>
            <a:r>
              <a:rPr lang="en-US" altLang="en-US">
                <a:ea typeface="ＭＳ Ｐゴシック" panose="020B0600070205080204" pitchFamily="34" charset="-128"/>
              </a:rPr>
              <a:t> (so this would be null), technique (2) not good</a:t>
            </a:r>
          </a:p>
          <a:p>
            <a:pPr marL="800100" lvl="1" indent="-342900"/>
            <a:r>
              <a:rPr lang="en-US" altLang="en-US">
                <a:ea typeface="ＭＳ Ｐゴシック" panose="020B0600070205080204" pitchFamily="34" charset="-128"/>
              </a:rPr>
              <a:t>so use (1)</a:t>
            </a:r>
          </a:p>
          <a:p>
            <a:pPr marL="381000" indent="-381000">
              <a:buSzTx/>
            </a:pPr>
            <a:r>
              <a:rPr lang="en-US" altLang="en-US">
                <a:ea typeface="ＭＳ Ｐゴシック" panose="020B0600070205080204" pitchFamily="34" charset="-128"/>
              </a:rPr>
              <a:t>representing </a:t>
            </a:r>
            <a:r>
              <a:rPr lang="en-US" altLang="en-US" i="1">
                <a:solidFill>
                  <a:srgbClr val="0000FF"/>
                </a:solidFill>
                <a:ea typeface="ＭＳ Ｐゴシック" panose="020B0600070205080204" pitchFamily="34" charset="-128"/>
              </a:rPr>
              <a:t>Student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and</a:t>
            </a:r>
            <a:r>
              <a:rPr lang="en-US" altLang="en-US" i="1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</a:rPr>
              <a:t>its subclasses</a:t>
            </a:r>
          </a:p>
          <a:p>
            <a:pPr marL="800100" lvl="1" indent="-342900"/>
            <a:r>
              <a:rPr lang="en-US" altLang="en-US">
                <a:ea typeface="ＭＳ Ｐゴシック" panose="020B0600070205080204" pitchFamily="34" charset="-128"/>
              </a:rPr>
              <a:t>can use technique (3)</a:t>
            </a:r>
          </a:p>
          <a:p>
            <a:pPr marL="381000" indent="-381000">
              <a:buSzTx/>
            </a:pPr>
            <a:r>
              <a:rPr lang="en-US" altLang="en-US">
                <a:ea typeface="ＭＳ Ｐゴシック" panose="020B0600070205080204" pitchFamily="34" charset="-128"/>
              </a:rPr>
              <a:t>Final solution:  </a:t>
            </a:r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C8D8262A-0220-484C-B635-E22B0E505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11763"/>
            <a:ext cx="6034088" cy="16319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Person(</a:t>
            </a:r>
            <a:r>
              <a:rPr lang="en-US" altLang="en-US" sz="2000" u="sng">
                <a:solidFill>
                  <a:schemeClr val="tx2"/>
                </a:solidFill>
                <a:latin typeface="Courier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,name,sex,address,birthdate)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Employee(</a:t>
            </a:r>
            <a:r>
              <a:rPr lang="en-US" altLang="en-US" sz="2000" u="sng">
                <a:solidFill>
                  <a:schemeClr val="tx2"/>
                </a:solidFill>
                <a:latin typeface="Courier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,salary)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Alumnus(</a:t>
            </a:r>
            <a:r>
              <a:rPr lang="en-US" altLang="en-US" sz="2000" u="sng">
                <a:solidFill>
                  <a:schemeClr val="tx2"/>
                </a:solidFill>
                <a:latin typeface="Courier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,degrees)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GradStd(</a:t>
            </a:r>
            <a:r>
              <a:rPr lang="en-US" altLang="en-US" sz="2000" u="sng">
                <a:solidFill>
                  <a:schemeClr val="tx2"/>
                </a:solidFill>
                <a:latin typeface="Courier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,majorDept,degreeProgr)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UndGradStd(</a:t>
            </a:r>
            <a:r>
              <a:rPr lang="en-US" altLang="en-US" sz="2000" u="sng">
                <a:solidFill>
                  <a:schemeClr val="tx2"/>
                </a:solidFill>
                <a:latin typeface="Courier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Courier" charset="0"/>
              </a:rPr>
              <a:t>,majorDept,class)</a:t>
            </a:r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B55CAB0D-8E7B-4D55-B967-3BC89FDD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470525"/>
            <a:ext cx="1912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foreign key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(ssn) </a:t>
            </a:r>
            <a:r>
              <a:rPr lang="en-US" altLang="en-US" sz="2000" i="1">
                <a:solidFill>
                  <a:schemeClr val="tx2"/>
                </a:solidFill>
              </a:rPr>
              <a:t>referencing</a:t>
            </a:r>
            <a:endParaRPr lang="en-US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Person</a:t>
            </a:r>
            <a:endParaRPr lang="en-US" altLang="en-US" sz="2000"/>
          </a:p>
        </p:txBody>
      </p:sp>
      <p:sp>
        <p:nvSpPr>
          <p:cNvPr id="29702" name="AutoShape 8">
            <a:extLst>
              <a:ext uri="{FF2B5EF4-FFF2-40B4-BE49-F238E27FC236}">
                <a16:creationId xmlns:a16="http://schemas.microsoft.com/office/drawing/2014/main" id="{B9AC4222-A683-4F34-B7DA-B996F15CA20A}"/>
              </a:ext>
            </a:extLst>
          </p:cNvPr>
          <p:cNvSpPr>
            <a:spLocks/>
          </p:cNvSpPr>
          <p:nvPr/>
        </p:nvSpPr>
        <p:spPr bwMode="auto">
          <a:xfrm>
            <a:off x="6705600" y="5562600"/>
            <a:ext cx="381000" cy="1219200"/>
          </a:xfrm>
          <a:prstGeom prst="rightBrace">
            <a:avLst>
              <a:gd name="adj1" fmla="val 26667"/>
              <a:gd name="adj2" fmla="val 50000"/>
            </a:avLst>
          </a:prstGeom>
          <a:noFill/>
          <a:ln w="412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CCAEE5C9-19BD-4073-A2CD-C3F1C61AB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838200"/>
            <a:ext cx="4800600" cy="57912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it on Employee, would yield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b="1">
                <a:solidFill>
                  <a:srgbClr val="434FD6"/>
                </a:solidFill>
                <a:latin typeface="Courier" charset="0"/>
                <a:ea typeface="ＭＳ Ｐゴシック" panose="020B0600070205080204" pitchFamily="34" charset="-128"/>
              </a:rPr>
              <a:t>Emp(ssn,salary,position,rank, percentTime)</a:t>
            </a:r>
            <a:endParaRPr lang="en-US" altLang="en-US" sz="2800">
              <a:solidFill>
                <a:srgbClr val="434FD6"/>
              </a:solidFill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Would be good  if lots of overlap between Staff, Faculty and StudAssist; and  </a:t>
            </a:r>
            <a:r>
              <a:rPr lang="en-US" altLang="en-US" i="1">
                <a:ea typeface="ＭＳ Ｐゴシック" panose="020B0600070205080204" pitchFamily="34" charset="-128"/>
              </a:rPr>
              <a:t>position,  rank, percentTime</a:t>
            </a:r>
            <a:r>
              <a:rPr lang="en-US" altLang="en-US">
                <a:ea typeface="ＭＳ Ｐゴシック" panose="020B0600070205080204" pitchFamily="34" charset="-128"/>
              </a:rPr>
              <a:t> are non-null for their respective subclasses. In that case an Employee row would have few nulls.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9FD87AAF-75F7-4DAA-8D77-CF5389C6D22C}"/>
              </a:ext>
            </a:extLst>
          </p:cNvPr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5063" y="1219200"/>
            <a:ext cx="4198937" cy="4572000"/>
          </a:xfrm>
          <a:noFill/>
        </p:spPr>
      </p:pic>
      <p:sp>
        <p:nvSpPr>
          <p:cNvPr id="30724" name="Rectangle 2">
            <a:extLst>
              <a:ext uri="{FF2B5EF4-FFF2-40B4-BE49-F238E27FC236}">
                <a16:creationId xmlns:a16="http://schemas.microsoft.com/office/drawing/2014/main" id="{E50039B8-D855-427E-B6EC-C2685D5D6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 *Analysis using technique 2 – merge up )</a:t>
            </a:r>
          </a:p>
        </p:txBody>
      </p:sp>
      <p:sp>
        <p:nvSpPr>
          <p:cNvPr id="30725" name="Rectangle 9">
            <a:extLst>
              <a:ext uri="{FF2B5EF4-FFF2-40B4-BE49-F238E27FC236}">
                <a16:creationId xmlns:a16="http://schemas.microsoft.com/office/drawing/2014/main" id="{D319A918-F631-40C1-9367-4E9A66FF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1828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0726" name="Oval 10">
            <a:extLst>
              <a:ext uri="{FF2B5EF4-FFF2-40B4-BE49-F238E27FC236}">
                <a16:creationId xmlns:a16="http://schemas.microsoft.com/office/drawing/2014/main" id="{67DCB16E-4E45-4E78-9A8A-C596FCC3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3048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0727" name="Oval 10">
            <a:extLst>
              <a:ext uri="{FF2B5EF4-FFF2-40B4-BE49-F238E27FC236}">
                <a16:creationId xmlns:a16="http://schemas.microsoft.com/office/drawing/2014/main" id="{4131D2B9-A89C-43FF-9D81-7757A315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371600"/>
            <a:ext cx="533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ssn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0278EFB-3538-49AD-8E5A-870F0439F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Minimal needs for declaring tables: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66CA597-06CB-416A-B06B-3D97E3B71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467600" cy="45339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list of columns </a:t>
            </a:r>
            <a:r>
              <a:rPr lang="en-US" altLang="en-US">
                <a:ea typeface="ＭＳ Ｐゴシック" panose="020B0600070205080204" pitchFamily="34" charset="-128"/>
              </a:rPr>
              <a:t>(and their datatype)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primary key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foreign key references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non-null constraints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other constraints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20E986-5D6B-45E5-8D15-6E63CDC3F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Mapping an Entity Set: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4D7029-7C50-40FF-89AC-78DAA4DED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 T_A for every entity A. Attributes of relation are all attributes of the entity.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Constraints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key of ER entity becomes primary key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D482B531-D949-4374-AA7F-55202A43F51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2039938" cy="900113"/>
            <a:chOff x="2069" y="458"/>
            <a:chExt cx="1285" cy="567"/>
          </a:xfrm>
        </p:grpSpPr>
        <p:sp>
          <p:nvSpPr>
            <p:cNvPr id="7180" name="Freeform 5">
              <a:extLst>
                <a:ext uri="{FF2B5EF4-FFF2-40B4-BE49-F238E27FC236}">
                  <a16:creationId xmlns:a16="http://schemas.microsoft.com/office/drawing/2014/main" id="{F6D87557-A370-4762-88B6-E49CF6B40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6">
              <a:extLst>
                <a:ext uri="{FF2B5EF4-FFF2-40B4-BE49-F238E27FC236}">
                  <a16:creationId xmlns:a16="http://schemas.microsoft.com/office/drawing/2014/main" id="{E34CA5D4-1A1D-410F-8FB6-48C3EA8D8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7">
              <a:extLst>
                <a:ext uri="{FF2B5EF4-FFF2-40B4-BE49-F238E27FC236}">
                  <a16:creationId xmlns:a16="http://schemas.microsoft.com/office/drawing/2014/main" id="{E9A4638D-6306-4E9E-A139-234240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Rectangle 8">
              <a:extLst>
                <a:ext uri="{FF2B5EF4-FFF2-40B4-BE49-F238E27FC236}">
                  <a16:creationId xmlns:a16="http://schemas.microsoft.com/office/drawing/2014/main" id="{8A4A1B6D-3D03-4BA5-9F48-891BED52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757"/>
              <a:ext cx="34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7184" name="Rectangle 9">
              <a:extLst>
                <a:ext uri="{FF2B5EF4-FFF2-40B4-BE49-F238E27FC236}">
                  <a16:creationId xmlns:a16="http://schemas.microsoft.com/office/drawing/2014/main" id="{98F78C28-753E-4B20-AE42-1CC7CF9B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497"/>
              <a:ext cx="48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185" name="Rectangle 10">
              <a:extLst>
                <a:ext uri="{FF2B5EF4-FFF2-40B4-BE49-F238E27FC236}">
                  <a16:creationId xmlns:a16="http://schemas.microsoft.com/office/drawing/2014/main" id="{099C77F3-3620-4A8A-9430-F64DD59C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750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 u="sng">
                  <a:solidFill>
                    <a:schemeClr val="accent2"/>
                  </a:solidFill>
                </a:rPr>
                <a:t>ssn</a:t>
              </a:r>
              <a:endParaRPr lang="en-US" altLang="en-US" sz="2000" b="1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7173" name="Group 11">
            <a:extLst>
              <a:ext uri="{FF2B5EF4-FFF2-40B4-BE49-F238E27FC236}">
                <a16:creationId xmlns:a16="http://schemas.microsoft.com/office/drawing/2014/main" id="{4FC607FC-F6C0-4AEE-9B96-D82B0641C10B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4038600"/>
            <a:ext cx="1292225" cy="468313"/>
            <a:chOff x="2328" y="1226"/>
            <a:chExt cx="814" cy="295"/>
          </a:xfrm>
        </p:grpSpPr>
        <p:sp>
          <p:nvSpPr>
            <p:cNvPr id="7178" name="Freeform 12">
              <a:extLst>
                <a:ext uri="{FF2B5EF4-FFF2-40B4-BE49-F238E27FC236}">
                  <a16:creationId xmlns:a16="http://schemas.microsoft.com/office/drawing/2014/main" id="{38AD9E5B-3B7E-4184-BD13-A1CA4F390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Rectangle 13">
              <a:extLst>
                <a:ext uri="{FF2B5EF4-FFF2-40B4-BE49-F238E27FC236}">
                  <a16:creationId xmlns:a16="http://schemas.microsoft.com/office/drawing/2014/main" id="{E9B027F4-7D85-4EA3-9FE7-E723DD35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66"/>
              <a:ext cx="7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Employee</a:t>
              </a:r>
            </a:p>
          </p:txBody>
        </p:sp>
      </p:grpSp>
      <p:sp>
        <p:nvSpPr>
          <p:cNvPr id="7174" name="Line 14">
            <a:extLst>
              <a:ext uri="{FF2B5EF4-FFF2-40B4-BE49-F238E27FC236}">
                <a16:creationId xmlns:a16="http://schemas.microsoft.com/office/drawing/2014/main" id="{EAE3D1CA-D430-4922-AE01-9D833208D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98875"/>
            <a:ext cx="2413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5">
            <a:extLst>
              <a:ext uri="{FF2B5EF4-FFF2-40B4-BE49-F238E27FC236}">
                <a16:creationId xmlns:a16="http://schemas.microsoft.com/office/drawing/2014/main" id="{543BA6B0-EC4F-46C0-BDF1-A13FFAA26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3317875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16">
            <a:extLst>
              <a:ext uri="{FF2B5EF4-FFF2-40B4-BE49-F238E27FC236}">
                <a16:creationId xmlns:a16="http://schemas.microsoft.com/office/drawing/2014/main" id="{E9787D32-1794-4C5A-996B-8A4B64F51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013" y="3698875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17">
            <a:extLst>
              <a:ext uri="{FF2B5EF4-FFF2-40B4-BE49-F238E27FC236}">
                <a16:creationId xmlns:a16="http://schemas.microsoft.com/office/drawing/2014/main" id="{9A764FAD-8341-498B-8D08-A9A26985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3078163"/>
            <a:ext cx="4281487" cy="17907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T_Employee(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ssn </a:t>
            </a:r>
            <a:r>
              <a:rPr lang="en-US" altLang="en-US" i="1">
                <a:solidFill>
                  <a:schemeClr val="tx2"/>
                </a:solidFill>
              </a:rPr>
              <a:t>integer </a:t>
            </a:r>
            <a:r>
              <a:rPr lang="en-US" altLang="en-US" i="1" u="sng">
                <a:solidFill>
                  <a:schemeClr val="tx2"/>
                </a:solidFill>
              </a:rPr>
              <a:t>primary ke</a:t>
            </a:r>
            <a:r>
              <a:rPr lang="en-US" altLang="en-US" i="1">
                <a:solidFill>
                  <a:schemeClr val="tx2"/>
                </a:solidFill>
              </a:rPr>
              <a:t>y,</a:t>
            </a:r>
            <a:endParaRPr lang="en-US" altLang="en-US">
              <a:solidFill>
                <a:schemeClr val="tx2"/>
              </a:solidFill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name </a:t>
            </a:r>
            <a:r>
              <a:rPr lang="en-US" altLang="en-US" i="1">
                <a:solidFill>
                  <a:schemeClr val="tx2"/>
                </a:solidFill>
              </a:rPr>
              <a:t>varchar(30),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age </a:t>
            </a:r>
            <a:r>
              <a:rPr lang="en-US" altLang="en-US" i="1">
                <a:solidFill>
                  <a:schemeClr val="tx2"/>
                </a:solidFill>
              </a:rPr>
              <a:t>integer</a:t>
            </a:r>
            <a:r>
              <a:rPr lang="en-US" altLang="en-US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1568077-2030-435F-8E69-59E4FF35E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Mapping an Entity Set: e.g. 2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EEBAAF-5BBE-4BCB-9A52-85653C251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case multiple attributes form  the key.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93977B2D-75DC-4E04-BBBF-681C9B0E8A1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2039938" cy="900113"/>
            <a:chOff x="2069" y="458"/>
            <a:chExt cx="1285" cy="567"/>
          </a:xfrm>
        </p:grpSpPr>
        <p:sp>
          <p:nvSpPr>
            <p:cNvPr id="8204" name="Freeform 5">
              <a:extLst>
                <a:ext uri="{FF2B5EF4-FFF2-40B4-BE49-F238E27FC236}">
                  <a16:creationId xmlns:a16="http://schemas.microsoft.com/office/drawing/2014/main" id="{BAC4D644-F5D9-40AB-AC47-8318B615F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6">
              <a:extLst>
                <a:ext uri="{FF2B5EF4-FFF2-40B4-BE49-F238E27FC236}">
                  <a16:creationId xmlns:a16="http://schemas.microsoft.com/office/drawing/2014/main" id="{35EE5D76-42B7-4480-B32B-A73075457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7">
              <a:extLst>
                <a:ext uri="{FF2B5EF4-FFF2-40B4-BE49-F238E27FC236}">
                  <a16:creationId xmlns:a16="http://schemas.microsoft.com/office/drawing/2014/main" id="{516BAD1E-4298-4A47-B7BE-05616EFC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Rectangle 8">
              <a:extLst>
                <a:ext uri="{FF2B5EF4-FFF2-40B4-BE49-F238E27FC236}">
                  <a16:creationId xmlns:a16="http://schemas.microsoft.com/office/drawing/2014/main" id="{A517E922-BF8C-4B5B-9A34-E60FA0CA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757"/>
              <a:ext cx="34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8208" name="Rectangle 9">
              <a:extLst>
                <a:ext uri="{FF2B5EF4-FFF2-40B4-BE49-F238E27FC236}">
                  <a16:creationId xmlns:a16="http://schemas.microsoft.com/office/drawing/2014/main" id="{F9A14B4F-4CEF-4E73-A8C7-20F714C52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497"/>
              <a:ext cx="5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 u="sng">
                  <a:solidFill>
                    <a:schemeClr val="accent2"/>
                  </a:solidFill>
                </a:rPr>
                <a:t>lname</a:t>
              </a:r>
              <a:endParaRPr lang="en-US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8209" name="Rectangle 10">
              <a:extLst>
                <a:ext uri="{FF2B5EF4-FFF2-40B4-BE49-F238E27FC236}">
                  <a16:creationId xmlns:a16="http://schemas.microsoft.com/office/drawing/2014/main" id="{9A513FE2-8DEE-43BF-9D8B-37025FEF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750"/>
              <a:ext cx="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 u="sng">
                  <a:solidFill>
                    <a:schemeClr val="accent2"/>
                  </a:solidFill>
                </a:rPr>
                <a:t>fname</a:t>
              </a:r>
              <a:endParaRPr lang="en-US" altLang="en-US" sz="2000" b="1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8197" name="Group 11">
            <a:extLst>
              <a:ext uri="{FF2B5EF4-FFF2-40B4-BE49-F238E27FC236}">
                <a16:creationId xmlns:a16="http://schemas.microsoft.com/office/drawing/2014/main" id="{454B2B36-7526-42E5-92FA-7715E9CEA279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4038600"/>
            <a:ext cx="1292225" cy="468313"/>
            <a:chOff x="2328" y="1226"/>
            <a:chExt cx="814" cy="295"/>
          </a:xfrm>
        </p:grpSpPr>
        <p:sp>
          <p:nvSpPr>
            <p:cNvPr id="8202" name="Freeform 12">
              <a:extLst>
                <a:ext uri="{FF2B5EF4-FFF2-40B4-BE49-F238E27FC236}">
                  <a16:creationId xmlns:a16="http://schemas.microsoft.com/office/drawing/2014/main" id="{89B90222-DC34-41F5-86B7-8E37AFD1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Rectangle 13">
              <a:extLst>
                <a:ext uri="{FF2B5EF4-FFF2-40B4-BE49-F238E27FC236}">
                  <a16:creationId xmlns:a16="http://schemas.microsoft.com/office/drawing/2014/main" id="{870FEA23-E996-4653-ACCA-BA91E5D8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266"/>
              <a:ext cx="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</a:rPr>
                <a:t>Person</a:t>
              </a:r>
            </a:p>
          </p:txBody>
        </p:sp>
      </p:grpSp>
      <p:sp>
        <p:nvSpPr>
          <p:cNvPr id="8198" name="Line 14">
            <a:extLst>
              <a:ext uri="{FF2B5EF4-FFF2-40B4-BE49-F238E27FC236}">
                <a16:creationId xmlns:a16="http://schemas.microsoft.com/office/drawing/2014/main" id="{2DC6EC56-D058-41F2-8859-47AC3191B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98875"/>
            <a:ext cx="2413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5">
            <a:extLst>
              <a:ext uri="{FF2B5EF4-FFF2-40B4-BE49-F238E27FC236}">
                <a16:creationId xmlns:a16="http://schemas.microsoft.com/office/drawing/2014/main" id="{B573334C-AEC4-4F38-86E9-7D9A29C81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3317875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6">
            <a:extLst>
              <a:ext uri="{FF2B5EF4-FFF2-40B4-BE49-F238E27FC236}">
                <a16:creationId xmlns:a16="http://schemas.microsoft.com/office/drawing/2014/main" id="{D5728E8F-AFD7-4100-9CF2-7744D0174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013" y="3698875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Rectangle 17">
            <a:extLst>
              <a:ext uri="{FF2B5EF4-FFF2-40B4-BE49-F238E27FC236}">
                <a16:creationId xmlns:a16="http://schemas.microsoft.com/office/drawing/2014/main" id="{584E987D-BB6B-42EB-879E-612FBCD1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379663"/>
            <a:ext cx="4851400" cy="26797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 Person(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fname varchar(30),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lname </a:t>
            </a:r>
            <a:r>
              <a:rPr lang="en-US" altLang="en-US" i="1">
                <a:solidFill>
                  <a:schemeClr val="tx2"/>
                </a:solidFill>
              </a:rPr>
              <a:t>varchar(30),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age </a:t>
            </a:r>
            <a:r>
              <a:rPr lang="en-US" altLang="en-US" i="1">
                <a:solidFill>
                  <a:schemeClr val="tx2"/>
                </a:solidFill>
              </a:rPr>
              <a:t>integer,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i="1">
                <a:solidFill>
                  <a:schemeClr val="tx2"/>
                </a:solidFill>
              </a:rPr>
              <a:t>	primary key (</a:t>
            </a:r>
            <a:r>
              <a:rPr lang="en-US" altLang="en-US">
                <a:solidFill>
                  <a:schemeClr val="tx2"/>
                </a:solidFill>
              </a:rPr>
              <a:t>fname,lname)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B241C26-4181-4114-BBB9-BAC06150F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Mapping a relationship set: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5F0E038-9F06-40DD-8D19-5B65C181F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 table with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columns for </a:t>
            </a:r>
            <a:r>
              <a:rPr lang="en-US" altLang="en-US" i="1" dirty="0">
                <a:ea typeface="ＭＳ Ｐゴシック" panose="020B0600070205080204" pitchFamily="34" charset="-128"/>
              </a:rPr>
              <a:t>all the keys </a:t>
            </a:r>
            <a:r>
              <a:rPr lang="en-US" altLang="en-US" dirty="0">
                <a:ea typeface="ＭＳ Ｐゴシック" panose="020B0600070205080204" pitchFamily="34" charset="-128"/>
              </a:rPr>
              <a:t>of the things being related (remember, relational data model represents relationships between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names</a:t>
            </a:r>
            <a:r>
              <a:rPr lang="en-US" altLang="en-US" dirty="0">
                <a:ea typeface="ＭＳ Ｐゴシック" panose="020B0600070205080204" pitchFamily="34" charset="-128"/>
              </a:rPr>
              <a:t> of entities)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these form a super-key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plus columns for the relationship attributes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(further constraints to come)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E37E42-9E6D-4E80-98C3-3CB9714F6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Mapping a Relationship e.g.:</a:t>
            </a:r>
          </a:p>
        </p:txBody>
      </p:sp>
      <p:sp>
        <p:nvSpPr>
          <p:cNvPr id="10243" name="Rectangle 18">
            <a:extLst>
              <a:ext uri="{FF2B5EF4-FFF2-40B4-BE49-F238E27FC236}">
                <a16:creationId xmlns:a16="http://schemas.microsoft.com/office/drawing/2014/main" id="{B53AA8A9-5241-4C94-A4A7-F32CA6EB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2743200"/>
            <a:ext cx="6137275" cy="37115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 likes( 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vin int </a:t>
            </a:r>
            <a:r>
              <a:rPr lang="en-US" altLang="en-US" i="1">
                <a:solidFill>
                  <a:schemeClr val="tx2"/>
                </a:solidFill>
              </a:rPr>
              <a:t>references </a:t>
            </a:r>
            <a:r>
              <a:rPr lang="en-US" altLang="en-US">
                <a:solidFill>
                  <a:schemeClr val="tx2"/>
                </a:solidFill>
              </a:rPr>
              <a:t>Car,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fname char(25),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lname char(25),	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since  date,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   </a:t>
            </a:r>
            <a:r>
              <a:rPr lang="en-US" altLang="en-US" i="1">
                <a:solidFill>
                  <a:schemeClr val="tx2"/>
                </a:solidFill>
              </a:rPr>
              <a:t>primary key</a:t>
            </a:r>
            <a:r>
              <a:rPr lang="en-US" altLang="en-US">
                <a:solidFill>
                  <a:schemeClr val="tx2"/>
                </a:solidFill>
              </a:rPr>
              <a:t> ( fname, lname,  vin) , 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  </a:t>
            </a:r>
            <a:r>
              <a:rPr lang="en-US" altLang="en-US" i="1">
                <a:solidFill>
                  <a:schemeClr val="tx2"/>
                </a:solidFill>
              </a:rPr>
              <a:t>foreign key</a:t>
            </a:r>
            <a:r>
              <a:rPr lang="en-US" altLang="en-US">
                <a:solidFill>
                  <a:schemeClr val="tx2"/>
                </a:solidFill>
              </a:rPr>
              <a:t>    (vin) references T_Car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  </a:t>
            </a:r>
            <a:r>
              <a:rPr lang="en-US" altLang="en-US" i="1">
                <a:solidFill>
                  <a:schemeClr val="tx2"/>
                </a:solidFill>
              </a:rPr>
              <a:t>foreign key </a:t>
            </a:r>
            <a:r>
              <a:rPr lang="en-US" altLang="en-US">
                <a:solidFill>
                  <a:schemeClr val="tx2"/>
                </a:solidFill>
              </a:rPr>
              <a:t>(fname,lname) </a:t>
            </a:r>
            <a:r>
              <a:rPr lang="en-US" altLang="en-US" i="1">
                <a:solidFill>
                  <a:schemeClr val="tx2"/>
                </a:solidFill>
              </a:rPr>
              <a:t>references</a:t>
            </a:r>
            <a:r>
              <a:rPr lang="en-US" altLang="en-US">
                <a:solidFill>
                  <a:schemeClr val="tx2"/>
                </a:solidFill>
              </a:rPr>
              <a:t> Person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0244" name="Freeform 24">
            <a:extLst>
              <a:ext uri="{FF2B5EF4-FFF2-40B4-BE49-F238E27FC236}">
                <a16:creationId xmlns:a16="http://schemas.microsoft.com/office/drawing/2014/main" id="{E3A34983-9017-438A-846D-1C689158EB68}"/>
              </a:ext>
            </a:extLst>
          </p:cNvPr>
          <p:cNvSpPr>
            <a:spLocks/>
          </p:cNvSpPr>
          <p:nvPr/>
        </p:nvSpPr>
        <p:spPr bwMode="auto">
          <a:xfrm>
            <a:off x="3238500" y="1066800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27">
            <a:extLst>
              <a:ext uri="{FF2B5EF4-FFF2-40B4-BE49-F238E27FC236}">
                <a16:creationId xmlns:a16="http://schemas.microsoft.com/office/drawing/2014/main" id="{6E27FDBC-94E1-409B-8E74-836B306E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19200"/>
            <a:ext cx="7810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likes</a:t>
            </a:r>
          </a:p>
        </p:txBody>
      </p:sp>
      <p:sp>
        <p:nvSpPr>
          <p:cNvPr id="10246" name="Line 30">
            <a:extLst>
              <a:ext uri="{FF2B5EF4-FFF2-40B4-BE49-F238E27FC236}">
                <a16:creationId xmlns:a16="http://schemas.microsoft.com/office/drawing/2014/main" id="{E663E9EB-031B-4F7F-A15D-26560E517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1447800"/>
            <a:ext cx="5334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31">
            <a:extLst>
              <a:ext uri="{FF2B5EF4-FFF2-40B4-BE49-F238E27FC236}">
                <a16:creationId xmlns:a16="http://schemas.microsoft.com/office/drawing/2014/main" id="{67EBC841-5B42-4118-88A0-A9403D0A7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1447800"/>
            <a:ext cx="4572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33">
            <a:extLst>
              <a:ext uri="{FF2B5EF4-FFF2-40B4-BE49-F238E27FC236}">
                <a16:creationId xmlns:a16="http://schemas.microsoft.com/office/drawing/2014/main" id="{4CB8C88A-A94B-4AC8-A745-447479CA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526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since</a:t>
            </a:r>
          </a:p>
        </p:txBody>
      </p:sp>
      <p:cxnSp>
        <p:nvCxnSpPr>
          <p:cNvPr id="10249" name="AutoShape 34">
            <a:extLst>
              <a:ext uri="{FF2B5EF4-FFF2-40B4-BE49-F238E27FC236}">
                <a16:creationId xmlns:a16="http://schemas.microsoft.com/office/drawing/2014/main" id="{CFA56EAB-6C2C-40A9-B91D-99CD313BAFFA}"/>
              </a:ext>
            </a:extLst>
          </p:cNvPr>
          <p:cNvCxnSpPr>
            <a:cxnSpLocks noChangeShapeType="1"/>
            <a:stCxn id="10244" idx="3"/>
            <a:endCxn id="10248" idx="7"/>
          </p:cNvCxnSpPr>
          <p:nvPr/>
        </p:nvCxnSpPr>
        <p:spPr bwMode="auto">
          <a:xfrm flipH="1">
            <a:off x="3405188" y="1766888"/>
            <a:ext cx="449262" cy="41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 Box 36">
            <a:extLst>
              <a:ext uri="{FF2B5EF4-FFF2-40B4-BE49-F238E27FC236}">
                <a16:creationId xmlns:a16="http://schemas.microsoft.com/office/drawing/2014/main" id="{1890FB04-5D4D-4B4A-87DD-55649241A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11191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0251" name="Text Box 37">
            <a:extLst>
              <a:ext uri="{FF2B5EF4-FFF2-40B4-BE49-F238E27FC236}">
                <a16:creationId xmlns:a16="http://schemas.microsoft.com/office/drawing/2014/main" id="{226499A9-5231-4C8B-A939-24C3E07A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10890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5372" name="Oval 41">
            <a:extLst>
              <a:ext uri="{FF2B5EF4-FFF2-40B4-BE49-F238E27FC236}">
                <a16:creationId xmlns:a16="http://schemas.microsoft.com/office/drawing/2014/main" id="{63FE3DF5-7632-4294-AE5B-0A3264B18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7620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charset="0"/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b="1" dirty="0" err="1">
                <a:solidFill>
                  <a:schemeClr val="accent6"/>
                </a:solidFill>
              </a:rPr>
              <a:t>lname</a:t>
            </a:r>
            <a:endParaRPr lang="en-US" altLang="x-none" b="1" dirty="0">
              <a:solidFill>
                <a:schemeClr val="accent6"/>
              </a:solidFill>
            </a:endParaRPr>
          </a:p>
        </p:txBody>
      </p:sp>
      <p:cxnSp>
        <p:nvCxnSpPr>
          <p:cNvPr id="10253" name="AutoShape 42">
            <a:extLst>
              <a:ext uri="{FF2B5EF4-FFF2-40B4-BE49-F238E27FC236}">
                <a16:creationId xmlns:a16="http://schemas.microsoft.com/office/drawing/2014/main" id="{15AEF894-DBF4-41AA-A301-A5133844E8B8}"/>
              </a:ext>
            </a:extLst>
          </p:cNvPr>
          <p:cNvCxnSpPr>
            <a:cxnSpLocks noChangeShapeType="1"/>
            <a:stCxn id="10254" idx="2"/>
            <a:endCxn id="15372" idx="7"/>
          </p:cNvCxnSpPr>
          <p:nvPr/>
        </p:nvCxnSpPr>
        <p:spPr bwMode="auto">
          <a:xfrm flipH="1">
            <a:off x="2022475" y="1676400"/>
            <a:ext cx="34925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Rectangle 43">
            <a:extLst>
              <a:ext uri="{FF2B5EF4-FFF2-40B4-BE49-F238E27FC236}">
                <a16:creationId xmlns:a16="http://schemas.microsoft.com/office/drawing/2014/main" id="{98BC79F9-56F3-4325-BBF8-13B65B71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192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Person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0255" name="Oval 44">
            <a:extLst>
              <a:ext uri="{FF2B5EF4-FFF2-40B4-BE49-F238E27FC236}">
                <a16:creationId xmlns:a16="http://schemas.microsoft.com/office/drawing/2014/main" id="{1DD4CCA2-0D84-4E7C-B8D4-FDF5F30C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age</a:t>
            </a:r>
          </a:p>
        </p:txBody>
      </p:sp>
      <p:cxnSp>
        <p:nvCxnSpPr>
          <p:cNvPr id="10256" name="AutoShape 45">
            <a:extLst>
              <a:ext uri="{FF2B5EF4-FFF2-40B4-BE49-F238E27FC236}">
                <a16:creationId xmlns:a16="http://schemas.microsoft.com/office/drawing/2014/main" id="{3C242A40-0B6D-4D16-AA1F-52612B1E5709}"/>
              </a:ext>
            </a:extLst>
          </p:cNvPr>
          <p:cNvCxnSpPr>
            <a:cxnSpLocks noChangeShapeType="1"/>
            <a:stCxn id="10254" idx="2"/>
            <a:endCxn id="10255" idx="7"/>
          </p:cNvCxnSpPr>
          <p:nvPr/>
        </p:nvCxnSpPr>
        <p:spPr bwMode="auto">
          <a:xfrm>
            <a:off x="2057400" y="16764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48">
            <a:extLst>
              <a:ext uri="{FF2B5EF4-FFF2-40B4-BE49-F238E27FC236}">
                <a16:creationId xmlns:a16="http://schemas.microsoft.com/office/drawing/2014/main" id="{D059208D-2E3C-4C9B-BC0D-30D8E734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05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charset="0"/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b="1" u="sng" dirty="0">
                <a:solidFill>
                  <a:schemeClr val="accent6"/>
                </a:solidFill>
              </a:rPr>
              <a:t>vin</a:t>
            </a:r>
            <a:endParaRPr lang="en-US" altLang="x-none" b="1" dirty="0">
              <a:solidFill>
                <a:schemeClr val="accent6"/>
              </a:solidFill>
            </a:endParaRPr>
          </a:p>
        </p:txBody>
      </p:sp>
      <p:cxnSp>
        <p:nvCxnSpPr>
          <p:cNvPr id="10258" name="AutoShape 49">
            <a:extLst>
              <a:ext uri="{FF2B5EF4-FFF2-40B4-BE49-F238E27FC236}">
                <a16:creationId xmlns:a16="http://schemas.microsoft.com/office/drawing/2014/main" id="{4420FE43-A0A9-491F-BD8F-6CAA468FDB30}"/>
              </a:ext>
            </a:extLst>
          </p:cNvPr>
          <p:cNvCxnSpPr>
            <a:cxnSpLocks noChangeShapeType="1"/>
            <a:stCxn id="10259" idx="2"/>
            <a:endCxn id="15377" idx="7"/>
          </p:cNvCxnSpPr>
          <p:nvPr/>
        </p:nvCxnSpPr>
        <p:spPr bwMode="auto">
          <a:xfrm flipH="1">
            <a:off x="5538788" y="16764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Rectangle 50">
            <a:extLst>
              <a:ext uri="{FF2B5EF4-FFF2-40B4-BE49-F238E27FC236}">
                <a16:creationId xmlns:a16="http://schemas.microsoft.com/office/drawing/2014/main" id="{A4AFFA64-F240-4013-89D7-A05BE1C8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192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Car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0260" name="Oval 51">
            <a:extLst>
              <a:ext uri="{FF2B5EF4-FFF2-40B4-BE49-F238E27FC236}">
                <a16:creationId xmlns:a16="http://schemas.microsoft.com/office/drawing/2014/main" id="{AC8F599D-2CAA-40D3-912D-90EAD1C9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62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color</a:t>
            </a:r>
          </a:p>
        </p:txBody>
      </p:sp>
      <p:cxnSp>
        <p:nvCxnSpPr>
          <p:cNvPr id="10261" name="AutoShape 52">
            <a:extLst>
              <a:ext uri="{FF2B5EF4-FFF2-40B4-BE49-F238E27FC236}">
                <a16:creationId xmlns:a16="http://schemas.microsoft.com/office/drawing/2014/main" id="{9518DC63-4674-4F6A-8743-E6823C364ED3}"/>
              </a:ext>
            </a:extLst>
          </p:cNvPr>
          <p:cNvCxnSpPr>
            <a:cxnSpLocks noChangeShapeType="1"/>
            <a:stCxn id="10259" idx="2"/>
            <a:endCxn id="10260" idx="7"/>
          </p:cNvCxnSpPr>
          <p:nvPr/>
        </p:nvCxnSpPr>
        <p:spPr bwMode="auto">
          <a:xfrm>
            <a:off x="5562600" y="16764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41">
            <a:extLst>
              <a:ext uri="{FF2B5EF4-FFF2-40B4-BE49-F238E27FC236}">
                <a16:creationId xmlns:a16="http://schemas.microsoft.com/office/drawing/2014/main" id="{1C030B95-6C30-4458-B977-5D7A075E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900113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charset="0"/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b="1" dirty="0" err="1">
                <a:solidFill>
                  <a:schemeClr val="accent6"/>
                </a:solidFill>
              </a:rPr>
              <a:t>fname</a:t>
            </a:r>
            <a:endParaRPr lang="en-US" altLang="x-none" b="1" dirty="0">
              <a:solidFill>
                <a:schemeClr val="accent6"/>
              </a:solidFill>
            </a:endParaRPr>
          </a:p>
        </p:txBody>
      </p:sp>
      <p:cxnSp>
        <p:nvCxnSpPr>
          <p:cNvPr id="10263" name="AutoShape 42">
            <a:extLst>
              <a:ext uri="{FF2B5EF4-FFF2-40B4-BE49-F238E27FC236}">
                <a16:creationId xmlns:a16="http://schemas.microsoft.com/office/drawing/2014/main" id="{29CBCD8F-7A50-4CDC-8E92-7AC155D943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17588" y="1676400"/>
            <a:ext cx="485775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19">
            <a:extLst>
              <a:ext uri="{FF2B5EF4-FFF2-40B4-BE49-F238E27FC236}">
                <a16:creationId xmlns:a16="http://schemas.microsoft.com/office/drawing/2014/main" id="{2CF2FD4F-B5C2-4AFD-AC44-AB35F8D6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51413"/>
            <a:ext cx="2514600" cy="64611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on delete cascade,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on update cascade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9229E0B7-1B4C-4412-8399-0BD03A30B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00700"/>
            <a:ext cx="2514600" cy="6461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on delete cascade,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on update cascade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6DD22B-9AC5-4D97-8506-3BFF5F6D8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Mapping a Binary Relationship: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47A3A00-DD17-4DE3-8356-52C550691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819775"/>
            <a:ext cx="8686800" cy="129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same idea for n-ary relationships, which have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foreign keys then</a:t>
            </a:r>
          </a:p>
        </p:txBody>
      </p:sp>
      <p:sp>
        <p:nvSpPr>
          <p:cNvPr id="11268" name="Rectangle 18">
            <a:extLst>
              <a:ext uri="{FF2B5EF4-FFF2-40B4-BE49-F238E27FC236}">
                <a16:creationId xmlns:a16="http://schemas.microsoft.com/office/drawing/2014/main" id="{97608DF1-A975-481E-873D-C3E3DDAF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5116513" cy="33051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table T_R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( ka integer </a:t>
            </a:r>
            <a:r>
              <a:rPr lang="en-US" altLang="en-US" i="1">
                <a:solidFill>
                  <a:schemeClr val="tx2"/>
                </a:solidFill>
              </a:rPr>
              <a:t> references</a:t>
            </a:r>
            <a:r>
              <a:rPr lang="en-US" altLang="en-US">
                <a:solidFill>
                  <a:schemeClr val="tx2"/>
                </a:solidFill>
              </a:rPr>
              <a:t> T_A	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  kb char(5) </a:t>
            </a:r>
            <a:r>
              <a:rPr lang="en-US" altLang="en-US" i="1">
                <a:solidFill>
                  <a:schemeClr val="tx2"/>
                </a:solidFill>
              </a:rPr>
              <a:t>references</a:t>
            </a:r>
            <a:r>
              <a:rPr lang="en-US" altLang="en-US">
                <a:solidFill>
                  <a:schemeClr val="tx2"/>
                </a:solidFill>
              </a:rPr>
              <a:t> T_B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 p date,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 q char(3),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 i="1">
                <a:solidFill>
                  <a:srgbClr val="FF0000"/>
                </a:solidFill>
              </a:rPr>
              <a:t>primary key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( ka ,  kb ) ,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        </a:t>
            </a:r>
            <a:r>
              <a:rPr lang="en-US" altLang="en-US" i="1">
                <a:solidFill>
                  <a:schemeClr val="tx2"/>
                </a:solidFill>
              </a:rPr>
              <a:t>foreign key</a:t>
            </a:r>
            <a:r>
              <a:rPr lang="en-US" altLang="en-US">
                <a:solidFill>
                  <a:schemeClr val="tx2"/>
                </a:solidFill>
              </a:rPr>
              <a:t> (ka) references T_A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>
                <a:solidFill>
                  <a:schemeClr val="tx2"/>
                </a:solidFill>
              </a:rPr>
              <a:t>           </a:t>
            </a:r>
            <a:r>
              <a:rPr lang="en-US" altLang="en-US" i="1">
                <a:solidFill>
                  <a:schemeClr val="tx2"/>
                </a:solidFill>
              </a:rPr>
              <a:t>foreign key </a:t>
            </a:r>
            <a:r>
              <a:rPr lang="en-US" altLang="en-US">
                <a:solidFill>
                  <a:schemeClr val="tx2"/>
                </a:solidFill>
              </a:rPr>
              <a:t>(kb) </a:t>
            </a:r>
            <a:r>
              <a:rPr lang="en-US" altLang="en-US" i="1">
                <a:solidFill>
                  <a:schemeClr val="tx2"/>
                </a:solidFill>
              </a:rPr>
              <a:t>references</a:t>
            </a:r>
            <a:r>
              <a:rPr lang="en-US" altLang="en-US">
                <a:solidFill>
                  <a:schemeClr val="tx2"/>
                </a:solidFill>
              </a:rPr>
              <a:t> T_B)</a:t>
            </a:r>
          </a:p>
        </p:txBody>
      </p:sp>
      <p:sp>
        <p:nvSpPr>
          <p:cNvPr id="178195" name="Text Box 19">
            <a:extLst>
              <a:ext uri="{FF2B5EF4-FFF2-40B4-BE49-F238E27FC236}">
                <a16:creationId xmlns:a16="http://schemas.microsoft.com/office/drawing/2014/main" id="{1A75B324-7DFD-4389-9988-D8654779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733925"/>
            <a:ext cx="2392362" cy="82232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on delete cascade,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on detete cascade,</a:t>
            </a:r>
          </a:p>
        </p:txBody>
      </p:sp>
      <p:sp>
        <p:nvSpPr>
          <p:cNvPr id="11270" name="Freeform 24">
            <a:extLst>
              <a:ext uri="{FF2B5EF4-FFF2-40B4-BE49-F238E27FC236}">
                <a16:creationId xmlns:a16="http://schemas.microsoft.com/office/drawing/2014/main" id="{B79256F1-6C00-461A-A98E-81BC35A9A0B4}"/>
              </a:ext>
            </a:extLst>
          </p:cNvPr>
          <p:cNvSpPr>
            <a:spLocks/>
          </p:cNvSpPr>
          <p:nvPr/>
        </p:nvSpPr>
        <p:spPr bwMode="auto">
          <a:xfrm>
            <a:off x="2019300" y="685800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Rectangle 27">
            <a:extLst>
              <a:ext uri="{FF2B5EF4-FFF2-40B4-BE49-F238E27FC236}">
                <a16:creationId xmlns:a16="http://schemas.microsoft.com/office/drawing/2014/main" id="{71141FF0-CD55-4BF5-83E8-00E84613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14400"/>
            <a:ext cx="401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1272" name="Line 30">
            <a:extLst>
              <a:ext uri="{FF2B5EF4-FFF2-40B4-BE49-F238E27FC236}">
                <a16:creationId xmlns:a16="http://schemas.microsoft.com/office/drawing/2014/main" id="{71548485-1667-4596-94CE-DC8A3FA68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913" y="1066800"/>
            <a:ext cx="5334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31">
            <a:extLst>
              <a:ext uri="{FF2B5EF4-FFF2-40B4-BE49-F238E27FC236}">
                <a16:creationId xmlns:a16="http://schemas.microsoft.com/office/drawing/2014/main" id="{8F04FA05-E00A-483C-9BED-1793373C4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1066800"/>
            <a:ext cx="4572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32">
            <a:extLst>
              <a:ext uri="{FF2B5EF4-FFF2-40B4-BE49-F238E27FC236}">
                <a16:creationId xmlns:a16="http://schemas.microsoft.com/office/drawing/2014/main" id="{9C8D9557-6D2F-4985-8E4A-1BBD6A79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q</a:t>
            </a:r>
          </a:p>
        </p:txBody>
      </p:sp>
      <p:sp>
        <p:nvSpPr>
          <p:cNvPr id="11275" name="Oval 33">
            <a:extLst>
              <a:ext uri="{FF2B5EF4-FFF2-40B4-BE49-F238E27FC236}">
                <a16:creationId xmlns:a16="http://schemas.microsoft.com/office/drawing/2014/main" id="{C12FD285-B456-48AA-9F6E-72602348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716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p</a:t>
            </a:r>
          </a:p>
        </p:txBody>
      </p:sp>
      <p:cxnSp>
        <p:nvCxnSpPr>
          <p:cNvPr id="11276" name="AutoShape 34">
            <a:extLst>
              <a:ext uri="{FF2B5EF4-FFF2-40B4-BE49-F238E27FC236}">
                <a16:creationId xmlns:a16="http://schemas.microsoft.com/office/drawing/2014/main" id="{950628A7-C824-44EA-BB8F-65C4BAF38956}"/>
              </a:ext>
            </a:extLst>
          </p:cNvPr>
          <p:cNvCxnSpPr>
            <a:cxnSpLocks noChangeShapeType="1"/>
            <a:stCxn id="11270" idx="3"/>
            <a:endCxn id="11275" idx="7"/>
          </p:cNvCxnSpPr>
          <p:nvPr/>
        </p:nvCxnSpPr>
        <p:spPr bwMode="auto">
          <a:xfrm flipH="1">
            <a:off x="2185988" y="1385888"/>
            <a:ext cx="449262" cy="41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35">
            <a:extLst>
              <a:ext uri="{FF2B5EF4-FFF2-40B4-BE49-F238E27FC236}">
                <a16:creationId xmlns:a16="http://schemas.microsoft.com/office/drawing/2014/main" id="{A83A1A28-C9BA-4AAF-89C9-A4730DBA9964}"/>
              </a:ext>
            </a:extLst>
          </p:cNvPr>
          <p:cNvCxnSpPr>
            <a:cxnSpLocks noChangeShapeType="1"/>
            <a:stCxn id="11270" idx="3"/>
            <a:endCxn id="11274" idx="2"/>
          </p:cNvCxnSpPr>
          <p:nvPr/>
        </p:nvCxnSpPr>
        <p:spPr bwMode="auto">
          <a:xfrm>
            <a:off x="2635250" y="1385888"/>
            <a:ext cx="336550" cy="17621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 Box 36">
            <a:extLst>
              <a:ext uri="{FF2B5EF4-FFF2-40B4-BE49-F238E27FC236}">
                <a16:creationId xmlns:a16="http://schemas.microsoft.com/office/drawing/2014/main" id="{88F8022E-27DD-42DD-B569-089DA36E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7381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1279" name="Text Box 37">
            <a:extLst>
              <a:ext uri="{FF2B5EF4-FFF2-40B4-BE49-F238E27FC236}">
                <a16:creationId xmlns:a16="http://schemas.microsoft.com/office/drawing/2014/main" id="{8FE76460-DAC9-4000-8648-856E1E95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7080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1280" name="Oval 41">
            <a:extLst>
              <a:ext uri="{FF2B5EF4-FFF2-40B4-BE49-F238E27FC236}">
                <a16:creationId xmlns:a16="http://schemas.microsoft.com/office/drawing/2014/main" id="{A7A6AB75-C547-47BC-B90B-77FF60B9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ka</a:t>
            </a: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11281" name="AutoShape 42">
            <a:extLst>
              <a:ext uri="{FF2B5EF4-FFF2-40B4-BE49-F238E27FC236}">
                <a16:creationId xmlns:a16="http://schemas.microsoft.com/office/drawing/2014/main" id="{D7EC58FA-2B2A-46F1-A452-D6DA85858154}"/>
              </a:ext>
            </a:extLst>
          </p:cNvPr>
          <p:cNvCxnSpPr>
            <a:cxnSpLocks noChangeShapeType="1"/>
            <a:stCxn id="11282" idx="2"/>
            <a:endCxn id="11280" idx="7"/>
          </p:cNvCxnSpPr>
          <p:nvPr/>
        </p:nvCxnSpPr>
        <p:spPr bwMode="auto">
          <a:xfrm flipH="1">
            <a:off x="814388" y="12954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Rectangle 43">
            <a:extLst>
              <a:ext uri="{FF2B5EF4-FFF2-40B4-BE49-F238E27FC236}">
                <a16:creationId xmlns:a16="http://schemas.microsoft.com/office/drawing/2014/main" id="{CB6C2AF0-2367-4B80-8C0E-7391FEF3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1283" name="Oval 44">
            <a:extLst>
              <a:ext uri="{FF2B5EF4-FFF2-40B4-BE49-F238E27FC236}">
                <a16:creationId xmlns:a16="http://schemas.microsoft.com/office/drawing/2014/main" id="{EC70901C-B5E3-4F49-B2CE-373C526E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1284" name="AutoShape 45">
            <a:extLst>
              <a:ext uri="{FF2B5EF4-FFF2-40B4-BE49-F238E27FC236}">
                <a16:creationId xmlns:a16="http://schemas.microsoft.com/office/drawing/2014/main" id="{50FC1AB4-6736-4A65-BDFE-7F4C375228C1}"/>
              </a:ext>
            </a:extLst>
          </p:cNvPr>
          <p:cNvCxnSpPr>
            <a:cxnSpLocks noChangeShapeType="1"/>
            <a:stCxn id="11282" idx="2"/>
            <a:endCxn id="11283" idx="7"/>
          </p:cNvCxnSpPr>
          <p:nvPr/>
        </p:nvCxnSpPr>
        <p:spPr bwMode="auto">
          <a:xfrm>
            <a:off x="838200" y="12954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Oval 48">
            <a:extLst>
              <a:ext uri="{FF2B5EF4-FFF2-40B4-BE49-F238E27FC236}">
                <a16:creationId xmlns:a16="http://schemas.microsoft.com/office/drawing/2014/main" id="{8E82BC4B-7197-45E4-A7F0-9B0081D3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kb</a:t>
            </a: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11286" name="AutoShape 49">
            <a:extLst>
              <a:ext uri="{FF2B5EF4-FFF2-40B4-BE49-F238E27FC236}">
                <a16:creationId xmlns:a16="http://schemas.microsoft.com/office/drawing/2014/main" id="{3196A707-6284-4F4F-9E3C-E29302922DAF}"/>
              </a:ext>
            </a:extLst>
          </p:cNvPr>
          <p:cNvCxnSpPr>
            <a:cxnSpLocks noChangeShapeType="1"/>
            <a:stCxn id="11287" idx="2"/>
            <a:endCxn id="11285" idx="7"/>
          </p:cNvCxnSpPr>
          <p:nvPr/>
        </p:nvCxnSpPr>
        <p:spPr bwMode="auto">
          <a:xfrm flipH="1">
            <a:off x="4319588" y="1295400"/>
            <a:ext cx="23812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Rectangle 50">
            <a:extLst>
              <a:ext uri="{FF2B5EF4-FFF2-40B4-BE49-F238E27FC236}">
                <a16:creationId xmlns:a16="http://schemas.microsoft.com/office/drawing/2014/main" id="{05F0E60E-093C-4858-A1D7-C50D1D67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0"/>
            <a:ext cx="12192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B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1288" name="Oval 51">
            <a:extLst>
              <a:ext uri="{FF2B5EF4-FFF2-40B4-BE49-F238E27FC236}">
                <a16:creationId xmlns:a16="http://schemas.microsoft.com/office/drawing/2014/main" id="{F161CA17-F397-4B9B-B806-ADCF2622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81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1289" name="AutoShape 52">
            <a:extLst>
              <a:ext uri="{FF2B5EF4-FFF2-40B4-BE49-F238E27FC236}">
                <a16:creationId xmlns:a16="http://schemas.microsoft.com/office/drawing/2014/main" id="{2407B0D8-E19A-4749-A1CF-41EFB8EDE298}"/>
              </a:ext>
            </a:extLst>
          </p:cNvPr>
          <p:cNvCxnSpPr>
            <a:cxnSpLocks noChangeShapeType="1"/>
            <a:stCxn id="11287" idx="2"/>
            <a:endCxn id="11288" idx="7"/>
          </p:cNvCxnSpPr>
          <p:nvPr/>
        </p:nvCxnSpPr>
        <p:spPr bwMode="auto">
          <a:xfrm>
            <a:off x="4343400" y="1295400"/>
            <a:ext cx="6619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 Box 19">
            <a:extLst>
              <a:ext uri="{FF2B5EF4-FFF2-40B4-BE49-F238E27FC236}">
                <a16:creationId xmlns:a16="http://schemas.microsoft.com/office/drawing/2014/main" id="{89608643-71E2-444E-AE13-6DC3FBD7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00200"/>
            <a:ext cx="2778125" cy="7080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e.g., </a:t>
            </a:r>
            <a:r>
              <a:rPr lang="en-US" altLang="en-US" sz="2000">
                <a:latin typeface="Geneva" charset="0"/>
              </a:rPr>
              <a:t>A=Person, B=Car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eneva" charset="0"/>
              </a:rPr>
              <a:t>R=buys</a:t>
            </a:r>
            <a:endParaRPr lang="en-US" altLang="en-US">
              <a:latin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178195" grpId="0" animBg="1" autoUpdateAnimBg="0"/>
      <p:bldP spid="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589469D-10E7-4362-A8E8-934230B785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Mapping a “reflexive” relationship </a:t>
            </a:r>
            <a:r>
              <a:rPr lang="en-US" altLang="en-US" sz="2400">
                <a:ea typeface="ＭＳ Ｐゴシック" panose="020B0600070205080204" pitchFamily="34" charset="-128"/>
              </a:rPr>
              <a:t>(when A = B)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579A8E-6EF1-4AF5-8779-D0E32CBE51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3276600"/>
            <a:ext cx="7010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       T_Employee(</a:t>
            </a:r>
            <a:r>
              <a:rPr lang="en-US" altLang="en-US" sz="2000" u="sng">
                <a:latin typeface="Courier" charset="0"/>
                <a:ea typeface="ＭＳ Ｐゴシック" panose="020B0600070205080204" pitchFamily="34" charset="-128"/>
              </a:rPr>
              <a:t>eId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,  name)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200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200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200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200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200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T_manages(</a:t>
            </a:r>
            <a:r>
              <a:rPr lang="en-US" altLang="en-US" sz="2000" u="sng">
                <a:latin typeface="Courier" charset="0"/>
                <a:ea typeface="ＭＳ Ｐゴシック" panose="020B0600070205080204" pitchFamily="34" charset="-128"/>
              </a:rPr>
              <a:t>mgr_eId, subord_eId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, from, till)</a:t>
            </a:r>
          </a:p>
        </p:txBody>
      </p:sp>
      <p:sp>
        <p:nvSpPr>
          <p:cNvPr id="12292" name="Freeform 24">
            <a:extLst>
              <a:ext uri="{FF2B5EF4-FFF2-40B4-BE49-F238E27FC236}">
                <a16:creationId xmlns:a16="http://schemas.microsoft.com/office/drawing/2014/main" id="{91826233-7CEE-4BB6-A558-1D0263D95D06}"/>
              </a:ext>
            </a:extLst>
          </p:cNvPr>
          <p:cNvSpPr>
            <a:spLocks/>
          </p:cNvSpPr>
          <p:nvPr/>
        </p:nvSpPr>
        <p:spPr bwMode="auto">
          <a:xfrm>
            <a:off x="2019300" y="1447800"/>
            <a:ext cx="12509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27">
            <a:extLst>
              <a:ext uri="{FF2B5EF4-FFF2-40B4-BE49-F238E27FC236}">
                <a16:creationId xmlns:a16="http://schemas.microsoft.com/office/drawing/2014/main" id="{514E2963-EF7C-4C4F-80F9-DF273B5E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12588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manages</a:t>
            </a:r>
          </a:p>
        </p:txBody>
      </p:sp>
      <p:sp>
        <p:nvSpPr>
          <p:cNvPr id="12294" name="Line 30">
            <a:extLst>
              <a:ext uri="{FF2B5EF4-FFF2-40B4-BE49-F238E27FC236}">
                <a16:creationId xmlns:a16="http://schemas.microsoft.com/office/drawing/2014/main" id="{ACCBB00F-022F-4522-AA81-10444481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913" y="1828800"/>
            <a:ext cx="5334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31">
            <a:extLst>
              <a:ext uri="{FF2B5EF4-FFF2-40B4-BE49-F238E27FC236}">
                <a16:creationId xmlns:a16="http://schemas.microsoft.com/office/drawing/2014/main" id="{173AF6A5-1036-435F-81A8-C7F83E7BB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1828800"/>
            <a:ext cx="4572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32">
            <a:extLst>
              <a:ext uri="{FF2B5EF4-FFF2-40B4-BE49-F238E27FC236}">
                <a16:creationId xmlns:a16="http://schemas.microsoft.com/office/drawing/2014/main" id="{0382B2C5-AE09-4BBB-AEF9-F5CCCD7E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till</a:t>
            </a:r>
          </a:p>
        </p:txBody>
      </p:sp>
      <p:sp>
        <p:nvSpPr>
          <p:cNvPr id="12297" name="Oval 33">
            <a:extLst>
              <a:ext uri="{FF2B5EF4-FFF2-40B4-BE49-F238E27FC236}">
                <a16:creationId xmlns:a16="http://schemas.microsoft.com/office/drawing/2014/main" id="{C0A99C1B-A181-4339-B333-305B1610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from</a:t>
            </a:r>
          </a:p>
        </p:txBody>
      </p:sp>
      <p:cxnSp>
        <p:nvCxnSpPr>
          <p:cNvPr id="12298" name="AutoShape 34">
            <a:extLst>
              <a:ext uri="{FF2B5EF4-FFF2-40B4-BE49-F238E27FC236}">
                <a16:creationId xmlns:a16="http://schemas.microsoft.com/office/drawing/2014/main" id="{6C2D7187-A01B-4E19-93EF-43E4D31BCD30}"/>
              </a:ext>
            </a:extLst>
          </p:cNvPr>
          <p:cNvCxnSpPr>
            <a:cxnSpLocks noChangeShapeType="1"/>
            <a:stCxn id="12292" idx="3"/>
            <a:endCxn id="12297" idx="7"/>
          </p:cNvCxnSpPr>
          <p:nvPr/>
        </p:nvCxnSpPr>
        <p:spPr bwMode="auto">
          <a:xfrm flipH="1">
            <a:off x="2185988" y="2147888"/>
            <a:ext cx="449262" cy="41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35">
            <a:extLst>
              <a:ext uri="{FF2B5EF4-FFF2-40B4-BE49-F238E27FC236}">
                <a16:creationId xmlns:a16="http://schemas.microsoft.com/office/drawing/2014/main" id="{2078B541-9488-43D8-8263-01DB713F062D}"/>
              </a:ext>
            </a:extLst>
          </p:cNvPr>
          <p:cNvCxnSpPr>
            <a:cxnSpLocks noChangeShapeType="1"/>
            <a:stCxn id="12292" idx="3"/>
            <a:endCxn id="12296" idx="2"/>
          </p:cNvCxnSpPr>
          <p:nvPr/>
        </p:nvCxnSpPr>
        <p:spPr bwMode="auto">
          <a:xfrm>
            <a:off x="2635250" y="2147888"/>
            <a:ext cx="336550" cy="17621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0" name="Text Box 37">
            <a:extLst>
              <a:ext uri="{FF2B5EF4-FFF2-40B4-BE49-F238E27FC236}">
                <a16:creationId xmlns:a16="http://schemas.microsoft.com/office/drawing/2014/main" id="{89D6C92C-AC7A-4D57-AEA7-C43F86B44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14700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solidFill>
                <a:schemeClr val="tx2"/>
              </a:solidFill>
            </a:endParaRPr>
          </a:p>
        </p:txBody>
      </p:sp>
      <p:sp>
        <p:nvSpPr>
          <p:cNvPr id="12301" name="Oval 41">
            <a:extLst>
              <a:ext uri="{FF2B5EF4-FFF2-40B4-BE49-F238E27FC236}">
                <a16:creationId xmlns:a16="http://schemas.microsoft.com/office/drawing/2014/main" id="{CF749097-096D-46E8-BA05-2D4CE55F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tx2"/>
                </a:solidFill>
              </a:rPr>
              <a:t>eId</a:t>
            </a:r>
            <a:endParaRPr lang="en-US" altLang="en-US">
              <a:solidFill>
                <a:schemeClr val="tx2"/>
              </a:solidFill>
            </a:endParaRPr>
          </a:p>
        </p:txBody>
      </p:sp>
      <p:cxnSp>
        <p:nvCxnSpPr>
          <p:cNvPr id="12302" name="AutoShape 42">
            <a:extLst>
              <a:ext uri="{FF2B5EF4-FFF2-40B4-BE49-F238E27FC236}">
                <a16:creationId xmlns:a16="http://schemas.microsoft.com/office/drawing/2014/main" id="{28DF5AA2-1788-4483-A757-E352B8C06A43}"/>
              </a:ext>
            </a:extLst>
          </p:cNvPr>
          <p:cNvCxnSpPr>
            <a:cxnSpLocks noChangeShapeType="1"/>
            <a:stCxn id="12303" idx="2"/>
            <a:endCxn id="12301" idx="7"/>
          </p:cNvCxnSpPr>
          <p:nvPr/>
        </p:nvCxnSpPr>
        <p:spPr bwMode="auto">
          <a:xfrm>
            <a:off x="800100" y="2057400"/>
            <a:ext cx="14288" cy="2841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Rectangle 43">
            <a:extLst>
              <a:ext uri="{FF2B5EF4-FFF2-40B4-BE49-F238E27FC236}">
                <a16:creationId xmlns:a16="http://schemas.microsoft.com/office/drawing/2014/main" id="{F4C2B4DD-2E34-47DB-B340-B947934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12954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Employe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12304" name="Oval 44">
            <a:extLst>
              <a:ext uri="{FF2B5EF4-FFF2-40B4-BE49-F238E27FC236}">
                <a16:creationId xmlns:a16="http://schemas.microsoft.com/office/drawing/2014/main" id="{00F25F39-C922-4BCA-A3D9-F0EBE200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685800" cy="3810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name</a:t>
            </a:r>
          </a:p>
        </p:txBody>
      </p:sp>
      <p:cxnSp>
        <p:nvCxnSpPr>
          <p:cNvPr id="12305" name="AutoShape 45">
            <a:extLst>
              <a:ext uri="{FF2B5EF4-FFF2-40B4-BE49-F238E27FC236}">
                <a16:creationId xmlns:a16="http://schemas.microsoft.com/office/drawing/2014/main" id="{73EF17AF-C781-4E7D-8FE4-96AA254AEB29}"/>
              </a:ext>
            </a:extLst>
          </p:cNvPr>
          <p:cNvCxnSpPr>
            <a:cxnSpLocks noChangeShapeType="1"/>
            <a:stCxn id="12303" idx="2"/>
            <a:endCxn id="12304" idx="7"/>
          </p:cNvCxnSpPr>
          <p:nvPr/>
        </p:nvCxnSpPr>
        <p:spPr bwMode="auto">
          <a:xfrm>
            <a:off x="800100" y="2057400"/>
            <a:ext cx="700088" cy="7413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Freeform 37">
            <a:extLst>
              <a:ext uri="{FF2B5EF4-FFF2-40B4-BE49-F238E27FC236}">
                <a16:creationId xmlns:a16="http://schemas.microsoft.com/office/drawing/2014/main" id="{E3F40031-7AD7-4718-9A1F-35685C9F4EA3}"/>
              </a:ext>
            </a:extLst>
          </p:cNvPr>
          <p:cNvSpPr>
            <a:spLocks/>
          </p:cNvSpPr>
          <p:nvPr/>
        </p:nvSpPr>
        <p:spPr bwMode="auto">
          <a:xfrm>
            <a:off x="3810000" y="3657600"/>
            <a:ext cx="1447800" cy="1524000"/>
          </a:xfrm>
          <a:custGeom>
            <a:avLst/>
            <a:gdLst>
              <a:gd name="T0" fmla="*/ 2147483646 w 176"/>
              <a:gd name="T1" fmla="*/ 2147483646 h 384"/>
              <a:gd name="T2" fmla="*/ 2147483646 w 176"/>
              <a:gd name="T3" fmla="*/ 2147483646 h 384"/>
              <a:gd name="T4" fmla="*/ 2147483646 w 176"/>
              <a:gd name="T5" fmla="*/ 2147483646 h 384"/>
              <a:gd name="T6" fmla="*/ 2147483646 w 176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76"/>
              <a:gd name="T13" fmla="*/ 0 h 384"/>
              <a:gd name="T14" fmla="*/ 176 w 17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" h="384">
                <a:moveTo>
                  <a:pt x="64" y="384"/>
                </a:moveTo>
                <a:cubicBezTo>
                  <a:pt x="32" y="324"/>
                  <a:pt x="0" y="264"/>
                  <a:pt x="16" y="240"/>
                </a:cubicBezTo>
                <a:cubicBezTo>
                  <a:pt x="32" y="216"/>
                  <a:pt x="144" y="280"/>
                  <a:pt x="160" y="240"/>
                </a:cubicBezTo>
                <a:cubicBezTo>
                  <a:pt x="176" y="200"/>
                  <a:pt x="120" y="40"/>
                  <a:pt x="112" y="0"/>
                </a:cubicBezTo>
              </a:path>
            </a:pathLst>
          </a:custGeom>
          <a:noFill/>
          <a:ln w="31750">
            <a:solidFill>
              <a:schemeClr val="tx2"/>
            </a:solidFill>
            <a:round/>
            <a:headEnd type="none" w="sm" len="sm"/>
            <a:tailEnd type="arrow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Freeform 39">
            <a:extLst>
              <a:ext uri="{FF2B5EF4-FFF2-40B4-BE49-F238E27FC236}">
                <a16:creationId xmlns:a16="http://schemas.microsoft.com/office/drawing/2014/main" id="{0B105453-E232-4274-B143-C3DE57F47653}"/>
              </a:ext>
            </a:extLst>
          </p:cNvPr>
          <p:cNvSpPr>
            <a:spLocks/>
          </p:cNvSpPr>
          <p:nvPr/>
        </p:nvSpPr>
        <p:spPr bwMode="auto">
          <a:xfrm>
            <a:off x="4876800" y="3657600"/>
            <a:ext cx="1295400" cy="1524000"/>
          </a:xfrm>
          <a:custGeom>
            <a:avLst/>
            <a:gdLst>
              <a:gd name="T0" fmla="*/ 2147483646 w 816"/>
              <a:gd name="T1" fmla="*/ 2147483646 h 960"/>
              <a:gd name="T2" fmla="*/ 2147483646 w 816"/>
              <a:gd name="T3" fmla="*/ 2147483646 h 960"/>
              <a:gd name="T4" fmla="*/ 0 w 816"/>
              <a:gd name="T5" fmla="*/ 0 h 960"/>
              <a:gd name="T6" fmla="*/ 0 60000 65536"/>
              <a:gd name="T7" fmla="*/ 0 60000 65536"/>
              <a:gd name="T8" fmla="*/ 0 60000 65536"/>
              <a:gd name="T9" fmla="*/ 0 w 816"/>
              <a:gd name="T10" fmla="*/ 0 h 960"/>
              <a:gd name="T11" fmla="*/ 816 w 81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960">
                <a:moveTo>
                  <a:pt x="288" y="960"/>
                </a:moveTo>
                <a:cubicBezTo>
                  <a:pt x="552" y="824"/>
                  <a:pt x="816" y="688"/>
                  <a:pt x="768" y="528"/>
                </a:cubicBezTo>
                <a:cubicBezTo>
                  <a:pt x="720" y="368"/>
                  <a:pt x="128" y="88"/>
                  <a:pt x="0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arrow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8" name="Straight Connector 10">
            <a:extLst>
              <a:ext uri="{FF2B5EF4-FFF2-40B4-BE49-F238E27FC236}">
                <a16:creationId xmlns:a16="http://schemas.microsoft.com/office/drawing/2014/main" id="{C455D9E4-5836-48DF-8548-DCC606783D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3800" y="990600"/>
            <a:ext cx="0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Straight Connector 12">
            <a:extLst>
              <a:ext uri="{FF2B5EF4-FFF2-40B4-BE49-F238E27FC236}">
                <a16:creationId xmlns:a16="http://schemas.microsoft.com/office/drawing/2014/main" id="{313142F9-E744-4E99-AF2E-C340D3E731A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90600" y="990600"/>
            <a:ext cx="2743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Straight Connector 14">
            <a:extLst>
              <a:ext uri="{FF2B5EF4-FFF2-40B4-BE49-F238E27FC236}">
                <a16:creationId xmlns:a16="http://schemas.microsoft.com/office/drawing/2014/main" id="{ECC562DD-DD46-4CD6-916A-C87E1E62E8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990600"/>
            <a:ext cx="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TextBox 15">
            <a:extLst>
              <a:ext uri="{FF2B5EF4-FFF2-40B4-BE49-F238E27FC236}">
                <a16:creationId xmlns:a16="http://schemas.microsoft.com/office/drawing/2014/main" id="{0A2927E1-44FE-4AE3-AFA3-DD42511C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763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/>
              <a:t>mgr</a:t>
            </a:r>
            <a:endParaRPr lang="en-US" altLang="en-US" sz="2000" i="1"/>
          </a:p>
        </p:txBody>
      </p:sp>
      <p:sp>
        <p:nvSpPr>
          <p:cNvPr id="12312" name="TextBox 41">
            <a:extLst>
              <a:ext uri="{FF2B5EF4-FFF2-40B4-BE49-F238E27FC236}">
                <a16:creationId xmlns:a16="http://schemas.microsoft.com/office/drawing/2014/main" id="{763325A0-7644-4CFF-B74A-D918F306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38200"/>
            <a:ext cx="111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/>
              <a:t>subord</a:t>
            </a:r>
            <a:endParaRPr lang="en-US" altLang="en-US" sz="2000" i="1"/>
          </a:p>
        </p:txBody>
      </p:sp>
      <p:sp>
        <p:nvSpPr>
          <p:cNvPr id="12313" name="TextBox 1">
            <a:extLst>
              <a:ext uri="{FF2B5EF4-FFF2-40B4-BE49-F238E27FC236}">
                <a16:creationId xmlns:a16="http://schemas.microsoft.com/office/drawing/2014/main" id="{42C093A4-486C-474C-B298-23602DFA2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67400"/>
            <a:ext cx="616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</a:t>
            </a:r>
            <a:r>
              <a:rPr lang="en-US" altLang="en-US" sz="2000" u="sng">
                <a:solidFill>
                  <a:schemeClr val="tx2"/>
                </a:solidFill>
              </a:rPr>
              <a:t>Notation: keys are underlined; arrows show foreign keys</a:t>
            </a:r>
            <a:r>
              <a:rPr lang="en-US" altLang="en-US" sz="200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5400"/>
      </a:dk1>
      <a:lt1>
        <a:srgbClr val="FFFFFF"/>
      </a:lt1>
      <a:dk2>
        <a:srgbClr val="000000"/>
      </a:dk2>
      <a:lt2>
        <a:srgbClr val="60C900"/>
      </a:lt2>
      <a:accent1>
        <a:srgbClr val="438E00"/>
      </a:accent1>
      <a:accent2>
        <a:srgbClr val="FC0128"/>
      </a:accent2>
      <a:accent3>
        <a:srgbClr val="FFFFFF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Presentation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c:\msoffice\powerpnt\raghu\book\slides\l18.ppt</Template>
  <TotalTime>6724</TotalTime>
  <Pages>25</Pages>
  <Words>1076</Words>
  <Application>Microsoft Office PowerPoint</Application>
  <PresentationFormat>On-screen Show (4:3)</PresentationFormat>
  <Paragraphs>349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</vt:lpstr>
      <vt:lpstr>ＭＳ Ｐゴシック</vt:lpstr>
      <vt:lpstr>Arial</vt:lpstr>
      <vt:lpstr>Book Antiqua</vt:lpstr>
      <vt:lpstr>Geneva</vt:lpstr>
      <vt:lpstr>Courier</vt:lpstr>
      <vt:lpstr>Times New Roman</vt:lpstr>
      <vt:lpstr>Presentation1</vt:lpstr>
      <vt:lpstr>Relational Table design from Extended Entity Relationship (EER) diagrams (Mapping from EER to Relational Model)</vt:lpstr>
      <vt:lpstr>PowerPoint Presentation</vt:lpstr>
      <vt:lpstr>Minimal needs for declaring tables:</vt:lpstr>
      <vt:lpstr> Mapping an Entity Set:</vt:lpstr>
      <vt:lpstr> Mapping an Entity Set: e.g. 2</vt:lpstr>
      <vt:lpstr> Mapping a relationship set:</vt:lpstr>
      <vt:lpstr> Mapping a Relationship e.g.:</vt:lpstr>
      <vt:lpstr>Mapping a Binary Relationship:</vt:lpstr>
      <vt:lpstr> Mapping a “reflexive” relationship (when A = B)</vt:lpstr>
      <vt:lpstr> Mapping Relationships with functional constraints (eg):</vt:lpstr>
      <vt:lpstr>Mapping Weak Entities</vt:lpstr>
      <vt:lpstr>Weak entity example:</vt:lpstr>
      <vt:lpstr>Mapping Subclasses (simple):</vt:lpstr>
      <vt:lpstr>Mapping Subclasses (example):</vt:lpstr>
      <vt:lpstr>A.Weak entities participating in other relationships </vt:lpstr>
      <vt:lpstr>(Weak entities participating in other relationships)</vt:lpstr>
      <vt:lpstr>B. Table for Aggregation </vt:lpstr>
      <vt:lpstr>Tables for Aggregation: applying previous ideas</vt:lpstr>
      <vt:lpstr>*Mapping Subclasses: 3rd way (collapse down - not a ‘merge’</vt:lpstr>
      <vt:lpstr> Result of mapping the COMPANY ER schema into a relational schema.</vt:lpstr>
      <vt:lpstr>(** Elmasri &amp; Navathe solution to whole picture)   </vt:lpstr>
      <vt:lpstr>Sample analysis for subclass mapping:</vt:lpstr>
      <vt:lpstr>( *Analysis using technique 2 – merge up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Entity-Relationship Model</dc:title>
  <dc:subject>Database Management Systems</dc:subject>
  <dc:creator>Raghu Ramakrishnan and Johannes Gehrke</dc:creator>
  <cp:keywords>Chapter 2</cp:keywords>
  <dc:description/>
  <cp:lastModifiedBy>Bill Chen</cp:lastModifiedBy>
  <cp:revision>189</cp:revision>
  <cp:lastPrinted>2016-03-09T16:03:18Z</cp:lastPrinted>
  <dcterms:created xsi:type="dcterms:W3CDTF">2017-02-21T16:58:42Z</dcterms:created>
  <dcterms:modified xsi:type="dcterms:W3CDTF">2019-02-15T19:45:45Z</dcterms:modified>
</cp:coreProperties>
</file>