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302" r:id="rId15"/>
    <p:sldId id="303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296" r:id="rId41"/>
    <p:sldId id="297" r:id="rId42"/>
    <p:sldId id="298" r:id="rId43"/>
    <p:sldId id="299" r:id="rId44"/>
    <p:sldId id="300" r:id="rId45"/>
    <p:sldId id="301" r:id="rId46"/>
    <p:sldId id="316" r:id="rId47"/>
  </p:sldIdLst>
  <p:sldSz cx="9144000" cy="6858000" type="screen4x3"/>
  <p:notesSz cx="6997700" cy="9283700"/>
  <p:custShowLst>
    <p:custShow name="Custom Show 1" id="0">
      <p:sldLst>
        <p:sld r:id="rId3"/>
        <p:sld r:id="rId6"/>
        <p:sld r:id="rId9"/>
        <p:sld r:id="rId10"/>
        <p:sld r:id="rId22"/>
        <p:sld r:id="rId14"/>
        <p:sld r:id="rId41"/>
        <p:sld r:id="rId42"/>
        <p:sld r:id="rId2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2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2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2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2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2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98" y="10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B351FE7-CB17-4A2C-839B-21229E66C2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F9876C0-6601-4371-B5C3-B1081237BB6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51C70C19-39B7-4B1D-9342-9A135ED7F24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6E5C78FB-CA21-4A93-A3D2-A29DAEA351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6D3893CC-74E5-4425-96DC-D5D2170E64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ED68B3E-B7C9-460F-9F93-FF1E7813D9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638BA98-BDB8-4280-89D2-DFE15B115C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B75DD5-081A-440F-82C8-9B82B39A033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5D371168-5850-4AD2-B9F9-234CB2F10A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3F9F5DEA-5D10-4F60-BF56-D50EF1FE83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E40FF649-31F7-4452-9BE6-93476B5799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F4B5512C-CC75-488A-9DAB-5A0FCFCEAD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0FA7848C-9448-44A7-B909-FF53136488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63DD9C09-6F12-4B62-8AC4-81C1D28142A4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45740EF-2BD3-403A-9575-96B96CEBC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C2AF2B8-1EE4-4DED-A180-0397ACFE7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6CB0FA7-36D0-4EF2-8786-AC3D47E20D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E3CAFB7B-FE12-4AE9-AF63-511A17A91E4E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1FB7C54-3A2D-40B4-898E-EFA5D0D3B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D228F20-2F90-469C-ADD4-0C6C0581F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1190FF3-ED9F-495A-B229-BA9B768140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0D3A9061-5FFA-47FB-A929-CBC56DE3E305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E90D8D9-881D-4BB5-9BA1-B16336A0F7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A1BADCC-BF82-428A-A5A0-A64DAC1ED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07798B4E-8BDB-4767-8F05-12A5813E6C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4268DDCF-5877-481D-8BFB-6AF97D00DFD9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1397560-A289-4362-816F-5C49F69EA6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E3AF57E-DA2B-4815-9FCF-D38C8FE04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C1B0D864-1132-4BAA-897B-6379174CA9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414D8CBE-D442-4C0A-8139-7139F3C121F8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9CF06EC-5820-4B65-B6D9-623C105FE9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E8C7F8C-1F99-4510-89F2-544E6A91C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188BF009-7C06-4694-BA67-0945697C8F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15463D66-BD3B-4AE2-93C6-71A40C6AD0B5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6E2C29B-C96D-495C-822E-195E66CB5A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7ED8A53-8E58-4A12-8EF7-B8312534E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76EE02A9-0463-4E61-A35A-EAE327D913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8C990849-2F00-4CE3-B60C-ABE19EA49E9C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5F9E96D-1596-46BF-8D6F-0D1F73D802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126DE7B-6BC1-4E26-AD1F-2D66E4DB7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354FB98C-E76C-461F-928B-50BBE67ACA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0081ADF9-4493-47FE-93DF-2427F23D03D2}" type="slidenum">
              <a:rPr lang="en-US" altLang="en-US" sz="1200" smtClean="0"/>
              <a:pPr/>
              <a:t>42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1BDA337-C24E-476B-A2F9-F40F257D3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FDC1A81C-59FE-446E-AC62-C612EB74D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AFB0A07F-3F36-44D1-A723-B8147E4409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87686FEE-EE2E-4117-9C2E-30A4A6647963}" type="slidenum">
              <a:rPr lang="en-US" altLang="en-US" sz="1200" smtClean="0"/>
              <a:pPr/>
              <a:t>43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7EB8DD9A-22B7-4434-BFBC-70633BB83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06681D2-6D0C-48BF-A08A-9B7C247AB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49A1C793-DCCA-4735-A3E7-1C5177AAE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CAE75162-B892-428D-BCC2-E5DBEE11CF2D}" type="slidenum">
              <a:rPr lang="en-US" altLang="en-US" sz="1200" smtClean="0"/>
              <a:pPr/>
              <a:t>44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9C122C2-5774-416D-B1FC-9A0492B48C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52457EA-49CB-4A27-A71F-21DB0D146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CEB6B80A-FBA0-4CFA-93BB-2E57252A5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96AB7876-3610-4683-93C3-5B748A9B101D}" type="slidenum">
              <a:rPr lang="en-US" altLang="en-US" sz="1200" smtClean="0"/>
              <a:pPr/>
              <a:t>45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2E916BAE-119F-402E-B9E3-569B63DEF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8091B8F7-1BB6-48FE-BA64-1080FE88C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386B7A2-2CCB-4B51-9770-20FCD58EDC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5077F1C0-7D10-4EAD-AABB-A32F1C83DBBB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2C351F3-5C04-4198-BA82-86C3BFCC94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2229353-088A-4D9E-966A-B20662A53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8F5F9BFF-7E76-4368-9E30-EF6427A53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30F89052-CF15-4D9F-8C6E-04ACB12CF83B}" type="slidenum">
              <a:rPr lang="en-US" altLang="en-US" sz="1200" smtClean="0"/>
              <a:pPr/>
              <a:t>46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E114E814-BEF2-48E8-B8D4-2D51C5E5E5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A2CFED1-C77F-4889-97B5-520563156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DF4BEC9-FEA7-45FA-96BB-C572B85A3E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6894281D-9B9F-4CEA-89C1-9033E3F34365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607BF57-CB64-4E1B-BE2A-7516411300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DC68F54-69EE-48A5-B1C5-4B0BD649D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1514F4FF-754A-4E2A-B922-482688F5B6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2620551E-C094-43CB-A637-F4C1613B7D37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3FDF02B-7598-4C3A-AF77-2579ABB32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8F2A81C-D0D2-42CB-AB59-F991D9043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2DCBE88-F622-4052-BBFC-674C883BF0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2CA72AF5-C326-4A98-AE72-98711A46A967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B5BBA54-B5CF-4558-84CC-F08403CBC4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86044C0-7E5F-48AB-926C-BDEFA814B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121DD29-F993-41D9-B6B8-41B985DB0C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7CF14260-C778-49CB-91BC-A0EE803E3505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E554F8E-D762-44B3-A136-2858AAC23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6AE3F40-0574-4D4A-A583-536CC5FA7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14A7E17-F5F8-4CC8-ADF3-E82AA227E9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B960553E-C07C-485E-B0C7-1905E6D8586C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1CA8BA9-30AA-426D-A508-A156C444A0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7B8E95E-42F1-499C-A802-D4468EE0B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E30D790-C5F2-4339-9D9F-1B98114FF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FBC367DE-6146-4979-9469-9D35802F1E59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50867E3-248E-4049-80CD-D3980F443F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FC21364-1B3E-4E0E-98A8-EFA9E4AF8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F2B51A05-80B3-4674-BBFC-B40A1E4152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600EBC5C-0C56-4C4C-9303-B548747F2E4E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C4059EB-CEDA-4281-A79B-E566A96E26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B37FEDA-8E25-48D0-9236-58EAEBBAC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F93DF7AF-42AC-4A03-835A-447E27784226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2">
                        <a:extLst>
                          <a:ext uri="{FF2B5EF4-FFF2-40B4-BE49-F238E27FC236}">
                            <a16:creationId xmlns:a16="http://schemas.microsoft.com/office/drawing/2014/main" id="{0E116F54-5B31-49AF-BCCB-F21F13839DA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A8A7F70F-16F4-4031-AAB8-94EB6CCED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2ACF1810-52BC-4765-AFB1-092E4AC4F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BD678B9-D787-47D3-920C-E8EC9C9B5C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2A8A22-BBE0-43B5-BC26-E930875313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B845F1EA-93F3-4582-8642-B9F44046B2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24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7B3786-35DF-409F-8A9D-2D980364B9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15EBC-01D0-4EF6-92EC-65F8AD664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21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797C9-201B-4108-8ADB-EB09401919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C15F8-B677-4233-9269-BEFCFE81C4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19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B7687-3794-439C-82E9-410AFD44BE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4E35A-D137-4214-AF44-BB8A727894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1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D384AD-363C-4602-803A-A394C4559F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DC168-48E8-46F7-8027-E256DA8B00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37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B8ADF3-61E5-4FB8-B16C-439DD5992A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FFA8E-5D29-46FE-8F15-6944266FA6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20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90F13D5-2062-4CD7-AB94-9DAA0C32A4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A342-C132-41C7-8DCA-E63BE988DE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16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FF218B6-7525-4565-A467-E6EF32C32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07828-E9C8-4952-909A-B2D493F7A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2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28497A-382D-435B-B07E-85CEA6C7E8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C367B-43BE-461E-9641-144223C2AA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1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1C2433F-D27B-4230-88C1-805A5E2DD3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BFE72-FD41-44F1-90DA-C8D758934F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80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ABA9CF-6629-4927-ABFA-9F78AA7170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D157A-1AAD-407D-A8B7-33B456FDE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6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73F19C5-21A2-4D00-A2BB-057C6404E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8B8779BA-8B18-4271-A923-1CFFCF7BE45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0A2C830-2E84-44AB-B980-A8821292B8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24261D13-6961-4734-ABCA-06BD68D02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428037" name="Text Box 5">
            <a:extLst>
              <a:ext uri="{FF2B5EF4-FFF2-40B4-BE49-F238E27FC236}">
                <a16:creationId xmlns:a16="http://schemas.microsoft.com/office/drawing/2014/main" id="{08578465-FFA3-4664-9769-44181190E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4.</a:t>
            </a:r>
            <a:fld id="{BD1577C7-7A58-4DA1-8B08-41B9F856CF74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428038" name="Rectangle 6">
            <a:extLst>
              <a:ext uri="{FF2B5EF4-FFF2-40B4-BE49-F238E27FC236}">
                <a16:creationId xmlns:a16="http://schemas.microsoft.com/office/drawing/2014/main" id="{684B791C-6132-4028-8693-3A5504C1D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2D714EF0-0A1C-47A3-8A0A-F5B0E270D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chemeClr val="tx2"/>
                </a:solidFill>
              </a:rPr>
              <a:t>th</a:t>
            </a:r>
            <a:r>
              <a:rPr lang="en-US" alt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C6BA92-3540-400F-82F5-31DB809D744A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983CFD6A-5E64-4E86-80A6-D42B6296C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99463A50-B227-429F-A492-8A8D82FDF8A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Chapter 4: Intermediate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D0F3739D-E1AB-4E05-87F3-1D9D16CBA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Joined Relations – Examples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F1761CB-46E5-4650-8040-CAD6A1133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047750"/>
            <a:ext cx="6800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2000" i="1"/>
              <a:t>course</a:t>
            </a:r>
            <a:r>
              <a:rPr lang="en-US" altLang="en-US" sz="2000" b="1"/>
              <a:t> natural right outer join </a:t>
            </a:r>
            <a:r>
              <a:rPr lang="en-US" altLang="en-US" sz="2000" i="1"/>
              <a:t>prereq</a:t>
            </a:r>
            <a:endParaRPr lang="en-US" altLang="en-US" sz="1800" b="1"/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2E865D41-B1FB-424C-B789-6CBB22A3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776413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5">
            <a:extLst>
              <a:ext uri="{FF2B5EF4-FFF2-40B4-BE49-F238E27FC236}">
                <a16:creationId xmlns:a16="http://schemas.microsoft.com/office/drawing/2014/main" id="{BFB8EA68-3D41-4F29-8B1F-A44A762DB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44640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1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2F7BF6B6-807C-45C1-91A7-29D1B81D1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3363913"/>
            <a:ext cx="668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1800" i="1"/>
              <a:t>   </a:t>
            </a:r>
            <a:r>
              <a:rPr lang="en-US" altLang="en-US" sz="2000" i="1"/>
              <a:t>course</a:t>
            </a:r>
            <a:r>
              <a:rPr lang="en-US" altLang="en-US" b="1"/>
              <a:t> </a:t>
            </a:r>
            <a:r>
              <a:rPr lang="en-US" altLang="en-US" sz="2000" b="1"/>
              <a:t>full</a:t>
            </a:r>
            <a:r>
              <a:rPr lang="en-US" altLang="en-US" sz="1800" b="1"/>
              <a:t> </a:t>
            </a:r>
            <a:r>
              <a:rPr lang="en-US" altLang="en-US" sz="2000" b="1"/>
              <a:t>outer join </a:t>
            </a:r>
            <a:r>
              <a:rPr lang="en-US" altLang="en-US" sz="2000" i="1"/>
              <a:t>prereq </a:t>
            </a:r>
            <a:r>
              <a:rPr lang="en-US" altLang="en-US" sz="2000" b="1"/>
              <a:t>using</a:t>
            </a:r>
            <a:r>
              <a:rPr lang="en-US" altLang="en-US" sz="1800" b="1"/>
              <a:t> </a:t>
            </a:r>
            <a:r>
              <a:rPr lang="en-US" altLang="en-US" sz="2000"/>
              <a:t>(</a:t>
            </a:r>
            <a:r>
              <a:rPr lang="en-US" altLang="en-US" sz="2000" i="1"/>
              <a:t>course_id</a:t>
            </a:r>
            <a:r>
              <a:rPr lang="en-US" altLang="en-US" sz="2000"/>
              <a:t>)</a:t>
            </a:r>
            <a:endParaRPr lang="en-US" altLang="en-US" sz="1800"/>
          </a:p>
        </p:txBody>
      </p:sp>
      <p:pic>
        <p:nvPicPr>
          <p:cNvPr id="23559" name="Picture 7">
            <a:extLst>
              <a:ext uri="{FF2B5EF4-FFF2-40B4-BE49-F238E27FC236}">
                <a16:creationId xmlns:a16="http://schemas.microsoft.com/office/drawing/2014/main" id="{ED564BBF-D17B-43AB-948F-F3275D635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059238"/>
            <a:ext cx="5859463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7">
            <a:extLst>
              <a:ext uri="{FF2B5EF4-FFF2-40B4-BE49-F238E27FC236}">
                <a16:creationId xmlns:a16="http://schemas.microsoft.com/office/drawing/2014/main" id="{0805BC74-B7DB-4CB2-8E5C-1E817B8E4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867525" y="1870075"/>
            <a:ext cx="9858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7">
            <a:extLst>
              <a:ext uri="{FF2B5EF4-FFF2-40B4-BE49-F238E27FC236}">
                <a16:creationId xmlns:a16="http://schemas.microsoft.com/office/drawing/2014/main" id="{9739F18F-7C26-465C-8E92-FA8B90C62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37313" y="4129088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FD3D4B9A-E6AA-4F30-8C6A-4F0BD4CBE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Views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2D5C5E4-9E18-4904-B3E3-279862EC6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77125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Consider a person who needs to know an instructors name and department, but not the salary.  This person should see a relation described, in SQL, by </a:t>
            </a:r>
            <a:br>
              <a:rPr lang="en-US" altLang="en-US" sz="2000">
                <a:ea typeface="MS PGothic" panose="020B0600070205080204" pitchFamily="34" charset="-128"/>
              </a:rPr>
            </a:br>
            <a:r>
              <a:rPr lang="en-US" altLang="en-US" sz="2000">
                <a:ea typeface="MS PGothic" panose="020B0600070205080204" pitchFamily="34" charset="-128"/>
              </a:rPr>
              <a:t>		</a:t>
            </a:r>
            <a:br>
              <a:rPr kumimoji="0" lang="en-US" altLang="en-US" sz="2000" b="1">
                <a:ea typeface="MS PGothic" panose="020B0600070205080204" pitchFamily="34" charset="-128"/>
              </a:rPr>
            </a:br>
            <a:r>
              <a:rPr kumimoji="0" lang="en-US" altLang="en-US" sz="2000" b="1">
                <a:ea typeface="MS PGothic" panose="020B0600070205080204" pitchFamily="34" charset="-128"/>
              </a:rPr>
              <a:t>             select </a:t>
            </a:r>
            <a:r>
              <a:rPr kumimoji="0" lang="en-US" altLang="en-US" sz="2000" i="1">
                <a:ea typeface="MS PGothic" panose="020B0600070205080204" pitchFamily="34" charset="-128"/>
              </a:rPr>
              <a:t>ID</a:t>
            </a:r>
            <a:r>
              <a:rPr kumimoji="0" lang="en-US" altLang="en-US" sz="2000">
                <a:ea typeface="MS PGothic" panose="020B0600070205080204" pitchFamily="34" charset="-128"/>
              </a:rPr>
              <a:t>, </a:t>
            </a:r>
            <a:r>
              <a:rPr kumimoji="0" lang="en-US" altLang="en-US" sz="2000" i="1">
                <a:ea typeface="MS PGothic" panose="020B0600070205080204" pitchFamily="34" charset="-128"/>
              </a:rPr>
              <a:t>name</a:t>
            </a:r>
            <a:r>
              <a:rPr kumimoji="0" lang="en-US" altLang="en-US" sz="2000">
                <a:ea typeface="MS PGothic" panose="020B0600070205080204" pitchFamily="34" charset="-128"/>
              </a:rPr>
              <a:t>, </a:t>
            </a:r>
            <a:r>
              <a:rPr kumimoji="0" lang="en-US" altLang="en-US" sz="2000" i="1">
                <a:ea typeface="MS PGothic" panose="020B0600070205080204" pitchFamily="34" charset="-128"/>
              </a:rPr>
              <a:t>dept_name</a:t>
            </a:r>
            <a:br>
              <a:rPr kumimoji="0" lang="en-US" altLang="en-US" sz="2000" i="1">
                <a:ea typeface="MS PGothic" panose="020B0600070205080204" pitchFamily="34" charset="-128"/>
              </a:rPr>
            </a:br>
            <a:r>
              <a:rPr kumimoji="0" lang="en-US" altLang="en-US" sz="2000" i="1">
                <a:ea typeface="MS PGothic" panose="020B0600070205080204" pitchFamily="34" charset="-128"/>
              </a:rPr>
              <a:t>             </a:t>
            </a:r>
            <a:r>
              <a:rPr kumimoji="0" lang="en-US" altLang="en-US" sz="2000" b="1">
                <a:ea typeface="MS PGothic" panose="020B0600070205080204" pitchFamily="34" charset="-128"/>
              </a:rPr>
              <a:t>from </a:t>
            </a:r>
            <a:r>
              <a:rPr kumimoji="0" lang="en-US" altLang="en-US" sz="2000" i="1">
                <a:ea typeface="MS PGothic" panose="020B0600070205080204" pitchFamily="34" charset="-128"/>
              </a:rPr>
              <a:t>instructor</a:t>
            </a:r>
            <a:endParaRPr kumimoji="0" lang="en-US" altLang="en-US" sz="2000">
              <a:ea typeface="MS PGothic" panose="020B0600070205080204" pitchFamily="34" charset="-128"/>
            </a:endParaRPr>
          </a:p>
          <a:p>
            <a:pPr>
              <a:buFont typeface="Monotype Sorts" pitchFamily="2" charset="2"/>
              <a:buNone/>
              <a:tabLst>
                <a:tab pos="3205163" algn="ctr"/>
              </a:tabLst>
            </a:pPr>
            <a:endParaRPr lang="en-US" altLang="en-US" sz="20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205163" algn="ctr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A </a:t>
            </a:r>
            <a:r>
              <a:rPr lang="en-US" altLang="en-US" sz="2000" b="1">
                <a:solidFill>
                  <a:srgbClr val="000099"/>
                </a:solidFill>
                <a:ea typeface="MS PGothic" panose="020B0600070205080204" pitchFamily="34" charset="-128"/>
              </a:rPr>
              <a:t>view</a:t>
            </a:r>
            <a:r>
              <a:rPr lang="en-US" altLang="en-US" sz="2000">
                <a:ea typeface="MS PGothic" panose="020B0600070205080204" pitchFamily="34" charset="-128"/>
              </a:rPr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Any relation that is not of the conceptual model but is made visible to a user as a </a:t>
            </a:r>
            <a:r>
              <a:rPr lang="ja-JP" altLang="en-US" sz="2000">
                <a:ea typeface="MS PGothic" panose="020B0600070205080204" pitchFamily="34" charset="-128"/>
              </a:rPr>
              <a:t>“</a:t>
            </a:r>
            <a:r>
              <a:rPr lang="en-US" altLang="ja-JP" sz="2000">
                <a:ea typeface="MS PGothic" panose="020B0600070205080204" pitchFamily="34" charset="-128"/>
              </a:rPr>
              <a:t>virtual relation</a:t>
            </a:r>
            <a:r>
              <a:rPr lang="ja-JP" altLang="en-US" sz="2000">
                <a:ea typeface="MS PGothic" panose="020B0600070205080204" pitchFamily="34" charset="-128"/>
              </a:rPr>
              <a:t>”</a:t>
            </a:r>
            <a:r>
              <a:rPr lang="en-US" altLang="ja-JP" sz="2000">
                <a:ea typeface="MS PGothic" panose="020B0600070205080204" pitchFamily="34" charset="-128"/>
              </a:rPr>
              <a:t> is called a </a:t>
            </a:r>
            <a:r>
              <a:rPr lang="en-US" altLang="ja-JP" sz="2000" b="1">
                <a:solidFill>
                  <a:srgbClr val="000099"/>
                </a:solidFill>
                <a:ea typeface="MS PGothic" panose="020B0600070205080204" pitchFamily="34" charset="-128"/>
              </a:rPr>
              <a:t>view</a:t>
            </a:r>
            <a:r>
              <a:rPr lang="en-US" altLang="ja-JP" sz="2000">
                <a:ea typeface="MS PGothic" panose="020B0600070205080204" pitchFamily="34" charset="-128"/>
              </a:rPr>
              <a:t>.</a:t>
            </a:r>
            <a:endParaRPr lang="en-US" altLang="en-US" sz="20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48CFF9AB-59DA-477E-B4ED-76A5082B1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View Definition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368610D-9511-46AB-9794-66E1382F4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62875" cy="4873625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A view is defined using the </a:t>
            </a:r>
            <a:r>
              <a:rPr lang="en-US" altLang="en-US" sz="2000" b="1">
                <a:ea typeface="MS PGothic" panose="020B0600070205080204" pitchFamily="34" charset="-128"/>
              </a:rPr>
              <a:t>create view </a:t>
            </a:r>
            <a:r>
              <a:rPr lang="en-US" altLang="en-US" sz="2000">
                <a:ea typeface="MS PGothic" panose="020B0600070205080204" pitchFamily="34" charset="-128"/>
              </a:rPr>
              <a:t>statement which has the form</a:t>
            </a:r>
            <a:endParaRPr lang="en-US" altLang="en-US">
              <a:ea typeface="MS PGothic" panose="020B0600070205080204" pitchFamily="34" charset="-128"/>
            </a:endParaRP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>
              <a:ea typeface="MS PGothic" panose="020B0600070205080204" pitchFamily="34" charset="-128"/>
            </a:endParaRPr>
          </a:p>
          <a:p>
            <a:pPr>
              <a:lnSpc>
                <a:spcPct val="40000"/>
              </a:lnSpc>
              <a:buFont typeface="Monotype Sorts" pitchFamily="2" charset="2"/>
              <a:buNone/>
              <a:tabLst>
                <a:tab pos="3432175" algn="ctr"/>
              </a:tabLst>
            </a:pPr>
            <a:r>
              <a:rPr lang="en-US" altLang="en-US">
                <a:ea typeface="MS PGothic" panose="020B0600070205080204" pitchFamily="34" charset="-128"/>
              </a:rPr>
              <a:t>		</a:t>
            </a:r>
            <a:r>
              <a:rPr lang="en-US" altLang="en-US" sz="2000" b="1">
                <a:ea typeface="MS PGothic" panose="020B0600070205080204" pitchFamily="34" charset="-128"/>
              </a:rPr>
              <a:t>create view </a:t>
            </a:r>
            <a:r>
              <a:rPr lang="en-US" altLang="en-US" sz="2000" i="1">
                <a:ea typeface="MS PGothic" panose="020B0600070205080204" pitchFamily="34" charset="-128"/>
              </a:rPr>
              <a:t>v </a:t>
            </a:r>
            <a:r>
              <a:rPr lang="en-US" altLang="en-US" sz="2000" b="1">
                <a:ea typeface="MS PGothic" panose="020B0600070205080204" pitchFamily="34" charset="-128"/>
              </a:rPr>
              <a:t>as </a:t>
            </a:r>
            <a:r>
              <a:rPr lang="en-US" altLang="en-US" sz="2000" i="1">
                <a:ea typeface="MS PGothic" panose="020B0600070205080204" pitchFamily="34" charset="-128"/>
              </a:rPr>
              <a:t>&lt; </a:t>
            </a:r>
            <a:r>
              <a:rPr lang="en-US" altLang="en-US" sz="2000">
                <a:ea typeface="MS PGothic" panose="020B0600070205080204" pitchFamily="34" charset="-128"/>
              </a:rPr>
              <a:t>query expression &gt;</a:t>
            </a:r>
            <a:endParaRPr lang="en-US" altLang="en-US">
              <a:ea typeface="MS PGothic" panose="020B0600070205080204" pitchFamily="34" charset="-128"/>
            </a:endParaRPr>
          </a:p>
          <a:p>
            <a:pPr>
              <a:lnSpc>
                <a:spcPct val="20000"/>
              </a:lnSpc>
              <a:buFont typeface="Monotype Sorts" pitchFamily="2" charset="2"/>
              <a:buNone/>
              <a:tabLst>
                <a:tab pos="3432175" algn="ctr"/>
              </a:tabLst>
            </a:pPr>
            <a:endParaRPr lang="en-US" altLang="en-US">
              <a:ea typeface="MS PGothic" panose="020B0600070205080204" pitchFamily="34" charset="-128"/>
            </a:endParaRPr>
          </a:p>
          <a:p>
            <a:pPr>
              <a:buFont typeface="Monotype Sorts" pitchFamily="2" charset="2"/>
              <a:buNone/>
              <a:tabLst>
                <a:tab pos="3432175" algn="ctr"/>
              </a:tabLst>
            </a:pPr>
            <a:r>
              <a:rPr lang="en-US" altLang="en-US">
                <a:ea typeface="MS PGothic" panose="020B0600070205080204" pitchFamily="34" charset="-128"/>
              </a:rPr>
              <a:t>	</a:t>
            </a:r>
            <a:r>
              <a:rPr lang="en-US" altLang="en-US" sz="2000">
                <a:ea typeface="MS PGothic" panose="020B0600070205080204" pitchFamily="34" charset="-128"/>
              </a:rPr>
              <a:t>where &lt;query expression&gt; is any legal SQL expression.  The view name is represented by </a:t>
            </a:r>
            <a:r>
              <a:rPr lang="en-US" altLang="en-US" sz="2000" i="1">
                <a:ea typeface="MS PGothic" panose="020B0600070205080204" pitchFamily="34" charset="-128"/>
              </a:rPr>
              <a:t>v.</a:t>
            </a:r>
            <a:endParaRPr lang="en-US" altLang="en-US">
              <a:ea typeface="MS PGothic" panose="020B0600070205080204" pitchFamily="34" charset="-128"/>
            </a:endParaRPr>
          </a:p>
          <a:p>
            <a:pPr>
              <a:tabLst>
                <a:tab pos="3432175" algn="ctr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Once a view is defined, the view name can be used to refer to the virtual relation that the view generates.</a:t>
            </a:r>
            <a:endParaRPr lang="en-US" altLang="en-US">
              <a:ea typeface="MS PGothic" panose="020B0600070205080204" pitchFamily="34" charset="-128"/>
            </a:endParaRPr>
          </a:p>
          <a:p>
            <a:pPr>
              <a:tabLst>
                <a:tab pos="3432175" algn="ctr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View definition is not the same as creating a new relation by evaluating the query expression</a:t>
            </a:r>
            <a:r>
              <a:rPr lang="en-US" altLang="en-US">
                <a:ea typeface="MS PGothic" panose="020B0600070205080204" pitchFamily="34" charset="-128"/>
              </a:rPr>
              <a:t>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Rather, a view definition causes the saving of an expression; the expression is substituted into queries using the view.</a:t>
            </a:r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61A14453-E4A9-4945-9637-7EF244CB4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Views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273C5FF-7DFC-4240-B7CF-15F5C7336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2925" y="1106488"/>
            <a:ext cx="8250238" cy="491331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A view of instructors without their salary</a:t>
            </a:r>
            <a:br>
              <a:rPr lang="en-US" altLang="en-US" sz="2000">
                <a:ea typeface="MS PGothic" panose="020B0600070205080204" pitchFamily="34" charset="-128"/>
              </a:rPr>
            </a:br>
            <a:r>
              <a:rPr lang="en-US" altLang="en-US" sz="2400">
                <a:ea typeface="MS PGothic" panose="020B0600070205080204" pitchFamily="34" charset="-128"/>
              </a:rPr>
              <a:t> </a:t>
            </a:r>
            <a:r>
              <a:rPr kumimoji="0" lang="en-US" altLang="en-US" sz="2000" b="1">
                <a:ea typeface="MS PGothic" panose="020B0600070205080204" pitchFamily="34" charset="-128"/>
              </a:rPr>
              <a:t>create view </a:t>
            </a:r>
            <a:r>
              <a:rPr kumimoji="0" lang="en-US" altLang="en-US" sz="2000" i="1">
                <a:ea typeface="MS PGothic" panose="020B0600070205080204" pitchFamily="34" charset="-128"/>
              </a:rPr>
              <a:t>faculty </a:t>
            </a:r>
            <a:r>
              <a:rPr kumimoji="0" lang="en-US" altLang="en-US" sz="2000" b="1">
                <a:ea typeface="MS PGothic" panose="020B0600070205080204" pitchFamily="34" charset="-128"/>
              </a:rPr>
              <a:t>as</a:t>
            </a:r>
            <a:r>
              <a:rPr lang="en-US" altLang="en-US" sz="2000" b="1">
                <a:ea typeface="MS PGothic" panose="020B0600070205080204" pitchFamily="34" charset="-128"/>
              </a:rPr>
              <a:t> </a:t>
            </a:r>
            <a:br>
              <a:rPr lang="en-US" altLang="en-US" sz="2000" b="1">
                <a:ea typeface="MS PGothic" panose="020B0600070205080204" pitchFamily="34" charset="-128"/>
              </a:rPr>
            </a:br>
            <a:r>
              <a:rPr lang="en-US" altLang="en-US" sz="2000" b="1">
                <a:ea typeface="MS PGothic" panose="020B0600070205080204" pitchFamily="34" charset="-128"/>
              </a:rPr>
              <a:t>    </a:t>
            </a:r>
            <a:r>
              <a:rPr kumimoji="0" lang="en-US" altLang="en-US" sz="2000" b="1">
                <a:ea typeface="MS PGothic" panose="020B0600070205080204" pitchFamily="34" charset="-128"/>
              </a:rPr>
              <a:t>select </a:t>
            </a:r>
            <a:r>
              <a:rPr kumimoji="0" lang="en-US" altLang="en-US" sz="2000" i="1">
                <a:ea typeface="MS PGothic" panose="020B0600070205080204" pitchFamily="34" charset="-128"/>
              </a:rPr>
              <a:t>ID</a:t>
            </a:r>
            <a:r>
              <a:rPr kumimoji="0" lang="en-US" altLang="en-US" sz="2000">
                <a:ea typeface="MS PGothic" panose="020B0600070205080204" pitchFamily="34" charset="-128"/>
              </a:rPr>
              <a:t>, </a:t>
            </a:r>
            <a:r>
              <a:rPr kumimoji="0" lang="en-US" altLang="en-US" sz="2000" i="1">
                <a:ea typeface="MS PGothic" panose="020B0600070205080204" pitchFamily="34" charset="-128"/>
              </a:rPr>
              <a:t>name</a:t>
            </a:r>
            <a:r>
              <a:rPr kumimoji="0" lang="en-US" altLang="en-US" sz="2000">
                <a:ea typeface="MS PGothic" panose="020B0600070205080204" pitchFamily="34" charset="-128"/>
              </a:rPr>
              <a:t>, </a:t>
            </a:r>
            <a:r>
              <a:rPr kumimoji="0" lang="en-US" altLang="en-US" sz="2000" i="1">
                <a:ea typeface="MS PGothic" panose="020B0600070205080204" pitchFamily="34" charset="-128"/>
              </a:rPr>
              <a:t>dept_name</a:t>
            </a:r>
            <a:br>
              <a:rPr kumimoji="0" lang="en-US" altLang="en-US" sz="2000" i="1">
                <a:ea typeface="MS PGothic" panose="020B0600070205080204" pitchFamily="34" charset="-128"/>
              </a:rPr>
            </a:br>
            <a:r>
              <a:rPr kumimoji="0" lang="en-US" altLang="en-US" sz="2000" i="1">
                <a:ea typeface="MS PGothic" panose="020B0600070205080204" pitchFamily="34" charset="-128"/>
              </a:rPr>
              <a:t>    </a:t>
            </a:r>
            <a:r>
              <a:rPr kumimoji="0" lang="en-US" altLang="en-US" sz="2000" b="1">
                <a:ea typeface="MS PGothic" panose="020B0600070205080204" pitchFamily="34" charset="-128"/>
              </a:rPr>
              <a:t>from </a:t>
            </a:r>
            <a:r>
              <a:rPr kumimoji="0" lang="en-US" altLang="en-US" sz="2000" i="1">
                <a:ea typeface="MS PGothic" panose="020B0600070205080204" pitchFamily="34" charset="-128"/>
              </a:rPr>
              <a:t>instructor</a:t>
            </a:r>
            <a:endParaRPr kumimoji="0" lang="en-US" altLang="en-US" sz="2000">
              <a:ea typeface="MS PGothic" panose="020B0600070205080204" pitchFamily="34" charset="-128"/>
            </a:endParaRPr>
          </a:p>
          <a:p>
            <a:pPr>
              <a:tabLst>
                <a:tab pos="1370013" algn="l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Find all instructors in the Biology department</a:t>
            </a:r>
            <a:br>
              <a:rPr lang="en-US" altLang="en-US" sz="2000">
                <a:ea typeface="MS PGothic" panose="020B0600070205080204" pitchFamily="34" charset="-128"/>
              </a:rPr>
            </a:br>
            <a:r>
              <a:rPr lang="en-US" altLang="en-US" sz="2000">
                <a:ea typeface="MS PGothic" panose="020B0600070205080204" pitchFamily="34" charset="-128"/>
              </a:rPr>
              <a:t> </a:t>
            </a:r>
            <a:r>
              <a:rPr lang="en-US" altLang="en-US" sz="2000" b="1">
                <a:ea typeface="MS PGothic" panose="020B0600070205080204" pitchFamily="34" charset="-128"/>
              </a:rPr>
              <a:t>select </a:t>
            </a:r>
            <a:r>
              <a:rPr lang="en-US" altLang="en-US" sz="2000" i="1">
                <a:ea typeface="MS PGothic" panose="020B0600070205080204" pitchFamily="34" charset="-128"/>
              </a:rPr>
              <a:t>name</a:t>
            </a:r>
            <a:br>
              <a:rPr lang="en-US" altLang="en-US" sz="2000" i="1">
                <a:ea typeface="MS PGothic" panose="020B0600070205080204" pitchFamily="34" charset="-128"/>
              </a:rPr>
            </a:br>
            <a:r>
              <a:rPr lang="en-US" altLang="en-US" sz="2000" i="1">
                <a:ea typeface="MS PGothic" panose="020B0600070205080204" pitchFamily="34" charset="-128"/>
              </a:rPr>
              <a:t> </a:t>
            </a:r>
            <a:r>
              <a:rPr lang="en-US" altLang="en-US" sz="2000" b="1">
                <a:ea typeface="MS PGothic" panose="020B0600070205080204" pitchFamily="34" charset="-128"/>
              </a:rPr>
              <a:t>from </a:t>
            </a:r>
            <a:r>
              <a:rPr lang="en-US" altLang="en-US" sz="2000" i="1">
                <a:ea typeface="MS PGothic" panose="020B0600070205080204" pitchFamily="34" charset="-128"/>
              </a:rPr>
              <a:t>faculty</a:t>
            </a:r>
            <a:br>
              <a:rPr lang="en-US" altLang="en-US" sz="2000" i="1">
                <a:ea typeface="MS PGothic" panose="020B0600070205080204" pitchFamily="34" charset="-128"/>
              </a:rPr>
            </a:br>
            <a:r>
              <a:rPr lang="en-US" altLang="en-US" sz="2000" i="1">
                <a:ea typeface="MS PGothic" panose="020B0600070205080204" pitchFamily="34" charset="-128"/>
              </a:rPr>
              <a:t> </a:t>
            </a:r>
            <a:r>
              <a:rPr lang="en-US" altLang="en-US" sz="2000" b="1">
                <a:ea typeface="MS PGothic" panose="020B0600070205080204" pitchFamily="34" charset="-128"/>
              </a:rPr>
              <a:t>where </a:t>
            </a:r>
            <a:r>
              <a:rPr lang="en-US" altLang="en-US" sz="2000" i="1">
                <a:ea typeface="MS PGothic" panose="020B0600070205080204" pitchFamily="34" charset="-128"/>
              </a:rPr>
              <a:t>dept_name = </a:t>
            </a:r>
            <a:r>
              <a:rPr lang="ja-JP" altLang="en-US" sz="2000">
                <a:ea typeface="MS PGothic" panose="020B0600070205080204" pitchFamily="34" charset="-128"/>
              </a:rPr>
              <a:t>‘</a:t>
            </a:r>
            <a:r>
              <a:rPr lang="en-US" altLang="ja-JP" sz="2000">
                <a:ea typeface="MS PGothic" panose="020B0600070205080204" pitchFamily="34" charset="-128"/>
              </a:rPr>
              <a:t>Biology</a:t>
            </a:r>
            <a:r>
              <a:rPr lang="ja-JP" altLang="en-US" sz="2000">
                <a:ea typeface="MS PGothic" panose="020B0600070205080204" pitchFamily="34" charset="-128"/>
              </a:rPr>
              <a:t>’</a:t>
            </a:r>
            <a:endParaRPr lang="en-US" altLang="ja-JP" sz="2000">
              <a:ea typeface="MS PGothic" panose="020B0600070205080204" pitchFamily="34" charset="-128"/>
            </a:endParaRPr>
          </a:p>
          <a:p>
            <a:pPr>
              <a:tabLst>
                <a:tab pos="1370013" algn="l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Create a view of department salary totals</a:t>
            </a:r>
            <a:br>
              <a:rPr lang="en-US" altLang="en-US" sz="2000">
                <a:ea typeface="MS PGothic" panose="020B0600070205080204" pitchFamily="34" charset="-128"/>
              </a:rPr>
            </a:br>
            <a:r>
              <a:rPr lang="en-US" altLang="en-US" sz="2000">
                <a:ea typeface="MS PGothic" panose="020B0600070205080204" pitchFamily="34" charset="-128"/>
              </a:rPr>
              <a:t>  </a:t>
            </a:r>
            <a:r>
              <a:rPr lang="en-US" altLang="en-US" sz="2000" b="1">
                <a:ea typeface="MS PGothic" panose="020B0600070205080204" pitchFamily="34" charset="-128"/>
              </a:rPr>
              <a:t>create view </a:t>
            </a:r>
            <a:r>
              <a:rPr lang="en-US" altLang="en-US" sz="2000" i="1">
                <a:ea typeface="MS PGothic" panose="020B0600070205080204" pitchFamily="34" charset="-128"/>
              </a:rPr>
              <a:t>departments_total_salary</a:t>
            </a:r>
            <a:r>
              <a:rPr lang="en-US" altLang="en-US" sz="2000">
                <a:ea typeface="MS PGothic" panose="020B0600070205080204" pitchFamily="34" charset="-128"/>
              </a:rPr>
              <a:t>(</a:t>
            </a:r>
            <a:r>
              <a:rPr lang="en-US" altLang="en-US" sz="2000" i="1">
                <a:ea typeface="MS PGothic" panose="020B0600070205080204" pitchFamily="34" charset="-128"/>
              </a:rPr>
              <a:t>dept_name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en-US" altLang="en-US" sz="2000" i="1">
                <a:ea typeface="MS PGothic" panose="020B0600070205080204" pitchFamily="34" charset="-128"/>
              </a:rPr>
              <a:t>total_salary</a:t>
            </a:r>
            <a:r>
              <a:rPr lang="en-US" altLang="en-US" sz="2000">
                <a:ea typeface="MS PGothic" panose="020B0600070205080204" pitchFamily="34" charset="-128"/>
              </a:rPr>
              <a:t>) </a:t>
            </a:r>
            <a:r>
              <a:rPr lang="en-US" altLang="en-US" sz="2000" b="1">
                <a:ea typeface="MS PGothic" panose="020B0600070205080204" pitchFamily="34" charset="-128"/>
              </a:rPr>
              <a:t>as</a:t>
            </a:r>
            <a:br>
              <a:rPr lang="en-US" altLang="en-US" sz="2000" b="1">
                <a:ea typeface="MS PGothic" panose="020B0600070205080204" pitchFamily="34" charset="-128"/>
              </a:rPr>
            </a:br>
            <a:r>
              <a:rPr lang="en-US" altLang="en-US" sz="2000" b="1">
                <a:ea typeface="MS PGothic" panose="020B0600070205080204" pitchFamily="34" charset="-128"/>
              </a:rPr>
              <a:t>       select </a:t>
            </a:r>
            <a:r>
              <a:rPr lang="en-US" altLang="en-US" sz="2000" i="1">
                <a:ea typeface="MS PGothic" panose="020B0600070205080204" pitchFamily="34" charset="-128"/>
              </a:rPr>
              <a:t>dept_name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en-US" altLang="en-US" sz="2000" b="1">
                <a:ea typeface="MS PGothic" panose="020B0600070205080204" pitchFamily="34" charset="-128"/>
              </a:rPr>
              <a:t>sum </a:t>
            </a:r>
            <a:r>
              <a:rPr lang="en-US" altLang="en-US" sz="2000">
                <a:ea typeface="MS PGothic" panose="020B0600070205080204" pitchFamily="34" charset="-128"/>
              </a:rPr>
              <a:t>(</a:t>
            </a:r>
            <a:r>
              <a:rPr lang="en-US" altLang="en-US" sz="2000" i="1">
                <a:ea typeface="MS PGothic" panose="020B0600070205080204" pitchFamily="34" charset="-128"/>
              </a:rPr>
              <a:t>salary</a:t>
            </a:r>
            <a:r>
              <a:rPr lang="en-US" altLang="en-US" sz="2000">
                <a:ea typeface="MS PGothic" panose="020B0600070205080204" pitchFamily="34" charset="-128"/>
              </a:rPr>
              <a:t>)</a:t>
            </a:r>
            <a:br>
              <a:rPr lang="en-US" altLang="en-US" sz="2000">
                <a:ea typeface="MS PGothic" panose="020B0600070205080204" pitchFamily="34" charset="-128"/>
              </a:rPr>
            </a:br>
            <a:r>
              <a:rPr lang="en-US" altLang="en-US" sz="2000">
                <a:ea typeface="MS PGothic" panose="020B0600070205080204" pitchFamily="34" charset="-128"/>
              </a:rPr>
              <a:t>       </a:t>
            </a:r>
            <a:r>
              <a:rPr lang="en-US" altLang="en-US" sz="2000" b="1">
                <a:ea typeface="MS PGothic" panose="020B0600070205080204" pitchFamily="34" charset="-128"/>
              </a:rPr>
              <a:t>from </a:t>
            </a:r>
            <a:r>
              <a:rPr lang="en-US" altLang="en-US" sz="2000" i="1">
                <a:ea typeface="MS PGothic" panose="020B0600070205080204" pitchFamily="34" charset="-128"/>
              </a:rPr>
              <a:t>instructor</a:t>
            </a:r>
            <a:br>
              <a:rPr lang="en-US" altLang="en-US" sz="2000" i="1">
                <a:ea typeface="MS PGothic" panose="020B0600070205080204" pitchFamily="34" charset="-128"/>
              </a:rPr>
            </a:br>
            <a:r>
              <a:rPr lang="en-US" altLang="en-US" sz="2000" i="1">
                <a:ea typeface="MS PGothic" panose="020B0600070205080204" pitchFamily="34" charset="-128"/>
              </a:rPr>
              <a:t>      </a:t>
            </a:r>
            <a:r>
              <a:rPr lang="en-US" altLang="en-US" sz="2000" b="1">
                <a:ea typeface="MS PGothic" panose="020B0600070205080204" pitchFamily="34" charset="-128"/>
              </a:rPr>
              <a:t>group by </a:t>
            </a:r>
            <a:r>
              <a:rPr lang="en-US" altLang="en-US" sz="2000" i="1">
                <a:ea typeface="MS PGothic" panose="020B0600070205080204" pitchFamily="34" charset="-128"/>
              </a:rPr>
              <a:t>dept_name</a:t>
            </a:r>
            <a:r>
              <a:rPr lang="en-US" altLang="en-US" sz="2000">
                <a:ea typeface="MS PGothic" panose="020B0600070205080204" pitchFamily="34" charset="-128"/>
              </a:rPr>
              <a:t>;</a:t>
            </a:r>
            <a:endParaRPr lang="en-US" altLang="en-US" sz="2400">
              <a:ea typeface="MS PGothic" panose="020B0600070205080204" pitchFamily="34" charset="-128"/>
            </a:endParaRPr>
          </a:p>
          <a:p>
            <a:pPr>
              <a:tabLst>
                <a:tab pos="1370013" algn="l"/>
              </a:tabLst>
            </a:pPr>
            <a:endParaRPr lang="en-US" altLang="en-US" sz="2400">
              <a:ea typeface="MS PGothic" panose="020B0600070205080204" pitchFamily="34" charset="-128"/>
            </a:endParaRPr>
          </a:p>
          <a:p>
            <a:pPr>
              <a:tabLst>
                <a:tab pos="1370013" algn="l"/>
              </a:tabLst>
            </a:pPr>
            <a:endParaRPr lang="en-US" altLang="en-US" sz="2000">
              <a:ea typeface="MS PGothic" panose="020B0600070205080204" pitchFamily="34" charset="-128"/>
            </a:endParaRPr>
          </a:p>
          <a:p>
            <a:pPr>
              <a:tabLst>
                <a:tab pos="1370013" algn="l"/>
              </a:tabLst>
            </a:pPr>
            <a:endParaRPr lang="en-US" altLang="en-US" sz="2000">
              <a:ea typeface="MS PGothic" panose="020B0600070205080204" pitchFamily="34" charset="-128"/>
            </a:endParaRPr>
          </a:p>
        </p:txBody>
      </p:sp>
      <p:sp>
        <p:nvSpPr>
          <p:cNvPr id="335877" name="Text Box 5">
            <a:extLst>
              <a:ext uri="{FF2B5EF4-FFF2-40B4-BE49-F238E27FC236}">
                <a16:creationId xmlns:a16="http://schemas.microsoft.com/office/drawing/2014/main" id="{E9CB2BA7-D9E5-44BE-8AC5-524AB3ABC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AF6F6EDE-B5DA-4121-8F9F-4E6A737ED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Views Defined Using Other Views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7B177C6-DDC1-4A62-8E75-126BBC56E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>
                <a:ea typeface="MS PGothic" panose="020B0600070205080204" pitchFamily="34" charset="-128"/>
              </a:rPr>
              <a:t>create view </a:t>
            </a:r>
            <a:r>
              <a:rPr lang="en-US" altLang="en-US" sz="2000" i="1">
                <a:solidFill>
                  <a:srgbClr val="000099"/>
                </a:solidFill>
                <a:ea typeface="MS PGothic" panose="020B0600070205080204" pitchFamily="34" charset="-128"/>
              </a:rPr>
              <a:t>physics_fall_2009</a:t>
            </a:r>
            <a:r>
              <a:rPr lang="en-US" altLang="en-US" sz="2000" i="1">
                <a:ea typeface="MS PGothic" panose="020B0600070205080204" pitchFamily="34" charset="-128"/>
              </a:rPr>
              <a:t> </a:t>
            </a:r>
            <a:r>
              <a:rPr lang="en-US" altLang="en-US" sz="2000" b="1">
                <a:ea typeface="MS PGothic" panose="020B0600070205080204" pitchFamily="34" charset="-128"/>
              </a:rPr>
              <a:t>as</a:t>
            </a:r>
            <a:br>
              <a:rPr lang="en-US" altLang="en-US" sz="2000" b="1">
                <a:ea typeface="MS PGothic" panose="020B0600070205080204" pitchFamily="34" charset="-128"/>
              </a:rPr>
            </a:br>
            <a:r>
              <a:rPr lang="en-US" altLang="en-US" sz="2000" b="1">
                <a:ea typeface="MS PGothic" panose="020B0600070205080204" pitchFamily="34" charset="-128"/>
              </a:rPr>
              <a:t>   select </a:t>
            </a:r>
            <a:r>
              <a:rPr lang="en-US" altLang="en-US" sz="2000" i="1">
                <a:ea typeface="MS PGothic" panose="020B0600070205080204" pitchFamily="34" charset="-128"/>
              </a:rPr>
              <a:t>course</a:t>
            </a:r>
            <a:r>
              <a:rPr lang="en-US" altLang="en-US" sz="2000">
                <a:ea typeface="MS PGothic" panose="020B0600070205080204" pitchFamily="34" charset="-128"/>
              </a:rPr>
              <a:t>.</a:t>
            </a:r>
            <a:r>
              <a:rPr lang="en-US" altLang="en-US" sz="2000" i="1">
                <a:ea typeface="MS PGothic" panose="020B0600070205080204" pitchFamily="34" charset="-128"/>
              </a:rPr>
              <a:t>course_id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en-US" altLang="en-US" sz="2000" i="1">
                <a:ea typeface="MS PGothic" panose="020B0600070205080204" pitchFamily="34" charset="-128"/>
              </a:rPr>
              <a:t>sec_id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en-US" altLang="en-US" sz="2000" i="1">
                <a:ea typeface="MS PGothic" panose="020B0600070205080204" pitchFamily="34" charset="-128"/>
              </a:rPr>
              <a:t>building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en-US" altLang="en-US" sz="2000" i="1">
                <a:ea typeface="MS PGothic" panose="020B0600070205080204" pitchFamily="34" charset="-128"/>
              </a:rPr>
              <a:t>room_number</a:t>
            </a:r>
            <a:br>
              <a:rPr lang="en-US" altLang="en-US" sz="2000" i="1">
                <a:ea typeface="MS PGothic" panose="020B0600070205080204" pitchFamily="34" charset="-128"/>
              </a:rPr>
            </a:br>
            <a:r>
              <a:rPr lang="en-US" altLang="en-US" sz="2000" i="1">
                <a:ea typeface="MS PGothic" panose="020B0600070205080204" pitchFamily="34" charset="-128"/>
              </a:rPr>
              <a:t>   </a:t>
            </a:r>
            <a:r>
              <a:rPr lang="en-US" altLang="en-US" sz="2000" b="1">
                <a:ea typeface="MS PGothic" panose="020B0600070205080204" pitchFamily="34" charset="-128"/>
              </a:rPr>
              <a:t>from </a:t>
            </a:r>
            <a:r>
              <a:rPr lang="en-US" altLang="en-US" sz="2000" i="1">
                <a:ea typeface="MS PGothic" panose="020B0600070205080204" pitchFamily="34" charset="-128"/>
              </a:rPr>
              <a:t>course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en-US" altLang="en-US" sz="2000" i="1">
                <a:ea typeface="MS PGothic" panose="020B0600070205080204" pitchFamily="34" charset="-128"/>
              </a:rPr>
              <a:t>section</a:t>
            </a:r>
            <a:br>
              <a:rPr lang="en-US" altLang="en-US" sz="2000" i="1">
                <a:ea typeface="MS PGothic" panose="020B0600070205080204" pitchFamily="34" charset="-128"/>
              </a:rPr>
            </a:br>
            <a:r>
              <a:rPr lang="en-US" altLang="en-US" sz="2000" i="1">
                <a:ea typeface="MS PGothic" panose="020B0600070205080204" pitchFamily="34" charset="-128"/>
              </a:rPr>
              <a:t>   </a:t>
            </a:r>
            <a:r>
              <a:rPr lang="en-US" altLang="en-US" sz="2000" b="1">
                <a:ea typeface="MS PGothic" panose="020B0600070205080204" pitchFamily="34" charset="-128"/>
              </a:rPr>
              <a:t>where </a:t>
            </a:r>
            <a:r>
              <a:rPr lang="en-US" altLang="en-US" sz="2000" i="1">
                <a:ea typeface="MS PGothic" panose="020B0600070205080204" pitchFamily="34" charset="-128"/>
              </a:rPr>
              <a:t>course</a:t>
            </a:r>
            <a:r>
              <a:rPr lang="en-US" altLang="en-US" sz="2000">
                <a:ea typeface="MS PGothic" panose="020B0600070205080204" pitchFamily="34" charset="-128"/>
              </a:rPr>
              <a:t>.</a:t>
            </a:r>
            <a:r>
              <a:rPr lang="en-US" altLang="en-US" sz="2000" i="1">
                <a:ea typeface="MS PGothic" panose="020B0600070205080204" pitchFamily="34" charset="-128"/>
              </a:rPr>
              <a:t>course_id </a:t>
            </a:r>
            <a:r>
              <a:rPr lang="en-US" altLang="en-US" sz="2000">
                <a:ea typeface="MS PGothic" panose="020B0600070205080204" pitchFamily="34" charset="-128"/>
              </a:rPr>
              <a:t>= </a:t>
            </a:r>
            <a:r>
              <a:rPr lang="en-US" altLang="en-US" sz="2000" i="1">
                <a:ea typeface="MS PGothic" panose="020B0600070205080204" pitchFamily="34" charset="-128"/>
              </a:rPr>
              <a:t>section</a:t>
            </a:r>
            <a:r>
              <a:rPr lang="en-US" altLang="en-US" sz="2000">
                <a:ea typeface="MS PGothic" panose="020B0600070205080204" pitchFamily="34" charset="-128"/>
              </a:rPr>
              <a:t>.</a:t>
            </a:r>
            <a:r>
              <a:rPr lang="en-US" altLang="en-US" sz="2000" i="1">
                <a:ea typeface="MS PGothic" panose="020B0600070205080204" pitchFamily="34" charset="-128"/>
              </a:rPr>
              <a:t>course_id</a:t>
            </a:r>
            <a:br>
              <a:rPr lang="en-US" altLang="en-US" sz="2000" i="1">
                <a:ea typeface="MS PGothic" panose="020B0600070205080204" pitchFamily="34" charset="-128"/>
              </a:rPr>
            </a:br>
            <a:r>
              <a:rPr lang="en-US" altLang="en-US" sz="2000" i="1">
                <a:ea typeface="MS PGothic" panose="020B0600070205080204" pitchFamily="34" charset="-128"/>
              </a:rPr>
              <a:t>              </a:t>
            </a:r>
            <a:r>
              <a:rPr lang="en-US" altLang="en-US" sz="2000" b="1">
                <a:ea typeface="MS PGothic" panose="020B0600070205080204" pitchFamily="34" charset="-128"/>
              </a:rPr>
              <a:t>and </a:t>
            </a:r>
            <a:r>
              <a:rPr lang="en-US" altLang="en-US" sz="2000" i="1">
                <a:ea typeface="MS PGothic" panose="020B0600070205080204" pitchFamily="34" charset="-128"/>
              </a:rPr>
              <a:t>course</a:t>
            </a:r>
            <a:r>
              <a:rPr lang="en-US" altLang="en-US" sz="2000">
                <a:ea typeface="MS PGothic" panose="020B0600070205080204" pitchFamily="34" charset="-128"/>
              </a:rPr>
              <a:t>.</a:t>
            </a:r>
            <a:r>
              <a:rPr lang="en-US" altLang="en-US" sz="2000" i="1">
                <a:ea typeface="MS PGothic" panose="020B0600070205080204" pitchFamily="34" charset="-128"/>
              </a:rPr>
              <a:t>dept_name </a:t>
            </a:r>
            <a:r>
              <a:rPr lang="en-US" altLang="en-US" sz="2000">
                <a:ea typeface="MS PGothic" panose="020B0600070205080204" pitchFamily="34" charset="-128"/>
              </a:rPr>
              <a:t>= </a:t>
            </a:r>
            <a:r>
              <a:rPr lang="ja-JP" altLang="en-US" sz="2000">
                <a:ea typeface="MS PGothic" panose="020B0600070205080204" pitchFamily="34" charset="-128"/>
              </a:rPr>
              <a:t>’</a:t>
            </a:r>
            <a:r>
              <a:rPr lang="en-US" altLang="ja-JP" sz="2000">
                <a:ea typeface="MS PGothic" panose="020B0600070205080204" pitchFamily="34" charset="-128"/>
              </a:rPr>
              <a:t>Physics</a:t>
            </a:r>
            <a:r>
              <a:rPr lang="ja-JP" altLang="en-US" sz="2000">
                <a:ea typeface="MS PGothic" panose="020B0600070205080204" pitchFamily="34" charset="-128"/>
              </a:rPr>
              <a:t>’</a:t>
            </a:r>
            <a:br>
              <a:rPr lang="en-US" altLang="ja-JP" sz="2000">
                <a:ea typeface="MS PGothic" panose="020B0600070205080204" pitchFamily="34" charset="-128"/>
              </a:rPr>
            </a:br>
            <a:r>
              <a:rPr lang="en-US" altLang="ja-JP" sz="2000">
                <a:ea typeface="MS PGothic" panose="020B0600070205080204" pitchFamily="34" charset="-128"/>
              </a:rPr>
              <a:t>              </a:t>
            </a:r>
            <a:r>
              <a:rPr lang="en-US" altLang="ja-JP" sz="2000" b="1">
                <a:ea typeface="MS PGothic" panose="020B0600070205080204" pitchFamily="34" charset="-128"/>
              </a:rPr>
              <a:t>and </a:t>
            </a:r>
            <a:r>
              <a:rPr lang="en-US" altLang="ja-JP" sz="2000" i="1">
                <a:ea typeface="MS PGothic" panose="020B0600070205080204" pitchFamily="34" charset="-128"/>
              </a:rPr>
              <a:t>section</a:t>
            </a:r>
            <a:r>
              <a:rPr lang="en-US" altLang="ja-JP" sz="2000">
                <a:ea typeface="MS PGothic" panose="020B0600070205080204" pitchFamily="34" charset="-128"/>
              </a:rPr>
              <a:t>.</a:t>
            </a:r>
            <a:r>
              <a:rPr lang="en-US" altLang="ja-JP" sz="2000" i="1">
                <a:ea typeface="MS PGothic" panose="020B0600070205080204" pitchFamily="34" charset="-128"/>
              </a:rPr>
              <a:t>semester </a:t>
            </a:r>
            <a:r>
              <a:rPr lang="en-US" altLang="ja-JP" sz="2000">
                <a:ea typeface="MS PGothic" panose="020B0600070205080204" pitchFamily="34" charset="-128"/>
              </a:rPr>
              <a:t>= </a:t>
            </a:r>
            <a:r>
              <a:rPr lang="ja-JP" altLang="en-US" sz="2000">
                <a:ea typeface="MS PGothic" panose="020B0600070205080204" pitchFamily="34" charset="-128"/>
              </a:rPr>
              <a:t>’</a:t>
            </a:r>
            <a:r>
              <a:rPr lang="en-US" altLang="ja-JP" sz="2000">
                <a:ea typeface="MS PGothic" panose="020B0600070205080204" pitchFamily="34" charset="-128"/>
              </a:rPr>
              <a:t>Fall</a:t>
            </a:r>
            <a:r>
              <a:rPr lang="ja-JP" altLang="en-US" sz="2000">
                <a:ea typeface="MS PGothic" panose="020B0600070205080204" pitchFamily="34" charset="-128"/>
              </a:rPr>
              <a:t>’</a:t>
            </a:r>
            <a:br>
              <a:rPr lang="en-US" altLang="ja-JP" sz="2000">
                <a:ea typeface="MS PGothic" panose="020B0600070205080204" pitchFamily="34" charset="-128"/>
              </a:rPr>
            </a:br>
            <a:r>
              <a:rPr lang="en-US" altLang="ja-JP" sz="2000">
                <a:ea typeface="MS PGothic" panose="020B0600070205080204" pitchFamily="34" charset="-128"/>
              </a:rPr>
              <a:t>              </a:t>
            </a:r>
            <a:r>
              <a:rPr lang="en-US" altLang="ja-JP" sz="2000" b="1">
                <a:ea typeface="MS PGothic" panose="020B0600070205080204" pitchFamily="34" charset="-128"/>
              </a:rPr>
              <a:t>and </a:t>
            </a:r>
            <a:r>
              <a:rPr lang="en-US" altLang="ja-JP" sz="2000" i="1">
                <a:ea typeface="MS PGothic" panose="020B0600070205080204" pitchFamily="34" charset="-128"/>
              </a:rPr>
              <a:t>section</a:t>
            </a:r>
            <a:r>
              <a:rPr lang="en-US" altLang="ja-JP" sz="2000">
                <a:ea typeface="MS PGothic" panose="020B0600070205080204" pitchFamily="34" charset="-128"/>
              </a:rPr>
              <a:t>.</a:t>
            </a:r>
            <a:r>
              <a:rPr lang="en-US" altLang="ja-JP" sz="2000" i="1">
                <a:ea typeface="MS PGothic" panose="020B0600070205080204" pitchFamily="34" charset="-128"/>
              </a:rPr>
              <a:t>year </a:t>
            </a:r>
            <a:r>
              <a:rPr lang="en-US" altLang="ja-JP" sz="2000">
                <a:ea typeface="MS PGothic" panose="020B0600070205080204" pitchFamily="34" charset="-128"/>
              </a:rPr>
              <a:t>= </a:t>
            </a:r>
            <a:r>
              <a:rPr lang="ja-JP" altLang="en-US" sz="2000">
                <a:ea typeface="MS PGothic" panose="020B0600070205080204" pitchFamily="34" charset="-128"/>
              </a:rPr>
              <a:t>’</a:t>
            </a:r>
            <a:r>
              <a:rPr lang="en-US" altLang="ja-JP" sz="2000">
                <a:ea typeface="MS PGothic" panose="020B0600070205080204" pitchFamily="34" charset="-128"/>
              </a:rPr>
              <a:t>2009</a:t>
            </a:r>
            <a:r>
              <a:rPr lang="ja-JP" altLang="en-US" sz="2000">
                <a:ea typeface="MS PGothic" panose="020B0600070205080204" pitchFamily="34" charset="-128"/>
              </a:rPr>
              <a:t>’</a:t>
            </a:r>
            <a:r>
              <a:rPr lang="en-US" altLang="ja-JP" sz="2000">
                <a:ea typeface="MS PGothic" panose="020B0600070205080204" pitchFamily="34" charset="-128"/>
              </a:rPr>
              <a:t>;</a:t>
            </a:r>
            <a:endParaRPr lang="en-US" altLang="ja-JP">
              <a:ea typeface="MS PGothic" panose="020B0600070205080204" pitchFamily="34" charset="-128"/>
            </a:endParaRPr>
          </a:p>
          <a:p>
            <a:r>
              <a:rPr lang="en-US" altLang="en-US" sz="2000" b="1">
                <a:ea typeface="MS PGothic" panose="020B0600070205080204" pitchFamily="34" charset="-128"/>
              </a:rPr>
              <a:t>create view </a:t>
            </a:r>
            <a:r>
              <a:rPr lang="en-US" altLang="en-US" sz="2000" i="1">
                <a:ea typeface="MS PGothic" panose="020B0600070205080204" pitchFamily="34" charset="-128"/>
              </a:rPr>
              <a:t>physics_fall_2009_watson </a:t>
            </a:r>
            <a:r>
              <a:rPr lang="en-US" altLang="en-US" sz="2000" b="1">
                <a:ea typeface="MS PGothic" panose="020B0600070205080204" pitchFamily="34" charset="-128"/>
              </a:rPr>
              <a:t>as</a:t>
            </a:r>
            <a:br>
              <a:rPr lang="en-US" altLang="en-US" sz="2000" b="1">
                <a:ea typeface="MS PGothic" panose="020B0600070205080204" pitchFamily="34" charset="-128"/>
              </a:rPr>
            </a:br>
            <a:r>
              <a:rPr lang="en-US" altLang="en-US" sz="2000" b="1">
                <a:ea typeface="MS PGothic" panose="020B0600070205080204" pitchFamily="34" charset="-128"/>
              </a:rPr>
              <a:t>    select </a:t>
            </a:r>
            <a:r>
              <a:rPr lang="en-US" altLang="en-US" sz="2000" i="1">
                <a:ea typeface="MS PGothic" panose="020B0600070205080204" pitchFamily="34" charset="-128"/>
              </a:rPr>
              <a:t>course_id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en-US" altLang="en-US" sz="2000" i="1">
                <a:ea typeface="MS PGothic" panose="020B0600070205080204" pitchFamily="34" charset="-128"/>
              </a:rPr>
              <a:t>room_number</a:t>
            </a:r>
            <a:br>
              <a:rPr lang="en-US" altLang="en-US" sz="2000" i="1">
                <a:ea typeface="MS PGothic" panose="020B0600070205080204" pitchFamily="34" charset="-128"/>
              </a:rPr>
            </a:br>
            <a:r>
              <a:rPr lang="en-US" altLang="en-US" sz="2000" i="1">
                <a:ea typeface="MS PGothic" panose="020B0600070205080204" pitchFamily="34" charset="-128"/>
              </a:rPr>
              <a:t>    </a:t>
            </a:r>
            <a:r>
              <a:rPr lang="en-US" altLang="en-US" sz="2000" b="1">
                <a:ea typeface="MS PGothic" panose="020B0600070205080204" pitchFamily="34" charset="-128"/>
              </a:rPr>
              <a:t>from </a:t>
            </a:r>
            <a:r>
              <a:rPr lang="en-US" altLang="en-US" sz="2000" i="1">
                <a:solidFill>
                  <a:srgbClr val="000099"/>
                </a:solidFill>
                <a:ea typeface="MS PGothic" panose="020B0600070205080204" pitchFamily="34" charset="-128"/>
              </a:rPr>
              <a:t>physics_fall_2009</a:t>
            </a:r>
            <a:br>
              <a:rPr lang="en-US" altLang="en-US" sz="2000" i="1">
                <a:ea typeface="MS PGothic" panose="020B0600070205080204" pitchFamily="34" charset="-128"/>
              </a:rPr>
            </a:br>
            <a:r>
              <a:rPr lang="en-US" altLang="en-US" sz="2000" i="1">
                <a:ea typeface="MS PGothic" panose="020B0600070205080204" pitchFamily="34" charset="-128"/>
              </a:rPr>
              <a:t>    </a:t>
            </a:r>
            <a:r>
              <a:rPr lang="en-US" altLang="en-US" sz="2000" b="1">
                <a:ea typeface="MS PGothic" panose="020B0600070205080204" pitchFamily="34" charset="-128"/>
              </a:rPr>
              <a:t>where </a:t>
            </a:r>
            <a:r>
              <a:rPr lang="en-US" altLang="en-US" sz="2000" i="1">
                <a:ea typeface="MS PGothic" panose="020B0600070205080204" pitchFamily="34" charset="-128"/>
              </a:rPr>
              <a:t>building</a:t>
            </a:r>
            <a:r>
              <a:rPr lang="en-US" altLang="en-US" sz="2000">
                <a:ea typeface="MS PGothic" panose="020B0600070205080204" pitchFamily="34" charset="-128"/>
              </a:rPr>
              <a:t>= </a:t>
            </a:r>
            <a:r>
              <a:rPr lang="ja-JP" altLang="en-US" sz="2000">
                <a:ea typeface="MS PGothic" panose="020B0600070205080204" pitchFamily="34" charset="-128"/>
              </a:rPr>
              <a:t>’</a:t>
            </a:r>
            <a:r>
              <a:rPr lang="en-US" altLang="ja-JP" sz="2000">
                <a:ea typeface="MS PGothic" panose="020B0600070205080204" pitchFamily="34" charset="-128"/>
              </a:rPr>
              <a:t>Watson</a:t>
            </a:r>
            <a:r>
              <a:rPr lang="ja-JP" altLang="en-US" sz="2000">
                <a:ea typeface="MS PGothic" panose="020B0600070205080204" pitchFamily="34" charset="-128"/>
              </a:rPr>
              <a:t>’</a:t>
            </a:r>
            <a:r>
              <a:rPr lang="en-US" altLang="ja-JP" sz="2000">
                <a:ea typeface="MS PGothic" panose="020B0600070205080204" pitchFamily="34" charset="-128"/>
              </a:rPr>
              <a:t>;</a:t>
            </a:r>
            <a:endParaRPr lang="en-US" altLang="ja-JP">
              <a:ea typeface="MS PGothic" panose="020B0600070205080204" pitchFamily="34" charset="-128"/>
            </a:endParaRPr>
          </a:p>
          <a:p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5BDFBF42-DE7B-42B1-980C-F57FBC7E3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View Expansion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1786C9A-8A5C-4BDE-8250-44AD13C27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Expand use of a view in a query/another view</a:t>
            </a:r>
          </a:p>
          <a:p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3347A85F-F835-4150-B8A3-8A6EB546A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1704975"/>
            <a:ext cx="719296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/>
              <a:t>create view </a:t>
            </a:r>
            <a:r>
              <a:rPr kumimoji="0" lang="en-US" altLang="en-US" sz="2000" i="1"/>
              <a:t>physics_fall_2009_watson </a:t>
            </a:r>
            <a:r>
              <a:rPr kumimoji="0" lang="en-US" altLang="en-US" sz="2000" b="1"/>
              <a:t>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(</a:t>
            </a:r>
            <a:r>
              <a:rPr kumimoji="0" lang="en-US" altLang="en-US" sz="2000" b="1"/>
              <a:t>select </a:t>
            </a:r>
            <a:r>
              <a:rPr kumimoji="0" lang="en-US" altLang="en-US" sz="2000" i="1"/>
              <a:t>course_id</a:t>
            </a:r>
            <a:r>
              <a:rPr kumimoji="0" lang="en-US" altLang="en-US" sz="2000"/>
              <a:t>, </a:t>
            </a:r>
            <a:r>
              <a:rPr kumimoji="0" lang="en-US" altLang="en-US" sz="2000" i="1"/>
              <a:t>room_number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/>
              <a:t>from </a:t>
            </a:r>
            <a:r>
              <a:rPr kumimoji="0" lang="en-US" altLang="en-US" sz="2000"/>
              <a:t>(</a:t>
            </a:r>
            <a:r>
              <a:rPr kumimoji="0" lang="en-US" altLang="en-US" sz="2000" b="1"/>
              <a:t>select </a:t>
            </a:r>
            <a:r>
              <a:rPr kumimoji="0" lang="en-US" altLang="en-US" sz="2000" i="1"/>
              <a:t>course</a:t>
            </a:r>
            <a:r>
              <a:rPr kumimoji="0" lang="en-US" altLang="en-US" sz="2000"/>
              <a:t>.</a:t>
            </a:r>
            <a:r>
              <a:rPr kumimoji="0" lang="en-US" altLang="en-US" sz="2000" i="1"/>
              <a:t>course_id</a:t>
            </a:r>
            <a:r>
              <a:rPr kumimoji="0" lang="en-US" altLang="en-US" sz="2000"/>
              <a:t>, </a:t>
            </a:r>
            <a:r>
              <a:rPr kumimoji="0" lang="en-US" altLang="en-US" sz="2000" i="1"/>
              <a:t>building</a:t>
            </a:r>
            <a:r>
              <a:rPr kumimoji="0" lang="en-US" altLang="en-US" sz="2000"/>
              <a:t>, </a:t>
            </a:r>
            <a:r>
              <a:rPr kumimoji="0" lang="en-US" altLang="en-US" sz="2000" i="1"/>
              <a:t>room_number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/>
              <a:t>          from </a:t>
            </a:r>
            <a:r>
              <a:rPr kumimoji="0" lang="en-US" altLang="en-US" sz="2000" i="1"/>
              <a:t>course</a:t>
            </a:r>
            <a:r>
              <a:rPr kumimoji="0" lang="en-US" altLang="en-US" sz="2000"/>
              <a:t>, </a:t>
            </a:r>
            <a:r>
              <a:rPr kumimoji="0" lang="en-US" altLang="en-US" sz="2000" i="1"/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/>
              <a:t>          where </a:t>
            </a:r>
            <a:r>
              <a:rPr kumimoji="0" lang="en-US" altLang="en-US" sz="2000" i="1"/>
              <a:t>course</a:t>
            </a:r>
            <a:r>
              <a:rPr kumimoji="0" lang="en-US" altLang="en-US" sz="2000"/>
              <a:t>.</a:t>
            </a:r>
            <a:r>
              <a:rPr kumimoji="0" lang="en-US" altLang="en-US" sz="2000" i="1"/>
              <a:t>course_id </a:t>
            </a:r>
            <a:r>
              <a:rPr kumimoji="0" lang="en-US" altLang="en-US" sz="2000"/>
              <a:t>= </a:t>
            </a:r>
            <a:r>
              <a:rPr kumimoji="0" lang="en-US" altLang="en-US" sz="2000" i="1"/>
              <a:t>section</a:t>
            </a:r>
            <a:r>
              <a:rPr kumimoji="0" lang="en-US" altLang="en-US" sz="2000"/>
              <a:t>.</a:t>
            </a:r>
            <a:r>
              <a:rPr kumimoji="0" lang="en-US" altLang="en-US" sz="2000" i="1"/>
              <a:t>course_id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/>
              <a:t>               and </a:t>
            </a:r>
            <a:r>
              <a:rPr kumimoji="0" lang="en-US" altLang="en-US" sz="2000" i="1"/>
              <a:t>course</a:t>
            </a:r>
            <a:r>
              <a:rPr kumimoji="0" lang="en-US" altLang="en-US" sz="2000"/>
              <a:t>.</a:t>
            </a:r>
            <a:r>
              <a:rPr kumimoji="0" lang="en-US" altLang="en-US" sz="2000" i="1"/>
              <a:t>dept_name </a:t>
            </a:r>
            <a:r>
              <a:rPr kumimoji="0" lang="en-US" altLang="en-US" sz="2000"/>
              <a:t>= </a:t>
            </a:r>
            <a:r>
              <a:rPr kumimoji="0" lang="ja-JP" altLang="en-US" sz="2000"/>
              <a:t>’</a:t>
            </a:r>
            <a:r>
              <a:rPr kumimoji="0" lang="en-US" altLang="ja-JP" sz="2000"/>
              <a:t>Physics</a:t>
            </a:r>
            <a:r>
              <a:rPr kumimoji="0" lang="ja-JP" altLang="en-US" sz="2000"/>
              <a:t>’</a:t>
            </a:r>
            <a:endParaRPr kumimoji="0" lang="en-US" altLang="ja-JP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/>
              <a:t>               and </a:t>
            </a:r>
            <a:r>
              <a:rPr kumimoji="0" lang="en-US" altLang="en-US" sz="2000" i="1"/>
              <a:t>section</a:t>
            </a:r>
            <a:r>
              <a:rPr kumimoji="0" lang="en-US" altLang="en-US" sz="2000"/>
              <a:t>.</a:t>
            </a:r>
            <a:r>
              <a:rPr kumimoji="0" lang="en-US" altLang="en-US" sz="2000" i="1"/>
              <a:t>semester </a:t>
            </a:r>
            <a:r>
              <a:rPr kumimoji="0" lang="en-US" altLang="en-US" sz="2000"/>
              <a:t>= </a:t>
            </a:r>
            <a:r>
              <a:rPr kumimoji="0" lang="ja-JP" altLang="en-US" sz="2000"/>
              <a:t>’</a:t>
            </a:r>
            <a:r>
              <a:rPr kumimoji="0" lang="en-US" altLang="ja-JP" sz="2000"/>
              <a:t>Fall</a:t>
            </a:r>
            <a:r>
              <a:rPr kumimoji="0" lang="ja-JP" altLang="en-US" sz="2000"/>
              <a:t>’</a:t>
            </a:r>
            <a:endParaRPr kumimoji="0" lang="en-US" altLang="ja-JP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/>
              <a:t>               and </a:t>
            </a:r>
            <a:r>
              <a:rPr kumimoji="0" lang="en-US" altLang="en-US" sz="2000" i="1"/>
              <a:t>section</a:t>
            </a:r>
            <a:r>
              <a:rPr kumimoji="0" lang="en-US" altLang="en-US" sz="2000"/>
              <a:t>.</a:t>
            </a:r>
            <a:r>
              <a:rPr kumimoji="0" lang="en-US" altLang="en-US" sz="2000" i="1"/>
              <a:t>year </a:t>
            </a:r>
            <a:r>
              <a:rPr kumimoji="0" lang="en-US" altLang="en-US" sz="2000"/>
              <a:t>= </a:t>
            </a:r>
            <a:r>
              <a:rPr kumimoji="0" lang="ja-JP" altLang="en-US" sz="2000"/>
              <a:t>’</a:t>
            </a:r>
            <a:r>
              <a:rPr kumimoji="0" lang="en-US" altLang="ja-JP" sz="2000"/>
              <a:t>2009</a:t>
            </a:r>
            <a:r>
              <a:rPr kumimoji="0" lang="ja-JP" altLang="en-US" sz="2000"/>
              <a:t>’</a:t>
            </a:r>
            <a:r>
              <a:rPr kumimoji="0" lang="en-US" altLang="ja-JP" sz="2000"/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/>
              <a:t>where </a:t>
            </a:r>
            <a:r>
              <a:rPr kumimoji="0" lang="en-US" altLang="en-US" sz="2000" i="1"/>
              <a:t>building</a:t>
            </a:r>
            <a:r>
              <a:rPr kumimoji="0" lang="en-US" altLang="en-US" sz="2000"/>
              <a:t>= </a:t>
            </a:r>
            <a:r>
              <a:rPr kumimoji="0" lang="ja-JP" altLang="en-US" sz="2000"/>
              <a:t>’</a:t>
            </a:r>
            <a:r>
              <a:rPr kumimoji="0" lang="en-US" altLang="ja-JP" sz="2000"/>
              <a:t>Watson</a:t>
            </a:r>
            <a:r>
              <a:rPr kumimoji="0" lang="ja-JP" altLang="en-US" sz="2000"/>
              <a:t>’</a:t>
            </a:r>
            <a:r>
              <a:rPr kumimoji="0" lang="en-US" altLang="ja-JP" sz="200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9D71A54D-3DB4-43B7-978B-E2BE04125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4E0F8ACB-2391-4FE1-B408-974EA7A714CF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7666" name="Rectangle 2">
            <a:extLst>
              <a:ext uri="{FF2B5EF4-FFF2-40B4-BE49-F238E27FC236}">
                <a16:creationId xmlns:a16="http://schemas.microsoft.com/office/drawing/2014/main" id="{0EB5B1E6-CE43-48F2-8717-B3128E609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ALIASES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A55CF02-9CC3-4A60-8F01-D9EB7D3C9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8037513" cy="4802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Some queries need to refer to the same relation twice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In this case,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aliases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 are given to the relation name</a:t>
            </a:r>
          </a:p>
          <a:p>
            <a:pPr>
              <a:lnSpc>
                <a:spcPct val="90000"/>
              </a:lnSpc>
            </a:pPr>
            <a:r>
              <a:rPr lang="en-US" altLang="en-US" sz="2000" u="sng">
                <a:solidFill>
                  <a:srgbClr val="000000"/>
                </a:solidFill>
                <a:ea typeface="MS PGothic" panose="020B0600070205080204" pitchFamily="34" charset="-128"/>
              </a:rPr>
              <a:t>Query 8: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For each employee, retrieve the employee's name, and the name of his or her immediate supervisor.</a:t>
            </a: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Q8:	SELECT	E.FNAME, E.LNAME, S.FNAME, 					S.LNAME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FROM 		EMPLOYEE E S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WHERE	E.SUPERSSN=S.SSN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sz="2000" b="1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In Q8, the alternate relation names E and S are called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aliases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 or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tuple variables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for the EMPLOYEE relation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We can think of E and S as two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different copies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 of EMPLOYEE; E represents employees in role of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supervisees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 and S represents employees in role of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supervisors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9F260EE8-0767-4538-BB8A-999BA614F3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DB6F9AC8-1DD3-4FD5-9F0F-C3A6B055E48A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777D4C64-8BBD-46D9-AB14-E236391F5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ALIASES (cont.)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75FCB38-817D-4816-8661-3642A1225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1641475"/>
            <a:ext cx="8289925" cy="4802188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Aliasing can also be used in any SQL query for convenience</a:t>
            </a: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Can also use the AS keyword to specify aliases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Q8:	SELECT	E.FNAME, E.LNAME, S.FNAME, 				S.LNAME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	FROM 		EMPLOYEE AS E, EMPLOYEE AS S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	WHERE	E.SUPERSSN=S.SSN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sz="20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60E38562-D7BF-4890-A654-E6A56B840B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4DAD6FAF-771C-4629-88B7-8E333992BD3D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9714" name="Rectangle 2">
            <a:extLst>
              <a:ext uri="{FF2B5EF4-FFF2-40B4-BE49-F238E27FC236}">
                <a16:creationId xmlns:a16="http://schemas.microsoft.com/office/drawing/2014/main" id="{50960041-9A56-4631-8E3A-64871B0DF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7" y="555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UNSPECIFIED </a:t>
            </a:r>
            <a:br>
              <a:rPr lang="en-US" altLang="en-US" dirty="0"/>
            </a:br>
            <a:r>
              <a:rPr lang="en-US" altLang="en-US" dirty="0"/>
              <a:t>WHERE-clause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26955A0-78F0-49F7-A316-D79FAE1FA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7050" y="1102666"/>
            <a:ext cx="7925247" cy="5307012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</a:rPr>
              <a:t>A </a:t>
            </a:r>
            <a:r>
              <a:rPr lang="en-US" altLang="en-US" sz="2400" i="1" dirty="0">
                <a:solidFill>
                  <a:srgbClr val="000000"/>
                </a:solidFill>
                <a:ea typeface="MS PGothic" panose="020B0600070205080204" pitchFamily="34" charset="-128"/>
              </a:rPr>
              <a:t>missing WHERE-clause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</a:rPr>
              <a:t>  indicates no condition; hence, </a:t>
            </a:r>
            <a:r>
              <a:rPr lang="en-US" altLang="en-US" sz="2400" i="1" dirty="0">
                <a:solidFill>
                  <a:srgbClr val="000000"/>
                </a:solidFill>
                <a:ea typeface="MS PGothic" panose="020B0600070205080204" pitchFamily="34" charset="-128"/>
              </a:rPr>
              <a:t>all tuples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</a:rPr>
              <a:t>  of the relations in the FROM-clause are selected</a:t>
            </a:r>
          </a:p>
          <a:p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</a:rPr>
              <a:t>This is equivalent to the condition WHERE TRUE</a:t>
            </a:r>
          </a:p>
          <a:p>
            <a:r>
              <a:rPr lang="en-US" altLang="en-US" sz="2400" u="sng" dirty="0">
                <a:solidFill>
                  <a:srgbClr val="000000"/>
                </a:solidFill>
                <a:ea typeface="MS PGothic" panose="020B0600070205080204" pitchFamily="34" charset="-128"/>
              </a:rPr>
              <a:t>Query 9: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</a:rPr>
              <a:t> Retrieve the SSN values for all employees.</a:t>
            </a:r>
          </a:p>
          <a:p>
            <a:pPr lvl="1">
              <a:buFontTx/>
              <a:buNone/>
            </a:pPr>
            <a:endParaRPr lang="en-US" altLang="en-US" sz="2400" b="1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ea typeface="MS PGothic" panose="020B0600070205080204" pitchFamily="34" charset="-128"/>
              </a:rPr>
              <a:t>Q9:	SELECT 	SSN</a:t>
            </a:r>
            <a:br>
              <a:rPr lang="en-US" altLang="en-US" sz="2400" b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 dirty="0">
                <a:solidFill>
                  <a:srgbClr val="000000"/>
                </a:solidFill>
                <a:ea typeface="MS PGothic" panose="020B0600070205080204" pitchFamily="34" charset="-128"/>
              </a:rPr>
              <a:t>		FROM	EMPLOYEE</a:t>
            </a:r>
            <a:br>
              <a:rPr lang="en-US" altLang="en-US" sz="2400" b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sz="2400" b="1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</a:rPr>
              <a:t>If more than one relation is specified in the FROM-clause </a:t>
            </a:r>
            <a:r>
              <a:rPr lang="en-US" altLang="en-US" sz="2400" i="1" dirty="0">
                <a:solidFill>
                  <a:srgbClr val="000000"/>
                </a:solidFill>
                <a:ea typeface="MS PGothic" panose="020B0600070205080204" pitchFamily="34" charset="-128"/>
              </a:rPr>
              <a:t>and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</a:rPr>
              <a:t>  there is no join condition, then the </a:t>
            </a:r>
            <a:r>
              <a:rPr lang="en-US" altLang="en-US" sz="2400" i="1" dirty="0">
                <a:solidFill>
                  <a:srgbClr val="000000"/>
                </a:solidFill>
                <a:ea typeface="MS PGothic" panose="020B0600070205080204" pitchFamily="34" charset="-128"/>
              </a:rPr>
              <a:t>CARTESIAN PRODUCT </a:t>
            </a:r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</a:rPr>
              <a:t>of tuples is selected</a:t>
            </a:r>
            <a:endParaRPr lang="en-US" altLang="en-US" sz="280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0EBD017B-5AA4-4804-B4B8-4E9B2C7E3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29FEA4B9-C825-44B7-8D2E-93F4621D5999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8626" name="Rectangle 2">
            <a:extLst>
              <a:ext uri="{FF2B5EF4-FFF2-40B4-BE49-F238E27FC236}">
                <a16:creationId xmlns:a16="http://schemas.microsoft.com/office/drawing/2014/main" id="{3D5F3F51-3FD7-451C-BD8D-06A319C4D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1227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UNSPECIFIED </a:t>
            </a:r>
            <a:br>
              <a:rPr lang="en-US" altLang="en-US" dirty="0"/>
            </a:br>
            <a:r>
              <a:rPr lang="en-US" altLang="en-US" dirty="0"/>
              <a:t>WHERE-clause (cont.)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10B0A41-009D-4B9D-A929-291D00401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31988"/>
            <a:ext cx="8220075" cy="451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000000"/>
                </a:solidFill>
                <a:ea typeface="MS PGothic" panose="020B0600070205080204" pitchFamily="34" charset="-128"/>
              </a:rPr>
              <a:t>Example:</a:t>
            </a:r>
            <a:br>
              <a:rPr lang="en-US" altLang="en-US" sz="2400" u="sng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400" u="sng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Q10:	SELECT	SSN, DNAME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FROM	EMPLOYEE, DEPARTMENT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sz="2400" b="1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It is extremely important not to overlook specifying any selection and join conditions in the WHERE-clause; otherwise, incorrect and very large relations may result</a:t>
            </a:r>
            <a:endParaRPr lang="en-US" altLang="en-US" sz="24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DF1E7D85-DF06-43F9-895C-8F2556F3D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Joined Relations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F04599F-9B98-4F1F-A28A-B5131BC06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77925"/>
            <a:ext cx="7153275" cy="3575050"/>
          </a:xfrm>
        </p:spPr>
        <p:txBody>
          <a:bodyPr/>
          <a:lstStyle/>
          <a:p>
            <a:r>
              <a:rPr lang="en-US" altLang="en-US" sz="2000" b="1">
                <a:solidFill>
                  <a:srgbClr val="000099"/>
                </a:solidFill>
                <a:ea typeface="MS PGothic" panose="020B0600070205080204" pitchFamily="34" charset="-128"/>
              </a:rPr>
              <a:t>Join operations</a:t>
            </a:r>
            <a:r>
              <a:rPr lang="en-US" altLang="en-US" sz="2000">
                <a:ea typeface="MS PGothic" panose="020B0600070205080204" pitchFamily="34" charset="-128"/>
              </a:rPr>
              <a:t> take two relations and return as a result another relation.</a:t>
            </a:r>
            <a:endParaRPr lang="en-US" altLang="en-US">
              <a:ea typeface="MS PGothic" panose="020B0600070205080204" pitchFamily="34" charset="-128"/>
            </a:endParaRPr>
          </a:p>
          <a:p>
            <a:r>
              <a:rPr lang="en-US" altLang="en-US" sz="2000">
                <a:ea typeface="MS PGothic" panose="020B0600070205080204" pitchFamily="34" charset="-128"/>
              </a:rPr>
              <a:t>A join operation is a Cartesian product which requires that tuples in the two relations match (under some condition).  It also specifies the attributes that are present in the result of the join</a:t>
            </a:r>
            <a:r>
              <a:rPr lang="en-US" altLang="en-US">
                <a:ea typeface="MS PGothic" panose="020B0600070205080204" pitchFamily="34" charset="-128"/>
              </a:rPr>
              <a:t> </a:t>
            </a:r>
          </a:p>
          <a:p>
            <a:r>
              <a:rPr lang="en-US" altLang="en-US" sz="2000">
                <a:ea typeface="MS PGothic" panose="020B0600070205080204" pitchFamily="34" charset="-128"/>
              </a:rPr>
              <a:t>The join operations are typically used as subquery expressions in the </a:t>
            </a:r>
            <a:r>
              <a:rPr lang="en-US" altLang="en-US" sz="2000" b="1">
                <a:ea typeface="MS PGothic" panose="020B0600070205080204" pitchFamily="34" charset="-128"/>
              </a:rPr>
              <a:t>from </a:t>
            </a:r>
            <a:r>
              <a:rPr lang="en-US" altLang="en-US" sz="2000">
                <a:ea typeface="MS PGothic" panose="020B0600070205080204" pitchFamily="34" charset="-128"/>
              </a:rPr>
              <a:t>clause</a:t>
            </a:r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A7C7C977-6369-4AB0-9A9E-03E4A98EDC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44490447-A0DC-4828-8FE5-2EA1480BD1B4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786" name="Rectangle 2">
            <a:extLst>
              <a:ext uri="{FF2B5EF4-FFF2-40B4-BE49-F238E27FC236}">
                <a16:creationId xmlns:a16="http://schemas.microsoft.com/office/drawing/2014/main" id="{7A4EF1DC-8395-42E4-A6D7-D3F274628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USE OF *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EEDA361-6CD9-46F3-9F6A-830ED0BD7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8228013" cy="4802188"/>
          </a:xfrm>
        </p:spPr>
        <p:txBody>
          <a:bodyPr/>
          <a:lstStyle/>
          <a:p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To retrieve all the attribute values of the selected tuples, a * is used, which stands for </a:t>
            </a:r>
            <a:r>
              <a:rPr lang="en-US" altLang="en-US" sz="2400" i="1">
                <a:solidFill>
                  <a:srgbClr val="000000"/>
                </a:solidFill>
                <a:ea typeface="MS PGothic" panose="020B0600070205080204" pitchFamily="34" charset="-128"/>
              </a:rPr>
              <a:t>all the attributes</a:t>
            </a:r>
            <a:br>
              <a:rPr lang="en-US" altLang="en-US" sz="2400" i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u="sng">
                <a:solidFill>
                  <a:srgbClr val="000000"/>
                </a:solidFill>
                <a:ea typeface="MS PGothic" panose="020B0600070205080204" pitchFamily="34" charset="-128"/>
              </a:rPr>
              <a:t>Examples:</a:t>
            </a:r>
          </a:p>
          <a:p>
            <a:pPr>
              <a:buFont typeface="Wingdings" panose="05000000000000000000" pitchFamily="2" charset="2"/>
              <a:buNone/>
            </a:pPr>
            <a:br>
              <a:rPr lang="en-US" altLang="en-US" sz="2400" u="sng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Q1C:	SELECT 	*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FROM	EMPLOYEE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WHERE	DNO=5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Q1D:	SELECT	*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FROM	EMPLOYEE, DEPARTMENT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WHERE	DNAME='Research' AND 					DNO=DNUMBER</a:t>
            </a: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21BADCC1-1654-4149-BC08-015452D95D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6F3B1DED-782E-4010-9FE3-849AE6E47BA7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7A1BB751-A6D7-4B44-89E1-4BEB3E23F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USE OF DISTINCT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384CE94-183A-46EF-8A62-FC031A0C9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SQL does not treat a relation as a set; </a:t>
            </a:r>
            <a:r>
              <a:rPr lang="en-US" altLang="en-US" sz="2400" i="1">
                <a:solidFill>
                  <a:srgbClr val="000000"/>
                </a:solidFill>
                <a:ea typeface="MS PGothic" panose="020B0600070205080204" pitchFamily="34" charset="-128"/>
              </a:rPr>
              <a:t>duplicate tuples can appear</a:t>
            </a:r>
          </a:p>
          <a:p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To eliminate duplicate tuples in a query result, the keyword </a:t>
            </a: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DISTINCT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is used</a:t>
            </a:r>
          </a:p>
          <a:p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For example, the result of Q11 may have duplicate SALARY values whereas Q11A does not have any duplicate values</a:t>
            </a:r>
            <a:b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sz="240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Q11:	SELECT 	SALARY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FROM	EMPLOYEE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Q11A: 	SELECT 	DISTINCT SALARY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FROM	EMPLOYEE</a:t>
            </a:r>
            <a:endParaRPr lang="en-US" altLang="en-US" sz="28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4CD75ED9-67A6-48EB-A1B2-496E73A21E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C45CDFC7-6144-46FE-9EAB-1653322131CF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5858" name="Rectangle 2">
            <a:extLst>
              <a:ext uri="{FF2B5EF4-FFF2-40B4-BE49-F238E27FC236}">
                <a16:creationId xmlns:a16="http://schemas.microsoft.com/office/drawing/2014/main" id="{E9BEB3D6-5F75-402E-B5B2-EF2B9BA9B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OPERATIONS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8BFF7B7-A5EB-44A8-82DF-1B8A689E0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SQL has directly incorporated some set operations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There is a union operation (</a:t>
            </a:r>
            <a:r>
              <a:rPr lang="en-US" altLang="en-US" sz="2800" b="1">
                <a:solidFill>
                  <a:srgbClr val="000000"/>
                </a:solidFill>
                <a:ea typeface="MS PGothic" panose="020B0600070205080204" pitchFamily="34" charset="-128"/>
              </a:rPr>
              <a:t>UNION)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, and in </a:t>
            </a:r>
            <a:r>
              <a:rPr lang="en-US" altLang="en-US" sz="2800" i="1">
                <a:solidFill>
                  <a:srgbClr val="000000"/>
                </a:solidFill>
                <a:ea typeface="MS PGothic" panose="020B0600070205080204" pitchFamily="34" charset="-128"/>
              </a:rPr>
              <a:t>some versions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 of SQL there are set difference (</a:t>
            </a:r>
            <a:r>
              <a:rPr lang="en-US" altLang="en-US" sz="2800" b="1">
                <a:solidFill>
                  <a:srgbClr val="000000"/>
                </a:solidFill>
                <a:ea typeface="MS PGothic" panose="020B0600070205080204" pitchFamily="34" charset="-128"/>
              </a:rPr>
              <a:t>MINUS)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and intersection (</a:t>
            </a:r>
            <a:r>
              <a:rPr lang="en-US" altLang="en-US" sz="2800" b="1">
                <a:solidFill>
                  <a:srgbClr val="000000"/>
                </a:solidFill>
                <a:ea typeface="MS PGothic" panose="020B0600070205080204" pitchFamily="34" charset="-128"/>
              </a:rPr>
              <a:t>INTERSECT)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operations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The resulting relations of these set operations are sets of tuples; </a:t>
            </a:r>
            <a:r>
              <a:rPr lang="en-US" altLang="en-US" sz="2800" i="1">
                <a:solidFill>
                  <a:srgbClr val="000000"/>
                </a:solidFill>
                <a:ea typeface="MS PGothic" panose="020B0600070205080204" pitchFamily="34" charset="-128"/>
              </a:rPr>
              <a:t>duplicate tuples are eliminated from the result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The set operations apply only to </a:t>
            </a:r>
            <a:r>
              <a:rPr lang="en-US" altLang="en-US" sz="2800" i="1">
                <a:solidFill>
                  <a:srgbClr val="000000"/>
                </a:solidFill>
                <a:ea typeface="MS PGothic" panose="020B0600070205080204" pitchFamily="34" charset="-128"/>
              </a:rPr>
              <a:t>union compatible relations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; the two relations must have the same attributes and the attributes must appear in the same order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6CEE3EAA-9ED7-41C2-A597-FBCD867F65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D232A29F-739A-4610-9624-E2C423446F4D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746" name="Rectangle 2">
            <a:extLst>
              <a:ext uri="{FF2B5EF4-FFF2-40B4-BE49-F238E27FC236}">
                <a16:creationId xmlns:a16="http://schemas.microsoft.com/office/drawing/2014/main" id="{7DD694B7-F003-4457-96B3-5733B7C3A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OPERATIONS (cont.)</a:t>
            </a:r>
            <a:r>
              <a:rPr lang="en-US" altLang="en-US" u="sng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7921A2D-22EF-42B8-8E17-9FED6E9A4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u="sng">
                <a:solidFill>
                  <a:srgbClr val="000000"/>
                </a:solidFill>
                <a:ea typeface="MS PGothic" panose="020B0600070205080204" pitchFamily="34" charset="-128"/>
              </a:rPr>
              <a:t>Query 4: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Make a list of all project numbers for projects that involve an employee whose last name is 'Smith' as a worker or as a manager of the department that controls the project.</a:t>
            </a: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Q4:	(SELECT  PNAME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FROM		PROJECT, DEPARTMENT, EMPLOYEE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WHERE	DNUM=DNUMBER AND MGRSSN=SSN 	AND		LNAME='Smith')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UNION		(SELECT  PNAME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FROM		PROJECT, WORKS_ON, EMPLOYEE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WHERE	PNUMBER=PNO AND ESSN=SSN AND				LNAME='Smith')</a:t>
            </a:r>
            <a:endParaRPr lang="en-US" altLang="en-US" sz="2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704F2A10-FBFF-4567-A002-36CBE0CA2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68DDF009-5DAA-4191-BF45-B1FB7FC34C78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6882" name="Rectangle 2">
            <a:extLst>
              <a:ext uri="{FF2B5EF4-FFF2-40B4-BE49-F238E27FC236}">
                <a16:creationId xmlns:a16="http://schemas.microsoft.com/office/drawing/2014/main" id="{D133499C-C9AB-4EE5-9B47-4305F232E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NESTING OF QUERIES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63E7712-A059-48DF-A75F-B1AE81F99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A complete SELECT query, called a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nested query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, can be specified within the WHERE-clause of another query, called the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outer query</a:t>
            </a:r>
          </a:p>
          <a:p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Many of the previous queries can be specified in an alternative form using nesting</a:t>
            </a:r>
          </a:p>
          <a:p>
            <a:r>
              <a:rPr lang="en-US" altLang="en-US" sz="2000" u="sng">
                <a:solidFill>
                  <a:srgbClr val="000000"/>
                </a:solidFill>
                <a:ea typeface="MS PGothic" panose="020B0600070205080204" pitchFamily="34" charset="-128"/>
              </a:rPr>
              <a:t>Query 1: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Retrieve the name and address of all employees who work for the 'Research' department.</a:t>
            </a: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Q1:	SELECT	FNAME, LNAME, ADDRESS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FROM 		EMPLOYEE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WHERE	DNO IN  (SELECT  DNUMBER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FROM		DEPARTMENT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WHERE	DNAME='Research' )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sz="28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E4BA316E-F60D-4EEA-AB35-682CA7F709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20713116-ECFB-4E29-A78D-8DAC052305A4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986" name="Rectangle 2">
            <a:extLst>
              <a:ext uri="{FF2B5EF4-FFF2-40B4-BE49-F238E27FC236}">
                <a16:creationId xmlns:a16="http://schemas.microsoft.com/office/drawing/2014/main" id="{148FE8F9-58E0-499D-AAD2-547BCD81F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NESTING OF QUERIES (cont.)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03E61DD-92DE-4D7C-9699-EAAB4CD34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7550"/>
            <a:ext cx="7975600" cy="4456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The nested query selects the number of the 'Research' department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The outer query select an EMPLOYEE tuple if its DNO value is in the result of either nested query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The comparison operator </a:t>
            </a: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IN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compares a value v with a set (or multi-set) of values V, and evaluates to </a:t>
            </a: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TRUE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if v is one of the elements in V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In general, we can have several levels of nested queries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A reference to an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unqualified attribute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 refers to the relation declared in the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innermost nested query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In this example, the nested query is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not correlated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 with the outer query</a:t>
            </a:r>
            <a:endParaRPr lang="en-US" altLang="en-US" sz="28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9CDCCC3B-9CDE-486F-8473-B86E717BA0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69CE7ABB-DC07-41CE-B1DA-A9022BC53CA1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7906" name="Rectangle 2">
            <a:extLst>
              <a:ext uri="{FF2B5EF4-FFF2-40B4-BE49-F238E27FC236}">
                <a16:creationId xmlns:a16="http://schemas.microsoft.com/office/drawing/2014/main" id="{9B19BDD6-7C56-4369-8BEA-8C2D8418B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CORRELATED NESTED QUERIES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7998BD0-49EF-4D44-9CED-D2506EFF7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If a condition in the WHERE-clause of a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nested query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 references an attribute of a relation declared in the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outer query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, the two queries are said to be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correlated</a:t>
            </a:r>
          </a:p>
          <a:p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The result of a correlated nested query is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different for each tuple (or combination of tuples) of the relation(s) the outer query</a:t>
            </a:r>
          </a:p>
          <a:p>
            <a:r>
              <a:rPr lang="en-US" altLang="en-US" sz="2000" u="sng">
                <a:solidFill>
                  <a:srgbClr val="000000"/>
                </a:solidFill>
                <a:ea typeface="MS PGothic" panose="020B0600070205080204" pitchFamily="34" charset="-128"/>
              </a:rPr>
              <a:t>Query 12: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Retrieve the name of each employee who has a dependent with the same first name as the employee.</a:t>
            </a: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Q12: SELECT  	E.FNAME, E.LNAME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FROM		EMPLOYEE AS 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WHERE	E.SSN IN (SELECT	ESSN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		FROM	DEPENDENT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		WHERE	ESSN=E.SSN AND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		 	E.FNAME=DEPENDENT_NAME)</a:t>
            </a:r>
            <a:endParaRPr lang="en-US" altLang="en-US" sz="24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937F7EBD-1D3A-43A0-B1C9-B5C3DFA5FC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B311ED8E-35D2-4D9C-81A1-AA5BC3F2EEA5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8F2C71FA-7E46-4B0A-A49B-4B34A225D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CORRELATED NESTED QUERIES (cont.)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7BC1489-A105-48E0-83E4-C8F6DAD94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06575"/>
            <a:ext cx="7772400" cy="4519613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In Q12, the nested query has a different result </a:t>
            </a:r>
            <a:r>
              <a:rPr lang="en-US" altLang="en-US" i="1" dirty="0">
                <a:solidFill>
                  <a:srgbClr val="000000"/>
                </a:solidFill>
                <a:ea typeface="MS PGothic" panose="020B0600070205080204" pitchFamily="34" charset="-128"/>
              </a:rPr>
              <a:t>for each tuple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  in the outer query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A query written with nested SELECT... FROM... WHERE... blocks and using the = or IN comparison operators can </a:t>
            </a:r>
            <a:r>
              <a:rPr lang="en-US" altLang="en-US" b="1" i="1" dirty="0">
                <a:solidFill>
                  <a:srgbClr val="000000"/>
                </a:solidFill>
                <a:ea typeface="MS PGothic" panose="020B0600070205080204" pitchFamily="34" charset="-128"/>
              </a:rPr>
              <a:t>always</a:t>
            </a:r>
            <a:r>
              <a:rPr lang="en-US" altLang="en-US" b="1" dirty="0">
                <a:solidFill>
                  <a:srgbClr val="000000"/>
                </a:solidFill>
                <a:ea typeface="MS PGothic" panose="020B0600070205080204" pitchFamily="34" charset="-128"/>
              </a:rPr>
              <a:t>  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be expressed as a single block query. For example, Q12 may be written as in Q12A</a:t>
            </a:r>
            <a:b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b="1" dirty="0" err="1">
                <a:solidFill>
                  <a:srgbClr val="000000"/>
                </a:solidFill>
                <a:ea typeface="MS PGothic" panose="020B0600070205080204" pitchFamily="34" charset="-128"/>
              </a:rPr>
              <a:t>Q12A</a:t>
            </a:r>
            <a:r>
              <a:rPr lang="en-US" altLang="en-US" b="1" dirty="0">
                <a:solidFill>
                  <a:srgbClr val="000000"/>
                </a:solidFill>
                <a:ea typeface="MS PGothic" panose="020B0600070205080204" pitchFamily="34" charset="-128"/>
              </a:rPr>
              <a:t>:	SELECT 	E.FNAME, E.LNAME</a:t>
            </a:r>
            <a:br>
              <a:rPr lang="en-US" altLang="en-US" b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b="1" dirty="0">
                <a:solidFill>
                  <a:srgbClr val="000000"/>
                </a:solidFill>
                <a:ea typeface="MS PGothic" panose="020B0600070205080204" pitchFamily="34" charset="-128"/>
              </a:rPr>
              <a:t>		FROM		EMPLOYEE E, DEPENDENT D</a:t>
            </a:r>
            <a:br>
              <a:rPr lang="en-US" altLang="en-US" b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b="1" dirty="0">
                <a:solidFill>
                  <a:srgbClr val="000000"/>
                </a:solidFill>
                <a:ea typeface="MS PGothic" panose="020B0600070205080204" pitchFamily="34" charset="-128"/>
              </a:rPr>
              <a:t>		WHERE		E.SSN=D.ESSN AND						E.FNAME=D.DEPENDENT_NAME</a:t>
            </a:r>
            <a:br>
              <a:rPr lang="en-US" altLang="en-US" b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b="1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The original SQL as specified for SYSTEM R also had a </a:t>
            </a:r>
            <a:r>
              <a:rPr lang="en-US" altLang="en-US" b="1" dirty="0">
                <a:solidFill>
                  <a:srgbClr val="000000"/>
                </a:solidFill>
                <a:ea typeface="MS PGothic" panose="020B0600070205080204" pitchFamily="34" charset="-128"/>
              </a:rPr>
              <a:t>CONTAINS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 comparison operator, which is used in conjunction with nested correlated queries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This operator was </a:t>
            </a:r>
            <a:r>
              <a:rPr lang="en-US" altLang="en-US" u="sng" dirty="0">
                <a:solidFill>
                  <a:srgbClr val="000000"/>
                </a:solidFill>
                <a:ea typeface="MS PGothic" panose="020B0600070205080204" pitchFamily="34" charset="-128"/>
              </a:rPr>
              <a:t>dropped from the language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, possibly because of the difficulty in implementing it efficiently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0A4B5BB4-056D-4700-9C3D-D2FF0641AB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9C55E728-3D7B-4844-9C61-63689E4E6BA1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026" name="Rectangle 2">
            <a:extLst>
              <a:ext uri="{FF2B5EF4-FFF2-40B4-BE49-F238E27FC236}">
                <a16:creationId xmlns:a16="http://schemas.microsoft.com/office/drawing/2014/main" id="{70E2BCAA-C1C8-4AFE-9DB8-C65840366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AGGREGATE FUNCTIONS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8C86841-0C51-4970-AEFB-3C2C13E18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8313738" cy="4802188"/>
          </a:xfrm>
        </p:spPr>
        <p:txBody>
          <a:bodyPr/>
          <a:lstStyle/>
          <a:p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Include </a:t>
            </a: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COUNT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, </a:t>
            </a: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SUM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, </a:t>
            </a: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MAX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, </a:t>
            </a: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MIN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, and </a:t>
            </a: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AVG</a:t>
            </a:r>
          </a:p>
          <a:p>
            <a:r>
              <a:rPr lang="en-US" altLang="en-US" sz="2400" u="sng">
                <a:solidFill>
                  <a:srgbClr val="000000"/>
                </a:solidFill>
                <a:ea typeface="MS PGothic" panose="020B0600070205080204" pitchFamily="34" charset="-128"/>
              </a:rPr>
              <a:t>Query 15: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Find the maximum salary, the minimum salary, and the average salary among all employees.</a:t>
            </a:r>
            <a:b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Q15:	SELECT  	MAX(SALARY), 						MIN(SALARY), AVG(SALARY)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FROM	EMPLOYEE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sz="2400" b="1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/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Some SQL implementations </a:t>
            </a:r>
            <a:r>
              <a:rPr lang="en-US" altLang="en-US" sz="2400" i="1">
                <a:solidFill>
                  <a:srgbClr val="000000"/>
                </a:solidFill>
                <a:ea typeface="MS PGothic" panose="020B0600070205080204" pitchFamily="34" charset="-128"/>
              </a:rPr>
              <a:t>may not allow more than one function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 in the SELECT-clause</a:t>
            </a:r>
            <a:endParaRPr lang="en-US" altLang="en-US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438106B9-AA0C-41F4-812D-F0F281C310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7F79255A-BF4B-4A64-AB90-973D2230EEF7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4050" name="Rectangle 2">
            <a:extLst>
              <a:ext uri="{FF2B5EF4-FFF2-40B4-BE49-F238E27FC236}">
                <a16:creationId xmlns:a16="http://schemas.microsoft.com/office/drawing/2014/main" id="{D142EBD8-D63A-43CD-A15C-0BC8855B0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GROUPING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F5415DC-29B9-4CEB-8880-1E745BBDC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In many cases, we want to apply the aggregate functions </a:t>
            </a:r>
            <a:r>
              <a:rPr lang="en-US" altLang="en-US" sz="2800" i="1">
                <a:solidFill>
                  <a:srgbClr val="000000"/>
                </a:solidFill>
                <a:ea typeface="MS PGothic" panose="020B0600070205080204" pitchFamily="34" charset="-128"/>
              </a:rPr>
              <a:t>to subgroups of tuples in a relation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Each subgroup of tuples consists of the set of tuples that have </a:t>
            </a:r>
            <a:r>
              <a:rPr lang="en-US" altLang="en-US" sz="2800" i="1">
                <a:solidFill>
                  <a:srgbClr val="000000"/>
                </a:solidFill>
                <a:ea typeface="MS PGothic" panose="020B0600070205080204" pitchFamily="34" charset="-128"/>
              </a:rPr>
              <a:t>the same value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 for the </a:t>
            </a:r>
            <a:r>
              <a:rPr lang="en-US" altLang="en-US" sz="2800" i="1">
                <a:solidFill>
                  <a:srgbClr val="000000"/>
                </a:solidFill>
                <a:ea typeface="MS PGothic" panose="020B0600070205080204" pitchFamily="34" charset="-128"/>
              </a:rPr>
              <a:t>grouping attribute(s)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The function is applied to each subgroup independently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SQL has a </a:t>
            </a:r>
            <a:r>
              <a:rPr lang="en-US" altLang="en-US" sz="2800" b="1">
                <a:solidFill>
                  <a:srgbClr val="000000"/>
                </a:solidFill>
                <a:ea typeface="MS PGothic" panose="020B0600070205080204" pitchFamily="34" charset="-128"/>
              </a:rPr>
              <a:t>GROUP BY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-clause for specifying the grouping attributes, which </a:t>
            </a:r>
            <a:r>
              <a:rPr lang="en-US" altLang="en-US" sz="2800" i="1">
                <a:solidFill>
                  <a:srgbClr val="000000"/>
                </a:solidFill>
                <a:ea typeface="MS PGothic" panose="020B0600070205080204" pitchFamily="34" charset="-128"/>
              </a:rPr>
              <a:t>must also appear in the SELECT-clause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90FC7F67-A839-45D4-B3B3-4E691720E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 operations – Example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8D8C29A-3FE4-476B-84D1-66AB902AE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altLang="en-US" sz="2000">
                <a:ea typeface="MS PGothic" panose="020B0600070205080204" pitchFamily="34" charset="-128"/>
              </a:rPr>
              <a:t>Relation </a:t>
            </a:r>
            <a:r>
              <a:rPr lang="en-US" altLang="en-US" sz="2000" i="1">
                <a:ea typeface="MS PGothic" panose="020B0600070205080204" pitchFamily="34" charset="-128"/>
              </a:rPr>
              <a:t>course</a:t>
            </a: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A6D1E78-57AA-41F6-B832-BDA26A34F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175000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Relation </a:t>
            </a:r>
            <a:r>
              <a:rPr lang="en-US" altLang="en-US" sz="2000" i="1"/>
              <a:t>prereq</a:t>
            </a:r>
            <a:endParaRPr lang="en-US" altLang="en-US" sz="18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95DAB5F-09F3-46D8-99B8-D80FA5C8B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395913"/>
            <a:ext cx="82915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2000"/>
              <a:t>   Observe that </a:t>
            </a:r>
          </a:p>
          <a:p>
            <a:pPr>
              <a:buSzTx/>
              <a:buFont typeface="Monotype Sorts" pitchFamily="2" charset="2"/>
              <a:buNone/>
            </a:pPr>
            <a:r>
              <a:rPr lang="en-US" altLang="en-US" sz="2000"/>
              <a:t>         </a:t>
            </a:r>
            <a:r>
              <a:rPr lang="en-US" altLang="en-US" sz="1800"/>
              <a:t> </a:t>
            </a:r>
            <a:r>
              <a:rPr lang="en-US" altLang="en-US" sz="2000"/>
              <a:t>prereq information</a:t>
            </a:r>
            <a:r>
              <a:rPr lang="en-US" altLang="en-US" sz="1800"/>
              <a:t> </a:t>
            </a:r>
            <a:r>
              <a:rPr lang="en-US" altLang="en-US" sz="2000"/>
              <a:t>is missing for CS-315 and</a:t>
            </a:r>
            <a:r>
              <a:rPr lang="en-US" altLang="en-US" sz="1800"/>
              <a:t> </a:t>
            </a:r>
            <a:endParaRPr lang="en-US" altLang="en-US" sz="2000"/>
          </a:p>
          <a:p>
            <a:pPr>
              <a:buSzTx/>
              <a:buFont typeface="Monotype Sorts" pitchFamily="2" charset="2"/>
              <a:buNone/>
            </a:pPr>
            <a:r>
              <a:rPr lang="en-US" altLang="en-US" sz="2000"/>
              <a:t>          course</a:t>
            </a:r>
            <a:r>
              <a:rPr lang="en-US" altLang="en-US" sz="1800"/>
              <a:t> </a:t>
            </a:r>
            <a:r>
              <a:rPr lang="en-US" altLang="en-US" sz="2000"/>
              <a:t>information</a:t>
            </a:r>
            <a:r>
              <a:rPr lang="en-US" altLang="en-US" sz="1800"/>
              <a:t> </a:t>
            </a:r>
            <a:r>
              <a:rPr lang="en-US" altLang="en-US" sz="2000"/>
              <a:t>is missing  for  CS-437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09DB235D-ABE2-4C85-8874-1D2232954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1739900"/>
            <a:ext cx="43291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>
            <a:extLst>
              <a:ext uri="{FF2B5EF4-FFF2-40B4-BE49-F238E27FC236}">
                <a16:creationId xmlns:a16="http://schemas.microsoft.com/office/drawing/2014/main" id="{3A753506-DC9E-45FA-B5AB-513395E02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3744913"/>
            <a:ext cx="259873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41947CA3-235C-40F6-9581-5A59C56DFF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3DE3595B-BA00-48F2-8C1E-5FEAB91C0651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8562" name="Rectangle 2">
            <a:extLst>
              <a:ext uri="{FF2B5EF4-FFF2-40B4-BE49-F238E27FC236}">
                <a16:creationId xmlns:a16="http://schemas.microsoft.com/office/drawing/2014/main" id="{5D96680C-E725-4F8A-95EB-F3A201CB18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GROUPING (cont.)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916643D-C0BE-4853-AC4D-1B1B503D5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14475"/>
            <a:ext cx="7772400" cy="4929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u="sng">
                <a:solidFill>
                  <a:srgbClr val="000000"/>
                </a:solidFill>
                <a:ea typeface="MS PGothic" panose="020B0600070205080204" pitchFamily="34" charset="-128"/>
              </a:rPr>
              <a:t>Query 20: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For each department, retrieve the department number, the number of employees in the department, and their average salary.</a:t>
            </a: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Q20:	SELECT 	DNO, COUNT (*), AVG (SALARY)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FROM	EMPLOYEE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GROUP BY	DNO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sz="200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In Q20, the EMPLOYEE tuples are divided into groups--each group having the same value for the grouping attribute DNO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The COUNT and AVG functions are applied to each such group of tuples separately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The SELECT-clause includes only the grouping attribute and the functions to be applied on each group of tuples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A join condition can be used in conjunction with grouping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A827750E-4137-47D9-B614-FC32F6CF44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89E19589-76C5-42BD-8D6B-750CEC464CD3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9586" name="Rectangle 2">
            <a:extLst>
              <a:ext uri="{FF2B5EF4-FFF2-40B4-BE49-F238E27FC236}">
                <a16:creationId xmlns:a16="http://schemas.microsoft.com/office/drawing/2014/main" id="{FBE8EE1A-DC7E-4B6F-A149-57FE03C91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GROUPING (cont.)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B79F13F-7711-4BCB-9193-FAEDED434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8638" y="1514475"/>
            <a:ext cx="8458200" cy="4929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000000"/>
                </a:solidFill>
                <a:ea typeface="MS PGothic" panose="020B0600070205080204" pitchFamily="34" charset="-128"/>
              </a:rPr>
              <a:t>Query 21: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For each project, retrieve the project number, project name, and the number of employees who work on that project.</a:t>
            </a:r>
            <a:b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Q21:	SELECT 	PNUMBER, PNAME, COUNT (*)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FROM	PROJECT, WORKS_ON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WHERE	PNUMBER=PNO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GROUP BY	PNUMBER, PNAME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sz="2400" b="1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In this case, the grouping and functions are applied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after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 the joining of the two relations</a:t>
            </a:r>
            <a:endParaRPr lang="en-US" altLang="en-US" sz="24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F5755B47-1E0A-4C94-B69C-79AA8BD1B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E6E12D2D-3D4F-487F-A4A1-69B4CAA8CFB9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074" name="Rectangle 2">
            <a:extLst>
              <a:ext uri="{FF2B5EF4-FFF2-40B4-BE49-F238E27FC236}">
                <a16:creationId xmlns:a16="http://schemas.microsoft.com/office/drawing/2014/main" id="{863BD96C-2690-43B5-BB33-01A4BD8CE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 HAVING-CLAUSE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8F4C681-E582-4EEA-B9C3-FD1549160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Sometimes we want to retrieve the values of these functions for only those </a:t>
            </a:r>
            <a:r>
              <a:rPr lang="en-US" altLang="en-US" i="1">
                <a:solidFill>
                  <a:srgbClr val="000000"/>
                </a:solidFill>
                <a:ea typeface="MS PGothic" panose="020B0600070205080204" pitchFamily="34" charset="-128"/>
              </a:rPr>
              <a:t>groups that satisfy certain conditions</a:t>
            </a:r>
          </a:p>
          <a:p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The HAVING-clause is used for specifying a selection condition on groups (rather than on individual tuples)</a:t>
            </a:r>
            <a:b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0CD2E68A-0DBC-4894-93D8-E2CFA422D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3452476A-B821-4A2E-A5D4-9760F06892EC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0610" name="Rectangle 2">
            <a:extLst>
              <a:ext uri="{FF2B5EF4-FFF2-40B4-BE49-F238E27FC236}">
                <a16:creationId xmlns:a16="http://schemas.microsoft.com/office/drawing/2014/main" id="{2F8C2DF6-8CD7-45B4-B385-EFF846511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9875"/>
            <a:ext cx="8156575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THE HAVING-CLAUSE (cont.)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6C1D387-7B1F-4152-97A9-647A64786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825" y="1641475"/>
            <a:ext cx="8337550" cy="4802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>
                <a:solidFill>
                  <a:srgbClr val="000000"/>
                </a:solidFill>
                <a:ea typeface="MS PGothic" panose="020B0600070205080204" pitchFamily="34" charset="-128"/>
              </a:rPr>
              <a:t>Query 22: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For each project </a:t>
            </a:r>
            <a:r>
              <a:rPr lang="en-US" altLang="en-US" sz="2800" i="1">
                <a:solidFill>
                  <a:srgbClr val="000000"/>
                </a:solidFill>
                <a:ea typeface="MS PGothic" panose="020B0600070205080204" pitchFamily="34" charset="-128"/>
              </a:rPr>
              <a:t>on which more than two employees work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, retrieve the project number, project name, and the number of employees who work on that project.</a:t>
            </a:r>
            <a:b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Q22:     	SELECT 	PNUMBER, PNAME, COUNT 				(*)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FROM	PROJECT, WORKS_ON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WHERE	PNUMBER=PNO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GROUP BY	PNUMBER, PNAME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HAVING	COUNT (*) &gt; 2</a:t>
            </a:r>
            <a:endParaRPr lang="en-US" altLang="en-US" sz="28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C07C11D4-DE4A-4D81-ACE8-A8CDEA900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DA449474-1CC9-43AB-A10F-A8BC96E95DFA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6098" name="Rectangle 2">
            <a:extLst>
              <a:ext uri="{FF2B5EF4-FFF2-40B4-BE49-F238E27FC236}">
                <a16:creationId xmlns:a16="http://schemas.microsoft.com/office/drawing/2014/main" id="{82996A79-683C-4041-A1EC-686CF6624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SUBSTRING COMPARISON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9F6BDF5-17DC-4C51-97C1-9EF9E8639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The </a:t>
            </a:r>
            <a:r>
              <a:rPr lang="en-US" altLang="en-US" b="1">
                <a:solidFill>
                  <a:srgbClr val="000000"/>
                </a:solidFill>
                <a:ea typeface="MS PGothic" panose="020B0600070205080204" pitchFamily="34" charset="-128"/>
              </a:rPr>
              <a:t>LIKE</a:t>
            </a:r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 comparison operator is used to compare partial strings</a:t>
            </a:r>
          </a:p>
          <a:p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Two reserved characters are used: '%' (or '*' in some implementations) replaces an arbitrary number of characters, and '_' replaces a single arbitrary character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6E81F61D-533E-4FBA-A64E-F9B48DF10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8B65E882-86C6-48D6-8E71-101FF2BD968C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35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9826" name="Rectangle 2">
            <a:extLst>
              <a:ext uri="{FF2B5EF4-FFF2-40B4-BE49-F238E27FC236}">
                <a16:creationId xmlns:a16="http://schemas.microsoft.com/office/drawing/2014/main" id="{D7B3EE08-ED27-41CD-82D1-249842714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SUBSTRING COMPARISON (cont.)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DBAF512A-84D4-4900-8B76-53F2ECE01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04975"/>
            <a:ext cx="7772400" cy="4621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000000"/>
                </a:solidFill>
                <a:ea typeface="MS PGothic" panose="020B0600070205080204" pitchFamily="34" charset="-128"/>
              </a:rPr>
              <a:t>Query 25: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 Retrieve all employees whose address is in Houston, Texas. Here, the value of the ADDRESS attribute must contain the substring 'Houston,TX'.</a:t>
            </a:r>
            <a:b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Q25:	SELECT 	FNAME, LNAME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FROM		EMPLOYEE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WHERE	ADDRESS LIKE 						'%Houston,TX%’</a:t>
            </a:r>
            <a:endParaRPr lang="en-US" altLang="en-US" sz="24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27F21086-19CB-4834-9CC6-EC41F7978E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0F0311A2-77E1-4854-9784-241D73BFC9BF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36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8146" name="Rectangle 2">
            <a:extLst>
              <a:ext uri="{FF2B5EF4-FFF2-40B4-BE49-F238E27FC236}">
                <a16:creationId xmlns:a16="http://schemas.microsoft.com/office/drawing/2014/main" id="{13E7190E-E4B1-4C89-B621-88A143D9A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ORDER BY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F0CD020-B473-4DBA-8A62-67FE1A822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8297863" cy="4802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The </a:t>
            </a:r>
            <a:r>
              <a:rPr lang="en-US" altLang="en-US" sz="2800" b="1">
                <a:solidFill>
                  <a:srgbClr val="000000"/>
                </a:solidFill>
                <a:ea typeface="MS PGothic" panose="020B0600070205080204" pitchFamily="34" charset="-128"/>
              </a:rPr>
              <a:t>ORDER BY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clause is used to sort the tuples in a query result based on the values of some attribute(s)</a:t>
            </a:r>
          </a:p>
          <a:p>
            <a:pPr>
              <a:lnSpc>
                <a:spcPct val="90000"/>
              </a:lnSpc>
            </a:pPr>
            <a:r>
              <a:rPr lang="en-US" altLang="en-US" sz="2800" u="sng">
                <a:solidFill>
                  <a:srgbClr val="000000"/>
                </a:solidFill>
                <a:ea typeface="MS PGothic" panose="020B0600070205080204" pitchFamily="34" charset="-128"/>
              </a:rPr>
              <a:t>Query 28: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Retrieve a list of employees and the projects each works in, ordered by the employee's department, and within each department ordered alphabetically by employee last name.</a:t>
            </a:r>
            <a:b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Q28: 	SELECT 	DNAME, LNAME, FNAME, PNAME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      		FROM 		DEPARTMENT, EMPLOYEE, 					WORKS_ON, PROJECT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	WHERE	DNUMBER=DNO AND SSN=ESSN 		AND		PNO=PNUMBER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	ORDER BY	DNAME, LNAME</a:t>
            </a:r>
            <a:endParaRPr lang="en-US" altLang="en-US" sz="28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>
            <a:extLst>
              <a:ext uri="{FF2B5EF4-FFF2-40B4-BE49-F238E27FC236}">
                <a16:creationId xmlns:a16="http://schemas.microsoft.com/office/drawing/2014/main" id="{8348B4FA-9AA5-4605-9E22-776538E2F5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82CF110E-EFC1-4A07-AC96-FAF128D96FD4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37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22" name="Rectangle 2">
            <a:extLst>
              <a:ext uri="{FF2B5EF4-FFF2-40B4-BE49-F238E27FC236}">
                <a16:creationId xmlns:a16="http://schemas.microsoft.com/office/drawing/2014/main" id="{E9F4D2DA-A83C-434B-A1BC-C1669912A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ORDER BY (cont.)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D6ABDD7-6899-4D88-A8FB-41BB6E00D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8297863" cy="4802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The default order is in ascending order of values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We can specify the keyword </a:t>
            </a:r>
            <a:r>
              <a:rPr lang="en-US" altLang="en-US" sz="2800" b="1">
                <a:solidFill>
                  <a:srgbClr val="000000"/>
                </a:solidFill>
                <a:ea typeface="MS PGothic" panose="020B0600070205080204" pitchFamily="34" charset="-128"/>
              </a:rPr>
              <a:t>DESC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if we want a descending order; the keyword </a:t>
            </a:r>
            <a:r>
              <a:rPr lang="en-US" altLang="en-US" sz="2800" b="1">
                <a:solidFill>
                  <a:srgbClr val="000000"/>
                </a:solidFill>
                <a:ea typeface="MS PGothic" panose="020B0600070205080204" pitchFamily="34" charset="-128"/>
              </a:rPr>
              <a:t>ASC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can be used to explicitly specify ascending order, even though it is the default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9571A955-24FD-4667-87B6-63B155367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44AA3CA5-047C-4B3D-9A3E-6E325B2D3E4E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38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9170" name="Rectangle 2">
            <a:extLst>
              <a:ext uri="{FF2B5EF4-FFF2-40B4-BE49-F238E27FC236}">
                <a16:creationId xmlns:a16="http://schemas.microsoft.com/office/drawing/2014/main" id="{0DFD0BFD-397E-4189-B2CA-345A008CB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Summary of SQL Queries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FA0949A-CF80-4592-A89C-A0AA59C3F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A query in SQL can consist of up to six clauses, but only the first two, SELECT and FROM, are mandatory. The clauses are specified in the following order: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SELECT	&lt;attribute list&gt;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FROM	&lt;table list&gt;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[WHERE	&lt;condition&gt;]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[GROUP BY &lt;grouping attribute(s)&gt;]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[HAVING	&lt;group condition&gt;]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[ORDER BY &lt;attribute list&gt;]</a:t>
            </a: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68ABDD89-CB94-424C-A2E3-9A588D6634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29EFAE74-9997-4E5C-B1F6-0EC8D0BB5E6C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39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946" name="Rectangle 2">
            <a:extLst>
              <a:ext uri="{FF2B5EF4-FFF2-40B4-BE49-F238E27FC236}">
                <a16:creationId xmlns:a16="http://schemas.microsoft.com/office/drawing/2014/main" id="{EBEE42C9-81A4-4656-AEBB-91BBF1C90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Summary of SQL Queries (cont.)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E8C7A36-B595-410B-B446-78379E000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33450"/>
            <a:ext cx="7772400" cy="45418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  <a:ea typeface="MS PGothic" panose="020B0600070205080204" pitchFamily="34" charset="-128"/>
              </a:rPr>
              <a:t>The SELECT-clause lists the attributes or functions to be retrieved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  <a:ea typeface="MS PGothic" panose="020B0600070205080204" pitchFamily="34" charset="-128"/>
              </a:rPr>
              <a:t>The FROM-clause specifies all relations (or aliases) needed in the query but not those needed in nested queries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  <a:ea typeface="MS PGothic" panose="020B0600070205080204" pitchFamily="34" charset="-128"/>
              </a:rPr>
              <a:t>The WHERE-clause specifies the conditions for selection and join of tuples from the relations specified in the FROM-clause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  <a:ea typeface="MS PGothic" panose="020B0600070205080204" pitchFamily="34" charset="-128"/>
              </a:rPr>
              <a:t>GROUP BY specifies grouping attributes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  <a:ea typeface="MS PGothic" panose="020B0600070205080204" pitchFamily="34" charset="-128"/>
              </a:rPr>
              <a:t>HAVING specifies a condition for selection of groups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  <a:ea typeface="MS PGothic" panose="020B0600070205080204" pitchFamily="34" charset="-128"/>
              </a:rPr>
              <a:t>ORDER BY specifies an order for displaying the result of a query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  <a:ea typeface="MS PGothic" panose="020B0600070205080204" pitchFamily="34" charset="-128"/>
              </a:rPr>
              <a:t>A query is evaluated by first applying the WHERE-clause, then GROUP BY and HAVING, and finally the SELECT-clause</a:t>
            </a:r>
            <a:endParaRPr lang="en-US" altLang="en-US" sz="24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072FDFE6-802F-4CCE-88C4-A5310AC4A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Outer Join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38A0984-E0BB-4C80-B36C-183D0A1B1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49363"/>
            <a:ext cx="7329487" cy="4876800"/>
          </a:xfrm>
        </p:spPr>
        <p:txBody>
          <a:bodyPr/>
          <a:lstStyle/>
          <a:p>
            <a:r>
              <a:rPr lang="en-US" altLang="en-US" sz="2000">
                <a:ea typeface="MS PGothic" panose="020B0600070205080204" pitchFamily="34" charset="-128"/>
              </a:rPr>
              <a:t>An extension of the join operation that avoids loss of information.</a:t>
            </a:r>
          </a:p>
          <a:p>
            <a:r>
              <a:rPr lang="en-US" altLang="en-US" sz="2000">
                <a:ea typeface="MS PGothic" panose="020B0600070205080204" pitchFamily="34" charset="-128"/>
              </a:rPr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2000">
                <a:ea typeface="MS PGothic" panose="020B0600070205080204" pitchFamily="34" charset="-128"/>
              </a:rPr>
              <a:t>Uses </a:t>
            </a:r>
            <a:r>
              <a:rPr lang="en-US" altLang="en-US" sz="2000" i="1">
                <a:ea typeface="MS PGothic" panose="020B0600070205080204" pitchFamily="34" charset="-128"/>
              </a:rPr>
              <a:t>null</a:t>
            </a:r>
            <a:r>
              <a:rPr lang="en-US" altLang="en-US" sz="2000">
                <a:ea typeface="MS PGothic" panose="020B0600070205080204" pitchFamily="34" charset="-128"/>
              </a:rPr>
              <a:t> values.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E9D78948-9DA2-4618-834E-D1277E0BC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Figure 4.01</a:t>
            </a:r>
          </a:p>
        </p:txBody>
      </p:sp>
      <p:pic>
        <p:nvPicPr>
          <p:cNvPr id="58371" name="Picture 3" descr="4">
            <a:extLst>
              <a:ext uri="{FF2B5EF4-FFF2-40B4-BE49-F238E27FC236}">
                <a16:creationId xmlns:a16="http://schemas.microsoft.com/office/drawing/2014/main" id="{EBB3CA27-DF5A-4D70-BEC2-5DAB1527C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1839913"/>
            <a:ext cx="3735387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70A24D18-B828-4195-BBF4-74060649C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Figure 4.02</a:t>
            </a:r>
          </a:p>
        </p:txBody>
      </p:sp>
      <p:pic>
        <p:nvPicPr>
          <p:cNvPr id="60419" name="Picture 3" descr="4">
            <a:extLst>
              <a:ext uri="{FF2B5EF4-FFF2-40B4-BE49-F238E27FC236}">
                <a16:creationId xmlns:a16="http://schemas.microsoft.com/office/drawing/2014/main" id="{D25A9EF7-A775-4734-A01D-80D53ECAD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882650"/>
            <a:ext cx="4805363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61D50F7E-58BD-4951-94F7-38E5A5DA4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Figure 4.03</a:t>
            </a:r>
          </a:p>
        </p:txBody>
      </p:sp>
      <p:pic>
        <p:nvPicPr>
          <p:cNvPr id="62467" name="Picture 3" descr="4">
            <a:extLst>
              <a:ext uri="{FF2B5EF4-FFF2-40B4-BE49-F238E27FC236}">
                <a16:creationId xmlns:a16="http://schemas.microsoft.com/office/drawing/2014/main" id="{475CDFFD-AF4D-452E-8A5A-FBC100F8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854075"/>
            <a:ext cx="6405563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6D80E88A-35E1-40DC-9D11-D9DD9E29C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Figure 4.04</a:t>
            </a:r>
          </a:p>
        </p:txBody>
      </p:sp>
      <p:pic>
        <p:nvPicPr>
          <p:cNvPr id="64515" name="Picture 3" descr="4">
            <a:extLst>
              <a:ext uri="{FF2B5EF4-FFF2-40B4-BE49-F238E27FC236}">
                <a16:creationId xmlns:a16="http://schemas.microsoft.com/office/drawing/2014/main" id="{27CDE1F8-DA81-45CF-884E-231717FA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747713"/>
            <a:ext cx="6405563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DD25FC54-EAFD-4CA2-8681-925863F7D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Figure 4.05</a:t>
            </a:r>
          </a:p>
        </p:txBody>
      </p:sp>
      <p:pic>
        <p:nvPicPr>
          <p:cNvPr id="66563" name="Picture 3" descr="4">
            <a:extLst>
              <a:ext uri="{FF2B5EF4-FFF2-40B4-BE49-F238E27FC236}">
                <a16:creationId xmlns:a16="http://schemas.microsoft.com/office/drawing/2014/main" id="{D540F01D-8352-4F55-A9A8-8B1F94F0B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747713"/>
            <a:ext cx="6570663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15B725E7-FB14-44DF-99EE-26A632413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Figure 4.07</a:t>
            </a:r>
          </a:p>
        </p:txBody>
      </p:sp>
      <p:grpSp>
        <p:nvGrpSpPr>
          <p:cNvPr id="68611" name="Group 5">
            <a:extLst>
              <a:ext uri="{FF2B5EF4-FFF2-40B4-BE49-F238E27FC236}">
                <a16:creationId xmlns:a16="http://schemas.microsoft.com/office/drawing/2014/main" id="{908F6FBC-BB68-4C08-888D-0A06C62C27AB}"/>
              </a:ext>
            </a:extLst>
          </p:cNvPr>
          <p:cNvGrpSpPr>
            <a:grpSpLocks/>
          </p:cNvGrpSpPr>
          <p:nvPr/>
        </p:nvGrpSpPr>
        <p:grpSpPr bwMode="auto">
          <a:xfrm>
            <a:off x="3254375" y="868363"/>
            <a:ext cx="2830513" cy="5503862"/>
            <a:chOff x="2050" y="547"/>
            <a:chExt cx="1783" cy="3467"/>
          </a:xfrm>
        </p:grpSpPr>
        <p:pic>
          <p:nvPicPr>
            <p:cNvPr id="68612" name="Picture 3" descr="4">
              <a:extLst>
                <a:ext uri="{FF2B5EF4-FFF2-40B4-BE49-F238E27FC236}">
                  <a16:creationId xmlns:a16="http://schemas.microsoft.com/office/drawing/2014/main" id="{84505FB2-4552-4D89-8FFE-168BE56BCF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0" y="547"/>
              <a:ext cx="1783" cy="3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13" name="Text Box 4">
              <a:extLst>
                <a:ext uri="{FF2B5EF4-FFF2-40B4-BE49-F238E27FC236}">
                  <a16:creationId xmlns:a16="http://schemas.microsoft.com/office/drawing/2014/main" id="{2B8CCACA-F91E-49DB-B7E3-39FDEB940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688"/>
              <a:ext cx="341" cy="1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latin typeface="Times New Roman" panose="02020603050405020304" pitchFamily="18" charset="0"/>
                </a:rPr>
                <a:t>Taylor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FB2F83A2-0BEA-46C0-96F6-657086DD9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Figure 4.06</a:t>
            </a:r>
          </a:p>
        </p:txBody>
      </p:sp>
      <p:pic>
        <p:nvPicPr>
          <p:cNvPr id="70659" name="Picture 5">
            <a:extLst>
              <a:ext uri="{FF2B5EF4-FFF2-40B4-BE49-F238E27FC236}">
                <a16:creationId xmlns:a16="http://schemas.microsoft.com/office/drawing/2014/main" id="{46BFB4BD-682F-4E70-9A34-A82B0583F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1357313"/>
            <a:ext cx="73660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6E9F0BE1-C195-4DBE-8EA8-02DC3E810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Left Outer Join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ED05954-BB56-4768-89E1-7158549A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1312863"/>
            <a:ext cx="552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 lvl="1"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2000" i="1"/>
              <a:t>  course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000099"/>
                </a:solidFill>
              </a:rPr>
              <a:t>natural left outer join</a:t>
            </a:r>
            <a:r>
              <a:rPr lang="en-US" altLang="en-US" sz="2000"/>
              <a:t> </a:t>
            </a:r>
            <a:r>
              <a:rPr lang="en-US" altLang="en-US" sz="2000" i="1"/>
              <a:t>prereq</a:t>
            </a:r>
            <a:endParaRPr lang="en-US" altLang="en-US" sz="200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10C21ADE-75A0-440C-87E8-FAA8004C5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112963"/>
            <a:ext cx="59563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>
            <a:extLst>
              <a:ext uri="{FF2B5EF4-FFF2-40B4-BE49-F238E27FC236}">
                <a16:creationId xmlns:a16="http://schemas.microsoft.com/office/drawing/2014/main" id="{A78C7AFE-C5DB-4F6E-8849-9F9E2776E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573838" y="2173288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96F6885D-3C9B-413E-814F-628BB053F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Right Outer Join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4CFFB9D-FB3D-4AA6-BFDB-23B4B310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1287463"/>
            <a:ext cx="539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 </a:t>
            </a:r>
            <a:r>
              <a:rPr lang="en-US" altLang="en-US" sz="2000" i="1"/>
              <a:t> course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000099"/>
                </a:solidFill>
              </a:rPr>
              <a:t>natural right outer join</a:t>
            </a:r>
            <a:r>
              <a:rPr lang="en-US" altLang="en-US" sz="2000"/>
              <a:t> </a:t>
            </a:r>
            <a:r>
              <a:rPr lang="en-US" altLang="en-US" sz="2000" i="1"/>
              <a:t>prereq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7E9A9BAC-EEED-4785-8816-41A254DD6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311400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>
            <a:extLst>
              <a:ext uri="{FF2B5EF4-FFF2-40B4-BE49-F238E27FC236}">
                <a16:creationId xmlns:a16="http://schemas.microsoft.com/office/drawing/2014/main" id="{DE6F9591-7613-4D3A-819D-3D26B0BF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13500" y="2379663"/>
            <a:ext cx="10826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4BF17780-665F-4666-8E39-B9F47EEBC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Joined Relations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D304786-C0D4-4C62-AB97-5DA2D0954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3575050"/>
          </a:xfrm>
        </p:spPr>
        <p:txBody>
          <a:bodyPr/>
          <a:lstStyle/>
          <a:p>
            <a:r>
              <a:rPr lang="en-US" altLang="en-US" sz="2000" b="1">
                <a:solidFill>
                  <a:srgbClr val="000099"/>
                </a:solidFill>
                <a:ea typeface="MS PGothic" panose="020B0600070205080204" pitchFamily="34" charset="-128"/>
              </a:rPr>
              <a:t>Join operations</a:t>
            </a:r>
            <a:r>
              <a:rPr lang="en-US" altLang="en-US" sz="2000">
                <a:ea typeface="MS PGothic" panose="020B0600070205080204" pitchFamily="34" charset="-128"/>
              </a:rPr>
              <a:t> take two relations and return as a result another relation.</a:t>
            </a:r>
            <a:endParaRPr lang="en-US" altLang="en-US">
              <a:ea typeface="MS PGothic" panose="020B0600070205080204" pitchFamily="34" charset="-128"/>
            </a:endParaRPr>
          </a:p>
          <a:p>
            <a:r>
              <a:rPr lang="en-US" altLang="en-US" sz="2000">
                <a:ea typeface="MS PGothic" panose="020B0600070205080204" pitchFamily="34" charset="-128"/>
              </a:rPr>
              <a:t>These additional operations are typically used as subquery expressions in the </a:t>
            </a:r>
            <a:r>
              <a:rPr lang="en-US" altLang="en-US" sz="2000" b="1">
                <a:ea typeface="MS PGothic" panose="020B0600070205080204" pitchFamily="34" charset="-128"/>
              </a:rPr>
              <a:t>from </a:t>
            </a:r>
            <a:r>
              <a:rPr lang="en-US" altLang="en-US" sz="2000">
                <a:ea typeface="MS PGothic" panose="020B0600070205080204" pitchFamily="34" charset="-128"/>
              </a:rPr>
              <a:t>clause</a:t>
            </a:r>
            <a:endParaRPr lang="en-US" altLang="en-US">
              <a:ea typeface="MS PGothic" panose="020B0600070205080204" pitchFamily="34" charset="-128"/>
            </a:endParaRPr>
          </a:p>
          <a:p>
            <a:r>
              <a:rPr lang="en-US" altLang="en-US" sz="2000" b="1">
                <a:solidFill>
                  <a:srgbClr val="000099"/>
                </a:solidFill>
                <a:ea typeface="MS PGothic" panose="020B0600070205080204" pitchFamily="34" charset="-128"/>
              </a:rPr>
              <a:t>Join condition</a:t>
            </a:r>
            <a:r>
              <a:rPr lang="en-US" altLang="en-US" sz="2000">
                <a:ea typeface="MS PGothic" panose="020B0600070205080204" pitchFamily="34" charset="-128"/>
              </a:rPr>
              <a:t> – defines which tuples in the two relations match, and what attributes are present in the result of the join.</a:t>
            </a:r>
            <a:endParaRPr lang="en-US" altLang="en-US">
              <a:ea typeface="MS PGothic" panose="020B0600070205080204" pitchFamily="34" charset="-128"/>
            </a:endParaRPr>
          </a:p>
          <a:p>
            <a:r>
              <a:rPr lang="en-US" altLang="en-US" sz="2000" b="1">
                <a:solidFill>
                  <a:srgbClr val="000099"/>
                </a:solidFill>
                <a:ea typeface="MS PGothic" panose="020B0600070205080204" pitchFamily="34" charset="-128"/>
              </a:rPr>
              <a:t>Join type</a:t>
            </a:r>
            <a:r>
              <a:rPr lang="en-US" altLang="en-US" sz="2000">
                <a:ea typeface="MS PGothic" panose="020B0600070205080204" pitchFamily="34" charset="-128"/>
              </a:rPr>
              <a:t> – defines how tuples in each relation that do not match any tuple in the other relation (based on the join condition) are treated.</a:t>
            </a:r>
            <a:endParaRPr lang="en-US" altLang="en-US">
              <a:ea typeface="MS PGothic" panose="020B0600070205080204" pitchFamily="34" charset="-128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C058F0AB-88AC-4675-A69B-9D1A810A4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t="32004" r="375" b="31503"/>
          <a:stretch>
            <a:fillRect/>
          </a:stretch>
        </p:blipFill>
        <p:spPr bwMode="auto">
          <a:xfrm>
            <a:off x="1122363" y="4421188"/>
            <a:ext cx="7085012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80E52D1F-36D4-4311-AEEE-A8C963A10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Full Outer Join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016C009-6E1C-45D4-98C8-D7DD3B53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325563"/>
            <a:ext cx="4810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 </a:t>
            </a:r>
            <a:r>
              <a:rPr lang="en-US" altLang="en-US" sz="2000" i="1"/>
              <a:t> course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000099"/>
                </a:solidFill>
              </a:rPr>
              <a:t>natural full outer join</a:t>
            </a:r>
            <a:r>
              <a:rPr lang="en-US" altLang="en-US" sz="2000"/>
              <a:t> </a:t>
            </a:r>
            <a:r>
              <a:rPr lang="en-US" altLang="en-US" sz="2000" i="1"/>
              <a:t>prereq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46851A2C-E053-4355-A15C-C28F42930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159000"/>
            <a:ext cx="5859462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>
            <a:extLst>
              <a:ext uri="{FF2B5EF4-FFF2-40B4-BE49-F238E27FC236}">
                <a16:creationId xmlns:a16="http://schemas.microsoft.com/office/drawing/2014/main" id="{1E0F372D-AB8B-46DF-B082-D8FECCF4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223000" y="2193925"/>
            <a:ext cx="1066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9CADDD44-96CB-4720-952D-F336E0E15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8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Joined Relations – Examples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143F27B-8015-4373-9DAF-3FE720A68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1098550"/>
            <a:ext cx="6619875" cy="688975"/>
          </a:xfrm>
        </p:spPr>
        <p:txBody>
          <a:bodyPr/>
          <a:lstStyle/>
          <a:p>
            <a:r>
              <a:rPr lang="en-US" altLang="en-US" sz="2000" i="1">
                <a:ea typeface="MS PGothic" panose="020B0600070205080204" pitchFamily="34" charset="-128"/>
              </a:rPr>
              <a:t>course </a:t>
            </a:r>
            <a:r>
              <a:rPr lang="en-US" altLang="en-US" sz="2000" b="1">
                <a:ea typeface="MS PGothic" panose="020B0600070205080204" pitchFamily="34" charset="-128"/>
              </a:rPr>
              <a:t>inner join </a:t>
            </a:r>
            <a:r>
              <a:rPr lang="en-US" altLang="en-US" sz="2000" i="1">
                <a:ea typeface="MS PGothic" panose="020B0600070205080204" pitchFamily="34" charset="-128"/>
              </a:rPr>
              <a:t>prereq </a:t>
            </a:r>
            <a:r>
              <a:rPr lang="en-US" altLang="en-US" sz="2000" b="1">
                <a:ea typeface="MS PGothic" panose="020B0600070205080204" pitchFamily="34" charset="-128"/>
              </a:rPr>
              <a:t>on</a:t>
            </a:r>
            <a:br>
              <a:rPr lang="en-US" altLang="en-US" sz="2000" b="1">
                <a:ea typeface="MS PGothic" panose="020B0600070205080204" pitchFamily="34" charset="-128"/>
              </a:rPr>
            </a:br>
            <a:r>
              <a:rPr lang="en-US" altLang="en-US" sz="2000" i="1">
                <a:ea typeface="MS PGothic" panose="020B0600070205080204" pitchFamily="34" charset="-128"/>
              </a:rPr>
              <a:t>course.course_id = prereq.course_id</a:t>
            </a:r>
            <a:endParaRPr lang="en-US" altLang="en-US" i="1">
              <a:ea typeface="MS PGothic" panose="020B0600070205080204" pitchFamily="34" charset="-128"/>
            </a:endParaRP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DAFD6287-60AF-4403-A97F-4590527B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3300413"/>
            <a:ext cx="79105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2000"/>
              <a:t>What is the difference between the above, and a natural join? </a:t>
            </a:r>
          </a:p>
          <a:p>
            <a:pPr>
              <a:buSzTx/>
            </a:pPr>
            <a:r>
              <a:rPr lang="en-US" altLang="en-US" sz="2000" i="1"/>
              <a:t>course </a:t>
            </a:r>
            <a:r>
              <a:rPr lang="en-US" altLang="en-US" sz="2000" b="1"/>
              <a:t>left outer join</a:t>
            </a:r>
            <a:r>
              <a:rPr lang="en-US" altLang="en-US" sz="2000" i="1"/>
              <a:t> prereq </a:t>
            </a:r>
            <a:r>
              <a:rPr lang="en-US" altLang="en-US" sz="2000" b="1"/>
              <a:t>on</a:t>
            </a:r>
            <a:br>
              <a:rPr lang="en-US" altLang="en-US" sz="2000" i="1"/>
            </a:br>
            <a:r>
              <a:rPr lang="en-US" altLang="en-US" sz="2000" i="1"/>
              <a:t>course.course_id = prereq.course_id</a:t>
            </a:r>
            <a:endParaRPr lang="en-US" altLang="en-US" sz="1800" i="1"/>
          </a:p>
          <a:p>
            <a:pPr>
              <a:buSzTx/>
            </a:pPr>
            <a:endParaRPr lang="en-US" altLang="en-US" sz="1800" i="1"/>
          </a:p>
        </p:txBody>
      </p:sp>
      <p:pic>
        <p:nvPicPr>
          <p:cNvPr id="21509" name="Picture 5">
            <a:extLst>
              <a:ext uri="{FF2B5EF4-FFF2-40B4-BE49-F238E27FC236}">
                <a16:creationId xmlns:a16="http://schemas.microsoft.com/office/drawing/2014/main" id="{560198A3-66CF-4E59-B82E-BDCB54B7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2065338"/>
            <a:ext cx="64643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C0F5FD3A-F316-4E44-A648-C0FA3FC83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4610100"/>
            <a:ext cx="65897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>
            <a:extLst>
              <a:ext uri="{FF2B5EF4-FFF2-40B4-BE49-F238E27FC236}">
                <a16:creationId xmlns:a16="http://schemas.microsoft.com/office/drawing/2014/main" id="{DBF91B9F-5E33-4035-9F01-517E4A4E7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864225" y="2127250"/>
            <a:ext cx="9858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7">
            <a:extLst>
              <a:ext uri="{FF2B5EF4-FFF2-40B4-BE49-F238E27FC236}">
                <a16:creationId xmlns:a16="http://schemas.microsoft.com/office/drawing/2014/main" id="{DF01FEB0-0ADB-43E4-A918-95F27B3B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984875" y="4662488"/>
            <a:ext cx="98583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41179</TotalTime>
  <Words>1749</Words>
  <Application>Microsoft Office PowerPoint</Application>
  <PresentationFormat>On-screen Show (4:3)</PresentationFormat>
  <Paragraphs>217</Paragraphs>
  <Slides>46</Slides>
  <Notes>20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  <vt:variant>
        <vt:lpstr>Custom Shows</vt:lpstr>
      </vt:variant>
      <vt:variant>
        <vt:i4>1</vt:i4>
      </vt:variant>
    </vt:vector>
  </HeadingPairs>
  <TitlesOfParts>
    <vt:vector size="54" baseType="lpstr">
      <vt:lpstr>Helvetica</vt:lpstr>
      <vt:lpstr>Monotype Sorts</vt:lpstr>
      <vt:lpstr>Times New Roman</vt:lpstr>
      <vt:lpstr>Webdings</vt:lpstr>
      <vt:lpstr>Wingdings</vt:lpstr>
      <vt:lpstr>2_db-5-grey</vt:lpstr>
      <vt:lpstr>Clip</vt:lpstr>
      <vt:lpstr>Chapter 4: Intermediate SQL</vt:lpstr>
      <vt:lpstr>Joined Relations</vt:lpstr>
      <vt:lpstr>Join operations – Example</vt:lpstr>
      <vt:lpstr>Outer Join</vt:lpstr>
      <vt:lpstr>Left Outer Join</vt:lpstr>
      <vt:lpstr>Right Outer Join</vt:lpstr>
      <vt:lpstr>Joined Relations</vt:lpstr>
      <vt:lpstr>Full Outer Join</vt:lpstr>
      <vt:lpstr>Joined Relations – Examples </vt:lpstr>
      <vt:lpstr>Joined Relations – Examples</vt:lpstr>
      <vt:lpstr>Views</vt:lpstr>
      <vt:lpstr>View Definition</vt:lpstr>
      <vt:lpstr>Example Views</vt:lpstr>
      <vt:lpstr>Views Defined Using Other Views</vt:lpstr>
      <vt:lpstr>View Expansion</vt:lpstr>
      <vt:lpstr>ALIASES</vt:lpstr>
      <vt:lpstr>ALIASES (cont.)</vt:lpstr>
      <vt:lpstr>UNSPECIFIED  WHERE-clause</vt:lpstr>
      <vt:lpstr>UNSPECIFIED  WHERE-clause (cont.)</vt:lpstr>
      <vt:lpstr>USE OF *</vt:lpstr>
      <vt:lpstr>USE OF DISTINCT</vt:lpstr>
      <vt:lpstr>SET OPERATIONS</vt:lpstr>
      <vt:lpstr>SET OPERATIONS (cont.) </vt:lpstr>
      <vt:lpstr>NESTING OF QUERIES</vt:lpstr>
      <vt:lpstr>NESTING OF QUERIES (cont.)</vt:lpstr>
      <vt:lpstr>CORRELATED NESTED QUERIES</vt:lpstr>
      <vt:lpstr>CORRELATED NESTED QUERIES (cont.)</vt:lpstr>
      <vt:lpstr>AGGREGATE FUNCTIONS</vt:lpstr>
      <vt:lpstr>GROUPING</vt:lpstr>
      <vt:lpstr>GROUPING (cont.)</vt:lpstr>
      <vt:lpstr>GROUPING (cont.)</vt:lpstr>
      <vt:lpstr>THE HAVING-CLAUSE</vt:lpstr>
      <vt:lpstr>THE HAVING-CLAUSE (cont.)</vt:lpstr>
      <vt:lpstr>SUBSTRING COMPARISON</vt:lpstr>
      <vt:lpstr>SUBSTRING COMPARISON (cont.)</vt:lpstr>
      <vt:lpstr>ORDER BY</vt:lpstr>
      <vt:lpstr>ORDER BY (cont.)</vt:lpstr>
      <vt:lpstr>Summary of SQL Queries</vt:lpstr>
      <vt:lpstr>Summary of SQL Queries (cont.)</vt:lpstr>
      <vt:lpstr>Figure 4.01</vt:lpstr>
      <vt:lpstr>Figure 4.02</vt:lpstr>
      <vt:lpstr>Figure 4.03</vt:lpstr>
      <vt:lpstr>Figure 4.04</vt:lpstr>
      <vt:lpstr>Figure 4.05</vt:lpstr>
      <vt:lpstr>Figure 4.07</vt:lpstr>
      <vt:lpstr>Figure 4.06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Bill Chen</cp:lastModifiedBy>
  <cp:revision>232</cp:revision>
  <cp:lastPrinted>2005-01-10T21:51:57Z</cp:lastPrinted>
  <dcterms:created xsi:type="dcterms:W3CDTF">1999-11-04T20:50:09Z</dcterms:created>
  <dcterms:modified xsi:type="dcterms:W3CDTF">2019-03-02T21:21:42Z</dcterms:modified>
</cp:coreProperties>
</file>