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317" r:id="rId2"/>
    <p:sldId id="330" r:id="rId3"/>
    <p:sldId id="346" r:id="rId4"/>
    <p:sldId id="343" r:id="rId5"/>
    <p:sldId id="326" r:id="rId6"/>
    <p:sldId id="362" r:id="rId7"/>
    <p:sldId id="318" r:id="rId8"/>
    <p:sldId id="319" r:id="rId9"/>
    <p:sldId id="350" r:id="rId10"/>
    <p:sldId id="349" r:id="rId11"/>
    <p:sldId id="321" r:id="rId12"/>
    <p:sldId id="347" r:id="rId13"/>
    <p:sldId id="342" r:id="rId14"/>
    <p:sldId id="322" r:id="rId15"/>
    <p:sldId id="348" r:id="rId16"/>
    <p:sldId id="324" r:id="rId17"/>
    <p:sldId id="352" r:id="rId18"/>
    <p:sldId id="340" r:id="rId19"/>
    <p:sldId id="323" r:id="rId20"/>
    <p:sldId id="351" r:id="rId21"/>
    <p:sldId id="372" r:id="rId22"/>
    <p:sldId id="364" r:id="rId2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2D6AC"/>
    <a:srgbClr val="EEEEEE"/>
    <a:srgbClr val="000000"/>
    <a:srgbClr val="E02300"/>
    <a:srgbClr val="008080"/>
    <a:srgbClr val="FF9900"/>
    <a:srgbClr val="FFBF56"/>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07"/>
  </p:normalViewPr>
  <p:slideViewPr>
    <p:cSldViewPr>
      <p:cViewPr varScale="1">
        <p:scale>
          <a:sx n="108" d="100"/>
          <a:sy n="108" d="100"/>
        </p:scale>
        <p:origin x="1470" y="102"/>
      </p:cViewPr>
      <p:guideLst>
        <p:guide orient="horz" pos="2160"/>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BA3E55-20AE-4E93-A53B-60F1B6B692B8}"/>
              </a:ext>
            </a:extLst>
          </p:cNvPr>
          <p:cNvSpPr>
            <a:spLocks noGrp="1" noRot="1" noChangeAspect="1" noChangeArrowheads="1" noTextEdit="1"/>
          </p:cNvSpPr>
          <p:nvPr>
            <p:ph type="sldImg" idx="2"/>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CEE5DB49-010E-4F9E-A550-5C9778C83379}"/>
              </a:ext>
            </a:extLst>
          </p:cNvPr>
          <p:cNvSpPr>
            <a:spLocks noGrp="1" noChangeArrowheads="1"/>
          </p:cNvSpPr>
          <p:nvPr>
            <p:ph type="body" sz="quarter" idx="3"/>
          </p:nvPr>
        </p:nvSpPr>
        <p:spPr bwMode="auto">
          <a:xfrm>
            <a:off x="985838"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x-none" noProof="0"/>
              <a:t>Click to edit Master text styles</a:t>
            </a:r>
          </a:p>
          <a:p>
            <a:pPr lvl="1"/>
            <a:r>
              <a:rPr lang="en-US" altLang="x-none" noProof="0"/>
              <a:t>Second level</a:t>
            </a:r>
          </a:p>
          <a:p>
            <a:pPr lvl="2"/>
            <a:r>
              <a:rPr lang="en-US" altLang="x-none" noProof="0"/>
              <a:t>Third level</a:t>
            </a:r>
          </a:p>
          <a:p>
            <a:pPr lvl="3"/>
            <a:r>
              <a:rPr lang="en-US" altLang="x-none" noProof="0"/>
              <a:t>Fourth level</a:t>
            </a:r>
          </a:p>
          <a:p>
            <a:pPr lvl="4"/>
            <a:r>
              <a:rPr lang="en-US" altLang="x-none"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b="1" kern="1200">
        <a:solidFill>
          <a:schemeClr val="tx1"/>
        </a:solidFill>
        <a:latin typeface="Times" pitchFamily="-109"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400" b="1" kern="1200">
        <a:solidFill>
          <a:schemeClr val="tx1"/>
        </a:solidFill>
        <a:latin typeface="Times" pitchFamily="-109" charset="0"/>
        <a:ea typeface="ＭＳ Ｐゴシック" pitchFamily="-109" charset="-128"/>
        <a:cs typeface="+mn-cs"/>
      </a:defRPr>
    </a:lvl2pPr>
    <a:lvl3pPr marL="914400" algn="l" rtl="0" eaLnBrk="0" fontAlgn="base" hangingPunct="0">
      <a:spcBef>
        <a:spcPct val="30000"/>
      </a:spcBef>
      <a:spcAft>
        <a:spcPct val="0"/>
      </a:spcAft>
      <a:defRPr sz="1400" b="1" kern="1200">
        <a:solidFill>
          <a:schemeClr val="tx1"/>
        </a:solidFill>
        <a:latin typeface="Times" pitchFamily="-109" charset="0"/>
        <a:ea typeface="ＭＳ Ｐゴシック" pitchFamily="-109" charset="-128"/>
        <a:cs typeface="+mn-cs"/>
      </a:defRPr>
    </a:lvl3pPr>
    <a:lvl4pPr marL="1371600" algn="l" rtl="0" eaLnBrk="0" fontAlgn="base" hangingPunct="0">
      <a:spcBef>
        <a:spcPct val="30000"/>
      </a:spcBef>
      <a:spcAft>
        <a:spcPct val="0"/>
      </a:spcAft>
      <a:defRPr sz="1400" b="1" kern="1200">
        <a:solidFill>
          <a:schemeClr val="tx1"/>
        </a:solidFill>
        <a:latin typeface="Times" pitchFamily="-109" charset="0"/>
        <a:ea typeface="ＭＳ Ｐゴシック" pitchFamily="-109" charset="-128"/>
        <a:cs typeface="+mn-cs"/>
      </a:defRPr>
    </a:lvl4pPr>
    <a:lvl5pPr marL="1828800" algn="l" rtl="0" eaLnBrk="0" fontAlgn="base" hangingPunct="0">
      <a:spcBef>
        <a:spcPct val="30000"/>
      </a:spcBef>
      <a:spcAft>
        <a:spcPct val="0"/>
      </a:spcAft>
      <a:defRPr sz="1400" b="1" kern="1200">
        <a:solidFill>
          <a:schemeClr val="tx1"/>
        </a:solidFill>
        <a:latin typeface="Times"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5B457E-FADC-45C1-9015-DE4D712B5B3E}"/>
              </a:ext>
            </a:extLst>
          </p:cNvPr>
          <p:cNvSpPr>
            <a:spLocks noGrp="1" noRot="1" noChangeAspect="1" noChangeArrowheads="1" noTextEdit="1"/>
          </p:cNvSpPr>
          <p:nvPr>
            <p:ph type="sldImg"/>
          </p:nvPr>
        </p:nvSpPr>
        <p:spPr>
          <a:solidFill>
            <a:srgbClr val="FFFFFF"/>
          </a:solidFill>
          <a:ln cap="flat"/>
        </p:spPr>
      </p:sp>
      <p:sp>
        <p:nvSpPr>
          <p:cNvPr id="4099" name="Rectangle 3">
            <a:extLst>
              <a:ext uri="{FF2B5EF4-FFF2-40B4-BE49-F238E27FC236}">
                <a16:creationId xmlns:a16="http://schemas.microsoft.com/office/drawing/2014/main" id="{11946E40-83ED-4536-9A7F-C7A4ED3218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CF24B4C-937B-4472-9468-813687545B89}"/>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CFB49570-5963-46C2-AC81-A234A47FD2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0047AFD-A3F4-439B-BE36-057D228A414C}"/>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D7C78FC-7F79-45F8-AD88-116ADCC4AB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9B6C108-E9CF-4AF9-BB9B-DACB2831F511}"/>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B92CEB8-8B1D-4A22-8876-31F148C9432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183F003-3BC4-4412-8149-182E957C35AF}"/>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FDAB7CC-925B-409F-9954-9575E1C2EA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E92BFC4-5491-4B4E-9A50-22E908C0980A}"/>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22D76579-25F8-434A-9840-8526AC0AD6C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2D302C8-3871-4BB2-9B1F-98B4A56B341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3727435D-A467-4722-9793-A6360ABDBF8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09B2DB2-2240-450D-A2F1-9B016FECD78B}"/>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169C0B69-774E-469B-B080-8AA14174D56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52A6BF7-7DB1-414B-8F31-F4511D566EF2}"/>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07629C82-03F9-411E-9C7D-CF3E26651F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E9E975-8E90-44A9-A764-B9D4BC785CC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1337EBBE-6FDE-4E9E-9225-BB1C0AA963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F257A6D-B0BB-44B1-AECE-C7159A22B7BB}"/>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3B3D0D2B-2D94-4250-A63D-236A54F47C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B665E9-E76D-4A8C-B55C-426C29826C05}"/>
              </a:ext>
            </a:extLst>
          </p:cNvPr>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6147" name="Rectangle 3">
            <a:extLst>
              <a:ext uri="{FF2B5EF4-FFF2-40B4-BE49-F238E27FC236}">
                <a16:creationId xmlns:a16="http://schemas.microsoft.com/office/drawing/2014/main" id="{B7A9BC5D-3D32-423F-AD21-5F537714C006}"/>
              </a:ext>
            </a:extLst>
          </p:cNvPr>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pPr algn="r"/>
            <a:r>
              <a:rPr lang="en-US" altLang="en-US" sz="1000" i="1">
                <a:latin typeface="Times New Roman" panose="02020603050405020304" pitchFamily="18" charset="0"/>
              </a:rPr>
              <a:t>3</a:t>
            </a:r>
          </a:p>
        </p:txBody>
      </p:sp>
      <p:sp>
        <p:nvSpPr>
          <p:cNvPr id="6148" name="Rectangle 4">
            <a:extLst>
              <a:ext uri="{FF2B5EF4-FFF2-40B4-BE49-F238E27FC236}">
                <a16:creationId xmlns:a16="http://schemas.microsoft.com/office/drawing/2014/main" id="{A2E24FDE-ACA6-4453-8B7B-B8E8DA6C7177}"/>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6149" name="Rectangle 5">
            <a:extLst>
              <a:ext uri="{FF2B5EF4-FFF2-40B4-BE49-F238E27FC236}">
                <a16:creationId xmlns:a16="http://schemas.microsoft.com/office/drawing/2014/main" id="{D865F77C-1FF3-449D-9F33-126D6F10562C}"/>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6150" name="Rectangle 6">
            <a:extLst>
              <a:ext uri="{FF2B5EF4-FFF2-40B4-BE49-F238E27FC236}">
                <a16:creationId xmlns:a16="http://schemas.microsoft.com/office/drawing/2014/main" id="{9436AC9F-528D-44DE-BAC9-302693807BC4}"/>
              </a:ext>
            </a:extLst>
          </p:cNvPr>
          <p:cNvSpPr>
            <a:spLocks noGrp="1" noRot="1" noChangeAspect="1" noChangeArrowheads="1" noTextEdit="1"/>
          </p:cNvSpPr>
          <p:nvPr>
            <p:ph type="sldImg"/>
          </p:nvPr>
        </p:nvSpPr>
        <p:spPr>
          <a:xfrm>
            <a:off x="1150938" y="692150"/>
            <a:ext cx="4556125" cy="3416300"/>
          </a:xfrm>
          <a:ln cap="flat">
            <a:solidFill>
              <a:schemeClr val="tx1"/>
            </a:solidFill>
          </a:ln>
        </p:spPr>
      </p:sp>
      <p:sp>
        <p:nvSpPr>
          <p:cNvPr id="6151" name="Rectangle 7">
            <a:extLst>
              <a:ext uri="{FF2B5EF4-FFF2-40B4-BE49-F238E27FC236}">
                <a16:creationId xmlns:a16="http://schemas.microsoft.com/office/drawing/2014/main" id="{628080DB-1303-423E-A223-84E3AF760FF6}"/>
              </a:ext>
            </a:extLst>
          </p:cNvPr>
          <p:cNvSpPr>
            <a:spLocks noGrp="1" noChangeArrowheads="1"/>
          </p:cNvSpPr>
          <p:nvPr>
            <p:ph type="body" idx="1"/>
          </p:nvPr>
        </p:nvSpPr>
        <p:spPr>
          <a:xfrm>
            <a:off x="912813" y="4343400"/>
            <a:ext cx="5030787"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4EE5881-2583-4A5D-AEB4-B4A2695E2FB9}"/>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48F005C1-EA96-44C3-BB0D-3CF9136ADE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2932069-1A46-408D-AAFF-325C00AE0D96}"/>
              </a:ext>
            </a:extLst>
          </p:cNvPr>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46083" name="Rectangle 3">
            <a:extLst>
              <a:ext uri="{FF2B5EF4-FFF2-40B4-BE49-F238E27FC236}">
                <a16:creationId xmlns:a16="http://schemas.microsoft.com/office/drawing/2014/main" id="{43744BA0-1787-4C13-8E0A-C98ADA530CC3}"/>
              </a:ext>
            </a:extLst>
          </p:cNvPr>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pPr algn="r"/>
            <a:r>
              <a:rPr lang="en-US" altLang="en-US" sz="1000" i="1">
                <a:latin typeface="Times New Roman" panose="02020603050405020304" pitchFamily="18" charset="0"/>
              </a:rPr>
              <a:t>14</a:t>
            </a:r>
          </a:p>
        </p:txBody>
      </p:sp>
      <p:sp>
        <p:nvSpPr>
          <p:cNvPr id="46084" name="Rectangle 4">
            <a:extLst>
              <a:ext uri="{FF2B5EF4-FFF2-40B4-BE49-F238E27FC236}">
                <a16:creationId xmlns:a16="http://schemas.microsoft.com/office/drawing/2014/main" id="{2631893E-299C-4B44-B20F-8C552D5EAA4B}"/>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46085" name="Rectangle 5">
            <a:extLst>
              <a:ext uri="{FF2B5EF4-FFF2-40B4-BE49-F238E27FC236}">
                <a16:creationId xmlns:a16="http://schemas.microsoft.com/office/drawing/2014/main" id="{40B8840A-D53A-4D2E-836C-F0D9CB8AD7AC}"/>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46086" name="Rectangle 6">
            <a:extLst>
              <a:ext uri="{FF2B5EF4-FFF2-40B4-BE49-F238E27FC236}">
                <a16:creationId xmlns:a16="http://schemas.microsoft.com/office/drawing/2014/main" id="{1E4DCA9C-E024-4987-97E3-1BCC65176256}"/>
              </a:ext>
            </a:extLst>
          </p:cNvPr>
          <p:cNvSpPr>
            <a:spLocks noChangeArrowheads="1" noTextEdit="1"/>
          </p:cNvSpPr>
          <p:nvPr>
            <p:ph type="sldImg"/>
          </p:nvPr>
        </p:nvSpPr>
        <p:spPr>
          <a:xfrm>
            <a:off x="1150938" y="692150"/>
            <a:ext cx="4556125" cy="3416300"/>
          </a:xfrm>
          <a:ln cap="flat"/>
        </p:spPr>
      </p:sp>
      <p:sp>
        <p:nvSpPr>
          <p:cNvPr id="46087" name="Rectangle 7">
            <a:extLst>
              <a:ext uri="{FF2B5EF4-FFF2-40B4-BE49-F238E27FC236}">
                <a16:creationId xmlns:a16="http://schemas.microsoft.com/office/drawing/2014/main" id="{6062BB1D-042D-4D27-BA41-3551D2999F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D522A6F-FA17-40B3-8125-5EABC1B9CC42}"/>
              </a:ext>
            </a:extLst>
          </p:cNvPr>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8195" name="Rectangle 3">
            <a:extLst>
              <a:ext uri="{FF2B5EF4-FFF2-40B4-BE49-F238E27FC236}">
                <a16:creationId xmlns:a16="http://schemas.microsoft.com/office/drawing/2014/main" id="{0E28BCBE-4950-4CE5-AB96-6D2753F2447B}"/>
              </a:ext>
            </a:extLst>
          </p:cNvPr>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pPr algn="r"/>
            <a:r>
              <a:rPr lang="en-US" altLang="en-US" sz="1000" i="1">
                <a:latin typeface="Times New Roman" panose="02020603050405020304" pitchFamily="18" charset="0"/>
              </a:rPr>
              <a:t>4</a:t>
            </a:r>
          </a:p>
        </p:txBody>
      </p:sp>
      <p:sp>
        <p:nvSpPr>
          <p:cNvPr id="8196" name="Rectangle 4">
            <a:extLst>
              <a:ext uri="{FF2B5EF4-FFF2-40B4-BE49-F238E27FC236}">
                <a16:creationId xmlns:a16="http://schemas.microsoft.com/office/drawing/2014/main" id="{4825BAD6-A892-4B20-8073-C68C3ED733F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8197" name="Rectangle 5">
            <a:extLst>
              <a:ext uri="{FF2B5EF4-FFF2-40B4-BE49-F238E27FC236}">
                <a16:creationId xmlns:a16="http://schemas.microsoft.com/office/drawing/2014/main" id="{B955EDA1-3C7F-442C-857A-A7398777982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anose="02020603050405020304" pitchFamily="18" charset="0"/>
                <a:ea typeface="ＭＳ Ｐゴシック" panose="020B0600070205080204" pitchFamily="34" charset="-128"/>
              </a:defRPr>
            </a:lvl1pPr>
            <a:lvl2pPr marL="37931725" indent="-37474525">
              <a:defRPr sz="2000">
                <a:solidFill>
                  <a:schemeClr val="tx1"/>
                </a:solidFill>
                <a:latin typeface="Times" panose="02020603050405020304" pitchFamily="18" charset="0"/>
                <a:ea typeface="ＭＳ Ｐゴシック" panose="020B0600070205080204" pitchFamily="34" charset="-128"/>
              </a:defRPr>
            </a:lvl2pPr>
            <a:lvl3pPr marL="1143000" indent="-228600">
              <a:defRPr sz="2000">
                <a:solidFill>
                  <a:schemeClr val="tx1"/>
                </a:solidFill>
                <a:latin typeface="Times" panose="02020603050405020304" pitchFamily="18" charset="0"/>
                <a:ea typeface="ＭＳ Ｐゴシック" panose="020B0600070205080204" pitchFamily="34" charset="-128"/>
              </a:defRPr>
            </a:lvl3pPr>
            <a:lvl4pPr marL="1600200" indent="-228600">
              <a:defRPr sz="2000">
                <a:solidFill>
                  <a:schemeClr val="tx1"/>
                </a:solidFill>
                <a:latin typeface="Times" panose="02020603050405020304" pitchFamily="18" charset="0"/>
                <a:ea typeface="ＭＳ Ｐゴシック" panose="020B0600070205080204" pitchFamily="34" charset="-128"/>
              </a:defRPr>
            </a:lvl4pPr>
            <a:lvl5pPr marL="2057400" indent="-228600">
              <a:defRPr sz="2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8198" name="Rectangle 6">
            <a:extLst>
              <a:ext uri="{FF2B5EF4-FFF2-40B4-BE49-F238E27FC236}">
                <a16:creationId xmlns:a16="http://schemas.microsoft.com/office/drawing/2014/main" id="{88E5BF12-B980-4F5C-BD82-189979AA89C2}"/>
              </a:ext>
            </a:extLst>
          </p:cNvPr>
          <p:cNvSpPr>
            <a:spLocks noGrp="1" noRot="1" noChangeAspect="1" noChangeArrowheads="1" noTextEdit="1"/>
          </p:cNvSpPr>
          <p:nvPr>
            <p:ph type="sldImg"/>
          </p:nvPr>
        </p:nvSpPr>
        <p:spPr>
          <a:xfrm>
            <a:off x="1150938" y="692150"/>
            <a:ext cx="4556125" cy="3416300"/>
          </a:xfrm>
          <a:ln cap="flat">
            <a:solidFill>
              <a:schemeClr val="tx1"/>
            </a:solidFill>
          </a:ln>
        </p:spPr>
      </p:sp>
      <p:sp>
        <p:nvSpPr>
          <p:cNvPr id="8199" name="Rectangle 7">
            <a:extLst>
              <a:ext uri="{FF2B5EF4-FFF2-40B4-BE49-F238E27FC236}">
                <a16:creationId xmlns:a16="http://schemas.microsoft.com/office/drawing/2014/main" id="{DB2E4116-731F-49A3-AAEF-A3CF7071C9F8}"/>
              </a:ext>
            </a:extLst>
          </p:cNvPr>
          <p:cNvSpPr>
            <a:spLocks noGrp="1" noChangeArrowheads="1"/>
          </p:cNvSpPr>
          <p:nvPr>
            <p:ph type="body" idx="1"/>
          </p:nvPr>
        </p:nvSpPr>
        <p:spPr>
          <a:xfrm>
            <a:off x="912813" y="4343400"/>
            <a:ext cx="5030787"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8C25345-DBD4-454D-886C-9DC8B51E09D1}"/>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4A959B4C-7D4B-44CF-97E8-25F944D63F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7913350-BC16-42C6-BCC0-DC1326315BAF}"/>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24A94E96-FF8D-4CCB-80B7-F0962BA91EE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60000"/>
              </a:lnSpc>
            </a:pPr>
            <a:endParaRPr lang="en-US" altLang="en-US" sz="1600">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6903DCE-7720-4F56-8A4D-4991D1CA27C7}"/>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0DAA618D-04CC-4C07-9974-93F63B5DC6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60000"/>
              </a:lnSpc>
            </a:pPr>
            <a:endParaRPr lang="en-US" altLang="en-US" sz="1600">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0184CDA-9829-4198-B39E-ED3AA83CDAE4}"/>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833A79E3-69BB-436E-ADE6-B7D850C9B5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7332B4F-F4E9-40AA-90FA-B8C608B99786}"/>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1421C25-3332-4F5D-918A-2D6E484EA5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8D80986-EEBA-446E-8883-310EEF6DD1BE}"/>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4F627F8E-D8C2-491B-B4F7-B2C1DA8268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1496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020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0"/>
            <a:ext cx="215265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0555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4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06463" y="0"/>
            <a:ext cx="7315200" cy="609600"/>
          </a:xfrm>
        </p:spPr>
        <p:txBody>
          <a:bodyPr/>
          <a:lstStyle/>
          <a:p>
            <a:r>
              <a:rPr lang="en-US"/>
              <a:t>Click to edit Master title style</a:t>
            </a:r>
          </a:p>
        </p:txBody>
      </p:sp>
      <p:sp>
        <p:nvSpPr>
          <p:cNvPr id="3" name="Table Placeholder 2"/>
          <p:cNvSpPr>
            <a:spLocks noGrp="1"/>
          </p:cNvSpPr>
          <p:nvPr>
            <p:ph type="tbl" idx="1"/>
          </p:nvPr>
        </p:nvSpPr>
        <p:spPr>
          <a:xfrm>
            <a:off x="304800" y="609600"/>
            <a:ext cx="8610600" cy="5943600"/>
          </a:xfrm>
        </p:spPr>
        <p:txBody>
          <a:bodyPr/>
          <a:lstStyle/>
          <a:p>
            <a:pPr lvl="0"/>
            <a:endParaRPr lang="en-US" noProof="0"/>
          </a:p>
        </p:txBody>
      </p:sp>
    </p:spTree>
    <p:extLst>
      <p:ext uri="{BB962C8B-B14F-4D97-AF65-F5344CB8AC3E}">
        <p14:creationId xmlns:p14="http://schemas.microsoft.com/office/powerpoint/2010/main" val="214601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34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023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609600"/>
            <a:ext cx="42291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609600"/>
            <a:ext cx="42291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670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34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45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154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9601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034538-D7A7-42AF-B405-910A4C87F8A1}"/>
              </a:ext>
            </a:extLst>
          </p:cNvPr>
          <p:cNvSpPr>
            <a:spLocks noGrp="1" noChangeArrowheads="1"/>
          </p:cNvSpPr>
          <p:nvPr>
            <p:ph type="title"/>
          </p:nvPr>
        </p:nvSpPr>
        <p:spPr bwMode="auto">
          <a:xfrm>
            <a:off x="906463" y="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825A85B-6065-496C-90FF-BCC3DADC2C79}"/>
              </a:ext>
            </a:extLst>
          </p:cNvPr>
          <p:cNvSpPr>
            <a:spLocks noGrp="1" noChangeArrowheads="1"/>
          </p:cNvSpPr>
          <p:nvPr>
            <p:ph type="body" idx="1"/>
          </p:nvPr>
        </p:nvSpPr>
        <p:spPr bwMode="auto">
          <a:xfrm>
            <a:off x="304800" y="609600"/>
            <a:ext cx="8610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4A5F2FC-AF33-4560-92D2-EB7EE2C6FF04}"/>
              </a:ext>
            </a:extLst>
          </p:cNvPr>
          <p:cNvSpPr>
            <a:spLocks noChangeArrowheads="1"/>
          </p:cNvSpPr>
          <p:nvPr/>
        </p:nvSpPr>
        <p:spPr bwMode="auto">
          <a:xfrm>
            <a:off x="0" y="6553200"/>
            <a:ext cx="1905000" cy="304800"/>
          </a:xfrm>
          <a:prstGeom prst="rect">
            <a:avLst/>
          </a:prstGeom>
          <a:noFill/>
          <a:ln w="12700">
            <a:noFill/>
            <a:miter lim="800000"/>
            <a:headEnd/>
            <a:tailEnd/>
          </a:ln>
        </p:spPr>
        <p:txBody>
          <a:bodyPr lIns="90488" tIns="44450" rIns="90488" bIns="44450"/>
          <a:lstStyle>
            <a:lvl1pPr>
              <a:defRPr sz="2000">
                <a:solidFill>
                  <a:schemeClr val="tx1"/>
                </a:solidFill>
                <a:latin typeface="Times" charset="0"/>
                <a:ea typeface="ＭＳ Ｐゴシック" charset="-128"/>
              </a:defRPr>
            </a:lvl1pPr>
            <a:lvl2pPr marL="37931725" indent="-37474525">
              <a:defRPr sz="2000">
                <a:solidFill>
                  <a:schemeClr val="tx1"/>
                </a:solidFill>
                <a:latin typeface="Times" charset="0"/>
                <a:ea typeface="ＭＳ Ｐゴシック" charset="-128"/>
              </a:defRPr>
            </a:lvl2pPr>
            <a:lvl3pPr>
              <a:defRPr sz="2000">
                <a:solidFill>
                  <a:schemeClr val="tx1"/>
                </a:solidFill>
                <a:latin typeface="Times" charset="0"/>
                <a:ea typeface="ＭＳ Ｐゴシック" charset="-128"/>
              </a:defRPr>
            </a:lvl3pPr>
            <a:lvl4pPr>
              <a:defRPr sz="2000">
                <a:solidFill>
                  <a:schemeClr val="tx1"/>
                </a:solidFill>
                <a:latin typeface="Times" charset="0"/>
                <a:ea typeface="ＭＳ Ｐゴシック" charset="-128"/>
              </a:defRPr>
            </a:lvl4pPr>
            <a:lvl5pPr>
              <a:defRPr sz="2000">
                <a:solidFill>
                  <a:schemeClr val="tx1"/>
                </a:solidFill>
                <a:latin typeface="Times" charset="0"/>
                <a:ea typeface="ＭＳ Ｐゴシック" charset="-128"/>
              </a:defRPr>
            </a:lvl5pPr>
            <a:lvl6pPr marL="457200" eaLnBrk="0" fontAlgn="base" hangingPunct="0">
              <a:spcBef>
                <a:spcPct val="0"/>
              </a:spcBef>
              <a:spcAft>
                <a:spcPct val="0"/>
              </a:spcAft>
              <a:defRPr sz="2000">
                <a:solidFill>
                  <a:schemeClr val="tx1"/>
                </a:solidFill>
                <a:latin typeface="Times" charset="0"/>
                <a:ea typeface="ＭＳ Ｐゴシック" charset="-128"/>
              </a:defRPr>
            </a:lvl6pPr>
            <a:lvl7pPr marL="914400" eaLnBrk="0" fontAlgn="base" hangingPunct="0">
              <a:spcBef>
                <a:spcPct val="0"/>
              </a:spcBef>
              <a:spcAft>
                <a:spcPct val="0"/>
              </a:spcAft>
              <a:defRPr sz="2000">
                <a:solidFill>
                  <a:schemeClr val="tx1"/>
                </a:solidFill>
                <a:latin typeface="Times" charset="0"/>
                <a:ea typeface="ＭＳ Ｐゴシック" charset="-128"/>
              </a:defRPr>
            </a:lvl7pPr>
            <a:lvl8pPr marL="1371600" eaLnBrk="0" fontAlgn="base" hangingPunct="0">
              <a:spcBef>
                <a:spcPct val="0"/>
              </a:spcBef>
              <a:spcAft>
                <a:spcPct val="0"/>
              </a:spcAft>
              <a:defRPr sz="2000">
                <a:solidFill>
                  <a:schemeClr val="tx1"/>
                </a:solidFill>
                <a:latin typeface="Times" charset="0"/>
                <a:ea typeface="ＭＳ Ｐゴシック" charset="-128"/>
              </a:defRPr>
            </a:lvl8pPr>
            <a:lvl9pPr marL="1828800" eaLnBrk="0" fontAlgn="base" hangingPunct="0">
              <a:spcBef>
                <a:spcPct val="0"/>
              </a:spcBef>
              <a:spcAft>
                <a:spcPct val="0"/>
              </a:spcAft>
              <a:defRPr sz="2000">
                <a:solidFill>
                  <a:schemeClr val="tx1"/>
                </a:solidFill>
                <a:latin typeface="Times" charset="0"/>
                <a:ea typeface="ＭＳ Ｐゴシック" charset="-128"/>
              </a:defRPr>
            </a:lvl9pPr>
          </a:lstStyle>
          <a:p>
            <a:pPr>
              <a:defRPr/>
            </a:pPr>
            <a:r>
              <a:rPr lang="en-US" altLang="x-none" sz="800"/>
              <a:t>336 S14  ©</a:t>
            </a:r>
            <a:r>
              <a:rPr lang="en-US" altLang="x-none" sz="1000"/>
              <a:t> </a:t>
            </a:r>
            <a:r>
              <a:rPr lang="en-US" altLang="x-none" sz="800"/>
              <a:t>A.Borgida</a:t>
            </a:r>
          </a:p>
        </p:txBody>
      </p:sp>
      <p:sp>
        <p:nvSpPr>
          <p:cNvPr id="1029" name="Rectangle 5">
            <a:extLst>
              <a:ext uri="{FF2B5EF4-FFF2-40B4-BE49-F238E27FC236}">
                <a16:creationId xmlns:a16="http://schemas.microsoft.com/office/drawing/2014/main" id="{F8752317-1CCF-4991-A48C-0C75CAFEBFAE}"/>
              </a:ext>
            </a:extLst>
          </p:cNvPr>
          <p:cNvSpPr>
            <a:spLocks noChangeArrowheads="1"/>
          </p:cNvSpPr>
          <p:nvPr/>
        </p:nvSpPr>
        <p:spPr bwMode="auto">
          <a:xfrm>
            <a:off x="7239000" y="6553200"/>
            <a:ext cx="1903413" cy="303213"/>
          </a:xfrm>
          <a:prstGeom prst="rect">
            <a:avLst/>
          </a:prstGeom>
          <a:noFill/>
          <a:ln w="12700">
            <a:noFill/>
            <a:miter lim="800000"/>
            <a:headEnd/>
            <a:tailEnd/>
          </a:ln>
        </p:spPr>
        <p:txBody>
          <a:bodyPr lIns="90488" tIns="44450" rIns="90488" bIns="44450"/>
          <a:lstStyle>
            <a:lvl1pPr>
              <a:defRPr sz="2000">
                <a:solidFill>
                  <a:schemeClr val="tx1"/>
                </a:solidFill>
                <a:latin typeface="Times" charset="0"/>
                <a:ea typeface="ＭＳ Ｐゴシック" charset="-128"/>
              </a:defRPr>
            </a:lvl1pPr>
            <a:lvl2pPr marL="37931725" indent="-37474525">
              <a:defRPr sz="2000">
                <a:solidFill>
                  <a:schemeClr val="tx1"/>
                </a:solidFill>
                <a:latin typeface="Times" charset="0"/>
                <a:ea typeface="ＭＳ Ｐゴシック" charset="-128"/>
              </a:defRPr>
            </a:lvl2pPr>
            <a:lvl3pPr>
              <a:defRPr sz="2000">
                <a:solidFill>
                  <a:schemeClr val="tx1"/>
                </a:solidFill>
                <a:latin typeface="Times" charset="0"/>
                <a:ea typeface="ＭＳ Ｐゴシック" charset="-128"/>
              </a:defRPr>
            </a:lvl3pPr>
            <a:lvl4pPr>
              <a:defRPr sz="2000">
                <a:solidFill>
                  <a:schemeClr val="tx1"/>
                </a:solidFill>
                <a:latin typeface="Times" charset="0"/>
                <a:ea typeface="ＭＳ Ｐゴシック" charset="-128"/>
              </a:defRPr>
            </a:lvl4pPr>
            <a:lvl5pPr>
              <a:defRPr sz="2000">
                <a:solidFill>
                  <a:schemeClr val="tx1"/>
                </a:solidFill>
                <a:latin typeface="Times" charset="0"/>
                <a:ea typeface="ＭＳ Ｐゴシック" charset="-128"/>
              </a:defRPr>
            </a:lvl5pPr>
            <a:lvl6pPr marL="457200" eaLnBrk="0" fontAlgn="base" hangingPunct="0">
              <a:spcBef>
                <a:spcPct val="0"/>
              </a:spcBef>
              <a:spcAft>
                <a:spcPct val="0"/>
              </a:spcAft>
              <a:defRPr sz="2000">
                <a:solidFill>
                  <a:schemeClr val="tx1"/>
                </a:solidFill>
                <a:latin typeface="Times" charset="0"/>
                <a:ea typeface="ＭＳ Ｐゴシック" charset="-128"/>
              </a:defRPr>
            </a:lvl6pPr>
            <a:lvl7pPr marL="914400" eaLnBrk="0" fontAlgn="base" hangingPunct="0">
              <a:spcBef>
                <a:spcPct val="0"/>
              </a:spcBef>
              <a:spcAft>
                <a:spcPct val="0"/>
              </a:spcAft>
              <a:defRPr sz="2000">
                <a:solidFill>
                  <a:schemeClr val="tx1"/>
                </a:solidFill>
                <a:latin typeface="Times" charset="0"/>
                <a:ea typeface="ＭＳ Ｐゴシック" charset="-128"/>
              </a:defRPr>
            </a:lvl7pPr>
            <a:lvl8pPr marL="1371600" eaLnBrk="0" fontAlgn="base" hangingPunct="0">
              <a:spcBef>
                <a:spcPct val="0"/>
              </a:spcBef>
              <a:spcAft>
                <a:spcPct val="0"/>
              </a:spcAft>
              <a:defRPr sz="2000">
                <a:solidFill>
                  <a:schemeClr val="tx1"/>
                </a:solidFill>
                <a:latin typeface="Times" charset="0"/>
                <a:ea typeface="ＭＳ Ｐゴシック" charset="-128"/>
              </a:defRPr>
            </a:lvl8pPr>
            <a:lvl9pPr marL="1828800" eaLnBrk="0" fontAlgn="base" hangingPunct="0">
              <a:spcBef>
                <a:spcPct val="0"/>
              </a:spcBef>
              <a:spcAft>
                <a:spcPct val="0"/>
              </a:spcAft>
              <a:defRPr sz="2000">
                <a:solidFill>
                  <a:schemeClr val="tx1"/>
                </a:solidFill>
                <a:latin typeface="Times" charset="0"/>
                <a:ea typeface="ＭＳ Ｐゴシック" charset="-128"/>
              </a:defRPr>
            </a:lvl9pPr>
          </a:lstStyle>
          <a:p>
            <a:pPr algn="r">
              <a:defRPr/>
            </a:pPr>
            <a:fld id="{37B750C1-CF51-4EED-8C93-78496B8A9632}" type="slidenum">
              <a:rPr lang="en-US" altLang="x-none" sz="1000" smtClean="0"/>
              <a:pPr algn="r">
                <a:defRPr/>
              </a:pPr>
              <a:t>‹#›</a:t>
            </a:fld>
            <a:endParaRPr lang="en-US" altLang="x-none"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200" b="1">
          <a:solidFill>
            <a:srgbClr val="CC0000"/>
          </a:solidFill>
          <a:latin typeface="+mj-lt"/>
          <a:ea typeface="ＭＳ Ｐゴシック" pitchFamily="-84" charset="-128"/>
          <a:cs typeface="ＭＳ Ｐゴシック" pitchFamily="-84" charset="-128"/>
        </a:defRPr>
      </a:lvl1pPr>
      <a:lvl2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2pPr>
      <a:lvl3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3pPr>
      <a:lvl4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4pPr>
      <a:lvl5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5pPr>
      <a:lvl6pPr marL="457200" algn="ctr" rtl="0" eaLnBrk="0" fontAlgn="base" hangingPunct="0">
        <a:spcBef>
          <a:spcPct val="0"/>
        </a:spcBef>
        <a:spcAft>
          <a:spcPct val="0"/>
        </a:spcAft>
        <a:defRPr sz="3200" b="1">
          <a:solidFill>
            <a:srgbClr val="CC0000"/>
          </a:solidFill>
          <a:latin typeface="Times" pitchFamily="-109" charset="0"/>
        </a:defRPr>
      </a:lvl6pPr>
      <a:lvl7pPr marL="914400" algn="ctr" rtl="0" eaLnBrk="0" fontAlgn="base" hangingPunct="0">
        <a:spcBef>
          <a:spcPct val="0"/>
        </a:spcBef>
        <a:spcAft>
          <a:spcPct val="0"/>
        </a:spcAft>
        <a:defRPr sz="3200" b="1">
          <a:solidFill>
            <a:srgbClr val="CC0000"/>
          </a:solidFill>
          <a:latin typeface="Times" pitchFamily="-109" charset="0"/>
        </a:defRPr>
      </a:lvl7pPr>
      <a:lvl8pPr marL="1371600" algn="ctr" rtl="0" eaLnBrk="0" fontAlgn="base" hangingPunct="0">
        <a:spcBef>
          <a:spcPct val="0"/>
        </a:spcBef>
        <a:spcAft>
          <a:spcPct val="0"/>
        </a:spcAft>
        <a:defRPr sz="3200" b="1">
          <a:solidFill>
            <a:srgbClr val="CC0000"/>
          </a:solidFill>
          <a:latin typeface="Times" pitchFamily="-109" charset="0"/>
        </a:defRPr>
      </a:lvl8pPr>
      <a:lvl9pPr marL="1828800" algn="ctr" rtl="0" eaLnBrk="0" fontAlgn="base" hangingPunct="0">
        <a:spcBef>
          <a:spcPct val="0"/>
        </a:spcBef>
        <a:spcAft>
          <a:spcPct val="0"/>
        </a:spcAft>
        <a:defRPr sz="3200" b="1">
          <a:solidFill>
            <a:srgbClr val="CC0000"/>
          </a:solidFill>
          <a:latin typeface="Times" pitchFamily="-109" charset="0"/>
        </a:defRPr>
      </a:lvl9pPr>
    </p:titleStyle>
    <p:bodyStyle>
      <a:lvl1pPr marL="342900" indent="-342900" algn="l" rtl="0" eaLnBrk="0" fontAlgn="base" hangingPunct="0">
        <a:lnSpc>
          <a:spcPct val="80000"/>
        </a:lnSpc>
        <a:spcBef>
          <a:spcPct val="20000"/>
        </a:spcBef>
        <a:spcAft>
          <a:spcPct val="0"/>
        </a:spcAft>
        <a:buChar char="•"/>
        <a:defRPr sz="2000" b="1">
          <a:solidFill>
            <a:schemeClr val="tx1"/>
          </a:solidFill>
          <a:latin typeface="+mn-lt"/>
          <a:ea typeface="ＭＳ Ｐゴシック" pitchFamily="-84" charset="-128"/>
          <a:cs typeface="ＭＳ Ｐゴシック" pitchFamily="-84" charset="-128"/>
        </a:defRPr>
      </a:lvl1pPr>
      <a:lvl2pPr marL="742950" indent="-285750" algn="l" rtl="0" eaLnBrk="0" fontAlgn="base" hangingPunct="0">
        <a:lnSpc>
          <a:spcPct val="80000"/>
        </a:lnSpc>
        <a:spcBef>
          <a:spcPct val="20000"/>
        </a:spcBef>
        <a:spcAft>
          <a:spcPct val="0"/>
        </a:spcAft>
        <a:buClr>
          <a:schemeClr val="tx1"/>
        </a:buClr>
        <a:buSzPct val="100000"/>
        <a:buChar char="–"/>
        <a:defRPr sz="20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lr>
          <a:schemeClr val="tx1"/>
        </a:buClr>
        <a:buSzPct val="100000"/>
        <a:buFont typeface="Wingdings" panose="05000000000000000000" pitchFamily="2" charset="2"/>
        <a:buChar char=""/>
        <a:defRPr sz="2000" i="1">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lr>
          <a:schemeClr val="tx1"/>
        </a:buClr>
        <a:buSzPct val="100000"/>
        <a:buChar char="¨"/>
        <a:defRPr sz="2000" b="1">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lr>
          <a:schemeClr val="tx1"/>
        </a:buClr>
        <a:buSzPct val="100000"/>
        <a:buChar char="»"/>
        <a:defRPr sz="1600" b="1">
          <a:solidFill>
            <a:schemeClr val="tx1"/>
          </a:solidFill>
          <a:latin typeface="+mn-lt"/>
          <a:ea typeface="ＭＳ Ｐゴシック" pitchFamily="-109" charset="-128"/>
        </a:defRPr>
      </a:lvl5pPr>
      <a:lvl6pPr marL="2514600" indent="-228600" algn="l" rtl="0" eaLnBrk="0" fontAlgn="base" hangingPunct="0">
        <a:spcBef>
          <a:spcPct val="20000"/>
        </a:spcBef>
        <a:spcAft>
          <a:spcPct val="0"/>
        </a:spcAft>
        <a:buClr>
          <a:schemeClr val="tx1"/>
        </a:buClr>
        <a:buSzPct val="100000"/>
        <a:buChar char="»"/>
        <a:defRPr sz="1600" b="1">
          <a:solidFill>
            <a:schemeClr val="tx1"/>
          </a:solidFill>
          <a:latin typeface="+mn-lt"/>
          <a:ea typeface="ＭＳ Ｐゴシック" pitchFamily="-109" charset="-128"/>
        </a:defRPr>
      </a:lvl6pPr>
      <a:lvl7pPr marL="2971800" indent="-228600" algn="l" rtl="0" eaLnBrk="0" fontAlgn="base" hangingPunct="0">
        <a:spcBef>
          <a:spcPct val="20000"/>
        </a:spcBef>
        <a:spcAft>
          <a:spcPct val="0"/>
        </a:spcAft>
        <a:buClr>
          <a:schemeClr val="tx1"/>
        </a:buClr>
        <a:buSzPct val="100000"/>
        <a:buChar char="»"/>
        <a:defRPr sz="1600" b="1">
          <a:solidFill>
            <a:schemeClr val="tx1"/>
          </a:solidFill>
          <a:latin typeface="+mn-lt"/>
          <a:ea typeface="ＭＳ Ｐゴシック" pitchFamily="-109" charset="-128"/>
        </a:defRPr>
      </a:lvl7pPr>
      <a:lvl8pPr marL="3429000" indent="-228600" algn="l" rtl="0" eaLnBrk="0" fontAlgn="base" hangingPunct="0">
        <a:spcBef>
          <a:spcPct val="20000"/>
        </a:spcBef>
        <a:spcAft>
          <a:spcPct val="0"/>
        </a:spcAft>
        <a:buClr>
          <a:schemeClr val="tx1"/>
        </a:buClr>
        <a:buSzPct val="100000"/>
        <a:buChar char="»"/>
        <a:defRPr sz="1600" b="1">
          <a:solidFill>
            <a:schemeClr val="tx1"/>
          </a:solidFill>
          <a:latin typeface="+mn-lt"/>
          <a:ea typeface="ＭＳ Ｐゴシック" pitchFamily="-109" charset="-128"/>
        </a:defRPr>
      </a:lvl8pPr>
      <a:lvl9pPr marL="3886200" indent="-228600" algn="l" rtl="0" eaLnBrk="0" fontAlgn="base" hangingPunct="0">
        <a:spcBef>
          <a:spcPct val="20000"/>
        </a:spcBef>
        <a:spcAft>
          <a:spcPct val="0"/>
        </a:spcAft>
        <a:buClr>
          <a:schemeClr val="tx1"/>
        </a:buClr>
        <a:buSzPct val="100000"/>
        <a:buChar char="»"/>
        <a:defRPr sz="1600" b="1">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emf"/><Relationship Id="rId3" Type="http://schemas.openxmlformats.org/officeDocument/2006/relationships/notesSlide" Target="../notesSlides/notesSlide21.xml"/><Relationship Id="rId7" Type="http://schemas.openxmlformats.org/officeDocument/2006/relationships/image" Target="../media/image4.emf"/><Relationship Id="rId12" Type="http://schemas.openxmlformats.org/officeDocument/2006/relationships/oleObject" Target="../embeddings/oleObject5.bin"/><Relationship Id="rId17" Type="http://schemas.openxmlformats.org/officeDocument/2006/relationships/image" Target="../media/image9.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5" Type="http://schemas.openxmlformats.org/officeDocument/2006/relationships/image" Target="../media/image8.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 Id="rId1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986054B-4319-4D30-989E-5C55B7C9C74F}"/>
              </a:ext>
            </a:extLst>
          </p:cNvPr>
          <p:cNvSpPr>
            <a:spLocks noGrp="1" noChangeArrowheads="1"/>
          </p:cNvSpPr>
          <p:nvPr>
            <p:ph type="ctrTitle"/>
          </p:nvPr>
        </p:nvSpPr>
        <p:spPr>
          <a:xfrm>
            <a:off x="531813" y="1657350"/>
            <a:ext cx="7926387" cy="1771650"/>
          </a:xfrm>
        </p:spPr>
        <p:txBody>
          <a:bodyPr/>
          <a:lstStyle/>
          <a:p>
            <a:r>
              <a:rPr lang="en-US" altLang="en-US">
                <a:ea typeface="ＭＳ Ｐゴシック" panose="020B0600070205080204" pitchFamily="34" charset="-128"/>
              </a:rPr>
              <a:t>Relational Databases</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075" name="Rectangle 3">
            <a:extLst>
              <a:ext uri="{FF2B5EF4-FFF2-40B4-BE49-F238E27FC236}">
                <a16:creationId xmlns:a16="http://schemas.microsoft.com/office/drawing/2014/main" id="{D163DE24-15E9-4726-83E3-5B6E8DEF1607}"/>
              </a:ext>
            </a:extLst>
          </p:cNvPr>
          <p:cNvSpPr>
            <a:spLocks noGrp="1" noChangeArrowheads="1"/>
          </p:cNvSpPr>
          <p:nvPr>
            <p:ph type="subTitle" idx="1"/>
          </p:nvPr>
        </p:nvSpPr>
        <p:spPr>
          <a:xfrm>
            <a:off x="685800" y="3657600"/>
            <a:ext cx="7924800" cy="1981200"/>
          </a:xfrm>
        </p:spPr>
        <p:txBody>
          <a:bodyPr/>
          <a:lstStyle/>
          <a:p>
            <a:pPr marL="381000" indent="-381000" algn="l">
              <a:buClr>
                <a:schemeClr val="tx1"/>
              </a:buClr>
            </a:pPr>
            <a:r>
              <a:rPr lang="en-US" altLang="en-US" sz="2800">
                <a:ea typeface="ＭＳ Ｐゴシック" panose="020B0600070205080204" pitchFamily="34" charset="-128"/>
              </a:rPr>
              <a:t>1 Relational Model of Data</a:t>
            </a:r>
          </a:p>
          <a:p>
            <a:pPr marL="381000" indent="-381000" algn="l">
              <a:buClr>
                <a:schemeClr val="tx1"/>
              </a:buClr>
            </a:pPr>
            <a:r>
              <a:rPr lang="en-US" altLang="en-US" sz="2800">
                <a:ea typeface="ＭＳ Ｐゴシック" panose="020B0600070205080204" pitchFamily="34" charset="-128"/>
              </a:rPr>
              <a:t>2 Relational Algebra (and connection to Datalog)</a:t>
            </a:r>
            <a:endParaRPr lang="en-US" altLang="en-US" sz="2400">
              <a:ea typeface="ＭＳ Ｐゴシック" panose="020B0600070205080204"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183E11E-4EA3-4FDC-9C24-4DE94F270C21}"/>
              </a:ext>
            </a:extLst>
          </p:cNvPr>
          <p:cNvSpPr>
            <a:spLocks noGrp="1" noChangeArrowheads="1"/>
          </p:cNvSpPr>
          <p:nvPr>
            <p:ph type="ctrTitle"/>
          </p:nvPr>
        </p:nvSpPr>
        <p:spPr>
          <a:xfrm>
            <a:off x="685800" y="2286000"/>
            <a:ext cx="7772400" cy="1143000"/>
          </a:xfrm>
        </p:spPr>
        <p:txBody>
          <a:bodyPr/>
          <a:lstStyle/>
          <a:p>
            <a:endParaRPr lang="en-US" altLang="en-US">
              <a:ea typeface="ＭＳ Ｐゴシック" panose="020B0600070205080204" pitchFamily="34" charset="-128"/>
            </a:endParaRPr>
          </a:p>
        </p:txBody>
      </p:sp>
      <p:sp>
        <p:nvSpPr>
          <p:cNvPr id="21507" name="Rectangle 3">
            <a:extLst>
              <a:ext uri="{FF2B5EF4-FFF2-40B4-BE49-F238E27FC236}">
                <a16:creationId xmlns:a16="http://schemas.microsoft.com/office/drawing/2014/main" id="{7247690D-D032-4383-B6BF-B78D6AD179E3}"/>
              </a:ext>
            </a:extLst>
          </p:cNvPr>
          <p:cNvSpPr>
            <a:spLocks noGrp="1" noChangeArrowheads="1"/>
          </p:cNvSpPr>
          <p:nvPr>
            <p:ph type="subTitle" idx="1"/>
          </p:nvPr>
        </p:nvSpPr>
        <p:spPr/>
        <p:txBody>
          <a:bodyPr/>
          <a:lstStyle/>
          <a:p>
            <a:endParaRPr lang="en-US" altLang="en-US">
              <a:ea typeface="ＭＳ Ｐゴシック" panose="020B0600070205080204" pitchFamily="34" charset="-128"/>
            </a:endParaRPr>
          </a:p>
        </p:txBody>
      </p:sp>
      <p:pic>
        <p:nvPicPr>
          <p:cNvPr id="21508" name="Picture 4">
            <a:extLst>
              <a:ext uri="{FF2B5EF4-FFF2-40B4-BE49-F238E27FC236}">
                <a16:creationId xmlns:a16="http://schemas.microsoft.com/office/drawing/2014/main" id="{4371F1C3-3DE1-42A5-B7C0-F31CF5F2B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79375"/>
            <a:ext cx="9042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Box 1">
            <a:extLst>
              <a:ext uri="{FF2B5EF4-FFF2-40B4-BE49-F238E27FC236}">
                <a16:creationId xmlns:a16="http://schemas.microsoft.com/office/drawing/2014/main" id="{0C32F009-CF91-40A9-B1EB-DA864047ECEE}"/>
              </a:ext>
            </a:extLst>
          </p:cNvPr>
          <p:cNvSpPr txBox="1">
            <a:spLocks noChangeArrowheads="1"/>
          </p:cNvSpPr>
          <p:nvPr/>
        </p:nvSpPr>
        <p:spPr bwMode="auto">
          <a:xfrm>
            <a:off x="3733800" y="6248400"/>
            <a:ext cx="330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742950" indent="-285750">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(eliminated because duplicate)</a:t>
            </a:r>
          </a:p>
        </p:txBody>
      </p:sp>
      <p:sp>
        <p:nvSpPr>
          <p:cNvPr id="7" name="Rectangle 2">
            <a:extLst>
              <a:ext uri="{FF2B5EF4-FFF2-40B4-BE49-F238E27FC236}">
                <a16:creationId xmlns:a16="http://schemas.microsoft.com/office/drawing/2014/main" id="{5A30ACE8-0C5B-4288-908B-A70B4E605CB2}"/>
              </a:ext>
            </a:extLst>
          </p:cNvPr>
          <p:cNvSpPr txBox="1">
            <a:spLocks noChangeArrowheads="1"/>
          </p:cNvSpPr>
          <p:nvPr/>
        </p:nvSpPr>
        <p:spPr bwMode="auto">
          <a:xfrm>
            <a:off x="906463" y="762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a:extLst>
        </p:spPr>
        <p:txBody>
          <a:bodyPr lIns="90488" tIns="44450" rIns="90488" bIns="44450" anchor="ctr"/>
          <a:lstStyle>
            <a:lvl1pPr algn="ctr" rtl="0" eaLnBrk="0" fontAlgn="base" hangingPunct="0">
              <a:spcBef>
                <a:spcPct val="0"/>
              </a:spcBef>
              <a:spcAft>
                <a:spcPct val="0"/>
              </a:spcAft>
              <a:defRPr sz="3200" b="1">
                <a:solidFill>
                  <a:srgbClr val="CC0000"/>
                </a:solidFill>
                <a:latin typeface="+mj-lt"/>
                <a:ea typeface="ＭＳ Ｐゴシック" pitchFamily="-84" charset="-128"/>
                <a:cs typeface="ＭＳ Ｐゴシック" pitchFamily="-84" charset="-128"/>
              </a:defRPr>
            </a:lvl1pPr>
            <a:lvl2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2pPr>
            <a:lvl3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3pPr>
            <a:lvl4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4pPr>
            <a:lvl5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5pPr>
            <a:lvl6pPr marL="457200" algn="ctr" rtl="0" eaLnBrk="0" fontAlgn="base" hangingPunct="0">
              <a:spcBef>
                <a:spcPct val="0"/>
              </a:spcBef>
              <a:spcAft>
                <a:spcPct val="0"/>
              </a:spcAft>
              <a:defRPr sz="3200" b="1">
                <a:solidFill>
                  <a:srgbClr val="CC0000"/>
                </a:solidFill>
                <a:latin typeface="Times" pitchFamily="-109" charset="0"/>
              </a:defRPr>
            </a:lvl6pPr>
            <a:lvl7pPr marL="914400" algn="ctr" rtl="0" eaLnBrk="0" fontAlgn="base" hangingPunct="0">
              <a:spcBef>
                <a:spcPct val="0"/>
              </a:spcBef>
              <a:spcAft>
                <a:spcPct val="0"/>
              </a:spcAft>
              <a:defRPr sz="3200" b="1">
                <a:solidFill>
                  <a:srgbClr val="CC0000"/>
                </a:solidFill>
                <a:latin typeface="Times" pitchFamily="-109" charset="0"/>
              </a:defRPr>
            </a:lvl7pPr>
            <a:lvl8pPr marL="1371600" algn="ctr" rtl="0" eaLnBrk="0" fontAlgn="base" hangingPunct="0">
              <a:spcBef>
                <a:spcPct val="0"/>
              </a:spcBef>
              <a:spcAft>
                <a:spcPct val="0"/>
              </a:spcAft>
              <a:defRPr sz="3200" b="1">
                <a:solidFill>
                  <a:srgbClr val="CC0000"/>
                </a:solidFill>
                <a:latin typeface="Times" pitchFamily="-109" charset="0"/>
              </a:defRPr>
            </a:lvl8pPr>
            <a:lvl9pPr marL="1828800" algn="ctr" rtl="0" eaLnBrk="0" fontAlgn="base" hangingPunct="0">
              <a:spcBef>
                <a:spcPct val="0"/>
              </a:spcBef>
              <a:spcAft>
                <a:spcPct val="0"/>
              </a:spcAft>
              <a:defRPr sz="3200" b="1">
                <a:solidFill>
                  <a:srgbClr val="CC0000"/>
                </a:solidFill>
                <a:latin typeface="Times" pitchFamily="-109" charset="0"/>
              </a:defRPr>
            </a:lvl9pPr>
          </a:lstStyle>
          <a:p>
            <a:pPr>
              <a:defRPr/>
            </a:pPr>
            <a:r>
              <a:rPr lang="en-US" altLang="ja-JP" kern="0" dirty="0">
                <a:ea typeface="ＭＳ Ｐゴシック" charset="-128"/>
              </a:rPr>
              <a:t>e.g.</a:t>
            </a:r>
            <a:endParaRPr lang="en-US" altLang="x-none" kern="0" dirty="0">
              <a:ea typeface="ＭＳ Ｐゴシック" charset="-128"/>
            </a:endParaRPr>
          </a:p>
        </p:txBody>
      </p:sp>
      <p:sp>
        <p:nvSpPr>
          <p:cNvPr id="21511" name="TextBox 3">
            <a:extLst>
              <a:ext uri="{FF2B5EF4-FFF2-40B4-BE49-F238E27FC236}">
                <a16:creationId xmlns:a16="http://schemas.microsoft.com/office/drawing/2014/main" id="{C71E2A44-7025-4212-98FE-7566550A2F81}"/>
              </a:ext>
            </a:extLst>
          </p:cNvPr>
          <p:cNvSpPr txBox="1">
            <a:spLocks noChangeArrowheads="1"/>
          </p:cNvSpPr>
          <p:nvPr/>
        </p:nvSpPr>
        <p:spPr bwMode="auto">
          <a:xfrm>
            <a:off x="304800" y="1219200"/>
            <a:ext cx="1123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742950" indent="-285750">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a:t>Student</a:t>
            </a:r>
            <a:endParaRPr lang="en-US" altLang="en-US" b="0"/>
          </a:p>
        </p:txBody>
      </p:sp>
      <p:sp>
        <p:nvSpPr>
          <p:cNvPr id="21512" name="TextBox 8">
            <a:extLst>
              <a:ext uri="{FF2B5EF4-FFF2-40B4-BE49-F238E27FC236}">
                <a16:creationId xmlns:a16="http://schemas.microsoft.com/office/drawing/2014/main" id="{31E62D5B-94DB-4A09-82B2-ECB215F9BD71}"/>
              </a:ext>
            </a:extLst>
          </p:cNvPr>
          <p:cNvSpPr txBox="1">
            <a:spLocks noChangeArrowheads="1"/>
          </p:cNvSpPr>
          <p:nvPr/>
        </p:nvSpPr>
        <p:spPr bwMode="auto">
          <a:xfrm>
            <a:off x="231775" y="4191000"/>
            <a:ext cx="402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742950" indent="-285750">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a:t>PROJECT[name,gpa](Student)</a:t>
            </a:r>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DB3E42-2F59-4C5E-9CA3-D052D57AB201}"/>
              </a:ext>
            </a:extLst>
          </p:cNvPr>
          <p:cNvSpPr>
            <a:spLocks noGrp="1" noChangeArrowheads="1"/>
          </p:cNvSpPr>
          <p:nvPr>
            <p:ph type="title"/>
          </p:nvPr>
        </p:nvSpPr>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Select</a:t>
            </a:r>
            <a:r>
              <a:rPr lang="ja-JP" altLang="en-US">
                <a:ea typeface="ＭＳ Ｐゴシック" panose="020B0600070205080204" pitchFamily="34" charset="-128"/>
              </a:rPr>
              <a:t>”</a:t>
            </a:r>
            <a:r>
              <a:rPr lang="en-US" altLang="ja-JP">
                <a:ea typeface="ＭＳ Ｐゴシック" panose="020B0600070205080204" pitchFamily="34" charset="-128"/>
              </a:rPr>
              <a:t> operator</a:t>
            </a:r>
            <a:endParaRPr lang="en-US" altLang="en-US">
              <a:ea typeface="ＭＳ Ｐゴシック" panose="020B0600070205080204" pitchFamily="34" charset="-128"/>
            </a:endParaRPr>
          </a:p>
        </p:txBody>
      </p:sp>
      <p:sp>
        <p:nvSpPr>
          <p:cNvPr id="22531" name="Rectangle 3">
            <a:extLst>
              <a:ext uri="{FF2B5EF4-FFF2-40B4-BE49-F238E27FC236}">
                <a16:creationId xmlns:a16="http://schemas.microsoft.com/office/drawing/2014/main" id="{698FF5B1-1E5F-45D3-B089-5C5C9C256788}"/>
              </a:ext>
            </a:extLst>
          </p:cNvPr>
          <p:cNvSpPr>
            <a:spLocks noGrp="1" noChangeArrowheads="1"/>
          </p:cNvSpPr>
          <p:nvPr>
            <p:ph type="body" idx="1"/>
          </p:nvPr>
        </p:nvSpPr>
        <p:spPr>
          <a:xfrm>
            <a:off x="228600" y="1981200"/>
            <a:ext cx="8915400" cy="4419600"/>
          </a:xfrm>
        </p:spPr>
        <p:txBody>
          <a:bodyPr/>
          <a:lstStyle/>
          <a:p>
            <a:pPr>
              <a:buFontTx/>
              <a:buNone/>
            </a:pPr>
            <a:r>
              <a:rPr lang="en-US" altLang="en-US" sz="2800" i="1">
                <a:ea typeface="ＭＳ Ｐゴシック" panose="020B0600070205080204" pitchFamily="34" charset="-128"/>
              </a:rPr>
              <a:t>Eliminates rows</a:t>
            </a:r>
            <a:endParaRPr lang="en-US" altLang="en-US" sz="2800" b="0" i="1">
              <a:ea typeface="ＭＳ Ｐゴシック" panose="020B0600070205080204" pitchFamily="34" charset="-128"/>
            </a:endParaRPr>
          </a:p>
          <a:p>
            <a:pPr algn="ctr">
              <a:buFontTx/>
              <a:buNone/>
            </a:pPr>
            <a:r>
              <a:rPr lang="ja-JP" altLang="en-US" sz="2800" b="0" i="1" u="sng">
                <a:ea typeface="ＭＳ Ｐゴシック" panose="020B0600070205080204" pitchFamily="34" charset="-128"/>
              </a:rPr>
              <a:t>“</a:t>
            </a:r>
            <a:r>
              <a:rPr lang="en-US" altLang="ja-JP" sz="2800" b="0" i="1" u="sng">
                <a:ea typeface="ＭＳ Ｐゴシック" panose="020B0600070205080204" pitchFamily="34" charset="-128"/>
              </a:rPr>
              <a:t>Find all information about students whose age = 18</a:t>
            </a:r>
            <a:r>
              <a:rPr lang="ja-JP" altLang="en-US" sz="2800" b="0" i="1" u="sng">
                <a:ea typeface="ＭＳ Ｐゴシック" panose="020B0600070205080204" pitchFamily="34" charset="-128"/>
              </a:rPr>
              <a:t>”</a:t>
            </a:r>
            <a:endParaRPr lang="en-US" altLang="ja-JP" sz="2800" b="0" i="1">
              <a:ea typeface="ＭＳ Ｐゴシック" panose="020B0600070205080204" pitchFamily="34" charset="-128"/>
            </a:endParaRPr>
          </a:p>
          <a:p>
            <a:pPr algn="ctr">
              <a:buFontTx/>
              <a:buNone/>
            </a:pPr>
            <a:endParaRPr lang="en-US" altLang="en-US" sz="2800" i="1">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buFontTx/>
              <a:buNone/>
            </a:pPr>
            <a:r>
              <a:rPr lang="en-US" altLang="en-US" sz="2800">
                <a:ea typeface="ＭＳ Ｐゴシック" panose="020B0600070205080204" pitchFamily="34" charset="-128"/>
              </a:rPr>
              <a:t>SELECT[Age=18](student)       	</a:t>
            </a:r>
            <a:r>
              <a:rPr lang="en-US" altLang="en-US" sz="2800">
                <a:latin typeface="Geneva" charset="0"/>
                <a:ea typeface="ＭＳ Ｐゴシック" panose="020B0600070205080204" pitchFamily="34" charset="-128"/>
              </a:rPr>
              <a:t>&lt;&lt;</a:t>
            </a:r>
            <a:r>
              <a:rPr lang="en-US" altLang="en-US">
                <a:latin typeface="Geneva" charset="0"/>
                <a:ea typeface="ＭＳ Ｐゴシック" panose="020B0600070205080204" pitchFamily="34" charset="-128"/>
              </a:rPr>
              <a:t> ascii notation</a:t>
            </a:r>
            <a:endParaRPr lang="en-US" altLang="en-US" sz="2800">
              <a:ea typeface="ＭＳ Ｐゴシック" panose="020B0600070205080204" pitchFamily="34" charset="-128"/>
            </a:endParaRPr>
          </a:p>
          <a:p>
            <a:pPr lvl="1">
              <a:lnSpc>
                <a:spcPct val="90000"/>
              </a:lnSpc>
              <a:buFontTx/>
              <a:buNone/>
            </a:pPr>
            <a:r>
              <a:rPr lang="en-US" altLang="en-US" sz="2800">
                <a:ea typeface="ＭＳ Ｐゴシック" panose="020B0600070205080204" pitchFamily="34" charset="-128"/>
                <a:sym typeface="Symbol" panose="05050102010706020507" pitchFamily="18" charset="2"/>
              </a:rPr>
              <a:t></a:t>
            </a:r>
            <a:r>
              <a:rPr lang="en-US" altLang="en-US" sz="2800" b="1" baseline="-25000">
                <a:ea typeface="ＭＳ Ｐゴシック" panose="020B0600070205080204" pitchFamily="34" charset="-128"/>
                <a:sym typeface="Symbol" panose="05050102010706020507" pitchFamily="18" charset="2"/>
              </a:rPr>
              <a:t>Age=18</a:t>
            </a:r>
            <a:r>
              <a:rPr lang="en-US" altLang="en-US" sz="2800">
                <a:ea typeface="ＭＳ Ｐゴシック" panose="020B0600070205080204" pitchFamily="34" charset="-128"/>
                <a:sym typeface="Symbol" panose="05050102010706020507" pitchFamily="18" charset="2"/>
              </a:rPr>
              <a:t>(student)				</a:t>
            </a:r>
            <a:r>
              <a:rPr lang="en-US" altLang="en-US" sz="2800">
                <a:latin typeface="Geneva" charset="0"/>
                <a:ea typeface="ＭＳ Ｐゴシック" panose="020B0600070205080204" pitchFamily="34" charset="-128"/>
              </a:rPr>
              <a:t>&lt;&lt;</a:t>
            </a:r>
            <a:r>
              <a:rPr lang="en-US" altLang="en-US">
                <a:latin typeface="Geneva" charset="0"/>
                <a:ea typeface="ＭＳ Ｐゴシック" panose="020B0600070205080204" pitchFamily="34" charset="-128"/>
              </a:rPr>
              <a:t> math notation</a:t>
            </a:r>
            <a:endParaRPr lang="en-US" altLang="en-US" sz="2800">
              <a:ea typeface="ＭＳ Ｐゴシック" panose="020B0600070205080204" pitchFamily="34" charset="-128"/>
              <a:sym typeface="Symbol" panose="05050102010706020507" pitchFamily="18" charset="2"/>
            </a:endParaRPr>
          </a:p>
          <a:p>
            <a:pPr lvl="1">
              <a:lnSpc>
                <a:spcPct val="90000"/>
              </a:lnSpc>
              <a:buFontTx/>
              <a:buNone/>
            </a:pPr>
            <a:endParaRPr lang="en-US" altLang="en-US" sz="2800">
              <a:ea typeface="ＭＳ Ｐゴシック" panose="020B0600070205080204" pitchFamily="34" charset="-128"/>
            </a:endParaRPr>
          </a:p>
          <a:p>
            <a:pPr>
              <a:lnSpc>
                <a:spcPct val="90000"/>
              </a:lnSpc>
            </a:pPr>
            <a:r>
              <a:rPr lang="en-US" altLang="en-US" sz="2400">
                <a:ea typeface="ＭＳ Ｐゴシック" panose="020B0600070205080204" pitchFamily="34" charset="-128"/>
              </a:rPr>
              <a:t>Datalog</a:t>
            </a:r>
            <a:endParaRPr lang="en-US" altLang="en-US" sz="2400" b="0">
              <a:ea typeface="ＭＳ Ｐゴシック" panose="020B0600070205080204" pitchFamily="34" charset="-128"/>
            </a:endParaRPr>
          </a:p>
          <a:p>
            <a:pPr>
              <a:lnSpc>
                <a:spcPct val="90000"/>
              </a:lnSpc>
              <a:buFontTx/>
              <a:buNone/>
            </a:pPr>
            <a:r>
              <a:rPr lang="en-US" altLang="en-US" sz="2400" b="0">
                <a:ea typeface="ＭＳ Ｐゴシック" panose="020B0600070205080204" pitchFamily="34" charset="-128"/>
              </a:rPr>
              <a:t>answer(Sid,Name,Age,Year) :- student(Sid,Name,Age,Year), Age =18</a:t>
            </a:r>
          </a:p>
          <a:p>
            <a:pPr>
              <a:lnSpc>
                <a:spcPct val="90000"/>
              </a:lnSpc>
              <a:buFontTx/>
              <a:buNone/>
            </a:pPr>
            <a:r>
              <a:rPr lang="en-US" altLang="en-US" sz="2400" b="0">
                <a:ea typeface="ＭＳ Ｐゴシック" panose="020B0600070205080204" pitchFamily="34" charset="-128"/>
              </a:rPr>
              <a:t>answer(Sid,Name,18,Year) :- student(Sid,Name,18,Year)</a:t>
            </a:r>
            <a:endParaRPr lang="en-US" altLang="en-US" sz="2400" b="0">
              <a:solidFill>
                <a:srgbClr val="E02300"/>
              </a:solidFill>
              <a:ea typeface="ＭＳ Ｐゴシック" panose="020B0600070205080204" pitchFamily="34" charset="-128"/>
            </a:endParaRPr>
          </a:p>
        </p:txBody>
      </p:sp>
      <p:sp>
        <p:nvSpPr>
          <p:cNvPr id="22532" name="Text Box 5">
            <a:extLst>
              <a:ext uri="{FF2B5EF4-FFF2-40B4-BE49-F238E27FC236}">
                <a16:creationId xmlns:a16="http://schemas.microsoft.com/office/drawing/2014/main" id="{8EE0BECC-F10C-4E68-B82F-70676B9A1357}"/>
              </a:ext>
            </a:extLst>
          </p:cNvPr>
          <p:cNvSpPr txBox="1">
            <a:spLocks noChangeArrowheads="1"/>
          </p:cNvSpPr>
          <p:nvPr/>
        </p:nvSpPr>
        <p:spPr bwMode="auto">
          <a:xfrm>
            <a:off x="152400" y="593725"/>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
        <p:nvSpPr>
          <p:cNvPr id="22533" name="TextBox 4">
            <a:extLst>
              <a:ext uri="{FF2B5EF4-FFF2-40B4-BE49-F238E27FC236}">
                <a16:creationId xmlns:a16="http://schemas.microsoft.com/office/drawing/2014/main" id="{704C698B-6CC7-43D3-B92F-F67C7CAB9961}"/>
              </a:ext>
            </a:extLst>
          </p:cNvPr>
          <p:cNvSpPr txBox="1">
            <a:spLocks noChangeArrowheads="1"/>
          </p:cNvSpPr>
          <p:nvPr/>
        </p:nvSpPr>
        <p:spPr bwMode="auto">
          <a:xfrm>
            <a:off x="0" y="5791200"/>
            <a:ext cx="54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solidFill>
                  <a:srgbClr val="E02300"/>
                </a:solidFill>
              </a:rPr>
              <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219060-85D7-425A-859A-D976F68C448C}"/>
              </a:ext>
            </a:extLst>
          </p:cNvPr>
          <p:cNvSpPr>
            <a:spLocks noGrp="1" noChangeArrowheads="1"/>
          </p:cNvSpPr>
          <p:nvPr>
            <p:ph type="title"/>
          </p:nvPr>
        </p:nvSpPr>
        <p:spPr/>
        <p:txBody>
          <a:bodyPr/>
          <a:lstStyle/>
          <a:p>
            <a:r>
              <a:rPr lang="en-US" altLang="en-US" sz="3600">
                <a:ea typeface="ＭＳ Ｐゴシック" panose="020B0600070205080204" pitchFamily="34" charset="-128"/>
              </a:rPr>
              <a:t>e.g.</a:t>
            </a:r>
          </a:p>
        </p:txBody>
      </p:sp>
      <p:sp>
        <p:nvSpPr>
          <p:cNvPr id="24579" name="Rectangle 5">
            <a:extLst>
              <a:ext uri="{FF2B5EF4-FFF2-40B4-BE49-F238E27FC236}">
                <a16:creationId xmlns:a16="http://schemas.microsoft.com/office/drawing/2014/main" id="{348373E4-CBBB-41A3-B153-536D6484D4B8}"/>
              </a:ext>
            </a:extLst>
          </p:cNvPr>
          <p:cNvSpPr>
            <a:spLocks noChangeArrowheads="1"/>
          </p:cNvSpPr>
          <p:nvPr/>
        </p:nvSpPr>
        <p:spPr bwMode="auto">
          <a:xfrm>
            <a:off x="2057400" y="2286000"/>
            <a:ext cx="4038600" cy="1447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endParaRPr lang="en-US" altLang="en-US" b="0"/>
          </a:p>
        </p:txBody>
      </p:sp>
      <p:sp>
        <p:nvSpPr>
          <p:cNvPr id="24580" name="Rectangle 136">
            <a:extLst>
              <a:ext uri="{FF2B5EF4-FFF2-40B4-BE49-F238E27FC236}">
                <a16:creationId xmlns:a16="http://schemas.microsoft.com/office/drawing/2014/main" id="{6E995485-8F3D-456A-BCF9-FDACAA69E709}"/>
              </a:ext>
            </a:extLst>
          </p:cNvPr>
          <p:cNvSpPr>
            <a:spLocks noChangeArrowheads="1"/>
          </p:cNvSpPr>
          <p:nvPr/>
        </p:nvSpPr>
        <p:spPr bwMode="auto">
          <a:xfrm>
            <a:off x="2101850" y="348932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1900" b="0">
                <a:solidFill>
                  <a:srgbClr val="005400"/>
                </a:solidFill>
              </a:rPr>
              <a:t> </a:t>
            </a:r>
            <a:endParaRPr lang="en-US" altLang="en-US" sz="2800" b="0"/>
          </a:p>
        </p:txBody>
      </p:sp>
      <p:sp>
        <p:nvSpPr>
          <p:cNvPr id="24581" name="Text Box 137">
            <a:extLst>
              <a:ext uri="{FF2B5EF4-FFF2-40B4-BE49-F238E27FC236}">
                <a16:creationId xmlns:a16="http://schemas.microsoft.com/office/drawing/2014/main" id="{318871F7-A6CE-43C9-89B2-C52AE966F56F}"/>
              </a:ext>
            </a:extLst>
          </p:cNvPr>
          <p:cNvSpPr txBox="1">
            <a:spLocks noChangeArrowheads="1"/>
          </p:cNvSpPr>
          <p:nvPr/>
        </p:nvSpPr>
        <p:spPr bwMode="auto">
          <a:xfrm>
            <a:off x="7162800" y="4419600"/>
            <a:ext cx="121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800" b="0" i="1">
                <a:solidFill>
                  <a:schemeClr val="accent2"/>
                </a:solidFill>
              </a:rPr>
              <a:t>answer</a:t>
            </a:r>
          </a:p>
        </p:txBody>
      </p:sp>
      <p:sp>
        <p:nvSpPr>
          <p:cNvPr id="24582" name="Text Box 139">
            <a:extLst>
              <a:ext uri="{FF2B5EF4-FFF2-40B4-BE49-F238E27FC236}">
                <a16:creationId xmlns:a16="http://schemas.microsoft.com/office/drawing/2014/main" id="{567E9D1C-269D-4CFB-8386-3C28A75A44E7}"/>
              </a:ext>
            </a:extLst>
          </p:cNvPr>
          <p:cNvSpPr txBox="1">
            <a:spLocks noChangeArrowheads="1"/>
          </p:cNvSpPr>
          <p:nvPr/>
        </p:nvSpPr>
        <p:spPr bwMode="auto">
          <a:xfrm>
            <a:off x="6657975" y="1981200"/>
            <a:ext cx="2486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800" b="0" i="1">
                <a:solidFill>
                  <a:schemeClr val="accent2"/>
                </a:solidFill>
              </a:rPr>
              <a:t>original Student</a:t>
            </a:r>
          </a:p>
          <a:p>
            <a:pPr>
              <a:lnSpc>
                <a:spcPct val="100000"/>
              </a:lnSpc>
              <a:spcBef>
                <a:spcPct val="0"/>
              </a:spcBef>
              <a:buFontTx/>
              <a:buNone/>
            </a:pPr>
            <a:r>
              <a:rPr lang="en-US" altLang="en-US" sz="2800" b="0" i="1">
                <a:solidFill>
                  <a:schemeClr val="accent2"/>
                </a:solidFill>
              </a:rPr>
              <a:t>table</a:t>
            </a:r>
          </a:p>
        </p:txBody>
      </p:sp>
      <p:graphicFrame>
        <p:nvGraphicFramePr>
          <p:cNvPr id="30777" name="Group 57">
            <a:extLst>
              <a:ext uri="{FF2B5EF4-FFF2-40B4-BE49-F238E27FC236}">
                <a16:creationId xmlns:a16="http://schemas.microsoft.com/office/drawing/2014/main" id="{A79B10C6-D6E3-472C-9694-FDC10A1B2D6A}"/>
              </a:ext>
            </a:extLst>
          </p:cNvPr>
          <p:cNvGraphicFramePr>
            <a:graphicFrameLocks noGrp="1"/>
          </p:cNvGraphicFramePr>
          <p:nvPr/>
        </p:nvGraphicFramePr>
        <p:xfrm>
          <a:off x="457200" y="1447800"/>
          <a:ext cx="6096000" cy="18288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sid</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name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age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gpa</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5366</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Jones</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Times" charset="0"/>
                          <a:ea typeface="ＭＳ Ｐゴシック" charset="-128"/>
                        </a:rPr>
                        <a:t>3.4</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53688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Smith</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3.2</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Times" charset="0"/>
                          <a:ea typeface="ＭＳ Ｐゴシック" charset="-128"/>
                        </a:rPr>
                        <a:t>53650</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Smith</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19</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Times" charset="0"/>
                          <a:ea typeface="ＭＳ Ｐゴシック" charset="-128"/>
                        </a:rPr>
                        <a:t>3.8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776" name="Group 56">
            <a:extLst>
              <a:ext uri="{FF2B5EF4-FFF2-40B4-BE49-F238E27FC236}">
                <a16:creationId xmlns:a16="http://schemas.microsoft.com/office/drawing/2014/main" id="{CA03E81F-EAD3-49D7-9A7C-5042029B4707}"/>
              </a:ext>
            </a:extLst>
          </p:cNvPr>
          <p:cNvGraphicFramePr>
            <a:graphicFrameLocks noGrp="1"/>
          </p:cNvGraphicFramePr>
          <p:nvPr/>
        </p:nvGraphicFramePr>
        <p:xfrm>
          <a:off x="228600" y="4419600"/>
          <a:ext cx="6096000" cy="13716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sid</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name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age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gpa</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5366</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Jones</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3.4</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Times" charset="0"/>
                          <a:ea typeface="ＭＳ Ｐゴシック" charset="-128"/>
                        </a:rPr>
                        <a:t>53688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Smith</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Times" charset="0"/>
                          <a:ea typeface="ＭＳ Ｐゴシック" charset="-128"/>
                        </a:rPr>
                        <a:t>3.2</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632" name="Rectangle 1">
            <a:extLst>
              <a:ext uri="{FF2B5EF4-FFF2-40B4-BE49-F238E27FC236}">
                <a16:creationId xmlns:a16="http://schemas.microsoft.com/office/drawing/2014/main" id="{DFD0E255-CE3E-4707-B25A-90988AFF0404}"/>
              </a:ext>
            </a:extLst>
          </p:cNvPr>
          <p:cNvSpPr>
            <a:spLocks noChangeArrowheads="1"/>
          </p:cNvSpPr>
          <p:nvPr/>
        </p:nvSpPr>
        <p:spPr bwMode="auto">
          <a:xfrm>
            <a:off x="0" y="3987800"/>
            <a:ext cx="324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742950" indent="-285750">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a:t>SELECT[Age=18](student)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772C693-1A28-496B-99C0-112F4999EC15}"/>
              </a:ext>
            </a:extLst>
          </p:cNvPr>
          <p:cNvSpPr>
            <a:spLocks noGrp="1" noChangeArrowheads="1"/>
          </p:cNvSpPr>
          <p:nvPr>
            <p:ph type="title"/>
          </p:nvPr>
        </p:nvSpPr>
        <p:spPr/>
        <p:txBody>
          <a:bodyPr/>
          <a:lstStyle/>
          <a:p>
            <a:r>
              <a:rPr lang="en-US" altLang="en-US">
                <a:ea typeface="ＭＳ Ｐゴシック" panose="020B0600070205080204" pitchFamily="34" charset="-128"/>
              </a:rPr>
              <a:t>Algebra: combine things</a:t>
            </a:r>
          </a:p>
        </p:txBody>
      </p:sp>
      <p:sp>
        <p:nvSpPr>
          <p:cNvPr id="28675" name="Rectangle 3">
            <a:extLst>
              <a:ext uri="{FF2B5EF4-FFF2-40B4-BE49-F238E27FC236}">
                <a16:creationId xmlns:a16="http://schemas.microsoft.com/office/drawing/2014/main" id="{91713D9D-B251-463B-BBEB-981A72DF436C}"/>
              </a:ext>
            </a:extLst>
          </p:cNvPr>
          <p:cNvSpPr>
            <a:spLocks noGrp="1" noChangeArrowheads="1"/>
          </p:cNvSpPr>
          <p:nvPr>
            <p:ph type="body" idx="1"/>
          </p:nvPr>
        </p:nvSpPr>
        <p:spPr>
          <a:xfrm>
            <a:off x="381000" y="2057400"/>
            <a:ext cx="8534400" cy="2209800"/>
          </a:xfrm>
        </p:spPr>
        <p:txBody>
          <a:bodyPr/>
          <a:lstStyle/>
          <a:p>
            <a:pPr algn="ctr">
              <a:lnSpc>
                <a:spcPct val="90000"/>
              </a:lnSpc>
              <a:buFontTx/>
              <a:buNone/>
              <a:defRPr/>
            </a:pPr>
            <a:r>
              <a:rPr lang="ja-JP" altLang="en-US" sz="2800" b="0" u="sng" dirty="0">
                <a:ea typeface="ＭＳ Ｐゴシック" panose="020B0600070205080204" pitchFamily="34" charset="-128"/>
              </a:rPr>
              <a:t>“</a:t>
            </a:r>
            <a:r>
              <a:rPr lang="en-US" altLang="ja-JP" sz="2800" b="0" i="1" u="sng" dirty="0">
                <a:ea typeface="ＭＳ Ｐゴシック" panose="020B0600070205080204" pitchFamily="34" charset="-128"/>
              </a:rPr>
              <a:t>Find name of 18 year old students</a:t>
            </a:r>
            <a:r>
              <a:rPr lang="ja-JP" altLang="en-US" sz="2800" b="0" i="1" u="sng" dirty="0">
                <a:ea typeface="ＭＳ Ｐゴシック" panose="020B0600070205080204" pitchFamily="34" charset="-128"/>
              </a:rPr>
              <a:t>”</a:t>
            </a:r>
            <a:endParaRPr lang="en-US" altLang="ja-JP" sz="2800" b="0" i="1" u="sng" dirty="0">
              <a:ea typeface="ＭＳ Ｐゴシック" panose="020B0600070205080204" pitchFamily="34" charset="-128"/>
            </a:endParaRPr>
          </a:p>
          <a:p>
            <a:pPr>
              <a:lnSpc>
                <a:spcPct val="90000"/>
              </a:lnSpc>
              <a:buFontTx/>
              <a:buNone/>
              <a:defRPr/>
            </a:pPr>
            <a:r>
              <a:rPr lang="en-US" altLang="en-US" sz="2800" b="0" i="1" dirty="0">
                <a:ea typeface="ＭＳ Ｐゴシック" panose="020B0600070205080204" pitchFamily="34" charset="-128"/>
              </a:rPr>
              <a:t>		</a:t>
            </a:r>
          </a:p>
          <a:p>
            <a:pPr>
              <a:lnSpc>
                <a:spcPct val="90000"/>
              </a:lnSpc>
              <a:buFontTx/>
              <a:buNone/>
              <a:defRPr/>
            </a:pPr>
            <a:r>
              <a:rPr lang="en-US" altLang="en-US" sz="2800" b="0" i="1" dirty="0">
                <a:ea typeface="ＭＳ Ｐゴシック" panose="020B0600070205080204" pitchFamily="34" charset="-128"/>
              </a:rPr>
              <a:t>	</a:t>
            </a:r>
            <a:r>
              <a:rPr lang="en-US" altLang="en-US" sz="2800" b="0" dirty="0">
                <a:ea typeface="ＭＳ Ｐゴシック" panose="020B0600070205080204" pitchFamily="34" charset="-128"/>
              </a:rPr>
              <a:t>PROJECT[name] ( SELECT[age=18] (student) )</a:t>
            </a:r>
          </a:p>
          <a:p>
            <a:pPr indent="0">
              <a:lnSpc>
                <a:spcPct val="90000"/>
              </a:lnSpc>
              <a:buFontTx/>
              <a:buNone/>
              <a:defRPr/>
            </a:pPr>
            <a:r>
              <a:rPr lang="en-US" altLang="en-US" sz="3200" dirty="0">
                <a:ea typeface="ＭＳ Ｐゴシック" panose="020B0600070205080204" pitchFamily="34" charset="-128"/>
                <a:sym typeface="Symbol" panose="05050102010706020507" pitchFamily="18" charset="2"/>
              </a:rPr>
              <a:t></a:t>
            </a:r>
            <a:r>
              <a:rPr lang="en-US" altLang="en-US" sz="3200" baseline="-25000" dirty="0">
                <a:ea typeface="ＭＳ Ｐゴシック" panose="020B0600070205080204" pitchFamily="34" charset="-128"/>
                <a:sym typeface="Symbol" panose="05050102010706020507" pitchFamily="18" charset="2"/>
              </a:rPr>
              <a:t>Age=18</a:t>
            </a:r>
            <a:r>
              <a:rPr lang="en-US" altLang="en-US" sz="3200" dirty="0">
                <a:ea typeface="ＭＳ Ｐゴシック" panose="020B0600070205080204" pitchFamily="34" charset="-128"/>
                <a:sym typeface="Symbol" panose="05050102010706020507" pitchFamily="18" charset="2"/>
              </a:rPr>
              <a:t>(student)	</a:t>
            </a:r>
            <a:endParaRPr lang="en-US" altLang="en-US" sz="3200" dirty="0">
              <a:solidFill>
                <a:srgbClr val="E02300"/>
              </a:solidFill>
              <a:ea typeface="ＭＳ Ｐゴシック" panose="020B0600070205080204" pitchFamily="34" charset="-128"/>
            </a:endParaRPr>
          </a:p>
        </p:txBody>
      </p:sp>
      <p:sp>
        <p:nvSpPr>
          <p:cNvPr id="26628" name="Text Box 5">
            <a:extLst>
              <a:ext uri="{FF2B5EF4-FFF2-40B4-BE49-F238E27FC236}">
                <a16:creationId xmlns:a16="http://schemas.microsoft.com/office/drawing/2014/main" id="{F824EA52-2F9B-41DE-8675-58EF6D2D8816}"/>
              </a:ext>
            </a:extLst>
          </p:cNvPr>
          <p:cNvSpPr txBox="1">
            <a:spLocks noChangeArrowheads="1"/>
          </p:cNvSpPr>
          <p:nvPr/>
        </p:nvSpPr>
        <p:spPr bwMode="auto">
          <a:xfrm>
            <a:off x="228600" y="609600"/>
            <a:ext cx="3722688" cy="1187450"/>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a:t>student(</a:t>
            </a:r>
            <a:r>
              <a:rPr lang="en-US" altLang="en-US" sz="2400" b="0" u="sng"/>
              <a:t>Sid</a:t>
            </a:r>
            <a:r>
              <a:rPr lang="en-US" altLang="en-US" sz="2400" b="0"/>
              <a:t>,Name,Age, Gpa)</a:t>
            </a:r>
          </a:p>
          <a:p>
            <a:pPr>
              <a:lnSpc>
                <a:spcPct val="100000"/>
              </a:lnSpc>
              <a:spcBef>
                <a:spcPct val="0"/>
              </a:spcBef>
              <a:buFontTx/>
              <a:buNone/>
            </a:pPr>
            <a:r>
              <a:rPr lang="en-US" altLang="en-US" sz="2400" b="0"/>
              <a:t>course(</a:t>
            </a:r>
            <a:r>
              <a:rPr lang="en-US" altLang="en-US" sz="2400" b="0" u="sng"/>
              <a:t>Cid</a:t>
            </a:r>
            <a:r>
              <a:rPr lang="en-US" altLang="en-US" sz="2400" b="0"/>
              <a:t>, Title, Dept)</a:t>
            </a:r>
          </a:p>
          <a:p>
            <a:pPr>
              <a:lnSpc>
                <a:spcPct val="100000"/>
              </a:lnSpc>
              <a:spcBef>
                <a:spcPct val="0"/>
              </a:spcBef>
              <a:buFontTx/>
              <a:buNone/>
            </a:pPr>
            <a:r>
              <a:rPr lang="en-US" altLang="en-US" sz="2400" b="0"/>
              <a:t>enrolledIn(</a:t>
            </a:r>
            <a:r>
              <a:rPr lang="en-US" altLang="en-US" sz="2400" b="0" u="sng"/>
              <a:t>Sid,Cid</a:t>
            </a:r>
            <a:r>
              <a:rPr lang="en-US" altLang="en-US" sz="2400" b="0"/>
              <a:t>,Grade)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9B82434-A78A-4D86-9AC6-5268FDC82743}"/>
              </a:ext>
            </a:extLst>
          </p:cNvPr>
          <p:cNvSpPr>
            <a:spLocks noGrp="1" noChangeArrowheads="1"/>
          </p:cNvSpPr>
          <p:nvPr>
            <p:ph type="title"/>
          </p:nvPr>
        </p:nvSpPr>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Product</a:t>
            </a:r>
            <a:r>
              <a:rPr lang="ja-JP" altLang="en-US">
                <a:ea typeface="ＭＳ Ｐゴシック" panose="020B0600070205080204" pitchFamily="34" charset="-128"/>
              </a:rPr>
              <a:t>”</a:t>
            </a:r>
            <a:r>
              <a:rPr lang="en-US" altLang="ja-JP">
                <a:ea typeface="ＭＳ Ｐゴシック" panose="020B0600070205080204" pitchFamily="34" charset="-128"/>
              </a:rPr>
              <a:t> operator</a:t>
            </a:r>
            <a:endParaRPr lang="en-US" altLang="en-US">
              <a:ea typeface="ＭＳ Ｐゴシック" panose="020B0600070205080204" pitchFamily="34" charset="-128"/>
            </a:endParaRPr>
          </a:p>
        </p:txBody>
      </p:sp>
      <p:sp>
        <p:nvSpPr>
          <p:cNvPr id="30723" name="Rectangle 3">
            <a:extLst>
              <a:ext uri="{FF2B5EF4-FFF2-40B4-BE49-F238E27FC236}">
                <a16:creationId xmlns:a16="http://schemas.microsoft.com/office/drawing/2014/main" id="{FBB8BAFD-C7E5-43CA-8BBE-B09924A3778A}"/>
              </a:ext>
            </a:extLst>
          </p:cNvPr>
          <p:cNvSpPr>
            <a:spLocks noGrp="1" noChangeArrowheads="1"/>
          </p:cNvSpPr>
          <p:nvPr>
            <p:ph type="body" idx="1"/>
          </p:nvPr>
        </p:nvSpPr>
        <p:spPr>
          <a:xfrm>
            <a:off x="381000" y="1630363"/>
            <a:ext cx="8534400" cy="5105400"/>
          </a:xfrm>
        </p:spPr>
        <p:txBody>
          <a:bodyPr/>
          <a:lstStyle/>
          <a:p>
            <a:pPr>
              <a:buFontTx/>
              <a:buNone/>
              <a:defRPr/>
            </a:pPr>
            <a:r>
              <a:rPr lang="en-US" altLang="en-US" sz="2400" dirty="0">
                <a:ea typeface="ＭＳ Ｐゴシック" panose="020B0600070205080204" pitchFamily="34" charset="-128"/>
              </a:rPr>
              <a:t>Combines relations (cartesian product in math)</a:t>
            </a:r>
            <a:endParaRPr lang="en-US" altLang="en-US" sz="2400" b="0" dirty="0">
              <a:ea typeface="ＭＳ Ｐゴシック" panose="020B0600070205080204" pitchFamily="34" charset="-128"/>
            </a:endParaRPr>
          </a:p>
          <a:p>
            <a:pPr algn="ctr">
              <a:buFontTx/>
              <a:buNone/>
              <a:defRPr/>
            </a:pPr>
            <a:r>
              <a:rPr lang="ja-JP" altLang="en-US" sz="2400" b="0" i="1" dirty="0">
                <a:ea typeface="ＭＳ Ｐゴシック" panose="020B0600070205080204" pitchFamily="34" charset="-128"/>
              </a:rPr>
              <a:t>“</a:t>
            </a:r>
            <a:r>
              <a:rPr lang="en-US" altLang="ja-JP" sz="2400" b="0" i="1" dirty="0">
                <a:ea typeface="ＭＳ Ｐゴシック" panose="020B0600070205080204" pitchFamily="34" charset="-128"/>
              </a:rPr>
              <a:t>Find all possible combinations of </a:t>
            </a:r>
            <a:r>
              <a:rPr lang="en-US" altLang="ja-JP" sz="2400" b="0" i="1" dirty="0" err="1">
                <a:ea typeface="ＭＳ Ｐゴシック" panose="020B0600070205080204" pitchFamily="34" charset="-128"/>
              </a:rPr>
              <a:t>enrolledIn</a:t>
            </a:r>
            <a:r>
              <a:rPr lang="en-US" altLang="ja-JP" sz="2400" b="0" i="1" dirty="0">
                <a:ea typeface="ＭＳ Ｐゴシック" panose="020B0600070205080204" pitchFamily="34" charset="-128"/>
              </a:rPr>
              <a:t> and course</a:t>
            </a:r>
            <a:r>
              <a:rPr lang="ja-JP" altLang="en-US" sz="2400" b="0" i="1" dirty="0">
                <a:ea typeface="ＭＳ Ｐゴシック" panose="020B0600070205080204" pitchFamily="34" charset="-128"/>
              </a:rPr>
              <a:t>”</a:t>
            </a:r>
            <a:endParaRPr lang="en-US" altLang="ja-JP" sz="2400" b="0" i="1" dirty="0">
              <a:ea typeface="ＭＳ Ｐゴシック" panose="020B0600070205080204" pitchFamily="34" charset="-128"/>
            </a:endParaRPr>
          </a:p>
          <a:p>
            <a:pPr algn="ctr">
              <a:buFontTx/>
              <a:buNone/>
              <a:defRPr/>
            </a:pPr>
            <a:r>
              <a:rPr lang="en-US" altLang="en-US" sz="1600" b="0" i="1" dirty="0">
                <a:ea typeface="ＭＳ Ｐゴシック" panose="020B0600070205080204" pitchFamily="34" charset="-128"/>
              </a:rPr>
              <a:t>(not very useful on its own)</a:t>
            </a:r>
          </a:p>
          <a:p>
            <a:pPr indent="0">
              <a:buFontTx/>
              <a:buNone/>
              <a:defRPr/>
            </a:pPr>
            <a:r>
              <a:rPr lang="en-US" b="0" dirty="0"/>
              <a:t>The </a:t>
            </a:r>
            <a:r>
              <a:rPr lang="en-US" dirty="0"/>
              <a:t>Cartesian product</a:t>
            </a:r>
            <a:r>
              <a:rPr lang="en-US" b="0" dirty="0"/>
              <a:t>, also referred to as a cross-join, returns all the rows in all the tables listed in the query. Each row in the first table is paired with all the rows in the second table. This happens when there is no relationship defined between the two tables.</a:t>
            </a:r>
            <a:endParaRPr lang="en-US" altLang="en-US" i="1" dirty="0">
              <a:ea typeface="ＭＳ Ｐゴシック" panose="020B0600070205080204" pitchFamily="34" charset="-128"/>
            </a:endParaRPr>
          </a:p>
          <a:p>
            <a:pPr>
              <a:lnSpc>
                <a:spcPct val="90000"/>
              </a:lnSpc>
              <a:defRPr/>
            </a:pPr>
            <a:r>
              <a:rPr lang="en-US" altLang="en-US" sz="2400" dirty="0">
                <a:ea typeface="ＭＳ Ｐゴシック" panose="020B0600070205080204" pitchFamily="34" charset="-128"/>
              </a:rPr>
              <a:t>Algebra</a:t>
            </a:r>
          </a:p>
          <a:p>
            <a:pPr lvl="1">
              <a:lnSpc>
                <a:spcPct val="90000"/>
              </a:lnSpc>
              <a:buFontTx/>
              <a:buNone/>
              <a:defRPr/>
            </a:pPr>
            <a:r>
              <a:rPr lang="en-US" altLang="en-US" sz="2400" dirty="0">
                <a:ea typeface="ＭＳ Ｐゴシック" panose="020B0600070205080204" pitchFamily="34" charset="-128"/>
              </a:rPr>
              <a:t>PRODUCT(</a:t>
            </a:r>
            <a:r>
              <a:rPr lang="en-US" altLang="en-US" sz="2400" dirty="0" err="1">
                <a:ea typeface="ＭＳ Ｐゴシック" panose="020B0600070205080204" pitchFamily="34" charset="-128"/>
              </a:rPr>
              <a:t>enrolledIn,course</a:t>
            </a:r>
            <a:r>
              <a:rPr lang="en-US" altLang="en-US" sz="2400" dirty="0">
                <a:ea typeface="ＭＳ Ｐゴシック" panose="020B0600070205080204" pitchFamily="34" charset="-128"/>
              </a:rPr>
              <a:t>)</a:t>
            </a:r>
          </a:p>
          <a:p>
            <a:pPr lvl="1">
              <a:lnSpc>
                <a:spcPct val="90000"/>
              </a:lnSpc>
              <a:buFontTx/>
              <a:buNone/>
              <a:defRPr/>
            </a:pPr>
            <a:r>
              <a:rPr lang="en-US" altLang="en-US" sz="2400" dirty="0" err="1">
                <a:ea typeface="ＭＳ Ｐゴシック" panose="020B0600070205080204" pitchFamily="34" charset="-128"/>
                <a:sym typeface="Symbol" panose="05050102010706020507" pitchFamily="18" charset="2"/>
              </a:rPr>
              <a:t>enrolledIn</a:t>
            </a:r>
            <a:r>
              <a:rPr lang="en-US" altLang="en-US" sz="2400" dirty="0">
                <a:ea typeface="ＭＳ Ｐゴシック" panose="020B0600070205080204" pitchFamily="34" charset="-128"/>
                <a:sym typeface="Symbol" panose="05050102010706020507" pitchFamily="18" charset="2"/>
              </a:rPr>
              <a:t> </a:t>
            </a:r>
            <a:r>
              <a:rPr lang="en-US" altLang="en-US" sz="3200" b="1" dirty="0">
                <a:solidFill>
                  <a:srgbClr val="FF0000"/>
                </a:solidFill>
                <a:ea typeface="ＭＳ Ｐゴシック" panose="020B0600070205080204" pitchFamily="34" charset="-128"/>
                <a:sym typeface="Symbol" panose="05050102010706020507" pitchFamily="18" charset="2"/>
              </a:rPr>
              <a:t></a:t>
            </a:r>
            <a:r>
              <a:rPr lang="en-US" altLang="en-US" sz="2400" b="1" dirty="0">
                <a:ea typeface="ＭＳ Ｐゴシック" panose="020B0600070205080204" pitchFamily="34" charset="-128"/>
                <a:sym typeface="Symbol" panose="05050102010706020507" pitchFamily="18" charset="2"/>
              </a:rPr>
              <a:t> </a:t>
            </a:r>
            <a:r>
              <a:rPr lang="en-US" altLang="en-US" sz="2400" dirty="0">
                <a:ea typeface="ＭＳ Ｐゴシック" panose="020B0600070205080204" pitchFamily="34" charset="-128"/>
                <a:sym typeface="Symbol" panose="05050102010706020507" pitchFamily="18" charset="2"/>
              </a:rPr>
              <a:t>course</a:t>
            </a:r>
            <a:endParaRPr lang="en-US" altLang="en-US" sz="2400" dirty="0">
              <a:ea typeface="ＭＳ Ｐゴシック" panose="020B0600070205080204" pitchFamily="34" charset="-128"/>
            </a:endParaRPr>
          </a:p>
          <a:p>
            <a:pPr>
              <a:lnSpc>
                <a:spcPct val="90000"/>
              </a:lnSpc>
              <a:defRPr/>
            </a:pPr>
            <a:r>
              <a:rPr lang="en-US" altLang="en-US" dirty="0" err="1">
                <a:ea typeface="ＭＳ Ｐゴシック" panose="020B0600070205080204" pitchFamily="34" charset="-128"/>
              </a:rPr>
              <a:t>Datalog</a:t>
            </a:r>
            <a:endParaRPr lang="en-US" altLang="en-US" b="0" dirty="0">
              <a:ea typeface="ＭＳ Ｐゴシック" panose="020B0600070205080204" pitchFamily="34" charset="-128"/>
            </a:endParaRPr>
          </a:p>
          <a:p>
            <a:pPr>
              <a:lnSpc>
                <a:spcPct val="90000"/>
              </a:lnSpc>
              <a:buFontTx/>
              <a:buNone/>
              <a:defRPr/>
            </a:pPr>
            <a:r>
              <a:rPr lang="en-US" altLang="en-US" b="0" dirty="0">
                <a:latin typeface="Courier" charset="0"/>
                <a:ea typeface="ＭＳ Ｐゴシック" panose="020B0600070205080204" pitchFamily="34" charset="-128"/>
              </a:rPr>
              <a:t>answer(</a:t>
            </a:r>
            <a:r>
              <a:rPr lang="en-US" altLang="en-US" b="0" dirty="0" err="1">
                <a:latin typeface="Courier" charset="0"/>
                <a:ea typeface="ＭＳ Ｐゴシック" panose="020B0600070205080204" pitchFamily="34" charset="-128"/>
              </a:rPr>
              <a:t>Sid,EnrolledIn</a:t>
            </a:r>
            <a:r>
              <a:rPr lang="en-US" altLang="en-US" dirty="0" err="1">
                <a:latin typeface="Courier" charset="0"/>
                <a:ea typeface="ＭＳ Ｐゴシック" panose="020B0600070205080204" pitchFamily="34" charset="-128"/>
              </a:rPr>
              <a:t>_</a:t>
            </a:r>
            <a:r>
              <a:rPr lang="en-US" altLang="en-US" b="0" dirty="0" err="1">
                <a:latin typeface="Courier" charset="0"/>
                <a:ea typeface="ＭＳ Ｐゴシック" panose="020B0600070205080204" pitchFamily="34" charset="-128"/>
              </a:rPr>
              <a:t>cid,Grade,Course</a:t>
            </a:r>
            <a:r>
              <a:rPr lang="en-US" altLang="en-US" dirty="0" err="1">
                <a:latin typeface="Courier" charset="0"/>
                <a:ea typeface="ＭＳ Ｐゴシック" panose="020B0600070205080204" pitchFamily="34" charset="-128"/>
              </a:rPr>
              <a:t>_</a:t>
            </a:r>
            <a:r>
              <a:rPr lang="en-US" altLang="en-US" b="0" dirty="0" err="1">
                <a:latin typeface="Courier" charset="0"/>
                <a:ea typeface="ＭＳ Ｐゴシック" panose="020B0600070205080204" pitchFamily="34" charset="-128"/>
              </a:rPr>
              <a:t>cid,Title,Dept</a:t>
            </a:r>
            <a:r>
              <a:rPr lang="en-US" altLang="en-US" b="0" dirty="0">
                <a:latin typeface="Courier" charset="0"/>
                <a:ea typeface="ＭＳ Ｐゴシック" panose="020B0600070205080204" pitchFamily="34" charset="-128"/>
              </a:rPr>
              <a:t>) :-  </a:t>
            </a:r>
            <a:r>
              <a:rPr lang="en-US" altLang="en-US" b="0" dirty="0" err="1">
                <a:latin typeface="Courier" charset="0"/>
                <a:ea typeface="ＭＳ Ｐゴシック" panose="020B0600070205080204" pitchFamily="34" charset="-128"/>
              </a:rPr>
              <a:t>enrolledIn</a:t>
            </a:r>
            <a:r>
              <a:rPr lang="en-US" altLang="en-US" b="0" dirty="0">
                <a:latin typeface="Courier" charset="0"/>
                <a:ea typeface="ＭＳ Ｐゴシック" panose="020B0600070205080204" pitchFamily="34" charset="-128"/>
              </a:rPr>
              <a:t>(</a:t>
            </a:r>
            <a:r>
              <a:rPr lang="en-US" altLang="en-US" b="0" dirty="0" err="1">
                <a:latin typeface="Courier" charset="0"/>
                <a:ea typeface="ＭＳ Ｐゴシック" panose="020B0600070205080204" pitchFamily="34" charset="-128"/>
              </a:rPr>
              <a:t>Sid,EnrolledIn</a:t>
            </a:r>
            <a:r>
              <a:rPr lang="en-US" altLang="en-US" dirty="0" err="1">
                <a:latin typeface="Courier" charset="0"/>
                <a:ea typeface="ＭＳ Ｐゴシック" panose="020B0600070205080204" pitchFamily="34" charset="-128"/>
              </a:rPr>
              <a:t>_</a:t>
            </a:r>
            <a:r>
              <a:rPr lang="en-US" altLang="en-US" b="0" dirty="0" err="1">
                <a:latin typeface="Courier" charset="0"/>
                <a:ea typeface="ＭＳ Ｐゴシック" panose="020B0600070205080204" pitchFamily="34" charset="-128"/>
              </a:rPr>
              <a:t>Cid,Grade</a:t>
            </a:r>
            <a:r>
              <a:rPr lang="en-US" altLang="en-US" b="0" dirty="0">
                <a:latin typeface="Courier" charset="0"/>
                <a:ea typeface="ＭＳ Ｐゴシック" panose="020B0600070205080204" pitchFamily="34" charset="-128"/>
              </a:rPr>
              <a:t>), </a:t>
            </a:r>
          </a:p>
          <a:p>
            <a:pPr>
              <a:lnSpc>
                <a:spcPct val="90000"/>
              </a:lnSpc>
              <a:buFontTx/>
              <a:buNone/>
              <a:defRPr/>
            </a:pPr>
            <a:r>
              <a:rPr lang="en-US" altLang="en-US" b="0" dirty="0">
                <a:latin typeface="Courier" charset="0"/>
                <a:ea typeface="ＭＳ Ｐゴシック" panose="020B0600070205080204" pitchFamily="34" charset="-128"/>
              </a:rPr>
              <a:t>		course(</a:t>
            </a:r>
            <a:r>
              <a:rPr lang="en-US" altLang="en-US" b="0" dirty="0" err="1">
                <a:latin typeface="Courier" charset="0"/>
                <a:ea typeface="ＭＳ Ｐゴシック" panose="020B0600070205080204" pitchFamily="34" charset="-128"/>
              </a:rPr>
              <a:t>Course_cid,Title,Dept</a:t>
            </a:r>
            <a:r>
              <a:rPr lang="en-US" altLang="en-US" b="0" dirty="0">
                <a:latin typeface="Courier" charset="0"/>
                <a:ea typeface="ＭＳ Ｐゴシック" panose="020B0600070205080204" pitchFamily="34" charset="-128"/>
              </a:rPr>
              <a:t>).</a:t>
            </a:r>
            <a:endParaRPr lang="en-US" altLang="en-US" sz="1800" b="0" dirty="0">
              <a:ea typeface="ＭＳ Ｐゴシック" panose="020B0600070205080204" pitchFamily="34" charset="-128"/>
            </a:endParaRPr>
          </a:p>
        </p:txBody>
      </p:sp>
      <p:sp>
        <p:nvSpPr>
          <p:cNvPr id="28676" name="Text Box 4">
            <a:extLst>
              <a:ext uri="{FF2B5EF4-FFF2-40B4-BE49-F238E27FC236}">
                <a16:creationId xmlns:a16="http://schemas.microsoft.com/office/drawing/2014/main" id="{4BC660A7-FE51-42B6-BFC6-816D4C41D233}"/>
              </a:ext>
            </a:extLst>
          </p:cNvPr>
          <p:cNvSpPr txBox="1">
            <a:spLocks noChangeArrowheads="1"/>
          </p:cNvSpPr>
          <p:nvPr/>
        </p:nvSpPr>
        <p:spPr bwMode="auto">
          <a:xfrm>
            <a:off x="228600" y="503238"/>
            <a:ext cx="3427413" cy="1096962"/>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200" b="0"/>
              <a:t>student(</a:t>
            </a:r>
            <a:r>
              <a:rPr lang="en-US" altLang="en-US" sz="2200" b="0" u="sng"/>
              <a:t>Sid</a:t>
            </a:r>
            <a:r>
              <a:rPr lang="en-US" altLang="en-US" sz="2200" b="0"/>
              <a:t>,Name,Age, Gpa)</a:t>
            </a:r>
          </a:p>
          <a:p>
            <a:pPr>
              <a:lnSpc>
                <a:spcPct val="100000"/>
              </a:lnSpc>
              <a:spcBef>
                <a:spcPct val="0"/>
              </a:spcBef>
              <a:buFontTx/>
              <a:buNone/>
            </a:pPr>
            <a:r>
              <a:rPr lang="en-US" altLang="en-US" sz="2200" b="0"/>
              <a:t>course(</a:t>
            </a:r>
            <a:r>
              <a:rPr lang="en-US" altLang="en-US" sz="2200" b="0" u="sng"/>
              <a:t>Cid</a:t>
            </a:r>
            <a:r>
              <a:rPr lang="en-US" altLang="en-US" sz="2200" b="0"/>
              <a:t>, Title, Dept)</a:t>
            </a:r>
          </a:p>
          <a:p>
            <a:pPr>
              <a:lnSpc>
                <a:spcPct val="100000"/>
              </a:lnSpc>
              <a:spcBef>
                <a:spcPct val="0"/>
              </a:spcBef>
              <a:buFontTx/>
              <a:buNone/>
            </a:pPr>
            <a:r>
              <a:rPr lang="en-US" altLang="en-US" sz="2200" b="0"/>
              <a:t>enrolledIn(</a:t>
            </a:r>
            <a:r>
              <a:rPr lang="en-US" altLang="en-US" sz="2200" b="0" u="sng"/>
              <a:t>Sid,Cid</a:t>
            </a:r>
            <a:r>
              <a:rPr lang="en-US" altLang="en-US" sz="2200" b="0"/>
              <a:t>,Grade)</a:t>
            </a:r>
          </a:p>
        </p:txBody>
      </p:sp>
      <p:grpSp>
        <p:nvGrpSpPr>
          <p:cNvPr id="2" name="Group 8">
            <a:extLst>
              <a:ext uri="{FF2B5EF4-FFF2-40B4-BE49-F238E27FC236}">
                <a16:creationId xmlns:a16="http://schemas.microsoft.com/office/drawing/2014/main" id="{75FAD5AA-4040-45D3-B21D-1C7104D0973B}"/>
              </a:ext>
            </a:extLst>
          </p:cNvPr>
          <p:cNvGrpSpPr>
            <a:grpSpLocks/>
          </p:cNvGrpSpPr>
          <p:nvPr/>
        </p:nvGrpSpPr>
        <p:grpSpPr bwMode="auto">
          <a:xfrm>
            <a:off x="3248025" y="4191000"/>
            <a:ext cx="5748338" cy="1082675"/>
            <a:chOff x="2046" y="2640"/>
            <a:chExt cx="3621" cy="682"/>
          </a:xfrm>
        </p:grpSpPr>
        <p:sp>
          <p:nvSpPr>
            <p:cNvPr id="28678" name="Text Box 5">
              <a:extLst>
                <a:ext uri="{FF2B5EF4-FFF2-40B4-BE49-F238E27FC236}">
                  <a16:creationId xmlns:a16="http://schemas.microsoft.com/office/drawing/2014/main" id="{BBAF5A79-0CF4-436E-BE85-CF41D394A9E7}"/>
                </a:ext>
              </a:extLst>
            </p:cNvPr>
            <p:cNvSpPr txBox="1">
              <a:spLocks noChangeArrowheads="1"/>
            </p:cNvSpPr>
            <p:nvPr/>
          </p:nvSpPr>
          <p:spPr bwMode="auto">
            <a:xfrm>
              <a:off x="2880" y="2640"/>
              <a:ext cx="27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i="1">
                  <a:solidFill>
                    <a:schemeClr val="accent2"/>
                  </a:solidFill>
                </a:rPr>
                <a:t>Name conflict needs to be resolved</a:t>
              </a:r>
            </a:p>
          </p:txBody>
        </p:sp>
        <p:sp>
          <p:nvSpPr>
            <p:cNvPr id="28679" name="Freeform 6">
              <a:extLst>
                <a:ext uri="{FF2B5EF4-FFF2-40B4-BE49-F238E27FC236}">
                  <a16:creationId xmlns:a16="http://schemas.microsoft.com/office/drawing/2014/main" id="{E86AB99A-B17A-4014-9C64-4AE6613CBB7C}"/>
                </a:ext>
              </a:extLst>
            </p:cNvPr>
            <p:cNvSpPr>
              <a:spLocks/>
            </p:cNvSpPr>
            <p:nvPr/>
          </p:nvSpPr>
          <p:spPr bwMode="auto">
            <a:xfrm rot="-1391405">
              <a:off x="2046" y="3066"/>
              <a:ext cx="1392" cy="48"/>
            </a:xfrm>
            <a:custGeom>
              <a:avLst/>
              <a:gdLst>
                <a:gd name="T0" fmla="*/ 6422 w 1248"/>
                <a:gd name="T1" fmla="*/ 0 h 312"/>
                <a:gd name="T2" fmla="*/ 4443 w 1248"/>
                <a:gd name="T3" fmla="*/ 0 h 312"/>
                <a:gd name="T4" fmla="*/ 4201 w 1248"/>
                <a:gd name="T5" fmla="*/ 0 h 312"/>
                <a:gd name="T6" fmla="*/ 0 w 1248"/>
                <a:gd name="T7" fmla="*/ 0 h 312"/>
                <a:gd name="T8" fmla="*/ 0 60000 65536"/>
                <a:gd name="T9" fmla="*/ 0 60000 65536"/>
                <a:gd name="T10" fmla="*/ 0 60000 65536"/>
                <a:gd name="T11" fmla="*/ 0 60000 65536"/>
                <a:gd name="T12" fmla="*/ 0 w 1248"/>
                <a:gd name="T13" fmla="*/ 0 h 312"/>
                <a:gd name="T14" fmla="*/ 1248 w 1248"/>
                <a:gd name="T15" fmla="*/ 312 h 312"/>
              </a:gdLst>
              <a:ahLst/>
              <a:cxnLst>
                <a:cxn ang="T8">
                  <a:pos x="T0" y="T1"/>
                </a:cxn>
                <a:cxn ang="T9">
                  <a:pos x="T2" y="T3"/>
                </a:cxn>
                <a:cxn ang="T10">
                  <a:pos x="T4" y="T5"/>
                </a:cxn>
                <a:cxn ang="T11">
                  <a:pos x="T6" y="T7"/>
                </a:cxn>
              </a:cxnLst>
              <a:rect l="T12" t="T13" r="T14" b="T15"/>
              <a:pathLst>
                <a:path w="1248" h="312">
                  <a:moveTo>
                    <a:pt x="1248" y="288"/>
                  </a:moveTo>
                  <a:cubicBezTo>
                    <a:pt x="1092" y="216"/>
                    <a:pt x="936" y="144"/>
                    <a:pt x="864" y="144"/>
                  </a:cubicBezTo>
                  <a:cubicBezTo>
                    <a:pt x="792" y="144"/>
                    <a:pt x="960" y="312"/>
                    <a:pt x="816" y="288"/>
                  </a:cubicBezTo>
                  <a:cubicBezTo>
                    <a:pt x="672" y="264"/>
                    <a:pt x="136" y="48"/>
                    <a:pt x="0" y="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0" name="Freeform 7">
              <a:extLst>
                <a:ext uri="{FF2B5EF4-FFF2-40B4-BE49-F238E27FC236}">
                  <a16:creationId xmlns:a16="http://schemas.microsoft.com/office/drawing/2014/main" id="{72F2244E-D3E3-47B0-879B-4D453FCEAC75}"/>
                </a:ext>
              </a:extLst>
            </p:cNvPr>
            <p:cNvSpPr>
              <a:spLocks/>
            </p:cNvSpPr>
            <p:nvPr/>
          </p:nvSpPr>
          <p:spPr bwMode="auto">
            <a:xfrm rot="20524762" flipV="1">
              <a:off x="3535" y="2890"/>
              <a:ext cx="288" cy="432"/>
            </a:xfrm>
            <a:custGeom>
              <a:avLst/>
              <a:gdLst>
                <a:gd name="T0" fmla="*/ 3706 w 240"/>
                <a:gd name="T1" fmla="*/ 1619620 h 240"/>
                <a:gd name="T2" fmla="*/ 0 w 240"/>
                <a:gd name="T3" fmla="*/ 0 h 240"/>
                <a:gd name="T4" fmla="*/ 0 60000 65536"/>
                <a:gd name="T5" fmla="*/ 0 60000 65536"/>
                <a:gd name="T6" fmla="*/ 0 w 240"/>
                <a:gd name="T7" fmla="*/ 0 h 240"/>
                <a:gd name="T8" fmla="*/ 240 w 240"/>
                <a:gd name="T9" fmla="*/ 240 h 240"/>
              </a:gdLst>
              <a:ahLst/>
              <a:cxnLst>
                <a:cxn ang="T4">
                  <a:pos x="T0" y="T1"/>
                </a:cxn>
                <a:cxn ang="T5">
                  <a:pos x="T2" y="T3"/>
                </a:cxn>
              </a:cxnLst>
              <a:rect l="T6" t="T7" r="T8" b="T9"/>
              <a:pathLst>
                <a:path w="240" h="240">
                  <a:moveTo>
                    <a:pt x="240" y="240"/>
                  </a:moveTo>
                  <a:cubicBezTo>
                    <a:pt x="140" y="140"/>
                    <a:pt x="40" y="40"/>
                    <a:pt x="0" y="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59F9FFF-85B3-48C7-851D-BC4743BA8DE6}"/>
              </a:ext>
            </a:extLst>
          </p:cNvPr>
          <p:cNvGraphicFramePr>
            <a:graphicFrameLocks noGrp="1"/>
          </p:cNvGraphicFramePr>
          <p:nvPr/>
        </p:nvGraphicFramePr>
        <p:xfrm>
          <a:off x="1600200" y="1092200"/>
          <a:ext cx="2590800" cy="1119188"/>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   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Times" charset="0"/>
                          <a:ea typeface="ＭＳ Ｐゴシック" charset="-128"/>
                        </a:rPr>
                        <a:t>  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a1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b1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a2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Times" charset="0"/>
                          <a:ea typeface="ＭＳ Ｐゴシック" charset="-128"/>
                        </a:rPr>
                        <a:t> b2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bl>
          </a:graphicData>
        </a:graphic>
      </p:graphicFrame>
      <p:graphicFrame>
        <p:nvGraphicFramePr>
          <p:cNvPr id="4" name="Table 3">
            <a:extLst>
              <a:ext uri="{FF2B5EF4-FFF2-40B4-BE49-F238E27FC236}">
                <a16:creationId xmlns:a16="http://schemas.microsoft.com/office/drawing/2014/main" id="{7C7A15B0-9F12-44BB-B9FF-6864A3B91760}"/>
              </a:ext>
            </a:extLst>
          </p:cNvPr>
          <p:cNvGraphicFramePr>
            <a:graphicFrameLocks noGrp="1"/>
          </p:cNvGraphicFramePr>
          <p:nvPr/>
        </p:nvGraphicFramePr>
        <p:xfrm>
          <a:off x="5105400" y="1143000"/>
          <a:ext cx="2590800" cy="1492250"/>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Times" charset="0"/>
                          <a:ea typeface="ＭＳ Ｐゴシック" charset="-128"/>
                        </a:rPr>
                        <a:t>   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  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c1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d1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e1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c2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d2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e2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373063">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c3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 d3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Times" charset="0"/>
                          <a:ea typeface="ＭＳ Ｐゴシック" charset="-128"/>
                        </a:rPr>
                        <a:t>e3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CBC5186-A809-491F-9844-2B8BC53CB45C}"/>
              </a:ext>
            </a:extLst>
          </p:cNvPr>
          <p:cNvGraphicFramePr>
            <a:graphicFrameLocks noGrp="1"/>
          </p:cNvGraphicFramePr>
          <p:nvPr/>
        </p:nvGraphicFramePr>
        <p:xfrm>
          <a:off x="1371600" y="3276600"/>
          <a:ext cx="6096000" cy="260032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 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Times" charset="0"/>
                          <a:ea typeface="ＭＳ Ｐゴシック" charset="-128"/>
                        </a:rPr>
                        <a:t> </a:t>
                      </a:r>
                      <a:r>
                        <a:rPr kumimoji="0" lang="en-US" altLang="x-none" sz="1800" b="1" i="0" u="none" strike="noStrike" cap="none" normalizeH="0" baseline="0" dirty="0" err="1">
                          <a:ln>
                            <a:noFill/>
                          </a:ln>
                          <a:solidFill>
                            <a:srgbClr val="FFFFFF"/>
                          </a:solidFill>
                          <a:effectLst/>
                          <a:latin typeface="Times" charset="0"/>
                          <a:ea typeface="ＭＳ Ｐゴシック" charset="-128"/>
                        </a:rPr>
                        <a:t>R.q</a:t>
                      </a:r>
                      <a:endParaRPr kumimoji="0" lang="en-US" altLang="x-none" sz="1800" b="1" i="0" u="none" strike="noStrike" cap="none" normalizeH="0" baseline="0" dirty="0">
                        <a:ln>
                          <a:noFill/>
                        </a:ln>
                        <a:solidFill>
                          <a:srgbClr val="FFFFFF"/>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Times" charset="0"/>
                          <a:ea typeface="ＭＳ Ｐゴシック" charset="-128"/>
                        </a:rPr>
                        <a:t> </a:t>
                      </a:r>
                      <a:r>
                        <a:rPr kumimoji="0" lang="en-US" altLang="x-none" sz="1800" b="1" i="0" u="none" strike="noStrike" cap="none" normalizeH="0" baseline="0" dirty="0" err="1">
                          <a:ln>
                            <a:noFill/>
                          </a:ln>
                          <a:solidFill>
                            <a:srgbClr val="FFFFFF"/>
                          </a:solidFill>
                          <a:effectLst/>
                          <a:latin typeface="Times" charset="0"/>
                          <a:ea typeface="ＭＳ Ｐゴシック" charset="-128"/>
                        </a:rPr>
                        <a:t>T.q</a:t>
                      </a:r>
                      <a:endParaRPr kumimoji="0" lang="en-US" altLang="x-none" sz="1800" b="1" i="0" u="none" strike="noStrike" cap="none" normalizeH="0" baseline="0" dirty="0">
                        <a:ln>
                          <a:noFill/>
                        </a:ln>
                        <a:solidFill>
                          <a:srgbClr val="FFFFFF"/>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Times" charset="0"/>
                          <a:ea typeface="ＭＳ Ｐゴシック"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a1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b1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c1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d1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e1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a1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b1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c2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d2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e2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Times"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5"/>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a2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b2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c3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Times" charset="0"/>
                          <a:ea typeface="ＭＳ Ｐゴシック" charset="-128"/>
                        </a:rPr>
                        <a:t>d3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Times" charset="0"/>
                          <a:ea typeface="ＭＳ Ｐゴシック" charset="-128"/>
                        </a:rPr>
                        <a:t>e3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bl>
          </a:graphicData>
        </a:graphic>
      </p:graphicFrame>
      <p:sp>
        <p:nvSpPr>
          <p:cNvPr id="30808" name="TextBox 5">
            <a:extLst>
              <a:ext uri="{FF2B5EF4-FFF2-40B4-BE49-F238E27FC236}">
                <a16:creationId xmlns:a16="http://schemas.microsoft.com/office/drawing/2014/main" id="{D46074BD-108B-4778-AC43-742BF95A385B}"/>
              </a:ext>
            </a:extLst>
          </p:cNvPr>
          <p:cNvSpPr txBox="1">
            <a:spLocks noChangeArrowheads="1"/>
          </p:cNvSpPr>
          <p:nvPr/>
        </p:nvSpPr>
        <p:spPr bwMode="auto">
          <a:xfrm>
            <a:off x="1295400" y="1016000"/>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R</a:t>
            </a:r>
          </a:p>
        </p:txBody>
      </p:sp>
      <p:sp>
        <p:nvSpPr>
          <p:cNvPr id="30809" name="TextBox 6">
            <a:extLst>
              <a:ext uri="{FF2B5EF4-FFF2-40B4-BE49-F238E27FC236}">
                <a16:creationId xmlns:a16="http://schemas.microsoft.com/office/drawing/2014/main" id="{0C2ACB0D-AB5A-4BFC-848E-E775B10CC47E}"/>
              </a:ext>
            </a:extLst>
          </p:cNvPr>
          <p:cNvSpPr txBox="1">
            <a:spLocks noChangeArrowheads="1"/>
          </p:cNvSpPr>
          <p:nvPr/>
        </p:nvSpPr>
        <p:spPr bwMode="auto">
          <a:xfrm>
            <a:off x="4724400" y="1016000"/>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T</a:t>
            </a:r>
          </a:p>
        </p:txBody>
      </p:sp>
      <p:sp>
        <p:nvSpPr>
          <p:cNvPr id="30810" name="TextBox 7">
            <a:extLst>
              <a:ext uri="{FF2B5EF4-FFF2-40B4-BE49-F238E27FC236}">
                <a16:creationId xmlns:a16="http://schemas.microsoft.com/office/drawing/2014/main" id="{C1B37699-A5B4-4785-8035-76CA6473F0A6}"/>
              </a:ext>
            </a:extLst>
          </p:cNvPr>
          <p:cNvSpPr txBox="1">
            <a:spLocks noChangeArrowheads="1"/>
          </p:cNvSpPr>
          <p:nvPr/>
        </p:nvSpPr>
        <p:spPr bwMode="auto">
          <a:xfrm>
            <a:off x="381000" y="3378200"/>
            <a:ext cx="777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R </a:t>
            </a:r>
            <a:r>
              <a:rPr lang="en-US" altLang="en-US">
                <a:sym typeface="Symbol" panose="05050102010706020507" pitchFamily="18" charset="2"/>
              </a:rPr>
              <a:t></a:t>
            </a:r>
            <a:r>
              <a:rPr lang="en-US" altLang="en-US" b="0"/>
              <a:t> T</a:t>
            </a:r>
          </a:p>
        </p:txBody>
      </p:sp>
      <p:sp>
        <p:nvSpPr>
          <p:cNvPr id="8" name="Rectangle 2">
            <a:extLst>
              <a:ext uri="{FF2B5EF4-FFF2-40B4-BE49-F238E27FC236}">
                <a16:creationId xmlns:a16="http://schemas.microsoft.com/office/drawing/2014/main" id="{0AAFF549-882C-4581-A289-131137D14AEE}"/>
              </a:ext>
            </a:extLst>
          </p:cNvPr>
          <p:cNvSpPr txBox="1">
            <a:spLocks noChangeArrowheads="1"/>
          </p:cNvSpPr>
          <p:nvPr/>
        </p:nvSpPr>
        <p:spPr>
          <a:xfrm>
            <a:off x="906463" y="0"/>
            <a:ext cx="7315200" cy="609600"/>
          </a:xfrm>
          <a:prstGeom prst="rect">
            <a:avLst/>
          </a:prstGeom>
        </p:spPr>
        <p:txBody>
          <a:bodyPr/>
          <a:lstStyle>
            <a:lvl1pPr algn="ctr" rtl="0" eaLnBrk="0" fontAlgn="base" hangingPunct="0">
              <a:spcBef>
                <a:spcPct val="0"/>
              </a:spcBef>
              <a:spcAft>
                <a:spcPct val="0"/>
              </a:spcAft>
              <a:defRPr sz="3200" b="1">
                <a:solidFill>
                  <a:srgbClr val="CC0000"/>
                </a:solidFill>
                <a:latin typeface="+mj-lt"/>
                <a:ea typeface="ＭＳ Ｐゴシック" pitchFamily="-84" charset="-128"/>
                <a:cs typeface="ＭＳ Ｐゴシック" pitchFamily="-84" charset="-128"/>
              </a:defRPr>
            </a:lvl1pPr>
            <a:lvl2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2pPr>
            <a:lvl3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3pPr>
            <a:lvl4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4pPr>
            <a:lvl5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5pPr>
            <a:lvl6pPr marL="457200" algn="ctr" rtl="0" eaLnBrk="0" fontAlgn="base" hangingPunct="0">
              <a:spcBef>
                <a:spcPct val="0"/>
              </a:spcBef>
              <a:spcAft>
                <a:spcPct val="0"/>
              </a:spcAft>
              <a:defRPr sz="3200" b="1">
                <a:solidFill>
                  <a:srgbClr val="CC0000"/>
                </a:solidFill>
                <a:latin typeface="Times" pitchFamily="-109" charset="0"/>
              </a:defRPr>
            </a:lvl6pPr>
            <a:lvl7pPr marL="914400" algn="ctr" rtl="0" eaLnBrk="0" fontAlgn="base" hangingPunct="0">
              <a:spcBef>
                <a:spcPct val="0"/>
              </a:spcBef>
              <a:spcAft>
                <a:spcPct val="0"/>
              </a:spcAft>
              <a:defRPr sz="3200" b="1">
                <a:solidFill>
                  <a:srgbClr val="CC0000"/>
                </a:solidFill>
                <a:latin typeface="Times" pitchFamily="-109" charset="0"/>
              </a:defRPr>
            </a:lvl7pPr>
            <a:lvl8pPr marL="1371600" algn="ctr" rtl="0" eaLnBrk="0" fontAlgn="base" hangingPunct="0">
              <a:spcBef>
                <a:spcPct val="0"/>
              </a:spcBef>
              <a:spcAft>
                <a:spcPct val="0"/>
              </a:spcAft>
              <a:defRPr sz="3200" b="1">
                <a:solidFill>
                  <a:srgbClr val="CC0000"/>
                </a:solidFill>
                <a:latin typeface="Times" pitchFamily="-109" charset="0"/>
              </a:defRPr>
            </a:lvl8pPr>
            <a:lvl9pPr marL="1828800" algn="ctr" rtl="0" eaLnBrk="0" fontAlgn="base" hangingPunct="0">
              <a:spcBef>
                <a:spcPct val="0"/>
              </a:spcBef>
              <a:spcAft>
                <a:spcPct val="0"/>
              </a:spcAft>
              <a:defRPr sz="3200" b="1">
                <a:solidFill>
                  <a:srgbClr val="CC0000"/>
                </a:solidFill>
                <a:latin typeface="Times" pitchFamily="-109" charset="0"/>
              </a:defRPr>
            </a:lvl9pPr>
          </a:lstStyle>
          <a:p>
            <a:pPr>
              <a:defRPr/>
            </a:pPr>
            <a:r>
              <a:rPr lang="en-US" altLang="ja-JP" kern="0" dirty="0">
                <a:ea typeface="ＭＳ Ｐゴシック" charset="-128"/>
              </a:rPr>
              <a:t>e.g.</a:t>
            </a:r>
            <a:endParaRPr lang="en-US" altLang="x-none" kern="0"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1905534-4E67-4A29-B0A7-935BA91D461C}"/>
              </a:ext>
            </a:extLst>
          </p:cNvPr>
          <p:cNvSpPr>
            <a:spLocks noGrp="1" noChangeArrowheads="1"/>
          </p:cNvSpPr>
          <p:nvPr>
            <p:ph type="title"/>
          </p:nvPr>
        </p:nvSpPr>
        <p:spPr/>
        <p:txBody>
          <a:bodyPr/>
          <a:lstStyle/>
          <a:p>
            <a:r>
              <a:rPr lang="en-US" altLang="en-US">
                <a:ea typeface="ＭＳ Ｐゴシック" panose="020B0600070205080204" pitchFamily="34" charset="-128"/>
              </a:rPr>
              <a:t>Union, Intersect</a:t>
            </a:r>
          </a:p>
        </p:txBody>
      </p:sp>
      <p:sp>
        <p:nvSpPr>
          <p:cNvPr id="32771" name="Rectangle 3">
            <a:extLst>
              <a:ext uri="{FF2B5EF4-FFF2-40B4-BE49-F238E27FC236}">
                <a16:creationId xmlns:a16="http://schemas.microsoft.com/office/drawing/2014/main" id="{4E76A0A3-5A34-458C-8001-3230FA2626F4}"/>
              </a:ext>
            </a:extLst>
          </p:cNvPr>
          <p:cNvSpPr>
            <a:spLocks noGrp="1" noChangeArrowheads="1"/>
          </p:cNvSpPr>
          <p:nvPr>
            <p:ph type="body" idx="1"/>
          </p:nvPr>
        </p:nvSpPr>
        <p:spPr>
          <a:xfrm>
            <a:off x="381000" y="1600200"/>
            <a:ext cx="8534400" cy="5105400"/>
          </a:xfrm>
        </p:spPr>
        <p:txBody>
          <a:bodyPr/>
          <a:lstStyle/>
          <a:p>
            <a:pPr>
              <a:buFontTx/>
              <a:buNone/>
            </a:pPr>
            <a:r>
              <a:rPr lang="en-US" altLang="en-US" sz="2400" i="1">
                <a:ea typeface="ＭＳ Ｐゴシック" panose="020B0600070205080204" pitchFamily="34" charset="-128"/>
              </a:rPr>
              <a:t>Combines relations using set-operations; must have </a:t>
            </a:r>
            <a:r>
              <a:rPr lang="ja-JP" altLang="en-US" sz="2400" i="1">
                <a:ea typeface="ＭＳ Ｐゴシック" panose="020B0600070205080204" pitchFamily="34" charset="-128"/>
              </a:rPr>
              <a:t>“</a:t>
            </a:r>
            <a:r>
              <a:rPr lang="en-US" altLang="ja-JP" sz="2400" i="1">
                <a:ea typeface="ＭＳ Ｐゴシック" panose="020B0600070205080204" pitchFamily="34" charset="-128"/>
              </a:rPr>
              <a:t>compatible schema</a:t>
            </a:r>
            <a:r>
              <a:rPr lang="ja-JP" altLang="en-US" sz="2400" i="1">
                <a:ea typeface="ＭＳ Ｐゴシック" panose="020B0600070205080204" pitchFamily="34" charset="-128"/>
              </a:rPr>
              <a:t>”</a:t>
            </a:r>
            <a:r>
              <a:rPr lang="en-US" altLang="ja-JP" sz="2400" i="1">
                <a:ea typeface="ＭＳ Ｐゴシック" panose="020B0600070205080204" pitchFamily="34" charset="-128"/>
              </a:rPr>
              <a:t> </a:t>
            </a:r>
            <a:r>
              <a:rPr lang="en-US" altLang="ja-JP" sz="2400" b="0">
                <a:ea typeface="ＭＳ Ｐゴシック" panose="020B0600070205080204" pitchFamily="34" charset="-128"/>
              </a:rPr>
              <a:t>(same column names  and datatypes)</a:t>
            </a:r>
            <a:endParaRPr lang="en-US" altLang="ja-JP" sz="2400" i="1">
              <a:ea typeface="ＭＳ Ｐゴシック" panose="020B0600070205080204" pitchFamily="34" charset="-128"/>
            </a:endParaRPr>
          </a:p>
          <a:p>
            <a:pPr algn="ctr">
              <a:lnSpc>
                <a:spcPct val="90000"/>
              </a:lnSpc>
              <a:buFontTx/>
              <a:buNone/>
            </a:pPr>
            <a:r>
              <a:rPr lang="ja-JP" altLang="en-US" sz="2400" i="1" u="sng">
                <a:ea typeface="ＭＳ Ｐゴシック" panose="020B0600070205080204" pitchFamily="34" charset="-128"/>
              </a:rPr>
              <a:t>“</a:t>
            </a:r>
            <a:r>
              <a:rPr lang="en-US" altLang="ja-JP" sz="2400" b="0" i="1" u="sng">
                <a:ea typeface="ＭＳ Ｐゴシック" panose="020B0600070205080204" pitchFamily="34" charset="-128"/>
              </a:rPr>
              <a:t>Find Sid of young students </a:t>
            </a:r>
            <a:r>
              <a:rPr lang="en-US" altLang="ja-JP" sz="2400" i="1" u="sng">
                <a:ea typeface="ＭＳ Ｐゴシック" panose="020B0600070205080204" pitchFamily="34" charset="-128"/>
              </a:rPr>
              <a:t>or </a:t>
            </a:r>
            <a:r>
              <a:rPr lang="en-US" altLang="ja-JP" sz="2400" b="0" i="1" u="sng">
                <a:ea typeface="ＭＳ Ｐゴシック" panose="020B0600070205080204" pitchFamily="34" charset="-128"/>
              </a:rPr>
              <a:t>A students</a:t>
            </a:r>
            <a:r>
              <a:rPr lang="ja-JP" altLang="en-US" sz="2400" b="0" i="1" u="sng">
                <a:ea typeface="ＭＳ Ｐゴシック" panose="020B0600070205080204" pitchFamily="34" charset="-128"/>
              </a:rPr>
              <a:t>”</a:t>
            </a:r>
            <a:endParaRPr lang="en-US" altLang="ja-JP" sz="2400" i="1" u="sng">
              <a:ea typeface="ＭＳ Ｐゴシック" panose="020B0600070205080204" pitchFamily="34" charset="-128"/>
            </a:endParaRPr>
          </a:p>
          <a:p>
            <a:pPr>
              <a:lnSpc>
                <a:spcPct val="90000"/>
              </a:lnSpc>
            </a:pPr>
            <a:r>
              <a:rPr lang="en-US" altLang="en-US" sz="2400">
                <a:ea typeface="ＭＳ Ｐゴシック" panose="020B0600070205080204" pitchFamily="34" charset="-128"/>
              </a:rPr>
              <a:t>Algebra</a:t>
            </a:r>
          </a:p>
          <a:p>
            <a:pPr lvl="1">
              <a:lnSpc>
                <a:spcPct val="90000"/>
              </a:lnSpc>
              <a:buFontTx/>
              <a:buNone/>
            </a:pPr>
            <a:r>
              <a:rPr lang="en-US" altLang="en-US" sz="2400">
                <a:solidFill>
                  <a:srgbClr val="0000FF"/>
                </a:solidFill>
                <a:ea typeface="ＭＳ Ｐゴシック" panose="020B0600070205080204" pitchFamily="34" charset="-128"/>
              </a:rPr>
              <a:t>student1 := </a:t>
            </a:r>
            <a:r>
              <a:rPr lang="en-US" altLang="en-US" sz="2400">
                <a:ea typeface="ＭＳ Ｐゴシック" panose="020B0600070205080204" pitchFamily="34" charset="-128"/>
              </a:rPr>
              <a:t>PROJECT[Sid]( SELECT[Age&lt;18](students) )</a:t>
            </a:r>
          </a:p>
          <a:p>
            <a:pPr lvl="1">
              <a:lnSpc>
                <a:spcPct val="90000"/>
              </a:lnSpc>
              <a:buFontTx/>
              <a:buNone/>
            </a:pPr>
            <a:r>
              <a:rPr lang="en-US" altLang="en-US" sz="2400">
                <a:solidFill>
                  <a:srgbClr val="0000FF"/>
                </a:solidFill>
                <a:ea typeface="ＭＳ Ｐゴシック" panose="020B0600070205080204" pitchFamily="34" charset="-128"/>
              </a:rPr>
              <a:t>student2 := </a:t>
            </a:r>
            <a:r>
              <a:rPr lang="en-US" altLang="en-US" sz="2400">
                <a:ea typeface="ＭＳ Ｐゴシック" panose="020B0600070205080204" pitchFamily="34" charset="-128"/>
              </a:rPr>
              <a:t>PROJECT[Sid]( SELECT[grade=‘</a:t>
            </a:r>
            <a:r>
              <a:rPr lang="en-US" altLang="ja-JP" sz="2400">
                <a:ea typeface="ＭＳ Ｐゴシック" panose="020B0600070205080204" pitchFamily="34" charset="-128"/>
              </a:rPr>
              <a:t>A’](enrolledIn))</a:t>
            </a:r>
          </a:p>
          <a:p>
            <a:pPr lvl="1">
              <a:lnSpc>
                <a:spcPct val="90000"/>
              </a:lnSpc>
              <a:spcAft>
                <a:spcPts val="600"/>
              </a:spcAft>
              <a:buFontTx/>
              <a:buNone/>
            </a:pPr>
            <a:r>
              <a:rPr lang="en-US" altLang="en-US" sz="2400">
                <a:solidFill>
                  <a:srgbClr val="0000FF"/>
                </a:solidFill>
                <a:ea typeface="ＭＳ Ｐゴシック" panose="020B0600070205080204" pitchFamily="34" charset="-128"/>
              </a:rPr>
              <a:t>s3 := </a:t>
            </a:r>
            <a:r>
              <a:rPr lang="en-US" altLang="en-US" sz="2400">
                <a:ea typeface="ＭＳ Ｐゴシック" panose="020B0600070205080204" pitchFamily="34" charset="-128"/>
              </a:rPr>
              <a:t>UNION(student1,student2)</a:t>
            </a:r>
          </a:p>
          <a:p>
            <a:pPr lvl="1">
              <a:lnSpc>
                <a:spcPct val="90000"/>
              </a:lnSpc>
              <a:spcAft>
                <a:spcPts val="1200"/>
              </a:spcAft>
              <a:buFontTx/>
              <a:buNone/>
            </a:pPr>
            <a:r>
              <a:rPr lang="en-US" altLang="en-US" sz="2400" b="1">
                <a:solidFill>
                  <a:srgbClr val="00B0F0"/>
                </a:solidFill>
                <a:ea typeface="ＭＳ Ｐゴシック" panose="020B0600070205080204" pitchFamily="34" charset="-128"/>
              </a:rPr>
              <a:t>		</a:t>
            </a:r>
            <a:r>
              <a:rPr lang="en-US" altLang="en-US" b="1">
                <a:solidFill>
                  <a:srgbClr val="00B0F0"/>
                </a:solidFill>
                <a:ea typeface="ＭＳ Ｐゴシック" panose="020B0600070205080204" pitchFamily="34" charset="-128"/>
              </a:rPr>
              <a:t>(note the use of named intermediate relations to clarify steps)</a:t>
            </a:r>
            <a:endParaRPr lang="en-US" altLang="en-US" sz="2400" b="1">
              <a:solidFill>
                <a:srgbClr val="00B0F0"/>
              </a:solidFill>
              <a:ea typeface="ＭＳ Ｐゴシック" panose="020B0600070205080204" pitchFamily="34" charset="-128"/>
            </a:endParaRPr>
          </a:p>
          <a:p>
            <a:pPr>
              <a:lnSpc>
                <a:spcPct val="50000"/>
              </a:lnSpc>
              <a:spcAft>
                <a:spcPts val="600"/>
              </a:spcAft>
              <a:buFontTx/>
              <a:buNone/>
            </a:pPr>
            <a:r>
              <a:rPr lang="en-US" altLang="en-US" sz="2800">
                <a:ea typeface="ＭＳ Ｐゴシック" panose="020B0600070205080204" pitchFamily="34" charset="-128"/>
              </a:rPr>
              <a:t>	  </a:t>
            </a:r>
            <a:r>
              <a:rPr lang="en-US" altLang="en-US" sz="2800" i="1">
                <a:ea typeface="ＭＳ Ｐゴシック" panose="020B0600070205080204" pitchFamily="34" charset="-128"/>
                <a:sym typeface="Symbol" panose="05050102010706020507" pitchFamily="18" charset="2"/>
              </a:rPr>
              <a:t></a:t>
            </a:r>
            <a:r>
              <a:rPr lang="en-US" altLang="en-US" sz="2800" i="1" baseline="-25000">
                <a:ea typeface="ＭＳ Ｐゴシック" panose="020B0600070205080204" pitchFamily="34" charset="-128"/>
                <a:sym typeface="Symbol" panose="05050102010706020507" pitchFamily="18" charset="2"/>
              </a:rPr>
              <a:t>Sid</a:t>
            </a:r>
            <a:r>
              <a:rPr lang="en-US" altLang="en-US" sz="2800">
                <a:ea typeface="ＭＳ Ｐゴシック" panose="020B0600070205080204" pitchFamily="34" charset="-128"/>
                <a:sym typeface="Symbol" panose="05050102010706020507" pitchFamily="18" charset="2"/>
              </a:rPr>
              <a:t>( </a:t>
            </a:r>
            <a:r>
              <a:rPr lang="en-US" altLang="en-US" sz="2800" baseline="-25000">
                <a:ea typeface="ＭＳ Ｐゴシック" panose="020B0600070205080204" pitchFamily="34" charset="-128"/>
                <a:sym typeface="Symbol" panose="05050102010706020507" pitchFamily="18" charset="2"/>
              </a:rPr>
              <a:t>Age=18</a:t>
            </a:r>
            <a:r>
              <a:rPr lang="en-US" altLang="en-US" sz="2800" b="0">
                <a:ea typeface="ＭＳ Ｐゴシック" panose="020B0600070205080204" pitchFamily="34" charset="-128"/>
                <a:sym typeface="Symbol" panose="05050102010706020507" pitchFamily="18" charset="2"/>
              </a:rPr>
              <a:t>(student)) ∪  </a:t>
            </a:r>
            <a:r>
              <a:rPr lang="en-US" altLang="en-US" sz="2800" i="1">
                <a:ea typeface="ＭＳ Ｐゴシック" panose="020B0600070205080204" pitchFamily="34" charset="-128"/>
                <a:sym typeface="Symbol" panose="05050102010706020507" pitchFamily="18" charset="2"/>
              </a:rPr>
              <a:t></a:t>
            </a:r>
            <a:r>
              <a:rPr lang="en-US" altLang="en-US" sz="2800" i="1" baseline="-25000">
                <a:ea typeface="ＭＳ Ｐゴシック" panose="020B0600070205080204" pitchFamily="34" charset="-128"/>
                <a:sym typeface="Symbol" panose="05050102010706020507" pitchFamily="18" charset="2"/>
              </a:rPr>
              <a:t>Sid</a:t>
            </a:r>
            <a:r>
              <a:rPr lang="en-US" altLang="en-US" sz="2800" b="0">
                <a:ea typeface="ＭＳ Ｐゴシック" panose="020B0600070205080204" pitchFamily="34" charset="-128"/>
                <a:sym typeface="Symbol" panose="05050102010706020507" pitchFamily="18" charset="2"/>
              </a:rPr>
              <a:t>( </a:t>
            </a:r>
            <a:r>
              <a:rPr lang="en-US" altLang="en-US" sz="2800">
                <a:ea typeface="ＭＳ Ｐゴシック" panose="020B0600070205080204" pitchFamily="34" charset="-128"/>
                <a:sym typeface="Symbol" panose="05050102010706020507" pitchFamily="18" charset="2"/>
              </a:rPr>
              <a:t></a:t>
            </a:r>
            <a:r>
              <a:rPr lang="en-US" altLang="en-US" sz="2800" baseline="-25000">
                <a:ea typeface="ＭＳ Ｐゴシック" panose="020B0600070205080204" pitchFamily="34" charset="-128"/>
                <a:sym typeface="Symbol" panose="05050102010706020507" pitchFamily="18" charset="2"/>
              </a:rPr>
              <a:t>Grade=‘A’</a:t>
            </a:r>
            <a:r>
              <a:rPr lang="en-US" altLang="en-US" sz="2800" b="0">
                <a:ea typeface="ＭＳ Ｐゴシック" panose="020B0600070205080204" pitchFamily="34" charset="-128"/>
                <a:sym typeface="Symbol" panose="05050102010706020507" pitchFamily="18" charset="2"/>
              </a:rPr>
              <a:t>(enrolledIn))</a:t>
            </a:r>
            <a:endParaRPr lang="en-US" altLang="en-US" sz="2800">
              <a:ea typeface="ＭＳ Ｐゴシック" panose="020B0600070205080204" pitchFamily="34" charset="-128"/>
            </a:endParaRPr>
          </a:p>
          <a:p>
            <a:pPr>
              <a:lnSpc>
                <a:spcPct val="90000"/>
              </a:lnSpc>
            </a:pPr>
            <a:r>
              <a:rPr lang="en-US" altLang="en-US" sz="2400">
                <a:ea typeface="ＭＳ Ｐゴシック" panose="020B0600070205080204" pitchFamily="34" charset="-128"/>
              </a:rPr>
              <a:t>Datalog</a:t>
            </a:r>
            <a:endParaRPr lang="en-US" altLang="en-US" sz="2400" b="0">
              <a:ea typeface="ＭＳ Ｐゴシック" panose="020B0600070205080204" pitchFamily="34" charset="-128"/>
            </a:endParaRPr>
          </a:p>
          <a:p>
            <a:pPr lvl="1">
              <a:lnSpc>
                <a:spcPct val="90000"/>
              </a:lnSpc>
              <a:buFontTx/>
              <a:buNone/>
            </a:pPr>
            <a:r>
              <a:rPr lang="en-US" altLang="en-US" b="1">
                <a:latin typeface="Courier" charset="0"/>
                <a:ea typeface="ＭＳ Ｐゴシック" panose="020B0600070205080204" pitchFamily="34" charset="-128"/>
              </a:rPr>
              <a:t>answer(Sid):- student(Sid,Name,Age,Year), Age &lt; 18.</a:t>
            </a:r>
          </a:p>
          <a:p>
            <a:pPr lvl="1">
              <a:lnSpc>
                <a:spcPct val="90000"/>
              </a:lnSpc>
              <a:buFontTx/>
              <a:buNone/>
            </a:pPr>
            <a:r>
              <a:rPr lang="en-US" altLang="en-US" b="1">
                <a:latin typeface="Courier" charset="0"/>
                <a:ea typeface="ＭＳ Ｐゴシック" panose="020B0600070205080204" pitchFamily="34" charset="-128"/>
              </a:rPr>
              <a:t>answer(Sid):- enrolledIn(Sid,_,’</a:t>
            </a:r>
            <a:r>
              <a:rPr lang="en-US" altLang="ja-JP" b="1">
                <a:latin typeface="Courier" charset="0"/>
                <a:ea typeface="ＭＳ Ｐゴシック" panose="020B0600070205080204" pitchFamily="34" charset="-128"/>
              </a:rPr>
              <a:t>A’).</a:t>
            </a:r>
          </a:p>
          <a:p>
            <a:pPr>
              <a:lnSpc>
                <a:spcPct val="90000"/>
              </a:lnSpc>
              <a:buFontTx/>
              <a:buNone/>
            </a:pPr>
            <a:endParaRPr lang="en-US" altLang="en-US">
              <a:ea typeface="ＭＳ Ｐゴシック" panose="020B0600070205080204" pitchFamily="34" charset="-128"/>
            </a:endParaRPr>
          </a:p>
        </p:txBody>
      </p:sp>
      <p:sp>
        <p:nvSpPr>
          <p:cNvPr id="32772" name="Text Box 4">
            <a:extLst>
              <a:ext uri="{FF2B5EF4-FFF2-40B4-BE49-F238E27FC236}">
                <a16:creationId xmlns:a16="http://schemas.microsoft.com/office/drawing/2014/main" id="{2972343C-47D5-4F57-BE4E-71DB780F0391}"/>
              </a:ext>
            </a:extLst>
          </p:cNvPr>
          <p:cNvSpPr txBox="1">
            <a:spLocks noChangeArrowheads="1"/>
          </p:cNvSpPr>
          <p:nvPr/>
        </p:nvSpPr>
        <p:spPr bwMode="auto">
          <a:xfrm>
            <a:off x="228600" y="533400"/>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988F4DC-2666-4923-B784-38BFEBEB1EAF}"/>
              </a:ext>
            </a:extLst>
          </p:cNvPr>
          <p:cNvSpPr>
            <a:spLocks noGrp="1" noChangeArrowheads="1"/>
          </p:cNvSpPr>
          <p:nvPr>
            <p:ph type="title"/>
          </p:nvPr>
        </p:nvSpPr>
        <p:spPr>
          <a:xfrm>
            <a:off x="1828800" y="0"/>
            <a:ext cx="7315200" cy="609600"/>
          </a:xfrm>
        </p:spPr>
        <p:txBody>
          <a:bodyPr/>
          <a:lstStyle/>
          <a:p>
            <a:r>
              <a:rPr lang="en-US" altLang="ja-JP">
                <a:ea typeface="ＭＳ Ｐゴシック" panose="020B0600070205080204" pitchFamily="34" charset="-128"/>
              </a:rPr>
              <a:t>Difference – also set theoretic</a:t>
            </a:r>
            <a:endParaRPr lang="en-US" altLang="en-US">
              <a:ea typeface="ＭＳ Ｐゴシック" panose="020B0600070205080204" pitchFamily="34" charset="-128"/>
            </a:endParaRPr>
          </a:p>
        </p:txBody>
      </p:sp>
      <p:sp>
        <p:nvSpPr>
          <p:cNvPr id="34819" name="Rectangle 3">
            <a:extLst>
              <a:ext uri="{FF2B5EF4-FFF2-40B4-BE49-F238E27FC236}">
                <a16:creationId xmlns:a16="http://schemas.microsoft.com/office/drawing/2014/main" id="{CF44D298-437F-4E7D-85FC-1F912E1204FA}"/>
              </a:ext>
            </a:extLst>
          </p:cNvPr>
          <p:cNvSpPr>
            <a:spLocks noGrp="1" noChangeArrowheads="1"/>
          </p:cNvSpPr>
          <p:nvPr>
            <p:ph type="body" idx="1"/>
          </p:nvPr>
        </p:nvSpPr>
        <p:spPr>
          <a:xfrm>
            <a:off x="304800" y="1600200"/>
            <a:ext cx="8534400" cy="5105400"/>
          </a:xfrm>
        </p:spPr>
        <p:txBody>
          <a:bodyPr/>
          <a:lstStyle/>
          <a:p>
            <a:pPr>
              <a:lnSpc>
                <a:spcPct val="90000"/>
              </a:lnSpc>
              <a:buFontTx/>
              <a:buNone/>
            </a:pPr>
            <a:r>
              <a:rPr lang="en-US" altLang="en-US" sz="2800" b="0" i="1" u="sng">
                <a:ea typeface="ＭＳ Ｐゴシック" panose="020B0600070205080204" pitchFamily="34" charset="-128"/>
              </a:rPr>
              <a:t>“Students not taking classes”</a:t>
            </a:r>
          </a:p>
          <a:p>
            <a:pPr>
              <a:lnSpc>
                <a:spcPct val="90000"/>
              </a:lnSpc>
            </a:pPr>
            <a:endParaRPr lang="en-US" altLang="en-US" sz="2800">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spcAft>
                <a:spcPts val="600"/>
              </a:spcAft>
              <a:buFontTx/>
              <a:buNone/>
            </a:pPr>
            <a:endParaRPr lang="en-US" altLang="en-US" sz="2400">
              <a:ea typeface="ＭＳ Ｐゴシック" panose="020B0600070205080204" pitchFamily="34" charset="-128"/>
            </a:endParaRPr>
          </a:p>
          <a:p>
            <a:pPr>
              <a:lnSpc>
                <a:spcPct val="90000"/>
              </a:lnSpc>
              <a:spcAft>
                <a:spcPts val="600"/>
              </a:spcAft>
              <a:buFontTx/>
              <a:buNone/>
            </a:pPr>
            <a:r>
              <a:rPr lang="en-US" altLang="en-US" sz="2400" b="0">
                <a:ea typeface="ＭＳ Ｐゴシック" panose="020B0600070205080204" pitchFamily="34" charset="-128"/>
              </a:rPr>
              <a:t>DIFF( PROJECT[Sid](student) ,  PROJECT[Sid](enrolledIn))</a:t>
            </a:r>
            <a:endParaRPr lang="en-US" altLang="en-US" sz="2800" b="0">
              <a:ea typeface="ＭＳ Ｐゴシック" panose="020B0600070205080204" pitchFamily="34" charset="-128"/>
            </a:endParaRPr>
          </a:p>
          <a:p>
            <a:pPr lvl="1">
              <a:lnSpc>
                <a:spcPct val="90000"/>
              </a:lnSpc>
              <a:spcAft>
                <a:spcPts val="600"/>
              </a:spcAft>
              <a:buFontTx/>
              <a:buNone/>
            </a:pPr>
            <a:r>
              <a:rPr lang="en-US" altLang="en-US" sz="2800" i="1">
                <a:ea typeface="ＭＳ Ｐゴシック" panose="020B0600070205080204" pitchFamily="34" charset="-128"/>
                <a:sym typeface="Symbol" panose="05050102010706020507" pitchFamily="18" charset="2"/>
              </a:rPr>
              <a:t></a:t>
            </a:r>
            <a:r>
              <a:rPr lang="en-US" altLang="en-US" sz="2800" b="1" i="1" baseline="-25000">
                <a:ea typeface="ＭＳ Ｐゴシック" panose="020B0600070205080204" pitchFamily="34" charset="-128"/>
                <a:sym typeface="Symbol" panose="05050102010706020507" pitchFamily="18" charset="2"/>
              </a:rPr>
              <a:t>Sid</a:t>
            </a:r>
            <a:r>
              <a:rPr lang="en-US" altLang="en-US" sz="2800" i="1">
                <a:ea typeface="ＭＳ Ｐゴシック" panose="020B0600070205080204" pitchFamily="34" charset="-128"/>
                <a:sym typeface="Symbol" panose="05050102010706020507" pitchFamily="18" charset="2"/>
              </a:rPr>
              <a:t>(student)   </a:t>
            </a:r>
            <a:r>
              <a:rPr lang="en-US" altLang="en-US" sz="2800">
                <a:latin typeface="Courier" charset="0"/>
                <a:ea typeface="ＭＳ Ｐゴシック" panose="020B0600070205080204" pitchFamily="34" charset="-128"/>
              </a:rPr>
              <a:t>- </a:t>
            </a:r>
            <a:r>
              <a:rPr lang="en-US" altLang="en-US" sz="2800" i="1">
                <a:ea typeface="ＭＳ Ｐゴシック" panose="020B0600070205080204" pitchFamily="34" charset="-128"/>
                <a:sym typeface="Symbol" panose="05050102010706020507" pitchFamily="18" charset="2"/>
              </a:rPr>
              <a:t> </a:t>
            </a:r>
            <a:r>
              <a:rPr lang="en-US" altLang="en-US" sz="2800" b="1" i="1" baseline="-25000">
                <a:ea typeface="ＭＳ Ｐゴシック" panose="020B0600070205080204" pitchFamily="34" charset="-128"/>
                <a:sym typeface="Symbol" panose="05050102010706020507" pitchFamily="18" charset="2"/>
              </a:rPr>
              <a:t>Sid</a:t>
            </a:r>
            <a:r>
              <a:rPr lang="en-US" altLang="en-US" sz="2800" i="1">
                <a:ea typeface="ＭＳ Ｐゴシック" panose="020B0600070205080204" pitchFamily="34" charset="-128"/>
                <a:sym typeface="Symbol" panose="05050102010706020507" pitchFamily="18" charset="2"/>
              </a:rPr>
              <a:t>(enrolledIn)</a:t>
            </a:r>
            <a:endParaRPr lang="en-US" altLang="en-US" sz="2800">
              <a:ea typeface="ＭＳ Ｐゴシック" panose="020B0600070205080204" pitchFamily="34" charset="-128"/>
            </a:endParaRPr>
          </a:p>
          <a:p>
            <a:pPr>
              <a:lnSpc>
                <a:spcPct val="90000"/>
              </a:lnSpc>
              <a:buFontTx/>
              <a:buNone/>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Datalog</a:t>
            </a:r>
            <a:endParaRPr lang="en-US" altLang="en-US" sz="2400" b="0">
              <a:ea typeface="ＭＳ Ｐゴシック" panose="020B0600070205080204" pitchFamily="34" charset="-128"/>
            </a:endParaRPr>
          </a:p>
          <a:p>
            <a:pPr lvl="1">
              <a:lnSpc>
                <a:spcPct val="100000"/>
              </a:lnSpc>
              <a:buFontTx/>
              <a:buNone/>
            </a:pPr>
            <a:r>
              <a:rPr lang="en-US" altLang="en-US">
                <a:latin typeface="Courier" charset="0"/>
                <a:ea typeface="ＭＳ Ｐゴシック" panose="020B0600070205080204" pitchFamily="34" charset="-128"/>
              </a:rPr>
              <a:t>answer(Sid):- student(Sid,_,_,_),</a:t>
            </a:r>
          </a:p>
          <a:p>
            <a:pPr lvl="1">
              <a:lnSpc>
                <a:spcPct val="100000"/>
              </a:lnSpc>
              <a:buFontTx/>
              <a:buNone/>
            </a:pPr>
            <a:r>
              <a:rPr lang="en-US" altLang="en-US">
                <a:latin typeface="Courier" charset="0"/>
                <a:ea typeface="ＭＳ Ｐゴシック" panose="020B0600070205080204" pitchFamily="34" charset="-128"/>
              </a:rPr>
              <a:t>				 NOT enrolledIn(Sid,_,_)</a:t>
            </a:r>
          </a:p>
          <a:p>
            <a:pPr>
              <a:lnSpc>
                <a:spcPct val="100000"/>
              </a:lnSpc>
              <a:buFontTx/>
              <a:buNone/>
            </a:pPr>
            <a:r>
              <a:rPr lang="en-US" altLang="en-US" sz="2400" i="1">
                <a:solidFill>
                  <a:srgbClr val="FF0000"/>
                </a:solidFill>
                <a:ea typeface="ＭＳ Ｐゴシック" panose="020B0600070205080204" pitchFamily="34" charset="-128"/>
              </a:rPr>
              <a:t>(What if you wanted their name too?)</a:t>
            </a:r>
          </a:p>
        </p:txBody>
      </p:sp>
      <p:sp>
        <p:nvSpPr>
          <p:cNvPr id="34820" name="Text Box 4">
            <a:extLst>
              <a:ext uri="{FF2B5EF4-FFF2-40B4-BE49-F238E27FC236}">
                <a16:creationId xmlns:a16="http://schemas.microsoft.com/office/drawing/2014/main" id="{078319BB-2E43-43D9-9C77-CF4B9B1D7535}"/>
              </a:ext>
            </a:extLst>
          </p:cNvPr>
          <p:cNvSpPr txBox="1">
            <a:spLocks noChangeArrowheads="1"/>
          </p:cNvSpPr>
          <p:nvPr/>
        </p:nvSpPr>
        <p:spPr bwMode="auto">
          <a:xfrm>
            <a:off x="381000" y="565150"/>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F8AAB2-0F38-4618-8A52-16FE75B93B57}"/>
              </a:ext>
            </a:extLst>
          </p:cNvPr>
          <p:cNvSpPr>
            <a:spLocks noGrp="1" noChangeArrowheads="1"/>
          </p:cNvSpPr>
          <p:nvPr>
            <p:ph type="title"/>
          </p:nvPr>
        </p:nvSpPr>
        <p:spPr>
          <a:xfrm>
            <a:off x="2895600" y="0"/>
            <a:ext cx="6248400" cy="609600"/>
          </a:xfrm>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Rename table and/or column</a:t>
            </a:r>
            <a:r>
              <a:rPr lang="ja-JP" altLang="en-US">
                <a:ea typeface="ＭＳ Ｐゴシック" panose="020B0600070205080204" pitchFamily="34" charset="-128"/>
              </a:rPr>
              <a:t>”</a:t>
            </a:r>
            <a:endParaRPr lang="en-US" altLang="en-US">
              <a:ea typeface="ＭＳ Ｐゴシック" panose="020B0600070205080204" pitchFamily="34" charset="-128"/>
            </a:endParaRPr>
          </a:p>
        </p:txBody>
      </p:sp>
      <p:sp>
        <p:nvSpPr>
          <p:cNvPr id="36867" name="Rectangle 3">
            <a:extLst>
              <a:ext uri="{FF2B5EF4-FFF2-40B4-BE49-F238E27FC236}">
                <a16:creationId xmlns:a16="http://schemas.microsoft.com/office/drawing/2014/main" id="{AD34F33D-F800-453D-BC1F-30E04FBE6FD7}"/>
              </a:ext>
            </a:extLst>
          </p:cNvPr>
          <p:cNvSpPr>
            <a:spLocks noGrp="1" noChangeArrowheads="1"/>
          </p:cNvSpPr>
          <p:nvPr>
            <p:ph type="body" idx="1"/>
          </p:nvPr>
        </p:nvSpPr>
        <p:spPr>
          <a:xfrm>
            <a:off x="381000" y="1447800"/>
            <a:ext cx="8534400" cy="5105400"/>
          </a:xfrm>
        </p:spPr>
        <p:txBody>
          <a:bodyPr/>
          <a:lstStyle/>
          <a:p>
            <a:pPr>
              <a:buFontTx/>
              <a:buNone/>
            </a:pPr>
            <a:r>
              <a:rPr lang="en-US" altLang="en-US" i="1">
                <a:ea typeface="ＭＳ Ｐゴシック" panose="020B0600070205080204" pitchFamily="34" charset="-128"/>
              </a:rPr>
              <a:t>(Trivial name change. But will be necessary when combination of multiple tables results in conflicting names or doing set ops)</a:t>
            </a:r>
          </a:p>
          <a:p>
            <a:pPr>
              <a:buFontTx/>
              <a:buNone/>
            </a:pPr>
            <a:endParaRPr lang="en-US" altLang="en-US" i="1">
              <a:ea typeface="ＭＳ Ｐゴシック" panose="020B0600070205080204" pitchFamily="34" charset="-128"/>
            </a:endParaRPr>
          </a:p>
          <a:p>
            <a:pPr algn="ctr">
              <a:buFontTx/>
              <a:buNone/>
            </a:pPr>
            <a:r>
              <a:rPr lang="ja-JP" altLang="en-US" sz="2800" b="0" i="1" u="sng">
                <a:ea typeface="ＭＳ Ｐゴシック" panose="020B0600070205080204" pitchFamily="34" charset="-128"/>
              </a:rPr>
              <a:t>“</a:t>
            </a:r>
            <a:r>
              <a:rPr lang="en-US" altLang="ja-JP" sz="2800" b="0" i="1" u="sng">
                <a:ea typeface="ＭＳ Ｐゴシック" panose="020B0600070205080204" pitchFamily="34" charset="-128"/>
              </a:rPr>
              <a:t>What are </a:t>
            </a:r>
            <a:r>
              <a:rPr lang="en-US" altLang="ja-JP" sz="2800" i="1" u="sng">
                <a:ea typeface="ＭＳ Ｐゴシック" panose="020B0600070205080204" pitchFamily="34" charset="-128"/>
              </a:rPr>
              <a:t>scores</a:t>
            </a:r>
            <a:r>
              <a:rPr lang="en-US" altLang="ja-JP" sz="2800" b="0" i="1" u="sng">
                <a:ea typeface="ＭＳ Ｐゴシック" panose="020B0600070205080204" pitchFamily="34" charset="-128"/>
              </a:rPr>
              <a:t> gotten by students </a:t>
            </a:r>
            <a:r>
              <a:rPr lang="en-US" altLang="ja-JP" sz="2800" i="1" u="sng">
                <a:ea typeface="ＭＳ Ｐゴシック" panose="020B0600070205080204" pitchFamily="34" charset="-128"/>
              </a:rPr>
              <a:t>taking</a:t>
            </a:r>
            <a:r>
              <a:rPr lang="en-US" altLang="ja-JP" sz="2800" b="0" i="1" u="sng">
                <a:ea typeface="ＭＳ Ｐゴシック" panose="020B0600070205080204" pitchFamily="34" charset="-128"/>
              </a:rPr>
              <a:t> classes.</a:t>
            </a:r>
            <a:r>
              <a:rPr lang="ja-JP" altLang="en-US" sz="2800" b="0" i="1" u="sng">
                <a:ea typeface="ＭＳ Ｐゴシック" panose="020B0600070205080204" pitchFamily="34" charset="-128"/>
              </a:rPr>
              <a:t>”</a:t>
            </a:r>
            <a:endParaRPr lang="en-US" altLang="ja-JP" sz="2800" i="1" u="sng">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buFontTx/>
              <a:buNone/>
            </a:pPr>
            <a:r>
              <a:rPr lang="en-US" altLang="en-US" sz="2400">
                <a:ea typeface="ＭＳ Ｐゴシック" panose="020B0600070205080204" pitchFamily="34" charset="-128"/>
              </a:rPr>
              <a:t>RENAME[taking(Grade~&gt; Score)] (enrolledIn)</a:t>
            </a:r>
          </a:p>
          <a:p>
            <a:pPr lvl="1">
              <a:lnSpc>
                <a:spcPct val="90000"/>
              </a:lnSpc>
              <a:buFontTx/>
              <a:buNone/>
            </a:pPr>
            <a:r>
              <a:rPr lang="en-US" altLang="en-US" sz="2400">
                <a:ea typeface="ＭＳ Ｐゴシック" panose="020B0600070205080204" pitchFamily="34" charset="-128"/>
              </a:rPr>
              <a:t>taking := RENAME[Grade~&gt; Score] (enrolledIn)</a:t>
            </a:r>
          </a:p>
          <a:p>
            <a:pPr lvl="1">
              <a:lnSpc>
                <a:spcPct val="90000"/>
              </a:lnSpc>
              <a:buFontTx/>
              <a:buNone/>
            </a:pPr>
            <a:endParaRPr lang="en-US" altLang="en-US" sz="2800">
              <a:ea typeface="ＭＳ Ｐゴシック" panose="020B0600070205080204" pitchFamily="34" charset="-128"/>
            </a:endParaRPr>
          </a:p>
          <a:p>
            <a:pPr lvl="1">
              <a:lnSpc>
                <a:spcPct val="90000"/>
              </a:lnSpc>
              <a:buFontTx/>
              <a:buNone/>
            </a:pPr>
            <a:r>
              <a:rPr lang="en-US" altLang="en-US" sz="2800">
                <a:ea typeface="ＭＳ Ｐゴシック" panose="020B0600070205080204" pitchFamily="34" charset="-128"/>
                <a:sym typeface="Symbol" panose="05050102010706020507" pitchFamily="18" charset="2"/>
              </a:rPr>
              <a:t> </a:t>
            </a:r>
            <a:r>
              <a:rPr lang="en-US" altLang="en-US" sz="2800" b="1" baseline="-25000">
                <a:ea typeface="ＭＳ Ｐゴシック" panose="020B0600070205080204" pitchFamily="34" charset="-128"/>
              </a:rPr>
              <a:t>taking(Grade~&gt; Score) </a:t>
            </a:r>
            <a:r>
              <a:rPr lang="en-US" altLang="en-US" sz="2800">
                <a:ea typeface="ＭＳ Ｐゴシック" panose="020B0600070205080204" pitchFamily="34" charset="-128"/>
                <a:sym typeface="Symbol" panose="05050102010706020507" pitchFamily="18" charset="2"/>
              </a:rPr>
              <a:t>(</a:t>
            </a:r>
            <a:r>
              <a:rPr lang="en-US" altLang="en-US" sz="2400">
                <a:ea typeface="ＭＳ Ｐゴシック" panose="020B0600070205080204" pitchFamily="34" charset="-128"/>
                <a:sym typeface="Symbol" panose="05050102010706020507" pitchFamily="18" charset="2"/>
              </a:rPr>
              <a:t>enrolledIn</a:t>
            </a:r>
            <a:r>
              <a:rPr lang="en-US" altLang="en-US" sz="2800">
                <a:ea typeface="ＭＳ Ｐゴシック" panose="020B0600070205080204" pitchFamily="34" charset="-128"/>
                <a:sym typeface="Symbol" panose="05050102010706020507" pitchFamily="18" charset="2"/>
              </a:rPr>
              <a:t>)</a:t>
            </a:r>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Datalog</a:t>
            </a:r>
            <a:endParaRPr lang="en-US" altLang="en-US" sz="2400" b="0">
              <a:ea typeface="ＭＳ Ｐゴシック" panose="020B0600070205080204" pitchFamily="34" charset="-128"/>
            </a:endParaRPr>
          </a:p>
          <a:p>
            <a:pPr lvl="1">
              <a:lnSpc>
                <a:spcPct val="100000"/>
              </a:lnSpc>
              <a:buFontTx/>
              <a:buNone/>
            </a:pPr>
            <a:r>
              <a:rPr lang="en-US" altLang="en-US">
                <a:latin typeface="Courier" charset="0"/>
                <a:ea typeface="ＭＳ Ｐゴシック" panose="020B0600070205080204" pitchFamily="34" charset="-128"/>
              </a:rPr>
              <a:t>taking(Sid,Cid,Score):- enrolledIn(Sid,Cid,Grade),Grade=Score.</a:t>
            </a:r>
            <a:endParaRPr lang="en-US" altLang="en-US">
              <a:ea typeface="ＭＳ Ｐゴシック" panose="020B0600070205080204" pitchFamily="34" charset="-128"/>
            </a:endParaRPr>
          </a:p>
        </p:txBody>
      </p:sp>
      <p:sp>
        <p:nvSpPr>
          <p:cNvPr id="36868" name="Text Box 4">
            <a:extLst>
              <a:ext uri="{FF2B5EF4-FFF2-40B4-BE49-F238E27FC236}">
                <a16:creationId xmlns:a16="http://schemas.microsoft.com/office/drawing/2014/main" id="{AEA64760-C68A-434E-8749-CBE8ACE66D0A}"/>
              </a:ext>
            </a:extLst>
          </p:cNvPr>
          <p:cNvSpPr txBox="1">
            <a:spLocks noChangeArrowheads="1"/>
          </p:cNvSpPr>
          <p:nvPr/>
        </p:nvSpPr>
        <p:spPr bwMode="auto">
          <a:xfrm>
            <a:off x="228600" y="381000"/>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
        <p:nvSpPr>
          <p:cNvPr id="36869" name="TextBox 4">
            <a:extLst>
              <a:ext uri="{FF2B5EF4-FFF2-40B4-BE49-F238E27FC236}">
                <a16:creationId xmlns:a16="http://schemas.microsoft.com/office/drawing/2014/main" id="{15E762F1-ED50-42B2-B45F-32F4DACBF4E0}"/>
              </a:ext>
            </a:extLst>
          </p:cNvPr>
          <p:cNvSpPr txBox="1">
            <a:spLocks noChangeArrowheads="1"/>
          </p:cNvSpPr>
          <p:nvPr/>
        </p:nvSpPr>
        <p:spPr bwMode="auto">
          <a:xfrm>
            <a:off x="228600" y="3352800"/>
            <a:ext cx="595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i="1">
                <a:solidFill>
                  <a:srgbClr val="FF6600"/>
                </a:solidFill>
              </a:rPr>
              <a: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E347D01-14F9-4F52-A4A0-D6B297AD2BF9}"/>
              </a:ext>
            </a:extLst>
          </p:cNvPr>
          <p:cNvSpPr>
            <a:spLocks noGrp="1" noChangeArrowheads="1"/>
          </p:cNvSpPr>
          <p:nvPr>
            <p:ph type="title"/>
          </p:nvPr>
        </p:nvSpPr>
        <p:spPr>
          <a:xfrm>
            <a:off x="3124200" y="0"/>
            <a:ext cx="5562600" cy="609600"/>
          </a:xfrm>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Natural Join</a:t>
            </a:r>
            <a:r>
              <a:rPr lang="ja-JP" altLang="en-US">
                <a:ea typeface="ＭＳ Ｐゴシック" panose="020B0600070205080204" pitchFamily="34" charset="-128"/>
              </a:rPr>
              <a:t>”</a:t>
            </a:r>
            <a:r>
              <a:rPr lang="en-US" altLang="ja-JP">
                <a:ea typeface="ＭＳ Ｐゴシック" panose="020B0600070205080204" pitchFamily="34" charset="-128"/>
              </a:rPr>
              <a:t> (</a:t>
            </a:r>
            <a:r>
              <a:rPr lang="en-US" altLang="ja-JP" i="1">
                <a:ea typeface="ＭＳ Ｐゴシック" panose="020B0600070205080204" pitchFamily="34" charset="-128"/>
              </a:rPr>
              <a:t>very useful)</a:t>
            </a:r>
            <a:endParaRPr lang="en-US" altLang="en-US">
              <a:ea typeface="ＭＳ Ｐゴシック" panose="020B0600070205080204" pitchFamily="34" charset="-128"/>
            </a:endParaRPr>
          </a:p>
        </p:txBody>
      </p:sp>
      <p:sp>
        <p:nvSpPr>
          <p:cNvPr id="38915" name="Rectangle 3">
            <a:extLst>
              <a:ext uri="{FF2B5EF4-FFF2-40B4-BE49-F238E27FC236}">
                <a16:creationId xmlns:a16="http://schemas.microsoft.com/office/drawing/2014/main" id="{9711EFF2-164C-4D3F-BD6A-EE91C2EE8988}"/>
              </a:ext>
            </a:extLst>
          </p:cNvPr>
          <p:cNvSpPr>
            <a:spLocks noGrp="1" noChangeArrowheads="1"/>
          </p:cNvSpPr>
          <p:nvPr>
            <p:ph type="body" idx="1"/>
          </p:nvPr>
        </p:nvSpPr>
        <p:spPr>
          <a:xfrm>
            <a:off x="228600" y="1447800"/>
            <a:ext cx="8686800" cy="5029200"/>
          </a:xfrm>
        </p:spPr>
        <p:txBody>
          <a:bodyPr/>
          <a:lstStyle/>
          <a:p>
            <a:pPr algn="ctr">
              <a:lnSpc>
                <a:spcPct val="120000"/>
              </a:lnSpc>
              <a:buFontTx/>
              <a:buNone/>
            </a:pPr>
            <a:r>
              <a:rPr lang="ja-JP" altLang="en-US" sz="2400" b="0" i="1" u="sng">
                <a:ea typeface="ＭＳ Ｐゴシック" panose="020B0600070205080204" pitchFamily="34" charset="-128"/>
              </a:rPr>
              <a:t>“</a:t>
            </a:r>
            <a:r>
              <a:rPr lang="en-US" altLang="ja-JP" sz="2400" b="0" i="1" u="sng">
                <a:ea typeface="ＭＳ Ｐゴシック" panose="020B0600070205080204" pitchFamily="34" charset="-128"/>
              </a:rPr>
              <a:t>Get students with their courses and grades</a:t>
            </a:r>
            <a:r>
              <a:rPr lang="ja-JP" altLang="en-US" sz="2400" b="0" i="1" u="sng">
                <a:ea typeface="ＭＳ Ｐゴシック" panose="020B0600070205080204" pitchFamily="34" charset="-128"/>
              </a:rPr>
              <a:t>”</a:t>
            </a:r>
            <a:endParaRPr lang="en-US" altLang="ja-JP" sz="2400" b="0" i="1" u="sng">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buFontTx/>
              <a:buNone/>
            </a:pPr>
            <a:r>
              <a:rPr lang="en-US" altLang="en-US" sz="2800">
                <a:ea typeface="ＭＳ Ｐゴシック" panose="020B0600070205080204" pitchFamily="34" charset="-128"/>
              </a:rPr>
              <a:t>JOIN(student,enrolledIn)</a:t>
            </a:r>
          </a:p>
          <a:p>
            <a:pPr lvl="1">
              <a:lnSpc>
                <a:spcPct val="0"/>
              </a:lnSpc>
              <a:buFontTx/>
              <a:buNone/>
            </a:pPr>
            <a:endParaRPr lang="en-US" altLang="en-US" sz="2800">
              <a:ea typeface="ＭＳ Ｐゴシック" panose="020B0600070205080204" pitchFamily="34" charset="-128"/>
            </a:endParaRPr>
          </a:p>
          <a:p>
            <a:pPr lvl="1">
              <a:lnSpc>
                <a:spcPct val="90000"/>
              </a:lnSpc>
              <a:buFontTx/>
              <a:buNone/>
            </a:pPr>
            <a:r>
              <a:rPr lang="en-US" altLang="en-US" sz="2800">
                <a:ea typeface="ＭＳ Ｐゴシック" panose="020B0600070205080204" pitchFamily="34" charset="-128"/>
                <a:sym typeface="Symbol" panose="05050102010706020507" pitchFamily="18" charset="2"/>
              </a:rPr>
              <a:t>student   </a:t>
            </a:r>
            <a:r>
              <a:rPr lang="en-US" altLang="en-US" sz="4400" b="1">
                <a:ea typeface="ＭＳ Ｐゴシック" panose="020B0600070205080204" pitchFamily="34" charset="-128"/>
              </a:rPr>
              <a:t>⋈ </a:t>
            </a:r>
            <a:r>
              <a:rPr lang="en-US" altLang="en-US" sz="2800">
                <a:ea typeface="ＭＳ Ｐゴシック" panose="020B0600070205080204" pitchFamily="34" charset="-128"/>
                <a:sym typeface="Symbol" panose="05050102010706020507" pitchFamily="18" charset="2"/>
              </a:rPr>
              <a:t>  enrolledIn</a:t>
            </a:r>
          </a:p>
          <a:p>
            <a:pPr>
              <a:buFontTx/>
              <a:buNone/>
            </a:pPr>
            <a:r>
              <a:rPr lang="en-US" altLang="en-US" sz="2400" i="1">
                <a:ea typeface="ＭＳ Ｐゴシック" panose="020B0600070205080204" pitchFamily="34" charset="-128"/>
              </a:rPr>
              <a:t>Resulting schema: </a:t>
            </a:r>
            <a:r>
              <a:rPr lang="en-US" altLang="en-US" sz="2400" b="0" i="1" u="sng">
                <a:ea typeface="ＭＳ Ｐゴシック" panose="020B0600070205080204" pitchFamily="34" charset="-128"/>
              </a:rPr>
              <a:t>se</a:t>
            </a:r>
            <a:r>
              <a:rPr lang="en-US" altLang="en-US" sz="2400" b="0" i="1">
                <a:ea typeface="ＭＳ Ｐゴシック" panose="020B0600070205080204" pitchFamily="34" charset="-128"/>
              </a:rPr>
              <a:t>t</a:t>
            </a:r>
            <a:r>
              <a:rPr lang="en-US" altLang="en-US" sz="2400" i="1">
                <a:ea typeface="ＭＳ Ｐゴシック" panose="020B0600070205080204" pitchFamily="34" charset="-128"/>
              </a:rPr>
              <a:t> </a:t>
            </a:r>
            <a:r>
              <a:rPr lang="en-US" altLang="en-US" sz="2400" b="0" i="1">
                <a:ea typeface="ＭＳ Ｐゴシック" panose="020B0600070205080204" pitchFamily="34" charset="-128"/>
              </a:rPr>
              <a:t>of attributes in both schemas R and S </a:t>
            </a:r>
            <a:r>
              <a:rPr lang="en-US" altLang="en-US" sz="2400" b="0">
                <a:ea typeface="ＭＳ Ｐゴシック" panose="020B0600070205080204" pitchFamily="34" charset="-128"/>
              </a:rPr>
              <a:t>(no duplics)</a:t>
            </a:r>
            <a:endParaRPr lang="en-US" altLang="en-US" sz="2400" i="1">
              <a:ea typeface="ＭＳ Ｐゴシック" panose="020B0600070205080204" pitchFamily="34" charset="-128"/>
            </a:endParaRPr>
          </a:p>
          <a:p>
            <a:pPr>
              <a:buFontTx/>
              <a:buNone/>
            </a:pPr>
            <a:r>
              <a:rPr lang="en-US" altLang="en-US" sz="2400" i="1">
                <a:ea typeface="ＭＳ Ｐゴシック" panose="020B0600070205080204" pitchFamily="34" charset="-128"/>
              </a:rPr>
              <a:t>Tuples: </a:t>
            </a:r>
            <a:r>
              <a:rPr lang="en-US" altLang="en-US" sz="2400" b="0" i="1">
                <a:ea typeface="ＭＳ Ｐゴシック" panose="020B0600070205080204" pitchFamily="34" charset="-128"/>
              </a:rPr>
              <a:t>t such that projection onto R and S yield tuples in R and S</a:t>
            </a:r>
          </a:p>
          <a:p>
            <a:pPr>
              <a:lnSpc>
                <a:spcPct val="3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Datalog</a:t>
            </a:r>
            <a:endParaRPr lang="en-US" altLang="en-US" sz="2400" b="0">
              <a:ea typeface="ＭＳ Ｐゴシック" panose="020B0600070205080204" pitchFamily="34" charset="-128"/>
            </a:endParaRPr>
          </a:p>
          <a:p>
            <a:pPr lvl="1">
              <a:lnSpc>
                <a:spcPct val="90000"/>
              </a:lnSpc>
              <a:buFontTx/>
              <a:buNone/>
            </a:pPr>
            <a:r>
              <a:rPr lang="en-US" altLang="en-US">
                <a:latin typeface="Courier" charset="0"/>
                <a:ea typeface="ＭＳ Ｐゴシック" panose="020B0600070205080204" pitchFamily="34" charset="-128"/>
              </a:rPr>
              <a:t>answer(Sid,Name,Age,Year,Cid,Grade):-</a:t>
            </a:r>
          </a:p>
          <a:p>
            <a:pPr lvl="1">
              <a:lnSpc>
                <a:spcPct val="110000"/>
              </a:lnSpc>
              <a:buFontTx/>
              <a:buNone/>
            </a:pPr>
            <a:r>
              <a:rPr lang="en-US" altLang="en-US">
                <a:latin typeface="Courier" charset="0"/>
                <a:ea typeface="ＭＳ Ｐゴシック" panose="020B0600070205080204" pitchFamily="34" charset="-128"/>
              </a:rPr>
              <a:t>		student(</a:t>
            </a:r>
            <a:r>
              <a:rPr lang="en-US" altLang="en-US">
                <a:solidFill>
                  <a:srgbClr val="CC3300"/>
                </a:solidFill>
                <a:latin typeface="Courier" charset="0"/>
                <a:ea typeface="ＭＳ Ｐゴシック" panose="020B0600070205080204" pitchFamily="34" charset="-128"/>
              </a:rPr>
              <a:t>Sid</a:t>
            </a:r>
            <a:r>
              <a:rPr lang="en-US" altLang="en-US">
                <a:latin typeface="Courier" charset="0"/>
                <a:ea typeface="ＭＳ Ｐゴシック" panose="020B0600070205080204" pitchFamily="34" charset="-128"/>
              </a:rPr>
              <a:t>,Name,Age,Year), 		enrolledIn(</a:t>
            </a:r>
            <a:r>
              <a:rPr lang="en-US" altLang="en-US">
                <a:solidFill>
                  <a:srgbClr val="CC3300"/>
                </a:solidFill>
                <a:latin typeface="Courier" charset="0"/>
                <a:ea typeface="ＭＳ Ｐゴシック" panose="020B0600070205080204" pitchFamily="34" charset="-128"/>
              </a:rPr>
              <a:t>Sid</a:t>
            </a:r>
            <a:r>
              <a:rPr lang="en-US" altLang="en-US">
                <a:latin typeface="Courier" charset="0"/>
                <a:ea typeface="ＭＳ Ｐゴシック" panose="020B0600070205080204" pitchFamily="34" charset="-128"/>
              </a:rPr>
              <a:t>,Cid,Grade)</a:t>
            </a:r>
            <a:endParaRPr lang="en-US" altLang="en-US" b="1">
              <a:ea typeface="ＭＳ Ｐゴシック" panose="020B0600070205080204" pitchFamily="34" charset="-128"/>
            </a:endParaRPr>
          </a:p>
        </p:txBody>
      </p:sp>
      <p:sp>
        <p:nvSpPr>
          <p:cNvPr id="38916" name="Text Box 4">
            <a:extLst>
              <a:ext uri="{FF2B5EF4-FFF2-40B4-BE49-F238E27FC236}">
                <a16:creationId xmlns:a16="http://schemas.microsoft.com/office/drawing/2014/main" id="{CC064765-32A1-46AD-A0C5-622D49C20289}"/>
              </a:ext>
            </a:extLst>
          </p:cNvPr>
          <p:cNvSpPr txBox="1">
            <a:spLocks noChangeArrowheads="1"/>
          </p:cNvSpPr>
          <p:nvPr/>
        </p:nvSpPr>
        <p:spPr bwMode="auto">
          <a:xfrm>
            <a:off x="228600" y="381000"/>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B6D3618D-8EFF-4C90-BC70-3067E305F8C9}"/>
              </a:ext>
            </a:extLst>
          </p:cNvPr>
          <p:cNvSpPr>
            <a:spLocks noGrp="1" noChangeArrowheads="1"/>
          </p:cNvSpPr>
          <p:nvPr>
            <p:ph type="title"/>
          </p:nvPr>
        </p:nvSpPr>
        <p:spPr/>
        <p:txBody>
          <a:bodyPr/>
          <a:lstStyle/>
          <a:p>
            <a:r>
              <a:rPr lang="en-US" altLang="en-US">
                <a:ea typeface="ＭＳ Ｐゴシック" panose="020B0600070205080204" pitchFamily="34" charset="-128"/>
              </a:rPr>
              <a:t>Relational Databases</a:t>
            </a:r>
          </a:p>
        </p:txBody>
      </p:sp>
      <p:sp>
        <p:nvSpPr>
          <p:cNvPr id="5123" name="Rectangle 5">
            <a:extLst>
              <a:ext uri="{FF2B5EF4-FFF2-40B4-BE49-F238E27FC236}">
                <a16:creationId xmlns:a16="http://schemas.microsoft.com/office/drawing/2014/main" id="{E52F098A-3D4F-4464-B37C-1353710FE715}"/>
              </a:ext>
            </a:extLst>
          </p:cNvPr>
          <p:cNvSpPr>
            <a:spLocks noGrp="1" noChangeArrowheads="1"/>
          </p:cNvSpPr>
          <p:nvPr>
            <p:ph type="body" idx="1"/>
          </p:nvPr>
        </p:nvSpPr>
        <p:spPr>
          <a:xfrm>
            <a:off x="228600" y="914400"/>
            <a:ext cx="8915400" cy="5943600"/>
          </a:xfrm>
        </p:spPr>
        <p:txBody>
          <a:bodyPr/>
          <a:lstStyle/>
          <a:p>
            <a:pPr>
              <a:lnSpc>
                <a:spcPct val="90000"/>
              </a:lnSpc>
            </a:pPr>
            <a:r>
              <a:rPr lang="en-US" altLang="en-US" sz="2400" i="1">
                <a:solidFill>
                  <a:srgbClr val="CF0E30"/>
                </a:solidFill>
                <a:ea typeface="ＭＳ Ｐゴシック" panose="020B0600070205080204" pitchFamily="34" charset="-128"/>
              </a:rPr>
              <a:t>Relational database</a:t>
            </a:r>
            <a:r>
              <a:rPr lang="en-US" altLang="en-US" sz="2400" i="1">
                <a:ea typeface="ＭＳ Ｐゴシック" panose="020B0600070205080204" pitchFamily="34" charset="-128"/>
              </a:rPr>
              <a:t>:</a:t>
            </a:r>
            <a:r>
              <a:rPr lang="en-US" altLang="en-US" sz="2400" i="1">
                <a:solidFill>
                  <a:schemeClr val="accent2"/>
                </a:solidFill>
                <a:ea typeface="ＭＳ Ｐゴシック" panose="020B0600070205080204" pitchFamily="34" charset="-128"/>
              </a:rPr>
              <a:t> </a:t>
            </a:r>
            <a:r>
              <a:rPr lang="en-US" altLang="en-US" sz="2400">
                <a:ea typeface="ＭＳ Ｐゴシック" panose="020B0600070205080204" pitchFamily="34" charset="-128"/>
              </a:rPr>
              <a:t>a set of </a:t>
            </a:r>
            <a:r>
              <a:rPr lang="en-US" altLang="en-US" sz="2400" i="1" u="sng">
                <a:ea typeface="ＭＳ Ｐゴシック" panose="020B0600070205080204" pitchFamily="34" charset="-128"/>
              </a:rPr>
              <a:t>relations/tables</a:t>
            </a:r>
            <a:endParaRPr lang="en-US" altLang="en-US" sz="2400">
              <a:solidFill>
                <a:schemeClr val="accent2"/>
              </a:solidFill>
              <a:ea typeface="ＭＳ Ｐゴシック" panose="020B0600070205080204" pitchFamily="34" charset="-128"/>
            </a:endParaRPr>
          </a:p>
          <a:p>
            <a:pPr>
              <a:lnSpc>
                <a:spcPct val="90000"/>
              </a:lnSpc>
            </a:pPr>
            <a:r>
              <a:rPr lang="en-US" altLang="en-US" sz="2400" i="1">
                <a:solidFill>
                  <a:srgbClr val="CF0E30"/>
                </a:solidFill>
                <a:ea typeface="ＭＳ Ｐゴシック" panose="020B0600070205080204" pitchFamily="34" charset="-128"/>
              </a:rPr>
              <a:t>Relation </a:t>
            </a:r>
            <a:r>
              <a:rPr lang="en-US" altLang="en-US" sz="2400" i="1" u="sng">
                <a:solidFill>
                  <a:srgbClr val="CF0E30"/>
                </a:solidFill>
                <a:ea typeface="ＭＳ Ｐゴシック" panose="020B0600070205080204" pitchFamily="34" charset="-128"/>
              </a:rPr>
              <a:t>schema</a:t>
            </a:r>
            <a:r>
              <a:rPr lang="en-US" altLang="en-US" sz="2400" i="1">
                <a:solidFill>
                  <a:srgbClr val="CF0E30"/>
                </a:solidFill>
                <a:ea typeface="ＭＳ Ｐゴシック" panose="020B0600070205080204" pitchFamily="34" charset="-128"/>
              </a:rPr>
              <a:t> </a:t>
            </a:r>
            <a:r>
              <a:rPr lang="en-US" altLang="en-US" sz="2400">
                <a:ea typeface="ＭＳ Ｐゴシック" panose="020B0600070205080204" pitchFamily="34" charset="-128"/>
              </a:rPr>
              <a:t>:</a:t>
            </a:r>
            <a:r>
              <a:rPr lang="en-US" altLang="en-US" sz="2400" i="1">
                <a:ea typeface="ＭＳ Ｐゴシック" panose="020B0600070205080204" pitchFamily="34" charset="-128"/>
              </a:rPr>
              <a:t> </a:t>
            </a:r>
            <a:r>
              <a:rPr lang="en-US" altLang="en-US" sz="2400">
                <a:ea typeface="ＭＳ Ｐゴシック" panose="020B0600070205080204" pitchFamily="34" charset="-128"/>
              </a:rPr>
              <a:t>specifies</a:t>
            </a:r>
          </a:p>
          <a:p>
            <a:pPr lvl="2">
              <a:lnSpc>
                <a:spcPct val="90000"/>
              </a:lnSpc>
              <a:buSzPct val="75000"/>
            </a:pPr>
            <a:r>
              <a:rPr lang="en-US" altLang="en-US" sz="2400" i="0">
                <a:ea typeface="ＭＳ Ｐゴシック" panose="020B0600070205080204" pitchFamily="34" charset="-128"/>
              </a:rPr>
              <a:t> </a:t>
            </a:r>
            <a:r>
              <a:rPr lang="en-US" altLang="en-US" sz="2400">
                <a:ea typeface="ＭＳ Ｐゴシック" panose="020B0600070205080204" pitchFamily="34" charset="-128"/>
              </a:rPr>
              <a:t>name of relation, </a:t>
            </a:r>
          </a:p>
          <a:p>
            <a:pPr lvl="2">
              <a:lnSpc>
                <a:spcPct val="90000"/>
              </a:lnSpc>
              <a:buSzPct val="75000"/>
            </a:pPr>
            <a:r>
              <a:rPr lang="en-US" altLang="en-US" sz="2400">
                <a:ea typeface="ＭＳ Ｐゴシック" panose="020B0600070205080204" pitchFamily="34" charset="-128"/>
              </a:rPr>
              <a:t>fixed set of  </a:t>
            </a:r>
            <a:r>
              <a:rPr lang="en-US" altLang="en-US" sz="2400" i="0">
                <a:ea typeface="ＭＳ Ｐゴシック" panose="020B0600070205080204" pitchFamily="34" charset="-128"/>
              </a:rPr>
              <a:t>named </a:t>
            </a:r>
            <a:r>
              <a:rPr lang="en-US" altLang="en-US" sz="2400" i="0" u="sng">
                <a:ea typeface="ＭＳ Ｐゴシック" panose="020B0600070205080204" pitchFamily="34" charset="-128"/>
              </a:rPr>
              <a:t>columns</a:t>
            </a:r>
            <a:r>
              <a:rPr lang="en-US" altLang="en-US" sz="2400" i="0">
                <a:solidFill>
                  <a:schemeClr val="folHlink"/>
                </a:solidFill>
                <a:ea typeface="ＭＳ Ｐゴシック" panose="020B0600070205080204" pitchFamily="34" charset="-128"/>
              </a:rPr>
              <a:t> </a:t>
            </a:r>
            <a:r>
              <a:rPr lang="en-US" altLang="en-US" sz="2400" i="0">
                <a:ea typeface="ＭＳ Ｐゴシック" panose="020B0600070205080204" pitchFamily="34" charset="-128"/>
              </a:rPr>
              <a:t>(a.k.a.</a:t>
            </a:r>
            <a:r>
              <a:rPr lang="en-US" altLang="en-US" sz="2400" i="0">
                <a:solidFill>
                  <a:schemeClr val="folHlink"/>
                </a:solidFill>
                <a:ea typeface="ＭＳ Ｐゴシック" panose="020B0600070205080204" pitchFamily="34" charset="-128"/>
              </a:rPr>
              <a:t> </a:t>
            </a:r>
            <a:r>
              <a:rPr lang="en-US" altLang="en-US" sz="2400" i="0" u="sng">
                <a:ea typeface="ＭＳ Ｐゴシック" panose="020B0600070205080204" pitchFamily="34" charset="-128"/>
              </a:rPr>
              <a:t>fields, attributes</a:t>
            </a:r>
            <a:r>
              <a:rPr lang="en-US" altLang="en-US" sz="2400" i="0">
                <a:solidFill>
                  <a:schemeClr val="folHlink"/>
                </a:solidFill>
                <a:ea typeface="ＭＳ Ｐゴシック" panose="020B0600070205080204" pitchFamily="34" charset="-128"/>
              </a:rPr>
              <a:t>)</a:t>
            </a:r>
            <a:endParaRPr lang="en-US" altLang="en-US" sz="2400">
              <a:ea typeface="ＭＳ Ｐゴシック" panose="020B0600070205080204" pitchFamily="34" charset="-128"/>
            </a:endParaRPr>
          </a:p>
          <a:p>
            <a:pPr lvl="2">
              <a:lnSpc>
                <a:spcPct val="90000"/>
              </a:lnSpc>
              <a:buSzPct val="75000"/>
            </a:pPr>
            <a:r>
              <a:rPr lang="en-US" altLang="en-US" sz="2400">
                <a:ea typeface="ＭＳ Ｐゴシック" panose="020B0600070205080204" pitchFamily="34" charset="-128"/>
              </a:rPr>
              <a:t>additional information/constraints about the columns</a:t>
            </a:r>
          </a:p>
          <a:p>
            <a:pPr>
              <a:lnSpc>
                <a:spcPct val="90000"/>
              </a:lnSpc>
              <a:buSzPct val="75000"/>
              <a:buFontTx/>
              <a:buNone/>
            </a:pPr>
            <a:r>
              <a:rPr lang="en-US" altLang="en-US" sz="2400">
                <a:ea typeface="ＭＳ Ｐゴシック" panose="020B0600070205080204" pitchFamily="34" charset="-128"/>
              </a:rPr>
              <a:t> </a:t>
            </a:r>
            <a:r>
              <a:rPr lang="en-US" altLang="en-US" sz="2400" b="0">
                <a:ea typeface="ＭＳ Ｐゴシック" panose="020B0600070205080204" pitchFamily="34" charset="-128"/>
              </a:rPr>
              <a:t>For now we continue to use </a:t>
            </a:r>
            <a:r>
              <a:rPr lang="en-US" altLang="en-US" sz="2400" b="0" i="1">
                <a:ea typeface="ＭＳ Ｐゴシック" panose="020B0600070205080204" pitchFamily="34" charset="-128"/>
              </a:rPr>
              <a:t>both </a:t>
            </a:r>
            <a:r>
              <a:rPr lang="en-US" altLang="en-US" sz="2400" b="0">
                <a:ea typeface="ＭＳ Ｐゴシック" panose="020B0600070205080204" pitchFamily="34" charset="-128"/>
              </a:rPr>
              <a:t>named columns, and, as in logic, columns identified by position.  </a:t>
            </a:r>
          </a:p>
          <a:p>
            <a:pPr>
              <a:lnSpc>
                <a:spcPct val="90000"/>
              </a:lnSpc>
              <a:buFontTx/>
              <a:buNone/>
            </a:pPr>
            <a:r>
              <a:rPr lang="en-US" altLang="en-US" sz="1800">
                <a:solidFill>
                  <a:srgbClr val="CF0E30"/>
                </a:solidFill>
                <a:ea typeface="ＭＳ Ｐゴシック" panose="020B0600070205080204" pitchFamily="34" charset="-128"/>
              </a:rPr>
              <a:t>E.G.</a:t>
            </a:r>
          </a:p>
          <a:p>
            <a:pPr>
              <a:lnSpc>
                <a:spcPct val="90000"/>
              </a:lnSpc>
              <a:buFontTx/>
              <a:buNone/>
            </a:pPr>
            <a:r>
              <a:rPr lang="en-US" altLang="en-US" sz="2400">
                <a:solidFill>
                  <a:srgbClr val="CF0E30"/>
                </a:solidFill>
                <a:ea typeface="ＭＳ Ｐゴシック" panose="020B0600070205080204" pitchFamily="34" charset="-128"/>
              </a:rPr>
              <a:t> </a:t>
            </a:r>
            <a:r>
              <a:rPr lang="en-US" altLang="en-US" sz="2400" i="1">
                <a:solidFill>
                  <a:srgbClr val="1822CD"/>
                </a:solidFill>
                <a:ea typeface="ＭＳ Ｐゴシック" panose="020B0600070205080204" pitchFamily="34" charset="-128"/>
              </a:rPr>
              <a:t>student</a:t>
            </a:r>
            <a:r>
              <a:rPr lang="en-US" altLang="en-US" sz="2400">
                <a:solidFill>
                  <a:srgbClr val="1822CD"/>
                </a:solidFill>
                <a:ea typeface="ＭＳ Ｐゴシック" panose="020B0600070205080204" pitchFamily="34" charset="-128"/>
              </a:rPr>
              <a:t>(</a:t>
            </a:r>
            <a:r>
              <a:rPr lang="en-US" altLang="en-US" sz="2400" i="1">
                <a:solidFill>
                  <a:srgbClr val="1822CD"/>
                </a:solidFill>
                <a:ea typeface="ＭＳ Ｐゴシック" panose="020B0600070205080204" pitchFamily="34" charset="-128"/>
              </a:rPr>
              <a:t>Sid, Name</a:t>
            </a:r>
            <a:r>
              <a:rPr lang="en-US" altLang="en-US" sz="2400">
                <a:solidFill>
                  <a:srgbClr val="1822CD"/>
                </a:solidFill>
                <a:ea typeface="ＭＳ Ｐゴシック" panose="020B0600070205080204" pitchFamily="34" charset="-128"/>
              </a:rPr>
              <a:t>, </a:t>
            </a:r>
            <a:r>
              <a:rPr lang="en-US" altLang="en-US" sz="2400" i="1">
                <a:solidFill>
                  <a:srgbClr val="1822CD"/>
                </a:solidFill>
                <a:ea typeface="ＭＳ Ｐゴシック" panose="020B0600070205080204" pitchFamily="34" charset="-128"/>
              </a:rPr>
              <a:t>Age</a:t>
            </a:r>
            <a:r>
              <a:rPr lang="en-US" altLang="en-US" sz="2400">
                <a:solidFill>
                  <a:srgbClr val="1822CD"/>
                </a:solidFill>
                <a:ea typeface="ＭＳ Ｐゴシック" panose="020B0600070205080204" pitchFamily="34" charset="-128"/>
              </a:rPr>
              <a:t>, </a:t>
            </a:r>
            <a:r>
              <a:rPr lang="en-US" altLang="en-US" sz="2400" i="1">
                <a:solidFill>
                  <a:srgbClr val="1822CD"/>
                </a:solidFill>
                <a:ea typeface="ＭＳ Ｐゴシック" panose="020B0600070205080204" pitchFamily="34" charset="-128"/>
              </a:rPr>
              <a:t>Gpa</a:t>
            </a:r>
            <a:r>
              <a:rPr lang="en-US" altLang="en-US" sz="2400">
                <a:solidFill>
                  <a:srgbClr val="1822CD"/>
                </a:solidFill>
                <a:ea typeface="ＭＳ Ｐゴシック" panose="020B0600070205080204" pitchFamily="34" charset="-128"/>
              </a:rPr>
              <a:t>).</a:t>
            </a:r>
          </a:p>
          <a:p>
            <a:pPr>
              <a:lnSpc>
                <a:spcPct val="90000"/>
              </a:lnSpc>
              <a:buFontTx/>
              <a:buNone/>
            </a:pPr>
            <a:endParaRPr lang="en-US" altLang="en-US" sz="1800">
              <a:solidFill>
                <a:srgbClr val="1822CD"/>
              </a:solidFill>
              <a:ea typeface="ＭＳ Ｐゴシック" panose="020B0600070205080204" pitchFamily="34" charset="-128"/>
            </a:endParaRPr>
          </a:p>
          <a:p>
            <a:pPr>
              <a:lnSpc>
                <a:spcPct val="90000"/>
              </a:lnSpc>
            </a:pPr>
            <a:r>
              <a:rPr lang="en-US" altLang="en-US" sz="2400">
                <a:solidFill>
                  <a:srgbClr val="E02300"/>
                </a:solidFill>
                <a:ea typeface="ＭＳ Ｐゴシック" panose="020B0600070205080204" pitchFamily="34" charset="-128"/>
              </a:rPr>
              <a:t>Relation </a:t>
            </a:r>
            <a:r>
              <a:rPr lang="en-US" altLang="en-US" sz="2400" u="sng">
                <a:solidFill>
                  <a:srgbClr val="E02300"/>
                </a:solidFill>
                <a:ea typeface="ＭＳ Ｐゴシック" panose="020B0600070205080204" pitchFamily="34" charset="-128"/>
              </a:rPr>
              <a:t>instance</a:t>
            </a:r>
            <a:r>
              <a:rPr lang="en-US" altLang="en-US" sz="2400">
                <a:solidFill>
                  <a:srgbClr val="E02300"/>
                </a:solidFill>
                <a:ea typeface="ＭＳ Ｐゴシック" panose="020B0600070205080204" pitchFamily="34" charset="-128"/>
              </a:rPr>
              <a:t>:</a:t>
            </a:r>
            <a:r>
              <a:rPr lang="en-US" altLang="en-US" sz="2400">
                <a:ea typeface="ＭＳ Ｐゴシック" panose="020B0600070205080204" pitchFamily="34" charset="-128"/>
              </a:rPr>
              <a:t> </a:t>
            </a:r>
            <a:r>
              <a:rPr lang="en-US" altLang="en-US" sz="2400" b="0">
                <a:ea typeface="ＭＳ Ｐゴシック" panose="020B0600070205080204" pitchFamily="34" charset="-128"/>
              </a:rPr>
              <a:t>is a </a:t>
            </a:r>
            <a:r>
              <a:rPr lang="en-US" altLang="en-US" sz="2400" b="0" i="1">
                <a:ea typeface="ＭＳ Ｐゴシック" panose="020B0600070205080204" pitchFamily="34" charset="-128"/>
              </a:rPr>
              <a:t>set</a:t>
            </a:r>
            <a:r>
              <a:rPr lang="en-US" altLang="en-US" sz="2400" b="0">
                <a:ea typeface="ＭＳ Ｐゴシック" panose="020B0600070205080204" pitchFamily="34" charset="-128"/>
              </a:rPr>
              <a:t> of </a:t>
            </a:r>
            <a:r>
              <a:rPr lang="en-US" altLang="en-US" sz="2400" b="0" u="sng">
                <a:solidFill>
                  <a:srgbClr val="E02300"/>
                </a:solidFill>
                <a:ea typeface="ＭＳ Ｐゴシック" panose="020B0600070205080204" pitchFamily="34" charset="-128"/>
              </a:rPr>
              <a:t>tuples (</a:t>
            </a:r>
            <a:r>
              <a:rPr lang="en-US" altLang="en-US" sz="2400" b="0">
                <a:ea typeface="ＭＳ Ｐゴシック" panose="020B0600070205080204" pitchFamily="34" charset="-128"/>
              </a:rPr>
              <a:t>a.k.a. </a:t>
            </a:r>
            <a:r>
              <a:rPr lang="en-US" altLang="en-US" sz="2400" b="0" u="sng">
                <a:solidFill>
                  <a:srgbClr val="E02300"/>
                </a:solidFill>
                <a:ea typeface="ＭＳ Ｐゴシック" panose="020B0600070205080204" pitchFamily="34" charset="-128"/>
              </a:rPr>
              <a:t>rows, records)</a:t>
            </a:r>
            <a:r>
              <a:rPr lang="en-US" altLang="en-US" sz="2400" b="0">
                <a:ea typeface="ＭＳ Ｐゴシック" panose="020B0600070205080204" pitchFamily="34" charset="-128"/>
              </a:rPr>
              <a:t>  of values in the columns</a:t>
            </a:r>
            <a:r>
              <a:rPr lang="en-US" altLang="en-US" sz="2400" b="0" i="1">
                <a:solidFill>
                  <a:srgbClr val="CF0E30"/>
                </a:solidFill>
                <a:ea typeface="ＭＳ Ｐゴシック" panose="020B0600070205080204" pitchFamily="34" charset="-128"/>
              </a:rPr>
              <a:t>. </a:t>
            </a:r>
            <a:r>
              <a:rPr lang="en-US" altLang="en-US" sz="2400" b="0">
                <a:ea typeface="ＭＳ Ｐゴシック" panose="020B0600070205080204" pitchFamily="34" charset="-128"/>
              </a:rPr>
              <a:t>Think of it as a table</a:t>
            </a:r>
            <a:endParaRPr lang="en-US" altLang="en-US" sz="2400" i="1">
              <a:solidFill>
                <a:srgbClr val="CF0E30"/>
              </a:solidFill>
              <a:ea typeface="ＭＳ Ｐゴシック" panose="020B0600070205080204" pitchFamily="34" charset="-128"/>
            </a:endParaRPr>
          </a:p>
          <a:p>
            <a:pPr lvl="1">
              <a:lnSpc>
                <a:spcPct val="90000"/>
              </a:lnSpc>
            </a:pPr>
            <a:r>
              <a:rPr lang="en-US" altLang="en-US" sz="2400">
                <a:ea typeface="ＭＳ Ｐゴシック" panose="020B0600070205080204" pitchFamily="34" charset="-128"/>
              </a:rPr>
              <a:t>(As a set, it is not supposed to have duplicates! )</a:t>
            </a:r>
          </a:p>
          <a:p>
            <a:pPr lvl="1">
              <a:lnSpc>
                <a:spcPct val="90000"/>
              </a:lnSpc>
            </a:pPr>
            <a:r>
              <a:rPr lang="en-US" altLang="en-US" sz="2400">
                <a:ea typeface="ＭＳ Ｐゴシック" panose="020B0600070205080204" pitchFamily="34" charset="-128"/>
              </a:rPr>
              <a:t>Must </a:t>
            </a:r>
            <a:r>
              <a:rPr lang="ja-JP" altLang="en-US" sz="2400">
                <a:ea typeface="ＭＳ Ｐゴシック" panose="020B0600070205080204" pitchFamily="34" charset="-128"/>
              </a:rPr>
              <a:t>“</a:t>
            </a:r>
            <a:r>
              <a:rPr lang="en-US" altLang="ja-JP" sz="2400">
                <a:ea typeface="ＭＳ Ｐゴシック" panose="020B0600070205080204" pitchFamily="34" charset="-128"/>
              </a:rPr>
              <a:t>match</a:t>
            </a:r>
            <a:r>
              <a:rPr lang="ja-JP" altLang="en-US" sz="2400">
                <a:ea typeface="ＭＳ Ｐゴシック" panose="020B0600070205080204" pitchFamily="34" charset="-128"/>
              </a:rPr>
              <a:t>”</a:t>
            </a:r>
            <a:r>
              <a:rPr lang="en-US" altLang="ja-JP" sz="2400">
                <a:ea typeface="ＭＳ Ｐゴシック" panose="020B0600070205080204" pitchFamily="34" charset="-128"/>
              </a:rPr>
              <a:t> the schema</a:t>
            </a:r>
            <a:endParaRPr lang="en-US" altLang="en-US" sz="2400">
              <a:ea typeface="ＭＳ Ｐゴシック" panose="020B0600070205080204" pitchFamily="34" charset="-128"/>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3">
            <a:extLst>
              <a:ext uri="{FF2B5EF4-FFF2-40B4-BE49-F238E27FC236}">
                <a16:creationId xmlns:a16="http://schemas.microsoft.com/office/drawing/2014/main" id="{695EF99A-6557-40AA-93F1-2924EE06A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215900"/>
            <a:ext cx="8369300"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3">
            <a:extLst>
              <a:ext uri="{FF2B5EF4-FFF2-40B4-BE49-F238E27FC236}">
                <a16:creationId xmlns:a16="http://schemas.microsoft.com/office/drawing/2014/main" id="{DC8E8791-21E1-4850-B613-43A1DCD447C3}"/>
              </a:ext>
            </a:extLst>
          </p:cNvPr>
          <p:cNvSpPr txBox="1"/>
          <p:nvPr/>
        </p:nvSpPr>
        <p:spPr>
          <a:xfrm>
            <a:off x="152401" y="5791200"/>
            <a:ext cx="8763000" cy="830997"/>
          </a:xfrm>
          <a:prstGeom prst="rect">
            <a:avLst/>
          </a:prstGeom>
          <a:noFill/>
        </p:spPr>
        <p:txBody>
          <a:bodyPr>
            <a:spAutoFit/>
          </a:bodyPr>
          <a:lstStyle/>
          <a:p>
            <a:pPr>
              <a:defRPr/>
            </a:pPr>
            <a:r>
              <a:rPr lang="en-US" sz="2400" dirty="0">
                <a:ln>
                  <a:solidFill>
                    <a:srgbClr val="4F81BD"/>
                  </a:solidFill>
                </a:ln>
                <a:solidFill>
                  <a:srgbClr val="000000"/>
                </a:solidFill>
                <a:latin typeface="Times" pitchFamily="-109" charset="0"/>
                <a:ea typeface="ＭＳ Ｐゴシック" pitchFamily="-109" charset="-128"/>
                <a:cs typeface="ＭＳ Ｐゴシック" pitchFamily="-109" charset="-128"/>
              </a:rPr>
              <a:t>Combine rows from S and E where columns with the same name have identical values, and eliminate duplicate columns.</a:t>
            </a:r>
          </a:p>
        </p:txBody>
      </p:sp>
      <p:sp>
        <p:nvSpPr>
          <p:cNvPr id="5" name="Rectangle 2">
            <a:extLst>
              <a:ext uri="{FF2B5EF4-FFF2-40B4-BE49-F238E27FC236}">
                <a16:creationId xmlns:a16="http://schemas.microsoft.com/office/drawing/2014/main" id="{361423A0-591A-4069-BF51-0C5C37AB9009}"/>
              </a:ext>
            </a:extLst>
          </p:cNvPr>
          <p:cNvSpPr txBox="1">
            <a:spLocks noChangeArrowheads="1"/>
          </p:cNvSpPr>
          <p:nvPr/>
        </p:nvSpPr>
        <p:spPr>
          <a:xfrm>
            <a:off x="1447800" y="-88900"/>
            <a:ext cx="5562600" cy="609600"/>
          </a:xfrm>
          <a:prstGeom prst="rect">
            <a:avLst/>
          </a:prstGeom>
        </p:spPr>
        <p:txBody>
          <a:bodyPr/>
          <a:lstStyle>
            <a:lvl1pPr algn="ctr" rtl="0" eaLnBrk="0" fontAlgn="base" hangingPunct="0">
              <a:spcBef>
                <a:spcPct val="0"/>
              </a:spcBef>
              <a:spcAft>
                <a:spcPct val="0"/>
              </a:spcAft>
              <a:defRPr sz="3200" b="1">
                <a:solidFill>
                  <a:srgbClr val="CC0000"/>
                </a:solidFill>
                <a:latin typeface="+mj-lt"/>
                <a:ea typeface="ＭＳ Ｐゴシック" pitchFamily="-84" charset="-128"/>
                <a:cs typeface="ＭＳ Ｐゴシック" pitchFamily="-84" charset="-128"/>
              </a:defRPr>
            </a:lvl1pPr>
            <a:lvl2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2pPr>
            <a:lvl3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3pPr>
            <a:lvl4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4pPr>
            <a:lvl5pPr algn="ctr" rtl="0" eaLnBrk="0" fontAlgn="base" hangingPunct="0">
              <a:spcBef>
                <a:spcPct val="0"/>
              </a:spcBef>
              <a:spcAft>
                <a:spcPct val="0"/>
              </a:spcAft>
              <a:defRPr sz="3200" b="1">
                <a:solidFill>
                  <a:srgbClr val="CC0000"/>
                </a:solidFill>
                <a:latin typeface="Times" pitchFamily="-109" charset="0"/>
                <a:ea typeface="ＭＳ Ｐゴシック" pitchFamily="-84" charset="-128"/>
                <a:cs typeface="ＭＳ Ｐゴシック" pitchFamily="-84" charset="-128"/>
              </a:defRPr>
            </a:lvl5pPr>
            <a:lvl6pPr marL="457200" algn="ctr" rtl="0" eaLnBrk="0" fontAlgn="base" hangingPunct="0">
              <a:spcBef>
                <a:spcPct val="0"/>
              </a:spcBef>
              <a:spcAft>
                <a:spcPct val="0"/>
              </a:spcAft>
              <a:defRPr sz="3200" b="1">
                <a:solidFill>
                  <a:srgbClr val="CC0000"/>
                </a:solidFill>
                <a:latin typeface="Times" pitchFamily="-109" charset="0"/>
              </a:defRPr>
            </a:lvl6pPr>
            <a:lvl7pPr marL="914400" algn="ctr" rtl="0" eaLnBrk="0" fontAlgn="base" hangingPunct="0">
              <a:spcBef>
                <a:spcPct val="0"/>
              </a:spcBef>
              <a:spcAft>
                <a:spcPct val="0"/>
              </a:spcAft>
              <a:defRPr sz="3200" b="1">
                <a:solidFill>
                  <a:srgbClr val="CC0000"/>
                </a:solidFill>
                <a:latin typeface="Times" pitchFamily="-109" charset="0"/>
              </a:defRPr>
            </a:lvl7pPr>
            <a:lvl8pPr marL="1371600" algn="ctr" rtl="0" eaLnBrk="0" fontAlgn="base" hangingPunct="0">
              <a:spcBef>
                <a:spcPct val="0"/>
              </a:spcBef>
              <a:spcAft>
                <a:spcPct val="0"/>
              </a:spcAft>
              <a:defRPr sz="3200" b="1">
                <a:solidFill>
                  <a:srgbClr val="CC0000"/>
                </a:solidFill>
                <a:latin typeface="Times" pitchFamily="-109" charset="0"/>
              </a:defRPr>
            </a:lvl8pPr>
            <a:lvl9pPr marL="1828800" algn="ctr" rtl="0" eaLnBrk="0" fontAlgn="base" hangingPunct="0">
              <a:spcBef>
                <a:spcPct val="0"/>
              </a:spcBef>
              <a:spcAft>
                <a:spcPct val="0"/>
              </a:spcAft>
              <a:defRPr sz="3200" b="1">
                <a:solidFill>
                  <a:srgbClr val="CC0000"/>
                </a:solidFill>
                <a:latin typeface="Times" pitchFamily="-109" charset="0"/>
              </a:defRPr>
            </a:lvl9pPr>
          </a:lstStyle>
          <a:p>
            <a:pPr>
              <a:defRPr/>
            </a:pPr>
            <a:r>
              <a:rPr lang="en-US" altLang="ja-JP" kern="0" dirty="0">
                <a:ea typeface="ＭＳ Ｐゴシック" charset="-128"/>
              </a:rPr>
              <a:t>e.g.</a:t>
            </a:r>
            <a:endParaRPr lang="en-US" altLang="x-none" kern="0" dirty="0">
              <a:ea typeface="ＭＳ Ｐゴシック"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829A633-8F2F-4914-A1C2-C6F8D60FE59D}"/>
              </a:ext>
            </a:extLst>
          </p:cNvPr>
          <p:cNvSpPr>
            <a:spLocks noGrp="1" noChangeArrowheads="1"/>
          </p:cNvSpPr>
          <p:nvPr>
            <p:ph type="title"/>
          </p:nvPr>
        </p:nvSpPr>
        <p:spPr>
          <a:xfrm>
            <a:off x="2667000" y="0"/>
            <a:ext cx="6019800" cy="609600"/>
          </a:xfrm>
        </p:spPr>
        <p:txBody>
          <a:bodyPr/>
          <a:lstStyle/>
          <a:p>
            <a:r>
              <a:rPr lang="en-US" altLang="ja-JP">
                <a:ea typeface="ＭＳ Ｐゴシック" panose="020B0600070205080204" pitchFamily="34" charset="-128"/>
              </a:rPr>
              <a:t>Generalized Join: “Theta Join”</a:t>
            </a:r>
            <a:endParaRPr lang="en-US" altLang="en-US">
              <a:ea typeface="ＭＳ Ｐゴシック" panose="020B0600070205080204" pitchFamily="34" charset="-128"/>
            </a:endParaRPr>
          </a:p>
        </p:txBody>
      </p:sp>
      <p:sp>
        <p:nvSpPr>
          <p:cNvPr id="43011" name="Rectangle 3">
            <a:extLst>
              <a:ext uri="{FF2B5EF4-FFF2-40B4-BE49-F238E27FC236}">
                <a16:creationId xmlns:a16="http://schemas.microsoft.com/office/drawing/2014/main" id="{26653962-C3F2-49AC-929A-BAC5B22E510F}"/>
              </a:ext>
            </a:extLst>
          </p:cNvPr>
          <p:cNvSpPr>
            <a:spLocks noGrp="1" noChangeArrowheads="1"/>
          </p:cNvSpPr>
          <p:nvPr>
            <p:ph type="body" idx="1"/>
          </p:nvPr>
        </p:nvSpPr>
        <p:spPr>
          <a:xfrm>
            <a:off x="238125" y="1981200"/>
            <a:ext cx="8686800" cy="5029200"/>
          </a:xfrm>
        </p:spPr>
        <p:txBody>
          <a:bodyPr/>
          <a:lstStyle/>
          <a:p>
            <a:pPr algn="ctr">
              <a:lnSpc>
                <a:spcPct val="120000"/>
              </a:lnSpc>
              <a:buFontTx/>
              <a:buNone/>
            </a:pPr>
            <a:r>
              <a:rPr lang="ja-JP" altLang="en-US" sz="2400" b="0" i="1" u="sng">
                <a:ea typeface="ＭＳ Ｐゴシック" panose="020B0600070205080204" pitchFamily="34" charset="-128"/>
              </a:rPr>
              <a:t>“</a:t>
            </a:r>
            <a:r>
              <a:rPr lang="en-US" altLang="ja-JP" sz="2400" b="0" i="1" u="sng">
                <a:ea typeface="ＭＳ Ｐゴシック" panose="020B0600070205080204" pitchFamily="34" charset="-128"/>
              </a:rPr>
              <a:t>Find courses in which a student got less than their GPA</a:t>
            </a:r>
            <a:r>
              <a:rPr lang="ja-JP" altLang="en-US" sz="2400" b="0" i="1" u="sng">
                <a:ea typeface="ＭＳ Ｐゴシック" panose="020B0600070205080204" pitchFamily="34" charset="-128"/>
              </a:rPr>
              <a:t>”</a:t>
            </a:r>
            <a:endParaRPr lang="en-US" altLang="ja-JP" sz="2400" b="0" i="1" u="sng">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a:lnSpc>
                <a:spcPct val="90000"/>
              </a:lnSpc>
              <a:buFontTx/>
              <a:buNone/>
            </a:pPr>
            <a:r>
              <a:rPr lang="en-US" altLang="en-US" sz="2400" b="0">
                <a:ea typeface="ＭＳ Ｐゴシック" panose="020B0600070205080204" pitchFamily="34" charset="-128"/>
              </a:rPr>
              <a:t>THETA_JOIN[student.sid=enrolled.sid &amp; gpa&gt;grade] </a:t>
            </a:r>
          </a:p>
          <a:p>
            <a:pPr>
              <a:lnSpc>
                <a:spcPct val="90000"/>
              </a:lnSpc>
              <a:buFontTx/>
              <a:buNone/>
            </a:pPr>
            <a:r>
              <a:rPr lang="en-US" altLang="en-US" sz="2400" b="0">
                <a:ea typeface="ＭＳ Ｐゴシック" panose="020B0600070205080204" pitchFamily="34" charset="-128"/>
              </a:rPr>
              <a:t>							(student,enrolledIn</a:t>
            </a:r>
            <a:r>
              <a:rPr lang="en-US" altLang="en-US" sz="2800" b="0">
                <a:ea typeface="ＭＳ Ｐゴシック" panose="020B0600070205080204" pitchFamily="34" charset="-128"/>
              </a:rPr>
              <a:t>)</a:t>
            </a:r>
          </a:p>
          <a:p>
            <a:pPr lvl="1">
              <a:lnSpc>
                <a:spcPct val="0"/>
              </a:lnSpc>
              <a:buFontTx/>
              <a:buNone/>
            </a:pPr>
            <a:endParaRPr lang="en-US" altLang="en-US" sz="2800">
              <a:ea typeface="ＭＳ Ｐゴシック" panose="020B0600070205080204" pitchFamily="34" charset="-128"/>
            </a:endParaRPr>
          </a:p>
          <a:p>
            <a:pPr lvl="1">
              <a:lnSpc>
                <a:spcPct val="90000"/>
              </a:lnSpc>
              <a:buFontTx/>
              <a:buNone/>
            </a:pPr>
            <a:r>
              <a:rPr lang="en-US" altLang="en-US" sz="2800">
                <a:ea typeface="ＭＳ Ｐゴシック" panose="020B0600070205080204" pitchFamily="34" charset="-128"/>
                <a:sym typeface="Symbol" panose="05050102010706020507" pitchFamily="18" charset="2"/>
              </a:rPr>
              <a:t>student  </a:t>
            </a:r>
            <a:r>
              <a:rPr lang="en-US" altLang="en-US" sz="4400">
                <a:ea typeface="ＭＳ Ｐゴシック" panose="020B0600070205080204" pitchFamily="34" charset="-128"/>
                <a:sym typeface="Symbol" panose="05050102010706020507" pitchFamily="18" charset="2"/>
              </a:rPr>
              <a:t> </a:t>
            </a:r>
            <a:r>
              <a:rPr lang="en-US" altLang="en-US" sz="3600" b="1">
                <a:ea typeface="ＭＳ Ｐゴシック" panose="020B0600070205080204" pitchFamily="34" charset="-128"/>
              </a:rPr>
              <a:t>⋈ </a:t>
            </a:r>
            <a:r>
              <a:rPr lang="en-US" altLang="en-US" sz="2800" b="1" baseline="-25000">
                <a:ea typeface="ＭＳ Ｐゴシック" panose="020B0600070205080204" pitchFamily="34" charset="-128"/>
                <a:sym typeface="Symbol" panose="05050102010706020507" pitchFamily="18" charset="2"/>
              </a:rPr>
              <a:t>Condition</a:t>
            </a:r>
            <a:r>
              <a:rPr lang="en-US" altLang="en-US" sz="3600">
                <a:ea typeface="ＭＳ Ｐゴシック" panose="020B0600070205080204" pitchFamily="34" charset="-128"/>
                <a:sym typeface="Symbol" panose="05050102010706020507" pitchFamily="18" charset="2"/>
              </a:rPr>
              <a:t>  </a:t>
            </a:r>
            <a:r>
              <a:rPr lang="en-US" altLang="en-US" sz="2800">
                <a:ea typeface="ＭＳ Ｐゴシック" panose="020B0600070205080204" pitchFamily="34" charset="-128"/>
                <a:sym typeface="Symbol" panose="05050102010706020507" pitchFamily="18" charset="2"/>
              </a:rPr>
              <a:t>enrolledIn</a:t>
            </a:r>
          </a:p>
          <a:p>
            <a:pPr>
              <a:lnSpc>
                <a:spcPct val="90000"/>
              </a:lnSpc>
              <a:buFontTx/>
              <a:buNone/>
            </a:pPr>
            <a:endParaRPr lang="en-US" altLang="en-US" sz="2400">
              <a:ea typeface="ＭＳ Ｐゴシック" panose="020B0600070205080204" pitchFamily="34" charset="-128"/>
              <a:sym typeface="Symbol" panose="05050102010706020507" pitchFamily="18" charset="2"/>
            </a:endParaRPr>
          </a:p>
          <a:p>
            <a:pPr>
              <a:lnSpc>
                <a:spcPct val="90000"/>
              </a:lnSpc>
              <a:buFontTx/>
              <a:buNone/>
            </a:pPr>
            <a:r>
              <a:rPr lang="en-US" altLang="en-US" sz="2400">
                <a:ea typeface="ＭＳ Ｐゴシック" panose="020B0600070205080204" pitchFamily="34" charset="-128"/>
                <a:sym typeface="Symbol" panose="05050102010706020507" pitchFamily="18" charset="2"/>
              </a:rPr>
              <a:t>Same as SELECT[</a:t>
            </a:r>
            <a:r>
              <a:rPr lang="en-US" altLang="en-US">
                <a:ea typeface="ＭＳ Ｐゴシック" panose="020B0600070205080204" pitchFamily="34" charset="-128"/>
                <a:sym typeface="Symbol" panose="05050102010706020507" pitchFamily="18" charset="2"/>
              </a:rPr>
              <a:t>Condition</a:t>
            </a:r>
            <a:r>
              <a:rPr lang="en-US" altLang="en-US" sz="2400">
                <a:ea typeface="ＭＳ Ｐゴシック" panose="020B0600070205080204" pitchFamily="34" charset="-128"/>
                <a:sym typeface="Symbol" panose="05050102010706020507" pitchFamily="18" charset="2"/>
              </a:rPr>
              <a:t>] (PRODUCT(</a:t>
            </a:r>
            <a:r>
              <a:rPr lang="en-US" altLang="en-US" sz="2400" b="0">
                <a:ea typeface="ＭＳ Ｐゴシック" panose="020B0600070205080204" pitchFamily="34" charset="-128"/>
                <a:sym typeface="Symbol" panose="05050102010706020507" pitchFamily="18" charset="2"/>
              </a:rPr>
              <a:t>student, enrolledIn)</a:t>
            </a:r>
            <a:endParaRPr lang="en-US" altLang="en-US" sz="2400">
              <a:ea typeface="ＭＳ Ｐゴシック" panose="020B0600070205080204" pitchFamily="34" charset="-128"/>
            </a:endParaRPr>
          </a:p>
        </p:txBody>
      </p:sp>
      <p:sp>
        <p:nvSpPr>
          <p:cNvPr id="43012" name="Text Box 4">
            <a:extLst>
              <a:ext uri="{FF2B5EF4-FFF2-40B4-BE49-F238E27FC236}">
                <a16:creationId xmlns:a16="http://schemas.microsoft.com/office/drawing/2014/main" id="{4ECCA683-29F9-468A-BC87-DFDCB5361657}"/>
              </a:ext>
            </a:extLst>
          </p:cNvPr>
          <p:cNvSpPr txBox="1">
            <a:spLocks noChangeArrowheads="1"/>
          </p:cNvSpPr>
          <p:nvPr/>
        </p:nvSpPr>
        <p:spPr bwMode="auto">
          <a:xfrm>
            <a:off x="533400" y="792163"/>
            <a:ext cx="3132138" cy="1006475"/>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t>student(</a:t>
            </a:r>
            <a:r>
              <a:rPr lang="en-US" altLang="en-US" b="0" u="sng"/>
              <a:t>Sid</a:t>
            </a:r>
            <a:r>
              <a:rPr lang="en-US" altLang="en-US" b="0"/>
              <a:t>,Name,Age, Gpa)</a:t>
            </a:r>
          </a:p>
          <a:p>
            <a:pPr>
              <a:lnSpc>
                <a:spcPct val="100000"/>
              </a:lnSpc>
              <a:spcBef>
                <a:spcPct val="0"/>
              </a:spcBef>
              <a:buFontTx/>
              <a:buNone/>
            </a:pPr>
            <a:r>
              <a:rPr lang="en-US" altLang="en-US" b="0"/>
              <a:t>course(</a:t>
            </a:r>
            <a:r>
              <a:rPr lang="en-US" altLang="en-US" b="0" u="sng"/>
              <a:t>Cid</a:t>
            </a:r>
            <a:r>
              <a:rPr lang="en-US" altLang="en-US" b="0"/>
              <a:t>, Title, Dept)</a:t>
            </a:r>
          </a:p>
          <a:p>
            <a:pPr>
              <a:lnSpc>
                <a:spcPct val="100000"/>
              </a:lnSpc>
              <a:spcBef>
                <a:spcPct val="0"/>
              </a:spcBef>
              <a:buFontTx/>
              <a:buNone/>
            </a:pPr>
            <a:r>
              <a:rPr lang="en-US" altLang="en-US" b="0"/>
              <a:t>enrolledIn(</a:t>
            </a:r>
            <a:r>
              <a:rPr lang="en-US" altLang="en-US" b="0" u="sng"/>
              <a:t>Sid,Cid</a:t>
            </a:r>
            <a:r>
              <a:rPr lang="en-US" altLang="en-US" b="0"/>
              <a:t>,Grade)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7ACE687-6E67-4AF0-AB13-56B3C9DA589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endParaRPr lang="en-US" altLang="en-US" b="0"/>
          </a:p>
        </p:txBody>
      </p:sp>
      <p:sp>
        <p:nvSpPr>
          <p:cNvPr id="45059" name="Rectangle 3">
            <a:extLst>
              <a:ext uri="{FF2B5EF4-FFF2-40B4-BE49-F238E27FC236}">
                <a16:creationId xmlns:a16="http://schemas.microsoft.com/office/drawing/2014/main" id="{08CA3B14-CDF7-466C-9FA6-34818EB1EDB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endParaRPr lang="en-US" altLang="en-US" b="0"/>
          </a:p>
        </p:txBody>
      </p:sp>
      <p:sp>
        <p:nvSpPr>
          <p:cNvPr id="45060" name="Rectangle 4">
            <a:extLst>
              <a:ext uri="{FF2B5EF4-FFF2-40B4-BE49-F238E27FC236}">
                <a16:creationId xmlns:a16="http://schemas.microsoft.com/office/drawing/2014/main" id="{D58A9E39-3A4D-4B10-A844-B5D2B0012844}"/>
              </a:ext>
            </a:extLst>
          </p:cNvPr>
          <p:cNvSpPr>
            <a:spLocks noGrp="1" noChangeArrowheads="1"/>
          </p:cNvSpPr>
          <p:nvPr>
            <p:ph type="title"/>
          </p:nvPr>
        </p:nvSpPr>
        <p:spPr>
          <a:noFill/>
        </p:spPr>
        <p:txBody>
          <a:bodyPr/>
          <a:lstStyle/>
          <a:p>
            <a:r>
              <a:rPr lang="en-US" altLang="en-US">
                <a:ea typeface="ＭＳ Ｐゴシック" panose="020B0600070205080204" pitchFamily="34" charset="-128"/>
              </a:rPr>
              <a:t>Examples of Division A/B</a:t>
            </a:r>
          </a:p>
        </p:txBody>
      </p:sp>
      <p:graphicFrame>
        <p:nvGraphicFramePr>
          <p:cNvPr id="45061" name="Object 2">
            <a:hlinkClick r:id="" action="ppaction://ole?verb=0"/>
            <a:extLst>
              <a:ext uri="{FF2B5EF4-FFF2-40B4-BE49-F238E27FC236}">
                <a16:creationId xmlns:a16="http://schemas.microsoft.com/office/drawing/2014/main" id="{EADBE3C5-E9EC-4F3C-8FBE-9A5DCA2258B0}"/>
              </a:ext>
            </a:extLst>
          </p:cNvPr>
          <p:cNvGraphicFramePr>
            <a:graphicFrameLocks/>
          </p:cNvGraphicFramePr>
          <p:nvPr/>
        </p:nvGraphicFramePr>
        <p:xfrm>
          <a:off x="831850" y="1746250"/>
          <a:ext cx="1990725" cy="4260850"/>
        </p:xfrm>
        <a:graphic>
          <a:graphicData uri="http://schemas.openxmlformats.org/presentationml/2006/ole">
            <mc:AlternateContent xmlns:mc="http://schemas.openxmlformats.org/markup-compatibility/2006">
              <mc:Choice xmlns:v="urn:schemas-microsoft-com:vml" Requires="v">
                <p:oleObj spid="_x0000_s45075" name="Document" r:id="rId4" imgW="7366000" imgH="15748000" progId="Word.Document.8">
                  <p:embed/>
                </p:oleObj>
              </mc:Choice>
              <mc:Fallback>
                <p:oleObj name="Document" r:id="rId4" imgW="7366000" imgH="157480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1746250"/>
                        <a:ext cx="199072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2" name="Object 3">
            <a:hlinkClick r:id="" action="ppaction://ole?verb=0"/>
            <a:extLst>
              <a:ext uri="{FF2B5EF4-FFF2-40B4-BE49-F238E27FC236}">
                <a16:creationId xmlns:a16="http://schemas.microsoft.com/office/drawing/2014/main" id="{A2217723-1691-4E72-8E6F-6EF5C7AE5BBB}"/>
              </a:ext>
            </a:extLst>
          </p:cNvPr>
          <p:cNvGraphicFramePr>
            <a:graphicFrameLocks/>
          </p:cNvGraphicFramePr>
          <p:nvPr/>
        </p:nvGraphicFramePr>
        <p:xfrm>
          <a:off x="3429000" y="1747838"/>
          <a:ext cx="1165225" cy="1035050"/>
        </p:xfrm>
        <a:graphic>
          <a:graphicData uri="http://schemas.openxmlformats.org/presentationml/2006/ole">
            <mc:AlternateContent xmlns:mc="http://schemas.openxmlformats.org/markup-compatibility/2006">
              <mc:Choice xmlns:v="urn:schemas-microsoft-com:vml" Requires="v">
                <p:oleObj spid="_x0000_s45076" name="Document" r:id="rId6" imgW="7391400" imgH="6565900" progId="Word.Document.8">
                  <p:embed/>
                </p:oleObj>
              </mc:Choice>
              <mc:Fallback>
                <p:oleObj name="Document" r:id="rId6" imgW="7391400" imgH="6565900" progId="Word.Document.8">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747838"/>
                        <a:ext cx="116522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3" name="Object 4">
            <a:hlinkClick r:id="" action="ppaction://ole?verb=0"/>
            <a:extLst>
              <a:ext uri="{FF2B5EF4-FFF2-40B4-BE49-F238E27FC236}">
                <a16:creationId xmlns:a16="http://schemas.microsoft.com/office/drawing/2014/main" id="{51025972-FE1C-43DB-B59E-FEC6BC9E7143}"/>
              </a:ext>
            </a:extLst>
          </p:cNvPr>
          <p:cNvGraphicFramePr>
            <a:graphicFrameLocks/>
          </p:cNvGraphicFramePr>
          <p:nvPr/>
        </p:nvGraphicFramePr>
        <p:xfrm>
          <a:off x="5562600" y="1747838"/>
          <a:ext cx="1327150" cy="1638300"/>
        </p:xfrm>
        <a:graphic>
          <a:graphicData uri="http://schemas.openxmlformats.org/presentationml/2006/ole">
            <mc:AlternateContent xmlns:mc="http://schemas.openxmlformats.org/markup-compatibility/2006">
              <mc:Choice xmlns:v="urn:schemas-microsoft-com:vml" Requires="v">
                <p:oleObj spid="_x0000_s45077" name="Document" r:id="rId8" imgW="7366000" imgH="9093200" progId="Word.Document.8">
                  <p:embed/>
                </p:oleObj>
              </mc:Choice>
              <mc:Fallback>
                <p:oleObj name="Document" r:id="rId8" imgW="7366000" imgH="9093200" progId="Word.Document.8">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47838"/>
                        <a:ext cx="13271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4" name="Object 5">
            <a:hlinkClick r:id="" action="ppaction://ole?verb=0"/>
            <a:extLst>
              <a:ext uri="{FF2B5EF4-FFF2-40B4-BE49-F238E27FC236}">
                <a16:creationId xmlns:a16="http://schemas.microsoft.com/office/drawing/2014/main" id="{B11EEF8B-69D3-4C85-9E82-14CAA4D9E842}"/>
              </a:ext>
            </a:extLst>
          </p:cNvPr>
          <p:cNvGraphicFramePr>
            <a:graphicFrameLocks/>
          </p:cNvGraphicFramePr>
          <p:nvPr/>
        </p:nvGraphicFramePr>
        <p:xfrm>
          <a:off x="7624763" y="1747838"/>
          <a:ext cx="1327150" cy="2087562"/>
        </p:xfrm>
        <a:graphic>
          <a:graphicData uri="http://schemas.openxmlformats.org/presentationml/2006/ole">
            <mc:AlternateContent xmlns:mc="http://schemas.openxmlformats.org/markup-compatibility/2006">
              <mc:Choice xmlns:v="urn:schemas-microsoft-com:vml" Requires="v">
                <p:oleObj spid="_x0000_s45078" name="Document" r:id="rId10" imgW="7366000" imgH="11582400" progId="Word.Document.8">
                  <p:embed/>
                </p:oleObj>
              </mc:Choice>
              <mc:Fallback>
                <p:oleObj name="Document" r:id="rId10" imgW="7366000" imgH="11582400" progId="Word.Document.8">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4763" y="1747838"/>
                        <a:ext cx="1327150"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5" name="Object 6">
            <a:hlinkClick r:id="" action="ppaction://ole?verb=0"/>
            <a:extLst>
              <a:ext uri="{FF2B5EF4-FFF2-40B4-BE49-F238E27FC236}">
                <a16:creationId xmlns:a16="http://schemas.microsoft.com/office/drawing/2014/main" id="{23CF2790-5D6D-4C42-9817-7F6472E46404}"/>
              </a:ext>
            </a:extLst>
          </p:cNvPr>
          <p:cNvGraphicFramePr>
            <a:graphicFrameLocks/>
          </p:cNvGraphicFramePr>
          <p:nvPr/>
        </p:nvGraphicFramePr>
        <p:xfrm>
          <a:off x="3433763" y="3729038"/>
          <a:ext cx="1327150" cy="2251075"/>
        </p:xfrm>
        <a:graphic>
          <a:graphicData uri="http://schemas.openxmlformats.org/presentationml/2006/ole">
            <mc:AlternateContent xmlns:mc="http://schemas.openxmlformats.org/markup-compatibility/2006">
              <mc:Choice xmlns:v="urn:schemas-microsoft-com:vml" Requires="v">
                <p:oleObj spid="_x0000_s45079" name="Document" r:id="rId12" imgW="7366000" imgH="12484100" progId="Word.Document.8">
                  <p:embed/>
                </p:oleObj>
              </mc:Choice>
              <mc:Fallback>
                <p:oleObj name="Document" r:id="rId12" imgW="7366000" imgH="12484100" progId="Word.Document.8">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3763" y="3729038"/>
                        <a:ext cx="13271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6" name="Object 7">
            <a:hlinkClick r:id="" action="ppaction://ole?verb=0"/>
            <a:extLst>
              <a:ext uri="{FF2B5EF4-FFF2-40B4-BE49-F238E27FC236}">
                <a16:creationId xmlns:a16="http://schemas.microsoft.com/office/drawing/2014/main" id="{E06B2C0E-38DD-42C5-9BFB-5B0EB832E1A3}"/>
              </a:ext>
            </a:extLst>
          </p:cNvPr>
          <p:cNvGraphicFramePr>
            <a:graphicFrameLocks/>
          </p:cNvGraphicFramePr>
          <p:nvPr/>
        </p:nvGraphicFramePr>
        <p:xfrm>
          <a:off x="5562600" y="4491038"/>
          <a:ext cx="1327150" cy="1439862"/>
        </p:xfrm>
        <a:graphic>
          <a:graphicData uri="http://schemas.openxmlformats.org/presentationml/2006/ole">
            <mc:AlternateContent xmlns:mc="http://schemas.openxmlformats.org/markup-compatibility/2006">
              <mc:Choice xmlns:v="urn:schemas-microsoft-com:vml" Requires="v">
                <p:oleObj spid="_x0000_s45080" name="Document" r:id="rId14" imgW="7366000" imgH="7988300" progId="Word.Document.8">
                  <p:embed/>
                </p:oleObj>
              </mc:Choice>
              <mc:Fallback>
                <p:oleObj name="Document" r:id="rId14" imgW="7366000" imgH="7988300" progId="Word.Document.8">
                  <p:embed/>
                  <p:pic>
                    <p:nvPicPr>
                      <p:cNvPr id="0" name="Object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4491038"/>
                        <a:ext cx="132715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7" name="Object 8">
            <a:hlinkClick r:id="" action="ppaction://ole?verb=0"/>
            <a:extLst>
              <a:ext uri="{FF2B5EF4-FFF2-40B4-BE49-F238E27FC236}">
                <a16:creationId xmlns:a16="http://schemas.microsoft.com/office/drawing/2014/main" id="{12F44A2D-60BB-484D-BB01-1DE576FA8BF1}"/>
              </a:ext>
            </a:extLst>
          </p:cNvPr>
          <p:cNvGraphicFramePr>
            <a:graphicFrameLocks/>
          </p:cNvGraphicFramePr>
          <p:nvPr/>
        </p:nvGraphicFramePr>
        <p:xfrm>
          <a:off x="7700963" y="4876800"/>
          <a:ext cx="1327150" cy="1320800"/>
        </p:xfrm>
        <a:graphic>
          <a:graphicData uri="http://schemas.openxmlformats.org/presentationml/2006/ole">
            <mc:AlternateContent xmlns:mc="http://schemas.openxmlformats.org/markup-compatibility/2006">
              <mc:Choice xmlns:v="urn:schemas-microsoft-com:vml" Requires="v">
                <p:oleObj spid="_x0000_s45081" name="Document" r:id="rId16" imgW="7366000" imgH="7327900" progId="Word.Document.8">
                  <p:embed/>
                </p:oleObj>
              </mc:Choice>
              <mc:Fallback>
                <p:oleObj name="Document" r:id="rId16" imgW="7366000" imgH="7327900" progId="Word.Document.8">
                  <p:embed/>
                  <p:pic>
                    <p:nvPicPr>
                      <p:cNvPr id="0" name="Object 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00963" y="4876800"/>
                        <a:ext cx="13271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5068" name="Rectangle 12">
            <a:extLst>
              <a:ext uri="{FF2B5EF4-FFF2-40B4-BE49-F238E27FC236}">
                <a16:creationId xmlns:a16="http://schemas.microsoft.com/office/drawing/2014/main" id="{77611E84-F719-49BE-B60F-162D959BAFD5}"/>
              </a:ext>
            </a:extLst>
          </p:cNvPr>
          <p:cNvSpPr>
            <a:spLocks noChangeArrowheads="1"/>
          </p:cNvSpPr>
          <p:nvPr/>
        </p:nvSpPr>
        <p:spPr bwMode="auto">
          <a:xfrm>
            <a:off x="1435100" y="5838825"/>
            <a:ext cx="4746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A</a:t>
            </a:r>
          </a:p>
        </p:txBody>
      </p:sp>
      <p:sp>
        <p:nvSpPr>
          <p:cNvPr id="45069" name="Rectangle 13">
            <a:extLst>
              <a:ext uri="{FF2B5EF4-FFF2-40B4-BE49-F238E27FC236}">
                <a16:creationId xmlns:a16="http://schemas.microsoft.com/office/drawing/2014/main" id="{755FA381-360A-498B-B4BD-E7431B46E404}"/>
              </a:ext>
            </a:extLst>
          </p:cNvPr>
          <p:cNvSpPr>
            <a:spLocks noChangeArrowheads="1"/>
          </p:cNvSpPr>
          <p:nvPr/>
        </p:nvSpPr>
        <p:spPr bwMode="auto">
          <a:xfrm>
            <a:off x="3568700" y="2640013"/>
            <a:ext cx="6318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B1</a:t>
            </a:r>
          </a:p>
        </p:txBody>
      </p:sp>
      <p:sp>
        <p:nvSpPr>
          <p:cNvPr id="45070" name="Rectangle 14">
            <a:extLst>
              <a:ext uri="{FF2B5EF4-FFF2-40B4-BE49-F238E27FC236}">
                <a16:creationId xmlns:a16="http://schemas.microsoft.com/office/drawing/2014/main" id="{351FC0D9-229B-4EB1-B227-F94C804E7AEA}"/>
              </a:ext>
            </a:extLst>
          </p:cNvPr>
          <p:cNvSpPr>
            <a:spLocks noChangeArrowheads="1"/>
          </p:cNvSpPr>
          <p:nvPr/>
        </p:nvSpPr>
        <p:spPr bwMode="auto">
          <a:xfrm>
            <a:off x="5700713" y="3021013"/>
            <a:ext cx="6318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B2</a:t>
            </a:r>
          </a:p>
        </p:txBody>
      </p:sp>
      <p:sp>
        <p:nvSpPr>
          <p:cNvPr id="45071" name="Rectangle 15">
            <a:extLst>
              <a:ext uri="{FF2B5EF4-FFF2-40B4-BE49-F238E27FC236}">
                <a16:creationId xmlns:a16="http://schemas.microsoft.com/office/drawing/2014/main" id="{BDE70060-3354-43F4-9539-243D3D522F76}"/>
              </a:ext>
            </a:extLst>
          </p:cNvPr>
          <p:cNvSpPr>
            <a:spLocks noChangeArrowheads="1"/>
          </p:cNvSpPr>
          <p:nvPr/>
        </p:nvSpPr>
        <p:spPr bwMode="auto">
          <a:xfrm>
            <a:off x="7758113" y="3476625"/>
            <a:ext cx="6318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B3</a:t>
            </a:r>
          </a:p>
        </p:txBody>
      </p:sp>
      <p:sp>
        <p:nvSpPr>
          <p:cNvPr id="45072" name="Rectangle 16">
            <a:extLst>
              <a:ext uri="{FF2B5EF4-FFF2-40B4-BE49-F238E27FC236}">
                <a16:creationId xmlns:a16="http://schemas.microsoft.com/office/drawing/2014/main" id="{7A12C206-0EAA-43D1-949B-564EDB0110AC}"/>
              </a:ext>
            </a:extLst>
          </p:cNvPr>
          <p:cNvSpPr>
            <a:spLocks noChangeArrowheads="1"/>
          </p:cNvSpPr>
          <p:nvPr/>
        </p:nvSpPr>
        <p:spPr bwMode="auto">
          <a:xfrm>
            <a:off x="3340100" y="5762625"/>
            <a:ext cx="10461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A/B1</a:t>
            </a:r>
          </a:p>
        </p:txBody>
      </p:sp>
      <p:sp>
        <p:nvSpPr>
          <p:cNvPr id="45073" name="Rectangle 17">
            <a:extLst>
              <a:ext uri="{FF2B5EF4-FFF2-40B4-BE49-F238E27FC236}">
                <a16:creationId xmlns:a16="http://schemas.microsoft.com/office/drawing/2014/main" id="{79D582D9-276A-4F4C-ABBB-551A4498BBC7}"/>
              </a:ext>
            </a:extLst>
          </p:cNvPr>
          <p:cNvSpPr>
            <a:spLocks noChangeArrowheads="1"/>
          </p:cNvSpPr>
          <p:nvPr/>
        </p:nvSpPr>
        <p:spPr bwMode="auto">
          <a:xfrm>
            <a:off x="5472113" y="5762625"/>
            <a:ext cx="10461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A/B2</a:t>
            </a:r>
          </a:p>
        </p:txBody>
      </p:sp>
      <p:sp>
        <p:nvSpPr>
          <p:cNvPr id="45074" name="Rectangle 18">
            <a:extLst>
              <a:ext uri="{FF2B5EF4-FFF2-40B4-BE49-F238E27FC236}">
                <a16:creationId xmlns:a16="http://schemas.microsoft.com/office/drawing/2014/main" id="{C22DCCA0-52DD-4BAF-9713-DD80DC3BEE66}"/>
              </a:ext>
            </a:extLst>
          </p:cNvPr>
          <p:cNvSpPr>
            <a:spLocks noChangeArrowheads="1"/>
          </p:cNvSpPr>
          <p:nvPr/>
        </p:nvSpPr>
        <p:spPr bwMode="auto">
          <a:xfrm>
            <a:off x="7605713" y="5762625"/>
            <a:ext cx="10461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3200" b="0" i="1">
                <a:latin typeface="Book Antiqua" panose="02040602050305030304" pitchFamily="18" charset="0"/>
              </a:rPr>
              <a:t>A/B3</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6C4864A-B6EF-4223-BA6B-8BCB34375D3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endParaRPr lang="en-US" altLang="en-US" b="0"/>
          </a:p>
        </p:txBody>
      </p:sp>
      <p:sp>
        <p:nvSpPr>
          <p:cNvPr id="7171" name="Rectangle 3">
            <a:extLst>
              <a:ext uri="{FF2B5EF4-FFF2-40B4-BE49-F238E27FC236}">
                <a16:creationId xmlns:a16="http://schemas.microsoft.com/office/drawing/2014/main" id="{F334430B-1856-4298-8491-453E153AFAA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endParaRPr lang="en-US" altLang="en-US" b="0"/>
          </a:p>
        </p:txBody>
      </p:sp>
      <p:sp>
        <p:nvSpPr>
          <p:cNvPr id="7172" name="Rectangle 4">
            <a:extLst>
              <a:ext uri="{FF2B5EF4-FFF2-40B4-BE49-F238E27FC236}">
                <a16:creationId xmlns:a16="http://schemas.microsoft.com/office/drawing/2014/main" id="{D7682A71-533E-44DC-A19E-7FC3F906FF1F}"/>
              </a:ext>
            </a:extLst>
          </p:cNvPr>
          <p:cNvSpPr>
            <a:spLocks noGrp="1" noChangeArrowheads="1"/>
          </p:cNvSpPr>
          <p:nvPr>
            <p:ph type="title"/>
          </p:nvPr>
        </p:nvSpPr>
        <p:spPr>
          <a:xfrm>
            <a:off x="228600" y="0"/>
            <a:ext cx="8915400" cy="838200"/>
          </a:xfrm>
        </p:spPr>
        <p:txBody>
          <a:bodyPr/>
          <a:lstStyle/>
          <a:p>
            <a:r>
              <a:rPr lang="en-US" altLang="en-US">
                <a:ea typeface="ＭＳ Ｐゴシック" panose="020B0600070205080204" pitchFamily="34" charset="-128"/>
              </a:rPr>
              <a:t>e.g. </a:t>
            </a:r>
            <a:br>
              <a:rPr lang="en-US" altLang="en-US">
                <a:ea typeface="ＭＳ Ｐゴシック" panose="020B0600070205080204" pitchFamily="34" charset="-128"/>
              </a:rPr>
            </a:br>
            <a:r>
              <a:rPr lang="en-US" altLang="en-US">
                <a:ea typeface="ＭＳ Ｐゴシック" panose="020B0600070205080204" pitchFamily="34" charset="-128"/>
              </a:rPr>
              <a:t>Schema &amp; Example Instance of </a:t>
            </a:r>
            <a:r>
              <a:rPr lang="en-US" altLang="en-US">
                <a:solidFill>
                  <a:srgbClr val="1822CD"/>
                </a:solidFill>
                <a:ea typeface="ＭＳ Ｐゴシック" panose="020B0600070205080204" pitchFamily="34" charset="-128"/>
              </a:rPr>
              <a:t>student</a:t>
            </a:r>
            <a:r>
              <a:rPr lang="en-US" altLang="en-US">
                <a:ea typeface="ＭＳ Ｐゴシック" panose="020B0600070205080204" pitchFamily="34" charset="-128"/>
              </a:rPr>
              <a:t> Relation</a:t>
            </a:r>
            <a:endParaRPr lang="en-US" altLang="en-US" sz="2800">
              <a:ea typeface="ＭＳ Ｐゴシック" panose="020B0600070205080204" pitchFamily="34" charset="-128"/>
            </a:endParaRPr>
          </a:p>
        </p:txBody>
      </p:sp>
      <p:sp>
        <p:nvSpPr>
          <p:cNvPr id="7173" name="Rectangle 5">
            <a:extLst>
              <a:ext uri="{FF2B5EF4-FFF2-40B4-BE49-F238E27FC236}">
                <a16:creationId xmlns:a16="http://schemas.microsoft.com/office/drawing/2014/main" id="{A4257549-1600-467D-A30F-7F7239546A34}"/>
              </a:ext>
            </a:extLst>
          </p:cNvPr>
          <p:cNvSpPr>
            <a:spLocks noChangeArrowheads="1"/>
          </p:cNvSpPr>
          <p:nvPr/>
        </p:nvSpPr>
        <p:spPr bwMode="auto">
          <a:xfrm>
            <a:off x="673100" y="4497388"/>
            <a:ext cx="8242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SzPct val="75000"/>
              <a:buFont typeface="Wingdings" panose="05000000000000000000" pitchFamily="2" charset="2"/>
              <a:buChar char=""/>
            </a:pPr>
            <a:r>
              <a:rPr lang="en-US" altLang="en-US" sz="2800" b="0"/>
              <a:t> </a:t>
            </a:r>
            <a:r>
              <a:rPr lang="en-US" altLang="en-US" sz="2800" b="0" i="1" u="sng"/>
              <a:t>cardinality</a:t>
            </a:r>
            <a:r>
              <a:rPr lang="en-US" altLang="en-US" sz="2800" b="0"/>
              <a:t> = 3,  all rows distinct</a:t>
            </a:r>
          </a:p>
        </p:txBody>
      </p:sp>
      <p:sp>
        <p:nvSpPr>
          <p:cNvPr id="7174" name="Line 7">
            <a:extLst>
              <a:ext uri="{FF2B5EF4-FFF2-40B4-BE49-F238E27FC236}">
                <a16:creationId xmlns:a16="http://schemas.microsoft.com/office/drawing/2014/main" id="{F35DE3AD-BE90-4F9A-AE0F-B1E89F598FEE}"/>
              </a:ext>
            </a:extLst>
          </p:cNvPr>
          <p:cNvSpPr>
            <a:spLocks noChangeShapeType="1"/>
          </p:cNvSpPr>
          <p:nvPr/>
        </p:nvSpPr>
        <p:spPr bwMode="auto">
          <a:xfrm>
            <a:off x="1333500" y="2819400"/>
            <a:ext cx="6477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 name="Rectangle 10">
            <a:extLst>
              <a:ext uri="{FF2B5EF4-FFF2-40B4-BE49-F238E27FC236}">
                <a16:creationId xmlns:a16="http://schemas.microsoft.com/office/drawing/2014/main" id="{50B70B45-0206-4D18-9A6C-73794602F12B}"/>
              </a:ext>
            </a:extLst>
          </p:cNvPr>
          <p:cNvSpPr>
            <a:spLocks noChangeArrowheads="1"/>
          </p:cNvSpPr>
          <p:nvPr/>
        </p:nvSpPr>
        <p:spPr bwMode="auto">
          <a:xfrm>
            <a:off x="838200" y="990600"/>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800" i="1">
                <a:solidFill>
                  <a:srgbClr val="1822CD"/>
                </a:solidFill>
              </a:rPr>
              <a:t>student(Sid,Name,Age,Gpa)</a:t>
            </a:r>
            <a:endParaRPr lang="en-US" altLang="en-US" i="1">
              <a:solidFill>
                <a:srgbClr val="1822CD"/>
              </a:solidFill>
            </a:endParaRPr>
          </a:p>
        </p:txBody>
      </p:sp>
      <p:graphicFrame>
        <p:nvGraphicFramePr>
          <p:cNvPr id="20515" name="Group 35">
            <a:extLst>
              <a:ext uri="{FF2B5EF4-FFF2-40B4-BE49-F238E27FC236}">
                <a16:creationId xmlns:a16="http://schemas.microsoft.com/office/drawing/2014/main" id="{0DA42136-47ED-4736-8861-9974634C17BD}"/>
              </a:ext>
            </a:extLst>
          </p:cNvPr>
          <p:cNvGraphicFramePr>
            <a:graphicFrameLocks noGrp="1"/>
          </p:cNvGraphicFramePr>
          <p:nvPr/>
        </p:nvGraphicFramePr>
        <p:xfrm>
          <a:off x="1524000" y="2286000"/>
          <a:ext cx="6096000" cy="18288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sid</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name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age</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chemeClr val="tx1"/>
                          </a:solidFill>
                          <a:effectLst/>
                          <a:latin typeface="Times" charset="0"/>
                          <a:ea typeface="ＭＳ Ｐゴシック" charset="-128"/>
                        </a:rPr>
                        <a:t>gpa</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5366</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Jones</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3.4</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53688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Smith</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3.2</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53650</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Smith</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19</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tc>
                  <a:txBody>
                    <a:bodyPr/>
                    <a:lstStyle>
                      <a:lvl1pPr defTabSz="457200">
                        <a:lnSpc>
                          <a:spcPct val="80000"/>
                        </a:lnSpc>
                        <a:spcBef>
                          <a:spcPct val="20000"/>
                        </a:spcBef>
                        <a:defRPr b="1">
                          <a:solidFill>
                            <a:schemeClr val="tx1"/>
                          </a:solidFill>
                          <a:latin typeface="Times" charset="0"/>
                          <a:ea typeface="ＭＳ Ｐゴシック" charset="-128"/>
                        </a:defRPr>
                      </a:lvl1pPr>
                      <a:lvl2pPr marL="37931725" indent="-37474525" defTabSz="457200">
                        <a:lnSpc>
                          <a:spcPct val="80000"/>
                        </a:lnSpc>
                        <a:spcBef>
                          <a:spcPct val="20000"/>
                        </a:spcBef>
                        <a:buClr>
                          <a:schemeClr val="tx1"/>
                        </a:buClr>
                        <a:buSzPct val="100000"/>
                        <a:defRPr>
                          <a:solidFill>
                            <a:schemeClr val="tx1"/>
                          </a:solidFill>
                          <a:latin typeface="Times" charset="0"/>
                          <a:ea typeface="ＭＳ Ｐゴシック" charset="-128"/>
                        </a:defRPr>
                      </a:lvl2pPr>
                      <a:lvl3pPr>
                        <a:spcBef>
                          <a:spcPct val="20000"/>
                        </a:spcBef>
                        <a:defRPr i="1">
                          <a:solidFill>
                            <a:schemeClr val="tx1"/>
                          </a:solidFill>
                          <a:latin typeface="Times" charset="0"/>
                          <a:ea typeface="ＭＳ Ｐゴシック" charset="-128"/>
                        </a:defRPr>
                      </a:lvl3pPr>
                      <a:lvl4pPr>
                        <a:spcBef>
                          <a:spcPct val="20000"/>
                        </a:spcBef>
                        <a:defRPr b="1">
                          <a:solidFill>
                            <a:schemeClr val="tx1"/>
                          </a:solidFill>
                          <a:latin typeface="Times" charset="0"/>
                          <a:ea typeface="ＭＳ Ｐゴシック" charset="-128"/>
                        </a:defRPr>
                      </a:lvl4pPr>
                      <a:lvl5pPr>
                        <a:spcBef>
                          <a:spcPct val="20000"/>
                        </a:spcBef>
                        <a:defRPr sz="1400" b="1">
                          <a:solidFill>
                            <a:schemeClr val="tx1"/>
                          </a:solidFill>
                          <a:latin typeface="Times" charset="0"/>
                          <a:ea typeface="ＭＳ Ｐゴシック" charset="-128"/>
                        </a:defRPr>
                      </a:lvl5pPr>
                      <a:lvl6pPr marL="457200" eaLnBrk="0" fontAlgn="base" hangingPunct="0">
                        <a:spcBef>
                          <a:spcPct val="20000"/>
                        </a:spcBef>
                        <a:spcAft>
                          <a:spcPct val="0"/>
                        </a:spcAft>
                        <a:defRPr sz="1400" b="1">
                          <a:solidFill>
                            <a:schemeClr val="tx1"/>
                          </a:solidFill>
                          <a:latin typeface="Times" charset="0"/>
                          <a:ea typeface="ＭＳ Ｐゴシック" charset="-128"/>
                        </a:defRPr>
                      </a:lvl6pPr>
                      <a:lvl7pPr marL="914400" eaLnBrk="0" fontAlgn="base" hangingPunct="0">
                        <a:spcBef>
                          <a:spcPct val="20000"/>
                        </a:spcBef>
                        <a:spcAft>
                          <a:spcPct val="0"/>
                        </a:spcAft>
                        <a:defRPr sz="1400" b="1">
                          <a:solidFill>
                            <a:schemeClr val="tx1"/>
                          </a:solidFill>
                          <a:latin typeface="Times" charset="0"/>
                          <a:ea typeface="ＭＳ Ｐゴシック" charset="-128"/>
                        </a:defRPr>
                      </a:lvl7pPr>
                      <a:lvl8pPr marL="1371600" eaLnBrk="0" fontAlgn="base" hangingPunct="0">
                        <a:spcBef>
                          <a:spcPct val="20000"/>
                        </a:spcBef>
                        <a:spcAft>
                          <a:spcPct val="0"/>
                        </a:spcAft>
                        <a:defRPr sz="1400" b="1">
                          <a:solidFill>
                            <a:schemeClr val="tx1"/>
                          </a:solidFill>
                          <a:latin typeface="Times" charset="0"/>
                          <a:ea typeface="ＭＳ Ｐゴシック" charset="-128"/>
                        </a:defRPr>
                      </a:lvl8pPr>
                      <a:lvl9pPr marL="1828800" eaLnBrk="0" fontAlgn="base" hangingPunct="0">
                        <a:spcBef>
                          <a:spcPct val="20000"/>
                        </a:spcBef>
                        <a:spcAft>
                          <a:spcPct val="0"/>
                        </a:spcAft>
                        <a:defRPr sz="1400" b="1">
                          <a:solidFill>
                            <a:schemeClr val="tx1"/>
                          </a:solidFill>
                          <a:latin typeface="Times"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Times" charset="0"/>
                          <a:ea typeface="ＭＳ Ｐゴシック" charset="-128"/>
                        </a:rPr>
                        <a:t>3.8</a:t>
                      </a:r>
                    </a:p>
                  </a:txBody>
                  <a:tcPr horzOverflow="overflow">
                    <a:lnL w="12700" cap="flat" cmpd="sng" algn="ctr">
                      <a:solidFill>
                        <a:srgbClr val="000090"/>
                      </a:solidFill>
                      <a:prstDash val="solid"/>
                      <a:round/>
                      <a:headEnd type="none" w="med" len="med"/>
                      <a:tailEnd type="none" w="med" len="med"/>
                    </a:lnL>
                    <a:lnR w="12700" cap="flat" cmpd="sng" algn="ctr">
                      <a:solidFill>
                        <a:srgbClr val="000090"/>
                      </a:solidFill>
                      <a:prstDash val="solid"/>
                      <a:round/>
                      <a:headEnd type="none" w="med" len="med"/>
                      <a:tailEnd type="none" w="med" len="med"/>
                    </a:lnR>
                    <a:lnT w="12700" cap="flat" cmpd="sng" algn="ctr">
                      <a:solidFill>
                        <a:srgbClr val="000090"/>
                      </a:solidFill>
                      <a:prstDash val="solid"/>
                      <a:round/>
                      <a:headEnd type="none" w="med" len="med"/>
                      <a:tailEnd type="none" w="med" len="med"/>
                    </a:lnT>
                    <a:lnB w="12700" cap="flat" cmpd="sng" algn="ctr">
                      <a:solidFill>
                        <a:srgbClr val="00009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CA8F398-36E0-4179-8FB2-F84EA4DCCF68}"/>
              </a:ext>
            </a:extLst>
          </p:cNvPr>
          <p:cNvSpPr>
            <a:spLocks noGrp="1" noChangeArrowheads="1"/>
          </p:cNvSpPr>
          <p:nvPr>
            <p:ph type="title"/>
          </p:nvPr>
        </p:nvSpPr>
        <p:spPr/>
        <p:txBody>
          <a:bodyPr/>
          <a:lstStyle/>
          <a:p>
            <a:r>
              <a:rPr lang="en-US" altLang="en-US">
                <a:ea typeface="ＭＳ Ｐゴシック" panose="020B0600070205080204" pitchFamily="34" charset="-128"/>
              </a:rPr>
              <a:t>Operators for Relational I.M.</a:t>
            </a:r>
          </a:p>
        </p:txBody>
      </p:sp>
      <p:sp>
        <p:nvSpPr>
          <p:cNvPr id="9219" name="Rectangle 3">
            <a:extLst>
              <a:ext uri="{FF2B5EF4-FFF2-40B4-BE49-F238E27FC236}">
                <a16:creationId xmlns:a16="http://schemas.microsoft.com/office/drawing/2014/main" id="{A38B5C29-03EB-4B0B-84DF-D280D10FFB5F}"/>
              </a:ext>
            </a:extLst>
          </p:cNvPr>
          <p:cNvSpPr>
            <a:spLocks noGrp="1" noChangeArrowheads="1"/>
          </p:cNvSpPr>
          <p:nvPr>
            <p:ph type="body" idx="1"/>
          </p:nvPr>
        </p:nvSpPr>
        <p:spPr/>
        <p:txBody>
          <a:bodyPr/>
          <a:lstStyle/>
          <a:p>
            <a:pPr>
              <a:lnSpc>
                <a:spcPct val="100000"/>
              </a:lnSpc>
            </a:pPr>
            <a:r>
              <a:rPr lang="en-US" altLang="en-US" sz="2800" i="1">
                <a:ea typeface="ＭＳ Ｐゴシック" panose="020B0600070205080204" pitchFamily="34" charset="-128"/>
              </a:rPr>
              <a:t>Declare</a:t>
            </a:r>
            <a:r>
              <a:rPr lang="en-US" altLang="en-US" sz="2800">
                <a:ea typeface="ＭＳ Ｐゴシック" panose="020B0600070205080204" pitchFamily="34" charset="-128"/>
              </a:rPr>
              <a:t>: </a:t>
            </a:r>
            <a:r>
              <a:rPr lang="en-US" altLang="en-US" sz="2800" b="0">
                <a:ea typeface="ＭＳ Ｐゴシック" panose="020B0600070205080204" pitchFamily="34" charset="-128"/>
              </a:rPr>
              <a:t>name of table, number and name of columns, datatype</a:t>
            </a:r>
          </a:p>
          <a:p>
            <a:pPr>
              <a:lnSpc>
                <a:spcPct val="100000"/>
              </a:lnSpc>
            </a:pPr>
            <a:r>
              <a:rPr lang="en-US" altLang="en-US" sz="2800" i="1">
                <a:ea typeface="ＭＳ Ｐゴシック" panose="020B0600070205080204" pitchFamily="34" charset="-128"/>
              </a:rPr>
              <a:t>Constrain</a:t>
            </a:r>
            <a:r>
              <a:rPr lang="en-US" altLang="en-US" sz="2800">
                <a:ea typeface="ＭＳ Ｐゴシック" panose="020B0600070205080204" pitchFamily="34" charset="-128"/>
              </a:rPr>
              <a:t>: </a:t>
            </a:r>
            <a:r>
              <a:rPr lang="en-US" altLang="en-US" sz="2800" b="0">
                <a:ea typeface="ＭＳ Ｐゴシック" panose="020B0600070205080204" pitchFamily="34" charset="-128"/>
              </a:rPr>
              <a:t>additional constraints </a:t>
            </a:r>
          </a:p>
          <a:p>
            <a:pPr lvl="1">
              <a:lnSpc>
                <a:spcPct val="100000"/>
              </a:lnSpc>
            </a:pPr>
            <a:r>
              <a:rPr lang="en-US" altLang="en-US" sz="2800">
                <a:ea typeface="ＭＳ Ｐゴシック" panose="020B0600070205080204" pitchFamily="34" charset="-128"/>
              </a:rPr>
              <a:t> domain/type of columns</a:t>
            </a:r>
          </a:p>
          <a:p>
            <a:pPr lvl="1">
              <a:lnSpc>
                <a:spcPct val="100000"/>
              </a:lnSpc>
            </a:pPr>
            <a:r>
              <a:rPr lang="en-US" altLang="en-US" sz="2800">
                <a:ea typeface="ＭＳ Ｐゴシック" panose="020B0600070205080204" pitchFamily="34" charset="-128"/>
              </a:rPr>
              <a:t>key: a minimal set of columns that can be used to identify a row</a:t>
            </a:r>
          </a:p>
          <a:p>
            <a:pPr>
              <a:lnSpc>
                <a:spcPct val="100000"/>
              </a:lnSpc>
            </a:pPr>
            <a:r>
              <a:rPr lang="en-US" altLang="en-US" sz="2800" i="1">
                <a:ea typeface="ＭＳ Ｐゴシック" panose="020B0600070205080204" pitchFamily="34" charset="-128"/>
              </a:rPr>
              <a:t>Tell</a:t>
            </a:r>
            <a:r>
              <a:rPr lang="en-US" altLang="en-US" sz="2800">
                <a:ea typeface="ＭＳ Ｐゴシック" panose="020B0600070205080204" pitchFamily="34" charset="-128"/>
              </a:rPr>
              <a:t>: </a:t>
            </a:r>
            <a:r>
              <a:rPr lang="en-US" altLang="en-US" sz="2800" b="0">
                <a:ea typeface="ＭＳ Ｐゴシック" panose="020B0600070205080204" pitchFamily="34" charset="-128"/>
              </a:rPr>
              <a:t>insert and remove rows; change fields of existing rows</a:t>
            </a:r>
          </a:p>
          <a:p>
            <a:pPr>
              <a:lnSpc>
                <a:spcPct val="100000"/>
              </a:lnSpc>
            </a:pPr>
            <a:r>
              <a:rPr lang="en-US" altLang="en-US" sz="2800" i="1">
                <a:ea typeface="ＭＳ Ｐゴシック" panose="020B0600070205080204" pitchFamily="34" charset="-128"/>
              </a:rPr>
              <a:t>Ask</a:t>
            </a:r>
            <a:r>
              <a:rPr lang="en-US" altLang="en-US" sz="2800">
                <a:ea typeface="ＭＳ Ｐゴシック" panose="020B0600070205080204" pitchFamily="34" charset="-128"/>
              </a:rPr>
              <a:t>: </a:t>
            </a:r>
          </a:p>
          <a:p>
            <a:pPr lvl="1">
              <a:lnSpc>
                <a:spcPct val="100000"/>
              </a:lnSpc>
            </a:pPr>
            <a:r>
              <a:rPr lang="en-US" altLang="en-US" sz="2400">
                <a:ea typeface="ＭＳ Ｐゴシック" panose="020B0600070205080204" pitchFamily="34" charset="-128"/>
              </a:rPr>
              <a:t>Relational Algebra</a:t>
            </a:r>
          </a:p>
          <a:p>
            <a:pPr lvl="1">
              <a:lnSpc>
                <a:spcPct val="100000"/>
              </a:lnSpc>
            </a:pPr>
            <a:r>
              <a:rPr lang="en-US" altLang="en-US" sz="2400">
                <a:ea typeface="ＭＳ Ｐゴシック" panose="020B0600070205080204" pitchFamily="34" charset="-128"/>
              </a:rPr>
              <a:t>Datalog (</a:t>
            </a:r>
            <a:r>
              <a:rPr lang="ja-JP" altLang="en-US" sz="2400">
                <a:ea typeface="ＭＳ Ｐゴシック" panose="020B0600070205080204" pitchFamily="34" charset="-128"/>
              </a:rPr>
              <a:t>“</a:t>
            </a:r>
            <a:r>
              <a:rPr lang="en-US" altLang="ja-JP" sz="2400">
                <a:ea typeface="ＭＳ Ｐゴシック" panose="020B0600070205080204" pitchFamily="34" charset="-128"/>
              </a:rPr>
              <a:t>Domain Calculus</a:t>
            </a:r>
            <a:r>
              <a:rPr lang="ja-JP" altLang="en-US" sz="2400">
                <a:ea typeface="ＭＳ Ｐゴシック" panose="020B0600070205080204" pitchFamily="34" charset="-128"/>
              </a:rPr>
              <a:t>”</a:t>
            </a:r>
            <a:r>
              <a:rPr lang="en-US" altLang="ja-JP" sz="2400">
                <a:ea typeface="ＭＳ Ｐゴシック" panose="020B0600070205080204" pitchFamily="34" charset="-128"/>
              </a:rPr>
              <a:t>)</a:t>
            </a:r>
          </a:p>
          <a:p>
            <a:pPr lvl="1">
              <a:lnSpc>
                <a:spcPct val="100000"/>
              </a:lnSpc>
            </a:pPr>
            <a:r>
              <a:rPr lang="en-US" altLang="en-US" sz="2400">
                <a:ea typeface="ＭＳ Ｐゴシック" panose="020B0600070205080204" pitchFamily="34" charset="-128"/>
              </a:rPr>
              <a:t>SQL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D47DBE8-FAF0-47FB-9DC6-F8786D31D95F}"/>
              </a:ext>
            </a:extLst>
          </p:cNvPr>
          <p:cNvSpPr>
            <a:spLocks noGrp="1" noChangeArrowheads="1"/>
          </p:cNvSpPr>
          <p:nvPr>
            <p:ph type="title"/>
          </p:nvPr>
        </p:nvSpPr>
        <p:spPr>
          <a:xfrm>
            <a:off x="304800" y="0"/>
            <a:ext cx="8305800" cy="609600"/>
          </a:xfrm>
        </p:spPr>
        <p:txBody>
          <a:bodyPr/>
          <a:lstStyle/>
          <a:p>
            <a:r>
              <a:rPr lang="en-US" altLang="en-US" b="0">
                <a:ea typeface="ＭＳ Ｐゴシック" panose="020B0600070205080204" pitchFamily="34" charset="-128"/>
              </a:rPr>
              <a:t>Relational databases</a:t>
            </a:r>
          </a:p>
        </p:txBody>
      </p:sp>
      <p:sp>
        <p:nvSpPr>
          <p:cNvPr id="11267" name="Rectangle 3">
            <a:extLst>
              <a:ext uri="{FF2B5EF4-FFF2-40B4-BE49-F238E27FC236}">
                <a16:creationId xmlns:a16="http://schemas.microsoft.com/office/drawing/2014/main" id="{B3AD9E4D-8D20-4DEF-8D7B-6C7A69E25DD7}"/>
              </a:ext>
            </a:extLst>
          </p:cNvPr>
          <p:cNvSpPr>
            <a:spLocks noGrp="1" noChangeArrowheads="1"/>
          </p:cNvSpPr>
          <p:nvPr>
            <p:ph type="body" idx="1"/>
          </p:nvPr>
        </p:nvSpPr>
        <p:spPr>
          <a:xfrm>
            <a:off x="457200" y="685800"/>
            <a:ext cx="8458200" cy="1371600"/>
          </a:xfrm>
        </p:spPr>
        <p:txBody>
          <a:bodyPr/>
          <a:lstStyle/>
          <a:p>
            <a:pPr marL="381000" indent="-381000">
              <a:buFontTx/>
              <a:buNone/>
            </a:pPr>
            <a:r>
              <a:rPr lang="en-US" altLang="en-US" sz="3200" b="0">
                <a:solidFill>
                  <a:schemeClr val="accent2"/>
                </a:solidFill>
                <a:latin typeface="Lucida Handwriting" panose="03010101010101010101" pitchFamily="66" charset="0"/>
                <a:ea typeface="ＭＳ Ｐゴシック" panose="020B0600070205080204" pitchFamily="34" charset="-128"/>
              </a:rPr>
              <a:t>L</a:t>
            </a:r>
            <a:r>
              <a:rPr lang="en-US" altLang="en-US" sz="4400" i="1" baseline="-25000">
                <a:solidFill>
                  <a:srgbClr val="E02300"/>
                </a:solidFill>
                <a:ea typeface="ＭＳ Ｐゴシック" panose="020B0600070205080204" pitchFamily="34" charset="-128"/>
              </a:rPr>
              <a:t>declare/constrain</a:t>
            </a:r>
            <a:r>
              <a:rPr lang="en-US" altLang="en-US" sz="2800">
                <a:ea typeface="ＭＳ Ｐゴシック" panose="020B0600070205080204" pitchFamily="34" charset="-128"/>
              </a:rPr>
              <a:t>: SQL syntax for tables</a:t>
            </a:r>
            <a:endParaRPr lang="en-US" altLang="en-US" sz="2800" i="1">
              <a:ea typeface="ＭＳ Ｐゴシック" panose="020B0600070205080204" pitchFamily="34" charset="-128"/>
            </a:endParaRPr>
          </a:p>
          <a:p>
            <a:pPr marL="838200" lvl="1" indent="-381000">
              <a:buFontTx/>
              <a:buNone/>
            </a:pPr>
            <a:r>
              <a:rPr lang="en-US" altLang="en-US" sz="2800" i="1">
                <a:ea typeface="ＭＳ Ｐゴシック" panose="020B0600070205080204" pitchFamily="34" charset="-128"/>
              </a:rPr>
              <a:t>		</a:t>
            </a:r>
            <a:endParaRPr lang="en-US" altLang="en-US" sz="2800" u="sng">
              <a:ea typeface="ＭＳ Ｐゴシック" panose="020B0600070205080204" pitchFamily="34" charset="-128"/>
            </a:endParaRPr>
          </a:p>
          <a:p>
            <a:pPr marL="381000" indent="-381000">
              <a:lnSpc>
                <a:spcPct val="100000"/>
              </a:lnSpc>
              <a:buFontTx/>
              <a:buNone/>
            </a:pPr>
            <a:endParaRPr lang="en-US" altLang="en-US" sz="2800" b="0">
              <a:ea typeface="ＭＳ Ｐゴシック" panose="020B0600070205080204" pitchFamily="34" charset="-128"/>
            </a:endParaRPr>
          </a:p>
        </p:txBody>
      </p:sp>
      <p:sp>
        <p:nvSpPr>
          <p:cNvPr id="11268" name="Rectangle 7">
            <a:extLst>
              <a:ext uri="{FF2B5EF4-FFF2-40B4-BE49-F238E27FC236}">
                <a16:creationId xmlns:a16="http://schemas.microsoft.com/office/drawing/2014/main" id="{B41D12A4-2F98-4748-A56D-317DE1796EEC}"/>
              </a:ext>
            </a:extLst>
          </p:cNvPr>
          <p:cNvSpPr>
            <a:spLocks noChangeArrowheads="1"/>
          </p:cNvSpPr>
          <p:nvPr/>
        </p:nvSpPr>
        <p:spPr bwMode="auto">
          <a:xfrm>
            <a:off x="762000" y="1981200"/>
            <a:ext cx="5237163" cy="3783013"/>
          </a:xfrm>
          <a:prstGeom prst="rect">
            <a:avLst/>
          </a:prstGeom>
          <a:solidFill>
            <a:srgbClr val="CCCCCC"/>
          </a:solidFill>
          <a:ln w="3175">
            <a:solidFill>
              <a:schemeClr val="tx1"/>
            </a:solidFill>
            <a:miter lim="800000"/>
            <a:headEnd/>
            <a:tailEnd/>
          </a:ln>
        </p:spPr>
        <p:txBody>
          <a:bodyPr lIns="90488" tIns="44450" rIns="90488" bIns="44450">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b="0">
                <a:solidFill>
                  <a:srgbClr val="1822CD"/>
                </a:solidFill>
                <a:latin typeface="Courier" charset="0"/>
              </a:rPr>
              <a:t>CREATE TABLE student</a:t>
            </a:r>
          </a:p>
          <a:p>
            <a:pPr>
              <a:lnSpc>
                <a:spcPct val="100000"/>
              </a:lnSpc>
              <a:spcBef>
                <a:spcPct val="0"/>
              </a:spcBef>
              <a:buFontTx/>
              <a:buNone/>
            </a:pPr>
            <a:r>
              <a:rPr lang="en-US" altLang="en-US" b="0">
                <a:solidFill>
                  <a:srgbClr val="1822CD"/>
                </a:solidFill>
                <a:latin typeface="Courier" charset="0"/>
              </a:rPr>
              <a:t>	(sid</a:t>
            </a:r>
            <a:r>
              <a:rPr lang="de-DE" altLang="en-US" b="0">
                <a:solidFill>
                  <a:srgbClr val="1822CD"/>
                </a:solidFill>
                <a:latin typeface="Courier" charset="0"/>
              </a:rPr>
              <a:t>  </a:t>
            </a:r>
            <a:r>
              <a:rPr lang="en-US" altLang="en-US" b="0">
                <a:solidFill>
                  <a:srgbClr val="1822CD"/>
                </a:solidFill>
                <a:latin typeface="Courier" charset="0"/>
              </a:rPr>
              <a:t>INT, </a:t>
            </a:r>
          </a:p>
          <a:p>
            <a:pPr>
              <a:lnSpc>
                <a:spcPct val="100000"/>
              </a:lnSpc>
              <a:spcBef>
                <a:spcPct val="0"/>
              </a:spcBef>
              <a:buFontTx/>
              <a:buNone/>
            </a:pPr>
            <a:r>
              <a:rPr lang="en-US" altLang="en-US" b="0">
                <a:solidFill>
                  <a:srgbClr val="1822CD"/>
                </a:solidFill>
                <a:latin typeface="Courier" charset="0"/>
              </a:rPr>
              <a:t>	 name VARCHAR, </a:t>
            </a:r>
          </a:p>
          <a:p>
            <a:pPr>
              <a:lnSpc>
                <a:spcPct val="100000"/>
              </a:lnSpc>
              <a:spcBef>
                <a:spcPct val="0"/>
              </a:spcBef>
              <a:buFontTx/>
              <a:buNone/>
            </a:pPr>
            <a:r>
              <a:rPr lang="en-US" altLang="en-US" b="0">
                <a:solidFill>
                  <a:srgbClr val="1822CD"/>
                </a:solidFill>
                <a:latin typeface="Courier" charset="0"/>
              </a:rPr>
              <a:t>	 grade</a:t>
            </a:r>
            <a:r>
              <a:rPr lang="de-DE" altLang="en-US" b="0">
                <a:solidFill>
                  <a:srgbClr val="1822CD"/>
                </a:solidFill>
                <a:latin typeface="Courier" charset="0"/>
              </a:rPr>
              <a:t>  </a:t>
            </a:r>
            <a:r>
              <a:rPr lang="en-US" altLang="en-US" b="0">
                <a:solidFill>
                  <a:srgbClr val="1822CD"/>
                </a:solidFill>
                <a:latin typeface="Courier" charset="0"/>
              </a:rPr>
              <a:t>CHAR(2),</a:t>
            </a:r>
          </a:p>
          <a:p>
            <a:pPr>
              <a:lnSpc>
                <a:spcPct val="100000"/>
              </a:lnSpc>
              <a:spcBef>
                <a:spcPct val="0"/>
              </a:spcBef>
              <a:buFontTx/>
              <a:buNone/>
            </a:pPr>
            <a:r>
              <a:rPr lang="en-US" altLang="en-US" b="0">
                <a:solidFill>
                  <a:srgbClr val="1822CD"/>
                </a:solidFill>
                <a:latin typeface="Courier" charset="0"/>
              </a:rPr>
              <a:t>	 gpa	REAL,</a:t>
            </a:r>
          </a:p>
          <a:p>
            <a:pPr>
              <a:lnSpc>
                <a:spcPct val="100000"/>
              </a:lnSpc>
              <a:spcBef>
                <a:spcPct val="0"/>
              </a:spcBef>
              <a:buFontTx/>
              <a:buNone/>
            </a:pPr>
            <a:r>
              <a:rPr lang="en-US" altLang="en-US" b="0">
                <a:solidFill>
                  <a:srgbClr val="1822CD"/>
                </a:solidFill>
                <a:latin typeface="Courier" charset="0"/>
              </a:rPr>
              <a:t>	</a:t>
            </a:r>
            <a:r>
              <a:rPr lang="en-US" altLang="en-US" b="0">
                <a:solidFill>
                  <a:srgbClr val="CF0E30"/>
                </a:solidFill>
                <a:latin typeface="Courier" charset="0"/>
              </a:rPr>
              <a:t>PRIMARY KEY  (sid) )</a:t>
            </a:r>
          </a:p>
          <a:p>
            <a:pPr>
              <a:lnSpc>
                <a:spcPct val="100000"/>
              </a:lnSpc>
              <a:spcBef>
                <a:spcPct val="0"/>
              </a:spcBef>
              <a:buFontTx/>
              <a:buNone/>
            </a:pPr>
            <a:endParaRPr lang="en-US" altLang="en-US" b="0">
              <a:solidFill>
                <a:srgbClr val="1822CD"/>
              </a:solidFill>
              <a:latin typeface="Courier" charset="0"/>
            </a:endParaRPr>
          </a:p>
          <a:p>
            <a:pPr>
              <a:lnSpc>
                <a:spcPct val="100000"/>
              </a:lnSpc>
              <a:spcBef>
                <a:spcPct val="0"/>
              </a:spcBef>
              <a:buFontTx/>
              <a:buNone/>
            </a:pPr>
            <a:r>
              <a:rPr lang="en-US" altLang="en-US" b="0">
                <a:solidFill>
                  <a:srgbClr val="1822CD"/>
                </a:solidFill>
                <a:latin typeface="Courier" charset="0"/>
              </a:rPr>
              <a:t>CREATE TABLE enrolledIn</a:t>
            </a:r>
          </a:p>
          <a:p>
            <a:pPr>
              <a:lnSpc>
                <a:spcPct val="100000"/>
              </a:lnSpc>
              <a:spcBef>
                <a:spcPct val="0"/>
              </a:spcBef>
              <a:buFontTx/>
              <a:buNone/>
            </a:pPr>
            <a:r>
              <a:rPr lang="en-US" altLang="en-US" b="0">
                <a:solidFill>
                  <a:srgbClr val="1822CD"/>
                </a:solidFill>
                <a:latin typeface="Courier" charset="0"/>
              </a:rPr>
              <a:t>	(sid</a:t>
            </a:r>
            <a:r>
              <a:rPr lang="de-DE" altLang="en-US" b="0">
                <a:solidFill>
                  <a:srgbClr val="1822CD"/>
                </a:solidFill>
                <a:latin typeface="Courier" charset="0"/>
              </a:rPr>
              <a:t>  </a:t>
            </a:r>
            <a:r>
              <a:rPr lang="en-US" altLang="en-US" b="0">
                <a:solidFill>
                  <a:srgbClr val="1822CD"/>
                </a:solidFill>
                <a:latin typeface="Courier" charset="0"/>
              </a:rPr>
              <a:t>INT, </a:t>
            </a:r>
          </a:p>
          <a:p>
            <a:pPr>
              <a:lnSpc>
                <a:spcPct val="100000"/>
              </a:lnSpc>
              <a:spcBef>
                <a:spcPct val="0"/>
              </a:spcBef>
              <a:buFontTx/>
              <a:buNone/>
            </a:pPr>
            <a:r>
              <a:rPr lang="en-US" altLang="en-US" b="0">
                <a:solidFill>
                  <a:srgbClr val="1822CD"/>
                </a:solidFill>
                <a:latin typeface="Courier" charset="0"/>
              </a:rPr>
              <a:t>	 cid</a:t>
            </a:r>
            <a:r>
              <a:rPr lang="de-DE" altLang="en-US" b="0">
                <a:solidFill>
                  <a:srgbClr val="1822CD"/>
                </a:solidFill>
                <a:latin typeface="Courier" charset="0"/>
              </a:rPr>
              <a:t>  </a:t>
            </a:r>
            <a:r>
              <a:rPr lang="en-US" altLang="en-US" b="0">
                <a:solidFill>
                  <a:srgbClr val="1822CD"/>
                </a:solidFill>
                <a:latin typeface="Courier" charset="0"/>
              </a:rPr>
              <a:t>INT, </a:t>
            </a:r>
          </a:p>
          <a:p>
            <a:pPr>
              <a:lnSpc>
                <a:spcPct val="100000"/>
              </a:lnSpc>
              <a:spcBef>
                <a:spcPct val="0"/>
              </a:spcBef>
              <a:buFontTx/>
              <a:buNone/>
            </a:pPr>
            <a:r>
              <a:rPr lang="en-US" altLang="en-US" b="0">
                <a:solidFill>
                  <a:srgbClr val="1822CD"/>
                </a:solidFill>
                <a:latin typeface="Courier" charset="0"/>
              </a:rPr>
              <a:t>	 grade</a:t>
            </a:r>
            <a:r>
              <a:rPr lang="de-DE" altLang="en-US" b="0">
                <a:solidFill>
                  <a:srgbClr val="1822CD"/>
                </a:solidFill>
                <a:latin typeface="Courier" charset="0"/>
              </a:rPr>
              <a:t>  </a:t>
            </a:r>
            <a:r>
              <a:rPr lang="en-US" altLang="en-US" b="0">
                <a:solidFill>
                  <a:srgbClr val="1822CD"/>
                </a:solidFill>
                <a:latin typeface="Courier" charset="0"/>
              </a:rPr>
              <a:t>CHAR(2),</a:t>
            </a:r>
          </a:p>
          <a:p>
            <a:pPr>
              <a:lnSpc>
                <a:spcPct val="100000"/>
              </a:lnSpc>
              <a:spcBef>
                <a:spcPct val="0"/>
              </a:spcBef>
              <a:buFontTx/>
              <a:buNone/>
            </a:pPr>
            <a:r>
              <a:rPr lang="en-US" altLang="en-US" b="0">
                <a:solidFill>
                  <a:srgbClr val="1822CD"/>
                </a:solidFill>
                <a:latin typeface="Courier" charset="0"/>
              </a:rPr>
              <a:t>	</a:t>
            </a:r>
            <a:r>
              <a:rPr lang="en-US" altLang="en-US" b="0">
                <a:solidFill>
                  <a:srgbClr val="CF0E30"/>
                </a:solidFill>
                <a:latin typeface="Courier" charset="0"/>
              </a:rPr>
              <a:t>PRIMARY KEY  (sid,cid) )</a:t>
            </a:r>
            <a:r>
              <a:rPr lang="en-US" altLang="en-US" b="0">
                <a:latin typeface="Courier" charset="0"/>
              </a:rPr>
              <a:t>    </a:t>
            </a:r>
          </a:p>
        </p:txBody>
      </p:sp>
      <p:sp>
        <p:nvSpPr>
          <p:cNvPr id="6" name="TextBox 5">
            <a:extLst>
              <a:ext uri="{FF2B5EF4-FFF2-40B4-BE49-F238E27FC236}">
                <a16:creationId xmlns:a16="http://schemas.microsoft.com/office/drawing/2014/main" id="{4C22CB74-083C-4B13-8D67-93502801ACF1}"/>
              </a:ext>
            </a:extLst>
          </p:cNvPr>
          <p:cNvSpPr txBox="1">
            <a:spLocks noChangeArrowheads="1"/>
          </p:cNvSpPr>
          <p:nvPr/>
        </p:nvSpPr>
        <p:spPr bwMode="auto">
          <a:xfrm>
            <a:off x="5954713" y="1524000"/>
            <a:ext cx="33623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a:t>A set of fields is a </a:t>
            </a:r>
            <a:r>
              <a:rPr lang="en-US" altLang="en-US" i="1">
                <a:solidFill>
                  <a:srgbClr val="FF0000"/>
                </a:solidFill>
              </a:rPr>
              <a:t>key </a:t>
            </a:r>
            <a:r>
              <a:rPr lang="en-US" altLang="en-US"/>
              <a:t>if no</a:t>
            </a:r>
          </a:p>
          <a:p>
            <a:pPr>
              <a:lnSpc>
                <a:spcPct val="100000"/>
              </a:lnSpc>
              <a:spcBef>
                <a:spcPct val="0"/>
              </a:spcBef>
              <a:buFontTx/>
              <a:buNone/>
            </a:pPr>
            <a:r>
              <a:rPr lang="en-US" altLang="en-US"/>
              <a:t>distinct tuples can have same</a:t>
            </a:r>
          </a:p>
          <a:p>
            <a:pPr>
              <a:lnSpc>
                <a:spcPct val="100000"/>
              </a:lnSpc>
              <a:spcBef>
                <a:spcPct val="0"/>
              </a:spcBef>
              <a:buFontTx/>
              <a:buNone/>
            </a:pPr>
            <a:r>
              <a:rPr lang="en-US" altLang="en-US"/>
              <a:t>key values. No subset of </a:t>
            </a:r>
          </a:p>
          <a:p>
            <a:pPr>
              <a:lnSpc>
                <a:spcPct val="100000"/>
              </a:lnSpc>
              <a:spcBef>
                <a:spcPct val="0"/>
              </a:spcBef>
              <a:buFontTx/>
              <a:buNone/>
            </a:pPr>
            <a:r>
              <a:rPr lang="en-US" altLang="en-US"/>
              <a:t>these columns should have</a:t>
            </a:r>
          </a:p>
          <a:p>
            <a:pPr>
              <a:lnSpc>
                <a:spcPct val="100000"/>
              </a:lnSpc>
              <a:spcBef>
                <a:spcPct val="0"/>
              </a:spcBef>
              <a:buFontTx/>
              <a:buNone/>
            </a:pPr>
            <a:r>
              <a:rPr lang="en-US" altLang="en-US"/>
              <a:t>this property.</a:t>
            </a:r>
          </a:p>
          <a:p>
            <a:pPr>
              <a:lnSpc>
                <a:spcPct val="100000"/>
              </a:lnSpc>
              <a:spcBef>
                <a:spcPct val="0"/>
              </a:spcBef>
              <a:buFontTx/>
              <a:buNone/>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3FFB614-C94D-4DA6-A847-8664546C84C8}"/>
              </a:ext>
            </a:extLst>
          </p:cNvPr>
          <p:cNvSpPr>
            <a:spLocks noGrp="1" noChangeArrowheads="1"/>
          </p:cNvSpPr>
          <p:nvPr>
            <p:ph type="title"/>
          </p:nvPr>
        </p:nvSpPr>
        <p:spPr>
          <a:xfrm>
            <a:off x="304800" y="0"/>
            <a:ext cx="8305800" cy="609600"/>
          </a:xfrm>
        </p:spPr>
        <p:txBody>
          <a:bodyPr/>
          <a:lstStyle/>
          <a:p>
            <a:r>
              <a:rPr lang="en-US" altLang="en-US" b="0">
                <a:ea typeface="ＭＳ Ｐゴシック" panose="020B0600070205080204" pitchFamily="34" charset="-128"/>
              </a:rPr>
              <a:t>Relational databases</a:t>
            </a:r>
          </a:p>
        </p:txBody>
      </p:sp>
      <p:sp>
        <p:nvSpPr>
          <p:cNvPr id="13315" name="Rectangle 3">
            <a:extLst>
              <a:ext uri="{FF2B5EF4-FFF2-40B4-BE49-F238E27FC236}">
                <a16:creationId xmlns:a16="http://schemas.microsoft.com/office/drawing/2014/main" id="{A9025255-C30A-4195-8677-E0182FF17F7C}"/>
              </a:ext>
            </a:extLst>
          </p:cNvPr>
          <p:cNvSpPr>
            <a:spLocks noGrp="1" noChangeArrowheads="1"/>
          </p:cNvSpPr>
          <p:nvPr>
            <p:ph type="body" idx="1"/>
          </p:nvPr>
        </p:nvSpPr>
        <p:spPr>
          <a:xfrm>
            <a:off x="457200" y="685800"/>
            <a:ext cx="8458200" cy="5410200"/>
          </a:xfrm>
        </p:spPr>
        <p:txBody>
          <a:bodyPr/>
          <a:lstStyle/>
          <a:p>
            <a:pPr marL="381000" indent="-381000">
              <a:buFontTx/>
              <a:buNone/>
            </a:pPr>
            <a:r>
              <a:rPr lang="en-US" altLang="en-US" sz="3200" b="0">
                <a:solidFill>
                  <a:schemeClr val="accent2"/>
                </a:solidFill>
                <a:latin typeface="Lucida Handwriting" panose="03010101010101010101" pitchFamily="66" charset="0"/>
                <a:ea typeface="ＭＳ Ｐゴシック" panose="020B0600070205080204" pitchFamily="34" charset="-128"/>
              </a:rPr>
              <a:t>L</a:t>
            </a:r>
            <a:r>
              <a:rPr lang="en-US" altLang="en-US" sz="4400" i="1" baseline="-25000">
                <a:solidFill>
                  <a:srgbClr val="E02300"/>
                </a:solidFill>
                <a:ea typeface="ＭＳ Ｐゴシック" panose="020B0600070205080204" pitchFamily="34" charset="-128"/>
              </a:rPr>
              <a:t>tell</a:t>
            </a:r>
            <a:r>
              <a:rPr lang="en-US" altLang="en-US" sz="2800">
                <a:ea typeface="ＭＳ Ｐゴシック" panose="020B0600070205080204" pitchFamily="34" charset="-128"/>
              </a:rPr>
              <a:t>: ground atomic formulae as tuples in tables</a:t>
            </a:r>
            <a:r>
              <a:rPr lang="en-US" altLang="en-US" sz="2800" i="1">
                <a:ea typeface="ＭＳ Ｐゴシック" panose="020B0600070205080204" pitchFamily="34" charset="-128"/>
              </a:rPr>
              <a:t> (no rules!)</a:t>
            </a:r>
          </a:p>
          <a:p>
            <a:pPr marL="838200" lvl="1" indent="-381000">
              <a:buFontTx/>
              <a:buNone/>
            </a:pPr>
            <a:r>
              <a:rPr lang="en-US" altLang="en-US" sz="2800">
                <a:ea typeface="ＭＳ Ｐゴシック" panose="020B0600070205080204" pitchFamily="34" charset="-128"/>
              </a:rPr>
              <a:t>Datalog:</a:t>
            </a:r>
            <a:r>
              <a:rPr lang="en-US" altLang="en-US" sz="2800" i="1">
                <a:ea typeface="ＭＳ Ｐゴシック" panose="020B0600070205080204" pitchFamily="34" charset="-128"/>
              </a:rPr>
              <a:t>	e.g</a:t>
            </a:r>
            <a:r>
              <a:rPr lang="en-US" altLang="en-US" sz="2800">
                <a:ea typeface="ＭＳ Ｐゴシック" panose="020B0600070205080204" pitchFamily="34" charset="-128"/>
              </a:rPr>
              <a:t>.</a:t>
            </a:r>
            <a:r>
              <a:rPr lang="en-US" altLang="en-US" sz="2800" i="1">
                <a:ea typeface="ＭＳ Ｐゴシック" panose="020B0600070205080204" pitchFamily="34" charset="-128"/>
              </a:rPr>
              <a:t>	</a:t>
            </a:r>
            <a:r>
              <a:rPr lang="en-US" altLang="en-US" sz="2400">
                <a:solidFill>
                  <a:schemeClr val="tx2"/>
                </a:solidFill>
                <a:latin typeface="Courier" charset="0"/>
                <a:ea typeface="ＭＳ Ｐゴシック" panose="020B0600070205080204" pitchFamily="34" charset="-128"/>
              </a:rPr>
              <a:t>likes(bob,eve). </a:t>
            </a:r>
          </a:p>
          <a:p>
            <a:pPr marL="838200" lvl="1" indent="-381000">
              <a:buFontTx/>
              <a:buNone/>
            </a:pPr>
            <a:r>
              <a:rPr lang="en-US" altLang="en-US" sz="2400">
                <a:ea typeface="ＭＳ Ｐゴシック" panose="020B0600070205080204" pitchFamily="34" charset="-128"/>
              </a:rPr>
              <a:t>SQL: </a:t>
            </a:r>
            <a:r>
              <a:rPr lang="en-US" altLang="en-US" sz="2400">
                <a:latin typeface="Courier" charset="0"/>
                <a:ea typeface="ＭＳ Ｐゴシック" panose="020B0600070205080204" pitchFamily="34" charset="-128"/>
              </a:rPr>
              <a:t>INSERT INTO likes VALUES (</a:t>
            </a:r>
            <a:r>
              <a:rPr lang="ja-JP" altLang="en-US" sz="2400">
                <a:latin typeface="Courier" charset="0"/>
                <a:ea typeface="ＭＳ Ｐゴシック" panose="020B0600070205080204" pitchFamily="34" charset="-128"/>
              </a:rPr>
              <a:t>‘</a:t>
            </a:r>
            <a:r>
              <a:rPr lang="en-US" altLang="ja-JP" sz="2400">
                <a:latin typeface="Courier" charset="0"/>
                <a:ea typeface="ＭＳ Ｐゴシック" panose="020B0600070205080204" pitchFamily="34" charset="-128"/>
              </a:rPr>
              <a:t>bob</a:t>
            </a:r>
            <a:r>
              <a:rPr lang="ja-JP" altLang="en-US" sz="2400">
                <a:latin typeface="Courier" charset="0"/>
                <a:ea typeface="ＭＳ Ｐゴシック" panose="020B0600070205080204" pitchFamily="34" charset="-128"/>
              </a:rPr>
              <a:t>’</a:t>
            </a:r>
            <a:r>
              <a:rPr lang="en-US" altLang="ja-JP" sz="2400">
                <a:latin typeface="Courier" charset="0"/>
                <a:ea typeface="ＭＳ Ｐゴシック" panose="020B0600070205080204" pitchFamily="34" charset="-128"/>
              </a:rPr>
              <a:t>,</a:t>
            </a:r>
            <a:r>
              <a:rPr lang="ja-JP" altLang="en-US" sz="2400">
                <a:latin typeface="Courier" charset="0"/>
                <a:ea typeface="ＭＳ Ｐゴシック" panose="020B0600070205080204" pitchFamily="34" charset="-128"/>
              </a:rPr>
              <a:t>’</a:t>
            </a:r>
            <a:r>
              <a:rPr lang="en-US" altLang="ja-JP" sz="2400">
                <a:latin typeface="Courier" charset="0"/>
                <a:ea typeface="ＭＳ Ｐゴシック" panose="020B0600070205080204" pitchFamily="34" charset="-128"/>
              </a:rPr>
              <a:t>eve</a:t>
            </a:r>
            <a:r>
              <a:rPr lang="ja-JP" altLang="en-US" sz="2400">
                <a:latin typeface="Courier" charset="0"/>
                <a:ea typeface="ＭＳ Ｐゴシック" panose="020B0600070205080204" pitchFamily="34" charset="-128"/>
              </a:rPr>
              <a:t>’</a:t>
            </a:r>
            <a:r>
              <a:rPr lang="en-US" altLang="ja-JP" sz="2400">
                <a:latin typeface="Courier" charset="0"/>
                <a:ea typeface="ＭＳ Ｐゴシック" panose="020B0600070205080204" pitchFamily="34" charset="-128"/>
              </a:rPr>
              <a:t>);</a:t>
            </a:r>
          </a:p>
          <a:p>
            <a:pPr marL="838200" lvl="1" indent="-381000">
              <a:buFontTx/>
              <a:buNone/>
            </a:pPr>
            <a:endParaRPr lang="en-US" altLang="en-US" sz="2400" b="1" i="1">
              <a:solidFill>
                <a:schemeClr val="tx2"/>
              </a:solidFill>
              <a:latin typeface="Courier" charset="0"/>
              <a:ea typeface="ＭＳ Ｐゴシック" panose="020B0600070205080204" pitchFamily="34" charset="-128"/>
            </a:endParaRPr>
          </a:p>
          <a:p>
            <a:pPr marL="381000" indent="-381000">
              <a:lnSpc>
                <a:spcPct val="60000"/>
              </a:lnSpc>
              <a:buFontTx/>
              <a:buNone/>
            </a:pPr>
            <a:r>
              <a:rPr lang="en-US" altLang="en-US" sz="3200" b="0">
                <a:solidFill>
                  <a:schemeClr val="accent2"/>
                </a:solidFill>
                <a:latin typeface="Lucida Handwriting" panose="03010101010101010101" pitchFamily="66" charset="0"/>
                <a:ea typeface="ＭＳ Ｐゴシック" panose="020B0600070205080204" pitchFamily="34" charset="-128"/>
              </a:rPr>
              <a:t>L</a:t>
            </a:r>
            <a:r>
              <a:rPr lang="en-US" altLang="en-US" sz="4400" i="1" baseline="-25000">
                <a:solidFill>
                  <a:srgbClr val="E02300"/>
                </a:solidFill>
                <a:ea typeface="ＭＳ Ｐゴシック" panose="020B0600070205080204" pitchFamily="34" charset="-128"/>
              </a:rPr>
              <a:t>question</a:t>
            </a:r>
            <a:r>
              <a:rPr lang="en-US" altLang="en-US" sz="2800" i="1">
                <a:ea typeface="ＭＳ Ｐゴシック" panose="020B0600070205080204" pitchFamily="34" charset="-128"/>
              </a:rPr>
              <a:t>  </a:t>
            </a:r>
            <a:r>
              <a:rPr lang="en-US" altLang="en-US" sz="2800">
                <a:ea typeface="ＭＳ Ｐゴシック" panose="020B0600070205080204" pitchFamily="34" charset="-128"/>
              </a:rPr>
              <a:t>: </a:t>
            </a:r>
          </a:p>
          <a:p>
            <a:pPr marL="838200" lvl="1" indent="-381000">
              <a:lnSpc>
                <a:spcPct val="130000"/>
              </a:lnSpc>
              <a:buFontTx/>
              <a:buAutoNum type="arabicPeriod"/>
            </a:pPr>
            <a:r>
              <a:rPr lang="ja-JP" altLang="en-US" sz="2800">
                <a:ea typeface="ＭＳ Ｐゴシック" panose="020B0600070205080204" pitchFamily="34" charset="-128"/>
              </a:rPr>
              <a:t>“</a:t>
            </a:r>
            <a:r>
              <a:rPr lang="en-US" altLang="ja-JP" sz="2800">
                <a:ea typeface="ＭＳ Ｐゴシック" panose="020B0600070205080204" pitchFamily="34" charset="-128"/>
              </a:rPr>
              <a:t>relational algebra</a:t>
            </a:r>
            <a:r>
              <a:rPr lang="ja-JP" altLang="en-US" sz="2800">
                <a:ea typeface="ＭＳ Ｐゴシック" panose="020B0600070205080204" pitchFamily="34" charset="-128"/>
              </a:rPr>
              <a:t>”</a:t>
            </a:r>
            <a:endParaRPr lang="en-US" altLang="ja-JP" sz="2800">
              <a:ea typeface="ＭＳ Ｐゴシック" panose="020B0600070205080204" pitchFamily="34" charset="-128"/>
            </a:endParaRPr>
          </a:p>
          <a:p>
            <a:pPr marL="838200" lvl="1" indent="-381000">
              <a:lnSpc>
                <a:spcPct val="90000"/>
              </a:lnSpc>
              <a:buFontTx/>
              <a:buAutoNum type="arabicPeriod"/>
            </a:pPr>
            <a:r>
              <a:rPr lang="en-US" altLang="en-US" sz="2800">
                <a:ea typeface="ＭＳ Ｐゴシック" panose="020B0600070205080204" pitchFamily="34" charset="-128"/>
              </a:rPr>
              <a:t>“tuple calculus” : SQL</a:t>
            </a:r>
          </a:p>
          <a:p>
            <a:pPr marL="838200" lvl="1" indent="-381000">
              <a:lnSpc>
                <a:spcPct val="90000"/>
              </a:lnSpc>
              <a:buFontTx/>
              <a:buAutoNum type="arabicPeriod"/>
            </a:pPr>
            <a:r>
              <a:rPr lang="en-US" altLang="en-US" sz="2800">
                <a:ea typeface="ＭＳ Ｐゴシック" panose="020B0600070205080204" pitchFamily="34" charset="-128"/>
              </a:rPr>
              <a:t>“domain calculus”: arbitrary First Order Logic formulae with free variables (Datalog + universal quantifier)</a:t>
            </a:r>
          </a:p>
          <a:p>
            <a:pPr marL="381000" indent="-381000">
              <a:lnSpc>
                <a:spcPct val="70000"/>
              </a:lnSpc>
              <a:buFontTx/>
              <a:buNone/>
            </a:pPr>
            <a:r>
              <a:rPr lang="en-US" altLang="en-US" sz="3200" b="0">
                <a:solidFill>
                  <a:schemeClr val="accent2"/>
                </a:solidFill>
                <a:latin typeface="Lucida Handwriting" panose="03010101010101010101" pitchFamily="66" charset="0"/>
                <a:ea typeface="ＭＳ Ｐゴシック" panose="020B0600070205080204" pitchFamily="34" charset="-128"/>
              </a:rPr>
              <a:t>L</a:t>
            </a:r>
            <a:r>
              <a:rPr lang="en-US" altLang="en-US" sz="4000" i="1" baseline="-25000">
                <a:solidFill>
                  <a:srgbClr val="E02300"/>
                </a:solidFill>
                <a:ea typeface="ＭＳ Ｐゴシック" panose="020B0600070205080204" pitchFamily="34" charset="-128"/>
              </a:rPr>
              <a:t>answer</a:t>
            </a:r>
            <a:r>
              <a:rPr lang="en-US" altLang="en-US" sz="2800" i="1">
                <a:ea typeface="ＭＳ Ｐゴシック" panose="020B0600070205080204" pitchFamily="34" charset="-128"/>
              </a:rPr>
              <a:t>  </a:t>
            </a:r>
            <a:r>
              <a:rPr lang="en-US" altLang="en-US" sz="2800">
                <a:ea typeface="ＭＳ Ｐゴシック" panose="020B0600070205080204" pitchFamily="34" charset="-128"/>
              </a:rPr>
              <a:t>: set of tuples in a table</a:t>
            </a:r>
          </a:p>
          <a:p>
            <a:pPr marL="381000" indent="-381000">
              <a:lnSpc>
                <a:spcPct val="70000"/>
              </a:lnSpc>
              <a:buFontTx/>
              <a:buNone/>
            </a:pPr>
            <a:endParaRPr lang="en-US" altLang="en-US" sz="2800" b="0" u="sng">
              <a:ea typeface="ＭＳ Ｐゴシック" panose="020B0600070205080204" pitchFamily="34" charset="-128"/>
            </a:endParaRPr>
          </a:p>
          <a:p>
            <a:pPr marL="381000" indent="-381000">
              <a:lnSpc>
                <a:spcPct val="100000"/>
              </a:lnSpc>
              <a:buFontTx/>
              <a:buNone/>
            </a:pPr>
            <a:endParaRPr lang="en-US" altLang="en-US" sz="2800" b="0">
              <a:ea typeface="ＭＳ Ｐゴシック" panose="020B0600070205080204" pitchFamily="34"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1DC4A0-524F-4DA1-A8A3-804E797E5D97}"/>
              </a:ext>
            </a:extLst>
          </p:cNvPr>
          <p:cNvSpPr>
            <a:spLocks noGrp="1" noChangeArrowheads="1"/>
          </p:cNvSpPr>
          <p:nvPr>
            <p:ph type="title"/>
          </p:nvPr>
        </p:nvSpPr>
        <p:spPr/>
        <p:txBody>
          <a:bodyPr/>
          <a:lstStyle/>
          <a:p>
            <a:r>
              <a:rPr lang="en-US" altLang="en-US">
                <a:ea typeface="ＭＳ Ｐゴシック" panose="020B0600070205080204" pitchFamily="34" charset="-128"/>
              </a:rPr>
              <a:t>Relational Algebra</a:t>
            </a:r>
          </a:p>
        </p:txBody>
      </p:sp>
      <p:sp>
        <p:nvSpPr>
          <p:cNvPr id="15363" name="Rectangle 3">
            <a:extLst>
              <a:ext uri="{FF2B5EF4-FFF2-40B4-BE49-F238E27FC236}">
                <a16:creationId xmlns:a16="http://schemas.microsoft.com/office/drawing/2014/main" id="{C77007D9-939B-48A0-A845-5BD4255AE3CC}"/>
              </a:ext>
            </a:extLst>
          </p:cNvPr>
          <p:cNvSpPr>
            <a:spLocks noGrp="1" noChangeArrowheads="1"/>
          </p:cNvSpPr>
          <p:nvPr>
            <p:ph type="body" idx="1"/>
          </p:nvPr>
        </p:nvSpPr>
        <p:spPr/>
        <p:txBody>
          <a:bodyPr/>
          <a:lstStyle/>
          <a:p>
            <a:r>
              <a:rPr lang="en-US" altLang="en-US" sz="2400">
                <a:ea typeface="ＭＳ Ｐゴシック" panose="020B0600070205080204" pitchFamily="34" charset="-128"/>
              </a:rPr>
              <a:t>What is an Algebra?</a:t>
            </a:r>
          </a:p>
          <a:p>
            <a:pPr lvl="1"/>
            <a:r>
              <a:rPr lang="en-US" altLang="en-US" sz="2400">
                <a:ea typeface="ＭＳ Ｐゴシック" panose="020B0600070205080204" pitchFamily="34" charset="-128"/>
              </a:rPr>
              <a:t>constants</a:t>
            </a:r>
          </a:p>
          <a:p>
            <a:pPr lvl="1"/>
            <a:r>
              <a:rPr lang="en-US" altLang="en-US" sz="2400">
                <a:ea typeface="ＭＳ Ｐゴシック" panose="020B0600070205080204" pitchFamily="34" charset="-128"/>
              </a:rPr>
              <a:t>expressions made of operators applied to operand expressions</a:t>
            </a:r>
          </a:p>
          <a:p>
            <a:pPr lvl="1"/>
            <a:r>
              <a:rPr lang="en-US" altLang="en-US" sz="2400">
                <a:ea typeface="ＭＳ Ｐゴシック" panose="020B0600070205080204" pitchFamily="34" charset="-128"/>
              </a:rPr>
              <a:t>laws for manipulating expressions to get </a:t>
            </a:r>
            <a:r>
              <a:rPr lang="en-US" altLang="en-US" sz="2400" i="1">
                <a:ea typeface="ＭＳ Ｐゴシック" panose="020B0600070205080204" pitchFamily="34" charset="-128"/>
              </a:rPr>
              <a:t>equivalent </a:t>
            </a:r>
            <a:r>
              <a:rPr lang="en-US" altLang="en-US" sz="2400">
                <a:ea typeface="ＭＳ Ｐゴシック" panose="020B0600070205080204" pitchFamily="34" charset="-128"/>
              </a:rPr>
              <a:t>ones</a:t>
            </a:r>
          </a:p>
          <a:p>
            <a:r>
              <a:rPr lang="en-US" altLang="en-US" sz="2400">
                <a:ea typeface="ＭＳ Ｐゴシック" panose="020B0600070205080204" pitchFamily="34" charset="-128"/>
              </a:rPr>
              <a:t>e.g., Algebra of sets: </a:t>
            </a:r>
          </a:p>
          <a:p>
            <a:pPr lvl="1"/>
            <a:r>
              <a:rPr lang="en-US" altLang="en-US" sz="2400" b="1">
                <a:ea typeface="ＭＳ Ｐゴシック" panose="020B0600070205080204" pitchFamily="34" charset="-128"/>
              </a:rPr>
              <a:t>start from sets defined by enumeration </a:t>
            </a:r>
          </a:p>
          <a:p>
            <a:pPr lvl="1"/>
            <a:r>
              <a:rPr lang="en-US" altLang="en-US" sz="2400" b="1">
                <a:ea typeface="ＭＳ Ｐゴシック" panose="020B0600070205080204" pitchFamily="34" charset="-128"/>
              </a:rPr>
              <a:t> operators:</a:t>
            </a:r>
            <a:r>
              <a:rPr lang="en-US" altLang="en-US" sz="2400">
                <a:ea typeface="ＭＳ Ｐゴシック" panose="020B0600070205080204" pitchFamily="34" charset="-128"/>
              </a:rPr>
              <a:t> union, intersection, complement</a:t>
            </a:r>
          </a:p>
          <a:p>
            <a:r>
              <a:rPr lang="en-US" altLang="en-US" sz="2400">
                <a:ea typeface="ＭＳ Ｐゴシック" panose="020B0600070205080204" pitchFamily="34" charset="-128"/>
              </a:rPr>
              <a:t>Algebra of Relational Tables</a:t>
            </a:r>
          </a:p>
          <a:p>
            <a:pPr lvl="1"/>
            <a:r>
              <a:rPr lang="en-US" altLang="en-US" sz="2400">
                <a:ea typeface="ＭＳ Ｐゴシック" panose="020B0600070205080204" pitchFamily="34" charset="-128"/>
              </a:rPr>
              <a:t>not really used for querying by end-users</a:t>
            </a:r>
          </a:p>
          <a:p>
            <a:pPr lvl="1"/>
            <a:r>
              <a:rPr lang="en-US" altLang="en-US" sz="2400">
                <a:ea typeface="ＭＳ Ｐゴシック" panose="020B0600070205080204" pitchFamily="34" charset="-128"/>
              </a:rPr>
              <a:t>more like instructions to compute answers</a:t>
            </a:r>
          </a:p>
          <a:p>
            <a:pPr lvl="1"/>
            <a:r>
              <a:rPr lang="en-US" altLang="en-US" sz="2400">
                <a:ea typeface="ＭＳ Ｐゴシック" panose="020B0600070205080204" pitchFamily="34" charset="-128"/>
              </a:rPr>
              <a:t>but useful terminology (everyone uses it), and used in making queries run more efficiently (optimization)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CD448E-424F-4E24-B1F3-57ACFD7F17E3}"/>
              </a:ext>
            </a:extLst>
          </p:cNvPr>
          <p:cNvSpPr>
            <a:spLocks noGrp="1" noChangeArrowheads="1"/>
          </p:cNvSpPr>
          <p:nvPr>
            <p:ph type="title"/>
          </p:nvPr>
        </p:nvSpPr>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Constants</a:t>
            </a:r>
            <a:r>
              <a:rPr lang="ja-JP" altLang="en-US">
                <a:ea typeface="ＭＳ Ｐゴシック" panose="020B0600070205080204" pitchFamily="34" charset="-128"/>
              </a:rPr>
              <a:t>”</a:t>
            </a:r>
            <a:endParaRPr lang="en-US"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E2C3E1A5-F659-4F87-9447-8ACE874A389B}"/>
              </a:ext>
            </a:extLst>
          </p:cNvPr>
          <p:cNvSpPr>
            <a:spLocks noGrp="1" noChangeArrowheads="1"/>
          </p:cNvSpPr>
          <p:nvPr>
            <p:ph type="body" idx="1"/>
          </p:nvPr>
        </p:nvSpPr>
        <p:spPr>
          <a:xfrm>
            <a:off x="533400" y="1905000"/>
            <a:ext cx="8382000" cy="4648200"/>
          </a:xfrm>
        </p:spPr>
        <p:txBody>
          <a:bodyPr/>
          <a:lstStyle/>
          <a:p>
            <a:pPr>
              <a:lnSpc>
                <a:spcPct val="70000"/>
              </a:lnSpc>
              <a:buFontTx/>
              <a:buNone/>
            </a:pPr>
            <a:r>
              <a:rPr lang="en-US" altLang="en-US" sz="2800" i="1">
                <a:ea typeface="ＭＳ Ｐゴシック" panose="020B0600070205080204" pitchFamily="34" charset="-128"/>
              </a:rPr>
              <a:t>Table name</a:t>
            </a:r>
          </a:p>
          <a:p>
            <a:pPr algn="ctr">
              <a:lnSpc>
                <a:spcPct val="70000"/>
              </a:lnSpc>
              <a:buFontTx/>
              <a:buNone/>
            </a:pPr>
            <a:endParaRPr lang="en-US" altLang="en-US" sz="2800" b="0" i="1">
              <a:ea typeface="ＭＳ Ｐゴシック" panose="020B0600070205080204" pitchFamily="34" charset="-128"/>
            </a:endParaRPr>
          </a:p>
          <a:p>
            <a:pPr algn="ctr">
              <a:lnSpc>
                <a:spcPct val="70000"/>
              </a:lnSpc>
              <a:buFontTx/>
              <a:buNone/>
            </a:pPr>
            <a:r>
              <a:rPr lang="en-US" altLang="ja-JP" sz="2800" b="0" u="sng">
                <a:ea typeface="ＭＳ Ｐゴシック" panose="020B0600070205080204" pitchFamily="34" charset="-128"/>
              </a:rPr>
              <a:t>e.g. </a:t>
            </a:r>
            <a:r>
              <a:rPr lang="ja-JP" altLang="en-US" sz="2800" b="0" i="1" u="sng">
                <a:ea typeface="ＭＳ Ｐゴシック" panose="020B0600070205080204" pitchFamily="34" charset="-128"/>
              </a:rPr>
              <a:t>“</a:t>
            </a:r>
            <a:r>
              <a:rPr lang="en-US" altLang="ja-JP" sz="2800" b="0" i="1" u="sng">
                <a:ea typeface="ＭＳ Ｐゴシック" panose="020B0600070205080204" pitchFamily="34" charset="-128"/>
              </a:rPr>
              <a:t>Find all students</a:t>
            </a:r>
            <a:r>
              <a:rPr lang="ja-JP" altLang="en-US" sz="2800" b="0" i="1" u="sng">
                <a:ea typeface="ＭＳ Ｐゴシック" panose="020B0600070205080204" pitchFamily="34" charset="-128"/>
              </a:rPr>
              <a:t>”</a:t>
            </a:r>
            <a:endParaRPr lang="en-US" altLang="ja-JP" sz="2800" i="1" u="sng">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buFontTx/>
              <a:buNone/>
            </a:pPr>
            <a:r>
              <a:rPr lang="en-US" altLang="en-US" sz="2400">
                <a:ea typeface="ＭＳ Ｐゴシック" panose="020B0600070205080204" pitchFamily="34" charset="-128"/>
              </a:rPr>
              <a:t>			student</a:t>
            </a:r>
          </a:p>
          <a:p>
            <a:pPr lvl="1">
              <a:lnSpc>
                <a:spcPct val="90000"/>
              </a:lnSpc>
              <a:buFontTx/>
              <a:buNone/>
            </a:pPr>
            <a:endParaRPr lang="en-US" altLang="en-US" sz="2800">
              <a:ea typeface="ＭＳ Ｐゴシック" panose="020B0600070205080204" pitchFamily="34" charset="-128"/>
            </a:endParaRPr>
          </a:p>
          <a:p>
            <a:pPr>
              <a:lnSpc>
                <a:spcPct val="90000"/>
              </a:lnSpc>
            </a:pPr>
            <a:endParaRPr lang="en-US" altLang="en-US" sz="2800">
              <a:ea typeface="ＭＳ Ｐゴシック" panose="020B0600070205080204" pitchFamily="34" charset="-128"/>
            </a:endParaRPr>
          </a:p>
          <a:p>
            <a:pPr>
              <a:lnSpc>
                <a:spcPct val="90000"/>
              </a:lnSpc>
            </a:pPr>
            <a:r>
              <a:rPr lang="en-US" altLang="en-US" sz="2400">
                <a:ea typeface="ＭＳ Ｐゴシック" panose="020B0600070205080204" pitchFamily="34" charset="-128"/>
              </a:rPr>
              <a:t>( Datalog</a:t>
            </a:r>
            <a:endParaRPr lang="en-US" altLang="en-US" sz="2400" b="0">
              <a:ea typeface="ＭＳ Ｐゴシック" panose="020B0600070205080204" pitchFamily="34" charset="-128"/>
            </a:endParaRPr>
          </a:p>
          <a:p>
            <a:pPr lvl="1">
              <a:lnSpc>
                <a:spcPct val="90000"/>
              </a:lnSpc>
              <a:buFontTx/>
              <a:buNone/>
            </a:pPr>
            <a:r>
              <a:rPr lang="en-US" altLang="en-US" sz="2400">
                <a:ea typeface="ＭＳ Ｐゴシック" panose="020B0600070205080204" pitchFamily="34" charset="-128"/>
              </a:rPr>
              <a:t>answer(Sid,Name,Age,Gpa) :- student(Sid,Name,Age,Gpa)</a:t>
            </a:r>
          </a:p>
        </p:txBody>
      </p:sp>
      <p:sp>
        <p:nvSpPr>
          <p:cNvPr id="17412" name="Text Box 4">
            <a:extLst>
              <a:ext uri="{FF2B5EF4-FFF2-40B4-BE49-F238E27FC236}">
                <a16:creationId xmlns:a16="http://schemas.microsoft.com/office/drawing/2014/main" id="{F4A0E6C4-2A3B-41FF-87E6-1BFA4C1B0706}"/>
              </a:ext>
            </a:extLst>
          </p:cNvPr>
          <p:cNvSpPr txBox="1">
            <a:spLocks noChangeArrowheads="1"/>
          </p:cNvSpPr>
          <p:nvPr/>
        </p:nvSpPr>
        <p:spPr bwMode="auto">
          <a:xfrm>
            <a:off x="228600" y="565150"/>
            <a:ext cx="3722688" cy="1187450"/>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a:t>student(</a:t>
            </a:r>
            <a:r>
              <a:rPr lang="en-US" altLang="en-US" sz="2400" b="0" u="sng"/>
              <a:t>Sid</a:t>
            </a:r>
            <a:r>
              <a:rPr lang="en-US" altLang="en-US" sz="2400" b="0"/>
              <a:t>,Name,Age, Gpa)</a:t>
            </a:r>
          </a:p>
          <a:p>
            <a:pPr>
              <a:lnSpc>
                <a:spcPct val="100000"/>
              </a:lnSpc>
              <a:spcBef>
                <a:spcPct val="0"/>
              </a:spcBef>
              <a:buFontTx/>
              <a:buNone/>
            </a:pPr>
            <a:r>
              <a:rPr lang="en-US" altLang="en-US" sz="2400" b="0"/>
              <a:t>course(</a:t>
            </a:r>
            <a:r>
              <a:rPr lang="en-US" altLang="en-US" sz="2400" b="0" u="sng"/>
              <a:t>Cid</a:t>
            </a:r>
            <a:r>
              <a:rPr lang="en-US" altLang="en-US" sz="2400" b="0"/>
              <a:t>, Title, Dept)</a:t>
            </a:r>
          </a:p>
          <a:p>
            <a:pPr>
              <a:lnSpc>
                <a:spcPct val="100000"/>
              </a:lnSpc>
              <a:spcBef>
                <a:spcPct val="0"/>
              </a:spcBef>
              <a:buFontTx/>
              <a:buNone/>
            </a:pPr>
            <a:r>
              <a:rPr lang="en-US" altLang="en-US" sz="2400" b="0"/>
              <a:t>enrolledIn(</a:t>
            </a:r>
            <a:r>
              <a:rPr lang="en-US" altLang="en-US" sz="2400" b="0" u="sng"/>
              <a:t>Sid,Cid</a:t>
            </a:r>
            <a:r>
              <a:rPr lang="en-US" altLang="en-US" sz="2400" b="0"/>
              <a:t>,Grade)</a:t>
            </a:r>
          </a:p>
        </p:txBody>
      </p:sp>
      <p:cxnSp>
        <p:nvCxnSpPr>
          <p:cNvPr id="17413" name="Straight Connector 5">
            <a:extLst>
              <a:ext uri="{FF2B5EF4-FFF2-40B4-BE49-F238E27FC236}">
                <a16:creationId xmlns:a16="http://schemas.microsoft.com/office/drawing/2014/main" id="{88A6DA4D-C199-4D12-87F1-4489923C352F}"/>
              </a:ext>
            </a:extLst>
          </p:cNvPr>
          <p:cNvCxnSpPr>
            <a:cxnSpLocks noChangeShapeType="1"/>
          </p:cNvCxnSpPr>
          <p:nvPr/>
        </p:nvCxnSpPr>
        <p:spPr bwMode="auto">
          <a:xfrm rot="5400000">
            <a:off x="3733801" y="4267200"/>
            <a:ext cx="13716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BCCD3FF-AAD6-4E37-940F-A29FB3B2524E}"/>
              </a:ext>
            </a:extLst>
          </p:cNvPr>
          <p:cNvSpPr>
            <a:spLocks noGrp="1" noChangeArrowheads="1"/>
          </p:cNvSpPr>
          <p:nvPr>
            <p:ph type="title"/>
          </p:nvPr>
        </p:nvSpPr>
        <p:spPr/>
        <p:txBody>
          <a:bodyPr/>
          <a:lstStyle/>
          <a:p>
            <a:r>
              <a:rPr lang="ja-JP" altLang="en-US">
                <a:ea typeface="ＭＳ Ｐゴシック" panose="020B0600070205080204" pitchFamily="34" charset="-128"/>
              </a:rPr>
              <a:t>“</a:t>
            </a:r>
            <a:r>
              <a:rPr lang="en-US" altLang="ja-JP">
                <a:ea typeface="ＭＳ Ｐゴシック" panose="020B0600070205080204" pitchFamily="34" charset="-128"/>
              </a:rPr>
              <a:t>Project</a:t>
            </a:r>
            <a:r>
              <a:rPr lang="ja-JP" altLang="en-US">
                <a:ea typeface="ＭＳ Ｐゴシック" panose="020B0600070205080204" pitchFamily="34" charset="-128"/>
              </a:rPr>
              <a:t>”</a:t>
            </a:r>
            <a:r>
              <a:rPr lang="en-US" altLang="ja-JP">
                <a:ea typeface="ＭＳ Ｐゴシック" panose="020B0600070205080204" pitchFamily="34" charset="-128"/>
              </a:rPr>
              <a:t> operator</a:t>
            </a:r>
            <a:endParaRPr lang="en-US" altLang="en-US">
              <a:ea typeface="ＭＳ Ｐゴシック" panose="020B0600070205080204" pitchFamily="34" charset="-128"/>
            </a:endParaRPr>
          </a:p>
        </p:txBody>
      </p:sp>
      <p:sp>
        <p:nvSpPr>
          <p:cNvPr id="19459" name="Rectangle 3">
            <a:extLst>
              <a:ext uri="{FF2B5EF4-FFF2-40B4-BE49-F238E27FC236}">
                <a16:creationId xmlns:a16="http://schemas.microsoft.com/office/drawing/2014/main" id="{E01DC2D4-112C-4307-B5C9-2431486DDBAE}"/>
              </a:ext>
            </a:extLst>
          </p:cNvPr>
          <p:cNvSpPr>
            <a:spLocks noGrp="1" noChangeArrowheads="1"/>
          </p:cNvSpPr>
          <p:nvPr>
            <p:ph type="body" idx="1"/>
          </p:nvPr>
        </p:nvSpPr>
        <p:spPr>
          <a:xfrm>
            <a:off x="533400" y="1905000"/>
            <a:ext cx="8382000" cy="4648200"/>
          </a:xfrm>
        </p:spPr>
        <p:txBody>
          <a:bodyPr/>
          <a:lstStyle/>
          <a:p>
            <a:pPr>
              <a:lnSpc>
                <a:spcPct val="70000"/>
              </a:lnSpc>
              <a:buFontTx/>
              <a:buNone/>
            </a:pPr>
            <a:r>
              <a:rPr lang="en-US" altLang="en-US" sz="2800" i="1">
                <a:ea typeface="ＭＳ Ｐゴシック" panose="020B0600070205080204" pitchFamily="34" charset="-128"/>
              </a:rPr>
              <a:t>Eliminates columns</a:t>
            </a:r>
          </a:p>
          <a:p>
            <a:pPr algn="ctr">
              <a:lnSpc>
                <a:spcPct val="70000"/>
              </a:lnSpc>
              <a:buFontTx/>
              <a:buNone/>
            </a:pPr>
            <a:endParaRPr lang="en-US" altLang="en-US" sz="2800" b="0" i="1">
              <a:ea typeface="ＭＳ Ｐゴシック" panose="020B0600070205080204" pitchFamily="34" charset="-128"/>
            </a:endParaRPr>
          </a:p>
          <a:p>
            <a:pPr algn="ctr">
              <a:lnSpc>
                <a:spcPct val="70000"/>
              </a:lnSpc>
              <a:buFontTx/>
              <a:buNone/>
            </a:pPr>
            <a:r>
              <a:rPr lang="en-US" altLang="ja-JP" sz="2800" b="0" i="1" u="sng">
                <a:ea typeface="ＭＳ Ｐゴシック" panose="020B0600070205080204" pitchFamily="34" charset="-128"/>
              </a:rPr>
              <a:t>e.g. </a:t>
            </a:r>
            <a:r>
              <a:rPr lang="ja-JP" altLang="en-US" sz="2800" b="0" i="1" u="sng">
                <a:ea typeface="ＭＳ Ｐゴシック" panose="020B0600070205080204" pitchFamily="34" charset="-128"/>
              </a:rPr>
              <a:t>“</a:t>
            </a:r>
            <a:r>
              <a:rPr lang="en-US" altLang="ja-JP" sz="2800" b="0" i="1" u="sng">
                <a:ea typeface="ＭＳ Ｐゴシック" panose="020B0600070205080204" pitchFamily="34" charset="-128"/>
              </a:rPr>
              <a:t>Find name and age of students</a:t>
            </a:r>
            <a:r>
              <a:rPr lang="ja-JP" altLang="en-US" sz="2800" b="0" i="1" u="sng">
                <a:ea typeface="ＭＳ Ｐゴシック" panose="020B0600070205080204" pitchFamily="34" charset="-128"/>
              </a:rPr>
              <a:t>”</a:t>
            </a:r>
            <a:endParaRPr lang="en-US" altLang="ja-JP" sz="2800" i="1" u="sng">
              <a:ea typeface="ＭＳ Ｐゴシック" panose="020B0600070205080204" pitchFamily="34" charset="-128"/>
            </a:endParaRPr>
          </a:p>
          <a:p>
            <a:pPr>
              <a:lnSpc>
                <a:spcPct val="90000"/>
              </a:lnSpc>
            </a:pPr>
            <a:r>
              <a:rPr lang="en-US" altLang="en-US" sz="2800">
                <a:ea typeface="ＭＳ Ｐゴシック" panose="020B0600070205080204" pitchFamily="34" charset="-128"/>
              </a:rPr>
              <a:t>Algebra</a:t>
            </a:r>
          </a:p>
          <a:p>
            <a:pPr lvl="1">
              <a:lnSpc>
                <a:spcPct val="90000"/>
              </a:lnSpc>
              <a:buFontTx/>
              <a:buNone/>
            </a:pPr>
            <a:r>
              <a:rPr lang="en-US" altLang="en-US" sz="2400">
                <a:ea typeface="ＭＳ Ｐゴシック" panose="020B0600070205080204" pitchFamily="34" charset="-128"/>
              </a:rPr>
              <a:t>PROJECT[#2,#3](student)     </a:t>
            </a:r>
            <a:r>
              <a:rPr lang="en-US" altLang="en-US" sz="2400" i="1">
                <a:ea typeface="ＭＳ Ｐゴシック" panose="020B0600070205080204" pitchFamily="34" charset="-128"/>
              </a:rPr>
              <a:t>PROJECT[Name,Age](student)</a:t>
            </a:r>
            <a:r>
              <a:rPr lang="en-US" altLang="en-US" sz="2400">
                <a:ea typeface="ＭＳ Ｐゴシック" panose="020B0600070205080204" pitchFamily="34" charset="-128"/>
              </a:rPr>
              <a:t> </a:t>
            </a:r>
          </a:p>
          <a:p>
            <a:pPr lvl="1">
              <a:lnSpc>
                <a:spcPct val="90000"/>
              </a:lnSpc>
              <a:buFontTx/>
              <a:buNone/>
            </a:pPr>
            <a:endParaRPr lang="en-US" altLang="en-US" sz="2800">
              <a:ea typeface="ＭＳ Ｐゴシック" panose="020B0600070205080204" pitchFamily="34" charset="-128"/>
            </a:endParaRPr>
          </a:p>
          <a:p>
            <a:pPr lvl="1">
              <a:lnSpc>
                <a:spcPct val="90000"/>
              </a:lnSpc>
              <a:buFontTx/>
              <a:buNone/>
            </a:pPr>
            <a:r>
              <a:rPr lang="en-US" altLang="en-US" sz="2800">
                <a:ea typeface="ＭＳ Ｐゴシック" panose="020B0600070205080204" pitchFamily="34" charset="-128"/>
                <a:sym typeface="Symbol" panose="05050102010706020507" pitchFamily="18" charset="2"/>
              </a:rPr>
              <a:t></a:t>
            </a:r>
            <a:r>
              <a:rPr lang="en-US" altLang="en-US" sz="2800" b="1" baseline="-25000">
                <a:ea typeface="ＭＳ Ｐゴシック" panose="020B0600070205080204" pitchFamily="34" charset="-128"/>
                <a:sym typeface="Symbol" panose="05050102010706020507" pitchFamily="18" charset="2"/>
              </a:rPr>
              <a:t>#2,#3</a:t>
            </a:r>
            <a:r>
              <a:rPr lang="en-US" altLang="en-US" sz="2800">
                <a:ea typeface="ＭＳ Ｐゴシック" panose="020B0600070205080204" pitchFamily="34" charset="-128"/>
                <a:sym typeface="Symbol" panose="05050102010706020507" pitchFamily="18" charset="2"/>
              </a:rPr>
              <a:t>(student) 			</a:t>
            </a:r>
            <a:r>
              <a:rPr lang="en-US" altLang="en-US" sz="2800" i="1">
                <a:ea typeface="ＭＳ Ｐゴシック" panose="020B0600070205080204" pitchFamily="34" charset="-128"/>
                <a:sym typeface="Symbol" panose="05050102010706020507" pitchFamily="18" charset="2"/>
              </a:rPr>
              <a:t></a:t>
            </a:r>
            <a:r>
              <a:rPr lang="en-US" altLang="en-US" sz="2800" b="1" i="1" baseline="-25000">
                <a:ea typeface="ＭＳ Ｐゴシック" panose="020B0600070205080204" pitchFamily="34" charset="-128"/>
                <a:sym typeface="Symbol" panose="05050102010706020507" pitchFamily="18" charset="2"/>
              </a:rPr>
              <a:t>Name,Age</a:t>
            </a:r>
            <a:r>
              <a:rPr lang="en-US" altLang="en-US" sz="2800" i="1">
                <a:ea typeface="ＭＳ Ｐゴシック" panose="020B0600070205080204" pitchFamily="34" charset="-128"/>
                <a:sym typeface="Symbol" panose="05050102010706020507" pitchFamily="18" charset="2"/>
              </a:rPr>
              <a:t>(student)</a:t>
            </a:r>
            <a:endParaRPr lang="en-US" altLang="en-US" sz="2800">
              <a:ea typeface="ＭＳ Ｐゴシック" panose="020B0600070205080204" pitchFamily="34" charset="-128"/>
            </a:endParaRPr>
          </a:p>
          <a:p>
            <a:pPr>
              <a:lnSpc>
                <a:spcPct val="90000"/>
              </a:lnSpc>
            </a:pPr>
            <a:endParaRPr lang="en-US" altLang="en-US" sz="2800">
              <a:ea typeface="ＭＳ Ｐゴシック" panose="020B0600070205080204" pitchFamily="34" charset="-128"/>
            </a:endParaRPr>
          </a:p>
          <a:p>
            <a:pPr>
              <a:lnSpc>
                <a:spcPct val="90000"/>
              </a:lnSpc>
            </a:pPr>
            <a:r>
              <a:rPr lang="en-US" altLang="en-US" sz="2400">
                <a:ea typeface="ＭＳ Ｐゴシック" panose="020B0600070205080204" pitchFamily="34" charset="-128"/>
              </a:rPr>
              <a:t>( Datalog</a:t>
            </a:r>
            <a:endParaRPr lang="en-US" altLang="en-US" sz="2400" b="0">
              <a:ea typeface="ＭＳ Ｐゴシック" panose="020B0600070205080204" pitchFamily="34" charset="-128"/>
            </a:endParaRPr>
          </a:p>
          <a:p>
            <a:pPr lvl="1">
              <a:lnSpc>
                <a:spcPct val="90000"/>
              </a:lnSpc>
              <a:buFontTx/>
              <a:buNone/>
            </a:pPr>
            <a:r>
              <a:rPr lang="en-US" altLang="en-US" sz="2400">
                <a:ea typeface="ＭＳ Ｐゴシック" panose="020B0600070205080204" pitchFamily="34" charset="-128"/>
              </a:rPr>
              <a:t>answer(Name,Age) :- student(_,Name,Age,_)</a:t>
            </a:r>
          </a:p>
        </p:txBody>
      </p:sp>
      <p:sp>
        <p:nvSpPr>
          <p:cNvPr id="19460" name="Text Box 4">
            <a:extLst>
              <a:ext uri="{FF2B5EF4-FFF2-40B4-BE49-F238E27FC236}">
                <a16:creationId xmlns:a16="http://schemas.microsoft.com/office/drawing/2014/main" id="{EEEA7137-2F68-4C04-85E7-AA213348A609}"/>
              </a:ext>
            </a:extLst>
          </p:cNvPr>
          <p:cNvSpPr txBox="1">
            <a:spLocks noChangeArrowheads="1"/>
          </p:cNvSpPr>
          <p:nvPr/>
        </p:nvSpPr>
        <p:spPr bwMode="auto">
          <a:xfrm>
            <a:off x="228600" y="565150"/>
            <a:ext cx="3722688" cy="1187450"/>
          </a:xfrm>
          <a:prstGeom prst="rect">
            <a:avLst/>
          </a:prstGeom>
          <a:solidFill>
            <a:srgbClr val="FFBF5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80000"/>
              </a:lnSpc>
              <a:spcBef>
                <a:spcPct val="20000"/>
              </a:spcBef>
              <a:buChar char="•"/>
              <a:defRPr sz="2000" b="1">
                <a:solidFill>
                  <a:schemeClr val="tx1"/>
                </a:solidFill>
                <a:latin typeface="Times" panose="02020603050405020304" pitchFamily="18" charset="0"/>
                <a:ea typeface="ＭＳ Ｐゴシック" panose="020B0600070205080204" pitchFamily="34" charset="-128"/>
              </a:defRPr>
            </a:lvl1pPr>
            <a:lvl2pPr marL="37931725" indent="-37474525">
              <a:lnSpc>
                <a:spcPct val="80000"/>
              </a:lnSpc>
              <a:spcBef>
                <a:spcPct val="20000"/>
              </a:spcBef>
              <a:buClr>
                <a:schemeClr val="tx1"/>
              </a:buClr>
              <a:buSzPct val="100000"/>
              <a:buChar char="–"/>
              <a:defRPr sz="2000">
                <a:solidFill>
                  <a:schemeClr val="tx1"/>
                </a:solidFill>
                <a:latin typeface="Times" panose="02020603050405020304" pitchFamily="18" charset="0"/>
                <a:ea typeface="ＭＳ Ｐゴシック" panose="020B0600070205080204" pitchFamily="34" charset="-128"/>
              </a:defRPr>
            </a:lvl2pPr>
            <a:lvl3pPr marL="1143000" indent="-228600">
              <a:spcBef>
                <a:spcPct val="20000"/>
              </a:spcBef>
              <a:buClr>
                <a:schemeClr val="tx1"/>
              </a:buClr>
              <a:buSzPct val="100000"/>
              <a:buFont typeface="Wingdings" panose="05000000000000000000" pitchFamily="2" charset="2"/>
              <a:buChar char=""/>
              <a:defRPr sz="2000" i="1">
                <a:solidFill>
                  <a:schemeClr val="tx1"/>
                </a:solidFill>
                <a:latin typeface="Times" panose="02020603050405020304" pitchFamily="18" charset="0"/>
                <a:ea typeface="ＭＳ Ｐゴシック" panose="020B0600070205080204" pitchFamily="34" charset="-128"/>
              </a:defRPr>
            </a:lvl3pPr>
            <a:lvl4pPr marL="1600200" indent="-228600">
              <a:spcBef>
                <a:spcPct val="20000"/>
              </a:spcBef>
              <a:buClr>
                <a:schemeClr val="tx1"/>
              </a:buClr>
              <a:buSzPct val="100000"/>
              <a:buChar char="¨"/>
              <a:defRPr sz="2000" b="1">
                <a:solidFill>
                  <a:schemeClr val="tx1"/>
                </a:solidFill>
                <a:latin typeface="Times" panose="02020603050405020304" pitchFamily="18" charset="0"/>
                <a:ea typeface="ＭＳ Ｐゴシック" panose="020B0600070205080204" pitchFamily="34" charset="-128"/>
              </a:defRPr>
            </a:lvl4pPr>
            <a:lvl5pPr marL="2057400" indent="-228600">
              <a:spcBef>
                <a:spcPct val="20000"/>
              </a:spcBef>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100000"/>
              <a:buChar char="»"/>
              <a:defRPr sz="1600" b="1">
                <a:solidFill>
                  <a:schemeClr val="tx1"/>
                </a:solidFill>
                <a:latin typeface="Times" panose="02020603050405020304" pitchFamily="18" charset="0"/>
                <a:ea typeface="ＭＳ Ｐゴシック" panose="020B0600070205080204" pitchFamily="34" charset="-128"/>
              </a:defRPr>
            </a:lvl9pPr>
          </a:lstStyle>
          <a:p>
            <a:pPr>
              <a:lnSpc>
                <a:spcPct val="100000"/>
              </a:lnSpc>
              <a:spcBef>
                <a:spcPct val="0"/>
              </a:spcBef>
              <a:buFontTx/>
              <a:buNone/>
            </a:pPr>
            <a:r>
              <a:rPr lang="en-US" altLang="en-US" sz="2400" b="0"/>
              <a:t>student(</a:t>
            </a:r>
            <a:r>
              <a:rPr lang="en-US" altLang="en-US" sz="2400" b="0" u="sng"/>
              <a:t>Sid</a:t>
            </a:r>
            <a:r>
              <a:rPr lang="en-US" altLang="en-US" sz="2400" b="0"/>
              <a:t>,Name,Age, Gpa)</a:t>
            </a:r>
          </a:p>
          <a:p>
            <a:pPr>
              <a:lnSpc>
                <a:spcPct val="100000"/>
              </a:lnSpc>
              <a:spcBef>
                <a:spcPct val="0"/>
              </a:spcBef>
              <a:buFontTx/>
              <a:buNone/>
            </a:pPr>
            <a:r>
              <a:rPr lang="en-US" altLang="en-US" sz="2400" b="0"/>
              <a:t>course(</a:t>
            </a:r>
            <a:r>
              <a:rPr lang="en-US" altLang="en-US" sz="2400" b="0" u="sng"/>
              <a:t>Cid</a:t>
            </a:r>
            <a:r>
              <a:rPr lang="en-US" altLang="en-US" sz="2400" b="0"/>
              <a:t>, Title, Dept)</a:t>
            </a:r>
          </a:p>
          <a:p>
            <a:pPr>
              <a:lnSpc>
                <a:spcPct val="100000"/>
              </a:lnSpc>
              <a:spcBef>
                <a:spcPct val="0"/>
              </a:spcBef>
              <a:buFontTx/>
              <a:buNone/>
            </a:pPr>
            <a:r>
              <a:rPr lang="en-US" altLang="en-US" sz="2400" b="0"/>
              <a:t>enrolledIn(</a:t>
            </a:r>
            <a:r>
              <a:rPr lang="en-US" altLang="en-US" sz="2400" b="0" u="sng"/>
              <a:t>Sid,Cid</a:t>
            </a:r>
            <a:r>
              <a:rPr lang="en-US" altLang="en-US" sz="2400" b="0"/>
              <a:t>,Grade)</a:t>
            </a:r>
          </a:p>
        </p:txBody>
      </p:sp>
      <p:cxnSp>
        <p:nvCxnSpPr>
          <p:cNvPr id="19461" name="Straight Connector 5">
            <a:extLst>
              <a:ext uri="{FF2B5EF4-FFF2-40B4-BE49-F238E27FC236}">
                <a16:creationId xmlns:a16="http://schemas.microsoft.com/office/drawing/2014/main" id="{15EAFD0D-7D9A-4C7C-875A-38AAB93A365F}"/>
              </a:ext>
            </a:extLst>
          </p:cNvPr>
          <p:cNvCxnSpPr>
            <a:cxnSpLocks noChangeShapeType="1"/>
          </p:cNvCxnSpPr>
          <p:nvPr/>
        </p:nvCxnSpPr>
        <p:spPr bwMode="auto">
          <a:xfrm rot="5400000">
            <a:off x="3733801" y="4267200"/>
            <a:ext cx="13716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theme/theme1.xml><?xml version="1.0" encoding="utf-8"?>
<a:theme xmlns:a="http://schemas.openxmlformats.org/drawingml/2006/main" name="Blan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8213</TotalTime>
  <Words>1289</Words>
  <Application>Microsoft Office PowerPoint</Application>
  <PresentationFormat>On-screen Show (4:3)</PresentationFormat>
  <Paragraphs>319</Paragraphs>
  <Slides>22</Slides>
  <Notes>21</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Times</vt:lpstr>
      <vt:lpstr>ＭＳ Ｐゴシック</vt:lpstr>
      <vt:lpstr>Arial</vt:lpstr>
      <vt:lpstr>Wingdings</vt:lpstr>
      <vt:lpstr>Lucida Handwriting</vt:lpstr>
      <vt:lpstr>Courier</vt:lpstr>
      <vt:lpstr>Symbol</vt:lpstr>
      <vt:lpstr>Geneva</vt:lpstr>
      <vt:lpstr>Book Antiqua</vt:lpstr>
      <vt:lpstr>Times New Roman</vt:lpstr>
      <vt:lpstr>Blank</vt:lpstr>
      <vt:lpstr>Microsoft Word 97 - 2003 Document</vt:lpstr>
      <vt:lpstr>Relational Databases </vt:lpstr>
      <vt:lpstr>Relational Databases</vt:lpstr>
      <vt:lpstr>e.g.  Schema &amp; Example Instance of student Relation</vt:lpstr>
      <vt:lpstr>Operators for Relational I.M.</vt:lpstr>
      <vt:lpstr>Relational databases</vt:lpstr>
      <vt:lpstr>Relational databases</vt:lpstr>
      <vt:lpstr>Relational Algebra</vt:lpstr>
      <vt:lpstr>“Constants”</vt:lpstr>
      <vt:lpstr>“Project” operator</vt:lpstr>
      <vt:lpstr>PowerPoint Presentation</vt:lpstr>
      <vt:lpstr>“Select” operator</vt:lpstr>
      <vt:lpstr>e.g.</vt:lpstr>
      <vt:lpstr>Algebra: combine things</vt:lpstr>
      <vt:lpstr>“Product” operator</vt:lpstr>
      <vt:lpstr>PowerPoint Presentation</vt:lpstr>
      <vt:lpstr>Union, Intersect</vt:lpstr>
      <vt:lpstr>Difference – also set theoretic</vt:lpstr>
      <vt:lpstr>“Rename table and/or column”</vt:lpstr>
      <vt:lpstr>“Natural Join” (very useful)</vt:lpstr>
      <vt:lpstr>PowerPoint Presentation</vt:lpstr>
      <vt:lpstr>Generalized Join: “Theta Join”</vt:lpstr>
      <vt:lpstr>Examples of Division A/B</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Modeling &amp; Information Sources</dc:title>
  <dc:creator>borgida</dc:creator>
  <cp:lastModifiedBy>Bill Chen</cp:lastModifiedBy>
  <cp:revision>150</cp:revision>
  <cp:lastPrinted>2017-01-31T16:01:35Z</cp:lastPrinted>
  <dcterms:created xsi:type="dcterms:W3CDTF">2017-01-26T15:54:05Z</dcterms:created>
  <dcterms:modified xsi:type="dcterms:W3CDTF">2019-03-02T17:52:25Z</dcterms:modified>
</cp:coreProperties>
</file>