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59" r:id="rId4"/>
    <p:sldId id="264" r:id="rId5"/>
    <p:sldId id="265" r:id="rId6"/>
    <p:sldId id="266" r:id="rId7"/>
    <p:sldId id="281" r:id="rId8"/>
    <p:sldId id="267" r:id="rId9"/>
    <p:sldId id="268" r:id="rId10"/>
    <p:sldId id="271" r:id="rId11"/>
    <p:sldId id="273" r:id="rId12"/>
    <p:sldId id="272" r:id="rId13"/>
    <p:sldId id="274" r:id="rId14"/>
    <p:sldId id="269" r:id="rId15"/>
    <p:sldId id="270" r:id="rId16"/>
    <p:sldId id="282" r:id="rId17"/>
    <p:sldId id="275" r:id="rId18"/>
    <p:sldId id="276" r:id="rId19"/>
    <p:sldId id="277" r:id="rId20"/>
    <p:sldId id="278" r:id="rId21"/>
    <p:sldId id="279" r:id="rId22"/>
    <p:sldId id="283" r:id="rId23"/>
    <p:sldId id="280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F0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92F8CD4-FB64-40FE-A961-AEB50FE7F9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209426-B2B8-4E2F-9C1B-5BA09B7FD6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99864C9-03D6-42C1-B766-EF54E5D4C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B576E8A-645B-4FD5-B457-0F045AC75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A3C6393-B444-4902-AC86-D6656DA27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BAA52E1-8883-460F-9EDE-FA8A5BFB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4F4E408-D4EC-4782-AE8F-3F9A37C335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043D0A2-227B-45FA-99C7-B4A60C302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The slides for this text are organized into chapters. This lecture covers Chapter 3.</a:t>
            </a:r>
          </a:p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1: Introduction to Database Systems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2: The Entity-Relationship Model	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3: The Relational Model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4 (Part A): Relational Algebra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4 (Part B): Relational Calculus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5: SQL: Queries, Programming, Triggers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6: Query-by-Example (QBE)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7: Storing Data: Disks and Files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8: File Organizations and Indexing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9: Tree-Structured Indexing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10: Hash-Based Indexing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11: External Sorting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12 (Part A): Evaluation of Relational Operators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12 (Part B): Evaluation of Relational Operators: Other Techniques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13: Introduction to Query Optimization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14: A Typical Relational Optimizer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15: Schema Refinement and Normal Forms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16 (Part A): Physical Database Design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16 (Part B): Database Tuning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17: Security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18: Transaction Management Overview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19: Concurrency Control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20: Crash Recovery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21: Parallel and Distributed Databases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22: Internet Databases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23: Decision Support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24: Data Mining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25: Object-Database Systems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26: Spatial Data Management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27: Deductive Databases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Chapter 28: Additional Topics</a:t>
            </a:r>
          </a:p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4C7D8E7-7C30-456C-998A-74AEE2757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775E715-30E5-4436-AA47-D28A68AA7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FA905DC1-49D1-426E-945C-BC65404AE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208562B5-1641-4C47-8329-DF10F4B43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D9AA731A-649E-4692-A0B5-09A3EFE486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C85F9972-2D2E-4818-9406-EA72F2A48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FC8805E-7E25-4FE4-B854-CC52C2E55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F719938-BB21-4622-AD4E-1C258C3F0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DC0E299A-DAA4-4D84-9B90-5528D9FE6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CF9FCEFA-FD30-4345-B272-FD90F0403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A2B47B48-EADF-4E2C-B3A6-4E651EF03A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9BD048FE-E881-401B-B428-51E45AEF0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3645A6A-EB54-4B4B-B069-A0185CB82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B4E09E-2B90-4EFE-8A17-099F4CAD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21ABBBC3-F286-4895-A08E-BE35DD0CB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B6F05F8F-D43A-4CCB-8453-71C7C9A7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0EDF4636-29D6-493D-AD65-81C05DDB9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98113337-B200-48B7-9403-3E0912D56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B83F9B7-F635-4E7D-8A02-7DB8E181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A08087E-F826-4F35-BD98-6476E49C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A8A73797-66A0-480E-8255-D772423BF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64FCB936-FE8D-4029-BF79-11C6128F2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368D4283-E52A-40A4-B692-4ED82046F1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50F62E5A-5D01-4851-BA0D-5A300AA06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E7412FA-A3D1-4DA0-BDF3-579A44181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165EE94-AA9B-48C1-91A2-EDAABD56A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C01B3394-35CB-4549-A4AA-9E483691C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E01AEDD6-EF86-47DA-997F-796F117B5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CCD9D069-059C-407A-81EA-017D444547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CF2D5743-1F57-49D7-A859-06086E3EF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AB35B06-474E-4EE1-8069-C988EC7B6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314B32D-D0AD-4A7A-91B1-B2F8BCD34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  <a:cs typeface="ＭＳ Ｐゴシック" charset="0"/>
              </a:rPr>
              <a:t>13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7CFD0BA2-E71E-4FDE-9F26-E8CD084C9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C80F767A-CD40-43C3-A50C-3A5422721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030BCD35-E323-4641-98BD-76E829F529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359E2208-D4C4-4F3E-A4E8-E22634376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40C5096-545B-4C03-B4D1-7290DF0DD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447CE69-8CD7-46DB-A946-742071B1F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  <a:cs typeface="ＭＳ Ｐゴシック" charset="0"/>
              </a:rPr>
              <a:t>13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38FD6C3B-A707-4817-A757-BEBE43967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07B36DFB-75A5-44FB-B51A-6C791298B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934AA583-5FB0-4F56-A674-ABF4051EF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0F22FEB7-E44A-401C-9BE6-83AA1C422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497797E-80B2-4A4F-B68B-B7EE036D9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14E32F7-89CF-418C-BD6D-25E5AE6C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  <a:cs typeface="ＭＳ Ｐゴシック" charset="0"/>
              </a:rPr>
              <a:t>14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EEB3788B-5FDF-40DB-B5F6-8C1E7BB0A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96FC631F-CB73-4B09-B506-4EE084051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D5CA281C-90AB-41B5-A294-BCC2318F2D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ECCD47B2-CC62-47F2-8D16-F8E4EC832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29200" cy="4114800"/>
          </a:xfrm>
          <a:ln/>
        </p:spPr>
        <p:txBody>
          <a:bodyPr lIns="93663" tIns="46038" rIns="93663" bIns="46038"/>
          <a:lstStyle/>
          <a:p>
            <a:pPr defTabSz="936625"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4454F45-1CB3-4793-BC2B-99419589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FA0F0C7-2350-47BD-8526-4E61C1288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  <a:cs typeface="ＭＳ Ｐゴシック" charset="0"/>
              </a:rPr>
              <a:t>14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F326FB0E-D6C9-4BBF-B97B-133638214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1F9B0AE3-B90D-46A9-9F96-96DD9A444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7F929E6E-E698-4F17-99D5-20687612F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60297A1C-7F0E-4938-B601-495E275EC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29200" cy="4114800"/>
          </a:xfrm>
          <a:ln/>
        </p:spPr>
        <p:txBody>
          <a:bodyPr lIns="93663" tIns="46038" rIns="93663" bIns="46038"/>
          <a:lstStyle/>
          <a:p>
            <a:pPr defTabSz="936625"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F863FC6-EE01-4163-9B18-F5EE3FA4A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5974A39-899C-4790-86E3-5C1FD0666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  <a:cs typeface="ＭＳ Ｐゴシック" charset="0"/>
              </a:rPr>
              <a:t>14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737D5A0D-4B7F-40C6-BE93-80E6114C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1DDDBC65-CB2A-4403-8FBC-D4F6089C4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638BA2AF-AF75-4260-B850-30F8928A7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3E4944A1-A404-4AD4-9F1A-21BBFDDBF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29200" cy="4114800"/>
          </a:xfrm>
          <a:ln/>
        </p:spPr>
        <p:txBody>
          <a:bodyPr lIns="93663" tIns="46038" rIns="93663" bIns="46038"/>
          <a:lstStyle/>
          <a:p>
            <a:pPr defTabSz="936625"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117672F-F61B-4C5C-B173-2736CBAA0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37AC0E7-D1E9-413C-B221-893DD50A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CFB01C8-EC5F-4E2D-AF93-B89A8DBB7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3DB39556-F99F-4B5A-A3BF-B96A6A5D5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05D74D8-DB83-4CCD-B356-421CF9D4D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6F60918-A6AA-4E2F-850A-AF3AC2DD0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1F10EED-57CA-4E7D-A64F-20707C025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41DC120-265E-4705-8E87-1C995D821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92838BFB-6B3B-41D1-AE94-77E2B801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E14C68F1-D512-4981-B812-CC17DF287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D792C858-02C9-4E05-9EE8-A300DD5750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D4464D4D-0FBE-4CFF-958A-0117B4B47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2F4B122-1B34-4AD9-B8B2-CA5BB6E36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9DE6641-7544-419A-9D27-98D5F58D0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936625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15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729AEECD-2377-47B7-9C44-6DD6B5D4A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80950FC-3479-4D4F-BA00-3B9BE9968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4A9D7B15-0421-40D0-85F8-47B95854F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7A917C43-9A01-4C71-8ED0-C96475FCB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C711BD7-8DAE-42A6-9636-89141526F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6F15A83-1F57-4083-8C7A-BDB395877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936625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16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04C14E68-E319-49C9-B860-62767E12E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74D8A63D-A6D0-4DA5-9341-F99378DAF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EF092815-2C4F-426A-93C7-38841800D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132E1A32-6308-4380-A2DF-418459BAB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29200" cy="4114800"/>
          </a:xfrm>
          <a:ln/>
        </p:spPr>
        <p:txBody>
          <a:bodyPr lIns="93663" tIns="46038" rIns="93663" bIns="46038"/>
          <a:lstStyle/>
          <a:p>
            <a:pPr defTabSz="936625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3004BB3-EF67-45C8-96BB-982528E6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4AD9447-A2AC-4E08-BAEA-13EC7D821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2991C083-BB1C-4D5B-A1DF-9BBAE8BD1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4491E21C-7159-4589-BD18-38B70A4B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D677C64F-5F59-4573-AB58-CC30C4CEB8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D12CB4B8-3154-4D16-A4C1-ED8D600CF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6E5C497-04A3-45DB-AF8D-F7F753990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C52E50A-5439-4391-9B2C-F792CA0BF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CFD1F81E-5A91-4BC8-BD01-F5EAE9FD8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B5ECFA59-C3A0-48AF-89C7-125B340AA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17146724-0FE2-402A-96EB-4A06AD380A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8B2DD59F-6191-4BD6-A0E9-5201C2BBD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CC055F5-7E81-4DE0-A377-213C096FF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C39A70E-8F4F-4F7F-919C-4D96AF70B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CE7D5A11-A401-4350-A5BC-92F15E833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AA62AC0C-50C6-4E78-B475-789A692F1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518508F4-B551-4B87-B948-AFD2FFBB2D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DE942C34-312C-4891-8547-2ABA968C7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BDD621F-996F-4D9D-A671-BDC50B9C2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8425FCB-B5D0-481C-9EBA-C160C91F4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4C642A84-F8B9-41A4-BD96-4E8822F64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9709A9D4-D0A4-4380-A261-2D24829A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558CB1E9-B48B-4AF7-87C9-23DD12E6E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5B7122D6-B741-4800-8D30-362169726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7C8B-6A5C-4B3D-9AB5-5C98A5C5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93115101-FBED-49A6-8E42-A354511B8AF7}" type="datetimeFigureOut">
              <a:rPr lang="en-US" altLang="en-US"/>
              <a:pPr/>
              <a:t>2019-03-02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84937-618F-48F8-8262-6D5AD4A4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94FF-DF00-48A7-8BB3-3CFADBBA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D3318-50F6-422E-85C7-984C41185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0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D87F8-219D-4BB4-8701-F48C1DB3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41180409-8EC9-4673-84DC-556A5A47BFF8}" type="datetimeFigureOut">
              <a:rPr lang="en-US" altLang="en-US"/>
              <a:pPr/>
              <a:t>2019-03-02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2ACFF-B911-43EA-B59A-68348BB9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338-F44C-4547-9385-EEE9786E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D2647-5EEC-4143-883A-AAD4E94736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94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A2D37-8C11-40D3-9380-F15A9BF5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1253A855-B9B4-405D-AEAA-CE47C7964908}" type="datetimeFigureOut">
              <a:rPr lang="en-US" altLang="en-US"/>
              <a:pPr/>
              <a:t>2019-03-02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ECD35-BD6F-4089-A123-149E517E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23EA2-839C-496F-8F38-EA047996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9C992-FA26-4249-A069-82CA40436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148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066800"/>
            <a:ext cx="8001000" cy="49911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05390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3924300" cy="4991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066800"/>
            <a:ext cx="3924300" cy="2419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638550"/>
            <a:ext cx="3924300" cy="2419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003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4991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066800"/>
            <a:ext cx="3924300" cy="49911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5383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CB661-DDF7-4F12-BB57-1F4514AD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02A0E507-3A15-425B-B0F6-608AADEE2735}" type="datetimeFigureOut">
              <a:rPr lang="en-US" altLang="en-US"/>
              <a:pPr/>
              <a:t>2019-03-02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B46B-E030-4F6F-8A0C-C5F31647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07C-590F-49D5-8AD9-B96C4674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102EB-41A6-49EF-A3A1-7BB29AD3FC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108E-CC56-4EA8-8A72-4E0C141E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7BB47ABF-8003-46E5-8669-631FDC215F42}" type="datetimeFigureOut">
              <a:rPr lang="en-US" altLang="en-US"/>
              <a:pPr/>
              <a:t>2019-03-02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69834-5918-4EE8-BAD4-B875E598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B1EE6-312A-414E-9155-E08CE6A2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3980C-BAF1-4E5B-92BC-8DB6F4AE49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8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8F74C-08D7-4253-B5CC-E51B1EE7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9AC54DB1-50DA-4A0C-95F9-3574803C222B}" type="datetimeFigureOut">
              <a:rPr lang="en-US" altLang="en-US"/>
              <a:pPr/>
              <a:t>2019-03-02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5038C-9CF2-462A-A2F3-66179392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C643E-8043-455F-AD12-F89CD811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93ADF-0C89-4D7F-91A1-6346BE7A6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94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F31CE-D8D2-448C-AA3E-C7299079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8F6FD830-1E8E-49B3-ACEE-3826E2CBD870}" type="datetimeFigureOut">
              <a:rPr lang="en-US" altLang="en-US"/>
              <a:pPr/>
              <a:t>2019-03-02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E43E2-2C55-4C43-9E87-A0D13389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27033-81AC-44AE-BA7E-29EA966E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E214D-8E80-40F5-A5FC-8837B2A49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71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49C0E-330D-4D08-AD6C-7D8069A0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90C735E6-C728-4BA0-81C4-259A336B9CFB}" type="datetimeFigureOut">
              <a:rPr lang="en-US" altLang="en-US"/>
              <a:pPr/>
              <a:t>2019-03-02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963C1-183D-46A4-9F07-08E94998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BBE41-F057-4752-9F83-E1F50DE7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9E06-C610-47C3-A985-DB5619A29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39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5640A-127F-45AF-B7F5-ED75D245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66568091-63CB-4445-8B52-7EA63C86C2EB}" type="datetimeFigureOut">
              <a:rPr lang="en-US" altLang="en-US"/>
              <a:pPr/>
              <a:t>2019-03-02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12E2E-0E05-4AB1-AA3E-85D9E92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19676-8883-400F-B661-14B7E0FD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46357-340D-4A79-81EC-836979330F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91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9114E-2DF8-441A-A4D7-317E5E64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F29C1D78-4D6E-40D8-856F-5F3955AC8B08}" type="datetimeFigureOut">
              <a:rPr lang="en-US" altLang="en-US"/>
              <a:pPr/>
              <a:t>2019-03-02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FD180-C896-411B-9B6E-026EF566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056E1-9AA1-4E63-A407-30FA9DFB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41BB1-9159-4F43-A1A1-55ADA2325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6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0EDF3-3D57-44C7-88E6-A9F0CB34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</a:lstStyle>
          <a:p>
            <a:fld id="{562F458B-C728-4759-9200-D2379378030C}" type="datetimeFigureOut">
              <a:rPr lang="en-US" altLang="en-US"/>
              <a:pPr/>
              <a:t>2019-03-02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77923-4D29-4016-9751-ABD4CCDD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9BAC8-8B7F-41AA-9BE2-701CBC80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869D9-7419-492E-A8ED-BCB987CA30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86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CDC59AC-43F6-4E68-8FD1-4F73ABD346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235C8B9-4F7D-4046-A61E-CB1403227D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C7E33-241E-444F-AB6F-B08BC5248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438400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(c) </a:t>
            </a:r>
            <a:r>
              <a:rPr lang="en-US" err="1"/>
              <a:t>Ramakrishnan</a:t>
            </a:r>
            <a:r>
              <a:rPr lang="en-US"/>
              <a:t> &amp; </a:t>
            </a:r>
            <a:r>
              <a:rPr lang="en-US" err="1"/>
              <a:t>Gehrke</a:t>
            </a:r>
            <a:r>
              <a:rPr lang="en-US"/>
              <a:t> 2007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9D4B-256E-42B4-9B8F-9BCB2E476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898989"/>
                </a:solidFill>
              </a:defRPr>
            </a:lvl1pPr>
          </a:lstStyle>
          <a:p>
            <a:fld id="{23446CC2-5CB0-4AE3-AA6F-34F1849F7E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7EA8FF9-0083-44A0-AF93-EC5813B1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96CCC2B-4831-4A65-BA83-C693A038E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E2EFFAF-046F-4103-B014-EC1FF00CDD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1336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The Relational Model</a:t>
            </a:r>
            <a:br>
              <a:rPr lang="en-US">
                <a:ea typeface="+mj-ea"/>
                <a:cs typeface="+mj-cs"/>
              </a:rPr>
            </a:br>
            <a:endParaRPr lang="en-US">
              <a:ea typeface="+mj-ea"/>
              <a:cs typeface="+mj-cs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DFD1B58-8253-4F02-B968-A35756B690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3810000"/>
            <a:ext cx="6400800" cy="175260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A more detailed look at the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SQL Data Definition Language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680828D-055E-4CB3-AE61-78D5E31F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4708525"/>
            <a:ext cx="5654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5366" name="Date Placeholder 3">
            <a:extLst>
              <a:ext uri="{FF2B5EF4-FFF2-40B4-BE49-F238E27FC236}">
                <a16:creationId xmlns:a16="http://schemas.microsoft.com/office/drawing/2014/main" id="{2A321705-BDE6-4DA3-AB9E-2D8AD360E5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F7B44C0-B483-414E-B77D-E60572647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C3300"/>
                </a:solidFill>
                <a:cs typeface="Calibri" panose="020F0502020204030204" pitchFamily="34" charset="0"/>
              </a:rPr>
              <a:t>SQL –Table Creation</a:t>
            </a:r>
          </a:p>
        </p:txBody>
      </p:sp>
      <p:graphicFrame>
        <p:nvGraphicFramePr>
          <p:cNvPr id="112713" name="Group 73">
            <a:extLst>
              <a:ext uri="{FF2B5EF4-FFF2-40B4-BE49-F238E27FC236}">
                <a16:creationId xmlns:a16="http://schemas.microsoft.com/office/drawing/2014/main" id="{E2DEA540-AE47-4EEF-8ECA-F56A7923AF8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81000" y="1709738"/>
          <a:ext cx="3721100" cy="4903787"/>
        </p:xfrm>
        <a:graphic>
          <a:graphicData uri="http://schemas.openxmlformats.org/drawingml/2006/table">
            <a:tbl>
              <a:tblPr/>
              <a:tblGrid>
                <a:gridCol w="105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2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integer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string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intger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22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Dustin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45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29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Brutus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Lubber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55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32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Andy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25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58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Rusty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64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Hora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71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Zorba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74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Horatio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85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Art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25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95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63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3861" name="Text Box 70">
            <a:extLst>
              <a:ext uri="{FF2B5EF4-FFF2-40B4-BE49-F238E27FC236}">
                <a16:creationId xmlns:a16="http://schemas.microsoft.com/office/drawing/2014/main" id="{657BB810-52FD-4D2F-BD0A-815665EC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6800"/>
            <a:ext cx="1449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1">
                <a:latin typeface="Times New Roman" panose="02020603050405020304" pitchFamily="18" charset="0"/>
              </a:rPr>
              <a:t>students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33862" name="Rectangle 71">
            <a:extLst>
              <a:ext uri="{FF2B5EF4-FFF2-40B4-BE49-F238E27FC236}">
                <a16:creationId xmlns:a16="http://schemas.microsoft.com/office/drawing/2014/main" id="{44AB1EDB-F721-4C9F-8EA5-2DB986D09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524000"/>
            <a:ext cx="483870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3200">
                <a:latin typeface="Calibri" panose="020F0502020204030204" pitchFamily="34" charset="0"/>
                <a:cs typeface="Calibri" panose="020F0502020204030204" pitchFamily="34" charset="0"/>
              </a:rPr>
              <a:t>What is/isn’t unique?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»"/>
            </a:pP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</a:rPr>
              <a:t>what can you tell from looking at a single instance of a table?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»"/>
            </a:pPr>
            <a:r>
              <a:rPr lang="en-US" altLang="en-US" sz="2800">
                <a:solidFill>
                  <a:srgbClr val="1822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what CANNOT be a key!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3200">
                <a:latin typeface="Calibri" panose="020F0502020204030204" pitchFamily="34" charset="0"/>
                <a:cs typeface="Calibri" panose="020F0502020204030204" pitchFamily="34" charset="0"/>
              </a:rPr>
              <a:t>What are/aren't  </a:t>
            </a:r>
            <a:r>
              <a:rPr lang="en-US" altLang="en-US" sz="3200" i="1">
                <a:latin typeface="Calibri" panose="020F0502020204030204" pitchFamily="34" charset="0"/>
                <a:cs typeface="Calibri" panose="020F0502020204030204" pitchFamily="34" charset="0"/>
              </a:rPr>
              <a:t>candidate keys?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3200">
                <a:latin typeface="Calibri" panose="020F0502020204030204" pitchFamily="34" charset="0"/>
                <a:cs typeface="Calibri" panose="020F0502020204030204" pitchFamily="34" charset="0"/>
              </a:rPr>
              <a:t>What is a </a:t>
            </a:r>
            <a:r>
              <a:rPr lang="en-US" altLang="en-US" sz="3200" i="1">
                <a:latin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en-US" altLang="en-US" sz="3200">
                <a:latin typeface="Calibri" panose="020F0502020204030204" pitchFamily="34" charset="0"/>
                <a:cs typeface="Calibri" panose="020F0502020204030204" pitchFamily="34" charset="0"/>
              </a:rPr>
              <a:t> key?</a:t>
            </a:r>
          </a:p>
        </p:txBody>
      </p:sp>
      <p:sp>
        <p:nvSpPr>
          <p:cNvPr id="33863" name="Line 75">
            <a:extLst>
              <a:ext uri="{FF2B5EF4-FFF2-40B4-BE49-F238E27FC236}">
                <a16:creationId xmlns:a16="http://schemas.microsoft.com/office/drawing/2014/main" id="{EE832F41-DDAC-4D6D-B9E0-68BED19D3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5146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4AD7C946-FCB8-4270-B9CA-AFA96B8A0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C3300"/>
                </a:solidFill>
                <a:cs typeface="Calibri" panose="020F0502020204030204" pitchFamily="34" charset="0"/>
              </a:rPr>
              <a:t>SQL –Table Creation</a:t>
            </a:r>
          </a:p>
        </p:txBody>
      </p:sp>
      <p:graphicFrame>
        <p:nvGraphicFramePr>
          <p:cNvPr id="112713" name="Group 73">
            <a:extLst>
              <a:ext uri="{FF2B5EF4-FFF2-40B4-BE49-F238E27FC236}">
                <a16:creationId xmlns:a16="http://schemas.microsoft.com/office/drawing/2014/main" id="{88C5DDA9-0AFE-442A-833F-B999CA3E233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81000" y="1709738"/>
          <a:ext cx="3721100" cy="4903787"/>
        </p:xfrm>
        <a:graphic>
          <a:graphicData uri="http://schemas.openxmlformats.org/drawingml/2006/table">
            <a:tbl>
              <a:tblPr/>
              <a:tblGrid>
                <a:gridCol w="105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gpa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2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integer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string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intger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22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Dustin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45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29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Brutus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Lubber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55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32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Andy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25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58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Rusty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64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Hora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71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Zorba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74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Horatio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85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Art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25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95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63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4885" name="Text Box 70">
            <a:extLst>
              <a:ext uri="{FF2B5EF4-FFF2-40B4-BE49-F238E27FC236}">
                <a16:creationId xmlns:a16="http://schemas.microsoft.com/office/drawing/2014/main" id="{E4641D04-7D73-429B-8E15-58DDE452E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1066800"/>
            <a:ext cx="1522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1">
                <a:latin typeface="Times New Roman" panose="02020603050405020304" pitchFamily="18" charset="0"/>
              </a:rPr>
              <a:t>Students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34886" name="Rectangle 71">
            <a:extLst>
              <a:ext uri="{FF2B5EF4-FFF2-40B4-BE49-F238E27FC236}">
                <a16:creationId xmlns:a16="http://schemas.microsoft.com/office/drawing/2014/main" id="{77A8E6AA-F1F6-4B58-B76A-9D36C0385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990600"/>
            <a:ext cx="472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3200">
                <a:latin typeface="Calibri" panose="020F0502020204030204" pitchFamily="34" charset="0"/>
                <a:cs typeface="Calibri" panose="020F0502020204030204" pitchFamily="34" charset="0"/>
              </a:rPr>
              <a:t>What is/isn’t unique?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»"/>
            </a:pP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</a:rPr>
              <a:t>what can you tell from looking at a single instance of a table? 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Neither </a:t>
            </a:r>
            <a:r>
              <a:rPr lang="en-US" altLang="en-US" sz="2800" i="1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, nor </a:t>
            </a:r>
            <a:r>
              <a:rPr lang="en-US" altLang="en-US" sz="2800" i="1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</a:rPr>
              <a:t>are candidate keys.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i="1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</a:rPr>
              <a:t>could be! And so could be </a:t>
            </a:r>
            <a:r>
              <a:rPr lang="en-US" altLang="en-US" sz="2800" i="1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(gpa,age) 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</a:rPr>
              <a:t>combination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»"/>
            </a:pPr>
            <a:r>
              <a:rPr lang="en-US" altLang="en-US" sz="2800">
                <a:solidFill>
                  <a:srgbClr val="1822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need application semantics to determine candidate keys! (In this case (</a:t>
            </a:r>
            <a:r>
              <a:rPr lang="en-US" altLang="en-US" sz="2800" i="1">
                <a:solidFill>
                  <a:srgbClr val="1822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altLang="en-US" sz="2800">
                <a:solidFill>
                  <a:srgbClr val="1822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800" i="1">
                <a:solidFill>
                  <a:srgbClr val="1822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altLang="en-US" sz="2800">
                <a:solidFill>
                  <a:srgbClr val="1822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do not identify students.)</a:t>
            </a:r>
          </a:p>
        </p:txBody>
      </p:sp>
      <p:sp>
        <p:nvSpPr>
          <p:cNvPr id="34887" name="Line 75">
            <a:extLst>
              <a:ext uri="{FF2B5EF4-FFF2-40B4-BE49-F238E27FC236}">
                <a16:creationId xmlns:a16="http://schemas.microsoft.com/office/drawing/2014/main" id="{8E5A4075-87B7-44B2-BC55-3A736035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5146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28E0579-D7F3-4ADB-A1CA-FC6071F6E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35B6078-ED9B-497A-B51B-3A000B2E7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5843" name="Rectangle 4">
            <a:extLst>
              <a:ext uri="{FF2B5EF4-FFF2-40B4-BE49-F238E27FC236}">
                <a16:creationId xmlns:a16="http://schemas.microsoft.com/office/drawing/2014/main" id="{B12D1D73-9707-41EB-B833-AFA3D2454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066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Primary Key Constraints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C068D653-E517-4C28-BED3-4F10D498A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685800"/>
            <a:ext cx="6553200" cy="41910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ea typeface="+mn-ea"/>
                <a:cs typeface="+mn-cs"/>
              </a:rPr>
              <a:t>Keys for the Student table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 dirty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 dirty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 dirty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 dirty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 dirty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 dirty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 dirty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ea typeface="+mn-ea"/>
                <a:cs typeface="+mn-cs"/>
              </a:rPr>
              <a:t>the following short form works when the key is only one column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B531FF-4D3E-4B19-A30C-44D9BA50F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371600"/>
            <a:ext cx="3886200" cy="2366963"/>
          </a:xfrm>
          <a:prstGeom prst="rect">
            <a:avLst/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dirty="0">
                <a:latin typeface="Book Antiqua" charset="0"/>
                <a:ea typeface="ＭＳ Ｐゴシック" charset="0"/>
              </a:rPr>
              <a:t>CREATE TABLE </a:t>
            </a:r>
            <a:r>
              <a:rPr lang="de-DE" sz="2000" dirty="0" err="1">
                <a:latin typeface="Book Antiqua" charset="0"/>
                <a:ea typeface="ＭＳ Ｐゴシック" charset="0"/>
              </a:rPr>
              <a:t>Students</a:t>
            </a:r>
            <a:endParaRPr lang="en-US" dirty="0">
              <a:latin typeface="Book Antiqua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(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: </a:t>
            </a:r>
            <a:r>
              <a:rPr lang="en-US" sz="2000" dirty="0">
                <a:latin typeface="Book Antiqua" charset="0"/>
                <a:ea typeface="ＭＳ Ｐゴシック" charset="0"/>
              </a:rPr>
              <a:t>INT</a:t>
            </a:r>
            <a:r>
              <a:rPr lang="en-US" dirty="0">
                <a:latin typeface="Book Antiqua" charset="0"/>
                <a:ea typeface="ＭＳ Ｐゴシック" charset="0"/>
              </a:rPr>
              <a:t>, 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 name: </a:t>
            </a:r>
            <a:r>
              <a:rPr lang="en-US" sz="2000" dirty="0">
                <a:latin typeface="Book Antiqua" charset="0"/>
                <a:ea typeface="ＭＳ Ｐゴシック" charset="0"/>
              </a:rPr>
              <a:t>VARCHAR(20)</a:t>
            </a:r>
            <a:r>
              <a:rPr lang="en-US" dirty="0">
                <a:latin typeface="Book Antiqua" charset="0"/>
                <a:ea typeface="ＭＳ Ｐゴシック" charset="0"/>
              </a:rPr>
              <a:t>, 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 age: </a:t>
            </a:r>
            <a:r>
              <a:rPr lang="en-US" sz="2000" dirty="0">
                <a:latin typeface="Book Antiqua" charset="0"/>
                <a:ea typeface="ＭＳ Ｐゴシック" charset="0"/>
              </a:rPr>
              <a:t>INT</a:t>
            </a:r>
            <a:r>
              <a:rPr lang="en-US" dirty="0">
                <a:latin typeface="Book Antiqua" charset="0"/>
                <a:ea typeface="ＭＳ Ｐゴシック" charset="0"/>
              </a:rPr>
              <a:t>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 </a:t>
            </a:r>
            <a:r>
              <a:rPr lang="en-US" dirty="0" err="1">
                <a:latin typeface="Book Antiqua" charset="0"/>
                <a:ea typeface="ＭＳ Ｐゴシック" charset="0"/>
              </a:rPr>
              <a:t>gpa</a:t>
            </a:r>
            <a:r>
              <a:rPr lang="en-US" dirty="0">
                <a:latin typeface="Book Antiqua" charset="0"/>
                <a:ea typeface="ＭＳ Ｐゴシック" charset="0"/>
              </a:rPr>
              <a:t>: </a:t>
            </a:r>
            <a:r>
              <a:rPr lang="en-US" sz="2000" dirty="0">
                <a:latin typeface="Book Antiqua" charset="0"/>
                <a:ea typeface="ＭＳ Ｐゴシック" charset="0"/>
              </a:rPr>
              <a:t>FLOAT, </a:t>
            </a: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Book Antiqua" charset="0"/>
                <a:ea typeface="ＭＳ Ｐゴシック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Book Antiqua" charset="0"/>
                <a:ea typeface="ＭＳ Ｐゴシック" charset="0"/>
              </a:rPr>
              <a:t>PRIMARY</a:t>
            </a:r>
            <a:r>
              <a:rPr lang="en-US" sz="2000" dirty="0">
                <a:solidFill>
                  <a:srgbClr val="FF0000"/>
                </a:solidFill>
                <a:latin typeface="Book Antiqua" charset="0"/>
                <a:ea typeface="ＭＳ Ｐゴシック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Book Antiqua" charset="0"/>
                <a:ea typeface="ＭＳ Ｐゴシック" charset="0"/>
              </a:rPr>
              <a:t>KEY</a:t>
            </a:r>
            <a:r>
              <a:rPr lang="en-US" sz="2000" dirty="0">
                <a:solidFill>
                  <a:srgbClr val="FF0000"/>
                </a:solidFill>
                <a:latin typeface="Book Antiqua" charset="0"/>
                <a:ea typeface="ＭＳ Ｐゴシック" charset="0"/>
              </a:rPr>
              <a:t> </a:t>
            </a:r>
            <a:r>
              <a:rPr lang="en-US" dirty="0">
                <a:latin typeface="Book Antiqua" charset="0"/>
                <a:ea typeface="ＭＳ Ｐゴシック" charset="0"/>
              </a:rPr>
              <a:t>(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) </a:t>
            </a:r>
            <a:r>
              <a:rPr lang="en-US" sz="2800" dirty="0">
                <a:latin typeface="Book Antiqua" charset="0"/>
                <a:ea typeface="ＭＳ Ｐゴシック" charset="0"/>
              </a:rPr>
              <a:t>)  </a:t>
            </a:r>
          </a:p>
        </p:txBody>
      </p:sp>
      <p:sp>
        <p:nvSpPr>
          <p:cNvPr id="35846" name="Date Placeholder 3">
            <a:extLst>
              <a:ext uri="{FF2B5EF4-FFF2-40B4-BE49-F238E27FC236}">
                <a16:creationId xmlns:a16="http://schemas.microsoft.com/office/drawing/2014/main" id="{B7E679DB-AB7B-4B9C-853B-C44FCD30E1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1C606DE-6400-4F2F-98F2-C084690DB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76750"/>
            <a:ext cx="4278313" cy="1998663"/>
          </a:xfrm>
          <a:prstGeom prst="rect">
            <a:avLst/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dirty="0">
                <a:latin typeface="Book Antiqua" charset="0"/>
                <a:ea typeface="ＭＳ Ｐゴシック" charset="0"/>
              </a:rPr>
              <a:t>CREATE TABLE </a:t>
            </a:r>
            <a:r>
              <a:rPr lang="de-DE" sz="2000" dirty="0">
                <a:latin typeface="Book Antiqua" charset="0"/>
                <a:ea typeface="ＭＳ Ｐゴシック" charset="0"/>
              </a:rPr>
              <a:t>Student</a:t>
            </a:r>
            <a:endParaRPr lang="en-US" dirty="0">
              <a:latin typeface="Book Antiqua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(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: </a:t>
            </a:r>
            <a:r>
              <a:rPr lang="en-US" sz="2000" dirty="0">
                <a:latin typeface="Book Antiqua" charset="0"/>
                <a:ea typeface="ＭＳ Ｐゴシック" charset="0"/>
              </a:rPr>
              <a:t>INT </a:t>
            </a:r>
            <a:r>
              <a:rPr lang="en-US" sz="2000" b="1" dirty="0">
                <a:solidFill>
                  <a:srgbClr val="FF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PRIMARY</a:t>
            </a:r>
            <a:r>
              <a:rPr lang="en-US" sz="2000" dirty="0">
                <a:solidFill>
                  <a:srgbClr val="FF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KEY</a:t>
            </a:r>
            <a:r>
              <a:rPr lang="en-US" sz="2000" dirty="0">
                <a:solidFill>
                  <a:srgbClr val="FF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Book Antiqua" charset="0"/>
                <a:ea typeface="ＭＳ Ｐゴシック" charset="0"/>
              </a:rPr>
              <a:t>, 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 name: </a:t>
            </a:r>
            <a:r>
              <a:rPr lang="en-US" sz="2000" dirty="0">
                <a:latin typeface="Book Antiqua" charset="0"/>
                <a:ea typeface="ＭＳ Ｐゴシック" charset="0"/>
              </a:rPr>
              <a:t>VARCHAR(20)</a:t>
            </a:r>
            <a:r>
              <a:rPr lang="en-US" dirty="0">
                <a:latin typeface="Book Antiqua" charset="0"/>
                <a:ea typeface="ＭＳ Ｐゴシック" charset="0"/>
              </a:rPr>
              <a:t>, 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 age: </a:t>
            </a:r>
            <a:r>
              <a:rPr lang="en-US" sz="2000" dirty="0">
                <a:latin typeface="Book Antiqua" charset="0"/>
                <a:ea typeface="ＭＳ Ｐゴシック" charset="0"/>
              </a:rPr>
              <a:t>INT</a:t>
            </a:r>
            <a:r>
              <a:rPr lang="en-US" dirty="0">
                <a:latin typeface="Book Antiqua" charset="0"/>
                <a:ea typeface="ＭＳ Ｐゴシック" charset="0"/>
              </a:rPr>
              <a:t>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 </a:t>
            </a:r>
            <a:r>
              <a:rPr lang="en-US" dirty="0" err="1">
                <a:latin typeface="Book Antiqua" charset="0"/>
                <a:ea typeface="ＭＳ Ｐゴシック" charset="0"/>
              </a:rPr>
              <a:t>gpa</a:t>
            </a:r>
            <a:r>
              <a:rPr lang="en-US" dirty="0">
                <a:latin typeface="Book Antiqua" charset="0"/>
                <a:ea typeface="ＭＳ Ｐゴシック" charset="0"/>
              </a:rPr>
              <a:t>: </a:t>
            </a:r>
            <a:r>
              <a:rPr lang="en-US" sz="2000" dirty="0">
                <a:latin typeface="Book Antiqua" charset="0"/>
                <a:ea typeface="ＭＳ Ｐゴシック" charset="0"/>
              </a:rPr>
              <a:t>FLOAT</a:t>
            </a:r>
            <a:r>
              <a:rPr lang="en-US" sz="2800" dirty="0">
                <a:latin typeface="Book Antiqua" charset="0"/>
                <a:ea typeface="ＭＳ Ｐゴシック" charset="0"/>
              </a:rPr>
              <a:t>)  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F57C2EB-6376-42FA-AE01-5F6AD9C42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3300"/>
                </a:solidFill>
                <a:cs typeface="Calibri" panose="020F0502020204030204" pitchFamily="34" charset="0"/>
              </a:rPr>
              <a:t>SQL –Table Creation</a:t>
            </a:r>
            <a:endParaRPr lang="en-US" altLang="en-US" b="1">
              <a:solidFill>
                <a:srgbClr val="CC3300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250919" name="Group 39">
            <a:extLst>
              <a:ext uri="{FF2B5EF4-FFF2-40B4-BE49-F238E27FC236}">
                <a16:creationId xmlns:a16="http://schemas.microsoft.com/office/drawing/2014/main" id="{D86A83BC-F08C-464E-BBE3-B816E73E793D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457200" y="1230313"/>
          <a:ext cx="3200400" cy="24542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integer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fr-F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char(3)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fr-FR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varchar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aaa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chem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aaa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cs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ccc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math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mmm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20" name="Text Box 33">
            <a:extLst>
              <a:ext uri="{FF2B5EF4-FFF2-40B4-BE49-F238E27FC236}">
                <a16:creationId xmlns:a16="http://schemas.microsoft.com/office/drawing/2014/main" id="{8FDFC71E-2F54-4D68-87B2-EF328D399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685800"/>
            <a:ext cx="1309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1">
                <a:latin typeface="Times New Roman" panose="02020603050405020304" pitchFamily="18" charset="0"/>
              </a:rPr>
              <a:t>courses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37921" name="Rectangle 34">
            <a:extLst>
              <a:ext uri="{FF2B5EF4-FFF2-40B4-BE49-F238E27FC236}">
                <a16:creationId xmlns:a16="http://schemas.microsoft.com/office/drawing/2014/main" id="{93D1BEDF-8692-4E0C-8BD0-DA4584A2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914400"/>
            <a:ext cx="5257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§"/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Calibri" charset="0"/>
              </a:rPr>
              <a:t>What is/isn't unique?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§"/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Calibri" charset="0"/>
              </a:rPr>
              <a:t>What is/isn't a candidate key?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dirty="0">
                <a:latin typeface="Calibri" charset="0"/>
                <a:ea typeface="ＭＳ Ｐゴシック" charset="0"/>
                <a:cs typeface="Calibri" charset="0"/>
              </a:rPr>
              <a:t>(in this case </a:t>
            </a:r>
            <a:r>
              <a:rPr lang="en-US" i="1" dirty="0">
                <a:latin typeface="Calibri" charset="0"/>
                <a:ea typeface="ＭＳ Ｐゴシック" charset="0"/>
                <a:cs typeface="Calibri" charset="0"/>
              </a:rPr>
              <a:t>(</a:t>
            </a:r>
            <a:r>
              <a:rPr lang="en-US" i="1" dirty="0" err="1">
                <a:latin typeface="Calibri" charset="0"/>
                <a:ea typeface="ＭＳ Ｐゴシック" charset="0"/>
                <a:cs typeface="Calibri" charset="0"/>
              </a:rPr>
              <a:t>name,dept</a:t>
            </a:r>
            <a:r>
              <a:rPr lang="en-US" i="1" dirty="0">
                <a:latin typeface="Calibri" charset="0"/>
                <a:ea typeface="ＭＳ Ｐゴシック" charset="0"/>
                <a:cs typeface="Calibri" charset="0"/>
              </a:rPr>
              <a:t>) </a:t>
            </a:r>
            <a:r>
              <a:rPr lang="en-US" dirty="0">
                <a:latin typeface="Calibri" charset="0"/>
                <a:ea typeface="ＭＳ Ｐゴシック" charset="0"/>
                <a:cs typeface="Calibri" charset="0"/>
              </a:rPr>
              <a:t>makes sense as another key)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§"/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Calibri" charset="0"/>
              </a:rPr>
              <a:t>What is a primary key?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§"/>
              <a:defRPr/>
            </a:pPr>
            <a:r>
              <a:rPr lang="en-US" sz="2800" dirty="0">
                <a:latin typeface="Calibri" charset="0"/>
                <a:ea typeface="ＭＳ Ｐゴシック" charset="0"/>
                <a:cs typeface="Calibri" charset="0"/>
              </a:rPr>
              <a:t>What are </a:t>
            </a:r>
            <a:r>
              <a:rPr lang="en-US" sz="2800" dirty="0" err="1">
                <a:latin typeface="Calibri" charset="0"/>
                <a:ea typeface="ＭＳ Ｐゴシック" charset="0"/>
                <a:cs typeface="Calibri" charset="0"/>
              </a:rPr>
              <a:t>superkeys</a:t>
            </a:r>
            <a:r>
              <a:rPr lang="en-US" sz="2800" dirty="0">
                <a:latin typeface="Calibri" charset="0"/>
                <a:ea typeface="ＭＳ Ｐゴシック" charset="0"/>
                <a:cs typeface="Calibri" charset="0"/>
              </a:rPr>
              <a:t>?</a:t>
            </a:r>
          </a:p>
        </p:txBody>
      </p:sp>
      <p:sp>
        <p:nvSpPr>
          <p:cNvPr id="37922" name="Line 40">
            <a:extLst>
              <a:ext uri="{FF2B5EF4-FFF2-40B4-BE49-F238E27FC236}">
                <a16:creationId xmlns:a16="http://schemas.microsoft.com/office/drawing/2014/main" id="{8FE010B6-8319-4A84-BD14-64C9CB8FC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978025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6BA21-FE3B-4E1A-A681-BC852239B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76750"/>
            <a:ext cx="4449763" cy="1936750"/>
          </a:xfrm>
          <a:prstGeom prst="rect">
            <a:avLst/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dirty="0">
                <a:latin typeface="Book Antiqua" charset="0"/>
                <a:ea typeface="ＭＳ Ｐゴシック" charset="0"/>
              </a:rPr>
              <a:t>CREATE TABLE </a:t>
            </a:r>
            <a:r>
              <a:rPr lang="de-DE" sz="2000" dirty="0" err="1">
                <a:latin typeface="Book Antiqua" charset="0"/>
                <a:ea typeface="ＭＳ Ｐゴシック" charset="0"/>
              </a:rPr>
              <a:t>Course</a:t>
            </a:r>
            <a:endParaRPr lang="en-US" dirty="0">
              <a:latin typeface="Book Antiqua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(</a:t>
            </a:r>
            <a:r>
              <a:rPr lang="en-US" dirty="0" err="1">
                <a:latin typeface="Book Antiqua" charset="0"/>
                <a:ea typeface="ＭＳ Ｐゴシック" charset="0"/>
              </a:rPr>
              <a:t>cid</a:t>
            </a:r>
            <a:r>
              <a:rPr lang="en-US" dirty="0">
                <a:latin typeface="Book Antiqua" charset="0"/>
                <a:ea typeface="ＭＳ Ｐゴシック" charset="0"/>
              </a:rPr>
              <a:t>: </a:t>
            </a:r>
            <a:r>
              <a:rPr lang="en-US" sz="2000" dirty="0">
                <a:latin typeface="Book Antiqua" charset="0"/>
                <a:ea typeface="ＭＳ Ｐゴシック" charset="0"/>
              </a:rPr>
              <a:t>INT </a:t>
            </a:r>
            <a:r>
              <a:rPr lang="en-US" sz="2000" b="1" dirty="0">
                <a:solidFill>
                  <a:srgbClr val="FF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PRIMARY</a:t>
            </a:r>
            <a:r>
              <a:rPr lang="en-US" sz="2000" dirty="0">
                <a:solidFill>
                  <a:srgbClr val="FF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KEY</a:t>
            </a:r>
            <a:r>
              <a:rPr lang="en-US" sz="2000" dirty="0">
                <a:solidFill>
                  <a:srgbClr val="FF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Book Antiqua" charset="0"/>
                <a:ea typeface="ＭＳ Ｐゴシック" charset="0"/>
              </a:rPr>
              <a:t>, 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 name: </a:t>
            </a:r>
            <a:r>
              <a:rPr lang="en-US" sz="2000" dirty="0">
                <a:latin typeface="Book Antiqua" charset="0"/>
                <a:ea typeface="ＭＳ Ｐゴシック" charset="0"/>
              </a:rPr>
              <a:t>CHAR(3)</a:t>
            </a:r>
            <a:r>
              <a:rPr lang="en-US" dirty="0">
                <a:latin typeface="Book Antiqua" charset="0"/>
                <a:ea typeface="ＭＳ Ｐゴシック" charset="0"/>
              </a:rPr>
              <a:t>, 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 department: </a:t>
            </a:r>
            <a:r>
              <a:rPr lang="en-US" sz="2000" dirty="0">
                <a:latin typeface="Book Antiqua" charset="0"/>
                <a:ea typeface="ＭＳ Ｐゴシック" charset="0"/>
              </a:rPr>
              <a:t>VARTCHAR</a:t>
            </a:r>
            <a:r>
              <a:rPr lang="en-US" dirty="0">
                <a:latin typeface="Book Antiqua" charset="0"/>
                <a:ea typeface="ＭＳ Ｐゴシック" charset="0"/>
              </a:rPr>
              <a:t>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 </a:t>
            </a:r>
            <a:r>
              <a:rPr lang="en-US" sz="2800" dirty="0">
                <a:latin typeface="Book Antiqua" charset="0"/>
                <a:ea typeface="ＭＳ Ｐゴシック" charset="0"/>
              </a:rPr>
              <a:t>)  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>
            <a:extLst>
              <a:ext uri="{FF2B5EF4-FFF2-40B4-BE49-F238E27FC236}">
                <a16:creationId xmlns:a16="http://schemas.microsoft.com/office/drawing/2014/main" id="{1E2ECE90-32AC-407D-AA30-3DB6F2968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7772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</a:pPr>
            <a:r>
              <a:rPr lang="ja-JP" altLang="en-US" sz="2800" i="1">
                <a:latin typeface="Arial" panose="020B0604020202020204" pitchFamily="34" charset="0"/>
              </a:rPr>
              <a:t>“</a:t>
            </a:r>
            <a:r>
              <a:rPr lang="en-US" altLang="ja-JP" sz="2800" i="1">
                <a:latin typeface="Book Antiqua" panose="02040602050305030304" pitchFamily="18" charset="0"/>
              </a:rPr>
              <a:t>For a given student and course, there is a single grade.</a:t>
            </a:r>
            <a:r>
              <a:rPr lang="ja-JP" altLang="en-US" sz="2800" i="1">
                <a:latin typeface="Arial" panose="020B0604020202020204" pitchFamily="34" charset="0"/>
              </a:rPr>
              <a:t>”</a:t>
            </a:r>
            <a:endParaRPr lang="en-US" altLang="ja-JP" sz="2800" i="1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</a:pPr>
            <a:endParaRPr lang="en-US" altLang="en-US" sz="28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</a:pPr>
            <a:endParaRPr lang="en-US" altLang="en-US" sz="28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</a:pPr>
            <a:endParaRPr lang="en-US" altLang="en-US" sz="28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</a:pPr>
            <a:endParaRPr lang="en-US" altLang="en-US" sz="28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</a:pPr>
            <a:r>
              <a:rPr lang="ja-JP" altLang="en-US" sz="2800" i="1">
                <a:latin typeface="Arial" panose="020B0604020202020204" pitchFamily="34" charset="0"/>
              </a:rPr>
              <a:t>“</a:t>
            </a:r>
            <a:r>
              <a:rPr lang="en-US" altLang="ja-JP" sz="2800" i="1">
                <a:latin typeface="Book Antiqua" panose="02040602050305030304" pitchFamily="18" charset="0"/>
              </a:rPr>
              <a:t>A student can only take one course</a:t>
            </a:r>
            <a:r>
              <a:rPr lang="ja-JP" altLang="en-US" sz="2800" i="1">
                <a:latin typeface="Arial" panose="020B0604020202020204" pitchFamily="34" charset="0"/>
              </a:rPr>
              <a:t>”</a:t>
            </a:r>
            <a:endParaRPr lang="en-US" altLang="ja-JP" sz="2800" i="1">
              <a:latin typeface="Book Antiqua" panose="02040602050305030304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</a:pPr>
            <a:endParaRPr lang="en-US" altLang="en-US" sz="2800">
              <a:latin typeface="Book Antiqua" panose="0204060205030503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880B7260-7467-4884-864A-13676EDF1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F657BA5-C7D5-40C7-B6DC-7D3DACD30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0D24AB88-527F-4604-AA0D-3DF4513CE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715962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Primary Keys in SQL – more examples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50BD3868-B8FC-4817-B7EA-C7D0A230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8800"/>
            <a:ext cx="3813175" cy="193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dirty="0">
                <a:latin typeface="Book Antiqua" charset="0"/>
                <a:ea typeface="ＭＳ Ｐゴシック" charset="0"/>
              </a:rPr>
              <a:t>CREATE TABLE</a:t>
            </a:r>
            <a:r>
              <a:rPr lang="en-US" dirty="0">
                <a:latin typeface="Book Antiqua" charset="0"/>
                <a:ea typeface="ＭＳ Ｐゴシック" charset="0"/>
              </a:rPr>
              <a:t> Enrolled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(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 </a:t>
            </a:r>
            <a:r>
              <a:rPr lang="en-US" sz="2000" dirty="0">
                <a:latin typeface="Book Antiqua" charset="0"/>
                <a:ea typeface="ＭＳ Ｐゴシック" charset="0"/>
              </a:rPr>
              <a:t>CHAR</a:t>
            </a:r>
            <a:r>
              <a:rPr lang="en-US" dirty="0">
                <a:latin typeface="Book Antiqua" charset="0"/>
                <a:ea typeface="ＭＳ Ｐゴシック" charset="0"/>
              </a:rPr>
              <a:t>(20)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</a:t>
            </a:r>
            <a:r>
              <a:rPr lang="en-US" dirty="0" err="1">
                <a:latin typeface="Book Antiqua" charset="0"/>
                <a:ea typeface="ＭＳ Ｐゴシック" charset="0"/>
              </a:rPr>
              <a:t>cid</a:t>
            </a:r>
            <a:r>
              <a:rPr lang="en-US" dirty="0">
                <a:latin typeface="Book Antiqua" charset="0"/>
                <a:ea typeface="ＭＳ Ｐゴシック" charset="0"/>
              </a:rPr>
              <a:t>  </a:t>
            </a:r>
            <a:r>
              <a:rPr lang="en-US" sz="2000" dirty="0">
                <a:latin typeface="Book Antiqua" charset="0"/>
                <a:ea typeface="ＭＳ Ｐゴシック" charset="0"/>
              </a:rPr>
              <a:t>CHAR(20)</a:t>
            </a:r>
            <a:r>
              <a:rPr lang="en-US" dirty="0">
                <a:latin typeface="Book Antiqua" charset="0"/>
                <a:ea typeface="ＭＳ Ｐゴシック" charset="0"/>
              </a:rPr>
              <a:t>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grade </a:t>
            </a:r>
            <a:r>
              <a:rPr lang="en-US" sz="2000" dirty="0">
                <a:latin typeface="Book Antiqua" charset="0"/>
                <a:ea typeface="ＭＳ Ｐゴシック" charset="0"/>
              </a:rPr>
              <a:t>CHAR</a:t>
            </a:r>
            <a:r>
              <a:rPr lang="en-US" dirty="0">
                <a:latin typeface="Book Antiqua" charset="0"/>
                <a:ea typeface="ＭＳ Ｐゴシック" charset="0"/>
              </a:rPr>
              <a:t>(2),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</a:t>
            </a:r>
            <a:r>
              <a:rPr lang="en-US" sz="2000" dirty="0">
                <a:solidFill>
                  <a:schemeClr val="accent2"/>
                </a:solidFill>
                <a:latin typeface="Book Antiqua" charset="0"/>
                <a:ea typeface="ＭＳ Ｐゴシック" charset="0"/>
              </a:rPr>
              <a:t>PRIMARY KEY  </a:t>
            </a:r>
            <a:r>
              <a:rPr lang="en-US" dirty="0">
                <a:latin typeface="Book Antiqua" charset="0"/>
                <a:ea typeface="ＭＳ Ｐゴシック" charset="0"/>
              </a:rPr>
              <a:t>(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, </a:t>
            </a:r>
            <a:r>
              <a:rPr lang="en-US" dirty="0" err="1">
                <a:latin typeface="Book Antiqua" charset="0"/>
                <a:ea typeface="ＭＳ Ｐゴシック" charset="0"/>
              </a:rPr>
              <a:t>cid</a:t>
            </a:r>
            <a:r>
              <a:rPr lang="en-US" dirty="0">
                <a:latin typeface="Book Antiqua" charset="0"/>
                <a:ea typeface="ＭＳ Ｐゴシック" charset="0"/>
              </a:rPr>
              <a:t>) 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F18C1C4-7DD2-4EB0-B97E-5B5D4348D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648200"/>
            <a:ext cx="3302000" cy="193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dirty="0">
                <a:latin typeface="Book Antiqua" charset="0"/>
                <a:ea typeface="ＭＳ Ｐゴシック" charset="0"/>
              </a:rPr>
              <a:t>CREATE TABLE</a:t>
            </a:r>
            <a:r>
              <a:rPr lang="en-US" dirty="0">
                <a:latin typeface="Book Antiqua" charset="0"/>
                <a:ea typeface="ＭＳ Ｐゴシック" charset="0"/>
              </a:rPr>
              <a:t> Enrolled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(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 </a:t>
            </a:r>
            <a:r>
              <a:rPr lang="en-US" sz="2000" dirty="0">
                <a:latin typeface="Book Antiqua" charset="0"/>
                <a:ea typeface="ＭＳ Ｐゴシック" charset="0"/>
              </a:rPr>
              <a:t>CHAR</a:t>
            </a:r>
            <a:r>
              <a:rPr lang="en-US" dirty="0">
                <a:latin typeface="Book Antiqua" charset="0"/>
                <a:ea typeface="ＭＳ Ｐゴシック" charset="0"/>
              </a:rPr>
              <a:t>(20)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</a:t>
            </a:r>
            <a:r>
              <a:rPr lang="en-US" dirty="0" err="1">
                <a:latin typeface="Book Antiqua" charset="0"/>
                <a:ea typeface="ＭＳ Ｐゴシック" charset="0"/>
              </a:rPr>
              <a:t>cid</a:t>
            </a:r>
            <a:r>
              <a:rPr lang="en-US" dirty="0">
                <a:latin typeface="Book Antiqua" charset="0"/>
                <a:ea typeface="ＭＳ Ｐゴシック" charset="0"/>
              </a:rPr>
              <a:t>  </a:t>
            </a:r>
            <a:r>
              <a:rPr lang="en-US" sz="2000" dirty="0">
                <a:latin typeface="Book Antiqua" charset="0"/>
                <a:ea typeface="ＭＳ Ｐゴシック" charset="0"/>
              </a:rPr>
              <a:t>CHAR(20)</a:t>
            </a:r>
            <a:r>
              <a:rPr lang="en-US" dirty="0">
                <a:latin typeface="Book Antiqua" charset="0"/>
                <a:ea typeface="ＭＳ Ｐゴシック" charset="0"/>
              </a:rPr>
              <a:t>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grade </a:t>
            </a:r>
            <a:r>
              <a:rPr lang="en-US" sz="2000" dirty="0">
                <a:latin typeface="Book Antiqua" charset="0"/>
                <a:ea typeface="ＭＳ Ｐゴシック" charset="0"/>
              </a:rPr>
              <a:t>CHAR</a:t>
            </a:r>
            <a:r>
              <a:rPr lang="en-US" dirty="0">
                <a:latin typeface="Book Antiqua" charset="0"/>
                <a:ea typeface="ＭＳ Ｐゴシック" charset="0"/>
              </a:rPr>
              <a:t>(2),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</a:t>
            </a:r>
            <a:r>
              <a:rPr lang="en-US" sz="2000" dirty="0">
                <a:solidFill>
                  <a:schemeClr val="accent2"/>
                </a:solidFill>
                <a:latin typeface="Book Antiqua" charset="0"/>
                <a:ea typeface="ＭＳ Ｐゴシック" charset="0"/>
              </a:rPr>
              <a:t>PRIMARY KEY  </a:t>
            </a:r>
            <a:r>
              <a:rPr lang="en-US" dirty="0">
                <a:latin typeface="Book Antiqua" charset="0"/>
                <a:ea typeface="ＭＳ Ｐゴシック" charset="0"/>
              </a:rPr>
              <a:t>(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) )</a:t>
            </a:r>
          </a:p>
        </p:txBody>
      </p:sp>
      <p:sp>
        <p:nvSpPr>
          <p:cNvPr id="38919" name="Date Placeholder 3">
            <a:extLst>
              <a:ext uri="{FF2B5EF4-FFF2-40B4-BE49-F238E27FC236}">
                <a16:creationId xmlns:a16="http://schemas.microsoft.com/office/drawing/2014/main" id="{9E480E2E-5E69-4101-ADE3-F2DF7C7C9C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  <p:sp>
        <p:nvSpPr>
          <p:cNvPr id="38920" name="Rectangle 10">
            <a:extLst>
              <a:ext uri="{FF2B5EF4-FFF2-40B4-BE49-F238E27FC236}">
                <a16:creationId xmlns:a16="http://schemas.microsoft.com/office/drawing/2014/main" id="{B036611F-5EA9-4590-A95E-B01E8FEA2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52400"/>
            <a:ext cx="121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(</a:t>
            </a:r>
            <a:r>
              <a:rPr lang="en-US" altLang="en-US">
                <a:solidFill>
                  <a:srgbClr val="0000FF"/>
                </a:solidFill>
                <a:latin typeface="Calibri" panose="020F0502020204030204" pitchFamily="34" charset="0"/>
              </a:rPr>
              <a:t>review</a:t>
            </a:r>
            <a:r>
              <a:rPr lang="en-US" altLang="en-US">
                <a:latin typeface="Calibri" panose="020F0502020204030204" pitchFamily="34" charset="0"/>
              </a:rPr>
              <a:t>)</a:t>
            </a:r>
            <a:endParaRPr lang="en-US" altLang="en-US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>
            <a:extLst>
              <a:ext uri="{FF2B5EF4-FFF2-40B4-BE49-F238E27FC236}">
                <a16:creationId xmlns:a16="http://schemas.microsoft.com/office/drawing/2014/main" id="{8E5B7319-2A1A-499C-99F9-46D948071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7772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</a:pPr>
            <a:r>
              <a:rPr lang="ja-JP" altLang="en-US" sz="2800" i="1">
                <a:latin typeface="Arial" panose="020B0604020202020204" pitchFamily="34" charset="0"/>
              </a:rPr>
              <a:t>“</a:t>
            </a:r>
            <a:r>
              <a:rPr lang="en-US" altLang="ja-JP" sz="2800" i="1">
                <a:latin typeface="Book Antiqua" panose="02040602050305030304" pitchFamily="18" charset="0"/>
              </a:rPr>
              <a:t>A student can retake a course</a:t>
            </a:r>
            <a:r>
              <a:rPr lang="en-US" altLang="en-US" sz="2800" i="1">
                <a:latin typeface="Book Antiqua" panose="02040602050305030304" pitchFamily="18" charset="0"/>
              </a:rPr>
              <a:t>”</a:t>
            </a:r>
            <a:endParaRPr lang="en-US" altLang="en-US" sz="2800">
              <a:latin typeface="Book Antiqua" panose="0204060205030503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5669BB8-8AA3-4178-A032-3D0DC1441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868595A-A934-42B9-B4D2-890C04666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BBA3FE1D-4472-4C79-8E8F-DEC0F6261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715962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Primary Keys– more examples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0A38BCD-075F-4BEF-8E90-8CF5D659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57400"/>
            <a:ext cx="5332413" cy="2674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dirty="0">
                <a:latin typeface="Book Antiqua" charset="0"/>
                <a:ea typeface="ＭＳ Ｐゴシック" charset="0"/>
              </a:rPr>
              <a:t>CREATE TABLE</a:t>
            </a:r>
            <a:r>
              <a:rPr lang="en-US" dirty="0">
                <a:latin typeface="Book Antiqua" charset="0"/>
                <a:ea typeface="ＭＳ Ｐゴシック" charset="0"/>
              </a:rPr>
              <a:t> Enrolled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(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 </a:t>
            </a:r>
            <a:r>
              <a:rPr lang="en-US" sz="2000" dirty="0">
                <a:latin typeface="Book Antiqua" charset="0"/>
                <a:ea typeface="ＭＳ Ｐゴシック" charset="0"/>
              </a:rPr>
              <a:t>CHAR</a:t>
            </a:r>
            <a:r>
              <a:rPr lang="en-US" dirty="0">
                <a:latin typeface="Book Antiqua" charset="0"/>
                <a:ea typeface="ＭＳ Ｐゴシック" charset="0"/>
              </a:rPr>
              <a:t>(20)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</a:t>
            </a:r>
            <a:r>
              <a:rPr lang="en-US" dirty="0" err="1">
                <a:latin typeface="Book Antiqua" charset="0"/>
                <a:ea typeface="ＭＳ Ｐゴシック" charset="0"/>
              </a:rPr>
              <a:t>cid</a:t>
            </a:r>
            <a:r>
              <a:rPr lang="en-US" dirty="0">
                <a:latin typeface="Book Antiqua" charset="0"/>
                <a:ea typeface="ＭＳ Ｐゴシック" charset="0"/>
              </a:rPr>
              <a:t>  </a:t>
            </a:r>
            <a:r>
              <a:rPr lang="en-US" sz="2000" dirty="0">
                <a:latin typeface="Book Antiqua" charset="0"/>
                <a:ea typeface="ＭＳ Ｐゴシック" charset="0"/>
              </a:rPr>
              <a:t>CHAR(20)</a:t>
            </a:r>
            <a:r>
              <a:rPr lang="en-US" dirty="0">
                <a:latin typeface="Book Antiqua" charset="0"/>
                <a:ea typeface="ＭＳ Ｐゴシック" charset="0"/>
              </a:rPr>
              <a:t>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year INT,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term INT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grade </a:t>
            </a:r>
            <a:r>
              <a:rPr lang="en-US" sz="2000" dirty="0">
                <a:latin typeface="Book Antiqua" charset="0"/>
                <a:ea typeface="ＭＳ Ｐゴシック" charset="0"/>
              </a:rPr>
              <a:t>CHAR</a:t>
            </a:r>
            <a:r>
              <a:rPr lang="en-US" dirty="0">
                <a:latin typeface="Book Antiqua" charset="0"/>
                <a:ea typeface="ＭＳ Ｐゴシック" charset="0"/>
              </a:rPr>
              <a:t>(2),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     </a:t>
            </a:r>
            <a:r>
              <a:rPr lang="en-US" sz="2000" dirty="0">
                <a:solidFill>
                  <a:schemeClr val="accent2"/>
                </a:solidFill>
                <a:latin typeface="Book Antiqua" charset="0"/>
                <a:ea typeface="ＭＳ Ｐゴシック" charset="0"/>
              </a:rPr>
              <a:t>PRIMARY KEY  </a:t>
            </a:r>
            <a:r>
              <a:rPr lang="en-US" dirty="0">
                <a:latin typeface="Book Antiqua" charset="0"/>
                <a:ea typeface="ＭＳ Ｐゴシック" charset="0"/>
              </a:rPr>
              <a:t>(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, </a:t>
            </a:r>
            <a:r>
              <a:rPr lang="en-US" dirty="0" err="1">
                <a:latin typeface="Book Antiqua" charset="0"/>
                <a:ea typeface="ＭＳ Ｐゴシック" charset="0"/>
              </a:rPr>
              <a:t>cid</a:t>
            </a:r>
            <a:r>
              <a:rPr lang="en-US" dirty="0">
                <a:latin typeface="Book Antiqua" charset="0"/>
                <a:ea typeface="ＭＳ Ｐゴシック" charset="0"/>
              </a:rPr>
              <a:t>, year, term) )</a:t>
            </a:r>
          </a:p>
        </p:txBody>
      </p:sp>
      <p:sp>
        <p:nvSpPr>
          <p:cNvPr id="40966" name="Date Placeholder 3">
            <a:extLst>
              <a:ext uri="{FF2B5EF4-FFF2-40B4-BE49-F238E27FC236}">
                <a16:creationId xmlns:a16="http://schemas.microsoft.com/office/drawing/2014/main" id="{41EFD80E-0E68-4FD7-97E8-E32E6F23AB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624B8AD5-0263-4BEB-A887-2CB41501C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52400"/>
            <a:ext cx="121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(</a:t>
            </a:r>
            <a:r>
              <a:rPr lang="en-US" altLang="en-US">
                <a:solidFill>
                  <a:srgbClr val="0000FF"/>
                </a:solidFill>
                <a:latin typeface="Calibri" panose="020F0502020204030204" pitchFamily="34" charset="0"/>
              </a:rPr>
              <a:t>review</a:t>
            </a:r>
            <a:r>
              <a:rPr lang="en-US" altLang="en-US">
                <a:latin typeface="Calibri" panose="020F0502020204030204" pitchFamily="34" charset="0"/>
              </a:rPr>
              <a:t>)</a:t>
            </a:r>
            <a:endParaRPr lang="en-US" altLang="en-US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474B39C-E44E-41C3-8471-0790193D2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6A345BC-F4F7-4A2A-8B58-389B78B08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32224B36-8694-4AA1-AA25-3142B6E55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066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NULL Constraints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611036B1-F015-4F8B-A1FF-4BCAB495AA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838200"/>
            <a:ext cx="9067800" cy="54102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ea typeface="+mn-ea"/>
                <a:cs typeface="+mn-cs"/>
              </a:rPr>
              <a:t>Some columns can be constrained never to have NULL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 dirty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 dirty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 dirty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 dirty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 dirty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 dirty="0">
              <a:ea typeface="+mn-ea"/>
              <a:cs typeface="+mn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ea typeface="+mn-ea"/>
                <a:cs typeface="+mn-cs"/>
              </a:rPr>
              <a:t>Primary key columns are never supposed to be null (they must  identify each row uniquely) so it is not necessary to state NOT NULL for </a:t>
            </a:r>
            <a:r>
              <a:rPr lang="en-US" sz="2800" i="1" dirty="0" err="1">
                <a:ea typeface="+mn-ea"/>
                <a:cs typeface="+mn-cs"/>
              </a:rPr>
              <a:t>sid</a:t>
            </a:r>
            <a:r>
              <a:rPr lang="en-US" sz="2800" dirty="0">
                <a:ea typeface="+mn-ea"/>
                <a:cs typeface="+mn-cs"/>
              </a:rPr>
              <a:t>. </a:t>
            </a:r>
          </a:p>
        </p:txBody>
      </p:sp>
      <p:sp>
        <p:nvSpPr>
          <p:cNvPr id="43013" name="Date Placeholder 3">
            <a:extLst>
              <a:ext uri="{FF2B5EF4-FFF2-40B4-BE49-F238E27FC236}">
                <a16:creationId xmlns:a16="http://schemas.microsoft.com/office/drawing/2014/main" id="{67F9AF86-6FEE-4250-A102-8CBA815544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1A3165-1CF7-4C56-906D-DBAAEE93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57400"/>
            <a:ext cx="1331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Book Antiqua" panose="02040602050305030304" pitchFamily="18" charset="0"/>
              </a:rPr>
              <a:t>UNIQUE,</a:t>
            </a:r>
            <a:endParaRPr lang="en-US" altLang="en-US" sz="2000" b="1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35EE82-D124-4361-9F45-6C4CC2AEA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828800"/>
            <a:ext cx="5340350" cy="2366963"/>
          </a:xfrm>
          <a:prstGeom prst="rect">
            <a:avLst/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dirty="0">
                <a:latin typeface="Book Antiqua" charset="0"/>
                <a:ea typeface="ＭＳ Ｐゴシック" charset="0"/>
              </a:rPr>
              <a:t>CREATE TABLE </a:t>
            </a:r>
            <a:r>
              <a:rPr lang="de-DE" sz="2000" dirty="0">
                <a:latin typeface="Book Antiqua" charset="0"/>
                <a:ea typeface="ＭＳ Ｐゴシック" charset="0"/>
              </a:rPr>
              <a:t>Student</a:t>
            </a:r>
            <a:endParaRPr lang="en-US" dirty="0">
              <a:latin typeface="Book Antiqua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(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: </a:t>
            </a:r>
            <a:r>
              <a:rPr lang="en-US" sz="2000" dirty="0">
                <a:latin typeface="Book Antiqua" charset="0"/>
                <a:ea typeface="ＭＳ Ｐゴシック" charset="0"/>
              </a:rPr>
              <a:t>INT   PRIMARY KEY</a:t>
            </a:r>
            <a:r>
              <a:rPr lang="en-US" dirty="0">
                <a:latin typeface="Book Antiqua" charset="0"/>
                <a:ea typeface="ＭＳ Ｐゴシック" charset="0"/>
              </a:rPr>
              <a:t>, 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 name: </a:t>
            </a:r>
            <a:r>
              <a:rPr lang="en-US" sz="2000" dirty="0">
                <a:latin typeface="Book Antiqua" charset="0"/>
                <a:ea typeface="ＭＳ Ｐゴシック" charset="0"/>
              </a:rPr>
              <a:t>VARCHAR(20) </a:t>
            </a:r>
            <a:r>
              <a:rPr lang="en-US" sz="2000" b="1" dirty="0">
                <a:solidFill>
                  <a:srgbClr val="FF0000"/>
                </a:solidFill>
                <a:latin typeface="Book Antiqua" charset="0"/>
                <a:ea typeface="ＭＳ Ｐゴシック" charset="0"/>
              </a:rPr>
              <a:t>NOT NULL</a:t>
            </a:r>
            <a:r>
              <a:rPr lang="en-US" dirty="0">
                <a:latin typeface="Book Antiqua" charset="0"/>
                <a:ea typeface="ＭＳ Ｐゴシック" charset="0"/>
              </a:rPr>
              <a:t>, 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 age: </a:t>
            </a:r>
            <a:r>
              <a:rPr lang="en-US" sz="2000" dirty="0">
                <a:latin typeface="Book Antiqua" charset="0"/>
                <a:ea typeface="ＭＳ Ｐゴシック" charset="0"/>
              </a:rPr>
              <a:t>INT</a:t>
            </a:r>
            <a:r>
              <a:rPr lang="en-US" dirty="0">
                <a:latin typeface="Book Antiqua" charset="0"/>
                <a:ea typeface="ＭＳ Ｐゴシック" charset="0"/>
              </a:rPr>
              <a:t>,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 </a:t>
            </a:r>
            <a:r>
              <a:rPr lang="en-US" dirty="0" err="1">
                <a:latin typeface="Book Antiqua" charset="0"/>
                <a:ea typeface="ＭＳ Ｐゴシック" charset="0"/>
              </a:rPr>
              <a:t>gpa</a:t>
            </a:r>
            <a:r>
              <a:rPr lang="en-US" dirty="0">
                <a:latin typeface="Book Antiqua" charset="0"/>
                <a:ea typeface="ＭＳ Ｐゴシック" charset="0"/>
              </a:rPr>
              <a:t>: </a:t>
            </a:r>
            <a:r>
              <a:rPr lang="en-US" sz="2000" dirty="0">
                <a:latin typeface="Book Antiqua" charset="0"/>
                <a:ea typeface="ＭＳ Ｐゴシック" charset="0"/>
              </a:rPr>
              <a:t>REAL</a:t>
            </a:r>
          </a:p>
          <a:p>
            <a:pPr>
              <a:defRPr/>
            </a:pPr>
            <a:r>
              <a:rPr lang="en-US" sz="2000" dirty="0">
                <a:latin typeface="Book Antiqua" charset="0"/>
                <a:ea typeface="ＭＳ Ｐゴシック" charset="0"/>
              </a:rPr>
              <a:t>	</a:t>
            </a:r>
            <a:r>
              <a:rPr lang="en-US" sz="2800" dirty="0">
                <a:latin typeface="Book Antiqua" charset="0"/>
                <a:ea typeface="ＭＳ Ｐゴシック" charset="0"/>
              </a:rPr>
              <a:t>) 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6B71D80-9A18-416C-AE64-FB50FC3C3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D7328F0-9B60-4960-B23A-985048E1C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386B1D41-89A2-4577-AF77-C1DE3C1C2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Foreign Keys, Referential Integrity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95CED273-D0A8-4C36-91FD-6601E41CF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343400"/>
          </a:xfrm>
          <a:noFill/>
        </p:spPr>
        <p:txBody>
          <a:bodyPr/>
          <a:lstStyle/>
          <a:p>
            <a:r>
              <a:rPr lang="en-US" altLang="en-US" i="1" u="sng">
                <a:solidFill>
                  <a:schemeClr val="accent2"/>
                </a:solidFill>
              </a:rPr>
              <a:t>Foreign key</a:t>
            </a:r>
            <a:r>
              <a:rPr lang="en-US" altLang="en-US">
                <a:solidFill>
                  <a:schemeClr val="accent2"/>
                </a:solidFill>
              </a:rPr>
              <a:t> : </a:t>
            </a:r>
            <a:r>
              <a:rPr lang="en-US" altLang="en-US"/>
              <a:t>Set of fields in one relation that is used to `refer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 to a tuple in another relation.  (Must correspond to primary key of the second relation.)  Like a `logical pointer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.</a:t>
            </a:r>
          </a:p>
          <a:p>
            <a:r>
              <a:rPr lang="en-US" altLang="en-US"/>
              <a:t>E.g. </a:t>
            </a:r>
            <a:r>
              <a:rPr lang="en-US" altLang="en-US" i="1">
                <a:solidFill>
                  <a:srgbClr val="CF0E30"/>
                </a:solidFill>
              </a:rPr>
              <a:t>sid</a:t>
            </a:r>
            <a:r>
              <a:rPr lang="en-US" altLang="en-US"/>
              <a:t> in </a:t>
            </a:r>
            <a:r>
              <a:rPr lang="en-US" altLang="en-US">
                <a:solidFill>
                  <a:srgbClr val="FF0000"/>
                </a:solidFill>
              </a:rPr>
              <a:t>Enrolled</a:t>
            </a:r>
            <a:r>
              <a:rPr lang="en-US" altLang="en-US"/>
              <a:t> is a foreign key referring to </a:t>
            </a:r>
            <a:r>
              <a:rPr lang="en-US" altLang="en-US">
                <a:solidFill>
                  <a:srgbClr val="CF0E30"/>
                </a:solidFill>
              </a:rPr>
              <a:t>Students</a:t>
            </a:r>
            <a:r>
              <a:rPr lang="en-US" altLang="en-US"/>
              <a:t>:</a:t>
            </a:r>
          </a:p>
          <a:p>
            <a:pPr lvl="1">
              <a:buSzPct val="75000"/>
            </a:pPr>
            <a:r>
              <a:rPr lang="en-US" altLang="en-US"/>
              <a:t>Enrolled(</a:t>
            </a:r>
            <a:r>
              <a:rPr lang="en-US" altLang="en-US" i="1">
                <a:solidFill>
                  <a:srgbClr val="CF0E30"/>
                </a:solidFill>
              </a:rPr>
              <a:t>sid</a:t>
            </a:r>
            <a:r>
              <a:rPr lang="en-US" altLang="en-US">
                <a:solidFill>
                  <a:srgbClr val="CF0E30"/>
                </a:solidFill>
              </a:rPr>
              <a:t>: </a:t>
            </a:r>
            <a:r>
              <a:rPr lang="fr-FR" altLang="en-US"/>
              <a:t>varchar</a:t>
            </a:r>
            <a:r>
              <a:rPr lang="en-US" altLang="en-US"/>
              <a:t>, </a:t>
            </a:r>
            <a:r>
              <a:rPr lang="en-US" altLang="en-US" i="1"/>
              <a:t>cid</a:t>
            </a:r>
            <a:r>
              <a:rPr lang="en-US" altLang="en-US"/>
              <a:t>: </a:t>
            </a:r>
            <a:r>
              <a:rPr lang="fr-FR" altLang="en-US"/>
              <a:t>varchar</a:t>
            </a:r>
            <a:r>
              <a:rPr lang="en-US" altLang="en-US"/>
              <a:t>, </a:t>
            </a:r>
            <a:r>
              <a:rPr lang="en-US" altLang="en-US" i="1"/>
              <a:t>grade</a:t>
            </a:r>
            <a:r>
              <a:rPr lang="en-US" altLang="en-US"/>
              <a:t>: </a:t>
            </a:r>
            <a:r>
              <a:rPr lang="fr-FR" altLang="en-US"/>
              <a:t>varchar</a:t>
            </a:r>
            <a:r>
              <a:rPr lang="en-US" altLang="en-US"/>
              <a:t>)</a:t>
            </a:r>
          </a:p>
          <a:p>
            <a:pPr lvl="1">
              <a:buSzPct val="75000"/>
            </a:pPr>
            <a:r>
              <a:rPr lang="en-US" altLang="en-US"/>
              <a:t>If all foreign key constraints are enforced,  </a:t>
            </a:r>
            <a:r>
              <a:rPr lang="en-US" altLang="en-US" i="1" u="sng">
                <a:solidFill>
                  <a:schemeClr val="accent2"/>
                </a:solidFill>
              </a:rPr>
              <a:t>referential integrity</a:t>
            </a:r>
            <a:r>
              <a:rPr lang="en-US" altLang="en-US"/>
              <a:t> is achieved, i.e., no dangling references.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11A7D3BB-81B4-4C7A-AD13-69FF15F7F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52400"/>
            <a:ext cx="1093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(</a:t>
            </a:r>
            <a:r>
              <a:rPr lang="en-US" altLang="en-US">
                <a:solidFill>
                  <a:srgbClr val="0000FF"/>
                </a:solidFill>
                <a:latin typeface="Calibri" panose="020F0502020204030204" pitchFamily="34" charset="0"/>
              </a:rPr>
              <a:t>NEW!</a:t>
            </a:r>
            <a:r>
              <a:rPr lang="en-US" altLang="en-US">
                <a:latin typeface="Calibri" panose="020F0502020204030204" pitchFamily="34" charset="0"/>
              </a:rPr>
              <a:t>)</a:t>
            </a:r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AEFA82EE-B231-479E-9AE4-B3CD09732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3300"/>
                </a:solidFill>
                <a:latin typeface="Times New Roman" panose="02020603050405020304" pitchFamily="18" charset="0"/>
              </a:rPr>
              <a:t>SQL –Table Creation</a:t>
            </a:r>
            <a:endParaRPr lang="en-US" altLang="en-US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Text Box 3">
            <a:extLst>
              <a:ext uri="{FF2B5EF4-FFF2-40B4-BE49-F238E27FC236}">
                <a16:creationId xmlns:a16="http://schemas.microsoft.com/office/drawing/2014/main" id="{D5896EED-7E07-4336-82C6-D6F876E29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1143000"/>
            <a:ext cx="8226425" cy="1938338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i="1">
                <a:latin typeface="Courier" pitchFamily="6" charset="0"/>
              </a:rPr>
              <a:t>create table </a:t>
            </a:r>
            <a:r>
              <a:rPr lang="en-US" altLang="en-US" sz="2000" b="1">
                <a:latin typeface="Courier" pitchFamily="6" charset="0"/>
              </a:rPr>
              <a:t>EnrolledIn (sid INT,</a:t>
            </a:r>
          </a:p>
          <a:p>
            <a:pPr eaLnBrk="1" hangingPunct="1"/>
            <a:r>
              <a:rPr lang="en-US" altLang="en-US" sz="2000" b="1">
                <a:latin typeface="Courier" pitchFamily="6" charset="0"/>
              </a:rPr>
              <a:t>                         cid INT,</a:t>
            </a:r>
          </a:p>
          <a:p>
            <a:pPr eaLnBrk="1" hangingPunct="1"/>
            <a:r>
              <a:rPr lang="en-US" altLang="en-US" sz="2000" b="1">
                <a:latin typeface="Courier" pitchFamily="6" charset="0"/>
              </a:rPr>
              <a:t>                         grade CHAR(2),</a:t>
            </a:r>
          </a:p>
          <a:p>
            <a:pPr eaLnBrk="1" hangingPunct="1"/>
            <a:r>
              <a:rPr lang="en-US" altLang="en-US" sz="2000" b="1">
                <a:latin typeface="Courier" pitchFamily="6" charset="0"/>
              </a:rPr>
              <a:t>	   </a:t>
            </a:r>
            <a:r>
              <a:rPr lang="en-US" altLang="en-US" sz="2000" b="1">
                <a:solidFill>
                  <a:schemeClr val="accent2"/>
                </a:solidFill>
                <a:latin typeface="Courier" pitchFamily="6" charset="0"/>
              </a:rPr>
              <a:t>primary key</a:t>
            </a:r>
            <a:r>
              <a:rPr lang="en-US" altLang="en-US" sz="2000" b="1">
                <a:latin typeface="Courier" pitchFamily="6" charset="0"/>
              </a:rPr>
              <a:t>(sid,cid),</a:t>
            </a:r>
          </a:p>
          <a:p>
            <a:pPr algn="ctr" eaLnBrk="1" hangingPunct="1"/>
            <a:r>
              <a:rPr lang="en-US" altLang="en-US" sz="2000" b="1">
                <a:latin typeface="Courier" pitchFamily="6" charset="0"/>
              </a:rPr>
              <a:t>       </a:t>
            </a:r>
            <a:r>
              <a:rPr lang="en-US" altLang="en-US" sz="2000" b="1">
                <a:solidFill>
                  <a:schemeClr val="accent2"/>
                </a:solidFill>
                <a:latin typeface="Courier" pitchFamily="6" charset="0"/>
              </a:rPr>
              <a:t>foreign key</a:t>
            </a:r>
            <a:r>
              <a:rPr lang="en-US" altLang="en-US" sz="2000" b="1">
                <a:latin typeface="Courier" pitchFamily="6" charset="0"/>
              </a:rPr>
              <a:t> (sid) </a:t>
            </a:r>
            <a:r>
              <a:rPr lang="en-US" altLang="en-US" sz="2000" b="1">
                <a:solidFill>
                  <a:schemeClr val="accent2"/>
                </a:solidFill>
                <a:latin typeface="Courier" pitchFamily="6" charset="0"/>
              </a:rPr>
              <a:t>references</a:t>
            </a:r>
            <a:r>
              <a:rPr lang="en-US" altLang="en-US" sz="2000" b="1">
                <a:latin typeface="Courier" pitchFamily="6" charset="0"/>
              </a:rPr>
              <a:t> Students(sid),</a:t>
            </a:r>
          </a:p>
          <a:p>
            <a:pPr algn="ctr" eaLnBrk="1" hangingPunct="1"/>
            <a:r>
              <a:rPr lang="en-US" altLang="en-US" sz="2000" b="1">
                <a:latin typeface="Courier" pitchFamily="6" charset="0"/>
              </a:rPr>
              <a:t>      </a:t>
            </a:r>
            <a:r>
              <a:rPr lang="en-US" altLang="en-US" sz="2000" b="1">
                <a:solidFill>
                  <a:schemeClr val="accent2"/>
                </a:solidFill>
                <a:latin typeface="Courier" pitchFamily="6" charset="0"/>
              </a:rPr>
              <a:t>foreign key</a:t>
            </a:r>
            <a:r>
              <a:rPr lang="en-US" altLang="en-US" sz="2000" b="1">
                <a:latin typeface="Courier" pitchFamily="6" charset="0"/>
              </a:rPr>
              <a:t> (cid) </a:t>
            </a:r>
            <a:r>
              <a:rPr lang="en-US" altLang="en-US" sz="2000" b="1">
                <a:solidFill>
                  <a:schemeClr val="accent2"/>
                </a:solidFill>
                <a:latin typeface="Courier" pitchFamily="6" charset="0"/>
              </a:rPr>
              <a:t>references</a:t>
            </a:r>
            <a:r>
              <a:rPr lang="en-US" altLang="en-US" sz="2000" b="1">
                <a:latin typeface="Courier" pitchFamily="6" charset="0"/>
              </a:rPr>
              <a:t> Courses(cid))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99158C1F-3A7A-48C0-9B2C-DA15ACCD0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38600"/>
            <a:ext cx="8229600" cy="169227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i="1">
                <a:latin typeface="Courier" pitchFamily="6" charset="0"/>
              </a:rPr>
              <a:t>create table </a:t>
            </a:r>
            <a:r>
              <a:rPr lang="en-US" altLang="en-US" sz="2000" b="1">
                <a:latin typeface="Courier" pitchFamily="6" charset="0"/>
              </a:rPr>
              <a:t>EnrolledIn (</a:t>
            </a:r>
          </a:p>
          <a:p>
            <a:pPr eaLnBrk="1" hangingPunct="1"/>
            <a:r>
              <a:rPr lang="en-US" altLang="en-US" sz="2000" b="1">
                <a:latin typeface="Courier" pitchFamily="6" charset="0"/>
              </a:rPr>
              <a:t>		sid INT </a:t>
            </a:r>
            <a:r>
              <a:rPr lang="en-US" altLang="en-US" sz="2000" b="1">
                <a:solidFill>
                  <a:schemeClr val="accent2"/>
                </a:solidFill>
                <a:latin typeface="Courier" pitchFamily="6" charset="0"/>
              </a:rPr>
              <a:t>references</a:t>
            </a:r>
            <a:r>
              <a:rPr lang="en-US" altLang="en-US" sz="2000" b="1">
                <a:latin typeface="Courier" pitchFamily="6" charset="0"/>
              </a:rPr>
              <a:t> Students,</a:t>
            </a:r>
          </a:p>
          <a:p>
            <a:pPr eaLnBrk="1" hangingPunct="1"/>
            <a:r>
              <a:rPr lang="en-US" altLang="en-US" sz="2000" b="1">
                <a:latin typeface="Courier" pitchFamily="6" charset="0"/>
              </a:rPr>
              <a:t>	      cid INT </a:t>
            </a:r>
            <a:r>
              <a:rPr lang="en-US" altLang="en-US" sz="2000" b="1">
                <a:solidFill>
                  <a:schemeClr val="accent2"/>
                </a:solidFill>
                <a:latin typeface="Courier" pitchFamily="6" charset="0"/>
              </a:rPr>
              <a:t>references</a:t>
            </a:r>
            <a:r>
              <a:rPr lang="en-US" altLang="en-US" sz="2000" b="1">
                <a:latin typeface="Courier" pitchFamily="6" charset="0"/>
              </a:rPr>
              <a:t> Courses,</a:t>
            </a:r>
          </a:p>
          <a:p>
            <a:pPr eaLnBrk="1" hangingPunct="1"/>
            <a:r>
              <a:rPr lang="en-US" altLang="en-US" sz="2000" b="1">
                <a:latin typeface="Courier" pitchFamily="6" charset="0"/>
              </a:rPr>
              <a:t>            grade CHAR (2),</a:t>
            </a:r>
          </a:p>
          <a:p>
            <a:pPr eaLnBrk="1" hangingPunct="1"/>
            <a:r>
              <a:rPr lang="en-US" altLang="en-US" sz="2000" b="1">
                <a:latin typeface="Courier" pitchFamily="6" charset="0"/>
              </a:rPr>
              <a:t>		</a:t>
            </a:r>
            <a:r>
              <a:rPr lang="en-US" altLang="en-US" sz="2000" b="1">
                <a:solidFill>
                  <a:schemeClr val="accent2"/>
                </a:solidFill>
                <a:latin typeface="Courier" pitchFamily="6" charset="0"/>
              </a:rPr>
              <a:t>primary key</a:t>
            </a:r>
            <a:r>
              <a:rPr lang="en-US" altLang="en-US" sz="2000" b="1">
                <a:latin typeface="Courier" pitchFamily="6" charset="0"/>
              </a:rPr>
              <a:t>(sid,cid) )</a:t>
            </a:r>
            <a:r>
              <a:rPr lang="en-US" altLang="en-US" b="1">
                <a:latin typeface="Times New Roman" panose="02020603050405020304" pitchFamily="18" charset="0"/>
              </a:rPr>
              <a:t>                          </a:t>
            </a:r>
          </a:p>
        </p:txBody>
      </p:sp>
      <p:sp>
        <p:nvSpPr>
          <p:cNvPr id="117765" name="Text Box 5">
            <a:extLst>
              <a:ext uri="{FF2B5EF4-FFF2-40B4-BE49-F238E27FC236}">
                <a16:creationId xmlns:a16="http://schemas.microsoft.com/office/drawing/2014/main" id="{34626135-DDC8-452E-A5E0-EAFA50805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29000"/>
            <a:ext cx="2927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 dirty="0">
                <a:solidFill>
                  <a:schemeClr val="tx2"/>
                </a:solidFill>
                <a:latin typeface="Calibri"/>
                <a:ea typeface="ＭＳ Ｐゴシック" charset="0"/>
                <a:cs typeface="Calibri"/>
              </a:rPr>
              <a:t>Abbreviated form: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F5545DF3-B6B0-43BA-AC85-BC99BE547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5638800"/>
            <a:ext cx="88788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>
                <a:solidFill>
                  <a:schemeClr val="tx2"/>
                </a:solidFill>
                <a:latin typeface="Calibri"/>
                <a:ea typeface="ＭＳ Ｐゴシック" charset="0"/>
                <a:cs typeface="Calibri"/>
              </a:rPr>
              <a:t>Abbreviation works because every table has </a:t>
            </a:r>
            <a:r>
              <a:rPr lang="en-US" i="1" u="sng" dirty="0">
                <a:solidFill>
                  <a:schemeClr val="tx2"/>
                </a:solidFill>
                <a:latin typeface="Calibri"/>
                <a:ea typeface="ＭＳ Ｐゴシック" charset="0"/>
                <a:cs typeface="Calibri"/>
              </a:rPr>
              <a:t>only one</a:t>
            </a:r>
            <a:r>
              <a:rPr lang="en-US" i="1" dirty="0">
                <a:solidFill>
                  <a:schemeClr val="tx2"/>
                </a:solidFill>
                <a:latin typeface="Calibri"/>
                <a:ea typeface="ＭＳ Ｐゴシック" charset="0"/>
                <a:cs typeface="Calibri"/>
              </a:rPr>
              <a:t>  primary key, so</a:t>
            </a:r>
          </a:p>
          <a:p>
            <a:pPr>
              <a:defRPr/>
            </a:pPr>
            <a:r>
              <a:rPr lang="en-US" sz="2000" b="1" dirty="0">
                <a:solidFill>
                  <a:schemeClr val="tx2"/>
                </a:solidFill>
                <a:latin typeface="Courier"/>
                <a:ea typeface="ＭＳ Ｐゴシック" charset="0"/>
                <a:cs typeface="Courier"/>
              </a:rPr>
              <a:t>references students </a:t>
            </a:r>
            <a:r>
              <a:rPr lang="en-US" i="1" dirty="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rPr>
              <a:t>must be </a:t>
            </a:r>
            <a:r>
              <a:rPr lang="en-US" sz="2000" b="1" dirty="0">
                <a:solidFill>
                  <a:schemeClr val="tx2"/>
                </a:solidFill>
                <a:latin typeface="Courier"/>
                <a:ea typeface="ＭＳ Ｐゴシック" charset="0"/>
                <a:cs typeface="Courier"/>
              </a:rPr>
              <a:t>references students(</a:t>
            </a:r>
            <a:r>
              <a:rPr lang="en-US" sz="2000" b="1" dirty="0" err="1">
                <a:solidFill>
                  <a:schemeClr val="tx2"/>
                </a:solidFill>
                <a:latin typeface="Courier"/>
                <a:ea typeface="ＭＳ Ｐゴシック" charset="0"/>
                <a:cs typeface="Courier"/>
              </a:rPr>
              <a:t>sid</a:t>
            </a:r>
            <a:r>
              <a:rPr lang="en-US" sz="2000" b="1" dirty="0">
                <a:solidFill>
                  <a:schemeClr val="tx2"/>
                </a:solidFill>
                <a:latin typeface="Courier"/>
                <a:ea typeface="ＭＳ Ｐゴシック" charset="0"/>
                <a:cs typeface="Courier"/>
              </a:rPr>
              <a:t>)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02C5D67-F1A1-4D22-8B61-DAE329E56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5112B2-9E13-43D7-85B0-8224343DF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1" name="Rectangle 4">
            <a:extLst>
              <a:ext uri="{FF2B5EF4-FFF2-40B4-BE49-F238E27FC236}">
                <a16:creationId xmlns:a16="http://schemas.microsoft.com/office/drawing/2014/main" id="{065F02F7-0E8F-483C-A216-1E8E6179D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33338"/>
            <a:ext cx="8229600" cy="871538"/>
          </a:xfrm>
          <a:noFill/>
        </p:spPr>
        <p:txBody>
          <a:bodyPr/>
          <a:lstStyle/>
          <a:p>
            <a:r>
              <a:rPr lang="en-US" altLang="en-US"/>
              <a:t>Enforcing Referential Integrity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FEF02DEC-ABCA-4A2B-9122-0BD01F487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5943600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600" dirty="0">
                <a:ea typeface="ＭＳ Ｐゴシック" charset="0"/>
              </a:rPr>
              <a:t>Consider Students and Enrolled;  </a:t>
            </a:r>
            <a:r>
              <a:rPr lang="en-US" sz="2600" i="1" dirty="0" err="1">
                <a:ea typeface="ＭＳ Ｐゴシック" charset="0"/>
              </a:rPr>
              <a:t>sid</a:t>
            </a:r>
            <a:r>
              <a:rPr lang="en-US" sz="2600" dirty="0">
                <a:ea typeface="ＭＳ Ｐゴシック" charset="0"/>
              </a:rPr>
              <a:t> in Enrolled is a foreign key that references Students.</a:t>
            </a: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600" dirty="0">
                <a:ea typeface="ＭＳ Ｐゴシック" charset="0"/>
              </a:rPr>
              <a:t>What should be done if an Enrolled tuple with a non-existent student id is </a:t>
            </a:r>
            <a:r>
              <a:rPr lang="en-US" sz="2600" dirty="0">
                <a:solidFill>
                  <a:srgbClr val="FF0000"/>
                </a:solidFill>
                <a:ea typeface="ＭＳ Ｐゴシック" charset="0"/>
              </a:rPr>
              <a:t>inserted</a:t>
            </a:r>
            <a:r>
              <a:rPr lang="en-US" sz="2600" dirty="0">
                <a:ea typeface="ＭＳ Ｐゴシック" charset="0"/>
              </a:rPr>
              <a:t>?  </a:t>
            </a:r>
            <a:r>
              <a:rPr lang="en-US" sz="2600" i="1" u="sng" dirty="0">
                <a:solidFill>
                  <a:schemeClr val="accent2"/>
                </a:solidFill>
                <a:ea typeface="ＭＳ Ｐゴシック" charset="0"/>
              </a:rPr>
              <a:t>Reject the action!</a:t>
            </a:r>
            <a:endParaRPr lang="en-US" sz="2600" u="sng" dirty="0">
              <a:solidFill>
                <a:schemeClr val="accent2"/>
              </a:solidFill>
              <a:ea typeface="ＭＳ Ｐゴシック" charset="0"/>
            </a:endParaRP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600" dirty="0">
                <a:ea typeface="ＭＳ Ｐゴシック" charset="0"/>
              </a:rPr>
              <a:t>What should be done if a Students tuple is </a:t>
            </a:r>
            <a:r>
              <a:rPr lang="en-US" sz="2600" dirty="0">
                <a:solidFill>
                  <a:srgbClr val="FF0000"/>
                </a:solidFill>
                <a:ea typeface="ＭＳ Ｐゴシック" charset="0"/>
              </a:rPr>
              <a:t>deleted</a:t>
            </a:r>
            <a:r>
              <a:rPr lang="en-US" sz="2600" dirty="0">
                <a:ea typeface="ＭＳ Ｐゴシック" charset="0"/>
              </a:rPr>
              <a:t>?</a:t>
            </a:r>
          </a:p>
          <a:p>
            <a:pPr marL="571500" indent="-514350">
              <a:lnSpc>
                <a:spcPct val="90000"/>
              </a:lnSpc>
              <a:buSzPct val="75000"/>
              <a:buFont typeface="+mj-lt"/>
              <a:buAutoNum type="arabicPeriod"/>
              <a:defRPr/>
            </a:pPr>
            <a:r>
              <a:rPr lang="en-US" sz="2600" dirty="0">
                <a:solidFill>
                  <a:srgbClr val="008000"/>
                </a:solidFill>
                <a:ea typeface="ＭＳ Ｐゴシック" charset="0"/>
              </a:rPr>
              <a:t>Disallow</a:t>
            </a:r>
            <a:r>
              <a:rPr lang="en-US" sz="2600" dirty="0">
                <a:ea typeface="ＭＳ Ｐゴシック" charset="0"/>
              </a:rPr>
              <a:t> deletion of a Students tuple that is referred to.</a:t>
            </a:r>
          </a:p>
          <a:p>
            <a:pPr marL="571500" indent="-514350">
              <a:lnSpc>
                <a:spcPct val="90000"/>
              </a:lnSpc>
              <a:buSzPct val="75000"/>
              <a:buFont typeface="+mj-lt"/>
              <a:buAutoNum type="arabicPeriod"/>
              <a:defRPr/>
            </a:pPr>
            <a:r>
              <a:rPr lang="en-US" sz="2600" dirty="0">
                <a:solidFill>
                  <a:srgbClr val="008000"/>
                </a:solidFill>
                <a:ea typeface="ＭＳ Ｐゴシック" charset="0"/>
              </a:rPr>
              <a:t>Also delete </a:t>
            </a:r>
            <a:r>
              <a:rPr lang="en-US" sz="2600" dirty="0">
                <a:ea typeface="ＭＳ Ｐゴシック" charset="0"/>
              </a:rPr>
              <a:t>all Enrolled tuples that refer to it.</a:t>
            </a:r>
          </a:p>
          <a:p>
            <a:pPr marL="571500" indent="-514350">
              <a:lnSpc>
                <a:spcPct val="90000"/>
              </a:lnSpc>
              <a:buSzPct val="75000"/>
              <a:buFont typeface="+mj-lt"/>
              <a:buAutoNum type="arabicPeriod"/>
              <a:defRPr/>
            </a:pPr>
            <a:r>
              <a:rPr lang="en-US" sz="2600" dirty="0">
                <a:solidFill>
                  <a:srgbClr val="008000"/>
                </a:solidFill>
                <a:ea typeface="ＭＳ Ｐゴシック" charset="0"/>
              </a:rPr>
              <a:t>Set</a:t>
            </a:r>
            <a:r>
              <a:rPr lang="en-US" sz="2600" dirty="0">
                <a:ea typeface="ＭＳ Ｐゴシック" charset="0"/>
              </a:rPr>
              <a:t> </a:t>
            </a:r>
            <a:r>
              <a:rPr lang="en-US" sz="2600" dirty="0" err="1">
                <a:ea typeface="ＭＳ Ｐゴシック" charset="0"/>
              </a:rPr>
              <a:t>sid</a:t>
            </a:r>
            <a:r>
              <a:rPr lang="en-US" sz="2600" dirty="0">
                <a:ea typeface="ＭＳ Ｐゴシック" charset="0"/>
              </a:rPr>
              <a:t> in Enrolled tuples that refer to it to a </a:t>
            </a:r>
            <a:r>
              <a:rPr lang="en-US" sz="2600" i="1" dirty="0">
                <a:solidFill>
                  <a:srgbClr val="008000"/>
                </a:solidFill>
                <a:ea typeface="ＭＳ Ｐゴシック" charset="0"/>
              </a:rPr>
              <a:t>default</a:t>
            </a:r>
            <a:r>
              <a:rPr lang="en-US" sz="2600" i="1" dirty="0">
                <a:ea typeface="ＭＳ Ｐゴシック" charset="0"/>
              </a:rPr>
              <a:t> </a:t>
            </a:r>
            <a:r>
              <a:rPr lang="en-US" sz="2600" i="1" dirty="0" err="1">
                <a:ea typeface="ＭＳ Ｐゴシック" charset="0"/>
              </a:rPr>
              <a:t>sid</a:t>
            </a:r>
            <a:r>
              <a:rPr lang="en-US" sz="2600" dirty="0">
                <a:ea typeface="ＭＳ Ｐゴシック" charset="0"/>
              </a:rPr>
              <a:t>.</a:t>
            </a:r>
          </a:p>
          <a:p>
            <a:pPr marL="571500" indent="-514350">
              <a:lnSpc>
                <a:spcPct val="90000"/>
              </a:lnSpc>
              <a:buSzPct val="75000"/>
              <a:buFont typeface="+mj-lt"/>
              <a:buAutoNum type="arabicPeriod"/>
              <a:defRPr/>
            </a:pPr>
            <a:r>
              <a:rPr lang="en-US" sz="2600" dirty="0">
                <a:ea typeface="ＭＳ Ｐゴシック" charset="0"/>
              </a:rPr>
              <a:t>Set </a:t>
            </a:r>
            <a:r>
              <a:rPr lang="en-US" sz="2600" dirty="0" err="1">
                <a:ea typeface="ＭＳ Ｐゴシック" charset="0"/>
              </a:rPr>
              <a:t>sid</a:t>
            </a:r>
            <a:r>
              <a:rPr lang="en-US" sz="2600" dirty="0">
                <a:ea typeface="ＭＳ Ｐゴシック" charset="0"/>
              </a:rPr>
              <a:t> in Enrolled tuples that refer to it to </a:t>
            </a:r>
            <a:r>
              <a:rPr lang="en-US" sz="2600" i="1" dirty="0">
                <a:solidFill>
                  <a:schemeClr val="accent2"/>
                </a:solidFill>
                <a:ea typeface="ＭＳ Ｐゴシック" charset="0"/>
              </a:rPr>
              <a:t>NULL</a:t>
            </a:r>
            <a:r>
              <a:rPr lang="en-US" sz="2600" i="1" dirty="0">
                <a:ea typeface="ＭＳ Ｐゴシック" charset="0"/>
              </a:rPr>
              <a:t> </a:t>
            </a:r>
            <a:endParaRPr lang="en-US" sz="2600" dirty="0">
              <a:ea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2600" dirty="0">
                <a:ea typeface="ＭＳ Ｐゴシック" charset="0"/>
              </a:rPr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1E1FFEA-495C-415D-AFCE-B6FE9F245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FA60632-DFD4-40B1-BF2E-7B13CA9BB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7C37C57C-C4DE-48C1-9739-816AF5AFE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Relational Database: Definitions </a:t>
            </a:r>
            <a:r>
              <a:rPr lang="en-US" altLang="en-US" sz="2800"/>
              <a:t>(review)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21D2940-04F3-42AE-AE5B-0317716452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b="1" i="1" dirty="0">
                <a:solidFill>
                  <a:srgbClr val="CF0E30"/>
                </a:solidFill>
                <a:ea typeface="+mn-ea"/>
                <a:cs typeface="+mn-cs"/>
              </a:rPr>
              <a:t>Relational database</a:t>
            </a:r>
            <a:r>
              <a:rPr lang="en-US" i="1" dirty="0">
                <a:ea typeface="+mn-ea"/>
                <a:cs typeface="+mn-cs"/>
              </a:rPr>
              <a:t>:</a:t>
            </a:r>
            <a:r>
              <a:rPr lang="en-US" i="1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a set of </a:t>
            </a:r>
            <a:r>
              <a:rPr lang="en-US" b="1" i="1" dirty="0">
                <a:solidFill>
                  <a:schemeClr val="folHlink"/>
                </a:solidFill>
                <a:ea typeface="+mn-ea"/>
                <a:cs typeface="+mn-cs"/>
              </a:rPr>
              <a:t>relations  </a:t>
            </a:r>
            <a:endParaRPr lang="en-US" b="1" dirty="0">
              <a:solidFill>
                <a:schemeClr val="accent2"/>
              </a:solidFill>
              <a:ea typeface="+mn-ea"/>
              <a:cs typeface="+mn-cs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b="1" i="1" dirty="0">
                <a:solidFill>
                  <a:srgbClr val="CF0E30"/>
                </a:solidFill>
                <a:ea typeface="+mn-ea"/>
                <a:cs typeface="+mn-cs"/>
              </a:rPr>
              <a:t>Relation</a:t>
            </a:r>
            <a:r>
              <a:rPr lang="en-US" i="1" dirty="0">
                <a:solidFill>
                  <a:srgbClr val="CF0E30"/>
                </a:solidFill>
                <a:ea typeface="+mn-ea"/>
                <a:cs typeface="+mn-cs"/>
              </a:rPr>
              <a:t>:</a:t>
            </a:r>
            <a:r>
              <a:rPr lang="en-US" dirty="0">
                <a:ea typeface="+mn-ea"/>
                <a:cs typeface="+mn-cs"/>
              </a:rPr>
              <a:t> made up of 2 parts:</a:t>
            </a:r>
            <a:endParaRPr lang="en-US" i="1" dirty="0">
              <a:solidFill>
                <a:srgbClr val="CF0E30"/>
              </a:solidFill>
              <a:ea typeface="+mn-ea"/>
              <a:cs typeface="+mn-cs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SzPct val="75000"/>
              <a:buFont typeface="Arial"/>
              <a:buChar char="–"/>
              <a:defRPr/>
            </a:pPr>
            <a:r>
              <a:rPr lang="en-US" b="1" i="1" dirty="0">
                <a:solidFill>
                  <a:srgbClr val="CF0E30"/>
                </a:solidFill>
                <a:ea typeface="+mn-ea"/>
              </a:rPr>
              <a:t>Schema</a:t>
            </a:r>
            <a:r>
              <a:rPr lang="en-US" i="1" dirty="0">
                <a:solidFill>
                  <a:srgbClr val="CF0E30"/>
                </a:solidFill>
                <a:ea typeface="+mn-ea"/>
              </a:rPr>
              <a:t> </a:t>
            </a:r>
            <a:r>
              <a:rPr lang="en-US" dirty="0">
                <a:ea typeface="+mn-ea"/>
              </a:rPr>
              <a:t>:</a:t>
            </a:r>
            <a:r>
              <a:rPr lang="en-US" i="1" dirty="0">
                <a:ea typeface="+mn-ea"/>
              </a:rPr>
              <a:t> </a:t>
            </a:r>
            <a:r>
              <a:rPr lang="en-US" dirty="0">
                <a:ea typeface="+mn-ea"/>
              </a:rPr>
              <a:t>specifies</a:t>
            </a:r>
            <a:r>
              <a:rPr lang="en-US" i="1" dirty="0">
                <a:ea typeface="+mn-ea"/>
              </a:rPr>
              <a:t> </a:t>
            </a:r>
            <a:r>
              <a:rPr lang="en-US" b="1" dirty="0">
                <a:ea typeface="+mn-ea"/>
              </a:rPr>
              <a:t>identifier</a:t>
            </a:r>
            <a:r>
              <a:rPr lang="en-US" dirty="0">
                <a:ea typeface="+mn-ea"/>
              </a:rPr>
              <a:t> </a:t>
            </a:r>
            <a:r>
              <a:rPr lang="en-US" b="1" dirty="0">
                <a:ea typeface="+mn-ea"/>
              </a:rPr>
              <a:t>of relation</a:t>
            </a:r>
            <a:r>
              <a:rPr lang="en-US" dirty="0">
                <a:ea typeface="+mn-ea"/>
              </a:rPr>
              <a:t>, plus </a:t>
            </a:r>
            <a:r>
              <a:rPr lang="en-US" b="1" dirty="0">
                <a:ea typeface="+mn-ea"/>
              </a:rPr>
              <a:t>identifier</a:t>
            </a:r>
            <a:r>
              <a:rPr lang="en-US" dirty="0">
                <a:ea typeface="+mn-ea"/>
              </a:rPr>
              <a:t> and </a:t>
            </a:r>
            <a:r>
              <a:rPr lang="en-US" b="1" dirty="0">
                <a:ea typeface="+mn-ea"/>
              </a:rPr>
              <a:t>type</a:t>
            </a:r>
            <a:r>
              <a:rPr lang="en-US" dirty="0">
                <a:ea typeface="+mn-ea"/>
              </a:rPr>
              <a:t> </a:t>
            </a:r>
            <a:r>
              <a:rPr lang="en-US" b="1" dirty="0">
                <a:ea typeface="+mn-ea"/>
              </a:rPr>
              <a:t>of</a:t>
            </a:r>
            <a:r>
              <a:rPr lang="en-US" dirty="0">
                <a:ea typeface="+mn-ea"/>
              </a:rPr>
              <a:t> </a:t>
            </a:r>
            <a:r>
              <a:rPr lang="en-US" b="1" dirty="0">
                <a:ea typeface="+mn-ea"/>
              </a:rPr>
              <a:t>each</a:t>
            </a:r>
            <a:r>
              <a:rPr lang="en-US" dirty="0">
                <a:ea typeface="+mn-ea"/>
              </a:rPr>
              <a:t> </a:t>
            </a:r>
            <a:r>
              <a:rPr lang="en-US" b="1" dirty="0">
                <a:ea typeface="+mn-ea"/>
              </a:rPr>
              <a:t>column</a:t>
            </a:r>
            <a:r>
              <a:rPr lang="en-US" dirty="0">
                <a:ea typeface="+mn-ea"/>
              </a:rPr>
              <a:t>.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 e.g., </a:t>
            </a:r>
            <a:r>
              <a:rPr lang="en-US" dirty="0">
                <a:solidFill>
                  <a:srgbClr val="CF0E30"/>
                </a:solidFill>
                <a:ea typeface="+mn-ea"/>
              </a:rPr>
              <a:t> </a:t>
            </a:r>
          </a:p>
          <a:p>
            <a:pPr marL="914400" lvl="2" indent="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Student(</a:t>
            </a:r>
            <a:r>
              <a:rPr lang="en-US" i="1" dirty="0" err="1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sid</a:t>
            </a:r>
            <a:r>
              <a:rPr lang="en-US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: </a:t>
            </a:r>
            <a:r>
              <a:rPr lang="fr-FR" dirty="0" err="1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varchar</a:t>
            </a:r>
            <a:r>
              <a:rPr lang="en-US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, </a:t>
            </a:r>
            <a:r>
              <a:rPr lang="en-US" i="1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name</a:t>
            </a:r>
            <a:r>
              <a:rPr lang="en-US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: </a:t>
            </a:r>
            <a:r>
              <a:rPr lang="fr-FR" dirty="0" err="1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varchar</a:t>
            </a:r>
            <a:r>
              <a:rPr lang="en-US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,</a:t>
            </a:r>
          </a:p>
          <a:p>
            <a:pPr marL="914400" lvl="2" indent="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 </a:t>
            </a:r>
            <a:r>
              <a:rPr lang="en-US" i="1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login</a:t>
            </a:r>
            <a:r>
              <a:rPr lang="en-US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: </a:t>
            </a:r>
            <a:r>
              <a:rPr lang="fr-FR" dirty="0" err="1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varchar</a:t>
            </a:r>
            <a:r>
              <a:rPr lang="en-US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, </a:t>
            </a:r>
            <a:r>
              <a:rPr lang="en-US" i="1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age</a:t>
            </a:r>
            <a:r>
              <a:rPr lang="en-US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: integer, </a:t>
            </a:r>
            <a:r>
              <a:rPr lang="en-US" i="1" dirty="0" err="1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gpa</a:t>
            </a:r>
            <a:r>
              <a:rPr lang="en-US" dirty="0">
                <a:solidFill>
                  <a:srgbClr val="CF0E30"/>
                </a:solidFill>
                <a:latin typeface="Courier"/>
                <a:ea typeface="+mn-ea"/>
                <a:cs typeface="Courier"/>
              </a:rPr>
              <a:t>: real....)</a:t>
            </a:r>
            <a:endParaRPr lang="en-US" dirty="0">
              <a:latin typeface="Courier"/>
              <a:ea typeface="+mn-ea"/>
              <a:cs typeface="Courier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SzPct val="75000"/>
              <a:buFont typeface="Arial"/>
              <a:buChar char="–"/>
              <a:defRPr/>
            </a:pPr>
            <a:r>
              <a:rPr lang="en-US" b="1" i="1" dirty="0">
                <a:solidFill>
                  <a:srgbClr val="CF0E30"/>
                </a:solidFill>
                <a:ea typeface="+mn-ea"/>
              </a:rPr>
              <a:t>Instance</a:t>
            </a:r>
            <a:r>
              <a:rPr lang="en-US" dirty="0">
                <a:ea typeface="+mn-ea"/>
              </a:rPr>
              <a:t> : a </a:t>
            </a:r>
            <a:r>
              <a:rPr lang="en-US" b="1" i="1" dirty="0">
                <a:solidFill>
                  <a:srgbClr val="CF0E30"/>
                </a:solidFill>
                <a:ea typeface="+mn-ea"/>
              </a:rPr>
              <a:t>table</a:t>
            </a:r>
            <a:r>
              <a:rPr lang="en-US" dirty="0">
                <a:solidFill>
                  <a:srgbClr val="CF0E30"/>
                </a:solidFill>
                <a:ea typeface="+mn-ea"/>
              </a:rPr>
              <a:t>,</a:t>
            </a:r>
            <a:r>
              <a:rPr lang="en-US" dirty="0">
                <a:ea typeface="+mn-ea"/>
              </a:rPr>
              <a:t> with rows and columns.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Can think of a relation as a </a:t>
            </a:r>
            <a:r>
              <a:rPr lang="en-US" i="1" dirty="0">
                <a:solidFill>
                  <a:srgbClr val="CF0E30"/>
                </a:solidFill>
                <a:ea typeface="+mn-ea"/>
                <a:cs typeface="+mn-cs"/>
              </a:rPr>
              <a:t>set</a:t>
            </a:r>
            <a:r>
              <a:rPr lang="en-US" i="1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of rows or </a:t>
            </a:r>
            <a:r>
              <a:rPr lang="en-US" i="1" dirty="0">
                <a:solidFill>
                  <a:srgbClr val="CF0E30"/>
                </a:solidFill>
                <a:ea typeface="+mn-ea"/>
                <a:cs typeface="+mn-cs"/>
              </a:rPr>
              <a:t>tuples </a:t>
            </a:r>
            <a:r>
              <a:rPr lang="en-US" dirty="0">
                <a:ea typeface="+mn-ea"/>
                <a:cs typeface="+mn-cs"/>
              </a:rPr>
              <a:t>(i.e., all rows are distinct).</a:t>
            </a:r>
          </a:p>
        </p:txBody>
      </p:sp>
      <p:sp>
        <p:nvSpPr>
          <p:cNvPr id="17413" name="Date Placeholder 3">
            <a:extLst>
              <a:ext uri="{FF2B5EF4-FFF2-40B4-BE49-F238E27FC236}">
                <a16:creationId xmlns:a16="http://schemas.microsoft.com/office/drawing/2014/main" id="{B9244943-36C0-4AF6-92EE-3455AF8110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BF24F4A-A217-4131-B901-9A0CD3CD4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9C0AB35-E361-4CA6-B2E2-98930BBD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707A0FF1-B396-4857-B806-B2E872BBA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33338"/>
            <a:ext cx="8229600" cy="871538"/>
          </a:xfrm>
          <a:noFill/>
        </p:spPr>
        <p:txBody>
          <a:bodyPr/>
          <a:lstStyle/>
          <a:p>
            <a:r>
              <a:rPr lang="en-US" altLang="en-US"/>
              <a:t>Enforcing Referential Integrity (cont’d)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1ABFC45F-4EA8-4A82-8F07-4A8B52E2D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5943600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>
                <a:ea typeface="ＭＳ Ｐゴシック" charset="0"/>
              </a:rPr>
              <a:t>What should be done if the primary key of a Students tuple is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updated</a:t>
            </a:r>
            <a:r>
              <a:rPr lang="en-US" dirty="0">
                <a:ea typeface="ＭＳ Ｐゴシック" charset="0"/>
              </a:rPr>
              <a:t>? </a:t>
            </a:r>
            <a:r>
              <a:rPr lang="en-US" sz="2800" dirty="0">
                <a:ea typeface="ＭＳ Ｐゴシック" charset="0"/>
              </a:rPr>
              <a:t>(same options as for delete)</a:t>
            </a:r>
            <a:endParaRPr lang="en-US" dirty="0">
              <a:ea typeface="ＭＳ Ｐゴシック" charset="0"/>
            </a:endParaRPr>
          </a:p>
          <a:p>
            <a:pPr marL="571500" indent="-514350">
              <a:lnSpc>
                <a:spcPct val="90000"/>
              </a:lnSpc>
              <a:buSzPct val="75000"/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8000"/>
                </a:solidFill>
                <a:ea typeface="ＭＳ Ｐゴシック" charset="0"/>
              </a:rPr>
              <a:t>Disallow</a:t>
            </a:r>
            <a:r>
              <a:rPr lang="en-US" sz="2800" dirty="0">
                <a:ea typeface="ＭＳ Ｐゴシック" charset="0"/>
              </a:rPr>
              <a:t> update of a Students tuple that is referred to.</a:t>
            </a:r>
          </a:p>
          <a:p>
            <a:pPr marL="571500" indent="-514350">
              <a:lnSpc>
                <a:spcPct val="90000"/>
              </a:lnSpc>
              <a:buSzPct val="75000"/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8000"/>
                </a:solidFill>
                <a:ea typeface="ＭＳ Ｐゴシック" charset="0"/>
              </a:rPr>
              <a:t>Also update </a:t>
            </a:r>
            <a:r>
              <a:rPr lang="en-US" sz="2800" dirty="0">
                <a:ea typeface="ＭＳ Ｐゴシック" charset="0"/>
              </a:rPr>
              <a:t>all Enrolled tuples that refer to it.</a:t>
            </a:r>
          </a:p>
          <a:p>
            <a:pPr marL="571500" indent="-514350">
              <a:lnSpc>
                <a:spcPct val="90000"/>
              </a:lnSpc>
              <a:buSzPct val="75000"/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8000"/>
                </a:solidFill>
                <a:ea typeface="ＭＳ Ｐゴシック" charset="0"/>
              </a:rPr>
              <a:t>Set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sid</a:t>
            </a:r>
            <a:r>
              <a:rPr lang="en-US" sz="2800" dirty="0">
                <a:ea typeface="ＭＳ Ｐゴシック" charset="0"/>
              </a:rPr>
              <a:t> in Enrolled tuples that refer to it to a </a:t>
            </a:r>
            <a:r>
              <a:rPr lang="en-US" sz="2800" i="1" dirty="0">
                <a:solidFill>
                  <a:srgbClr val="008000"/>
                </a:solidFill>
                <a:ea typeface="ＭＳ Ｐゴシック" charset="0"/>
              </a:rPr>
              <a:t>default</a:t>
            </a:r>
            <a:r>
              <a:rPr lang="en-US" sz="2800" i="1" dirty="0">
                <a:ea typeface="ＭＳ Ｐゴシック" charset="0"/>
              </a:rPr>
              <a:t> </a:t>
            </a:r>
            <a:r>
              <a:rPr lang="en-US" sz="2800" i="1" dirty="0" err="1">
                <a:ea typeface="ＭＳ Ｐゴシック" charset="0"/>
              </a:rPr>
              <a:t>sid</a:t>
            </a:r>
            <a:r>
              <a:rPr lang="en-US" sz="2800" dirty="0">
                <a:ea typeface="ＭＳ Ｐゴシック" charset="0"/>
              </a:rPr>
              <a:t>.</a:t>
            </a:r>
          </a:p>
          <a:p>
            <a:pPr marL="571500" indent="-514350">
              <a:lnSpc>
                <a:spcPct val="90000"/>
              </a:lnSpc>
              <a:buSzPct val="75000"/>
              <a:buFont typeface="+mj-lt"/>
              <a:buAutoNum type="arabicPeriod"/>
              <a:defRPr/>
            </a:pPr>
            <a:r>
              <a:rPr lang="en-US" sz="2800" dirty="0">
                <a:ea typeface="ＭＳ Ｐゴシック" charset="0"/>
              </a:rPr>
              <a:t>Set </a:t>
            </a:r>
            <a:r>
              <a:rPr lang="en-US" sz="2800" dirty="0" err="1">
                <a:ea typeface="ＭＳ Ｐゴシック" charset="0"/>
              </a:rPr>
              <a:t>sid</a:t>
            </a:r>
            <a:r>
              <a:rPr lang="en-US" sz="2800" dirty="0">
                <a:ea typeface="ＭＳ Ｐゴシック" charset="0"/>
              </a:rPr>
              <a:t> in Enrolled tuples that </a:t>
            </a:r>
            <a:r>
              <a:rPr lang="en-US" sz="2800" dirty="0" err="1">
                <a:ea typeface="ＭＳ Ｐゴシック" charset="0"/>
              </a:rPr>
              <a:t>refered</a:t>
            </a:r>
            <a:r>
              <a:rPr lang="en-US" sz="2800" dirty="0">
                <a:ea typeface="ＭＳ Ｐゴシック" charset="0"/>
              </a:rPr>
              <a:t> to it </a:t>
            </a:r>
            <a:r>
              <a:rPr lang="en-US" sz="2800" i="1" dirty="0">
                <a:solidFill>
                  <a:schemeClr val="accent2"/>
                </a:solidFill>
                <a:ea typeface="ＭＳ Ｐゴシック" charset="0"/>
              </a:rPr>
              <a:t>NULL</a:t>
            </a:r>
            <a:r>
              <a:rPr lang="en-US" sz="2800" i="1" dirty="0">
                <a:ea typeface="ＭＳ Ｐゴシック" charset="0"/>
              </a:rPr>
              <a:t> </a:t>
            </a:r>
            <a:endParaRPr lang="en-US" sz="2800" dirty="0">
              <a:ea typeface="ＭＳ Ｐゴシック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5777675-EDD1-4945-AD51-2635C8D0A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32A1379-275C-4362-BE11-C66F21183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525A10C0-1251-4CE4-A692-B22BC9A49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Referential Integrity in SQL</a:t>
            </a: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39C9735F-1A45-42DB-A20D-61DDF60595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4191000" cy="4572000"/>
          </a:xfrm>
          <a:noFill/>
        </p:spPr>
        <p:txBody>
          <a:bodyPr/>
          <a:lstStyle/>
          <a:p>
            <a:r>
              <a:rPr lang="en-US" altLang="en-US" sz="2800" i="1"/>
              <a:t>SQL supports all 4 options on deletes and updates</a:t>
            </a:r>
            <a:r>
              <a:rPr lang="en-US" altLang="en-US" sz="2400"/>
              <a:t>.</a:t>
            </a:r>
          </a:p>
          <a:p>
            <a:pPr lvl="1">
              <a:buSzPct val="75000"/>
            </a:pPr>
            <a:r>
              <a:rPr lang="en-US" altLang="en-US"/>
              <a:t>Default is </a:t>
            </a:r>
            <a:r>
              <a:rPr lang="en-US" altLang="en-US" sz="2400">
                <a:solidFill>
                  <a:schemeClr val="accent2"/>
                </a:solidFill>
              </a:rPr>
              <a:t>NO ACTION   </a:t>
            </a:r>
            <a:r>
              <a:rPr lang="en-US" altLang="en-US"/>
              <a:t>(</a:t>
            </a:r>
            <a:r>
              <a:rPr lang="en-US" altLang="en-US" i="1"/>
              <a:t>delete/update is </a:t>
            </a:r>
            <a:r>
              <a:rPr lang="en-US" altLang="en-US" b="1" i="1"/>
              <a:t>rejected</a:t>
            </a:r>
            <a:r>
              <a:rPr lang="en-US" altLang="en-US"/>
              <a:t>)</a:t>
            </a:r>
          </a:p>
          <a:p>
            <a:pPr lvl="1">
              <a:buSzPct val="75000"/>
            </a:pPr>
            <a:r>
              <a:rPr lang="en-US" altLang="en-US" sz="2400">
                <a:solidFill>
                  <a:schemeClr val="accent2"/>
                </a:solidFill>
              </a:rPr>
              <a:t>CASCADE</a:t>
            </a:r>
            <a:r>
              <a:rPr lang="en-US" altLang="en-US" sz="3200"/>
              <a:t>  </a:t>
            </a:r>
            <a:r>
              <a:rPr lang="en-US" altLang="en-US"/>
              <a:t>(also delete all tuples that refer to deleted tuple)</a:t>
            </a:r>
          </a:p>
          <a:p>
            <a:pPr lvl="1">
              <a:buSzPct val="75000"/>
            </a:pPr>
            <a:r>
              <a:rPr lang="en-US" altLang="en-US" sz="2400">
                <a:solidFill>
                  <a:schemeClr val="accent2"/>
                </a:solidFill>
              </a:rPr>
              <a:t>SET NULL </a:t>
            </a:r>
            <a:r>
              <a:rPr lang="en-US" altLang="en-US" sz="3200">
                <a:solidFill>
                  <a:schemeClr val="accent2"/>
                </a:solidFill>
              </a:rPr>
              <a:t>/</a:t>
            </a:r>
            <a:r>
              <a:rPr lang="en-US" altLang="en-US" sz="2400">
                <a:solidFill>
                  <a:schemeClr val="accent2"/>
                </a:solidFill>
              </a:rPr>
              <a:t> SET DEFAULT</a:t>
            </a:r>
            <a:r>
              <a:rPr lang="en-US" altLang="en-US" sz="2400"/>
              <a:t>  </a:t>
            </a:r>
            <a:r>
              <a:rPr lang="en-US" altLang="en-US"/>
              <a:t>(sets foreign key value of referencing tuple)</a:t>
            </a:r>
          </a:p>
        </p:txBody>
      </p:sp>
      <p:sp>
        <p:nvSpPr>
          <p:cNvPr id="52229" name="Rectangle 6">
            <a:extLst>
              <a:ext uri="{FF2B5EF4-FFF2-40B4-BE49-F238E27FC236}">
                <a16:creationId xmlns:a16="http://schemas.microsoft.com/office/drawing/2014/main" id="{B1B8030A-86CB-4892-B6F1-3510EFB8B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1676400"/>
            <a:ext cx="4560887" cy="3389313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Book Antiqua" panose="02040602050305030304" pitchFamily="18" charset="0"/>
              </a:rPr>
              <a:t>CREATE TABLE</a:t>
            </a:r>
            <a:r>
              <a:rPr lang="en-US" altLang="en-US">
                <a:latin typeface="Book Antiqua" panose="02040602050305030304" pitchFamily="18" charset="0"/>
              </a:rPr>
              <a:t> Enrolled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   (sid </a:t>
            </a:r>
            <a:r>
              <a:rPr lang="en-US" altLang="en-US" sz="2000">
                <a:latin typeface="Book Antiqua" panose="02040602050305030304" pitchFamily="18" charset="0"/>
              </a:rPr>
              <a:t>INT</a:t>
            </a:r>
            <a:r>
              <a:rPr lang="en-US" altLang="en-US">
                <a:latin typeface="Book Antiqua" panose="02040602050305030304" pitchFamily="18" charset="0"/>
              </a:rPr>
              <a:t> ,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    cid </a:t>
            </a:r>
            <a:r>
              <a:rPr lang="en-US" altLang="en-US" sz="2000">
                <a:latin typeface="Book Antiqua" panose="02040602050305030304" pitchFamily="18" charset="0"/>
              </a:rPr>
              <a:t>INT</a:t>
            </a:r>
            <a:r>
              <a:rPr lang="en-US" altLang="en-US">
                <a:latin typeface="Book Antiqua" panose="02040602050305030304" pitchFamily="18" charset="0"/>
              </a:rPr>
              <a:t>,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    grade </a:t>
            </a:r>
            <a:r>
              <a:rPr lang="en-US" altLang="en-US" sz="2000">
                <a:latin typeface="Book Antiqua" panose="02040602050305030304" pitchFamily="18" charset="0"/>
              </a:rPr>
              <a:t>CHAR</a:t>
            </a:r>
            <a:r>
              <a:rPr lang="en-US" altLang="en-US">
                <a:latin typeface="Book Antiqua" panose="02040602050305030304" pitchFamily="18" charset="0"/>
              </a:rPr>
              <a:t>(2),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    </a:t>
            </a:r>
            <a:r>
              <a:rPr lang="en-US" altLang="en-US" sz="2000">
                <a:solidFill>
                  <a:schemeClr val="accent2"/>
                </a:solidFill>
                <a:latin typeface="Book Antiqua" panose="02040602050305030304" pitchFamily="18" charset="0"/>
              </a:rPr>
              <a:t>PRIMARY KEY  </a:t>
            </a:r>
            <a:r>
              <a:rPr lang="en-US" altLang="en-US">
                <a:latin typeface="Book Antiqua" panose="02040602050305030304" pitchFamily="18" charset="0"/>
              </a:rPr>
              <a:t>(sid,cid),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    </a:t>
            </a:r>
            <a:r>
              <a:rPr lang="en-US" altLang="en-US" sz="2000">
                <a:solidFill>
                  <a:schemeClr val="accent2"/>
                </a:solidFill>
                <a:latin typeface="Book Antiqua" panose="02040602050305030304" pitchFamily="18" charset="0"/>
              </a:rPr>
              <a:t>FOREIGN KEY </a:t>
            </a:r>
            <a:r>
              <a:rPr lang="en-US" altLang="en-US">
                <a:latin typeface="Book Antiqua" panose="02040602050305030304" pitchFamily="18" charset="0"/>
              </a:rPr>
              <a:t>(sid),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      </a:t>
            </a:r>
            <a:r>
              <a:rPr lang="en-US" altLang="en-US" sz="2000">
                <a:solidFill>
                  <a:schemeClr val="accent2"/>
                </a:solidFill>
                <a:latin typeface="Book Antiqua" panose="02040602050305030304" pitchFamily="18" charset="0"/>
              </a:rPr>
              <a:t>REFERENCES</a:t>
            </a:r>
            <a:r>
              <a:rPr lang="en-US" altLang="en-US">
                <a:solidFill>
                  <a:schemeClr val="accent2"/>
                </a:solidFill>
                <a:latin typeface="Book Antiqua" panose="02040602050305030304" pitchFamily="18" charset="0"/>
              </a:rPr>
              <a:t> </a:t>
            </a:r>
            <a:r>
              <a:rPr lang="en-US" altLang="en-US">
                <a:latin typeface="Book Antiqua" panose="02040602050305030304" pitchFamily="18" charset="0"/>
              </a:rPr>
              <a:t>Students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Book Antiqua" panose="02040602050305030304" pitchFamily="18" charset="0"/>
              </a:rPr>
              <a:t>ON DELETE CASCADE</a:t>
            </a:r>
            <a:endParaRPr lang="en-US" altLang="en-US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r>
              <a:rPr lang="en-US" altLang="en-US">
                <a:solidFill>
                  <a:schemeClr val="accent2"/>
                </a:solidFill>
                <a:latin typeface="Book Antiqua" panose="02040602050305030304" pitchFamily="18" charset="0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Book Antiqua" panose="02040602050305030304" pitchFamily="18" charset="0"/>
              </a:rPr>
              <a:t>ON UPDATE SET DEFAULT </a:t>
            </a:r>
            <a:r>
              <a:rPr lang="en-US" altLang="en-US">
                <a:latin typeface="Book Antiqua" panose="02040602050305030304" pitchFamily="18" charset="0"/>
              </a:rPr>
              <a:t>)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C030D9D-6A7A-402C-87A8-233B63A2B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22BC07B-FAF7-4B4E-80CB-D4E6675AF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Rectangle 4">
            <a:extLst>
              <a:ext uri="{FF2B5EF4-FFF2-40B4-BE49-F238E27FC236}">
                <a16:creationId xmlns:a16="http://schemas.microsoft.com/office/drawing/2014/main" id="{42CFE0F5-9A18-44EE-879E-B3437CCA0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696200" cy="609600"/>
          </a:xfrm>
          <a:noFill/>
        </p:spPr>
        <p:txBody>
          <a:bodyPr/>
          <a:lstStyle/>
          <a:p>
            <a:r>
              <a:rPr lang="en-US" altLang="en-US"/>
              <a:t>Referential Integrity in SQL</a:t>
            </a:r>
          </a:p>
        </p:txBody>
      </p:sp>
      <p:sp>
        <p:nvSpPr>
          <p:cNvPr id="54276" name="Rectangle 5">
            <a:extLst>
              <a:ext uri="{FF2B5EF4-FFF2-40B4-BE49-F238E27FC236}">
                <a16:creationId xmlns:a16="http://schemas.microsoft.com/office/drawing/2014/main" id="{54D34CBE-422F-4DC6-8304-8228AA67B0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156200" y="3784600"/>
            <a:ext cx="3962400" cy="3048000"/>
          </a:xfrm>
          <a:noFill/>
        </p:spPr>
        <p:txBody>
          <a:bodyPr/>
          <a:lstStyle/>
          <a:p>
            <a:r>
              <a:rPr lang="en-US" altLang="en-US" sz="2800"/>
              <a:t>According to these instructions, if the student’s </a:t>
            </a:r>
            <a:r>
              <a:rPr lang="en-US" altLang="en-US" sz="2800" i="1"/>
              <a:t>sid</a:t>
            </a:r>
            <a:r>
              <a:rPr lang="en-US" altLang="en-US" sz="2800"/>
              <a:t> changes in the Students table, then it will also change (“cascade”) in the Enrolled table.</a:t>
            </a:r>
          </a:p>
        </p:txBody>
      </p:sp>
      <p:sp>
        <p:nvSpPr>
          <p:cNvPr id="54277" name="Rectangle 6">
            <a:extLst>
              <a:ext uri="{FF2B5EF4-FFF2-40B4-BE49-F238E27FC236}">
                <a16:creationId xmlns:a16="http://schemas.microsoft.com/office/drawing/2014/main" id="{DF21E35F-8661-4DC1-B338-BE57B6E51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4157663" cy="34131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Book Antiqua" panose="02040602050305030304" pitchFamily="18" charset="0"/>
              </a:rPr>
              <a:t>CREATE TABLE</a:t>
            </a:r>
            <a:r>
              <a:rPr lang="en-US" altLang="en-US">
                <a:latin typeface="Book Antiqua" panose="02040602050305030304" pitchFamily="18" charset="0"/>
              </a:rPr>
              <a:t> Enrolled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   (sid </a:t>
            </a:r>
            <a:r>
              <a:rPr lang="en-US" altLang="en-US" sz="2000">
                <a:latin typeface="Book Antiqua" panose="02040602050305030304" pitchFamily="18" charset="0"/>
              </a:rPr>
              <a:t>INT</a:t>
            </a:r>
            <a:r>
              <a:rPr lang="en-US" altLang="en-US">
                <a:latin typeface="Book Antiqua" panose="02040602050305030304" pitchFamily="18" charset="0"/>
              </a:rPr>
              <a:t> ,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    cid </a:t>
            </a:r>
            <a:r>
              <a:rPr lang="en-US" altLang="en-US" sz="2000">
                <a:latin typeface="Book Antiqua" panose="02040602050305030304" pitchFamily="18" charset="0"/>
              </a:rPr>
              <a:t>INT</a:t>
            </a:r>
            <a:r>
              <a:rPr lang="en-US" altLang="en-US">
                <a:latin typeface="Book Antiqua" panose="02040602050305030304" pitchFamily="18" charset="0"/>
              </a:rPr>
              <a:t>,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    grade </a:t>
            </a:r>
            <a:r>
              <a:rPr lang="en-US" altLang="en-US" sz="2000">
                <a:latin typeface="Book Antiqua" panose="02040602050305030304" pitchFamily="18" charset="0"/>
              </a:rPr>
              <a:t>CHAR</a:t>
            </a:r>
            <a:r>
              <a:rPr lang="en-US" altLang="en-US">
                <a:latin typeface="Book Antiqua" panose="02040602050305030304" pitchFamily="18" charset="0"/>
              </a:rPr>
              <a:t>(2),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    </a:t>
            </a:r>
            <a:r>
              <a:rPr lang="en-US" altLang="en-US" sz="2000">
                <a:solidFill>
                  <a:schemeClr val="accent2"/>
                </a:solidFill>
                <a:latin typeface="Book Antiqua" panose="02040602050305030304" pitchFamily="18" charset="0"/>
              </a:rPr>
              <a:t>PRIMARY KEY  </a:t>
            </a:r>
            <a:r>
              <a:rPr lang="en-US" altLang="en-US">
                <a:latin typeface="Book Antiqua" panose="02040602050305030304" pitchFamily="18" charset="0"/>
              </a:rPr>
              <a:t>(sid,cid),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    </a:t>
            </a:r>
            <a:r>
              <a:rPr lang="en-US" altLang="en-US" sz="2000">
                <a:solidFill>
                  <a:schemeClr val="accent2"/>
                </a:solidFill>
                <a:latin typeface="Book Antiqua" panose="02040602050305030304" pitchFamily="18" charset="0"/>
              </a:rPr>
              <a:t>FOREIGN KEY </a:t>
            </a:r>
            <a:r>
              <a:rPr lang="en-US" altLang="en-US">
                <a:latin typeface="Book Antiqua" panose="02040602050305030304" pitchFamily="18" charset="0"/>
              </a:rPr>
              <a:t>(sid),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      </a:t>
            </a:r>
            <a:r>
              <a:rPr lang="en-US" altLang="en-US" sz="2000">
                <a:solidFill>
                  <a:schemeClr val="accent2"/>
                </a:solidFill>
                <a:latin typeface="Book Antiqua" panose="02040602050305030304" pitchFamily="18" charset="0"/>
              </a:rPr>
              <a:t>REFERENCES</a:t>
            </a:r>
            <a:r>
              <a:rPr lang="en-US" altLang="en-US">
                <a:solidFill>
                  <a:schemeClr val="accent2"/>
                </a:solidFill>
                <a:latin typeface="Book Antiqua" panose="02040602050305030304" pitchFamily="18" charset="0"/>
              </a:rPr>
              <a:t> </a:t>
            </a:r>
            <a:r>
              <a:rPr lang="en-US" altLang="en-US">
                <a:latin typeface="Book Antiqua" panose="02040602050305030304" pitchFamily="18" charset="0"/>
              </a:rPr>
              <a:t>Students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Book Antiqua" panose="02040602050305030304" pitchFamily="18" charset="0"/>
              </a:rPr>
              <a:t>ON DELETE CASCADE</a:t>
            </a:r>
            <a:endParaRPr lang="en-US" altLang="en-US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r>
              <a:rPr lang="en-US" altLang="en-US">
                <a:solidFill>
                  <a:schemeClr val="accent2"/>
                </a:solidFill>
                <a:latin typeface="Book Antiqua" panose="02040602050305030304" pitchFamily="18" charset="0"/>
              </a:rPr>
              <a:t>	</a:t>
            </a:r>
            <a:r>
              <a:rPr lang="en-US" altLang="en-US" sz="2000" b="1">
                <a:solidFill>
                  <a:srgbClr val="FF0000"/>
                </a:solidFill>
                <a:latin typeface="Book Antiqua" panose="02040602050305030304" pitchFamily="18" charset="0"/>
              </a:rPr>
              <a:t>ON UPDATE CASCADE</a:t>
            </a:r>
            <a:r>
              <a:rPr lang="en-US" altLang="en-US">
                <a:latin typeface="Book Antiqua" panose="02040602050305030304" pitchFamily="18" charset="0"/>
              </a:rPr>
              <a:t>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B6C6CEB-AAC7-4259-A85C-C647A0F80E8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343400" y="4114800"/>
            <a:ext cx="990600" cy="698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B4D10AE-7B05-42F2-B8F4-E9A1AE11C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9A63475-0F54-4685-B3ED-D71A46AFD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E1B81325-72A2-48EF-AB22-D715F696F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Referential Integrity in SQL</a:t>
            </a:r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id="{11AC5054-35DC-4E7C-A2BA-67B04133F0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4038600" cy="53340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/>
              <a:t>Where does one put the instructions on how to maintain referential integrity?</a:t>
            </a:r>
          </a:p>
          <a:p>
            <a:pPr marL="0" indent="0"/>
            <a:r>
              <a:rPr lang="en-US" altLang="en-US" sz="2800" i="1"/>
              <a:t>on Student</a:t>
            </a:r>
            <a:r>
              <a:rPr lang="en-US" altLang="en-US" i="1"/>
              <a:t>?</a:t>
            </a:r>
          </a:p>
          <a:p>
            <a:pPr marL="0" indent="0"/>
            <a:r>
              <a:rPr lang="en-US" altLang="en-US" sz="2800" i="1"/>
              <a:t>on Enrolled?</a:t>
            </a:r>
          </a:p>
          <a:p>
            <a:pPr marL="0" indent="0"/>
            <a:endParaRPr lang="en-US" altLang="en-US" sz="2800" i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/>
              <a:t>Because we want to be able to react differently in different circumstances, we put it on the table that says “references”!</a:t>
            </a:r>
          </a:p>
        </p:txBody>
      </p:sp>
      <p:sp>
        <p:nvSpPr>
          <p:cNvPr id="44037" name="Rectangle 6">
            <a:extLst>
              <a:ext uri="{FF2B5EF4-FFF2-40B4-BE49-F238E27FC236}">
                <a16:creationId xmlns:a16="http://schemas.microsoft.com/office/drawing/2014/main" id="{EF4909A2-EAE7-4B41-AD16-CB6F5017C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838200"/>
            <a:ext cx="4768850" cy="3087688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latin typeface="Courier" pitchFamily="6" charset="0"/>
              </a:rPr>
              <a:t>CREATE TABLE</a:t>
            </a:r>
            <a:r>
              <a:rPr lang="en-US" altLang="en-US">
                <a:latin typeface="Courier" pitchFamily="6" charset="0"/>
              </a:rPr>
              <a:t> Enrolled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Courier" pitchFamily="6" charset="0"/>
              </a:rPr>
              <a:t>   (sid </a:t>
            </a:r>
            <a:r>
              <a:rPr lang="en-US" altLang="en-US" sz="2000">
                <a:latin typeface="Courier" pitchFamily="6" charset="0"/>
              </a:rPr>
              <a:t>INT</a:t>
            </a:r>
            <a:r>
              <a:rPr lang="en-US" altLang="en-US">
                <a:latin typeface="Courier" pitchFamily="6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Courier" pitchFamily="6" charset="0"/>
              </a:rPr>
              <a:t>    cid </a:t>
            </a:r>
            <a:r>
              <a:rPr lang="en-US" altLang="en-US" sz="2000">
                <a:latin typeface="Courier" pitchFamily="6" charset="0"/>
              </a:rPr>
              <a:t>INT</a:t>
            </a:r>
            <a:r>
              <a:rPr lang="en-US" altLang="en-US">
                <a:latin typeface="Courier" pitchFamily="6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Courier" pitchFamily="6" charset="0"/>
              </a:rPr>
              <a:t>    grade </a:t>
            </a:r>
            <a:r>
              <a:rPr lang="en-US" altLang="en-US" sz="2000">
                <a:latin typeface="Courier" pitchFamily="6" charset="0"/>
              </a:rPr>
              <a:t>CHAR</a:t>
            </a:r>
            <a:r>
              <a:rPr lang="en-US" altLang="en-US">
                <a:latin typeface="Courier" pitchFamily="6" charset="0"/>
              </a:rPr>
              <a:t>(2),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Courier" pitchFamily="6" charset="0"/>
              </a:rPr>
              <a:t>    </a:t>
            </a:r>
            <a:r>
              <a:rPr lang="en-US" altLang="en-US" sz="2000">
                <a:solidFill>
                  <a:schemeClr val="accent2"/>
                </a:solidFill>
                <a:latin typeface="Courier" pitchFamily="6" charset="0"/>
              </a:rPr>
              <a:t>PRIMARY KEY  </a:t>
            </a:r>
            <a:r>
              <a:rPr lang="en-US" altLang="en-US">
                <a:latin typeface="Courier" pitchFamily="6" charset="0"/>
              </a:rPr>
              <a:t>(sid,cid),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Courier" pitchFamily="6" charset="0"/>
              </a:rPr>
              <a:t>    </a:t>
            </a:r>
            <a:r>
              <a:rPr lang="en-US" altLang="en-US" sz="2000">
                <a:solidFill>
                  <a:schemeClr val="accent2"/>
                </a:solidFill>
                <a:latin typeface="Courier" pitchFamily="6" charset="0"/>
              </a:rPr>
              <a:t>FOREIGN KEY </a:t>
            </a:r>
            <a:r>
              <a:rPr lang="en-US" altLang="en-US">
                <a:latin typeface="Courier" pitchFamily="6" charset="0"/>
              </a:rPr>
              <a:t>(sid),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Courier" pitchFamily="6" charset="0"/>
              </a:rPr>
              <a:t>      </a:t>
            </a:r>
            <a:r>
              <a:rPr lang="en-US" altLang="en-US" sz="2000">
                <a:solidFill>
                  <a:schemeClr val="accent2"/>
                </a:solidFill>
                <a:latin typeface="Courier" pitchFamily="6" charset="0"/>
              </a:rPr>
              <a:t>REFERENCES</a:t>
            </a:r>
            <a:r>
              <a:rPr lang="en-US" altLang="en-US">
                <a:solidFill>
                  <a:schemeClr val="accent2"/>
                </a:solidFill>
                <a:latin typeface="Courier" pitchFamily="6" charset="0"/>
              </a:rPr>
              <a:t> </a:t>
            </a:r>
            <a:r>
              <a:rPr lang="en-US" altLang="en-US">
                <a:latin typeface="Courier" pitchFamily="6" charset="0"/>
              </a:rPr>
              <a:t>Students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Courier" pitchFamily="6" charset="0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Courier" pitchFamily="6" charset="0"/>
              </a:rPr>
              <a:t>ON DELETE CASCADE</a:t>
            </a:r>
            <a:endParaRPr lang="en-US" altLang="en-US">
              <a:solidFill>
                <a:schemeClr val="accent2"/>
              </a:solidFill>
              <a:latin typeface="Courier" pitchFamily="6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  <a:latin typeface="Courier" pitchFamily="6" charset="0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Courier" pitchFamily="6" charset="0"/>
              </a:rPr>
              <a:t>ON UPDATE SET DEFAULT </a:t>
            </a:r>
            <a:r>
              <a:rPr lang="en-US" altLang="en-US">
                <a:latin typeface="Courier" pitchFamily="6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54953-BDF0-43D6-8764-A28FFE135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79888"/>
            <a:ext cx="4783138" cy="2601912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000">
                <a:latin typeface="Courier" pitchFamily="6" charset="0"/>
              </a:rPr>
              <a:t>CREATE TABLE</a:t>
            </a:r>
            <a:r>
              <a:rPr lang="en-US" altLang="en-US">
                <a:latin typeface="Courier" pitchFamily="6" charset="0"/>
              </a:rPr>
              <a:t> TeachingAssist</a:t>
            </a:r>
          </a:p>
          <a:p>
            <a:pPr>
              <a:lnSpc>
                <a:spcPct val="80000"/>
              </a:lnSpc>
            </a:pPr>
            <a:r>
              <a:rPr lang="en-US" altLang="en-US">
                <a:latin typeface="Courier" pitchFamily="6" charset="0"/>
              </a:rPr>
              <a:t>   (sid </a:t>
            </a:r>
            <a:r>
              <a:rPr lang="en-US" altLang="en-US" sz="2000">
                <a:latin typeface="Courier" pitchFamily="6" charset="0"/>
              </a:rPr>
              <a:t>INT</a:t>
            </a:r>
            <a:r>
              <a:rPr lang="en-US" altLang="en-US">
                <a:latin typeface="Courier" pitchFamily="6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altLang="en-US">
                <a:latin typeface="Courier" pitchFamily="6" charset="0"/>
              </a:rPr>
              <a:t>    salary </a:t>
            </a:r>
            <a:r>
              <a:rPr lang="en-US" altLang="en-US" sz="2000">
                <a:latin typeface="Courier" pitchFamily="6" charset="0"/>
              </a:rPr>
              <a:t>INT</a:t>
            </a:r>
            <a:r>
              <a:rPr lang="en-US" altLang="en-US">
                <a:latin typeface="Courier" pitchFamily="6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  <a:latin typeface="Courier" pitchFamily="6" charset="0"/>
              </a:rPr>
              <a:t>     PRIMARY KEY  </a:t>
            </a:r>
            <a:r>
              <a:rPr lang="en-US" altLang="en-US">
                <a:latin typeface="Courier" pitchFamily="6" charset="0"/>
              </a:rPr>
              <a:t>(sid),</a:t>
            </a:r>
          </a:p>
          <a:p>
            <a:pPr>
              <a:lnSpc>
                <a:spcPct val="80000"/>
              </a:lnSpc>
            </a:pPr>
            <a:r>
              <a:rPr lang="en-US" altLang="en-US">
                <a:latin typeface="Courier" pitchFamily="6" charset="0"/>
              </a:rPr>
              <a:t>    </a:t>
            </a:r>
            <a:r>
              <a:rPr lang="en-US" altLang="en-US" sz="2000">
                <a:solidFill>
                  <a:schemeClr val="accent2"/>
                </a:solidFill>
                <a:latin typeface="Courier" pitchFamily="6" charset="0"/>
              </a:rPr>
              <a:t>FOREIGN KEY </a:t>
            </a:r>
            <a:r>
              <a:rPr lang="en-US" altLang="en-US">
                <a:latin typeface="Courier" pitchFamily="6" charset="0"/>
              </a:rPr>
              <a:t>(sid),</a:t>
            </a:r>
          </a:p>
          <a:p>
            <a:pPr>
              <a:lnSpc>
                <a:spcPct val="80000"/>
              </a:lnSpc>
            </a:pPr>
            <a:r>
              <a:rPr lang="en-US" altLang="en-US">
                <a:latin typeface="Courier" pitchFamily="6" charset="0"/>
              </a:rPr>
              <a:t>      </a:t>
            </a:r>
            <a:r>
              <a:rPr lang="en-US" altLang="en-US" sz="2000">
                <a:solidFill>
                  <a:schemeClr val="accent2"/>
                </a:solidFill>
                <a:latin typeface="Courier" pitchFamily="6" charset="0"/>
              </a:rPr>
              <a:t>REFERENCES</a:t>
            </a:r>
            <a:r>
              <a:rPr lang="en-US" altLang="en-US">
                <a:solidFill>
                  <a:schemeClr val="accent2"/>
                </a:solidFill>
                <a:latin typeface="Courier" pitchFamily="6" charset="0"/>
              </a:rPr>
              <a:t> </a:t>
            </a:r>
            <a:r>
              <a:rPr lang="en-US" altLang="en-US">
                <a:latin typeface="Courier" pitchFamily="6" charset="0"/>
              </a:rPr>
              <a:t>Students)</a:t>
            </a:r>
          </a:p>
          <a:p>
            <a:r>
              <a:rPr lang="en-US" altLang="en-US" i="1" u="sng"/>
              <a:t> -- no action spec’d here so changes</a:t>
            </a:r>
          </a:p>
          <a:p>
            <a:r>
              <a:rPr lang="en-US" altLang="en-US" i="1" u="sng"/>
              <a:t>in Students disallowed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FE321F9-49DA-4081-A029-9A5C9D684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1022029-1F5D-4083-99D4-F60850CCF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C1DFBEF1-BC10-4ED7-8580-03B4A7240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762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Example Instance of </a:t>
            </a:r>
            <a:r>
              <a:rPr lang="en-US" altLang="en-US">
                <a:solidFill>
                  <a:srgbClr val="800000"/>
                </a:solidFill>
              </a:rPr>
              <a:t>Student</a:t>
            </a:r>
            <a:r>
              <a:rPr lang="en-US" altLang="en-US"/>
              <a:t> Relation </a:t>
            </a:r>
            <a:r>
              <a:rPr lang="en-US" altLang="en-US" sz="2800"/>
              <a:t>(review)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498CB6-EC94-4D53-8469-ECACC265EC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44625"/>
          <a:ext cx="6781800" cy="214231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5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6172">
                <a:tc>
                  <a:txBody>
                    <a:bodyPr/>
                    <a:lstStyle/>
                    <a:p>
                      <a:r>
                        <a:rPr lang="en-US" sz="2400" dirty="0" err="1"/>
                        <a:t>sid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gpa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03">
                <a:tc>
                  <a:txBody>
                    <a:bodyPr/>
                    <a:lstStyle/>
                    <a:p>
                      <a:r>
                        <a:rPr lang="en-US" sz="2400" dirty="0"/>
                        <a:t>53666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jones@cs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172">
                <a:tc>
                  <a:txBody>
                    <a:bodyPr/>
                    <a:lstStyle/>
                    <a:p>
                      <a:r>
                        <a:rPr lang="en-US" sz="2400" dirty="0"/>
                        <a:t>53688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smith@eecs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172">
                <a:tc>
                  <a:txBody>
                    <a:bodyPr/>
                    <a:lstStyle/>
                    <a:p>
                      <a:r>
                        <a:rPr lang="en-US" sz="2400" dirty="0"/>
                        <a:t>53650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smith@math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61" name="Rectangle 2">
            <a:extLst>
              <a:ext uri="{FF2B5EF4-FFF2-40B4-BE49-F238E27FC236}">
                <a16:creationId xmlns:a16="http://schemas.microsoft.com/office/drawing/2014/main" id="{98F2CCFE-71ED-4F2C-8037-CA2BD52C1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1241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i="1">
                <a:solidFill>
                  <a:srgbClr val="800000"/>
                </a:solidFill>
              </a:rPr>
              <a:t>Student</a:t>
            </a:r>
            <a:r>
              <a:rPr lang="en-US" altLang="en-US" b="1" i="1"/>
              <a:t> </a:t>
            </a:r>
          </a:p>
        </p:txBody>
      </p:sp>
      <p:sp>
        <p:nvSpPr>
          <p:cNvPr id="19462" name="Date Placeholder 3">
            <a:extLst>
              <a:ext uri="{FF2B5EF4-FFF2-40B4-BE49-F238E27FC236}">
                <a16:creationId xmlns:a16="http://schemas.microsoft.com/office/drawing/2014/main" id="{008B8EAD-0AB5-4DDB-82E6-E0C92C698A9D}"/>
              </a:ext>
            </a:extLst>
          </p:cNvPr>
          <p:cNvSpPr txBox="1">
            <a:spLocks/>
          </p:cNvSpPr>
          <p:nvPr/>
        </p:nvSpPr>
        <p:spPr bwMode="auto">
          <a:xfrm>
            <a:off x="457200" y="6356350"/>
            <a:ext cx="24384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A251226-7B5A-4D7D-BB6C-7BB91DCE5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98CAAAA-AD91-474A-9A46-727910AC9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1C1DFF36-17B8-48A1-AF35-CF3556440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Creating Relations in SQL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5643B42B-837A-4553-B1E8-0AA6FA01D6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" y="914400"/>
            <a:ext cx="5181600" cy="46482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Creates the </a:t>
            </a:r>
            <a:r>
              <a:rPr lang="de-DE" dirty="0">
                <a:ea typeface="+mn-ea"/>
                <a:cs typeface="+mn-cs"/>
              </a:rPr>
              <a:t>Student</a:t>
            </a:r>
            <a:r>
              <a:rPr lang="en-US" dirty="0">
                <a:ea typeface="+mn-ea"/>
                <a:cs typeface="+mn-cs"/>
              </a:rPr>
              <a:t>          relation. Observe that the        type </a:t>
            </a:r>
            <a:r>
              <a:rPr lang="en-US" dirty="0">
                <a:solidFill>
                  <a:schemeClr val="accent2"/>
                </a:solidFill>
                <a:ea typeface="+mn-ea"/>
                <a:cs typeface="+mn-cs"/>
              </a:rPr>
              <a:t>(domain)  </a:t>
            </a:r>
            <a:r>
              <a:rPr lang="en-US" dirty="0">
                <a:ea typeface="+mn-ea"/>
                <a:cs typeface="+mn-cs"/>
              </a:rPr>
              <a:t>of each field         is specified, and enforced by     the DBMS whenever tuples       are added or modified.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As another example, the   Enrolled table holds    information about courses       that </a:t>
            </a:r>
            <a:r>
              <a:rPr lang="de-DE" dirty="0">
                <a:ea typeface="+mn-ea"/>
                <a:cs typeface="+mn-cs"/>
              </a:rPr>
              <a:t>Student</a:t>
            </a:r>
            <a:r>
              <a:rPr lang="en-US" dirty="0">
                <a:ea typeface="+mn-ea"/>
                <a:cs typeface="+mn-cs"/>
              </a:rPr>
              <a:t> take.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4CDA650F-CA02-4CD1-B51A-EFAE4409A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762000"/>
            <a:ext cx="4246563" cy="2244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dirty="0">
                <a:latin typeface="Courier"/>
                <a:ea typeface="ＭＳ Ｐゴシック" charset="0"/>
                <a:cs typeface="Courier"/>
              </a:rPr>
              <a:t>CREATE TABLE </a:t>
            </a:r>
            <a:r>
              <a:rPr lang="de-DE" sz="2000" dirty="0">
                <a:latin typeface="Courier"/>
                <a:ea typeface="ＭＳ Ｐゴシック" charset="0"/>
                <a:cs typeface="Courier"/>
              </a:rPr>
              <a:t>Student</a:t>
            </a:r>
            <a:endParaRPr lang="en-US" dirty="0"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r>
              <a:rPr lang="en-US" dirty="0">
                <a:latin typeface="Courier"/>
                <a:ea typeface="ＭＳ Ｐゴシック" charset="0"/>
                <a:cs typeface="Courier"/>
              </a:rPr>
              <a:t>	(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sid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2000" dirty="0">
                <a:latin typeface="Courier"/>
                <a:ea typeface="ＭＳ Ｐゴシック" charset="0"/>
                <a:cs typeface="Courier"/>
              </a:rPr>
              <a:t>CHAR(20)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, </a:t>
            </a:r>
          </a:p>
          <a:p>
            <a:pPr>
              <a:defRPr/>
            </a:pPr>
            <a:r>
              <a:rPr lang="en-US" dirty="0">
                <a:latin typeface="Courier"/>
                <a:ea typeface="ＭＳ Ｐゴシック" charset="0"/>
                <a:cs typeface="Courier"/>
              </a:rPr>
              <a:t>	 name </a:t>
            </a:r>
            <a:r>
              <a:rPr lang="en-US" sz="2000" dirty="0">
                <a:latin typeface="Courier"/>
                <a:ea typeface="ＭＳ Ｐゴシック" charset="0"/>
                <a:cs typeface="Courier"/>
              </a:rPr>
              <a:t>VARCHAR(20)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, </a:t>
            </a:r>
          </a:p>
          <a:p>
            <a:pPr>
              <a:defRPr/>
            </a:pPr>
            <a:r>
              <a:rPr lang="en-US" dirty="0">
                <a:latin typeface="Courier"/>
                <a:ea typeface="ＭＳ Ｐゴシック" charset="0"/>
                <a:cs typeface="Courier"/>
              </a:rPr>
              <a:t>	 age </a:t>
            </a:r>
            <a:r>
              <a:rPr lang="en-US" sz="2000" dirty="0">
                <a:latin typeface="Courier"/>
                <a:ea typeface="ＭＳ Ｐゴシック" charset="0"/>
                <a:cs typeface="Courier"/>
              </a:rPr>
              <a:t>INTEGER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,</a:t>
            </a:r>
          </a:p>
          <a:p>
            <a:pPr>
              <a:defRPr/>
            </a:pPr>
            <a:r>
              <a:rPr lang="en-US" dirty="0">
                <a:latin typeface="Courier"/>
                <a:ea typeface="ＭＳ Ｐゴシック" charset="0"/>
                <a:cs typeface="Courier"/>
              </a:rPr>
              <a:t>	 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gpa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2000" dirty="0">
                <a:latin typeface="Courier"/>
                <a:ea typeface="ＭＳ Ｐゴシック" charset="0"/>
                <a:cs typeface="Courier"/>
              </a:rPr>
              <a:t>FLOAT</a:t>
            </a:r>
          </a:p>
          <a:p>
            <a:pPr>
              <a:defRPr/>
            </a:pPr>
            <a:r>
              <a:rPr lang="en-US" sz="2000" dirty="0">
                <a:latin typeface="Courier"/>
                <a:ea typeface="ＭＳ Ｐゴシック" charset="0"/>
                <a:cs typeface="Courier"/>
              </a:rPr>
              <a:t>	...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)  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B7CB7DFA-C894-40BC-A5F9-94458152C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0"/>
            <a:ext cx="7772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82ACDEAB-5FE6-4FB5-A440-DDB83BFF2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00600"/>
            <a:ext cx="7772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2220E295-B69E-443A-B2B1-B9AF59A4E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4649788"/>
            <a:ext cx="3530600" cy="193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2000" dirty="0">
                <a:latin typeface="Courier"/>
                <a:ea typeface="ＭＳ Ｐゴシック" charset="0"/>
                <a:cs typeface="Courier"/>
              </a:rPr>
              <a:t>CREATE TABLE Enrolled</a:t>
            </a:r>
            <a:endParaRPr lang="en-US" dirty="0"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r>
              <a:rPr lang="en-US" dirty="0">
                <a:latin typeface="Courier"/>
                <a:ea typeface="ＭＳ Ｐゴシック" charset="0"/>
                <a:cs typeface="Courier"/>
              </a:rPr>
              <a:t>	(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sid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2000" dirty="0">
                <a:latin typeface="Courier"/>
                <a:ea typeface="ＭＳ Ｐゴシック" charset="0"/>
                <a:cs typeface="Courier"/>
              </a:rPr>
              <a:t>CHAR(20)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, </a:t>
            </a:r>
          </a:p>
          <a:p>
            <a:pPr>
              <a:defRPr/>
            </a:pPr>
            <a:r>
              <a:rPr lang="en-US" dirty="0">
                <a:latin typeface="Courier"/>
                <a:ea typeface="ＭＳ Ｐゴシック" charset="0"/>
                <a:cs typeface="Courier"/>
              </a:rPr>
              <a:t>	 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cid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2000" dirty="0">
                <a:latin typeface="Courier"/>
                <a:ea typeface="ＭＳ Ｐゴシック" charset="0"/>
                <a:cs typeface="Courier"/>
              </a:rPr>
              <a:t>CHAR(20)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, </a:t>
            </a:r>
          </a:p>
          <a:p>
            <a:pPr>
              <a:defRPr/>
            </a:pPr>
            <a:r>
              <a:rPr lang="en-US" dirty="0">
                <a:latin typeface="Courier"/>
                <a:ea typeface="ＭＳ Ｐゴシック" charset="0"/>
                <a:cs typeface="Courier"/>
              </a:rPr>
              <a:t>	 grade </a:t>
            </a:r>
            <a:r>
              <a:rPr lang="en-US" sz="2000" dirty="0">
                <a:latin typeface="Courier"/>
                <a:ea typeface="ＭＳ Ｐゴシック" charset="0"/>
                <a:cs typeface="Courier"/>
              </a:rPr>
              <a:t>CHAR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(2)</a:t>
            </a:r>
          </a:p>
          <a:p>
            <a:pPr>
              <a:defRPr/>
            </a:pPr>
            <a:r>
              <a:rPr lang="en-US" dirty="0">
                <a:latin typeface="Courier"/>
                <a:ea typeface="ＭＳ Ｐゴシック" charset="0"/>
                <a:cs typeface="Courier"/>
              </a:rPr>
              <a:t>	...)  </a:t>
            </a:r>
          </a:p>
        </p:txBody>
      </p:sp>
      <p:sp>
        <p:nvSpPr>
          <p:cNvPr id="21513" name="Date Placeholder 3">
            <a:extLst>
              <a:ext uri="{FF2B5EF4-FFF2-40B4-BE49-F238E27FC236}">
                <a16:creationId xmlns:a16="http://schemas.microsoft.com/office/drawing/2014/main" id="{391F04F4-D34C-4C29-8CE6-CDA8F10DB9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  <p:sp>
        <p:nvSpPr>
          <p:cNvPr id="21514" name="Rectangle 1">
            <a:extLst>
              <a:ext uri="{FF2B5EF4-FFF2-40B4-BE49-F238E27FC236}">
                <a16:creationId xmlns:a16="http://schemas.microsoft.com/office/drawing/2014/main" id="{6A116574-DEDF-413C-88F7-C651F5C76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52400"/>
            <a:ext cx="121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(</a:t>
            </a:r>
            <a:r>
              <a:rPr lang="en-US" altLang="en-US">
                <a:solidFill>
                  <a:srgbClr val="0000FF"/>
                </a:solidFill>
                <a:latin typeface="Calibri" panose="020F0502020204030204" pitchFamily="34" charset="0"/>
              </a:rPr>
              <a:t>review</a:t>
            </a:r>
            <a:r>
              <a:rPr lang="en-US" altLang="en-US">
                <a:latin typeface="Calibri" panose="020F0502020204030204" pitchFamily="34" charset="0"/>
              </a:rPr>
              <a:t>)</a:t>
            </a:r>
            <a:endParaRPr lang="en-US" altLang="en-US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7A1F543-4ACE-4593-88D7-C61A11F44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6E945E4-3BEC-44F5-B616-A199091BC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96728F22-6148-42AE-B1A7-0EDC51C55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Destroying Relations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C0CDBB87-97D8-49F1-8963-4CD558473F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7772400" cy="990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Destroys the relation </a:t>
            </a:r>
            <a:r>
              <a:rPr lang="de-DE" dirty="0">
                <a:ea typeface="+mn-ea"/>
                <a:cs typeface="+mn-cs"/>
              </a:rPr>
              <a:t>Student</a:t>
            </a:r>
            <a:r>
              <a:rPr lang="en-US" dirty="0">
                <a:ea typeface="+mn-ea"/>
                <a:cs typeface="+mn-cs"/>
              </a:rPr>
              <a:t>.  The schema information </a:t>
            </a:r>
            <a:r>
              <a:rPr lang="en-US" i="1" dirty="0">
                <a:ea typeface="+mn-ea"/>
                <a:cs typeface="+mn-cs"/>
              </a:rPr>
              <a:t>and</a:t>
            </a:r>
            <a:r>
              <a:rPr lang="en-US" dirty="0">
                <a:ea typeface="+mn-ea"/>
                <a:cs typeface="+mn-cs"/>
              </a:rPr>
              <a:t> the tuples are deleted.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47B24968-973A-44DD-BD7E-683C230DD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1966913"/>
            <a:ext cx="39893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2"/>
                </a:solidFill>
                <a:latin typeface="Book Antiqua" charset="0"/>
                <a:ea typeface="ＭＳ Ｐゴシック" charset="0"/>
              </a:rPr>
              <a:t>DROP TABLE  </a:t>
            </a:r>
            <a:r>
              <a:rPr lang="de-DE" dirty="0">
                <a:latin typeface="Book Antiqua" charset="0"/>
                <a:ea typeface="ＭＳ Ｐゴシック" charset="0"/>
              </a:rPr>
              <a:t>Student</a:t>
            </a:r>
            <a:r>
              <a:rPr lang="en-US" dirty="0">
                <a:latin typeface="Book Antiqua" charset="0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	</a:t>
            </a:r>
          </a:p>
        </p:txBody>
      </p:sp>
      <p:sp>
        <p:nvSpPr>
          <p:cNvPr id="23558" name="Date Placeholder 3">
            <a:extLst>
              <a:ext uri="{FF2B5EF4-FFF2-40B4-BE49-F238E27FC236}">
                <a16:creationId xmlns:a16="http://schemas.microsoft.com/office/drawing/2014/main" id="{DBCC45BE-8504-4A99-A230-BA08615897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>
            <a:extLst>
              <a:ext uri="{FF2B5EF4-FFF2-40B4-BE49-F238E27FC236}">
                <a16:creationId xmlns:a16="http://schemas.microsoft.com/office/drawing/2014/main" id="{2E0987C3-987C-4703-BBDC-37F38C8B4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DATA MANIPULATION LANGUAGE:</a:t>
            </a:r>
            <a:br>
              <a:rPr lang="en-US" altLang="en-US"/>
            </a:br>
            <a:r>
              <a:rPr lang="en-US" altLang="en-US"/>
              <a:t>Modifying A Table (Relation Instance)</a:t>
            </a:r>
          </a:p>
        </p:txBody>
      </p:sp>
      <p:sp>
        <p:nvSpPr>
          <p:cNvPr id="25602" name="Rectangle 5">
            <a:extLst>
              <a:ext uri="{FF2B5EF4-FFF2-40B4-BE49-F238E27FC236}">
                <a16:creationId xmlns:a16="http://schemas.microsoft.com/office/drawing/2014/main" id="{7DA772BF-6049-4E44-A12D-B95BFA7DEE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990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To insert a single tuple: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006C4DE0-1137-4A92-BCF0-9885F2EB1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1739900"/>
            <a:ext cx="7026275" cy="828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Book Antiqua" panose="02040602050305030304" pitchFamily="18" charset="0"/>
              </a:rPr>
              <a:t>INSERT INTO  </a:t>
            </a:r>
            <a:r>
              <a:rPr lang="de-DE" altLang="en-US">
                <a:latin typeface="Book Antiqua" panose="02040602050305030304" pitchFamily="18" charset="0"/>
              </a:rPr>
              <a:t>Student</a:t>
            </a:r>
            <a:r>
              <a:rPr lang="en-US" altLang="en-US">
                <a:latin typeface="Book Antiqua" panose="02040602050305030304" pitchFamily="18" charset="0"/>
              </a:rPr>
              <a:t> (sid, name,login, age, gpa)</a:t>
            </a:r>
          </a:p>
          <a:p>
            <a:r>
              <a:rPr lang="en-US" altLang="en-US" sz="2000">
                <a:latin typeface="Book Antiqua" panose="02040602050305030304" pitchFamily="18" charset="0"/>
              </a:rPr>
              <a:t>VALUES</a:t>
            </a:r>
            <a:r>
              <a:rPr lang="en-US" altLang="en-US">
                <a:latin typeface="Book Antiqua" panose="02040602050305030304" pitchFamily="18" charset="0"/>
              </a:rPr>
              <a:t>  (53688, </a:t>
            </a:r>
            <a:r>
              <a:rPr lang="ja-JP" altLang="en-US">
                <a:latin typeface="Arial" panose="020B0604020202020204" pitchFamily="34" charset="0"/>
              </a:rPr>
              <a:t>‘</a:t>
            </a:r>
            <a:r>
              <a:rPr lang="en-US" altLang="ja-JP">
                <a:latin typeface="Book Antiqua" panose="02040602050305030304" pitchFamily="18" charset="0"/>
              </a:rPr>
              <a:t>Smith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>
                <a:latin typeface="Book Antiqua" panose="02040602050305030304" pitchFamily="18" charset="0"/>
              </a:rPr>
              <a:t>, </a:t>
            </a:r>
            <a:r>
              <a:rPr lang="en-US" altLang="en-US">
                <a:latin typeface="Book Antiqua" panose="02040602050305030304" pitchFamily="18" charset="0"/>
              </a:rPr>
              <a:t>‘</a:t>
            </a:r>
            <a:r>
              <a:rPr lang="en-US" altLang="ja-JP">
                <a:latin typeface="Book Antiqua" panose="02040602050305030304" pitchFamily="18" charset="0"/>
              </a:rPr>
              <a:t>ds@rutgers.edu</a:t>
            </a:r>
            <a:r>
              <a:rPr lang="en-US" altLang="en-US">
                <a:latin typeface="Book Antiqua" panose="02040602050305030304" pitchFamily="18" charset="0"/>
              </a:rPr>
              <a:t>’</a:t>
            </a:r>
            <a:r>
              <a:rPr lang="en-US" altLang="ja-JP">
                <a:latin typeface="Book Antiqua" panose="02040602050305030304" pitchFamily="18" charset="0"/>
              </a:rPr>
              <a:t>, 18, 3.2)</a:t>
            </a: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5D575E85-7A23-4FEA-9591-0543E7757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latin typeface="Calibri" panose="020F0502020204030204" pitchFamily="34" charset="0"/>
              </a:rPr>
              <a:t>To change the value of an attribute</a:t>
            </a:r>
          </a:p>
        </p:txBody>
      </p:sp>
      <p:sp>
        <p:nvSpPr>
          <p:cNvPr id="25605" name="Date Placeholder 3">
            <a:extLst>
              <a:ext uri="{FF2B5EF4-FFF2-40B4-BE49-F238E27FC236}">
                <a16:creationId xmlns:a16="http://schemas.microsoft.com/office/drawing/2014/main" id="{9B10F813-2DCA-41BE-B1C5-E4FEAB0D0A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76200" y="6508750"/>
            <a:ext cx="24384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3B15B-36A9-44D3-96BC-E888453EC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76600"/>
            <a:ext cx="2719388" cy="11969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dirty="0">
                <a:latin typeface="Book Antiqua" charset="0"/>
                <a:ea typeface="ＭＳ Ｐゴシック" charset="0"/>
              </a:rPr>
              <a:t>UPDATE </a:t>
            </a:r>
            <a:r>
              <a:rPr lang="de-DE" dirty="0">
                <a:latin typeface="Book Antiqua" charset="0"/>
                <a:ea typeface="ＭＳ Ｐゴシック" charset="0"/>
              </a:rPr>
              <a:t>Student</a:t>
            </a:r>
            <a:endParaRPr lang="en-US" dirty="0">
              <a:latin typeface="Book Antiqua" charset="0"/>
              <a:ea typeface="ＭＳ Ｐゴシック" charset="0"/>
            </a:endParaRPr>
          </a:p>
          <a:p>
            <a:pPr>
              <a:defRPr/>
            </a:pPr>
            <a:r>
              <a:rPr lang="en-US" sz="2000" dirty="0">
                <a:latin typeface="Book Antiqua" charset="0"/>
                <a:ea typeface="ＭＳ Ｐゴシック" charset="0"/>
              </a:rPr>
              <a:t>SET </a:t>
            </a:r>
            <a:r>
              <a:rPr lang="en-US" dirty="0">
                <a:latin typeface="Book Antiqua" charset="0"/>
                <a:ea typeface="ＭＳ Ｐゴシック" charset="0"/>
              </a:rPr>
              <a:t>age = 19</a:t>
            </a:r>
          </a:p>
          <a:p>
            <a:pPr>
              <a:defRPr/>
            </a:pPr>
            <a:r>
              <a:rPr lang="en-US" sz="2000" dirty="0">
                <a:latin typeface="Book Antiqua" charset="0"/>
                <a:ea typeface="ＭＳ Ｐゴシック" charset="0"/>
              </a:rPr>
              <a:t>WHERE 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 = 53688</a:t>
            </a:r>
          </a:p>
        </p:txBody>
      </p:sp>
      <p:sp>
        <p:nvSpPr>
          <p:cNvPr id="25607" name="Rectangle 5">
            <a:extLst>
              <a:ext uri="{FF2B5EF4-FFF2-40B4-BE49-F238E27FC236}">
                <a16:creationId xmlns:a16="http://schemas.microsoft.com/office/drawing/2014/main" id="{DB93621B-12EF-4849-9B24-C4DD0B2B8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00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latin typeface="Calibri" panose="020F0502020204030204" pitchFamily="34" charset="0"/>
              </a:rPr>
              <a:t>To delete the tuple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01F019-B439-4ADE-AA93-D3E857698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3114675" cy="828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000" dirty="0">
                <a:latin typeface="Book Antiqua" charset="0"/>
                <a:ea typeface="ＭＳ Ｐゴシック" charset="0"/>
              </a:rPr>
              <a:t>DELETE FROM </a:t>
            </a:r>
            <a:r>
              <a:rPr lang="de-DE" dirty="0">
                <a:latin typeface="Book Antiqua" charset="0"/>
                <a:ea typeface="ＭＳ Ｐゴシック" charset="0"/>
              </a:rPr>
              <a:t>Student</a:t>
            </a:r>
            <a:endParaRPr lang="en-US" dirty="0">
              <a:latin typeface="Book Antiqua" charset="0"/>
              <a:ea typeface="ＭＳ Ｐゴシック" charset="0"/>
            </a:endParaRPr>
          </a:p>
          <a:p>
            <a:pPr>
              <a:defRPr/>
            </a:pPr>
            <a:r>
              <a:rPr lang="en-US" sz="2000" dirty="0">
                <a:latin typeface="Book Antiqua" charset="0"/>
                <a:ea typeface="ＭＳ Ｐゴシック" charset="0"/>
              </a:rPr>
              <a:t>WHERE </a:t>
            </a:r>
            <a:r>
              <a:rPr lang="en-US" dirty="0" err="1">
                <a:latin typeface="Book Antiqua" charset="0"/>
                <a:ea typeface="ＭＳ Ｐゴシック" charset="0"/>
              </a:rPr>
              <a:t>sid</a:t>
            </a:r>
            <a:r>
              <a:rPr lang="en-US" dirty="0">
                <a:latin typeface="Book Antiqua" charset="0"/>
                <a:ea typeface="ＭＳ Ｐゴシック" charset="0"/>
              </a:rPr>
              <a:t> = 53688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>
            <a:extLst>
              <a:ext uri="{FF2B5EF4-FFF2-40B4-BE49-F238E27FC236}">
                <a16:creationId xmlns:a16="http://schemas.microsoft.com/office/drawing/2014/main" id="{E4A672EF-FE01-4B0A-A2D4-14F8FF279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NULL </a:t>
            </a:r>
          </a:p>
        </p:txBody>
      </p:sp>
      <p:sp>
        <p:nvSpPr>
          <p:cNvPr id="27650" name="Rectangle 5">
            <a:extLst>
              <a:ext uri="{FF2B5EF4-FFF2-40B4-BE49-F238E27FC236}">
                <a16:creationId xmlns:a16="http://schemas.microsoft.com/office/drawing/2014/main" id="{B1B00BCA-7A93-46A1-A305-9542A189C9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990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When not all fields are given, as in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0DDD47ED-FA02-4F11-B906-B9C15A53E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1739900"/>
            <a:ext cx="5108575" cy="9509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INSERT INTO  </a:t>
            </a:r>
            <a:r>
              <a:rPr lang="de-DE" sz="2800" dirty="0">
                <a:latin typeface="Book Antiqua" charset="0"/>
                <a:ea typeface="ＭＳ Ｐゴシック" charset="0"/>
              </a:rPr>
              <a:t>Student</a:t>
            </a:r>
            <a:r>
              <a:rPr lang="en-US" sz="2800" dirty="0">
                <a:latin typeface="Book Antiqua" charset="0"/>
                <a:ea typeface="ＭＳ Ｐゴシック" charset="0"/>
              </a:rPr>
              <a:t> (</a:t>
            </a:r>
            <a:r>
              <a:rPr lang="en-US" sz="2800" dirty="0" err="1">
                <a:latin typeface="Book Antiqua" charset="0"/>
                <a:ea typeface="ＭＳ Ｐゴシック" charset="0"/>
              </a:rPr>
              <a:t>sid</a:t>
            </a:r>
            <a:r>
              <a:rPr lang="en-US" sz="2800" dirty="0">
                <a:latin typeface="Book Antiqua" charset="0"/>
                <a:ea typeface="ＭＳ Ｐゴシック" charset="0"/>
              </a:rPr>
              <a:t>, </a:t>
            </a:r>
            <a:r>
              <a:rPr lang="en-US" sz="2800" dirty="0" err="1">
                <a:latin typeface="Book Antiqua" charset="0"/>
                <a:ea typeface="ＭＳ Ｐゴシック" charset="0"/>
              </a:rPr>
              <a:t>gpa</a:t>
            </a:r>
            <a:r>
              <a:rPr lang="en-US" sz="2800" dirty="0">
                <a:latin typeface="Book Antiqua" charset="0"/>
                <a:ea typeface="ＭＳ Ｐゴシック" charset="0"/>
              </a:rPr>
              <a:t>)</a:t>
            </a:r>
          </a:p>
          <a:p>
            <a:pPr>
              <a:defRPr/>
            </a:pPr>
            <a:r>
              <a:rPr lang="en-US" dirty="0">
                <a:latin typeface="Book Antiqua" charset="0"/>
                <a:ea typeface="ＭＳ Ｐゴシック" charset="0"/>
              </a:rPr>
              <a:t>VALUES</a:t>
            </a:r>
            <a:r>
              <a:rPr lang="en-US" sz="2800" dirty="0">
                <a:latin typeface="Book Antiqua" charset="0"/>
                <a:ea typeface="ＭＳ Ｐゴシック" charset="0"/>
              </a:rPr>
              <a:t>  (53689, 3.5)</a:t>
            </a: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DB0B55AC-9DD0-42DC-8E7D-22B14410E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Calibri" panose="020F0502020204030204" pitchFamily="34" charset="0"/>
              </a:rPr>
              <a:t>the other fields (</a:t>
            </a:r>
            <a:r>
              <a:rPr lang="en-US" altLang="en-US" sz="3200" i="1">
                <a:latin typeface="Calibri" panose="020F0502020204030204" pitchFamily="34" charset="0"/>
              </a:rPr>
              <a:t>name, login, age) </a:t>
            </a:r>
            <a:r>
              <a:rPr lang="en-US" altLang="en-US" sz="3200">
                <a:latin typeface="Calibri" panose="020F0502020204030204" pitchFamily="34" charset="0"/>
              </a:rPr>
              <a:t>are filled with the special value NULL.  (There is also a way to specify a </a:t>
            </a:r>
            <a:r>
              <a:rPr lang="en-US" altLang="en-US" sz="3200" i="1">
                <a:latin typeface="Calibri" panose="020F0502020204030204" pitchFamily="34" charset="0"/>
              </a:rPr>
              <a:t>default value</a:t>
            </a:r>
            <a:r>
              <a:rPr lang="en-US" altLang="en-US" sz="3200">
                <a:latin typeface="Calibri" panose="020F0502020204030204" pitchFamily="34" charset="0"/>
              </a:rPr>
              <a:t> for a column, in which case the default value is used instead of NULL.)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Calibri" panose="020F0502020204030204" pitchFamily="34" charset="0"/>
              </a:rPr>
              <a:t>More on this later.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92AF1CF-E821-42FE-AAEE-50399A7C1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2436E1-5362-4191-A342-EF82A4779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8900D790-0C01-4814-B2F2-D33D9A61E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162800" cy="1096962"/>
          </a:xfrm>
          <a:noFill/>
        </p:spPr>
        <p:txBody>
          <a:bodyPr/>
          <a:lstStyle/>
          <a:p>
            <a:pPr eaLnBrk="1" hangingPunct="1"/>
            <a:r>
              <a:rPr lang="en-US" altLang="en-US" sz="4000"/>
              <a:t>Integrity Constraints (ICs)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9CEF42D6-957D-4F37-B06C-8F652232E5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153400" cy="4876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olidFill>
                  <a:schemeClr val="accent2"/>
                </a:solidFill>
                <a:ea typeface="+mn-ea"/>
                <a:cs typeface="+mn-cs"/>
              </a:rPr>
              <a:t>IC:</a:t>
            </a:r>
            <a:r>
              <a:rPr lang="en-US" dirty="0">
                <a:ea typeface="+mn-ea"/>
                <a:cs typeface="+mn-cs"/>
              </a:rPr>
              <a:t> condition that must be true for </a:t>
            </a:r>
            <a:r>
              <a:rPr lang="en-US" i="1" dirty="0">
                <a:solidFill>
                  <a:schemeClr val="accent2"/>
                </a:solidFill>
                <a:ea typeface="+mn-ea"/>
                <a:cs typeface="+mn-cs"/>
              </a:rPr>
              <a:t>any </a:t>
            </a:r>
            <a:r>
              <a:rPr lang="en-US" dirty="0">
                <a:ea typeface="+mn-ea"/>
                <a:cs typeface="+mn-cs"/>
              </a:rPr>
              <a:t>instance of the database; e.g., </a:t>
            </a:r>
            <a:r>
              <a:rPr lang="en-US" i="1" dirty="0">
                <a:solidFill>
                  <a:schemeClr val="accent2"/>
                </a:solidFill>
                <a:ea typeface="+mn-ea"/>
                <a:cs typeface="+mn-cs"/>
              </a:rPr>
              <a:t>domain constraints</a:t>
            </a:r>
            <a:r>
              <a:rPr lang="en-US" dirty="0">
                <a:ea typeface="+mn-ea"/>
                <a:cs typeface="+mn-cs"/>
              </a:rPr>
              <a:t> we have seen before</a:t>
            </a:r>
            <a:endParaRPr lang="en-US" i="1" u="sng" dirty="0">
              <a:solidFill>
                <a:schemeClr val="accent2"/>
              </a:solidFill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SzPct val="75000"/>
              <a:buFont typeface="Arial"/>
              <a:buChar char="–"/>
              <a:defRPr/>
            </a:pPr>
            <a:r>
              <a:rPr lang="en-US" dirty="0">
                <a:ea typeface="+mn-ea"/>
              </a:rPr>
              <a:t>ICs are specified when schema is defined.</a:t>
            </a:r>
          </a:p>
          <a:p>
            <a:pPr lvl="1" eaLnBrk="1" fontAlgn="auto" hangingPunct="1">
              <a:spcAft>
                <a:spcPts val="0"/>
              </a:spcAft>
              <a:buSzPct val="75000"/>
              <a:buFont typeface="Arial"/>
              <a:buChar char="–"/>
              <a:defRPr/>
            </a:pPr>
            <a:r>
              <a:rPr lang="en-US" dirty="0">
                <a:ea typeface="+mn-ea"/>
              </a:rPr>
              <a:t>ICs are checked when relations are modified.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ea typeface="ＭＳ Ｐゴシック" charset="0"/>
              </a:rPr>
              <a:t>A 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</a:rPr>
              <a:t>legal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instance of a relation is one that satisfies all specified ICs.  </a:t>
            </a:r>
          </a:p>
          <a:p>
            <a:pPr lvl="1">
              <a:buSzPct val="75000"/>
              <a:buFont typeface="Arial" charset="0"/>
              <a:buChar char="–"/>
              <a:defRPr/>
            </a:pPr>
            <a:r>
              <a:rPr lang="en-US" dirty="0">
                <a:ea typeface="ＭＳ Ｐゴシック" charset="0"/>
              </a:rPr>
              <a:t>DBMS should not allow illegal instances.</a:t>
            </a:r>
          </a:p>
          <a:p>
            <a:pPr>
              <a:buFont typeface="Arial" charset="0"/>
              <a:buChar char="•"/>
              <a:defRPr/>
            </a:pPr>
            <a:r>
              <a:rPr lang="en-US" i="1" dirty="0">
                <a:ea typeface="ＭＳ Ｐゴシック" charset="0"/>
              </a:rPr>
              <a:t>If the DBMS checks ICs, stored data is more faithful to real-world meaning.</a:t>
            </a:r>
          </a:p>
          <a:p>
            <a:pPr lvl="1">
              <a:buSzPct val="75000"/>
              <a:buFont typeface="Arial" charset="0"/>
              <a:buChar char="–"/>
              <a:defRPr/>
            </a:pPr>
            <a:r>
              <a:rPr lang="en-US" i="1" dirty="0">
                <a:ea typeface="ＭＳ Ｐゴシック" charset="0"/>
              </a:rPr>
              <a:t>Avoids data entry errors, too!</a:t>
            </a:r>
          </a:p>
          <a:p>
            <a:pPr lvl="1" eaLnBrk="1" fontAlgn="auto" hangingPunct="1">
              <a:spcAft>
                <a:spcPts val="0"/>
              </a:spcAft>
              <a:buSzPct val="75000"/>
              <a:buFont typeface="Arial"/>
              <a:buChar char="–"/>
              <a:defRPr/>
            </a:pPr>
            <a:endParaRPr lang="en-US" i="1" dirty="0">
              <a:ea typeface="+mn-ea"/>
            </a:endParaRPr>
          </a:p>
        </p:txBody>
      </p:sp>
      <p:sp>
        <p:nvSpPr>
          <p:cNvPr id="29701" name="Date Placeholder 3">
            <a:extLst>
              <a:ext uri="{FF2B5EF4-FFF2-40B4-BE49-F238E27FC236}">
                <a16:creationId xmlns:a16="http://schemas.microsoft.com/office/drawing/2014/main" id="{B2B5A9FE-8583-486F-8A84-43A3C4CFC3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81BBDEF6-34B3-4A44-98BD-DED7BD807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52400"/>
            <a:ext cx="121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(</a:t>
            </a:r>
            <a:r>
              <a:rPr lang="en-US" altLang="en-US">
                <a:solidFill>
                  <a:srgbClr val="0000FF"/>
                </a:solidFill>
                <a:latin typeface="Calibri" panose="020F0502020204030204" pitchFamily="34" charset="0"/>
              </a:rPr>
              <a:t>review</a:t>
            </a:r>
            <a:r>
              <a:rPr lang="en-US" altLang="en-US">
                <a:latin typeface="Calibri" panose="020F0502020204030204" pitchFamily="34" charset="0"/>
              </a:rPr>
              <a:t>)</a:t>
            </a:r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2E055F8-5A59-4CEB-BE5C-51FA7C662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33F11EE-2536-4ED9-A000-E4EC18F1D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3B9403B3-D6F3-4AE1-93C1-BB448C72E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066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Primary Key Constraints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4E85594A-64D2-4F92-B030-233648F8C6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838200"/>
            <a:ext cx="7620000" cy="5486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A set of fields is a </a:t>
            </a:r>
            <a:r>
              <a:rPr lang="en-US" sz="2800" i="1" u="sng" dirty="0">
                <a:solidFill>
                  <a:schemeClr val="accent2"/>
                </a:solidFill>
                <a:ea typeface="+mn-ea"/>
                <a:cs typeface="+mn-cs"/>
              </a:rPr>
              <a:t>key</a:t>
            </a:r>
            <a:r>
              <a:rPr lang="en-US" sz="2800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n-US" sz="2800" dirty="0">
                <a:ea typeface="+mn-ea"/>
                <a:cs typeface="+mn-cs"/>
              </a:rPr>
              <a:t>for a relation if :</a:t>
            </a:r>
          </a:p>
          <a:p>
            <a:pPr lvl="1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2400" dirty="0">
                <a:ea typeface="+mn-ea"/>
              </a:rPr>
              <a:t>1. No two distinct tuples can have same values in all key fields, and</a:t>
            </a:r>
          </a:p>
          <a:p>
            <a:pPr lvl="1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2400" dirty="0">
                <a:ea typeface="+mn-ea"/>
              </a:rPr>
              <a:t>2. This is </a:t>
            </a:r>
            <a:r>
              <a:rPr lang="en-US" sz="2400" b="1" u="sng" dirty="0">
                <a:ea typeface="+mn-ea"/>
              </a:rPr>
              <a:t>not</a:t>
            </a:r>
            <a:r>
              <a:rPr lang="en-US" sz="2400" dirty="0">
                <a:ea typeface="+mn-ea"/>
              </a:rPr>
              <a:t> true for any </a:t>
            </a:r>
            <a:r>
              <a:rPr lang="en-US" sz="2400" b="1" u="sng" dirty="0">
                <a:ea typeface="+mn-ea"/>
              </a:rPr>
              <a:t>subset</a:t>
            </a:r>
            <a:r>
              <a:rPr lang="en-US" sz="2400" dirty="0">
                <a:ea typeface="+mn-ea"/>
              </a:rPr>
              <a:t> of the key.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There can be one or more </a:t>
            </a:r>
            <a:r>
              <a:rPr lang="en-US" sz="2800" i="1" u="sng" dirty="0">
                <a:solidFill>
                  <a:srgbClr val="FF0000"/>
                </a:solidFill>
                <a:ea typeface="+mn-ea"/>
                <a:cs typeface="+mn-cs"/>
              </a:rPr>
              <a:t>candidate keys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Each relation must have </a:t>
            </a:r>
            <a:r>
              <a:rPr lang="en-US" sz="2800" u="sng" dirty="0">
                <a:ea typeface="+mn-ea"/>
                <a:cs typeface="+mn-cs"/>
              </a:rPr>
              <a:t>one</a:t>
            </a:r>
            <a:r>
              <a:rPr lang="en-US" sz="2800" dirty="0">
                <a:ea typeface="+mn-ea"/>
                <a:cs typeface="+mn-cs"/>
              </a:rPr>
              <a:t> </a:t>
            </a:r>
            <a:r>
              <a:rPr lang="en-US" sz="2800" i="1" dirty="0">
                <a:solidFill>
                  <a:srgbClr val="FF0000"/>
                </a:solidFill>
                <a:ea typeface="+mn-ea"/>
                <a:cs typeface="+mn-cs"/>
              </a:rPr>
              <a:t>primary</a:t>
            </a:r>
            <a:r>
              <a:rPr lang="en-US" sz="2800" i="1" dirty="0">
                <a:ea typeface="+mn-ea"/>
                <a:cs typeface="+mn-cs"/>
              </a:rPr>
              <a:t> </a:t>
            </a:r>
            <a:r>
              <a:rPr lang="en-US" sz="2800" i="1" dirty="0">
                <a:solidFill>
                  <a:srgbClr val="FF0000"/>
                </a:solidFill>
                <a:ea typeface="+mn-ea"/>
                <a:cs typeface="+mn-cs"/>
              </a:rPr>
              <a:t>key</a:t>
            </a:r>
            <a:r>
              <a:rPr lang="en-US" sz="2800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sz="2800" dirty="0">
                <a:ea typeface="+mn-ea"/>
                <a:cs typeface="+mn-cs"/>
              </a:rPr>
              <a:t>constraint.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(Any set of attributes that contains a key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ea typeface="+mn-ea"/>
                <a:cs typeface="+mn-cs"/>
              </a:rPr>
              <a:t>is called a </a:t>
            </a:r>
            <a:r>
              <a:rPr lang="en-US" sz="2800" i="1" dirty="0" err="1">
                <a:solidFill>
                  <a:srgbClr val="FF0000"/>
                </a:solidFill>
                <a:ea typeface="+mn-ea"/>
                <a:cs typeface="+mn-cs"/>
              </a:rPr>
              <a:t>superkey</a:t>
            </a:r>
            <a:r>
              <a:rPr lang="en-US" sz="2800" dirty="0">
                <a:ea typeface="+mn-ea"/>
                <a:cs typeface="+mn-cs"/>
              </a:rPr>
              <a:t>.) 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Only primary key can be explicitly specified in SQL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 dirty="0">
              <a:ea typeface="+mn-ea"/>
              <a:cs typeface="+mn-cs"/>
            </a:endParaRPr>
          </a:p>
        </p:txBody>
      </p:sp>
      <p:sp>
        <p:nvSpPr>
          <p:cNvPr id="31749" name="Date Placeholder 3">
            <a:extLst>
              <a:ext uri="{FF2B5EF4-FFF2-40B4-BE49-F238E27FC236}">
                <a16:creationId xmlns:a16="http://schemas.microsoft.com/office/drawing/2014/main" id="{1E4B1197-A9FF-4BAE-81F0-8B8F364F6F0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898989"/>
                </a:solidFill>
              </a:rPr>
              <a:t>(c) Ramakrishnan &amp; Gehrke 2007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</TotalTime>
  <Pages>19</Pages>
  <Words>1772</Words>
  <Application>Microsoft Office PowerPoint</Application>
  <PresentationFormat>On-screen Show (4:3)</PresentationFormat>
  <Paragraphs>441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Times</vt:lpstr>
      <vt:lpstr>MS PGothic</vt:lpstr>
      <vt:lpstr>Arial</vt:lpstr>
      <vt:lpstr>Calibri</vt:lpstr>
      <vt:lpstr>Book Antiqua</vt:lpstr>
      <vt:lpstr>Courier</vt:lpstr>
      <vt:lpstr>Wingdings</vt:lpstr>
      <vt:lpstr>Times New Roman</vt:lpstr>
      <vt:lpstr>Office Theme</vt:lpstr>
      <vt:lpstr>The Relational Model </vt:lpstr>
      <vt:lpstr>Relational Database: Definitions (review)</vt:lpstr>
      <vt:lpstr>Example Instance of Student Relation (review)</vt:lpstr>
      <vt:lpstr>Creating Relations in SQL</vt:lpstr>
      <vt:lpstr>Destroying Relations</vt:lpstr>
      <vt:lpstr>DATA MANIPULATION LANGUAGE: Modifying A Table (Relation Instance)</vt:lpstr>
      <vt:lpstr>NULL </vt:lpstr>
      <vt:lpstr>Integrity Constraints (ICs)</vt:lpstr>
      <vt:lpstr>Primary Key Constraints</vt:lpstr>
      <vt:lpstr>SQL –Table Creation</vt:lpstr>
      <vt:lpstr>SQL –Table Creation</vt:lpstr>
      <vt:lpstr>Primary Key Constraints</vt:lpstr>
      <vt:lpstr>SQL –Table Creation</vt:lpstr>
      <vt:lpstr>Primary Keys in SQL – more examples</vt:lpstr>
      <vt:lpstr>Primary Keys– more examples</vt:lpstr>
      <vt:lpstr>NULL Constraints</vt:lpstr>
      <vt:lpstr>Foreign Keys, Referential Integrity</vt:lpstr>
      <vt:lpstr>SQL –Table Creation</vt:lpstr>
      <vt:lpstr>Enforcing Referential Integrity</vt:lpstr>
      <vt:lpstr>Enforcing Referential Integrity (cont’d)</vt:lpstr>
      <vt:lpstr>Referential Integrity in SQL</vt:lpstr>
      <vt:lpstr>Referential Integrity in SQL</vt:lpstr>
      <vt:lpstr>Referential Integrity in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</dc:title>
  <dc:subject>Database Management Systems</dc:subject>
  <dc:creator>Raghu Ramakrishnan and Johannes Gehrke</dc:creator>
  <cp:keywords>Chapter 3</cp:keywords>
  <dc:description/>
  <cp:lastModifiedBy>Bill Chen</cp:lastModifiedBy>
  <cp:revision>82</cp:revision>
  <cp:lastPrinted>2018-01-21T16:09:34Z</cp:lastPrinted>
  <dcterms:created xsi:type="dcterms:W3CDTF">1997-01-06T18:20:12Z</dcterms:created>
  <dcterms:modified xsi:type="dcterms:W3CDTF">2019-03-02T17:53:24Z</dcterms:modified>
</cp:coreProperties>
</file>