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9" r:id="rId2"/>
    <p:sldId id="259" r:id="rId3"/>
    <p:sldId id="261" r:id="rId4"/>
    <p:sldId id="321" r:id="rId5"/>
    <p:sldId id="322" r:id="rId6"/>
    <p:sldId id="327" r:id="rId7"/>
    <p:sldId id="320" r:id="rId8"/>
    <p:sldId id="324" r:id="rId9"/>
    <p:sldId id="325" r:id="rId10"/>
    <p:sldId id="32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p:restoredTop sz="81850" autoAdjust="0"/>
  </p:normalViewPr>
  <p:slideViewPr>
    <p:cSldViewPr>
      <p:cViewPr varScale="1">
        <p:scale>
          <a:sx n="92" d="100"/>
          <a:sy n="92" d="100"/>
        </p:scale>
        <p:origin x="154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77F15-1675-47F4-AF01-06CC2A154E38}" type="datetimeFigureOut">
              <a:rPr lang="en-US" smtClean="0"/>
              <a:pPr/>
              <a:t>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232A2-C80F-4A03-86B7-FBBB13173749}" type="slidenum">
              <a:rPr lang="en-US" smtClean="0"/>
              <a:pPr/>
              <a:t>‹#›</a:t>
            </a:fld>
            <a:endParaRPr lang="en-US"/>
          </a:p>
        </p:txBody>
      </p:sp>
    </p:spTree>
    <p:extLst>
      <p:ext uri="{BB962C8B-B14F-4D97-AF65-F5344CB8AC3E}">
        <p14:creationId xmlns:p14="http://schemas.microsoft.com/office/powerpoint/2010/main" val="261122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dirty="0"/>
              <a:t>If A. </a:t>
            </a:r>
            <a:r>
              <a:rPr lang="en-US" altLang="zh-CN" dirty="0" err="1"/>
              <a:t>Bruchs</a:t>
            </a:r>
            <a:r>
              <a:rPr lang="en-US" altLang="zh-CN" dirty="0"/>
              <a:t>’ department is an error it must be updated at least 2 times or there will be inconsistent data in the database. If the user performing the update does not realize the data is stored redundantly the update will not be done properly.</a:t>
            </a:r>
          </a:p>
          <a:p>
            <a:r>
              <a:rPr lang="en-US" altLang="zh-CN" dirty="0"/>
              <a:t/>
            </a:r>
            <a:br>
              <a:rPr lang="en-US" altLang="zh-CN" dirty="0"/>
            </a:br>
            <a:endParaRPr lang="en-US" altLang="zh-CN" dirty="0"/>
          </a:p>
        </p:txBody>
      </p:sp>
      <p:sp>
        <p:nvSpPr>
          <p:cNvPr id="4" name="灯片编号占位符 3"/>
          <p:cNvSpPr>
            <a:spLocks noGrp="1"/>
          </p:cNvSpPr>
          <p:nvPr>
            <p:ph type="sldNum" sz="quarter" idx="5"/>
          </p:nvPr>
        </p:nvSpPr>
        <p:spPr/>
        <p:txBody>
          <a:bodyPr/>
          <a:lstStyle/>
          <a:p>
            <a:fld id="{FE9232A2-C80F-4A03-86B7-FBBB13173749}" type="slidenum">
              <a:rPr lang="en-US" smtClean="0"/>
              <a:pPr/>
              <a:t>5</a:t>
            </a:fld>
            <a:endParaRPr lang="en-US"/>
          </a:p>
        </p:txBody>
      </p:sp>
    </p:spTree>
    <p:extLst>
      <p:ext uri="{BB962C8B-B14F-4D97-AF65-F5344CB8AC3E}">
        <p14:creationId xmlns:p14="http://schemas.microsoft.com/office/powerpoint/2010/main" val="352849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dirty="0"/>
              <a:t>If A. </a:t>
            </a:r>
            <a:r>
              <a:rPr lang="en-US" altLang="zh-CN" dirty="0" err="1"/>
              <a:t>Bruchs</a:t>
            </a:r>
            <a:r>
              <a:rPr lang="en-US" altLang="zh-CN" dirty="0"/>
              <a:t>’ department is an error it must be updated at least 2 times or there will be inconsistent data in the database. If the user performing the update does not realize the data is stored redundantly the update will not be done properly.</a:t>
            </a:r>
          </a:p>
          <a:p>
            <a:r>
              <a:rPr lang="en-US" altLang="zh-CN" dirty="0"/>
              <a:t/>
            </a:r>
            <a:br>
              <a:rPr lang="en-US" altLang="zh-CN" dirty="0"/>
            </a:br>
            <a:endParaRPr lang="en-US" altLang="zh-CN" dirty="0"/>
          </a:p>
        </p:txBody>
      </p:sp>
      <p:sp>
        <p:nvSpPr>
          <p:cNvPr id="4" name="灯片编号占位符 3"/>
          <p:cNvSpPr>
            <a:spLocks noGrp="1"/>
          </p:cNvSpPr>
          <p:nvPr>
            <p:ph type="sldNum" sz="quarter" idx="5"/>
          </p:nvPr>
        </p:nvSpPr>
        <p:spPr/>
        <p:txBody>
          <a:bodyPr/>
          <a:lstStyle/>
          <a:p>
            <a:fld id="{FE9232A2-C80F-4A03-86B7-FBBB13173749}" type="slidenum">
              <a:rPr lang="en-US" smtClean="0"/>
              <a:pPr/>
              <a:t>6</a:t>
            </a:fld>
            <a:endParaRPr lang="en-US"/>
          </a:p>
        </p:txBody>
      </p:sp>
    </p:spTree>
    <p:extLst>
      <p:ext uri="{BB962C8B-B14F-4D97-AF65-F5344CB8AC3E}">
        <p14:creationId xmlns:p14="http://schemas.microsoft.com/office/powerpoint/2010/main" val="33500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dirty="0"/>
              <a:t>A deletion anomaly is the unintended loss of data due to deletion of other data. For example,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pPr fontAlgn="base"/>
            <a:r>
              <a:rPr lang="en-US" altLang="zh-CN" dirty="0"/>
              <a:t>An insertion anomaly is the inability to add data to the database due to absence of other data. For example, assume </a:t>
            </a:r>
            <a:r>
              <a:rPr lang="en-US" altLang="zh-CN" dirty="0" err="1"/>
              <a:t>Student_Group</a:t>
            </a:r>
            <a:r>
              <a:rPr lang="en-US" altLang="zh-CN" dirty="0"/>
              <a:t> is defined so that null values are not allowed. If a new employee is hired but not immediately assigned to a </a:t>
            </a:r>
            <a:r>
              <a:rPr lang="en-US" altLang="zh-CN" dirty="0" err="1"/>
              <a:t>Student_Group</a:t>
            </a:r>
            <a:r>
              <a:rPr lang="en-US" altLang="zh-CN" dirty="0"/>
              <a:t> then this employee could not be entered into the database. This results in database inconsistencies due to omission.</a:t>
            </a:r>
          </a:p>
          <a:p>
            <a:pPr fontAlgn="base"/>
            <a:r>
              <a:rPr lang="en-US" altLang="zh-CN" dirty="0"/>
              <a:t>Update, deletion, and insertion anomalies are very undesirable in any database. Anomalies are avoided by the process of normalization.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9232A2-C80F-4A03-86B7-FBBB13173749}" type="slidenum">
              <a:rPr lang="en-US" smtClean="0"/>
              <a:pPr/>
              <a:t>9</a:t>
            </a:fld>
            <a:endParaRPr lang="en-US"/>
          </a:p>
        </p:txBody>
      </p:sp>
    </p:spTree>
    <p:extLst>
      <p:ext uri="{BB962C8B-B14F-4D97-AF65-F5344CB8AC3E}">
        <p14:creationId xmlns:p14="http://schemas.microsoft.com/office/powerpoint/2010/main" val="343193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EADF92-ED94-4F99-81F5-9DEB2124E8A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ADF92-ED94-4F99-81F5-9DEB2124E8A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ADF92-ED94-4F99-81F5-9DEB2124E8A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ADF92-ED94-4F99-81F5-9DEB2124E8A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ADF92-ED94-4F99-81F5-9DEB2124E8A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EADF92-ED94-4F99-81F5-9DEB2124E8A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EADF92-ED94-4F99-81F5-9DEB2124E8A0}"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EADF92-ED94-4F99-81F5-9DEB2124E8A0}"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ADF92-ED94-4F99-81F5-9DEB2124E8A0}"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ADF92-ED94-4F99-81F5-9DEB2124E8A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ADF92-ED94-4F99-81F5-9DEB2124E8A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38806-8FDE-4589-92F6-F87C3DF7A0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ADF92-ED94-4F99-81F5-9DEB2124E8A0}" type="datetimeFigureOut">
              <a:rPr lang="en-US" smtClean="0"/>
              <a:pPr/>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38806-8FDE-4589-92F6-F87C3DF7A0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Anomalies</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234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9093CE7A-2F25-F340-936D-B86E6907F4D4}"/>
              </a:ext>
            </a:extLst>
          </p:cNvPr>
          <p:cNvSpPr txBox="1">
            <a:spLocks/>
          </p:cNvSpPr>
          <p:nvPr/>
        </p:nvSpPr>
        <p:spPr>
          <a:xfrm>
            <a:off x="533400" y="1219200"/>
            <a:ext cx="8229600" cy="52117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dirty="0"/>
              <a:t>A deletion anomaly is the unintended loss of data due to deletion of other data. For example,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pPr fontAlgn="base"/>
            <a:r>
              <a:rPr lang="en-US" dirty="0"/>
              <a:t>An insertion anomaly is the inability to add data to the database due to absence of other data. For example, assume </a:t>
            </a:r>
            <a:r>
              <a:rPr lang="en-US" dirty="0" err="1"/>
              <a:t>Student_Group</a:t>
            </a:r>
            <a:r>
              <a:rPr lang="en-US" dirty="0"/>
              <a:t> is defined so that null values are not allowed. If a new employee is hired but not immediately assigned to a </a:t>
            </a:r>
            <a:r>
              <a:rPr lang="en-US" dirty="0" err="1"/>
              <a:t>Student_Group</a:t>
            </a:r>
            <a:r>
              <a:rPr lang="en-US" dirty="0"/>
              <a:t> then this employee could not be entered into the database. This results in database inconsistencies due to omission.</a:t>
            </a:r>
          </a:p>
          <a:p>
            <a:pPr fontAlgn="base"/>
            <a:r>
              <a:rPr lang="en-US" dirty="0"/>
              <a:t>Update, deletion, and insertion anomalies are very undesirable in any database. Anomalies are avoided by the process of normalization.</a:t>
            </a:r>
          </a:p>
          <a:p>
            <a:endParaRPr lang="en-US" dirty="0"/>
          </a:p>
        </p:txBody>
      </p:sp>
    </p:spTree>
    <p:extLst>
      <p:ext uri="{BB962C8B-B14F-4D97-AF65-F5344CB8AC3E}">
        <p14:creationId xmlns:p14="http://schemas.microsoft.com/office/powerpoint/2010/main" val="4102327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problems</a:t>
            </a:r>
          </a:p>
        </p:txBody>
      </p:sp>
      <p:sp>
        <p:nvSpPr>
          <p:cNvPr id="3" name="Content Placeholder 2"/>
          <p:cNvSpPr>
            <a:spLocks noGrp="1"/>
          </p:cNvSpPr>
          <p:nvPr>
            <p:ph idx="1"/>
          </p:nvPr>
        </p:nvSpPr>
        <p:spPr/>
        <p:txBody>
          <a:bodyPr>
            <a:normAutofit/>
          </a:bodyPr>
          <a:lstStyle/>
          <a:p>
            <a:r>
              <a:rPr lang="en-US" b="1" dirty="0"/>
              <a:t>Redundant Storage</a:t>
            </a:r>
            <a:r>
              <a:rPr lang="en-US" dirty="0"/>
              <a:t>: some information is stored repeatedly.</a:t>
            </a:r>
          </a:p>
          <a:p>
            <a:r>
              <a:rPr lang="en-US" b="1" dirty="0"/>
              <a:t>Update Anomalies</a:t>
            </a:r>
            <a:r>
              <a:rPr lang="en-US" dirty="0"/>
              <a:t>: If one copy of some repeated data is updated, an inconsistency is created unless all copies are similarly updated.</a:t>
            </a:r>
          </a:p>
          <a:p>
            <a:r>
              <a:rPr lang="en-US" b="1" dirty="0"/>
              <a:t>Deletion Anomalies</a:t>
            </a:r>
            <a:r>
              <a:rPr lang="en-US" dirty="0"/>
              <a:t>: It may not be possible to delete certain information without losing some other, unrelated, information as well.</a:t>
            </a:r>
          </a:p>
        </p:txBody>
      </p:sp>
    </p:spTree>
    <p:extLst>
      <p:ext uri="{BB962C8B-B14F-4D97-AF65-F5344CB8AC3E}">
        <p14:creationId xmlns:p14="http://schemas.microsoft.com/office/powerpoint/2010/main" val="84420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Example</a:t>
            </a:r>
          </a:p>
        </p:txBody>
      </p:sp>
      <p:sp>
        <p:nvSpPr>
          <p:cNvPr id="3" name="Content Placeholder 2"/>
          <p:cNvSpPr>
            <a:spLocks noGrp="1"/>
          </p:cNvSpPr>
          <p:nvPr>
            <p:ph idx="1"/>
          </p:nvPr>
        </p:nvSpPr>
        <p:spPr>
          <a:xfrm>
            <a:off x="1485900" y="1920480"/>
            <a:ext cx="6172200" cy="4003073"/>
          </a:xfrm>
        </p:spPr>
        <p:txBody>
          <a:bodyPr>
            <a:normAutofit fontScale="47500" lnSpcReduction="20000"/>
          </a:bodyPr>
          <a:lstStyle/>
          <a:p>
            <a:r>
              <a:rPr lang="en-US" dirty="0" err="1"/>
              <a:t>Hourly_Emps</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r>
              <a:rPr lang="en-US" sz="1725" dirty="0"/>
              <a:t>suppose that the </a:t>
            </a:r>
            <a:r>
              <a:rPr lang="en-US" sz="1725" dirty="0" err="1"/>
              <a:t>hourly_wages</a:t>
            </a:r>
            <a:r>
              <a:rPr lang="en-US" sz="1725" dirty="0"/>
              <a:t> is determined by the rating attribute (functional dependency)</a:t>
            </a:r>
          </a:p>
          <a:p>
            <a:r>
              <a:rPr lang="en-US" b="1" dirty="0"/>
              <a:t>Redundant Storage</a:t>
            </a:r>
            <a:r>
              <a:rPr lang="en-US" dirty="0"/>
              <a:t>: the rating value 8 corresponds to the hourly wage 10, and this association is repeated three times.</a:t>
            </a:r>
          </a:p>
          <a:p>
            <a:r>
              <a:rPr lang="en-US" b="1" dirty="0"/>
              <a:t>Update Anomalies</a:t>
            </a:r>
            <a:r>
              <a:rPr lang="en-US" dirty="0"/>
              <a:t>: The </a:t>
            </a:r>
            <a:r>
              <a:rPr lang="en-US" dirty="0" err="1"/>
              <a:t>hourly_wages</a:t>
            </a:r>
            <a:r>
              <a:rPr lang="en-US" dirty="0"/>
              <a:t> in the first tuple could be updated without making a similar change in the second tuple.</a:t>
            </a:r>
          </a:p>
          <a:p>
            <a:r>
              <a:rPr lang="fr-FR" b="1" dirty="0" err="1"/>
              <a:t>Deletion</a:t>
            </a:r>
            <a:r>
              <a:rPr lang="fr-FR" b="1" dirty="0"/>
              <a:t> Anomalies: </a:t>
            </a:r>
            <a:r>
              <a:rPr lang="fr-FR" dirty="0"/>
              <a:t>If </a:t>
            </a:r>
            <a:r>
              <a:rPr lang="fr-FR" dirty="0" err="1"/>
              <a:t>we</a:t>
            </a:r>
            <a:r>
              <a:rPr lang="fr-FR" dirty="0"/>
              <a:t> </a:t>
            </a:r>
            <a:r>
              <a:rPr lang="fr-FR" dirty="0" err="1"/>
              <a:t>delete</a:t>
            </a:r>
            <a:r>
              <a:rPr lang="fr-FR" dirty="0"/>
              <a:t> all </a:t>
            </a:r>
            <a:r>
              <a:rPr lang="fr-FR" dirty="0" err="1"/>
              <a:t>tuples</a:t>
            </a:r>
            <a:r>
              <a:rPr lang="fr-FR" dirty="0"/>
              <a:t> </a:t>
            </a:r>
            <a:r>
              <a:rPr lang="fr-FR" dirty="0" err="1"/>
              <a:t>with</a:t>
            </a:r>
            <a:r>
              <a:rPr lang="fr-FR" dirty="0"/>
              <a:t> a </a:t>
            </a:r>
            <a:r>
              <a:rPr lang="fr-FR" dirty="0" err="1"/>
              <a:t>given</a:t>
            </a:r>
            <a:r>
              <a:rPr lang="fr-FR" dirty="0"/>
              <a:t> rating value (</a:t>
            </a:r>
            <a:r>
              <a:rPr lang="fr-FR" dirty="0" err="1"/>
              <a:t>e.g</a:t>
            </a:r>
            <a:r>
              <a:rPr lang="fr-FR" dirty="0"/>
              <a:t>., </a:t>
            </a:r>
            <a:r>
              <a:rPr lang="fr-FR" dirty="0" err="1"/>
              <a:t>we</a:t>
            </a:r>
            <a:r>
              <a:rPr lang="fr-FR" dirty="0"/>
              <a:t> </a:t>
            </a:r>
            <a:r>
              <a:rPr lang="fr-FR" dirty="0" err="1"/>
              <a:t>delete</a:t>
            </a:r>
            <a:r>
              <a:rPr lang="fr-FR" dirty="0"/>
              <a:t> the </a:t>
            </a:r>
            <a:r>
              <a:rPr lang="fr-FR" dirty="0" err="1"/>
              <a:t>tuples</a:t>
            </a:r>
            <a:r>
              <a:rPr lang="fr-FR" dirty="0"/>
              <a:t> for </a:t>
            </a:r>
            <a:r>
              <a:rPr lang="en-US" dirty="0"/>
              <a:t>George </a:t>
            </a:r>
            <a:r>
              <a:rPr lang="fr-FR" dirty="0"/>
              <a:t>and Nick) </a:t>
            </a:r>
            <a:r>
              <a:rPr lang="fr-FR" dirty="0" err="1"/>
              <a:t>we</a:t>
            </a:r>
            <a:r>
              <a:rPr lang="fr-FR" dirty="0"/>
              <a:t> </a:t>
            </a:r>
            <a:r>
              <a:rPr lang="fr-FR" dirty="0" err="1"/>
              <a:t>lose</a:t>
            </a:r>
            <a:r>
              <a:rPr lang="fr-FR" dirty="0"/>
              <a:t> the association </a:t>
            </a:r>
            <a:r>
              <a:rPr lang="fr-FR" dirty="0" err="1"/>
              <a:t>between</a:t>
            </a:r>
            <a:r>
              <a:rPr lang="fr-FR" dirty="0"/>
              <a:t> </a:t>
            </a:r>
            <a:r>
              <a:rPr lang="fr-FR" dirty="0" err="1"/>
              <a:t>that</a:t>
            </a:r>
            <a:r>
              <a:rPr lang="fr-FR" dirty="0"/>
              <a:t> rating value and </a:t>
            </a:r>
            <a:r>
              <a:rPr lang="fr-FR" dirty="0" err="1"/>
              <a:t>its</a:t>
            </a:r>
            <a:r>
              <a:rPr lang="fr-FR" dirty="0"/>
              <a:t> </a:t>
            </a:r>
            <a:r>
              <a:rPr lang="fr-FR" dirty="0" err="1"/>
              <a:t>hourly_wage</a:t>
            </a:r>
            <a:r>
              <a:rPr lang="fr-FR" dirty="0"/>
              <a:t> value.</a:t>
            </a:r>
            <a:endParaRPr lang="en-US" sz="3300" dirty="0"/>
          </a:p>
        </p:txBody>
      </p:sp>
      <p:graphicFrame>
        <p:nvGraphicFramePr>
          <p:cNvPr id="5" name="Table 4"/>
          <p:cNvGraphicFramePr>
            <a:graphicFrameLocks noGrp="1"/>
          </p:cNvGraphicFramePr>
          <p:nvPr>
            <p:extLst>
              <p:ext uri="{D42A27DB-BD31-4B8C-83A1-F6EECF244321}">
                <p14:modId xmlns:p14="http://schemas.microsoft.com/office/powerpoint/2010/main" val="966955171"/>
              </p:ext>
            </p:extLst>
          </p:nvPr>
        </p:nvGraphicFramePr>
        <p:xfrm>
          <a:off x="1804553" y="2288927"/>
          <a:ext cx="5555390" cy="1417320"/>
        </p:xfrm>
        <a:graphic>
          <a:graphicData uri="http://schemas.openxmlformats.org/drawingml/2006/table">
            <a:tbl>
              <a:tblPr firstRow="1" bandRow="1">
                <a:tableStyleId>{5940675A-B579-460E-94D1-54222C63F5DA}</a:tableStyleId>
              </a:tblPr>
              <a:tblGrid>
                <a:gridCol w="925898">
                  <a:extLst>
                    <a:ext uri="{9D8B030D-6E8A-4147-A177-3AD203B41FA5}">
                      <a16:colId xmlns:a16="http://schemas.microsoft.com/office/drawing/2014/main" xmlns="" val="20000"/>
                    </a:ext>
                  </a:extLst>
                </a:gridCol>
                <a:gridCol w="925898">
                  <a:extLst>
                    <a:ext uri="{9D8B030D-6E8A-4147-A177-3AD203B41FA5}">
                      <a16:colId xmlns:a16="http://schemas.microsoft.com/office/drawing/2014/main" xmlns="" val="20001"/>
                    </a:ext>
                  </a:extLst>
                </a:gridCol>
                <a:gridCol w="438128">
                  <a:extLst>
                    <a:ext uri="{9D8B030D-6E8A-4147-A177-3AD203B41FA5}">
                      <a16:colId xmlns:a16="http://schemas.microsoft.com/office/drawing/2014/main" xmlns="" val="20002"/>
                    </a:ext>
                  </a:extLst>
                </a:gridCol>
                <a:gridCol w="638441">
                  <a:extLst>
                    <a:ext uri="{9D8B030D-6E8A-4147-A177-3AD203B41FA5}">
                      <a16:colId xmlns:a16="http://schemas.microsoft.com/office/drawing/2014/main" xmlns="" val="20003"/>
                    </a:ext>
                  </a:extLst>
                </a:gridCol>
                <a:gridCol w="1161752">
                  <a:extLst>
                    <a:ext uri="{9D8B030D-6E8A-4147-A177-3AD203B41FA5}">
                      <a16:colId xmlns:a16="http://schemas.microsoft.com/office/drawing/2014/main" xmlns="" val="20004"/>
                    </a:ext>
                  </a:extLst>
                </a:gridCol>
                <a:gridCol w="1465273">
                  <a:extLst>
                    <a:ext uri="{9D8B030D-6E8A-4147-A177-3AD203B41FA5}">
                      <a16:colId xmlns:a16="http://schemas.microsoft.com/office/drawing/2014/main" xmlns="" val="20005"/>
                    </a:ext>
                  </a:extLst>
                </a:gridCol>
              </a:tblGrid>
              <a:tr h="228600">
                <a:tc>
                  <a:txBody>
                    <a:bodyPr/>
                    <a:lstStyle/>
                    <a:p>
                      <a:pPr algn="ctr"/>
                      <a:r>
                        <a:rPr lang="en-US" sz="1100" b="1" dirty="0" err="1"/>
                        <a:t>ssn</a:t>
                      </a:r>
                      <a:endParaRPr lang="en-US" sz="1100" b="1" dirty="0"/>
                    </a:p>
                  </a:txBody>
                  <a:tcPr marL="68580" marR="68580" marT="34290" marB="34290"/>
                </a:tc>
                <a:tc>
                  <a:txBody>
                    <a:bodyPr/>
                    <a:lstStyle/>
                    <a:p>
                      <a:pPr algn="ctr"/>
                      <a:r>
                        <a:rPr lang="en-US" sz="1100" b="1" dirty="0"/>
                        <a:t>name</a:t>
                      </a:r>
                    </a:p>
                  </a:txBody>
                  <a:tcPr marL="68580" marR="68580" marT="34290" marB="34290"/>
                </a:tc>
                <a:tc>
                  <a:txBody>
                    <a:bodyPr/>
                    <a:lstStyle/>
                    <a:p>
                      <a:pPr algn="ctr"/>
                      <a:r>
                        <a:rPr lang="en-US" sz="1100" b="1" dirty="0"/>
                        <a:t>lot</a:t>
                      </a:r>
                    </a:p>
                  </a:txBody>
                  <a:tcPr marL="68580" marR="68580" marT="34290" marB="34290"/>
                </a:tc>
                <a:tc>
                  <a:txBody>
                    <a:bodyPr/>
                    <a:lstStyle/>
                    <a:p>
                      <a:pPr algn="ctr"/>
                      <a:r>
                        <a:rPr lang="en-US" sz="1100" b="1" dirty="0">
                          <a:solidFill>
                            <a:srgbClr val="FFC000"/>
                          </a:solidFill>
                        </a:rPr>
                        <a:t>rating</a:t>
                      </a:r>
                    </a:p>
                  </a:txBody>
                  <a:tcPr marL="68580" marR="68580" marT="34290" marB="34290"/>
                </a:tc>
                <a:tc>
                  <a:txBody>
                    <a:bodyPr/>
                    <a:lstStyle/>
                    <a:p>
                      <a:pPr algn="ctr"/>
                      <a:r>
                        <a:rPr lang="en-US" sz="1100" b="1" dirty="0" err="1">
                          <a:solidFill>
                            <a:srgbClr val="FFC000"/>
                          </a:solidFill>
                        </a:rPr>
                        <a:t>hourly_wages</a:t>
                      </a:r>
                      <a:endParaRPr lang="en-US" sz="1100" b="1" dirty="0">
                        <a:solidFill>
                          <a:srgbClr val="FFC000"/>
                        </a:solidFill>
                      </a:endParaRPr>
                    </a:p>
                  </a:txBody>
                  <a:tcPr marL="68580" marR="68580" marT="34290" marB="34290"/>
                </a:tc>
                <a:tc>
                  <a:txBody>
                    <a:bodyPr/>
                    <a:lstStyle/>
                    <a:p>
                      <a:pPr algn="ctr"/>
                      <a:r>
                        <a:rPr lang="en-US" sz="1100" b="1" dirty="0" err="1"/>
                        <a:t>hours_worked</a:t>
                      </a:r>
                      <a:endParaRPr lang="en-US" sz="1100" b="1" dirty="0"/>
                    </a:p>
                  </a:txBody>
                  <a:tcPr marL="68580" marR="68580" marT="34290" marB="34290"/>
                </a:tc>
                <a:extLst>
                  <a:ext uri="{0D108BD9-81ED-4DB2-BD59-A6C34878D82A}">
                    <a16:rowId xmlns:a16="http://schemas.microsoft.com/office/drawing/2014/main" xmlns="" val="10000"/>
                  </a:ext>
                </a:extLst>
              </a:tr>
              <a:tr h="228600">
                <a:tc>
                  <a:txBody>
                    <a:bodyPr/>
                    <a:lstStyle/>
                    <a:p>
                      <a:pPr algn="ctr"/>
                      <a:r>
                        <a:rPr lang="en-US" sz="1100" dirty="0"/>
                        <a:t>1</a:t>
                      </a:r>
                    </a:p>
                  </a:txBody>
                  <a:tcPr marL="68580" marR="68580" marT="34290" marB="34290"/>
                </a:tc>
                <a:tc>
                  <a:txBody>
                    <a:bodyPr/>
                    <a:lstStyle/>
                    <a:p>
                      <a:pPr algn="ctr"/>
                      <a:r>
                        <a:rPr lang="en-US" sz="1100" dirty="0"/>
                        <a:t>John</a:t>
                      </a:r>
                    </a:p>
                  </a:txBody>
                  <a:tcPr marL="68580" marR="68580" marT="34290" marB="34290"/>
                </a:tc>
                <a:tc>
                  <a:txBody>
                    <a:bodyPr/>
                    <a:lstStyle/>
                    <a:p>
                      <a:pPr algn="ctr"/>
                      <a:r>
                        <a:rPr lang="en-US" sz="1100" dirty="0"/>
                        <a:t>48</a:t>
                      </a:r>
                    </a:p>
                  </a:txBody>
                  <a:tcPr marL="68580" marR="68580" marT="34290" marB="34290"/>
                </a:tc>
                <a:tc>
                  <a:txBody>
                    <a:bodyPr/>
                    <a:lstStyle/>
                    <a:p>
                      <a:pPr algn="ctr"/>
                      <a:r>
                        <a:rPr lang="en-US" sz="1100" dirty="0"/>
                        <a:t>8</a:t>
                      </a:r>
                    </a:p>
                  </a:txBody>
                  <a:tcPr marL="68580" marR="68580" marT="34290" marB="34290"/>
                </a:tc>
                <a:tc>
                  <a:txBody>
                    <a:bodyPr/>
                    <a:lstStyle/>
                    <a:p>
                      <a:pPr algn="ctr"/>
                      <a:r>
                        <a:rPr lang="en-US" sz="1100" dirty="0"/>
                        <a:t>10</a:t>
                      </a:r>
                    </a:p>
                  </a:txBody>
                  <a:tcPr marL="68580" marR="68580" marT="34290" marB="34290"/>
                </a:tc>
                <a:tc>
                  <a:txBody>
                    <a:bodyPr/>
                    <a:lstStyle/>
                    <a:p>
                      <a:pPr algn="ctr"/>
                      <a:r>
                        <a:rPr lang="en-US" sz="1100" dirty="0"/>
                        <a:t>40</a:t>
                      </a:r>
                    </a:p>
                  </a:txBody>
                  <a:tcPr marL="68580" marR="68580" marT="34290" marB="34290"/>
                </a:tc>
                <a:extLst>
                  <a:ext uri="{0D108BD9-81ED-4DB2-BD59-A6C34878D82A}">
                    <a16:rowId xmlns:a16="http://schemas.microsoft.com/office/drawing/2014/main" xmlns="" val="10001"/>
                  </a:ext>
                </a:extLst>
              </a:tr>
              <a:tr h="228600">
                <a:tc>
                  <a:txBody>
                    <a:bodyPr/>
                    <a:lstStyle/>
                    <a:p>
                      <a:pPr algn="ctr"/>
                      <a:r>
                        <a:rPr lang="en-US" sz="1100" dirty="0"/>
                        <a:t>2</a:t>
                      </a:r>
                    </a:p>
                  </a:txBody>
                  <a:tcPr marL="68580" marR="68580" marT="34290" marB="34290"/>
                </a:tc>
                <a:tc>
                  <a:txBody>
                    <a:bodyPr/>
                    <a:lstStyle/>
                    <a:p>
                      <a:pPr algn="ctr"/>
                      <a:r>
                        <a:rPr lang="en-US" sz="1100" dirty="0"/>
                        <a:t>Tom</a:t>
                      </a:r>
                    </a:p>
                  </a:txBody>
                  <a:tcPr marL="68580" marR="68580" marT="34290" marB="34290"/>
                </a:tc>
                <a:tc>
                  <a:txBody>
                    <a:bodyPr/>
                    <a:lstStyle/>
                    <a:p>
                      <a:pPr algn="ctr"/>
                      <a:r>
                        <a:rPr lang="en-US" sz="1100" dirty="0"/>
                        <a:t>22</a:t>
                      </a:r>
                    </a:p>
                  </a:txBody>
                  <a:tcPr marL="68580" marR="68580" marT="34290" marB="34290"/>
                </a:tc>
                <a:tc>
                  <a:txBody>
                    <a:bodyPr/>
                    <a:lstStyle/>
                    <a:p>
                      <a:pPr algn="ctr"/>
                      <a:r>
                        <a:rPr lang="en-US" sz="1100" dirty="0"/>
                        <a:t>8</a:t>
                      </a:r>
                    </a:p>
                  </a:txBody>
                  <a:tcPr marL="68580" marR="68580" marT="34290" marB="34290"/>
                </a:tc>
                <a:tc>
                  <a:txBody>
                    <a:bodyPr/>
                    <a:lstStyle/>
                    <a:p>
                      <a:pPr algn="ctr"/>
                      <a:r>
                        <a:rPr lang="en-US" sz="1100" dirty="0"/>
                        <a:t>10</a:t>
                      </a:r>
                    </a:p>
                  </a:txBody>
                  <a:tcPr marL="68580" marR="68580" marT="34290" marB="34290"/>
                </a:tc>
                <a:tc>
                  <a:txBody>
                    <a:bodyPr/>
                    <a:lstStyle/>
                    <a:p>
                      <a:pPr algn="ctr"/>
                      <a:r>
                        <a:rPr lang="en-US" sz="1100" dirty="0"/>
                        <a:t>30</a:t>
                      </a:r>
                    </a:p>
                  </a:txBody>
                  <a:tcPr marL="68580" marR="68580" marT="34290" marB="34290"/>
                </a:tc>
                <a:extLst>
                  <a:ext uri="{0D108BD9-81ED-4DB2-BD59-A6C34878D82A}">
                    <a16:rowId xmlns:a16="http://schemas.microsoft.com/office/drawing/2014/main" xmlns="" val="10002"/>
                  </a:ext>
                </a:extLst>
              </a:tr>
              <a:tr h="228600">
                <a:tc>
                  <a:txBody>
                    <a:bodyPr/>
                    <a:lstStyle/>
                    <a:p>
                      <a:pPr algn="ctr"/>
                      <a:r>
                        <a:rPr lang="en-US" sz="1100" dirty="0"/>
                        <a:t>3</a:t>
                      </a:r>
                    </a:p>
                  </a:txBody>
                  <a:tcPr marL="68580" marR="68580" marT="34290" marB="34290"/>
                </a:tc>
                <a:tc>
                  <a:txBody>
                    <a:bodyPr/>
                    <a:lstStyle/>
                    <a:p>
                      <a:pPr algn="ctr"/>
                      <a:r>
                        <a:rPr lang="en-US" sz="1100" dirty="0"/>
                        <a:t>George</a:t>
                      </a:r>
                    </a:p>
                  </a:txBody>
                  <a:tcPr marL="68580" marR="68580" marT="34290" marB="34290"/>
                </a:tc>
                <a:tc>
                  <a:txBody>
                    <a:bodyPr/>
                    <a:lstStyle/>
                    <a:p>
                      <a:pPr algn="ctr"/>
                      <a:r>
                        <a:rPr lang="en-US" sz="1100" dirty="0"/>
                        <a:t>35</a:t>
                      </a:r>
                    </a:p>
                  </a:txBody>
                  <a:tcPr marL="68580" marR="68580" marT="34290" marB="34290"/>
                </a:tc>
                <a:tc>
                  <a:txBody>
                    <a:bodyPr/>
                    <a:lstStyle/>
                    <a:p>
                      <a:pPr algn="ctr"/>
                      <a:r>
                        <a:rPr lang="en-US" sz="1100" dirty="0"/>
                        <a:t>5</a:t>
                      </a:r>
                    </a:p>
                  </a:txBody>
                  <a:tcPr marL="68580" marR="68580" marT="34290" marB="34290"/>
                </a:tc>
                <a:tc>
                  <a:txBody>
                    <a:bodyPr/>
                    <a:lstStyle/>
                    <a:p>
                      <a:pPr algn="ctr"/>
                      <a:r>
                        <a:rPr lang="en-US" sz="1100" dirty="0"/>
                        <a:t>7</a:t>
                      </a:r>
                    </a:p>
                  </a:txBody>
                  <a:tcPr marL="68580" marR="68580" marT="34290" marB="34290"/>
                </a:tc>
                <a:tc>
                  <a:txBody>
                    <a:bodyPr/>
                    <a:lstStyle/>
                    <a:p>
                      <a:pPr algn="ctr"/>
                      <a:r>
                        <a:rPr lang="en-US" sz="1100" dirty="0"/>
                        <a:t>30</a:t>
                      </a:r>
                    </a:p>
                  </a:txBody>
                  <a:tcPr marL="68580" marR="68580" marT="34290" marB="34290"/>
                </a:tc>
                <a:extLst>
                  <a:ext uri="{0D108BD9-81ED-4DB2-BD59-A6C34878D82A}">
                    <a16:rowId xmlns:a16="http://schemas.microsoft.com/office/drawing/2014/main" xmlns="" val="10003"/>
                  </a:ext>
                </a:extLst>
              </a:tr>
              <a:tr h="228600">
                <a:tc>
                  <a:txBody>
                    <a:bodyPr/>
                    <a:lstStyle/>
                    <a:p>
                      <a:pPr algn="ctr"/>
                      <a:r>
                        <a:rPr lang="en-US" sz="1100" dirty="0"/>
                        <a:t>4</a:t>
                      </a:r>
                    </a:p>
                  </a:txBody>
                  <a:tcPr marL="68580" marR="68580" marT="34290" marB="34290"/>
                </a:tc>
                <a:tc>
                  <a:txBody>
                    <a:bodyPr/>
                    <a:lstStyle/>
                    <a:p>
                      <a:pPr algn="ctr"/>
                      <a:r>
                        <a:rPr lang="en-US" sz="1100" dirty="0"/>
                        <a:t>Nick</a:t>
                      </a:r>
                    </a:p>
                  </a:txBody>
                  <a:tcPr marL="68580" marR="68580" marT="34290" marB="34290"/>
                </a:tc>
                <a:tc>
                  <a:txBody>
                    <a:bodyPr/>
                    <a:lstStyle/>
                    <a:p>
                      <a:pPr algn="ctr"/>
                      <a:r>
                        <a:rPr lang="en-US" sz="1100" dirty="0"/>
                        <a:t>35</a:t>
                      </a:r>
                    </a:p>
                  </a:txBody>
                  <a:tcPr marL="68580" marR="68580" marT="34290" marB="34290"/>
                </a:tc>
                <a:tc>
                  <a:txBody>
                    <a:bodyPr/>
                    <a:lstStyle/>
                    <a:p>
                      <a:pPr algn="ctr"/>
                      <a:r>
                        <a:rPr lang="en-US" sz="1100" dirty="0"/>
                        <a:t>5</a:t>
                      </a:r>
                    </a:p>
                  </a:txBody>
                  <a:tcPr marL="68580" marR="68580" marT="34290" marB="34290"/>
                </a:tc>
                <a:tc>
                  <a:txBody>
                    <a:bodyPr/>
                    <a:lstStyle/>
                    <a:p>
                      <a:pPr algn="ctr"/>
                      <a:r>
                        <a:rPr lang="en-US" sz="1100" dirty="0"/>
                        <a:t>7</a:t>
                      </a:r>
                    </a:p>
                  </a:txBody>
                  <a:tcPr marL="68580" marR="68580" marT="34290" marB="34290"/>
                </a:tc>
                <a:tc>
                  <a:txBody>
                    <a:bodyPr/>
                    <a:lstStyle/>
                    <a:p>
                      <a:pPr algn="ctr"/>
                      <a:r>
                        <a:rPr lang="en-US" sz="1100" dirty="0"/>
                        <a:t>32</a:t>
                      </a:r>
                    </a:p>
                  </a:txBody>
                  <a:tcPr marL="68580" marR="68580" marT="34290" marB="34290"/>
                </a:tc>
                <a:extLst>
                  <a:ext uri="{0D108BD9-81ED-4DB2-BD59-A6C34878D82A}">
                    <a16:rowId xmlns:a16="http://schemas.microsoft.com/office/drawing/2014/main" xmlns="" val="10004"/>
                  </a:ext>
                </a:extLst>
              </a:tr>
              <a:tr h="228600">
                <a:tc>
                  <a:txBody>
                    <a:bodyPr/>
                    <a:lstStyle/>
                    <a:p>
                      <a:pPr algn="ctr"/>
                      <a:r>
                        <a:rPr lang="en-US" sz="1100" dirty="0"/>
                        <a:t>5</a:t>
                      </a:r>
                    </a:p>
                  </a:txBody>
                  <a:tcPr marL="68580" marR="68580" marT="34290" marB="34290"/>
                </a:tc>
                <a:tc>
                  <a:txBody>
                    <a:bodyPr/>
                    <a:lstStyle/>
                    <a:p>
                      <a:pPr algn="ctr"/>
                      <a:r>
                        <a:rPr lang="en-US" sz="1100" dirty="0"/>
                        <a:t>Chris</a:t>
                      </a:r>
                    </a:p>
                  </a:txBody>
                  <a:tcPr marL="68580" marR="68580" marT="34290" marB="34290"/>
                </a:tc>
                <a:tc>
                  <a:txBody>
                    <a:bodyPr/>
                    <a:lstStyle/>
                    <a:p>
                      <a:pPr algn="ctr"/>
                      <a:r>
                        <a:rPr lang="en-US" sz="1100" dirty="0"/>
                        <a:t>35</a:t>
                      </a:r>
                    </a:p>
                  </a:txBody>
                  <a:tcPr marL="68580" marR="68580" marT="34290" marB="34290"/>
                </a:tc>
                <a:tc>
                  <a:txBody>
                    <a:bodyPr/>
                    <a:lstStyle/>
                    <a:p>
                      <a:pPr algn="ctr"/>
                      <a:r>
                        <a:rPr lang="en-US" sz="1100" dirty="0"/>
                        <a:t>8</a:t>
                      </a:r>
                    </a:p>
                  </a:txBody>
                  <a:tcPr marL="68580" marR="68580" marT="34290" marB="34290"/>
                </a:tc>
                <a:tc>
                  <a:txBody>
                    <a:bodyPr/>
                    <a:lstStyle/>
                    <a:p>
                      <a:pPr algn="ctr"/>
                      <a:r>
                        <a:rPr lang="en-US" sz="1100" dirty="0"/>
                        <a:t>10</a:t>
                      </a:r>
                    </a:p>
                  </a:txBody>
                  <a:tcPr marL="68580" marR="68580" marT="34290" marB="34290"/>
                </a:tc>
                <a:tc>
                  <a:txBody>
                    <a:bodyPr/>
                    <a:lstStyle/>
                    <a:p>
                      <a:pPr algn="ctr"/>
                      <a:r>
                        <a:rPr lang="en-US" sz="1100" dirty="0"/>
                        <a:t>40</a:t>
                      </a:r>
                    </a:p>
                  </a:txBody>
                  <a:tcPr marL="68580" marR="68580" marT="34290" marB="3429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39690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453F3-DE7D-6F47-9B5A-0E03DF5B44D3}"/>
              </a:ext>
            </a:extLst>
          </p:cNvPr>
          <p:cNvSpPr>
            <a:spLocks noGrp="1"/>
          </p:cNvSpPr>
          <p:nvPr>
            <p:ph type="title"/>
          </p:nvPr>
        </p:nvSpPr>
        <p:spPr/>
        <p:txBody>
          <a:bodyPr/>
          <a:lstStyle/>
          <a:p>
            <a:r>
              <a:rPr lang="en-US" dirty="0"/>
              <a:t>Update anomaly</a:t>
            </a:r>
          </a:p>
        </p:txBody>
      </p:sp>
      <p:sp>
        <p:nvSpPr>
          <p:cNvPr id="3" name="Content Placeholder 2">
            <a:extLst>
              <a:ext uri="{FF2B5EF4-FFF2-40B4-BE49-F238E27FC236}">
                <a16:creationId xmlns:a16="http://schemas.microsoft.com/office/drawing/2014/main" xmlns="" id="{22A19225-220F-5C4B-A2EB-9C1A15421780}"/>
              </a:ext>
            </a:extLst>
          </p:cNvPr>
          <p:cNvSpPr>
            <a:spLocks noGrp="1"/>
          </p:cNvSpPr>
          <p:nvPr>
            <p:ph idx="1"/>
          </p:nvPr>
        </p:nvSpPr>
        <p:spPr>
          <a:xfrm>
            <a:off x="457200" y="1600201"/>
            <a:ext cx="8229600" cy="2895600"/>
          </a:xfrm>
        </p:spPr>
        <p:txBody>
          <a:bodyPr>
            <a:normAutofit/>
          </a:bodyPr>
          <a:lstStyle/>
          <a:p>
            <a:r>
              <a:rPr lang="en-US" dirty="0"/>
              <a:t>An update anomaly is a data inconsistency that results from data redundancy and a partial update. </a:t>
            </a:r>
          </a:p>
        </p:txBody>
      </p:sp>
    </p:spTree>
    <p:extLst>
      <p:ext uri="{BB962C8B-B14F-4D97-AF65-F5344CB8AC3E}">
        <p14:creationId xmlns:p14="http://schemas.microsoft.com/office/powerpoint/2010/main" val="3070288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32D44-D868-9B46-8909-0987D022EA1A}"/>
              </a:ext>
            </a:extLst>
          </p:cNvPr>
          <p:cNvSpPr>
            <a:spLocks noGrp="1"/>
          </p:cNvSpPr>
          <p:nvPr>
            <p:ph type="title"/>
          </p:nvPr>
        </p:nvSpPr>
        <p:spPr/>
        <p:txBody>
          <a:bodyPr/>
          <a:lstStyle/>
          <a:p>
            <a:r>
              <a:rPr lang="en-US" dirty="0"/>
              <a:t>Update anomaly</a:t>
            </a:r>
          </a:p>
        </p:txBody>
      </p:sp>
      <p:pic>
        <p:nvPicPr>
          <p:cNvPr id="5" name="Content Placeholder 4">
            <a:extLst>
              <a:ext uri="{FF2B5EF4-FFF2-40B4-BE49-F238E27FC236}">
                <a16:creationId xmlns:a16="http://schemas.microsoft.com/office/drawing/2014/main" xmlns="" id="{2486F7DF-4DDF-F64F-89BD-D4BCCF1FC7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2667000"/>
            <a:ext cx="8229600" cy="2623762"/>
          </a:xfrm>
        </p:spPr>
      </p:pic>
      <p:sp>
        <p:nvSpPr>
          <p:cNvPr id="6" name="Rectangle 5">
            <a:extLst>
              <a:ext uri="{FF2B5EF4-FFF2-40B4-BE49-F238E27FC236}">
                <a16:creationId xmlns:a16="http://schemas.microsoft.com/office/drawing/2014/main" xmlns="" id="{F2F56D96-0BEB-AD40-A145-0BC6637B3411}"/>
              </a:ext>
            </a:extLst>
          </p:cNvPr>
          <p:cNvSpPr/>
          <p:nvPr/>
        </p:nvSpPr>
        <p:spPr>
          <a:xfrm>
            <a:off x="838200" y="1499988"/>
            <a:ext cx="7620000" cy="646331"/>
          </a:xfrm>
          <a:prstGeom prst="rect">
            <a:avLst/>
          </a:prstGeom>
        </p:spPr>
        <p:txBody>
          <a:bodyPr wrap="square">
            <a:spAutoFit/>
          </a:bodyPr>
          <a:lstStyle/>
          <a:p>
            <a:r>
              <a:rPr lang="en-US" dirty="0"/>
              <a:t>For example, each employee in a company has a department associated with them as well as the student group they participate in.</a:t>
            </a:r>
          </a:p>
        </p:txBody>
      </p:sp>
    </p:spTree>
    <p:extLst>
      <p:ext uri="{BB962C8B-B14F-4D97-AF65-F5344CB8AC3E}">
        <p14:creationId xmlns:p14="http://schemas.microsoft.com/office/powerpoint/2010/main" val="819773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32D44-D868-9B46-8909-0987D022EA1A}"/>
              </a:ext>
            </a:extLst>
          </p:cNvPr>
          <p:cNvSpPr>
            <a:spLocks noGrp="1"/>
          </p:cNvSpPr>
          <p:nvPr>
            <p:ph type="title"/>
          </p:nvPr>
        </p:nvSpPr>
        <p:spPr/>
        <p:txBody>
          <a:bodyPr/>
          <a:lstStyle/>
          <a:p>
            <a:r>
              <a:rPr lang="en-US" dirty="0"/>
              <a:t>Update anomaly</a:t>
            </a:r>
          </a:p>
        </p:txBody>
      </p:sp>
      <p:pic>
        <p:nvPicPr>
          <p:cNvPr id="5" name="Content Placeholder 4">
            <a:extLst>
              <a:ext uri="{FF2B5EF4-FFF2-40B4-BE49-F238E27FC236}">
                <a16:creationId xmlns:a16="http://schemas.microsoft.com/office/drawing/2014/main" xmlns="" id="{2486F7DF-4DDF-F64F-89BD-D4BCCF1FC7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2667000"/>
            <a:ext cx="8229600" cy="2623762"/>
          </a:xfrm>
        </p:spPr>
      </p:pic>
      <p:sp>
        <p:nvSpPr>
          <p:cNvPr id="6" name="Rectangle 5">
            <a:extLst>
              <a:ext uri="{FF2B5EF4-FFF2-40B4-BE49-F238E27FC236}">
                <a16:creationId xmlns:a16="http://schemas.microsoft.com/office/drawing/2014/main" xmlns="" id="{F2F56D96-0BEB-AD40-A145-0BC6637B3411}"/>
              </a:ext>
            </a:extLst>
          </p:cNvPr>
          <p:cNvSpPr/>
          <p:nvPr/>
        </p:nvSpPr>
        <p:spPr>
          <a:xfrm>
            <a:off x="838200" y="1499988"/>
            <a:ext cx="7620000" cy="646331"/>
          </a:xfrm>
          <a:prstGeom prst="rect">
            <a:avLst/>
          </a:prstGeom>
        </p:spPr>
        <p:txBody>
          <a:bodyPr wrap="square">
            <a:spAutoFit/>
          </a:bodyPr>
          <a:lstStyle/>
          <a:p>
            <a:r>
              <a:rPr lang="en-US" dirty="0"/>
              <a:t>For example, each employee in a company has a department associated with them as well as the student group they participate in.</a:t>
            </a:r>
          </a:p>
        </p:txBody>
      </p:sp>
      <p:sp>
        <p:nvSpPr>
          <p:cNvPr id="3" name="文本框 2">
            <a:extLst>
              <a:ext uri="{FF2B5EF4-FFF2-40B4-BE49-F238E27FC236}">
                <a16:creationId xmlns:a16="http://schemas.microsoft.com/office/drawing/2014/main" xmlns="" id="{414CEC48-4A08-417C-9E6D-7396BB50253D}"/>
              </a:ext>
            </a:extLst>
          </p:cNvPr>
          <p:cNvSpPr txBox="1"/>
          <p:nvPr/>
        </p:nvSpPr>
        <p:spPr>
          <a:xfrm>
            <a:off x="381000" y="4452562"/>
            <a:ext cx="8686800" cy="838200"/>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580892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453F3-DE7D-6F47-9B5A-0E03DF5B44D3}"/>
              </a:ext>
            </a:extLst>
          </p:cNvPr>
          <p:cNvSpPr>
            <a:spLocks noGrp="1"/>
          </p:cNvSpPr>
          <p:nvPr>
            <p:ph type="title"/>
          </p:nvPr>
        </p:nvSpPr>
        <p:spPr/>
        <p:txBody>
          <a:bodyPr/>
          <a:lstStyle/>
          <a:p>
            <a:r>
              <a:rPr lang="en-US" dirty="0"/>
              <a:t>Update anomaly</a:t>
            </a:r>
          </a:p>
        </p:txBody>
      </p:sp>
      <p:sp>
        <p:nvSpPr>
          <p:cNvPr id="3" name="Content Placeholder 2">
            <a:extLst>
              <a:ext uri="{FF2B5EF4-FFF2-40B4-BE49-F238E27FC236}">
                <a16:creationId xmlns:a16="http://schemas.microsoft.com/office/drawing/2014/main" xmlns="" id="{22A19225-220F-5C4B-A2EB-9C1A15421780}"/>
              </a:ext>
            </a:extLst>
          </p:cNvPr>
          <p:cNvSpPr>
            <a:spLocks noGrp="1"/>
          </p:cNvSpPr>
          <p:nvPr>
            <p:ph idx="1"/>
          </p:nvPr>
        </p:nvSpPr>
        <p:spPr/>
        <p:txBody>
          <a:bodyPr/>
          <a:lstStyle/>
          <a:p>
            <a:r>
              <a:rPr lang="en-US" dirty="0"/>
              <a:t>Now, it should be clear that </a:t>
            </a:r>
            <a:r>
              <a:rPr lang="en-US" b="1" dirty="0">
                <a:solidFill>
                  <a:srgbClr val="FF0000"/>
                </a:solidFill>
              </a:rPr>
              <a:t>redundancy</a:t>
            </a:r>
            <a:r>
              <a:rPr lang="en-US" b="1" dirty="0"/>
              <a:t> of any kind can always lead to anomalies</a:t>
            </a:r>
            <a:r>
              <a:rPr lang="en-US" dirty="0"/>
              <a:t>—because redundancy means, loosely, that some piece of information is represented twice, and so there’s always the possibility that the two representations don’t agree (i.e., if one is updated and the other isn’t). </a:t>
            </a:r>
          </a:p>
        </p:txBody>
      </p:sp>
    </p:spTree>
    <p:extLst>
      <p:ext uri="{BB962C8B-B14F-4D97-AF65-F5344CB8AC3E}">
        <p14:creationId xmlns:p14="http://schemas.microsoft.com/office/powerpoint/2010/main" val="3630562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CB04A-811D-874C-9ED2-7B8E9A9AA5EB}"/>
              </a:ext>
            </a:extLst>
          </p:cNvPr>
          <p:cNvSpPr>
            <a:spLocks noGrp="1"/>
          </p:cNvSpPr>
          <p:nvPr>
            <p:ph type="title"/>
          </p:nvPr>
        </p:nvSpPr>
        <p:spPr/>
        <p:txBody>
          <a:bodyPr/>
          <a:lstStyle/>
          <a:p>
            <a:r>
              <a:rPr lang="en-US" dirty="0"/>
              <a:t>Update anomaly</a:t>
            </a:r>
          </a:p>
        </p:txBody>
      </p:sp>
      <p:graphicFrame>
        <p:nvGraphicFramePr>
          <p:cNvPr id="4" name="Content Placeholder 3">
            <a:extLst>
              <a:ext uri="{FF2B5EF4-FFF2-40B4-BE49-F238E27FC236}">
                <a16:creationId xmlns:a16="http://schemas.microsoft.com/office/drawing/2014/main" xmlns="" id="{D537D7E2-DCCC-6746-A078-B5367E20D17D}"/>
              </a:ext>
            </a:extLst>
          </p:cNvPr>
          <p:cNvGraphicFramePr>
            <a:graphicFrameLocks noGrp="1"/>
          </p:cNvGraphicFramePr>
          <p:nvPr>
            <p:ph idx="1"/>
            <p:extLst>
              <p:ext uri="{D42A27DB-BD31-4B8C-83A1-F6EECF244321}">
                <p14:modId xmlns:p14="http://schemas.microsoft.com/office/powerpoint/2010/main" val="4224734355"/>
              </p:ext>
            </p:extLst>
          </p:nvPr>
        </p:nvGraphicFramePr>
        <p:xfrm>
          <a:off x="621792" y="3505200"/>
          <a:ext cx="8065008" cy="2148840"/>
        </p:xfrm>
        <a:graphic>
          <a:graphicData uri="http://schemas.openxmlformats.org/drawingml/2006/table">
            <a:tbl>
              <a:tblPr/>
              <a:tblGrid>
                <a:gridCol w="1774302">
                  <a:extLst>
                    <a:ext uri="{9D8B030D-6E8A-4147-A177-3AD203B41FA5}">
                      <a16:colId xmlns:a16="http://schemas.microsoft.com/office/drawing/2014/main" xmlns="" val="3640067191"/>
                    </a:ext>
                  </a:extLst>
                </a:gridCol>
                <a:gridCol w="1613002">
                  <a:extLst>
                    <a:ext uri="{9D8B030D-6E8A-4147-A177-3AD203B41FA5}">
                      <a16:colId xmlns:a16="http://schemas.microsoft.com/office/drawing/2014/main" xmlns="" val="1906991077"/>
                    </a:ext>
                  </a:extLst>
                </a:gridCol>
                <a:gridCol w="1209751">
                  <a:extLst>
                    <a:ext uri="{9D8B030D-6E8A-4147-A177-3AD203B41FA5}">
                      <a16:colId xmlns:a16="http://schemas.microsoft.com/office/drawing/2014/main" xmlns="" val="1519533338"/>
                    </a:ext>
                  </a:extLst>
                </a:gridCol>
                <a:gridCol w="1371051">
                  <a:extLst>
                    <a:ext uri="{9D8B030D-6E8A-4147-A177-3AD203B41FA5}">
                      <a16:colId xmlns:a16="http://schemas.microsoft.com/office/drawing/2014/main" xmlns="" val="2944535275"/>
                    </a:ext>
                  </a:extLst>
                </a:gridCol>
                <a:gridCol w="2096902">
                  <a:extLst>
                    <a:ext uri="{9D8B030D-6E8A-4147-A177-3AD203B41FA5}">
                      <a16:colId xmlns:a16="http://schemas.microsoft.com/office/drawing/2014/main" xmlns="" val="3914026229"/>
                    </a:ext>
                  </a:extLst>
                </a:gridCol>
              </a:tblGrid>
              <a:tr h="0">
                <a:tc>
                  <a:txBody>
                    <a:bodyPr/>
                    <a:lstStyle/>
                    <a:p>
                      <a:pPr algn="l" rtl="0"/>
                      <a:r>
                        <a:rPr lang="en-US" b="1">
                          <a:effectLst/>
                        </a:rPr>
                        <a:t>StudentNum</a:t>
                      </a:r>
                      <a:endParaRPr lang="en-US">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effectLst/>
                        </a:rPr>
                        <a:t>CourseNum</a:t>
                      </a:r>
                      <a:endParaRPr lang="en-US">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effectLst/>
                        </a:rPr>
                        <a:t>Student Name</a:t>
                      </a:r>
                      <a:endParaRPr lang="en-US">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effectLst/>
                        </a:rPr>
                        <a:t>Address</a:t>
                      </a:r>
                      <a:endParaRPr lang="en-US">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b="1">
                          <a:effectLst/>
                        </a:rPr>
                        <a:t>Course</a:t>
                      </a:r>
                      <a:endParaRPr lang="en-US">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820966316"/>
                  </a:ext>
                </a:extLst>
              </a:tr>
              <a:tr h="0">
                <a:tc>
                  <a:txBody>
                    <a:bodyPr/>
                    <a:lstStyle/>
                    <a:p>
                      <a:pPr algn="l" rtl="0"/>
                      <a:r>
                        <a:rPr lang="en-US">
                          <a:effectLst/>
                        </a:rPr>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2540800070"/>
                  </a:ext>
                </a:extLst>
              </a:tr>
              <a:tr h="0">
                <a:tc>
                  <a:txBody>
                    <a:bodyPr/>
                    <a:lstStyle/>
                    <a:p>
                      <a:pPr algn="l" rtl="0"/>
                      <a:r>
                        <a:rPr lang="en-US">
                          <a:effectLst/>
                        </a:rPr>
                        <a:t>S21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Jones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Edinburgh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Accounts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4048757610"/>
                  </a:ext>
                </a:extLst>
              </a:tr>
              <a:tr h="0">
                <a:tc>
                  <a:txBody>
                    <a:bodyPr/>
                    <a:lstStyle/>
                    <a:p>
                      <a:pPr algn="l" rtl="0"/>
                      <a:r>
                        <a:rPr lang="en-US">
                          <a:effectLst/>
                        </a:rPr>
                        <a:t>S24</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9267</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Smith</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Glasgow</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physics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90316917"/>
                  </a:ext>
                </a:extLst>
              </a:tr>
              <a:tr h="0">
                <a:tc>
                  <a:txBody>
                    <a:bodyPr/>
                    <a:lstStyle/>
                    <a:p>
                      <a:pPr algn="l" rtl="0"/>
                      <a:r>
                        <a:rPr lang="en-US">
                          <a:effectLst/>
                        </a:rPr>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9201</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Computing</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280190749"/>
                  </a:ext>
                </a:extLst>
              </a:tr>
              <a:tr h="0">
                <a:tc>
                  <a:txBody>
                    <a:bodyPr/>
                    <a:lstStyle/>
                    <a:p>
                      <a:pPr algn="l" rtl="0"/>
                      <a:r>
                        <a:rPr lang="en-US">
                          <a:effectLst/>
                        </a:rPr>
                        <a:t>S30</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9322</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Richards</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a:effectLst/>
                        </a:rPr>
                        <a:t>Manchester</a:t>
                      </a: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a:r>
                        <a:rPr lang="en-US" dirty="0" err="1">
                          <a:effectLst/>
                        </a:rPr>
                        <a:t>Maths</a:t>
                      </a:r>
                      <a:endParaRPr lang="en-US" dirty="0">
                        <a:effectLst/>
                      </a:endParaRPr>
                    </a:p>
                  </a:txBody>
                  <a:tcPr marL="19050" marR="19050"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356158406"/>
                  </a:ext>
                </a:extLst>
              </a:tr>
            </a:tbl>
          </a:graphicData>
        </a:graphic>
      </p:graphicFrame>
      <p:sp>
        <p:nvSpPr>
          <p:cNvPr id="5" name="Rectangle 1">
            <a:extLst>
              <a:ext uri="{FF2B5EF4-FFF2-40B4-BE49-F238E27FC236}">
                <a16:creationId xmlns:a16="http://schemas.microsoft.com/office/drawing/2014/main" xmlns="" id="{9A0F57C7-453A-D54A-B885-EC7C784D6B0A}"/>
              </a:ext>
            </a:extLst>
          </p:cNvPr>
          <p:cNvSpPr>
            <a:spLocks noChangeArrowheads="1"/>
          </p:cNvSpPr>
          <p:nvPr/>
        </p:nvSpPr>
        <p:spPr bwMode="auto">
          <a:xfrm>
            <a:off x="914400" y="1417638"/>
            <a:ext cx="716093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ea typeface="Verdana" panose="020B0604030504040204" pitchFamily="34" charset="0"/>
              </a:rPr>
              <a:t>Another</a:t>
            </a:r>
            <a:r>
              <a:rPr kumimoji="0" lang="en-US" altLang="en-US" sz="2000" b="0" i="0" u="none" strike="noStrike" cap="none" normalizeH="0" baseline="0" dirty="0">
                <a:ln>
                  <a:noFill/>
                </a:ln>
                <a:solidFill>
                  <a:srgbClr val="000000"/>
                </a:solidFill>
                <a:effectLst/>
                <a:latin typeface="Arial" panose="020B0604020202020204" pitchFamily="34" charset="0"/>
                <a:ea typeface="Verdana" panose="020B0604030504040204" pitchFamily="34" charset="0"/>
              </a:rPr>
              <a:t>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Verdana" panose="020B0604030504040204" pitchFamily="34" charset="0"/>
              </a:rPr>
              <a:t>consider Jones moving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Verdana" panose="020B0604030504040204" pitchFamily="34" charset="0"/>
              </a:rPr>
              <a:t>you need to update all instances of Jones's address.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If you update the table based on </a:t>
            </a:r>
            <a:r>
              <a:rPr kumimoji="0" lang="en-US" altLang="en-US" sz="1800" b="0" i="0" u="none" strike="noStrike" cap="none" normalizeH="0" baseline="0" dirty="0" err="1">
                <a:ln>
                  <a:noFill/>
                </a:ln>
                <a:solidFill>
                  <a:schemeClr val="tx1"/>
                </a:solidFill>
                <a:effectLst/>
                <a:latin typeface="Arial" panose="020B0604020202020204" pitchFamily="34" charset="0"/>
              </a:rPr>
              <a:t>CourseNum</a:t>
            </a:r>
            <a:r>
              <a:rPr kumimoji="0" lang="en-US" altLang="en-US" sz="1800" b="0" i="0" u="none" strike="noStrike" cap="none" normalizeH="0" baseline="0" dirty="0">
                <a:ln>
                  <a:noFill/>
                </a:ln>
                <a:solidFill>
                  <a:schemeClr val="tx1"/>
                </a:solidFill>
                <a:effectLst/>
                <a:latin typeface="Arial" panose="020B0604020202020204" pitchFamily="34" charset="0"/>
              </a:rPr>
              <a:t>, Jones’s address is</a:t>
            </a:r>
          </a:p>
          <a:p>
            <a:pPr lvl="0"/>
            <a:r>
              <a:rPr lang="en-US" altLang="en-US" dirty="0"/>
              <a:t>possibly not fully updated since there are 2 </a:t>
            </a:r>
            <a:r>
              <a:rPr lang="en-US" altLang="en-US" dirty="0" err="1"/>
              <a:t>CourseNums</a:t>
            </a:r>
            <a:r>
              <a:rPr lang="en-US" altLang="en-US" dirty="0"/>
              <a:t> related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a:t>
            </a:r>
            <a:r>
              <a:rPr kumimoji="0" lang="en-US" altLang="en-US" sz="1800" b="0" i="0" u="none" strike="noStrike" cap="none" normalizeH="0" baseline="0" dirty="0">
                <a:ln>
                  <a:noFill/>
                </a:ln>
                <a:solidFill>
                  <a:schemeClr val="tx1"/>
                </a:solidFill>
                <a:effectLst/>
                <a:latin typeface="Arial" panose="020B0604020202020204" pitchFamily="34" charset="0"/>
              </a:rPr>
              <a:t>ame Jones.</a:t>
            </a:r>
          </a:p>
        </p:txBody>
      </p:sp>
      <p:sp>
        <p:nvSpPr>
          <p:cNvPr id="3" name="文本框 2">
            <a:extLst>
              <a:ext uri="{FF2B5EF4-FFF2-40B4-BE49-F238E27FC236}">
                <a16:creationId xmlns:a16="http://schemas.microsoft.com/office/drawing/2014/main" xmlns="" id="{88AC0AED-A19D-4A6D-989C-520AAC55FA55}"/>
              </a:ext>
            </a:extLst>
          </p:cNvPr>
          <p:cNvSpPr txBox="1"/>
          <p:nvPr/>
        </p:nvSpPr>
        <p:spPr>
          <a:xfrm>
            <a:off x="533400" y="4038600"/>
            <a:ext cx="8229600" cy="685800"/>
          </a:xfrm>
          <a:prstGeom prst="rect">
            <a:avLst/>
          </a:prstGeom>
          <a:noFill/>
          <a:ln>
            <a:solidFill>
              <a:srgbClr val="FF0000"/>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xmlns="" id="{8EA387BF-47A4-47FF-8EA5-A26AF27AF971}"/>
              </a:ext>
            </a:extLst>
          </p:cNvPr>
          <p:cNvSpPr txBox="1"/>
          <p:nvPr/>
        </p:nvSpPr>
        <p:spPr>
          <a:xfrm>
            <a:off x="2209800" y="3429000"/>
            <a:ext cx="1676400" cy="533400"/>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778598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01A3E-3721-F84C-8381-AFF24B2440EE}"/>
              </a:ext>
            </a:extLst>
          </p:cNvPr>
          <p:cNvSpPr>
            <a:spLocks noGrp="1"/>
          </p:cNvSpPr>
          <p:nvPr>
            <p:ph type="title"/>
          </p:nvPr>
        </p:nvSpPr>
        <p:spPr/>
        <p:txBody>
          <a:bodyPr/>
          <a:lstStyle/>
          <a:p>
            <a:r>
              <a:rPr lang="en-US" dirty="0"/>
              <a:t>Other Anomalies</a:t>
            </a:r>
          </a:p>
        </p:txBody>
      </p:sp>
      <p:pic>
        <p:nvPicPr>
          <p:cNvPr id="5" name="Content Placeholder 4">
            <a:extLst>
              <a:ext uri="{FF2B5EF4-FFF2-40B4-BE49-F238E27FC236}">
                <a16:creationId xmlns:a16="http://schemas.microsoft.com/office/drawing/2014/main" xmlns="" id="{255C691C-E919-E14A-815C-B0A521DC3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8229600" cy="2623762"/>
          </a:xfrm>
          <a:prstGeom prst="rect">
            <a:avLst/>
          </a:prstGeom>
        </p:spPr>
      </p:pic>
      <p:cxnSp>
        <p:nvCxnSpPr>
          <p:cNvPr id="4" name="直接连接符 3">
            <a:extLst>
              <a:ext uri="{FF2B5EF4-FFF2-40B4-BE49-F238E27FC236}">
                <a16:creationId xmlns:a16="http://schemas.microsoft.com/office/drawing/2014/main" xmlns="" id="{B6BC8387-945A-40ED-9700-86E4A4A75CEE}"/>
              </a:ext>
            </a:extLst>
          </p:cNvPr>
          <p:cNvCxnSpPr/>
          <p:nvPr/>
        </p:nvCxnSpPr>
        <p:spPr>
          <a:xfrm>
            <a:off x="152400" y="2057400"/>
            <a:ext cx="8686800" cy="0"/>
          </a:xfrm>
          <a:prstGeom prst="line">
            <a:avLst/>
          </a:prstGeom>
          <a:ln/>
        </p:spPr>
        <p:style>
          <a:lnRef idx="1">
            <a:schemeClr val="accent2"/>
          </a:lnRef>
          <a:fillRef idx="0">
            <a:schemeClr val="accent2"/>
          </a:fillRef>
          <a:effectRef idx="0">
            <a:schemeClr val="accent2"/>
          </a:effectRef>
          <a:fontRef idx="minor">
            <a:schemeClr val="tx1"/>
          </a:fontRef>
        </p:style>
      </p:cxnSp>
      <p:graphicFrame>
        <p:nvGraphicFramePr>
          <p:cNvPr id="10" name="表格 9">
            <a:extLst>
              <a:ext uri="{FF2B5EF4-FFF2-40B4-BE49-F238E27FC236}">
                <a16:creationId xmlns:a16="http://schemas.microsoft.com/office/drawing/2014/main" xmlns="" id="{D6905C90-5408-4A14-9E6E-B3D2B3AD3730}"/>
              </a:ext>
            </a:extLst>
          </p:cNvPr>
          <p:cNvGraphicFramePr>
            <a:graphicFrameLocks noGrp="1"/>
          </p:cNvGraphicFramePr>
          <p:nvPr>
            <p:extLst>
              <p:ext uri="{D42A27DB-BD31-4B8C-83A1-F6EECF244321}">
                <p14:modId xmlns:p14="http://schemas.microsoft.com/office/powerpoint/2010/main" val="2794952460"/>
              </p:ext>
            </p:extLst>
          </p:nvPr>
        </p:nvGraphicFramePr>
        <p:xfrm>
          <a:off x="533400" y="4087438"/>
          <a:ext cx="8153400" cy="365760"/>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xmlns="" val="193529879"/>
                    </a:ext>
                  </a:extLst>
                </a:gridCol>
                <a:gridCol w="2038350">
                  <a:extLst>
                    <a:ext uri="{9D8B030D-6E8A-4147-A177-3AD203B41FA5}">
                      <a16:colId xmlns:a16="http://schemas.microsoft.com/office/drawing/2014/main" xmlns="" val="3771555154"/>
                    </a:ext>
                  </a:extLst>
                </a:gridCol>
                <a:gridCol w="2038350">
                  <a:extLst>
                    <a:ext uri="{9D8B030D-6E8A-4147-A177-3AD203B41FA5}">
                      <a16:colId xmlns:a16="http://schemas.microsoft.com/office/drawing/2014/main" xmlns="" val="1527127723"/>
                    </a:ext>
                  </a:extLst>
                </a:gridCol>
                <a:gridCol w="2038350">
                  <a:extLst>
                    <a:ext uri="{9D8B030D-6E8A-4147-A177-3AD203B41FA5}">
                      <a16:colId xmlns:a16="http://schemas.microsoft.com/office/drawing/2014/main" xmlns="" val="2072626294"/>
                    </a:ext>
                  </a:extLst>
                </a:gridCol>
              </a:tblGrid>
              <a:tr h="332162">
                <a:tc>
                  <a:txBody>
                    <a:bodyPr/>
                    <a:lstStyle/>
                    <a:p>
                      <a:r>
                        <a:rPr lang="en-US" altLang="zh-CN" b="0" dirty="0">
                          <a:solidFill>
                            <a:sysClr val="windowText" lastClr="000000"/>
                          </a:solidFill>
                        </a:rPr>
                        <a:t>345</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ysClr val="windowText" lastClr="000000"/>
                          </a:solidFill>
                        </a:rPr>
                        <a:t>J. Smith</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ysClr val="windowText" lastClr="000000"/>
                          </a:solidFill>
                        </a:rPr>
                        <a:t>CS</a:t>
                      </a:r>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21796361"/>
                  </a:ext>
                </a:extLst>
              </a:tr>
            </a:tbl>
          </a:graphicData>
        </a:graphic>
      </p:graphicFrame>
      <p:sp>
        <p:nvSpPr>
          <p:cNvPr id="11" name="文本框 10">
            <a:extLst>
              <a:ext uri="{FF2B5EF4-FFF2-40B4-BE49-F238E27FC236}">
                <a16:creationId xmlns:a16="http://schemas.microsoft.com/office/drawing/2014/main" xmlns="" id="{55DFB355-140C-4091-8276-21362A7095DB}"/>
              </a:ext>
            </a:extLst>
          </p:cNvPr>
          <p:cNvSpPr txBox="1"/>
          <p:nvPr/>
        </p:nvSpPr>
        <p:spPr>
          <a:xfrm>
            <a:off x="6858000" y="1084184"/>
            <a:ext cx="1048685" cy="369332"/>
          </a:xfrm>
          <a:prstGeom prst="rect">
            <a:avLst/>
          </a:prstGeom>
          <a:noFill/>
        </p:spPr>
        <p:txBody>
          <a:bodyPr wrap="none" rtlCol="0">
            <a:spAutoFit/>
          </a:bodyPr>
          <a:lstStyle/>
          <a:p>
            <a:r>
              <a:rPr lang="en-US" altLang="zh-CN" dirty="0">
                <a:solidFill>
                  <a:srgbClr val="FFC000"/>
                </a:solidFill>
              </a:rPr>
              <a:t>(not null)</a:t>
            </a:r>
            <a:endParaRPr lang="zh-CN" altLang="en-US" dirty="0">
              <a:solidFill>
                <a:srgbClr val="FFC000"/>
              </a:solidFill>
            </a:endParaRPr>
          </a:p>
        </p:txBody>
      </p:sp>
      <p:cxnSp>
        <p:nvCxnSpPr>
          <p:cNvPr id="7" name="直接连接符 6">
            <a:extLst>
              <a:ext uri="{FF2B5EF4-FFF2-40B4-BE49-F238E27FC236}">
                <a16:creationId xmlns:a16="http://schemas.microsoft.com/office/drawing/2014/main" xmlns="" id="{863E26F1-CCD1-44E9-9EFB-496F93B1EAA0}"/>
              </a:ext>
            </a:extLst>
          </p:cNvPr>
          <p:cNvCxnSpPr/>
          <p:nvPr/>
        </p:nvCxnSpPr>
        <p:spPr>
          <a:xfrm>
            <a:off x="152400" y="3733800"/>
            <a:ext cx="8686800"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574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836</Words>
  <Application>Microsoft Office PowerPoint</Application>
  <PresentationFormat>On-screen Show (4:3)</PresentationFormat>
  <Paragraphs>117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Calibri</vt:lpstr>
      <vt:lpstr>Verdana</vt:lpstr>
      <vt:lpstr>Office Theme</vt:lpstr>
      <vt:lpstr>Anomalies </vt:lpstr>
      <vt:lpstr>Redundancy problems</vt:lpstr>
      <vt:lpstr>Redundancy Example</vt:lpstr>
      <vt:lpstr>Update anomaly</vt:lpstr>
      <vt:lpstr>Update anomaly</vt:lpstr>
      <vt:lpstr>Update anomaly</vt:lpstr>
      <vt:lpstr>Update anomaly</vt:lpstr>
      <vt:lpstr>Update anomaly</vt:lpstr>
      <vt:lpstr>Other Anomalies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yaros</dc:creator>
  <cp:lastModifiedBy>Lintakoon, Chon</cp:lastModifiedBy>
  <cp:revision>166</cp:revision>
  <dcterms:created xsi:type="dcterms:W3CDTF">2012-02-28T01:57:35Z</dcterms:created>
  <dcterms:modified xsi:type="dcterms:W3CDTF">2019-02-21T19:30:44Z</dcterms:modified>
</cp:coreProperties>
</file>