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9" r:id="rId2"/>
    <p:sldId id="282" r:id="rId3"/>
    <p:sldId id="271" r:id="rId4"/>
    <p:sldId id="318" r:id="rId5"/>
    <p:sldId id="308" r:id="rId6"/>
    <p:sldId id="293" r:id="rId7"/>
    <p:sldId id="335" r:id="rId8"/>
    <p:sldId id="289" r:id="rId9"/>
    <p:sldId id="290" r:id="rId10"/>
    <p:sldId id="291" r:id="rId11"/>
    <p:sldId id="285" r:id="rId12"/>
    <p:sldId id="295" r:id="rId13"/>
    <p:sldId id="296" r:id="rId14"/>
    <p:sldId id="297" r:id="rId15"/>
    <p:sldId id="257" r:id="rId16"/>
    <p:sldId id="286" r:id="rId17"/>
    <p:sldId id="294" r:id="rId18"/>
    <p:sldId id="334" r:id="rId19"/>
    <p:sldId id="328" r:id="rId20"/>
    <p:sldId id="329" r:id="rId21"/>
    <p:sldId id="332" r:id="rId22"/>
    <p:sldId id="33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/>
    <p:restoredTop sz="81850" autoAdjust="0"/>
  </p:normalViewPr>
  <p:slideViewPr>
    <p:cSldViewPr>
      <p:cViewPr varScale="1">
        <p:scale>
          <a:sx n="73" d="100"/>
          <a:sy n="73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77F15-1675-47F4-AF01-06CC2A154E38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232A2-C80F-4A03-86B7-FBBB13173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r:</a:t>
            </a:r>
            <a:r>
              <a:rPr lang="en-US" baseline="0" dirty="0"/>
              <a:t> instance of relation schema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232A2-C80F-4A03-86B7-FBBB131737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78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 YES</a:t>
            </a:r>
          </a:p>
          <a:p>
            <a:r>
              <a:rPr lang="en-US" dirty="0"/>
              <a:t>HR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232A2-C80F-4A03-86B7-FBBB131737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 YES</a:t>
            </a:r>
          </a:p>
          <a:p>
            <a:r>
              <a:rPr lang="en-US" dirty="0"/>
              <a:t>HR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232A2-C80F-4A03-86B7-FBBB131737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2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Green is in, red is bad.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232A2-C80F-4A03-86B7-FBBB131737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0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232A2-C80F-4A03-86B7-FBBB131737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7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should functionally determine all the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232A2-C80F-4A03-86B7-FBBB131737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1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 because of 1,  Y because of 6, </a:t>
            </a:r>
            <a:r>
              <a:rPr lang="en-US" baseline="0" dirty="0"/>
              <a:t> H because of 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232A2-C80F-4A03-86B7-FBBB131737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01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 YES</a:t>
            </a:r>
          </a:p>
          <a:p>
            <a:r>
              <a:rPr lang="en-US" dirty="0"/>
              <a:t>HR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232A2-C80F-4A03-86B7-FBBB131737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93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 YES</a:t>
            </a:r>
          </a:p>
          <a:p>
            <a:r>
              <a:rPr lang="en-US" dirty="0"/>
              <a:t>HR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232A2-C80F-4A03-86B7-FBBB131737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6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 YES</a:t>
            </a:r>
          </a:p>
          <a:p>
            <a:r>
              <a:rPr lang="en-US" dirty="0"/>
              <a:t>HR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232A2-C80F-4A03-86B7-FBBB131737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58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 YES</a:t>
            </a:r>
          </a:p>
          <a:p>
            <a:r>
              <a:rPr lang="en-US" dirty="0"/>
              <a:t>HR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232A2-C80F-4A03-86B7-FBBB131737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DF92-ED94-4F99-81F5-9DEB2124E8A0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8806-8FDE-4589-92F6-F87C3DF7A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DF92-ED94-4F99-81F5-9DEB2124E8A0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8806-8FDE-4589-92F6-F87C3DF7A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DF92-ED94-4F99-81F5-9DEB2124E8A0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8806-8FDE-4589-92F6-F87C3DF7A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DF92-ED94-4F99-81F5-9DEB2124E8A0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8806-8FDE-4589-92F6-F87C3DF7A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DF92-ED94-4F99-81F5-9DEB2124E8A0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8806-8FDE-4589-92F6-F87C3DF7A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DF92-ED94-4F99-81F5-9DEB2124E8A0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8806-8FDE-4589-92F6-F87C3DF7A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DF92-ED94-4F99-81F5-9DEB2124E8A0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8806-8FDE-4589-92F6-F87C3DF7A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DF92-ED94-4F99-81F5-9DEB2124E8A0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8806-8FDE-4589-92F6-F87C3DF7A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DF92-ED94-4F99-81F5-9DEB2124E8A0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8806-8FDE-4589-92F6-F87C3DF7A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DF92-ED94-4F99-81F5-9DEB2124E8A0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8806-8FDE-4589-92F6-F87C3DF7A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DF92-ED94-4F99-81F5-9DEB2124E8A0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8806-8FDE-4589-92F6-F87C3DF7A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ADF92-ED94-4F99-81F5-9DEB2124E8A0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38806-8FDE-4589-92F6-F87C3DF7A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dependencies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4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Solving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R=(A, B, C, D)  FDs: AB-&gt;C,  C-&gt;D,  and D-&gt;A</a:t>
            </a:r>
            <a:endParaRPr lang="zh-CN" altLang="en-US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</a:rPr>
              <a:t>Candidate keys: </a:t>
            </a:r>
          </a:p>
          <a:p>
            <a:pPr lvl="1"/>
            <a:r>
              <a:rPr lang="en-US" altLang="zh-CN" b="1" dirty="0">
                <a:solidFill>
                  <a:schemeClr val="accent2"/>
                </a:solidFill>
              </a:rPr>
              <a:t>(A, B) =&gt; {ABCD}</a:t>
            </a:r>
          </a:p>
          <a:p>
            <a:pPr lvl="1"/>
            <a:r>
              <a:rPr lang="en-US" altLang="zh-CN" b="1" dirty="0">
                <a:solidFill>
                  <a:schemeClr val="accent2"/>
                </a:solidFill>
              </a:rPr>
              <a:t>(B,  C)=&gt; {BCDA}</a:t>
            </a:r>
          </a:p>
          <a:p>
            <a:pPr lvl="1"/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en-US" altLang="zh-CN" b="1" dirty="0">
                <a:solidFill>
                  <a:schemeClr val="accent2"/>
                </a:solidFill>
              </a:rPr>
              <a:t>B,  D)=&gt; {BDAC}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R=(A, B, C, D) FDs: A-&gt;B,  B-&gt;C,  C-&gt;D,  and D-&gt;A. </a:t>
            </a:r>
          </a:p>
          <a:p>
            <a:pPr lvl="1"/>
            <a:r>
              <a:rPr lang="en-US" altLang="zh-CN" b="1" dirty="0">
                <a:solidFill>
                  <a:schemeClr val="accent2"/>
                </a:solidFill>
              </a:rPr>
              <a:t>Candidate keys: A,  B,  C,  D </a:t>
            </a:r>
          </a:p>
          <a:p>
            <a:r>
              <a:rPr lang="en-US" altLang="zh-CN" dirty="0"/>
              <a:t>How to get candidate key?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Closure + </a:t>
            </a:r>
            <a:r>
              <a:rPr lang="en-US" altLang="zh-CN" dirty="0" err="1">
                <a:solidFill>
                  <a:srgbClr val="FF0000"/>
                </a:solidFill>
              </a:rPr>
              <a:t>minimality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7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04800" y="1143000"/>
            <a:ext cx="8610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000" dirty="0">
                <a:ea typeface="宋体" panose="02010600030101010101" pitchFamily="2" charset="-122"/>
              </a:rPr>
              <a:t>R(A,  B,  C,  D,  E ,F). FD is the following:</a:t>
            </a:r>
          </a:p>
          <a:p>
            <a:pPr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AB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C,  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		BCAD,  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		DE,   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		CFB.</a:t>
            </a:r>
          </a:p>
          <a:p>
            <a:pPr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	What is X =</a:t>
            </a:r>
            <a:r>
              <a:rPr lang="en-US" altLang="zh-CN" sz="2000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{A, B</a:t>
            </a:r>
            <a:r>
              <a:rPr lang="en-US" altLang="zh-CN" sz="2000" b="1" dirty="0"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r>
              <a:rPr lang="en-US" altLang="zh-CN" sz="20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? </a:t>
            </a:r>
          </a:p>
          <a:p>
            <a:pPr>
              <a:buFontTx/>
              <a:buNone/>
            </a:pP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Iterations: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X = {A, B}		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X = {A, B, C}	</a:t>
            </a:r>
            <a:r>
              <a:rPr lang="en-US" altLang="zh-CN" sz="1800" dirty="0">
                <a:sym typeface="Symbol" panose="05050102010706020507" pitchFamily="18" charset="2"/>
              </a:rPr>
              <a:t>Use: </a:t>
            </a:r>
            <a:r>
              <a:rPr lang="en-US" altLang="zh-CN" sz="1800" dirty="0"/>
              <a:t>AB</a:t>
            </a:r>
            <a:r>
              <a:rPr lang="en-US" altLang="zh-CN" sz="1800" dirty="0">
                <a:sym typeface="Symbol" panose="05050102010706020507" pitchFamily="18" charset="2"/>
              </a:rPr>
              <a:t>C</a:t>
            </a:r>
            <a:endParaRPr lang="en-US" altLang="zh-CN" sz="18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X = {A, B, C, D}	</a:t>
            </a:r>
            <a:r>
              <a:rPr lang="en-US" altLang="zh-CN" sz="1800" dirty="0">
                <a:sym typeface="Symbol" panose="05050102010706020507" pitchFamily="18" charset="2"/>
              </a:rPr>
              <a:t>Use: BCAD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X = {A, B, C, D, E}	</a:t>
            </a:r>
            <a:r>
              <a:rPr lang="en-US" altLang="zh-CN" sz="1800" dirty="0">
                <a:sym typeface="Symbol" panose="05050102010706020507" pitchFamily="18" charset="2"/>
              </a:rPr>
              <a:t>Use: DE</a:t>
            </a:r>
            <a:endParaRPr lang="en-US" altLang="zh-CN" sz="18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No more changes to </a:t>
            </a:r>
            <a:r>
              <a:rPr lang="en-US" altLang="zh-CN" sz="1800" b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 are possible so </a:t>
            </a:r>
            <a:r>
              <a:rPr lang="en-US" altLang="zh-CN" sz="1800" b="1" dirty="0">
                <a:ea typeface="宋体" panose="02010600030101010101" pitchFamily="2" charset="-122"/>
                <a:sym typeface="Symbol" panose="05050102010706020507" pitchFamily="18" charset="2"/>
              </a:rPr>
              <a:t>X = {A, B}</a:t>
            </a:r>
            <a:r>
              <a:rPr lang="en-US" altLang="zh-CN" sz="18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lang="en-US" altLang="zh-CN" sz="1800" dirty="0">
                <a:sym typeface="Symbol" panose="05050102010706020507" pitchFamily="18" charset="2"/>
              </a:rPr>
              <a:t>= {A, B, C, D, E}</a:t>
            </a:r>
            <a:endParaRPr lang="en-US" altLang="zh-CN" sz="18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The FD: CFB cannot be used because its left side is never contained in </a:t>
            </a:r>
            <a:r>
              <a:rPr lang="en-US" altLang="zh-CN" sz="2000" b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76200"/>
            <a:ext cx="914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Computing the Closure of Attributes - Example</a:t>
            </a:r>
          </a:p>
        </p:txBody>
      </p:sp>
    </p:spTree>
    <p:extLst>
      <p:ext uri="{BB962C8B-B14F-4D97-AF65-F5344CB8AC3E}">
        <p14:creationId xmlns:p14="http://schemas.microsoft.com/office/powerpoint/2010/main" val="69496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uiExpand="1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Solving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66294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/>
              <a:t>R(A,  B,  C,  G,  H,  I)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/>
              <a:t> FD= {A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B,  A</a:t>
            </a:r>
            <a:r>
              <a:rPr lang="en-US" altLang="zh-CN" dirty="0">
                <a:sym typeface="Symbol" panose="05050102010706020507" pitchFamily="18" charset="2"/>
              </a:rPr>
              <a:t>C,  CGH,  CGI,  BH}, compute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1400" dirty="0">
                <a:sym typeface="Symbol" panose="05050102010706020507" pitchFamily="18" charset="2"/>
              </a:rPr>
              <a:t>			</a:t>
            </a:r>
          </a:p>
          <a:p>
            <a:r>
              <a:rPr lang="en-US" altLang="zh-CN" sz="2800" dirty="0">
                <a:sym typeface="Symbol" panose="05050102010706020507" pitchFamily="18" charset="2"/>
              </a:rPr>
              <a:t>Iterations: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X = {A, G}	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X = {A, B, G}		Use: 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B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X = {A, B, C, G}	Use: AC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X = {A, B, C, G, H}	Use: CGH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X = {A, B, C, G, H, I}	Use: CGI</a:t>
            </a:r>
          </a:p>
          <a:p>
            <a:pPr lvl="1">
              <a:lnSpc>
                <a:spcPct val="90000"/>
              </a:lnSpc>
              <a:spcBef>
                <a:spcPct val="60000"/>
              </a:spcBef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			</a:t>
            </a:r>
            <a:r>
              <a:rPr lang="en-US" altLang="zh-CN" dirty="0">
                <a:sym typeface="Symbol" panose="05050102010706020507" pitchFamily="18" charset="2"/>
              </a:rPr>
              <a:t>= {A, B, C, G, H, I}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297515"/>
              </p:ext>
            </p:extLst>
          </p:nvPr>
        </p:nvGraphicFramePr>
        <p:xfrm>
          <a:off x="8001000" y="1676400"/>
          <a:ext cx="11430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" name="公式" r:id="rId3" imgW="444240" imgH="228600" progId="Equation.3">
                  <p:embed/>
                </p:oleObj>
              </mc:Choice>
              <mc:Fallback>
                <p:oleObj name="公式" r:id="rId3" imgW="444240" imgH="22860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676400"/>
                        <a:ext cx="11430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209619"/>
              </p:ext>
            </p:extLst>
          </p:nvPr>
        </p:nvGraphicFramePr>
        <p:xfrm>
          <a:off x="609600" y="5638800"/>
          <a:ext cx="11430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" name="公式" r:id="rId5" imgW="444240" imgH="228600" progId="Equation.3">
                  <p:embed/>
                </p:oleObj>
              </mc:Choice>
              <mc:Fallback>
                <p:oleObj name="公式" r:id="rId5" imgW="444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11430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545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Solving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Tx/>
              <a:buNone/>
            </a:pPr>
            <a:r>
              <a:rPr lang="en-US" altLang="zh-CN" dirty="0"/>
              <a:t>R (A,  B,  C,  D,  E)</a:t>
            </a:r>
          </a:p>
          <a:p>
            <a:pPr lvl="1">
              <a:buFontTx/>
              <a:buNone/>
            </a:pPr>
            <a:r>
              <a:rPr lang="en-US" altLang="zh-CN" dirty="0"/>
              <a:t>FD = {AB</a:t>
            </a:r>
            <a:r>
              <a:rPr lang="en-US" altLang="zh-CN" dirty="0">
                <a:sym typeface="Symbol" panose="05050102010706020507" pitchFamily="18" charset="2"/>
              </a:rPr>
              <a:t>C</a:t>
            </a:r>
            <a:r>
              <a:rPr lang="en-US" altLang="zh-CN" dirty="0"/>
              <a:t>,  B</a:t>
            </a:r>
            <a:r>
              <a:rPr lang="en-US" altLang="zh-CN" dirty="0">
                <a:sym typeface="Symbol" panose="05050102010706020507" pitchFamily="18" charset="2"/>
              </a:rPr>
              <a:t>D,  CE,  CEB,  ACB}, compute</a:t>
            </a:r>
            <a:r>
              <a:rPr lang="zh-CN" altLang="en-US" dirty="0">
                <a:sym typeface="Symbol" panose="05050102010706020507" pitchFamily="18" charset="2"/>
              </a:rPr>
              <a:t>        </a:t>
            </a:r>
          </a:p>
          <a:p>
            <a:pPr lvl="1"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			</a:t>
            </a:r>
          </a:p>
          <a:p>
            <a:pPr lvl="1"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			</a:t>
            </a:r>
            <a:r>
              <a:rPr lang="en-US" altLang="zh-CN" dirty="0">
                <a:sym typeface="Symbol" panose="05050102010706020507" pitchFamily="18" charset="2"/>
              </a:rPr>
              <a:t>dependency: </a:t>
            </a:r>
            <a:endParaRPr lang="zh-CN" altLang="en-US" dirty="0">
              <a:sym typeface="Symbol" panose="05050102010706020507" pitchFamily="18" charset="2"/>
            </a:endParaRPr>
          </a:p>
          <a:p>
            <a:pPr lvl="1">
              <a:spcBef>
                <a:spcPct val="60000"/>
              </a:spcBef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			   </a:t>
            </a:r>
            <a:r>
              <a:rPr lang="en-US" altLang="zh-CN" dirty="0"/>
              <a:t>AB</a:t>
            </a:r>
            <a:r>
              <a:rPr lang="en-US" altLang="zh-CN" dirty="0">
                <a:sym typeface="Symbol" panose="05050102010706020507" pitchFamily="18" charset="2"/>
              </a:rPr>
              <a:t>C</a:t>
            </a:r>
            <a:r>
              <a:rPr lang="en-US" altLang="zh-CN" dirty="0"/>
              <a:t>		ABC</a:t>
            </a:r>
            <a:r>
              <a:rPr lang="en-US" altLang="zh-CN" dirty="0">
                <a:sym typeface="Symbol" panose="05050102010706020507" pitchFamily="18" charset="2"/>
              </a:rPr>
              <a:t> 	</a:t>
            </a:r>
          </a:p>
          <a:p>
            <a:pPr lvl="1"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			      BD		ABCD</a:t>
            </a:r>
          </a:p>
          <a:p>
            <a:pPr lvl="1"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			      CE		ABCDE</a:t>
            </a:r>
          </a:p>
          <a:p>
            <a:pPr lvl="1">
              <a:spcBef>
                <a:spcPct val="400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					= {A, B, C, D, E}</a:t>
            </a:r>
            <a:r>
              <a:rPr lang="en-US" altLang="zh-CN" b="1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ct val="40000"/>
              </a:spcBef>
              <a:buFontTx/>
              <a:buNone/>
            </a:pPr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487409"/>
              </p:ext>
            </p:extLst>
          </p:nvPr>
        </p:nvGraphicFramePr>
        <p:xfrm>
          <a:off x="2667000" y="2510488"/>
          <a:ext cx="110966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公式" r:id="rId3" imgW="431613" imgH="228501" progId="Equation.3">
                  <p:embed/>
                </p:oleObj>
              </mc:Choice>
              <mc:Fallback>
                <p:oleObj name="公式" r:id="rId3" imgW="431613" imgH="228501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10488"/>
                        <a:ext cx="1109663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607471"/>
              </p:ext>
            </p:extLst>
          </p:nvPr>
        </p:nvGraphicFramePr>
        <p:xfrm>
          <a:off x="2971800" y="5257800"/>
          <a:ext cx="110966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公式" r:id="rId5" imgW="431613" imgH="228501" progId="Equation.3">
                  <p:embed/>
                </p:oleObj>
              </mc:Choice>
              <mc:Fallback>
                <p:oleObj name="公式" r:id="rId5" imgW="431613" imgH="228501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57800"/>
                        <a:ext cx="1109663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137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Solving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zh-CN" dirty="0"/>
              <a:t>R(A,  B,  C,  D,  E,  G),  </a:t>
            </a:r>
          </a:p>
          <a:p>
            <a:pPr lvl="1">
              <a:buFontTx/>
              <a:buNone/>
            </a:pPr>
            <a:r>
              <a:rPr lang="en-US" altLang="zh-CN" dirty="0"/>
              <a:t>FD = {A</a:t>
            </a:r>
            <a:r>
              <a:rPr lang="en-US" altLang="zh-CN" dirty="0">
                <a:sym typeface="Symbol" panose="05050102010706020507" pitchFamily="18" charset="2"/>
              </a:rPr>
              <a:t>E</a:t>
            </a:r>
            <a:r>
              <a:rPr lang="en-US" altLang="zh-CN" dirty="0"/>
              <a:t>,  BE</a:t>
            </a:r>
            <a:r>
              <a:rPr lang="en-US" altLang="zh-CN" dirty="0">
                <a:sym typeface="Symbol" panose="05050102010706020507" pitchFamily="18" charset="2"/>
              </a:rPr>
              <a:t>AG,  CEA,  GD}, 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compute</a:t>
            </a:r>
            <a:endParaRPr lang="zh-CN" altLang="en-US" dirty="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			</a:t>
            </a:r>
          </a:p>
          <a:p>
            <a:pPr lvl="1"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			</a:t>
            </a:r>
            <a:r>
              <a:rPr lang="en-US" altLang="zh-CN" dirty="0">
                <a:sym typeface="Symbol" panose="05050102010706020507" pitchFamily="18" charset="2"/>
              </a:rPr>
              <a:t>dependency</a:t>
            </a:r>
            <a:r>
              <a:rPr lang="zh-CN" altLang="en-US" dirty="0">
                <a:sym typeface="Symbol" panose="05050102010706020507" pitchFamily="18" charset="2"/>
              </a:rPr>
              <a:t>	</a:t>
            </a:r>
          </a:p>
          <a:p>
            <a:pPr lvl="1">
              <a:spcBef>
                <a:spcPct val="60000"/>
              </a:spcBef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			   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E</a:t>
            </a:r>
            <a:r>
              <a:rPr lang="en-US" altLang="zh-CN" dirty="0"/>
              <a:t>		ABE</a:t>
            </a:r>
            <a:r>
              <a:rPr lang="en-US" altLang="zh-CN" dirty="0">
                <a:sym typeface="Symbol" panose="05050102010706020507" pitchFamily="18" charset="2"/>
              </a:rPr>
              <a:t> 	</a:t>
            </a:r>
          </a:p>
          <a:p>
            <a:pPr lvl="1"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			 BEAG		ABEG</a:t>
            </a:r>
          </a:p>
          <a:p>
            <a:pPr lvl="1"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			   GD		ABEGD</a:t>
            </a:r>
          </a:p>
          <a:p>
            <a:pPr lvl="1">
              <a:spcBef>
                <a:spcPct val="40000"/>
              </a:spcBef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					= ABEGD</a:t>
            </a:r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835405"/>
              </p:ext>
            </p:extLst>
          </p:nvPr>
        </p:nvGraphicFramePr>
        <p:xfrm>
          <a:off x="7848600" y="2057400"/>
          <a:ext cx="1109663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" name="公式" r:id="rId3" imgW="431613" imgH="228501" progId="Equation.3">
                  <p:embed/>
                </p:oleObj>
              </mc:Choice>
              <mc:Fallback>
                <p:oleObj name="公式" r:id="rId3" imgW="431613" imgH="228501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1109663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536970"/>
              </p:ext>
            </p:extLst>
          </p:nvPr>
        </p:nvGraphicFramePr>
        <p:xfrm>
          <a:off x="2971800" y="5334000"/>
          <a:ext cx="1109663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" name="公式" r:id="rId5" imgW="431613" imgH="228501" progId="Equation.3">
                  <p:embed/>
                </p:oleObj>
              </mc:Choice>
              <mc:Fallback>
                <p:oleObj name="公式" r:id="rId5" imgW="431613" imgH="228501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334000"/>
                        <a:ext cx="1109663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3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1"/>
            <a:ext cx="8229600" cy="1219199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Consider the following functional dependencies over the attribute set BCGHMVWY: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38862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a closure of {W,  B}: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5029200"/>
            <a:ext cx="533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5029200"/>
            <a:ext cx="533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800" y="502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05000" y="502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400" y="5029200"/>
            <a:ext cx="533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72400" y="5029200"/>
            <a:ext cx="533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7000" y="502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4572000"/>
            <a:ext cx="12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Closure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0" y="4583668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1513344"/>
            <a:ext cx="5562600" cy="26776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800" dirty="0"/>
              <a:t>1. W → V</a:t>
            </a:r>
          </a:p>
          <a:p>
            <a:r>
              <a:rPr lang="en-US" sz="2800" dirty="0"/>
              <a:t>2. WY → BV</a:t>
            </a:r>
          </a:p>
          <a:p>
            <a:r>
              <a:rPr lang="en-US" sz="2800" dirty="0"/>
              <a:t>3. WC → V</a:t>
            </a:r>
          </a:p>
          <a:p>
            <a:r>
              <a:rPr lang="en-US" sz="2800" dirty="0"/>
              <a:t>4. V → B</a:t>
            </a:r>
          </a:p>
          <a:p>
            <a:r>
              <a:rPr lang="en-US" sz="2800" dirty="0"/>
              <a:t>5. BG → M</a:t>
            </a:r>
          </a:p>
          <a:p>
            <a:endParaRPr lang="en-US" sz="2800" dirty="0"/>
          </a:p>
          <a:p>
            <a:r>
              <a:rPr lang="en-US" sz="2800" dirty="0"/>
              <a:t>6. BV → Y</a:t>
            </a:r>
          </a:p>
          <a:p>
            <a:r>
              <a:rPr lang="en-US" sz="2800" dirty="0"/>
              <a:t>7. BYH → V</a:t>
            </a:r>
          </a:p>
          <a:p>
            <a:r>
              <a:rPr lang="en-US" sz="2800" dirty="0"/>
              <a:t>8. M → W</a:t>
            </a:r>
          </a:p>
          <a:p>
            <a:r>
              <a:rPr lang="en-US" sz="2800" dirty="0"/>
              <a:t>9. Y → H</a:t>
            </a:r>
          </a:p>
          <a:p>
            <a:r>
              <a:rPr lang="en-US" sz="2800" dirty="0"/>
              <a:t>10. CY → W</a:t>
            </a:r>
          </a:p>
          <a:p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562600" y="5715000"/>
            <a:ext cx="533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81000" y="1752600"/>
            <a:ext cx="8458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200" b="1" dirty="0">
                <a:ea typeface="宋体" panose="02010600030101010101" pitchFamily="2" charset="-122"/>
              </a:rPr>
              <a:t>Summarizing:</a:t>
            </a:r>
            <a:r>
              <a:rPr lang="en-US" altLang="zh-CN" sz="2200" dirty="0">
                <a:ea typeface="宋体" panose="02010600030101010101" pitchFamily="2" charset="-122"/>
              </a:rPr>
              <a:t> If we know how to compute the closure of any set of attributes,  then we can test whether any given functional dependency A</a:t>
            </a:r>
            <a:r>
              <a:rPr lang="en-US" altLang="zh-CN" sz="2200" baseline="-25000" dirty="0">
                <a:ea typeface="宋体" panose="02010600030101010101" pitchFamily="2" charset="-122"/>
              </a:rPr>
              <a:t>1</a:t>
            </a:r>
            <a:r>
              <a:rPr lang="en-US" altLang="zh-CN" sz="2200" dirty="0">
                <a:ea typeface="宋体" panose="02010600030101010101" pitchFamily="2" charset="-122"/>
              </a:rPr>
              <a:t>A</a:t>
            </a:r>
            <a:r>
              <a:rPr lang="en-US" altLang="zh-CN" sz="2200" baseline="-25000" dirty="0">
                <a:ea typeface="宋体" panose="02010600030101010101" pitchFamily="2" charset="-122"/>
              </a:rPr>
              <a:t>2</a:t>
            </a:r>
            <a:r>
              <a:rPr lang="en-US" altLang="zh-CN" sz="2200" dirty="0">
                <a:ea typeface="宋体" panose="02010600030101010101" pitchFamily="2" charset="-122"/>
              </a:rPr>
              <a:t>…</a:t>
            </a:r>
            <a:r>
              <a:rPr lang="en-US" altLang="zh-CN" sz="2200" dirty="0" err="1">
                <a:ea typeface="宋体" panose="02010600030101010101" pitchFamily="2" charset="-122"/>
              </a:rPr>
              <a:t>A</a:t>
            </a:r>
            <a:r>
              <a:rPr lang="en-US" altLang="zh-CN" sz="2200" baseline="-25000" dirty="0" err="1">
                <a:ea typeface="宋体" panose="02010600030101010101" pitchFamily="2" charset="-122"/>
              </a:rPr>
              <a:t>n</a:t>
            </a:r>
            <a:r>
              <a:rPr lang="en-US" altLang="zh-CN" sz="2200" b="1" dirty="0" err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200" dirty="0" err="1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ea typeface="宋体" panose="02010600030101010101" pitchFamily="2" charset="-122"/>
              </a:rPr>
              <a:t>follows</a:t>
            </a:r>
            <a:r>
              <a:rPr lang="en-US" altLang="zh-CN" sz="2200" dirty="0">
                <a:ea typeface="宋体" panose="02010600030101010101" pitchFamily="2" charset="-122"/>
              </a:rPr>
              <a:t> from a set of dependencies </a:t>
            </a:r>
            <a:r>
              <a:rPr lang="en-US" altLang="zh-CN" sz="2200" b="1" dirty="0">
                <a:ea typeface="宋体" panose="02010600030101010101" pitchFamily="2" charset="-122"/>
              </a:rPr>
              <a:t>S</a:t>
            </a:r>
            <a:r>
              <a:rPr lang="en-US" altLang="zh-CN" sz="2200" dirty="0">
                <a:ea typeface="宋体" panose="02010600030101010101" pitchFamily="2" charset="-122"/>
              </a:rPr>
              <a:t>.</a:t>
            </a:r>
          </a:p>
          <a:p>
            <a:endParaRPr lang="en-US" altLang="zh-CN" sz="2200" dirty="0">
              <a:ea typeface="宋体" panose="02010600030101010101" pitchFamily="2" charset="-122"/>
            </a:endParaRPr>
          </a:p>
          <a:p>
            <a:r>
              <a:rPr lang="en-US" altLang="zh-CN" sz="2200" b="1" dirty="0">
                <a:ea typeface="宋体" panose="02010600030101010101" pitchFamily="2" charset="-122"/>
              </a:rPr>
              <a:t>First</a:t>
            </a:r>
            <a:r>
              <a:rPr lang="en-US" altLang="zh-CN" sz="2200" dirty="0">
                <a:ea typeface="宋体" panose="02010600030101010101" pitchFamily="2" charset="-122"/>
              </a:rPr>
              <a:t> compute {A</a:t>
            </a:r>
            <a:r>
              <a:rPr lang="en-US" altLang="zh-CN" sz="2200" baseline="-25000" dirty="0">
                <a:ea typeface="宋体" panose="02010600030101010101" pitchFamily="2" charset="-122"/>
              </a:rPr>
              <a:t>1</a:t>
            </a:r>
            <a:r>
              <a:rPr lang="en-US" altLang="zh-CN" sz="2200" dirty="0">
                <a:ea typeface="宋体" panose="02010600030101010101" pitchFamily="2" charset="-122"/>
              </a:rPr>
              <a:t>,  A</a:t>
            </a:r>
            <a:r>
              <a:rPr lang="en-US" altLang="zh-CN" sz="2200" baseline="-25000" dirty="0">
                <a:ea typeface="宋体" panose="02010600030101010101" pitchFamily="2" charset="-122"/>
              </a:rPr>
              <a:t>2</a:t>
            </a:r>
            <a:r>
              <a:rPr lang="en-US" altLang="zh-CN" sz="2200" dirty="0">
                <a:ea typeface="宋体" panose="02010600030101010101" pitchFamily="2" charset="-122"/>
              </a:rPr>
              <a:t>, </a:t>
            </a:r>
            <a:r>
              <a:rPr lang="en-US" altLang="zh-CN" sz="2200" baseline="-250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… ,  A</a:t>
            </a:r>
            <a:r>
              <a:rPr lang="en-US" altLang="zh-CN" sz="2200" baseline="-25000" dirty="0">
                <a:ea typeface="宋体" panose="02010600030101010101" pitchFamily="2" charset="-122"/>
              </a:rPr>
              <a:t>n</a:t>
            </a:r>
            <a:r>
              <a:rPr lang="en-US" altLang="zh-CN" sz="2200" b="1" dirty="0"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r>
              <a:rPr lang="en-US" altLang="zh-CN" sz="22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 using the set of dependencies</a:t>
            </a:r>
            <a:r>
              <a:rPr lang="en-US" altLang="zh-CN" sz="2200" b="1" dirty="0">
                <a:ea typeface="宋体" panose="02010600030101010101" pitchFamily="2" charset="-122"/>
                <a:sym typeface="Symbol" panose="05050102010706020507" pitchFamily="18" charset="2"/>
              </a:rPr>
              <a:t> S.</a:t>
            </a:r>
          </a:p>
          <a:p>
            <a:endParaRPr lang="en-US" altLang="zh-CN" sz="2200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If B</a:t>
            </a:r>
            <a:r>
              <a:rPr lang="en-US" altLang="zh-CN" sz="2200" b="1" dirty="0">
                <a:ea typeface="宋体" panose="0201060003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sz="2200" dirty="0">
                <a:ea typeface="宋体" panose="02010600030101010101" pitchFamily="2" charset="-122"/>
              </a:rPr>
              <a:t>{A</a:t>
            </a:r>
            <a:r>
              <a:rPr lang="en-US" altLang="zh-CN" sz="2200" baseline="-25000" dirty="0">
                <a:ea typeface="宋体" panose="02010600030101010101" pitchFamily="2" charset="-122"/>
              </a:rPr>
              <a:t>1</a:t>
            </a:r>
            <a:r>
              <a:rPr lang="en-US" altLang="zh-CN" sz="2200" dirty="0">
                <a:ea typeface="宋体" panose="02010600030101010101" pitchFamily="2" charset="-122"/>
              </a:rPr>
              <a:t>,  A</a:t>
            </a:r>
            <a:r>
              <a:rPr lang="en-US" altLang="zh-CN" sz="2200" baseline="-25000" dirty="0">
                <a:ea typeface="宋体" panose="02010600030101010101" pitchFamily="2" charset="-122"/>
              </a:rPr>
              <a:t>2</a:t>
            </a:r>
            <a:r>
              <a:rPr lang="en-US" altLang="zh-CN" sz="2200" dirty="0">
                <a:ea typeface="宋体" panose="02010600030101010101" pitchFamily="2" charset="-122"/>
              </a:rPr>
              <a:t>, </a:t>
            </a:r>
            <a:r>
              <a:rPr lang="en-US" altLang="zh-CN" sz="2200" baseline="-250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… ,  A</a:t>
            </a:r>
            <a:r>
              <a:rPr lang="en-US" altLang="zh-CN" sz="2200" baseline="-25000" dirty="0">
                <a:ea typeface="宋体" panose="02010600030101010101" pitchFamily="2" charset="-122"/>
              </a:rPr>
              <a:t>n</a:t>
            </a:r>
            <a:r>
              <a:rPr lang="en-US" altLang="zh-CN" sz="2200" b="1" dirty="0"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r>
              <a:rPr lang="en-US" altLang="zh-CN" sz="2200" b="1" baseline="30000" dirty="0"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 then the FD: </a:t>
            </a:r>
            <a:r>
              <a:rPr lang="en-US" altLang="zh-CN" sz="2200" dirty="0">
                <a:ea typeface="宋体" panose="02010600030101010101" pitchFamily="2" charset="-122"/>
              </a:rPr>
              <a:t>A</a:t>
            </a:r>
            <a:r>
              <a:rPr lang="en-US" altLang="zh-CN" sz="2200" baseline="-25000" dirty="0">
                <a:ea typeface="宋体" panose="02010600030101010101" pitchFamily="2" charset="-122"/>
              </a:rPr>
              <a:t>1</a:t>
            </a:r>
            <a:r>
              <a:rPr lang="en-US" altLang="zh-CN" sz="2200" dirty="0">
                <a:ea typeface="宋体" panose="02010600030101010101" pitchFamily="2" charset="-122"/>
              </a:rPr>
              <a:t>A</a:t>
            </a:r>
            <a:r>
              <a:rPr lang="en-US" altLang="zh-CN" sz="2200" baseline="-25000" dirty="0">
                <a:ea typeface="宋体" panose="02010600030101010101" pitchFamily="2" charset="-122"/>
              </a:rPr>
              <a:t>2</a:t>
            </a:r>
            <a:r>
              <a:rPr lang="en-US" altLang="zh-CN" sz="2200" dirty="0">
                <a:ea typeface="宋体" panose="02010600030101010101" pitchFamily="2" charset="-122"/>
              </a:rPr>
              <a:t>…</a:t>
            </a:r>
            <a:r>
              <a:rPr lang="en-US" altLang="zh-CN" sz="2200" dirty="0" err="1">
                <a:ea typeface="宋体" panose="02010600030101010101" pitchFamily="2" charset="-122"/>
              </a:rPr>
              <a:t>A</a:t>
            </a:r>
            <a:r>
              <a:rPr lang="en-US" altLang="zh-CN" sz="2200" baseline="-25000" dirty="0" err="1">
                <a:ea typeface="宋体" panose="02010600030101010101" pitchFamily="2" charset="-122"/>
              </a:rPr>
              <a:t>n</a:t>
            </a:r>
            <a:r>
              <a:rPr lang="en-US" altLang="zh-CN" sz="2200" dirty="0" err="1">
                <a:ea typeface="宋体" panose="02010600030101010101" pitchFamily="2" charset="-122"/>
                <a:sym typeface="Symbol" panose="05050102010706020507" pitchFamily="18" charset="2"/>
              </a:rPr>
              <a:t>B</a:t>
            </a:r>
            <a:r>
              <a:rPr lang="en-US" altLang="zh-CN" sz="2200" b="1" dirty="0">
                <a:ea typeface="宋体" panose="02010600030101010101" pitchFamily="2" charset="-122"/>
                <a:sym typeface="Symbol" panose="05050102010706020507" pitchFamily="18" charset="2"/>
              </a:rPr>
              <a:t> does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 follow from </a:t>
            </a:r>
            <a:r>
              <a:rPr lang="en-US" altLang="zh-CN" sz="2200" b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endParaRPr lang="en-US" altLang="zh-CN" sz="22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If B  </a:t>
            </a:r>
            <a:r>
              <a:rPr lang="en-US" altLang="zh-CN" sz="2200" dirty="0">
                <a:ea typeface="宋体" panose="02010600030101010101" pitchFamily="2" charset="-122"/>
              </a:rPr>
              <a:t>{A</a:t>
            </a:r>
            <a:r>
              <a:rPr lang="en-US" altLang="zh-CN" sz="2200" baseline="-25000" dirty="0">
                <a:ea typeface="宋体" panose="02010600030101010101" pitchFamily="2" charset="-122"/>
              </a:rPr>
              <a:t>1</a:t>
            </a:r>
            <a:r>
              <a:rPr lang="en-US" altLang="zh-CN" sz="2200" dirty="0">
                <a:ea typeface="宋体" panose="02010600030101010101" pitchFamily="2" charset="-122"/>
              </a:rPr>
              <a:t>,  A</a:t>
            </a:r>
            <a:r>
              <a:rPr lang="en-US" altLang="zh-CN" sz="2200" baseline="-25000" dirty="0">
                <a:ea typeface="宋体" panose="02010600030101010101" pitchFamily="2" charset="-122"/>
              </a:rPr>
              <a:t>2</a:t>
            </a:r>
            <a:r>
              <a:rPr lang="en-US" altLang="zh-CN" sz="2200" dirty="0">
                <a:ea typeface="宋体" panose="02010600030101010101" pitchFamily="2" charset="-122"/>
              </a:rPr>
              <a:t>, </a:t>
            </a:r>
            <a:r>
              <a:rPr lang="en-US" altLang="zh-CN" sz="2200" baseline="-250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… ,  A</a:t>
            </a:r>
            <a:r>
              <a:rPr lang="en-US" altLang="zh-CN" sz="2200" baseline="-25000" dirty="0">
                <a:ea typeface="宋体" panose="02010600030101010101" pitchFamily="2" charset="-122"/>
              </a:rPr>
              <a:t>n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r>
              <a:rPr lang="en-US" altLang="zh-CN" sz="2200" baseline="30000" dirty="0"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 then the FD: </a:t>
            </a:r>
            <a:r>
              <a:rPr lang="en-US" altLang="zh-CN" sz="2200" dirty="0">
                <a:ea typeface="宋体" panose="02010600030101010101" pitchFamily="2" charset="-122"/>
              </a:rPr>
              <a:t>A</a:t>
            </a:r>
            <a:r>
              <a:rPr lang="en-US" altLang="zh-CN" sz="2200" baseline="-25000" dirty="0">
                <a:ea typeface="宋体" panose="02010600030101010101" pitchFamily="2" charset="-122"/>
              </a:rPr>
              <a:t>1</a:t>
            </a:r>
            <a:r>
              <a:rPr lang="en-US" altLang="zh-CN" sz="2200" dirty="0">
                <a:ea typeface="宋体" panose="02010600030101010101" pitchFamily="2" charset="-122"/>
              </a:rPr>
              <a:t>A</a:t>
            </a:r>
            <a:r>
              <a:rPr lang="en-US" altLang="zh-CN" sz="2200" baseline="-25000" dirty="0">
                <a:ea typeface="宋体" panose="02010600030101010101" pitchFamily="2" charset="-122"/>
              </a:rPr>
              <a:t>2</a:t>
            </a:r>
            <a:r>
              <a:rPr lang="en-US" altLang="zh-CN" sz="2200" dirty="0">
                <a:ea typeface="宋体" panose="02010600030101010101" pitchFamily="2" charset="-122"/>
              </a:rPr>
              <a:t>…</a:t>
            </a:r>
            <a:r>
              <a:rPr lang="en-US" altLang="zh-CN" sz="2200" dirty="0" err="1">
                <a:ea typeface="宋体" panose="02010600030101010101" pitchFamily="2" charset="-122"/>
              </a:rPr>
              <a:t>A</a:t>
            </a:r>
            <a:r>
              <a:rPr lang="en-US" altLang="zh-CN" sz="2200" baseline="-25000" dirty="0" err="1">
                <a:ea typeface="宋体" panose="02010600030101010101" pitchFamily="2" charset="-122"/>
              </a:rPr>
              <a:t>n</a:t>
            </a:r>
            <a:r>
              <a:rPr lang="en-US" altLang="zh-CN" sz="2200" dirty="0" err="1">
                <a:ea typeface="宋体" panose="02010600030101010101" pitchFamily="2" charset="-122"/>
                <a:sym typeface="Symbol" panose="05050102010706020507" pitchFamily="18" charset="2"/>
              </a:rPr>
              <a:t>B</a:t>
            </a:r>
            <a:r>
              <a:rPr lang="en-US" altLang="zh-CN" sz="2200" b="1" dirty="0">
                <a:ea typeface="宋体" panose="02010600030101010101" pitchFamily="2" charset="-122"/>
                <a:sym typeface="Symbol" panose="05050102010706020507" pitchFamily="18" charset="2"/>
              </a:rPr>
              <a:t> doesn’t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 follow from </a:t>
            </a:r>
            <a:r>
              <a:rPr lang="en-US" altLang="zh-CN" sz="2200" b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33400" y="609600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Computing the Closure of Attributes (Continued)</a:t>
            </a:r>
          </a:p>
        </p:txBody>
      </p:sp>
    </p:spTree>
    <p:extLst>
      <p:ext uri="{BB962C8B-B14F-4D97-AF65-F5344CB8AC3E}">
        <p14:creationId xmlns:p14="http://schemas.microsoft.com/office/powerpoint/2010/main" val="22085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R&lt; U,  F &gt;,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/>
              <a:t>U = (A,  B,  C,  G,  H,  I),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/>
              <a:t>F = {A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B,  A</a:t>
            </a:r>
            <a:r>
              <a:rPr lang="en-US" altLang="zh-CN" dirty="0">
                <a:sym typeface="Symbol" panose="05050102010706020507" pitchFamily="18" charset="2"/>
              </a:rPr>
              <a:t>C,  CGH,  CGI,  BH},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Do the following FDs follow from the original FDs?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 H</a:t>
            </a:r>
            <a:r>
              <a:rPr lang="en-US" altLang="zh-CN" dirty="0"/>
              <a:t>? {A} =&gt; {A,B,C,H} because of </a:t>
            </a:r>
            <a:r>
              <a:rPr lang="en-US" altLang="zh-CN" sz="2200" dirty="0"/>
              <a:t>A</a:t>
            </a:r>
            <a:r>
              <a:rPr lang="en-US" altLang="zh-CN" sz="2200" dirty="0">
                <a:sym typeface="Symbol" panose="05050102010706020507" pitchFamily="18" charset="2"/>
              </a:rPr>
              <a:t></a:t>
            </a:r>
            <a:r>
              <a:rPr lang="en-US" altLang="zh-CN" sz="2200" dirty="0"/>
              <a:t>B, A</a:t>
            </a:r>
            <a:r>
              <a:rPr lang="en-US" altLang="zh-CN" sz="2200" dirty="0">
                <a:sym typeface="Symbol" panose="05050102010706020507" pitchFamily="18" charset="2"/>
              </a:rPr>
              <a:t>C, BH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CG </a:t>
            </a:r>
            <a:r>
              <a:rPr lang="en-US" altLang="zh-CN" dirty="0">
                <a:sym typeface="Symbol" panose="05050102010706020507" pitchFamily="18" charset="2"/>
              </a:rPr>
              <a:t> HI? {CG}=&gt;{CGHI}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AG </a:t>
            </a:r>
            <a:r>
              <a:rPr lang="en-US" altLang="zh-CN" dirty="0">
                <a:sym typeface="Symbol" panose="05050102010706020507" pitchFamily="18" charset="2"/>
              </a:rPr>
              <a:t> I? {AG}=&gt;{AGBHCI} YES!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Since I is a member of the closure, we conclude that it </a:t>
            </a:r>
            <a:r>
              <a:rPr lang="en-US" dirty="0">
                <a:solidFill>
                  <a:srgbClr val="FF0000"/>
                </a:solidFill>
              </a:rPr>
              <a:t>follows</a:t>
            </a:r>
            <a:r>
              <a:rPr lang="en-US" dirty="0"/>
              <a:t>.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329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Given R&lt; U,  F &gt;,  U = (C,  T,  H,  R,  S),  F = {C</a:t>
            </a:r>
            <a:r>
              <a:rPr lang="en-US" altLang="zh-CN" dirty="0">
                <a:sym typeface="Symbol" panose="05050102010706020507" pitchFamily="18" charset="2"/>
              </a:rPr>
              <a:t>-&gt;T</a:t>
            </a:r>
            <a:r>
              <a:rPr lang="en-US" altLang="zh-CN" dirty="0"/>
              <a:t>,  HR</a:t>
            </a:r>
            <a:r>
              <a:rPr lang="en-US" altLang="zh-CN" dirty="0">
                <a:sym typeface="Symbol" panose="05050102010706020507" pitchFamily="18" charset="2"/>
              </a:rPr>
              <a:t>-&gt;C,  HT-&gt;R,  HS-&gt;R},  is HR or HS a candidate key?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{HR} =&gt; {HRCT} not all </a:t>
            </a:r>
            <a:r>
              <a:rPr lang="en-US" dirty="0"/>
              <a:t>(HR)+ = {HRCT} which is not set of all attributes. So HR is not a candidate key. 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{HS} =&gt; {HSRCT} ;</a:t>
            </a:r>
            <a:r>
              <a:rPr lang="en-US" dirty="0"/>
              <a:t>(HR)+ = </a:t>
            </a:r>
            <a:r>
              <a:rPr lang="en-US" altLang="zh-CN" dirty="0"/>
              <a:t>{HSRCT} which is set of ALL attributes.  SO HS IS a </a:t>
            </a:r>
            <a:r>
              <a:rPr lang="en-US" altLang="zh-CN"/>
              <a:t>candidate key.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09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Consider the relation scheme R = {E, F, G, H, I, J, K, L, M, M} and the set of functional dependencies {{E, F} -&gt; {G}, {F} -&gt; {I, J}, {E, H} -&gt; {K, L}, K -&gt; {M}, L -&gt; {N} on R. What is the candidate key (minimum </a:t>
            </a:r>
            <a:r>
              <a:rPr lang="en-US" b="1" dirty="0" err="1"/>
              <a:t>Superkey</a:t>
            </a:r>
            <a:r>
              <a:rPr lang="en-US" b="1" dirty="0"/>
              <a:t>) for R? </a:t>
            </a:r>
            <a:br>
              <a:rPr lang="en-US" dirty="0"/>
            </a:br>
            <a:r>
              <a:rPr lang="en-US" dirty="0"/>
              <a:t>A. {E, F}</a:t>
            </a:r>
            <a:br>
              <a:rPr lang="en-US" dirty="0"/>
            </a:br>
            <a:r>
              <a:rPr lang="en-US" dirty="0"/>
              <a:t>B. {E, F, H}</a:t>
            </a:r>
            <a:br>
              <a:rPr lang="en-US" dirty="0"/>
            </a:br>
            <a:r>
              <a:rPr lang="en-US" dirty="0"/>
              <a:t>C. {E, F, H, K, L}</a:t>
            </a:r>
            <a:br>
              <a:rPr lang="en-US" dirty="0"/>
            </a:br>
            <a:r>
              <a:rPr lang="en-US" dirty="0"/>
              <a:t>D. {E}</a:t>
            </a:r>
          </a:p>
        </p:txBody>
      </p:sp>
    </p:spTree>
    <p:extLst>
      <p:ext uri="{BB962C8B-B14F-4D97-AF65-F5344CB8AC3E}">
        <p14:creationId xmlns:p14="http://schemas.microsoft.com/office/powerpoint/2010/main" val="68900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 Dependencies (FDs)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 set of attributes X </a:t>
            </a:r>
            <a:r>
              <a:rPr lang="en-US" altLang="zh-CN" sz="2800" i="1" dirty="0"/>
              <a:t>functionally</a:t>
            </a:r>
            <a:r>
              <a:rPr lang="en-US" altLang="zh-CN" sz="2800" dirty="0"/>
              <a:t> </a:t>
            </a:r>
            <a:r>
              <a:rPr lang="en-US" altLang="zh-CN" sz="2800" i="1" dirty="0"/>
              <a:t>determines</a:t>
            </a:r>
            <a:r>
              <a:rPr lang="en-US" altLang="zh-CN" sz="2800" dirty="0"/>
              <a:t>  a set of attributes Y if the value of X determines a unique value for Y</a:t>
            </a:r>
          </a:p>
          <a:p>
            <a:r>
              <a:rPr lang="en-US" altLang="zh-CN" sz="2800" dirty="0"/>
              <a:t>r(R): 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3000" dirty="0"/>
          </a:p>
          <a:p>
            <a:r>
              <a:rPr lang="en-US" altLang="zh-CN" sz="3000" dirty="0"/>
              <a:t>X -&gt; Y; </a:t>
            </a:r>
            <a:endParaRPr lang="zh-CN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200CF04-2D3D-4A2F-8A8D-718CEFB79F33}"/>
                  </a:ext>
                </a:extLst>
              </p:cNvPr>
              <p:cNvSpPr txBox="1"/>
              <p:nvPr/>
            </p:nvSpPr>
            <p:spPr>
              <a:xfrm>
                <a:off x="916095" y="3586182"/>
                <a:ext cx="73118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200CF04-2D3D-4A2F-8A8D-718CEFB79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95" y="3586182"/>
                <a:ext cx="731181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638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Answer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79120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b="1" dirty="0"/>
              <a:t>R = {E, F, G, H, I, J, K, L, M, M} </a:t>
            </a:r>
          </a:p>
          <a:p>
            <a:pPr marL="0" indent="0" fontAlgn="base">
              <a:buNone/>
            </a:pPr>
            <a:r>
              <a:rPr lang="en-US" dirty="0"/>
              <a:t>A. {E, F}</a:t>
            </a:r>
            <a:br>
              <a:rPr lang="en-US" dirty="0"/>
            </a:br>
            <a:r>
              <a:rPr lang="en-US" dirty="0"/>
              <a:t>B. {E, F, H}</a:t>
            </a:r>
            <a:br>
              <a:rPr lang="en-US" dirty="0"/>
            </a:br>
            <a:r>
              <a:rPr lang="en-US" dirty="0"/>
              <a:t>C. {E, F, H, K, L}</a:t>
            </a:r>
            <a:br>
              <a:rPr lang="en-US" dirty="0"/>
            </a:br>
            <a:r>
              <a:rPr lang="en-US" dirty="0"/>
              <a:t>D. {E}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Finding attribute closure of all given options, we get:</a:t>
            </a:r>
            <a:br>
              <a:rPr lang="en-US" dirty="0"/>
            </a:br>
            <a:r>
              <a:rPr lang="en-US" dirty="0"/>
              <a:t>{E,F}+ = {EFGIJ}</a:t>
            </a:r>
            <a:br>
              <a:rPr lang="en-US" dirty="0"/>
            </a:br>
            <a:r>
              <a:rPr lang="en-US" b="1" dirty="0"/>
              <a:t>{E,F,H}+ = {EFHGIJKLMN}</a:t>
            </a:r>
            <a:br>
              <a:rPr lang="en-US" dirty="0"/>
            </a:br>
            <a:r>
              <a:rPr lang="en-US" b="1" dirty="0"/>
              <a:t>{E,F,H,K,L}+ = {{EFHGIJKLMN}</a:t>
            </a:r>
            <a:br>
              <a:rPr lang="en-US" dirty="0"/>
            </a:br>
            <a:r>
              <a:rPr lang="en-US" dirty="0"/>
              <a:t>{E}+ = {E}</a:t>
            </a:r>
            <a:br>
              <a:rPr lang="en-US" dirty="0"/>
            </a:br>
            <a:r>
              <a:rPr lang="en-US" dirty="0"/>
              <a:t>{EFH}+ and {EFHKL}+ results in set of </a:t>
            </a:r>
            <a:r>
              <a:rPr lang="en-US" b="1" dirty="0"/>
              <a:t>all</a:t>
            </a:r>
            <a:r>
              <a:rPr lang="en-US" dirty="0"/>
              <a:t> attributes, </a:t>
            </a:r>
            <a:r>
              <a:rPr lang="en-US" b="1" dirty="0"/>
              <a:t>but EFH is minimal</a:t>
            </a:r>
            <a:r>
              <a:rPr lang="en-US" dirty="0"/>
              <a:t>. So it will be candidate key. So correct option is (B).</a:t>
            </a:r>
            <a:br>
              <a:rPr 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59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Consider a relation scheme R = (A, B, C, D, E, H) on which the following functional dependencies hold: {A–&gt;B, BC–&gt; D, E–&gt;C, D–&gt;A}. What are the candidate keys of R?</a:t>
            </a:r>
            <a:br>
              <a:rPr lang="en-US" dirty="0"/>
            </a:br>
            <a:r>
              <a:rPr lang="en-US" dirty="0"/>
              <a:t>(a) AE, BE</a:t>
            </a:r>
            <a:br>
              <a:rPr lang="en-US" dirty="0"/>
            </a:br>
            <a:r>
              <a:rPr lang="en-US" dirty="0"/>
              <a:t>(b) AE, BE, DE</a:t>
            </a:r>
            <a:br>
              <a:rPr lang="en-US" dirty="0"/>
            </a:br>
            <a:r>
              <a:rPr lang="en-US" dirty="0"/>
              <a:t>(c) AEH, BEH, BCH</a:t>
            </a:r>
            <a:br>
              <a:rPr lang="en-US" dirty="0"/>
            </a:br>
            <a:r>
              <a:rPr lang="en-US" dirty="0"/>
              <a:t>(d) AEH, BEH, DEH</a:t>
            </a:r>
          </a:p>
        </p:txBody>
      </p:sp>
    </p:spTree>
    <p:extLst>
      <p:ext uri="{BB962C8B-B14F-4D97-AF65-F5344CB8AC3E}">
        <p14:creationId xmlns:p14="http://schemas.microsoft.com/office/powerpoint/2010/main" val="3391605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Answer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701040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dirty="0"/>
              <a:t>{A–&gt;B, BC–&gt; D, E–&gt;C, D–&gt;A}.</a:t>
            </a:r>
          </a:p>
          <a:p>
            <a:pPr fontAlgn="base"/>
            <a:r>
              <a:rPr lang="en-US" dirty="0"/>
              <a:t>(a) AE, BE</a:t>
            </a:r>
            <a:br>
              <a:rPr lang="en-US" dirty="0"/>
            </a:br>
            <a:r>
              <a:rPr lang="en-US" dirty="0"/>
              <a:t>(b) AE, BE, DE</a:t>
            </a:r>
            <a:br>
              <a:rPr lang="en-US" dirty="0"/>
            </a:br>
            <a:r>
              <a:rPr lang="en-US" dirty="0"/>
              <a:t>(c) AEH, BEH, BCH</a:t>
            </a:r>
            <a:br>
              <a:rPr lang="en-US" dirty="0"/>
            </a:br>
            <a:r>
              <a:rPr lang="en-US" dirty="0"/>
              <a:t>(d) AEH, BEH, DEH</a:t>
            </a:r>
          </a:p>
          <a:p>
            <a:pPr fontAlgn="base"/>
            <a:r>
              <a:rPr lang="en-US" b="1" dirty="0"/>
              <a:t>Answer:</a:t>
            </a:r>
            <a:r>
              <a:rPr lang="en-US" dirty="0"/>
              <a:t> (AE)+ = {ABECD} which is not set of all attributes. So AE is not a candidate key. Hence option A and B are wrong.</a:t>
            </a:r>
            <a:br>
              <a:rPr lang="en-US" dirty="0"/>
            </a:br>
            <a:r>
              <a:rPr lang="en-US" dirty="0"/>
              <a:t>(AEH)+ = {ABCDEH}</a:t>
            </a:r>
            <a:br>
              <a:rPr lang="en-US" dirty="0"/>
            </a:br>
            <a:r>
              <a:rPr lang="en-US" dirty="0"/>
              <a:t>(BEH)+ = {BEHCDA}</a:t>
            </a:r>
            <a:br>
              <a:rPr lang="en-US" dirty="0"/>
            </a:br>
            <a:r>
              <a:rPr lang="en-US" dirty="0"/>
              <a:t>(BCH)+ = {BCHDA} which is not set of all attributes. So BCH is not a candidate key. Hence option C is wrong. So correct answer is D.</a:t>
            </a:r>
          </a:p>
          <a:p>
            <a:pPr marL="0" indent="0" fontAlgn="base">
              <a:buNone/>
            </a:pPr>
            <a:br>
              <a:rPr 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97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functional dependencies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3" y="1447800"/>
          <a:ext cx="853439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2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8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2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82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82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82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Street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Fav. beer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2438400"/>
            <a:ext cx="358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 Name,  Last Name,  DOB -&gt; SSN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861" y="2819400"/>
            <a:ext cx="358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SSN -&gt; First Name,  Last Name,  DOB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200400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DOB -&gt; 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2438400"/>
            <a:ext cx="262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Street address,  City -&gt; Zip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5400" y="2743200"/>
            <a:ext cx="262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Zip -&gt; Street address,  City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581400"/>
            <a:ext cx="167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SSN -&gt; Fav. beer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962400"/>
            <a:ext cx="405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 Name,  Last Name,  DOB -&gt; Fav. beer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49831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Instance that satisfies the FD: AB-&gt;C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want to add a tuple (a1, b1, c2, d1)? NOT WORKS because a1,b1 already existed! AB is composite PK</a:t>
            </a:r>
          </a:p>
          <a:p>
            <a:r>
              <a:rPr lang="en-US" dirty="0"/>
              <a:t>To mention that primary key constraint is a FD</a:t>
            </a:r>
          </a:p>
          <a:p>
            <a:pPr lvl="1"/>
            <a:r>
              <a:rPr lang="en-US" dirty="0"/>
              <a:t>X: the attributes of the key</a:t>
            </a:r>
          </a:p>
          <a:p>
            <a:pPr lvl="1"/>
            <a:r>
              <a:rPr lang="en-US" dirty="0"/>
              <a:t>Y: set of all attributes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62649"/>
              </p:ext>
            </p:extLst>
          </p:nvPr>
        </p:nvGraphicFramePr>
        <p:xfrm>
          <a:off x="990600" y="1676400"/>
          <a:ext cx="6096000" cy="1900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 are: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Transitive if A-&gt;B and B-&gt;C means A-&gt;C</a:t>
            </a:r>
          </a:p>
          <a:p>
            <a:r>
              <a:rPr lang="en-US" sz="3600" dirty="0"/>
              <a:t>Splittable on the right</a:t>
            </a:r>
          </a:p>
          <a:p>
            <a:r>
              <a:rPr lang="en-US" sz="3600" dirty="0"/>
              <a:t>Not splittable on the left</a:t>
            </a:r>
          </a:p>
          <a:p>
            <a:pPr lvl="1"/>
            <a:r>
              <a:rPr lang="en-US" dirty="0"/>
              <a:t>Examples: Consider the following FD's: </a:t>
            </a:r>
          </a:p>
          <a:p>
            <a:pPr lvl="2"/>
            <a:r>
              <a:rPr lang="en-US" dirty="0"/>
              <a:t>Title, Year -&gt; length</a:t>
            </a:r>
          </a:p>
          <a:p>
            <a:pPr lvl="2"/>
            <a:r>
              <a:rPr lang="en-US" dirty="0"/>
              <a:t>Title, Year -&gt; genre</a:t>
            </a:r>
          </a:p>
          <a:p>
            <a:pPr lvl="2"/>
            <a:r>
              <a:rPr lang="en-US" dirty="0"/>
              <a:t>Title Year -&gt; </a:t>
            </a:r>
            <a:r>
              <a:rPr lang="en-US" dirty="0" err="1"/>
              <a:t>studioName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r>
              <a:rPr lang="en-US" dirty="0"/>
              <a:t>is equivalent to: </a:t>
            </a:r>
          </a:p>
          <a:p>
            <a:pPr lvl="2"/>
            <a:r>
              <a:rPr lang="en-US" dirty="0"/>
              <a:t>Title, Year -&gt;  length, genre, </a:t>
            </a:r>
            <a:r>
              <a:rPr lang="en-US" dirty="0" err="1"/>
              <a:t>studioName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FD: title year -&gt; length is NOT equivalent to: 	</a:t>
            </a:r>
          </a:p>
          <a:p>
            <a:pPr lvl="2"/>
            <a:r>
              <a:rPr lang="en-US" dirty="0"/>
              <a:t>Title -&gt; length </a:t>
            </a:r>
          </a:p>
          <a:p>
            <a:pPr lvl="2"/>
            <a:r>
              <a:rPr lang="en-US" dirty="0"/>
              <a:t>Year -&gt; length</a:t>
            </a:r>
          </a:p>
          <a:p>
            <a:r>
              <a:rPr lang="en-US" sz="3600" dirty="0"/>
              <a:t>Reflexive: {A, B, C, D}: ABCD -&gt; ABC and all other subsets.</a:t>
            </a:r>
          </a:p>
          <a:p>
            <a:r>
              <a:rPr lang="en-US" sz="3600" dirty="0"/>
              <a:t>Augmentative  A -&gt; B means AC -&gt; BC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Closure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of a set F of FDs is the </a:t>
            </a:r>
            <a:r>
              <a:rPr lang="en-US" altLang="zh-CN" dirty="0">
                <a:solidFill>
                  <a:srgbClr val="FF0000"/>
                </a:solidFill>
              </a:rPr>
              <a:t>set F</a:t>
            </a:r>
            <a:r>
              <a:rPr lang="en-US" altLang="zh-CN" baseline="30000" dirty="0">
                <a:solidFill>
                  <a:srgbClr val="FF0000"/>
                </a:solidFill>
              </a:rPr>
              <a:t>+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of all FDs that can be inferred from F.</a:t>
            </a:r>
          </a:p>
          <a:p>
            <a:r>
              <a:rPr lang="en-US" dirty="0"/>
              <a:t>Armstrong's Axioms</a:t>
            </a:r>
          </a:p>
          <a:p>
            <a:pPr lvl="1"/>
            <a:r>
              <a:rPr lang="en-US" b="1" dirty="0"/>
              <a:t>Reflexivity</a:t>
            </a:r>
            <a:r>
              <a:rPr lang="en-US" dirty="0"/>
              <a:t>: If X   Y, then X-&gt;Y. (trivial)</a:t>
            </a:r>
          </a:p>
          <a:p>
            <a:pPr lvl="1"/>
            <a:r>
              <a:rPr lang="en-US" b="1" dirty="0"/>
              <a:t>Augmentation</a:t>
            </a:r>
            <a:r>
              <a:rPr lang="en-US" dirty="0"/>
              <a:t>: If X-&gt;Y, then XZ-&gt;YZ for any Z.</a:t>
            </a:r>
          </a:p>
          <a:p>
            <a:pPr lvl="1"/>
            <a:r>
              <a:rPr lang="en-US" b="1" dirty="0"/>
              <a:t>Transitivity</a:t>
            </a:r>
            <a:r>
              <a:rPr lang="en-US" dirty="0"/>
              <a:t>: If X-&gt;Y and Y-&gt;Z, then X-&gt;Z.</a:t>
            </a:r>
          </a:p>
          <a:p>
            <a:pPr lvl="1"/>
            <a:r>
              <a:rPr lang="en-US" b="1" dirty="0"/>
              <a:t>Union</a:t>
            </a:r>
            <a:r>
              <a:rPr lang="en-US" dirty="0"/>
              <a:t>: If X-&gt;Y and X-&gt;Z, then X-&gt;YZ.</a:t>
            </a:r>
          </a:p>
          <a:p>
            <a:pPr lvl="1"/>
            <a:r>
              <a:rPr lang="en-US" b="1" dirty="0"/>
              <a:t>Decomposition</a:t>
            </a:r>
            <a:r>
              <a:rPr lang="en-US" dirty="0"/>
              <a:t>: If X-&gt;YZ, then X-&gt;Y and X-&gt;Z.</a:t>
            </a:r>
            <a:endParaRPr lang="en-US" baseline="30000" dirty="0"/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14620"/>
              </p:ext>
            </p:extLst>
          </p:nvPr>
        </p:nvGraphicFramePr>
        <p:xfrm>
          <a:off x="3496025" y="3381928"/>
          <a:ext cx="237775" cy="277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3" imgW="152400" imgH="177800" progId="Equation.3">
                  <p:embed/>
                </p:oleObj>
              </mc:Choice>
              <mc:Fallback>
                <p:oleObj name="Equation" r:id="rId3" imgW="1524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6025" y="3381928"/>
                        <a:ext cx="237775" cy="277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85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the Closure of Attributes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R(A,B,C,D,E,F) and the </a:t>
            </a:r>
          </a:p>
          <a:p>
            <a:pPr lvl="1"/>
            <a:r>
              <a:rPr lang="en-US" dirty="0"/>
              <a:t>FD's AB-&gt;C, BC-&gt;AD, D-&gt;E, and CF-&gt;B satisfy. Compute {A,B}+ . </a:t>
            </a:r>
          </a:p>
          <a:p>
            <a:pPr lvl="1"/>
            <a:r>
              <a:rPr lang="en-US" dirty="0"/>
              <a:t>First split BC-&gt;AD into BC-&gt;A and BC-&gt;D. </a:t>
            </a:r>
          </a:p>
          <a:p>
            <a:pPr lvl="1"/>
            <a:r>
              <a:rPr lang="en-US" dirty="0"/>
              <a:t>Start with X={A,B} and consider AB-&gt;C; A and B are in X, so, we add C to X. Now X={A,B,C}. From BC-&gt;D, add D. Now X={A,B,C,D} From D-&gt;E, add E. Now X={A,B,C,D,E} Nothing new can be added. So, X={A,B,C,D,E}.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980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Superkey</a:t>
            </a:r>
            <a:r>
              <a:rPr lang="en-US" altLang="zh-CN" dirty="0"/>
              <a:t> and Candidate 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</a:t>
            </a:r>
            <a:r>
              <a:rPr lang="en-US" altLang="zh-CN" b="1" dirty="0" err="1">
                <a:solidFill>
                  <a:srgbClr val="FF0000"/>
                </a:solidFill>
              </a:rPr>
              <a:t>superkey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a combination of attributes that can be uniquely used to identify a database record</a:t>
            </a:r>
            <a:r>
              <a:rPr lang="en-US" altLang="zh-CN" dirty="0">
                <a:solidFill>
                  <a:srgbClr val="FF0000"/>
                </a:solidFill>
              </a:rPr>
              <a:t>. Closure(</a:t>
            </a:r>
            <a:r>
              <a:rPr lang="en-US" altLang="zh-CN" dirty="0" err="1">
                <a:solidFill>
                  <a:srgbClr val="FF0000"/>
                </a:solidFill>
              </a:rPr>
              <a:t>superkey</a:t>
            </a:r>
            <a:r>
              <a:rPr lang="en-US" altLang="zh-CN" dirty="0">
                <a:solidFill>
                  <a:srgbClr val="FF0000"/>
                </a:solidFill>
              </a:rPr>
              <a:t>) = R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 A </a:t>
            </a:r>
            <a:r>
              <a:rPr lang="en-US" altLang="zh-CN" b="1" dirty="0">
                <a:solidFill>
                  <a:srgbClr val="FF0000"/>
                </a:solidFill>
              </a:rPr>
              <a:t>candidate key</a:t>
            </a:r>
            <a:r>
              <a:rPr lang="en-US" altLang="zh-CN" dirty="0"/>
              <a:t> is a minimal set of attributes necessary to identify a tuple; this is also called a minimal </a:t>
            </a:r>
            <a:r>
              <a:rPr lang="en-US" altLang="zh-CN" dirty="0" err="1"/>
              <a:t>superkey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86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Superkey</a:t>
            </a:r>
            <a:r>
              <a:rPr lang="en-US" altLang="zh-CN" dirty="0"/>
              <a:t> and Candidate Key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Employee schema : </a:t>
            </a:r>
          </a:p>
          <a:p>
            <a:pPr lvl="1"/>
            <a:r>
              <a:rPr lang="en-US" altLang="zh-CN" dirty="0"/>
              <a:t>{</a:t>
            </a:r>
            <a:r>
              <a:rPr lang="en-US" altLang="zh-CN" dirty="0" err="1"/>
              <a:t>employeeID</a:t>
            </a:r>
            <a:r>
              <a:rPr lang="en-US" altLang="zh-CN" dirty="0"/>
              <a:t>,  name,  job,  </a:t>
            </a:r>
            <a:r>
              <a:rPr lang="en-US" altLang="zh-CN" dirty="0" err="1"/>
              <a:t>departmentID</a:t>
            </a:r>
            <a:r>
              <a:rPr lang="en-US" altLang="zh-CN" dirty="0"/>
              <a:t>}</a:t>
            </a:r>
          </a:p>
          <a:p>
            <a:r>
              <a:rPr lang="en-US" altLang="zh-CN" dirty="0" err="1"/>
              <a:t>Superkey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{</a:t>
            </a:r>
            <a:r>
              <a:rPr lang="en-US" altLang="zh-CN" dirty="0" err="1"/>
              <a:t>employeeID</a:t>
            </a:r>
            <a:r>
              <a:rPr lang="en-US" altLang="zh-CN" dirty="0"/>
              <a:t>,  Name}</a:t>
            </a:r>
          </a:p>
          <a:p>
            <a:pPr lvl="1"/>
            <a:r>
              <a:rPr lang="en-US" altLang="zh-CN" dirty="0"/>
              <a:t>{</a:t>
            </a:r>
            <a:r>
              <a:rPr lang="en-US" altLang="zh-CN" dirty="0" err="1"/>
              <a:t>employeeID</a:t>
            </a:r>
            <a:r>
              <a:rPr lang="en-US" altLang="zh-CN" dirty="0"/>
              <a:t>,  Name,  job}</a:t>
            </a:r>
          </a:p>
          <a:p>
            <a:pPr lvl="1"/>
            <a:r>
              <a:rPr lang="en-US" altLang="zh-CN" dirty="0"/>
              <a:t>{</a:t>
            </a:r>
            <a:r>
              <a:rPr lang="en-US" altLang="zh-CN" dirty="0" err="1"/>
              <a:t>employeeID</a:t>
            </a:r>
            <a:r>
              <a:rPr lang="en-US" altLang="zh-CN" dirty="0"/>
              <a:t>,  Name,  job,  </a:t>
            </a:r>
            <a:r>
              <a:rPr lang="en-US" altLang="zh-CN" dirty="0" err="1"/>
              <a:t>departmentID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…</a:t>
            </a:r>
          </a:p>
          <a:p>
            <a:r>
              <a:rPr lang="en-US" altLang="zh-CN" dirty="0"/>
              <a:t>Minimal </a:t>
            </a:r>
            <a:r>
              <a:rPr lang="en-US" altLang="zh-CN" dirty="0" err="1"/>
              <a:t>superkey</a:t>
            </a:r>
            <a:r>
              <a:rPr lang="en-US" altLang="zh-CN" dirty="0"/>
              <a:t>: {</a:t>
            </a:r>
            <a:r>
              <a:rPr lang="en-US" altLang="zh-CN" dirty="0" err="1"/>
              <a:t>employeeID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Candidate key: {</a:t>
            </a:r>
            <a:r>
              <a:rPr lang="en-US" altLang="zh-CN" dirty="0" err="1"/>
              <a:t>employeeID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53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1559</Words>
  <Application>Microsoft Office PowerPoint</Application>
  <PresentationFormat>On-screen Show (4:3)</PresentationFormat>
  <Paragraphs>238</Paragraphs>
  <Slides>22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Office Theme</vt:lpstr>
      <vt:lpstr>Equation</vt:lpstr>
      <vt:lpstr>公式</vt:lpstr>
      <vt:lpstr>Functional dependencies </vt:lpstr>
      <vt:lpstr>Functional Dependencies (FDs)</vt:lpstr>
      <vt:lpstr>Find functional dependencies</vt:lpstr>
      <vt:lpstr>Functional Dependency</vt:lpstr>
      <vt:lpstr>FDs are:</vt:lpstr>
      <vt:lpstr>Closure</vt:lpstr>
      <vt:lpstr>Computing the Closure of Attributes</vt:lpstr>
      <vt:lpstr>Superkey and Candidate Key</vt:lpstr>
      <vt:lpstr>Superkey and Candidate Key Example</vt:lpstr>
      <vt:lpstr>Problem Solving</vt:lpstr>
      <vt:lpstr>PowerPoint Presentation</vt:lpstr>
      <vt:lpstr>Problem Solving</vt:lpstr>
      <vt:lpstr>Problem Solving</vt:lpstr>
      <vt:lpstr>Problem Solving</vt:lpstr>
      <vt:lpstr>PowerPoint Presentation</vt:lpstr>
      <vt:lpstr>PowerPoint Presentation</vt:lpstr>
      <vt:lpstr>Exercise</vt:lpstr>
      <vt:lpstr>Exercise</vt:lpstr>
      <vt:lpstr>Exercise</vt:lpstr>
      <vt:lpstr>Answer</vt:lpstr>
      <vt:lpstr>Exercise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yaros</dc:creator>
  <cp:lastModifiedBy>jazz</cp:lastModifiedBy>
  <cp:revision>175</cp:revision>
  <dcterms:created xsi:type="dcterms:W3CDTF">2012-02-28T01:57:35Z</dcterms:created>
  <dcterms:modified xsi:type="dcterms:W3CDTF">2019-03-31T16:15:35Z</dcterms:modified>
</cp:coreProperties>
</file>