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95" r:id="rId3"/>
    <p:sldId id="292" r:id="rId4"/>
    <p:sldId id="294" r:id="rId5"/>
    <p:sldId id="296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1916" autoAdjust="0"/>
  </p:normalViewPr>
  <p:slideViewPr>
    <p:cSldViewPr>
      <p:cViewPr varScale="1">
        <p:scale>
          <a:sx n="60" d="100"/>
          <a:sy n="60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EED89-4E7D-408E-84FF-6CF0097ADEFF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3BEF2-3F43-498B-B93E-D4BC7D4E7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F3E6-A735-473D-8364-2A5D963CB5A8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3C98-BA7A-4147-8BAD-E9B68FA4E9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Serializable vs Non-Serializable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Transactions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transaction is a computation (i.e., program </a:t>
            </a:r>
            <a:r>
              <a:rPr lang="en-US" altLang="zh-CN" i="1" dirty="0">
                <a:ea typeface="宋体" panose="02010600030101010101" pitchFamily="2" charset="-122"/>
              </a:rPr>
              <a:t>in execution</a:t>
            </a:r>
            <a:r>
              <a:rPr lang="en-US" altLang="zh-CN" dirty="0">
                <a:ea typeface="宋体" panose="02010600030101010101" pitchFamily="2" charset="-122"/>
              </a:rPr>
              <a:t>) that accesses and possibly modifies a database: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Not the source code; not the binaries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be interleaved with other transactions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But guarantees certain correctness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10801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ACID Properties</a:t>
            </a:r>
          </a:p>
        </p:txBody>
      </p:sp>
      <p:sp>
        <p:nvSpPr>
          <p:cNvPr id="1843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 ACID properties formalize the notion of a transaction behaving as one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(Failure) </a:t>
            </a:r>
            <a:r>
              <a:rPr lang="en-US" altLang="zh-CN" sz="2400" i="1" dirty="0">
                <a:ea typeface="宋体" panose="02010600030101010101" pitchFamily="2" charset="-122"/>
              </a:rPr>
              <a:t>Atomicity</a:t>
            </a:r>
            <a:r>
              <a:rPr lang="en-US" altLang="zh-CN" sz="2400" dirty="0">
                <a:ea typeface="宋体" panose="02010600030101010101" pitchFamily="2" charset="-122"/>
              </a:rPr>
              <a:t>—all or none—if failed then no changes to DB or messages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This is the vernacular notion of “transaction”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ea typeface="宋体" panose="02010600030101010101" pitchFamily="2" charset="-122"/>
              </a:rPr>
              <a:t>Consistency</a:t>
            </a:r>
            <a:r>
              <a:rPr lang="en-US" altLang="zh-CN" sz="2400" dirty="0">
                <a:ea typeface="宋体" panose="02010600030101010101" pitchFamily="2" charset="-122"/>
              </a:rPr>
              <a:t>—don't violate DB integrity constraints: execution of the op is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ea typeface="宋体" panose="02010600030101010101" pitchFamily="2" charset="-122"/>
              </a:rPr>
              <a:t>Isolation</a:t>
            </a:r>
            <a:r>
              <a:rPr lang="en-US" altLang="zh-CN" sz="2400" dirty="0">
                <a:ea typeface="宋体" panose="02010600030101010101" pitchFamily="2" charset="-122"/>
              </a:rPr>
              <a:t> (Atomicity)—partial results are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ea typeface="宋体" panose="02010600030101010101" pitchFamily="2" charset="-122"/>
              </a:rPr>
              <a:t>Durability</a:t>
            </a:r>
            <a:r>
              <a:rPr lang="en-US" altLang="zh-CN" sz="2400" dirty="0">
                <a:ea typeface="宋体" panose="02010600030101010101" pitchFamily="2" charset="-122"/>
              </a:rPr>
              <a:t>—effects (of transactions that "happened" or committed) are forever</a:t>
            </a:r>
          </a:p>
        </p:txBody>
      </p:sp>
    </p:spTree>
    <p:extLst>
      <p:ext uri="{BB962C8B-B14F-4D97-AF65-F5344CB8AC3E}">
        <p14:creationId xmlns:p14="http://schemas.microsoft.com/office/powerpoint/2010/main" val="18268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Schedules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Schedule of T</a:t>
            </a:r>
            <a:r>
              <a:rPr lang="en-US" altLang="zh-CN" sz="2800" baseline="-10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...</a:t>
            </a:r>
            <a:r>
              <a:rPr lang="en-US" altLang="zh-CN" sz="2800" dirty="0" err="1">
                <a:ea typeface="宋体" panose="02010600030101010101" pitchFamily="2" charset="-122"/>
              </a:rPr>
              <a:t>T</a:t>
            </a:r>
            <a:r>
              <a:rPr lang="en-US" altLang="zh-CN" sz="2800" baseline="-10000" dirty="0" err="1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has all ops of T</a:t>
            </a:r>
            <a:r>
              <a:rPr lang="en-US" altLang="zh-CN" sz="2800" baseline="-10000" dirty="0"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ea typeface="宋体" panose="02010600030101010101" pitchFamily="2" charset="-122"/>
              </a:rPr>
              <a:t>...</a:t>
            </a:r>
            <a:r>
              <a:rPr lang="en-US" altLang="zh-CN" sz="2800" dirty="0" err="1">
                <a:ea typeface="宋体" panose="02010600030101010101" pitchFamily="2" charset="-122"/>
              </a:rPr>
              <a:t>T</a:t>
            </a:r>
            <a:r>
              <a:rPr lang="en-US" altLang="zh-CN" sz="2800" baseline="-10000" dirty="0" err="1"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ea typeface="宋体" panose="02010600030101010101" pitchFamily="2" charset="-122"/>
              </a:rPr>
              <a:t> in the same order as within each </a:t>
            </a:r>
            <a:r>
              <a:rPr lang="en-US" altLang="zh-CN" sz="2800" dirty="0" err="1">
                <a:ea typeface="宋体" panose="02010600030101010101" pitchFamily="2" charset="-122"/>
              </a:rPr>
              <a:t>T</a:t>
            </a:r>
            <a:r>
              <a:rPr lang="en-US" altLang="zh-CN" sz="2800" baseline="-100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, but </a:t>
            </a:r>
            <a:r>
              <a:rPr lang="en-US" altLang="zh-CN" sz="2800" i="1" dirty="0">
                <a:ea typeface="宋体" panose="02010600030101010101" pitchFamily="2" charset="-122"/>
              </a:rPr>
              <a:t>interleaved</a:t>
            </a:r>
            <a:r>
              <a:rPr lang="en-US" altLang="zh-CN" sz="2800" dirty="0">
                <a:ea typeface="宋体" panose="02010600030101010101" pitchFamily="2" charset="-122"/>
              </a:rPr>
              <a:t> across </a:t>
            </a:r>
            <a:r>
              <a:rPr lang="en-US" altLang="zh-CN" sz="2800" dirty="0" err="1">
                <a:ea typeface="宋体" panose="02010600030101010101" pitchFamily="2" charset="-122"/>
              </a:rPr>
              <a:t>T</a:t>
            </a:r>
            <a:r>
              <a:rPr lang="en-US" altLang="zh-CN" sz="2800" baseline="-10000" dirty="0" err="1"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ea typeface="宋体" panose="02010600030101010101" pitchFamily="2" charset="-122"/>
              </a:rPr>
              <a:t> to model concurrency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Includes active transactions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Typically a partial order among events</a:t>
            </a:r>
          </a:p>
        </p:txBody>
      </p:sp>
    </p:spTree>
    <p:extLst>
      <p:ext uri="{BB962C8B-B14F-4D97-AF65-F5344CB8AC3E}">
        <p14:creationId xmlns:p14="http://schemas.microsoft.com/office/powerpoint/2010/main" val="6890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Serializable Schedules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Interleaved schedules are desirable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Those </a:t>
            </a:r>
            <a:r>
              <a:rPr lang="en-US" altLang="zh-CN" i="1" dirty="0">
                <a:ea typeface="宋体" panose="02010600030101010101" pitchFamily="2" charset="-122"/>
              </a:rPr>
              <a:t>equivalent</a:t>
            </a:r>
            <a:r>
              <a:rPr lang="en-US" altLang="zh-CN" dirty="0">
                <a:ea typeface="宋体" panose="02010600030101010101" pitchFamily="2" charset="-122"/>
              </a:rPr>
              <a:t> to some serial schedule. Here equivalent can mean 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Conflict</a:t>
            </a:r>
            <a:r>
              <a:rPr lang="en-US" altLang="zh-CN" dirty="0">
                <a:ea typeface="宋体" panose="02010600030101010101" pitchFamily="2" charset="-122"/>
              </a:rPr>
              <a:t> equivalent—all pairs of conflicting ops are ordered the same way</a:t>
            </a:r>
          </a:p>
          <a:p>
            <a:pPr lvl="1" eaLnBrk="1" hangingPunct="1"/>
            <a:r>
              <a:rPr lang="en-US" altLang="zh-CN" i="1" dirty="0">
                <a:ea typeface="宋体" panose="02010600030101010101" pitchFamily="2" charset="-122"/>
              </a:rPr>
              <a:t>View</a:t>
            </a:r>
            <a:r>
              <a:rPr lang="en-US" altLang="zh-CN" dirty="0">
                <a:ea typeface="宋体" panose="02010600030101010101" pitchFamily="2" charset="-122"/>
              </a:rPr>
              <a:t> equivalent—all users get the same view</a:t>
            </a:r>
          </a:p>
        </p:txBody>
      </p:sp>
    </p:spTree>
    <p:extLst>
      <p:ext uri="{BB962C8B-B14F-4D97-AF65-F5344CB8AC3E}">
        <p14:creationId xmlns:p14="http://schemas.microsoft.com/office/powerpoint/2010/main" val="35133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Serializable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(A,t)</a:t>
            </a:r>
          </a:p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4267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t+=100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r>
              <a:rPr lang="en-US" b="1" baseline="-25000" dirty="0"/>
              <a:t>1 </a:t>
            </a:r>
            <a:r>
              <a:rPr lang="en-US" b="1" dirty="0"/>
              <a:t>(A,t)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t+=100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7244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r>
              <a:rPr lang="en-US" b="1" baseline="-25000" dirty="0"/>
              <a:t>1 </a:t>
            </a:r>
            <a:r>
              <a:rPr lang="en-US" b="1" dirty="0"/>
              <a:t>(B)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8100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(B,t)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24384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r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(A,t)</a:t>
            </a:r>
          </a:p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05000" y="56388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t*=2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33528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</a:t>
            </a:r>
            <a:r>
              <a:rPr lang="en-US" b="1" baseline="-25000" dirty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</a:rPr>
              <a:t>(A,t)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2895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t*=2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5000" y="60960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</a:t>
            </a:r>
            <a:r>
              <a:rPr lang="en-US" b="1" baseline="-25000" dirty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</a:rPr>
              <a:t>(B)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05000" y="51816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(B,t)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" y="6858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Order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486400" y="685800"/>
            <a:ext cx="3202724" cy="1752600"/>
            <a:chOff x="5181600" y="2895600"/>
            <a:chExt cx="3202724" cy="1752600"/>
          </a:xfrm>
        </p:grpSpPr>
        <p:sp>
          <p:nvSpPr>
            <p:cNvPr id="46" name="Rectangle 45"/>
            <p:cNvSpPr/>
            <p:nvPr/>
          </p:nvSpPr>
          <p:spPr>
            <a:xfrm>
              <a:off x="5334000" y="3810000"/>
              <a:ext cx="1447800" cy="381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/>
                <a:t>Transaction 1</a:t>
              </a:r>
            </a:p>
            <a:p>
              <a:pPr algn="ctr"/>
              <a:endParaRPr lang="en-US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34000" y="4267200"/>
              <a:ext cx="1447800" cy="3810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206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Transaction 2</a:t>
              </a:r>
            </a:p>
            <a:p>
              <a:pPr algn="ctr"/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2895600"/>
              <a:ext cx="17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Execution Order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9000" y="2895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48600" y="28956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7800" y="3352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Init: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90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50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86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36676" y="3810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150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46276" y="3810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150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9000" y="42788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5"/>
                  </a:solidFill>
                </a:rPr>
                <a:t>300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8600" y="42788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6">
                      <a:lumMod val="75000"/>
                    </a:schemeClr>
                  </a:solidFill>
                </a:rPr>
                <a:t>300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050324" y="685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59924" y="685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0324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9924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80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7600" y="47360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150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50324" y="3352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</a:rPr>
              <a:t>300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6096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Non-Serializable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(A,t)</a:t>
            </a:r>
          </a:p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5715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t+=100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9812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r>
              <a:rPr lang="en-US" b="1" baseline="-25000" dirty="0"/>
              <a:t>1 </a:t>
            </a:r>
            <a:r>
              <a:rPr lang="en-US" b="1" dirty="0"/>
              <a:t>(A,t)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t+=100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61722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r>
              <a:rPr lang="en-US" b="1" baseline="-25000" dirty="0"/>
              <a:t>1 </a:t>
            </a:r>
            <a:r>
              <a:rPr lang="en-US" b="1" dirty="0"/>
              <a:t>(B)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b="1" dirty="0"/>
              <a:t>(B,t)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24384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r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(A,t)</a:t>
            </a:r>
          </a:p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43434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t*=2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33528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</a:t>
            </a:r>
            <a:r>
              <a:rPr lang="en-US" b="1" baseline="-25000" dirty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</a:rPr>
              <a:t>(A,t)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0" y="2895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t*=2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1200" y="4800600"/>
            <a:ext cx="914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w</a:t>
            </a:r>
            <a:r>
              <a:rPr lang="en-US" b="1" baseline="-25000" dirty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</a:rPr>
              <a:t>(B)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3886200"/>
            <a:ext cx="914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</a:t>
            </a:r>
            <a:r>
              <a:rPr lang="en-US" b="1" baseline="-25000" dirty="0">
                <a:solidFill>
                  <a:srgbClr val="002060"/>
                </a:solidFill>
              </a:rPr>
              <a:t>2</a:t>
            </a:r>
            <a:r>
              <a:rPr lang="en-US" b="1" dirty="0">
                <a:solidFill>
                  <a:srgbClr val="002060"/>
                </a:solidFill>
              </a:rPr>
              <a:t>(B,t)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" y="6858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Order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5486400" y="685800"/>
            <a:ext cx="3202724" cy="1752600"/>
            <a:chOff x="5181600" y="2895600"/>
            <a:chExt cx="3202724" cy="1752600"/>
          </a:xfrm>
        </p:grpSpPr>
        <p:sp>
          <p:nvSpPr>
            <p:cNvPr id="46" name="Rectangle 45"/>
            <p:cNvSpPr/>
            <p:nvPr/>
          </p:nvSpPr>
          <p:spPr>
            <a:xfrm>
              <a:off x="5334000" y="3810000"/>
              <a:ext cx="1447800" cy="381000"/>
            </a:xfrm>
            <a:prstGeom prst="rect">
              <a:avLst/>
            </a:prstGeom>
            <a:solidFill>
              <a:srgbClr val="00206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b="1" dirty="0"/>
                <a:t>Transaction 1</a:t>
              </a:r>
            </a:p>
            <a:p>
              <a:pPr algn="ctr"/>
              <a:endParaRPr lang="en-US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34000" y="4267200"/>
              <a:ext cx="1447800" cy="38100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206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Transaction 2</a:t>
              </a:r>
            </a:p>
            <a:p>
              <a:pPr algn="ctr"/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2895600"/>
              <a:ext cx="1723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Execution Order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9000" y="28956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48600" y="28956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7800" y="3352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Init: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90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50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8600" y="3276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50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36676" y="3810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150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46276" y="3810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150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9000" y="42788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5"/>
                  </a:solidFill>
                </a:rPr>
                <a:t>300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48600" y="42788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6">
                      <a:lumMod val="75000"/>
                    </a:schemeClr>
                  </a:solidFill>
                </a:rPr>
                <a:t>300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050324" y="6858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59924" y="685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0324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59924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8000" y="1981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150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55276" y="48006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50324" y="3352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</a:rPr>
              <a:t>300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57600" y="61838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52800" y="6019800"/>
            <a:ext cx="11430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77200" y="1905000"/>
            <a:ext cx="762000" cy="685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2" grpId="0"/>
      <p:bldP spid="63" grpId="0"/>
      <p:bldP spid="64" grpId="0"/>
      <p:bldP spid="65" grpId="0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314</Words>
  <Application>Microsoft Office PowerPoint</Application>
  <PresentationFormat>On-screen Show (4:3)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Transactions </vt:lpstr>
      <vt:lpstr>Transactions</vt:lpstr>
      <vt:lpstr>ACID Properties</vt:lpstr>
      <vt:lpstr>Schedules</vt:lpstr>
      <vt:lpstr>Serializable Schedules</vt:lpstr>
      <vt:lpstr>Serializable</vt:lpstr>
      <vt:lpstr>Non-Serializable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vs Serializable</dc:title>
  <dc:creator>Linna</dc:creator>
  <cp:lastModifiedBy>Lintakoon, Chon</cp:lastModifiedBy>
  <cp:revision>92</cp:revision>
  <dcterms:created xsi:type="dcterms:W3CDTF">2013-11-04T18:46:03Z</dcterms:created>
  <dcterms:modified xsi:type="dcterms:W3CDTF">2019-04-16T14:33:30Z</dcterms:modified>
</cp:coreProperties>
</file>