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handoutMasterIdLst>
    <p:handoutMasterId r:id="rId30"/>
  </p:handoutMasterIdLst>
  <p:sldIdLst>
    <p:sldId id="256" r:id="rId2"/>
    <p:sldId id="320" r:id="rId3"/>
    <p:sldId id="350" r:id="rId4"/>
    <p:sldId id="261" r:id="rId5"/>
    <p:sldId id="301" r:id="rId6"/>
    <p:sldId id="332" r:id="rId7"/>
    <p:sldId id="370" r:id="rId8"/>
    <p:sldId id="263" r:id="rId9"/>
    <p:sldId id="321" r:id="rId10"/>
    <p:sldId id="291" r:id="rId11"/>
    <p:sldId id="335" r:id="rId12"/>
    <p:sldId id="306" r:id="rId13"/>
    <p:sldId id="347" r:id="rId14"/>
    <p:sldId id="369" r:id="rId15"/>
    <p:sldId id="356" r:id="rId16"/>
    <p:sldId id="339" r:id="rId17"/>
    <p:sldId id="361" r:id="rId18"/>
    <p:sldId id="279" r:id="rId19"/>
    <p:sldId id="312" r:id="rId20"/>
    <p:sldId id="323" r:id="rId21"/>
    <p:sldId id="329" r:id="rId22"/>
    <p:sldId id="328" r:id="rId23"/>
    <p:sldId id="330" r:id="rId24"/>
    <p:sldId id="308" r:id="rId25"/>
    <p:sldId id="362" r:id="rId26"/>
    <p:sldId id="327" r:id="rId27"/>
    <p:sldId id="326" r:id="rId28"/>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chemeClr val="tx1"/>
        </a:solidFill>
        <a:latin typeface="Times"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Times"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Times"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Times"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Times" panose="02020603050405020304" pitchFamily="18"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Times" panose="02020603050405020304" pitchFamily="18"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Times" panose="02020603050405020304" pitchFamily="18"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Times" panose="02020603050405020304" pitchFamily="18"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Times"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369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C2C2CD"/>
    <a:srgbClr val="434F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89281" autoAdjust="0"/>
  </p:normalViewPr>
  <p:slideViewPr>
    <p:cSldViewPr>
      <p:cViewPr>
        <p:scale>
          <a:sx n="100" d="100"/>
          <a:sy n="100" d="100"/>
        </p:scale>
        <p:origin x="1914" y="120"/>
      </p:cViewPr>
      <p:guideLst>
        <p:guide orient="horz" pos="369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3373FA3-0552-4EA1-A35C-B79F1A7E0EA2}"/>
              </a:ext>
            </a:extLst>
          </p:cNvPr>
          <p:cNvSpPr>
            <a:spLocks noGrp="1" noChangeArrowheads="1"/>
          </p:cNvSpPr>
          <p:nvPr>
            <p:ph type="body" sz="quarter" idx="3"/>
          </p:nvPr>
        </p:nvSpPr>
        <p:spPr bwMode="auto">
          <a:xfrm>
            <a:off x="914400" y="4343400"/>
            <a:ext cx="5029200" cy="4113213"/>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a:extLst>
              <a:ext uri="{FF2B5EF4-FFF2-40B4-BE49-F238E27FC236}">
                <a16:creationId xmlns:a16="http://schemas.microsoft.com/office/drawing/2014/main" id="{88F92A27-2615-400A-8AFF-677AF2EF812B}"/>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84" charset="0"/>
        <a:ea typeface="MS PGothic" panose="020B0600070205080204" pitchFamily="34" charset="-128"/>
        <a:cs typeface="ＭＳ Ｐゴシック" pitchFamily="-109" charset="-128"/>
      </a:defRPr>
    </a:lvl1pPr>
    <a:lvl2pPr marL="457200" algn="l" rtl="0" eaLnBrk="0" fontAlgn="base" hangingPunct="0">
      <a:spcBef>
        <a:spcPct val="30000"/>
      </a:spcBef>
      <a:spcAft>
        <a:spcPct val="0"/>
      </a:spcAft>
      <a:defRPr sz="1200" kern="1200">
        <a:solidFill>
          <a:schemeClr val="tx1"/>
        </a:solidFill>
        <a:latin typeface="Book Antiqua" pitchFamily="-8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Book Antiqua" pitchFamily="-8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Book Antiqua" pitchFamily="-8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Book Antiqua" pitchFamily="-84"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2006A42-D765-4B86-8096-7EEF1E943BBE}"/>
              </a:ext>
            </a:extLst>
          </p:cNvPr>
          <p:cNvSpPr>
            <a:spLocks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4099" name="Rectangle 3">
            <a:extLst>
              <a:ext uri="{FF2B5EF4-FFF2-40B4-BE49-F238E27FC236}">
                <a16:creationId xmlns:a16="http://schemas.microsoft.com/office/drawing/2014/main" id="{F30B6A9B-C598-42BE-B732-FDAB807B42A6}"/>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pPr algn="r"/>
            <a:r>
              <a:rPr lang="en-US" altLang="en-US" sz="1000" i="1">
                <a:latin typeface="Times New Roman" panose="02020603050405020304" pitchFamily="18" charset="0"/>
              </a:rPr>
              <a:t>1</a:t>
            </a:r>
          </a:p>
        </p:txBody>
      </p:sp>
      <p:sp>
        <p:nvSpPr>
          <p:cNvPr id="4100" name="Rectangle 4">
            <a:extLst>
              <a:ext uri="{FF2B5EF4-FFF2-40B4-BE49-F238E27FC236}">
                <a16:creationId xmlns:a16="http://schemas.microsoft.com/office/drawing/2014/main" id="{2C469474-B793-48D5-98AC-67F350DABD18}"/>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4101" name="Rectangle 5">
            <a:extLst>
              <a:ext uri="{FF2B5EF4-FFF2-40B4-BE49-F238E27FC236}">
                <a16:creationId xmlns:a16="http://schemas.microsoft.com/office/drawing/2014/main" id="{8D268CF6-1864-4E1F-8CED-5DBA17C9E32B}"/>
              </a:ext>
            </a:extLst>
          </p:cNvPr>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4102" name="Rectangle 6">
            <a:extLst>
              <a:ext uri="{FF2B5EF4-FFF2-40B4-BE49-F238E27FC236}">
                <a16:creationId xmlns:a16="http://schemas.microsoft.com/office/drawing/2014/main" id="{88798680-B625-4580-B96B-8AB1A2B83AD1}"/>
              </a:ext>
            </a:extLst>
          </p:cNvPr>
          <p:cNvSpPr>
            <a:spLocks noGrp="1" noRot="1" noChangeAspect="1" noChangeArrowheads="1" noTextEdit="1"/>
          </p:cNvSpPr>
          <p:nvPr>
            <p:ph type="sldImg"/>
          </p:nvPr>
        </p:nvSpPr>
        <p:spPr>
          <a:xfrm>
            <a:off x="1150938" y="692150"/>
            <a:ext cx="4556125" cy="3416300"/>
          </a:xfrm>
          <a:ln cap="flat"/>
        </p:spPr>
      </p:sp>
      <p:sp>
        <p:nvSpPr>
          <p:cNvPr id="4103" name="Rectangle 7">
            <a:extLst>
              <a:ext uri="{FF2B5EF4-FFF2-40B4-BE49-F238E27FC236}">
                <a16:creationId xmlns:a16="http://schemas.microsoft.com/office/drawing/2014/main" id="{1FD2D00C-FCE5-4FDD-B36E-1E181FC45B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Book Antiqua" panose="02040602050305030304" pitchFamily="18" charset="0"/>
              </a:rPr>
              <a:t>The slides for this text are organized into chapters. This lecture covers Chapter 2.</a:t>
            </a:r>
          </a:p>
          <a:p>
            <a:endParaRPr lang="en-US" altLang="en-US">
              <a:latin typeface="Book Antiqua" panose="02040602050305030304" pitchFamily="18" charset="0"/>
            </a:endParaRPr>
          </a:p>
          <a:p>
            <a:r>
              <a:rPr lang="en-US" altLang="en-US">
                <a:latin typeface="Book Antiqua" panose="02040602050305030304" pitchFamily="18" charset="0"/>
              </a:rPr>
              <a:t>Chapter 1: Introduction to Database Systems</a:t>
            </a:r>
          </a:p>
          <a:p>
            <a:r>
              <a:rPr lang="en-US" altLang="en-US">
                <a:latin typeface="Book Antiqua" panose="02040602050305030304" pitchFamily="18" charset="0"/>
              </a:rPr>
              <a:t>Chapter 2: The Entity-Relationship Model	</a:t>
            </a:r>
          </a:p>
          <a:p>
            <a:r>
              <a:rPr lang="en-US" altLang="en-US">
                <a:latin typeface="Book Antiqua" panose="02040602050305030304" pitchFamily="18" charset="0"/>
              </a:rPr>
              <a:t>Chapter 3: The Relational Model</a:t>
            </a:r>
          </a:p>
          <a:p>
            <a:r>
              <a:rPr lang="en-US" altLang="en-US">
                <a:latin typeface="Book Antiqua" panose="02040602050305030304" pitchFamily="18" charset="0"/>
              </a:rPr>
              <a:t>Chapter 4 (Part A): Relational Algebra</a:t>
            </a:r>
          </a:p>
          <a:p>
            <a:r>
              <a:rPr lang="en-US" altLang="en-US">
                <a:latin typeface="Book Antiqua" panose="02040602050305030304" pitchFamily="18" charset="0"/>
              </a:rPr>
              <a:t>Chapter 4 (Part B): Relational Calculus</a:t>
            </a:r>
          </a:p>
          <a:p>
            <a:r>
              <a:rPr lang="en-US" altLang="en-US">
                <a:latin typeface="Book Antiqua" panose="02040602050305030304" pitchFamily="18" charset="0"/>
              </a:rPr>
              <a:t>Chapter 5: SQL: Queries, Programming, Triggers</a:t>
            </a:r>
          </a:p>
          <a:p>
            <a:r>
              <a:rPr lang="en-US" altLang="en-US">
                <a:latin typeface="Book Antiqua" panose="02040602050305030304" pitchFamily="18" charset="0"/>
              </a:rPr>
              <a:t>Chapter 6: Query-by-Example (QBE)</a:t>
            </a:r>
          </a:p>
          <a:p>
            <a:r>
              <a:rPr lang="en-US" altLang="en-US">
                <a:latin typeface="Book Antiqua" panose="02040602050305030304" pitchFamily="18" charset="0"/>
              </a:rPr>
              <a:t>Chapter 7: Storing Data: Disks and Files</a:t>
            </a:r>
          </a:p>
          <a:p>
            <a:r>
              <a:rPr lang="en-US" altLang="en-US">
                <a:latin typeface="Book Antiqua" panose="02040602050305030304" pitchFamily="18" charset="0"/>
              </a:rPr>
              <a:t>Chapter 8: File Organizations and Indexing</a:t>
            </a:r>
          </a:p>
          <a:p>
            <a:r>
              <a:rPr lang="en-US" altLang="en-US">
                <a:latin typeface="Book Antiqua" panose="02040602050305030304" pitchFamily="18" charset="0"/>
              </a:rPr>
              <a:t>Chapter 9: Tree-Structured Indexing</a:t>
            </a:r>
          </a:p>
          <a:p>
            <a:r>
              <a:rPr lang="en-US" altLang="en-US">
                <a:latin typeface="Book Antiqua" panose="02040602050305030304" pitchFamily="18" charset="0"/>
              </a:rPr>
              <a:t>Chapter 10: Hash-Based Indexing</a:t>
            </a:r>
          </a:p>
          <a:p>
            <a:r>
              <a:rPr lang="en-US" altLang="en-US">
                <a:latin typeface="Book Antiqua" panose="02040602050305030304" pitchFamily="18" charset="0"/>
              </a:rPr>
              <a:t>Chapter 11: External Sorting</a:t>
            </a:r>
          </a:p>
          <a:p>
            <a:r>
              <a:rPr lang="en-US" altLang="en-US">
                <a:latin typeface="Book Antiqua" panose="02040602050305030304" pitchFamily="18" charset="0"/>
              </a:rPr>
              <a:t>Chapter 12 (Part A): Evaluation of Relational Operators</a:t>
            </a:r>
          </a:p>
          <a:p>
            <a:r>
              <a:rPr lang="en-US" altLang="en-US">
                <a:latin typeface="Book Antiqua" panose="02040602050305030304" pitchFamily="18" charset="0"/>
              </a:rPr>
              <a:t>Chapter 12 (Part B): Evaluation of Relational Operators: Other Techniques</a:t>
            </a:r>
          </a:p>
          <a:p>
            <a:r>
              <a:rPr lang="en-US" altLang="en-US">
                <a:latin typeface="Book Antiqua" panose="02040602050305030304" pitchFamily="18" charset="0"/>
              </a:rPr>
              <a:t>Chapter 13: Introduction to Query Optimization</a:t>
            </a:r>
          </a:p>
          <a:p>
            <a:r>
              <a:rPr lang="en-US" altLang="en-US">
                <a:latin typeface="Book Antiqua" panose="02040602050305030304" pitchFamily="18" charset="0"/>
              </a:rPr>
              <a:t>Chapter 14: A Typical Relational Optimizer</a:t>
            </a:r>
          </a:p>
          <a:p>
            <a:r>
              <a:rPr lang="en-US" altLang="en-US">
                <a:latin typeface="Book Antiqua" panose="02040602050305030304" pitchFamily="18" charset="0"/>
              </a:rPr>
              <a:t>Chapter 15: Schema Refinement and Normal Forms</a:t>
            </a:r>
          </a:p>
          <a:p>
            <a:r>
              <a:rPr lang="en-US" altLang="en-US">
                <a:latin typeface="Book Antiqua" panose="02040602050305030304" pitchFamily="18" charset="0"/>
              </a:rPr>
              <a:t>Chapter 16 (Part A): Physical Database Design</a:t>
            </a:r>
          </a:p>
          <a:p>
            <a:r>
              <a:rPr lang="en-US" altLang="en-US">
                <a:latin typeface="Book Antiqua" panose="02040602050305030304" pitchFamily="18" charset="0"/>
              </a:rPr>
              <a:t>Chapter 16 (Part B): Database Tuning</a:t>
            </a:r>
          </a:p>
          <a:p>
            <a:r>
              <a:rPr lang="en-US" altLang="en-US">
                <a:latin typeface="Book Antiqua" panose="02040602050305030304" pitchFamily="18" charset="0"/>
              </a:rPr>
              <a:t>Chapter 17: Security</a:t>
            </a:r>
          </a:p>
          <a:p>
            <a:r>
              <a:rPr lang="en-US" altLang="en-US">
                <a:latin typeface="Book Antiqua" panose="02040602050305030304" pitchFamily="18" charset="0"/>
              </a:rPr>
              <a:t>Chapter 18: Transaction Management Overview</a:t>
            </a:r>
          </a:p>
          <a:p>
            <a:r>
              <a:rPr lang="en-US" altLang="en-US">
                <a:latin typeface="Book Antiqua" panose="02040602050305030304" pitchFamily="18" charset="0"/>
              </a:rPr>
              <a:t>Chapter 19: Concurrency Control</a:t>
            </a:r>
          </a:p>
          <a:p>
            <a:r>
              <a:rPr lang="en-US" altLang="en-US">
                <a:latin typeface="Book Antiqua" panose="02040602050305030304" pitchFamily="18" charset="0"/>
              </a:rPr>
              <a:t>Chapter 20: Crash Recovery</a:t>
            </a:r>
          </a:p>
          <a:p>
            <a:r>
              <a:rPr lang="en-US" altLang="en-US">
                <a:latin typeface="Book Antiqua" panose="02040602050305030304" pitchFamily="18" charset="0"/>
              </a:rPr>
              <a:t>Chapter 21: Parallel and Distributed Databases</a:t>
            </a:r>
          </a:p>
          <a:p>
            <a:r>
              <a:rPr lang="en-US" altLang="en-US">
                <a:latin typeface="Book Antiqua" panose="02040602050305030304" pitchFamily="18" charset="0"/>
              </a:rPr>
              <a:t>Chapter 22: Internet Databases</a:t>
            </a:r>
          </a:p>
          <a:p>
            <a:r>
              <a:rPr lang="en-US" altLang="en-US">
                <a:latin typeface="Book Antiqua" panose="02040602050305030304" pitchFamily="18" charset="0"/>
              </a:rPr>
              <a:t>Chapter 23: Decision Support</a:t>
            </a:r>
          </a:p>
          <a:p>
            <a:r>
              <a:rPr lang="en-US" altLang="en-US">
                <a:latin typeface="Book Antiqua" panose="02040602050305030304" pitchFamily="18" charset="0"/>
              </a:rPr>
              <a:t>Chapter 24: Data Mining</a:t>
            </a:r>
          </a:p>
          <a:p>
            <a:r>
              <a:rPr lang="en-US" altLang="en-US">
                <a:latin typeface="Book Antiqua" panose="02040602050305030304" pitchFamily="18" charset="0"/>
              </a:rPr>
              <a:t>Chapter 25: Object-Database Systems</a:t>
            </a:r>
          </a:p>
          <a:p>
            <a:r>
              <a:rPr lang="en-US" altLang="en-US">
                <a:latin typeface="Book Antiqua" panose="02040602050305030304" pitchFamily="18" charset="0"/>
              </a:rPr>
              <a:t>Chapter 26: Spatial Data Management</a:t>
            </a:r>
          </a:p>
          <a:p>
            <a:r>
              <a:rPr lang="en-US" altLang="en-US">
                <a:latin typeface="Book Antiqua" panose="02040602050305030304" pitchFamily="18" charset="0"/>
              </a:rPr>
              <a:t>Chapter 27: Deductive Databases</a:t>
            </a:r>
          </a:p>
          <a:p>
            <a:r>
              <a:rPr lang="en-US" altLang="en-US">
                <a:latin typeface="Book Antiqua" panose="02040602050305030304" pitchFamily="18" charset="0"/>
              </a:rPr>
              <a:t>Chapter 28: Additional Topics</a:t>
            </a:r>
          </a:p>
          <a:p>
            <a:endParaRPr lang="en-US" altLang="en-US">
              <a:latin typeface="Book Antiqua" panose="0204060205030503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F604F02-5591-4D86-BC8F-887F310A6D40}"/>
              </a:ext>
            </a:extLst>
          </p:cNvPr>
          <p:cNvSpPr>
            <a:spLocks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22531" name="Rectangle 3">
            <a:extLst>
              <a:ext uri="{FF2B5EF4-FFF2-40B4-BE49-F238E27FC236}">
                <a16:creationId xmlns:a16="http://schemas.microsoft.com/office/drawing/2014/main" id="{5EBD545D-FC0D-4FED-B706-C5EE3F183BAB}"/>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pPr algn="r"/>
            <a:r>
              <a:rPr lang="en-US" altLang="en-US" sz="1000" i="1">
                <a:latin typeface="Times New Roman" panose="02020603050405020304" pitchFamily="18" charset="0"/>
              </a:rPr>
              <a:t>12</a:t>
            </a:r>
          </a:p>
        </p:txBody>
      </p:sp>
      <p:sp>
        <p:nvSpPr>
          <p:cNvPr id="22532" name="Rectangle 4">
            <a:extLst>
              <a:ext uri="{FF2B5EF4-FFF2-40B4-BE49-F238E27FC236}">
                <a16:creationId xmlns:a16="http://schemas.microsoft.com/office/drawing/2014/main" id="{6BA91291-5B57-4BAD-AF30-9D0AE38E056C}"/>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22533" name="Rectangle 5">
            <a:extLst>
              <a:ext uri="{FF2B5EF4-FFF2-40B4-BE49-F238E27FC236}">
                <a16:creationId xmlns:a16="http://schemas.microsoft.com/office/drawing/2014/main" id="{F24EDA4F-99D4-4717-B88D-FBF2F4AD4E9E}"/>
              </a:ext>
            </a:extLst>
          </p:cNvPr>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22534" name="Rectangle 6">
            <a:extLst>
              <a:ext uri="{FF2B5EF4-FFF2-40B4-BE49-F238E27FC236}">
                <a16:creationId xmlns:a16="http://schemas.microsoft.com/office/drawing/2014/main" id="{5719DE32-C2A4-485D-8C80-6FAF22310D6A}"/>
              </a:ext>
            </a:extLst>
          </p:cNvPr>
          <p:cNvSpPr>
            <a:spLocks noGrp="1" noRot="1" noChangeAspect="1" noChangeArrowheads="1" noTextEdit="1"/>
          </p:cNvSpPr>
          <p:nvPr>
            <p:ph type="sldImg"/>
          </p:nvPr>
        </p:nvSpPr>
        <p:spPr>
          <a:xfrm>
            <a:off x="1150938" y="692150"/>
            <a:ext cx="4556125" cy="3416300"/>
          </a:xfrm>
          <a:ln cap="flat"/>
        </p:spPr>
      </p:sp>
      <p:sp>
        <p:nvSpPr>
          <p:cNvPr id="22535" name="Rectangle 7">
            <a:extLst>
              <a:ext uri="{FF2B5EF4-FFF2-40B4-BE49-F238E27FC236}">
                <a16:creationId xmlns:a16="http://schemas.microsoft.com/office/drawing/2014/main" id="{DB93F681-271D-4F35-9E89-1C74A953EF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Book Antiqua" panose="0204060205030503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92D8E7B-0FDD-4C64-9E5B-BF4805C2BF79}"/>
              </a:ext>
            </a:extLst>
          </p:cNvPr>
          <p:cNvSpPr>
            <a:spLocks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24579" name="Rectangle 3">
            <a:extLst>
              <a:ext uri="{FF2B5EF4-FFF2-40B4-BE49-F238E27FC236}">
                <a16:creationId xmlns:a16="http://schemas.microsoft.com/office/drawing/2014/main" id="{4A783DCE-FD62-4F9B-B7C3-3BFC518B34CB}"/>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pPr algn="r"/>
            <a:r>
              <a:rPr lang="en-US" altLang="en-US" sz="1000" i="1">
                <a:latin typeface="Times New Roman" panose="02020603050405020304" pitchFamily="18" charset="0"/>
              </a:rPr>
              <a:t>12</a:t>
            </a:r>
          </a:p>
        </p:txBody>
      </p:sp>
      <p:sp>
        <p:nvSpPr>
          <p:cNvPr id="24580" name="Rectangle 4">
            <a:extLst>
              <a:ext uri="{FF2B5EF4-FFF2-40B4-BE49-F238E27FC236}">
                <a16:creationId xmlns:a16="http://schemas.microsoft.com/office/drawing/2014/main" id="{2E163C94-016E-4896-8A88-88210C7436C8}"/>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24581" name="Rectangle 5">
            <a:extLst>
              <a:ext uri="{FF2B5EF4-FFF2-40B4-BE49-F238E27FC236}">
                <a16:creationId xmlns:a16="http://schemas.microsoft.com/office/drawing/2014/main" id="{11EAD4BA-BC81-4808-88C3-890222066B33}"/>
              </a:ext>
            </a:extLst>
          </p:cNvPr>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24582" name="Rectangle 6">
            <a:extLst>
              <a:ext uri="{FF2B5EF4-FFF2-40B4-BE49-F238E27FC236}">
                <a16:creationId xmlns:a16="http://schemas.microsoft.com/office/drawing/2014/main" id="{4E8F39DB-7CD8-464C-B85D-E3312EF70A33}"/>
              </a:ext>
            </a:extLst>
          </p:cNvPr>
          <p:cNvSpPr>
            <a:spLocks noGrp="1" noRot="1" noChangeAspect="1" noChangeArrowheads="1" noTextEdit="1"/>
          </p:cNvSpPr>
          <p:nvPr>
            <p:ph type="sldImg"/>
          </p:nvPr>
        </p:nvSpPr>
        <p:spPr>
          <a:xfrm>
            <a:off x="1150938" y="692150"/>
            <a:ext cx="4556125" cy="3416300"/>
          </a:xfrm>
          <a:ln cap="flat"/>
        </p:spPr>
      </p:sp>
      <p:sp>
        <p:nvSpPr>
          <p:cNvPr id="24583" name="Rectangle 7">
            <a:extLst>
              <a:ext uri="{FF2B5EF4-FFF2-40B4-BE49-F238E27FC236}">
                <a16:creationId xmlns:a16="http://schemas.microsoft.com/office/drawing/2014/main" id="{6D5EFD61-C1C9-4965-BD8D-F1EF943B31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Book Antiqua" panose="0204060205030503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8B33656-78B5-4A51-97CD-E163077E80DE}"/>
              </a:ext>
            </a:extLst>
          </p:cNvPr>
          <p:cNvSpPr>
            <a:spLocks noGrp="1" noRot="1" noChangeAspect="1" noChangeArrowheads="1" noTextEdit="1"/>
          </p:cNvSpPr>
          <p:nvPr>
            <p:ph type="sldImg"/>
          </p:nvPr>
        </p:nvSpPr>
        <p:spPr>
          <a:xfrm>
            <a:off x="1143000" y="685800"/>
            <a:ext cx="4572000" cy="3429000"/>
          </a:xfrm>
          <a:solidFill>
            <a:srgbClr val="FFFFFF"/>
          </a:solidFill>
          <a:ln cap="flat"/>
        </p:spPr>
      </p:sp>
      <p:sp>
        <p:nvSpPr>
          <p:cNvPr id="26627" name="Rectangle 3">
            <a:extLst>
              <a:ext uri="{FF2B5EF4-FFF2-40B4-BE49-F238E27FC236}">
                <a16:creationId xmlns:a16="http://schemas.microsoft.com/office/drawing/2014/main" id="{B4DB222D-33AA-41EA-AC33-A78BFDD72F28}"/>
              </a:ext>
            </a:extLst>
          </p:cNvPr>
          <p:cNvSpPr>
            <a:spLocks noGrp="1" noChangeArrowheads="1"/>
          </p:cNvSpPr>
          <p:nvPr>
            <p:ph type="body" idx="1"/>
          </p:nvPr>
        </p:nvSpPr>
        <p:spPr>
          <a:xfrm>
            <a:off x="985838"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Book Antiqua" panose="0204060205030503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E563B69-0DFF-40BA-A7D0-65094F3EBC9D}"/>
              </a:ext>
            </a:extLst>
          </p:cNvPr>
          <p:cNvSpPr>
            <a:spLocks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29699" name="Rectangle 3">
            <a:extLst>
              <a:ext uri="{FF2B5EF4-FFF2-40B4-BE49-F238E27FC236}">
                <a16:creationId xmlns:a16="http://schemas.microsoft.com/office/drawing/2014/main" id="{470F449B-5ADE-440A-AC3B-F6CE4D05DEA6}"/>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pPr algn="r"/>
            <a:r>
              <a:rPr lang="en-US" altLang="en-US" sz="1000" i="1">
                <a:latin typeface="Times New Roman" panose="02020603050405020304" pitchFamily="18" charset="0"/>
              </a:rPr>
              <a:t>4</a:t>
            </a:r>
          </a:p>
        </p:txBody>
      </p:sp>
      <p:sp>
        <p:nvSpPr>
          <p:cNvPr id="29700" name="Rectangle 4">
            <a:extLst>
              <a:ext uri="{FF2B5EF4-FFF2-40B4-BE49-F238E27FC236}">
                <a16:creationId xmlns:a16="http://schemas.microsoft.com/office/drawing/2014/main" id="{BAD2EED8-12E9-4682-A3FD-160C54306BC5}"/>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29701" name="Rectangle 5">
            <a:extLst>
              <a:ext uri="{FF2B5EF4-FFF2-40B4-BE49-F238E27FC236}">
                <a16:creationId xmlns:a16="http://schemas.microsoft.com/office/drawing/2014/main" id="{CC03AB6D-F592-41A4-BB1D-E75BBD185ABC}"/>
              </a:ext>
            </a:extLst>
          </p:cNvPr>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29702" name="Rectangle 6">
            <a:extLst>
              <a:ext uri="{FF2B5EF4-FFF2-40B4-BE49-F238E27FC236}">
                <a16:creationId xmlns:a16="http://schemas.microsoft.com/office/drawing/2014/main" id="{48BCD939-8040-41CC-A7B0-391E9C1DE1BC}"/>
              </a:ext>
            </a:extLst>
          </p:cNvPr>
          <p:cNvSpPr>
            <a:spLocks noGrp="1" noRot="1" noChangeAspect="1" noChangeArrowheads="1" noTextEdit="1"/>
          </p:cNvSpPr>
          <p:nvPr>
            <p:ph type="sldImg"/>
          </p:nvPr>
        </p:nvSpPr>
        <p:spPr>
          <a:xfrm>
            <a:off x="1150938" y="692150"/>
            <a:ext cx="4556125" cy="3416300"/>
          </a:xfrm>
          <a:ln cap="flat"/>
        </p:spPr>
      </p:sp>
      <p:sp>
        <p:nvSpPr>
          <p:cNvPr id="29703" name="Rectangle 7">
            <a:extLst>
              <a:ext uri="{FF2B5EF4-FFF2-40B4-BE49-F238E27FC236}">
                <a16:creationId xmlns:a16="http://schemas.microsoft.com/office/drawing/2014/main" id="{476E5EA1-E9AD-4A70-A2A7-150B0B2A28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Book Antiqua" panose="0204060205030503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5E93A09-8E37-4C9F-8A7B-85A57E579592}"/>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34819" name="Rectangle 3">
            <a:extLst>
              <a:ext uri="{FF2B5EF4-FFF2-40B4-BE49-F238E27FC236}">
                <a16:creationId xmlns:a16="http://schemas.microsoft.com/office/drawing/2014/main" id="{0E7583E6-21A9-439D-9E57-4AE94A20CA70}"/>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pPr algn="r"/>
            <a:r>
              <a:rPr lang="en-US" altLang="en-US" sz="1000" i="1">
                <a:latin typeface="Times New Roman" panose="02020603050405020304" pitchFamily="18" charset="0"/>
              </a:rPr>
              <a:t>2</a:t>
            </a:r>
          </a:p>
        </p:txBody>
      </p:sp>
      <p:sp>
        <p:nvSpPr>
          <p:cNvPr id="34820" name="Rectangle 4">
            <a:extLst>
              <a:ext uri="{FF2B5EF4-FFF2-40B4-BE49-F238E27FC236}">
                <a16:creationId xmlns:a16="http://schemas.microsoft.com/office/drawing/2014/main" id="{9FA8C2F6-86C2-49DC-9D20-9013AAE0AEE7}"/>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34821" name="Rectangle 5">
            <a:extLst>
              <a:ext uri="{FF2B5EF4-FFF2-40B4-BE49-F238E27FC236}">
                <a16:creationId xmlns:a16="http://schemas.microsoft.com/office/drawing/2014/main" id="{8C6A0C70-D2A4-48B6-B44C-83181B686608}"/>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34822" name="Rectangle 6">
            <a:extLst>
              <a:ext uri="{FF2B5EF4-FFF2-40B4-BE49-F238E27FC236}">
                <a16:creationId xmlns:a16="http://schemas.microsoft.com/office/drawing/2014/main" id="{B32A0CE4-5C9C-48B2-BB03-68E4CB5F8060}"/>
              </a:ext>
            </a:extLst>
          </p:cNvPr>
          <p:cNvSpPr>
            <a:spLocks noGrp="1" noRot="1" noChangeAspect="1" noChangeArrowheads="1" noTextEdit="1"/>
          </p:cNvSpPr>
          <p:nvPr>
            <p:ph type="sldImg"/>
          </p:nvPr>
        </p:nvSpPr>
        <p:spPr>
          <a:xfrm>
            <a:off x="1150938" y="692150"/>
            <a:ext cx="4556125" cy="3416300"/>
          </a:xfrm>
          <a:ln cap="flat"/>
        </p:spPr>
      </p:sp>
      <p:sp>
        <p:nvSpPr>
          <p:cNvPr id="34823" name="Rectangle 7">
            <a:extLst>
              <a:ext uri="{FF2B5EF4-FFF2-40B4-BE49-F238E27FC236}">
                <a16:creationId xmlns:a16="http://schemas.microsoft.com/office/drawing/2014/main" id="{3AA68E33-A914-4694-A32C-AAD962E945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400" dirty="0">
                <a:latin typeface="Book Antiqua" panose="02040602050305030304" pitchFamily="18" charset="0"/>
              </a:rPr>
              <a:t>Used when we have to model a relationship </a:t>
            </a:r>
            <a:r>
              <a:rPr lang="en-US" altLang="en-US" sz="1400">
                <a:latin typeface="Book Antiqua" panose="02040602050305030304" pitchFamily="18" charset="0"/>
              </a:rPr>
              <a:t>involving (entity </a:t>
            </a:r>
            <a:r>
              <a:rPr lang="en-US" altLang="en-US" sz="1400" dirty="0">
                <a:latin typeface="Book Antiqua" panose="02040602050305030304" pitchFamily="18" charset="0"/>
              </a:rPr>
              <a:t>sets and) a </a:t>
            </a:r>
            <a:r>
              <a:rPr lang="en-US" altLang="en-US" sz="1400" i="1" dirty="0">
                <a:latin typeface="Book Antiqua" panose="02040602050305030304" pitchFamily="18" charset="0"/>
              </a:rPr>
              <a:t>relationship set</a:t>
            </a:r>
            <a:r>
              <a:rPr lang="en-US" altLang="en-US" sz="1400" dirty="0">
                <a:latin typeface="Book Antiqua" panose="02040602050305030304" pitchFamily="18" charset="0"/>
              </a:rPr>
              <a:t>.</a:t>
            </a:r>
            <a:endParaRPr lang="en-US" altLang="en-US" dirty="0">
              <a:latin typeface="Book Antiqua" panose="02040602050305030304" pitchFamily="18" charset="0"/>
            </a:endParaRPr>
          </a:p>
          <a:p>
            <a:r>
              <a:rPr lang="en-US" altLang="en-US" sz="1400" b="1" i="1" u="sng" dirty="0">
                <a:solidFill>
                  <a:schemeClr val="accent2"/>
                </a:solidFill>
                <a:latin typeface="Book Antiqua" panose="02040602050305030304" pitchFamily="18" charset="0"/>
              </a:rPr>
              <a:t>Aggregation</a:t>
            </a:r>
            <a:r>
              <a:rPr lang="en-US" altLang="en-US" sz="1400" b="1" dirty="0">
                <a:latin typeface="Book Antiqua" panose="02040602050305030304" pitchFamily="18" charset="0"/>
              </a:rPr>
              <a:t> </a:t>
            </a:r>
            <a:r>
              <a:rPr lang="en-US" altLang="en-US" sz="1400" dirty="0">
                <a:latin typeface="Book Antiqua" panose="02040602050305030304" pitchFamily="18" charset="0"/>
              </a:rPr>
              <a:t>allows us to treat a relationship set as an entity set   for purposes of participation in (other) relationships</a:t>
            </a:r>
            <a:r>
              <a:rPr lang="en-US" altLang="en-US" sz="1400" b="1" dirty="0">
                <a:latin typeface="Book Antiqua" panose="02040602050305030304" pitchFamily="18" charset="0"/>
              </a:rPr>
              <a:t>.</a:t>
            </a:r>
          </a:p>
          <a:p>
            <a:endParaRPr lang="en-US" altLang="en-US" dirty="0">
              <a:latin typeface="Book Antiqua" panose="0204060205030503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9AB5AAB-7DBA-44B3-8A9E-2C6A48A8B0AE}"/>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36867" name="Rectangle 3">
            <a:extLst>
              <a:ext uri="{FF2B5EF4-FFF2-40B4-BE49-F238E27FC236}">
                <a16:creationId xmlns:a16="http://schemas.microsoft.com/office/drawing/2014/main" id="{5F48C57A-C21E-4C51-A46A-04D801A17C96}"/>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pPr algn="r"/>
            <a:r>
              <a:rPr lang="en-US" altLang="en-US" sz="1000" i="1">
                <a:latin typeface="Times New Roman" panose="02020603050405020304" pitchFamily="18" charset="0"/>
              </a:rPr>
              <a:t>2</a:t>
            </a:r>
          </a:p>
        </p:txBody>
      </p:sp>
      <p:sp>
        <p:nvSpPr>
          <p:cNvPr id="36868" name="Rectangle 4">
            <a:extLst>
              <a:ext uri="{FF2B5EF4-FFF2-40B4-BE49-F238E27FC236}">
                <a16:creationId xmlns:a16="http://schemas.microsoft.com/office/drawing/2014/main" id="{584DBE4C-50D6-4075-9010-4219AB402CE3}"/>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36869" name="Rectangle 5">
            <a:extLst>
              <a:ext uri="{FF2B5EF4-FFF2-40B4-BE49-F238E27FC236}">
                <a16:creationId xmlns:a16="http://schemas.microsoft.com/office/drawing/2014/main" id="{349D0C4D-F15A-414C-AF3E-44D8195E140C}"/>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36870" name="Rectangle 6">
            <a:extLst>
              <a:ext uri="{FF2B5EF4-FFF2-40B4-BE49-F238E27FC236}">
                <a16:creationId xmlns:a16="http://schemas.microsoft.com/office/drawing/2014/main" id="{B9D3BA61-1970-47C2-A6E1-F52CA99C6ADA}"/>
              </a:ext>
            </a:extLst>
          </p:cNvPr>
          <p:cNvSpPr>
            <a:spLocks noGrp="1" noRot="1" noChangeAspect="1" noChangeArrowheads="1" noTextEdit="1"/>
          </p:cNvSpPr>
          <p:nvPr>
            <p:ph type="sldImg"/>
          </p:nvPr>
        </p:nvSpPr>
        <p:spPr>
          <a:xfrm>
            <a:off x="1150938" y="692150"/>
            <a:ext cx="4556125" cy="3416300"/>
          </a:xfrm>
          <a:ln cap="flat"/>
        </p:spPr>
      </p:sp>
      <p:sp>
        <p:nvSpPr>
          <p:cNvPr id="36871" name="Rectangle 7">
            <a:extLst>
              <a:ext uri="{FF2B5EF4-FFF2-40B4-BE49-F238E27FC236}">
                <a16:creationId xmlns:a16="http://schemas.microsoft.com/office/drawing/2014/main" id="{3521252D-2E64-4201-9E1A-A88DC29333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Book Antiqua" panose="0204060205030503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82F6B384-A3B0-4B37-A03F-D56675030AD9}"/>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38915" name="Rectangle 3">
            <a:extLst>
              <a:ext uri="{FF2B5EF4-FFF2-40B4-BE49-F238E27FC236}">
                <a16:creationId xmlns:a16="http://schemas.microsoft.com/office/drawing/2014/main" id="{ED347CF8-7406-46B2-87D2-141D1C548EC9}"/>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pPr algn="r"/>
            <a:r>
              <a:rPr lang="en-US" altLang="en-US" sz="1000" i="1">
                <a:latin typeface="Times New Roman" panose="02020603050405020304" pitchFamily="18" charset="0"/>
              </a:rPr>
              <a:t>2</a:t>
            </a:r>
          </a:p>
        </p:txBody>
      </p:sp>
      <p:sp>
        <p:nvSpPr>
          <p:cNvPr id="38916" name="Rectangle 4">
            <a:extLst>
              <a:ext uri="{FF2B5EF4-FFF2-40B4-BE49-F238E27FC236}">
                <a16:creationId xmlns:a16="http://schemas.microsoft.com/office/drawing/2014/main" id="{19A77F6C-11F7-45F5-A21F-24659CBDD020}"/>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38917" name="Rectangle 5">
            <a:extLst>
              <a:ext uri="{FF2B5EF4-FFF2-40B4-BE49-F238E27FC236}">
                <a16:creationId xmlns:a16="http://schemas.microsoft.com/office/drawing/2014/main" id="{4BA816A6-393F-4104-A6DC-D649BDCDB6E6}"/>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38918" name="Rectangle 6">
            <a:extLst>
              <a:ext uri="{FF2B5EF4-FFF2-40B4-BE49-F238E27FC236}">
                <a16:creationId xmlns:a16="http://schemas.microsoft.com/office/drawing/2014/main" id="{2573B45A-55EC-4A87-80D5-7B5FAE82EC77}"/>
              </a:ext>
            </a:extLst>
          </p:cNvPr>
          <p:cNvSpPr>
            <a:spLocks noGrp="1" noRot="1" noChangeAspect="1" noChangeArrowheads="1" noTextEdit="1"/>
          </p:cNvSpPr>
          <p:nvPr>
            <p:ph type="sldImg"/>
          </p:nvPr>
        </p:nvSpPr>
        <p:spPr>
          <a:xfrm>
            <a:off x="1150938" y="692150"/>
            <a:ext cx="4556125" cy="3416300"/>
          </a:xfrm>
          <a:ln cap="flat"/>
        </p:spPr>
      </p:sp>
      <p:sp>
        <p:nvSpPr>
          <p:cNvPr id="38919" name="Rectangle 7">
            <a:extLst>
              <a:ext uri="{FF2B5EF4-FFF2-40B4-BE49-F238E27FC236}">
                <a16:creationId xmlns:a16="http://schemas.microsoft.com/office/drawing/2014/main" id="{CB3B55E4-1363-4FD5-9927-7AE309CF4C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Book Antiqua" panose="0204060205030503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E238EC3-F1D1-4FA4-AF2B-430798DD0063}"/>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40963" name="Rectangle 3">
            <a:extLst>
              <a:ext uri="{FF2B5EF4-FFF2-40B4-BE49-F238E27FC236}">
                <a16:creationId xmlns:a16="http://schemas.microsoft.com/office/drawing/2014/main" id="{850BB77A-3077-4C83-A828-4729A61AD27A}"/>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pPr algn="r"/>
            <a:r>
              <a:rPr lang="en-US" altLang="en-US" sz="1000" i="1">
                <a:latin typeface="Times New Roman" panose="02020603050405020304" pitchFamily="18" charset="0"/>
              </a:rPr>
              <a:t>13</a:t>
            </a:r>
          </a:p>
        </p:txBody>
      </p:sp>
      <p:sp>
        <p:nvSpPr>
          <p:cNvPr id="40964" name="Rectangle 4">
            <a:extLst>
              <a:ext uri="{FF2B5EF4-FFF2-40B4-BE49-F238E27FC236}">
                <a16:creationId xmlns:a16="http://schemas.microsoft.com/office/drawing/2014/main" id="{B52FF643-73F4-49C8-8C85-88F484EC6BB5}"/>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40965" name="Rectangle 5">
            <a:extLst>
              <a:ext uri="{FF2B5EF4-FFF2-40B4-BE49-F238E27FC236}">
                <a16:creationId xmlns:a16="http://schemas.microsoft.com/office/drawing/2014/main" id="{41D9200B-7565-4D14-9D17-F0076D1F4CB7}"/>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40966" name="Rectangle 6">
            <a:extLst>
              <a:ext uri="{FF2B5EF4-FFF2-40B4-BE49-F238E27FC236}">
                <a16:creationId xmlns:a16="http://schemas.microsoft.com/office/drawing/2014/main" id="{8523B050-66DF-4BB8-BFAD-7BBBA0FA03D9}"/>
              </a:ext>
            </a:extLst>
          </p:cNvPr>
          <p:cNvSpPr>
            <a:spLocks noGrp="1" noRot="1" noChangeAspect="1" noChangeArrowheads="1" noTextEdit="1"/>
          </p:cNvSpPr>
          <p:nvPr>
            <p:ph type="sldImg"/>
          </p:nvPr>
        </p:nvSpPr>
        <p:spPr>
          <a:xfrm>
            <a:off x="1150938" y="692150"/>
            <a:ext cx="4556125" cy="3416300"/>
          </a:xfrm>
          <a:ln cap="flat"/>
        </p:spPr>
      </p:sp>
      <p:sp>
        <p:nvSpPr>
          <p:cNvPr id="40967" name="Rectangle 7">
            <a:extLst>
              <a:ext uri="{FF2B5EF4-FFF2-40B4-BE49-F238E27FC236}">
                <a16:creationId xmlns:a16="http://schemas.microsoft.com/office/drawing/2014/main" id="{CA9A96AA-5114-4FF9-AD4A-DF669CA15C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Book Antiqua" panose="0204060205030503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08C48AA-27DA-4AB9-8543-168991D3541F}"/>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43011" name="Rectangle 3">
            <a:extLst>
              <a:ext uri="{FF2B5EF4-FFF2-40B4-BE49-F238E27FC236}">
                <a16:creationId xmlns:a16="http://schemas.microsoft.com/office/drawing/2014/main" id="{F947C201-CBC5-4675-A3C0-C58965466AB5}"/>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pPr algn="r"/>
            <a:r>
              <a:rPr lang="en-US" altLang="en-US" sz="1000" i="1">
                <a:latin typeface="Times New Roman" panose="02020603050405020304" pitchFamily="18" charset="0"/>
              </a:rPr>
              <a:t>13</a:t>
            </a:r>
          </a:p>
        </p:txBody>
      </p:sp>
      <p:sp>
        <p:nvSpPr>
          <p:cNvPr id="43012" name="Rectangle 4">
            <a:extLst>
              <a:ext uri="{FF2B5EF4-FFF2-40B4-BE49-F238E27FC236}">
                <a16:creationId xmlns:a16="http://schemas.microsoft.com/office/drawing/2014/main" id="{1E8B6262-748C-4C70-9F26-1D7F4A4A5E2E}"/>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43013" name="Rectangle 5">
            <a:extLst>
              <a:ext uri="{FF2B5EF4-FFF2-40B4-BE49-F238E27FC236}">
                <a16:creationId xmlns:a16="http://schemas.microsoft.com/office/drawing/2014/main" id="{381C6FAF-7470-4BFE-94BE-B6F62113A9E2}"/>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43014" name="Rectangle 6">
            <a:extLst>
              <a:ext uri="{FF2B5EF4-FFF2-40B4-BE49-F238E27FC236}">
                <a16:creationId xmlns:a16="http://schemas.microsoft.com/office/drawing/2014/main" id="{AF1D3F2D-7F5D-4972-9118-F4FC6A96AF02}"/>
              </a:ext>
            </a:extLst>
          </p:cNvPr>
          <p:cNvSpPr>
            <a:spLocks noGrp="1" noRot="1" noChangeAspect="1" noChangeArrowheads="1" noTextEdit="1"/>
          </p:cNvSpPr>
          <p:nvPr>
            <p:ph type="sldImg"/>
          </p:nvPr>
        </p:nvSpPr>
        <p:spPr>
          <a:xfrm>
            <a:off x="1150938" y="692150"/>
            <a:ext cx="4556125" cy="3416300"/>
          </a:xfrm>
          <a:ln cap="flat"/>
        </p:spPr>
      </p:sp>
      <p:sp>
        <p:nvSpPr>
          <p:cNvPr id="43015" name="Rectangle 7">
            <a:extLst>
              <a:ext uri="{FF2B5EF4-FFF2-40B4-BE49-F238E27FC236}">
                <a16:creationId xmlns:a16="http://schemas.microsoft.com/office/drawing/2014/main" id="{C0097A4A-DD25-4763-94F9-8084CF36DA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Book Antiqua" panose="0204060205030503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D75DCE9-C7D3-4D6A-BFAA-81BC36C04226}"/>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45059" name="Rectangle 3">
            <a:extLst>
              <a:ext uri="{FF2B5EF4-FFF2-40B4-BE49-F238E27FC236}">
                <a16:creationId xmlns:a16="http://schemas.microsoft.com/office/drawing/2014/main" id="{52E5305A-5168-4EF0-96C0-DE3C512CB04B}"/>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pPr algn="r"/>
            <a:r>
              <a:rPr lang="en-US" altLang="en-US" sz="1000" i="1">
                <a:latin typeface="Times New Roman" panose="02020603050405020304" pitchFamily="18" charset="0"/>
              </a:rPr>
              <a:t>13</a:t>
            </a:r>
          </a:p>
        </p:txBody>
      </p:sp>
      <p:sp>
        <p:nvSpPr>
          <p:cNvPr id="45060" name="Rectangle 4">
            <a:extLst>
              <a:ext uri="{FF2B5EF4-FFF2-40B4-BE49-F238E27FC236}">
                <a16:creationId xmlns:a16="http://schemas.microsoft.com/office/drawing/2014/main" id="{14D1CE8D-2263-4AEC-8EF8-76DABFAA63DE}"/>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45061" name="Rectangle 5">
            <a:extLst>
              <a:ext uri="{FF2B5EF4-FFF2-40B4-BE49-F238E27FC236}">
                <a16:creationId xmlns:a16="http://schemas.microsoft.com/office/drawing/2014/main" id="{2D6B5E76-DC39-4A27-9DCD-2BFE193A3523}"/>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45062" name="Rectangle 6">
            <a:extLst>
              <a:ext uri="{FF2B5EF4-FFF2-40B4-BE49-F238E27FC236}">
                <a16:creationId xmlns:a16="http://schemas.microsoft.com/office/drawing/2014/main" id="{C2F9D69B-5920-46B8-8D98-08AADB6F35AF}"/>
              </a:ext>
            </a:extLst>
          </p:cNvPr>
          <p:cNvSpPr>
            <a:spLocks noGrp="1" noRot="1" noChangeAspect="1" noChangeArrowheads="1" noTextEdit="1"/>
          </p:cNvSpPr>
          <p:nvPr>
            <p:ph type="sldImg"/>
          </p:nvPr>
        </p:nvSpPr>
        <p:spPr>
          <a:xfrm>
            <a:off x="1150938" y="692150"/>
            <a:ext cx="4556125" cy="3416300"/>
          </a:xfrm>
          <a:ln cap="flat"/>
        </p:spPr>
      </p:sp>
      <p:sp>
        <p:nvSpPr>
          <p:cNvPr id="45063" name="Rectangle 7">
            <a:extLst>
              <a:ext uri="{FF2B5EF4-FFF2-40B4-BE49-F238E27FC236}">
                <a16:creationId xmlns:a16="http://schemas.microsoft.com/office/drawing/2014/main" id="{E9549610-011F-4AE9-83A5-EFE2A58934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Book Antiqua" panose="0204060205030503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AEB9DDD-3660-42EB-A9D9-95B2DB5E6866}"/>
              </a:ext>
            </a:extLst>
          </p:cNvPr>
          <p:cNvSpPr>
            <a:spLocks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6147" name="Rectangle 3">
            <a:extLst>
              <a:ext uri="{FF2B5EF4-FFF2-40B4-BE49-F238E27FC236}">
                <a16:creationId xmlns:a16="http://schemas.microsoft.com/office/drawing/2014/main" id="{A0C376C3-BD50-4B03-9118-199F251904D2}"/>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pPr algn="r"/>
            <a:r>
              <a:rPr lang="en-US" altLang="en-US" sz="1000" i="1">
                <a:latin typeface="Times New Roman" panose="02020603050405020304" pitchFamily="18" charset="0"/>
              </a:rPr>
              <a:t>6</a:t>
            </a:r>
          </a:p>
        </p:txBody>
      </p:sp>
      <p:sp>
        <p:nvSpPr>
          <p:cNvPr id="6148" name="Rectangle 4">
            <a:extLst>
              <a:ext uri="{FF2B5EF4-FFF2-40B4-BE49-F238E27FC236}">
                <a16:creationId xmlns:a16="http://schemas.microsoft.com/office/drawing/2014/main" id="{5DBAD1F9-ACC8-45C7-85F6-BE8AA65FDDA2}"/>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6149" name="Rectangle 5">
            <a:extLst>
              <a:ext uri="{FF2B5EF4-FFF2-40B4-BE49-F238E27FC236}">
                <a16:creationId xmlns:a16="http://schemas.microsoft.com/office/drawing/2014/main" id="{3643B78F-B6F0-4350-9012-BC341E216BB5}"/>
              </a:ext>
            </a:extLst>
          </p:cNvPr>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6150" name="Rectangle 6">
            <a:extLst>
              <a:ext uri="{FF2B5EF4-FFF2-40B4-BE49-F238E27FC236}">
                <a16:creationId xmlns:a16="http://schemas.microsoft.com/office/drawing/2014/main" id="{A1DF650D-1F09-4AFE-9128-182D5C8AC0AE}"/>
              </a:ext>
            </a:extLst>
          </p:cNvPr>
          <p:cNvSpPr>
            <a:spLocks noGrp="1" noRot="1" noChangeAspect="1" noChangeArrowheads="1" noTextEdit="1"/>
          </p:cNvSpPr>
          <p:nvPr>
            <p:ph type="sldImg"/>
          </p:nvPr>
        </p:nvSpPr>
        <p:spPr>
          <a:xfrm>
            <a:off x="1150938" y="692150"/>
            <a:ext cx="4556125" cy="3416300"/>
          </a:xfrm>
          <a:ln cap="flat"/>
        </p:spPr>
      </p:sp>
      <p:sp>
        <p:nvSpPr>
          <p:cNvPr id="6151" name="Rectangle 7">
            <a:extLst>
              <a:ext uri="{FF2B5EF4-FFF2-40B4-BE49-F238E27FC236}">
                <a16:creationId xmlns:a16="http://schemas.microsoft.com/office/drawing/2014/main" id="{BBA756A4-FCF4-425D-BC19-B53BA16E80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Book Antiqua" panose="0204060205030503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BC0025E-EC15-45E3-927D-E189157B0A7E}"/>
              </a:ext>
            </a:extLst>
          </p:cNvPr>
          <p:cNvSpPr>
            <a:spLocks noGrp="1" noRot="1" noChangeAspect="1" noChangeArrowheads="1" noTextEdit="1"/>
          </p:cNvSpPr>
          <p:nvPr>
            <p:ph type="sldImg"/>
          </p:nvPr>
        </p:nvSpPr>
        <p:spPr>
          <a:xfrm>
            <a:off x="1143000" y="685800"/>
            <a:ext cx="4572000" cy="3429000"/>
          </a:xfrm>
          <a:solidFill>
            <a:srgbClr val="FFFFFF"/>
          </a:solidFill>
          <a:ln cap="flat"/>
        </p:spPr>
      </p:sp>
      <p:sp>
        <p:nvSpPr>
          <p:cNvPr id="47107" name="Rectangle 3">
            <a:extLst>
              <a:ext uri="{FF2B5EF4-FFF2-40B4-BE49-F238E27FC236}">
                <a16:creationId xmlns:a16="http://schemas.microsoft.com/office/drawing/2014/main" id="{7D64DCE6-F485-4998-8147-D72F8270E38C}"/>
              </a:ext>
            </a:extLst>
          </p:cNvPr>
          <p:cNvSpPr>
            <a:spLocks noGrp="1" noChangeArrowheads="1"/>
          </p:cNvSpPr>
          <p:nvPr>
            <p:ph type="body" idx="1"/>
          </p:nvPr>
        </p:nvSpPr>
        <p:spPr>
          <a:xfrm>
            <a:off x="985838"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Book Antiqua" panose="0204060205030503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E7302CF-6F29-4135-B56B-3AF47A60C0C4}"/>
              </a:ext>
            </a:extLst>
          </p:cNvPr>
          <p:cNvSpPr>
            <a:spLocks noGrp="1" noRot="1" noChangeAspect="1" noChangeArrowheads="1" noTextEdit="1"/>
          </p:cNvSpPr>
          <p:nvPr>
            <p:ph type="sldImg"/>
          </p:nvPr>
        </p:nvSpPr>
        <p:spPr>
          <a:xfrm>
            <a:off x="1143000" y="685800"/>
            <a:ext cx="4572000" cy="3429000"/>
          </a:xfrm>
          <a:solidFill>
            <a:srgbClr val="FFFFFF"/>
          </a:solidFill>
          <a:ln cap="flat"/>
        </p:spPr>
      </p:sp>
      <p:sp>
        <p:nvSpPr>
          <p:cNvPr id="49155" name="Rectangle 3">
            <a:extLst>
              <a:ext uri="{FF2B5EF4-FFF2-40B4-BE49-F238E27FC236}">
                <a16:creationId xmlns:a16="http://schemas.microsoft.com/office/drawing/2014/main" id="{C76CE8CD-4441-4787-902B-6B9818F07D4A}"/>
              </a:ext>
            </a:extLst>
          </p:cNvPr>
          <p:cNvSpPr>
            <a:spLocks noGrp="1" noChangeArrowheads="1"/>
          </p:cNvSpPr>
          <p:nvPr>
            <p:ph type="body" idx="1"/>
          </p:nvPr>
        </p:nvSpPr>
        <p:spPr>
          <a:xfrm>
            <a:off x="985838"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Book Antiqua" panose="0204060205030503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EA547D5-15A3-4E76-BEDE-DACB014A1A1A}"/>
              </a:ext>
            </a:extLst>
          </p:cNvPr>
          <p:cNvSpPr>
            <a:spLocks noGrp="1" noRot="1" noChangeAspect="1" noChangeArrowheads="1" noTextEdit="1"/>
          </p:cNvSpPr>
          <p:nvPr>
            <p:ph type="sldImg"/>
          </p:nvPr>
        </p:nvSpPr>
        <p:spPr>
          <a:xfrm>
            <a:off x="1150938" y="692150"/>
            <a:ext cx="4556125" cy="3416300"/>
          </a:xfrm>
          <a:ln/>
        </p:spPr>
      </p:sp>
      <p:sp>
        <p:nvSpPr>
          <p:cNvPr id="8195" name="Rectangle 3">
            <a:extLst>
              <a:ext uri="{FF2B5EF4-FFF2-40B4-BE49-F238E27FC236}">
                <a16:creationId xmlns:a16="http://schemas.microsoft.com/office/drawing/2014/main" id="{C91B0B4E-21DE-497C-B4F3-717B3385DE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Book Antiqua" panose="0204060205030503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91F3BEA-D05B-409F-9EEB-EBC5C9AC2936}"/>
              </a:ext>
            </a:extLst>
          </p:cNvPr>
          <p:cNvSpPr>
            <a:spLocks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10243" name="Rectangle 3">
            <a:extLst>
              <a:ext uri="{FF2B5EF4-FFF2-40B4-BE49-F238E27FC236}">
                <a16:creationId xmlns:a16="http://schemas.microsoft.com/office/drawing/2014/main" id="{30A88A63-D87A-4EAE-8D9E-6867437B5384}"/>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pPr algn="r"/>
            <a:r>
              <a:rPr lang="en-US" altLang="en-US" sz="1000" i="1">
                <a:latin typeface="Times New Roman" panose="02020603050405020304" pitchFamily="18" charset="0"/>
              </a:rPr>
              <a:t>8</a:t>
            </a:r>
          </a:p>
        </p:txBody>
      </p:sp>
      <p:sp>
        <p:nvSpPr>
          <p:cNvPr id="10244" name="Rectangle 4">
            <a:extLst>
              <a:ext uri="{FF2B5EF4-FFF2-40B4-BE49-F238E27FC236}">
                <a16:creationId xmlns:a16="http://schemas.microsoft.com/office/drawing/2014/main" id="{35AAFBEB-EA2E-440B-900E-E7A7C2BCC9BA}"/>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10245" name="Rectangle 5">
            <a:extLst>
              <a:ext uri="{FF2B5EF4-FFF2-40B4-BE49-F238E27FC236}">
                <a16:creationId xmlns:a16="http://schemas.microsoft.com/office/drawing/2014/main" id="{5E7EBE1A-CB38-41F6-BD2D-349668B2DB4F}"/>
              </a:ext>
            </a:extLst>
          </p:cNvPr>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10246" name="Rectangle 6">
            <a:extLst>
              <a:ext uri="{FF2B5EF4-FFF2-40B4-BE49-F238E27FC236}">
                <a16:creationId xmlns:a16="http://schemas.microsoft.com/office/drawing/2014/main" id="{24AB4705-8CCA-4879-B572-D231D93C0778}"/>
              </a:ext>
            </a:extLst>
          </p:cNvPr>
          <p:cNvSpPr>
            <a:spLocks noGrp="1" noRot="1" noChangeAspect="1" noChangeArrowheads="1" noTextEdit="1"/>
          </p:cNvSpPr>
          <p:nvPr>
            <p:ph type="sldImg"/>
          </p:nvPr>
        </p:nvSpPr>
        <p:spPr>
          <a:xfrm>
            <a:off x="1150938" y="692150"/>
            <a:ext cx="4556125" cy="3416300"/>
          </a:xfrm>
          <a:ln cap="flat"/>
        </p:spPr>
      </p:sp>
      <p:sp>
        <p:nvSpPr>
          <p:cNvPr id="10247" name="Rectangle 7">
            <a:extLst>
              <a:ext uri="{FF2B5EF4-FFF2-40B4-BE49-F238E27FC236}">
                <a16:creationId xmlns:a16="http://schemas.microsoft.com/office/drawing/2014/main" id="{E606D5E9-E30D-47CC-8AB4-D689566344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Book Antiqua" panose="0204060205030503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6206A95-D3ED-4BE8-A551-43B01B6835BD}"/>
              </a:ext>
            </a:extLst>
          </p:cNvPr>
          <p:cNvSpPr>
            <a:spLocks noGrp="1" noRot="1" noChangeAspect="1" noChangeArrowheads="1" noTextEdit="1"/>
          </p:cNvSpPr>
          <p:nvPr>
            <p:ph type="sldImg"/>
          </p:nvPr>
        </p:nvSpPr>
        <p:spPr>
          <a:xfrm>
            <a:off x="1150938" y="692150"/>
            <a:ext cx="4556125" cy="3416300"/>
          </a:xfrm>
          <a:ln/>
        </p:spPr>
      </p:sp>
      <p:sp>
        <p:nvSpPr>
          <p:cNvPr id="12291" name="Rectangle 3">
            <a:extLst>
              <a:ext uri="{FF2B5EF4-FFF2-40B4-BE49-F238E27FC236}">
                <a16:creationId xmlns:a16="http://schemas.microsoft.com/office/drawing/2014/main" id="{FA677C1C-0111-45A4-B31D-500D3E48D8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Book Antiqua" panose="0204060205030503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7874271-7370-4105-8D9D-DF142059EC54}"/>
              </a:ext>
            </a:extLst>
          </p:cNvPr>
          <p:cNvSpPr>
            <a:spLocks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14339" name="Rectangle 3">
            <a:extLst>
              <a:ext uri="{FF2B5EF4-FFF2-40B4-BE49-F238E27FC236}">
                <a16:creationId xmlns:a16="http://schemas.microsoft.com/office/drawing/2014/main" id="{74708985-AAA3-4EFB-B829-34017717C845}"/>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pPr algn="r"/>
            <a:r>
              <a:rPr lang="en-US" altLang="en-US" sz="1000" i="1">
                <a:latin typeface="Times New Roman" panose="02020603050405020304" pitchFamily="18" charset="0"/>
              </a:rPr>
              <a:t>8</a:t>
            </a:r>
          </a:p>
        </p:txBody>
      </p:sp>
      <p:sp>
        <p:nvSpPr>
          <p:cNvPr id="14340" name="Rectangle 4">
            <a:extLst>
              <a:ext uri="{FF2B5EF4-FFF2-40B4-BE49-F238E27FC236}">
                <a16:creationId xmlns:a16="http://schemas.microsoft.com/office/drawing/2014/main" id="{D98FC590-CB06-4976-AC3B-CF3375CE90A4}"/>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14341" name="Rectangle 5">
            <a:extLst>
              <a:ext uri="{FF2B5EF4-FFF2-40B4-BE49-F238E27FC236}">
                <a16:creationId xmlns:a16="http://schemas.microsoft.com/office/drawing/2014/main" id="{AB5E1DE3-A8A8-470D-97EC-C31AB211BA5C}"/>
              </a:ext>
            </a:extLst>
          </p:cNvPr>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14342" name="Rectangle 6">
            <a:extLst>
              <a:ext uri="{FF2B5EF4-FFF2-40B4-BE49-F238E27FC236}">
                <a16:creationId xmlns:a16="http://schemas.microsoft.com/office/drawing/2014/main" id="{CD758B88-F809-4A18-8E0F-4DD1A4DFFB26}"/>
              </a:ext>
            </a:extLst>
          </p:cNvPr>
          <p:cNvSpPr>
            <a:spLocks noGrp="1" noRot="1" noChangeAspect="1" noChangeArrowheads="1" noTextEdit="1"/>
          </p:cNvSpPr>
          <p:nvPr>
            <p:ph type="sldImg"/>
          </p:nvPr>
        </p:nvSpPr>
        <p:spPr>
          <a:xfrm>
            <a:off x="1150938" y="692150"/>
            <a:ext cx="4556125" cy="3416300"/>
          </a:xfrm>
          <a:ln cap="flat"/>
        </p:spPr>
      </p:sp>
      <p:sp>
        <p:nvSpPr>
          <p:cNvPr id="14343" name="Rectangle 7">
            <a:extLst>
              <a:ext uri="{FF2B5EF4-FFF2-40B4-BE49-F238E27FC236}">
                <a16:creationId xmlns:a16="http://schemas.microsoft.com/office/drawing/2014/main" id="{A969ACC2-75EC-49B6-85A0-4BE46EFDFE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Book Antiqua" panose="0204060205030503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36D9422-5015-4565-8F92-20BBFC8A5A8D}"/>
              </a:ext>
            </a:extLst>
          </p:cNvPr>
          <p:cNvSpPr>
            <a:spLocks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16387" name="Rectangle 3">
            <a:extLst>
              <a:ext uri="{FF2B5EF4-FFF2-40B4-BE49-F238E27FC236}">
                <a16:creationId xmlns:a16="http://schemas.microsoft.com/office/drawing/2014/main" id="{9D093AA1-599D-4CA0-9DB8-E0609A478BAA}"/>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pPr algn="r"/>
            <a:r>
              <a:rPr lang="en-US" altLang="en-US" sz="1000" i="1">
                <a:latin typeface="Times New Roman" panose="02020603050405020304" pitchFamily="18" charset="0"/>
              </a:rPr>
              <a:t>10</a:t>
            </a:r>
          </a:p>
        </p:txBody>
      </p:sp>
      <p:sp>
        <p:nvSpPr>
          <p:cNvPr id="16388" name="Rectangle 4">
            <a:extLst>
              <a:ext uri="{FF2B5EF4-FFF2-40B4-BE49-F238E27FC236}">
                <a16:creationId xmlns:a16="http://schemas.microsoft.com/office/drawing/2014/main" id="{7E664940-9DD9-4C44-B047-55029787F40D}"/>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16389" name="Rectangle 5">
            <a:extLst>
              <a:ext uri="{FF2B5EF4-FFF2-40B4-BE49-F238E27FC236}">
                <a16:creationId xmlns:a16="http://schemas.microsoft.com/office/drawing/2014/main" id="{839FF0C4-CA5B-44D5-888E-B6479B971EB6}"/>
              </a:ext>
            </a:extLst>
          </p:cNvPr>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16390" name="Rectangle 6">
            <a:extLst>
              <a:ext uri="{FF2B5EF4-FFF2-40B4-BE49-F238E27FC236}">
                <a16:creationId xmlns:a16="http://schemas.microsoft.com/office/drawing/2014/main" id="{A2059091-FDE8-4F77-AA53-BCF7597F7204}"/>
              </a:ext>
            </a:extLst>
          </p:cNvPr>
          <p:cNvSpPr>
            <a:spLocks noGrp="1" noRot="1" noChangeAspect="1" noChangeArrowheads="1" noTextEdit="1"/>
          </p:cNvSpPr>
          <p:nvPr>
            <p:ph type="sldImg"/>
          </p:nvPr>
        </p:nvSpPr>
        <p:spPr>
          <a:xfrm>
            <a:off x="1150938" y="692150"/>
            <a:ext cx="4556125" cy="3416300"/>
          </a:xfrm>
          <a:ln cap="flat"/>
        </p:spPr>
      </p:sp>
      <p:sp>
        <p:nvSpPr>
          <p:cNvPr id="16391" name="Rectangle 7">
            <a:extLst>
              <a:ext uri="{FF2B5EF4-FFF2-40B4-BE49-F238E27FC236}">
                <a16:creationId xmlns:a16="http://schemas.microsoft.com/office/drawing/2014/main" id="{3299055A-47F0-4037-B791-DB826AA8A4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Book Antiqua" panose="0204060205030503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8E32F1C-ED29-4D80-A609-EB7C6D1A37ED}"/>
              </a:ext>
            </a:extLst>
          </p:cNvPr>
          <p:cNvSpPr>
            <a:spLocks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18435" name="Rectangle 3">
            <a:extLst>
              <a:ext uri="{FF2B5EF4-FFF2-40B4-BE49-F238E27FC236}">
                <a16:creationId xmlns:a16="http://schemas.microsoft.com/office/drawing/2014/main" id="{88C7E619-5062-489C-A888-3F211B7F9EE3}"/>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pPr algn="r"/>
            <a:r>
              <a:rPr lang="en-US" altLang="en-US" sz="1000" i="1">
                <a:latin typeface="Times New Roman" panose="02020603050405020304" pitchFamily="18" charset="0"/>
              </a:rPr>
              <a:t>12</a:t>
            </a:r>
          </a:p>
        </p:txBody>
      </p:sp>
      <p:sp>
        <p:nvSpPr>
          <p:cNvPr id="18436" name="Rectangle 4">
            <a:extLst>
              <a:ext uri="{FF2B5EF4-FFF2-40B4-BE49-F238E27FC236}">
                <a16:creationId xmlns:a16="http://schemas.microsoft.com/office/drawing/2014/main" id="{EF5ABFF3-C98F-419B-A992-CCED9E6C02FA}"/>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18437" name="Rectangle 5">
            <a:extLst>
              <a:ext uri="{FF2B5EF4-FFF2-40B4-BE49-F238E27FC236}">
                <a16:creationId xmlns:a16="http://schemas.microsoft.com/office/drawing/2014/main" id="{6ED7AA5C-751B-40D6-A128-54C27B59E80D}"/>
              </a:ext>
            </a:extLst>
          </p:cNvPr>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18438" name="Rectangle 6">
            <a:extLst>
              <a:ext uri="{FF2B5EF4-FFF2-40B4-BE49-F238E27FC236}">
                <a16:creationId xmlns:a16="http://schemas.microsoft.com/office/drawing/2014/main" id="{1AD63DC7-2A91-4E7A-A996-D72A59369D6C}"/>
              </a:ext>
            </a:extLst>
          </p:cNvPr>
          <p:cNvSpPr>
            <a:spLocks noGrp="1" noRot="1" noChangeAspect="1" noChangeArrowheads="1" noTextEdit="1"/>
          </p:cNvSpPr>
          <p:nvPr>
            <p:ph type="sldImg"/>
          </p:nvPr>
        </p:nvSpPr>
        <p:spPr>
          <a:xfrm>
            <a:off x="1150938" y="692150"/>
            <a:ext cx="4556125" cy="3416300"/>
          </a:xfrm>
          <a:ln cap="flat"/>
        </p:spPr>
      </p:sp>
      <p:sp>
        <p:nvSpPr>
          <p:cNvPr id="18439" name="Rectangle 7">
            <a:extLst>
              <a:ext uri="{FF2B5EF4-FFF2-40B4-BE49-F238E27FC236}">
                <a16:creationId xmlns:a16="http://schemas.microsoft.com/office/drawing/2014/main" id="{855CBCA0-AB07-4EDE-99D3-261C2B88CB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Book Antiqua" panose="0204060205030503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E9050A8-DCF1-4B85-B962-49BAB9812D68}"/>
              </a:ext>
            </a:extLst>
          </p:cNvPr>
          <p:cNvSpPr>
            <a:spLocks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20483" name="Rectangle 3">
            <a:extLst>
              <a:ext uri="{FF2B5EF4-FFF2-40B4-BE49-F238E27FC236}">
                <a16:creationId xmlns:a16="http://schemas.microsoft.com/office/drawing/2014/main" id="{7599CDD1-A3B1-4521-841D-D0140EF786DC}"/>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pPr algn="r"/>
            <a:r>
              <a:rPr lang="en-US" altLang="en-US" sz="1000" i="1">
                <a:latin typeface="Times New Roman" panose="02020603050405020304" pitchFamily="18" charset="0"/>
              </a:rPr>
              <a:t>12</a:t>
            </a:r>
          </a:p>
        </p:txBody>
      </p:sp>
      <p:sp>
        <p:nvSpPr>
          <p:cNvPr id="20484" name="Rectangle 4">
            <a:extLst>
              <a:ext uri="{FF2B5EF4-FFF2-40B4-BE49-F238E27FC236}">
                <a16:creationId xmlns:a16="http://schemas.microsoft.com/office/drawing/2014/main" id="{B1F3F942-CD5A-43EC-AE9B-782E29BACF69}"/>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20485" name="Rectangle 5">
            <a:extLst>
              <a:ext uri="{FF2B5EF4-FFF2-40B4-BE49-F238E27FC236}">
                <a16:creationId xmlns:a16="http://schemas.microsoft.com/office/drawing/2014/main" id="{307BBF5D-D7BE-4489-8B06-54347E4AB6D4}"/>
              </a:ext>
            </a:extLst>
          </p:cNvPr>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pitchFamily="18" charset="0"/>
                <a:ea typeface="MS PGothic" panose="020B0600070205080204" pitchFamily="34" charset="-128"/>
              </a:defRPr>
            </a:lvl1pPr>
            <a:lvl2pPr marL="742950" indent="-285750">
              <a:defRPr sz="2000">
                <a:solidFill>
                  <a:schemeClr val="tx1"/>
                </a:solidFill>
                <a:latin typeface="Times" pitchFamily="18" charset="0"/>
                <a:ea typeface="MS PGothic" panose="020B0600070205080204" pitchFamily="34" charset="-128"/>
              </a:defRPr>
            </a:lvl2pPr>
            <a:lvl3pPr marL="1143000" indent="-228600">
              <a:defRPr sz="2000">
                <a:solidFill>
                  <a:schemeClr val="tx1"/>
                </a:solidFill>
                <a:latin typeface="Times" pitchFamily="18" charset="0"/>
                <a:ea typeface="MS PGothic" panose="020B0600070205080204" pitchFamily="34" charset="-128"/>
              </a:defRPr>
            </a:lvl3pPr>
            <a:lvl4pPr marL="1600200" indent="-228600">
              <a:defRPr sz="2000">
                <a:solidFill>
                  <a:schemeClr val="tx1"/>
                </a:solidFill>
                <a:latin typeface="Times" pitchFamily="18" charset="0"/>
                <a:ea typeface="MS PGothic" panose="020B0600070205080204" pitchFamily="34" charset="-128"/>
              </a:defRPr>
            </a:lvl4pPr>
            <a:lvl5pPr marL="2057400" indent="-228600">
              <a:defRPr sz="2000">
                <a:solidFill>
                  <a:schemeClr val="tx1"/>
                </a:solidFill>
                <a:latin typeface="Times"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18" charset="0"/>
                <a:ea typeface="MS PGothic" panose="020B0600070205080204" pitchFamily="34" charset="-128"/>
              </a:defRPr>
            </a:lvl9pPr>
          </a:lstStyle>
          <a:p>
            <a:endParaRPr lang="en-US" altLang="en-US"/>
          </a:p>
        </p:txBody>
      </p:sp>
      <p:sp>
        <p:nvSpPr>
          <p:cNvPr id="20486" name="Rectangle 6">
            <a:extLst>
              <a:ext uri="{FF2B5EF4-FFF2-40B4-BE49-F238E27FC236}">
                <a16:creationId xmlns:a16="http://schemas.microsoft.com/office/drawing/2014/main" id="{FDAD987D-AB41-4203-99B9-094F66D1CC2D}"/>
              </a:ext>
            </a:extLst>
          </p:cNvPr>
          <p:cNvSpPr>
            <a:spLocks noGrp="1" noRot="1" noChangeAspect="1" noChangeArrowheads="1" noTextEdit="1"/>
          </p:cNvSpPr>
          <p:nvPr>
            <p:ph type="sldImg"/>
          </p:nvPr>
        </p:nvSpPr>
        <p:spPr>
          <a:xfrm>
            <a:off x="1150938" y="692150"/>
            <a:ext cx="4556125" cy="3416300"/>
          </a:xfrm>
          <a:ln cap="flat"/>
        </p:spPr>
      </p:sp>
      <p:sp>
        <p:nvSpPr>
          <p:cNvPr id="20487" name="Rectangle 7">
            <a:extLst>
              <a:ext uri="{FF2B5EF4-FFF2-40B4-BE49-F238E27FC236}">
                <a16:creationId xmlns:a16="http://schemas.microsoft.com/office/drawing/2014/main" id="{A369F6FB-765E-4018-8450-7AD50B402A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Book Antiqua" panose="0204060205030503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898584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4695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4150" y="0"/>
            <a:ext cx="2000250" cy="59817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0"/>
            <a:ext cx="5848350" cy="5981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212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838200"/>
          </a:xfrm>
        </p:spPr>
        <p:txBody>
          <a:bodyPr/>
          <a:lstStyle/>
          <a:p>
            <a:r>
              <a:rPr lang="en-US"/>
              <a:t>Click to edit Master title style</a:t>
            </a:r>
          </a:p>
        </p:txBody>
      </p:sp>
      <p:sp>
        <p:nvSpPr>
          <p:cNvPr id="3" name="Text Placeholder 2"/>
          <p:cNvSpPr>
            <a:spLocks noGrp="1"/>
          </p:cNvSpPr>
          <p:nvPr>
            <p:ph type="body" sz="half" idx="1"/>
          </p:nvPr>
        </p:nvSpPr>
        <p:spPr>
          <a:xfrm>
            <a:off x="533400" y="1143000"/>
            <a:ext cx="3924300" cy="4838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10100" y="1143000"/>
            <a:ext cx="3924300" cy="4838700"/>
          </a:xfrm>
        </p:spPr>
        <p:txBody>
          <a:bodyPr/>
          <a:lstStyle/>
          <a:p>
            <a:pPr lvl="0"/>
            <a:endParaRPr lang="en-US" noProof="0"/>
          </a:p>
        </p:txBody>
      </p:sp>
    </p:spTree>
    <p:extLst>
      <p:ext uri="{BB962C8B-B14F-4D97-AF65-F5344CB8AC3E}">
        <p14:creationId xmlns:p14="http://schemas.microsoft.com/office/powerpoint/2010/main" val="419862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707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6373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143000"/>
            <a:ext cx="3924300" cy="483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143000"/>
            <a:ext cx="3924300" cy="483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4503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5379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668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236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01937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8348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A1EC4FB-E1A3-418F-A164-E1A7CF9A89C3}"/>
              </a:ext>
            </a:extLst>
          </p:cNvPr>
          <p:cNvSpPr>
            <a:spLocks noGrp="1" noChangeArrowheads="1"/>
          </p:cNvSpPr>
          <p:nvPr>
            <p:ph type="title"/>
          </p:nvPr>
        </p:nvSpPr>
        <p:spPr bwMode="auto">
          <a:xfrm>
            <a:off x="685800" y="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01CB193-EFE5-4D86-9E93-52712CF5D445}"/>
              </a:ext>
            </a:extLst>
          </p:cNvPr>
          <p:cNvSpPr>
            <a:spLocks noGrp="1" noChangeArrowheads="1"/>
          </p:cNvSpPr>
          <p:nvPr>
            <p:ph type="body" idx="1"/>
          </p:nvPr>
        </p:nvSpPr>
        <p:spPr bwMode="auto">
          <a:xfrm>
            <a:off x="533400" y="1143000"/>
            <a:ext cx="80010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77B3864F-1CDD-4E4D-AE1F-5937D4356653}"/>
              </a:ext>
            </a:extLst>
          </p:cNvPr>
          <p:cNvSpPr>
            <a:spLocks noChangeArrowheads="1"/>
          </p:cNvSpPr>
          <p:nvPr/>
        </p:nvSpPr>
        <p:spPr bwMode="auto">
          <a:xfrm>
            <a:off x="0" y="6584950"/>
            <a:ext cx="1987550"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nchor="ctr">
            <a:spAutoFit/>
          </a:bodyPr>
          <a:lstStyle>
            <a:lvl1pPr>
              <a:defRPr sz="2000">
                <a:solidFill>
                  <a:schemeClr val="tx1"/>
                </a:solidFill>
                <a:latin typeface="Times" panose="02020603050405020304" pitchFamily="18" charset="0"/>
                <a:ea typeface="MS PGothic" panose="020B0600070205080204" pitchFamily="34" charset="-128"/>
              </a:defRPr>
            </a:lvl1pPr>
            <a:lvl2pPr marL="742950" indent="-285750">
              <a:defRPr sz="2000">
                <a:solidFill>
                  <a:schemeClr val="tx1"/>
                </a:solidFill>
                <a:latin typeface="Times" panose="02020603050405020304" pitchFamily="18" charset="0"/>
                <a:ea typeface="MS PGothic" panose="020B0600070205080204" pitchFamily="34" charset="-128"/>
              </a:defRPr>
            </a:lvl2pPr>
            <a:lvl3pPr marL="1143000" indent="-228600">
              <a:defRPr sz="2000">
                <a:solidFill>
                  <a:schemeClr val="tx1"/>
                </a:solidFill>
                <a:latin typeface="Times" panose="02020603050405020304" pitchFamily="18" charset="0"/>
                <a:ea typeface="MS PGothic" panose="020B0600070205080204" pitchFamily="34" charset="-128"/>
              </a:defRPr>
            </a:lvl3pPr>
            <a:lvl4pPr marL="1600200" indent="-228600">
              <a:defRPr sz="2000">
                <a:solidFill>
                  <a:schemeClr val="tx1"/>
                </a:solidFill>
                <a:latin typeface="Times" panose="02020603050405020304" pitchFamily="18" charset="0"/>
                <a:ea typeface="MS PGothic" panose="020B0600070205080204" pitchFamily="34" charset="-128"/>
              </a:defRPr>
            </a:lvl4pPr>
            <a:lvl5pPr marL="2057400" indent="-228600">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anose="02020603050405020304" pitchFamily="18" charset="0"/>
                <a:ea typeface="MS PGothic" panose="020B0600070205080204" pitchFamily="34" charset="-128"/>
              </a:defRPr>
            </a:lvl9pPr>
          </a:lstStyle>
          <a:p>
            <a:pPr>
              <a:defRPr/>
            </a:pPr>
            <a:r>
              <a:rPr lang="en-US" altLang="en-US" sz="1000"/>
              <a:t>Borgida/</a:t>
            </a:r>
            <a:r>
              <a:rPr lang="en-US" altLang="en-US" sz="800"/>
              <a:t>Ramakrishnan &amp;  Gehrke  </a:t>
            </a:r>
            <a:r>
              <a:rPr lang="en-US" altLang="en-US" sz="1000"/>
              <a:t>2018</a:t>
            </a:r>
          </a:p>
        </p:txBody>
      </p:sp>
      <p:sp>
        <p:nvSpPr>
          <p:cNvPr id="1029" name="Rectangle 5">
            <a:extLst>
              <a:ext uri="{FF2B5EF4-FFF2-40B4-BE49-F238E27FC236}">
                <a16:creationId xmlns:a16="http://schemas.microsoft.com/office/drawing/2014/main" id="{F36872CF-9851-4093-8703-58C8BD623195}"/>
              </a:ext>
            </a:extLst>
          </p:cNvPr>
          <p:cNvSpPr>
            <a:spLocks noChangeArrowheads="1"/>
          </p:cNvSpPr>
          <p:nvPr/>
        </p:nvSpPr>
        <p:spPr bwMode="auto">
          <a:xfrm>
            <a:off x="8582025" y="6556375"/>
            <a:ext cx="38893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nchor="ctr">
            <a:spAutoFit/>
          </a:bodyPr>
          <a:lstStyle>
            <a:lvl1pPr>
              <a:defRPr sz="2000">
                <a:solidFill>
                  <a:schemeClr val="tx1"/>
                </a:solidFill>
                <a:latin typeface="Times" panose="02020603050405020304" pitchFamily="18" charset="0"/>
                <a:ea typeface="MS PGothic" panose="020B0600070205080204" pitchFamily="34" charset="-128"/>
              </a:defRPr>
            </a:lvl1pPr>
            <a:lvl2pPr marL="742950" indent="-285750">
              <a:defRPr sz="2000">
                <a:solidFill>
                  <a:schemeClr val="tx1"/>
                </a:solidFill>
                <a:latin typeface="Times" panose="02020603050405020304" pitchFamily="18" charset="0"/>
                <a:ea typeface="MS PGothic" panose="020B0600070205080204" pitchFamily="34" charset="-128"/>
              </a:defRPr>
            </a:lvl2pPr>
            <a:lvl3pPr marL="1143000" indent="-228600">
              <a:defRPr sz="2000">
                <a:solidFill>
                  <a:schemeClr val="tx1"/>
                </a:solidFill>
                <a:latin typeface="Times" panose="02020603050405020304" pitchFamily="18" charset="0"/>
                <a:ea typeface="MS PGothic" panose="020B0600070205080204" pitchFamily="34" charset="-128"/>
              </a:defRPr>
            </a:lvl3pPr>
            <a:lvl4pPr marL="1600200" indent="-228600">
              <a:defRPr sz="2000">
                <a:solidFill>
                  <a:schemeClr val="tx1"/>
                </a:solidFill>
                <a:latin typeface="Times" panose="02020603050405020304" pitchFamily="18" charset="0"/>
                <a:ea typeface="MS PGothic" panose="020B0600070205080204" pitchFamily="34" charset="-128"/>
              </a:defRPr>
            </a:lvl4pPr>
            <a:lvl5pPr marL="2057400" indent="-228600">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anose="02020603050405020304" pitchFamily="18" charset="0"/>
                <a:ea typeface="MS PGothic" panose="020B0600070205080204" pitchFamily="34" charset="-128"/>
              </a:defRPr>
            </a:lvl9pPr>
          </a:lstStyle>
          <a:p>
            <a:pPr algn="r">
              <a:defRPr/>
            </a:pPr>
            <a:fld id="{A270AEFE-FE1B-4073-B35F-CC00D573771E}" type="slidenum">
              <a:rPr lang="en-US" altLang="en-US" sz="1400" smtClean="0"/>
              <a:pPr algn="r">
                <a:defRPr/>
              </a:pPr>
              <a:t>‹#›</a:t>
            </a:fld>
            <a:endParaRPr lang="en-US" altLang="en-US" sz="1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3600" i="1">
          <a:solidFill>
            <a:srgbClr val="FF0000"/>
          </a:solidFill>
          <a:latin typeface="+mj-lt"/>
          <a:ea typeface="MS PGothic" panose="020B0600070205080204" pitchFamily="34" charset="-128"/>
          <a:cs typeface="ＭＳ Ｐゴシック" pitchFamily="-109" charset="-128"/>
        </a:defRPr>
      </a:lvl1pPr>
      <a:lvl2pPr algn="l" rtl="0" eaLnBrk="0" fontAlgn="base" hangingPunct="0">
        <a:spcBef>
          <a:spcPct val="0"/>
        </a:spcBef>
        <a:spcAft>
          <a:spcPct val="0"/>
        </a:spcAft>
        <a:defRPr sz="3600" i="1">
          <a:solidFill>
            <a:srgbClr val="FF0000"/>
          </a:solidFill>
          <a:latin typeface="Times" pitchFamily="-84" charset="0"/>
          <a:ea typeface="MS PGothic" panose="020B0600070205080204" pitchFamily="34" charset="-128"/>
          <a:cs typeface="ＭＳ Ｐゴシック" pitchFamily="-109" charset="-128"/>
        </a:defRPr>
      </a:lvl2pPr>
      <a:lvl3pPr algn="l" rtl="0" eaLnBrk="0" fontAlgn="base" hangingPunct="0">
        <a:spcBef>
          <a:spcPct val="0"/>
        </a:spcBef>
        <a:spcAft>
          <a:spcPct val="0"/>
        </a:spcAft>
        <a:defRPr sz="3600" i="1">
          <a:solidFill>
            <a:srgbClr val="FF0000"/>
          </a:solidFill>
          <a:latin typeface="Times" pitchFamily="-84" charset="0"/>
          <a:ea typeface="MS PGothic" panose="020B0600070205080204" pitchFamily="34" charset="-128"/>
          <a:cs typeface="ＭＳ Ｐゴシック" pitchFamily="-109" charset="-128"/>
        </a:defRPr>
      </a:lvl3pPr>
      <a:lvl4pPr algn="l" rtl="0" eaLnBrk="0" fontAlgn="base" hangingPunct="0">
        <a:spcBef>
          <a:spcPct val="0"/>
        </a:spcBef>
        <a:spcAft>
          <a:spcPct val="0"/>
        </a:spcAft>
        <a:defRPr sz="3600" i="1">
          <a:solidFill>
            <a:srgbClr val="FF0000"/>
          </a:solidFill>
          <a:latin typeface="Times" pitchFamily="-84" charset="0"/>
          <a:ea typeface="MS PGothic" panose="020B0600070205080204" pitchFamily="34" charset="-128"/>
          <a:cs typeface="ＭＳ Ｐゴシック" pitchFamily="-109" charset="-128"/>
        </a:defRPr>
      </a:lvl4pPr>
      <a:lvl5pPr algn="l" rtl="0" eaLnBrk="0" fontAlgn="base" hangingPunct="0">
        <a:spcBef>
          <a:spcPct val="0"/>
        </a:spcBef>
        <a:spcAft>
          <a:spcPct val="0"/>
        </a:spcAft>
        <a:defRPr sz="3600" i="1">
          <a:solidFill>
            <a:srgbClr val="FF0000"/>
          </a:solidFill>
          <a:latin typeface="Times" pitchFamily="-84" charset="0"/>
          <a:ea typeface="MS PGothic" panose="020B0600070205080204" pitchFamily="34" charset="-128"/>
          <a:cs typeface="ＭＳ Ｐゴシック" pitchFamily="-109" charset="-128"/>
        </a:defRPr>
      </a:lvl5pPr>
      <a:lvl6pPr marL="457200" algn="l" rtl="0" eaLnBrk="0" fontAlgn="base" hangingPunct="0">
        <a:spcBef>
          <a:spcPct val="0"/>
        </a:spcBef>
        <a:spcAft>
          <a:spcPct val="0"/>
        </a:spcAft>
        <a:defRPr sz="3600" i="1">
          <a:solidFill>
            <a:schemeClr val="tx2"/>
          </a:solidFill>
          <a:latin typeface="Times" pitchFamily="-84" charset="0"/>
        </a:defRPr>
      </a:lvl6pPr>
      <a:lvl7pPr marL="914400" algn="l" rtl="0" eaLnBrk="0" fontAlgn="base" hangingPunct="0">
        <a:spcBef>
          <a:spcPct val="0"/>
        </a:spcBef>
        <a:spcAft>
          <a:spcPct val="0"/>
        </a:spcAft>
        <a:defRPr sz="3600" i="1">
          <a:solidFill>
            <a:schemeClr val="tx2"/>
          </a:solidFill>
          <a:latin typeface="Times" pitchFamily="-84" charset="0"/>
        </a:defRPr>
      </a:lvl7pPr>
      <a:lvl8pPr marL="1371600" algn="l" rtl="0" eaLnBrk="0" fontAlgn="base" hangingPunct="0">
        <a:spcBef>
          <a:spcPct val="0"/>
        </a:spcBef>
        <a:spcAft>
          <a:spcPct val="0"/>
        </a:spcAft>
        <a:defRPr sz="3600" i="1">
          <a:solidFill>
            <a:schemeClr val="tx2"/>
          </a:solidFill>
          <a:latin typeface="Times" pitchFamily="-84" charset="0"/>
        </a:defRPr>
      </a:lvl8pPr>
      <a:lvl9pPr marL="1828800" algn="l" rtl="0" eaLnBrk="0" fontAlgn="base" hangingPunct="0">
        <a:spcBef>
          <a:spcPct val="0"/>
        </a:spcBef>
        <a:spcAft>
          <a:spcPct val="0"/>
        </a:spcAft>
        <a:defRPr sz="3600" i="1">
          <a:solidFill>
            <a:schemeClr val="tx2"/>
          </a:solidFill>
          <a:latin typeface="Times" pitchFamily="-84" charset="0"/>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
        <a:defRPr sz="2400">
          <a:solidFill>
            <a:schemeClr val="tx1"/>
          </a:solidFill>
          <a:latin typeface="+mn-lt"/>
          <a:ea typeface="MS PGothic" panose="020B0600070205080204" pitchFamily="34" charset="-128"/>
          <a:cs typeface="ＭＳ Ｐゴシック" pitchFamily="-109" charset="-128"/>
        </a:defRPr>
      </a:lvl1pPr>
      <a:lvl2pPr marL="742950" indent="-285750" algn="l" rtl="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1"/>
        </a:buClr>
        <a:buChar char="•"/>
        <a:defRPr sz="16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lr>
          <a:schemeClr val="tx1"/>
        </a:buClr>
        <a:buChar char="•"/>
        <a:defRPr sz="1600">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lr>
          <a:schemeClr val="tx1"/>
        </a:buClr>
        <a:buChar char="•"/>
        <a:defRPr sz="1600">
          <a:solidFill>
            <a:schemeClr val="tx1"/>
          </a:solidFill>
          <a:latin typeface="+mn-lt"/>
          <a:ea typeface="ＭＳ Ｐゴシック" pitchFamily="-84" charset="-128"/>
        </a:defRPr>
      </a:lvl6pPr>
      <a:lvl7pPr marL="2971800" indent="-228600" algn="l" rtl="0" eaLnBrk="0" fontAlgn="base" hangingPunct="0">
        <a:spcBef>
          <a:spcPct val="20000"/>
        </a:spcBef>
        <a:spcAft>
          <a:spcPct val="0"/>
        </a:spcAft>
        <a:buClr>
          <a:schemeClr val="tx1"/>
        </a:buClr>
        <a:buChar char="•"/>
        <a:defRPr sz="1600">
          <a:solidFill>
            <a:schemeClr val="tx1"/>
          </a:solidFill>
          <a:latin typeface="+mn-lt"/>
          <a:ea typeface="ＭＳ Ｐゴシック" pitchFamily="-84" charset="-128"/>
        </a:defRPr>
      </a:lvl7pPr>
      <a:lvl8pPr marL="3429000" indent="-228600" algn="l" rtl="0" eaLnBrk="0" fontAlgn="base" hangingPunct="0">
        <a:spcBef>
          <a:spcPct val="20000"/>
        </a:spcBef>
        <a:spcAft>
          <a:spcPct val="0"/>
        </a:spcAft>
        <a:buClr>
          <a:schemeClr val="tx1"/>
        </a:buClr>
        <a:buChar char="•"/>
        <a:defRPr sz="1600">
          <a:solidFill>
            <a:schemeClr val="tx1"/>
          </a:solidFill>
          <a:latin typeface="+mn-lt"/>
          <a:ea typeface="ＭＳ Ｐゴシック" pitchFamily="-84" charset="-128"/>
        </a:defRPr>
      </a:lvl8pPr>
      <a:lvl9pPr marL="3886200" indent="-228600" algn="l" rtl="0" eaLnBrk="0" fontAlgn="base" hangingPunct="0">
        <a:spcBef>
          <a:spcPct val="20000"/>
        </a:spcBef>
        <a:spcAft>
          <a:spcPct val="0"/>
        </a:spcAft>
        <a:buClr>
          <a:schemeClr val="tx1"/>
        </a:buClr>
        <a:buChar char="•"/>
        <a:defRPr sz="1600">
          <a:solidFill>
            <a:schemeClr val="tx1"/>
          </a:solidFill>
          <a:latin typeface="+mn-lt"/>
          <a:ea typeface="ＭＳ Ｐゴシック" pitchFamily="-8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E56EC20-4461-498F-894B-ABD80C36A953}"/>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endParaRPr lang="en-US" altLang="en-US" sz="2000"/>
          </a:p>
        </p:txBody>
      </p:sp>
      <p:sp>
        <p:nvSpPr>
          <p:cNvPr id="3075" name="Rectangle 3">
            <a:extLst>
              <a:ext uri="{FF2B5EF4-FFF2-40B4-BE49-F238E27FC236}">
                <a16:creationId xmlns:a16="http://schemas.microsoft.com/office/drawing/2014/main" id="{61430B2F-39ED-479C-BE30-9C7FC4CFB005}"/>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endParaRPr lang="en-US" altLang="en-US" sz="2000"/>
          </a:p>
        </p:txBody>
      </p:sp>
      <p:sp>
        <p:nvSpPr>
          <p:cNvPr id="3076" name="Rectangle 4">
            <a:extLst>
              <a:ext uri="{FF2B5EF4-FFF2-40B4-BE49-F238E27FC236}">
                <a16:creationId xmlns:a16="http://schemas.microsoft.com/office/drawing/2014/main" id="{3428825A-BFE9-4CB0-B043-F2C1163D780D}"/>
              </a:ext>
            </a:extLst>
          </p:cNvPr>
          <p:cNvSpPr>
            <a:spLocks noGrp="1" noChangeArrowheads="1"/>
          </p:cNvSpPr>
          <p:nvPr>
            <p:ph type="ctrTitle"/>
          </p:nvPr>
        </p:nvSpPr>
        <p:spPr>
          <a:xfrm>
            <a:off x="1219200" y="2490788"/>
            <a:ext cx="7772400" cy="1143000"/>
          </a:xfrm>
          <a:noFill/>
        </p:spPr>
        <p:txBody>
          <a:bodyPr/>
          <a:lstStyle/>
          <a:p>
            <a:r>
              <a:rPr lang="en-US" altLang="en-US" dirty="0"/>
              <a:t>The Entity-Relationship Model</a:t>
            </a:r>
          </a:p>
        </p:txBody>
      </p:sp>
      <p:sp>
        <p:nvSpPr>
          <p:cNvPr id="3077" name="Rectangle 7">
            <a:extLst>
              <a:ext uri="{FF2B5EF4-FFF2-40B4-BE49-F238E27FC236}">
                <a16:creationId xmlns:a16="http://schemas.microsoft.com/office/drawing/2014/main" id="{F0FCE122-CB52-409E-8372-D75B02D73B1B}"/>
              </a:ext>
            </a:extLst>
          </p:cNvPr>
          <p:cNvSpPr>
            <a:spLocks noGrp="1" noChangeArrowheads="1"/>
          </p:cNvSpPr>
          <p:nvPr>
            <p:ph type="subTitle" idx="1"/>
          </p:nvPr>
        </p:nvSpPr>
        <p:spPr/>
        <p:txBody>
          <a:bodyPr/>
          <a:lstStyle/>
          <a:p>
            <a:endParaRPr lang="en-US" altLang="en-US"/>
          </a:p>
        </p:txBody>
      </p:sp>
      <p:sp>
        <p:nvSpPr>
          <p:cNvPr id="3078" name="Rectangle 8">
            <a:extLst>
              <a:ext uri="{FF2B5EF4-FFF2-40B4-BE49-F238E27FC236}">
                <a16:creationId xmlns:a16="http://schemas.microsoft.com/office/drawing/2014/main" id="{F74677FB-2E2E-4D1D-B6DB-61BA37A29327}"/>
              </a:ext>
            </a:extLst>
          </p:cNvPr>
          <p:cNvSpPr>
            <a:spLocks noChangeArrowheads="1"/>
          </p:cNvSpPr>
          <p:nvPr/>
        </p:nvSpPr>
        <p:spPr bwMode="auto">
          <a:xfrm>
            <a:off x="7138988" y="2665413"/>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endParaRPr lang="en-US" altLang="en-US" sz="2000"/>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56EA7FF-1AC9-429E-9539-F254AF158088}"/>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endParaRPr lang="en-US" altLang="en-US" sz="2000"/>
          </a:p>
        </p:txBody>
      </p:sp>
      <p:sp>
        <p:nvSpPr>
          <p:cNvPr id="21507" name="Rectangle 3">
            <a:extLst>
              <a:ext uri="{FF2B5EF4-FFF2-40B4-BE49-F238E27FC236}">
                <a16:creationId xmlns:a16="http://schemas.microsoft.com/office/drawing/2014/main" id="{A275F196-BC32-4A49-BBB0-6CFB7D0C393D}"/>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endParaRPr lang="en-US" altLang="en-US" sz="2000"/>
          </a:p>
        </p:txBody>
      </p:sp>
      <p:sp>
        <p:nvSpPr>
          <p:cNvPr id="21508" name="Rectangle 4">
            <a:extLst>
              <a:ext uri="{FF2B5EF4-FFF2-40B4-BE49-F238E27FC236}">
                <a16:creationId xmlns:a16="http://schemas.microsoft.com/office/drawing/2014/main" id="{10DC5E80-16A6-4B86-AB7B-C1F70D4BAAC9}"/>
              </a:ext>
            </a:extLst>
          </p:cNvPr>
          <p:cNvSpPr>
            <a:spLocks noGrp="1" noChangeArrowheads="1"/>
          </p:cNvSpPr>
          <p:nvPr>
            <p:ph type="title"/>
          </p:nvPr>
        </p:nvSpPr>
        <p:spPr>
          <a:xfrm>
            <a:off x="656432" y="124619"/>
            <a:ext cx="3276600" cy="1600200"/>
          </a:xfrm>
          <a:noFill/>
        </p:spPr>
        <p:txBody>
          <a:bodyPr/>
          <a:lstStyle/>
          <a:p>
            <a:r>
              <a:rPr lang="en-US" altLang="en-US" dirty="0"/>
              <a:t>ISA Hierarchy –constraints</a:t>
            </a:r>
            <a:br>
              <a:rPr lang="en-US" altLang="en-US" dirty="0"/>
            </a:br>
            <a:endParaRPr lang="en-US" altLang="en-US" sz="4000" dirty="0"/>
          </a:p>
        </p:txBody>
      </p:sp>
      <p:sp>
        <p:nvSpPr>
          <p:cNvPr id="21509" name="Rectangle 5">
            <a:extLst>
              <a:ext uri="{FF2B5EF4-FFF2-40B4-BE49-F238E27FC236}">
                <a16:creationId xmlns:a16="http://schemas.microsoft.com/office/drawing/2014/main" id="{8FF42F01-4E93-45DD-9C17-1AFBAD60E8D4}"/>
              </a:ext>
            </a:extLst>
          </p:cNvPr>
          <p:cNvSpPr>
            <a:spLocks noChangeArrowheads="1"/>
          </p:cNvSpPr>
          <p:nvPr/>
        </p:nvSpPr>
        <p:spPr bwMode="auto">
          <a:xfrm>
            <a:off x="7499350" y="2781300"/>
            <a:ext cx="15589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600" b="1">
                <a:solidFill>
                  <a:srgbClr val="000000"/>
                </a:solidFill>
              </a:rPr>
              <a:t>Contract_Emps</a:t>
            </a:r>
          </a:p>
        </p:txBody>
      </p:sp>
      <p:sp>
        <p:nvSpPr>
          <p:cNvPr id="21510" name="Freeform 6">
            <a:extLst>
              <a:ext uri="{FF2B5EF4-FFF2-40B4-BE49-F238E27FC236}">
                <a16:creationId xmlns:a16="http://schemas.microsoft.com/office/drawing/2014/main" id="{8F1DADF9-E6A5-48E6-8ABB-178F887F4F15}"/>
              </a:ext>
            </a:extLst>
          </p:cNvPr>
          <p:cNvSpPr>
            <a:spLocks/>
          </p:cNvSpPr>
          <p:nvPr/>
        </p:nvSpPr>
        <p:spPr bwMode="auto">
          <a:xfrm>
            <a:off x="5781675" y="400050"/>
            <a:ext cx="1055688" cy="390525"/>
          </a:xfrm>
          <a:custGeom>
            <a:avLst/>
            <a:gdLst>
              <a:gd name="T0" fmla="*/ 2147483646 w 665"/>
              <a:gd name="T1" fmla="*/ 2147483646 h 246"/>
              <a:gd name="T2" fmla="*/ 2147483646 w 665"/>
              <a:gd name="T3" fmla="*/ 2147483646 h 246"/>
              <a:gd name="T4" fmla="*/ 2147483646 w 665"/>
              <a:gd name="T5" fmla="*/ 2147483646 h 246"/>
              <a:gd name="T6" fmla="*/ 2147483646 w 665"/>
              <a:gd name="T7" fmla="*/ 2147483646 h 246"/>
              <a:gd name="T8" fmla="*/ 2147483646 w 665"/>
              <a:gd name="T9" fmla="*/ 2147483646 h 246"/>
              <a:gd name="T10" fmla="*/ 2147483646 w 665"/>
              <a:gd name="T11" fmla="*/ 2147483646 h 246"/>
              <a:gd name="T12" fmla="*/ 2147483646 w 665"/>
              <a:gd name="T13" fmla="*/ 2147483646 h 246"/>
              <a:gd name="T14" fmla="*/ 2147483646 w 665"/>
              <a:gd name="T15" fmla="*/ 2147483646 h 246"/>
              <a:gd name="T16" fmla="*/ 2147483646 w 665"/>
              <a:gd name="T17" fmla="*/ 2147483646 h 246"/>
              <a:gd name="T18" fmla="*/ 2147483646 w 665"/>
              <a:gd name="T19" fmla="*/ 2147483646 h 246"/>
              <a:gd name="T20" fmla="*/ 2147483646 w 665"/>
              <a:gd name="T21" fmla="*/ 2147483646 h 246"/>
              <a:gd name="T22" fmla="*/ 2147483646 w 665"/>
              <a:gd name="T23" fmla="*/ 2147483646 h 246"/>
              <a:gd name="T24" fmla="*/ 2147483646 w 665"/>
              <a:gd name="T25" fmla="*/ 2147483646 h 246"/>
              <a:gd name="T26" fmla="*/ 2147483646 w 665"/>
              <a:gd name="T27" fmla="*/ 2147483646 h 246"/>
              <a:gd name="T28" fmla="*/ 2147483646 w 665"/>
              <a:gd name="T29" fmla="*/ 2147483646 h 246"/>
              <a:gd name="T30" fmla="*/ 2147483646 w 665"/>
              <a:gd name="T31" fmla="*/ 2147483646 h 246"/>
              <a:gd name="T32" fmla="*/ 2147483646 w 665"/>
              <a:gd name="T33" fmla="*/ 2147483646 h 246"/>
              <a:gd name="T34" fmla="*/ 2147483646 w 665"/>
              <a:gd name="T35" fmla="*/ 2147483646 h 246"/>
              <a:gd name="T36" fmla="*/ 2147483646 w 665"/>
              <a:gd name="T37" fmla="*/ 2147483646 h 246"/>
              <a:gd name="T38" fmla="*/ 2147483646 w 665"/>
              <a:gd name="T39" fmla="*/ 2147483646 h 246"/>
              <a:gd name="T40" fmla="*/ 2147483646 w 665"/>
              <a:gd name="T41" fmla="*/ 2147483646 h 246"/>
              <a:gd name="T42" fmla="*/ 2147483646 w 665"/>
              <a:gd name="T43" fmla="*/ 2147483646 h 246"/>
              <a:gd name="T44" fmla="*/ 2147483646 w 665"/>
              <a:gd name="T45" fmla="*/ 2147483646 h 246"/>
              <a:gd name="T46" fmla="*/ 2147483646 w 665"/>
              <a:gd name="T47" fmla="*/ 2147483646 h 246"/>
              <a:gd name="T48" fmla="*/ 2147483646 w 665"/>
              <a:gd name="T49" fmla="*/ 2147483646 h 246"/>
              <a:gd name="T50" fmla="*/ 2147483646 w 665"/>
              <a:gd name="T51" fmla="*/ 2147483646 h 246"/>
              <a:gd name="T52" fmla="*/ 2147483646 w 665"/>
              <a:gd name="T53" fmla="*/ 2147483646 h 246"/>
              <a:gd name="T54" fmla="*/ 2147483646 w 665"/>
              <a:gd name="T55" fmla="*/ 2147483646 h 246"/>
              <a:gd name="T56" fmla="*/ 2147483646 w 665"/>
              <a:gd name="T57" fmla="*/ 2147483646 h 246"/>
              <a:gd name="T58" fmla="*/ 2147483646 w 665"/>
              <a:gd name="T59" fmla="*/ 2147483646 h 246"/>
              <a:gd name="T60" fmla="*/ 2147483646 w 665"/>
              <a:gd name="T61" fmla="*/ 2147483646 h 246"/>
              <a:gd name="T62" fmla="*/ 2147483646 w 665"/>
              <a:gd name="T63" fmla="*/ 2147483646 h 246"/>
              <a:gd name="T64" fmla="*/ 2147483646 w 665"/>
              <a:gd name="T65" fmla="*/ 2147483646 h 246"/>
              <a:gd name="T66" fmla="*/ 2147483646 w 665"/>
              <a:gd name="T67" fmla="*/ 2147483646 h 246"/>
              <a:gd name="T68" fmla="*/ 2147483646 w 665"/>
              <a:gd name="T69" fmla="*/ 2147483646 h 246"/>
              <a:gd name="T70" fmla="*/ 2147483646 w 665"/>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46"/>
              <a:gd name="T110" fmla="*/ 665 w 665"/>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46">
                <a:moveTo>
                  <a:pt x="664" y="123"/>
                </a:moveTo>
                <a:lnTo>
                  <a:pt x="662" y="111"/>
                </a:lnTo>
                <a:lnTo>
                  <a:pt x="658" y="101"/>
                </a:lnTo>
                <a:lnTo>
                  <a:pt x="653" y="90"/>
                </a:lnTo>
                <a:lnTo>
                  <a:pt x="644" y="80"/>
                </a:lnTo>
                <a:lnTo>
                  <a:pt x="633" y="70"/>
                </a:lnTo>
                <a:lnTo>
                  <a:pt x="620" y="62"/>
                </a:lnTo>
                <a:lnTo>
                  <a:pt x="604" y="52"/>
                </a:lnTo>
                <a:lnTo>
                  <a:pt x="587" y="43"/>
                </a:lnTo>
                <a:lnTo>
                  <a:pt x="567" y="35"/>
                </a:lnTo>
                <a:lnTo>
                  <a:pt x="546" y="28"/>
                </a:lnTo>
                <a:lnTo>
                  <a:pt x="522" y="23"/>
                </a:lnTo>
                <a:lnTo>
                  <a:pt x="498" y="17"/>
                </a:lnTo>
                <a:lnTo>
                  <a:pt x="473" y="11"/>
                </a:lnTo>
                <a:lnTo>
                  <a:pt x="446" y="8"/>
                </a:lnTo>
                <a:lnTo>
                  <a:pt x="418" y="4"/>
                </a:lnTo>
                <a:lnTo>
                  <a:pt x="389" y="2"/>
                </a:lnTo>
                <a:lnTo>
                  <a:pt x="361" y="1"/>
                </a:lnTo>
                <a:lnTo>
                  <a:pt x="332" y="0"/>
                </a:lnTo>
                <a:lnTo>
                  <a:pt x="303" y="1"/>
                </a:lnTo>
                <a:lnTo>
                  <a:pt x="275" y="2"/>
                </a:lnTo>
                <a:lnTo>
                  <a:pt x="246" y="4"/>
                </a:lnTo>
                <a:lnTo>
                  <a:pt x="218" y="8"/>
                </a:lnTo>
                <a:lnTo>
                  <a:pt x="192" y="11"/>
                </a:lnTo>
                <a:lnTo>
                  <a:pt x="166" y="17"/>
                </a:lnTo>
                <a:lnTo>
                  <a:pt x="141" y="23"/>
                </a:lnTo>
                <a:lnTo>
                  <a:pt x="119" y="28"/>
                </a:lnTo>
                <a:lnTo>
                  <a:pt x="98" y="35"/>
                </a:lnTo>
                <a:lnTo>
                  <a:pt x="78" y="43"/>
                </a:lnTo>
                <a:lnTo>
                  <a:pt x="60" y="52"/>
                </a:lnTo>
                <a:lnTo>
                  <a:pt x="45" y="62"/>
                </a:lnTo>
                <a:lnTo>
                  <a:pt x="31" y="70"/>
                </a:lnTo>
                <a:lnTo>
                  <a:pt x="21" y="80"/>
                </a:lnTo>
                <a:lnTo>
                  <a:pt x="11" y="90"/>
                </a:lnTo>
                <a:lnTo>
                  <a:pt x="5" y="101"/>
                </a:lnTo>
                <a:lnTo>
                  <a:pt x="1" y="111"/>
                </a:lnTo>
                <a:lnTo>
                  <a:pt x="0" y="123"/>
                </a:lnTo>
                <a:lnTo>
                  <a:pt x="1" y="133"/>
                </a:lnTo>
                <a:lnTo>
                  <a:pt x="5" y="143"/>
                </a:lnTo>
                <a:lnTo>
                  <a:pt x="11" y="154"/>
                </a:lnTo>
                <a:lnTo>
                  <a:pt x="21" y="164"/>
                </a:lnTo>
                <a:lnTo>
                  <a:pt x="31" y="174"/>
                </a:lnTo>
                <a:lnTo>
                  <a:pt x="45" y="184"/>
                </a:lnTo>
                <a:lnTo>
                  <a:pt x="60" y="193"/>
                </a:lnTo>
                <a:lnTo>
                  <a:pt x="78" y="201"/>
                </a:lnTo>
                <a:lnTo>
                  <a:pt x="98" y="209"/>
                </a:lnTo>
                <a:lnTo>
                  <a:pt x="119" y="216"/>
                </a:lnTo>
                <a:lnTo>
                  <a:pt x="141" y="223"/>
                </a:lnTo>
                <a:lnTo>
                  <a:pt x="166" y="228"/>
                </a:lnTo>
                <a:lnTo>
                  <a:pt x="192" y="233"/>
                </a:lnTo>
                <a:lnTo>
                  <a:pt x="218" y="238"/>
                </a:lnTo>
                <a:lnTo>
                  <a:pt x="246" y="240"/>
                </a:lnTo>
                <a:lnTo>
                  <a:pt x="275" y="242"/>
                </a:lnTo>
                <a:lnTo>
                  <a:pt x="303" y="245"/>
                </a:lnTo>
                <a:lnTo>
                  <a:pt x="332" y="245"/>
                </a:lnTo>
                <a:lnTo>
                  <a:pt x="361" y="245"/>
                </a:lnTo>
                <a:lnTo>
                  <a:pt x="389" y="242"/>
                </a:lnTo>
                <a:lnTo>
                  <a:pt x="418" y="240"/>
                </a:lnTo>
                <a:lnTo>
                  <a:pt x="446" y="238"/>
                </a:lnTo>
                <a:lnTo>
                  <a:pt x="473" y="233"/>
                </a:lnTo>
                <a:lnTo>
                  <a:pt x="498" y="228"/>
                </a:lnTo>
                <a:lnTo>
                  <a:pt x="522" y="223"/>
                </a:lnTo>
                <a:lnTo>
                  <a:pt x="546" y="216"/>
                </a:lnTo>
                <a:lnTo>
                  <a:pt x="567" y="209"/>
                </a:lnTo>
                <a:lnTo>
                  <a:pt x="587" y="201"/>
                </a:lnTo>
                <a:lnTo>
                  <a:pt x="604" y="193"/>
                </a:lnTo>
                <a:lnTo>
                  <a:pt x="620" y="184"/>
                </a:lnTo>
                <a:lnTo>
                  <a:pt x="633" y="174"/>
                </a:lnTo>
                <a:lnTo>
                  <a:pt x="644" y="164"/>
                </a:lnTo>
                <a:lnTo>
                  <a:pt x="653" y="154"/>
                </a:lnTo>
                <a:lnTo>
                  <a:pt x="658" y="143"/>
                </a:lnTo>
                <a:lnTo>
                  <a:pt x="662" y="133"/>
                </a:lnTo>
                <a:lnTo>
                  <a:pt x="664" y="12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1" name="Freeform 7">
            <a:extLst>
              <a:ext uri="{FF2B5EF4-FFF2-40B4-BE49-F238E27FC236}">
                <a16:creationId xmlns:a16="http://schemas.microsoft.com/office/drawing/2014/main" id="{EFC0885E-1C6F-4833-8409-734DBD1BE1EB}"/>
              </a:ext>
            </a:extLst>
          </p:cNvPr>
          <p:cNvSpPr>
            <a:spLocks/>
          </p:cNvSpPr>
          <p:nvPr/>
        </p:nvSpPr>
        <p:spPr bwMode="auto">
          <a:xfrm>
            <a:off x="7718425" y="400050"/>
            <a:ext cx="1054100" cy="390525"/>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2147483646 h 246"/>
              <a:gd name="T18" fmla="*/ 2147483646 w 664"/>
              <a:gd name="T19" fmla="*/ 2147483646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0" y="123"/>
                </a:moveTo>
                <a:lnTo>
                  <a:pt x="1" y="133"/>
                </a:lnTo>
                <a:lnTo>
                  <a:pt x="5" y="143"/>
                </a:lnTo>
                <a:lnTo>
                  <a:pt x="10" y="154"/>
                </a:lnTo>
                <a:lnTo>
                  <a:pt x="19" y="164"/>
                </a:lnTo>
                <a:lnTo>
                  <a:pt x="30" y="174"/>
                </a:lnTo>
                <a:lnTo>
                  <a:pt x="43" y="184"/>
                </a:lnTo>
                <a:lnTo>
                  <a:pt x="59" y="193"/>
                </a:lnTo>
                <a:lnTo>
                  <a:pt x="76" y="201"/>
                </a:lnTo>
                <a:lnTo>
                  <a:pt x="96" y="209"/>
                </a:lnTo>
                <a:lnTo>
                  <a:pt x="118" y="216"/>
                </a:lnTo>
                <a:lnTo>
                  <a:pt x="141" y="223"/>
                </a:lnTo>
                <a:lnTo>
                  <a:pt x="165" y="228"/>
                </a:lnTo>
                <a:lnTo>
                  <a:pt x="190" y="233"/>
                </a:lnTo>
                <a:lnTo>
                  <a:pt x="217" y="238"/>
                </a:lnTo>
                <a:lnTo>
                  <a:pt x="245" y="240"/>
                </a:lnTo>
                <a:lnTo>
                  <a:pt x="273" y="242"/>
                </a:lnTo>
                <a:lnTo>
                  <a:pt x="302" y="245"/>
                </a:lnTo>
                <a:lnTo>
                  <a:pt x="331" y="245"/>
                </a:lnTo>
                <a:lnTo>
                  <a:pt x="359" y="245"/>
                </a:lnTo>
                <a:lnTo>
                  <a:pt x="388" y="242"/>
                </a:lnTo>
                <a:lnTo>
                  <a:pt x="417" y="240"/>
                </a:lnTo>
                <a:lnTo>
                  <a:pt x="444" y="238"/>
                </a:lnTo>
                <a:lnTo>
                  <a:pt x="472" y="233"/>
                </a:lnTo>
                <a:lnTo>
                  <a:pt x="497" y="228"/>
                </a:lnTo>
                <a:lnTo>
                  <a:pt x="521" y="221"/>
                </a:lnTo>
                <a:lnTo>
                  <a:pt x="544" y="216"/>
                </a:lnTo>
                <a:lnTo>
                  <a:pt x="566" y="209"/>
                </a:lnTo>
                <a:lnTo>
                  <a:pt x="584" y="201"/>
                </a:lnTo>
                <a:lnTo>
                  <a:pt x="603" y="192"/>
                </a:lnTo>
                <a:lnTo>
                  <a:pt x="617" y="184"/>
                </a:lnTo>
                <a:lnTo>
                  <a:pt x="631" y="174"/>
                </a:lnTo>
                <a:lnTo>
                  <a:pt x="643" y="164"/>
                </a:lnTo>
                <a:lnTo>
                  <a:pt x="652" y="154"/>
                </a:lnTo>
                <a:lnTo>
                  <a:pt x="657" y="143"/>
                </a:lnTo>
                <a:lnTo>
                  <a:pt x="661" y="133"/>
                </a:lnTo>
                <a:lnTo>
                  <a:pt x="663" y="123"/>
                </a:lnTo>
                <a:lnTo>
                  <a:pt x="661" y="111"/>
                </a:lnTo>
                <a:lnTo>
                  <a:pt x="657" y="101"/>
                </a:lnTo>
                <a:lnTo>
                  <a:pt x="652" y="90"/>
                </a:lnTo>
                <a:lnTo>
                  <a:pt x="643" y="80"/>
                </a:lnTo>
                <a:lnTo>
                  <a:pt x="631" y="70"/>
                </a:lnTo>
                <a:lnTo>
                  <a:pt x="617" y="62"/>
                </a:lnTo>
                <a:lnTo>
                  <a:pt x="603" y="52"/>
                </a:lnTo>
                <a:lnTo>
                  <a:pt x="584" y="43"/>
                </a:lnTo>
                <a:lnTo>
                  <a:pt x="566" y="35"/>
                </a:lnTo>
                <a:lnTo>
                  <a:pt x="543" y="28"/>
                </a:lnTo>
                <a:lnTo>
                  <a:pt x="521" y="23"/>
                </a:lnTo>
                <a:lnTo>
                  <a:pt x="497" y="17"/>
                </a:lnTo>
                <a:lnTo>
                  <a:pt x="472" y="11"/>
                </a:lnTo>
                <a:lnTo>
                  <a:pt x="444" y="8"/>
                </a:lnTo>
                <a:lnTo>
                  <a:pt x="416" y="4"/>
                </a:lnTo>
                <a:lnTo>
                  <a:pt x="388" y="2"/>
                </a:lnTo>
                <a:lnTo>
                  <a:pt x="359" y="1"/>
                </a:lnTo>
                <a:lnTo>
                  <a:pt x="331" y="0"/>
                </a:lnTo>
                <a:lnTo>
                  <a:pt x="302" y="1"/>
                </a:lnTo>
                <a:lnTo>
                  <a:pt x="273" y="2"/>
                </a:lnTo>
                <a:lnTo>
                  <a:pt x="245" y="4"/>
                </a:lnTo>
                <a:lnTo>
                  <a:pt x="217" y="8"/>
                </a:lnTo>
                <a:lnTo>
                  <a:pt x="190" y="11"/>
                </a:lnTo>
                <a:lnTo>
                  <a:pt x="165" y="17"/>
                </a:lnTo>
                <a:lnTo>
                  <a:pt x="141" y="23"/>
                </a:lnTo>
                <a:lnTo>
                  <a:pt x="118" y="28"/>
                </a:lnTo>
                <a:lnTo>
                  <a:pt x="96" y="35"/>
                </a:lnTo>
                <a:lnTo>
                  <a:pt x="76" y="43"/>
                </a:lnTo>
                <a:lnTo>
                  <a:pt x="59" y="52"/>
                </a:lnTo>
                <a:lnTo>
                  <a:pt x="43" y="62"/>
                </a:lnTo>
                <a:lnTo>
                  <a:pt x="30" y="71"/>
                </a:lnTo>
                <a:lnTo>
                  <a:pt x="19" y="80"/>
                </a:lnTo>
                <a:lnTo>
                  <a:pt x="10" y="90"/>
                </a:lnTo>
                <a:lnTo>
                  <a:pt x="5" y="101"/>
                </a:lnTo>
                <a:lnTo>
                  <a:pt x="1" y="111"/>
                </a:lnTo>
                <a:lnTo>
                  <a:pt x="0" y="12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2" name="Freeform 8">
            <a:extLst>
              <a:ext uri="{FF2B5EF4-FFF2-40B4-BE49-F238E27FC236}">
                <a16:creationId xmlns:a16="http://schemas.microsoft.com/office/drawing/2014/main" id="{A13FAD21-78C8-4A8C-BD79-FA0E8DAD4CF4}"/>
              </a:ext>
            </a:extLst>
          </p:cNvPr>
          <p:cNvSpPr>
            <a:spLocks/>
          </p:cNvSpPr>
          <p:nvPr/>
        </p:nvSpPr>
        <p:spPr bwMode="auto">
          <a:xfrm>
            <a:off x="6732588" y="115888"/>
            <a:ext cx="1054100" cy="390525"/>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3" name="Freeform 9">
            <a:extLst>
              <a:ext uri="{FF2B5EF4-FFF2-40B4-BE49-F238E27FC236}">
                <a16:creationId xmlns:a16="http://schemas.microsoft.com/office/drawing/2014/main" id="{90A969C7-A88A-42A0-A9BB-3BC9D722F9E6}"/>
              </a:ext>
            </a:extLst>
          </p:cNvPr>
          <p:cNvSpPr>
            <a:spLocks/>
          </p:cNvSpPr>
          <p:nvPr/>
        </p:nvSpPr>
        <p:spPr bwMode="auto">
          <a:xfrm>
            <a:off x="6732588" y="1027113"/>
            <a:ext cx="1196975" cy="425450"/>
          </a:xfrm>
          <a:custGeom>
            <a:avLst/>
            <a:gdLst>
              <a:gd name="T0" fmla="*/ 2147483646 w 754"/>
              <a:gd name="T1" fmla="*/ 2147483646 h 268"/>
              <a:gd name="T2" fmla="*/ 2147483646 w 754"/>
              <a:gd name="T3" fmla="*/ 0 h 268"/>
              <a:gd name="T4" fmla="*/ 0 w 754"/>
              <a:gd name="T5" fmla="*/ 0 h 268"/>
              <a:gd name="T6" fmla="*/ 0 w 754"/>
              <a:gd name="T7" fmla="*/ 2147483646 h 268"/>
              <a:gd name="T8" fmla="*/ 2147483646 w 754"/>
              <a:gd name="T9" fmla="*/ 2147483646 h 268"/>
              <a:gd name="T10" fmla="*/ 0 60000 65536"/>
              <a:gd name="T11" fmla="*/ 0 60000 65536"/>
              <a:gd name="T12" fmla="*/ 0 60000 65536"/>
              <a:gd name="T13" fmla="*/ 0 60000 65536"/>
              <a:gd name="T14" fmla="*/ 0 60000 65536"/>
              <a:gd name="T15" fmla="*/ 0 w 754"/>
              <a:gd name="T16" fmla="*/ 0 h 268"/>
              <a:gd name="T17" fmla="*/ 754 w 754"/>
              <a:gd name="T18" fmla="*/ 268 h 268"/>
            </a:gdLst>
            <a:ahLst/>
            <a:cxnLst>
              <a:cxn ang="T10">
                <a:pos x="T0" y="T1"/>
              </a:cxn>
              <a:cxn ang="T11">
                <a:pos x="T2" y="T3"/>
              </a:cxn>
              <a:cxn ang="T12">
                <a:pos x="T4" y="T5"/>
              </a:cxn>
              <a:cxn ang="T13">
                <a:pos x="T6" y="T7"/>
              </a:cxn>
              <a:cxn ang="T14">
                <a:pos x="T8" y="T9"/>
              </a:cxn>
            </a:cxnLst>
            <a:rect l="T15" t="T16" r="T17" b="T18"/>
            <a:pathLst>
              <a:path w="754" h="268">
                <a:moveTo>
                  <a:pt x="753" y="267"/>
                </a:moveTo>
                <a:lnTo>
                  <a:pt x="753" y="0"/>
                </a:lnTo>
                <a:lnTo>
                  <a:pt x="0" y="0"/>
                </a:lnTo>
                <a:lnTo>
                  <a:pt x="0" y="267"/>
                </a:lnTo>
                <a:lnTo>
                  <a:pt x="753" y="26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4" name="Rectangle 10">
            <a:extLst>
              <a:ext uri="{FF2B5EF4-FFF2-40B4-BE49-F238E27FC236}">
                <a16:creationId xmlns:a16="http://schemas.microsoft.com/office/drawing/2014/main" id="{27208E82-675F-4FC5-A1CC-3D3855D6E0D7}"/>
              </a:ext>
            </a:extLst>
          </p:cNvPr>
          <p:cNvSpPr>
            <a:spLocks noChangeArrowheads="1"/>
          </p:cNvSpPr>
          <p:nvPr/>
        </p:nvSpPr>
        <p:spPr bwMode="auto">
          <a:xfrm>
            <a:off x="6951663" y="176213"/>
            <a:ext cx="6556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600" b="1">
                <a:solidFill>
                  <a:srgbClr val="000000"/>
                </a:solidFill>
              </a:rPr>
              <a:t>name</a:t>
            </a:r>
          </a:p>
        </p:txBody>
      </p:sp>
      <p:sp>
        <p:nvSpPr>
          <p:cNvPr id="21515" name="Rectangle 11">
            <a:extLst>
              <a:ext uri="{FF2B5EF4-FFF2-40B4-BE49-F238E27FC236}">
                <a16:creationId xmlns:a16="http://schemas.microsoft.com/office/drawing/2014/main" id="{9DA5D9B8-7469-4DAC-9EF4-968B228DF2AF}"/>
              </a:ext>
            </a:extLst>
          </p:cNvPr>
          <p:cNvSpPr>
            <a:spLocks noChangeArrowheads="1"/>
          </p:cNvSpPr>
          <p:nvPr/>
        </p:nvSpPr>
        <p:spPr bwMode="auto">
          <a:xfrm>
            <a:off x="6030913" y="396875"/>
            <a:ext cx="4524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600" b="1" u="sng">
                <a:solidFill>
                  <a:srgbClr val="000000"/>
                </a:solidFill>
              </a:rPr>
              <a:t>ssn</a:t>
            </a:r>
          </a:p>
        </p:txBody>
      </p:sp>
      <p:sp>
        <p:nvSpPr>
          <p:cNvPr id="21516" name="Rectangle 12">
            <a:extLst>
              <a:ext uri="{FF2B5EF4-FFF2-40B4-BE49-F238E27FC236}">
                <a16:creationId xmlns:a16="http://schemas.microsoft.com/office/drawing/2014/main" id="{E397BD0A-ADA6-436F-B050-827F6546F088}"/>
              </a:ext>
            </a:extLst>
          </p:cNvPr>
          <p:cNvSpPr>
            <a:spLocks noChangeArrowheads="1"/>
          </p:cNvSpPr>
          <p:nvPr/>
        </p:nvSpPr>
        <p:spPr bwMode="auto">
          <a:xfrm>
            <a:off x="6796088" y="1087438"/>
            <a:ext cx="10382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600" b="1">
                <a:solidFill>
                  <a:srgbClr val="000000"/>
                </a:solidFill>
              </a:rPr>
              <a:t>Employee</a:t>
            </a:r>
          </a:p>
        </p:txBody>
      </p:sp>
      <p:sp>
        <p:nvSpPr>
          <p:cNvPr id="21517" name="Rectangle 13">
            <a:extLst>
              <a:ext uri="{FF2B5EF4-FFF2-40B4-BE49-F238E27FC236}">
                <a16:creationId xmlns:a16="http://schemas.microsoft.com/office/drawing/2014/main" id="{0C006732-CD5D-4B12-8C63-0C8363CE637C}"/>
              </a:ext>
            </a:extLst>
          </p:cNvPr>
          <p:cNvSpPr>
            <a:spLocks noChangeArrowheads="1"/>
          </p:cNvSpPr>
          <p:nvPr/>
        </p:nvSpPr>
        <p:spPr bwMode="auto">
          <a:xfrm>
            <a:off x="8016875" y="407988"/>
            <a:ext cx="4746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600" b="1">
                <a:solidFill>
                  <a:srgbClr val="000000"/>
                </a:solidFill>
              </a:rPr>
              <a:t>age</a:t>
            </a:r>
          </a:p>
        </p:txBody>
      </p:sp>
      <p:sp>
        <p:nvSpPr>
          <p:cNvPr id="21518" name="Line 14">
            <a:extLst>
              <a:ext uri="{FF2B5EF4-FFF2-40B4-BE49-F238E27FC236}">
                <a16:creationId xmlns:a16="http://schemas.microsoft.com/office/drawing/2014/main" id="{5BD0F54A-1A59-486E-A106-A8C14931B421}"/>
              </a:ext>
            </a:extLst>
          </p:cNvPr>
          <p:cNvSpPr>
            <a:spLocks noChangeShapeType="1"/>
          </p:cNvSpPr>
          <p:nvPr/>
        </p:nvSpPr>
        <p:spPr bwMode="auto">
          <a:xfrm>
            <a:off x="6300788" y="781050"/>
            <a:ext cx="644525" cy="2444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1519" name="Line 15">
            <a:extLst>
              <a:ext uri="{FF2B5EF4-FFF2-40B4-BE49-F238E27FC236}">
                <a16:creationId xmlns:a16="http://schemas.microsoft.com/office/drawing/2014/main" id="{E8565D38-2681-4551-9FAE-74DFFA21A56E}"/>
              </a:ext>
            </a:extLst>
          </p:cNvPr>
          <p:cNvSpPr>
            <a:spLocks noChangeShapeType="1"/>
          </p:cNvSpPr>
          <p:nvPr/>
        </p:nvSpPr>
        <p:spPr bwMode="auto">
          <a:xfrm>
            <a:off x="7346950" y="523875"/>
            <a:ext cx="0" cy="5016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1520" name="Line 16">
            <a:extLst>
              <a:ext uri="{FF2B5EF4-FFF2-40B4-BE49-F238E27FC236}">
                <a16:creationId xmlns:a16="http://schemas.microsoft.com/office/drawing/2014/main" id="{DDC302BE-5D13-4D98-A326-A83DD0632257}"/>
              </a:ext>
            </a:extLst>
          </p:cNvPr>
          <p:cNvSpPr>
            <a:spLocks noChangeShapeType="1"/>
          </p:cNvSpPr>
          <p:nvPr/>
        </p:nvSpPr>
        <p:spPr bwMode="auto">
          <a:xfrm flipH="1">
            <a:off x="7567613" y="814388"/>
            <a:ext cx="703262" cy="21113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1521" name="Freeform 22">
            <a:extLst>
              <a:ext uri="{FF2B5EF4-FFF2-40B4-BE49-F238E27FC236}">
                <a16:creationId xmlns:a16="http://schemas.microsoft.com/office/drawing/2014/main" id="{397CD8F6-A792-4429-983E-DB17A011B7A4}"/>
              </a:ext>
            </a:extLst>
          </p:cNvPr>
          <p:cNvSpPr>
            <a:spLocks/>
          </p:cNvSpPr>
          <p:nvPr/>
        </p:nvSpPr>
        <p:spPr bwMode="auto">
          <a:xfrm>
            <a:off x="5734050" y="2740025"/>
            <a:ext cx="1382713" cy="431800"/>
          </a:xfrm>
          <a:custGeom>
            <a:avLst/>
            <a:gdLst>
              <a:gd name="T0" fmla="*/ 2147483646 w 809"/>
              <a:gd name="T1" fmla="*/ 2147483646 h 272"/>
              <a:gd name="T2" fmla="*/ 2147483646 w 809"/>
              <a:gd name="T3" fmla="*/ 0 h 272"/>
              <a:gd name="T4" fmla="*/ 0 w 809"/>
              <a:gd name="T5" fmla="*/ 0 h 272"/>
              <a:gd name="T6" fmla="*/ 0 w 809"/>
              <a:gd name="T7" fmla="*/ 2147483646 h 272"/>
              <a:gd name="T8" fmla="*/ 2147483646 w 809"/>
              <a:gd name="T9" fmla="*/ 2147483646 h 272"/>
              <a:gd name="T10" fmla="*/ 0 60000 65536"/>
              <a:gd name="T11" fmla="*/ 0 60000 65536"/>
              <a:gd name="T12" fmla="*/ 0 60000 65536"/>
              <a:gd name="T13" fmla="*/ 0 60000 65536"/>
              <a:gd name="T14" fmla="*/ 0 60000 65536"/>
              <a:gd name="T15" fmla="*/ 0 w 809"/>
              <a:gd name="T16" fmla="*/ 0 h 272"/>
              <a:gd name="T17" fmla="*/ 809 w 809"/>
              <a:gd name="T18" fmla="*/ 272 h 272"/>
            </a:gdLst>
            <a:ahLst/>
            <a:cxnLst>
              <a:cxn ang="T10">
                <a:pos x="T0" y="T1"/>
              </a:cxn>
              <a:cxn ang="T11">
                <a:pos x="T2" y="T3"/>
              </a:cxn>
              <a:cxn ang="T12">
                <a:pos x="T4" y="T5"/>
              </a:cxn>
              <a:cxn ang="T13">
                <a:pos x="T6" y="T7"/>
              </a:cxn>
              <a:cxn ang="T14">
                <a:pos x="T8" y="T9"/>
              </a:cxn>
            </a:cxnLst>
            <a:rect l="T15" t="T16" r="T17" b="T18"/>
            <a:pathLst>
              <a:path w="809" h="272">
                <a:moveTo>
                  <a:pt x="808" y="271"/>
                </a:moveTo>
                <a:lnTo>
                  <a:pt x="808" y="0"/>
                </a:lnTo>
                <a:lnTo>
                  <a:pt x="0" y="0"/>
                </a:lnTo>
                <a:lnTo>
                  <a:pt x="0" y="271"/>
                </a:lnTo>
                <a:lnTo>
                  <a:pt x="808" y="27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2" name="Freeform 23">
            <a:extLst>
              <a:ext uri="{FF2B5EF4-FFF2-40B4-BE49-F238E27FC236}">
                <a16:creationId xmlns:a16="http://schemas.microsoft.com/office/drawing/2014/main" id="{0956131F-0785-4552-AA07-DE37B015707F}"/>
              </a:ext>
            </a:extLst>
          </p:cNvPr>
          <p:cNvSpPr>
            <a:spLocks/>
          </p:cNvSpPr>
          <p:nvPr/>
        </p:nvSpPr>
        <p:spPr bwMode="auto">
          <a:xfrm>
            <a:off x="7577138" y="2740025"/>
            <a:ext cx="1446212" cy="414338"/>
          </a:xfrm>
          <a:custGeom>
            <a:avLst/>
            <a:gdLst>
              <a:gd name="T0" fmla="*/ 2147483646 w 911"/>
              <a:gd name="T1" fmla="*/ 2147483646 h 261"/>
              <a:gd name="T2" fmla="*/ 2147483646 w 911"/>
              <a:gd name="T3" fmla="*/ 0 h 261"/>
              <a:gd name="T4" fmla="*/ 0 w 911"/>
              <a:gd name="T5" fmla="*/ 0 h 261"/>
              <a:gd name="T6" fmla="*/ 0 w 911"/>
              <a:gd name="T7" fmla="*/ 2147483646 h 261"/>
              <a:gd name="T8" fmla="*/ 2147483646 w 911"/>
              <a:gd name="T9" fmla="*/ 2147483646 h 261"/>
              <a:gd name="T10" fmla="*/ 0 60000 65536"/>
              <a:gd name="T11" fmla="*/ 0 60000 65536"/>
              <a:gd name="T12" fmla="*/ 0 60000 65536"/>
              <a:gd name="T13" fmla="*/ 0 60000 65536"/>
              <a:gd name="T14" fmla="*/ 0 60000 65536"/>
              <a:gd name="T15" fmla="*/ 0 w 911"/>
              <a:gd name="T16" fmla="*/ 0 h 261"/>
              <a:gd name="T17" fmla="*/ 911 w 911"/>
              <a:gd name="T18" fmla="*/ 261 h 261"/>
            </a:gdLst>
            <a:ahLst/>
            <a:cxnLst>
              <a:cxn ang="T10">
                <a:pos x="T0" y="T1"/>
              </a:cxn>
              <a:cxn ang="T11">
                <a:pos x="T2" y="T3"/>
              </a:cxn>
              <a:cxn ang="T12">
                <a:pos x="T4" y="T5"/>
              </a:cxn>
              <a:cxn ang="T13">
                <a:pos x="T6" y="T7"/>
              </a:cxn>
              <a:cxn ang="T14">
                <a:pos x="T8" y="T9"/>
              </a:cxn>
            </a:cxnLst>
            <a:rect l="T15" t="T16" r="T17" b="T18"/>
            <a:pathLst>
              <a:path w="911" h="261">
                <a:moveTo>
                  <a:pt x="910" y="260"/>
                </a:moveTo>
                <a:lnTo>
                  <a:pt x="910" y="0"/>
                </a:lnTo>
                <a:lnTo>
                  <a:pt x="0" y="0"/>
                </a:lnTo>
                <a:lnTo>
                  <a:pt x="0" y="260"/>
                </a:lnTo>
                <a:lnTo>
                  <a:pt x="910" y="26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3" name="Freeform 24">
            <a:extLst>
              <a:ext uri="{FF2B5EF4-FFF2-40B4-BE49-F238E27FC236}">
                <a16:creationId xmlns:a16="http://schemas.microsoft.com/office/drawing/2014/main" id="{E458A2B1-D21E-4612-B412-27DC35CE4051}"/>
              </a:ext>
            </a:extLst>
          </p:cNvPr>
          <p:cNvSpPr>
            <a:spLocks/>
          </p:cNvSpPr>
          <p:nvPr/>
        </p:nvSpPr>
        <p:spPr bwMode="auto">
          <a:xfrm>
            <a:off x="6975475" y="1727200"/>
            <a:ext cx="722313" cy="484188"/>
          </a:xfrm>
          <a:custGeom>
            <a:avLst/>
            <a:gdLst>
              <a:gd name="T0" fmla="*/ 2147483646 w 455"/>
              <a:gd name="T1" fmla="*/ 0 h 305"/>
              <a:gd name="T2" fmla="*/ 2147483646 w 455"/>
              <a:gd name="T3" fmla="*/ 2147483646 h 305"/>
              <a:gd name="T4" fmla="*/ 0 w 455"/>
              <a:gd name="T5" fmla="*/ 2147483646 h 305"/>
              <a:gd name="T6" fmla="*/ 2147483646 w 455"/>
              <a:gd name="T7" fmla="*/ 0 h 305"/>
              <a:gd name="T8" fmla="*/ 0 60000 65536"/>
              <a:gd name="T9" fmla="*/ 0 60000 65536"/>
              <a:gd name="T10" fmla="*/ 0 60000 65536"/>
              <a:gd name="T11" fmla="*/ 0 60000 65536"/>
              <a:gd name="T12" fmla="*/ 0 w 455"/>
              <a:gd name="T13" fmla="*/ 0 h 305"/>
              <a:gd name="T14" fmla="*/ 455 w 455"/>
              <a:gd name="T15" fmla="*/ 305 h 305"/>
            </a:gdLst>
            <a:ahLst/>
            <a:cxnLst>
              <a:cxn ang="T8">
                <a:pos x="T0" y="T1"/>
              </a:cxn>
              <a:cxn ang="T9">
                <a:pos x="T2" y="T3"/>
              </a:cxn>
              <a:cxn ang="T10">
                <a:pos x="T4" y="T5"/>
              </a:cxn>
              <a:cxn ang="T11">
                <a:pos x="T6" y="T7"/>
              </a:cxn>
            </a:cxnLst>
            <a:rect l="T12" t="T13" r="T14" b="T15"/>
            <a:pathLst>
              <a:path w="455" h="305">
                <a:moveTo>
                  <a:pt x="226" y="0"/>
                </a:moveTo>
                <a:lnTo>
                  <a:pt x="454" y="304"/>
                </a:lnTo>
                <a:lnTo>
                  <a:pt x="0" y="304"/>
                </a:lnTo>
                <a:lnTo>
                  <a:pt x="226" y="0"/>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4" name="Rectangle 25">
            <a:extLst>
              <a:ext uri="{FF2B5EF4-FFF2-40B4-BE49-F238E27FC236}">
                <a16:creationId xmlns:a16="http://schemas.microsoft.com/office/drawing/2014/main" id="{CB13D1D7-A2F3-4577-B9EE-3CAEB4B63BF3}"/>
              </a:ext>
            </a:extLst>
          </p:cNvPr>
          <p:cNvSpPr>
            <a:spLocks noChangeArrowheads="1"/>
          </p:cNvSpPr>
          <p:nvPr/>
        </p:nvSpPr>
        <p:spPr bwMode="auto">
          <a:xfrm>
            <a:off x="6010275" y="2076450"/>
            <a:ext cx="226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b="1">
                <a:solidFill>
                  <a:schemeClr val="accent2"/>
                </a:solidFill>
              </a:rPr>
              <a:t>{disjoint,complete}</a:t>
            </a:r>
            <a:endParaRPr lang="en-US" altLang="en-US" sz="1600" b="1">
              <a:solidFill>
                <a:schemeClr val="accent2"/>
              </a:solidFill>
            </a:endParaRPr>
          </a:p>
        </p:txBody>
      </p:sp>
      <p:sp>
        <p:nvSpPr>
          <p:cNvPr id="21525" name="Rectangle 26">
            <a:extLst>
              <a:ext uri="{FF2B5EF4-FFF2-40B4-BE49-F238E27FC236}">
                <a16:creationId xmlns:a16="http://schemas.microsoft.com/office/drawing/2014/main" id="{0393BA6F-5F70-4842-9A90-FC11634143AD}"/>
              </a:ext>
            </a:extLst>
          </p:cNvPr>
          <p:cNvSpPr>
            <a:spLocks noChangeArrowheads="1"/>
          </p:cNvSpPr>
          <p:nvPr/>
        </p:nvSpPr>
        <p:spPr bwMode="auto">
          <a:xfrm>
            <a:off x="5716588" y="2822575"/>
            <a:ext cx="14001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600" b="1">
                <a:solidFill>
                  <a:srgbClr val="000000"/>
                </a:solidFill>
              </a:rPr>
              <a:t>Hourly_Emps</a:t>
            </a:r>
          </a:p>
        </p:txBody>
      </p:sp>
      <p:sp>
        <p:nvSpPr>
          <p:cNvPr id="21526" name="Line 29">
            <a:extLst>
              <a:ext uri="{FF2B5EF4-FFF2-40B4-BE49-F238E27FC236}">
                <a16:creationId xmlns:a16="http://schemas.microsoft.com/office/drawing/2014/main" id="{102BFEE9-3348-4EBC-9A59-23D89654E88F}"/>
              </a:ext>
            </a:extLst>
          </p:cNvPr>
          <p:cNvSpPr>
            <a:spLocks noChangeShapeType="1"/>
          </p:cNvSpPr>
          <p:nvPr/>
        </p:nvSpPr>
        <p:spPr bwMode="auto">
          <a:xfrm flipH="1">
            <a:off x="6389688" y="2195513"/>
            <a:ext cx="774700" cy="53498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1527" name="Line 30">
            <a:extLst>
              <a:ext uri="{FF2B5EF4-FFF2-40B4-BE49-F238E27FC236}">
                <a16:creationId xmlns:a16="http://schemas.microsoft.com/office/drawing/2014/main" id="{CB57A3DA-3784-4CA2-98FC-1CE0FC7A0A9B}"/>
              </a:ext>
            </a:extLst>
          </p:cNvPr>
          <p:cNvSpPr>
            <a:spLocks noChangeShapeType="1"/>
          </p:cNvSpPr>
          <p:nvPr/>
        </p:nvSpPr>
        <p:spPr bwMode="auto">
          <a:xfrm>
            <a:off x="7415213" y="2195513"/>
            <a:ext cx="785812" cy="53498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1528" name="Rectangle 34">
            <a:extLst>
              <a:ext uri="{FF2B5EF4-FFF2-40B4-BE49-F238E27FC236}">
                <a16:creationId xmlns:a16="http://schemas.microsoft.com/office/drawing/2014/main" id="{CB727B90-803E-47E3-A78C-C737CDA6371D}"/>
              </a:ext>
            </a:extLst>
          </p:cNvPr>
          <p:cNvSpPr>
            <a:spLocks noGrp="1" noChangeArrowheads="1"/>
          </p:cNvSpPr>
          <p:nvPr>
            <p:ph type="body" sz="half" idx="1"/>
          </p:nvPr>
        </p:nvSpPr>
        <p:spPr>
          <a:xfrm>
            <a:off x="228600" y="3668713"/>
            <a:ext cx="8610600" cy="2732087"/>
          </a:xfrm>
          <a:noFill/>
        </p:spPr>
        <p:txBody>
          <a:bodyPr/>
          <a:lstStyle/>
          <a:p>
            <a:pPr>
              <a:lnSpc>
                <a:spcPct val="90000"/>
              </a:lnSpc>
              <a:buFont typeface="Wingdings" panose="05000000000000000000" pitchFamily="2" charset="2"/>
              <a:buNone/>
            </a:pPr>
            <a:r>
              <a:rPr lang="en-US" altLang="en-US" sz="2800" b="1" i="1" dirty="0">
                <a:solidFill>
                  <a:schemeClr val="hlink"/>
                </a:solidFill>
              </a:rPr>
              <a:t>Constraints on IS-A hierarchies:</a:t>
            </a:r>
            <a:endParaRPr lang="en-US" altLang="en-US" sz="2800" b="1" i="1" dirty="0">
              <a:solidFill>
                <a:schemeClr val="accent2"/>
              </a:solidFill>
            </a:endParaRPr>
          </a:p>
          <a:p>
            <a:pPr>
              <a:lnSpc>
                <a:spcPct val="90000"/>
              </a:lnSpc>
            </a:pPr>
            <a:r>
              <a:rPr lang="en-US" altLang="en-US" i="1" dirty="0">
                <a:solidFill>
                  <a:srgbClr val="3366FF"/>
                </a:solidFill>
              </a:rPr>
              <a:t>Overlap constraint</a:t>
            </a:r>
            <a:r>
              <a:rPr lang="en-US" altLang="en-US" dirty="0"/>
              <a:t>:  </a:t>
            </a:r>
            <a:r>
              <a:rPr lang="en-US" altLang="en-US" sz="2000" dirty="0">
                <a:latin typeface="Geneva" pitchFamily="6" charset="0"/>
              </a:rPr>
              <a:t>Can Joe be an </a:t>
            </a:r>
            <a:r>
              <a:rPr lang="en-US" altLang="en-US" sz="2000" dirty="0" err="1">
                <a:latin typeface="Geneva" pitchFamily="6" charset="0"/>
              </a:rPr>
              <a:t>Hourly_Emps</a:t>
            </a:r>
            <a:r>
              <a:rPr lang="en-US" altLang="en-US" sz="2000" dirty="0">
                <a:latin typeface="Geneva" pitchFamily="6" charset="0"/>
              </a:rPr>
              <a:t> as well as a </a:t>
            </a:r>
            <a:r>
              <a:rPr lang="en-US" altLang="en-US" sz="2000" dirty="0" err="1">
                <a:latin typeface="Geneva" pitchFamily="6" charset="0"/>
              </a:rPr>
              <a:t>Contract_Emps</a:t>
            </a:r>
            <a:r>
              <a:rPr lang="en-US" altLang="en-US" sz="2000" dirty="0">
                <a:latin typeface="Geneva" pitchFamily="6" charset="0"/>
              </a:rPr>
              <a:t> entity?</a:t>
            </a:r>
            <a:r>
              <a:rPr lang="en-US" altLang="en-US" dirty="0"/>
              <a:t>  </a:t>
            </a:r>
            <a:r>
              <a:rPr lang="en-US" altLang="en-US" sz="2800" b="1" i="1" dirty="0">
                <a:solidFill>
                  <a:schemeClr val="accent2"/>
                </a:solidFill>
              </a:rPr>
              <a:t>disjoint  </a:t>
            </a:r>
            <a:r>
              <a:rPr lang="en-US" altLang="en-US" sz="2000" i="1" dirty="0">
                <a:latin typeface="Geneva" pitchFamily="6" charset="0"/>
              </a:rPr>
              <a:t>(vs. </a:t>
            </a:r>
            <a:r>
              <a:rPr lang="en-US" altLang="en-US" sz="2000" i="1" u="sng" dirty="0">
                <a:latin typeface="Geneva" pitchFamily="6" charset="0"/>
              </a:rPr>
              <a:t>overlapping</a:t>
            </a:r>
            <a:r>
              <a:rPr lang="en-US" altLang="en-US" sz="2000" i="1" dirty="0">
                <a:latin typeface="Geneva" pitchFamily="6" charset="0"/>
              </a:rPr>
              <a:t>)</a:t>
            </a:r>
            <a:endParaRPr lang="en-US" altLang="en-US" dirty="0">
              <a:solidFill>
                <a:schemeClr val="accent2"/>
              </a:solidFill>
            </a:endParaRPr>
          </a:p>
          <a:p>
            <a:pPr>
              <a:lnSpc>
                <a:spcPct val="90000"/>
              </a:lnSpc>
            </a:pPr>
            <a:r>
              <a:rPr lang="en-US" altLang="en-US" i="1" dirty="0">
                <a:solidFill>
                  <a:srgbClr val="3366FF"/>
                </a:solidFill>
              </a:rPr>
              <a:t>Covering constraint</a:t>
            </a:r>
            <a:r>
              <a:rPr lang="en-US" altLang="en-US" i="1" dirty="0">
                <a:solidFill>
                  <a:schemeClr val="accent2"/>
                </a:solidFill>
              </a:rPr>
              <a:t>: </a:t>
            </a:r>
            <a:r>
              <a:rPr lang="en-US" altLang="en-US" dirty="0"/>
              <a:t>:  </a:t>
            </a:r>
            <a:r>
              <a:rPr lang="en-US" altLang="en-US" sz="2000" dirty="0">
                <a:latin typeface="Geneva" pitchFamily="6" charset="0"/>
              </a:rPr>
              <a:t>Does every Employee entity also have to be an </a:t>
            </a:r>
            <a:r>
              <a:rPr lang="en-US" altLang="en-US" sz="2000" dirty="0" err="1">
                <a:latin typeface="Geneva" pitchFamily="6" charset="0"/>
              </a:rPr>
              <a:t>Hourly_Emps</a:t>
            </a:r>
            <a:r>
              <a:rPr lang="en-US" altLang="en-US" sz="2000" dirty="0">
                <a:latin typeface="Geneva" pitchFamily="6" charset="0"/>
              </a:rPr>
              <a:t> or a </a:t>
            </a:r>
            <a:r>
              <a:rPr lang="en-US" altLang="en-US" sz="2000" dirty="0" err="1">
                <a:latin typeface="Geneva" pitchFamily="6" charset="0"/>
              </a:rPr>
              <a:t>Contract_Emps</a:t>
            </a:r>
            <a:r>
              <a:rPr lang="en-US" altLang="en-US" sz="2000" dirty="0">
                <a:latin typeface="Geneva" pitchFamily="6" charset="0"/>
              </a:rPr>
              <a:t> entity?</a:t>
            </a:r>
            <a:r>
              <a:rPr lang="en-US" altLang="en-US" i="1" dirty="0">
                <a:solidFill>
                  <a:schemeClr val="accent2"/>
                </a:solidFill>
              </a:rPr>
              <a:t>  </a:t>
            </a:r>
            <a:r>
              <a:rPr lang="en-US" altLang="en-US" sz="2800" b="1" i="1" dirty="0">
                <a:solidFill>
                  <a:schemeClr val="accent2"/>
                </a:solidFill>
              </a:rPr>
              <a:t>complete</a:t>
            </a:r>
            <a:r>
              <a:rPr lang="en-US" altLang="en-US" sz="2800" dirty="0">
                <a:solidFill>
                  <a:schemeClr val="accent2"/>
                </a:solidFill>
              </a:rPr>
              <a:t> </a:t>
            </a:r>
            <a:r>
              <a:rPr lang="en-US" altLang="en-US" sz="2000" i="1" dirty="0">
                <a:latin typeface="Geneva" pitchFamily="6" charset="0"/>
              </a:rPr>
              <a:t>(vs. </a:t>
            </a:r>
            <a:r>
              <a:rPr lang="en-US" altLang="en-US" sz="2000" i="1" u="sng" dirty="0">
                <a:latin typeface="Geneva" pitchFamily="6" charset="0"/>
              </a:rPr>
              <a:t>partial</a:t>
            </a:r>
            <a:r>
              <a:rPr lang="en-US" altLang="en-US" sz="2000" i="1" dirty="0">
                <a:latin typeface="Geneva" pitchFamily="6" charset="0"/>
              </a:rPr>
              <a:t>)  </a:t>
            </a:r>
            <a:endParaRPr lang="en-US" altLang="en-US" sz="2000" dirty="0">
              <a:solidFill>
                <a:schemeClr val="accent2"/>
              </a:solidFill>
            </a:endParaRPr>
          </a:p>
          <a:p>
            <a:pPr>
              <a:lnSpc>
                <a:spcPct val="90000"/>
              </a:lnSpc>
              <a:buFont typeface="Wingdings" panose="05000000000000000000" pitchFamily="2" charset="2"/>
              <a:buNone/>
            </a:pPr>
            <a:endParaRPr lang="en-US" altLang="en-US" dirty="0"/>
          </a:p>
        </p:txBody>
      </p:sp>
      <p:sp>
        <p:nvSpPr>
          <p:cNvPr id="21529" name="Line 35">
            <a:extLst>
              <a:ext uri="{FF2B5EF4-FFF2-40B4-BE49-F238E27FC236}">
                <a16:creationId xmlns:a16="http://schemas.microsoft.com/office/drawing/2014/main" id="{23DECB39-F8A9-487D-ACCA-AA0498ABD86D}"/>
              </a:ext>
            </a:extLst>
          </p:cNvPr>
          <p:cNvSpPr>
            <a:spLocks noChangeShapeType="1"/>
          </p:cNvSpPr>
          <p:nvPr/>
        </p:nvSpPr>
        <p:spPr bwMode="auto">
          <a:xfrm flipV="1">
            <a:off x="7315200" y="1441450"/>
            <a:ext cx="0" cy="3175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1530" name="Rectangle 36">
            <a:extLst>
              <a:ext uri="{FF2B5EF4-FFF2-40B4-BE49-F238E27FC236}">
                <a16:creationId xmlns:a16="http://schemas.microsoft.com/office/drawing/2014/main" id="{16BC614B-DB1C-41E3-80C5-1530E335A73C}"/>
              </a:ext>
            </a:extLst>
          </p:cNvPr>
          <p:cNvSpPr>
            <a:spLocks noChangeArrowheads="1"/>
          </p:cNvSpPr>
          <p:nvPr/>
        </p:nvSpPr>
        <p:spPr bwMode="auto">
          <a:xfrm>
            <a:off x="4114800" y="2895600"/>
            <a:ext cx="16033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600" b="1">
                <a:solidFill>
                  <a:srgbClr val="000000"/>
                </a:solidFill>
              </a:rPr>
              <a:t>OnHockeyTeam</a:t>
            </a:r>
          </a:p>
        </p:txBody>
      </p:sp>
      <p:sp>
        <p:nvSpPr>
          <p:cNvPr id="21531" name="Freeform 37">
            <a:extLst>
              <a:ext uri="{FF2B5EF4-FFF2-40B4-BE49-F238E27FC236}">
                <a16:creationId xmlns:a16="http://schemas.microsoft.com/office/drawing/2014/main" id="{EB6A5908-4050-4553-9906-ED8DD163922B}"/>
              </a:ext>
            </a:extLst>
          </p:cNvPr>
          <p:cNvSpPr>
            <a:spLocks/>
          </p:cNvSpPr>
          <p:nvPr/>
        </p:nvSpPr>
        <p:spPr bwMode="auto">
          <a:xfrm>
            <a:off x="2349500" y="2854325"/>
            <a:ext cx="1430338" cy="534988"/>
          </a:xfrm>
          <a:custGeom>
            <a:avLst/>
            <a:gdLst>
              <a:gd name="T0" fmla="*/ 2147483646 w 809"/>
              <a:gd name="T1" fmla="*/ 2147483646 h 272"/>
              <a:gd name="T2" fmla="*/ 2147483646 w 809"/>
              <a:gd name="T3" fmla="*/ 0 h 272"/>
              <a:gd name="T4" fmla="*/ 0 w 809"/>
              <a:gd name="T5" fmla="*/ 0 h 272"/>
              <a:gd name="T6" fmla="*/ 0 w 809"/>
              <a:gd name="T7" fmla="*/ 2147483646 h 272"/>
              <a:gd name="T8" fmla="*/ 2147483646 w 809"/>
              <a:gd name="T9" fmla="*/ 2147483646 h 272"/>
              <a:gd name="T10" fmla="*/ 0 60000 65536"/>
              <a:gd name="T11" fmla="*/ 0 60000 65536"/>
              <a:gd name="T12" fmla="*/ 0 60000 65536"/>
              <a:gd name="T13" fmla="*/ 0 60000 65536"/>
              <a:gd name="T14" fmla="*/ 0 60000 65536"/>
              <a:gd name="T15" fmla="*/ 0 w 809"/>
              <a:gd name="T16" fmla="*/ 0 h 272"/>
              <a:gd name="T17" fmla="*/ 809 w 809"/>
              <a:gd name="T18" fmla="*/ 272 h 272"/>
            </a:gdLst>
            <a:ahLst/>
            <a:cxnLst>
              <a:cxn ang="T10">
                <a:pos x="T0" y="T1"/>
              </a:cxn>
              <a:cxn ang="T11">
                <a:pos x="T2" y="T3"/>
              </a:cxn>
              <a:cxn ang="T12">
                <a:pos x="T4" y="T5"/>
              </a:cxn>
              <a:cxn ang="T13">
                <a:pos x="T6" y="T7"/>
              </a:cxn>
              <a:cxn ang="T14">
                <a:pos x="T8" y="T9"/>
              </a:cxn>
            </a:cxnLst>
            <a:rect l="T15" t="T16" r="T17" b="T18"/>
            <a:pathLst>
              <a:path w="809" h="272">
                <a:moveTo>
                  <a:pt x="808" y="271"/>
                </a:moveTo>
                <a:lnTo>
                  <a:pt x="808" y="0"/>
                </a:lnTo>
                <a:lnTo>
                  <a:pt x="0" y="0"/>
                </a:lnTo>
                <a:lnTo>
                  <a:pt x="0" y="271"/>
                </a:lnTo>
                <a:lnTo>
                  <a:pt x="808" y="27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2" name="Freeform 38">
            <a:extLst>
              <a:ext uri="{FF2B5EF4-FFF2-40B4-BE49-F238E27FC236}">
                <a16:creationId xmlns:a16="http://schemas.microsoft.com/office/drawing/2014/main" id="{C5FA701B-5F4D-49D4-97EB-30135E1ECB7A}"/>
              </a:ext>
            </a:extLst>
          </p:cNvPr>
          <p:cNvSpPr>
            <a:spLocks/>
          </p:cNvSpPr>
          <p:nvPr/>
        </p:nvSpPr>
        <p:spPr bwMode="auto">
          <a:xfrm>
            <a:off x="4192588" y="2854325"/>
            <a:ext cx="1446212" cy="534988"/>
          </a:xfrm>
          <a:custGeom>
            <a:avLst/>
            <a:gdLst>
              <a:gd name="T0" fmla="*/ 2147483646 w 911"/>
              <a:gd name="T1" fmla="*/ 2147483646 h 261"/>
              <a:gd name="T2" fmla="*/ 2147483646 w 911"/>
              <a:gd name="T3" fmla="*/ 0 h 261"/>
              <a:gd name="T4" fmla="*/ 0 w 911"/>
              <a:gd name="T5" fmla="*/ 0 h 261"/>
              <a:gd name="T6" fmla="*/ 0 w 911"/>
              <a:gd name="T7" fmla="*/ 2147483646 h 261"/>
              <a:gd name="T8" fmla="*/ 2147483646 w 911"/>
              <a:gd name="T9" fmla="*/ 2147483646 h 261"/>
              <a:gd name="T10" fmla="*/ 0 60000 65536"/>
              <a:gd name="T11" fmla="*/ 0 60000 65536"/>
              <a:gd name="T12" fmla="*/ 0 60000 65536"/>
              <a:gd name="T13" fmla="*/ 0 60000 65536"/>
              <a:gd name="T14" fmla="*/ 0 60000 65536"/>
              <a:gd name="T15" fmla="*/ 0 w 911"/>
              <a:gd name="T16" fmla="*/ 0 h 261"/>
              <a:gd name="T17" fmla="*/ 911 w 911"/>
              <a:gd name="T18" fmla="*/ 261 h 261"/>
            </a:gdLst>
            <a:ahLst/>
            <a:cxnLst>
              <a:cxn ang="T10">
                <a:pos x="T0" y="T1"/>
              </a:cxn>
              <a:cxn ang="T11">
                <a:pos x="T2" y="T3"/>
              </a:cxn>
              <a:cxn ang="T12">
                <a:pos x="T4" y="T5"/>
              </a:cxn>
              <a:cxn ang="T13">
                <a:pos x="T6" y="T7"/>
              </a:cxn>
              <a:cxn ang="T14">
                <a:pos x="T8" y="T9"/>
              </a:cxn>
            </a:cxnLst>
            <a:rect l="T15" t="T16" r="T17" b="T18"/>
            <a:pathLst>
              <a:path w="911" h="261">
                <a:moveTo>
                  <a:pt x="910" y="260"/>
                </a:moveTo>
                <a:lnTo>
                  <a:pt x="910" y="0"/>
                </a:lnTo>
                <a:lnTo>
                  <a:pt x="0" y="0"/>
                </a:lnTo>
                <a:lnTo>
                  <a:pt x="0" y="260"/>
                </a:lnTo>
                <a:lnTo>
                  <a:pt x="910" y="26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3" name="Freeform 39">
            <a:extLst>
              <a:ext uri="{FF2B5EF4-FFF2-40B4-BE49-F238E27FC236}">
                <a16:creationId xmlns:a16="http://schemas.microsoft.com/office/drawing/2014/main" id="{8705CF03-C4FF-44C5-87F1-4594F75CAD84}"/>
              </a:ext>
            </a:extLst>
          </p:cNvPr>
          <p:cNvSpPr>
            <a:spLocks/>
          </p:cNvSpPr>
          <p:nvPr/>
        </p:nvSpPr>
        <p:spPr bwMode="auto">
          <a:xfrm>
            <a:off x="3590925" y="1841500"/>
            <a:ext cx="722313" cy="484188"/>
          </a:xfrm>
          <a:custGeom>
            <a:avLst/>
            <a:gdLst>
              <a:gd name="T0" fmla="*/ 2147483646 w 455"/>
              <a:gd name="T1" fmla="*/ 0 h 305"/>
              <a:gd name="T2" fmla="*/ 2147483646 w 455"/>
              <a:gd name="T3" fmla="*/ 2147483646 h 305"/>
              <a:gd name="T4" fmla="*/ 0 w 455"/>
              <a:gd name="T5" fmla="*/ 2147483646 h 305"/>
              <a:gd name="T6" fmla="*/ 2147483646 w 455"/>
              <a:gd name="T7" fmla="*/ 0 h 305"/>
              <a:gd name="T8" fmla="*/ 0 60000 65536"/>
              <a:gd name="T9" fmla="*/ 0 60000 65536"/>
              <a:gd name="T10" fmla="*/ 0 60000 65536"/>
              <a:gd name="T11" fmla="*/ 0 60000 65536"/>
              <a:gd name="T12" fmla="*/ 0 w 455"/>
              <a:gd name="T13" fmla="*/ 0 h 305"/>
              <a:gd name="T14" fmla="*/ 455 w 455"/>
              <a:gd name="T15" fmla="*/ 305 h 305"/>
            </a:gdLst>
            <a:ahLst/>
            <a:cxnLst>
              <a:cxn ang="T8">
                <a:pos x="T0" y="T1"/>
              </a:cxn>
              <a:cxn ang="T9">
                <a:pos x="T2" y="T3"/>
              </a:cxn>
              <a:cxn ang="T10">
                <a:pos x="T4" y="T5"/>
              </a:cxn>
              <a:cxn ang="T11">
                <a:pos x="T6" y="T7"/>
              </a:cxn>
            </a:cxnLst>
            <a:rect l="T12" t="T13" r="T14" b="T15"/>
            <a:pathLst>
              <a:path w="455" h="305">
                <a:moveTo>
                  <a:pt x="226" y="0"/>
                </a:moveTo>
                <a:lnTo>
                  <a:pt x="454" y="304"/>
                </a:lnTo>
                <a:lnTo>
                  <a:pt x="0" y="304"/>
                </a:lnTo>
                <a:lnTo>
                  <a:pt x="226" y="0"/>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4" name="Rectangle 40">
            <a:extLst>
              <a:ext uri="{FF2B5EF4-FFF2-40B4-BE49-F238E27FC236}">
                <a16:creationId xmlns:a16="http://schemas.microsoft.com/office/drawing/2014/main" id="{0DADE28A-A176-4390-BCDF-936FBA6D9F5D}"/>
              </a:ext>
            </a:extLst>
          </p:cNvPr>
          <p:cNvSpPr>
            <a:spLocks noChangeArrowheads="1"/>
          </p:cNvSpPr>
          <p:nvPr/>
        </p:nvSpPr>
        <p:spPr bwMode="auto">
          <a:xfrm>
            <a:off x="3702050" y="2022475"/>
            <a:ext cx="5191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600" b="1">
                <a:solidFill>
                  <a:schemeClr val="accent2"/>
                </a:solidFill>
              </a:rPr>
              <a:t>ISA</a:t>
            </a:r>
          </a:p>
        </p:txBody>
      </p:sp>
      <p:sp>
        <p:nvSpPr>
          <p:cNvPr id="21535" name="Rectangle 41">
            <a:extLst>
              <a:ext uri="{FF2B5EF4-FFF2-40B4-BE49-F238E27FC236}">
                <a16:creationId xmlns:a16="http://schemas.microsoft.com/office/drawing/2014/main" id="{EE0C32DF-26F7-45C3-BB81-A4EB73EEE365}"/>
              </a:ext>
            </a:extLst>
          </p:cNvPr>
          <p:cNvSpPr>
            <a:spLocks noChangeArrowheads="1"/>
          </p:cNvSpPr>
          <p:nvPr/>
        </p:nvSpPr>
        <p:spPr bwMode="auto">
          <a:xfrm>
            <a:off x="2332038" y="2936875"/>
            <a:ext cx="15351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600" b="1">
                <a:solidFill>
                  <a:srgbClr val="000000"/>
                </a:solidFill>
              </a:rPr>
              <a:t>OnBridgeTeam</a:t>
            </a:r>
          </a:p>
        </p:txBody>
      </p:sp>
      <p:sp>
        <p:nvSpPr>
          <p:cNvPr id="21536" name="Line 42">
            <a:extLst>
              <a:ext uri="{FF2B5EF4-FFF2-40B4-BE49-F238E27FC236}">
                <a16:creationId xmlns:a16="http://schemas.microsoft.com/office/drawing/2014/main" id="{57695E81-AC9B-4EBD-969D-ED280090EAFC}"/>
              </a:ext>
            </a:extLst>
          </p:cNvPr>
          <p:cNvSpPr>
            <a:spLocks noChangeShapeType="1"/>
          </p:cNvSpPr>
          <p:nvPr/>
        </p:nvSpPr>
        <p:spPr bwMode="auto">
          <a:xfrm flipH="1">
            <a:off x="3005138" y="2309813"/>
            <a:ext cx="774700" cy="53498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1537" name="Line 43">
            <a:extLst>
              <a:ext uri="{FF2B5EF4-FFF2-40B4-BE49-F238E27FC236}">
                <a16:creationId xmlns:a16="http://schemas.microsoft.com/office/drawing/2014/main" id="{CE160764-982E-45B6-9D39-D25AA9110ECE}"/>
              </a:ext>
            </a:extLst>
          </p:cNvPr>
          <p:cNvSpPr>
            <a:spLocks noChangeShapeType="1"/>
          </p:cNvSpPr>
          <p:nvPr/>
        </p:nvSpPr>
        <p:spPr bwMode="auto">
          <a:xfrm>
            <a:off x="4030663" y="2309813"/>
            <a:ext cx="785812" cy="53498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1538" name="Line 44">
            <a:extLst>
              <a:ext uri="{FF2B5EF4-FFF2-40B4-BE49-F238E27FC236}">
                <a16:creationId xmlns:a16="http://schemas.microsoft.com/office/drawing/2014/main" id="{B0192D63-F137-421E-8AFA-D37B8D8D8EB6}"/>
              </a:ext>
            </a:extLst>
          </p:cNvPr>
          <p:cNvSpPr>
            <a:spLocks noChangeShapeType="1"/>
          </p:cNvSpPr>
          <p:nvPr/>
        </p:nvSpPr>
        <p:spPr bwMode="auto">
          <a:xfrm flipV="1">
            <a:off x="3930650" y="1371600"/>
            <a:ext cx="2774950" cy="5016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1539" name="Rectangle 37">
            <a:extLst>
              <a:ext uri="{FF2B5EF4-FFF2-40B4-BE49-F238E27FC236}">
                <a16:creationId xmlns:a16="http://schemas.microsoft.com/office/drawing/2014/main" id="{25E6EDE1-06EF-4DD1-A444-365248F5AEB2}"/>
              </a:ext>
            </a:extLst>
          </p:cNvPr>
          <p:cNvSpPr>
            <a:spLocks noChangeArrowheads="1"/>
          </p:cNvSpPr>
          <p:nvPr/>
        </p:nvSpPr>
        <p:spPr bwMode="auto">
          <a:xfrm>
            <a:off x="7097713" y="1905000"/>
            <a:ext cx="522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600" b="1">
                <a:solidFill>
                  <a:schemeClr val="accent2"/>
                </a:solidFill>
              </a:rPr>
              <a:t>ISA</a:t>
            </a: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07E81D2-AB17-4F1C-A422-CB1CAB99F389}"/>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endParaRPr lang="en-US" altLang="en-US" sz="2000"/>
          </a:p>
        </p:txBody>
      </p:sp>
      <p:sp>
        <p:nvSpPr>
          <p:cNvPr id="23555" name="Rectangle 3">
            <a:extLst>
              <a:ext uri="{FF2B5EF4-FFF2-40B4-BE49-F238E27FC236}">
                <a16:creationId xmlns:a16="http://schemas.microsoft.com/office/drawing/2014/main" id="{7475E872-8126-4837-A22D-EC8D1D0914E8}"/>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endParaRPr lang="en-US" altLang="en-US" sz="2000"/>
          </a:p>
        </p:txBody>
      </p:sp>
      <p:sp>
        <p:nvSpPr>
          <p:cNvPr id="23556" name="Rectangle 4">
            <a:extLst>
              <a:ext uri="{FF2B5EF4-FFF2-40B4-BE49-F238E27FC236}">
                <a16:creationId xmlns:a16="http://schemas.microsoft.com/office/drawing/2014/main" id="{DBB9DF80-9155-4E21-B94B-34B99884EFF1}"/>
              </a:ext>
            </a:extLst>
          </p:cNvPr>
          <p:cNvSpPr>
            <a:spLocks noGrp="1" noChangeArrowheads="1"/>
          </p:cNvSpPr>
          <p:nvPr>
            <p:ph type="title"/>
          </p:nvPr>
        </p:nvSpPr>
        <p:spPr>
          <a:noFill/>
        </p:spPr>
        <p:txBody>
          <a:bodyPr/>
          <a:lstStyle/>
          <a:p>
            <a:r>
              <a:rPr lang="en-US" altLang="en-US"/>
              <a:t>ISA Hierarchy constraints (more eg)</a:t>
            </a:r>
            <a:endParaRPr lang="en-US" altLang="en-US" sz="4000"/>
          </a:p>
        </p:txBody>
      </p:sp>
      <p:sp>
        <p:nvSpPr>
          <p:cNvPr id="23557" name="Rectangle 5">
            <a:extLst>
              <a:ext uri="{FF2B5EF4-FFF2-40B4-BE49-F238E27FC236}">
                <a16:creationId xmlns:a16="http://schemas.microsoft.com/office/drawing/2014/main" id="{C69180AB-B1F6-457C-A019-70CCB89520D8}"/>
              </a:ext>
            </a:extLst>
          </p:cNvPr>
          <p:cNvSpPr>
            <a:spLocks noChangeArrowheads="1"/>
          </p:cNvSpPr>
          <p:nvPr/>
        </p:nvSpPr>
        <p:spPr bwMode="auto">
          <a:xfrm>
            <a:off x="6661150" y="3914775"/>
            <a:ext cx="2214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Born outside of USA</a:t>
            </a:r>
          </a:p>
        </p:txBody>
      </p:sp>
      <p:sp>
        <p:nvSpPr>
          <p:cNvPr id="23558" name="Freeform 6">
            <a:extLst>
              <a:ext uri="{FF2B5EF4-FFF2-40B4-BE49-F238E27FC236}">
                <a16:creationId xmlns:a16="http://schemas.microsoft.com/office/drawing/2014/main" id="{C131B5D4-E94F-467F-8973-8F9F256AA4B9}"/>
              </a:ext>
            </a:extLst>
          </p:cNvPr>
          <p:cNvSpPr>
            <a:spLocks/>
          </p:cNvSpPr>
          <p:nvPr/>
        </p:nvSpPr>
        <p:spPr bwMode="auto">
          <a:xfrm>
            <a:off x="4943475" y="1533525"/>
            <a:ext cx="1055688" cy="390525"/>
          </a:xfrm>
          <a:custGeom>
            <a:avLst/>
            <a:gdLst>
              <a:gd name="T0" fmla="*/ 2147483646 w 665"/>
              <a:gd name="T1" fmla="*/ 2147483646 h 246"/>
              <a:gd name="T2" fmla="*/ 2147483646 w 665"/>
              <a:gd name="T3" fmla="*/ 2147483646 h 246"/>
              <a:gd name="T4" fmla="*/ 2147483646 w 665"/>
              <a:gd name="T5" fmla="*/ 2147483646 h 246"/>
              <a:gd name="T6" fmla="*/ 2147483646 w 665"/>
              <a:gd name="T7" fmla="*/ 2147483646 h 246"/>
              <a:gd name="T8" fmla="*/ 2147483646 w 665"/>
              <a:gd name="T9" fmla="*/ 2147483646 h 246"/>
              <a:gd name="T10" fmla="*/ 2147483646 w 665"/>
              <a:gd name="T11" fmla="*/ 2147483646 h 246"/>
              <a:gd name="T12" fmla="*/ 2147483646 w 665"/>
              <a:gd name="T13" fmla="*/ 2147483646 h 246"/>
              <a:gd name="T14" fmla="*/ 2147483646 w 665"/>
              <a:gd name="T15" fmla="*/ 2147483646 h 246"/>
              <a:gd name="T16" fmla="*/ 2147483646 w 665"/>
              <a:gd name="T17" fmla="*/ 2147483646 h 246"/>
              <a:gd name="T18" fmla="*/ 2147483646 w 665"/>
              <a:gd name="T19" fmla="*/ 2147483646 h 246"/>
              <a:gd name="T20" fmla="*/ 2147483646 w 665"/>
              <a:gd name="T21" fmla="*/ 2147483646 h 246"/>
              <a:gd name="T22" fmla="*/ 2147483646 w 665"/>
              <a:gd name="T23" fmla="*/ 2147483646 h 246"/>
              <a:gd name="T24" fmla="*/ 2147483646 w 665"/>
              <a:gd name="T25" fmla="*/ 2147483646 h 246"/>
              <a:gd name="T26" fmla="*/ 2147483646 w 665"/>
              <a:gd name="T27" fmla="*/ 2147483646 h 246"/>
              <a:gd name="T28" fmla="*/ 2147483646 w 665"/>
              <a:gd name="T29" fmla="*/ 2147483646 h 246"/>
              <a:gd name="T30" fmla="*/ 2147483646 w 665"/>
              <a:gd name="T31" fmla="*/ 2147483646 h 246"/>
              <a:gd name="T32" fmla="*/ 2147483646 w 665"/>
              <a:gd name="T33" fmla="*/ 2147483646 h 246"/>
              <a:gd name="T34" fmla="*/ 2147483646 w 665"/>
              <a:gd name="T35" fmla="*/ 2147483646 h 246"/>
              <a:gd name="T36" fmla="*/ 2147483646 w 665"/>
              <a:gd name="T37" fmla="*/ 2147483646 h 246"/>
              <a:gd name="T38" fmla="*/ 2147483646 w 665"/>
              <a:gd name="T39" fmla="*/ 2147483646 h 246"/>
              <a:gd name="T40" fmla="*/ 2147483646 w 665"/>
              <a:gd name="T41" fmla="*/ 2147483646 h 246"/>
              <a:gd name="T42" fmla="*/ 2147483646 w 665"/>
              <a:gd name="T43" fmla="*/ 2147483646 h 246"/>
              <a:gd name="T44" fmla="*/ 2147483646 w 665"/>
              <a:gd name="T45" fmla="*/ 2147483646 h 246"/>
              <a:gd name="T46" fmla="*/ 2147483646 w 665"/>
              <a:gd name="T47" fmla="*/ 2147483646 h 246"/>
              <a:gd name="T48" fmla="*/ 2147483646 w 665"/>
              <a:gd name="T49" fmla="*/ 2147483646 h 246"/>
              <a:gd name="T50" fmla="*/ 2147483646 w 665"/>
              <a:gd name="T51" fmla="*/ 2147483646 h 246"/>
              <a:gd name="T52" fmla="*/ 2147483646 w 665"/>
              <a:gd name="T53" fmla="*/ 2147483646 h 246"/>
              <a:gd name="T54" fmla="*/ 2147483646 w 665"/>
              <a:gd name="T55" fmla="*/ 2147483646 h 246"/>
              <a:gd name="T56" fmla="*/ 2147483646 w 665"/>
              <a:gd name="T57" fmla="*/ 2147483646 h 246"/>
              <a:gd name="T58" fmla="*/ 2147483646 w 665"/>
              <a:gd name="T59" fmla="*/ 2147483646 h 246"/>
              <a:gd name="T60" fmla="*/ 2147483646 w 665"/>
              <a:gd name="T61" fmla="*/ 2147483646 h 246"/>
              <a:gd name="T62" fmla="*/ 2147483646 w 665"/>
              <a:gd name="T63" fmla="*/ 2147483646 h 246"/>
              <a:gd name="T64" fmla="*/ 2147483646 w 665"/>
              <a:gd name="T65" fmla="*/ 2147483646 h 246"/>
              <a:gd name="T66" fmla="*/ 2147483646 w 665"/>
              <a:gd name="T67" fmla="*/ 2147483646 h 246"/>
              <a:gd name="T68" fmla="*/ 2147483646 w 665"/>
              <a:gd name="T69" fmla="*/ 2147483646 h 246"/>
              <a:gd name="T70" fmla="*/ 2147483646 w 665"/>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46"/>
              <a:gd name="T110" fmla="*/ 665 w 665"/>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46">
                <a:moveTo>
                  <a:pt x="664" y="123"/>
                </a:moveTo>
                <a:lnTo>
                  <a:pt x="662" y="111"/>
                </a:lnTo>
                <a:lnTo>
                  <a:pt x="658" y="101"/>
                </a:lnTo>
                <a:lnTo>
                  <a:pt x="653" y="90"/>
                </a:lnTo>
                <a:lnTo>
                  <a:pt x="644" y="80"/>
                </a:lnTo>
                <a:lnTo>
                  <a:pt x="633" y="70"/>
                </a:lnTo>
                <a:lnTo>
                  <a:pt x="620" y="62"/>
                </a:lnTo>
                <a:lnTo>
                  <a:pt x="604" y="52"/>
                </a:lnTo>
                <a:lnTo>
                  <a:pt x="587" y="43"/>
                </a:lnTo>
                <a:lnTo>
                  <a:pt x="567" y="35"/>
                </a:lnTo>
                <a:lnTo>
                  <a:pt x="546" y="28"/>
                </a:lnTo>
                <a:lnTo>
                  <a:pt x="522" y="23"/>
                </a:lnTo>
                <a:lnTo>
                  <a:pt x="498" y="17"/>
                </a:lnTo>
                <a:lnTo>
                  <a:pt x="473" y="11"/>
                </a:lnTo>
                <a:lnTo>
                  <a:pt x="446" y="8"/>
                </a:lnTo>
                <a:lnTo>
                  <a:pt x="418" y="4"/>
                </a:lnTo>
                <a:lnTo>
                  <a:pt x="389" y="2"/>
                </a:lnTo>
                <a:lnTo>
                  <a:pt x="361" y="1"/>
                </a:lnTo>
                <a:lnTo>
                  <a:pt x="332" y="0"/>
                </a:lnTo>
                <a:lnTo>
                  <a:pt x="303" y="1"/>
                </a:lnTo>
                <a:lnTo>
                  <a:pt x="275" y="2"/>
                </a:lnTo>
                <a:lnTo>
                  <a:pt x="246" y="4"/>
                </a:lnTo>
                <a:lnTo>
                  <a:pt x="218" y="8"/>
                </a:lnTo>
                <a:lnTo>
                  <a:pt x="192" y="11"/>
                </a:lnTo>
                <a:lnTo>
                  <a:pt x="166" y="17"/>
                </a:lnTo>
                <a:lnTo>
                  <a:pt x="141" y="23"/>
                </a:lnTo>
                <a:lnTo>
                  <a:pt x="119" y="28"/>
                </a:lnTo>
                <a:lnTo>
                  <a:pt x="98" y="35"/>
                </a:lnTo>
                <a:lnTo>
                  <a:pt x="78" y="43"/>
                </a:lnTo>
                <a:lnTo>
                  <a:pt x="60" y="52"/>
                </a:lnTo>
                <a:lnTo>
                  <a:pt x="45" y="62"/>
                </a:lnTo>
                <a:lnTo>
                  <a:pt x="31" y="70"/>
                </a:lnTo>
                <a:lnTo>
                  <a:pt x="21" y="80"/>
                </a:lnTo>
                <a:lnTo>
                  <a:pt x="11" y="90"/>
                </a:lnTo>
                <a:lnTo>
                  <a:pt x="5" y="101"/>
                </a:lnTo>
                <a:lnTo>
                  <a:pt x="1" y="111"/>
                </a:lnTo>
                <a:lnTo>
                  <a:pt x="0" y="123"/>
                </a:lnTo>
                <a:lnTo>
                  <a:pt x="1" y="133"/>
                </a:lnTo>
                <a:lnTo>
                  <a:pt x="5" y="143"/>
                </a:lnTo>
                <a:lnTo>
                  <a:pt x="11" y="154"/>
                </a:lnTo>
                <a:lnTo>
                  <a:pt x="21" y="164"/>
                </a:lnTo>
                <a:lnTo>
                  <a:pt x="31" y="174"/>
                </a:lnTo>
                <a:lnTo>
                  <a:pt x="45" y="184"/>
                </a:lnTo>
                <a:lnTo>
                  <a:pt x="60" y="193"/>
                </a:lnTo>
                <a:lnTo>
                  <a:pt x="78" y="201"/>
                </a:lnTo>
                <a:lnTo>
                  <a:pt x="98" y="209"/>
                </a:lnTo>
                <a:lnTo>
                  <a:pt x="119" y="216"/>
                </a:lnTo>
                <a:lnTo>
                  <a:pt x="141" y="223"/>
                </a:lnTo>
                <a:lnTo>
                  <a:pt x="166" y="228"/>
                </a:lnTo>
                <a:lnTo>
                  <a:pt x="192" y="233"/>
                </a:lnTo>
                <a:lnTo>
                  <a:pt x="218" y="238"/>
                </a:lnTo>
                <a:lnTo>
                  <a:pt x="246" y="240"/>
                </a:lnTo>
                <a:lnTo>
                  <a:pt x="275" y="242"/>
                </a:lnTo>
                <a:lnTo>
                  <a:pt x="303" y="245"/>
                </a:lnTo>
                <a:lnTo>
                  <a:pt x="332" y="245"/>
                </a:lnTo>
                <a:lnTo>
                  <a:pt x="361" y="245"/>
                </a:lnTo>
                <a:lnTo>
                  <a:pt x="389" y="242"/>
                </a:lnTo>
                <a:lnTo>
                  <a:pt x="418" y="240"/>
                </a:lnTo>
                <a:lnTo>
                  <a:pt x="446" y="238"/>
                </a:lnTo>
                <a:lnTo>
                  <a:pt x="473" y="233"/>
                </a:lnTo>
                <a:lnTo>
                  <a:pt x="498" y="228"/>
                </a:lnTo>
                <a:lnTo>
                  <a:pt x="522" y="223"/>
                </a:lnTo>
                <a:lnTo>
                  <a:pt x="546" y="216"/>
                </a:lnTo>
                <a:lnTo>
                  <a:pt x="567" y="209"/>
                </a:lnTo>
                <a:lnTo>
                  <a:pt x="587" y="201"/>
                </a:lnTo>
                <a:lnTo>
                  <a:pt x="604" y="193"/>
                </a:lnTo>
                <a:lnTo>
                  <a:pt x="620" y="184"/>
                </a:lnTo>
                <a:lnTo>
                  <a:pt x="633" y="174"/>
                </a:lnTo>
                <a:lnTo>
                  <a:pt x="644" y="164"/>
                </a:lnTo>
                <a:lnTo>
                  <a:pt x="653" y="154"/>
                </a:lnTo>
                <a:lnTo>
                  <a:pt x="658" y="143"/>
                </a:lnTo>
                <a:lnTo>
                  <a:pt x="662" y="133"/>
                </a:lnTo>
                <a:lnTo>
                  <a:pt x="664" y="12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59" name="Freeform 7">
            <a:extLst>
              <a:ext uri="{FF2B5EF4-FFF2-40B4-BE49-F238E27FC236}">
                <a16:creationId xmlns:a16="http://schemas.microsoft.com/office/drawing/2014/main" id="{05916099-D5FE-475B-90D0-5E686A74D595}"/>
              </a:ext>
            </a:extLst>
          </p:cNvPr>
          <p:cNvSpPr>
            <a:spLocks/>
          </p:cNvSpPr>
          <p:nvPr/>
        </p:nvSpPr>
        <p:spPr bwMode="auto">
          <a:xfrm>
            <a:off x="6992938" y="1555750"/>
            <a:ext cx="1054100" cy="390525"/>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2147483646 h 246"/>
              <a:gd name="T18" fmla="*/ 2147483646 w 664"/>
              <a:gd name="T19" fmla="*/ 2147483646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0" y="123"/>
                </a:moveTo>
                <a:lnTo>
                  <a:pt x="1" y="133"/>
                </a:lnTo>
                <a:lnTo>
                  <a:pt x="5" y="143"/>
                </a:lnTo>
                <a:lnTo>
                  <a:pt x="10" y="154"/>
                </a:lnTo>
                <a:lnTo>
                  <a:pt x="19" y="164"/>
                </a:lnTo>
                <a:lnTo>
                  <a:pt x="30" y="174"/>
                </a:lnTo>
                <a:lnTo>
                  <a:pt x="43" y="184"/>
                </a:lnTo>
                <a:lnTo>
                  <a:pt x="59" y="193"/>
                </a:lnTo>
                <a:lnTo>
                  <a:pt x="76" y="201"/>
                </a:lnTo>
                <a:lnTo>
                  <a:pt x="96" y="209"/>
                </a:lnTo>
                <a:lnTo>
                  <a:pt x="118" y="216"/>
                </a:lnTo>
                <a:lnTo>
                  <a:pt x="141" y="223"/>
                </a:lnTo>
                <a:lnTo>
                  <a:pt x="165" y="228"/>
                </a:lnTo>
                <a:lnTo>
                  <a:pt x="190" y="233"/>
                </a:lnTo>
                <a:lnTo>
                  <a:pt x="217" y="238"/>
                </a:lnTo>
                <a:lnTo>
                  <a:pt x="245" y="240"/>
                </a:lnTo>
                <a:lnTo>
                  <a:pt x="273" y="242"/>
                </a:lnTo>
                <a:lnTo>
                  <a:pt x="302" y="245"/>
                </a:lnTo>
                <a:lnTo>
                  <a:pt x="331" y="245"/>
                </a:lnTo>
                <a:lnTo>
                  <a:pt x="359" y="245"/>
                </a:lnTo>
                <a:lnTo>
                  <a:pt x="388" y="242"/>
                </a:lnTo>
                <a:lnTo>
                  <a:pt x="417" y="240"/>
                </a:lnTo>
                <a:lnTo>
                  <a:pt x="444" y="238"/>
                </a:lnTo>
                <a:lnTo>
                  <a:pt x="472" y="233"/>
                </a:lnTo>
                <a:lnTo>
                  <a:pt x="497" y="228"/>
                </a:lnTo>
                <a:lnTo>
                  <a:pt x="521" y="221"/>
                </a:lnTo>
                <a:lnTo>
                  <a:pt x="544" y="216"/>
                </a:lnTo>
                <a:lnTo>
                  <a:pt x="566" y="209"/>
                </a:lnTo>
                <a:lnTo>
                  <a:pt x="584" y="201"/>
                </a:lnTo>
                <a:lnTo>
                  <a:pt x="603" y="192"/>
                </a:lnTo>
                <a:lnTo>
                  <a:pt x="617" y="184"/>
                </a:lnTo>
                <a:lnTo>
                  <a:pt x="631" y="174"/>
                </a:lnTo>
                <a:lnTo>
                  <a:pt x="643" y="164"/>
                </a:lnTo>
                <a:lnTo>
                  <a:pt x="652" y="154"/>
                </a:lnTo>
                <a:lnTo>
                  <a:pt x="657" y="143"/>
                </a:lnTo>
                <a:lnTo>
                  <a:pt x="661" y="133"/>
                </a:lnTo>
                <a:lnTo>
                  <a:pt x="663" y="123"/>
                </a:lnTo>
                <a:lnTo>
                  <a:pt x="661" y="111"/>
                </a:lnTo>
                <a:lnTo>
                  <a:pt x="657" y="101"/>
                </a:lnTo>
                <a:lnTo>
                  <a:pt x="652" y="90"/>
                </a:lnTo>
                <a:lnTo>
                  <a:pt x="643" y="80"/>
                </a:lnTo>
                <a:lnTo>
                  <a:pt x="631" y="70"/>
                </a:lnTo>
                <a:lnTo>
                  <a:pt x="617" y="62"/>
                </a:lnTo>
                <a:lnTo>
                  <a:pt x="603" y="52"/>
                </a:lnTo>
                <a:lnTo>
                  <a:pt x="584" y="43"/>
                </a:lnTo>
                <a:lnTo>
                  <a:pt x="566" y="35"/>
                </a:lnTo>
                <a:lnTo>
                  <a:pt x="543" y="28"/>
                </a:lnTo>
                <a:lnTo>
                  <a:pt x="521" y="23"/>
                </a:lnTo>
                <a:lnTo>
                  <a:pt x="497" y="17"/>
                </a:lnTo>
                <a:lnTo>
                  <a:pt x="472" y="11"/>
                </a:lnTo>
                <a:lnTo>
                  <a:pt x="444" y="8"/>
                </a:lnTo>
                <a:lnTo>
                  <a:pt x="416" y="4"/>
                </a:lnTo>
                <a:lnTo>
                  <a:pt x="388" y="2"/>
                </a:lnTo>
                <a:lnTo>
                  <a:pt x="359" y="1"/>
                </a:lnTo>
                <a:lnTo>
                  <a:pt x="331" y="0"/>
                </a:lnTo>
                <a:lnTo>
                  <a:pt x="302" y="1"/>
                </a:lnTo>
                <a:lnTo>
                  <a:pt x="273" y="2"/>
                </a:lnTo>
                <a:lnTo>
                  <a:pt x="245" y="4"/>
                </a:lnTo>
                <a:lnTo>
                  <a:pt x="217" y="8"/>
                </a:lnTo>
                <a:lnTo>
                  <a:pt x="190" y="11"/>
                </a:lnTo>
                <a:lnTo>
                  <a:pt x="165" y="17"/>
                </a:lnTo>
                <a:lnTo>
                  <a:pt x="141" y="23"/>
                </a:lnTo>
                <a:lnTo>
                  <a:pt x="118" y="28"/>
                </a:lnTo>
                <a:lnTo>
                  <a:pt x="96" y="35"/>
                </a:lnTo>
                <a:lnTo>
                  <a:pt x="76" y="43"/>
                </a:lnTo>
                <a:lnTo>
                  <a:pt x="59" y="52"/>
                </a:lnTo>
                <a:lnTo>
                  <a:pt x="43" y="62"/>
                </a:lnTo>
                <a:lnTo>
                  <a:pt x="30" y="71"/>
                </a:lnTo>
                <a:lnTo>
                  <a:pt x="19" y="80"/>
                </a:lnTo>
                <a:lnTo>
                  <a:pt x="10" y="90"/>
                </a:lnTo>
                <a:lnTo>
                  <a:pt x="5" y="101"/>
                </a:lnTo>
                <a:lnTo>
                  <a:pt x="1" y="111"/>
                </a:lnTo>
                <a:lnTo>
                  <a:pt x="0" y="12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60" name="Freeform 8">
            <a:extLst>
              <a:ext uri="{FF2B5EF4-FFF2-40B4-BE49-F238E27FC236}">
                <a16:creationId xmlns:a16="http://schemas.microsoft.com/office/drawing/2014/main" id="{FF11C9F7-F2BD-4D12-975F-08867B648DFC}"/>
              </a:ext>
            </a:extLst>
          </p:cNvPr>
          <p:cNvSpPr>
            <a:spLocks/>
          </p:cNvSpPr>
          <p:nvPr/>
        </p:nvSpPr>
        <p:spPr bwMode="auto">
          <a:xfrm>
            <a:off x="5894388" y="1249363"/>
            <a:ext cx="1054100" cy="390525"/>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61" name="Freeform 9">
            <a:extLst>
              <a:ext uri="{FF2B5EF4-FFF2-40B4-BE49-F238E27FC236}">
                <a16:creationId xmlns:a16="http://schemas.microsoft.com/office/drawing/2014/main" id="{B78C180D-71A3-4F71-A34C-FA244C6E84AA}"/>
              </a:ext>
            </a:extLst>
          </p:cNvPr>
          <p:cNvSpPr>
            <a:spLocks/>
          </p:cNvSpPr>
          <p:nvPr/>
        </p:nvSpPr>
        <p:spPr bwMode="auto">
          <a:xfrm>
            <a:off x="5894388" y="2160588"/>
            <a:ext cx="1196975" cy="425450"/>
          </a:xfrm>
          <a:custGeom>
            <a:avLst/>
            <a:gdLst>
              <a:gd name="T0" fmla="*/ 2147483646 w 754"/>
              <a:gd name="T1" fmla="*/ 2147483646 h 268"/>
              <a:gd name="T2" fmla="*/ 2147483646 w 754"/>
              <a:gd name="T3" fmla="*/ 0 h 268"/>
              <a:gd name="T4" fmla="*/ 0 w 754"/>
              <a:gd name="T5" fmla="*/ 0 h 268"/>
              <a:gd name="T6" fmla="*/ 0 w 754"/>
              <a:gd name="T7" fmla="*/ 2147483646 h 268"/>
              <a:gd name="T8" fmla="*/ 2147483646 w 754"/>
              <a:gd name="T9" fmla="*/ 2147483646 h 268"/>
              <a:gd name="T10" fmla="*/ 0 60000 65536"/>
              <a:gd name="T11" fmla="*/ 0 60000 65536"/>
              <a:gd name="T12" fmla="*/ 0 60000 65536"/>
              <a:gd name="T13" fmla="*/ 0 60000 65536"/>
              <a:gd name="T14" fmla="*/ 0 60000 65536"/>
              <a:gd name="T15" fmla="*/ 0 w 754"/>
              <a:gd name="T16" fmla="*/ 0 h 268"/>
              <a:gd name="T17" fmla="*/ 754 w 754"/>
              <a:gd name="T18" fmla="*/ 268 h 268"/>
            </a:gdLst>
            <a:ahLst/>
            <a:cxnLst>
              <a:cxn ang="T10">
                <a:pos x="T0" y="T1"/>
              </a:cxn>
              <a:cxn ang="T11">
                <a:pos x="T2" y="T3"/>
              </a:cxn>
              <a:cxn ang="T12">
                <a:pos x="T4" y="T5"/>
              </a:cxn>
              <a:cxn ang="T13">
                <a:pos x="T6" y="T7"/>
              </a:cxn>
              <a:cxn ang="T14">
                <a:pos x="T8" y="T9"/>
              </a:cxn>
            </a:cxnLst>
            <a:rect l="T15" t="T16" r="T17" b="T18"/>
            <a:pathLst>
              <a:path w="754" h="268">
                <a:moveTo>
                  <a:pt x="753" y="267"/>
                </a:moveTo>
                <a:lnTo>
                  <a:pt x="753" y="0"/>
                </a:lnTo>
                <a:lnTo>
                  <a:pt x="0" y="0"/>
                </a:lnTo>
                <a:lnTo>
                  <a:pt x="0" y="267"/>
                </a:lnTo>
                <a:lnTo>
                  <a:pt x="753" y="26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62" name="Rectangle 10">
            <a:extLst>
              <a:ext uri="{FF2B5EF4-FFF2-40B4-BE49-F238E27FC236}">
                <a16:creationId xmlns:a16="http://schemas.microsoft.com/office/drawing/2014/main" id="{F1D10503-EF2D-46BC-9C62-4A68F2BB2C4C}"/>
              </a:ext>
            </a:extLst>
          </p:cNvPr>
          <p:cNvSpPr>
            <a:spLocks noChangeArrowheads="1"/>
          </p:cNvSpPr>
          <p:nvPr/>
        </p:nvSpPr>
        <p:spPr bwMode="auto">
          <a:xfrm>
            <a:off x="6113463" y="1309688"/>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name</a:t>
            </a:r>
          </a:p>
        </p:txBody>
      </p:sp>
      <p:sp>
        <p:nvSpPr>
          <p:cNvPr id="23563" name="Rectangle 11">
            <a:extLst>
              <a:ext uri="{FF2B5EF4-FFF2-40B4-BE49-F238E27FC236}">
                <a16:creationId xmlns:a16="http://schemas.microsoft.com/office/drawing/2014/main" id="{32DBF833-3BDD-48BE-AACF-88AB0DE1B6BD}"/>
              </a:ext>
            </a:extLst>
          </p:cNvPr>
          <p:cNvSpPr>
            <a:spLocks noChangeArrowheads="1"/>
          </p:cNvSpPr>
          <p:nvPr/>
        </p:nvSpPr>
        <p:spPr bwMode="auto">
          <a:xfrm>
            <a:off x="5192713" y="1530350"/>
            <a:ext cx="4905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u="sng">
                <a:solidFill>
                  <a:srgbClr val="000000"/>
                </a:solidFill>
              </a:rPr>
              <a:t>ssn</a:t>
            </a:r>
          </a:p>
        </p:txBody>
      </p:sp>
      <p:sp>
        <p:nvSpPr>
          <p:cNvPr id="23564" name="Rectangle 12">
            <a:extLst>
              <a:ext uri="{FF2B5EF4-FFF2-40B4-BE49-F238E27FC236}">
                <a16:creationId xmlns:a16="http://schemas.microsoft.com/office/drawing/2014/main" id="{BF68D625-754C-4547-A732-64ADD584A556}"/>
              </a:ext>
            </a:extLst>
          </p:cNvPr>
          <p:cNvSpPr>
            <a:spLocks noChangeArrowheads="1"/>
          </p:cNvSpPr>
          <p:nvPr/>
        </p:nvSpPr>
        <p:spPr bwMode="auto">
          <a:xfrm>
            <a:off x="5957888" y="2220913"/>
            <a:ext cx="11572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Employee</a:t>
            </a:r>
          </a:p>
        </p:txBody>
      </p:sp>
      <p:sp>
        <p:nvSpPr>
          <p:cNvPr id="23565" name="Rectangle 13">
            <a:extLst>
              <a:ext uri="{FF2B5EF4-FFF2-40B4-BE49-F238E27FC236}">
                <a16:creationId xmlns:a16="http://schemas.microsoft.com/office/drawing/2014/main" id="{A5056E3E-8398-465D-AA64-671AC3C3BFD1}"/>
              </a:ext>
            </a:extLst>
          </p:cNvPr>
          <p:cNvSpPr>
            <a:spLocks noChangeArrowheads="1"/>
          </p:cNvSpPr>
          <p:nvPr/>
        </p:nvSpPr>
        <p:spPr bwMode="auto">
          <a:xfrm>
            <a:off x="7178675" y="1541463"/>
            <a:ext cx="5159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age</a:t>
            </a:r>
          </a:p>
        </p:txBody>
      </p:sp>
      <p:sp>
        <p:nvSpPr>
          <p:cNvPr id="23566" name="Line 14">
            <a:extLst>
              <a:ext uri="{FF2B5EF4-FFF2-40B4-BE49-F238E27FC236}">
                <a16:creationId xmlns:a16="http://schemas.microsoft.com/office/drawing/2014/main" id="{82D35008-64E9-4FA7-BAB8-A25EB6FD8C9F}"/>
              </a:ext>
            </a:extLst>
          </p:cNvPr>
          <p:cNvSpPr>
            <a:spLocks noChangeShapeType="1"/>
          </p:cNvSpPr>
          <p:nvPr/>
        </p:nvSpPr>
        <p:spPr bwMode="auto">
          <a:xfrm>
            <a:off x="5462588" y="1914525"/>
            <a:ext cx="644525" cy="2444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67" name="Line 15">
            <a:extLst>
              <a:ext uri="{FF2B5EF4-FFF2-40B4-BE49-F238E27FC236}">
                <a16:creationId xmlns:a16="http://schemas.microsoft.com/office/drawing/2014/main" id="{5A95C959-27A2-4900-8F57-4BE36B7CE8DE}"/>
              </a:ext>
            </a:extLst>
          </p:cNvPr>
          <p:cNvSpPr>
            <a:spLocks noChangeShapeType="1"/>
          </p:cNvSpPr>
          <p:nvPr/>
        </p:nvSpPr>
        <p:spPr bwMode="auto">
          <a:xfrm>
            <a:off x="6508750" y="1657350"/>
            <a:ext cx="0" cy="5016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68" name="Line 16">
            <a:extLst>
              <a:ext uri="{FF2B5EF4-FFF2-40B4-BE49-F238E27FC236}">
                <a16:creationId xmlns:a16="http://schemas.microsoft.com/office/drawing/2014/main" id="{0D7A4F68-D881-4790-823E-BAAA532B9E62}"/>
              </a:ext>
            </a:extLst>
          </p:cNvPr>
          <p:cNvSpPr>
            <a:spLocks noChangeShapeType="1"/>
          </p:cNvSpPr>
          <p:nvPr/>
        </p:nvSpPr>
        <p:spPr bwMode="auto">
          <a:xfrm flipH="1">
            <a:off x="6729413" y="1947863"/>
            <a:ext cx="703262" cy="21113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69" name="Freeform 22">
            <a:extLst>
              <a:ext uri="{FF2B5EF4-FFF2-40B4-BE49-F238E27FC236}">
                <a16:creationId xmlns:a16="http://schemas.microsoft.com/office/drawing/2014/main" id="{19B29A98-0B0F-4255-822B-54072D3B190E}"/>
              </a:ext>
            </a:extLst>
          </p:cNvPr>
          <p:cNvSpPr>
            <a:spLocks/>
          </p:cNvSpPr>
          <p:nvPr/>
        </p:nvSpPr>
        <p:spPr bwMode="auto">
          <a:xfrm>
            <a:off x="4962525" y="3987800"/>
            <a:ext cx="1363663" cy="414338"/>
          </a:xfrm>
          <a:custGeom>
            <a:avLst/>
            <a:gdLst>
              <a:gd name="T0" fmla="*/ 2147483646 w 809"/>
              <a:gd name="T1" fmla="*/ 2147483646 h 272"/>
              <a:gd name="T2" fmla="*/ 2147483646 w 809"/>
              <a:gd name="T3" fmla="*/ 0 h 272"/>
              <a:gd name="T4" fmla="*/ 0 w 809"/>
              <a:gd name="T5" fmla="*/ 0 h 272"/>
              <a:gd name="T6" fmla="*/ 0 w 809"/>
              <a:gd name="T7" fmla="*/ 2147483646 h 272"/>
              <a:gd name="T8" fmla="*/ 2147483646 w 809"/>
              <a:gd name="T9" fmla="*/ 2147483646 h 272"/>
              <a:gd name="T10" fmla="*/ 0 60000 65536"/>
              <a:gd name="T11" fmla="*/ 0 60000 65536"/>
              <a:gd name="T12" fmla="*/ 0 60000 65536"/>
              <a:gd name="T13" fmla="*/ 0 60000 65536"/>
              <a:gd name="T14" fmla="*/ 0 60000 65536"/>
              <a:gd name="T15" fmla="*/ 0 w 809"/>
              <a:gd name="T16" fmla="*/ 0 h 272"/>
              <a:gd name="T17" fmla="*/ 809 w 809"/>
              <a:gd name="T18" fmla="*/ 272 h 272"/>
            </a:gdLst>
            <a:ahLst/>
            <a:cxnLst>
              <a:cxn ang="T10">
                <a:pos x="T0" y="T1"/>
              </a:cxn>
              <a:cxn ang="T11">
                <a:pos x="T2" y="T3"/>
              </a:cxn>
              <a:cxn ang="T12">
                <a:pos x="T4" y="T5"/>
              </a:cxn>
              <a:cxn ang="T13">
                <a:pos x="T6" y="T7"/>
              </a:cxn>
              <a:cxn ang="T14">
                <a:pos x="T8" y="T9"/>
              </a:cxn>
            </a:cxnLst>
            <a:rect l="T15" t="T16" r="T17" b="T18"/>
            <a:pathLst>
              <a:path w="809" h="272">
                <a:moveTo>
                  <a:pt x="808" y="271"/>
                </a:moveTo>
                <a:lnTo>
                  <a:pt x="808" y="0"/>
                </a:lnTo>
                <a:lnTo>
                  <a:pt x="0" y="0"/>
                </a:lnTo>
                <a:lnTo>
                  <a:pt x="0" y="271"/>
                </a:lnTo>
                <a:lnTo>
                  <a:pt x="808" y="27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70" name="Freeform 23">
            <a:extLst>
              <a:ext uri="{FF2B5EF4-FFF2-40B4-BE49-F238E27FC236}">
                <a16:creationId xmlns:a16="http://schemas.microsoft.com/office/drawing/2014/main" id="{680F100C-43B8-4082-9AC5-242A22034182}"/>
              </a:ext>
            </a:extLst>
          </p:cNvPr>
          <p:cNvSpPr>
            <a:spLocks/>
          </p:cNvSpPr>
          <p:nvPr/>
        </p:nvSpPr>
        <p:spPr bwMode="auto">
          <a:xfrm>
            <a:off x="6737350" y="3970338"/>
            <a:ext cx="2100263" cy="414337"/>
          </a:xfrm>
          <a:custGeom>
            <a:avLst/>
            <a:gdLst>
              <a:gd name="T0" fmla="*/ 2147483646 w 911"/>
              <a:gd name="T1" fmla="*/ 2147483646 h 261"/>
              <a:gd name="T2" fmla="*/ 2147483646 w 911"/>
              <a:gd name="T3" fmla="*/ 0 h 261"/>
              <a:gd name="T4" fmla="*/ 0 w 911"/>
              <a:gd name="T5" fmla="*/ 0 h 261"/>
              <a:gd name="T6" fmla="*/ 0 w 911"/>
              <a:gd name="T7" fmla="*/ 2147483646 h 261"/>
              <a:gd name="T8" fmla="*/ 2147483646 w 911"/>
              <a:gd name="T9" fmla="*/ 2147483646 h 261"/>
              <a:gd name="T10" fmla="*/ 0 60000 65536"/>
              <a:gd name="T11" fmla="*/ 0 60000 65536"/>
              <a:gd name="T12" fmla="*/ 0 60000 65536"/>
              <a:gd name="T13" fmla="*/ 0 60000 65536"/>
              <a:gd name="T14" fmla="*/ 0 60000 65536"/>
              <a:gd name="T15" fmla="*/ 0 w 911"/>
              <a:gd name="T16" fmla="*/ 0 h 261"/>
              <a:gd name="T17" fmla="*/ 911 w 911"/>
              <a:gd name="T18" fmla="*/ 261 h 261"/>
            </a:gdLst>
            <a:ahLst/>
            <a:cxnLst>
              <a:cxn ang="T10">
                <a:pos x="T0" y="T1"/>
              </a:cxn>
              <a:cxn ang="T11">
                <a:pos x="T2" y="T3"/>
              </a:cxn>
              <a:cxn ang="T12">
                <a:pos x="T4" y="T5"/>
              </a:cxn>
              <a:cxn ang="T13">
                <a:pos x="T6" y="T7"/>
              </a:cxn>
              <a:cxn ang="T14">
                <a:pos x="T8" y="T9"/>
              </a:cxn>
            </a:cxnLst>
            <a:rect l="T15" t="T16" r="T17" b="T18"/>
            <a:pathLst>
              <a:path w="911" h="261">
                <a:moveTo>
                  <a:pt x="910" y="260"/>
                </a:moveTo>
                <a:lnTo>
                  <a:pt x="910" y="0"/>
                </a:lnTo>
                <a:lnTo>
                  <a:pt x="0" y="0"/>
                </a:lnTo>
                <a:lnTo>
                  <a:pt x="0" y="260"/>
                </a:lnTo>
                <a:lnTo>
                  <a:pt x="910" y="26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71" name="Freeform 24">
            <a:extLst>
              <a:ext uri="{FF2B5EF4-FFF2-40B4-BE49-F238E27FC236}">
                <a16:creationId xmlns:a16="http://schemas.microsoft.com/office/drawing/2014/main" id="{148C6B06-8A5F-42EB-BB6B-74052DB0A8A0}"/>
              </a:ext>
            </a:extLst>
          </p:cNvPr>
          <p:cNvSpPr>
            <a:spLocks/>
          </p:cNvSpPr>
          <p:nvPr/>
        </p:nvSpPr>
        <p:spPr bwMode="auto">
          <a:xfrm>
            <a:off x="6137275" y="2860675"/>
            <a:ext cx="722313" cy="484188"/>
          </a:xfrm>
          <a:custGeom>
            <a:avLst/>
            <a:gdLst>
              <a:gd name="T0" fmla="*/ 2147483646 w 455"/>
              <a:gd name="T1" fmla="*/ 0 h 305"/>
              <a:gd name="T2" fmla="*/ 2147483646 w 455"/>
              <a:gd name="T3" fmla="*/ 2147483646 h 305"/>
              <a:gd name="T4" fmla="*/ 0 w 455"/>
              <a:gd name="T5" fmla="*/ 2147483646 h 305"/>
              <a:gd name="T6" fmla="*/ 2147483646 w 455"/>
              <a:gd name="T7" fmla="*/ 0 h 305"/>
              <a:gd name="T8" fmla="*/ 0 60000 65536"/>
              <a:gd name="T9" fmla="*/ 0 60000 65536"/>
              <a:gd name="T10" fmla="*/ 0 60000 65536"/>
              <a:gd name="T11" fmla="*/ 0 60000 65536"/>
              <a:gd name="T12" fmla="*/ 0 w 455"/>
              <a:gd name="T13" fmla="*/ 0 h 305"/>
              <a:gd name="T14" fmla="*/ 455 w 455"/>
              <a:gd name="T15" fmla="*/ 305 h 305"/>
            </a:gdLst>
            <a:ahLst/>
            <a:cxnLst>
              <a:cxn ang="T8">
                <a:pos x="T0" y="T1"/>
              </a:cxn>
              <a:cxn ang="T9">
                <a:pos x="T2" y="T3"/>
              </a:cxn>
              <a:cxn ang="T10">
                <a:pos x="T4" y="T5"/>
              </a:cxn>
              <a:cxn ang="T11">
                <a:pos x="T6" y="T7"/>
              </a:cxn>
            </a:cxnLst>
            <a:rect l="T12" t="T13" r="T14" b="T15"/>
            <a:pathLst>
              <a:path w="455" h="305">
                <a:moveTo>
                  <a:pt x="226" y="0"/>
                </a:moveTo>
                <a:lnTo>
                  <a:pt x="454" y="304"/>
                </a:lnTo>
                <a:lnTo>
                  <a:pt x="0" y="304"/>
                </a:lnTo>
                <a:lnTo>
                  <a:pt x="226" y="0"/>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72" name="Rectangle 25">
            <a:extLst>
              <a:ext uri="{FF2B5EF4-FFF2-40B4-BE49-F238E27FC236}">
                <a16:creationId xmlns:a16="http://schemas.microsoft.com/office/drawing/2014/main" id="{FD1040F0-1455-4647-9788-AF3FE4C452DB}"/>
              </a:ext>
            </a:extLst>
          </p:cNvPr>
          <p:cNvSpPr>
            <a:spLocks noChangeArrowheads="1"/>
          </p:cNvSpPr>
          <p:nvPr/>
        </p:nvSpPr>
        <p:spPr bwMode="auto">
          <a:xfrm>
            <a:off x="4876800" y="2971800"/>
            <a:ext cx="1108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chemeClr val="accent2"/>
                </a:solidFill>
              </a:rPr>
              <a:t>{disjoint}</a:t>
            </a:r>
          </a:p>
        </p:txBody>
      </p:sp>
      <p:sp>
        <p:nvSpPr>
          <p:cNvPr id="23573" name="Rectangle 26">
            <a:extLst>
              <a:ext uri="{FF2B5EF4-FFF2-40B4-BE49-F238E27FC236}">
                <a16:creationId xmlns:a16="http://schemas.microsoft.com/office/drawing/2014/main" id="{C6EC452A-4AA5-49FF-AFBD-A20AAE3383D2}"/>
              </a:ext>
            </a:extLst>
          </p:cNvPr>
          <p:cNvSpPr>
            <a:spLocks noChangeArrowheads="1"/>
          </p:cNvSpPr>
          <p:nvPr/>
        </p:nvSpPr>
        <p:spPr bwMode="auto">
          <a:xfrm>
            <a:off x="4878388" y="3956050"/>
            <a:ext cx="14525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Born in USA</a:t>
            </a:r>
          </a:p>
        </p:txBody>
      </p:sp>
      <p:sp>
        <p:nvSpPr>
          <p:cNvPr id="23574" name="Line 29">
            <a:extLst>
              <a:ext uri="{FF2B5EF4-FFF2-40B4-BE49-F238E27FC236}">
                <a16:creationId xmlns:a16="http://schemas.microsoft.com/office/drawing/2014/main" id="{6BF873EF-3805-48F2-983B-DA7FE599FC40}"/>
              </a:ext>
            </a:extLst>
          </p:cNvPr>
          <p:cNvSpPr>
            <a:spLocks noChangeShapeType="1"/>
          </p:cNvSpPr>
          <p:nvPr/>
        </p:nvSpPr>
        <p:spPr bwMode="auto">
          <a:xfrm flipH="1">
            <a:off x="5494338" y="3328988"/>
            <a:ext cx="831850" cy="61753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75" name="Line 30">
            <a:extLst>
              <a:ext uri="{FF2B5EF4-FFF2-40B4-BE49-F238E27FC236}">
                <a16:creationId xmlns:a16="http://schemas.microsoft.com/office/drawing/2014/main" id="{1728C1E6-1D2D-44A4-A1C8-7136EDAF643C}"/>
              </a:ext>
            </a:extLst>
          </p:cNvPr>
          <p:cNvSpPr>
            <a:spLocks noChangeShapeType="1"/>
          </p:cNvSpPr>
          <p:nvPr/>
        </p:nvSpPr>
        <p:spPr bwMode="auto">
          <a:xfrm>
            <a:off x="6577013" y="3328988"/>
            <a:ext cx="868362" cy="6413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76" name="Line 35">
            <a:extLst>
              <a:ext uri="{FF2B5EF4-FFF2-40B4-BE49-F238E27FC236}">
                <a16:creationId xmlns:a16="http://schemas.microsoft.com/office/drawing/2014/main" id="{8283F9C6-DF23-4733-A8FF-EE6203435257}"/>
              </a:ext>
            </a:extLst>
          </p:cNvPr>
          <p:cNvSpPr>
            <a:spLocks noChangeShapeType="1"/>
          </p:cNvSpPr>
          <p:nvPr/>
        </p:nvSpPr>
        <p:spPr bwMode="auto">
          <a:xfrm flipV="1">
            <a:off x="6477000" y="2574925"/>
            <a:ext cx="0" cy="3175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77" name="Rectangle 36">
            <a:extLst>
              <a:ext uri="{FF2B5EF4-FFF2-40B4-BE49-F238E27FC236}">
                <a16:creationId xmlns:a16="http://schemas.microsoft.com/office/drawing/2014/main" id="{CED6ACC0-0BB2-40C9-AED2-D62F1CD08534}"/>
              </a:ext>
            </a:extLst>
          </p:cNvPr>
          <p:cNvSpPr>
            <a:spLocks noChangeArrowheads="1"/>
          </p:cNvSpPr>
          <p:nvPr/>
        </p:nvSpPr>
        <p:spPr bwMode="auto">
          <a:xfrm>
            <a:off x="3276600" y="4029075"/>
            <a:ext cx="15001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Age under 50</a:t>
            </a:r>
          </a:p>
        </p:txBody>
      </p:sp>
      <p:sp>
        <p:nvSpPr>
          <p:cNvPr id="23578" name="Freeform 37">
            <a:extLst>
              <a:ext uri="{FF2B5EF4-FFF2-40B4-BE49-F238E27FC236}">
                <a16:creationId xmlns:a16="http://schemas.microsoft.com/office/drawing/2014/main" id="{6DFA3FEA-EA1F-4790-B923-C59A540A903B}"/>
              </a:ext>
            </a:extLst>
          </p:cNvPr>
          <p:cNvSpPr>
            <a:spLocks/>
          </p:cNvSpPr>
          <p:nvPr/>
        </p:nvSpPr>
        <p:spPr bwMode="auto">
          <a:xfrm>
            <a:off x="1511300" y="3987800"/>
            <a:ext cx="1284288" cy="431800"/>
          </a:xfrm>
          <a:custGeom>
            <a:avLst/>
            <a:gdLst>
              <a:gd name="T0" fmla="*/ 2147483646 w 809"/>
              <a:gd name="T1" fmla="*/ 2147483646 h 272"/>
              <a:gd name="T2" fmla="*/ 2147483646 w 809"/>
              <a:gd name="T3" fmla="*/ 0 h 272"/>
              <a:gd name="T4" fmla="*/ 0 w 809"/>
              <a:gd name="T5" fmla="*/ 0 h 272"/>
              <a:gd name="T6" fmla="*/ 0 w 809"/>
              <a:gd name="T7" fmla="*/ 2147483646 h 272"/>
              <a:gd name="T8" fmla="*/ 2147483646 w 809"/>
              <a:gd name="T9" fmla="*/ 2147483646 h 272"/>
              <a:gd name="T10" fmla="*/ 0 60000 65536"/>
              <a:gd name="T11" fmla="*/ 0 60000 65536"/>
              <a:gd name="T12" fmla="*/ 0 60000 65536"/>
              <a:gd name="T13" fmla="*/ 0 60000 65536"/>
              <a:gd name="T14" fmla="*/ 0 60000 65536"/>
              <a:gd name="T15" fmla="*/ 0 w 809"/>
              <a:gd name="T16" fmla="*/ 0 h 272"/>
              <a:gd name="T17" fmla="*/ 809 w 809"/>
              <a:gd name="T18" fmla="*/ 272 h 272"/>
            </a:gdLst>
            <a:ahLst/>
            <a:cxnLst>
              <a:cxn ang="T10">
                <a:pos x="T0" y="T1"/>
              </a:cxn>
              <a:cxn ang="T11">
                <a:pos x="T2" y="T3"/>
              </a:cxn>
              <a:cxn ang="T12">
                <a:pos x="T4" y="T5"/>
              </a:cxn>
              <a:cxn ang="T13">
                <a:pos x="T6" y="T7"/>
              </a:cxn>
              <a:cxn ang="T14">
                <a:pos x="T8" y="T9"/>
              </a:cxn>
            </a:cxnLst>
            <a:rect l="T15" t="T16" r="T17" b="T18"/>
            <a:pathLst>
              <a:path w="809" h="272">
                <a:moveTo>
                  <a:pt x="808" y="271"/>
                </a:moveTo>
                <a:lnTo>
                  <a:pt x="808" y="0"/>
                </a:lnTo>
                <a:lnTo>
                  <a:pt x="0" y="0"/>
                </a:lnTo>
                <a:lnTo>
                  <a:pt x="0" y="271"/>
                </a:lnTo>
                <a:lnTo>
                  <a:pt x="808" y="27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79" name="Freeform 38">
            <a:extLst>
              <a:ext uri="{FF2B5EF4-FFF2-40B4-BE49-F238E27FC236}">
                <a16:creationId xmlns:a16="http://schemas.microsoft.com/office/drawing/2014/main" id="{18555BAB-E5F8-47C0-8448-49E59BA73633}"/>
              </a:ext>
            </a:extLst>
          </p:cNvPr>
          <p:cNvSpPr>
            <a:spLocks/>
          </p:cNvSpPr>
          <p:nvPr/>
        </p:nvSpPr>
        <p:spPr bwMode="auto">
          <a:xfrm>
            <a:off x="3354388" y="3987800"/>
            <a:ext cx="1446212" cy="414338"/>
          </a:xfrm>
          <a:custGeom>
            <a:avLst/>
            <a:gdLst>
              <a:gd name="T0" fmla="*/ 2147483646 w 911"/>
              <a:gd name="T1" fmla="*/ 2147483646 h 261"/>
              <a:gd name="T2" fmla="*/ 2147483646 w 911"/>
              <a:gd name="T3" fmla="*/ 0 h 261"/>
              <a:gd name="T4" fmla="*/ 0 w 911"/>
              <a:gd name="T5" fmla="*/ 0 h 261"/>
              <a:gd name="T6" fmla="*/ 0 w 911"/>
              <a:gd name="T7" fmla="*/ 2147483646 h 261"/>
              <a:gd name="T8" fmla="*/ 2147483646 w 911"/>
              <a:gd name="T9" fmla="*/ 2147483646 h 261"/>
              <a:gd name="T10" fmla="*/ 0 60000 65536"/>
              <a:gd name="T11" fmla="*/ 0 60000 65536"/>
              <a:gd name="T12" fmla="*/ 0 60000 65536"/>
              <a:gd name="T13" fmla="*/ 0 60000 65536"/>
              <a:gd name="T14" fmla="*/ 0 60000 65536"/>
              <a:gd name="T15" fmla="*/ 0 w 911"/>
              <a:gd name="T16" fmla="*/ 0 h 261"/>
              <a:gd name="T17" fmla="*/ 911 w 911"/>
              <a:gd name="T18" fmla="*/ 261 h 261"/>
            </a:gdLst>
            <a:ahLst/>
            <a:cxnLst>
              <a:cxn ang="T10">
                <a:pos x="T0" y="T1"/>
              </a:cxn>
              <a:cxn ang="T11">
                <a:pos x="T2" y="T3"/>
              </a:cxn>
              <a:cxn ang="T12">
                <a:pos x="T4" y="T5"/>
              </a:cxn>
              <a:cxn ang="T13">
                <a:pos x="T6" y="T7"/>
              </a:cxn>
              <a:cxn ang="T14">
                <a:pos x="T8" y="T9"/>
              </a:cxn>
            </a:cxnLst>
            <a:rect l="T15" t="T16" r="T17" b="T18"/>
            <a:pathLst>
              <a:path w="911" h="261">
                <a:moveTo>
                  <a:pt x="910" y="260"/>
                </a:moveTo>
                <a:lnTo>
                  <a:pt x="910" y="0"/>
                </a:lnTo>
                <a:lnTo>
                  <a:pt x="0" y="0"/>
                </a:lnTo>
                <a:lnTo>
                  <a:pt x="0" y="260"/>
                </a:lnTo>
                <a:lnTo>
                  <a:pt x="910" y="26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80" name="Freeform 39">
            <a:extLst>
              <a:ext uri="{FF2B5EF4-FFF2-40B4-BE49-F238E27FC236}">
                <a16:creationId xmlns:a16="http://schemas.microsoft.com/office/drawing/2014/main" id="{4C0E993D-F0AF-4E59-969B-AC475DC0FA4B}"/>
              </a:ext>
            </a:extLst>
          </p:cNvPr>
          <p:cNvSpPr>
            <a:spLocks/>
          </p:cNvSpPr>
          <p:nvPr/>
        </p:nvSpPr>
        <p:spPr bwMode="auto">
          <a:xfrm>
            <a:off x="2752725" y="2974975"/>
            <a:ext cx="722313" cy="484188"/>
          </a:xfrm>
          <a:custGeom>
            <a:avLst/>
            <a:gdLst>
              <a:gd name="T0" fmla="*/ 2147483646 w 455"/>
              <a:gd name="T1" fmla="*/ 0 h 305"/>
              <a:gd name="T2" fmla="*/ 2147483646 w 455"/>
              <a:gd name="T3" fmla="*/ 2147483646 h 305"/>
              <a:gd name="T4" fmla="*/ 0 w 455"/>
              <a:gd name="T5" fmla="*/ 2147483646 h 305"/>
              <a:gd name="T6" fmla="*/ 2147483646 w 455"/>
              <a:gd name="T7" fmla="*/ 0 h 305"/>
              <a:gd name="T8" fmla="*/ 0 60000 65536"/>
              <a:gd name="T9" fmla="*/ 0 60000 65536"/>
              <a:gd name="T10" fmla="*/ 0 60000 65536"/>
              <a:gd name="T11" fmla="*/ 0 60000 65536"/>
              <a:gd name="T12" fmla="*/ 0 w 455"/>
              <a:gd name="T13" fmla="*/ 0 h 305"/>
              <a:gd name="T14" fmla="*/ 455 w 455"/>
              <a:gd name="T15" fmla="*/ 305 h 305"/>
            </a:gdLst>
            <a:ahLst/>
            <a:cxnLst>
              <a:cxn ang="T8">
                <a:pos x="T0" y="T1"/>
              </a:cxn>
              <a:cxn ang="T9">
                <a:pos x="T2" y="T3"/>
              </a:cxn>
              <a:cxn ang="T10">
                <a:pos x="T4" y="T5"/>
              </a:cxn>
              <a:cxn ang="T11">
                <a:pos x="T6" y="T7"/>
              </a:cxn>
            </a:cxnLst>
            <a:rect l="T12" t="T13" r="T14" b="T15"/>
            <a:pathLst>
              <a:path w="455" h="305">
                <a:moveTo>
                  <a:pt x="226" y="0"/>
                </a:moveTo>
                <a:lnTo>
                  <a:pt x="454" y="304"/>
                </a:lnTo>
                <a:lnTo>
                  <a:pt x="0" y="304"/>
                </a:lnTo>
                <a:lnTo>
                  <a:pt x="226" y="0"/>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81" name="Rectangle 40">
            <a:extLst>
              <a:ext uri="{FF2B5EF4-FFF2-40B4-BE49-F238E27FC236}">
                <a16:creationId xmlns:a16="http://schemas.microsoft.com/office/drawing/2014/main" id="{5C4564F5-70AF-4E20-B0E6-8643A28B5DCF}"/>
              </a:ext>
            </a:extLst>
          </p:cNvPr>
          <p:cNvSpPr>
            <a:spLocks noChangeArrowheads="1"/>
          </p:cNvSpPr>
          <p:nvPr/>
        </p:nvSpPr>
        <p:spPr bwMode="auto">
          <a:xfrm>
            <a:off x="2857500" y="3089275"/>
            <a:ext cx="74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chemeClr val="accent2"/>
                </a:solidFill>
              </a:rPr>
              <a:t>ISA</a:t>
            </a:r>
          </a:p>
        </p:txBody>
      </p:sp>
      <p:sp>
        <p:nvSpPr>
          <p:cNvPr id="23582" name="Rectangle 41">
            <a:extLst>
              <a:ext uri="{FF2B5EF4-FFF2-40B4-BE49-F238E27FC236}">
                <a16:creationId xmlns:a16="http://schemas.microsoft.com/office/drawing/2014/main" id="{C0AA25AD-FBD6-428D-92AC-B15F59623C8E}"/>
              </a:ext>
            </a:extLst>
          </p:cNvPr>
          <p:cNvSpPr>
            <a:spLocks noChangeArrowheads="1"/>
          </p:cNvSpPr>
          <p:nvPr/>
        </p:nvSpPr>
        <p:spPr bwMode="auto">
          <a:xfrm>
            <a:off x="1493838" y="4070350"/>
            <a:ext cx="13446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Age over 30</a:t>
            </a:r>
          </a:p>
        </p:txBody>
      </p:sp>
      <p:sp>
        <p:nvSpPr>
          <p:cNvPr id="23583" name="Line 42">
            <a:extLst>
              <a:ext uri="{FF2B5EF4-FFF2-40B4-BE49-F238E27FC236}">
                <a16:creationId xmlns:a16="http://schemas.microsoft.com/office/drawing/2014/main" id="{32535ED7-0D19-43AD-B6B8-FBB64C9EADFA}"/>
              </a:ext>
            </a:extLst>
          </p:cNvPr>
          <p:cNvSpPr>
            <a:spLocks noChangeShapeType="1"/>
          </p:cNvSpPr>
          <p:nvPr/>
        </p:nvSpPr>
        <p:spPr bwMode="auto">
          <a:xfrm flipH="1">
            <a:off x="2166938" y="3443288"/>
            <a:ext cx="774700" cy="53498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84" name="Line 43">
            <a:extLst>
              <a:ext uri="{FF2B5EF4-FFF2-40B4-BE49-F238E27FC236}">
                <a16:creationId xmlns:a16="http://schemas.microsoft.com/office/drawing/2014/main" id="{756EB6AA-3107-42F0-9BDC-E27DCBA3D851}"/>
              </a:ext>
            </a:extLst>
          </p:cNvPr>
          <p:cNvSpPr>
            <a:spLocks noChangeShapeType="1"/>
          </p:cNvSpPr>
          <p:nvPr/>
        </p:nvSpPr>
        <p:spPr bwMode="auto">
          <a:xfrm>
            <a:off x="3192463" y="3443288"/>
            <a:ext cx="785812" cy="53498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85" name="Line 44">
            <a:extLst>
              <a:ext uri="{FF2B5EF4-FFF2-40B4-BE49-F238E27FC236}">
                <a16:creationId xmlns:a16="http://schemas.microsoft.com/office/drawing/2014/main" id="{F48A75BD-0E3B-4011-8AE6-61C7DC17DA25}"/>
              </a:ext>
            </a:extLst>
          </p:cNvPr>
          <p:cNvSpPr>
            <a:spLocks noChangeShapeType="1"/>
          </p:cNvSpPr>
          <p:nvPr/>
        </p:nvSpPr>
        <p:spPr bwMode="auto">
          <a:xfrm flipV="1">
            <a:off x="3092450" y="2505075"/>
            <a:ext cx="2774950" cy="5016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86" name="Rectangle 37">
            <a:extLst>
              <a:ext uri="{FF2B5EF4-FFF2-40B4-BE49-F238E27FC236}">
                <a16:creationId xmlns:a16="http://schemas.microsoft.com/office/drawing/2014/main" id="{3E609AF4-F772-48AE-9CD3-A5438526A97F}"/>
              </a:ext>
            </a:extLst>
          </p:cNvPr>
          <p:cNvSpPr>
            <a:spLocks noChangeArrowheads="1"/>
          </p:cNvSpPr>
          <p:nvPr/>
        </p:nvSpPr>
        <p:spPr bwMode="auto">
          <a:xfrm>
            <a:off x="6254750" y="3006725"/>
            <a:ext cx="579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chemeClr val="accent2"/>
                </a:solidFill>
              </a:rPr>
              <a:t>ISA</a:t>
            </a:r>
          </a:p>
        </p:txBody>
      </p:sp>
      <p:sp>
        <p:nvSpPr>
          <p:cNvPr id="23587" name="Rectangle 25">
            <a:extLst>
              <a:ext uri="{FF2B5EF4-FFF2-40B4-BE49-F238E27FC236}">
                <a16:creationId xmlns:a16="http://schemas.microsoft.com/office/drawing/2014/main" id="{EDE82FB0-A442-4303-845B-CA10C9C0263A}"/>
              </a:ext>
            </a:extLst>
          </p:cNvPr>
          <p:cNvSpPr>
            <a:spLocks noChangeArrowheads="1"/>
          </p:cNvSpPr>
          <p:nvPr/>
        </p:nvSpPr>
        <p:spPr bwMode="auto">
          <a:xfrm>
            <a:off x="1646238" y="2962275"/>
            <a:ext cx="1249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chemeClr val="accent2"/>
                </a:solidFill>
              </a:rPr>
              <a:t>{complete}</a:t>
            </a: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8A44503-D151-479B-BB6D-7F3B5E983DA2}"/>
              </a:ext>
            </a:extLst>
          </p:cNvPr>
          <p:cNvSpPr>
            <a:spLocks noGrp="1" noChangeArrowheads="1"/>
          </p:cNvSpPr>
          <p:nvPr>
            <p:ph type="title"/>
          </p:nvPr>
        </p:nvSpPr>
        <p:spPr>
          <a:xfrm>
            <a:off x="685800" y="0"/>
            <a:ext cx="8153400" cy="838200"/>
          </a:xfrm>
          <a:noFill/>
        </p:spPr>
        <p:txBody>
          <a:bodyPr/>
          <a:lstStyle/>
          <a:p>
            <a:r>
              <a:rPr lang="en-US" altLang="en-US" sz="3200" i="0">
                <a:solidFill>
                  <a:srgbClr val="E02300"/>
                </a:solidFill>
              </a:rPr>
              <a:t>Describing Relationships in ER: </a:t>
            </a:r>
            <a:r>
              <a:rPr lang="ja-JP" altLang="en-US" sz="3200" i="0">
                <a:solidFill>
                  <a:srgbClr val="E02300"/>
                </a:solidFill>
              </a:rPr>
              <a:t>“</a:t>
            </a:r>
            <a:r>
              <a:rPr lang="en-US" altLang="ja-JP" sz="3200" i="0">
                <a:solidFill>
                  <a:srgbClr val="E02300"/>
                </a:solidFill>
              </a:rPr>
              <a:t>Aggregation</a:t>
            </a:r>
            <a:r>
              <a:rPr lang="ja-JP" altLang="en-US" sz="3200" i="0">
                <a:solidFill>
                  <a:srgbClr val="E02300"/>
                </a:solidFill>
              </a:rPr>
              <a:t>”</a:t>
            </a:r>
            <a:endParaRPr lang="en-US" altLang="en-US" sz="2800" b="1">
              <a:solidFill>
                <a:srgbClr val="E02300"/>
              </a:solidFill>
            </a:endParaRPr>
          </a:p>
        </p:txBody>
      </p:sp>
      <p:sp>
        <p:nvSpPr>
          <p:cNvPr id="25603" name="Rectangle 3">
            <a:extLst>
              <a:ext uri="{FF2B5EF4-FFF2-40B4-BE49-F238E27FC236}">
                <a16:creationId xmlns:a16="http://schemas.microsoft.com/office/drawing/2014/main" id="{490AC7E1-913C-43FA-94FB-5BED870286EB}"/>
              </a:ext>
            </a:extLst>
          </p:cNvPr>
          <p:cNvSpPr>
            <a:spLocks noGrp="1" noChangeArrowheads="1"/>
          </p:cNvSpPr>
          <p:nvPr>
            <p:ph type="body" idx="1"/>
          </p:nvPr>
        </p:nvSpPr>
        <p:spPr>
          <a:xfrm>
            <a:off x="304800" y="685800"/>
            <a:ext cx="8229600" cy="3311525"/>
          </a:xfrm>
          <a:noFill/>
        </p:spPr>
        <p:txBody>
          <a:bodyPr/>
          <a:lstStyle/>
          <a:p>
            <a:pPr lvl="1">
              <a:buFont typeface="Wingdings" panose="05000000000000000000" pitchFamily="2" charset="2"/>
              <a:buNone/>
            </a:pPr>
            <a:endParaRPr lang="en-US" altLang="en-US"/>
          </a:p>
          <a:p>
            <a:r>
              <a:rPr lang="en-US" altLang="en-US"/>
              <a:t>Relationships may need to be </a:t>
            </a:r>
            <a:r>
              <a:rPr lang="ja-JP" altLang="en-US"/>
              <a:t>“</a:t>
            </a:r>
            <a:r>
              <a:rPr lang="en-US" altLang="ja-JP"/>
              <a:t>described</a:t>
            </a:r>
            <a:r>
              <a:rPr lang="ja-JP" altLang="en-US"/>
              <a:t>”</a:t>
            </a:r>
            <a:r>
              <a:rPr lang="en-US" altLang="ja-JP"/>
              <a:t> by more complex things than simple attributes</a:t>
            </a:r>
          </a:p>
          <a:p>
            <a:pPr lvl="1"/>
            <a:r>
              <a:rPr lang="en-US" altLang="en-US" i="1">
                <a:latin typeface="Courier" pitchFamily="49" charset="0"/>
              </a:rPr>
              <a:t>teaches(Professor,Course</a:t>
            </a:r>
            <a:r>
              <a:rPr lang="en-US" altLang="en-US">
                <a:latin typeface="Courier" pitchFamily="49" charset="0"/>
              </a:rPr>
              <a:t>) </a:t>
            </a:r>
            <a:r>
              <a:rPr lang="en-US" altLang="en-US" sz="2400"/>
              <a:t>is</a:t>
            </a:r>
            <a:r>
              <a:rPr lang="en-US" altLang="en-US">
                <a:latin typeface="Courier" pitchFamily="49" charset="0"/>
              </a:rPr>
              <a:t> </a:t>
            </a:r>
            <a:r>
              <a:rPr lang="en-US" altLang="en-US" i="1">
                <a:latin typeface="Courier" pitchFamily="49" charset="0"/>
              </a:rPr>
              <a:t>supervisedBy DeptChair </a:t>
            </a:r>
            <a:r>
              <a:rPr lang="en-US" altLang="en-US">
                <a:latin typeface="Courier" pitchFamily="49" charset="0"/>
              </a:rPr>
              <a:t>starting from a Date</a:t>
            </a:r>
            <a:endParaRPr lang="en-US" altLang="en-US"/>
          </a:p>
        </p:txBody>
      </p:sp>
      <p:cxnSp>
        <p:nvCxnSpPr>
          <p:cNvPr id="25604" name="AutoShape 5">
            <a:extLst>
              <a:ext uri="{FF2B5EF4-FFF2-40B4-BE49-F238E27FC236}">
                <a16:creationId xmlns:a16="http://schemas.microsoft.com/office/drawing/2014/main" id="{8669676D-1507-40FD-9021-D1354BAEB288}"/>
              </a:ext>
            </a:extLst>
          </p:cNvPr>
          <p:cNvCxnSpPr>
            <a:cxnSpLocks noChangeShapeType="1"/>
            <a:stCxn id="25606" idx="3"/>
            <a:endCxn id="25605" idx="1"/>
          </p:cNvCxnSpPr>
          <p:nvPr/>
        </p:nvCxnSpPr>
        <p:spPr bwMode="auto">
          <a:xfrm flipV="1">
            <a:off x="5757863" y="5994400"/>
            <a:ext cx="1023937" cy="193675"/>
          </a:xfrm>
          <a:prstGeom prst="straightConnector1">
            <a:avLst/>
          </a:prstGeom>
          <a:noFill/>
          <a:ln w="3175">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25605" name="Rectangle 6">
            <a:extLst>
              <a:ext uri="{FF2B5EF4-FFF2-40B4-BE49-F238E27FC236}">
                <a16:creationId xmlns:a16="http://schemas.microsoft.com/office/drawing/2014/main" id="{065C473B-409A-4CA9-8220-0B41AD4A2DFF}"/>
              </a:ext>
            </a:extLst>
          </p:cNvPr>
          <p:cNvSpPr>
            <a:spLocks noChangeArrowheads="1"/>
          </p:cNvSpPr>
          <p:nvPr/>
        </p:nvSpPr>
        <p:spPr bwMode="auto">
          <a:xfrm>
            <a:off x="6781800" y="5791200"/>
            <a:ext cx="1219200" cy="404813"/>
          </a:xfrm>
          <a:prstGeom prst="rect">
            <a:avLst/>
          </a:prstGeom>
          <a:noFill/>
          <a:ln w="3175">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b="1">
                <a:solidFill>
                  <a:srgbClr val="434FD6"/>
                </a:solidFill>
              </a:rPr>
              <a:t>Course</a:t>
            </a:r>
          </a:p>
        </p:txBody>
      </p:sp>
      <p:sp>
        <p:nvSpPr>
          <p:cNvPr id="25606" name="AutoShape 7">
            <a:extLst>
              <a:ext uri="{FF2B5EF4-FFF2-40B4-BE49-F238E27FC236}">
                <a16:creationId xmlns:a16="http://schemas.microsoft.com/office/drawing/2014/main" id="{89CFCF78-9372-4C14-8633-954073D8BE9E}"/>
              </a:ext>
            </a:extLst>
          </p:cNvPr>
          <p:cNvSpPr>
            <a:spLocks noChangeArrowheads="1"/>
          </p:cNvSpPr>
          <p:nvPr/>
        </p:nvSpPr>
        <p:spPr bwMode="auto">
          <a:xfrm>
            <a:off x="4572000" y="5867400"/>
            <a:ext cx="1185863" cy="641350"/>
          </a:xfrm>
          <a:prstGeom prst="diamond">
            <a:avLst/>
          </a:prstGeom>
          <a:noFill/>
          <a:ln w="3175">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b="1">
                <a:solidFill>
                  <a:srgbClr val="434FD6"/>
                </a:solidFill>
              </a:rPr>
              <a:t>teaches</a:t>
            </a:r>
          </a:p>
        </p:txBody>
      </p:sp>
      <p:grpSp>
        <p:nvGrpSpPr>
          <p:cNvPr id="25607" name="Group 11">
            <a:extLst>
              <a:ext uri="{FF2B5EF4-FFF2-40B4-BE49-F238E27FC236}">
                <a16:creationId xmlns:a16="http://schemas.microsoft.com/office/drawing/2014/main" id="{A2983EC4-840A-4D5E-9696-8776D16925CC}"/>
              </a:ext>
            </a:extLst>
          </p:cNvPr>
          <p:cNvGrpSpPr>
            <a:grpSpLocks/>
          </p:cNvGrpSpPr>
          <p:nvPr/>
        </p:nvGrpSpPr>
        <p:grpSpPr bwMode="auto">
          <a:xfrm>
            <a:off x="6948488" y="5168900"/>
            <a:ext cx="788987" cy="622300"/>
            <a:chOff x="672" y="192"/>
            <a:chExt cx="576" cy="465"/>
          </a:xfrm>
        </p:grpSpPr>
        <p:sp>
          <p:nvSpPr>
            <p:cNvPr id="25622" name="Oval 12">
              <a:extLst>
                <a:ext uri="{FF2B5EF4-FFF2-40B4-BE49-F238E27FC236}">
                  <a16:creationId xmlns:a16="http://schemas.microsoft.com/office/drawing/2014/main" id="{7F1956D1-78C3-4AF4-B2C4-0D9895AC6E3D}"/>
                </a:ext>
              </a:extLst>
            </p:cNvPr>
            <p:cNvSpPr>
              <a:spLocks noChangeArrowheads="1"/>
            </p:cNvSpPr>
            <p:nvPr/>
          </p:nvSpPr>
          <p:spPr bwMode="auto">
            <a:xfrm>
              <a:off x="672" y="192"/>
              <a:ext cx="576" cy="240"/>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b="1" u="sng">
                  <a:solidFill>
                    <a:srgbClr val="000090"/>
                  </a:solidFill>
                </a:rPr>
                <a:t>sid</a:t>
              </a:r>
            </a:p>
          </p:txBody>
        </p:sp>
        <p:cxnSp>
          <p:nvCxnSpPr>
            <p:cNvPr id="25623" name="AutoShape 13">
              <a:extLst>
                <a:ext uri="{FF2B5EF4-FFF2-40B4-BE49-F238E27FC236}">
                  <a16:creationId xmlns:a16="http://schemas.microsoft.com/office/drawing/2014/main" id="{7935620B-FE95-43F1-9024-ECC68A8AA182}"/>
                </a:ext>
              </a:extLst>
            </p:cNvPr>
            <p:cNvCxnSpPr>
              <a:cxnSpLocks noChangeShapeType="1"/>
              <a:stCxn id="25622" idx="4"/>
              <a:endCxn id="25605" idx="0"/>
            </p:cNvCxnSpPr>
            <p:nvPr/>
          </p:nvCxnSpPr>
          <p:spPr bwMode="auto">
            <a:xfrm rot="16200000" flipH="1">
              <a:off x="865" y="527"/>
              <a:ext cx="225" cy="35"/>
            </a:xfrm>
            <a:prstGeom prst="straightConnector1">
              <a:avLst/>
            </a:prstGeom>
            <a:noFill/>
            <a:ln w="3175">
              <a:solidFill>
                <a:schemeClr val="tx2"/>
              </a:solidFill>
              <a:round/>
              <a:headEnd type="none" w="sm" len="sm"/>
              <a:tailEnd type="none" w="sm" len="sm"/>
            </a:ln>
            <a:extLst>
              <a:ext uri="{909E8E84-426E-40DD-AFC4-6F175D3DCCD1}">
                <a14:hiddenFill xmlns:a14="http://schemas.microsoft.com/office/drawing/2010/main">
                  <a:noFill/>
                </a14:hiddenFill>
              </a:ext>
            </a:extLst>
          </p:spPr>
        </p:cxnSp>
      </p:grpSp>
      <p:sp>
        <p:nvSpPr>
          <p:cNvPr id="25608" name="Rectangle 14">
            <a:extLst>
              <a:ext uri="{FF2B5EF4-FFF2-40B4-BE49-F238E27FC236}">
                <a16:creationId xmlns:a16="http://schemas.microsoft.com/office/drawing/2014/main" id="{B5D2A563-34AF-4F01-A6A4-05514D667CD0}"/>
              </a:ext>
            </a:extLst>
          </p:cNvPr>
          <p:cNvSpPr>
            <a:spLocks noChangeArrowheads="1"/>
          </p:cNvSpPr>
          <p:nvPr/>
        </p:nvSpPr>
        <p:spPr bwMode="auto">
          <a:xfrm>
            <a:off x="1828800" y="5105400"/>
            <a:ext cx="6858000" cy="1447800"/>
          </a:xfrm>
          <a:prstGeom prst="rect">
            <a:avLst/>
          </a:prstGeom>
          <a:noFill/>
          <a:ln w="38100">
            <a:solidFill>
              <a:schemeClr val="accent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endParaRPr lang="en-US" altLang="en-US" sz="2000"/>
          </a:p>
        </p:txBody>
      </p:sp>
      <p:sp>
        <p:nvSpPr>
          <p:cNvPr id="25609" name="AutoShape 15">
            <a:extLst>
              <a:ext uri="{FF2B5EF4-FFF2-40B4-BE49-F238E27FC236}">
                <a16:creationId xmlns:a16="http://schemas.microsoft.com/office/drawing/2014/main" id="{B1A6F4F9-3ECE-46F6-B8B7-3D7D753FAA27}"/>
              </a:ext>
            </a:extLst>
          </p:cNvPr>
          <p:cNvSpPr>
            <a:spLocks noChangeArrowheads="1"/>
          </p:cNvSpPr>
          <p:nvPr/>
        </p:nvSpPr>
        <p:spPr bwMode="auto">
          <a:xfrm>
            <a:off x="4648200" y="4321175"/>
            <a:ext cx="1512888" cy="565150"/>
          </a:xfrm>
          <a:prstGeom prst="diamond">
            <a:avLst/>
          </a:prstGeom>
          <a:noFill/>
          <a:ln w="3175">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b="1">
                <a:solidFill>
                  <a:srgbClr val="434FD6"/>
                </a:solidFill>
              </a:rPr>
              <a:t>supervises</a:t>
            </a:r>
          </a:p>
        </p:txBody>
      </p:sp>
      <p:sp>
        <p:nvSpPr>
          <p:cNvPr id="25610" name="Rectangle 16">
            <a:extLst>
              <a:ext uri="{FF2B5EF4-FFF2-40B4-BE49-F238E27FC236}">
                <a16:creationId xmlns:a16="http://schemas.microsoft.com/office/drawing/2014/main" id="{E963A3FE-27D8-49BF-A211-A186F95ED375}"/>
              </a:ext>
            </a:extLst>
          </p:cNvPr>
          <p:cNvSpPr>
            <a:spLocks noChangeArrowheads="1"/>
          </p:cNvSpPr>
          <p:nvPr/>
        </p:nvSpPr>
        <p:spPr bwMode="auto">
          <a:xfrm>
            <a:off x="4648200" y="3581400"/>
            <a:ext cx="1512888" cy="514350"/>
          </a:xfrm>
          <a:prstGeom prst="rect">
            <a:avLst/>
          </a:prstGeom>
          <a:noFill/>
          <a:ln w="3175">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b="1">
                <a:solidFill>
                  <a:srgbClr val="434FD6"/>
                </a:solidFill>
              </a:rPr>
              <a:t>Chair</a:t>
            </a:r>
          </a:p>
        </p:txBody>
      </p:sp>
      <p:cxnSp>
        <p:nvCxnSpPr>
          <p:cNvPr id="25611" name="AutoShape 17">
            <a:extLst>
              <a:ext uri="{FF2B5EF4-FFF2-40B4-BE49-F238E27FC236}">
                <a16:creationId xmlns:a16="http://schemas.microsoft.com/office/drawing/2014/main" id="{2D9FC9EA-03B8-411A-9FF8-53840E66DA89}"/>
              </a:ext>
            </a:extLst>
          </p:cNvPr>
          <p:cNvCxnSpPr>
            <a:cxnSpLocks noChangeShapeType="1"/>
            <a:stCxn id="25610" idx="2"/>
            <a:endCxn id="25609" idx="0"/>
          </p:cNvCxnSpPr>
          <p:nvPr/>
        </p:nvCxnSpPr>
        <p:spPr bwMode="auto">
          <a:xfrm>
            <a:off x="5405438" y="4095750"/>
            <a:ext cx="0" cy="22542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25612" name="AutoShape 18">
            <a:extLst>
              <a:ext uri="{FF2B5EF4-FFF2-40B4-BE49-F238E27FC236}">
                <a16:creationId xmlns:a16="http://schemas.microsoft.com/office/drawing/2014/main" id="{D911D88C-3BDE-4ED1-AF71-360CB8771CFA}"/>
              </a:ext>
            </a:extLst>
          </p:cNvPr>
          <p:cNvCxnSpPr>
            <a:cxnSpLocks noChangeShapeType="1"/>
            <a:stCxn id="25609" idx="2"/>
            <a:endCxn id="25608" idx="0"/>
          </p:cNvCxnSpPr>
          <p:nvPr/>
        </p:nvCxnSpPr>
        <p:spPr bwMode="auto">
          <a:xfrm flipH="1">
            <a:off x="5257800" y="4886325"/>
            <a:ext cx="147638" cy="21907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25613" name="Rectangle 19">
            <a:extLst>
              <a:ext uri="{FF2B5EF4-FFF2-40B4-BE49-F238E27FC236}">
                <a16:creationId xmlns:a16="http://schemas.microsoft.com/office/drawing/2014/main" id="{2C7323C9-8033-46FC-8703-D23575F04E13}"/>
              </a:ext>
            </a:extLst>
          </p:cNvPr>
          <p:cNvSpPr>
            <a:spLocks noChangeArrowheads="1"/>
          </p:cNvSpPr>
          <p:nvPr/>
        </p:nvSpPr>
        <p:spPr bwMode="auto">
          <a:xfrm>
            <a:off x="2209800" y="5943600"/>
            <a:ext cx="1512888" cy="457200"/>
          </a:xfrm>
          <a:prstGeom prst="rect">
            <a:avLst/>
          </a:prstGeom>
          <a:noFill/>
          <a:ln w="3175">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b="1">
                <a:solidFill>
                  <a:srgbClr val="434FD6"/>
                </a:solidFill>
              </a:rPr>
              <a:t>Professor</a:t>
            </a:r>
          </a:p>
        </p:txBody>
      </p:sp>
      <p:sp>
        <p:nvSpPr>
          <p:cNvPr id="25614" name="Rectangle 21">
            <a:extLst>
              <a:ext uri="{FF2B5EF4-FFF2-40B4-BE49-F238E27FC236}">
                <a16:creationId xmlns:a16="http://schemas.microsoft.com/office/drawing/2014/main" id="{4EF650D3-0F81-4E4D-83F1-EC7E440050FA}"/>
              </a:ext>
            </a:extLst>
          </p:cNvPr>
          <p:cNvSpPr>
            <a:spLocks noChangeArrowheads="1"/>
          </p:cNvSpPr>
          <p:nvPr/>
        </p:nvSpPr>
        <p:spPr bwMode="auto">
          <a:xfrm>
            <a:off x="114300" y="2584450"/>
            <a:ext cx="4229100" cy="1446213"/>
          </a:xfrm>
          <a:prstGeom prst="rect">
            <a:avLst/>
          </a:prstGeom>
          <a:noFill/>
          <a:ln w="635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b="1" i="1" u="sng">
                <a:solidFill>
                  <a:schemeClr val="accent2"/>
                </a:solidFill>
              </a:rPr>
              <a:t>Aggregation</a:t>
            </a:r>
            <a:r>
              <a:rPr lang="en-US" altLang="en-US" b="1"/>
              <a:t> </a:t>
            </a:r>
            <a:r>
              <a:rPr lang="en-US" altLang="en-US"/>
              <a:t>allows us to treat a relationship set as an entity set. </a:t>
            </a:r>
            <a:r>
              <a:rPr lang="en-US" altLang="en-US" sz="2000"/>
              <a:t>(</a:t>
            </a:r>
            <a:r>
              <a:rPr lang="en-US" altLang="en-US" sz="2000" i="1" u="sng"/>
              <a:t>notation</a:t>
            </a:r>
            <a:r>
              <a:rPr lang="en-US" altLang="en-US" sz="2000"/>
              <a:t>: dashed box around relationship and participating entities)</a:t>
            </a:r>
            <a:endParaRPr lang="en-US" altLang="en-US"/>
          </a:p>
        </p:txBody>
      </p:sp>
      <p:sp>
        <p:nvSpPr>
          <p:cNvPr id="25615" name="Freeform 13">
            <a:extLst>
              <a:ext uri="{FF2B5EF4-FFF2-40B4-BE49-F238E27FC236}">
                <a16:creationId xmlns:a16="http://schemas.microsoft.com/office/drawing/2014/main" id="{EE82D521-5746-46B9-95F4-1F04BEF905BF}"/>
              </a:ext>
            </a:extLst>
          </p:cNvPr>
          <p:cNvSpPr>
            <a:spLocks/>
          </p:cNvSpPr>
          <p:nvPr/>
        </p:nvSpPr>
        <p:spPr bwMode="auto">
          <a:xfrm>
            <a:off x="6629400" y="4298950"/>
            <a:ext cx="1808163" cy="647700"/>
          </a:xfrm>
          <a:custGeom>
            <a:avLst/>
            <a:gdLst>
              <a:gd name="T0" fmla="*/ 2147483646 w 566"/>
              <a:gd name="T1" fmla="*/ 2147483646 h 241"/>
              <a:gd name="T2" fmla="*/ 2147483646 w 566"/>
              <a:gd name="T3" fmla="*/ 2147483646 h 241"/>
              <a:gd name="T4" fmla="*/ 2147483646 w 566"/>
              <a:gd name="T5" fmla="*/ 2147483646 h 241"/>
              <a:gd name="T6" fmla="*/ 2147483646 w 566"/>
              <a:gd name="T7" fmla="*/ 2147483646 h 241"/>
              <a:gd name="T8" fmla="*/ 2147483646 w 566"/>
              <a:gd name="T9" fmla="*/ 2147483646 h 241"/>
              <a:gd name="T10" fmla="*/ 2147483646 w 566"/>
              <a:gd name="T11" fmla="*/ 2147483646 h 241"/>
              <a:gd name="T12" fmla="*/ 2147483646 w 566"/>
              <a:gd name="T13" fmla="*/ 2147483646 h 241"/>
              <a:gd name="T14" fmla="*/ 2147483646 w 566"/>
              <a:gd name="T15" fmla="*/ 2147483646 h 241"/>
              <a:gd name="T16" fmla="*/ 2147483646 w 566"/>
              <a:gd name="T17" fmla="*/ 2147483646 h 241"/>
              <a:gd name="T18" fmla="*/ 2147483646 w 566"/>
              <a:gd name="T19" fmla="*/ 2147483646 h 241"/>
              <a:gd name="T20" fmla="*/ 2147483646 w 566"/>
              <a:gd name="T21" fmla="*/ 2147483646 h 241"/>
              <a:gd name="T22" fmla="*/ 2147483646 w 566"/>
              <a:gd name="T23" fmla="*/ 2147483646 h 241"/>
              <a:gd name="T24" fmla="*/ 2147483646 w 566"/>
              <a:gd name="T25" fmla="*/ 2147483646 h 241"/>
              <a:gd name="T26" fmla="*/ 2147483646 w 566"/>
              <a:gd name="T27" fmla="*/ 2147483646 h 241"/>
              <a:gd name="T28" fmla="*/ 2147483646 w 566"/>
              <a:gd name="T29" fmla="*/ 2147483646 h 241"/>
              <a:gd name="T30" fmla="*/ 2147483646 w 566"/>
              <a:gd name="T31" fmla="*/ 2147483646 h 241"/>
              <a:gd name="T32" fmla="*/ 2147483646 w 566"/>
              <a:gd name="T33" fmla="*/ 2147483646 h 241"/>
              <a:gd name="T34" fmla="*/ 2147483646 w 566"/>
              <a:gd name="T35" fmla="*/ 2147483646 h 241"/>
              <a:gd name="T36" fmla="*/ 2147483646 w 566"/>
              <a:gd name="T37" fmla="*/ 2147483646 h 241"/>
              <a:gd name="T38" fmla="*/ 2147483646 w 566"/>
              <a:gd name="T39" fmla="*/ 2147483646 h 241"/>
              <a:gd name="T40" fmla="*/ 2147483646 w 566"/>
              <a:gd name="T41" fmla="*/ 2147483646 h 241"/>
              <a:gd name="T42" fmla="*/ 2147483646 w 566"/>
              <a:gd name="T43" fmla="*/ 2147483646 h 241"/>
              <a:gd name="T44" fmla="*/ 2147483646 w 566"/>
              <a:gd name="T45" fmla="*/ 2147483646 h 241"/>
              <a:gd name="T46" fmla="*/ 2147483646 w 566"/>
              <a:gd name="T47" fmla="*/ 2147483646 h 241"/>
              <a:gd name="T48" fmla="*/ 2147483646 w 566"/>
              <a:gd name="T49" fmla="*/ 2147483646 h 241"/>
              <a:gd name="T50" fmla="*/ 2147483646 w 566"/>
              <a:gd name="T51" fmla="*/ 2147483646 h 241"/>
              <a:gd name="T52" fmla="*/ 2147483646 w 566"/>
              <a:gd name="T53" fmla="*/ 2147483646 h 241"/>
              <a:gd name="T54" fmla="*/ 2147483646 w 566"/>
              <a:gd name="T55" fmla="*/ 2147483646 h 241"/>
              <a:gd name="T56" fmla="*/ 2147483646 w 566"/>
              <a:gd name="T57" fmla="*/ 2147483646 h 241"/>
              <a:gd name="T58" fmla="*/ 2147483646 w 566"/>
              <a:gd name="T59" fmla="*/ 2147483646 h 241"/>
              <a:gd name="T60" fmla="*/ 2147483646 w 566"/>
              <a:gd name="T61" fmla="*/ 2147483646 h 241"/>
              <a:gd name="T62" fmla="*/ 2147483646 w 566"/>
              <a:gd name="T63" fmla="*/ 2147483646 h 241"/>
              <a:gd name="T64" fmla="*/ 2147483646 w 566"/>
              <a:gd name="T65" fmla="*/ 2147483646 h 241"/>
              <a:gd name="T66" fmla="*/ 2147483646 w 566"/>
              <a:gd name="T67" fmla="*/ 2147483646 h 241"/>
              <a:gd name="T68" fmla="*/ 2147483646 w 566"/>
              <a:gd name="T69" fmla="*/ 2147483646 h 241"/>
              <a:gd name="T70" fmla="*/ 2147483646 w 566"/>
              <a:gd name="T71" fmla="*/ 2147483646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6"/>
              <a:gd name="T109" fmla="*/ 0 h 241"/>
              <a:gd name="T110" fmla="*/ 566 w 566"/>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6" h="241">
                <a:moveTo>
                  <a:pt x="565" y="120"/>
                </a:moveTo>
                <a:lnTo>
                  <a:pt x="563" y="109"/>
                </a:lnTo>
                <a:lnTo>
                  <a:pt x="560" y="99"/>
                </a:lnTo>
                <a:lnTo>
                  <a:pt x="555" y="89"/>
                </a:lnTo>
                <a:lnTo>
                  <a:pt x="547" y="79"/>
                </a:lnTo>
                <a:lnTo>
                  <a:pt x="538" y="69"/>
                </a:lnTo>
                <a:lnTo>
                  <a:pt x="527" y="60"/>
                </a:lnTo>
                <a:lnTo>
                  <a:pt x="513" y="51"/>
                </a:lnTo>
                <a:lnTo>
                  <a:pt x="498" y="43"/>
                </a:lnTo>
                <a:lnTo>
                  <a:pt x="482" y="35"/>
                </a:lnTo>
                <a:lnTo>
                  <a:pt x="463" y="28"/>
                </a:lnTo>
                <a:lnTo>
                  <a:pt x="444" y="22"/>
                </a:lnTo>
                <a:lnTo>
                  <a:pt x="424" y="16"/>
                </a:lnTo>
                <a:lnTo>
                  <a:pt x="401" y="12"/>
                </a:lnTo>
                <a:lnTo>
                  <a:pt x="379" y="7"/>
                </a:lnTo>
                <a:lnTo>
                  <a:pt x="355" y="4"/>
                </a:lnTo>
                <a:lnTo>
                  <a:pt x="331" y="2"/>
                </a:lnTo>
                <a:lnTo>
                  <a:pt x="307" y="1"/>
                </a:lnTo>
                <a:lnTo>
                  <a:pt x="282" y="0"/>
                </a:lnTo>
                <a:lnTo>
                  <a:pt x="258" y="1"/>
                </a:lnTo>
                <a:lnTo>
                  <a:pt x="233" y="2"/>
                </a:lnTo>
                <a:lnTo>
                  <a:pt x="209" y="4"/>
                </a:lnTo>
                <a:lnTo>
                  <a:pt x="186" y="7"/>
                </a:lnTo>
                <a:lnTo>
                  <a:pt x="163" y="12"/>
                </a:lnTo>
                <a:lnTo>
                  <a:pt x="141" y="16"/>
                </a:lnTo>
                <a:lnTo>
                  <a:pt x="120" y="22"/>
                </a:lnTo>
                <a:lnTo>
                  <a:pt x="101" y="28"/>
                </a:lnTo>
                <a:lnTo>
                  <a:pt x="83" y="35"/>
                </a:lnTo>
                <a:lnTo>
                  <a:pt x="66" y="43"/>
                </a:lnTo>
                <a:lnTo>
                  <a:pt x="51" y="51"/>
                </a:lnTo>
                <a:lnTo>
                  <a:pt x="38" y="60"/>
                </a:lnTo>
                <a:lnTo>
                  <a:pt x="27" y="69"/>
                </a:lnTo>
                <a:lnTo>
                  <a:pt x="17" y="79"/>
                </a:lnTo>
                <a:lnTo>
                  <a:pt x="10" y="89"/>
                </a:lnTo>
                <a:lnTo>
                  <a:pt x="4" y="99"/>
                </a:lnTo>
                <a:lnTo>
                  <a:pt x="2" y="109"/>
                </a:lnTo>
                <a:lnTo>
                  <a:pt x="0" y="120"/>
                </a:lnTo>
                <a:lnTo>
                  <a:pt x="2" y="130"/>
                </a:lnTo>
                <a:lnTo>
                  <a:pt x="4" y="141"/>
                </a:lnTo>
                <a:lnTo>
                  <a:pt x="10" y="151"/>
                </a:lnTo>
                <a:lnTo>
                  <a:pt x="17" y="161"/>
                </a:lnTo>
                <a:lnTo>
                  <a:pt x="27" y="170"/>
                </a:lnTo>
                <a:lnTo>
                  <a:pt x="38" y="180"/>
                </a:lnTo>
                <a:lnTo>
                  <a:pt x="51" y="188"/>
                </a:lnTo>
                <a:lnTo>
                  <a:pt x="66" y="197"/>
                </a:lnTo>
                <a:lnTo>
                  <a:pt x="83" y="205"/>
                </a:lnTo>
                <a:lnTo>
                  <a:pt x="101" y="212"/>
                </a:lnTo>
                <a:lnTo>
                  <a:pt x="120" y="218"/>
                </a:lnTo>
                <a:lnTo>
                  <a:pt x="141" y="223"/>
                </a:lnTo>
                <a:lnTo>
                  <a:pt x="163" y="228"/>
                </a:lnTo>
                <a:lnTo>
                  <a:pt x="186" y="232"/>
                </a:lnTo>
                <a:lnTo>
                  <a:pt x="209" y="236"/>
                </a:lnTo>
                <a:lnTo>
                  <a:pt x="233" y="238"/>
                </a:lnTo>
                <a:lnTo>
                  <a:pt x="258" y="239"/>
                </a:lnTo>
                <a:lnTo>
                  <a:pt x="282" y="240"/>
                </a:lnTo>
                <a:lnTo>
                  <a:pt x="307" y="239"/>
                </a:lnTo>
                <a:lnTo>
                  <a:pt x="331" y="238"/>
                </a:lnTo>
                <a:lnTo>
                  <a:pt x="355" y="236"/>
                </a:lnTo>
                <a:lnTo>
                  <a:pt x="379" y="232"/>
                </a:lnTo>
                <a:lnTo>
                  <a:pt x="401" y="228"/>
                </a:lnTo>
                <a:lnTo>
                  <a:pt x="424" y="223"/>
                </a:lnTo>
                <a:lnTo>
                  <a:pt x="444" y="218"/>
                </a:lnTo>
                <a:lnTo>
                  <a:pt x="463" y="212"/>
                </a:lnTo>
                <a:lnTo>
                  <a:pt x="482" y="205"/>
                </a:lnTo>
                <a:lnTo>
                  <a:pt x="498" y="197"/>
                </a:lnTo>
                <a:lnTo>
                  <a:pt x="513" y="188"/>
                </a:lnTo>
                <a:lnTo>
                  <a:pt x="527" y="180"/>
                </a:lnTo>
                <a:lnTo>
                  <a:pt x="538" y="170"/>
                </a:lnTo>
                <a:lnTo>
                  <a:pt x="547" y="161"/>
                </a:lnTo>
                <a:lnTo>
                  <a:pt x="555" y="151"/>
                </a:lnTo>
                <a:lnTo>
                  <a:pt x="560" y="141"/>
                </a:lnTo>
                <a:lnTo>
                  <a:pt x="563" y="130"/>
                </a:lnTo>
                <a:lnTo>
                  <a:pt x="565" y="1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16" name="Rectangle 24">
            <a:extLst>
              <a:ext uri="{FF2B5EF4-FFF2-40B4-BE49-F238E27FC236}">
                <a16:creationId xmlns:a16="http://schemas.microsoft.com/office/drawing/2014/main" id="{671B02CF-A09E-40C1-8FD0-39B6649FFE4D}"/>
              </a:ext>
            </a:extLst>
          </p:cNvPr>
          <p:cNvSpPr>
            <a:spLocks noChangeArrowheads="1"/>
          </p:cNvSpPr>
          <p:nvPr/>
        </p:nvSpPr>
        <p:spPr bwMode="auto">
          <a:xfrm>
            <a:off x="7002463" y="4365625"/>
            <a:ext cx="163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b="1">
                <a:solidFill>
                  <a:srgbClr val="434FD6"/>
                </a:solidFill>
              </a:rPr>
              <a:t>startDate</a:t>
            </a:r>
          </a:p>
        </p:txBody>
      </p:sp>
      <p:sp>
        <p:nvSpPr>
          <p:cNvPr id="25617" name="Line 40">
            <a:extLst>
              <a:ext uri="{FF2B5EF4-FFF2-40B4-BE49-F238E27FC236}">
                <a16:creationId xmlns:a16="http://schemas.microsoft.com/office/drawing/2014/main" id="{C0BE3199-5955-425E-9B09-4E9CE60C371B}"/>
              </a:ext>
            </a:extLst>
          </p:cNvPr>
          <p:cNvSpPr>
            <a:spLocks noChangeShapeType="1"/>
          </p:cNvSpPr>
          <p:nvPr/>
        </p:nvSpPr>
        <p:spPr bwMode="auto">
          <a:xfrm flipV="1">
            <a:off x="6130925" y="4572000"/>
            <a:ext cx="498475" cy="2063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cxnSp>
        <p:nvCxnSpPr>
          <p:cNvPr id="25618" name="Straight Connector 2">
            <a:extLst>
              <a:ext uri="{FF2B5EF4-FFF2-40B4-BE49-F238E27FC236}">
                <a16:creationId xmlns:a16="http://schemas.microsoft.com/office/drawing/2014/main" id="{510445F2-2AC0-4959-A9B0-792E1E36ED16}"/>
              </a:ext>
            </a:extLst>
          </p:cNvPr>
          <p:cNvCxnSpPr>
            <a:cxnSpLocks noChangeShapeType="1"/>
            <a:stCxn id="25613" idx="3"/>
            <a:endCxn id="25606" idx="1"/>
          </p:cNvCxnSpPr>
          <p:nvPr/>
        </p:nvCxnSpPr>
        <p:spPr bwMode="auto">
          <a:xfrm>
            <a:off x="3722688" y="6172200"/>
            <a:ext cx="849312" cy="158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grpSp>
        <p:nvGrpSpPr>
          <p:cNvPr id="25619" name="Group 11">
            <a:extLst>
              <a:ext uri="{FF2B5EF4-FFF2-40B4-BE49-F238E27FC236}">
                <a16:creationId xmlns:a16="http://schemas.microsoft.com/office/drawing/2014/main" id="{5A4CD1C4-A4A7-4A5C-B797-EB7FB8F4749E}"/>
              </a:ext>
            </a:extLst>
          </p:cNvPr>
          <p:cNvGrpSpPr>
            <a:grpSpLocks/>
          </p:cNvGrpSpPr>
          <p:nvPr/>
        </p:nvGrpSpPr>
        <p:grpSpPr bwMode="auto">
          <a:xfrm>
            <a:off x="2667000" y="5181600"/>
            <a:ext cx="788988" cy="762000"/>
            <a:chOff x="672" y="192"/>
            <a:chExt cx="576" cy="569"/>
          </a:xfrm>
        </p:grpSpPr>
        <p:sp>
          <p:nvSpPr>
            <p:cNvPr id="25620" name="Oval 12">
              <a:extLst>
                <a:ext uri="{FF2B5EF4-FFF2-40B4-BE49-F238E27FC236}">
                  <a16:creationId xmlns:a16="http://schemas.microsoft.com/office/drawing/2014/main" id="{A7A64A5B-1F83-4931-8C94-A8A938ADBEF1}"/>
                </a:ext>
              </a:extLst>
            </p:cNvPr>
            <p:cNvSpPr>
              <a:spLocks noChangeArrowheads="1"/>
            </p:cNvSpPr>
            <p:nvPr/>
          </p:nvSpPr>
          <p:spPr bwMode="auto">
            <a:xfrm>
              <a:off x="672" y="192"/>
              <a:ext cx="576" cy="240"/>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b="1" u="sng">
                  <a:solidFill>
                    <a:srgbClr val="000090"/>
                  </a:solidFill>
                </a:rPr>
                <a:t>ssn</a:t>
              </a:r>
            </a:p>
          </p:txBody>
        </p:sp>
        <p:cxnSp>
          <p:nvCxnSpPr>
            <p:cNvPr id="25621" name="AutoShape 13">
              <a:extLst>
                <a:ext uri="{FF2B5EF4-FFF2-40B4-BE49-F238E27FC236}">
                  <a16:creationId xmlns:a16="http://schemas.microsoft.com/office/drawing/2014/main" id="{E0721A4F-EECA-4EF8-BCE0-11B8F8FD760D}"/>
                </a:ext>
              </a:extLst>
            </p:cNvPr>
            <p:cNvCxnSpPr>
              <a:cxnSpLocks noChangeShapeType="1"/>
              <a:stCxn id="25620" idx="4"/>
              <a:endCxn id="25613" idx="0"/>
            </p:cNvCxnSpPr>
            <p:nvPr/>
          </p:nvCxnSpPr>
          <p:spPr bwMode="auto">
            <a:xfrm flipH="1">
              <a:off x="890" y="432"/>
              <a:ext cx="70" cy="329"/>
            </a:xfrm>
            <a:prstGeom prst="straightConnector1">
              <a:avLst/>
            </a:prstGeom>
            <a:noFill/>
            <a:ln w="3175">
              <a:solidFill>
                <a:schemeClr val="tx2"/>
              </a:solidFill>
              <a:round/>
              <a:headEnd type="none" w="sm" len="sm"/>
              <a:tailEnd type="none" w="sm" len="sm"/>
            </a:ln>
            <a:extLst>
              <a:ext uri="{909E8E84-426E-40DD-AFC4-6F175D3DCCD1}">
                <a14:hiddenFill xmlns:a14="http://schemas.microsoft.com/office/drawing/2010/main">
                  <a:noFill/>
                </a14:hiddenFill>
              </a:ext>
            </a:extLst>
          </p:spPr>
        </p:cxn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ADC42735-4DEE-4909-AED4-5E9C63281CE6}"/>
              </a:ext>
            </a:extLst>
          </p:cNvPr>
          <p:cNvSpPr>
            <a:spLocks noGrp="1" noChangeArrowheads="1"/>
          </p:cNvSpPr>
          <p:nvPr>
            <p:ph type="title"/>
          </p:nvPr>
        </p:nvSpPr>
        <p:spPr/>
        <p:txBody>
          <a:bodyPr/>
          <a:lstStyle/>
          <a:p>
            <a:pPr algn="ctr"/>
            <a:r>
              <a:rPr lang="en-US" altLang="en-US"/>
              <a:t>“Ontology patterns”</a:t>
            </a:r>
          </a:p>
        </p:txBody>
      </p:sp>
      <p:sp>
        <p:nvSpPr>
          <p:cNvPr id="27651" name="Content Placeholder 2">
            <a:extLst>
              <a:ext uri="{FF2B5EF4-FFF2-40B4-BE49-F238E27FC236}">
                <a16:creationId xmlns:a16="http://schemas.microsoft.com/office/drawing/2014/main" id="{6EA0E944-E518-4EC1-AFAC-AEB4B2B97276}"/>
              </a:ext>
            </a:extLst>
          </p:cNvPr>
          <p:cNvSpPr>
            <a:spLocks noGrp="1" noChangeArrowheads="1"/>
          </p:cNvSpPr>
          <p:nvPr>
            <p:ph idx="1"/>
          </p:nvPr>
        </p:nvSpPr>
        <p:spPr/>
        <p:txBody>
          <a:bodyPr/>
          <a:lstStyle/>
          <a:p>
            <a:r>
              <a:rPr lang="en-US" altLang="en-US" sz="2800"/>
              <a:t>These are commonly occurring modeling situations for which there is no special notation in EER. Just alternative ways of creating entities and relationships. In fact, the same is true in all other Conceptual Modeling/Ontology languages like UML, OWL (Ontology Web Language),...</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194C95D3-78F4-4641-80F0-B76EE75E70AA}"/>
              </a:ext>
            </a:extLst>
          </p:cNvPr>
          <p:cNvSpPr>
            <a:spLocks noGrp="1" noChangeArrowheads="1"/>
          </p:cNvSpPr>
          <p:nvPr>
            <p:ph type="title"/>
          </p:nvPr>
        </p:nvSpPr>
        <p:spPr>
          <a:noFill/>
        </p:spPr>
        <p:txBody>
          <a:bodyPr/>
          <a:lstStyle/>
          <a:p>
            <a:r>
              <a:rPr lang="en-US" altLang="en-US"/>
              <a:t>1. Multivalued &amp; composite attributes</a:t>
            </a:r>
          </a:p>
        </p:txBody>
      </p:sp>
      <p:sp>
        <p:nvSpPr>
          <p:cNvPr id="28675" name="Rectangle 5">
            <a:extLst>
              <a:ext uri="{FF2B5EF4-FFF2-40B4-BE49-F238E27FC236}">
                <a16:creationId xmlns:a16="http://schemas.microsoft.com/office/drawing/2014/main" id="{6416BF6E-1025-4EC5-8495-D138016E56F3}"/>
              </a:ext>
            </a:extLst>
          </p:cNvPr>
          <p:cNvSpPr>
            <a:spLocks noGrp="1" noChangeArrowheads="1"/>
          </p:cNvSpPr>
          <p:nvPr>
            <p:ph type="body" idx="1"/>
          </p:nvPr>
        </p:nvSpPr>
        <p:spPr>
          <a:xfrm>
            <a:off x="220663" y="2667000"/>
            <a:ext cx="8915400" cy="533400"/>
          </a:xfrm>
        </p:spPr>
        <p:txBody>
          <a:bodyPr/>
          <a:lstStyle/>
          <a:p>
            <a:pPr>
              <a:lnSpc>
                <a:spcPct val="80000"/>
              </a:lnSpc>
            </a:pPr>
            <a:r>
              <a:rPr lang="en-US" altLang="en-US" i="1" dirty="0"/>
              <a:t>A person can have multiple phones, each with an country code. The above does not allow it</a:t>
            </a:r>
          </a:p>
        </p:txBody>
      </p:sp>
      <p:sp>
        <p:nvSpPr>
          <p:cNvPr id="28676" name="Rectangle 8">
            <a:extLst>
              <a:ext uri="{FF2B5EF4-FFF2-40B4-BE49-F238E27FC236}">
                <a16:creationId xmlns:a16="http://schemas.microsoft.com/office/drawing/2014/main" id="{C8DB101D-231C-41E1-AB5B-27B5D3942F7A}"/>
              </a:ext>
            </a:extLst>
          </p:cNvPr>
          <p:cNvSpPr>
            <a:spLocks noChangeArrowheads="1"/>
          </p:cNvSpPr>
          <p:nvPr/>
        </p:nvSpPr>
        <p:spPr bwMode="auto">
          <a:xfrm>
            <a:off x="1905000" y="1828800"/>
            <a:ext cx="1371600" cy="381000"/>
          </a:xfrm>
          <a:prstGeom prst="rect">
            <a:avLst/>
          </a:prstGeom>
          <a:noFill/>
          <a:ln w="12700">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b="1"/>
              <a:t>Person</a:t>
            </a:r>
            <a:endParaRPr lang="en-US" altLang="en-US" sz="2000" b="1"/>
          </a:p>
        </p:txBody>
      </p:sp>
      <p:sp>
        <p:nvSpPr>
          <p:cNvPr id="28677" name="Oval 15">
            <a:extLst>
              <a:ext uri="{FF2B5EF4-FFF2-40B4-BE49-F238E27FC236}">
                <a16:creationId xmlns:a16="http://schemas.microsoft.com/office/drawing/2014/main" id="{BB52DE6E-9EC5-4CA1-AE2D-C7DA7943DF65}"/>
              </a:ext>
            </a:extLst>
          </p:cNvPr>
          <p:cNvSpPr>
            <a:spLocks noChangeArrowheads="1"/>
          </p:cNvSpPr>
          <p:nvPr/>
        </p:nvSpPr>
        <p:spPr bwMode="auto">
          <a:xfrm>
            <a:off x="990600" y="838200"/>
            <a:ext cx="1143000" cy="457200"/>
          </a:xfrm>
          <a:prstGeom prst="ellipse">
            <a:avLst/>
          </a:prstGeom>
          <a:noFill/>
          <a:ln w="12700">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b="1"/>
              <a:t>name</a:t>
            </a:r>
          </a:p>
        </p:txBody>
      </p:sp>
      <p:sp>
        <p:nvSpPr>
          <p:cNvPr id="28678" name="Oval 47">
            <a:extLst>
              <a:ext uri="{FF2B5EF4-FFF2-40B4-BE49-F238E27FC236}">
                <a16:creationId xmlns:a16="http://schemas.microsoft.com/office/drawing/2014/main" id="{E88132D5-41C3-4ADC-A0BF-79B3AAE60DF8}"/>
              </a:ext>
            </a:extLst>
          </p:cNvPr>
          <p:cNvSpPr>
            <a:spLocks noChangeArrowheads="1"/>
          </p:cNvSpPr>
          <p:nvPr/>
        </p:nvSpPr>
        <p:spPr bwMode="auto">
          <a:xfrm>
            <a:off x="2362200" y="685800"/>
            <a:ext cx="1295400" cy="800100"/>
          </a:xfrm>
          <a:prstGeom prst="ellipse">
            <a:avLst/>
          </a:prstGeom>
          <a:noFill/>
          <a:ln w="12700">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b="1"/>
              <a:t>birthYear</a:t>
            </a:r>
          </a:p>
        </p:txBody>
      </p:sp>
      <p:sp>
        <p:nvSpPr>
          <p:cNvPr id="28679" name="Oval 48">
            <a:extLst>
              <a:ext uri="{FF2B5EF4-FFF2-40B4-BE49-F238E27FC236}">
                <a16:creationId xmlns:a16="http://schemas.microsoft.com/office/drawing/2014/main" id="{460AF667-DA75-426A-8A87-9DBBF653F27E}"/>
              </a:ext>
            </a:extLst>
          </p:cNvPr>
          <p:cNvSpPr>
            <a:spLocks noChangeArrowheads="1"/>
          </p:cNvSpPr>
          <p:nvPr/>
        </p:nvSpPr>
        <p:spPr bwMode="auto">
          <a:xfrm>
            <a:off x="3733800" y="914400"/>
            <a:ext cx="1676400" cy="609600"/>
          </a:xfrm>
          <a:prstGeom prst="ellipse">
            <a:avLst/>
          </a:prstGeom>
          <a:noFill/>
          <a:ln w="12700">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b="1"/>
              <a:t>phones</a:t>
            </a:r>
            <a:endParaRPr lang="en-US" altLang="en-US" sz="2000" b="1"/>
          </a:p>
        </p:txBody>
      </p:sp>
      <p:cxnSp>
        <p:nvCxnSpPr>
          <p:cNvPr id="28680" name="Straight Connector 52">
            <a:extLst>
              <a:ext uri="{FF2B5EF4-FFF2-40B4-BE49-F238E27FC236}">
                <a16:creationId xmlns:a16="http://schemas.microsoft.com/office/drawing/2014/main" id="{E22EE6CC-9265-45E5-B72E-A8392D210A69}"/>
              </a:ext>
            </a:extLst>
          </p:cNvPr>
          <p:cNvCxnSpPr>
            <a:cxnSpLocks noChangeShapeType="1"/>
            <a:stCxn id="28677" idx="4"/>
          </p:cNvCxnSpPr>
          <p:nvPr/>
        </p:nvCxnSpPr>
        <p:spPr bwMode="auto">
          <a:xfrm>
            <a:off x="1562100" y="1295400"/>
            <a:ext cx="1219200" cy="5334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28681" name="Straight Connector 56">
            <a:extLst>
              <a:ext uri="{FF2B5EF4-FFF2-40B4-BE49-F238E27FC236}">
                <a16:creationId xmlns:a16="http://schemas.microsoft.com/office/drawing/2014/main" id="{6C3A3A02-95B9-4A3A-B9BE-79D38EA65FC1}"/>
              </a:ext>
            </a:extLst>
          </p:cNvPr>
          <p:cNvCxnSpPr>
            <a:cxnSpLocks noChangeShapeType="1"/>
            <a:stCxn id="28678" idx="4"/>
          </p:cNvCxnSpPr>
          <p:nvPr/>
        </p:nvCxnSpPr>
        <p:spPr bwMode="auto">
          <a:xfrm flipH="1">
            <a:off x="2781300" y="1485900"/>
            <a:ext cx="228600" cy="3429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28682" name="Straight Connector 59">
            <a:extLst>
              <a:ext uri="{FF2B5EF4-FFF2-40B4-BE49-F238E27FC236}">
                <a16:creationId xmlns:a16="http://schemas.microsoft.com/office/drawing/2014/main" id="{157A0F99-DE78-4436-A9FD-0DD76CF07CCA}"/>
              </a:ext>
            </a:extLst>
          </p:cNvPr>
          <p:cNvCxnSpPr>
            <a:cxnSpLocks noChangeShapeType="1"/>
            <a:stCxn id="28679" idx="3"/>
          </p:cNvCxnSpPr>
          <p:nvPr/>
        </p:nvCxnSpPr>
        <p:spPr bwMode="auto">
          <a:xfrm flipH="1">
            <a:off x="2781300" y="1435100"/>
            <a:ext cx="1198563" cy="3937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28683" name="Straight Connector 62">
            <a:extLst>
              <a:ext uri="{FF2B5EF4-FFF2-40B4-BE49-F238E27FC236}">
                <a16:creationId xmlns:a16="http://schemas.microsoft.com/office/drawing/2014/main" id="{61E69552-9A22-4802-9511-09B542A0143E}"/>
              </a:ext>
            </a:extLst>
          </p:cNvPr>
          <p:cNvCxnSpPr>
            <a:cxnSpLocks noChangeShapeType="1"/>
            <a:stCxn id="28684" idx="3"/>
            <a:endCxn id="28685" idx="1"/>
          </p:cNvCxnSpPr>
          <p:nvPr/>
        </p:nvCxnSpPr>
        <p:spPr bwMode="auto">
          <a:xfrm flipV="1">
            <a:off x="2667000" y="5105400"/>
            <a:ext cx="533400" cy="381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28684" name="Rectangle 63">
            <a:extLst>
              <a:ext uri="{FF2B5EF4-FFF2-40B4-BE49-F238E27FC236}">
                <a16:creationId xmlns:a16="http://schemas.microsoft.com/office/drawing/2014/main" id="{4B353C73-24A5-40B9-99C8-FBC2B0C1E4F5}"/>
              </a:ext>
            </a:extLst>
          </p:cNvPr>
          <p:cNvSpPr>
            <a:spLocks noChangeArrowheads="1"/>
          </p:cNvSpPr>
          <p:nvPr/>
        </p:nvSpPr>
        <p:spPr bwMode="auto">
          <a:xfrm>
            <a:off x="1371600" y="4953000"/>
            <a:ext cx="1295400" cy="381000"/>
          </a:xfrm>
          <a:prstGeom prst="rect">
            <a:avLst/>
          </a:prstGeom>
          <a:noFill/>
          <a:ln w="12700">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b="1"/>
              <a:t>Person</a:t>
            </a:r>
            <a:endParaRPr lang="en-US" altLang="en-US" sz="2000" b="1"/>
          </a:p>
        </p:txBody>
      </p:sp>
      <p:sp>
        <p:nvSpPr>
          <p:cNvPr id="28685" name="Diamond 66">
            <a:extLst>
              <a:ext uri="{FF2B5EF4-FFF2-40B4-BE49-F238E27FC236}">
                <a16:creationId xmlns:a16="http://schemas.microsoft.com/office/drawing/2014/main" id="{54D8FF13-BA27-419A-A61A-055407E999A3}"/>
              </a:ext>
            </a:extLst>
          </p:cNvPr>
          <p:cNvSpPr>
            <a:spLocks noChangeArrowheads="1"/>
          </p:cNvSpPr>
          <p:nvPr/>
        </p:nvSpPr>
        <p:spPr bwMode="auto">
          <a:xfrm>
            <a:off x="3200400" y="4648200"/>
            <a:ext cx="2895600" cy="914400"/>
          </a:xfrm>
          <a:prstGeom prst="diamond">
            <a:avLst/>
          </a:prstGeom>
          <a:noFill/>
          <a:ln w="12700">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b="1">
                <a:solidFill>
                  <a:srgbClr val="800000"/>
                </a:solidFill>
              </a:rPr>
              <a:t>hasPhone</a:t>
            </a:r>
            <a:endParaRPr lang="en-US" altLang="en-US" sz="2000" b="1">
              <a:solidFill>
                <a:srgbClr val="800000"/>
              </a:solidFill>
            </a:endParaRPr>
          </a:p>
        </p:txBody>
      </p:sp>
      <p:sp>
        <p:nvSpPr>
          <p:cNvPr id="28686" name="Oval 67">
            <a:extLst>
              <a:ext uri="{FF2B5EF4-FFF2-40B4-BE49-F238E27FC236}">
                <a16:creationId xmlns:a16="http://schemas.microsoft.com/office/drawing/2014/main" id="{F6839FB6-8B4C-440F-90A3-015060A26240}"/>
              </a:ext>
            </a:extLst>
          </p:cNvPr>
          <p:cNvSpPr>
            <a:spLocks noChangeArrowheads="1"/>
          </p:cNvSpPr>
          <p:nvPr/>
        </p:nvSpPr>
        <p:spPr bwMode="auto">
          <a:xfrm>
            <a:off x="419100" y="3810000"/>
            <a:ext cx="1143000" cy="457200"/>
          </a:xfrm>
          <a:prstGeom prst="ellipse">
            <a:avLst/>
          </a:prstGeom>
          <a:noFill/>
          <a:ln w="12700">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b="1"/>
              <a:t>name</a:t>
            </a:r>
          </a:p>
        </p:txBody>
      </p:sp>
      <p:sp>
        <p:nvSpPr>
          <p:cNvPr id="28687" name="Oval 68">
            <a:extLst>
              <a:ext uri="{FF2B5EF4-FFF2-40B4-BE49-F238E27FC236}">
                <a16:creationId xmlns:a16="http://schemas.microsoft.com/office/drawing/2014/main" id="{F76F2BA0-2995-4D2B-91D8-FF5C54C5A555}"/>
              </a:ext>
            </a:extLst>
          </p:cNvPr>
          <p:cNvSpPr>
            <a:spLocks noChangeArrowheads="1"/>
          </p:cNvSpPr>
          <p:nvPr/>
        </p:nvSpPr>
        <p:spPr bwMode="auto">
          <a:xfrm>
            <a:off x="5562600" y="3581400"/>
            <a:ext cx="2286000" cy="533400"/>
          </a:xfrm>
          <a:prstGeom prst="ellipse">
            <a:avLst/>
          </a:prstGeom>
          <a:noFill/>
          <a:ln w="12700">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b="1">
                <a:solidFill>
                  <a:srgbClr val="800000"/>
                </a:solidFill>
              </a:rPr>
              <a:t>phone</a:t>
            </a:r>
            <a:r>
              <a:rPr lang="en-US" altLang="en-US" sz="2000" b="1"/>
              <a:t>#</a:t>
            </a:r>
          </a:p>
        </p:txBody>
      </p:sp>
      <p:cxnSp>
        <p:nvCxnSpPr>
          <p:cNvPr id="28688" name="Straight Connector 70">
            <a:extLst>
              <a:ext uri="{FF2B5EF4-FFF2-40B4-BE49-F238E27FC236}">
                <a16:creationId xmlns:a16="http://schemas.microsoft.com/office/drawing/2014/main" id="{75F45A43-61CD-484D-B342-7EAE2B1DE353}"/>
              </a:ext>
            </a:extLst>
          </p:cNvPr>
          <p:cNvCxnSpPr>
            <a:cxnSpLocks noChangeShapeType="1"/>
            <a:stCxn id="28686" idx="4"/>
            <a:endCxn id="28684" idx="0"/>
          </p:cNvCxnSpPr>
          <p:nvPr/>
        </p:nvCxnSpPr>
        <p:spPr bwMode="auto">
          <a:xfrm>
            <a:off x="990600" y="4267200"/>
            <a:ext cx="1028700" cy="6858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28689" name="Straight Connector 71">
            <a:extLst>
              <a:ext uri="{FF2B5EF4-FFF2-40B4-BE49-F238E27FC236}">
                <a16:creationId xmlns:a16="http://schemas.microsoft.com/office/drawing/2014/main" id="{7116DE03-1576-4F32-9F41-12D442CD720B}"/>
              </a:ext>
            </a:extLst>
          </p:cNvPr>
          <p:cNvCxnSpPr>
            <a:cxnSpLocks noChangeShapeType="1"/>
            <a:stCxn id="28687" idx="2"/>
            <a:endCxn id="28690" idx="3"/>
          </p:cNvCxnSpPr>
          <p:nvPr/>
        </p:nvCxnSpPr>
        <p:spPr bwMode="auto">
          <a:xfrm flipH="1">
            <a:off x="5181600" y="3848100"/>
            <a:ext cx="381000" cy="762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28690" name="Rectangle 75">
            <a:extLst>
              <a:ext uri="{FF2B5EF4-FFF2-40B4-BE49-F238E27FC236}">
                <a16:creationId xmlns:a16="http://schemas.microsoft.com/office/drawing/2014/main" id="{C6399723-3127-4F1F-A350-6B8EBB50C088}"/>
              </a:ext>
            </a:extLst>
          </p:cNvPr>
          <p:cNvSpPr>
            <a:spLocks noChangeArrowheads="1"/>
          </p:cNvSpPr>
          <p:nvPr/>
        </p:nvSpPr>
        <p:spPr bwMode="auto">
          <a:xfrm>
            <a:off x="3962400" y="3657600"/>
            <a:ext cx="1219200" cy="533400"/>
          </a:xfrm>
          <a:prstGeom prst="rect">
            <a:avLst/>
          </a:prstGeom>
          <a:noFill/>
          <a:ln w="12700">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b="1">
                <a:solidFill>
                  <a:srgbClr val="800000"/>
                </a:solidFill>
              </a:rPr>
              <a:t>Phone</a:t>
            </a:r>
            <a:endParaRPr lang="en-US" altLang="en-US" sz="2000" b="1">
              <a:solidFill>
                <a:srgbClr val="800000"/>
              </a:solidFill>
            </a:endParaRPr>
          </a:p>
        </p:txBody>
      </p:sp>
      <p:cxnSp>
        <p:nvCxnSpPr>
          <p:cNvPr id="28691" name="Straight Connector 81">
            <a:extLst>
              <a:ext uri="{FF2B5EF4-FFF2-40B4-BE49-F238E27FC236}">
                <a16:creationId xmlns:a16="http://schemas.microsoft.com/office/drawing/2014/main" id="{23065EF8-6C1B-429E-8DD8-41A0988BB3DC}"/>
              </a:ext>
            </a:extLst>
          </p:cNvPr>
          <p:cNvCxnSpPr>
            <a:cxnSpLocks noChangeShapeType="1"/>
            <a:stCxn id="28685" idx="0"/>
            <a:endCxn id="28690" idx="2"/>
          </p:cNvCxnSpPr>
          <p:nvPr/>
        </p:nvCxnSpPr>
        <p:spPr bwMode="auto">
          <a:xfrm flipH="1" flipV="1">
            <a:off x="4572000" y="4191000"/>
            <a:ext cx="76200" cy="4572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28692" name="Rectangle 5">
            <a:extLst>
              <a:ext uri="{FF2B5EF4-FFF2-40B4-BE49-F238E27FC236}">
                <a16:creationId xmlns:a16="http://schemas.microsoft.com/office/drawing/2014/main" id="{161C6876-3ED0-4033-ABE3-315BA5667E1A}"/>
              </a:ext>
            </a:extLst>
          </p:cNvPr>
          <p:cNvSpPr txBox="1">
            <a:spLocks noChangeArrowheads="1"/>
          </p:cNvSpPr>
          <p:nvPr/>
        </p:nvSpPr>
        <p:spPr bwMode="auto">
          <a:xfrm>
            <a:off x="257175" y="5638800"/>
            <a:ext cx="88868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342900" indent="-342900">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nSpc>
                <a:spcPct val="80000"/>
              </a:lnSpc>
            </a:pPr>
            <a:r>
              <a:rPr lang="en-US" altLang="en-US" i="1"/>
              <a:t>Because the participation of Phone in hasPhone is not functional (not upper bound 1), someone can have 0 to * phones. And phones can now have parts.</a:t>
            </a:r>
          </a:p>
        </p:txBody>
      </p:sp>
      <p:sp>
        <p:nvSpPr>
          <p:cNvPr id="28693" name="TextBox 2">
            <a:extLst>
              <a:ext uri="{FF2B5EF4-FFF2-40B4-BE49-F238E27FC236}">
                <a16:creationId xmlns:a16="http://schemas.microsoft.com/office/drawing/2014/main" id="{A0393A7B-513B-48CD-97F9-776F1A843EAD}"/>
              </a:ext>
            </a:extLst>
          </p:cNvPr>
          <p:cNvSpPr txBox="1">
            <a:spLocks noChangeArrowheads="1"/>
          </p:cNvSpPr>
          <p:nvPr/>
        </p:nvSpPr>
        <p:spPr bwMode="auto">
          <a:xfrm>
            <a:off x="5867400" y="838200"/>
            <a:ext cx="3238500" cy="769938"/>
          </a:xfrm>
          <a:prstGeom prst="rect">
            <a:avLst/>
          </a:prstGeom>
          <a:noFill/>
          <a:ln w="9525">
            <a:solidFill>
              <a:srgbClr val="FC012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200" i="1"/>
              <a:t>ER notation allows only</a:t>
            </a:r>
          </a:p>
          <a:p>
            <a:pPr>
              <a:spcBef>
                <a:spcPct val="0"/>
              </a:spcBef>
              <a:buClrTx/>
              <a:buSzTx/>
              <a:buFontTx/>
              <a:buNone/>
            </a:pPr>
            <a:r>
              <a:rPr lang="en-US" altLang="en-US" sz="2200" i="1"/>
              <a:t>one value for an attribute!</a:t>
            </a:r>
          </a:p>
        </p:txBody>
      </p:sp>
      <p:sp>
        <p:nvSpPr>
          <p:cNvPr id="28694" name="Oval 68">
            <a:extLst>
              <a:ext uri="{FF2B5EF4-FFF2-40B4-BE49-F238E27FC236}">
                <a16:creationId xmlns:a16="http://schemas.microsoft.com/office/drawing/2014/main" id="{A70D12DD-C6CE-41EE-92FD-003B92B5F8FA}"/>
              </a:ext>
            </a:extLst>
          </p:cNvPr>
          <p:cNvSpPr>
            <a:spLocks noChangeArrowheads="1"/>
          </p:cNvSpPr>
          <p:nvPr/>
        </p:nvSpPr>
        <p:spPr bwMode="auto">
          <a:xfrm>
            <a:off x="5715000" y="4114800"/>
            <a:ext cx="2286000" cy="533400"/>
          </a:xfrm>
          <a:prstGeom prst="ellipse">
            <a:avLst/>
          </a:prstGeom>
          <a:noFill/>
          <a:ln w="12700">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b="1">
                <a:solidFill>
                  <a:srgbClr val="800000"/>
                </a:solidFill>
              </a:rPr>
              <a:t>countryCode</a:t>
            </a:r>
          </a:p>
        </p:txBody>
      </p:sp>
      <p:cxnSp>
        <p:nvCxnSpPr>
          <p:cNvPr id="28695" name="Straight Connector 71">
            <a:extLst>
              <a:ext uri="{FF2B5EF4-FFF2-40B4-BE49-F238E27FC236}">
                <a16:creationId xmlns:a16="http://schemas.microsoft.com/office/drawing/2014/main" id="{EC258054-4B5C-4753-B863-0DD007AEBA4E}"/>
              </a:ext>
            </a:extLst>
          </p:cNvPr>
          <p:cNvCxnSpPr>
            <a:cxnSpLocks noChangeShapeType="1"/>
            <a:stCxn id="28694" idx="2"/>
            <a:endCxn id="28690" idx="3"/>
          </p:cNvCxnSpPr>
          <p:nvPr/>
        </p:nvCxnSpPr>
        <p:spPr bwMode="auto">
          <a:xfrm flipH="1" flipV="1">
            <a:off x="5181600" y="3924300"/>
            <a:ext cx="533400" cy="4572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28696" name="Oval 47">
            <a:extLst>
              <a:ext uri="{FF2B5EF4-FFF2-40B4-BE49-F238E27FC236}">
                <a16:creationId xmlns:a16="http://schemas.microsoft.com/office/drawing/2014/main" id="{25AFD0BE-5924-4849-9903-5CAC53B90C75}"/>
              </a:ext>
            </a:extLst>
          </p:cNvPr>
          <p:cNvSpPr>
            <a:spLocks noChangeArrowheads="1"/>
          </p:cNvSpPr>
          <p:nvPr/>
        </p:nvSpPr>
        <p:spPr bwMode="auto">
          <a:xfrm>
            <a:off x="1676400" y="3810000"/>
            <a:ext cx="1219200" cy="800100"/>
          </a:xfrm>
          <a:prstGeom prst="ellipse">
            <a:avLst/>
          </a:prstGeom>
          <a:noFill/>
          <a:ln w="12700">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b="1"/>
              <a:t>birthYear</a:t>
            </a:r>
          </a:p>
        </p:txBody>
      </p:sp>
      <p:cxnSp>
        <p:nvCxnSpPr>
          <p:cNvPr id="28697" name="Straight Connector 56">
            <a:extLst>
              <a:ext uri="{FF2B5EF4-FFF2-40B4-BE49-F238E27FC236}">
                <a16:creationId xmlns:a16="http://schemas.microsoft.com/office/drawing/2014/main" id="{996C334D-7E5E-4EAA-A802-AE4D293F7FD7}"/>
              </a:ext>
            </a:extLst>
          </p:cNvPr>
          <p:cNvCxnSpPr>
            <a:cxnSpLocks noChangeShapeType="1"/>
            <a:stCxn id="28696" idx="4"/>
            <a:endCxn id="28684" idx="0"/>
          </p:cNvCxnSpPr>
          <p:nvPr/>
        </p:nvCxnSpPr>
        <p:spPr bwMode="auto">
          <a:xfrm flipH="1">
            <a:off x="2019300" y="4610100"/>
            <a:ext cx="266700" cy="3429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28698" name="Straight Connector 25">
            <a:extLst>
              <a:ext uri="{FF2B5EF4-FFF2-40B4-BE49-F238E27FC236}">
                <a16:creationId xmlns:a16="http://schemas.microsoft.com/office/drawing/2014/main" id="{6276A35F-30A2-473C-8D6B-CC855F24D2A0}"/>
              </a:ext>
            </a:extLst>
          </p:cNvPr>
          <p:cNvCxnSpPr>
            <a:cxnSpLocks noChangeShapeType="1"/>
          </p:cNvCxnSpPr>
          <p:nvPr/>
        </p:nvCxnSpPr>
        <p:spPr bwMode="auto">
          <a:xfrm flipV="1">
            <a:off x="0" y="3429000"/>
            <a:ext cx="9144000" cy="762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4">
            <a:extLst>
              <a:ext uri="{FF2B5EF4-FFF2-40B4-BE49-F238E27FC236}">
                <a16:creationId xmlns:a16="http://schemas.microsoft.com/office/drawing/2014/main" id="{CDE59652-C290-4AA2-BB44-8792171F3F98}"/>
              </a:ext>
            </a:extLst>
          </p:cNvPr>
          <p:cNvSpPr>
            <a:spLocks noGrp="1" noChangeArrowheads="1"/>
          </p:cNvSpPr>
          <p:nvPr>
            <p:ph type="title" idx="4294967295"/>
          </p:nvPr>
        </p:nvSpPr>
        <p:spPr>
          <a:xfrm>
            <a:off x="0" y="33338"/>
            <a:ext cx="8763000" cy="728662"/>
          </a:xfrm>
        </p:spPr>
        <p:txBody>
          <a:bodyPr/>
          <a:lstStyle/>
          <a:p>
            <a:pPr algn="ctr"/>
            <a:r>
              <a:rPr lang="en-US" altLang="en-US" sz="3200" b="1" dirty="0">
                <a:solidFill>
                  <a:schemeClr val="accent2"/>
                </a:solidFill>
              </a:rPr>
              <a:t>2. </a:t>
            </a:r>
            <a:r>
              <a:rPr lang="en-US" altLang="en-US" sz="3200" b="1" u="sng" dirty="0" err="1">
                <a:solidFill>
                  <a:schemeClr val="accent2"/>
                </a:solidFill>
              </a:rPr>
              <a:t>Reifiying</a:t>
            </a:r>
            <a:r>
              <a:rPr lang="en-US" altLang="en-US" sz="3200" b="1" dirty="0">
                <a:solidFill>
                  <a:schemeClr val="accent2"/>
                </a:solidFill>
              </a:rPr>
              <a:t> </a:t>
            </a:r>
            <a:r>
              <a:rPr lang="en-US" altLang="en-US" sz="2800" b="1" dirty="0">
                <a:solidFill>
                  <a:schemeClr val="accent2"/>
                </a:solidFill>
              </a:rPr>
              <a:t>(</a:t>
            </a:r>
            <a:r>
              <a:rPr lang="ja-JP" altLang="en-US" sz="2800" b="1" dirty="0">
                <a:solidFill>
                  <a:schemeClr val="accent2"/>
                </a:solidFill>
              </a:rPr>
              <a:t>“</a:t>
            </a:r>
            <a:r>
              <a:rPr lang="en-US" altLang="ja-JP" sz="2800" b="1" dirty="0">
                <a:solidFill>
                  <a:schemeClr val="accent2"/>
                </a:solidFill>
              </a:rPr>
              <a:t>making real</a:t>
            </a:r>
            <a:r>
              <a:rPr lang="ja-JP" altLang="en-US" sz="2800" b="1" dirty="0">
                <a:solidFill>
                  <a:schemeClr val="accent2"/>
                </a:solidFill>
              </a:rPr>
              <a:t>”</a:t>
            </a:r>
            <a:r>
              <a:rPr lang="en-US" altLang="ja-JP" sz="2800" b="1" dirty="0">
                <a:solidFill>
                  <a:schemeClr val="accent2"/>
                </a:solidFill>
              </a:rPr>
              <a:t>)</a:t>
            </a:r>
            <a:r>
              <a:rPr lang="en-US" altLang="ja-JP" sz="3200" b="1" dirty="0">
                <a:solidFill>
                  <a:schemeClr val="accent2"/>
                </a:solidFill>
              </a:rPr>
              <a:t> </a:t>
            </a:r>
            <a:r>
              <a:rPr lang="en-US" altLang="ja-JP" sz="3200" b="1" u="sng" dirty="0">
                <a:solidFill>
                  <a:schemeClr val="accent2"/>
                </a:solidFill>
              </a:rPr>
              <a:t>relationships</a:t>
            </a:r>
            <a:endParaRPr lang="en-US" altLang="en-US" u="sng" dirty="0"/>
          </a:p>
        </p:txBody>
      </p:sp>
      <p:sp>
        <p:nvSpPr>
          <p:cNvPr id="30723" name="Rectangle 5">
            <a:extLst>
              <a:ext uri="{FF2B5EF4-FFF2-40B4-BE49-F238E27FC236}">
                <a16:creationId xmlns:a16="http://schemas.microsoft.com/office/drawing/2014/main" id="{E625745E-D79E-4EC6-A61C-75D33A6E9BC9}"/>
              </a:ext>
            </a:extLst>
          </p:cNvPr>
          <p:cNvSpPr>
            <a:spLocks noGrp="1" noChangeArrowheads="1"/>
          </p:cNvSpPr>
          <p:nvPr>
            <p:ph type="body" idx="4294967295"/>
          </p:nvPr>
        </p:nvSpPr>
        <p:spPr>
          <a:xfrm>
            <a:off x="457200" y="609600"/>
            <a:ext cx="8382000" cy="2743200"/>
          </a:xfrm>
        </p:spPr>
        <p:txBody>
          <a:bodyPr/>
          <a:lstStyle/>
          <a:p>
            <a:r>
              <a:rPr lang="en-US" altLang="en-US" dirty="0"/>
              <a:t>take a relationship R and think of it as an entity, linked by </a:t>
            </a:r>
            <a:r>
              <a:rPr lang="en-US" altLang="en-US" i="1" dirty="0"/>
              <a:t>simple functional binary relationships</a:t>
            </a:r>
            <a:r>
              <a:rPr lang="en-US" altLang="en-US" dirty="0"/>
              <a:t> to the </a:t>
            </a:r>
            <a:r>
              <a:rPr lang="en-US" altLang="en-US" i="1" dirty="0"/>
              <a:t>participants</a:t>
            </a:r>
            <a:r>
              <a:rPr lang="en-US" altLang="en-US" dirty="0"/>
              <a:t> in R.</a:t>
            </a:r>
          </a:p>
          <a:p>
            <a:r>
              <a:rPr lang="en-US" altLang="en-US" dirty="0"/>
              <a:t>Use the role names to label these binary relationships </a:t>
            </a:r>
          </a:p>
          <a:p>
            <a:endParaRPr lang="en-US" altLang="en-US" dirty="0"/>
          </a:p>
        </p:txBody>
      </p:sp>
      <p:sp>
        <p:nvSpPr>
          <p:cNvPr id="30724" name="Rectangle 37">
            <a:extLst>
              <a:ext uri="{FF2B5EF4-FFF2-40B4-BE49-F238E27FC236}">
                <a16:creationId xmlns:a16="http://schemas.microsoft.com/office/drawing/2014/main" id="{0850D0CF-71A3-44C3-850D-D3C61C642AAE}"/>
              </a:ext>
            </a:extLst>
          </p:cNvPr>
          <p:cNvSpPr>
            <a:spLocks noChangeArrowheads="1"/>
          </p:cNvSpPr>
          <p:nvPr/>
        </p:nvSpPr>
        <p:spPr bwMode="auto">
          <a:xfrm>
            <a:off x="381000" y="2133600"/>
            <a:ext cx="838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i="1" dirty="0">
                <a:solidFill>
                  <a:srgbClr val="434FD6"/>
                </a:solidFill>
              </a:rPr>
              <a:t>e.g., </a:t>
            </a:r>
            <a:r>
              <a:rPr lang="en-US" altLang="en-US" b="1" i="1" dirty="0">
                <a:solidFill>
                  <a:schemeClr val="tx2"/>
                </a:solidFill>
              </a:rPr>
              <a:t>1</a:t>
            </a:r>
            <a:r>
              <a:rPr lang="en-US" altLang="en-US" i="1" dirty="0">
                <a:solidFill>
                  <a:schemeClr val="tx2"/>
                </a:solidFill>
              </a:rPr>
              <a:t> </a:t>
            </a:r>
            <a:r>
              <a:rPr lang="en-US" altLang="en-US" i="1" dirty="0">
                <a:solidFill>
                  <a:srgbClr val="434FD6"/>
                </a:solidFill>
              </a:rPr>
              <a:t>is reified to </a:t>
            </a:r>
            <a:r>
              <a:rPr lang="en-US" altLang="en-US" b="1" i="1" dirty="0">
                <a:solidFill>
                  <a:schemeClr val="tx2"/>
                </a:solidFill>
              </a:rPr>
              <a:t>2</a:t>
            </a:r>
            <a:r>
              <a:rPr lang="en-US" altLang="en-US" i="1" dirty="0">
                <a:solidFill>
                  <a:schemeClr val="tx2"/>
                </a:solidFill>
              </a:rPr>
              <a:t> </a:t>
            </a:r>
            <a:r>
              <a:rPr lang="en-US" altLang="en-US" i="1" dirty="0">
                <a:solidFill>
                  <a:srgbClr val="434FD6"/>
                </a:solidFill>
              </a:rPr>
              <a:t>below. BUT, beware that </a:t>
            </a:r>
            <a:r>
              <a:rPr lang="en-US" altLang="en-US" b="1" i="1" dirty="0">
                <a:solidFill>
                  <a:schemeClr val="tx2"/>
                </a:solidFill>
              </a:rPr>
              <a:t>2</a:t>
            </a:r>
            <a:r>
              <a:rPr lang="en-US" altLang="en-US" i="1" dirty="0">
                <a:solidFill>
                  <a:srgbClr val="434FD6"/>
                </a:solidFill>
              </a:rPr>
              <a:t>. allows duplicate purchases; not allowed by </a:t>
            </a:r>
            <a:r>
              <a:rPr lang="en-US" altLang="en-US" b="1" i="1" dirty="0">
                <a:solidFill>
                  <a:schemeClr val="tx2"/>
                </a:solidFill>
              </a:rPr>
              <a:t>1</a:t>
            </a:r>
            <a:r>
              <a:rPr lang="en-US" altLang="en-US" i="1" dirty="0">
                <a:solidFill>
                  <a:srgbClr val="434FD6"/>
                </a:solidFill>
              </a:rPr>
              <a:t>. </a:t>
            </a:r>
            <a:r>
              <a:rPr lang="en-US" altLang="en-US" dirty="0">
                <a:solidFill>
                  <a:srgbClr val="434FD6"/>
                </a:solidFill>
              </a:rPr>
              <a:t>(in </a:t>
            </a:r>
            <a:r>
              <a:rPr lang="en-US" altLang="en-US" b="1" i="1" dirty="0">
                <a:solidFill>
                  <a:schemeClr val="tx2"/>
                </a:solidFill>
              </a:rPr>
              <a:t>2</a:t>
            </a:r>
            <a:r>
              <a:rPr lang="en-US" altLang="en-US" dirty="0">
                <a:solidFill>
                  <a:srgbClr val="434FD6"/>
                </a:solidFill>
              </a:rPr>
              <a:t> , </a:t>
            </a:r>
            <a:r>
              <a:rPr lang="en-US" altLang="en-US" dirty="0" err="1">
                <a:solidFill>
                  <a:srgbClr val="434FD6"/>
                </a:solidFill>
              </a:rPr>
              <a:t>purchA</a:t>
            </a:r>
            <a:r>
              <a:rPr lang="en-US" altLang="en-US" dirty="0">
                <a:solidFill>
                  <a:srgbClr val="434FD6"/>
                </a:solidFill>
              </a:rPr>
              <a:t> and </a:t>
            </a:r>
            <a:r>
              <a:rPr lang="en-US" altLang="en-US" dirty="0" err="1">
                <a:solidFill>
                  <a:srgbClr val="434FD6"/>
                </a:solidFill>
              </a:rPr>
              <a:t>purchB</a:t>
            </a:r>
            <a:r>
              <a:rPr lang="en-US" altLang="en-US" dirty="0">
                <a:solidFill>
                  <a:srgbClr val="434FD6"/>
                </a:solidFill>
              </a:rPr>
              <a:t> can both linked to the same person, car and dealer instance.)</a:t>
            </a:r>
          </a:p>
        </p:txBody>
      </p:sp>
      <p:sp>
        <p:nvSpPr>
          <p:cNvPr id="30725" name="Rectangle 3">
            <a:extLst>
              <a:ext uri="{FF2B5EF4-FFF2-40B4-BE49-F238E27FC236}">
                <a16:creationId xmlns:a16="http://schemas.microsoft.com/office/drawing/2014/main" id="{566B9FE4-C95B-4667-B7DB-6998D20E083E}"/>
              </a:ext>
            </a:extLst>
          </p:cNvPr>
          <p:cNvSpPr>
            <a:spLocks noChangeArrowheads="1"/>
          </p:cNvSpPr>
          <p:nvPr/>
        </p:nvSpPr>
        <p:spPr bwMode="auto">
          <a:xfrm>
            <a:off x="228600" y="3844925"/>
            <a:ext cx="3962400" cy="2667000"/>
          </a:xfrm>
          <a:prstGeom prst="rect">
            <a:avLst/>
          </a:prstGeom>
          <a:solidFill>
            <a:srgbClr val="CCCCCC"/>
          </a:solidFill>
          <a:ln w="12700">
            <a:solidFill>
              <a:schemeClr val="tx1"/>
            </a:solidFill>
            <a:miter lim="800000"/>
            <a:headEnd/>
            <a:tailEnd/>
          </a:ln>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endParaRPr lang="en-US" altLang="en-US" sz="2000"/>
          </a:p>
        </p:txBody>
      </p:sp>
      <p:grpSp>
        <p:nvGrpSpPr>
          <p:cNvPr id="30726" name="Group 6">
            <a:extLst>
              <a:ext uri="{FF2B5EF4-FFF2-40B4-BE49-F238E27FC236}">
                <a16:creationId xmlns:a16="http://schemas.microsoft.com/office/drawing/2014/main" id="{DF48CA01-72AE-4C71-A841-D366638EE32E}"/>
              </a:ext>
            </a:extLst>
          </p:cNvPr>
          <p:cNvGrpSpPr>
            <a:grpSpLocks/>
          </p:cNvGrpSpPr>
          <p:nvPr/>
        </p:nvGrpSpPr>
        <p:grpSpPr bwMode="auto">
          <a:xfrm>
            <a:off x="381000" y="4149725"/>
            <a:ext cx="3581400" cy="1981200"/>
            <a:chOff x="3360" y="2352"/>
            <a:chExt cx="2256" cy="1248"/>
          </a:xfrm>
        </p:grpSpPr>
        <p:cxnSp>
          <p:nvCxnSpPr>
            <p:cNvPr id="30749" name="AutoShape 7">
              <a:extLst>
                <a:ext uri="{FF2B5EF4-FFF2-40B4-BE49-F238E27FC236}">
                  <a16:creationId xmlns:a16="http://schemas.microsoft.com/office/drawing/2014/main" id="{16EA174E-AE1E-47FF-8471-2908D50B6F3E}"/>
                </a:ext>
              </a:extLst>
            </p:cNvPr>
            <p:cNvCxnSpPr>
              <a:cxnSpLocks noChangeShapeType="1"/>
            </p:cNvCxnSpPr>
            <p:nvPr/>
          </p:nvCxnSpPr>
          <p:spPr bwMode="auto">
            <a:xfrm>
              <a:off x="3950" y="2844"/>
              <a:ext cx="332" cy="0"/>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30750" name="AutoShape 8">
              <a:extLst>
                <a:ext uri="{FF2B5EF4-FFF2-40B4-BE49-F238E27FC236}">
                  <a16:creationId xmlns:a16="http://schemas.microsoft.com/office/drawing/2014/main" id="{D3FF0A83-70FB-4BD0-9A3D-F94BBF6731AB}"/>
                </a:ext>
              </a:extLst>
            </p:cNvPr>
            <p:cNvCxnSpPr>
              <a:cxnSpLocks noChangeShapeType="1"/>
            </p:cNvCxnSpPr>
            <p:nvPr/>
          </p:nvCxnSpPr>
          <p:spPr bwMode="auto">
            <a:xfrm flipV="1">
              <a:off x="4744" y="2832"/>
              <a:ext cx="296" cy="13"/>
            </a:xfrm>
            <a:prstGeom prst="straightConnector1">
              <a:avLst/>
            </a:prstGeom>
            <a:noFill/>
            <a:ln w="12700">
              <a:solidFill>
                <a:schemeClr val="tx2"/>
              </a:solidFill>
              <a:round/>
              <a:headEnd type="none" w="lg" len="med"/>
              <a:tailEnd type="none" w="sm" len="sm"/>
            </a:ln>
            <a:extLst>
              <a:ext uri="{909E8E84-426E-40DD-AFC4-6F175D3DCCD1}">
                <a14:hiddenFill xmlns:a14="http://schemas.microsoft.com/office/drawing/2010/main">
                  <a:noFill/>
                </a14:hiddenFill>
              </a:ext>
            </a:extLst>
          </p:spPr>
        </p:cxnSp>
        <p:sp>
          <p:nvSpPr>
            <p:cNvPr id="30751" name="Rectangle 9">
              <a:extLst>
                <a:ext uri="{FF2B5EF4-FFF2-40B4-BE49-F238E27FC236}">
                  <a16:creationId xmlns:a16="http://schemas.microsoft.com/office/drawing/2014/main" id="{E439A080-754E-4463-9060-26F9A1DE6DE3}"/>
                </a:ext>
              </a:extLst>
            </p:cNvPr>
            <p:cNvSpPr>
              <a:spLocks noChangeArrowheads="1"/>
            </p:cNvSpPr>
            <p:nvPr/>
          </p:nvSpPr>
          <p:spPr bwMode="auto">
            <a:xfrm>
              <a:off x="5040" y="2736"/>
              <a:ext cx="576" cy="192"/>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b="1">
                  <a:solidFill>
                    <a:srgbClr val="434FD6"/>
                  </a:solidFill>
                </a:rPr>
                <a:t>Car</a:t>
              </a:r>
            </a:p>
          </p:txBody>
        </p:sp>
        <p:sp>
          <p:nvSpPr>
            <p:cNvPr id="30752" name="AutoShape 10">
              <a:extLst>
                <a:ext uri="{FF2B5EF4-FFF2-40B4-BE49-F238E27FC236}">
                  <a16:creationId xmlns:a16="http://schemas.microsoft.com/office/drawing/2014/main" id="{CBD0F90C-3225-4DE8-9993-227B2E84D073}"/>
                </a:ext>
              </a:extLst>
            </p:cNvPr>
            <p:cNvSpPr>
              <a:spLocks noChangeArrowheads="1"/>
            </p:cNvSpPr>
            <p:nvPr/>
          </p:nvSpPr>
          <p:spPr bwMode="auto">
            <a:xfrm>
              <a:off x="4282" y="2646"/>
              <a:ext cx="462" cy="397"/>
            </a:xfrm>
            <a:prstGeom prst="diamond">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b="1" dirty="0">
                  <a:solidFill>
                    <a:srgbClr val="434FD6"/>
                  </a:solidFill>
                </a:rPr>
                <a:t>buys</a:t>
              </a:r>
            </a:p>
          </p:txBody>
        </p:sp>
        <p:sp>
          <p:nvSpPr>
            <p:cNvPr id="30753" name="Rectangle 11">
              <a:extLst>
                <a:ext uri="{FF2B5EF4-FFF2-40B4-BE49-F238E27FC236}">
                  <a16:creationId xmlns:a16="http://schemas.microsoft.com/office/drawing/2014/main" id="{737946DC-B1BB-4C68-B3AE-2CD4614C3AF4}"/>
                </a:ext>
              </a:extLst>
            </p:cNvPr>
            <p:cNvSpPr>
              <a:spLocks noChangeArrowheads="1"/>
            </p:cNvSpPr>
            <p:nvPr/>
          </p:nvSpPr>
          <p:spPr bwMode="auto">
            <a:xfrm>
              <a:off x="3360" y="2685"/>
              <a:ext cx="590" cy="319"/>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b="1">
                  <a:solidFill>
                    <a:srgbClr val="434FD6"/>
                  </a:solidFill>
                </a:rPr>
                <a:t>Person</a:t>
              </a:r>
            </a:p>
          </p:txBody>
        </p:sp>
        <p:sp>
          <p:nvSpPr>
            <p:cNvPr id="30754" name="Rectangle 12">
              <a:extLst>
                <a:ext uri="{FF2B5EF4-FFF2-40B4-BE49-F238E27FC236}">
                  <a16:creationId xmlns:a16="http://schemas.microsoft.com/office/drawing/2014/main" id="{897DD23F-1D23-4732-BD11-5461CACBD3FA}"/>
                </a:ext>
              </a:extLst>
            </p:cNvPr>
            <p:cNvSpPr>
              <a:spLocks noChangeArrowheads="1"/>
            </p:cNvSpPr>
            <p:nvPr/>
          </p:nvSpPr>
          <p:spPr bwMode="auto">
            <a:xfrm>
              <a:off x="4180" y="3282"/>
              <a:ext cx="590" cy="318"/>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b="1">
                  <a:solidFill>
                    <a:srgbClr val="434FD6"/>
                  </a:solidFill>
                </a:rPr>
                <a:t>Dealer</a:t>
              </a:r>
            </a:p>
          </p:txBody>
        </p:sp>
        <p:cxnSp>
          <p:nvCxnSpPr>
            <p:cNvPr id="30755" name="AutoShape 13">
              <a:extLst>
                <a:ext uri="{FF2B5EF4-FFF2-40B4-BE49-F238E27FC236}">
                  <a16:creationId xmlns:a16="http://schemas.microsoft.com/office/drawing/2014/main" id="{F5A8D8FA-9516-4605-999E-E7988E7D0BC7}"/>
                </a:ext>
              </a:extLst>
            </p:cNvPr>
            <p:cNvCxnSpPr>
              <a:cxnSpLocks noChangeShapeType="1"/>
            </p:cNvCxnSpPr>
            <p:nvPr/>
          </p:nvCxnSpPr>
          <p:spPr bwMode="auto">
            <a:xfrm flipV="1">
              <a:off x="4475" y="3043"/>
              <a:ext cx="39" cy="239"/>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30756" name="Oval 14">
              <a:extLst>
                <a:ext uri="{FF2B5EF4-FFF2-40B4-BE49-F238E27FC236}">
                  <a16:creationId xmlns:a16="http://schemas.microsoft.com/office/drawing/2014/main" id="{6741CA3A-4BBE-4DE6-B1D4-D72198B36CE4}"/>
                </a:ext>
              </a:extLst>
            </p:cNvPr>
            <p:cNvSpPr>
              <a:spLocks noChangeArrowheads="1"/>
            </p:cNvSpPr>
            <p:nvPr/>
          </p:nvSpPr>
          <p:spPr bwMode="auto">
            <a:xfrm>
              <a:off x="4653" y="2352"/>
              <a:ext cx="422" cy="22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a:solidFill>
                    <a:srgbClr val="434FD6"/>
                  </a:solidFill>
                </a:rPr>
                <a:t>date</a:t>
              </a:r>
              <a:endParaRPr lang="en-US" altLang="en-US" sz="2000" b="1">
                <a:solidFill>
                  <a:srgbClr val="434FD6"/>
                </a:solidFill>
              </a:endParaRPr>
            </a:p>
          </p:txBody>
        </p:sp>
        <p:cxnSp>
          <p:nvCxnSpPr>
            <p:cNvPr id="30757" name="AutoShape 15">
              <a:extLst>
                <a:ext uri="{FF2B5EF4-FFF2-40B4-BE49-F238E27FC236}">
                  <a16:creationId xmlns:a16="http://schemas.microsoft.com/office/drawing/2014/main" id="{E8B5AF92-5659-4816-AA97-70917A0ACB46}"/>
                </a:ext>
              </a:extLst>
            </p:cNvPr>
            <p:cNvCxnSpPr>
              <a:cxnSpLocks noChangeShapeType="1"/>
            </p:cNvCxnSpPr>
            <p:nvPr/>
          </p:nvCxnSpPr>
          <p:spPr bwMode="auto">
            <a:xfrm flipH="1">
              <a:off x="4514" y="2462"/>
              <a:ext cx="139" cy="184"/>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grpSp>
      <p:sp>
        <p:nvSpPr>
          <p:cNvPr id="30727" name="Oval 32">
            <a:extLst>
              <a:ext uri="{FF2B5EF4-FFF2-40B4-BE49-F238E27FC236}">
                <a16:creationId xmlns:a16="http://schemas.microsoft.com/office/drawing/2014/main" id="{69AFF8C9-F335-4910-8402-44902CC226F4}"/>
              </a:ext>
            </a:extLst>
          </p:cNvPr>
          <p:cNvSpPr>
            <a:spLocks noChangeArrowheads="1"/>
          </p:cNvSpPr>
          <p:nvPr/>
        </p:nvSpPr>
        <p:spPr bwMode="auto">
          <a:xfrm>
            <a:off x="3394075" y="4149725"/>
            <a:ext cx="796925" cy="469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a:solidFill>
                  <a:srgbClr val="434FD6"/>
                </a:solidFill>
              </a:rPr>
              <a:t>lic#</a:t>
            </a:r>
            <a:endParaRPr lang="en-US" altLang="en-US" sz="2000" b="1">
              <a:solidFill>
                <a:srgbClr val="434FD6"/>
              </a:solidFill>
            </a:endParaRPr>
          </a:p>
        </p:txBody>
      </p:sp>
      <p:cxnSp>
        <p:nvCxnSpPr>
          <p:cNvPr id="30728" name="AutoShape 33">
            <a:extLst>
              <a:ext uri="{FF2B5EF4-FFF2-40B4-BE49-F238E27FC236}">
                <a16:creationId xmlns:a16="http://schemas.microsoft.com/office/drawing/2014/main" id="{E36375C6-7711-47BF-80EC-5D329DFB40C2}"/>
              </a:ext>
            </a:extLst>
          </p:cNvPr>
          <p:cNvCxnSpPr>
            <a:cxnSpLocks noChangeShapeType="1"/>
          </p:cNvCxnSpPr>
          <p:nvPr/>
        </p:nvCxnSpPr>
        <p:spPr bwMode="auto">
          <a:xfrm>
            <a:off x="3394075" y="4384675"/>
            <a:ext cx="111125" cy="37465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51" name="Text Box 36">
            <a:extLst>
              <a:ext uri="{FF2B5EF4-FFF2-40B4-BE49-F238E27FC236}">
                <a16:creationId xmlns:a16="http://schemas.microsoft.com/office/drawing/2014/main" id="{23F64BA5-A046-4FFA-B69A-B78CEB89EFEA}"/>
              </a:ext>
            </a:extLst>
          </p:cNvPr>
          <p:cNvSpPr txBox="1">
            <a:spLocks noChangeArrowheads="1"/>
          </p:cNvSpPr>
          <p:nvPr/>
        </p:nvSpPr>
        <p:spPr bwMode="auto">
          <a:xfrm>
            <a:off x="1508125" y="3341688"/>
            <a:ext cx="311150" cy="396875"/>
          </a:xfrm>
          <a:prstGeom prst="rect">
            <a:avLst/>
          </a:prstGeom>
          <a:solidFill>
            <a:schemeClr val="accent3">
              <a:lumMod val="50000"/>
            </a:schemeClr>
          </a:solidFill>
          <a:ln>
            <a:noFill/>
          </a:ln>
        </p:spPr>
        <p:txBody>
          <a:bodyPr wrap="none">
            <a:spAutoFit/>
          </a:bodyPr>
          <a:lstStyle>
            <a:lvl1pPr>
              <a:defRPr sz="2000">
                <a:solidFill>
                  <a:schemeClr val="tx1"/>
                </a:solidFill>
                <a:latin typeface="Times" charset="0"/>
                <a:ea typeface="ＭＳ Ｐゴシック" charset="0"/>
                <a:cs typeface="ＭＳ Ｐゴシック" charset="0"/>
              </a:defRPr>
            </a:lvl1pPr>
            <a:lvl2pPr marL="37931725" indent="-37474525">
              <a:defRPr sz="2000">
                <a:solidFill>
                  <a:schemeClr val="tx1"/>
                </a:solidFill>
                <a:latin typeface="Times" charset="0"/>
                <a:ea typeface="ＭＳ Ｐゴシック" charset="0"/>
              </a:defRPr>
            </a:lvl2pPr>
            <a:lvl3pPr>
              <a:defRPr sz="2000">
                <a:solidFill>
                  <a:schemeClr val="tx1"/>
                </a:solidFill>
                <a:latin typeface="Times" charset="0"/>
                <a:ea typeface="ＭＳ Ｐゴシック" charset="0"/>
              </a:defRPr>
            </a:lvl3pPr>
            <a:lvl4pPr>
              <a:defRPr sz="2000">
                <a:solidFill>
                  <a:schemeClr val="tx1"/>
                </a:solidFill>
                <a:latin typeface="Times" charset="0"/>
                <a:ea typeface="ＭＳ Ｐゴシック" charset="0"/>
              </a:defRPr>
            </a:lvl4pPr>
            <a:lvl5pPr>
              <a:defRPr sz="2000">
                <a:solidFill>
                  <a:schemeClr val="tx1"/>
                </a:solidFill>
                <a:latin typeface="Times" charset="0"/>
                <a:ea typeface="ＭＳ Ｐゴシック" charset="0"/>
              </a:defRPr>
            </a:lvl5pPr>
            <a:lvl6pPr marL="457200" eaLnBrk="0" fontAlgn="base" hangingPunct="0">
              <a:spcBef>
                <a:spcPct val="0"/>
              </a:spcBef>
              <a:spcAft>
                <a:spcPct val="0"/>
              </a:spcAft>
              <a:defRPr sz="2000">
                <a:solidFill>
                  <a:schemeClr val="tx1"/>
                </a:solidFill>
                <a:latin typeface="Times" charset="0"/>
                <a:ea typeface="ＭＳ Ｐゴシック" charset="0"/>
              </a:defRPr>
            </a:lvl6pPr>
            <a:lvl7pPr marL="914400" eaLnBrk="0" fontAlgn="base" hangingPunct="0">
              <a:spcBef>
                <a:spcPct val="0"/>
              </a:spcBef>
              <a:spcAft>
                <a:spcPct val="0"/>
              </a:spcAft>
              <a:defRPr sz="2000">
                <a:solidFill>
                  <a:schemeClr val="tx1"/>
                </a:solidFill>
                <a:latin typeface="Times" charset="0"/>
                <a:ea typeface="ＭＳ Ｐゴシック" charset="0"/>
              </a:defRPr>
            </a:lvl7pPr>
            <a:lvl8pPr marL="1371600" eaLnBrk="0" fontAlgn="base" hangingPunct="0">
              <a:spcBef>
                <a:spcPct val="0"/>
              </a:spcBef>
              <a:spcAft>
                <a:spcPct val="0"/>
              </a:spcAft>
              <a:defRPr sz="2000">
                <a:solidFill>
                  <a:schemeClr val="tx1"/>
                </a:solidFill>
                <a:latin typeface="Times" charset="0"/>
                <a:ea typeface="ＭＳ Ｐゴシック" charset="0"/>
              </a:defRPr>
            </a:lvl8pPr>
            <a:lvl9pPr marL="1828800" eaLnBrk="0" fontAlgn="base" hangingPunct="0">
              <a:spcBef>
                <a:spcPct val="0"/>
              </a:spcBef>
              <a:spcAft>
                <a:spcPct val="0"/>
              </a:spcAft>
              <a:defRPr sz="2000">
                <a:solidFill>
                  <a:schemeClr val="tx1"/>
                </a:solidFill>
                <a:latin typeface="Times" charset="0"/>
                <a:ea typeface="ＭＳ Ｐゴシック" charset="0"/>
              </a:defRPr>
            </a:lvl9pPr>
          </a:lstStyle>
          <a:p>
            <a:pPr>
              <a:defRPr/>
            </a:pPr>
            <a:r>
              <a:rPr lang="en-US"/>
              <a:t>1</a:t>
            </a:r>
          </a:p>
        </p:txBody>
      </p:sp>
      <p:sp>
        <p:nvSpPr>
          <p:cNvPr id="30730" name="Rectangle 2">
            <a:extLst>
              <a:ext uri="{FF2B5EF4-FFF2-40B4-BE49-F238E27FC236}">
                <a16:creationId xmlns:a16="http://schemas.microsoft.com/office/drawing/2014/main" id="{A42CB25A-8BD6-47D6-828C-1EA46BB1104D}"/>
              </a:ext>
            </a:extLst>
          </p:cNvPr>
          <p:cNvSpPr>
            <a:spLocks noChangeArrowheads="1"/>
          </p:cNvSpPr>
          <p:nvPr/>
        </p:nvSpPr>
        <p:spPr bwMode="auto">
          <a:xfrm>
            <a:off x="4373563" y="3810000"/>
            <a:ext cx="4594225" cy="3014662"/>
          </a:xfrm>
          <a:prstGeom prst="rect">
            <a:avLst/>
          </a:prstGeom>
          <a:solidFill>
            <a:srgbClr val="CCCCCC"/>
          </a:solidFill>
          <a:ln w="38100">
            <a:solidFill>
              <a:schemeClr val="tx1"/>
            </a:solidFill>
            <a:miter lim="800000"/>
            <a:headEnd/>
            <a:tailEnd/>
          </a:ln>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endParaRPr lang="en-US" altLang="en-US" sz="2000"/>
          </a:p>
        </p:txBody>
      </p:sp>
      <p:cxnSp>
        <p:nvCxnSpPr>
          <p:cNvPr id="30731" name="AutoShape 16">
            <a:extLst>
              <a:ext uri="{FF2B5EF4-FFF2-40B4-BE49-F238E27FC236}">
                <a16:creationId xmlns:a16="http://schemas.microsoft.com/office/drawing/2014/main" id="{6945EDB3-E852-4BB3-A361-2E034CD94D66}"/>
              </a:ext>
            </a:extLst>
          </p:cNvPr>
          <p:cNvCxnSpPr>
            <a:cxnSpLocks noChangeShapeType="1"/>
            <a:stCxn id="30735" idx="3"/>
            <a:endCxn id="30734" idx="1"/>
          </p:cNvCxnSpPr>
          <p:nvPr/>
        </p:nvCxnSpPr>
        <p:spPr bwMode="auto">
          <a:xfrm flipV="1">
            <a:off x="5554663" y="4408488"/>
            <a:ext cx="425450" cy="36512"/>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30732" name="AutoShape 17">
            <a:extLst>
              <a:ext uri="{FF2B5EF4-FFF2-40B4-BE49-F238E27FC236}">
                <a16:creationId xmlns:a16="http://schemas.microsoft.com/office/drawing/2014/main" id="{40FFD345-4094-4D0D-B8C9-524F107B564E}"/>
              </a:ext>
            </a:extLst>
          </p:cNvPr>
          <p:cNvCxnSpPr>
            <a:cxnSpLocks noChangeShapeType="1"/>
          </p:cNvCxnSpPr>
          <p:nvPr/>
        </p:nvCxnSpPr>
        <p:spPr bwMode="auto">
          <a:xfrm>
            <a:off x="6430963" y="4800600"/>
            <a:ext cx="544512" cy="457200"/>
          </a:xfrm>
          <a:prstGeom prst="straightConnector1">
            <a:avLst/>
          </a:prstGeom>
          <a:noFill/>
          <a:ln w="38100" cmpd="dbl">
            <a:solidFill>
              <a:schemeClr val="tx2"/>
            </a:solidFill>
            <a:round/>
            <a:headEnd type="triangle" w="lg" len="med"/>
            <a:tailEnd type="none" w="sm" len="sm"/>
          </a:ln>
          <a:extLst>
            <a:ext uri="{909E8E84-426E-40DD-AFC4-6F175D3DCCD1}">
              <a14:hiddenFill xmlns:a14="http://schemas.microsoft.com/office/drawing/2010/main">
                <a:noFill/>
              </a14:hiddenFill>
            </a:ext>
          </a:extLst>
        </p:spPr>
      </p:cxnSp>
      <p:sp>
        <p:nvSpPr>
          <p:cNvPr id="30733" name="Rectangle 18">
            <a:extLst>
              <a:ext uri="{FF2B5EF4-FFF2-40B4-BE49-F238E27FC236}">
                <a16:creationId xmlns:a16="http://schemas.microsoft.com/office/drawing/2014/main" id="{999CE73F-EDB7-4D42-B543-17C5BD2285DD}"/>
              </a:ext>
            </a:extLst>
          </p:cNvPr>
          <p:cNvSpPr>
            <a:spLocks noChangeArrowheads="1"/>
          </p:cNvSpPr>
          <p:nvPr/>
        </p:nvSpPr>
        <p:spPr bwMode="auto">
          <a:xfrm>
            <a:off x="7878763" y="4648200"/>
            <a:ext cx="1089025"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b="1">
                <a:solidFill>
                  <a:srgbClr val="434FD6"/>
                </a:solidFill>
              </a:rPr>
              <a:t>Car</a:t>
            </a:r>
          </a:p>
        </p:txBody>
      </p:sp>
      <p:sp>
        <p:nvSpPr>
          <p:cNvPr id="30734" name="AutoShape 19">
            <a:extLst>
              <a:ext uri="{FF2B5EF4-FFF2-40B4-BE49-F238E27FC236}">
                <a16:creationId xmlns:a16="http://schemas.microsoft.com/office/drawing/2014/main" id="{37469181-2BF0-4F3D-9498-BA2E6C814AB9}"/>
              </a:ext>
            </a:extLst>
          </p:cNvPr>
          <p:cNvSpPr>
            <a:spLocks noChangeArrowheads="1"/>
          </p:cNvSpPr>
          <p:nvPr/>
        </p:nvSpPr>
        <p:spPr bwMode="auto">
          <a:xfrm>
            <a:off x="5980113" y="4014788"/>
            <a:ext cx="1089025" cy="785812"/>
          </a:xfrm>
          <a:prstGeom prst="diamond">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b="1">
                <a:solidFill>
                  <a:srgbClr val="800000"/>
                </a:solidFill>
              </a:rPr>
              <a:t>buyerOf</a:t>
            </a:r>
          </a:p>
        </p:txBody>
      </p:sp>
      <p:sp>
        <p:nvSpPr>
          <p:cNvPr id="30735" name="Rectangle 20">
            <a:extLst>
              <a:ext uri="{FF2B5EF4-FFF2-40B4-BE49-F238E27FC236}">
                <a16:creationId xmlns:a16="http://schemas.microsoft.com/office/drawing/2014/main" id="{4D60B73B-82E0-4B3C-9905-1E05D4B451DD}"/>
              </a:ext>
            </a:extLst>
          </p:cNvPr>
          <p:cNvSpPr>
            <a:spLocks noChangeArrowheads="1"/>
          </p:cNvSpPr>
          <p:nvPr/>
        </p:nvSpPr>
        <p:spPr bwMode="auto">
          <a:xfrm>
            <a:off x="4440238" y="4103688"/>
            <a:ext cx="1114425" cy="68262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b="1">
                <a:solidFill>
                  <a:srgbClr val="434FD6"/>
                </a:solidFill>
              </a:rPr>
              <a:t>Person</a:t>
            </a:r>
          </a:p>
        </p:txBody>
      </p:sp>
      <p:sp>
        <p:nvSpPr>
          <p:cNvPr id="30736" name="Rectangle 21">
            <a:extLst>
              <a:ext uri="{FF2B5EF4-FFF2-40B4-BE49-F238E27FC236}">
                <a16:creationId xmlns:a16="http://schemas.microsoft.com/office/drawing/2014/main" id="{C64D0A64-0B3E-4B4E-A37F-5A74C0A842EC}"/>
              </a:ext>
            </a:extLst>
          </p:cNvPr>
          <p:cNvSpPr>
            <a:spLocks noChangeArrowheads="1"/>
          </p:cNvSpPr>
          <p:nvPr/>
        </p:nvSpPr>
        <p:spPr bwMode="auto">
          <a:xfrm>
            <a:off x="6376988" y="6013450"/>
            <a:ext cx="1143000" cy="679450"/>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b="1">
                <a:solidFill>
                  <a:srgbClr val="434FD6"/>
                </a:solidFill>
              </a:rPr>
              <a:t>Dealer</a:t>
            </a:r>
          </a:p>
        </p:txBody>
      </p:sp>
      <p:cxnSp>
        <p:nvCxnSpPr>
          <p:cNvPr id="30737" name="AutoShape 22">
            <a:extLst>
              <a:ext uri="{FF2B5EF4-FFF2-40B4-BE49-F238E27FC236}">
                <a16:creationId xmlns:a16="http://schemas.microsoft.com/office/drawing/2014/main" id="{7507041E-8491-4D51-8721-EDCAB322B228}"/>
              </a:ext>
            </a:extLst>
          </p:cNvPr>
          <p:cNvCxnSpPr>
            <a:cxnSpLocks noChangeShapeType="1"/>
          </p:cNvCxnSpPr>
          <p:nvPr/>
        </p:nvCxnSpPr>
        <p:spPr bwMode="auto">
          <a:xfrm flipH="1">
            <a:off x="5789613" y="6240463"/>
            <a:ext cx="587375" cy="30162"/>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30738" name="Oval 23">
            <a:extLst>
              <a:ext uri="{FF2B5EF4-FFF2-40B4-BE49-F238E27FC236}">
                <a16:creationId xmlns:a16="http://schemas.microsoft.com/office/drawing/2014/main" id="{52A3344A-5769-43D9-BA9C-798B754BC209}"/>
              </a:ext>
            </a:extLst>
          </p:cNvPr>
          <p:cNvSpPr>
            <a:spLocks noChangeArrowheads="1"/>
          </p:cNvSpPr>
          <p:nvPr/>
        </p:nvSpPr>
        <p:spPr bwMode="auto">
          <a:xfrm>
            <a:off x="7423150" y="3984625"/>
            <a:ext cx="796925" cy="469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a:solidFill>
                  <a:srgbClr val="434FD6"/>
                </a:solidFill>
              </a:rPr>
              <a:t>date</a:t>
            </a:r>
            <a:endParaRPr lang="en-US" altLang="en-US" sz="2000" b="1">
              <a:solidFill>
                <a:srgbClr val="434FD6"/>
              </a:solidFill>
            </a:endParaRPr>
          </a:p>
        </p:txBody>
      </p:sp>
      <p:cxnSp>
        <p:nvCxnSpPr>
          <p:cNvPr id="30739" name="AutoShape 24">
            <a:extLst>
              <a:ext uri="{FF2B5EF4-FFF2-40B4-BE49-F238E27FC236}">
                <a16:creationId xmlns:a16="http://schemas.microsoft.com/office/drawing/2014/main" id="{CB1B42EB-EC34-4D9A-9312-06C477CD010A}"/>
              </a:ext>
            </a:extLst>
          </p:cNvPr>
          <p:cNvCxnSpPr>
            <a:cxnSpLocks noChangeShapeType="1"/>
          </p:cNvCxnSpPr>
          <p:nvPr/>
        </p:nvCxnSpPr>
        <p:spPr bwMode="auto">
          <a:xfrm flipH="1">
            <a:off x="7038975" y="4268788"/>
            <a:ext cx="357188" cy="93345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0740" name="AutoShape 25">
            <a:extLst>
              <a:ext uri="{FF2B5EF4-FFF2-40B4-BE49-F238E27FC236}">
                <a16:creationId xmlns:a16="http://schemas.microsoft.com/office/drawing/2014/main" id="{C76C268D-6214-45EE-B0C2-FBE4F1FAF558}"/>
              </a:ext>
            </a:extLst>
          </p:cNvPr>
          <p:cNvSpPr>
            <a:spLocks noChangeArrowheads="1"/>
          </p:cNvSpPr>
          <p:nvPr/>
        </p:nvSpPr>
        <p:spPr bwMode="auto">
          <a:xfrm>
            <a:off x="4778375" y="5943600"/>
            <a:ext cx="1012825" cy="619125"/>
          </a:xfrm>
          <a:prstGeom prst="diamond">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b="1">
                <a:solidFill>
                  <a:srgbClr val="800000"/>
                </a:solidFill>
              </a:rPr>
              <a:t>sellerOf</a:t>
            </a:r>
          </a:p>
        </p:txBody>
      </p:sp>
      <p:cxnSp>
        <p:nvCxnSpPr>
          <p:cNvPr id="30741" name="AutoShape 26">
            <a:extLst>
              <a:ext uri="{FF2B5EF4-FFF2-40B4-BE49-F238E27FC236}">
                <a16:creationId xmlns:a16="http://schemas.microsoft.com/office/drawing/2014/main" id="{6BF92E66-EB68-4827-9CDB-1EC83A4BA2D1}"/>
              </a:ext>
            </a:extLst>
          </p:cNvPr>
          <p:cNvCxnSpPr>
            <a:cxnSpLocks noChangeShapeType="1"/>
            <a:stCxn id="30747" idx="1"/>
          </p:cNvCxnSpPr>
          <p:nvPr/>
        </p:nvCxnSpPr>
        <p:spPr bwMode="auto">
          <a:xfrm flipH="1">
            <a:off x="5229225" y="5457825"/>
            <a:ext cx="1104900" cy="531813"/>
          </a:xfrm>
          <a:prstGeom prst="straightConnector1">
            <a:avLst/>
          </a:prstGeom>
          <a:noFill/>
          <a:ln w="28575" cmpd="dbl">
            <a:solidFill>
              <a:schemeClr val="tx2"/>
            </a:solidFill>
            <a:round/>
            <a:headEnd/>
            <a:tailEnd type="triangle" w="lg" len="med"/>
          </a:ln>
          <a:extLst>
            <a:ext uri="{909E8E84-426E-40DD-AFC4-6F175D3DCCD1}">
              <a14:hiddenFill xmlns:a14="http://schemas.microsoft.com/office/drawing/2010/main">
                <a:noFill/>
              </a14:hiddenFill>
            </a:ext>
          </a:extLst>
        </p:spPr>
      </p:cxnSp>
      <p:cxnSp>
        <p:nvCxnSpPr>
          <p:cNvPr id="30742" name="AutoShape 27">
            <a:extLst>
              <a:ext uri="{FF2B5EF4-FFF2-40B4-BE49-F238E27FC236}">
                <a16:creationId xmlns:a16="http://schemas.microsoft.com/office/drawing/2014/main" id="{848BCE31-F0E2-40D7-8A6F-EB4D24A8A208}"/>
              </a:ext>
            </a:extLst>
          </p:cNvPr>
          <p:cNvCxnSpPr>
            <a:cxnSpLocks noChangeShapeType="1"/>
          </p:cNvCxnSpPr>
          <p:nvPr/>
        </p:nvCxnSpPr>
        <p:spPr bwMode="auto">
          <a:xfrm flipH="1" flipV="1">
            <a:off x="7591425" y="5334000"/>
            <a:ext cx="630238" cy="414338"/>
          </a:xfrm>
          <a:prstGeom prst="straightConnector1">
            <a:avLst/>
          </a:prstGeom>
          <a:noFill/>
          <a:ln w="28575" cmpd="dbl">
            <a:solidFill>
              <a:schemeClr val="tx2"/>
            </a:solidFill>
            <a:round/>
            <a:headEnd type="triangle" w="lg" len="med"/>
            <a:tailEnd type="none" w="sm" len="sm"/>
          </a:ln>
          <a:extLst>
            <a:ext uri="{909E8E84-426E-40DD-AFC4-6F175D3DCCD1}">
              <a14:hiddenFill xmlns:a14="http://schemas.microsoft.com/office/drawing/2010/main">
                <a:noFill/>
              </a14:hiddenFill>
            </a:ext>
          </a:extLst>
        </p:spPr>
      </p:cxnSp>
      <p:sp>
        <p:nvSpPr>
          <p:cNvPr id="30743" name="AutoShape 28">
            <a:extLst>
              <a:ext uri="{FF2B5EF4-FFF2-40B4-BE49-F238E27FC236}">
                <a16:creationId xmlns:a16="http://schemas.microsoft.com/office/drawing/2014/main" id="{8177236D-DA10-4D50-86E9-97EAC27A58E3}"/>
              </a:ext>
            </a:extLst>
          </p:cNvPr>
          <p:cNvSpPr>
            <a:spLocks noChangeArrowheads="1"/>
          </p:cNvSpPr>
          <p:nvPr/>
        </p:nvSpPr>
        <p:spPr bwMode="auto">
          <a:xfrm>
            <a:off x="8007350" y="5486400"/>
            <a:ext cx="960438" cy="762000"/>
          </a:xfrm>
          <a:prstGeom prst="diamond">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b="1">
                <a:solidFill>
                  <a:srgbClr val="800000"/>
                </a:solidFill>
              </a:rPr>
              <a:t>itemOf</a:t>
            </a:r>
          </a:p>
        </p:txBody>
      </p:sp>
      <p:cxnSp>
        <p:nvCxnSpPr>
          <p:cNvPr id="30744" name="AutoShape 29">
            <a:extLst>
              <a:ext uri="{FF2B5EF4-FFF2-40B4-BE49-F238E27FC236}">
                <a16:creationId xmlns:a16="http://schemas.microsoft.com/office/drawing/2014/main" id="{D5ED655A-A1A6-4919-B023-1369A97E1CCF}"/>
              </a:ext>
            </a:extLst>
          </p:cNvPr>
          <p:cNvCxnSpPr>
            <a:cxnSpLocks noChangeShapeType="1"/>
          </p:cNvCxnSpPr>
          <p:nvPr/>
        </p:nvCxnSpPr>
        <p:spPr bwMode="auto">
          <a:xfrm>
            <a:off x="8523288" y="5057775"/>
            <a:ext cx="6350" cy="42862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0745" name="Oval 30">
            <a:extLst>
              <a:ext uri="{FF2B5EF4-FFF2-40B4-BE49-F238E27FC236}">
                <a16:creationId xmlns:a16="http://schemas.microsoft.com/office/drawing/2014/main" id="{CB58B814-495E-4B8F-9F56-22546455C1F0}"/>
              </a:ext>
            </a:extLst>
          </p:cNvPr>
          <p:cNvSpPr>
            <a:spLocks noChangeArrowheads="1"/>
          </p:cNvSpPr>
          <p:nvPr/>
        </p:nvSpPr>
        <p:spPr bwMode="auto">
          <a:xfrm>
            <a:off x="8259763" y="3960813"/>
            <a:ext cx="796925" cy="469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a:solidFill>
                  <a:srgbClr val="434FD6"/>
                </a:solidFill>
              </a:rPr>
              <a:t>lic#</a:t>
            </a:r>
            <a:endParaRPr lang="en-US" altLang="en-US" sz="2000" b="1">
              <a:solidFill>
                <a:srgbClr val="434FD6"/>
              </a:solidFill>
            </a:endParaRPr>
          </a:p>
        </p:txBody>
      </p:sp>
      <p:cxnSp>
        <p:nvCxnSpPr>
          <p:cNvPr id="30746" name="AutoShape 31">
            <a:extLst>
              <a:ext uri="{FF2B5EF4-FFF2-40B4-BE49-F238E27FC236}">
                <a16:creationId xmlns:a16="http://schemas.microsoft.com/office/drawing/2014/main" id="{00197D3F-015A-4E39-9DBD-5785B294C0EA}"/>
              </a:ext>
            </a:extLst>
          </p:cNvPr>
          <p:cNvCxnSpPr>
            <a:cxnSpLocks noChangeShapeType="1"/>
          </p:cNvCxnSpPr>
          <p:nvPr/>
        </p:nvCxnSpPr>
        <p:spPr bwMode="auto">
          <a:xfrm flipH="1">
            <a:off x="8423275" y="4440238"/>
            <a:ext cx="30163" cy="207962"/>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0747" name="Rectangle 34">
            <a:extLst>
              <a:ext uri="{FF2B5EF4-FFF2-40B4-BE49-F238E27FC236}">
                <a16:creationId xmlns:a16="http://schemas.microsoft.com/office/drawing/2014/main" id="{7552A4B7-9DBA-41F9-B557-457221B1181A}"/>
              </a:ext>
            </a:extLst>
          </p:cNvPr>
          <p:cNvSpPr>
            <a:spLocks noChangeArrowheads="1"/>
          </p:cNvSpPr>
          <p:nvPr/>
        </p:nvSpPr>
        <p:spPr bwMode="auto">
          <a:xfrm>
            <a:off x="6334125" y="5246688"/>
            <a:ext cx="1235075" cy="420687"/>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b="1" dirty="0">
                <a:solidFill>
                  <a:srgbClr val="800000"/>
                </a:solidFill>
              </a:rPr>
              <a:t>Purchase</a:t>
            </a:r>
            <a:r>
              <a:rPr lang="en-US" altLang="en-US" sz="2000" b="1" dirty="0">
                <a:solidFill>
                  <a:srgbClr val="800000"/>
                </a:solidFill>
              </a:rPr>
              <a:t> </a:t>
            </a:r>
          </a:p>
        </p:txBody>
      </p:sp>
      <p:sp>
        <p:nvSpPr>
          <p:cNvPr id="30748" name="Text Box 35">
            <a:extLst>
              <a:ext uri="{FF2B5EF4-FFF2-40B4-BE49-F238E27FC236}">
                <a16:creationId xmlns:a16="http://schemas.microsoft.com/office/drawing/2014/main" id="{FB2DE927-9E2E-478A-8D98-60910DF1FE70}"/>
              </a:ext>
            </a:extLst>
          </p:cNvPr>
          <p:cNvSpPr txBox="1">
            <a:spLocks noChangeArrowheads="1"/>
          </p:cNvSpPr>
          <p:nvPr/>
        </p:nvSpPr>
        <p:spPr bwMode="auto">
          <a:xfrm>
            <a:off x="6547644" y="3333750"/>
            <a:ext cx="311150" cy="396875"/>
          </a:xfrm>
          <a:prstGeom prst="rect">
            <a:avLst/>
          </a:prstGeom>
          <a:solidFill>
            <a:srgbClr val="F8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dirty="0"/>
              <a:t>2</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BEF49CD0-EEA7-4EC1-BEAE-5A7520875E94}"/>
              </a:ext>
            </a:extLst>
          </p:cNvPr>
          <p:cNvSpPr>
            <a:spLocks noGrp="1" noChangeArrowheads="1"/>
          </p:cNvSpPr>
          <p:nvPr>
            <p:ph type="title" idx="4294967295"/>
          </p:nvPr>
        </p:nvSpPr>
        <p:spPr>
          <a:xfrm>
            <a:off x="581025" y="33338"/>
            <a:ext cx="8181975" cy="649287"/>
          </a:xfrm>
        </p:spPr>
        <p:txBody>
          <a:bodyPr/>
          <a:lstStyle/>
          <a:p>
            <a:r>
              <a:rPr lang="en-US" altLang="en-US" sz="3200" i="0">
                <a:solidFill>
                  <a:schemeClr val="accent2"/>
                </a:solidFill>
              </a:rPr>
              <a:t>Reification (cont</a:t>
            </a:r>
            <a:r>
              <a:rPr lang="ja-JP" altLang="en-US" sz="3200" i="0">
                <a:solidFill>
                  <a:schemeClr val="accent2"/>
                </a:solidFill>
              </a:rPr>
              <a:t>’</a:t>
            </a:r>
            <a:r>
              <a:rPr lang="en-US" altLang="ja-JP" sz="3200" i="0">
                <a:solidFill>
                  <a:schemeClr val="accent2"/>
                </a:solidFill>
              </a:rPr>
              <a:t>d)</a:t>
            </a:r>
            <a:endParaRPr lang="en-US" altLang="en-US"/>
          </a:p>
        </p:txBody>
      </p:sp>
      <p:sp>
        <p:nvSpPr>
          <p:cNvPr id="31747" name="Rectangle 5">
            <a:extLst>
              <a:ext uri="{FF2B5EF4-FFF2-40B4-BE49-F238E27FC236}">
                <a16:creationId xmlns:a16="http://schemas.microsoft.com/office/drawing/2014/main" id="{78947E7A-3674-409F-A68C-0CCB4B8AC780}"/>
              </a:ext>
            </a:extLst>
          </p:cNvPr>
          <p:cNvSpPr>
            <a:spLocks noGrp="1" noChangeArrowheads="1"/>
          </p:cNvSpPr>
          <p:nvPr>
            <p:ph type="body" idx="4294967295"/>
          </p:nvPr>
        </p:nvSpPr>
        <p:spPr>
          <a:xfrm>
            <a:off x="331788" y="609600"/>
            <a:ext cx="8507412" cy="1985963"/>
          </a:xfrm>
        </p:spPr>
        <p:txBody>
          <a:bodyPr/>
          <a:lstStyle/>
          <a:p>
            <a:r>
              <a:rPr lang="en-US" altLang="en-US" i="1"/>
              <a:t>Problem I</a:t>
            </a:r>
            <a:r>
              <a:rPr lang="en-US" altLang="en-US"/>
              <a:t>: (2) allows duplicate purchases, as noted on the previous page</a:t>
            </a:r>
          </a:p>
          <a:p>
            <a:r>
              <a:rPr lang="en-US" altLang="en-US" i="1"/>
              <a:t>Problem II</a:t>
            </a:r>
            <a:r>
              <a:rPr lang="en-US" altLang="en-US"/>
              <a:t>: entity Purchase does not have a key – illegal in ER! So you would have to introduce a key attribute for Purchase, e.g., </a:t>
            </a:r>
            <a:r>
              <a:rPr lang="en-US" altLang="en-US" i="1"/>
              <a:t>purchase#</a:t>
            </a:r>
            <a:endParaRPr lang="en-US" altLang="en-US"/>
          </a:p>
        </p:txBody>
      </p:sp>
      <p:grpSp>
        <p:nvGrpSpPr>
          <p:cNvPr id="31748" name="Group 2">
            <a:extLst>
              <a:ext uri="{FF2B5EF4-FFF2-40B4-BE49-F238E27FC236}">
                <a16:creationId xmlns:a16="http://schemas.microsoft.com/office/drawing/2014/main" id="{079AB0EA-FD45-44BA-9E5A-7B01C2D0953C}"/>
              </a:ext>
            </a:extLst>
          </p:cNvPr>
          <p:cNvGrpSpPr>
            <a:grpSpLocks/>
          </p:cNvGrpSpPr>
          <p:nvPr/>
        </p:nvGrpSpPr>
        <p:grpSpPr bwMode="auto">
          <a:xfrm>
            <a:off x="122377" y="3736977"/>
            <a:ext cx="4114800" cy="2880070"/>
            <a:chOff x="0" y="3793565"/>
            <a:chExt cx="4724400" cy="3047999"/>
          </a:xfrm>
        </p:grpSpPr>
        <p:sp>
          <p:nvSpPr>
            <p:cNvPr id="31770" name="Rectangle 2">
              <a:extLst>
                <a:ext uri="{FF2B5EF4-FFF2-40B4-BE49-F238E27FC236}">
                  <a16:creationId xmlns:a16="http://schemas.microsoft.com/office/drawing/2014/main" id="{23371CE5-FE14-41B6-A32D-976AE11FDAAC}"/>
                </a:ext>
              </a:extLst>
            </p:cNvPr>
            <p:cNvSpPr>
              <a:spLocks noChangeArrowheads="1"/>
            </p:cNvSpPr>
            <p:nvPr/>
          </p:nvSpPr>
          <p:spPr bwMode="auto">
            <a:xfrm>
              <a:off x="0" y="3793565"/>
              <a:ext cx="4724400" cy="3047999"/>
            </a:xfrm>
            <a:prstGeom prst="rect">
              <a:avLst/>
            </a:prstGeom>
            <a:solidFill>
              <a:srgbClr val="CCCCCC"/>
            </a:solidFill>
            <a:ln w="38100" cmpd="dbl">
              <a:solidFill>
                <a:schemeClr val="tx1"/>
              </a:solidFill>
              <a:miter lim="800000"/>
              <a:headEnd/>
              <a:tailEnd/>
            </a:ln>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endParaRPr lang="en-US" altLang="en-US" sz="2000"/>
            </a:p>
          </p:txBody>
        </p:sp>
        <p:cxnSp>
          <p:nvCxnSpPr>
            <p:cNvPr id="31771" name="AutoShape 16">
              <a:extLst>
                <a:ext uri="{FF2B5EF4-FFF2-40B4-BE49-F238E27FC236}">
                  <a16:creationId xmlns:a16="http://schemas.microsoft.com/office/drawing/2014/main" id="{2C0E82A9-6A52-4B97-B6F4-3388EFD54181}"/>
                </a:ext>
              </a:extLst>
            </p:cNvPr>
            <p:cNvCxnSpPr>
              <a:cxnSpLocks noChangeShapeType="1"/>
              <a:stCxn id="31775" idx="3"/>
              <a:endCxn id="31774" idx="1"/>
            </p:cNvCxnSpPr>
            <p:nvPr/>
          </p:nvCxnSpPr>
          <p:spPr bwMode="auto">
            <a:xfrm>
              <a:off x="1116013" y="4456113"/>
              <a:ext cx="484187" cy="344487"/>
            </a:xfrm>
            <a:prstGeom prst="straightConnector1">
              <a:avLst/>
            </a:prstGeom>
            <a:noFill/>
            <a:ln w="12700" cmpd="dbl">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31772" name="AutoShape 17">
              <a:extLst>
                <a:ext uri="{FF2B5EF4-FFF2-40B4-BE49-F238E27FC236}">
                  <a16:creationId xmlns:a16="http://schemas.microsoft.com/office/drawing/2014/main" id="{E2F596B4-3BB8-4911-AF32-E56C314F45C6}"/>
                </a:ext>
              </a:extLst>
            </p:cNvPr>
            <p:cNvCxnSpPr>
              <a:cxnSpLocks noChangeShapeType="1"/>
              <a:endCxn id="31787" idx="0"/>
            </p:cNvCxnSpPr>
            <p:nvPr/>
          </p:nvCxnSpPr>
          <p:spPr bwMode="auto">
            <a:xfrm>
              <a:off x="2133600" y="4800600"/>
              <a:ext cx="107068" cy="444540"/>
            </a:xfrm>
            <a:prstGeom prst="straightConnector1">
              <a:avLst/>
            </a:prstGeom>
            <a:noFill/>
            <a:ln w="38100" cmpd="dbl">
              <a:solidFill>
                <a:schemeClr val="tx2"/>
              </a:solidFill>
              <a:round/>
              <a:headEnd type="triangle" w="lg" len="med"/>
              <a:tailEnd type="none" w="sm" len="sm"/>
            </a:ln>
            <a:extLst>
              <a:ext uri="{909E8E84-426E-40DD-AFC4-6F175D3DCCD1}">
                <a14:hiddenFill xmlns:a14="http://schemas.microsoft.com/office/drawing/2010/main">
                  <a:noFill/>
                </a14:hiddenFill>
              </a:ext>
            </a:extLst>
          </p:spPr>
        </p:cxnSp>
        <p:sp>
          <p:nvSpPr>
            <p:cNvPr id="31773" name="Rectangle 18">
              <a:extLst>
                <a:ext uri="{FF2B5EF4-FFF2-40B4-BE49-F238E27FC236}">
                  <a16:creationId xmlns:a16="http://schemas.microsoft.com/office/drawing/2014/main" id="{EC503099-6749-4DA0-B4DA-5D14F359629D}"/>
                </a:ext>
              </a:extLst>
            </p:cNvPr>
            <p:cNvSpPr>
              <a:spLocks noChangeArrowheads="1"/>
            </p:cNvSpPr>
            <p:nvPr/>
          </p:nvSpPr>
          <p:spPr bwMode="auto">
            <a:xfrm>
              <a:off x="3352800" y="4648200"/>
              <a:ext cx="1089025" cy="409575"/>
            </a:xfrm>
            <a:prstGeom prst="rect">
              <a:avLst/>
            </a:prstGeom>
            <a:noFill/>
            <a:ln w="12700" cmpd="dbl">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b="1">
                  <a:solidFill>
                    <a:srgbClr val="434FD6"/>
                  </a:solidFill>
                </a:rPr>
                <a:t>Car</a:t>
              </a:r>
            </a:p>
          </p:txBody>
        </p:sp>
        <p:sp>
          <p:nvSpPr>
            <p:cNvPr id="31774" name="AutoShape 19">
              <a:extLst>
                <a:ext uri="{FF2B5EF4-FFF2-40B4-BE49-F238E27FC236}">
                  <a16:creationId xmlns:a16="http://schemas.microsoft.com/office/drawing/2014/main" id="{BA84A72B-971B-423B-A859-A936FDCB0255}"/>
                </a:ext>
              </a:extLst>
            </p:cNvPr>
            <p:cNvSpPr>
              <a:spLocks noChangeArrowheads="1"/>
            </p:cNvSpPr>
            <p:nvPr/>
          </p:nvSpPr>
          <p:spPr bwMode="auto">
            <a:xfrm>
              <a:off x="1600200" y="4419600"/>
              <a:ext cx="533400" cy="762000"/>
            </a:xfrm>
            <a:prstGeom prst="diamond">
              <a:avLst/>
            </a:prstGeom>
            <a:noFill/>
            <a:ln w="12700" cmpd="dbl">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b="1" dirty="0" err="1">
                  <a:solidFill>
                    <a:srgbClr val="800000"/>
                  </a:solidFill>
                </a:rPr>
                <a:t>buyerOf</a:t>
              </a:r>
              <a:endParaRPr lang="en-US" altLang="en-US" sz="2000" b="1" dirty="0">
                <a:solidFill>
                  <a:srgbClr val="800000"/>
                </a:solidFill>
              </a:endParaRPr>
            </a:p>
          </p:txBody>
        </p:sp>
        <p:sp>
          <p:nvSpPr>
            <p:cNvPr id="31775" name="Rectangle 20">
              <a:extLst>
                <a:ext uri="{FF2B5EF4-FFF2-40B4-BE49-F238E27FC236}">
                  <a16:creationId xmlns:a16="http://schemas.microsoft.com/office/drawing/2014/main" id="{BF4D5A37-DCE3-40B3-BBE8-181FDA3578AA}"/>
                </a:ext>
              </a:extLst>
            </p:cNvPr>
            <p:cNvSpPr>
              <a:spLocks noChangeArrowheads="1"/>
            </p:cNvSpPr>
            <p:nvPr/>
          </p:nvSpPr>
          <p:spPr bwMode="auto">
            <a:xfrm>
              <a:off x="0" y="4114800"/>
              <a:ext cx="1116013" cy="682625"/>
            </a:xfrm>
            <a:prstGeom prst="rect">
              <a:avLst/>
            </a:prstGeom>
            <a:noFill/>
            <a:ln w="12700" cmpd="dbl">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200" b="1">
                  <a:solidFill>
                    <a:srgbClr val="434FD6"/>
                  </a:solidFill>
                </a:rPr>
                <a:t>Person</a:t>
              </a:r>
            </a:p>
          </p:txBody>
        </p:sp>
        <p:sp>
          <p:nvSpPr>
            <p:cNvPr id="31776" name="Rectangle 21">
              <a:extLst>
                <a:ext uri="{FF2B5EF4-FFF2-40B4-BE49-F238E27FC236}">
                  <a16:creationId xmlns:a16="http://schemas.microsoft.com/office/drawing/2014/main" id="{63274C0E-21BD-483E-B408-BC0BAB45E40F}"/>
                </a:ext>
              </a:extLst>
            </p:cNvPr>
            <p:cNvSpPr>
              <a:spLocks noChangeArrowheads="1"/>
            </p:cNvSpPr>
            <p:nvPr/>
          </p:nvSpPr>
          <p:spPr bwMode="auto">
            <a:xfrm>
              <a:off x="1487311" y="6106853"/>
              <a:ext cx="1143000" cy="679450"/>
            </a:xfrm>
            <a:prstGeom prst="rect">
              <a:avLst/>
            </a:prstGeom>
            <a:noFill/>
            <a:ln w="12700" cmpd="dbl">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200" b="1" dirty="0">
                  <a:solidFill>
                    <a:srgbClr val="434FD6"/>
                  </a:solidFill>
                </a:rPr>
                <a:t>Dealer</a:t>
              </a:r>
            </a:p>
          </p:txBody>
        </p:sp>
        <p:cxnSp>
          <p:nvCxnSpPr>
            <p:cNvPr id="31777" name="AutoShape 22">
              <a:extLst>
                <a:ext uri="{FF2B5EF4-FFF2-40B4-BE49-F238E27FC236}">
                  <a16:creationId xmlns:a16="http://schemas.microsoft.com/office/drawing/2014/main" id="{3470EA05-6E28-4A08-8F6E-E2A1B80DEA87}"/>
                </a:ext>
              </a:extLst>
            </p:cNvPr>
            <p:cNvCxnSpPr>
              <a:cxnSpLocks noChangeShapeType="1"/>
              <a:stCxn id="31776" idx="1"/>
              <a:endCxn id="31780" idx="2"/>
            </p:cNvCxnSpPr>
            <p:nvPr/>
          </p:nvCxnSpPr>
          <p:spPr bwMode="auto">
            <a:xfrm flipH="1">
              <a:off x="703263" y="6446578"/>
              <a:ext cx="784049" cy="116146"/>
            </a:xfrm>
            <a:prstGeom prst="straightConnector1">
              <a:avLst/>
            </a:prstGeom>
            <a:noFill/>
            <a:ln w="12700" cmpd="dbl">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31778" name="Oval 23">
              <a:extLst>
                <a:ext uri="{FF2B5EF4-FFF2-40B4-BE49-F238E27FC236}">
                  <a16:creationId xmlns:a16="http://schemas.microsoft.com/office/drawing/2014/main" id="{1809E021-A619-43FB-87F8-D72B8B923733}"/>
                </a:ext>
              </a:extLst>
            </p:cNvPr>
            <p:cNvSpPr>
              <a:spLocks noChangeArrowheads="1"/>
            </p:cNvSpPr>
            <p:nvPr/>
          </p:nvSpPr>
          <p:spPr bwMode="auto">
            <a:xfrm>
              <a:off x="2674938" y="3962400"/>
              <a:ext cx="796925" cy="469900"/>
            </a:xfrm>
            <a:prstGeom prst="ellipse">
              <a:avLst/>
            </a:prstGeom>
            <a:noFill/>
            <a:ln w="127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a:solidFill>
                    <a:srgbClr val="434FD6"/>
                  </a:solidFill>
                </a:rPr>
                <a:t>date</a:t>
              </a:r>
              <a:endParaRPr lang="en-US" altLang="en-US" sz="2000" b="1">
                <a:solidFill>
                  <a:srgbClr val="434FD6"/>
                </a:solidFill>
              </a:endParaRPr>
            </a:p>
          </p:txBody>
        </p:sp>
        <p:cxnSp>
          <p:nvCxnSpPr>
            <p:cNvPr id="31779" name="AutoShape 24">
              <a:extLst>
                <a:ext uri="{FF2B5EF4-FFF2-40B4-BE49-F238E27FC236}">
                  <a16:creationId xmlns:a16="http://schemas.microsoft.com/office/drawing/2014/main" id="{6A6BC437-60FC-4406-89DE-6FB9A15207B3}"/>
                </a:ext>
              </a:extLst>
            </p:cNvPr>
            <p:cNvCxnSpPr>
              <a:cxnSpLocks noChangeShapeType="1"/>
              <a:stCxn id="31778" idx="2"/>
              <a:endCxn id="31787" idx="0"/>
            </p:cNvCxnSpPr>
            <p:nvPr/>
          </p:nvCxnSpPr>
          <p:spPr bwMode="auto">
            <a:xfrm flipH="1">
              <a:off x="2240669" y="4197351"/>
              <a:ext cx="434270" cy="1047789"/>
            </a:xfrm>
            <a:prstGeom prst="straightConnector1">
              <a:avLst/>
            </a:prstGeom>
            <a:noFill/>
            <a:ln w="12700" cmpd="dbl">
              <a:solidFill>
                <a:schemeClr val="tx1"/>
              </a:solidFill>
              <a:round/>
              <a:headEnd/>
              <a:tailEnd/>
            </a:ln>
            <a:extLst>
              <a:ext uri="{909E8E84-426E-40DD-AFC4-6F175D3DCCD1}">
                <a14:hiddenFill xmlns:a14="http://schemas.microsoft.com/office/drawing/2010/main">
                  <a:noFill/>
                </a14:hiddenFill>
              </a:ext>
            </a:extLst>
          </p:spPr>
        </p:cxnSp>
        <p:sp>
          <p:nvSpPr>
            <p:cNvPr id="31780" name="AutoShape 25">
              <a:extLst>
                <a:ext uri="{FF2B5EF4-FFF2-40B4-BE49-F238E27FC236}">
                  <a16:creationId xmlns:a16="http://schemas.microsoft.com/office/drawing/2014/main" id="{2ED5529C-E725-4B43-A036-6A2D8DBB94F4}"/>
                </a:ext>
              </a:extLst>
            </p:cNvPr>
            <p:cNvSpPr>
              <a:spLocks noChangeArrowheads="1"/>
            </p:cNvSpPr>
            <p:nvPr/>
          </p:nvSpPr>
          <p:spPr bwMode="auto">
            <a:xfrm>
              <a:off x="381000" y="5943600"/>
              <a:ext cx="644525" cy="619125"/>
            </a:xfrm>
            <a:prstGeom prst="diamond">
              <a:avLst/>
            </a:prstGeom>
            <a:noFill/>
            <a:ln w="12700" cmpd="dbl">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b="1">
                  <a:solidFill>
                    <a:srgbClr val="800000"/>
                  </a:solidFill>
                </a:rPr>
                <a:t>sellerOf</a:t>
              </a:r>
            </a:p>
          </p:txBody>
        </p:sp>
        <p:cxnSp>
          <p:nvCxnSpPr>
            <p:cNvPr id="80912" name="AutoShape 26">
              <a:extLst>
                <a:ext uri="{FF2B5EF4-FFF2-40B4-BE49-F238E27FC236}">
                  <a16:creationId xmlns:a16="http://schemas.microsoft.com/office/drawing/2014/main" id="{DE6EB662-90C4-4EE4-AB45-2A37719C3253}"/>
                </a:ext>
              </a:extLst>
            </p:cNvPr>
            <p:cNvCxnSpPr>
              <a:cxnSpLocks noChangeShapeType="1"/>
              <a:stCxn id="31787" idx="1"/>
              <a:endCxn id="31780" idx="0"/>
            </p:cNvCxnSpPr>
            <p:nvPr/>
          </p:nvCxnSpPr>
          <p:spPr bwMode="auto">
            <a:xfrm flipH="1">
              <a:off x="703556" y="5456827"/>
              <a:ext cx="783755" cy="487218"/>
            </a:xfrm>
            <a:prstGeom prst="straightConnector1">
              <a:avLst/>
            </a:prstGeom>
            <a:noFill/>
            <a:ln w="38100" cmpd="dbl">
              <a:solidFill>
                <a:srgbClr val="004600"/>
              </a:solidFill>
              <a:round/>
              <a:headEnd/>
              <a:tailEnd type="triangle" w="lg"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1782" name="AutoShape 27">
              <a:extLst>
                <a:ext uri="{FF2B5EF4-FFF2-40B4-BE49-F238E27FC236}">
                  <a16:creationId xmlns:a16="http://schemas.microsoft.com/office/drawing/2014/main" id="{BBF20302-FD95-45C6-B5EC-EFE9CFA53B52}"/>
                </a:ext>
              </a:extLst>
            </p:cNvPr>
            <p:cNvCxnSpPr>
              <a:cxnSpLocks noChangeShapeType="1"/>
              <a:stCxn id="31783" idx="1"/>
              <a:endCxn id="31787" idx="3"/>
            </p:cNvCxnSpPr>
            <p:nvPr/>
          </p:nvCxnSpPr>
          <p:spPr bwMode="auto">
            <a:xfrm flipH="1" flipV="1">
              <a:off x="2994026" y="5456258"/>
              <a:ext cx="434974" cy="111104"/>
            </a:xfrm>
            <a:prstGeom prst="straightConnector1">
              <a:avLst/>
            </a:prstGeom>
            <a:noFill/>
            <a:ln w="38100" cmpd="dbl">
              <a:solidFill>
                <a:schemeClr val="tx2"/>
              </a:solidFill>
              <a:round/>
              <a:headEnd type="triangle" w="lg" len="med"/>
              <a:tailEnd type="none" w="sm" len="sm"/>
            </a:ln>
            <a:extLst>
              <a:ext uri="{909E8E84-426E-40DD-AFC4-6F175D3DCCD1}">
                <a14:hiddenFill xmlns:a14="http://schemas.microsoft.com/office/drawing/2010/main">
                  <a:noFill/>
                </a14:hiddenFill>
              </a:ext>
            </a:extLst>
          </p:spPr>
        </p:cxnSp>
        <p:sp>
          <p:nvSpPr>
            <p:cNvPr id="31783" name="AutoShape 28">
              <a:extLst>
                <a:ext uri="{FF2B5EF4-FFF2-40B4-BE49-F238E27FC236}">
                  <a16:creationId xmlns:a16="http://schemas.microsoft.com/office/drawing/2014/main" id="{341F617C-14AB-4043-8197-B01399861D9C}"/>
                </a:ext>
              </a:extLst>
            </p:cNvPr>
            <p:cNvSpPr>
              <a:spLocks noChangeArrowheads="1"/>
            </p:cNvSpPr>
            <p:nvPr/>
          </p:nvSpPr>
          <p:spPr bwMode="auto">
            <a:xfrm>
              <a:off x="3429000" y="5257800"/>
              <a:ext cx="644525" cy="619125"/>
            </a:xfrm>
            <a:prstGeom prst="diamond">
              <a:avLst/>
            </a:prstGeom>
            <a:noFill/>
            <a:ln w="12700" cmpd="dbl">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b="1">
                  <a:solidFill>
                    <a:srgbClr val="800000"/>
                  </a:solidFill>
                </a:rPr>
                <a:t>itemOf</a:t>
              </a:r>
            </a:p>
          </p:txBody>
        </p:sp>
        <p:cxnSp>
          <p:nvCxnSpPr>
            <p:cNvPr id="31784" name="AutoShape 29">
              <a:extLst>
                <a:ext uri="{FF2B5EF4-FFF2-40B4-BE49-F238E27FC236}">
                  <a16:creationId xmlns:a16="http://schemas.microsoft.com/office/drawing/2014/main" id="{C25665AF-D3E2-4B3B-B704-2821380A87AC}"/>
                </a:ext>
              </a:extLst>
            </p:cNvPr>
            <p:cNvCxnSpPr>
              <a:cxnSpLocks noChangeShapeType="1"/>
              <a:stCxn id="31773" idx="2"/>
              <a:endCxn id="31783" idx="0"/>
            </p:cNvCxnSpPr>
            <p:nvPr/>
          </p:nvCxnSpPr>
          <p:spPr bwMode="auto">
            <a:xfrm flipH="1">
              <a:off x="3751263" y="5057775"/>
              <a:ext cx="146050" cy="200025"/>
            </a:xfrm>
            <a:prstGeom prst="straightConnector1">
              <a:avLst/>
            </a:prstGeom>
            <a:noFill/>
            <a:ln w="12700" cmpd="dbl">
              <a:solidFill>
                <a:schemeClr val="tx1"/>
              </a:solidFill>
              <a:round/>
              <a:headEnd/>
              <a:tailEnd/>
            </a:ln>
            <a:extLst>
              <a:ext uri="{909E8E84-426E-40DD-AFC4-6F175D3DCCD1}">
                <a14:hiddenFill xmlns:a14="http://schemas.microsoft.com/office/drawing/2010/main">
                  <a:noFill/>
                </a14:hiddenFill>
              </a:ext>
            </a:extLst>
          </p:spPr>
        </p:cxnSp>
        <p:sp>
          <p:nvSpPr>
            <p:cNvPr id="31785" name="Oval 30">
              <a:extLst>
                <a:ext uri="{FF2B5EF4-FFF2-40B4-BE49-F238E27FC236}">
                  <a16:creationId xmlns:a16="http://schemas.microsoft.com/office/drawing/2014/main" id="{B13392C9-F84F-44A2-9D08-BC7A23248BD1}"/>
                </a:ext>
              </a:extLst>
            </p:cNvPr>
            <p:cNvSpPr>
              <a:spLocks noChangeArrowheads="1"/>
            </p:cNvSpPr>
            <p:nvPr/>
          </p:nvSpPr>
          <p:spPr bwMode="auto">
            <a:xfrm>
              <a:off x="3810000" y="4038600"/>
              <a:ext cx="796925" cy="469900"/>
            </a:xfrm>
            <a:prstGeom prst="ellipse">
              <a:avLst/>
            </a:prstGeom>
            <a:noFill/>
            <a:ln w="127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a:solidFill>
                    <a:srgbClr val="434FD6"/>
                  </a:solidFill>
                </a:rPr>
                <a:t>lic#</a:t>
              </a:r>
              <a:endParaRPr lang="en-US" altLang="en-US" sz="2000" b="1">
                <a:solidFill>
                  <a:srgbClr val="434FD6"/>
                </a:solidFill>
              </a:endParaRPr>
            </a:p>
          </p:txBody>
        </p:sp>
        <p:cxnSp>
          <p:nvCxnSpPr>
            <p:cNvPr id="31786" name="AutoShape 31">
              <a:extLst>
                <a:ext uri="{FF2B5EF4-FFF2-40B4-BE49-F238E27FC236}">
                  <a16:creationId xmlns:a16="http://schemas.microsoft.com/office/drawing/2014/main" id="{490D75D9-D17D-4134-9606-A8C2222D3CE1}"/>
                </a:ext>
              </a:extLst>
            </p:cNvPr>
            <p:cNvCxnSpPr>
              <a:cxnSpLocks noChangeShapeType="1"/>
              <a:stCxn id="31785" idx="3"/>
              <a:endCxn id="31773" idx="0"/>
            </p:cNvCxnSpPr>
            <p:nvPr/>
          </p:nvCxnSpPr>
          <p:spPr bwMode="auto">
            <a:xfrm flipH="1">
              <a:off x="3897313" y="4440238"/>
              <a:ext cx="30162" cy="207962"/>
            </a:xfrm>
            <a:prstGeom prst="straightConnector1">
              <a:avLst/>
            </a:prstGeom>
            <a:noFill/>
            <a:ln w="12700" cmpd="dbl">
              <a:solidFill>
                <a:schemeClr val="tx1"/>
              </a:solidFill>
              <a:round/>
              <a:headEnd/>
              <a:tailEnd/>
            </a:ln>
            <a:extLst>
              <a:ext uri="{909E8E84-426E-40DD-AFC4-6F175D3DCCD1}">
                <a14:hiddenFill xmlns:a14="http://schemas.microsoft.com/office/drawing/2010/main">
                  <a:noFill/>
                </a14:hiddenFill>
              </a:ext>
            </a:extLst>
          </p:spPr>
        </p:cxnSp>
        <p:sp>
          <p:nvSpPr>
            <p:cNvPr id="31787" name="Rectangle 34">
              <a:extLst>
                <a:ext uri="{FF2B5EF4-FFF2-40B4-BE49-F238E27FC236}">
                  <a16:creationId xmlns:a16="http://schemas.microsoft.com/office/drawing/2014/main" id="{10447B38-F8B1-4478-BF3E-416F811B9818}"/>
                </a:ext>
              </a:extLst>
            </p:cNvPr>
            <p:cNvSpPr>
              <a:spLocks noChangeArrowheads="1"/>
            </p:cNvSpPr>
            <p:nvPr/>
          </p:nvSpPr>
          <p:spPr bwMode="auto">
            <a:xfrm>
              <a:off x="1487311" y="5245139"/>
              <a:ext cx="1506715" cy="422236"/>
            </a:xfrm>
            <a:prstGeom prst="rect">
              <a:avLst/>
            </a:prstGeom>
            <a:noFill/>
            <a:ln w="38100" cmpd="dbl">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b="1">
                  <a:solidFill>
                    <a:srgbClr val="800000"/>
                  </a:solidFill>
                </a:rPr>
                <a:t>Purchase</a:t>
              </a:r>
              <a:r>
                <a:rPr lang="en-US" altLang="en-US" sz="2000" b="1">
                  <a:solidFill>
                    <a:srgbClr val="800000"/>
                  </a:solidFill>
                </a:rPr>
                <a:t> </a:t>
              </a:r>
            </a:p>
          </p:txBody>
        </p:sp>
      </p:grpSp>
      <p:sp>
        <p:nvSpPr>
          <p:cNvPr id="31749" name="Text Box 35">
            <a:extLst>
              <a:ext uri="{FF2B5EF4-FFF2-40B4-BE49-F238E27FC236}">
                <a16:creationId xmlns:a16="http://schemas.microsoft.com/office/drawing/2014/main" id="{49DAEC4E-B2C7-4E43-B379-DCDED83954AF}"/>
              </a:ext>
            </a:extLst>
          </p:cNvPr>
          <p:cNvSpPr txBox="1">
            <a:spLocks noChangeArrowheads="1"/>
          </p:cNvSpPr>
          <p:nvPr/>
        </p:nvSpPr>
        <p:spPr bwMode="auto">
          <a:xfrm>
            <a:off x="2117725" y="3230563"/>
            <a:ext cx="311150" cy="396875"/>
          </a:xfrm>
          <a:prstGeom prst="rect">
            <a:avLst/>
          </a:prstGeom>
          <a:solidFill>
            <a:srgbClr val="F8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a:t>2</a:t>
            </a:r>
          </a:p>
        </p:txBody>
      </p:sp>
      <p:sp>
        <p:nvSpPr>
          <p:cNvPr id="31750" name="Rectangle 37">
            <a:extLst>
              <a:ext uri="{FF2B5EF4-FFF2-40B4-BE49-F238E27FC236}">
                <a16:creationId xmlns:a16="http://schemas.microsoft.com/office/drawing/2014/main" id="{EA4671A8-C366-44DF-9154-170E63B8A6BF}"/>
              </a:ext>
            </a:extLst>
          </p:cNvPr>
          <p:cNvSpPr>
            <a:spLocks noChangeArrowheads="1"/>
          </p:cNvSpPr>
          <p:nvPr/>
        </p:nvSpPr>
        <p:spPr bwMode="auto">
          <a:xfrm>
            <a:off x="193675" y="2659063"/>
            <a:ext cx="838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a:solidFill>
                  <a:srgbClr val="434FD6"/>
                </a:solidFill>
              </a:rPr>
              <a:t>Solution to both: make </a:t>
            </a:r>
            <a:r>
              <a:rPr lang="en-US" altLang="en-US" b="1">
                <a:solidFill>
                  <a:srgbClr val="008000"/>
                </a:solidFill>
              </a:rPr>
              <a:t>Purchase</a:t>
            </a:r>
            <a:r>
              <a:rPr lang="en-US" altLang="en-US">
                <a:solidFill>
                  <a:srgbClr val="434FD6"/>
                </a:solidFill>
              </a:rPr>
              <a:t> in 2 be a </a:t>
            </a:r>
            <a:r>
              <a:rPr lang="en-US" altLang="en-US" i="1">
                <a:solidFill>
                  <a:srgbClr val="434FD6"/>
                </a:solidFill>
              </a:rPr>
              <a:t>weak entity </a:t>
            </a:r>
            <a:r>
              <a:rPr lang="en-US" altLang="en-US">
                <a:solidFill>
                  <a:srgbClr val="434FD6"/>
                </a:solidFill>
              </a:rPr>
              <a:t> in 3</a:t>
            </a:r>
            <a:endParaRPr lang="en-US" altLang="en-US" i="1">
              <a:solidFill>
                <a:srgbClr val="434FD6"/>
              </a:solidFill>
            </a:endParaRPr>
          </a:p>
        </p:txBody>
      </p:sp>
      <p:sp>
        <p:nvSpPr>
          <p:cNvPr id="31751" name="Rectangle 2">
            <a:extLst>
              <a:ext uri="{FF2B5EF4-FFF2-40B4-BE49-F238E27FC236}">
                <a16:creationId xmlns:a16="http://schemas.microsoft.com/office/drawing/2014/main" id="{DC5659FA-57DE-4A57-9B72-6CD5D09CA4FE}"/>
              </a:ext>
            </a:extLst>
          </p:cNvPr>
          <p:cNvSpPr>
            <a:spLocks noChangeArrowheads="1"/>
          </p:cNvSpPr>
          <p:nvPr/>
        </p:nvSpPr>
        <p:spPr bwMode="auto">
          <a:xfrm>
            <a:off x="4401490" y="3741871"/>
            <a:ext cx="4660208" cy="2968624"/>
          </a:xfrm>
          <a:prstGeom prst="rect">
            <a:avLst/>
          </a:prstGeom>
          <a:solidFill>
            <a:srgbClr val="CCCCCC"/>
          </a:solidFill>
          <a:ln w="57150">
            <a:solidFill>
              <a:schemeClr val="tx1"/>
            </a:solidFill>
            <a:miter lim="800000"/>
            <a:headEnd/>
            <a:tailEnd/>
          </a:ln>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endParaRPr lang="en-US" altLang="en-US" sz="2000"/>
          </a:p>
        </p:txBody>
      </p:sp>
      <p:cxnSp>
        <p:nvCxnSpPr>
          <p:cNvPr id="31752" name="AutoShape 16">
            <a:extLst>
              <a:ext uri="{FF2B5EF4-FFF2-40B4-BE49-F238E27FC236}">
                <a16:creationId xmlns:a16="http://schemas.microsoft.com/office/drawing/2014/main" id="{53D9FECB-5523-4923-A2DC-DFCF43C89AED}"/>
              </a:ext>
            </a:extLst>
          </p:cNvPr>
          <p:cNvCxnSpPr>
            <a:cxnSpLocks noChangeShapeType="1"/>
            <a:stCxn id="31756" idx="3"/>
            <a:endCxn id="31755" idx="1"/>
          </p:cNvCxnSpPr>
          <p:nvPr/>
        </p:nvCxnSpPr>
        <p:spPr bwMode="auto">
          <a:xfrm>
            <a:off x="5653088" y="4303713"/>
            <a:ext cx="484187" cy="344487"/>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31753" name="AutoShape 17">
            <a:extLst>
              <a:ext uri="{FF2B5EF4-FFF2-40B4-BE49-F238E27FC236}">
                <a16:creationId xmlns:a16="http://schemas.microsoft.com/office/drawing/2014/main" id="{FB90C04E-EEAB-4760-AD8A-896D5AA48F6C}"/>
              </a:ext>
            </a:extLst>
          </p:cNvPr>
          <p:cNvCxnSpPr>
            <a:cxnSpLocks noChangeShapeType="1"/>
            <a:endCxn id="31768" idx="0"/>
          </p:cNvCxnSpPr>
          <p:nvPr/>
        </p:nvCxnSpPr>
        <p:spPr bwMode="auto">
          <a:xfrm>
            <a:off x="6670675" y="4648200"/>
            <a:ext cx="360363" cy="457200"/>
          </a:xfrm>
          <a:prstGeom prst="straightConnector1">
            <a:avLst/>
          </a:prstGeom>
          <a:noFill/>
          <a:ln w="38100" cmpd="dbl">
            <a:solidFill>
              <a:schemeClr val="tx2"/>
            </a:solidFill>
            <a:round/>
            <a:headEnd type="triangle" w="lg" len="med"/>
            <a:tailEnd type="none" w="sm" len="sm"/>
          </a:ln>
          <a:extLst>
            <a:ext uri="{909E8E84-426E-40DD-AFC4-6F175D3DCCD1}">
              <a14:hiddenFill xmlns:a14="http://schemas.microsoft.com/office/drawing/2010/main">
                <a:noFill/>
              </a14:hiddenFill>
            </a:ext>
          </a:extLst>
        </p:spPr>
      </p:cxnSp>
      <p:sp>
        <p:nvSpPr>
          <p:cNvPr id="31754" name="Rectangle 18">
            <a:extLst>
              <a:ext uri="{FF2B5EF4-FFF2-40B4-BE49-F238E27FC236}">
                <a16:creationId xmlns:a16="http://schemas.microsoft.com/office/drawing/2014/main" id="{FC36A53E-4940-4B04-AC8E-BB390E3FCEF8}"/>
              </a:ext>
            </a:extLst>
          </p:cNvPr>
          <p:cNvSpPr>
            <a:spLocks noChangeArrowheads="1"/>
          </p:cNvSpPr>
          <p:nvPr/>
        </p:nvSpPr>
        <p:spPr bwMode="auto">
          <a:xfrm>
            <a:off x="7889875" y="4495800"/>
            <a:ext cx="1089025" cy="40957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200" b="1">
                <a:solidFill>
                  <a:srgbClr val="434FD6"/>
                </a:solidFill>
              </a:rPr>
              <a:t>Car</a:t>
            </a:r>
          </a:p>
        </p:txBody>
      </p:sp>
      <p:sp>
        <p:nvSpPr>
          <p:cNvPr id="31755" name="AutoShape 19">
            <a:extLst>
              <a:ext uri="{FF2B5EF4-FFF2-40B4-BE49-F238E27FC236}">
                <a16:creationId xmlns:a16="http://schemas.microsoft.com/office/drawing/2014/main" id="{06D20DFC-25B5-44BB-B60C-A27A175D832B}"/>
              </a:ext>
            </a:extLst>
          </p:cNvPr>
          <p:cNvSpPr>
            <a:spLocks noChangeArrowheads="1"/>
          </p:cNvSpPr>
          <p:nvPr/>
        </p:nvSpPr>
        <p:spPr bwMode="auto">
          <a:xfrm>
            <a:off x="6137275" y="4267200"/>
            <a:ext cx="533400" cy="762000"/>
          </a:xfrm>
          <a:prstGeom prst="diamond">
            <a:avLst/>
          </a:prstGeom>
          <a:noFill/>
          <a:ln w="38100" cmpd="dbl">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b="1">
                <a:solidFill>
                  <a:srgbClr val="008000"/>
                </a:solidFill>
              </a:rPr>
              <a:t>buyerOf</a:t>
            </a:r>
          </a:p>
        </p:txBody>
      </p:sp>
      <p:sp>
        <p:nvSpPr>
          <p:cNvPr id="31756" name="Rectangle 20">
            <a:extLst>
              <a:ext uri="{FF2B5EF4-FFF2-40B4-BE49-F238E27FC236}">
                <a16:creationId xmlns:a16="http://schemas.microsoft.com/office/drawing/2014/main" id="{C4A75DE4-96A2-4B90-9676-1758D4C3010B}"/>
              </a:ext>
            </a:extLst>
          </p:cNvPr>
          <p:cNvSpPr>
            <a:spLocks noChangeArrowheads="1"/>
          </p:cNvSpPr>
          <p:nvPr/>
        </p:nvSpPr>
        <p:spPr bwMode="auto">
          <a:xfrm>
            <a:off x="4537075" y="3962400"/>
            <a:ext cx="1116013" cy="682625"/>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200" b="1">
                <a:solidFill>
                  <a:srgbClr val="434FD6"/>
                </a:solidFill>
              </a:rPr>
              <a:t>Person</a:t>
            </a:r>
          </a:p>
        </p:txBody>
      </p:sp>
      <p:sp>
        <p:nvSpPr>
          <p:cNvPr id="31757" name="Rectangle 21">
            <a:extLst>
              <a:ext uri="{FF2B5EF4-FFF2-40B4-BE49-F238E27FC236}">
                <a16:creationId xmlns:a16="http://schemas.microsoft.com/office/drawing/2014/main" id="{D288BA13-7934-46B2-B40B-9BD4A2663B71}"/>
              </a:ext>
            </a:extLst>
          </p:cNvPr>
          <p:cNvSpPr>
            <a:spLocks noChangeArrowheads="1"/>
          </p:cNvSpPr>
          <p:nvPr/>
        </p:nvSpPr>
        <p:spPr bwMode="auto">
          <a:xfrm>
            <a:off x="6066582" y="5941297"/>
            <a:ext cx="1143000" cy="679450"/>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200" b="1" dirty="0">
                <a:solidFill>
                  <a:srgbClr val="434FD6"/>
                </a:solidFill>
              </a:rPr>
              <a:t>Dealer</a:t>
            </a:r>
          </a:p>
        </p:txBody>
      </p:sp>
      <p:cxnSp>
        <p:nvCxnSpPr>
          <p:cNvPr id="31758" name="AutoShape 22">
            <a:extLst>
              <a:ext uri="{FF2B5EF4-FFF2-40B4-BE49-F238E27FC236}">
                <a16:creationId xmlns:a16="http://schemas.microsoft.com/office/drawing/2014/main" id="{E0F8FA86-3373-4725-9C44-F509FCC9BDE3}"/>
              </a:ext>
            </a:extLst>
          </p:cNvPr>
          <p:cNvCxnSpPr>
            <a:cxnSpLocks noChangeShapeType="1"/>
            <a:stCxn id="31757" idx="1"/>
            <a:endCxn id="31761" idx="2"/>
          </p:cNvCxnSpPr>
          <p:nvPr/>
        </p:nvCxnSpPr>
        <p:spPr bwMode="auto">
          <a:xfrm flipH="1">
            <a:off x="5240338" y="6281022"/>
            <a:ext cx="826244" cy="129303"/>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31759" name="Oval 23">
            <a:extLst>
              <a:ext uri="{FF2B5EF4-FFF2-40B4-BE49-F238E27FC236}">
                <a16:creationId xmlns:a16="http://schemas.microsoft.com/office/drawing/2014/main" id="{4B45136C-BC50-4212-8E60-2A58508B86AD}"/>
              </a:ext>
            </a:extLst>
          </p:cNvPr>
          <p:cNvSpPr>
            <a:spLocks noChangeArrowheads="1"/>
          </p:cNvSpPr>
          <p:nvPr/>
        </p:nvSpPr>
        <p:spPr bwMode="auto">
          <a:xfrm>
            <a:off x="7212013" y="3810000"/>
            <a:ext cx="796925" cy="469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a:solidFill>
                  <a:srgbClr val="434FD6"/>
                </a:solidFill>
              </a:rPr>
              <a:t>date</a:t>
            </a:r>
            <a:endParaRPr lang="en-US" altLang="en-US" sz="2000" b="1">
              <a:solidFill>
                <a:srgbClr val="434FD6"/>
              </a:solidFill>
            </a:endParaRPr>
          </a:p>
        </p:txBody>
      </p:sp>
      <p:cxnSp>
        <p:nvCxnSpPr>
          <p:cNvPr id="31760" name="AutoShape 24">
            <a:extLst>
              <a:ext uri="{FF2B5EF4-FFF2-40B4-BE49-F238E27FC236}">
                <a16:creationId xmlns:a16="http://schemas.microsoft.com/office/drawing/2014/main" id="{E12E2F40-C653-49C3-AD9F-2263F9DF1509}"/>
              </a:ext>
            </a:extLst>
          </p:cNvPr>
          <p:cNvCxnSpPr>
            <a:cxnSpLocks noChangeShapeType="1"/>
            <a:stCxn id="31759" idx="2"/>
            <a:endCxn id="31768" idx="0"/>
          </p:cNvCxnSpPr>
          <p:nvPr/>
        </p:nvCxnSpPr>
        <p:spPr bwMode="auto">
          <a:xfrm flipH="1">
            <a:off x="7031038" y="4044950"/>
            <a:ext cx="180975" cy="106045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1761" name="AutoShape 25">
            <a:extLst>
              <a:ext uri="{FF2B5EF4-FFF2-40B4-BE49-F238E27FC236}">
                <a16:creationId xmlns:a16="http://schemas.microsoft.com/office/drawing/2014/main" id="{721EDEAD-6592-4EA2-B3AA-523CC183EF83}"/>
              </a:ext>
            </a:extLst>
          </p:cNvPr>
          <p:cNvSpPr>
            <a:spLocks noChangeArrowheads="1"/>
          </p:cNvSpPr>
          <p:nvPr/>
        </p:nvSpPr>
        <p:spPr bwMode="auto">
          <a:xfrm>
            <a:off x="4918075" y="5791200"/>
            <a:ext cx="644525" cy="619125"/>
          </a:xfrm>
          <a:prstGeom prst="diamond">
            <a:avLst/>
          </a:prstGeom>
          <a:noFill/>
          <a:ln w="38100" cmpd="dbl">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b="1">
                <a:solidFill>
                  <a:srgbClr val="008000"/>
                </a:solidFill>
              </a:rPr>
              <a:t>sellerOf</a:t>
            </a:r>
          </a:p>
        </p:txBody>
      </p:sp>
      <p:cxnSp>
        <p:nvCxnSpPr>
          <p:cNvPr id="31762" name="AutoShape 26">
            <a:extLst>
              <a:ext uri="{FF2B5EF4-FFF2-40B4-BE49-F238E27FC236}">
                <a16:creationId xmlns:a16="http://schemas.microsoft.com/office/drawing/2014/main" id="{2E7A791C-3C5A-4BAA-9E53-6DAC0F4DA5B3}"/>
              </a:ext>
            </a:extLst>
          </p:cNvPr>
          <p:cNvCxnSpPr>
            <a:cxnSpLocks noChangeShapeType="1"/>
            <a:stCxn id="31768" idx="1"/>
            <a:endCxn id="31761" idx="0"/>
          </p:cNvCxnSpPr>
          <p:nvPr/>
        </p:nvCxnSpPr>
        <p:spPr bwMode="auto">
          <a:xfrm flipH="1">
            <a:off x="5240338" y="5334000"/>
            <a:ext cx="1201737" cy="457200"/>
          </a:xfrm>
          <a:prstGeom prst="straightConnector1">
            <a:avLst/>
          </a:prstGeom>
          <a:noFill/>
          <a:ln w="38100" cmpd="dbl">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31763" name="AutoShape 27">
            <a:extLst>
              <a:ext uri="{FF2B5EF4-FFF2-40B4-BE49-F238E27FC236}">
                <a16:creationId xmlns:a16="http://schemas.microsoft.com/office/drawing/2014/main" id="{66C420ED-1B34-4B65-9748-BD989632F158}"/>
              </a:ext>
            </a:extLst>
          </p:cNvPr>
          <p:cNvCxnSpPr>
            <a:cxnSpLocks noChangeShapeType="1"/>
            <a:stCxn id="31764" idx="1"/>
            <a:endCxn id="31768" idx="3"/>
          </p:cNvCxnSpPr>
          <p:nvPr/>
        </p:nvCxnSpPr>
        <p:spPr bwMode="auto">
          <a:xfrm flipH="1" flipV="1">
            <a:off x="7620000" y="5334000"/>
            <a:ext cx="346075" cy="80963"/>
          </a:xfrm>
          <a:prstGeom prst="straightConnector1">
            <a:avLst/>
          </a:prstGeom>
          <a:noFill/>
          <a:ln w="38100" cmpd="dbl">
            <a:solidFill>
              <a:schemeClr val="tx2"/>
            </a:solidFill>
            <a:round/>
            <a:headEnd type="triangle" w="lg" len="med"/>
            <a:tailEnd type="none" w="sm" len="sm"/>
          </a:ln>
          <a:extLst>
            <a:ext uri="{909E8E84-426E-40DD-AFC4-6F175D3DCCD1}">
              <a14:hiddenFill xmlns:a14="http://schemas.microsoft.com/office/drawing/2010/main">
                <a:noFill/>
              </a14:hiddenFill>
            </a:ext>
          </a:extLst>
        </p:spPr>
      </p:cxnSp>
      <p:sp>
        <p:nvSpPr>
          <p:cNvPr id="31764" name="AutoShape 28">
            <a:extLst>
              <a:ext uri="{FF2B5EF4-FFF2-40B4-BE49-F238E27FC236}">
                <a16:creationId xmlns:a16="http://schemas.microsoft.com/office/drawing/2014/main" id="{E0F604D1-8547-48E5-A0BB-067AF644D419}"/>
              </a:ext>
            </a:extLst>
          </p:cNvPr>
          <p:cNvSpPr>
            <a:spLocks noChangeArrowheads="1"/>
          </p:cNvSpPr>
          <p:nvPr/>
        </p:nvSpPr>
        <p:spPr bwMode="auto">
          <a:xfrm>
            <a:off x="7966075" y="5105400"/>
            <a:ext cx="644525" cy="619125"/>
          </a:xfrm>
          <a:prstGeom prst="diamond">
            <a:avLst/>
          </a:prstGeom>
          <a:noFill/>
          <a:ln w="38100" cmpd="dbl">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b="1">
                <a:solidFill>
                  <a:srgbClr val="008000"/>
                </a:solidFill>
              </a:rPr>
              <a:t>itemOf</a:t>
            </a:r>
          </a:p>
        </p:txBody>
      </p:sp>
      <p:cxnSp>
        <p:nvCxnSpPr>
          <p:cNvPr id="31765" name="AutoShape 29">
            <a:extLst>
              <a:ext uri="{FF2B5EF4-FFF2-40B4-BE49-F238E27FC236}">
                <a16:creationId xmlns:a16="http://schemas.microsoft.com/office/drawing/2014/main" id="{A7D4DA92-2168-4270-AC0C-B70A6F18775A}"/>
              </a:ext>
            </a:extLst>
          </p:cNvPr>
          <p:cNvCxnSpPr>
            <a:cxnSpLocks noChangeShapeType="1"/>
            <a:stCxn id="31754" idx="2"/>
            <a:endCxn id="31764" idx="0"/>
          </p:cNvCxnSpPr>
          <p:nvPr/>
        </p:nvCxnSpPr>
        <p:spPr bwMode="auto">
          <a:xfrm flipH="1">
            <a:off x="8288338" y="4905375"/>
            <a:ext cx="146050" cy="20002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1766" name="Oval 30">
            <a:extLst>
              <a:ext uri="{FF2B5EF4-FFF2-40B4-BE49-F238E27FC236}">
                <a16:creationId xmlns:a16="http://schemas.microsoft.com/office/drawing/2014/main" id="{426875D9-4E22-4589-9B6A-4A91D3DCE0E1}"/>
              </a:ext>
            </a:extLst>
          </p:cNvPr>
          <p:cNvSpPr>
            <a:spLocks noChangeArrowheads="1"/>
          </p:cNvSpPr>
          <p:nvPr/>
        </p:nvSpPr>
        <p:spPr bwMode="auto">
          <a:xfrm>
            <a:off x="8347075" y="3886200"/>
            <a:ext cx="796925" cy="469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a:solidFill>
                  <a:srgbClr val="434FD6"/>
                </a:solidFill>
              </a:rPr>
              <a:t>lic#</a:t>
            </a:r>
            <a:endParaRPr lang="en-US" altLang="en-US" sz="2000" b="1">
              <a:solidFill>
                <a:srgbClr val="434FD6"/>
              </a:solidFill>
            </a:endParaRPr>
          </a:p>
        </p:txBody>
      </p:sp>
      <p:cxnSp>
        <p:nvCxnSpPr>
          <p:cNvPr id="31767" name="AutoShape 31">
            <a:extLst>
              <a:ext uri="{FF2B5EF4-FFF2-40B4-BE49-F238E27FC236}">
                <a16:creationId xmlns:a16="http://schemas.microsoft.com/office/drawing/2014/main" id="{21445B4D-6778-4EF4-B831-89E37E5BCDF9}"/>
              </a:ext>
            </a:extLst>
          </p:cNvPr>
          <p:cNvCxnSpPr>
            <a:cxnSpLocks noChangeShapeType="1"/>
            <a:stCxn id="31766" idx="3"/>
            <a:endCxn id="31754" idx="0"/>
          </p:cNvCxnSpPr>
          <p:nvPr/>
        </p:nvCxnSpPr>
        <p:spPr bwMode="auto">
          <a:xfrm flipH="1">
            <a:off x="8434388" y="4287838"/>
            <a:ext cx="30162" cy="207962"/>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1768" name="Rectangle 34">
            <a:extLst>
              <a:ext uri="{FF2B5EF4-FFF2-40B4-BE49-F238E27FC236}">
                <a16:creationId xmlns:a16="http://schemas.microsoft.com/office/drawing/2014/main" id="{F16ECC4C-6A3F-4278-B257-47EB488BB8AC}"/>
              </a:ext>
            </a:extLst>
          </p:cNvPr>
          <p:cNvSpPr>
            <a:spLocks noChangeArrowheads="1"/>
          </p:cNvSpPr>
          <p:nvPr/>
        </p:nvSpPr>
        <p:spPr bwMode="auto">
          <a:xfrm>
            <a:off x="6442075" y="5105400"/>
            <a:ext cx="1177925" cy="457200"/>
          </a:xfrm>
          <a:prstGeom prst="rect">
            <a:avLst/>
          </a:prstGeom>
          <a:noFill/>
          <a:ln w="38100" cmpd="dbl">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200" b="1">
                <a:solidFill>
                  <a:srgbClr val="008000"/>
                </a:solidFill>
              </a:rPr>
              <a:t>Purchase </a:t>
            </a:r>
          </a:p>
        </p:txBody>
      </p:sp>
      <p:sp>
        <p:nvSpPr>
          <p:cNvPr id="31769" name="Text Box 35">
            <a:extLst>
              <a:ext uri="{FF2B5EF4-FFF2-40B4-BE49-F238E27FC236}">
                <a16:creationId xmlns:a16="http://schemas.microsoft.com/office/drawing/2014/main" id="{58B552AD-810B-4833-BE49-ADBFFB5660BD}"/>
              </a:ext>
            </a:extLst>
          </p:cNvPr>
          <p:cNvSpPr txBox="1">
            <a:spLocks noChangeArrowheads="1"/>
          </p:cNvSpPr>
          <p:nvPr/>
        </p:nvSpPr>
        <p:spPr bwMode="auto">
          <a:xfrm>
            <a:off x="6575225" y="3228975"/>
            <a:ext cx="312738" cy="400050"/>
          </a:xfrm>
          <a:prstGeom prst="rect">
            <a:avLst/>
          </a:prstGeom>
          <a:solidFill>
            <a:srgbClr val="F8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a:t>3</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1">
            <a:extLst>
              <a:ext uri="{FF2B5EF4-FFF2-40B4-BE49-F238E27FC236}">
                <a16:creationId xmlns:a16="http://schemas.microsoft.com/office/drawing/2014/main" id="{412BD950-4DF5-4DC3-B0C3-26DFB399E979}"/>
              </a:ext>
            </a:extLst>
          </p:cNvPr>
          <p:cNvSpPr txBox="1">
            <a:spLocks noChangeArrowheads="1"/>
          </p:cNvSpPr>
          <p:nvPr/>
        </p:nvSpPr>
        <p:spPr bwMode="auto">
          <a:xfrm>
            <a:off x="1143000" y="1371600"/>
            <a:ext cx="62484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800">
                <a:solidFill>
                  <a:srgbClr val="FF0000"/>
                </a:solidFill>
              </a:rPr>
              <a:t>(Second pass)</a:t>
            </a:r>
          </a:p>
          <a:p>
            <a:pPr>
              <a:spcBef>
                <a:spcPct val="0"/>
              </a:spcBef>
              <a:buClrTx/>
              <a:buSzTx/>
              <a:buFontTx/>
              <a:buNone/>
            </a:pPr>
            <a:endParaRPr lang="en-US" altLang="en-US" sz="2800"/>
          </a:p>
          <a:p>
            <a:pPr>
              <a:spcBef>
                <a:spcPct val="0"/>
              </a:spcBef>
              <a:buClrTx/>
              <a:buSzTx/>
              <a:buFontTx/>
              <a:buNone/>
            </a:pPr>
            <a:r>
              <a:rPr lang="en-US" altLang="en-US" sz="2800"/>
              <a:t>Let's redo the whole process of reification with another example, in this case replacing aggregation by a reification</a:t>
            </a:r>
          </a:p>
          <a:p>
            <a:pPr>
              <a:spcBef>
                <a:spcPct val="0"/>
              </a:spcBef>
              <a:buClrTx/>
              <a:buSzTx/>
              <a:buFontTx/>
              <a:buNone/>
            </a:pPr>
            <a:r>
              <a:rPr lang="en-US" altLang="en-US" sz="2800"/>
              <a:t>of the relationship.</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6013CC1-13E4-4A92-801C-F6F33686D662}"/>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endParaRPr lang="en-US" altLang="en-US" sz="2000"/>
          </a:p>
        </p:txBody>
      </p:sp>
      <p:sp>
        <p:nvSpPr>
          <p:cNvPr id="33795" name="Rectangle 3">
            <a:extLst>
              <a:ext uri="{FF2B5EF4-FFF2-40B4-BE49-F238E27FC236}">
                <a16:creationId xmlns:a16="http://schemas.microsoft.com/office/drawing/2014/main" id="{9B2E43F6-851E-4F94-AB66-1E08746F9630}"/>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endParaRPr lang="en-US" altLang="en-US" sz="2000"/>
          </a:p>
        </p:txBody>
      </p:sp>
      <p:sp>
        <p:nvSpPr>
          <p:cNvPr id="33796" name="Freeform 7">
            <a:extLst>
              <a:ext uri="{FF2B5EF4-FFF2-40B4-BE49-F238E27FC236}">
                <a16:creationId xmlns:a16="http://schemas.microsoft.com/office/drawing/2014/main" id="{5074896B-A472-49EA-ADFF-ADE234D079B2}"/>
              </a:ext>
            </a:extLst>
          </p:cNvPr>
          <p:cNvSpPr>
            <a:spLocks/>
          </p:cNvSpPr>
          <p:nvPr/>
        </p:nvSpPr>
        <p:spPr bwMode="auto">
          <a:xfrm>
            <a:off x="6518275" y="3297238"/>
            <a:ext cx="896938"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0 h 240"/>
              <a:gd name="T18" fmla="*/ 2147483646 w 565"/>
              <a:gd name="T19" fmla="*/ 0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2147483646 h 240"/>
              <a:gd name="T54" fmla="*/ 2147483646 w 565"/>
              <a:gd name="T55" fmla="*/ 2147483646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797" name="Freeform 8">
            <a:extLst>
              <a:ext uri="{FF2B5EF4-FFF2-40B4-BE49-F238E27FC236}">
                <a16:creationId xmlns:a16="http://schemas.microsoft.com/office/drawing/2014/main" id="{4A86080F-D01E-4427-967C-9FC153E3A2C5}"/>
              </a:ext>
            </a:extLst>
          </p:cNvPr>
          <p:cNvSpPr>
            <a:spLocks/>
          </p:cNvSpPr>
          <p:nvPr/>
        </p:nvSpPr>
        <p:spPr bwMode="auto">
          <a:xfrm>
            <a:off x="8164513" y="3297238"/>
            <a:ext cx="896937"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2147483646 h 240"/>
              <a:gd name="T18" fmla="*/ 2147483646 w 565"/>
              <a:gd name="T19" fmla="*/ 2147483646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0 h 240"/>
              <a:gd name="T54" fmla="*/ 2147483646 w 565"/>
              <a:gd name="T55" fmla="*/ 0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0" y="119"/>
                </a:move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7" y="239"/>
                </a:lnTo>
                <a:lnTo>
                  <a:pt x="282" y="239"/>
                </a:lnTo>
                <a:lnTo>
                  <a:pt x="306" y="239"/>
                </a:lnTo>
                <a:lnTo>
                  <a:pt x="331" y="237"/>
                </a:lnTo>
                <a:lnTo>
                  <a:pt x="355" y="235"/>
                </a:lnTo>
                <a:lnTo>
                  <a:pt x="378" y="231"/>
                </a:lnTo>
                <a:lnTo>
                  <a:pt x="401" y="227"/>
                </a:lnTo>
                <a:lnTo>
                  <a:pt x="423" y="223"/>
                </a:lnTo>
                <a:lnTo>
                  <a:pt x="443" y="217"/>
                </a:lnTo>
                <a:lnTo>
                  <a:pt x="463" y="211"/>
                </a:lnTo>
                <a:lnTo>
                  <a:pt x="481" y="204"/>
                </a:lnTo>
                <a:lnTo>
                  <a:pt x="498" y="196"/>
                </a:lnTo>
                <a:lnTo>
                  <a:pt x="513" y="188"/>
                </a:lnTo>
                <a:lnTo>
                  <a:pt x="526" y="179"/>
                </a:lnTo>
                <a:lnTo>
                  <a:pt x="537" y="169"/>
                </a:lnTo>
                <a:lnTo>
                  <a:pt x="547" y="160"/>
                </a:lnTo>
                <a:lnTo>
                  <a:pt x="554" y="150"/>
                </a:lnTo>
                <a:lnTo>
                  <a:pt x="559" y="140"/>
                </a:lnTo>
                <a:lnTo>
                  <a:pt x="563" y="129"/>
                </a:lnTo>
                <a:lnTo>
                  <a:pt x="564" y="119"/>
                </a:lnTo>
                <a:lnTo>
                  <a:pt x="563" y="108"/>
                </a:lnTo>
                <a:lnTo>
                  <a:pt x="559" y="98"/>
                </a:lnTo>
                <a:lnTo>
                  <a:pt x="554" y="88"/>
                </a:lnTo>
                <a:lnTo>
                  <a:pt x="547" y="78"/>
                </a:lnTo>
                <a:lnTo>
                  <a:pt x="537" y="68"/>
                </a:lnTo>
                <a:lnTo>
                  <a:pt x="526" y="59"/>
                </a:lnTo>
                <a:lnTo>
                  <a:pt x="513" y="50"/>
                </a:lnTo>
                <a:lnTo>
                  <a:pt x="498" y="42"/>
                </a:lnTo>
                <a:lnTo>
                  <a:pt x="481" y="35"/>
                </a:lnTo>
                <a:lnTo>
                  <a:pt x="463" y="27"/>
                </a:lnTo>
                <a:lnTo>
                  <a:pt x="443" y="21"/>
                </a:lnTo>
                <a:lnTo>
                  <a:pt x="423" y="15"/>
                </a:lnTo>
                <a:lnTo>
                  <a:pt x="401" y="11"/>
                </a:lnTo>
                <a:lnTo>
                  <a:pt x="378" y="6"/>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8"/>
                </a:lnTo>
                <a:lnTo>
                  <a:pt x="17" y="78"/>
                </a:lnTo>
                <a:lnTo>
                  <a:pt x="9" y="88"/>
                </a:lnTo>
                <a:lnTo>
                  <a:pt x="4" y="98"/>
                </a:lnTo>
                <a:lnTo>
                  <a:pt x="1" y="109"/>
                </a:lnTo>
                <a:lnTo>
                  <a:pt x="0"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798" name="Freeform 9">
            <a:extLst>
              <a:ext uri="{FF2B5EF4-FFF2-40B4-BE49-F238E27FC236}">
                <a16:creationId xmlns:a16="http://schemas.microsoft.com/office/drawing/2014/main" id="{C3C971A7-4316-4358-99B0-B3761996A518}"/>
              </a:ext>
            </a:extLst>
          </p:cNvPr>
          <p:cNvSpPr>
            <a:spLocks/>
          </p:cNvSpPr>
          <p:nvPr/>
        </p:nvSpPr>
        <p:spPr bwMode="auto">
          <a:xfrm>
            <a:off x="4198938" y="2924175"/>
            <a:ext cx="1169987" cy="366713"/>
          </a:xfrm>
          <a:custGeom>
            <a:avLst/>
            <a:gdLst>
              <a:gd name="T0" fmla="*/ 2147483646 w 737"/>
              <a:gd name="T1" fmla="*/ 2147483646 h 231"/>
              <a:gd name="T2" fmla="*/ 2147483646 w 737"/>
              <a:gd name="T3" fmla="*/ 2147483646 h 231"/>
              <a:gd name="T4" fmla="*/ 2147483646 w 737"/>
              <a:gd name="T5" fmla="*/ 2147483646 h 231"/>
              <a:gd name="T6" fmla="*/ 2147483646 w 737"/>
              <a:gd name="T7" fmla="*/ 2147483646 h 231"/>
              <a:gd name="T8" fmla="*/ 2147483646 w 737"/>
              <a:gd name="T9" fmla="*/ 2147483646 h 231"/>
              <a:gd name="T10" fmla="*/ 2147483646 w 737"/>
              <a:gd name="T11" fmla="*/ 2147483646 h 231"/>
              <a:gd name="T12" fmla="*/ 2147483646 w 737"/>
              <a:gd name="T13" fmla="*/ 2147483646 h 231"/>
              <a:gd name="T14" fmla="*/ 2147483646 w 737"/>
              <a:gd name="T15" fmla="*/ 2147483646 h 231"/>
              <a:gd name="T16" fmla="*/ 2147483646 w 737"/>
              <a:gd name="T17" fmla="*/ 0 h 231"/>
              <a:gd name="T18" fmla="*/ 2147483646 w 737"/>
              <a:gd name="T19" fmla="*/ 0 h 231"/>
              <a:gd name="T20" fmla="*/ 2147483646 w 737"/>
              <a:gd name="T21" fmla="*/ 2147483646 h 231"/>
              <a:gd name="T22" fmla="*/ 2147483646 w 737"/>
              <a:gd name="T23" fmla="*/ 2147483646 h 231"/>
              <a:gd name="T24" fmla="*/ 2147483646 w 737"/>
              <a:gd name="T25" fmla="*/ 2147483646 h 231"/>
              <a:gd name="T26" fmla="*/ 2147483646 w 737"/>
              <a:gd name="T27" fmla="*/ 2147483646 h 231"/>
              <a:gd name="T28" fmla="*/ 2147483646 w 737"/>
              <a:gd name="T29" fmla="*/ 2147483646 h 231"/>
              <a:gd name="T30" fmla="*/ 2147483646 w 737"/>
              <a:gd name="T31" fmla="*/ 2147483646 h 231"/>
              <a:gd name="T32" fmla="*/ 2147483646 w 737"/>
              <a:gd name="T33" fmla="*/ 2147483646 h 231"/>
              <a:gd name="T34" fmla="*/ 2147483646 w 737"/>
              <a:gd name="T35" fmla="*/ 2147483646 h 231"/>
              <a:gd name="T36" fmla="*/ 2147483646 w 737"/>
              <a:gd name="T37" fmla="*/ 2147483646 h 231"/>
              <a:gd name="T38" fmla="*/ 2147483646 w 737"/>
              <a:gd name="T39" fmla="*/ 2147483646 h 231"/>
              <a:gd name="T40" fmla="*/ 2147483646 w 737"/>
              <a:gd name="T41" fmla="*/ 2147483646 h 231"/>
              <a:gd name="T42" fmla="*/ 2147483646 w 737"/>
              <a:gd name="T43" fmla="*/ 2147483646 h 231"/>
              <a:gd name="T44" fmla="*/ 2147483646 w 737"/>
              <a:gd name="T45" fmla="*/ 2147483646 h 231"/>
              <a:gd name="T46" fmla="*/ 2147483646 w 737"/>
              <a:gd name="T47" fmla="*/ 2147483646 h 231"/>
              <a:gd name="T48" fmla="*/ 2147483646 w 737"/>
              <a:gd name="T49" fmla="*/ 2147483646 h 231"/>
              <a:gd name="T50" fmla="*/ 2147483646 w 737"/>
              <a:gd name="T51" fmla="*/ 2147483646 h 231"/>
              <a:gd name="T52" fmla="*/ 2147483646 w 737"/>
              <a:gd name="T53" fmla="*/ 2147483646 h 231"/>
              <a:gd name="T54" fmla="*/ 2147483646 w 737"/>
              <a:gd name="T55" fmla="*/ 2147483646 h 231"/>
              <a:gd name="T56" fmla="*/ 2147483646 w 737"/>
              <a:gd name="T57" fmla="*/ 2147483646 h 231"/>
              <a:gd name="T58" fmla="*/ 2147483646 w 737"/>
              <a:gd name="T59" fmla="*/ 2147483646 h 231"/>
              <a:gd name="T60" fmla="*/ 2147483646 w 737"/>
              <a:gd name="T61" fmla="*/ 2147483646 h 231"/>
              <a:gd name="T62" fmla="*/ 2147483646 w 737"/>
              <a:gd name="T63" fmla="*/ 2147483646 h 231"/>
              <a:gd name="T64" fmla="*/ 2147483646 w 737"/>
              <a:gd name="T65" fmla="*/ 2147483646 h 231"/>
              <a:gd name="T66" fmla="*/ 2147483646 w 737"/>
              <a:gd name="T67" fmla="*/ 2147483646 h 231"/>
              <a:gd name="T68" fmla="*/ 2147483646 w 737"/>
              <a:gd name="T69" fmla="*/ 2147483646 h 231"/>
              <a:gd name="T70" fmla="*/ 2147483646 w 737"/>
              <a:gd name="T71" fmla="*/ 2147483646 h 23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7"/>
              <a:gd name="T109" fmla="*/ 0 h 231"/>
              <a:gd name="T110" fmla="*/ 737 w 737"/>
              <a:gd name="T111" fmla="*/ 231 h 23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7" h="231">
                <a:moveTo>
                  <a:pt x="736" y="115"/>
                </a:moveTo>
                <a:lnTo>
                  <a:pt x="736" y="105"/>
                </a:lnTo>
                <a:lnTo>
                  <a:pt x="730" y="94"/>
                </a:lnTo>
                <a:lnTo>
                  <a:pt x="724" y="85"/>
                </a:lnTo>
                <a:lnTo>
                  <a:pt x="715" y="75"/>
                </a:lnTo>
                <a:lnTo>
                  <a:pt x="702" y="67"/>
                </a:lnTo>
                <a:lnTo>
                  <a:pt x="687" y="57"/>
                </a:lnTo>
                <a:lnTo>
                  <a:pt x="670" y="48"/>
                </a:lnTo>
                <a:lnTo>
                  <a:pt x="651" y="41"/>
                </a:lnTo>
                <a:lnTo>
                  <a:pt x="628" y="33"/>
                </a:lnTo>
                <a:lnTo>
                  <a:pt x="605" y="27"/>
                </a:lnTo>
                <a:lnTo>
                  <a:pt x="579" y="21"/>
                </a:lnTo>
                <a:lnTo>
                  <a:pt x="552" y="15"/>
                </a:lnTo>
                <a:lnTo>
                  <a:pt x="524" y="10"/>
                </a:lnTo>
                <a:lnTo>
                  <a:pt x="494" y="7"/>
                </a:lnTo>
                <a:lnTo>
                  <a:pt x="464" y="3"/>
                </a:lnTo>
                <a:lnTo>
                  <a:pt x="433" y="1"/>
                </a:lnTo>
                <a:lnTo>
                  <a:pt x="400" y="0"/>
                </a:lnTo>
                <a:lnTo>
                  <a:pt x="368" y="0"/>
                </a:lnTo>
                <a:lnTo>
                  <a:pt x="336" y="0"/>
                </a:lnTo>
                <a:lnTo>
                  <a:pt x="305" y="1"/>
                </a:lnTo>
                <a:lnTo>
                  <a:pt x="274" y="3"/>
                </a:lnTo>
                <a:lnTo>
                  <a:pt x="242" y="7"/>
                </a:lnTo>
                <a:lnTo>
                  <a:pt x="214" y="10"/>
                </a:lnTo>
                <a:lnTo>
                  <a:pt x="184" y="15"/>
                </a:lnTo>
                <a:lnTo>
                  <a:pt x="157" y="21"/>
                </a:lnTo>
                <a:lnTo>
                  <a:pt x="131" y="27"/>
                </a:lnTo>
                <a:lnTo>
                  <a:pt x="108" y="33"/>
                </a:lnTo>
                <a:lnTo>
                  <a:pt x="86" y="41"/>
                </a:lnTo>
                <a:lnTo>
                  <a:pt x="66" y="48"/>
                </a:lnTo>
                <a:lnTo>
                  <a:pt x="50" y="57"/>
                </a:lnTo>
                <a:lnTo>
                  <a:pt x="35" y="67"/>
                </a:lnTo>
                <a:lnTo>
                  <a:pt x="23" y="75"/>
                </a:lnTo>
                <a:lnTo>
                  <a:pt x="13" y="85"/>
                </a:lnTo>
                <a:lnTo>
                  <a:pt x="6" y="94"/>
                </a:lnTo>
                <a:lnTo>
                  <a:pt x="1" y="105"/>
                </a:lnTo>
                <a:lnTo>
                  <a:pt x="0" y="115"/>
                </a:lnTo>
                <a:lnTo>
                  <a:pt x="1" y="125"/>
                </a:lnTo>
                <a:lnTo>
                  <a:pt x="6" y="135"/>
                </a:lnTo>
                <a:lnTo>
                  <a:pt x="13" y="144"/>
                </a:lnTo>
                <a:lnTo>
                  <a:pt x="23" y="154"/>
                </a:lnTo>
                <a:lnTo>
                  <a:pt x="35" y="163"/>
                </a:lnTo>
                <a:lnTo>
                  <a:pt x="50" y="172"/>
                </a:lnTo>
                <a:lnTo>
                  <a:pt x="66" y="181"/>
                </a:lnTo>
                <a:lnTo>
                  <a:pt x="86" y="188"/>
                </a:lnTo>
                <a:lnTo>
                  <a:pt x="108" y="196"/>
                </a:lnTo>
                <a:lnTo>
                  <a:pt x="131" y="203"/>
                </a:lnTo>
                <a:lnTo>
                  <a:pt x="157" y="208"/>
                </a:lnTo>
                <a:lnTo>
                  <a:pt x="184" y="214"/>
                </a:lnTo>
                <a:lnTo>
                  <a:pt x="214" y="219"/>
                </a:lnTo>
                <a:lnTo>
                  <a:pt x="242" y="223"/>
                </a:lnTo>
                <a:lnTo>
                  <a:pt x="274" y="226"/>
                </a:lnTo>
                <a:lnTo>
                  <a:pt x="305" y="228"/>
                </a:lnTo>
                <a:lnTo>
                  <a:pt x="336" y="229"/>
                </a:lnTo>
                <a:lnTo>
                  <a:pt x="368" y="230"/>
                </a:lnTo>
                <a:lnTo>
                  <a:pt x="400" y="229"/>
                </a:lnTo>
                <a:lnTo>
                  <a:pt x="433" y="228"/>
                </a:lnTo>
                <a:lnTo>
                  <a:pt x="464" y="226"/>
                </a:lnTo>
                <a:lnTo>
                  <a:pt x="494" y="223"/>
                </a:lnTo>
                <a:lnTo>
                  <a:pt x="524" y="219"/>
                </a:lnTo>
                <a:lnTo>
                  <a:pt x="552" y="214"/>
                </a:lnTo>
                <a:lnTo>
                  <a:pt x="579" y="208"/>
                </a:lnTo>
                <a:lnTo>
                  <a:pt x="605" y="203"/>
                </a:lnTo>
                <a:lnTo>
                  <a:pt x="628" y="196"/>
                </a:lnTo>
                <a:lnTo>
                  <a:pt x="651" y="188"/>
                </a:lnTo>
                <a:lnTo>
                  <a:pt x="670" y="181"/>
                </a:lnTo>
                <a:lnTo>
                  <a:pt x="687" y="172"/>
                </a:lnTo>
                <a:lnTo>
                  <a:pt x="702" y="163"/>
                </a:lnTo>
                <a:lnTo>
                  <a:pt x="715" y="154"/>
                </a:lnTo>
                <a:lnTo>
                  <a:pt x="724" y="144"/>
                </a:lnTo>
                <a:lnTo>
                  <a:pt x="730" y="135"/>
                </a:lnTo>
                <a:lnTo>
                  <a:pt x="736" y="125"/>
                </a:lnTo>
                <a:lnTo>
                  <a:pt x="736" y="115"/>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799" name="Freeform 10">
            <a:extLst>
              <a:ext uri="{FF2B5EF4-FFF2-40B4-BE49-F238E27FC236}">
                <a16:creationId xmlns:a16="http://schemas.microsoft.com/office/drawing/2014/main" id="{D1F011F9-C781-48EF-94A7-A56B0BDECB79}"/>
              </a:ext>
            </a:extLst>
          </p:cNvPr>
          <p:cNvSpPr>
            <a:spLocks/>
          </p:cNvSpPr>
          <p:nvPr/>
        </p:nvSpPr>
        <p:spPr bwMode="auto">
          <a:xfrm>
            <a:off x="3386138" y="3297238"/>
            <a:ext cx="896937"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0 h 240"/>
              <a:gd name="T18" fmla="*/ 2147483646 w 565"/>
              <a:gd name="T19" fmla="*/ 0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2147483646 h 240"/>
              <a:gd name="T54" fmla="*/ 2147483646 w 565"/>
              <a:gd name="T55" fmla="*/ 2147483646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5"/>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5"/>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8" y="239"/>
                </a:lnTo>
                <a:lnTo>
                  <a:pt x="282" y="239"/>
                </a:lnTo>
                <a:lnTo>
                  <a:pt x="306" y="239"/>
                </a:lnTo>
                <a:lnTo>
                  <a:pt x="331" y="237"/>
                </a:lnTo>
                <a:lnTo>
                  <a:pt x="355" y="235"/>
                </a:lnTo>
                <a:lnTo>
                  <a:pt x="379" y="231"/>
                </a:lnTo>
                <a:lnTo>
                  <a:pt x="401" y="227"/>
                </a:lnTo>
                <a:lnTo>
                  <a:pt x="423" y="223"/>
                </a:lnTo>
                <a:lnTo>
                  <a:pt x="444" y="217"/>
                </a:lnTo>
                <a:lnTo>
                  <a:pt x="464" y="211"/>
                </a:lnTo>
                <a:lnTo>
                  <a:pt x="481" y="204"/>
                </a:lnTo>
                <a:lnTo>
                  <a:pt x="498" y="196"/>
                </a:lnTo>
                <a:lnTo>
                  <a:pt x="513" y="188"/>
                </a:lnTo>
                <a:lnTo>
                  <a:pt x="526" y="179"/>
                </a:lnTo>
                <a:lnTo>
                  <a:pt x="538" y="170"/>
                </a:lnTo>
                <a:lnTo>
                  <a:pt x="547" y="160"/>
                </a:lnTo>
                <a:lnTo>
                  <a:pt x="555" y="150"/>
                </a:lnTo>
                <a:lnTo>
                  <a:pt x="560" y="140"/>
                </a:lnTo>
                <a:lnTo>
                  <a:pt x="563" y="129"/>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00" name="Freeform 11">
            <a:extLst>
              <a:ext uri="{FF2B5EF4-FFF2-40B4-BE49-F238E27FC236}">
                <a16:creationId xmlns:a16="http://schemas.microsoft.com/office/drawing/2014/main" id="{6E8EC703-91D6-44EA-B2C0-626965FB1FD9}"/>
              </a:ext>
            </a:extLst>
          </p:cNvPr>
          <p:cNvSpPr>
            <a:spLocks/>
          </p:cNvSpPr>
          <p:nvPr/>
        </p:nvSpPr>
        <p:spPr bwMode="auto">
          <a:xfrm>
            <a:off x="5030788" y="3297238"/>
            <a:ext cx="1133475" cy="381000"/>
          </a:xfrm>
          <a:custGeom>
            <a:avLst/>
            <a:gdLst>
              <a:gd name="T0" fmla="*/ 2147483646 w 714"/>
              <a:gd name="T1" fmla="*/ 2147483646 h 240"/>
              <a:gd name="T2" fmla="*/ 2147483646 w 714"/>
              <a:gd name="T3" fmla="*/ 2147483646 h 240"/>
              <a:gd name="T4" fmla="*/ 2147483646 w 714"/>
              <a:gd name="T5" fmla="*/ 2147483646 h 240"/>
              <a:gd name="T6" fmla="*/ 2147483646 w 714"/>
              <a:gd name="T7" fmla="*/ 2147483646 h 240"/>
              <a:gd name="T8" fmla="*/ 2147483646 w 714"/>
              <a:gd name="T9" fmla="*/ 2147483646 h 240"/>
              <a:gd name="T10" fmla="*/ 2147483646 w 714"/>
              <a:gd name="T11" fmla="*/ 2147483646 h 240"/>
              <a:gd name="T12" fmla="*/ 2147483646 w 714"/>
              <a:gd name="T13" fmla="*/ 2147483646 h 240"/>
              <a:gd name="T14" fmla="*/ 2147483646 w 714"/>
              <a:gd name="T15" fmla="*/ 2147483646 h 240"/>
              <a:gd name="T16" fmla="*/ 2147483646 w 714"/>
              <a:gd name="T17" fmla="*/ 2147483646 h 240"/>
              <a:gd name="T18" fmla="*/ 2147483646 w 714"/>
              <a:gd name="T19" fmla="*/ 2147483646 h 240"/>
              <a:gd name="T20" fmla="*/ 2147483646 w 714"/>
              <a:gd name="T21" fmla="*/ 2147483646 h 240"/>
              <a:gd name="T22" fmla="*/ 2147483646 w 714"/>
              <a:gd name="T23" fmla="*/ 2147483646 h 240"/>
              <a:gd name="T24" fmla="*/ 2147483646 w 714"/>
              <a:gd name="T25" fmla="*/ 2147483646 h 240"/>
              <a:gd name="T26" fmla="*/ 2147483646 w 714"/>
              <a:gd name="T27" fmla="*/ 2147483646 h 240"/>
              <a:gd name="T28" fmla="*/ 2147483646 w 714"/>
              <a:gd name="T29" fmla="*/ 2147483646 h 240"/>
              <a:gd name="T30" fmla="*/ 2147483646 w 714"/>
              <a:gd name="T31" fmla="*/ 2147483646 h 240"/>
              <a:gd name="T32" fmla="*/ 2147483646 w 714"/>
              <a:gd name="T33" fmla="*/ 2147483646 h 240"/>
              <a:gd name="T34" fmla="*/ 2147483646 w 714"/>
              <a:gd name="T35" fmla="*/ 2147483646 h 240"/>
              <a:gd name="T36" fmla="*/ 2147483646 w 714"/>
              <a:gd name="T37" fmla="*/ 2147483646 h 240"/>
              <a:gd name="T38" fmla="*/ 2147483646 w 714"/>
              <a:gd name="T39" fmla="*/ 2147483646 h 240"/>
              <a:gd name="T40" fmla="*/ 2147483646 w 714"/>
              <a:gd name="T41" fmla="*/ 2147483646 h 240"/>
              <a:gd name="T42" fmla="*/ 2147483646 w 714"/>
              <a:gd name="T43" fmla="*/ 2147483646 h 240"/>
              <a:gd name="T44" fmla="*/ 2147483646 w 714"/>
              <a:gd name="T45" fmla="*/ 2147483646 h 240"/>
              <a:gd name="T46" fmla="*/ 2147483646 w 714"/>
              <a:gd name="T47" fmla="*/ 2147483646 h 240"/>
              <a:gd name="T48" fmla="*/ 2147483646 w 714"/>
              <a:gd name="T49" fmla="*/ 2147483646 h 240"/>
              <a:gd name="T50" fmla="*/ 2147483646 w 714"/>
              <a:gd name="T51" fmla="*/ 2147483646 h 240"/>
              <a:gd name="T52" fmla="*/ 2147483646 w 714"/>
              <a:gd name="T53" fmla="*/ 0 h 240"/>
              <a:gd name="T54" fmla="*/ 2147483646 w 714"/>
              <a:gd name="T55" fmla="*/ 0 h 240"/>
              <a:gd name="T56" fmla="*/ 2147483646 w 714"/>
              <a:gd name="T57" fmla="*/ 2147483646 h 240"/>
              <a:gd name="T58" fmla="*/ 2147483646 w 714"/>
              <a:gd name="T59" fmla="*/ 2147483646 h 240"/>
              <a:gd name="T60" fmla="*/ 2147483646 w 714"/>
              <a:gd name="T61" fmla="*/ 2147483646 h 240"/>
              <a:gd name="T62" fmla="*/ 2147483646 w 714"/>
              <a:gd name="T63" fmla="*/ 2147483646 h 240"/>
              <a:gd name="T64" fmla="*/ 2147483646 w 714"/>
              <a:gd name="T65" fmla="*/ 2147483646 h 240"/>
              <a:gd name="T66" fmla="*/ 2147483646 w 714"/>
              <a:gd name="T67" fmla="*/ 2147483646 h 240"/>
              <a:gd name="T68" fmla="*/ 2147483646 w 714"/>
              <a:gd name="T69" fmla="*/ 2147483646 h 240"/>
              <a:gd name="T70" fmla="*/ 2147483646 w 714"/>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4"/>
              <a:gd name="T109" fmla="*/ 0 h 240"/>
              <a:gd name="T110" fmla="*/ 714 w 714"/>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4" h="240">
                <a:moveTo>
                  <a:pt x="0" y="119"/>
                </a:moveTo>
                <a:lnTo>
                  <a:pt x="2" y="129"/>
                </a:lnTo>
                <a:lnTo>
                  <a:pt x="6" y="140"/>
                </a:lnTo>
                <a:lnTo>
                  <a:pt x="12" y="150"/>
                </a:lnTo>
                <a:lnTo>
                  <a:pt x="22" y="160"/>
                </a:lnTo>
                <a:lnTo>
                  <a:pt x="34" y="170"/>
                </a:lnTo>
                <a:lnTo>
                  <a:pt x="48" y="179"/>
                </a:lnTo>
                <a:lnTo>
                  <a:pt x="64" y="188"/>
                </a:lnTo>
                <a:lnTo>
                  <a:pt x="83" y="196"/>
                </a:lnTo>
                <a:lnTo>
                  <a:pt x="104" y="204"/>
                </a:lnTo>
                <a:lnTo>
                  <a:pt x="127" y="211"/>
                </a:lnTo>
                <a:lnTo>
                  <a:pt x="152" y="217"/>
                </a:lnTo>
                <a:lnTo>
                  <a:pt x="178" y="223"/>
                </a:lnTo>
                <a:lnTo>
                  <a:pt x="206" y="227"/>
                </a:lnTo>
                <a:lnTo>
                  <a:pt x="235" y="231"/>
                </a:lnTo>
                <a:lnTo>
                  <a:pt x="265" y="235"/>
                </a:lnTo>
                <a:lnTo>
                  <a:pt x="295" y="237"/>
                </a:lnTo>
                <a:lnTo>
                  <a:pt x="326" y="239"/>
                </a:lnTo>
                <a:lnTo>
                  <a:pt x="356" y="239"/>
                </a:lnTo>
                <a:lnTo>
                  <a:pt x="388" y="239"/>
                </a:lnTo>
                <a:lnTo>
                  <a:pt x="418" y="237"/>
                </a:lnTo>
                <a:lnTo>
                  <a:pt x="450" y="235"/>
                </a:lnTo>
                <a:lnTo>
                  <a:pt x="479" y="231"/>
                </a:lnTo>
                <a:lnTo>
                  <a:pt x="508" y="227"/>
                </a:lnTo>
                <a:lnTo>
                  <a:pt x="534" y="223"/>
                </a:lnTo>
                <a:lnTo>
                  <a:pt x="561" y="217"/>
                </a:lnTo>
                <a:lnTo>
                  <a:pt x="586" y="211"/>
                </a:lnTo>
                <a:lnTo>
                  <a:pt x="609" y="204"/>
                </a:lnTo>
                <a:lnTo>
                  <a:pt x="629" y="196"/>
                </a:lnTo>
                <a:lnTo>
                  <a:pt x="648" y="188"/>
                </a:lnTo>
                <a:lnTo>
                  <a:pt x="666" y="179"/>
                </a:lnTo>
                <a:lnTo>
                  <a:pt x="680" y="169"/>
                </a:lnTo>
                <a:lnTo>
                  <a:pt x="691" y="160"/>
                </a:lnTo>
                <a:lnTo>
                  <a:pt x="701" y="150"/>
                </a:lnTo>
                <a:lnTo>
                  <a:pt x="707" y="140"/>
                </a:lnTo>
                <a:lnTo>
                  <a:pt x="711" y="129"/>
                </a:lnTo>
                <a:lnTo>
                  <a:pt x="713" y="119"/>
                </a:lnTo>
                <a:lnTo>
                  <a:pt x="711" y="108"/>
                </a:lnTo>
                <a:lnTo>
                  <a:pt x="707" y="98"/>
                </a:lnTo>
                <a:lnTo>
                  <a:pt x="701" y="88"/>
                </a:lnTo>
                <a:lnTo>
                  <a:pt x="691" y="78"/>
                </a:lnTo>
                <a:lnTo>
                  <a:pt x="680" y="68"/>
                </a:lnTo>
                <a:lnTo>
                  <a:pt x="666" y="59"/>
                </a:lnTo>
                <a:lnTo>
                  <a:pt x="648" y="50"/>
                </a:lnTo>
                <a:lnTo>
                  <a:pt x="629" y="42"/>
                </a:lnTo>
                <a:lnTo>
                  <a:pt x="609" y="35"/>
                </a:lnTo>
                <a:lnTo>
                  <a:pt x="585" y="27"/>
                </a:lnTo>
                <a:lnTo>
                  <a:pt x="561" y="21"/>
                </a:lnTo>
                <a:lnTo>
                  <a:pt x="534" y="15"/>
                </a:lnTo>
                <a:lnTo>
                  <a:pt x="508" y="11"/>
                </a:lnTo>
                <a:lnTo>
                  <a:pt x="479" y="6"/>
                </a:lnTo>
                <a:lnTo>
                  <a:pt x="448" y="4"/>
                </a:lnTo>
                <a:lnTo>
                  <a:pt x="418" y="1"/>
                </a:lnTo>
                <a:lnTo>
                  <a:pt x="388" y="0"/>
                </a:lnTo>
                <a:lnTo>
                  <a:pt x="356" y="0"/>
                </a:lnTo>
                <a:lnTo>
                  <a:pt x="326" y="0"/>
                </a:lnTo>
                <a:lnTo>
                  <a:pt x="295" y="1"/>
                </a:lnTo>
                <a:lnTo>
                  <a:pt x="264" y="4"/>
                </a:lnTo>
                <a:lnTo>
                  <a:pt x="235" y="7"/>
                </a:lnTo>
                <a:lnTo>
                  <a:pt x="206" y="11"/>
                </a:lnTo>
                <a:lnTo>
                  <a:pt x="178" y="16"/>
                </a:lnTo>
                <a:lnTo>
                  <a:pt x="152" y="21"/>
                </a:lnTo>
                <a:lnTo>
                  <a:pt x="127" y="27"/>
                </a:lnTo>
                <a:lnTo>
                  <a:pt x="104" y="35"/>
                </a:lnTo>
                <a:lnTo>
                  <a:pt x="83" y="42"/>
                </a:lnTo>
                <a:lnTo>
                  <a:pt x="64" y="51"/>
                </a:lnTo>
                <a:lnTo>
                  <a:pt x="48" y="60"/>
                </a:lnTo>
                <a:lnTo>
                  <a:pt x="34" y="68"/>
                </a:lnTo>
                <a:lnTo>
                  <a:pt x="22" y="78"/>
                </a:lnTo>
                <a:lnTo>
                  <a:pt x="12" y="88"/>
                </a:lnTo>
                <a:lnTo>
                  <a:pt x="6" y="98"/>
                </a:lnTo>
                <a:lnTo>
                  <a:pt x="2" y="109"/>
                </a:lnTo>
                <a:lnTo>
                  <a:pt x="0"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01" name="Freeform 12">
            <a:extLst>
              <a:ext uri="{FF2B5EF4-FFF2-40B4-BE49-F238E27FC236}">
                <a16:creationId xmlns:a16="http://schemas.microsoft.com/office/drawing/2014/main" id="{840807A2-430D-4A88-A684-6F81ED49B6A8}"/>
              </a:ext>
            </a:extLst>
          </p:cNvPr>
          <p:cNvSpPr>
            <a:spLocks/>
          </p:cNvSpPr>
          <p:nvPr/>
        </p:nvSpPr>
        <p:spPr bwMode="auto">
          <a:xfrm>
            <a:off x="7324725" y="3016250"/>
            <a:ext cx="896938" cy="382588"/>
          </a:xfrm>
          <a:custGeom>
            <a:avLst/>
            <a:gdLst>
              <a:gd name="T0" fmla="*/ 2147483646 w 565"/>
              <a:gd name="T1" fmla="*/ 2147483646 h 241"/>
              <a:gd name="T2" fmla="*/ 2147483646 w 565"/>
              <a:gd name="T3" fmla="*/ 2147483646 h 241"/>
              <a:gd name="T4" fmla="*/ 2147483646 w 565"/>
              <a:gd name="T5" fmla="*/ 2147483646 h 241"/>
              <a:gd name="T6" fmla="*/ 2147483646 w 565"/>
              <a:gd name="T7" fmla="*/ 2147483646 h 241"/>
              <a:gd name="T8" fmla="*/ 2147483646 w 565"/>
              <a:gd name="T9" fmla="*/ 2147483646 h 241"/>
              <a:gd name="T10" fmla="*/ 2147483646 w 565"/>
              <a:gd name="T11" fmla="*/ 2147483646 h 241"/>
              <a:gd name="T12" fmla="*/ 2147483646 w 565"/>
              <a:gd name="T13" fmla="*/ 2147483646 h 241"/>
              <a:gd name="T14" fmla="*/ 2147483646 w 565"/>
              <a:gd name="T15" fmla="*/ 2147483646 h 241"/>
              <a:gd name="T16" fmla="*/ 2147483646 w 565"/>
              <a:gd name="T17" fmla="*/ 2147483646 h 241"/>
              <a:gd name="T18" fmla="*/ 2147483646 w 565"/>
              <a:gd name="T19" fmla="*/ 2147483646 h 241"/>
              <a:gd name="T20" fmla="*/ 2147483646 w 565"/>
              <a:gd name="T21" fmla="*/ 2147483646 h 241"/>
              <a:gd name="T22" fmla="*/ 2147483646 w 565"/>
              <a:gd name="T23" fmla="*/ 2147483646 h 241"/>
              <a:gd name="T24" fmla="*/ 2147483646 w 565"/>
              <a:gd name="T25" fmla="*/ 2147483646 h 241"/>
              <a:gd name="T26" fmla="*/ 2147483646 w 565"/>
              <a:gd name="T27" fmla="*/ 2147483646 h 241"/>
              <a:gd name="T28" fmla="*/ 2147483646 w 565"/>
              <a:gd name="T29" fmla="*/ 2147483646 h 241"/>
              <a:gd name="T30" fmla="*/ 2147483646 w 565"/>
              <a:gd name="T31" fmla="*/ 2147483646 h 241"/>
              <a:gd name="T32" fmla="*/ 2147483646 w 565"/>
              <a:gd name="T33" fmla="*/ 2147483646 h 241"/>
              <a:gd name="T34" fmla="*/ 2147483646 w 565"/>
              <a:gd name="T35" fmla="*/ 2147483646 h 241"/>
              <a:gd name="T36" fmla="*/ 2147483646 w 565"/>
              <a:gd name="T37" fmla="*/ 2147483646 h 241"/>
              <a:gd name="T38" fmla="*/ 2147483646 w 565"/>
              <a:gd name="T39" fmla="*/ 2147483646 h 241"/>
              <a:gd name="T40" fmla="*/ 2147483646 w 565"/>
              <a:gd name="T41" fmla="*/ 2147483646 h 241"/>
              <a:gd name="T42" fmla="*/ 2147483646 w 565"/>
              <a:gd name="T43" fmla="*/ 2147483646 h 241"/>
              <a:gd name="T44" fmla="*/ 2147483646 w 565"/>
              <a:gd name="T45" fmla="*/ 2147483646 h 241"/>
              <a:gd name="T46" fmla="*/ 2147483646 w 565"/>
              <a:gd name="T47" fmla="*/ 2147483646 h 241"/>
              <a:gd name="T48" fmla="*/ 2147483646 w 565"/>
              <a:gd name="T49" fmla="*/ 2147483646 h 241"/>
              <a:gd name="T50" fmla="*/ 2147483646 w 565"/>
              <a:gd name="T51" fmla="*/ 2147483646 h 241"/>
              <a:gd name="T52" fmla="*/ 2147483646 w 565"/>
              <a:gd name="T53" fmla="*/ 2147483646 h 241"/>
              <a:gd name="T54" fmla="*/ 2147483646 w 565"/>
              <a:gd name="T55" fmla="*/ 2147483646 h 241"/>
              <a:gd name="T56" fmla="*/ 2147483646 w 565"/>
              <a:gd name="T57" fmla="*/ 2147483646 h 241"/>
              <a:gd name="T58" fmla="*/ 2147483646 w 565"/>
              <a:gd name="T59" fmla="*/ 2147483646 h 241"/>
              <a:gd name="T60" fmla="*/ 2147483646 w 565"/>
              <a:gd name="T61" fmla="*/ 2147483646 h 241"/>
              <a:gd name="T62" fmla="*/ 2147483646 w 565"/>
              <a:gd name="T63" fmla="*/ 2147483646 h 241"/>
              <a:gd name="T64" fmla="*/ 2147483646 w 565"/>
              <a:gd name="T65" fmla="*/ 2147483646 h 241"/>
              <a:gd name="T66" fmla="*/ 2147483646 w 565"/>
              <a:gd name="T67" fmla="*/ 2147483646 h 241"/>
              <a:gd name="T68" fmla="*/ 2147483646 w 565"/>
              <a:gd name="T69" fmla="*/ 2147483646 h 241"/>
              <a:gd name="T70" fmla="*/ 2147483646 w 565"/>
              <a:gd name="T71" fmla="*/ 2147483646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1"/>
              <a:gd name="T110" fmla="*/ 565 w 565"/>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1">
                <a:moveTo>
                  <a:pt x="564" y="120"/>
                </a:moveTo>
                <a:lnTo>
                  <a:pt x="563" y="110"/>
                </a:lnTo>
                <a:lnTo>
                  <a:pt x="560" y="99"/>
                </a:lnTo>
                <a:lnTo>
                  <a:pt x="554" y="89"/>
                </a:lnTo>
                <a:lnTo>
                  <a:pt x="547" y="79"/>
                </a:lnTo>
                <a:lnTo>
                  <a:pt x="538" y="70"/>
                </a:lnTo>
                <a:lnTo>
                  <a:pt x="526" y="60"/>
                </a:lnTo>
                <a:lnTo>
                  <a:pt x="513" y="51"/>
                </a:lnTo>
                <a:lnTo>
                  <a:pt x="498" y="43"/>
                </a:lnTo>
                <a:lnTo>
                  <a:pt x="482" y="35"/>
                </a:lnTo>
                <a:lnTo>
                  <a:pt x="463" y="29"/>
                </a:lnTo>
                <a:lnTo>
                  <a:pt x="444" y="22"/>
                </a:lnTo>
                <a:lnTo>
                  <a:pt x="423" y="16"/>
                </a:lnTo>
                <a:lnTo>
                  <a:pt x="401" y="11"/>
                </a:lnTo>
                <a:lnTo>
                  <a:pt x="378" y="8"/>
                </a:lnTo>
                <a:lnTo>
                  <a:pt x="355" y="4"/>
                </a:lnTo>
                <a:lnTo>
                  <a:pt x="331" y="2"/>
                </a:lnTo>
                <a:lnTo>
                  <a:pt x="307" y="1"/>
                </a:lnTo>
                <a:lnTo>
                  <a:pt x="282" y="0"/>
                </a:lnTo>
                <a:lnTo>
                  <a:pt x="257" y="1"/>
                </a:lnTo>
                <a:lnTo>
                  <a:pt x="233" y="2"/>
                </a:lnTo>
                <a:lnTo>
                  <a:pt x="209" y="4"/>
                </a:lnTo>
                <a:lnTo>
                  <a:pt x="186" y="8"/>
                </a:lnTo>
                <a:lnTo>
                  <a:pt x="163" y="11"/>
                </a:lnTo>
                <a:lnTo>
                  <a:pt x="141" y="16"/>
                </a:lnTo>
                <a:lnTo>
                  <a:pt x="120" y="22"/>
                </a:lnTo>
                <a:lnTo>
                  <a:pt x="101" y="29"/>
                </a:lnTo>
                <a:lnTo>
                  <a:pt x="83" y="35"/>
                </a:lnTo>
                <a:lnTo>
                  <a:pt x="66" y="43"/>
                </a:lnTo>
                <a:lnTo>
                  <a:pt x="51" y="51"/>
                </a:lnTo>
                <a:lnTo>
                  <a:pt x="38" y="60"/>
                </a:lnTo>
                <a:lnTo>
                  <a:pt x="26" y="70"/>
                </a:lnTo>
                <a:lnTo>
                  <a:pt x="17" y="79"/>
                </a:lnTo>
                <a:lnTo>
                  <a:pt x="10" y="89"/>
                </a:lnTo>
                <a:lnTo>
                  <a:pt x="4" y="99"/>
                </a:lnTo>
                <a:lnTo>
                  <a:pt x="1" y="110"/>
                </a:lnTo>
                <a:lnTo>
                  <a:pt x="0" y="120"/>
                </a:lnTo>
                <a:lnTo>
                  <a:pt x="1" y="131"/>
                </a:lnTo>
                <a:lnTo>
                  <a:pt x="4" y="141"/>
                </a:lnTo>
                <a:lnTo>
                  <a:pt x="10" y="151"/>
                </a:lnTo>
                <a:lnTo>
                  <a:pt x="17" y="161"/>
                </a:lnTo>
                <a:lnTo>
                  <a:pt x="26" y="171"/>
                </a:lnTo>
                <a:lnTo>
                  <a:pt x="38" y="180"/>
                </a:lnTo>
                <a:lnTo>
                  <a:pt x="51" y="189"/>
                </a:lnTo>
                <a:lnTo>
                  <a:pt x="66" y="197"/>
                </a:lnTo>
                <a:lnTo>
                  <a:pt x="83" y="205"/>
                </a:lnTo>
                <a:lnTo>
                  <a:pt x="101" y="212"/>
                </a:lnTo>
                <a:lnTo>
                  <a:pt x="120" y="218"/>
                </a:lnTo>
                <a:lnTo>
                  <a:pt x="141" y="224"/>
                </a:lnTo>
                <a:lnTo>
                  <a:pt x="163" y="229"/>
                </a:lnTo>
                <a:lnTo>
                  <a:pt x="186" y="233"/>
                </a:lnTo>
                <a:lnTo>
                  <a:pt x="209" y="236"/>
                </a:lnTo>
                <a:lnTo>
                  <a:pt x="233" y="238"/>
                </a:lnTo>
                <a:lnTo>
                  <a:pt x="257" y="239"/>
                </a:lnTo>
                <a:lnTo>
                  <a:pt x="282" y="240"/>
                </a:lnTo>
                <a:lnTo>
                  <a:pt x="307" y="239"/>
                </a:lnTo>
                <a:lnTo>
                  <a:pt x="331"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02" name="Freeform 13">
            <a:extLst>
              <a:ext uri="{FF2B5EF4-FFF2-40B4-BE49-F238E27FC236}">
                <a16:creationId xmlns:a16="http://schemas.microsoft.com/office/drawing/2014/main" id="{5DD758F9-2B92-4006-ACE6-0B3E1D6FC748}"/>
              </a:ext>
            </a:extLst>
          </p:cNvPr>
          <p:cNvSpPr>
            <a:spLocks/>
          </p:cNvSpPr>
          <p:nvPr/>
        </p:nvSpPr>
        <p:spPr bwMode="auto">
          <a:xfrm>
            <a:off x="6910388" y="1887538"/>
            <a:ext cx="898525" cy="382587"/>
          </a:xfrm>
          <a:custGeom>
            <a:avLst/>
            <a:gdLst>
              <a:gd name="T0" fmla="*/ 2147483646 w 566"/>
              <a:gd name="T1" fmla="*/ 2147483646 h 241"/>
              <a:gd name="T2" fmla="*/ 2147483646 w 566"/>
              <a:gd name="T3" fmla="*/ 2147483646 h 241"/>
              <a:gd name="T4" fmla="*/ 2147483646 w 566"/>
              <a:gd name="T5" fmla="*/ 2147483646 h 241"/>
              <a:gd name="T6" fmla="*/ 2147483646 w 566"/>
              <a:gd name="T7" fmla="*/ 2147483646 h 241"/>
              <a:gd name="T8" fmla="*/ 2147483646 w 566"/>
              <a:gd name="T9" fmla="*/ 2147483646 h 241"/>
              <a:gd name="T10" fmla="*/ 2147483646 w 566"/>
              <a:gd name="T11" fmla="*/ 2147483646 h 241"/>
              <a:gd name="T12" fmla="*/ 2147483646 w 566"/>
              <a:gd name="T13" fmla="*/ 2147483646 h 241"/>
              <a:gd name="T14" fmla="*/ 2147483646 w 566"/>
              <a:gd name="T15" fmla="*/ 2147483646 h 241"/>
              <a:gd name="T16" fmla="*/ 2147483646 w 566"/>
              <a:gd name="T17" fmla="*/ 2147483646 h 241"/>
              <a:gd name="T18" fmla="*/ 2147483646 w 566"/>
              <a:gd name="T19" fmla="*/ 2147483646 h 241"/>
              <a:gd name="T20" fmla="*/ 2147483646 w 566"/>
              <a:gd name="T21" fmla="*/ 2147483646 h 241"/>
              <a:gd name="T22" fmla="*/ 2147483646 w 566"/>
              <a:gd name="T23" fmla="*/ 2147483646 h 241"/>
              <a:gd name="T24" fmla="*/ 2147483646 w 566"/>
              <a:gd name="T25" fmla="*/ 2147483646 h 241"/>
              <a:gd name="T26" fmla="*/ 2147483646 w 566"/>
              <a:gd name="T27" fmla="*/ 2147483646 h 241"/>
              <a:gd name="T28" fmla="*/ 2147483646 w 566"/>
              <a:gd name="T29" fmla="*/ 2147483646 h 241"/>
              <a:gd name="T30" fmla="*/ 2147483646 w 566"/>
              <a:gd name="T31" fmla="*/ 2147483646 h 241"/>
              <a:gd name="T32" fmla="*/ 2147483646 w 566"/>
              <a:gd name="T33" fmla="*/ 2147483646 h 241"/>
              <a:gd name="T34" fmla="*/ 2147483646 w 566"/>
              <a:gd name="T35" fmla="*/ 2147483646 h 241"/>
              <a:gd name="T36" fmla="*/ 2147483646 w 566"/>
              <a:gd name="T37" fmla="*/ 2147483646 h 241"/>
              <a:gd name="T38" fmla="*/ 2147483646 w 566"/>
              <a:gd name="T39" fmla="*/ 2147483646 h 241"/>
              <a:gd name="T40" fmla="*/ 2147483646 w 566"/>
              <a:gd name="T41" fmla="*/ 2147483646 h 241"/>
              <a:gd name="T42" fmla="*/ 2147483646 w 566"/>
              <a:gd name="T43" fmla="*/ 2147483646 h 241"/>
              <a:gd name="T44" fmla="*/ 2147483646 w 566"/>
              <a:gd name="T45" fmla="*/ 2147483646 h 241"/>
              <a:gd name="T46" fmla="*/ 2147483646 w 566"/>
              <a:gd name="T47" fmla="*/ 2147483646 h 241"/>
              <a:gd name="T48" fmla="*/ 2147483646 w 566"/>
              <a:gd name="T49" fmla="*/ 2147483646 h 241"/>
              <a:gd name="T50" fmla="*/ 2147483646 w 566"/>
              <a:gd name="T51" fmla="*/ 2147483646 h 241"/>
              <a:gd name="T52" fmla="*/ 2147483646 w 566"/>
              <a:gd name="T53" fmla="*/ 2147483646 h 241"/>
              <a:gd name="T54" fmla="*/ 2147483646 w 566"/>
              <a:gd name="T55" fmla="*/ 2147483646 h 241"/>
              <a:gd name="T56" fmla="*/ 2147483646 w 566"/>
              <a:gd name="T57" fmla="*/ 2147483646 h 241"/>
              <a:gd name="T58" fmla="*/ 2147483646 w 566"/>
              <a:gd name="T59" fmla="*/ 2147483646 h 241"/>
              <a:gd name="T60" fmla="*/ 2147483646 w 566"/>
              <a:gd name="T61" fmla="*/ 2147483646 h 241"/>
              <a:gd name="T62" fmla="*/ 2147483646 w 566"/>
              <a:gd name="T63" fmla="*/ 2147483646 h 241"/>
              <a:gd name="T64" fmla="*/ 2147483646 w 566"/>
              <a:gd name="T65" fmla="*/ 2147483646 h 241"/>
              <a:gd name="T66" fmla="*/ 2147483646 w 566"/>
              <a:gd name="T67" fmla="*/ 2147483646 h 241"/>
              <a:gd name="T68" fmla="*/ 2147483646 w 566"/>
              <a:gd name="T69" fmla="*/ 2147483646 h 241"/>
              <a:gd name="T70" fmla="*/ 2147483646 w 566"/>
              <a:gd name="T71" fmla="*/ 2147483646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6"/>
              <a:gd name="T109" fmla="*/ 0 h 241"/>
              <a:gd name="T110" fmla="*/ 566 w 566"/>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6" h="241">
                <a:moveTo>
                  <a:pt x="565" y="120"/>
                </a:moveTo>
                <a:lnTo>
                  <a:pt x="563" y="109"/>
                </a:lnTo>
                <a:lnTo>
                  <a:pt x="560" y="99"/>
                </a:lnTo>
                <a:lnTo>
                  <a:pt x="555" y="89"/>
                </a:lnTo>
                <a:lnTo>
                  <a:pt x="547" y="79"/>
                </a:lnTo>
                <a:lnTo>
                  <a:pt x="538" y="69"/>
                </a:lnTo>
                <a:lnTo>
                  <a:pt x="527" y="60"/>
                </a:lnTo>
                <a:lnTo>
                  <a:pt x="513" y="51"/>
                </a:lnTo>
                <a:lnTo>
                  <a:pt x="498" y="43"/>
                </a:lnTo>
                <a:lnTo>
                  <a:pt x="482" y="35"/>
                </a:lnTo>
                <a:lnTo>
                  <a:pt x="463" y="28"/>
                </a:lnTo>
                <a:lnTo>
                  <a:pt x="444" y="22"/>
                </a:lnTo>
                <a:lnTo>
                  <a:pt x="424" y="16"/>
                </a:lnTo>
                <a:lnTo>
                  <a:pt x="401" y="12"/>
                </a:lnTo>
                <a:lnTo>
                  <a:pt x="379" y="7"/>
                </a:lnTo>
                <a:lnTo>
                  <a:pt x="355" y="4"/>
                </a:lnTo>
                <a:lnTo>
                  <a:pt x="331" y="2"/>
                </a:lnTo>
                <a:lnTo>
                  <a:pt x="307" y="1"/>
                </a:lnTo>
                <a:lnTo>
                  <a:pt x="282" y="0"/>
                </a:lnTo>
                <a:lnTo>
                  <a:pt x="258" y="1"/>
                </a:lnTo>
                <a:lnTo>
                  <a:pt x="233" y="2"/>
                </a:lnTo>
                <a:lnTo>
                  <a:pt x="209" y="4"/>
                </a:lnTo>
                <a:lnTo>
                  <a:pt x="186" y="7"/>
                </a:lnTo>
                <a:lnTo>
                  <a:pt x="163" y="12"/>
                </a:lnTo>
                <a:lnTo>
                  <a:pt x="141" y="16"/>
                </a:lnTo>
                <a:lnTo>
                  <a:pt x="120" y="22"/>
                </a:lnTo>
                <a:lnTo>
                  <a:pt x="101" y="28"/>
                </a:lnTo>
                <a:lnTo>
                  <a:pt x="83" y="35"/>
                </a:lnTo>
                <a:lnTo>
                  <a:pt x="66" y="43"/>
                </a:lnTo>
                <a:lnTo>
                  <a:pt x="51" y="51"/>
                </a:lnTo>
                <a:lnTo>
                  <a:pt x="38" y="60"/>
                </a:lnTo>
                <a:lnTo>
                  <a:pt x="27" y="69"/>
                </a:lnTo>
                <a:lnTo>
                  <a:pt x="17" y="79"/>
                </a:lnTo>
                <a:lnTo>
                  <a:pt x="10" y="89"/>
                </a:lnTo>
                <a:lnTo>
                  <a:pt x="4" y="99"/>
                </a:lnTo>
                <a:lnTo>
                  <a:pt x="2" y="109"/>
                </a:lnTo>
                <a:lnTo>
                  <a:pt x="0" y="120"/>
                </a:lnTo>
                <a:lnTo>
                  <a:pt x="2" y="130"/>
                </a:lnTo>
                <a:lnTo>
                  <a:pt x="4" y="141"/>
                </a:lnTo>
                <a:lnTo>
                  <a:pt x="10" y="151"/>
                </a:lnTo>
                <a:lnTo>
                  <a:pt x="17" y="161"/>
                </a:lnTo>
                <a:lnTo>
                  <a:pt x="27" y="170"/>
                </a:lnTo>
                <a:lnTo>
                  <a:pt x="38" y="180"/>
                </a:lnTo>
                <a:lnTo>
                  <a:pt x="51" y="188"/>
                </a:lnTo>
                <a:lnTo>
                  <a:pt x="66" y="197"/>
                </a:lnTo>
                <a:lnTo>
                  <a:pt x="83" y="205"/>
                </a:lnTo>
                <a:lnTo>
                  <a:pt x="101" y="212"/>
                </a:lnTo>
                <a:lnTo>
                  <a:pt x="120" y="218"/>
                </a:lnTo>
                <a:lnTo>
                  <a:pt x="141" y="223"/>
                </a:lnTo>
                <a:lnTo>
                  <a:pt x="163" y="228"/>
                </a:lnTo>
                <a:lnTo>
                  <a:pt x="186" y="232"/>
                </a:lnTo>
                <a:lnTo>
                  <a:pt x="209" y="236"/>
                </a:lnTo>
                <a:lnTo>
                  <a:pt x="233" y="238"/>
                </a:lnTo>
                <a:lnTo>
                  <a:pt x="258" y="239"/>
                </a:lnTo>
                <a:lnTo>
                  <a:pt x="282" y="240"/>
                </a:lnTo>
                <a:lnTo>
                  <a:pt x="307" y="239"/>
                </a:lnTo>
                <a:lnTo>
                  <a:pt x="331" y="238"/>
                </a:lnTo>
                <a:lnTo>
                  <a:pt x="355" y="236"/>
                </a:lnTo>
                <a:lnTo>
                  <a:pt x="379" y="232"/>
                </a:lnTo>
                <a:lnTo>
                  <a:pt x="401" y="228"/>
                </a:lnTo>
                <a:lnTo>
                  <a:pt x="424" y="223"/>
                </a:lnTo>
                <a:lnTo>
                  <a:pt x="444" y="218"/>
                </a:lnTo>
                <a:lnTo>
                  <a:pt x="463" y="212"/>
                </a:lnTo>
                <a:lnTo>
                  <a:pt x="482" y="205"/>
                </a:lnTo>
                <a:lnTo>
                  <a:pt x="498" y="197"/>
                </a:lnTo>
                <a:lnTo>
                  <a:pt x="513" y="188"/>
                </a:lnTo>
                <a:lnTo>
                  <a:pt x="527" y="180"/>
                </a:lnTo>
                <a:lnTo>
                  <a:pt x="538" y="170"/>
                </a:lnTo>
                <a:lnTo>
                  <a:pt x="547" y="161"/>
                </a:lnTo>
                <a:lnTo>
                  <a:pt x="555" y="151"/>
                </a:lnTo>
                <a:lnTo>
                  <a:pt x="560" y="141"/>
                </a:lnTo>
                <a:lnTo>
                  <a:pt x="563" y="130"/>
                </a:lnTo>
                <a:lnTo>
                  <a:pt x="565" y="1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03" name="Freeform 14">
            <a:extLst>
              <a:ext uri="{FF2B5EF4-FFF2-40B4-BE49-F238E27FC236}">
                <a16:creationId xmlns:a16="http://schemas.microsoft.com/office/drawing/2014/main" id="{E4EDF523-24B0-4EB7-8CE2-553EB41CA660}"/>
              </a:ext>
            </a:extLst>
          </p:cNvPr>
          <p:cNvSpPr>
            <a:spLocks/>
          </p:cNvSpPr>
          <p:nvPr/>
        </p:nvSpPr>
        <p:spPr bwMode="auto">
          <a:xfrm>
            <a:off x="7324725" y="3911600"/>
            <a:ext cx="1355725" cy="387350"/>
          </a:xfrm>
          <a:custGeom>
            <a:avLst/>
            <a:gdLst>
              <a:gd name="T0" fmla="*/ 2147483646 w 854"/>
              <a:gd name="T1" fmla="*/ 2147483646 h 244"/>
              <a:gd name="T2" fmla="*/ 2147483646 w 854"/>
              <a:gd name="T3" fmla="*/ 0 h 244"/>
              <a:gd name="T4" fmla="*/ 0 w 854"/>
              <a:gd name="T5" fmla="*/ 0 h 244"/>
              <a:gd name="T6" fmla="*/ 0 w 854"/>
              <a:gd name="T7" fmla="*/ 2147483646 h 244"/>
              <a:gd name="T8" fmla="*/ 2147483646 w 854"/>
              <a:gd name="T9" fmla="*/ 2147483646 h 244"/>
              <a:gd name="T10" fmla="*/ 0 60000 65536"/>
              <a:gd name="T11" fmla="*/ 0 60000 65536"/>
              <a:gd name="T12" fmla="*/ 0 60000 65536"/>
              <a:gd name="T13" fmla="*/ 0 60000 65536"/>
              <a:gd name="T14" fmla="*/ 0 60000 65536"/>
              <a:gd name="T15" fmla="*/ 0 w 854"/>
              <a:gd name="T16" fmla="*/ 0 h 244"/>
              <a:gd name="T17" fmla="*/ 854 w 854"/>
              <a:gd name="T18" fmla="*/ 244 h 244"/>
            </a:gdLst>
            <a:ahLst/>
            <a:cxnLst>
              <a:cxn ang="T10">
                <a:pos x="T0" y="T1"/>
              </a:cxn>
              <a:cxn ang="T11">
                <a:pos x="T2" y="T3"/>
              </a:cxn>
              <a:cxn ang="T12">
                <a:pos x="T4" y="T5"/>
              </a:cxn>
              <a:cxn ang="T13">
                <a:pos x="T6" y="T7"/>
              </a:cxn>
              <a:cxn ang="T14">
                <a:pos x="T8" y="T9"/>
              </a:cxn>
            </a:cxnLst>
            <a:rect l="T15" t="T16" r="T17" b="T18"/>
            <a:pathLst>
              <a:path w="854" h="244">
                <a:moveTo>
                  <a:pt x="853" y="243"/>
                </a:moveTo>
                <a:lnTo>
                  <a:pt x="853" y="0"/>
                </a:lnTo>
                <a:lnTo>
                  <a:pt x="0" y="0"/>
                </a:lnTo>
                <a:lnTo>
                  <a:pt x="0" y="243"/>
                </a:lnTo>
                <a:lnTo>
                  <a:pt x="853" y="24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04" name="Freeform 15">
            <a:extLst>
              <a:ext uri="{FF2B5EF4-FFF2-40B4-BE49-F238E27FC236}">
                <a16:creationId xmlns:a16="http://schemas.microsoft.com/office/drawing/2014/main" id="{35A7886A-4960-4DA4-B3DE-E1E9551CC575}"/>
              </a:ext>
            </a:extLst>
          </p:cNvPr>
          <p:cNvSpPr>
            <a:spLocks/>
          </p:cNvSpPr>
          <p:nvPr/>
        </p:nvSpPr>
        <p:spPr bwMode="auto">
          <a:xfrm>
            <a:off x="4191000" y="3911600"/>
            <a:ext cx="896938" cy="392113"/>
          </a:xfrm>
          <a:custGeom>
            <a:avLst/>
            <a:gdLst>
              <a:gd name="T0" fmla="*/ 2147483646 w 565"/>
              <a:gd name="T1" fmla="*/ 2147483646 h 247"/>
              <a:gd name="T2" fmla="*/ 2147483646 w 565"/>
              <a:gd name="T3" fmla="*/ 0 h 247"/>
              <a:gd name="T4" fmla="*/ 0 w 565"/>
              <a:gd name="T5" fmla="*/ 0 h 247"/>
              <a:gd name="T6" fmla="*/ 0 w 565"/>
              <a:gd name="T7" fmla="*/ 2147483646 h 247"/>
              <a:gd name="T8" fmla="*/ 2147483646 w 565"/>
              <a:gd name="T9" fmla="*/ 2147483646 h 247"/>
              <a:gd name="T10" fmla="*/ 0 60000 65536"/>
              <a:gd name="T11" fmla="*/ 0 60000 65536"/>
              <a:gd name="T12" fmla="*/ 0 60000 65536"/>
              <a:gd name="T13" fmla="*/ 0 60000 65536"/>
              <a:gd name="T14" fmla="*/ 0 60000 65536"/>
              <a:gd name="T15" fmla="*/ 0 w 565"/>
              <a:gd name="T16" fmla="*/ 0 h 247"/>
              <a:gd name="T17" fmla="*/ 565 w 565"/>
              <a:gd name="T18" fmla="*/ 247 h 247"/>
            </a:gdLst>
            <a:ahLst/>
            <a:cxnLst>
              <a:cxn ang="T10">
                <a:pos x="T0" y="T1"/>
              </a:cxn>
              <a:cxn ang="T11">
                <a:pos x="T2" y="T3"/>
              </a:cxn>
              <a:cxn ang="T12">
                <a:pos x="T4" y="T5"/>
              </a:cxn>
              <a:cxn ang="T13">
                <a:pos x="T6" y="T7"/>
              </a:cxn>
              <a:cxn ang="T14">
                <a:pos x="T8" y="T9"/>
              </a:cxn>
            </a:cxnLst>
            <a:rect l="T15" t="T16" r="T17" b="T18"/>
            <a:pathLst>
              <a:path w="565" h="247">
                <a:moveTo>
                  <a:pt x="564" y="246"/>
                </a:moveTo>
                <a:lnTo>
                  <a:pt x="564" y="0"/>
                </a:lnTo>
                <a:lnTo>
                  <a:pt x="0" y="0"/>
                </a:lnTo>
                <a:lnTo>
                  <a:pt x="0" y="246"/>
                </a:lnTo>
                <a:lnTo>
                  <a:pt x="564" y="24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05" name="Freeform 16">
            <a:extLst>
              <a:ext uri="{FF2B5EF4-FFF2-40B4-BE49-F238E27FC236}">
                <a16:creationId xmlns:a16="http://schemas.microsoft.com/office/drawing/2014/main" id="{1CEC910C-AAF4-4F2F-94E1-0DFD76E24ED0}"/>
              </a:ext>
            </a:extLst>
          </p:cNvPr>
          <p:cNvSpPr>
            <a:spLocks/>
          </p:cNvSpPr>
          <p:nvPr/>
        </p:nvSpPr>
        <p:spPr bwMode="auto">
          <a:xfrm>
            <a:off x="5434013" y="1754188"/>
            <a:ext cx="1276350" cy="627062"/>
          </a:xfrm>
          <a:custGeom>
            <a:avLst/>
            <a:gdLst>
              <a:gd name="T0" fmla="*/ 0 w 804"/>
              <a:gd name="T1" fmla="*/ 2147483646 h 395"/>
              <a:gd name="T2" fmla="*/ 2147483646 w 804"/>
              <a:gd name="T3" fmla="*/ 0 h 395"/>
              <a:gd name="T4" fmla="*/ 2147483646 w 804"/>
              <a:gd name="T5" fmla="*/ 2147483646 h 395"/>
              <a:gd name="T6" fmla="*/ 2147483646 w 804"/>
              <a:gd name="T7" fmla="*/ 2147483646 h 395"/>
              <a:gd name="T8" fmla="*/ 0 w 804"/>
              <a:gd name="T9" fmla="*/ 2147483646 h 395"/>
              <a:gd name="T10" fmla="*/ 0 60000 65536"/>
              <a:gd name="T11" fmla="*/ 0 60000 65536"/>
              <a:gd name="T12" fmla="*/ 0 60000 65536"/>
              <a:gd name="T13" fmla="*/ 0 60000 65536"/>
              <a:gd name="T14" fmla="*/ 0 60000 65536"/>
              <a:gd name="T15" fmla="*/ 0 w 804"/>
              <a:gd name="T16" fmla="*/ 0 h 395"/>
              <a:gd name="T17" fmla="*/ 804 w 804"/>
              <a:gd name="T18" fmla="*/ 395 h 395"/>
            </a:gdLst>
            <a:ahLst/>
            <a:cxnLst>
              <a:cxn ang="T10">
                <a:pos x="T0" y="T1"/>
              </a:cxn>
              <a:cxn ang="T11">
                <a:pos x="T2" y="T3"/>
              </a:cxn>
              <a:cxn ang="T12">
                <a:pos x="T4" y="T5"/>
              </a:cxn>
              <a:cxn ang="T13">
                <a:pos x="T6" y="T7"/>
              </a:cxn>
              <a:cxn ang="T14">
                <a:pos x="T8" y="T9"/>
              </a:cxn>
            </a:cxnLst>
            <a:rect l="T15" t="T16" r="T17" b="T18"/>
            <a:pathLst>
              <a:path w="804" h="395">
                <a:moveTo>
                  <a:pt x="0" y="197"/>
                </a:moveTo>
                <a:lnTo>
                  <a:pt x="396" y="0"/>
                </a:lnTo>
                <a:lnTo>
                  <a:pt x="803" y="204"/>
                </a:lnTo>
                <a:lnTo>
                  <a:pt x="396" y="394"/>
                </a:lnTo>
                <a:lnTo>
                  <a:pt x="0" y="19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06" name="Freeform 17">
            <a:extLst>
              <a:ext uri="{FF2B5EF4-FFF2-40B4-BE49-F238E27FC236}">
                <a16:creationId xmlns:a16="http://schemas.microsoft.com/office/drawing/2014/main" id="{C3C1E6B2-0EED-4CB9-8D5B-3FE893528E7D}"/>
              </a:ext>
            </a:extLst>
          </p:cNvPr>
          <p:cNvSpPr>
            <a:spLocks/>
          </p:cNvSpPr>
          <p:nvPr/>
        </p:nvSpPr>
        <p:spPr bwMode="auto">
          <a:xfrm>
            <a:off x="5715000" y="3733800"/>
            <a:ext cx="1371600" cy="658813"/>
          </a:xfrm>
          <a:custGeom>
            <a:avLst/>
            <a:gdLst>
              <a:gd name="T0" fmla="*/ 0 w 864"/>
              <a:gd name="T1" fmla="*/ 2147483646 h 415"/>
              <a:gd name="T2" fmla="*/ 2147483646 w 864"/>
              <a:gd name="T3" fmla="*/ 0 h 415"/>
              <a:gd name="T4" fmla="*/ 2147483646 w 864"/>
              <a:gd name="T5" fmla="*/ 2147483646 h 415"/>
              <a:gd name="T6" fmla="*/ 2147483646 w 864"/>
              <a:gd name="T7" fmla="*/ 2147483646 h 415"/>
              <a:gd name="T8" fmla="*/ 0 w 864"/>
              <a:gd name="T9" fmla="*/ 2147483646 h 415"/>
              <a:gd name="T10" fmla="*/ 0 60000 65536"/>
              <a:gd name="T11" fmla="*/ 0 60000 65536"/>
              <a:gd name="T12" fmla="*/ 0 60000 65536"/>
              <a:gd name="T13" fmla="*/ 0 60000 65536"/>
              <a:gd name="T14" fmla="*/ 0 60000 65536"/>
              <a:gd name="T15" fmla="*/ 0 w 864"/>
              <a:gd name="T16" fmla="*/ 0 h 415"/>
              <a:gd name="T17" fmla="*/ 864 w 864"/>
              <a:gd name="T18" fmla="*/ 415 h 415"/>
            </a:gdLst>
            <a:ahLst/>
            <a:cxnLst>
              <a:cxn ang="T10">
                <a:pos x="T0" y="T1"/>
              </a:cxn>
              <a:cxn ang="T11">
                <a:pos x="T2" y="T3"/>
              </a:cxn>
              <a:cxn ang="T12">
                <a:pos x="T4" y="T5"/>
              </a:cxn>
              <a:cxn ang="T13">
                <a:pos x="T6" y="T7"/>
              </a:cxn>
              <a:cxn ang="T14">
                <a:pos x="T8" y="T9"/>
              </a:cxn>
            </a:cxnLst>
            <a:rect l="T15" t="T16" r="T17" b="T18"/>
            <a:pathLst>
              <a:path w="864" h="415">
                <a:moveTo>
                  <a:pt x="0" y="208"/>
                </a:moveTo>
                <a:lnTo>
                  <a:pt x="426" y="0"/>
                </a:lnTo>
                <a:lnTo>
                  <a:pt x="863" y="214"/>
                </a:lnTo>
                <a:lnTo>
                  <a:pt x="426" y="414"/>
                </a:lnTo>
                <a:lnTo>
                  <a:pt x="0" y="20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07" name="Rectangle 18">
            <a:extLst>
              <a:ext uri="{FF2B5EF4-FFF2-40B4-BE49-F238E27FC236}">
                <a16:creationId xmlns:a16="http://schemas.microsoft.com/office/drawing/2014/main" id="{36482078-9F5B-4791-BEB5-854872312638}"/>
              </a:ext>
            </a:extLst>
          </p:cNvPr>
          <p:cNvSpPr>
            <a:spLocks noChangeArrowheads="1"/>
          </p:cNvSpPr>
          <p:nvPr/>
        </p:nvSpPr>
        <p:spPr bwMode="auto">
          <a:xfrm>
            <a:off x="8183563" y="3324225"/>
            <a:ext cx="854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budget</a:t>
            </a:r>
          </a:p>
        </p:txBody>
      </p:sp>
      <p:sp>
        <p:nvSpPr>
          <p:cNvPr id="33808" name="Rectangle 19">
            <a:extLst>
              <a:ext uri="{FF2B5EF4-FFF2-40B4-BE49-F238E27FC236}">
                <a16:creationId xmlns:a16="http://schemas.microsoft.com/office/drawing/2014/main" id="{4202A42D-15E3-4C92-8E65-48F5F890A9AA}"/>
              </a:ext>
            </a:extLst>
          </p:cNvPr>
          <p:cNvSpPr>
            <a:spLocks noChangeArrowheads="1"/>
          </p:cNvSpPr>
          <p:nvPr/>
        </p:nvSpPr>
        <p:spPr bwMode="auto">
          <a:xfrm>
            <a:off x="6667500" y="3306763"/>
            <a:ext cx="4984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u="sng">
                <a:solidFill>
                  <a:srgbClr val="000000"/>
                </a:solidFill>
              </a:rPr>
              <a:t>did</a:t>
            </a:r>
          </a:p>
        </p:txBody>
      </p:sp>
      <p:sp>
        <p:nvSpPr>
          <p:cNvPr id="33809" name="Rectangle 20">
            <a:extLst>
              <a:ext uri="{FF2B5EF4-FFF2-40B4-BE49-F238E27FC236}">
                <a16:creationId xmlns:a16="http://schemas.microsoft.com/office/drawing/2014/main" id="{7CB8FC57-03E4-49EB-89C7-44AACD34B89F}"/>
              </a:ext>
            </a:extLst>
          </p:cNvPr>
          <p:cNvSpPr>
            <a:spLocks noChangeArrowheads="1"/>
          </p:cNvSpPr>
          <p:nvPr/>
        </p:nvSpPr>
        <p:spPr bwMode="auto">
          <a:xfrm>
            <a:off x="3633788" y="3286125"/>
            <a:ext cx="498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u="sng">
                <a:solidFill>
                  <a:srgbClr val="000000"/>
                </a:solidFill>
              </a:rPr>
              <a:t>pid</a:t>
            </a:r>
          </a:p>
        </p:txBody>
      </p:sp>
      <p:sp>
        <p:nvSpPr>
          <p:cNvPr id="33810" name="Rectangle 21">
            <a:extLst>
              <a:ext uri="{FF2B5EF4-FFF2-40B4-BE49-F238E27FC236}">
                <a16:creationId xmlns:a16="http://schemas.microsoft.com/office/drawing/2014/main" id="{4DEC4400-7A35-4B91-8305-4750A331AB89}"/>
              </a:ext>
            </a:extLst>
          </p:cNvPr>
          <p:cNvSpPr>
            <a:spLocks noChangeArrowheads="1"/>
          </p:cNvSpPr>
          <p:nvPr/>
        </p:nvSpPr>
        <p:spPr bwMode="auto">
          <a:xfrm>
            <a:off x="4171950" y="2922588"/>
            <a:ext cx="1222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started_on</a:t>
            </a:r>
          </a:p>
        </p:txBody>
      </p:sp>
      <p:sp>
        <p:nvSpPr>
          <p:cNvPr id="33811" name="Rectangle 22">
            <a:extLst>
              <a:ext uri="{FF2B5EF4-FFF2-40B4-BE49-F238E27FC236}">
                <a16:creationId xmlns:a16="http://schemas.microsoft.com/office/drawing/2014/main" id="{6C6E314D-6A9C-4192-A981-64E5F1007436}"/>
              </a:ext>
            </a:extLst>
          </p:cNvPr>
          <p:cNvSpPr>
            <a:spLocks noChangeArrowheads="1"/>
          </p:cNvSpPr>
          <p:nvPr/>
        </p:nvSpPr>
        <p:spPr bwMode="auto">
          <a:xfrm>
            <a:off x="5157788" y="3295650"/>
            <a:ext cx="981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pbudget</a:t>
            </a:r>
          </a:p>
        </p:txBody>
      </p:sp>
      <p:sp>
        <p:nvSpPr>
          <p:cNvPr id="33812" name="Rectangle 23">
            <a:extLst>
              <a:ext uri="{FF2B5EF4-FFF2-40B4-BE49-F238E27FC236}">
                <a16:creationId xmlns:a16="http://schemas.microsoft.com/office/drawing/2014/main" id="{508FFD33-D8E6-461A-8E9B-2A555AF607C0}"/>
              </a:ext>
            </a:extLst>
          </p:cNvPr>
          <p:cNvSpPr>
            <a:spLocks noChangeArrowheads="1"/>
          </p:cNvSpPr>
          <p:nvPr/>
        </p:nvSpPr>
        <p:spPr bwMode="auto">
          <a:xfrm>
            <a:off x="7359650" y="3041650"/>
            <a:ext cx="841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dname</a:t>
            </a:r>
          </a:p>
        </p:txBody>
      </p:sp>
      <p:sp>
        <p:nvSpPr>
          <p:cNvPr id="33813" name="Rectangle 24">
            <a:extLst>
              <a:ext uri="{FF2B5EF4-FFF2-40B4-BE49-F238E27FC236}">
                <a16:creationId xmlns:a16="http://schemas.microsoft.com/office/drawing/2014/main" id="{088B1FC3-ACA6-45D5-94FB-2092814F3519}"/>
              </a:ext>
            </a:extLst>
          </p:cNvPr>
          <p:cNvSpPr>
            <a:spLocks noChangeArrowheads="1"/>
          </p:cNvSpPr>
          <p:nvPr/>
        </p:nvSpPr>
        <p:spPr bwMode="auto">
          <a:xfrm>
            <a:off x="7042150" y="1908175"/>
            <a:ext cx="638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until</a:t>
            </a:r>
          </a:p>
        </p:txBody>
      </p:sp>
      <p:sp>
        <p:nvSpPr>
          <p:cNvPr id="33814" name="Rectangle 25">
            <a:extLst>
              <a:ext uri="{FF2B5EF4-FFF2-40B4-BE49-F238E27FC236}">
                <a16:creationId xmlns:a16="http://schemas.microsoft.com/office/drawing/2014/main" id="{41D2B941-A10B-492E-BC57-752D1C600A79}"/>
              </a:ext>
            </a:extLst>
          </p:cNvPr>
          <p:cNvSpPr>
            <a:spLocks noChangeArrowheads="1"/>
          </p:cNvSpPr>
          <p:nvPr/>
        </p:nvSpPr>
        <p:spPr bwMode="auto">
          <a:xfrm>
            <a:off x="7239000" y="3924300"/>
            <a:ext cx="1362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Department</a:t>
            </a:r>
          </a:p>
        </p:txBody>
      </p:sp>
      <p:sp>
        <p:nvSpPr>
          <p:cNvPr id="33815" name="Rectangle 26">
            <a:extLst>
              <a:ext uri="{FF2B5EF4-FFF2-40B4-BE49-F238E27FC236}">
                <a16:creationId xmlns:a16="http://schemas.microsoft.com/office/drawing/2014/main" id="{45FB6297-616A-4C48-840F-AA41E12F9607}"/>
              </a:ext>
            </a:extLst>
          </p:cNvPr>
          <p:cNvSpPr>
            <a:spLocks noChangeArrowheads="1"/>
          </p:cNvSpPr>
          <p:nvPr/>
        </p:nvSpPr>
        <p:spPr bwMode="auto">
          <a:xfrm>
            <a:off x="4138613" y="3941763"/>
            <a:ext cx="8921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Project</a:t>
            </a:r>
          </a:p>
        </p:txBody>
      </p:sp>
      <p:sp>
        <p:nvSpPr>
          <p:cNvPr id="33816" name="Rectangle 27">
            <a:extLst>
              <a:ext uri="{FF2B5EF4-FFF2-40B4-BE49-F238E27FC236}">
                <a16:creationId xmlns:a16="http://schemas.microsoft.com/office/drawing/2014/main" id="{39D6E907-E6A3-4243-B41B-DBAE3FE157C1}"/>
              </a:ext>
            </a:extLst>
          </p:cNvPr>
          <p:cNvSpPr>
            <a:spLocks noChangeArrowheads="1"/>
          </p:cNvSpPr>
          <p:nvPr/>
        </p:nvSpPr>
        <p:spPr bwMode="auto">
          <a:xfrm>
            <a:off x="5810250" y="3900488"/>
            <a:ext cx="1069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Sponsors</a:t>
            </a:r>
          </a:p>
        </p:txBody>
      </p:sp>
      <p:grpSp>
        <p:nvGrpSpPr>
          <p:cNvPr id="33817" name="Group 28">
            <a:extLst>
              <a:ext uri="{FF2B5EF4-FFF2-40B4-BE49-F238E27FC236}">
                <a16:creationId xmlns:a16="http://schemas.microsoft.com/office/drawing/2014/main" id="{697BC565-E035-4B6E-B93D-45F33B810EFE}"/>
              </a:ext>
            </a:extLst>
          </p:cNvPr>
          <p:cNvGrpSpPr>
            <a:grpSpLocks/>
          </p:cNvGrpSpPr>
          <p:nvPr/>
        </p:nvGrpSpPr>
        <p:grpSpPr bwMode="auto">
          <a:xfrm>
            <a:off x="5453063" y="982663"/>
            <a:ext cx="1333500" cy="403225"/>
            <a:chOff x="3435" y="619"/>
            <a:chExt cx="840" cy="254"/>
          </a:xfrm>
        </p:grpSpPr>
        <p:sp>
          <p:nvSpPr>
            <p:cNvPr id="33845" name="Freeform 29">
              <a:extLst>
                <a:ext uri="{FF2B5EF4-FFF2-40B4-BE49-F238E27FC236}">
                  <a16:creationId xmlns:a16="http://schemas.microsoft.com/office/drawing/2014/main" id="{6DB605EE-2ABD-4185-89D3-FBFBBCC1A729}"/>
                </a:ext>
              </a:extLst>
            </p:cNvPr>
            <p:cNvSpPr>
              <a:spLocks/>
            </p:cNvSpPr>
            <p:nvPr/>
          </p:nvSpPr>
          <p:spPr bwMode="auto">
            <a:xfrm>
              <a:off x="3435" y="626"/>
              <a:ext cx="840" cy="247"/>
            </a:xfrm>
            <a:custGeom>
              <a:avLst/>
              <a:gdLst>
                <a:gd name="T0" fmla="*/ 839 w 840"/>
                <a:gd name="T1" fmla="*/ 246 h 247"/>
                <a:gd name="T2" fmla="*/ 839 w 840"/>
                <a:gd name="T3" fmla="*/ 0 h 247"/>
                <a:gd name="T4" fmla="*/ 0 w 840"/>
                <a:gd name="T5" fmla="*/ 0 h 247"/>
                <a:gd name="T6" fmla="*/ 0 w 840"/>
                <a:gd name="T7" fmla="*/ 246 h 247"/>
                <a:gd name="T8" fmla="*/ 839 w 840"/>
                <a:gd name="T9" fmla="*/ 246 h 247"/>
                <a:gd name="T10" fmla="*/ 0 60000 65536"/>
                <a:gd name="T11" fmla="*/ 0 60000 65536"/>
                <a:gd name="T12" fmla="*/ 0 60000 65536"/>
                <a:gd name="T13" fmla="*/ 0 60000 65536"/>
                <a:gd name="T14" fmla="*/ 0 60000 65536"/>
                <a:gd name="T15" fmla="*/ 0 w 840"/>
                <a:gd name="T16" fmla="*/ 0 h 247"/>
                <a:gd name="T17" fmla="*/ 840 w 840"/>
                <a:gd name="T18" fmla="*/ 247 h 247"/>
              </a:gdLst>
              <a:ahLst/>
              <a:cxnLst>
                <a:cxn ang="T10">
                  <a:pos x="T0" y="T1"/>
                </a:cxn>
                <a:cxn ang="T11">
                  <a:pos x="T2" y="T3"/>
                </a:cxn>
                <a:cxn ang="T12">
                  <a:pos x="T4" y="T5"/>
                </a:cxn>
                <a:cxn ang="T13">
                  <a:pos x="T6" y="T7"/>
                </a:cxn>
                <a:cxn ang="T14">
                  <a:pos x="T8" y="T9"/>
                </a:cxn>
              </a:cxnLst>
              <a:rect l="T15" t="T16" r="T17" b="T18"/>
              <a:pathLst>
                <a:path w="840" h="247">
                  <a:moveTo>
                    <a:pt x="839" y="246"/>
                  </a:moveTo>
                  <a:lnTo>
                    <a:pt x="839" y="0"/>
                  </a:lnTo>
                  <a:lnTo>
                    <a:pt x="0" y="0"/>
                  </a:lnTo>
                  <a:lnTo>
                    <a:pt x="0" y="246"/>
                  </a:lnTo>
                  <a:lnTo>
                    <a:pt x="839" y="24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46" name="Rectangle 30">
              <a:extLst>
                <a:ext uri="{FF2B5EF4-FFF2-40B4-BE49-F238E27FC236}">
                  <a16:creationId xmlns:a16="http://schemas.microsoft.com/office/drawing/2014/main" id="{DD26E1BA-C499-4FFC-8275-561B12CEBB62}"/>
                </a:ext>
              </a:extLst>
            </p:cNvPr>
            <p:cNvSpPr>
              <a:spLocks noChangeArrowheads="1"/>
            </p:cNvSpPr>
            <p:nvPr/>
          </p:nvSpPr>
          <p:spPr bwMode="auto">
            <a:xfrm>
              <a:off x="3471" y="619"/>
              <a:ext cx="72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Employee</a:t>
              </a:r>
            </a:p>
          </p:txBody>
        </p:sp>
      </p:grpSp>
      <p:sp>
        <p:nvSpPr>
          <p:cNvPr id="33818" name="Rectangle 31">
            <a:extLst>
              <a:ext uri="{FF2B5EF4-FFF2-40B4-BE49-F238E27FC236}">
                <a16:creationId xmlns:a16="http://schemas.microsoft.com/office/drawing/2014/main" id="{4B8DC57E-2C7C-44AA-965F-6D381AEE5829}"/>
              </a:ext>
            </a:extLst>
          </p:cNvPr>
          <p:cNvSpPr>
            <a:spLocks noChangeArrowheads="1"/>
          </p:cNvSpPr>
          <p:nvPr/>
        </p:nvSpPr>
        <p:spPr bwMode="auto">
          <a:xfrm>
            <a:off x="5546725" y="1874838"/>
            <a:ext cx="10826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Monitors</a:t>
            </a:r>
          </a:p>
        </p:txBody>
      </p:sp>
      <p:sp>
        <p:nvSpPr>
          <p:cNvPr id="33819" name="Rectangle 32">
            <a:extLst>
              <a:ext uri="{FF2B5EF4-FFF2-40B4-BE49-F238E27FC236}">
                <a16:creationId xmlns:a16="http://schemas.microsoft.com/office/drawing/2014/main" id="{AB095EBC-EAC2-416B-9832-64A9666B1BC6}"/>
              </a:ext>
            </a:extLst>
          </p:cNvPr>
          <p:cNvSpPr>
            <a:spLocks noChangeArrowheads="1"/>
          </p:cNvSpPr>
          <p:nvPr/>
        </p:nvSpPr>
        <p:spPr bwMode="auto">
          <a:xfrm>
            <a:off x="3319463" y="2771775"/>
            <a:ext cx="5781675" cy="1741488"/>
          </a:xfrm>
          <a:prstGeom prst="rect">
            <a:avLst/>
          </a:prstGeom>
          <a:noFill/>
          <a:ln w="76200">
            <a:solidFill>
              <a:schemeClr val="tx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endParaRPr lang="en-US" altLang="en-US" sz="2000"/>
          </a:p>
        </p:txBody>
      </p:sp>
      <p:sp>
        <p:nvSpPr>
          <p:cNvPr id="33820" name="Line 33">
            <a:extLst>
              <a:ext uri="{FF2B5EF4-FFF2-40B4-BE49-F238E27FC236}">
                <a16:creationId xmlns:a16="http://schemas.microsoft.com/office/drawing/2014/main" id="{5C2B0CF4-1E4A-4CF9-BC4C-76FA53BCE1EF}"/>
              </a:ext>
            </a:extLst>
          </p:cNvPr>
          <p:cNvSpPr>
            <a:spLocks noChangeShapeType="1"/>
          </p:cNvSpPr>
          <p:nvPr/>
        </p:nvSpPr>
        <p:spPr bwMode="auto">
          <a:xfrm>
            <a:off x="3832225" y="3694113"/>
            <a:ext cx="611188" cy="2159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3821" name="Line 34">
            <a:extLst>
              <a:ext uri="{FF2B5EF4-FFF2-40B4-BE49-F238E27FC236}">
                <a16:creationId xmlns:a16="http://schemas.microsoft.com/office/drawing/2014/main" id="{81AE1435-9C87-4012-8A02-6D874AF1DC02}"/>
              </a:ext>
            </a:extLst>
          </p:cNvPr>
          <p:cNvSpPr>
            <a:spLocks noChangeShapeType="1"/>
          </p:cNvSpPr>
          <p:nvPr/>
        </p:nvSpPr>
        <p:spPr bwMode="auto">
          <a:xfrm>
            <a:off x="4721225" y="3294063"/>
            <a:ext cx="9525" cy="5937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3822" name="Line 35">
            <a:extLst>
              <a:ext uri="{FF2B5EF4-FFF2-40B4-BE49-F238E27FC236}">
                <a16:creationId xmlns:a16="http://schemas.microsoft.com/office/drawing/2014/main" id="{23FD821C-633A-4B6E-BE0D-2629A51F03FE}"/>
              </a:ext>
            </a:extLst>
          </p:cNvPr>
          <p:cNvSpPr>
            <a:spLocks noChangeShapeType="1"/>
          </p:cNvSpPr>
          <p:nvPr/>
        </p:nvSpPr>
        <p:spPr bwMode="auto">
          <a:xfrm flipH="1">
            <a:off x="4946650" y="3694113"/>
            <a:ext cx="606425" cy="2159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3823" name="Line 36">
            <a:extLst>
              <a:ext uri="{FF2B5EF4-FFF2-40B4-BE49-F238E27FC236}">
                <a16:creationId xmlns:a16="http://schemas.microsoft.com/office/drawing/2014/main" id="{83057E2D-9A91-4CDB-B975-F159F34173AD}"/>
              </a:ext>
            </a:extLst>
          </p:cNvPr>
          <p:cNvSpPr>
            <a:spLocks noChangeShapeType="1"/>
          </p:cNvSpPr>
          <p:nvPr/>
        </p:nvSpPr>
        <p:spPr bwMode="auto">
          <a:xfrm>
            <a:off x="6970713" y="3679825"/>
            <a:ext cx="490537" cy="23018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3824" name="Line 37">
            <a:extLst>
              <a:ext uri="{FF2B5EF4-FFF2-40B4-BE49-F238E27FC236}">
                <a16:creationId xmlns:a16="http://schemas.microsoft.com/office/drawing/2014/main" id="{D75424F9-E3D3-418E-8C33-943B1C8B8E1F}"/>
              </a:ext>
            </a:extLst>
          </p:cNvPr>
          <p:cNvSpPr>
            <a:spLocks noChangeShapeType="1"/>
          </p:cNvSpPr>
          <p:nvPr/>
        </p:nvSpPr>
        <p:spPr bwMode="auto">
          <a:xfrm>
            <a:off x="7756525" y="3405188"/>
            <a:ext cx="0" cy="5207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3825" name="Line 38">
            <a:extLst>
              <a:ext uri="{FF2B5EF4-FFF2-40B4-BE49-F238E27FC236}">
                <a16:creationId xmlns:a16="http://schemas.microsoft.com/office/drawing/2014/main" id="{CC9D330E-C56D-4185-BEBB-D53A0D6E587A}"/>
              </a:ext>
            </a:extLst>
          </p:cNvPr>
          <p:cNvSpPr>
            <a:spLocks noChangeShapeType="1"/>
          </p:cNvSpPr>
          <p:nvPr/>
        </p:nvSpPr>
        <p:spPr bwMode="auto">
          <a:xfrm flipH="1">
            <a:off x="8147050" y="3694113"/>
            <a:ext cx="347663" cy="2317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3826" name="Line 39">
            <a:extLst>
              <a:ext uri="{FF2B5EF4-FFF2-40B4-BE49-F238E27FC236}">
                <a16:creationId xmlns:a16="http://schemas.microsoft.com/office/drawing/2014/main" id="{4E5C7709-12A5-4E08-88BC-861C5761728B}"/>
              </a:ext>
            </a:extLst>
          </p:cNvPr>
          <p:cNvSpPr>
            <a:spLocks noChangeShapeType="1"/>
          </p:cNvSpPr>
          <p:nvPr/>
        </p:nvSpPr>
        <p:spPr bwMode="auto">
          <a:xfrm>
            <a:off x="6064250" y="2398713"/>
            <a:ext cx="0" cy="354012"/>
          </a:xfrm>
          <a:prstGeom prst="line">
            <a:avLst/>
          </a:prstGeom>
          <a:noFill/>
          <a:ln w="50800" cmpd="dbl">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3827" name="Line 40">
            <a:extLst>
              <a:ext uri="{FF2B5EF4-FFF2-40B4-BE49-F238E27FC236}">
                <a16:creationId xmlns:a16="http://schemas.microsoft.com/office/drawing/2014/main" id="{3C495858-CC62-4AE3-8644-1F8908B72CBB}"/>
              </a:ext>
            </a:extLst>
          </p:cNvPr>
          <p:cNvSpPr>
            <a:spLocks noChangeShapeType="1"/>
          </p:cNvSpPr>
          <p:nvPr/>
        </p:nvSpPr>
        <p:spPr bwMode="auto">
          <a:xfrm>
            <a:off x="6711950" y="2073275"/>
            <a:ext cx="200025"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3828" name="Line 41">
            <a:extLst>
              <a:ext uri="{FF2B5EF4-FFF2-40B4-BE49-F238E27FC236}">
                <a16:creationId xmlns:a16="http://schemas.microsoft.com/office/drawing/2014/main" id="{9A5076CC-A2B4-4DE9-9B66-446BA76DFCC7}"/>
              </a:ext>
            </a:extLst>
          </p:cNvPr>
          <p:cNvSpPr>
            <a:spLocks noChangeShapeType="1"/>
          </p:cNvSpPr>
          <p:nvPr/>
        </p:nvSpPr>
        <p:spPr bwMode="auto">
          <a:xfrm flipV="1">
            <a:off x="6062663" y="1381125"/>
            <a:ext cx="0" cy="3619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3829" name="Freeform 42">
            <a:extLst>
              <a:ext uri="{FF2B5EF4-FFF2-40B4-BE49-F238E27FC236}">
                <a16:creationId xmlns:a16="http://schemas.microsoft.com/office/drawing/2014/main" id="{9AF542F0-D8D8-484D-9952-DFD2D9D1D2B4}"/>
              </a:ext>
            </a:extLst>
          </p:cNvPr>
          <p:cNvSpPr>
            <a:spLocks/>
          </p:cNvSpPr>
          <p:nvPr/>
        </p:nvSpPr>
        <p:spPr bwMode="auto">
          <a:xfrm>
            <a:off x="6445250" y="379413"/>
            <a:ext cx="896938"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2147483646 h 240"/>
              <a:gd name="T18" fmla="*/ 2147483646 w 565"/>
              <a:gd name="T19" fmla="*/ 2147483646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0 h 240"/>
              <a:gd name="T54" fmla="*/ 2147483646 w 565"/>
              <a:gd name="T55" fmla="*/ 0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0" y="119"/>
                </a:moveTo>
                <a:lnTo>
                  <a:pt x="1" y="130"/>
                </a:lnTo>
                <a:lnTo>
                  <a:pt x="4" y="140"/>
                </a:lnTo>
                <a:lnTo>
                  <a:pt x="9" y="151"/>
                </a:lnTo>
                <a:lnTo>
                  <a:pt x="17" y="160"/>
                </a:lnTo>
                <a:lnTo>
                  <a:pt x="27" y="170"/>
                </a:lnTo>
                <a:lnTo>
                  <a:pt x="38" y="179"/>
                </a:lnTo>
                <a:lnTo>
                  <a:pt x="51" y="188"/>
                </a:lnTo>
                <a:lnTo>
                  <a:pt x="66" y="197"/>
                </a:lnTo>
                <a:lnTo>
                  <a:pt x="83" y="204"/>
                </a:lnTo>
                <a:lnTo>
                  <a:pt x="101" y="211"/>
                </a:lnTo>
                <a:lnTo>
                  <a:pt x="120" y="218"/>
                </a:lnTo>
                <a:lnTo>
                  <a:pt x="141" y="223"/>
                </a:lnTo>
                <a:lnTo>
                  <a:pt x="163" y="228"/>
                </a:lnTo>
                <a:lnTo>
                  <a:pt x="185" y="232"/>
                </a:lnTo>
                <a:lnTo>
                  <a:pt x="209" y="235"/>
                </a:lnTo>
                <a:lnTo>
                  <a:pt x="233" y="237"/>
                </a:lnTo>
                <a:lnTo>
                  <a:pt x="257" y="239"/>
                </a:lnTo>
                <a:lnTo>
                  <a:pt x="282" y="239"/>
                </a:lnTo>
                <a:lnTo>
                  <a:pt x="306" y="239"/>
                </a:lnTo>
                <a:lnTo>
                  <a:pt x="331" y="237"/>
                </a:lnTo>
                <a:lnTo>
                  <a:pt x="355" y="235"/>
                </a:lnTo>
                <a:lnTo>
                  <a:pt x="378" y="231"/>
                </a:lnTo>
                <a:lnTo>
                  <a:pt x="401" y="228"/>
                </a:lnTo>
                <a:lnTo>
                  <a:pt x="423" y="223"/>
                </a:lnTo>
                <a:lnTo>
                  <a:pt x="443" y="217"/>
                </a:lnTo>
                <a:lnTo>
                  <a:pt x="463" y="211"/>
                </a:lnTo>
                <a:lnTo>
                  <a:pt x="481" y="204"/>
                </a:lnTo>
                <a:lnTo>
                  <a:pt x="498" y="196"/>
                </a:lnTo>
                <a:lnTo>
                  <a:pt x="513" y="188"/>
                </a:lnTo>
                <a:lnTo>
                  <a:pt x="526" y="179"/>
                </a:lnTo>
                <a:lnTo>
                  <a:pt x="537" y="170"/>
                </a:lnTo>
                <a:lnTo>
                  <a:pt x="547" y="160"/>
                </a:lnTo>
                <a:lnTo>
                  <a:pt x="554" y="150"/>
                </a:lnTo>
                <a:lnTo>
                  <a:pt x="559" y="140"/>
                </a:lnTo>
                <a:lnTo>
                  <a:pt x="563" y="129"/>
                </a:lnTo>
                <a:lnTo>
                  <a:pt x="564" y="119"/>
                </a:lnTo>
                <a:lnTo>
                  <a:pt x="563" y="109"/>
                </a:lnTo>
                <a:lnTo>
                  <a:pt x="559" y="98"/>
                </a:lnTo>
                <a:lnTo>
                  <a:pt x="554" y="88"/>
                </a:lnTo>
                <a:lnTo>
                  <a:pt x="547" y="78"/>
                </a:lnTo>
                <a:lnTo>
                  <a:pt x="537" y="68"/>
                </a:lnTo>
                <a:lnTo>
                  <a:pt x="526" y="60"/>
                </a:lnTo>
                <a:lnTo>
                  <a:pt x="513" y="51"/>
                </a:lnTo>
                <a:lnTo>
                  <a:pt x="498" y="42"/>
                </a:lnTo>
                <a:lnTo>
                  <a:pt x="481" y="35"/>
                </a:lnTo>
                <a:lnTo>
                  <a:pt x="463" y="27"/>
                </a:lnTo>
                <a:lnTo>
                  <a:pt x="443" y="21"/>
                </a:lnTo>
                <a:lnTo>
                  <a:pt x="423" y="16"/>
                </a:lnTo>
                <a:lnTo>
                  <a:pt x="401" y="11"/>
                </a:lnTo>
                <a:lnTo>
                  <a:pt x="378" y="7"/>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9"/>
                </a:lnTo>
                <a:lnTo>
                  <a:pt x="17" y="78"/>
                </a:lnTo>
                <a:lnTo>
                  <a:pt x="9" y="88"/>
                </a:lnTo>
                <a:lnTo>
                  <a:pt x="4" y="98"/>
                </a:lnTo>
                <a:lnTo>
                  <a:pt x="1" y="109"/>
                </a:lnTo>
                <a:lnTo>
                  <a:pt x="0"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30" name="Freeform 43">
            <a:extLst>
              <a:ext uri="{FF2B5EF4-FFF2-40B4-BE49-F238E27FC236}">
                <a16:creationId xmlns:a16="http://schemas.microsoft.com/office/drawing/2014/main" id="{FD523C53-0EB0-4B77-841E-B91A7B318446}"/>
              </a:ext>
            </a:extLst>
          </p:cNvPr>
          <p:cNvSpPr>
            <a:spLocks/>
          </p:cNvSpPr>
          <p:nvPr/>
        </p:nvSpPr>
        <p:spPr bwMode="auto">
          <a:xfrm>
            <a:off x="4800600" y="379413"/>
            <a:ext cx="896938"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0 h 240"/>
              <a:gd name="T18" fmla="*/ 2147483646 w 565"/>
              <a:gd name="T19" fmla="*/ 0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2147483646 h 240"/>
              <a:gd name="T54" fmla="*/ 2147483646 w 565"/>
              <a:gd name="T55" fmla="*/ 2147483646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6"/>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6"/>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30"/>
                </a:lnTo>
                <a:lnTo>
                  <a:pt x="4" y="140"/>
                </a:lnTo>
                <a:lnTo>
                  <a:pt x="9" y="151"/>
                </a:lnTo>
                <a:lnTo>
                  <a:pt x="17" y="160"/>
                </a:lnTo>
                <a:lnTo>
                  <a:pt x="27" y="170"/>
                </a:lnTo>
                <a:lnTo>
                  <a:pt x="38" y="179"/>
                </a:lnTo>
                <a:lnTo>
                  <a:pt x="51" y="188"/>
                </a:lnTo>
                <a:lnTo>
                  <a:pt x="66" y="196"/>
                </a:lnTo>
                <a:lnTo>
                  <a:pt x="83" y="204"/>
                </a:lnTo>
                <a:lnTo>
                  <a:pt x="101" y="211"/>
                </a:lnTo>
                <a:lnTo>
                  <a:pt x="120" y="218"/>
                </a:lnTo>
                <a:lnTo>
                  <a:pt x="141" y="223"/>
                </a:lnTo>
                <a:lnTo>
                  <a:pt x="163" y="228"/>
                </a:lnTo>
                <a:lnTo>
                  <a:pt x="185" y="232"/>
                </a:lnTo>
                <a:lnTo>
                  <a:pt x="209" y="235"/>
                </a:lnTo>
                <a:lnTo>
                  <a:pt x="233" y="237"/>
                </a:lnTo>
                <a:lnTo>
                  <a:pt x="258" y="239"/>
                </a:lnTo>
                <a:lnTo>
                  <a:pt x="282" y="239"/>
                </a:lnTo>
                <a:lnTo>
                  <a:pt x="306" y="239"/>
                </a:lnTo>
                <a:lnTo>
                  <a:pt x="331" y="237"/>
                </a:lnTo>
                <a:lnTo>
                  <a:pt x="355" y="235"/>
                </a:lnTo>
                <a:lnTo>
                  <a:pt x="379" y="232"/>
                </a:lnTo>
                <a:lnTo>
                  <a:pt x="401" y="228"/>
                </a:lnTo>
                <a:lnTo>
                  <a:pt x="423" y="223"/>
                </a:lnTo>
                <a:lnTo>
                  <a:pt x="444" y="218"/>
                </a:lnTo>
                <a:lnTo>
                  <a:pt x="464" y="211"/>
                </a:lnTo>
                <a:lnTo>
                  <a:pt x="481" y="204"/>
                </a:lnTo>
                <a:lnTo>
                  <a:pt x="498" y="196"/>
                </a:lnTo>
                <a:lnTo>
                  <a:pt x="513" y="188"/>
                </a:lnTo>
                <a:lnTo>
                  <a:pt x="526" y="179"/>
                </a:lnTo>
                <a:lnTo>
                  <a:pt x="538" y="170"/>
                </a:lnTo>
                <a:lnTo>
                  <a:pt x="547" y="160"/>
                </a:lnTo>
                <a:lnTo>
                  <a:pt x="555" y="151"/>
                </a:lnTo>
                <a:lnTo>
                  <a:pt x="560" y="140"/>
                </a:lnTo>
                <a:lnTo>
                  <a:pt x="563" y="130"/>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31" name="Freeform 44">
            <a:extLst>
              <a:ext uri="{FF2B5EF4-FFF2-40B4-BE49-F238E27FC236}">
                <a16:creationId xmlns:a16="http://schemas.microsoft.com/office/drawing/2014/main" id="{E223BD07-D737-414B-AE25-3C2DE60CFE8A}"/>
              </a:ext>
            </a:extLst>
          </p:cNvPr>
          <p:cNvSpPr>
            <a:spLocks/>
          </p:cNvSpPr>
          <p:nvPr/>
        </p:nvSpPr>
        <p:spPr bwMode="auto">
          <a:xfrm>
            <a:off x="5605463" y="98425"/>
            <a:ext cx="896937" cy="382588"/>
          </a:xfrm>
          <a:custGeom>
            <a:avLst/>
            <a:gdLst>
              <a:gd name="T0" fmla="*/ 2147483646 w 565"/>
              <a:gd name="T1" fmla="*/ 2147483646 h 241"/>
              <a:gd name="T2" fmla="*/ 2147483646 w 565"/>
              <a:gd name="T3" fmla="*/ 2147483646 h 241"/>
              <a:gd name="T4" fmla="*/ 2147483646 w 565"/>
              <a:gd name="T5" fmla="*/ 2147483646 h 241"/>
              <a:gd name="T6" fmla="*/ 2147483646 w 565"/>
              <a:gd name="T7" fmla="*/ 2147483646 h 241"/>
              <a:gd name="T8" fmla="*/ 2147483646 w 565"/>
              <a:gd name="T9" fmla="*/ 2147483646 h 241"/>
              <a:gd name="T10" fmla="*/ 2147483646 w 565"/>
              <a:gd name="T11" fmla="*/ 2147483646 h 241"/>
              <a:gd name="T12" fmla="*/ 2147483646 w 565"/>
              <a:gd name="T13" fmla="*/ 2147483646 h 241"/>
              <a:gd name="T14" fmla="*/ 2147483646 w 565"/>
              <a:gd name="T15" fmla="*/ 2147483646 h 241"/>
              <a:gd name="T16" fmla="*/ 2147483646 w 565"/>
              <a:gd name="T17" fmla="*/ 2147483646 h 241"/>
              <a:gd name="T18" fmla="*/ 2147483646 w 565"/>
              <a:gd name="T19" fmla="*/ 2147483646 h 241"/>
              <a:gd name="T20" fmla="*/ 2147483646 w 565"/>
              <a:gd name="T21" fmla="*/ 2147483646 h 241"/>
              <a:gd name="T22" fmla="*/ 2147483646 w 565"/>
              <a:gd name="T23" fmla="*/ 2147483646 h 241"/>
              <a:gd name="T24" fmla="*/ 2147483646 w 565"/>
              <a:gd name="T25" fmla="*/ 2147483646 h 241"/>
              <a:gd name="T26" fmla="*/ 2147483646 w 565"/>
              <a:gd name="T27" fmla="*/ 2147483646 h 241"/>
              <a:gd name="T28" fmla="*/ 2147483646 w 565"/>
              <a:gd name="T29" fmla="*/ 2147483646 h 241"/>
              <a:gd name="T30" fmla="*/ 2147483646 w 565"/>
              <a:gd name="T31" fmla="*/ 2147483646 h 241"/>
              <a:gd name="T32" fmla="*/ 2147483646 w 565"/>
              <a:gd name="T33" fmla="*/ 2147483646 h 241"/>
              <a:gd name="T34" fmla="*/ 2147483646 w 565"/>
              <a:gd name="T35" fmla="*/ 2147483646 h 241"/>
              <a:gd name="T36" fmla="*/ 2147483646 w 565"/>
              <a:gd name="T37" fmla="*/ 2147483646 h 241"/>
              <a:gd name="T38" fmla="*/ 2147483646 w 565"/>
              <a:gd name="T39" fmla="*/ 2147483646 h 241"/>
              <a:gd name="T40" fmla="*/ 2147483646 w 565"/>
              <a:gd name="T41" fmla="*/ 2147483646 h 241"/>
              <a:gd name="T42" fmla="*/ 2147483646 w 565"/>
              <a:gd name="T43" fmla="*/ 2147483646 h 241"/>
              <a:gd name="T44" fmla="*/ 2147483646 w 565"/>
              <a:gd name="T45" fmla="*/ 2147483646 h 241"/>
              <a:gd name="T46" fmla="*/ 2147483646 w 565"/>
              <a:gd name="T47" fmla="*/ 2147483646 h 241"/>
              <a:gd name="T48" fmla="*/ 2147483646 w 565"/>
              <a:gd name="T49" fmla="*/ 2147483646 h 241"/>
              <a:gd name="T50" fmla="*/ 2147483646 w 565"/>
              <a:gd name="T51" fmla="*/ 2147483646 h 241"/>
              <a:gd name="T52" fmla="*/ 2147483646 w 565"/>
              <a:gd name="T53" fmla="*/ 2147483646 h 241"/>
              <a:gd name="T54" fmla="*/ 2147483646 w 565"/>
              <a:gd name="T55" fmla="*/ 2147483646 h 241"/>
              <a:gd name="T56" fmla="*/ 2147483646 w 565"/>
              <a:gd name="T57" fmla="*/ 2147483646 h 241"/>
              <a:gd name="T58" fmla="*/ 2147483646 w 565"/>
              <a:gd name="T59" fmla="*/ 2147483646 h 241"/>
              <a:gd name="T60" fmla="*/ 2147483646 w 565"/>
              <a:gd name="T61" fmla="*/ 2147483646 h 241"/>
              <a:gd name="T62" fmla="*/ 2147483646 w 565"/>
              <a:gd name="T63" fmla="*/ 2147483646 h 241"/>
              <a:gd name="T64" fmla="*/ 2147483646 w 565"/>
              <a:gd name="T65" fmla="*/ 2147483646 h 241"/>
              <a:gd name="T66" fmla="*/ 2147483646 w 565"/>
              <a:gd name="T67" fmla="*/ 2147483646 h 241"/>
              <a:gd name="T68" fmla="*/ 2147483646 w 565"/>
              <a:gd name="T69" fmla="*/ 2147483646 h 241"/>
              <a:gd name="T70" fmla="*/ 2147483646 w 565"/>
              <a:gd name="T71" fmla="*/ 2147483646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1"/>
              <a:gd name="T110" fmla="*/ 565 w 565"/>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1">
                <a:moveTo>
                  <a:pt x="564" y="120"/>
                </a:moveTo>
                <a:lnTo>
                  <a:pt x="563" y="110"/>
                </a:lnTo>
                <a:lnTo>
                  <a:pt x="560" y="100"/>
                </a:lnTo>
                <a:lnTo>
                  <a:pt x="554" y="89"/>
                </a:lnTo>
                <a:lnTo>
                  <a:pt x="547" y="79"/>
                </a:lnTo>
                <a:lnTo>
                  <a:pt x="538" y="70"/>
                </a:lnTo>
                <a:lnTo>
                  <a:pt x="526" y="60"/>
                </a:lnTo>
                <a:lnTo>
                  <a:pt x="513" y="51"/>
                </a:lnTo>
                <a:lnTo>
                  <a:pt x="498" y="43"/>
                </a:lnTo>
                <a:lnTo>
                  <a:pt x="482" y="35"/>
                </a:lnTo>
                <a:lnTo>
                  <a:pt x="463" y="29"/>
                </a:lnTo>
                <a:lnTo>
                  <a:pt x="444" y="22"/>
                </a:lnTo>
                <a:lnTo>
                  <a:pt x="423" y="16"/>
                </a:lnTo>
                <a:lnTo>
                  <a:pt x="401" y="12"/>
                </a:lnTo>
                <a:lnTo>
                  <a:pt x="378" y="8"/>
                </a:lnTo>
                <a:lnTo>
                  <a:pt x="355" y="5"/>
                </a:lnTo>
                <a:lnTo>
                  <a:pt x="332" y="3"/>
                </a:lnTo>
                <a:lnTo>
                  <a:pt x="307" y="1"/>
                </a:lnTo>
                <a:lnTo>
                  <a:pt x="282" y="0"/>
                </a:lnTo>
                <a:lnTo>
                  <a:pt x="258" y="1"/>
                </a:lnTo>
                <a:lnTo>
                  <a:pt x="234" y="3"/>
                </a:lnTo>
                <a:lnTo>
                  <a:pt x="210" y="5"/>
                </a:lnTo>
                <a:lnTo>
                  <a:pt x="186" y="8"/>
                </a:lnTo>
                <a:lnTo>
                  <a:pt x="164" y="12"/>
                </a:lnTo>
                <a:lnTo>
                  <a:pt x="141" y="16"/>
                </a:lnTo>
                <a:lnTo>
                  <a:pt x="121" y="22"/>
                </a:lnTo>
                <a:lnTo>
                  <a:pt x="101" y="29"/>
                </a:lnTo>
                <a:lnTo>
                  <a:pt x="83" y="35"/>
                </a:lnTo>
                <a:lnTo>
                  <a:pt x="66" y="43"/>
                </a:lnTo>
                <a:lnTo>
                  <a:pt x="51" y="51"/>
                </a:lnTo>
                <a:lnTo>
                  <a:pt x="39" y="60"/>
                </a:lnTo>
                <a:lnTo>
                  <a:pt x="27" y="70"/>
                </a:lnTo>
                <a:lnTo>
                  <a:pt x="18" y="79"/>
                </a:lnTo>
                <a:lnTo>
                  <a:pt x="10" y="89"/>
                </a:lnTo>
                <a:lnTo>
                  <a:pt x="5" y="100"/>
                </a:lnTo>
                <a:lnTo>
                  <a:pt x="1" y="110"/>
                </a:lnTo>
                <a:lnTo>
                  <a:pt x="0" y="120"/>
                </a:lnTo>
                <a:lnTo>
                  <a:pt x="1" y="131"/>
                </a:lnTo>
                <a:lnTo>
                  <a:pt x="5" y="141"/>
                </a:lnTo>
                <a:lnTo>
                  <a:pt x="10" y="151"/>
                </a:lnTo>
                <a:lnTo>
                  <a:pt x="18" y="161"/>
                </a:lnTo>
                <a:lnTo>
                  <a:pt x="27" y="171"/>
                </a:lnTo>
                <a:lnTo>
                  <a:pt x="39" y="180"/>
                </a:lnTo>
                <a:lnTo>
                  <a:pt x="51" y="189"/>
                </a:lnTo>
                <a:lnTo>
                  <a:pt x="66" y="197"/>
                </a:lnTo>
                <a:lnTo>
                  <a:pt x="83" y="205"/>
                </a:lnTo>
                <a:lnTo>
                  <a:pt x="101" y="212"/>
                </a:lnTo>
                <a:lnTo>
                  <a:pt x="121" y="218"/>
                </a:lnTo>
                <a:lnTo>
                  <a:pt x="141" y="224"/>
                </a:lnTo>
                <a:lnTo>
                  <a:pt x="164" y="229"/>
                </a:lnTo>
                <a:lnTo>
                  <a:pt x="186" y="233"/>
                </a:lnTo>
                <a:lnTo>
                  <a:pt x="210" y="236"/>
                </a:lnTo>
                <a:lnTo>
                  <a:pt x="234" y="238"/>
                </a:lnTo>
                <a:lnTo>
                  <a:pt x="258" y="239"/>
                </a:lnTo>
                <a:lnTo>
                  <a:pt x="282" y="240"/>
                </a:lnTo>
                <a:lnTo>
                  <a:pt x="307" y="239"/>
                </a:lnTo>
                <a:lnTo>
                  <a:pt x="332"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32" name="Rectangle 45">
            <a:extLst>
              <a:ext uri="{FF2B5EF4-FFF2-40B4-BE49-F238E27FC236}">
                <a16:creationId xmlns:a16="http://schemas.microsoft.com/office/drawing/2014/main" id="{F683832F-FF5E-4354-BE3F-1B5CD060076C}"/>
              </a:ext>
            </a:extLst>
          </p:cNvPr>
          <p:cNvSpPr>
            <a:spLocks noChangeArrowheads="1"/>
          </p:cNvSpPr>
          <p:nvPr/>
        </p:nvSpPr>
        <p:spPr bwMode="auto">
          <a:xfrm>
            <a:off x="6638925" y="377825"/>
            <a:ext cx="511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age</a:t>
            </a:r>
          </a:p>
        </p:txBody>
      </p:sp>
      <p:sp>
        <p:nvSpPr>
          <p:cNvPr id="33833" name="Rectangle 46">
            <a:extLst>
              <a:ext uri="{FF2B5EF4-FFF2-40B4-BE49-F238E27FC236}">
                <a16:creationId xmlns:a16="http://schemas.microsoft.com/office/drawing/2014/main" id="{1984D189-C5DF-4D60-96CA-6FD09229E313}"/>
              </a:ext>
            </a:extLst>
          </p:cNvPr>
          <p:cNvSpPr>
            <a:spLocks noChangeArrowheads="1"/>
          </p:cNvSpPr>
          <p:nvPr/>
        </p:nvSpPr>
        <p:spPr bwMode="auto">
          <a:xfrm>
            <a:off x="5732463" y="152400"/>
            <a:ext cx="714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name</a:t>
            </a:r>
          </a:p>
        </p:txBody>
      </p:sp>
      <p:sp>
        <p:nvSpPr>
          <p:cNvPr id="33834" name="Rectangle 47">
            <a:extLst>
              <a:ext uri="{FF2B5EF4-FFF2-40B4-BE49-F238E27FC236}">
                <a16:creationId xmlns:a16="http://schemas.microsoft.com/office/drawing/2014/main" id="{A7887ED0-1BD9-468F-B8D0-95F9820B58A1}"/>
              </a:ext>
            </a:extLst>
          </p:cNvPr>
          <p:cNvSpPr>
            <a:spLocks noChangeArrowheads="1"/>
          </p:cNvSpPr>
          <p:nvPr/>
        </p:nvSpPr>
        <p:spPr bwMode="auto">
          <a:xfrm>
            <a:off x="4949825" y="368300"/>
            <a:ext cx="485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u="sng">
                <a:solidFill>
                  <a:srgbClr val="000000"/>
                </a:solidFill>
              </a:rPr>
              <a:t>ssn</a:t>
            </a:r>
          </a:p>
        </p:txBody>
      </p:sp>
      <p:sp>
        <p:nvSpPr>
          <p:cNvPr id="33835" name="Line 48">
            <a:extLst>
              <a:ext uri="{FF2B5EF4-FFF2-40B4-BE49-F238E27FC236}">
                <a16:creationId xmlns:a16="http://schemas.microsoft.com/office/drawing/2014/main" id="{5EBC4146-452F-4E76-8157-4035B34FE35A}"/>
              </a:ext>
            </a:extLst>
          </p:cNvPr>
          <p:cNvSpPr>
            <a:spLocks noChangeShapeType="1"/>
          </p:cNvSpPr>
          <p:nvPr/>
        </p:nvSpPr>
        <p:spPr bwMode="auto">
          <a:xfrm>
            <a:off x="5248275" y="784225"/>
            <a:ext cx="552450" cy="2000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3836" name="Line 49">
            <a:extLst>
              <a:ext uri="{FF2B5EF4-FFF2-40B4-BE49-F238E27FC236}">
                <a16:creationId xmlns:a16="http://schemas.microsoft.com/office/drawing/2014/main" id="{6D8090C3-BEF2-4389-9A5B-EA4149E056EA}"/>
              </a:ext>
            </a:extLst>
          </p:cNvPr>
          <p:cNvSpPr>
            <a:spLocks noChangeShapeType="1"/>
          </p:cNvSpPr>
          <p:nvPr/>
        </p:nvSpPr>
        <p:spPr bwMode="auto">
          <a:xfrm>
            <a:off x="6065838" y="479425"/>
            <a:ext cx="0" cy="4889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3837" name="Line 50">
            <a:extLst>
              <a:ext uri="{FF2B5EF4-FFF2-40B4-BE49-F238E27FC236}">
                <a16:creationId xmlns:a16="http://schemas.microsoft.com/office/drawing/2014/main" id="{5C74AA7F-233D-435C-BEBA-E3063EE2BC48}"/>
              </a:ext>
            </a:extLst>
          </p:cNvPr>
          <p:cNvSpPr>
            <a:spLocks noChangeShapeType="1"/>
          </p:cNvSpPr>
          <p:nvPr/>
        </p:nvSpPr>
        <p:spPr bwMode="auto">
          <a:xfrm flipH="1">
            <a:off x="6364288" y="768350"/>
            <a:ext cx="530225" cy="2159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3838" name="Line 51">
            <a:extLst>
              <a:ext uri="{FF2B5EF4-FFF2-40B4-BE49-F238E27FC236}">
                <a16:creationId xmlns:a16="http://schemas.microsoft.com/office/drawing/2014/main" id="{EC801BCA-81DE-4C27-B1A7-53B28AF2336F}"/>
              </a:ext>
            </a:extLst>
          </p:cNvPr>
          <p:cNvSpPr>
            <a:spLocks noChangeShapeType="1"/>
          </p:cNvSpPr>
          <p:nvPr/>
        </p:nvSpPr>
        <p:spPr bwMode="auto">
          <a:xfrm flipH="1">
            <a:off x="5070475" y="4083050"/>
            <a:ext cx="658813"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3839" name="Line 52">
            <a:extLst>
              <a:ext uri="{FF2B5EF4-FFF2-40B4-BE49-F238E27FC236}">
                <a16:creationId xmlns:a16="http://schemas.microsoft.com/office/drawing/2014/main" id="{7A46CFC9-0CF7-48BC-8BC2-3DF08064D2F3}"/>
              </a:ext>
            </a:extLst>
          </p:cNvPr>
          <p:cNvSpPr>
            <a:spLocks noChangeShapeType="1"/>
          </p:cNvSpPr>
          <p:nvPr/>
        </p:nvSpPr>
        <p:spPr bwMode="auto">
          <a:xfrm>
            <a:off x="7048500" y="4090988"/>
            <a:ext cx="239713" cy="0"/>
          </a:xfrm>
          <a:prstGeom prst="line">
            <a:avLst/>
          </a:prstGeom>
          <a:noFill/>
          <a:ln w="50800" cmpd="dbl">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3840" name="Freeform 53">
            <a:extLst>
              <a:ext uri="{FF2B5EF4-FFF2-40B4-BE49-F238E27FC236}">
                <a16:creationId xmlns:a16="http://schemas.microsoft.com/office/drawing/2014/main" id="{2B262139-C609-48B2-8B26-5FE73447E365}"/>
              </a:ext>
            </a:extLst>
          </p:cNvPr>
          <p:cNvSpPr>
            <a:spLocks/>
          </p:cNvSpPr>
          <p:nvPr/>
        </p:nvSpPr>
        <p:spPr bwMode="auto">
          <a:xfrm>
            <a:off x="5943600" y="2895600"/>
            <a:ext cx="896938"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0 h 240"/>
              <a:gd name="T18" fmla="*/ 2147483646 w 565"/>
              <a:gd name="T19" fmla="*/ 0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2147483646 h 240"/>
              <a:gd name="T54" fmla="*/ 2147483646 w 565"/>
              <a:gd name="T55" fmla="*/ 2147483646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41" name="Rectangle 54">
            <a:extLst>
              <a:ext uri="{FF2B5EF4-FFF2-40B4-BE49-F238E27FC236}">
                <a16:creationId xmlns:a16="http://schemas.microsoft.com/office/drawing/2014/main" id="{277333B4-F583-4710-912D-F8D25ED198DA}"/>
              </a:ext>
            </a:extLst>
          </p:cNvPr>
          <p:cNvSpPr>
            <a:spLocks noChangeArrowheads="1"/>
          </p:cNvSpPr>
          <p:nvPr/>
        </p:nvSpPr>
        <p:spPr bwMode="auto">
          <a:xfrm>
            <a:off x="6019800" y="2895600"/>
            <a:ext cx="663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since</a:t>
            </a:r>
          </a:p>
        </p:txBody>
      </p:sp>
      <p:sp>
        <p:nvSpPr>
          <p:cNvPr id="33842" name="Line 55">
            <a:extLst>
              <a:ext uri="{FF2B5EF4-FFF2-40B4-BE49-F238E27FC236}">
                <a16:creationId xmlns:a16="http://schemas.microsoft.com/office/drawing/2014/main" id="{2BE8F6A4-FFD4-4B6B-9D57-CF93B721A20B}"/>
              </a:ext>
            </a:extLst>
          </p:cNvPr>
          <p:cNvSpPr>
            <a:spLocks noChangeShapeType="1"/>
          </p:cNvSpPr>
          <p:nvPr/>
        </p:nvSpPr>
        <p:spPr bwMode="auto">
          <a:xfrm flipV="1">
            <a:off x="6400800" y="3276600"/>
            <a:ext cx="0" cy="4572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3843" name="TextBox 53">
            <a:extLst>
              <a:ext uri="{FF2B5EF4-FFF2-40B4-BE49-F238E27FC236}">
                <a16:creationId xmlns:a16="http://schemas.microsoft.com/office/drawing/2014/main" id="{C85D04B5-CD43-4EDC-827E-D89590C72D57}"/>
              </a:ext>
            </a:extLst>
          </p:cNvPr>
          <p:cNvSpPr txBox="1">
            <a:spLocks noChangeArrowheads="1"/>
          </p:cNvSpPr>
          <p:nvPr/>
        </p:nvSpPr>
        <p:spPr bwMode="auto">
          <a:xfrm>
            <a:off x="1041400" y="4968875"/>
            <a:ext cx="7810500" cy="584200"/>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3200" i="1">
                <a:solidFill>
                  <a:schemeClr val="folHlink"/>
                </a:solidFill>
              </a:rPr>
              <a:t>Monitors</a:t>
            </a:r>
            <a:r>
              <a:rPr lang="en-US" altLang="en-US" sz="3200">
                <a:solidFill>
                  <a:schemeClr val="folHlink"/>
                </a:solidFill>
              </a:rPr>
              <a:t> </a:t>
            </a:r>
            <a:r>
              <a:rPr lang="en-US" altLang="en-US" sz="2800">
                <a:solidFill>
                  <a:schemeClr val="folHlink"/>
                </a:solidFill>
              </a:rPr>
              <a:t>represente</a:t>
            </a:r>
            <a:r>
              <a:rPr lang="en-US" altLang="ja-JP" sz="2800">
                <a:solidFill>
                  <a:schemeClr val="folHlink"/>
                </a:solidFill>
              </a:rPr>
              <a:t>d using aggregation (as before)</a:t>
            </a:r>
            <a:endParaRPr lang="en-US" altLang="en-US" sz="3200"/>
          </a:p>
        </p:txBody>
      </p:sp>
      <p:sp>
        <p:nvSpPr>
          <p:cNvPr id="57" name="Rectangle 4">
            <a:extLst>
              <a:ext uri="{FF2B5EF4-FFF2-40B4-BE49-F238E27FC236}">
                <a16:creationId xmlns:a16="http://schemas.microsoft.com/office/drawing/2014/main" id="{66FF2BCD-411C-41AF-8622-56B16F593214}"/>
              </a:ext>
            </a:extLst>
          </p:cNvPr>
          <p:cNvSpPr txBox="1">
            <a:spLocks noChangeArrowheads="1"/>
          </p:cNvSpPr>
          <p:nvPr/>
        </p:nvSpPr>
        <p:spPr bwMode="auto">
          <a:xfrm>
            <a:off x="533400" y="419100"/>
            <a:ext cx="2667000" cy="1790700"/>
          </a:xfrm>
          <a:prstGeom prst="rect">
            <a:avLst/>
          </a:prstGeom>
          <a:gradFill rotWithShape="1">
            <a:gsLst>
              <a:gs pos="0">
                <a:srgbClr val="FFD8D9"/>
              </a:gs>
              <a:gs pos="64999">
                <a:srgbClr val="FFA2A5"/>
              </a:gs>
              <a:gs pos="100000">
                <a:srgbClr val="FF7A7F"/>
              </a:gs>
            </a:gsLst>
            <a:lin ang="5400000" scaled="1"/>
          </a:gradFill>
          <a:ln w="9525">
            <a:solidFill>
              <a:srgbClr val="FD0023"/>
            </a:solidFill>
            <a:miter lim="800000"/>
            <a:headEnd/>
            <a:tailEnd/>
          </a:ln>
          <a:effectLst>
            <a:outerShdw blurRad="40000" dist="20000" dir="5400000" rotWithShape="0">
              <a:srgbClr val="808080">
                <a:alpha val="37999"/>
              </a:srgbClr>
            </a:outerShdw>
          </a:effectLst>
        </p:spPr>
        <p:txBody>
          <a:bodyPr lIns="90488" tIns="44450" rIns="90488" bIns="44450" anchor="ctr"/>
          <a:lstStyle>
            <a:lvl1pPr>
              <a:defRPr sz="2000">
                <a:solidFill>
                  <a:schemeClr val="tx1"/>
                </a:solidFill>
                <a:latin typeface="Times" panose="02020603050405020304" pitchFamily="18" charset="0"/>
                <a:ea typeface="MS PGothic" panose="020B0600070205080204" pitchFamily="34" charset="-128"/>
              </a:defRPr>
            </a:lvl1pPr>
            <a:lvl2pPr marL="742950" indent="-285750">
              <a:defRPr sz="2000">
                <a:solidFill>
                  <a:schemeClr val="tx1"/>
                </a:solidFill>
                <a:latin typeface="Times" panose="02020603050405020304" pitchFamily="18" charset="0"/>
                <a:ea typeface="MS PGothic" panose="020B0600070205080204" pitchFamily="34" charset="-128"/>
              </a:defRPr>
            </a:lvl2pPr>
            <a:lvl3pPr marL="1143000" indent="-228600">
              <a:defRPr sz="2000">
                <a:solidFill>
                  <a:schemeClr val="tx1"/>
                </a:solidFill>
                <a:latin typeface="Times" panose="02020603050405020304" pitchFamily="18" charset="0"/>
                <a:ea typeface="MS PGothic" panose="020B0600070205080204" pitchFamily="34" charset="-128"/>
              </a:defRPr>
            </a:lvl3pPr>
            <a:lvl4pPr marL="1600200" indent="-228600">
              <a:defRPr sz="2000">
                <a:solidFill>
                  <a:schemeClr val="tx1"/>
                </a:solidFill>
                <a:latin typeface="Times" panose="02020603050405020304" pitchFamily="18" charset="0"/>
                <a:ea typeface="MS PGothic" panose="020B0600070205080204" pitchFamily="34" charset="-128"/>
              </a:defRPr>
            </a:lvl4pPr>
            <a:lvl5pPr marL="2057400" indent="-228600">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anose="02020603050405020304" pitchFamily="18" charset="0"/>
                <a:ea typeface="MS PGothic" panose="020B0600070205080204" pitchFamily="34" charset="-128"/>
              </a:defRPr>
            </a:lvl9pPr>
          </a:lstStyle>
          <a:p>
            <a:pPr>
              <a:defRPr/>
            </a:pPr>
            <a:r>
              <a:rPr lang="en-US" altLang="en-US" sz="2800">
                <a:solidFill>
                  <a:schemeClr val="tx2"/>
                </a:solidFill>
              </a:rPr>
              <a:t>Start with aggreagation:</a:t>
            </a:r>
            <a:endParaRPr lang="en-US" altLang="en-US" sz="3600" i="1">
              <a:solidFill>
                <a:schemeClr val="tx2"/>
              </a:solidFill>
            </a:endParaRP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468E95E-3D3C-4DC6-A8BA-10842646776E}"/>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endParaRPr lang="en-US" altLang="en-US" sz="2000"/>
          </a:p>
        </p:txBody>
      </p:sp>
      <p:sp>
        <p:nvSpPr>
          <p:cNvPr id="35843" name="Rectangle 4">
            <a:extLst>
              <a:ext uri="{FF2B5EF4-FFF2-40B4-BE49-F238E27FC236}">
                <a16:creationId xmlns:a16="http://schemas.microsoft.com/office/drawing/2014/main" id="{0439716C-544D-4AA0-AF4E-38CC93B73DE7}"/>
              </a:ext>
            </a:extLst>
          </p:cNvPr>
          <p:cNvSpPr>
            <a:spLocks noGrp="1" noChangeArrowheads="1"/>
          </p:cNvSpPr>
          <p:nvPr>
            <p:ph type="title"/>
          </p:nvPr>
        </p:nvSpPr>
        <p:spPr>
          <a:xfrm>
            <a:off x="228600" y="4802188"/>
            <a:ext cx="8686800" cy="1619250"/>
          </a:xfrm>
          <a:noFill/>
          <a:ln w="3175">
            <a:solidFill>
              <a:srgbClr val="000000"/>
            </a:solidFill>
            <a:miter lim="800000"/>
            <a:headEnd/>
            <a:tailEnd/>
          </a:ln>
        </p:spPr>
        <p:txBody>
          <a:bodyPr/>
          <a:lstStyle/>
          <a:p>
            <a:r>
              <a:rPr lang="en-US" altLang="ja-JP" sz="2400" dirty="0">
                <a:solidFill>
                  <a:schemeClr val="folHlink"/>
                </a:solidFill>
              </a:rPr>
              <a:t>Step1: make relation “</a:t>
            </a:r>
            <a:r>
              <a:rPr lang="en-US" altLang="ja-JP" sz="2400" b="1" dirty="0">
                <a:solidFill>
                  <a:schemeClr val="folHlink"/>
                </a:solidFill>
              </a:rPr>
              <a:t>Sponsors</a:t>
            </a:r>
            <a:r>
              <a:rPr lang="en-US" altLang="ja-JP" sz="2400" dirty="0">
                <a:solidFill>
                  <a:schemeClr val="folHlink"/>
                </a:solidFill>
              </a:rPr>
              <a:t>” (a verb) into an entity “</a:t>
            </a:r>
            <a:r>
              <a:rPr lang="en-US" altLang="ja-JP" sz="2400" b="1" dirty="0">
                <a:solidFill>
                  <a:schemeClr val="folHlink"/>
                </a:solidFill>
              </a:rPr>
              <a:t>Sponsorship</a:t>
            </a:r>
            <a:r>
              <a:rPr lang="en-US" altLang="ja-JP" sz="2400" dirty="0">
                <a:solidFill>
                  <a:schemeClr val="folHlink"/>
                </a:solidFill>
              </a:rPr>
              <a:t>” (a noun), and connect </a:t>
            </a:r>
            <a:r>
              <a:rPr lang="en-US" altLang="ja-JP" sz="2400" b="1" dirty="0">
                <a:solidFill>
                  <a:schemeClr val="folHlink"/>
                </a:solidFill>
              </a:rPr>
              <a:t>Monitors</a:t>
            </a:r>
            <a:r>
              <a:rPr lang="en-US" altLang="ja-JP" sz="2400" dirty="0">
                <a:solidFill>
                  <a:schemeClr val="folHlink"/>
                </a:solidFill>
              </a:rPr>
              <a:t> to </a:t>
            </a:r>
            <a:r>
              <a:rPr lang="en-US" altLang="ja-JP" sz="2400" b="1" dirty="0">
                <a:solidFill>
                  <a:schemeClr val="folHlink"/>
                </a:solidFill>
              </a:rPr>
              <a:t>Sponsorship</a:t>
            </a:r>
            <a:r>
              <a:rPr lang="en-US" altLang="ja-JP" sz="2400" dirty="0">
                <a:solidFill>
                  <a:schemeClr val="folHlink"/>
                </a:solidFill>
              </a:rPr>
              <a:t> directly.</a:t>
            </a:r>
            <a:endParaRPr lang="en-US" altLang="en-US" sz="2400" dirty="0"/>
          </a:p>
        </p:txBody>
      </p:sp>
      <p:sp>
        <p:nvSpPr>
          <p:cNvPr id="35844" name="Freeform 13">
            <a:extLst>
              <a:ext uri="{FF2B5EF4-FFF2-40B4-BE49-F238E27FC236}">
                <a16:creationId xmlns:a16="http://schemas.microsoft.com/office/drawing/2014/main" id="{10C5D2CA-59E7-4BEF-9940-84F11FB5429A}"/>
              </a:ext>
            </a:extLst>
          </p:cNvPr>
          <p:cNvSpPr>
            <a:spLocks/>
          </p:cNvSpPr>
          <p:nvPr/>
        </p:nvSpPr>
        <p:spPr bwMode="auto">
          <a:xfrm>
            <a:off x="5807075" y="1887538"/>
            <a:ext cx="898525" cy="382587"/>
          </a:xfrm>
          <a:custGeom>
            <a:avLst/>
            <a:gdLst>
              <a:gd name="T0" fmla="*/ 2147483646 w 566"/>
              <a:gd name="T1" fmla="*/ 2147483646 h 241"/>
              <a:gd name="T2" fmla="*/ 2147483646 w 566"/>
              <a:gd name="T3" fmla="*/ 2147483646 h 241"/>
              <a:gd name="T4" fmla="*/ 2147483646 w 566"/>
              <a:gd name="T5" fmla="*/ 2147483646 h 241"/>
              <a:gd name="T6" fmla="*/ 2147483646 w 566"/>
              <a:gd name="T7" fmla="*/ 2147483646 h 241"/>
              <a:gd name="T8" fmla="*/ 2147483646 w 566"/>
              <a:gd name="T9" fmla="*/ 2147483646 h 241"/>
              <a:gd name="T10" fmla="*/ 2147483646 w 566"/>
              <a:gd name="T11" fmla="*/ 2147483646 h 241"/>
              <a:gd name="T12" fmla="*/ 2147483646 w 566"/>
              <a:gd name="T13" fmla="*/ 2147483646 h 241"/>
              <a:gd name="T14" fmla="*/ 2147483646 w 566"/>
              <a:gd name="T15" fmla="*/ 2147483646 h 241"/>
              <a:gd name="T16" fmla="*/ 2147483646 w 566"/>
              <a:gd name="T17" fmla="*/ 2147483646 h 241"/>
              <a:gd name="T18" fmla="*/ 2147483646 w 566"/>
              <a:gd name="T19" fmla="*/ 2147483646 h 241"/>
              <a:gd name="T20" fmla="*/ 2147483646 w 566"/>
              <a:gd name="T21" fmla="*/ 2147483646 h 241"/>
              <a:gd name="T22" fmla="*/ 2147483646 w 566"/>
              <a:gd name="T23" fmla="*/ 2147483646 h 241"/>
              <a:gd name="T24" fmla="*/ 2147483646 w 566"/>
              <a:gd name="T25" fmla="*/ 2147483646 h 241"/>
              <a:gd name="T26" fmla="*/ 2147483646 w 566"/>
              <a:gd name="T27" fmla="*/ 2147483646 h 241"/>
              <a:gd name="T28" fmla="*/ 2147483646 w 566"/>
              <a:gd name="T29" fmla="*/ 2147483646 h 241"/>
              <a:gd name="T30" fmla="*/ 2147483646 w 566"/>
              <a:gd name="T31" fmla="*/ 2147483646 h 241"/>
              <a:gd name="T32" fmla="*/ 2147483646 w 566"/>
              <a:gd name="T33" fmla="*/ 2147483646 h 241"/>
              <a:gd name="T34" fmla="*/ 2147483646 w 566"/>
              <a:gd name="T35" fmla="*/ 2147483646 h 241"/>
              <a:gd name="T36" fmla="*/ 2147483646 w 566"/>
              <a:gd name="T37" fmla="*/ 2147483646 h 241"/>
              <a:gd name="T38" fmla="*/ 2147483646 w 566"/>
              <a:gd name="T39" fmla="*/ 2147483646 h 241"/>
              <a:gd name="T40" fmla="*/ 2147483646 w 566"/>
              <a:gd name="T41" fmla="*/ 2147483646 h 241"/>
              <a:gd name="T42" fmla="*/ 2147483646 w 566"/>
              <a:gd name="T43" fmla="*/ 2147483646 h 241"/>
              <a:gd name="T44" fmla="*/ 2147483646 w 566"/>
              <a:gd name="T45" fmla="*/ 2147483646 h 241"/>
              <a:gd name="T46" fmla="*/ 2147483646 w 566"/>
              <a:gd name="T47" fmla="*/ 2147483646 h 241"/>
              <a:gd name="T48" fmla="*/ 2147483646 w 566"/>
              <a:gd name="T49" fmla="*/ 2147483646 h 241"/>
              <a:gd name="T50" fmla="*/ 2147483646 w 566"/>
              <a:gd name="T51" fmla="*/ 2147483646 h 241"/>
              <a:gd name="T52" fmla="*/ 2147483646 w 566"/>
              <a:gd name="T53" fmla="*/ 2147483646 h 241"/>
              <a:gd name="T54" fmla="*/ 2147483646 w 566"/>
              <a:gd name="T55" fmla="*/ 2147483646 h 241"/>
              <a:gd name="T56" fmla="*/ 2147483646 w 566"/>
              <a:gd name="T57" fmla="*/ 2147483646 h 241"/>
              <a:gd name="T58" fmla="*/ 2147483646 w 566"/>
              <a:gd name="T59" fmla="*/ 2147483646 h 241"/>
              <a:gd name="T60" fmla="*/ 2147483646 w 566"/>
              <a:gd name="T61" fmla="*/ 2147483646 h 241"/>
              <a:gd name="T62" fmla="*/ 2147483646 w 566"/>
              <a:gd name="T63" fmla="*/ 2147483646 h 241"/>
              <a:gd name="T64" fmla="*/ 2147483646 w 566"/>
              <a:gd name="T65" fmla="*/ 2147483646 h 241"/>
              <a:gd name="T66" fmla="*/ 2147483646 w 566"/>
              <a:gd name="T67" fmla="*/ 2147483646 h 241"/>
              <a:gd name="T68" fmla="*/ 2147483646 w 566"/>
              <a:gd name="T69" fmla="*/ 2147483646 h 241"/>
              <a:gd name="T70" fmla="*/ 2147483646 w 566"/>
              <a:gd name="T71" fmla="*/ 2147483646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6"/>
              <a:gd name="T109" fmla="*/ 0 h 241"/>
              <a:gd name="T110" fmla="*/ 566 w 566"/>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6" h="241">
                <a:moveTo>
                  <a:pt x="565" y="120"/>
                </a:moveTo>
                <a:lnTo>
                  <a:pt x="563" y="109"/>
                </a:lnTo>
                <a:lnTo>
                  <a:pt x="560" y="99"/>
                </a:lnTo>
                <a:lnTo>
                  <a:pt x="555" y="89"/>
                </a:lnTo>
                <a:lnTo>
                  <a:pt x="547" y="79"/>
                </a:lnTo>
                <a:lnTo>
                  <a:pt x="538" y="69"/>
                </a:lnTo>
                <a:lnTo>
                  <a:pt x="527" y="60"/>
                </a:lnTo>
                <a:lnTo>
                  <a:pt x="513" y="51"/>
                </a:lnTo>
                <a:lnTo>
                  <a:pt x="498" y="43"/>
                </a:lnTo>
                <a:lnTo>
                  <a:pt x="482" y="35"/>
                </a:lnTo>
                <a:lnTo>
                  <a:pt x="463" y="28"/>
                </a:lnTo>
                <a:lnTo>
                  <a:pt x="444" y="22"/>
                </a:lnTo>
                <a:lnTo>
                  <a:pt x="424" y="16"/>
                </a:lnTo>
                <a:lnTo>
                  <a:pt x="401" y="12"/>
                </a:lnTo>
                <a:lnTo>
                  <a:pt x="379" y="7"/>
                </a:lnTo>
                <a:lnTo>
                  <a:pt x="355" y="4"/>
                </a:lnTo>
                <a:lnTo>
                  <a:pt x="331" y="2"/>
                </a:lnTo>
                <a:lnTo>
                  <a:pt x="307" y="1"/>
                </a:lnTo>
                <a:lnTo>
                  <a:pt x="282" y="0"/>
                </a:lnTo>
                <a:lnTo>
                  <a:pt x="258" y="1"/>
                </a:lnTo>
                <a:lnTo>
                  <a:pt x="233" y="2"/>
                </a:lnTo>
                <a:lnTo>
                  <a:pt x="209" y="4"/>
                </a:lnTo>
                <a:lnTo>
                  <a:pt x="186" y="7"/>
                </a:lnTo>
                <a:lnTo>
                  <a:pt x="163" y="12"/>
                </a:lnTo>
                <a:lnTo>
                  <a:pt x="141" y="16"/>
                </a:lnTo>
                <a:lnTo>
                  <a:pt x="120" y="22"/>
                </a:lnTo>
                <a:lnTo>
                  <a:pt x="101" y="28"/>
                </a:lnTo>
                <a:lnTo>
                  <a:pt x="83" y="35"/>
                </a:lnTo>
                <a:lnTo>
                  <a:pt x="66" y="43"/>
                </a:lnTo>
                <a:lnTo>
                  <a:pt x="51" y="51"/>
                </a:lnTo>
                <a:lnTo>
                  <a:pt x="38" y="60"/>
                </a:lnTo>
                <a:lnTo>
                  <a:pt x="27" y="69"/>
                </a:lnTo>
                <a:lnTo>
                  <a:pt x="17" y="79"/>
                </a:lnTo>
                <a:lnTo>
                  <a:pt x="10" y="89"/>
                </a:lnTo>
                <a:lnTo>
                  <a:pt x="4" y="99"/>
                </a:lnTo>
                <a:lnTo>
                  <a:pt x="2" y="109"/>
                </a:lnTo>
                <a:lnTo>
                  <a:pt x="0" y="120"/>
                </a:lnTo>
                <a:lnTo>
                  <a:pt x="2" y="130"/>
                </a:lnTo>
                <a:lnTo>
                  <a:pt x="4" y="141"/>
                </a:lnTo>
                <a:lnTo>
                  <a:pt x="10" y="151"/>
                </a:lnTo>
                <a:lnTo>
                  <a:pt x="17" y="161"/>
                </a:lnTo>
                <a:lnTo>
                  <a:pt x="27" y="170"/>
                </a:lnTo>
                <a:lnTo>
                  <a:pt x="38" y="180"/>
                </a:lnTo>
                <a:lnTo>
                  <a:pt x="51" y="188"/>
                </a:lnTo>
                <a:lnTo>
                  <a:pt x="66" y="197"/>
                </a:lnTo>
                <a:lnTo>
                  <a:pt x="83" y="205"/>
                </a:lnTo>
                <a:lnTo>
                  <a:pt x="101" y="212"/>
                </a:lnTo>
                <a:lnTo>
                  <a:pt x="120" y="218"/>
                </a:lnTo>
                <a:lnTo>
                  <a:pt x="141" y="223"/>
                </a:lnTo>
                <a:lnTo>
                  <a:pt x="163" y="228"/>
                </a:lnTo>
                <a:lnTo>
                  <a:pt x="186" y="232"/>
                </a:lnTo>
                <a:lnTo>
                  <a:pt x="209" y="236"/>
                </a:lnTo>
                <a:lnTo>
                  <a:pt x="233" y="238"/>
                </a:lnTo>
                <a:lnTo>
                  <a:pt x="258" y="239"/>
                </a:lnTo>
                <a:lnTo>
                  <a:pt x="282" y="240"/>
                </a:lnTo>
                <a:lnTo>
                  <a:pt x="307" y="239"/>
                </a:lnTo>
                <a:lnTo>
                  <a:pt x="331" y="238"/>
                </a:lnTo>
                <a:lnTo>
                  <a:pt x="355" y="236"/>
                </a:lnTo>
                <a:lnTo>
                  <a:pt x="379" y="232"/>
                </a:lnTo>
                <a:lnTo>
                  <a:pt x="401" y="228"/>
                </a:lnTo>
                <a:lnTo>
                  <a:pt x="424" y="223"/>
                </a:lnTo>
                <a:lnTo>
                  <a:pt x="444" y="218"/>
                </a:lnTo>
                <a:lnTo>
                  <a:pt x="463" y="212"/>
                </a:lnTo>
                <a:lnTo>
                  <a:pt x="482" y="205"/>
                </a:lnTo>
                <a:lnTo>
                  <a:pt x="498" y="197"/>
                </a:lnTo>
                <a:lnTo>
                  <a:pt x="513" y="188"/>
                </a:lnTo>
                <a:lnTo>
                  <a:pt x="527" y="180"/>
                </a:lnTo>
                <a:lnTo>
                  <a:pt x="538" y="170"/>
                </a:lnTo>
                <a:lnTo>
                  <a:pt x="547" y="161"/>
                </a:lnTo>
                <a:lnTo>
                  <a:pt x="555" y="151"/>
                </a:lnTo>
                <a:lnTo>
                  <a:pt x="560" y="141"/>
                </a:lnTo>
                <a:lnTo>
                  <a:pt x="563" y="130"/>
                </a:lnTo>
                <a:lnTo>
                  <a:pt x="565" y="1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45" name="Freeform 16">
            <a:extLst>
              <a:ext uri="{FF2B5EF4-FFF2-40B4-BE49-F238E27FC236}">
                <a16:creationId xmlns:a16="http://schemas.microsoft.com/office/drawing/2014/main" id="{C349A679-8506-4101-8138-06BDBF0F404A}"/>
              </a:ext>
            </a:extLst>
          </p:cNvPr>
          <p:cNvSpPr>
            <a:spLocks/>
          </p:cNvSpPr>
          <p:nvPr/>
        </p:nvSpPr>
        <p:spPr bwMode="auto">
          <a:xfrm>
            <a:off x="4330700" y="1754188"/>
            <a:ext cx="1276350" cy="627062"/>
          </a:xfrm>
          <a:custGeom>
            <a:avLst/>
            <a:gdLst>
              <a:gd name="T0" fmla="*/ 0 w 804"/>
              <a:gd name="T1" fmla="*/ 2147483646 h 395"/>
              <a:gd name="T2" fmla="*/ 2147483646 w 804"/>
              <a:gd name="T3" fmla="*/ 0 h 395"/>
              <a:gd name="T4" fmla="*/ 2147483646 w 804"/>
              <a:gd name="T5" fmla="*/ 2147483646 h 395"/>
              <a:gd name="T6" fmla="*/ 2147483646 w 804"/>
              <a:gd name="T7" fmla="*/ 2147483646 h 395"/>
              <a:gd name="T8" fmla="*/ 0 w 804"/>
              <a:gd name="T9" fmla="*/ 2147483646 h 395"/>
              <a:gd name="T10" fmla="*/ 0 60000 65536"/>
              <a:gd name="T11" fmla="*/ 0 60000 65536"/>
              <a:gd name="T12" fmla="*/ 0 60000 65536"/>
              <a:gd name="T13" fmla="*/ 0 60000 65536"/>
              <a:gd name="T14" fmla="*/ 0 60000 65536"/>
              <a:gd name="T15" fmla="*/ 0 w 804"/>
              <a:gd name="T16" fmla="*/ 0 h 395"/>
              <a:gd name="T17" fmla="*/ 804 w 804"/>
              <a:gd name="T18" fmla="*/ 395 h 395"/>
            </a:gdLst>
            <a:ahLst/>
            <a:cxnLst>
              <a:cxn ang="T10">
                <a:pos x="T0" y="T1"/>
              </a:cxn>
              <a:cxn ang="T11">
                <a:pos x="T2" y="T3"/>
              </a:cxn>
              <a:cxn ang="T12">
                <a:pos x="T4" y="T5"/>
              </a:cxn>
              <a:cxn ang="T13">
                <a:pos x="T6" y="T7"/>
              </a:cxn>
              <a:cxn ang="T14">
                <a:pos x="T8" y="T9"/>
              </a:cxn>
            </a:cxnLst>
            <a:rect l="T15" t="T16" r="T17" b="T18"/>
            <a:pathLst>
              <a:path w="804" h="395">
                <a:moveTo>
                  <a:pt x="0" y="197"/>
                </a:moveTo>
                <a:lnTo>
                  <a:pt x="396" y="0"/>
                </a:lnTo>
                <a:lnTo>
                  <a:pt x="803" y="204"/>
                </a:lnTo>
                <a:lnTo>
                  <a:pt x="396" y="394"/>
                </a:lnTo>
                <a:lnTo>
                  <a:pt x="0" y="19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46" name="Freeform 17">
            <a:extLst>
              <a:ext uri="{FF2B5EF4-FFF2-40B4-BE49-F238E27FC236}">
                <a16:creationId xmlns:a16="http://schemas.microsoft.com/office/drawing/2014/main" id="{7F7E05FD-B6B2-4F69-8A36-32032FD7FAC1}"/>
              </a:ext>
            </a:extLst>
          </p:cNvPr>
          <p:cNvSpPr>
            <a:spLocks/>
          </p:cNvSpPr>
          <p:nvPr/>
        </p:nvSpPr>
        <p:spPr bwMode="auto">
          <a:xfrm>
            <a:off x="5715000" y="3733800"/>
            <a:ext cx="1371600" cy="658813"/>
          </a:xfrm>
          <a:custGeom>
            <a:avLst/>
            <a:gdLst>
              <a:gd name="T0" fmla="*/ 0 w 864"/>
              <a:gd name="T1" fmla="*/ 2147483646 h 415"/>
              <a:gd name="T2" fmla="*/ 2147483646 w 864"/>
              <a:gd name="T3" fmla="*/ 0 h 415"/>
              <a:gd name="T4" fmla="*/ 2147483646 w 864"/>
              <a:gd name="T5" fmla="*/ 2147483646 h 415"/>
              <a:gd name="T6" fmla="*/ 2147483646 w 864"/>
              <a:gd name="T7" fmla="*/ 2147483646 h 415"/>
              <a:gd name="T8" fmla="*/ 0 w 864"/>
              <a:gd name="T9" fmla="*/ 2147483646 h 415"/>
              <a:gd name="T10" fmla="*/ 0 60000 65536"/>
              <a:gd name="T11" fmla="*/ 0 60000 65536"/>
              <a:gd name="T12" fmla="*/ 0 60000 65536"/>
              <a:gd name="T13" fmla="*/ 0 60000 65536"/>
              <a:gd name="T14" fmla="*/ 0 60000 65536"/>
              <a:gd name="T15" fmla="*/ 0 w 864"/>
              <a:gd name="T16" fmla="*/ 0 h 415"/>
              <a:gd name="T17" fmla="*/ 864 w 864"/>
              <a:gd name="T18" fmla="*/ 415 h 415"/>
            </a:gdLst>
            <a:ahLst/>
            <a:cxnLst>
              <a:cxn ang="T10">
                <a:pos x="T0" y="T1"/>
              </a:cxn>
              <a:cxn ang="T11">
                <a:pos x="T2" y="T3"/>
              </a:cxn>
              <a:cxn ang="T12">
                <a:pos x="T4" y="T5"/>
              </a:cxn>
              <a:cxn ang="T13">
                <a:pos x="T6" y="T7"/>
              </a:cxn>
              <a:cxn ang="T14">
                <a:pos x="T8" y="T9"/>
              </a:cxn>
            </a:cxnLst>
            <a:rect l="T15" t="T16" r="T17" b="T18"/>
            <a:pathLst>
              <a:path w="864" h="415">
                <a:moveTo>
                  <a:pt x="0" y="208"/>
                </a:moveTo>
                <a:lnTo>
                  <a:pt x="426" y="0"/>
                </a:lnTo>
                <a:lnTo>
                  <a:pt x="863" y="214"/>
                </a:lnTo>
                <a:lnTo>
                  <a:pt x="426" y="414"/>
                </a:lnTo>
                <a:lnTo>
                  <a:pt x="0" y="20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47" name="Rectangle 24">
            <a:extLst>
              <a:ext uri="{FF2B5EF4-FFF2-40B4-BE49-F238E27FC236}">
                <a16:creationId xmlns:a16="http://schemas.microsoft.com/office/drawing/2014/main" id="{DE940FF6-2786-4B59-B28B-1C61851870BA}"/>
              </a:ext>
            </a:extLst>
          </p:cNvPr>
          <p:cNvSpPr>
            <a:spLocks noChangeArrowheads="1"/>
          </p:cNvSpPr>
          <p:nvPr/>
        </p:nvSpPr>
        <p:spPr bwMode="auto">
          <a:xfrm>
            <a:off x="5938838" y="1908175"/>
            <a:ext cx="638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until</a:t>
            </a:r>
          </a:p>
        </p:txBody>
      </p:sp>
      <p:sp>
        <p:nvSpPr>
          <p:cNvPr id="35848" name="Rectangle 27">
            <a:extLst>
              <a:ext uri="{FF2B5EF4-FFF2-40B4-BE49-F238E27FC236}">
                <a16:creationId xmlns:a16="http://schemas.microsoft.com/office/drawing/2014/main" id="{2E11593E-6C1D-4730-AA93-C2CA704A1AB9}"/>
              </a:ext>
            </a:extLst>
          </p:cNvPr>
          <p:cNvSpPr>
            <a:spLocks noChangeArrowheads="1"/>
          </p:cNvSpPr>
          <p:nvPr/>
        </p:nvSpPr>
        <p:spPr bwMode="auto">
          <a:xfrm>
            <a:off x="5867400" y="3881438"/>
            <a:ext cx="1095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b="1" dirty="0" err="1">
                <a:solidFill>
                  <a:srgbClr val="800000"/>
                </a:solidFill>
              </a:rPr>
              <a:t>sponsBy</a:t>
            </a:r>
            <a:endParaRPr lang="en-US" altLang="en-US" sz="1800" b="1" dirty="0">
              <a:solidFill>
                <a:srgbClr val="800000"/>
              </a:solidFill>
            </a:endParaRPr>
          </a:p>
        </p:txBody>
      </p:sp>
      <p:grpSp>
        <p:nvGrpSpPr>
          <p:cNvPr id="35849" name="Group 28">
            <a:extLst>
              <a:ext uri="{FF2B5EF4-FFF2-40B4-BE49-F238E27FC236}">
                <a16:creationId xmlns:a16="http://schemas.microsoft.com/office/drawing/2014/main" id="{ED2E9D83-ABB1-48F3-A013-D30CCA4AFBCA}"/>
              </a:ext>
            </a:extLst>
          </p:cNvPr>
          <p:cNvGrpSpPr>
            <a:grpSpLocks/>
          </p:cNvGrpSpPr>
          <p:nvPr/>
        </p:nvGrpSpPr>
        <p:grpSpPr bwMode="auto">
          <a:xfrm>
            <a:off x="4349750" y="982663"/>
            <a:ext cx="1333500" cy="403225"/>
            <a:chOff x="3435" y="619"/>
            <a:chExt cx="840" cy="254"/>
          </a:xfrm>
        </p:grpSpPr>
        <p:sp>
          <p:nvSpPr>
            <p:cNvPr id="35899" name="Freeform 29">
              <a:extLst>
                <a:ext uri="{FF2B5EF4-FFF2-40B4-BE49-F238E27FC236}">
                  <a16:creationId xmlns:a16="http://schemas.microsoft.com/office/drawing/2014/main" id="{015786F7-1DBC-4058-B80A-A3DF3AA86502}"/>
                </a:ext>
              </a:extLst>
            </p:cNvPr>
            <p:cNvSpPr>
              <a:spLocks/>
            </p:cNvSpPr>
            <p:nvPr/>
          </p:nvSpPr>
          <p:spPr bwMode="auto">
            <a:xfrm>
              <a:off x="3435" y="626"/>
              <a:ext cx="840" cy="247"/>
            </a:xfrm>
            <a:custGeom>
              <a:avLst/>
              <a:gdLst>
                <a:gd name="T0" fmla="*/ 839 w 840"/>
                <a:gd name="T1" fmla="*/ 246 h 247"/>
                <a:gd name="T2" fmla="*/ 839 w 840"/>
                <a:gd name="T3" fmla="*/ 0 h 247"/>
                <a:gd name="T4" fmla="*/ 0 w 840"/>
                <a:gd name="T5" fmla="*/ 0 h 247"/>
                <a:gd name="T6" fmla="*/ 0 w 840"/>
                <a:gd name="T7" fmla="*/ 246 h 247"/>
                <a:gd name="T8" fmla="*/ 839 w 840"/>
                <a:gd name="T9" fmla="*/ 246 h 247"/>
                <a:gd name="T10" fmla="*/ 0 60000 65536"/>
                <a:gd name="T11" fmla="*/ 0 60000 65536"/>
                <a:gd name="T12" fmla="*/ 0 60000 65536"/>
                <a:gd name="T13" fmla="*/ 0 60000 65536"/>
                <a:gd name="T14" fmla="*/ 0 60000 65536"/>
                <a:gd name="T15" fmla="*/ 0 w 840"/>
                <a:gd name="T16" fmla="*/ 0 h 247"/>
                <a:gd name="T17" fmla="*/ 840 w 840"/>
                <a:gd name="T18" fmla="*/ 247 h 247"/>
              </a:gdLst>
              <a:ahLst/>
              <a:cxnLst>
                <a:cxn ang="T10">
                  <a:pos x="T0" y="T1"/>
                </a:cxn>
                <a:cxn ang="T11">
                  <a:pos x="T2" y="T3"/>
                </a:cxn>
                <a:cxn ang="T12">
                  <a:pos x="T4" y="T5"/>
                </a:cxn>
                <a:cxn ang="T13">
                  <a:pos x="T6" y="T7"/>
                </a:cxn>
                <a:cxn ang="T14">
                  <a:pos x="T8" y="T9"/>
                </a:cxn>
              </a:cxnLst>
              <a:rect l="T15" t="T16" r="T17" b="T18"/>
              <a:pathLst>
                <a:path w="840" h="247">
                  <a:moveTo>
                    <a:pt x="839" y="246"/>
                  </a:moveTo>
                  <a:lnTo>
                    <a:pt x="839" y="0"/>
                  </a:lnTo>
                  <a:lnTo>
                    <a:pt x="0" y="0"/>
                  </a:lnTo>
                  <a:lnTo>
                    <a:pt x="0" y="246"/>
                  </a:lnTo>
                  <a:lnTo>
                    <a:pt x="839" y="24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900" name="Rectangle 30">
              <a:extLst>
                <a:ext uri="{FF2B5EF4-FFF2-40B4-BE49-F238E27FC236}">
                  <a16:creationId xmlns:a16="http://schemas.microsoft.com/office/drawing/2014/main" id="{785DEFF1-2A7F-4D49-8DE9-9CAAEC9370DB}"/>
                </a:ext>
              </a:extLst>
            </p:cNvPr>
            <p:cNvSpPr>
              <a:spLocks noChangeArrowheads="1"/>
            </p:cNvSpPr>
            <p:nvPr/>
          </p:nvSpPr>
          <p:spPr bwMode="auto">
            <a:xfrm>
              <a:off x="3471" y="619"/>
              <a:ext cx="72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Employee</a:t>
              </a:r>
            </a:p>
          </p:txBody>
        </p:sp>
      </p:grpSp>
      <p:sp>
        <p:nvSpPr>
          <p:cNvPr id="35850" name="Rectangle 31">
            <a:extLst>
              <a:ext uri="{FF2B5EF4-FFF2-40B4-BE49-F238E27FC236}">
                <a16:creationId xmlns:a16="http://schemas.microsoft.com/office/drawing/2014/main" id="{91E44AAC-FF12-4093-A920-3C5FDCF47B1B}"/>
              </a:ext>
            </a:extLst>
          </p:cNvPr>
          <p:cNvSpPr>
            <a:spLocks noChangeArrowheads="1"/>
          </p:cNvSpPr>
          <p:nvPr/>
        </p:nvSpPr>
        <p:spPr bwMode="auto">
          <a:xfrm>
            <a:off x="4443413" y="1874838"/>
            <a:ext cx="10826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Monitors</a:t>
            </a:r>
          </a:p>
        </p:txBody>
      </p:sp>
      <p:sp>
        <p:nvSpPr>
          <p:cNvPr id="35851" name="Line 39">
            <a:extLst>
              <a:ext uri="{FF2B5EF4-FFF2-40B4-BE49-F238E27FC236}">
                <a16:creationId xmlns:a16="http://schemas.microsoft.com/office/drawing/2014/main" id="{BFB24718-CFB3-42EE-ACF8-BEA94219D076}"/>
              </a:ext>
            </a:extLst>
          </p:cNvPr>
          <p:cNvSpPr>
            <a:spLocks noChangeShapeType="1"/>
          </p:cNvSpPr>
          <p:nvPr/>
        </p:nvSpPr>
        <p:spPr bwMode="auto">
          <a:xfrm flipH="1">
            <a:off x="4953000" y="2398713"/>
            <a:ext cx="7938" cy="1335087"/>
          </a:xfrm>
          <a:prstGeom prst="line">
            <a:avLst/>
          </a:prstGeom>
          <a:noFill/>
          <a:ln w="50800" cmpd="dbl">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5852" name="Line 40">
            <a:extLst>
              <a:ext uri="{FF2B5EF4-FFF2-40B4-BE49-F238E27FC236}">
                <a16:creationId xmlns:a16="http://schemas.microsoft.com/office/drawing/2014/main" id="{EB82E99F-38AE-44FF-8EA8-4CE00C7DA77D}"/>
              </a:ext>
            </a:extLst>
          </p:cNvPr>
          <p:cNvSpPr>
            <a:spLocks noChangeShapeType="1"/>
          </p:cNvSpPr>
          <p:nvPr/>
        </p:nvSpPr>
        <p:spPr bwMode="auto">
          <a:xfrm>
            <a:off x="5608638" y="2073275"/>
            <a:ext cx="200025"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5853" name="Line 41">
            <a:extLst>
              <a:ext uri="{FF2B5EF4-FFF2-40B4-BE49-F238E27FC236}">
                <a16:creationId xmlns:a16="http://schemas.microsoft.com/office/drawing/2014/main" id="{0F3A5364-CCE4-4BA0-B157-237B6523B221}"/>
              </a:ext>
            </a:extLst>
          </p:cNvPr>
          <p:cNvSpPr>
            <a:spLocks noChangeShapeType="1"/>
          </p:cNvSpPr>
          <p:nvPr/>
        </p:nvSpPr>
        <p:spPr bwMode="auto">
          <a:xfrm flipV="1">
            <a:off x="4959350" y="1381125"/>
            <a:ext cx="0" cy="3619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5854" name="Freeform 42">
            <a:extLst>
              <a:ext uri="{FF2B5EF4-FFF2-40B4-BE49-F238E27FC236}">
                <a16:creationId xmlns:a16="http://schemas.microsoft.com/office/drawing/2014/main" id="{213D229F-BD1D-4509-A582-E275B3B33ADB}"/>
              </a:ext>
            </a:extLst>
          </p:cNvPr>
          <p:cNvSpPr>
            <a:spLocks/>
          </p:cNvSpPr>
          <p:nvPr/>
        </p:nvSpPr>
        <p:spPr bwMode="auto">
          <a:xfrm>
            <a:off x="5341938" y="379413"/>
            <a:ext cx="896937"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2147483646 h 240"/>
              <a:gd name="T18" fmla="*/ 2147483646 w 565"/>
              <a:gd name="T19" fmla="*/ 2147483646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0 h 240"/>
              <a:gd name="T54" fmla="*/ 2147483646 w 565"/>
              <a:gd name="T55" fmla="*/ 0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0" y="119"/>
                </a:moveTo>
                <a:lnTo>
                  <a:pt x="1" y="130"/>
                </a:lnTo>
                <a:lnTo>
                  <a:pt x="4" y="140"/>
                </a:lnTo>
                <a:lnTo>
                  <a:pt x="9" y="151"/>
                </a:lnTo>
                <a:lnTo>
                  <a:pt x="17" y="160"/>
                </a:lnTo>
                <a:lnTo>
                  <a:pt x="27" y="170"/>
                </a:lnTo>
                <a:lnTo>
                  <a:pt x="38" y="179"/>
                </a:lnTo>
                <a:lnTo>
                  <a:pt x="51" y="188"/>
                </a:lnTo>
                <a:lnTo>
                  <a:pt x="66" y="197"/>
                </a:lnTo>
                <a:lnTo>
                  <a:pt x="83" y="204"/>
                </a:lnTo>
                <a:lnTo>
                  <a:pt x="101" y="211"/>
                </a:lnTo>
                <a:lnTo>
                  <a:pt x="120" y="218"/>
                </a:lnTo>
                <a:lnTo>
                  <a:pt x="141" y="223"/>
                </a:lnTo>
                <a:lnTo>
                  <a:pt x="163" y="228"/>
                </a:lnTo>
                <a:lnTo>
                  <a:pt x="185" y="232"/>
                </a:lnTo>
                <a:lnTo>
                  <a:pt x="209" y="235"/>
                </a:lnTo>
                <a:lnTo>
                  <a:pt x="233" y="237"/>
                </a:lnTo>
                <a:lnTo>
                  <a:pt x="257" y="239"/>
                </a:lnTo>
                <a:lnTo>
                  <a:pt x="282" y="239"/>
                </a:lnTo>
                <a:lnTo>
                  <a:pt x="306" y="239"/>
                </a:lnTo>
                <a:lnTo>
                  <a:pt x="331" y="237"/>
                </a:lnTo>
                <a:lnTo>
                  <a:pt x="355" y="235"/>
                </a:lnTo>
                <a:lnTo>
                  <a:pt x="378" y="231"/>
                </a:lnTo>
                <a:lnTo>
                  <a:pt x="401" y="228"/>
                </a:lnTo>
                <a:lnTo>
                  <a:pt x="423" y="223"/>
                </a:lnTo>
                <a:lnTo>
                  <a:pt x="443" y="217"/>
                </a:lnTo>
                <a:lnTo>
                  <a:pt x="463" y="211"/>
                </a:lnTo>
                <a:lnTo>
                  <a:pt x="481" y="204"/>
                </a:lnTo>
                <a:lnTo>
                  <a:pt x="498" y="196"/>
                </a:lnTo>
                <a:lnTo>
                  <a:pt x="513" y="188"/>
                </a:lnTo>
                <a:lnTo>
                  <a:pt x="526" y="179"/>
                </a:lnTo>
                <a:lnTo>
                  <a:pt x="537" y="170"/>
                </a:lnTo>
                <a:lnTo>
                  <a:pt x="547" y="160"/>
                </a:lnTo>
                <a:lnTo>
                  <a:pt x="554" y="150"/>
                </a:lnTo>
                <a:lnTo>
                  <a:pt x="559" y="140"/>
                </a:lnTo>
                <a:lnTo>
                  <a:pt x="563" y="129"/>
                </a:lnTo>
                <a:lnTo>
                  <a:pt x="564" y="119"/>
                </a:lnTo>
                <a:lnTo>
                  <a:pt x="563" y="109"/>
                </a:lnTo>
                <a:lnTo>
                  <a:pt x="559" y="98"/>
                </a:lnTo>
                <a:lnTo>
                  <a:pt x="554" y="88"/>
                </a:lnTo>
                <a:lnTo>
                  <a:pt x="547" y="78"/>
                </a:lnTo>
                <a:lnTo>
                  <a:pt x="537" y="68"/>
                </a:lnTo>
                <a:lnTo>
                  <a:pt x="526" y="60"/>
                </a:lnTo>
                <a:lnTo>
                  <a:pt x="513" y="51"/>
                </a:lnTo>
                <a:lnTo>
                  <a:pt x="498" y="42"/>
                </a:lnTo>
                <a:lnTo>
                  <a:pt x="481" y="35"/>
                </a:lnTo>
                <a:lnTo>
                  <a:pt x="463" y="27"/>
                </a:lnTo>
                <a:lnTo>
                  <a:pt x="443" y="21"/>
                </a:lnTo>
                <a:lnTo>
                  <a:pt x="423" y="16"/>
                </a:lnTo>
                <a:lnTo>
                  <a:pt x="401" y="11"/>
                </a:lnTo>
                <a:lnTo>
                  <a:pt x="378" y="7"/>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9"/>
                </a:lnTo>
                <a:lnTo>
                  <a:pt x="17" y="78"/>
                </a:lnTo>
                <a:lnTo>
                  <a:pt x="9" y="88"/>
                </a:lnTo>
                <a:lnTo>
                  <a:pt x="4" y="98"/>
                </a:lnTo>
                <a:lnTo>
                  <a:pt x="1" y="109"/>
                </a:lnTo>
                <a:lnTo>
                  <a:pt x="0"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55" name="Freeform 43">
            <a:extLst>
              <a:ext uri="{FF2B5EF4-FFF2-40B4-BE49-F238E27FC236}">
                <a16:creationId xmlns:a16="http://schemas.microsoft.com/office/drawing/2014/main" id="{F2C5B71D-6366-470B-A88F-17D365846AA6}"/>
              </a:ext>
            </a:extLst>
          </p:cNvPr>
          <p:cNvSpPr>
            <a:spLocks/>
          </p:cNvSpPr>
          <p:nvPr/>
        </p:nvSpPr>
        <p:spPr bwMode="auto">
          <a:xfrm>
            <a:off x="3697288" y="379413"/>
            <a:ext cx="896937"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0 h 240"/>
              <a:gd name="T18" fmla="*/ 2147483646 w 565"/>
              <a:gd name="T19" fmla="*/ 0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2147483646 h 240"/>
              <a:gd name="T54" fmla="*/ 2147483646 w 565"/>
              <a:gd name="T55" fmla="*/ 2147483646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6"/>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6"/>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30"/>
                </a:lnTo>
                <a:lnTo>
                  <a:pt x="4" y="140"/>
                </a:lnTo>
                <a:lnTo>
                  <a:pt x="9" y="151"/>
                </a:lnTo>
                <a:lnTo>
                  <a:pt x="17" y="160"/>
                </a:lnTo>
                <a:lnTo>
                  <a:pt x="27" y="170"/>
                </a:lnTo>
                <a:lnTo>
                  <a:pt x="38" y="179"/>
                </a:lnTo>
                <a:lnTo>
                  <a:pt x="51" y="188"/>
                </a:lnTo>
                <a:lnTo>
                  <a:pt x="66" y="196"/>
                </a:lnTo>
                <a:lnTo>
                  <a:pt x="83" y="204"/>
                </a:lnTo>
                <a:lnTo>
                  <a:pt x="101" y="211"/>
                </a:lnTo>
                <a:lnTo>
                  <a:pt x="120" y="218"/>
                </a:lnTo>
                <a:lnTo>
                  <a:pt x="141" y="223"/>
                </a:lnTo>
                <a:lnTo>
                  <a:pt x="163" y="228"/>
                </a:lnTo>
                <a:lnTo>
                  <a:pt x="185" y="232"/>
                </a:lnTo>
                <a:lnTo>
                  <a:pt x="209" y="235"/>
                </a:lnTo>
                <a:lnTo>
                  <a:pt x="233" y="237"/>
                </a:lnTo>
                <a:lnTo>
                  <a:pt x="258" y="239"/>
                </a:lnTo>
                <a:lnTo>
                  <a:pt x="282" y="239"/>
                </a:lnTo>
                <a:lnTo>
                  <a:pt x="306" y="239"/>
                </a:lnTo>
                <a:lnTo>
                  <a:pt x="331" y="237"/>
                </a:lnTo>
                <a:lnTo>
                  <a:pt x="355" y="235"/>
                </a:lnTo>
                <a:lnTo>
                  <a:pt x="379" y="232"/>
                </a:lnTo>
                <a:lnTo>
                  <a:pt x="401" y="228"/>
                </a:lnTo>
                <a:lnTo>
                  <a:pt x="423" y="223"/>
                </a:lnTo>
                <a:lnTo>
                  <a:pt x="444" y="218"/>
                </a:lnTo>
                <a:lnTo>
                  <a:pt x="464" y="211"/>
                </a:lnTo>
                <a:lnTo>
                  <a:pt x="481" y="204"/>
                </a:lnTo>
                <a:lnTo>
                  <a:pt x="498" y="196"/>
                </a:lnTo>
                <a:lnTo>
                  <a:pt x="513" y="188"/>
                </a:lnTo>
                <a:lnTo>
                  <a:pt x="526" y="179"/>
                </a:lnTo>
                <a:lnTo>
                  <a:pt x="538" y="170"/>
                </a:lnTo>
                <a:lnTo>
                  <a:pt x="547" y="160"/>
                </a:lnTo>
                <a:lnTo>
                  <a:pt x="555" y="151"/>
                </a:lnTo>
                <a:lnTo>
                  <a:pt x="560" y="140"/>
                </a:lnTo>
                <a:lnTo>
                  <a:pt x="563" y="130"/>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56" name="Freeform 44">
            <a:extLst>
              <a:ext uri="{FF2B5EF4-FFF2-40B4-BE49-F238E27FC236}">
                <a16:creationId xmlns:a16="http://schemas.microsoft.com/office/drawing/2014/main" id="{0948EAFD-E0DE-4CBD-8207-F02D40262B24}"/>
              </a:ext>
            </a:extLst>
          </p:cNvPr>
          <p:cNvSpPr>
            <a:spLocks/>
          </p:cNvSpPr>
          <p:nvPr/>
        </p:nvSpPr>
        <p:spPr bwMode="auto">
          <a:xfrm>
            <a:off x="4502150" y="98425"/>
            <a:ext cx="896938" cy="382588"/>
          </a:xfrm>
          <a:custGeom>
            <a:avLst/>
            <a:gdLst>
              <a:gd name="T0" fmla="*/ 2147483646 w 565"/>
              <a:gd name="T1" fmla="*/ 2147483646 h 241"/>
              <a:gd name="T2" fmla="*/ 2147483646 w 565"/>
              <a:gd name="T3" fmla="*/ 2147483646 h 241"/>
              <a:gd name="T4" fmla="*/ 2147483646 w 565"/>
              <a:gd name="T5" fmla="*/ 2147483646 h 241"/>
              <a:gd name="T6" fmla="*/ 2147483646 w 565"/>
              <a:gd name="T7" fmla="*/ 2147483646 h 241"/>
              <a:gd name="T8" fmla="*/ 2147483646 w 565"/>
              <a:gd name="T9" fmla="*/ 2147483646 h 241"/>
              <a:gd name="T10" fmla="*/ 2147483646 w 565"/>
              <a:gd name="T11" fmla="*/ 2147483646 h 241"/>
              <a:gd name="T12" fmla="*/ 2147483646 w 565"/>
              <a:gd name="T13" fmla="*/ 2147483646 h 241"/>
              <a:gd name="T14" fmla="*/ 2147483646 w 565"/>
              <a:gd name="T15" fmla="*/ 2147483646 h 241"/>
              <a:gd name="T16" fmla="*/ 2147483646 w 565"/>
              <a:gd name="T17" fmla="*/ 2147483646 h 241"/>
              <a:gd name="T18" fmla="*/ 2147483646 w 565"/>
              <a:gd name="T19" fmla="*/ 2147483646 h 241"/>
              <a:gd name="T20" fmla="*/ 2147483646 w 565"/>
              <a:gd name="T21" fmla="*/ 2147483646 h 241"/>
              <a:gd name="T22" fmla="*/ 2147483646 w 565"/>
              <a:gd name="T23" fmla="*/ 2147483646 h 241"/>
              <a:gd name="T24" fmla="*/ 2147483646 w 565"/>
              <a:gd name="T25" fmla="*/ 2147483646 h 241"/>
              <a:gd name="T26" fmla="*/ 2147483646 w 565"/>
              <a:gd name="T27" fmla="*/ 2147483646 h 241"/>
              <a:gd name="T28" fmla="*/ 2147483646 w 565"/>
              <a:gd name="T29" fmla="*/ 2147483646 h 241"/>
              <a:gd name="T30" fmla="*/ 2147483646 w 565"/>
              <a:gd name="T31" fmla="*/ 2147483646 h 241"/>
              <a:gd name="T32" fmla="*/ 2147483646 w 565"/>
              <a:gd name="T33" fmla="*/ 2147483646 h 241"/>
              <a:gd name="T34" fmla="*/ 2147483646 w 565"/>
              <a:gd name="T35" fmla="*/ 2147483646 h 241"/>
              <a:gd name="T36" fmla="*/ 2147483646 w 565"/>
              <a:gd name="T37" fmla="*/ 2147483646 h 241"/>
              <a:gd name="T38" fmla="*/ 2147483646 w 565"/>
              <a:gd name="T39" fmla="*/ 2147483646 h 241"/>
              <a:gd name="T40" fmla="*/ 2147483646 w 565"/>
              <a:gd name="T41" fmla="*/ 2147483646 h 241"/>
              <a:gd name="T42" fmla="*/ 2147483646 w 565"/>
              <a:gd name="T43" fmla="*/ 2147483646 h 241"/>
              <a:gd name="T44" fmla="*/ 2147483646 w 565"/>
              <a:gd name="T45" fmla="*/ 2147483646 h 241"/>
              <a:gd name="T46" fmla="*/ 2147483646 w 565"/>
              <a:gd name="T47" fmla="*/ 2147483646 h 241"/>
              <a:gd name="T48" fmla="*/ 2147483646 w 565"/>
              <a:gd name="T49" fmla="*/ 2147483646 h 241"/>
              <a:gd name="T50" fmla="*/ 2147483646 w 565"/>
              <a:gd name="T51" fmla="*/ 2147483646 h 241"/>
              <a:gd name="T52" fmla="*/ 2147483646 w 565"/>
              <a:gd name="T53" fmla="*/ 2147483646 h 241"/>
              <a:gd name="T54" fmla="*/ 2147483646 w 565"/>
              <a:gd name="T55" fmla="*/ 2147483646 h 241"/>
              <a:gd name="T56" fmla="*/ 2147483646 w 565"/>
              <a:gd name="T57" fmla="*/ 2147483646 h 241"/>
              <a:gd name="T58" fmla="*/ 2147483646 w 565"/>
              <a:gd name="T59" fmla="*/ 2147483646 h 241"/>
              <a:gd name="T60" fmla="*/ 2147483646 w 565"/>
              <a:gd name="T61" fmla="*/ 2147483646 h 241"/>
              <a:gd name="T62" fmla="*/ 2147483646 w 565"/>
              <a:gd name="T63" fmla="*/ 2147483646 h 241"/>
              <a:gd name="T64" fmla="*/ 2147483646 w 565"/>
              <a:gd name="T65" fmla="*/ 2147483646 h 241"/>
              <a:gd name="T66" fmla="*/ 2147483646 w 565"/>
              <a:gd name="T67" fmla="*/ 2147483646 h 241"/>
              <a:gd name="T68" fmla="*/ 2147483646 w 565"/>
              <a:gd name="T69" fmla="*/ 2147483646 h 241"/>
              <a:gd name="T70" fmla="*/ 2147483646 w 565"/>
              <a:gd name="T71" fmla="*/ 2147483646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1"/>
              <a:gd name="T110" fmla="*/ 565 w 565"/>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1">
                <a:moveTo>
                  <a:pt x="564" y="120"/>
                </a:moveTo>
                <a:lnTo>
                  <a:pt x="563" y="110"/>
                </a:lnTo>
                <a:lnTo>
                  <a:pt x="560" y="100"/>
                </a:lnTo>
                <a:lnTo>
                  <a:pt x="554" y="89"/>
                </a:lnTo>
                <a:lnTo>
                  <a:pt x="547" y="79"/>
                </a:lnTo>
                <a:lnTo>
                  <a:pt x="538" y="70"/>
                </a:lnTo>
                <a:lnTo>
                  <a:pt x="526" y="60"/>
                </a:lnTo>
                <a:lnTo>
                  <a:pt x="513" y="51"/>
                </a:lnTo>
                <a:lnTo>
                  <a:pt x="498" y="43"/>
                </a:lnTo>
                <a:lnTo>
                  <a:pt x="482" y="35"/>
                </a:lnTo>
                <a:lnTo>
                  <a:pt x="463" y="29"/>
                </a:lnTo>
                <a:lnTo>
                  <a:pt x="444" y="22"/>
                </a:lnTo>
                <a:lnTo>
                  <a:pt x="423" y="16"/>
                </a:lnTo>
                <a:lnTo>
                  <a:pt x="401" y="12"/>
                </a:lnTo>
                <a:lnTo>
                  <a:pt x="378" y="8"/>
                </a:lnTo>
                <a:lnTo>
                  <a:pt x="355" y="5"/>
                </a:lnTo>
                <a:lnTo>
                  <a:pt x="332" y="3"/>
                </a:lnTo>
                <a:lnTo>
                  <a:pt x="307" y="1"/>
                </a:lnTo>
                <a:lnTo>
                  <a:pt x="282" y="0"/>
                </a:lnTo>
                <a:lnTo>
                  <a:pt x="258" y="1"/>
                </a:lnTo>
                <a:lnTo>
                  <a:pt x="234" y="3"/>
                </a:lnTo>
                <a:lnTo>
                  <a:pt x="210" y="5"/>
                </a:lnTo>
                <a:lnTo>
                  <a:pt x="186" y="8"/>
                </a:lnTo>
                <a:lnTo>
                  <a:pt x="164" y="12"/>
                </a:lnTo>
                <a:lnTo>
                  <a:pt x="141" y="16"/>
                </a:lnTo>
                <a:lnTo>
                  <a:pt x="121" y="22"/>
                </a:lnTo>
                <a:lnTo>
                  <a:pt x="101" y="29"/>
                </a:lnTo>
                <a:lnTo>
                  <a:pt x="83" y="35"/>
                </a:lnTo>
                <a:lnTo>
                  <a:pt x="66" y="43"/>
                </a:lnTo>
                <a:lnTo>
                  <a:pt x="51" y="51"/>
                </a:lnTo>
                <a:lnTo>
                  <a:pt x="39" y="60"/>
                </a:lnTo>
                <a:lnTo>
                  <a:pt x="27" y="70"/>
                </a:lnTo>
                <a:lnTo>
                  <a:pt x="18" y="79"/>
                </a:lnTo>
                <a:lnTo>
                  <a:pt x="10" y="89"/>
                </a:lnTo>
                <a:lnTo>
                  <a:pt x="5" y="100"/>
                </a:lnTo>
                <a:lnTo>
                  <a:pt x="1" y="110"/>
                </a:lnTo>
                <a:lnTo>
                  <a:pt x="0" y="120"/>
                </a:lnTo>
                <a:lnTo>
                  <a:pt x="1" y="131"/>
                </a:lnTo>
                <a:lnTo>
                  <a:pt x="5" y="141"/>
                </a:lnTo>
                <a:lnTo>
                  <a:pt x="10" y="151"/>
                </a:lnTo>
                <a:lnTo>
                  <a:pt x="18" y="161"/>
                </a:lnTo>
                <a:lnTo>
                  <a:pt x="27" y="171"/>
                </a:lnTo>
                <a:lnTo>
                  <a:pt x="39" y="180"/>
                </a:lnTo>
                <a:lnTo>
                  <a:pt x="51" y="189"/>
                </a:lnTo>
                <a:lnTo>
                  <a:pt x="66" y="197"/>
                </a:lnTo>
                <a:lnTo>
                  <a:pt x="83" y="205"/>
                </a:lnTo>
                <a:lnTo>
                  <a:pt x="101" y="212"/>
                </a:lnTo>
                <a:lnTo>
                  <a:pt x="121" y="218"/>
                </a:lnTo>
                <a:lnTo>
                  <a:pt x="141" y="224"/>
                </a:lnTo>
                <a:lnTo>
                  <a:pt x="164" y="229"/>
                </a:lnTo>
                <a:lnTo>
                  <a:pt x="186" y="233"/>
                </a:lnTo>
                <a:lnTo>
                  <a:pt x="210" y="236"/>
                </a:lnTo>
                <a:lnTo>
                  <a:pt x="234" y="238"/>
                </a:lnTo>
                <a:lnTo>
                  <a:pt x="258" y="239"/>
                </a:lnTo>
                <a:lnTo>
                  <a:pt x="282" y="240"/>
                </a:lnTo>
                <a:lnTo>
                  <a:pt x="307" y="239"/>
                </a:lnTo>
                <a:lnTo>
                  <a:pt x="332"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57" name="Rectangle 45">
            <a:extLst>
              <a:ext uri="{FF2B5EF4-FFF2-40B4-BE49-F238E27FC236}">
                <a16:creationId xmlns:a16="http://schemas.microsoft.com/office/drawing/2014/main" id="{09E3E762-7710-4E58-AB4B-A2232F5A8993}"/>
              </a:ext>
            </a:extLst>
          </p:cNvPr>
          <p:cNvSpPr>
            <a:spLocks noChangeArrowheads="1"/>
          </p:cNvSpPr>
          <p:nvPr/>
        </p:nvSpPr>
        <p:spPr bwMode="auto">
          <a:xfrm>
            <a:off x="5535613" y="377825"/>
            <a:ext cx="511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age</a:t>
            </a:r>
          </a:p>
        </p:txBody>
      </p:sp>
      <p:sp>
        <p:nvSpPr>
          <p:cNvPr id="35858" name="Rectangle 46">
            <a:extLst>
              <a:ext uri="{FF2B5EF4-FFF2-40B4-BE49-F238E27FC236}">
                <a16:creationId xmlns:a16="http://schemas.microsoft.com/office/drawing/2014/main" id="{E203639F-7696-4A7F-B08B-9B93A0B4D2E0}"/>
              </a:ext>
            </a:extLst>
          </p:cNvPr>
          <p:cNvSpPr>
            <a:spLocks noChangeArrowheads="1"/>
          </p:cNvSpPr>
          <p:nvPr/>
        </p:nvSpPr>
        <p:spPr bwMode="auto">
          <a:xfrm>
            <a:off x="4629150" y="152400"/>
            <a:ext cx="714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name</a:t>
            </a:r>
          </a:p>
        </p:txBody>
      </p:sp>
      <p:sp>
        <p:nvSpPr>
          <p:cNvPr id="35859" name="Rectangle 47">
            <a:extLst>
              <a:ext uri="{FF2B5EF4-FFF2-40B4-BE49-F238E27FC236}">
                <a16:creationId xmlns:a16="http://schemas.microsoft.com/office/drawing/2014/main" id="{EE598D12-839F-48E9-829C-FCDA5579C619}"/>
              </a:ext>
            </a:extLst>
          </p:cNvPr>
          <p:cNvSpPr>
            <a:spLocks noChangeArrowheads="1"/>
          </p:cNvSpPr>
          <p:nvPr/>
        </p:nvSpPr>
        <p:spPr bwMode="auto">
          <a:xfrm>
            <a:off x="3846513" y="368300"/>
            <a:ext cx="485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u="sng">
                <a:solidFill>
                  <a:srgbClr val="000000"/>
                </a:solidFill>
              </a:rPr>
              <a:t>ssn</a:t>
            </a:r>
          </a:p>
        </p:txBody>
      </p:sp>
      <p:sp>
        <p:nvSpPr>
          <p:cNvPr id="35860" name="Line 48">
            <a:extLst>
              <a:ext uri="{FF2B5EF4-FFF2-40B4-BE49-F238E27FC236}">
                <a16:creationId xmlns:a16="http://schemas.microsoft.com/office/drawing/2014/main" id="{7B8535CF-F0C3-4783-8504-FDD7B262304A}"/>
              </a:ext>
            </a:extLst>
          </p:cNvPr>
          <p:cNvSpPr>
            <a:spLocks noChangeShapeType="1"/>
          </p:cNvSpPr>
          <p:nvPr/>
        </p:nvSpPr>
        <p:spPr bwMode="auto">
          <a:xfrm>
            <a:off x="4144963" y="784225"/>
            <a:ext cx="552450" cy="2000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5861" name="Line 49">
            <a:extLst>
              <a:ext uri="{FF2B5EF4-FFF2-40B4-BE49-F238E27FC236}">
                <a16:creationId xmlns:a16="http://schemas.microsoft.com/office/drawing/2014/main" id="{F257B0A3-D2B8-40F4-8437-854B0378C6A2}"/>
              </a:ext>
            </a:extLst>
          </p:cNvPr>
          <p:cNvSpPr>
            <a:spLocks noChangeShapeType="1"/>
          </p:cNvSpPr>
          <p:nvPr/>
        </p:nvSpPr>
        <p:spPr bwMode="auto">
          <a:xfrm>
            <a:off x="4962525" y="479425"/>
            <a:ext cx="0" cy="4889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5862" name="Line 50">
            <a:extLst>
              <a:ext uri="{FF2B5EF4-FFF2-40B4-BE49-F238E27FC236}">
                <a16:creationId xmlns:a16="http://schemas.microsoft.com/office/drawing/2014/main" id="{EC232FB9-D47A-49AE-B301-F0E7EE54C140}"/>
              </a:ext>
            </a:extLst>
          </p:cNvPr>
          <p:cNvSpPr>
            <a:spLocks noChangeShapeType="1"/>
          </p:cNvSpPr>
          <p:nvPr/>
        </p:nvSpPr>
        <p:spPr bwMode="auto">
          <a:xfrm flipH="1">
            <a:off x="5260975" y="768350"/>
            <a:ext cx="530225" cy="2159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35863" name="Group 55">
            <a:extLst>
              <a:ext uri="{FF2B5EF4-FFF2-40B4-BE49-F238E27FC236}">
                <a16:creationId xmlns:a16="http://schemas.microsoft.com/office/drawing/2014/main" id="{02333648-28ED-4FCB-AF1F-914E3EA05CAC}"/>
              </a:ext>
            </a:extLst>
          </p:cNvPr>
          <p:cNvGrpSpPr>
            <a:grpSpLocks/>
          </p:cNvGrpSpPr>
          <p:nvPr/>
        </p:nvGrpSpPr>
        <p:grpSpPr bwMode="auto">
          <a:xfrm>
            <a:off x="457200" y="2971800"/>
            <a:ext cx="2778125" cy="1412875"/>
            <a:chOff x="2133" y="1841"/>
            <a:chExt cx="1750" cy="890"/>
          </a:xfrm>
        </p:grpSpPr>
        <p:sp>
          <p:nvSpPr>
            <p:cNvPr id="35887" name="Freeform 9">
              <a:extLst>
                <a:ext uri="{FF2B5EF4-FFF2-40B4-BE49-F238E27FC236}">
                  <a16:creationId xmlns:a16="http://schemas.microsoft.com/office/drawing/2014/main" id="{DD3047E9-45B6-469D-8A7E-902DC8153E3D}"/>
                </a:ext>
              </a:extLst>
            </p:cNvPr>
            <p:cNvSpPr>
              <a:spLocks/>
            </p:cNvSpPr>
            <p:nvPr/>
          </p:nvSpPr>
          <p:spPr bwMode="auto">
            <a:xfrm>
              <a:off x="2645" y="1842"/>
              <a:ext cx="737" cy="231"/>
            </a:xfrm>
            <a:custGeom>
              <a:avLst/>
              <a:gdLst>
                <a:gd name="T0" fmla="*/ 1168400 w 737"/>
                <a:gd name="T1" fmla="*/ 166688 h 231"/>
                <a:gd name="T2" fmla="*/ 1149350 w 737"/>
                <a:gd name="T3" fmla="*/ 134938 h 231"/>
                <a:gd name="T4" fmla="*/ 1114425 w 737"/>
                <a:gd name="T5" fmla="*/ 106363 h 231"/>
                <a:gd name="T6" fmla="*/ 1063625 w 737"/>
                <a:gd name="T7" fmla="*/ 76200 h 231"/>
                <a:gd name="T8" fmla="*/ 996950 w 737"/>
                <a:gd name="T9" fmla="*/ 52388 h 231"/>
                <a:gd name="T10" fmla="*/ 919162 w 737"/>
                <a:gd name="T11" fmla="*/ 33338 h 231"/>
                <a:gd name="T12" fmla="*/ 831850 w 737"/>
                <a:gd name="T13" fmla="*/ 15875 h 231"/>
                <a:gd name="T14" fmla="*/ 736600 w 737"/>
                <a:gd name="T15" fmla="*/ 4763 h 231"/>
                <a:gd name="T16" fmla="*/ 635000 w 737"/>
                <a:gd name="T17" fmla="*/ 0 h 231"/>
                <a:gd name="T18" fmla="*/ 533400 w 737"/>
                <a:gd name="T19" fmla="*/ 0 h 231"/>
                <a:gd name="T20" fmla="*/ 434975 w 737"/>
                <a:gd name="T21" fmla="*/ 4763 h 231"/>
                <a:gd name="T22" fmla="*/ 339725 w 737"/>
                <a:gd name="T23" fmla="*/ 15875 h 231"/>
                <a:gd name="T24" fmla="*/ 249237 w 737"/>
                <a:gd name="T25" fmla="*/ 33338 h 231"/>
                <a:gd name="T26" fmla="*/ 171450 w 737"/>
                <a:gd name="T27" fmla="*/ 52388 h 231"/>
                <a:gd name="T28" fmla="*/ 104775 w 737"/>
                <a:gd name="T29" fmla="*/ 76200 h 231"/>
                <a:gd name="T30" fmla="*/ 55562 w 737"/>
                <a:gd name="T31" fmla="*/ 106363 h 231"/>
                <a:gd name="T32" fmla="*/ 20637 w 737"/>
                <a:gd name="T33" fmla="*/ 134938 h 231"/>
                <a:gd name="T34" fmla="*/ 1587 w 737"/>
                <a:gd name="T35" fmla="*/ 166688 h 231"/>
                <a:gd name="T36" fmla="*/ 1587 w 737"/>
                <a:gd name="T37" fmla="*/ 198438 h 231"/>
                <a:gd name="T38" fmla="*/ 20637 w 737"/>
                <a:gd name="T39" fmla="*/ 228600 h 231"/>
                <a:gd name="T40" fmla="*/ 55562 w 737"/>
                <a:gd name="T41" fmla="*/ 258763 h 231"/>
                <a:gd name="T42" fmla="*/ 104775 w 737"/>
                <a:gd name="T43" fmla="*/ 287338 h 231"/>
                <a:gd name="T44" fmla="*/ 171450 w 737"/>
                <a:gd name="T45" fmla="*/ 311150 h 231"/>
                <a:gd name="T46" fmla="*/ 249237 w 737"/>
                <a:gd name="T47" fmla="*/ 330200 h 231"/>
                <a:gd name="T48" fmla="*/ 339725 w 737"/>
                <a:gd name="T49" fmla="*/ 347663 h 231"/>
                <a:gd name="T50" fmla="*/ 434975 w 737"/>
                <a:gd name="T51" fmla="*/ 358775 h 231"/>
                <a:gd name="T52" fmla="*/ 533400 w 737"/>
                <a:gd name="T53" fmla="*/ 363538 h 231"/>
                <a:gd name="T54" fmla="*/ 635000 w 737"/>
                <a:gd name="T55" fmla="*/ 363538 h 231"/>
                <a:gd name="T56" fmla="*/ 736600 w 737"/>
                <a:gd name="T57" fmla="*/ 358775 h 231"/>
                <a:gd name="T58" fmla="*/ 831850 w 737"/>
                <a:gd name="T59" fmla="*/ 347663 h 231"/>
                <a:gd name="T60" fmla="*/ 919162 w 737"/>
                <a:gd name="T61" fmla="*/ 330200 h 231"/>
                <a:gd name="T62" fmla="*/ 996950 w 737"/>
                <a:gd name="T63" fmla="*/ 311150 h 231"/>
                <a:gd name="T64" fmla="*/ 1063625 w 737"/>
                <a:gd name="T65" fmla="*/ 287338 h 231"/>
                <a:gd name="T66" fmla="*/ 1114425 w 737"/>
                <a:gd name="T67" fmla="*/ 258763 h 231"/>
                <a:gd name="T68" fmla="*/ 1149350 w 737"/>
                <a:gd name="T69" fmla="*/ 228600 h 231"/>
                <a:gd name="T70" fmla="*/ 1168400 w 737"/>
                <a:gd name="T71" fmla="*/ 198438 h 23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7"/>
                <a:gd name="T109" fmla="*/ 0 h 231"/>
                <a:gd name="T110" fmla="*/ 737 w 737"/>
                <a:gd name="T111" fmla="*/ 231 h 23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7" h="231">
                  <a:moveTo>
                    <a:pt x="736" y="115"/>
                  </a:moveTo>
                  <a:lnTo>
                    <a:pt x="736" y="105"/>
                  </a:lnTo>
                  <a:lnTo>
                    <a:pt x="730" y="94"/>
                  </a:lnTo>
                  <a:lnTo>
                    <a:pt x="724" y="85"/>
                  </a:lnTo>
                  <a:lnTo>
                    <a:pt x="715" y="75"/>
                  </a:lnTo>
                  <a:lnTo>
                    <a:pt x="702" y="67"/>
                  </a:lnTo>
                  <a:lnTo>
                    <a:pt x="687" y="57"/>
                  </a:lnTo>
                  <a:lnTo>
                    <a:pt x="670" y="48"/>
                  </a:lnTo>
                  <a:lnTo>
                    <a:pt x="651" y="41"/>
                  </a:lnTo>
                  <a:lnTo>
                    <a:pt x="628" y="33"/>
                  </a:lnTo>
                  <a:lnTo>
                    <a:pt x="605" y="27"/>
                  </a:lnTo>
                  <a:lnTo>
                    <a:pt x="579" y="21"/>
                  </a:lnTo>
                  <a:lnTo>
                    <a:pt x="552" y="15"/>
                  </a:lnTo>
                  <a:lnTo>
                    <a:pt x="524" y="10"/>
                  </a:lnTo>
                  <a:lnTo>
                    <a:pt x="494" y="7"/>
                  </a:lnTo>
                  <a:lnTo>
                    <a:pt x="464" y="3"/>
                  </a:lnTo>
                  <a:lnTo>
                    <a:pt x="433" y="1"/>
                  </a:lnTo>
                  <a:lnTo>
                    <a:pt x="400" y="0"/>
                  </a:lnTo>
                  <a:lnTo>
                    <a:pt x="368" y="0"/>
                  </a:lnTo>
                  <a:lnTo>
                    <a:pt x="336" y="0"/>
                  </a:lnTo>
                  <a:lnTo>
                    <a:pt x="305" y="1"/>
                  </a:lnTo>
                  <a:lnTo>
                    <a:pt x="274" y="3"/>
                  </a:lnTo>
                  <a:lnTo>
                    <a:pt x="242" y="7"/>
                  </a:lnTo>
                  <a:lnTo>
                    <a:pt x="214" y="10"/>
                  </a:lnTo>
                  <a:lnTo>
                    <a:pt x="184" y="15"/>
                  </a:lnTo>
                  <a:lnTo>
                    <a:pt x="157" y="21"/>
                  </a:lnTo>
                  <a:lnTo>
                    <a:pt x="131" y="27"/>
                  </a:lnTo>
                  <a:lnTo>
                    <a:pt x="108" y="33"/>
                  </a:lnTo>
                  <a:lnTo>
                    <a:pt x="86" y="41"/>
                  </a:lnTo>
                  <a:lnTo>
                    <a:pt x="66" y="48"/>
                  </a:lnTo>
                  <a:lnTo>
                    <a:pt x="50" y="57"/>
                  </a:lnTo>
                  <a:lnTo>
                    <a:pt x="35" y="67"/>
                  </a:lnTo>
                  <a:lnTo>
                    <a:pt x="23" y="75"/>
                  </a:lnTo>
                  <a:lnTo>
                    <a:pt x="13" y="85"/>
                  </a:lnTo>
                  <a:lnTo>
                    <a:pt x="6" y="94"/>
                  </a:lnTo>
                  <a:lnTo>
                    <a:pt x="1" y="105"/>
                  </a:lnTo>
                  <a:lnTo>
                    <a:pt x="0" y="115"/>
                  </a:lnTo>
                  <a:lnTo>
                    <a:pt x="1" y="125"/>
                  </a:lnTo>
                  <a:lnTo>
                    <a:pt x="6" y="135"/>
                  </a:lnTo>
                  <a:lnTo>
                    <a:pt x="13" y="144"/>
                  </a:lnTo>
                  <a:lnTo>
                    <a:pt x="23" y="154"/>
                  </a:lnTo>
                  <a:lnTo>
                    <a:pt x="35" y="163"/>
                  </a:lnTo>
                  <a:lnTo>
                    <a:pt x="50" y="172"/>
                  </a:lnTo>
                  <a:lnTo>
                    <a:pt x="66" y="181"/>
                  </a:lnTo>
                  <a:lnTo>
                    <a:pt x="86" y="188"/>
                  </a:lnTo>
                  <a:lnTo>
                    <a:pt x="108" y="196"/>
                  </a:lnTo>
                  <a:lnTo>
                    <a:pt x="131" y="203"/>
                  </a:lnTo>
                  <a:lnTo>
                    <a:pt x="157" y="208"/>
                  </a:lnTo>
                  <a:lnTo>
                    <a:pt x="184" y="214"/>
                  </a:lnTo>
                  <a:lnTo>
                    <a:pt x="214" y="219"/>
                  </a:lnTo>
                  <a:lnTo>
                    <a:pt x="242" y="223"/>
                  </a:lnTo>
                  <a:lnTo>
                    <a:pt x="274" y="226"/>
                  </a:lnTo>
                  <a:lnTo>
                    <a:pt x="305" y="228"/>
                  </a:lnTo>
                  <a:lnTo>
                    <a:pt x="336" y="229"/>
                  </a:lnTo>
                  <a:lnTo>
                    <a:pt x="368" y="230"/>
                  </a:lnTo>
                  <a:lnTo>
                    <a:pt x="400" y="229"/>
                  </a:lnTo>
                  <a:lnTo>
                    <a:pt x="433" y="228"/>
                  </a:lnTo>
                  <a:lnTo>
                    <a:pt x="464" y="226"/>
                  </a:lnTo>
                  <a:lnTo>
                    <a:pt x="494" y="223"/>
                  </a:lnTo>
                  <a:lnTo>
                    <a:pt x="524" y="219"/>
                  </a:lnTo>
                  <a:lnTo>
                    <a:pt x="552" y="214"/>
                  </a:lnTo>
                  <a:lnTo>
                    <a:pt x="579" y="208"/>
                  </a:lnTo>
                  <a:lnTo>
                    <a:pt x="605" y="203"/>
                  </a:lnTo>
                  <a:lnTo>
                    <a:pt x="628" y="196"/>
                  </a:lnTo>
                  <a:lnTo>
                    <a:pt x="651" y="188"/>
                  </a:lnTo>
                  <a:lnTo>
                    <a:pt x="670" y="181"/>
                  </a:lnTo>
                  <a:lnTo>
                    <a:pt x="687" y="172"/>
                  </a:lnTo>
                  <a:lnTo>
                    <a:pt x="702" y="163"/>
                  </a:lnTo>
                  <a:lnTo>
                    <a:pt x="715" y="154"/>
                  </a:lnTo>
                  <a:lnTo>
                    <a:pt x="724" y="144"/>
                  </a:lnTo>
                  <a:lnTo>
                    <a:pt x="730" y="135"/>
                  </a:lnTo>
                  <a:lnTo>
                    <a:pt x="736" y="125"/>
                  </a:lnTo>
                  <a:lnTo>
                    <a:pt x="736" y="115"/>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88" name="Freeform 10">
              <a:extLst>
                <a:ext uri="{FF2B5EF4-FFF2-40B4-BE49-F238E27FC236}">
                  <a16:creationId xmlns:a16="http://schemas.microsoft.com/office/drawing/2014/main" id="{461B62DC-739E-4FA2-B2D8-34802D8B51B1}"/>
                </a:ext>
              </a:extLst>
            </p:cNvPr>
            <p:cNvSpPr>
              <a:spLocks/>
            </p:cNvSpPr>
            <p:nvPr/>
          </p:nvSpPr>
          <p:spPr bwMode="auto">
            <a:xfrm>
              <a:off x="2133" y="2077"/>
              <a:ext cx="565" cy="240"/>
            </a:xfrm>
            <a:custGeom>
              <a:avLst/>
              <a:gdLst>
                <a:gd name="T0" fmla="*/ 893762 w 565"/>
                <a:gd name="T1" fmla="*/ 173038 h 240"/>
                <a:gd name="T2" fmla="*/ 881062 w 565"/>
                <a:gd name="T3" fmla="*/ 139700 h 240"/>
                <a:gd name="T4" fmla="*/ 854075 w 565"/>
                <a:gd name="T5" fmla="*/ 107950 h 240"/>
                <a:gd name="T6" fmla="*/ 814387 w 565"/>
                <a:gd name="T7" fmla="*/ 80963 h 240"/>
                <a:gd name="T8" fmla="*/ 763587 w 565"/>
                <a:gd name="T9" fmla="*/ 55563 h 240"/>
                <a:gd name="T10" fmla="*/ 704850 w 565"/>
                <a:gd name="T11" fmla="*/ 33338 h 240"/>
                <a:gd name="T12" fmla="*/ 636587 w 565"/>
                <a:gd name="T13" fmla="*/ 17463 h 240"/>
                <a:gd name="T14" fmla="*/ 563562 w 565"/>
                <a:gd name="T15" fmla="*/ 6350 h 240"/>
                <a:gd name="T16" fmla="*/ 485775 w 565"/>
                <a:gd name="T17" fmla="*/ 0 h 240"/>
                <a:gd name="T18" fmla="*/ 409575 w 565"/>
                <a:gd name="T19" fmla="*/ 0 h 240"/>
                <a:gd name="T20" fmla="*/ 331787 w 565"/>
                <a:gd name="T21" fmla="*/ 6350 h 240"/>
                <a:gd name="T22" fmla="*/ 258762 w 565"/>
                <a:gd name="T23" fmla="*/ 17463 h 240"/>
                <a:gd name="T24" fmla="*/ 190500 w 565"/>
                <a:gd name="T25" fmla="*/ 33338 h 240"/>
                <a:gd name="T26" fmla="*/ 131762 w 565"/>
                <a:gd name="T27" fmla="*/ 55563 h 240"/>
                <a:gd name="T28" fmla="*/ 80962 w 565"/>
                <a:gd name="T29" fmla="*/ 80963 h 240"/>
                <a:gd name="T30" fmla="*/ 42862 w 565"/>
                <a:gd name="T31" fmla="*/ 107950 h 240"/>
                <a:gd name="T32" fmla="*/ 14287 w 565"/>
                <a:gd name="T33" fmla="*/ 139700 h 240"/>
                <a:gd name="T34" fmla="*/ 1587 w 565"/>
                <a:gd name="T35" fmla="*/ 173038 h 240"/>
                <a:gd name="T36" fmla="*/ 1587 w 565"/>
                <a:gd name="T37" fmla="*/ 204788 h 240"/>
                <a:gd name="T38" fmla="*/ 14287 w 565"/>
                <a:gd name="T39" fmla="*/ 238125 h 240"/>
                <a:gd name="T40" fmla="*/ 42862 w 565"/>
                <a:gd name="T41" fmla="*/ 269875 h 240"/>
                <a:gd name="T42" fmla="*/ 80962 w 565"/>
                <a:gd name="T43" fmla="*/ 298450 h 240"/>
                <a:gd name="T44" fmla="*/ 131762 w 565"/>
                <a:gd name="T45" fmla="*/ 323850 h 240"/>
                <a:gd name="T46" fmla="*/ 190500 w 565"/>
                <a:gd name="T47" fmla="*/ 344488 h 240"/>
                <a:gd name="T48" fmla="*/ 258762 w 565"/>
                <a:gd name="T49" fmla="*/ 360363 h 240"/>
                <a:gd name="T50" fmla="*/ 331787 w 565"/>
                <a:gd name="T51" fmla="*/ 373063 h 240"/>
                <a:gd name="T52" fmla="*/ 409575 w 565"/>
                <a:gd name="T53" fmla="*/ 379413 h 240"/>
                <a:gd name="T54" fmla="*/ 485775 w 565"/>
                <a:gd name="T55" fmla="*/ 379413 h 240"/>
                <a:gd name="T56" fmla="*/ 563562 w 565"/>
                <a:gd name="T57" fmla="*/ 373063 h 240"/>
                <a:gd name="T58" fmla="*/ 636587 w 565"/>
                <a:gd name="T59" fmla="*/ 360363 h 240"/>
                <a:gd name="T60" fmla="*/ 704850 w 565"/>
                <a:gd name="T61" fmla="*/ 344488 h 240"/>
                <a:gd name="T62" fmla="*/ 763587 w 565"/>
                <a:gd name="T63" fmla="*/ 323850 h 240"/>
                <a:gd name="T64" fmla="*/ 814387 w 565"/>
                <a:gd name="T65" fmla="*/ 298450 h 240"/>
                <a:gd name="T66" fmla="*/ 854075 w 565"/>
                <a:gd name="T67" fmla="*/ 269875 h 240"/>
                <a:gd name="T68" fmla="*/ 881062 w 565"/>
                <a:gd name="T69" fmla="*/ 238125 h 240"/>
                <a:gd name="T70" fmla="*/ 893762 w 565"/>
                <a:gd name="T71" fmla="*/ 204788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5"/>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5"/>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8" y="239"/>
                  </a:lnTo>
                  <a:lnTo>
                    <a:pt x="282" y="239"/>
                  </a:lnTo>
                  <a:lnTo>
                    <a:pt x="306" y="239"/>
                  </a:lnTo>
                  <a:lnTo>
                    <a:pt x="331" y="237"/>
                  </a:lnTo>
                  <a:lnTo>
                    <a:pt x="355" y="235"/>
                  </a:lnTo>
                  <a:lnTo>
                    <a:pt x="379" y="231"/>
                  </a:lnTo>
                  <a:lnTo>
                    <a:pt x="401" y="227"/>
                  </a:lnTo>
                  <a:lnTo>
                    <a:pt x="423" y="223"/>
                  </a:lnTo>
                  <a:lnTo>
                    <a:pt x="444" y="217"/>
                  </a:lnTo>
                  <a:lnTo>
                    <a:pt x="464" y="211"/>
                  </a:lnTo>
                  <a:lnTo>
                    <a:pt x="481" y="204"/>
                  </a:lnTo>
                  <a:lnTo>
                    <a:pt x="498" y="196"/>
                  </a:lnTo>
                  <a:lnTo>
                    <a:pt x="513" y="188"/>
                  </a:lnTo>
                  <a:lnTo>
                    <a:pt x="526" y="179"/>
                  </a:lnTo>
                  <a:lnTo>
                    <a:pt x="538" y="170"/>
                  </a:lnTo>
                  <a:lnTo>
                    <a:pt x="547" y="160"/>
                  </a:lnTo>
                  <a:lnTo>
                    <a:pt x="555" y="150"/>
                  </a:lnTo>
                  <a:lnTo>
                    <a:pt x="560" y="140"/>
                  </a:lnTo>
                  <a:lnTo>
                    <a:pt x="563" y="129"/>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89" name="Freeform 11">
              <a:extLst>
                <a:ext uri="{FF2B5EF4-FFF2-40B4-BE49-F238E27FC236}">
                  <a16:creationId xmlns:a16="http://schemas.microsoft.com/office/drawing/2014/main" id="{B9231714-4864-4328-B975-5B30F72BA9F0}"/>
                </a:ext>
              </a:extLst>
            </p:cNvPr>
            <p:cNvSpPr>
              <a:spLocks/>
            </p:cNvSpPr>
            <p:nvPr/>
          </p:nvSpPr>
          <p:spPr bwMode="auto">
            <a:xfrm>
              <a:off x="3169" y="2077"/>
              <a:ext cx="714" cy="240"/>
            </a:xfrm>
            <a:custGeom>
              <a:avLst/>
              <a:gdLst>
                <a:gd name="T0" fmla="*/ 3175 w 714"/>
                <a:gd name="T1" fmla="*/ 204788 h 240"/>
                <a:gd name="T2" fmla="*/ 19050 w 714"/>
                <a:gd name="T3" fmla="*/ 238125 h 240"/>
                <a:gd name="T4" fmla="*/ 53975 w 714"/>
                <a:gd name="T5" fmla="*/ 269875 h 240"/>
                <a:gd name="T6" fmla="*/ 101600 w 714"/>
                <a:gd name="T7" fmla="*/ 298450 h 240"/>
                <a:gd name="T8" fmla="*/ 165100 w 714"/>
                <a:gd name="T9" fmla="*/ 323850 h 240"/>
                <a:gd name="T10" fmla="*/ 241300 w 714"/>
                <a:gd name="T11" fmla="*/ 344488 h 240"/>
                <a:gd name="T12" fmla="*/ 327025 w 714"/>
                <a:gd name="T13" fmla="*/ 360363 h 240"/>
                <a:gd name="T14" fmla="*/ 420688 w 714"/>
                <a:gd name="T15" fmla="*/ 373063 h 240"/>
                <a:gd name="T16" fmla="*/ 517525 w 714"/>
                <a:gd name="T17" fmla="*/ 379413 h 240"/>
                <a:gd name="T18" fmla="*/ 615950 w 714"/>
                <a:gd name="T19" fmla="*/ 379413 h 240"/>
                <a:gd name="T20" fmla="*/ 714375 w 714"/>
                <a:gd name="T21" fmla="*/ 373063 h 240"/>
                <a:gd name="T22" fmla="*/ 806450 w 714"/>
                <a:gd name="T23" fmla="*/ 360363 h 240"/>
                <a:gd name="T24" fmla="*/ 890588 w 714"/>
                <a:gd name="T25" fmla="*/ 344488 h 240"/>
                <a:gd name="T26" fmla="*/ 966788 w 714"/>
                <a:gd name="T27" fmla="*/ 323850 h 240"/>
                <a:gd name="T28" fmla="*/ 1028700 w 714"/>
                <a:gd name="T29" fmla="*/ 298450 h 240"/>
                <a:gd name="T30" fmla="*/ 1079500 w 714"/>
                <a:gd name="T31" fmla="*/ 268288 h 240"/>
                <a:gd name="T32" fmla="*/ 1112838 w 714"/>
                <a:gd name="T33" fmla="*/ 238125 h 240"/>
                <a:gd name="T34" fmla="*/ 1128713 w 714"/>
                <a:gd name="T35" fmla="*/ 204788 h 240"/>
                <a:gd name="T36" fmla="*/ 1128713 w 714"/>
                <a:gd name="T37" fmla="*/ 171450 h 240"/>
                <a:gd name="T38" fmla="*/ 1112838 w 714"/>
                <a:gd name="T39" fmla="*/ 139700 h 240"/>
                <a:gd name="T40" fmla="*/ 1079500 w 714"/>
                <a:gd name="T41" fmla="*/ 107950 h 240"/>
                <a:gd name="T42" fmla="*/ 1028700 w 714"/>
                <a:gd name="T43" fmla="*/ 79375 h 240"/>
                <a:gd name="T44" fmla="*/ 966788 w 714"/>
                <a:gd name="T45" fmla="*/ 55563 h 240"/>
                <a:gd name="T46" fmla="*/ 890588 w 714"/>
                <a:gd name="T47" fmla="*/ 33338 h 240"/>
                <a:gd name="T48" fmla="*/ 806450 w 714"/>
                <a:gd name="T49" fmla="*/ 17463 h 240"/>
                <a:gd name="T50" fmla="*/ 711200 w 714"/>
                <a:gd name="T51" fmla="*/ 6350 h 240"/>
                <a:gd name="T52" fmla="*/ 615950 w 714"/>
                <a:gd name="T53" fmla="*/ 0 h 240"/>
                <a:gd name="T54" fmla="*/ 517525 w 714"/>
                <a:gd name="T55" fmla="*/ 0 h 240"/>
                <a:gd name="T56" fmla="*/ 419100 w 714"/>
                <a:gd name="T57" fmla="*/ 6350 h 240"/>
                <a:gd name="T58" fmla="*/ 327025 w 714"/>
                <a:gd name="T59" fmla="*/ 17463 h 240"/>
                <a:gd name="T60" fmla="*/ 241300 w 714"/>
                <a:gd name="T61" fmla="*/ 33338 h 240"/>
                <a:gd name="T62" fmla="*/ 165100 w 714"/>
                <a:gd name="T63" fmla="*/ 55563 h 240"/>
                <a:gd name="T64" fmla="*/ 101600 w 714"/>
                <a:gd name="T65" fmla="*/ 80963 h 240"/>
                <a:gd name="T66" fmla="*/ 53975 w 714"/>
                <a:gd name="T67" fmla="*/ 107950 h 240"/>
                <a:gd name="T68" fmla="*/ 19050 w 714"/>
                <a:gd name="T69" fmla="*/ 139700 h 240"/>
                <a:gd name="T70" fmla="*/ 3175 w 714"/>
                <a:gd name="T71" fmla="*/ 173038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4"/>
                <a:gd name="T109" fmla="*/ 0 h 240"/>
                <a:gd name="T110" fmla="*/ 714 w 714"/>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4" h="240">
                  <a:moveTo>
                    <a:pt x="0" y="119"/>
                  </a:moveTo>
                  <a:lnTo>
                    <a:pt x="2" y="129"/>
                  </a:lnTo>
                  <a:lnTo>
                    <a:pt x="6" y="140"/>
                  </a:lnTo>
                  <a:lnTo>
                    <a:pt x="12" y="150"/>
                  </a:lnTo>
                  <a:lnTo>
                    <a:pt x="22" y="160"/>
                  </a:lnTo>
                  <a:lnTo>
                    <a:pt x="34" y="170"/>
                  </a:lnTo>
                  <a:lnTo>
                    <a:pt x="48" y="179"/>
                  </a:lnTo>
                  <a:lnTo>
                    <a:pt x="64" y="188"/>
                  </a:lnTo>
                  <a:lnTo>
                    <a:pt x="83" y="196"/>
                  </a:lnTo>
                  <a:lnTo>
                    <a:pt x="104" y="204"/>
                  </a:lnTo>
                  <a:lnTo>
                    <a:pt x="127" y="211"/>
                  </a:lnTo>
                  <a:lnTo>
                    <a:pt x="152" y="217"/>
                  </a:lnTo>
                  <a:lnTo>
                    <a:pt x="178" y="223"/>
                  </a:lnTo>
                  <a:lnTo>
                    <a:pt x="206" y="227"/>
                  </a:lnTo>
                  <a:lnTo>
                    <a:pt x="235" y="231"/>
                  </a:lnTo>
                  <a:lnTo>
                    <a:pt x="265" y="235"/>
                  </a:lnTo>
                  <a:lnTo>
                    <a:pt x="295" y="237"/>
                  </a:lnTo>
                  <a:lnTo>
                    <a:pt x="326" y="239"/>
                  </a:lnTo>
                  <a:lnTo>
                    <a:pt x="356" y="239"/>
                  </a:lnTo>
                  <a:lnTo>
                    <a:pt x="388" y="239"/>
                  </a:lnTo>
                  <a:lnTo>
                    <a:pt x="418" y="237"/>
                  </a:lnTo>
                  <a:lnTo>
                    <a:pt x="450" y="235"/>
                  </a:lnTo>
                  <a:lnTo>
                    <a:pt x="479" y="231"/>
                  </a:lnTo>
                  <a:lnTo>
                    <a:pt x="508" y="227"/>
                  </a:lnTo>
                  <a:lnTo>
                    <a:pt x="534" y="223"/>
                  </a:lnTo>
                  <a:lnTo>
                    <a:pt x="561" y="217"/>
                  </a:lnTo>
                  <a:lnTo>
                    <a:pt x="586" y="211"/>
                  </a:lnTo>
                  <a:lnTo>
                    <a:pt x="609" y="204"/>
                  </a:lnTo>
                  <a:lnTo>
                    <a:pt x="629" y="196"/>
                  </a:lnTo>
                  <a:lnTo>
                    <a:pt x="648" y="188"/>
                  </a:lnTo>
                  <a:lnTo>
                    <a:pt x="666" y="179"/>
                  </a:lnTo>
                  <a:lnTo>
                    <a:pt x="680" y="169"/>
                  </a:lnTo>
                  <a:lnTo>
                    <a:pt x="691" y="160"/>
                  </a:lnTo>
                  <a:lnTo>
                    <a:pt x="701" y="150"/>
                  </a:lnTo>
                  <a:lnTo>
                    <a:pt x="707" y="140"/>
                  </a:lnTo>
                  <a:lnTo>
                    <a:pt x="711" y="129"/>
                  </a:lnTo>
                  <a:lnTo>
                    <a:pt x="713" y="119"/>
                  </a:lnTo>
                  <a:lnTo>
                    <a:pt x="711" y="108"/>
                  </a:lnTo>
                  <a:lnTo>
                    <a:pt x="707" y="98"/>
                  </a:lnTo>
                  <a:lnTo>
                    <a:pt x="701" y="88"/>
                  </a:lnTo>
                  <a:lnTo>
                    <a:pt x="691" y="78"/>
                  </a:lnTo>
                  <a:lnTo>
                    <a:pt x="680" y="68"/>
                  </a:lnTo>
                  <a:lnTo>
                    <a:pt x="666" y="59"/>
                  </a:lnTo>
                  <a:lnTo>
                    <a:pt x="648" y="50"/>
                  </a:lnTo>
                  <a:lnTo>
                    <a:pt x="629" y="42"/>
                  </a:lnTo>
                  <a:lnTo>
                    <a:pt x="609" y="35"/>
                  </a:lnTo>
                  <a:lnTo>
                    <a:pt x="585" y="27"/>
                  </a:lnTo>
                  <a:lnTo>
                    <a:pt x="561" y="21"/>
                  </a:lnTo>
                  <a:lnTo>
                    <a:pt x="534" y="15"/>
                  </a:lnTo>
                  <a:lnTo>
                    <a:pt x="508" y="11"/>
                  </a:lnTo>
                  <a:lnTo>
                    <a:pt x="479" y="6"/>
                  </a:lnTo>
                  <a:lnTo>
                    <a:pt x="448" y="4"/>
                  </a:lnTo>
                  <a:lnTo>
                    <a:pt x="418" y="1"/>
                  </a:lnTo>
                  <a:lnTo>
                    <a:pt x="388" y="0"/>
                  </a:lnTo>
                  <a:lnTo>
                    <a:pt x="356" y="0"/>
                  </a:lnTo>
                  <a:lnTo>
                    <a:pt x="326" y="0"/>
                  </a:lnTo>
                  <a:lnTo>
                    <a:pt x="295" y="1"/>
                  </a:lnTo>
                  <a:lnTo>
                    <a:pt x="264" y="4"/>
                  </a:lnTo>
                  <a:lnTo>
                    <a:pt x="235" y="7"/>
                  </a:lnTo>
                  <a:lnTo>
                    <a:pt x="206" y="11"/>
                  </a:lnTo>
                  <a:lnTo>
                    <a:pt x="178" y="16"/>
                  </a:lnTo>
                  <a:lnTo>
                    <a:pt x="152" y="21"/>
                  </a:lnTo>
                  <a:lnTo>
                    <a:pt x="127" y="27"/>
                  </a:lnTo>
                  <a:lnTo>
                    <a:pt x="104" y="35"/>
                  </a:lnTo>
                  <a:lnTo>
                    <a:pt x="83" y="42"/>
                  </a:lnTo>
                  <a:lnTo>
                    <a:pt x="64" y="51"/>
                  </a:lnTo>
                  <a:lnTo>
                    <a:pt x="48" y="60"/>
                  </a:lnTo>
                  <a:lnTo>
                    <a:pt x="34" y="68"/>
                  </a:lnTo>
                  <a:lnTo>
                    <a:pt x="22" y="78"/>
                  </a:lnTo>
                  <a:lnTo>
                    <a:pt x="12" y="88"/>
                  </a:lnTo>
                  <a:lnTo>
                    <a:pt x="6" y="98"/>
                  </a:lnTo>
                  <a:lnTo>
                    <a:pt x="2" y="109"/>
                  </a:lnTo>
                  <a:lnTo>
                    <a:pt x="0"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90" name="Freeform 15">
              <a:extLst>
                <a:ext uri="{FF2B5EF4-FFF2-40B4-BE49-F238E27FC236}">
                  <a16:creationId xmlns:a16="http://schemas.microsoft.com/office/drawing/2014/main" id="{73389294-94CE-4CCD-90A9-DB5E7989CD91}"/>
                </a:ext>
              </a:extLst>
            </p:cNvPr>
            <p:cNvSpPr>
              <a:spLocks/>
            </p:cNvSpPr>
            <p:nvPr/>
          </p:nvSpPr>
          <p:spPr bwMode="auto">
            <a:xfrm>
              <a:off x="2640" y="2464"/>
              <a:ext cx="565" cy="247"/>
            </a:xfrm>
            <a:custGeom>
              <a:avLst/>
              <a:gdLst>
                <a:gd name="T0" fmla="*/ 895350 w 565"/>
                <a:gd name="T1" fmla="*/ 390525 h 247"/>
                <a:gd name="T2" fmla="*/ 895350 w 565"/>
                <a:gd name="T3" fmla="*/ 0 h 247"/>
                <a:gd name="T4" fmla="*/ 0 w 565"/>
                <a:gd name="T5" fmla="*/ 0 h 247"/>
                <a:gd name="T6" fmla="*/ 0 w 565"/>
                <a:gd name="T7" fmla="*/ 390525 h 247"/>
                <a:gd name="T8" fmla="*/ 895350 w 565"/>
                <a:gd name="T9" fmla="*/ 390525 h 247"/>
                <a:gd name="T10" fmla="*/ 0 60000 65536"/>
                <a:gd name="T11" fmla="*/ 0 60000 65536"/>
                <a:gd name="T12" fmla="*/ 0 60000 65536"/>
                <a:gd name="T13" fmla="*/ 0 60000 65536"/>
                <a:gd name="T14" fmla="*/ 0 60000 65536"/>
                <a:gd name="T15" fmla="*/ 0 w 565"/>
                <a:gd name="T16" fmla="*/ 0 h 247"/>
                <a:gd name="T17" fmla="*/ 565 w 565"/>
                <a:gd name="T18" fmla="*/ 247 h 247"/>
              </a:gdLst>
              <a:ahLst/>
              <a:cxnLst>
                <a:cxn ang="T10">
                  <a:pos x="T0" y="T1"/>
                </a:cxn>
                <a:cxn ang="T11">
                  <a:pos x="T2" y="T3"/>
                </a:cxn>
                <a:cxn ang="T12">
                  <a:pos x="T4" y="T5"/>
                </a:cxn>
                <a:cxn ang="T13">
                  <a:pos x="T6" y="T7"/>
                </a:cxn>
                <a:cxn ang="T14">
                  <a:pos x="T8" y="T9"/>
                </a:cxn>
              </a:cxnLst>
              <a:rect l="T15" t="T16" r="T17" b="T18"/>
              <a:pathLst>
                <a:path w="565" h="247">
                  <a:moveTo>
                    <a:pt x="564" y="246"/>
                  </a:moveTo>
                  <a:lnTo>
                    <a:pt x="564" y="0"/>
                  </a:lnTo>
                  <a:lnTo>
                    <a:pt x="0" y="0"/>
                  </a:lnTo>
                  <a:lnTo>
                    <a:pt x="0" y="246"/>
                  </a:lnTo>
                  <a:lnTo>
                    <a:pt x="564" y="24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91" name="Rectangle 20">
              <a:extLst>
                <a:ext uri="{FF2B5EF4-FFF2-40B4-BE49-F238E27FC236}">
                  <a16:creationId xmlns:a16="http://schemas.microsoft.com/office/drawing/2014/main" id="{D08D269C-C52E-4B90-BD93-5FD862B2F2D1}"/>
                </a:ext>
              </a:extLst>
            </p:cNvPr>
            <p:cNvSpPr>
              <a:spLocks noChangeArrowheads="1"/>
            </p:cNvSpPr>
            <p:nvPr/>
          </p:nvSpPr>
          <p:spPr bwMode="auto">
            <a:xfrm>
              <a:off x="2289" y="2070"/>
              <a:ext cx="31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u="sng">
                  <a:solidFill>
                    <a:srgbClr val="000000"/>
                  </a:solidFill>
                </a:rPr>
                <a:t>pid</a:t>
              </a:r>
            </a:p>
          </p:txBody>
        </p:sp>
        <p:sp>
          <p:nvSpPr>
            <p:cNvPr id="35892" name="Rectangle 21">
              <a:extLst>
                <a:ext uri="{FF2B5EF4-FFF2-40B4-BE49-F238E27FC236}">
                  <a16:creationId xmlns:a16="http://schemas.microsoft.com/office/drawing/2014/main" id="{7001B650-52A8-40AF-AAFB-63949333BC02}"/>
                </a:ext>
              </a:extLst>
            </p:cNvPr>
            <p:cNvSpPr>
              <a:spLocks noChangeArrowheads="1"/>
            </p:cNvSpPr>
            <p:nvPr/>
          </p:nvSpPr>
          <p:spPr bwMode="auto">
            <a:xfrm>
              <a:off x="2628" y="1841"/>
              <a:ext cx="77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started_on</a:t>
              </a:r>
            </a:p>
          </p:txBody>
        </p:sp>
        <p:sp>
          <p:nvSpPr>
            <p:cNvPr id="35893" name="Rectangle 22">
              <a:extLst>
                <a:ext uri="{FF2B5EF4-FFF2-40B4-BE49-F238E27FC236}">
                  <a16:creationId xmlns:a16="http://schemas.microsoft.com/office/drawing/2014/main" id="{36842B27-D228-487B-A3E0-89E8C4B8A229}"/>
                </a:ext>
              </a:extLst>
            </p:cNvPr>
            <p:cNvSpPr>
              <a:spLocks noChangeArrowheads="1"/>
            </p:cNvSpPr>
            <p:nvPr/>
          </p:nvSpPr>
          <p:spPr bwMode="auto">
            <a:xfrm>
              <a:off x="3249" y="2076"/>
              <a:ext cx="61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dirty="0" err="1">
                  <a:solidFill>
                    <a:srgbClr val="000000"/>
                  </a:solidFill>
                </a:rPr>
                <a:t>pbudget</a:t>
              </a:r>
              <a:endParaRPr lang="en-US" altLang="en-US" sz="1800" b="1" dirty="0">
                <a:solidFill>
                  <a:srgbClr val="000000"/>
                </a:solidFill>
              </a:endParaRPr>
            </a:p>
          </p:txBody>
        </p:sp>
        <p:sp>
          <p:nvSpPr>
            <p:cNvPr id="35894" name="Rectangle 26">
              <a:extLst>
                <a:ext uri="{FF2B5EF4-FFF2-40B4-BE49-F238E27FC236}">
                  <a16:creationId xmlns:a16="http://schemas.microsoft.com/office/drawing/2014/main" id="{A7854809-B4AB-4E76-9C94-C94793B6E96A}"/>
                </a:ext>
              </a:extLst>
            </p:cNvPr>
            <p:cNvSpPr>
              <a:spLocks noChangeArrowheads="1"/>
            </p:cNvSpPr>
            <p:nvPr/>
          </p:nvSpPr>
          <p:spPr bwMode="auto">
            <a:xfrm>
              <a:off x="2607" y="2483"/>
              <a:ext cx="61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b="1">
                  <a:solidFill>
                    <a:srgbClr val="000000"/>
                  </a:solidFill>
                </a:rPr>
                <a:t>Project</a:t>
              </a:r>
              <a:endParaRPr lang="en-US" altLang="en-US" sz="1800" b="1">
                <a:solidFill>
                  <a:srgbClr val="000000"/>
                </a:solidFill>
              </a:endParaRPr>
            </a:p>
          </p:txBody>
        </p:sp>
        <p:sp>
          <p:nvSpPr>
            <p:cNvPr id="35895" name="Line 33">
              <a:extLst>
                <a:ext uri="{FF2B5EF4-FFF2-40B4-BE49-F238E27FC236}">
                  <a16:creationId xmlns:a16="http://schemas.microsoft.com/office/drawing/2014/main" id="{6004885A-75A8-459D-AFEE-CCB0270F5EDF}"/>
                </a:ext>
              </a:extLst>
            </p:cNvPr>
            <p:cNvSpPr>
              <a:spLocks noChangeShapeType="1"/>
            </p:cNvSpPr>
            <p:nvPr/>
          </p:nvSpPr>
          <p:spPr bwMode="auto">
            <a:xfrm>
              <a:off x="2414" y="2327"/>
              <a:ext cx="385" cy="13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5896" name="Line 34">
              <a:extLst>
                <a:ext uri="{FF2B5EF4-FFF2-40B4-BE49-F238E27FC236}">
                  <a16:creationId xmlns:a16="http://schemas.microsoft.com/office/drawing/2014/main" id="{7B6FAF49-B0CB-4FC6-B605-9E47432D5399}"/>
                </a:ext>
              </a:extLst>
            </p:cNvPr>
            <p:cNvSpPr>
              <a:spLocks noChangeShapeType="1"/>
            </p:cNvSpPr>
            <p:nvPr/>
          </p:nvSpPr>
          <p:spPr bwMode="auto">
            <a:xfrm>
              <a:off x="2974" y="2075"/>
              <a:ext cx="6" cy="37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5897" name="Line 35">
              <a:extLst>
                <a:ext uri="{FF2B5EF4-FFF2-40B4-BE49-F238E27FC236}">
                  <a16:creationId xmlns:a16="http://schemas.microsoft.com/office/drawing/2014/main" id="{4B3973E1-25A4-4950-9096-D3D040CC6F6E}"/>
                </a:ext>
              </a:extLst>
            </p:cNvPr>
            <p:cNvSpPr>
              <a:spLocks noChangeShapeType="1"/>
            </p:cNvSpPr>
            <p:nvPr/>
          </p:nvSpPr>
          <p:spPr bwMode="auto">
            <a:xfrm flipH="1">
              <a:off x="3116" y="2327"/>
              <a:ext cx="382" cy="13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5898" name="Line 51">
              <a:extLst>
                <a:ext uri="{FF2B5EF4-FFF2-40B4-BE49-F238E27FC236}">
                  <a16:creationId xmlns:a16="http://schemas.microsoft.com/office/drawing/2014/main" id="{3B06FAA7-86C0-4750-9F0E-57C85E640C45}"/>
                </a:ext>
              </a:extLst>
            </p:cNvPr>
            <p:cNvSpPr>
              <a:spLocks noChangeShapeType="1"/>
            </p:cNvSpPr>
            <p:nvPr/>
          </p:nvSpPr>
          <p:spPr bwMode="auto">
            <a:xfrm flipH="1">
              <a:off x="3194" y="2572"/>
              <a:ext cx="415"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35864" name="Group 58">
            <a:extLst>
              <a:ext uri="{FF2B5EF4-FFF2-40B4-BE49-F238E27FC236}">
                <a16:creationId xmlns:a16="http://schemas.microsoft.com/office/drawing/2014/main" id="{94CA745B-C3AB-4403-939E-7F5F4714B3D3}"/>
              </a:ext>
            </a:extLst>
          </p:cNvPr>
          <p:cNvGrpSpPr>
            <a:grpSpLocks/>
          </p:cNvGrpSpPr>
          <p:nvPr/>
        </p:nvGrpSpPr>
        <p:grpSpPr bwMode="auto">
          <a:xfrm>
            <a:off x="6518275" y="3016250"/>
            <a:ext cx="2543175" cy="1301750"/>
            <a:chOff x="4106" y="1900"/>
            <a:chExt cx="1602" cy="820"/>
          </a:xfrm>
        </p:grpSpPr>
        <p:sp>
          <p:nvSpPr>
            <p:cNvPr id="35875" name="Freeform 7">
              <a:extLst>
                <a:ext uri="{FF2B5EF4-FFF2-40B4-BE49-F238E27FC236}">
                  <a16:creationId xmlns:a16="http://schemas.microsoft.com/office/drawing/2014/main" id="{F7EC3552-4BCA-4BB8-8970-EC2885D5ABD6}"/>
                </a:ext>
              </a:extLst>
            </p:cNvPr>
            <p:cNvSpPr>
              <a:spLocks/>
            </p:cNvSpPr>
            <p:nvPr/>
          </p:nvSpPr>
          <p:spPr bwMode="auto">
            <a:xfrm>
              <a:off x="4106" y="2077"/>
              <a:ext cx="565" cy="240"/>
            </a:xfrm>
            <a:custGeom>
              <a:avLst/>
              <a:gdLst>
                <a:gd name="T0" fmla="*/ 893763 w 565"/>
                <a:gd name="T1" fmla="*/ 173038 h 240"/>
                <a:gd name="T2" fmla="*/ 881063 w 565"/>
                <a:gd name="T3" fmla="*/ 139700 h 240"/>
                <a:gd name="T4" fmla="*/ 854075 w 565"/>
                <a:gd name="T5" fmla="*/ 107950 h 240"/>
                <a:gd name="T6" fmla="*/ 814388 w 565"/>
                <a:gd name="T7" fmla="*/ 80963 h 240"/>
                <a:gd name="T8" fmla="*/ 765175 w 565"/>
                <a:gd name="T9" fmla="*/ 55563 h 240"/>
                <a:gd name="T10" fmla="*/ 704850 w 565"/>
                <a:gd name="T11" fmla="*/ 33338 h 240"/>
                <a:gd name="T12" fmla="*/ 638175 w 565"/>
                <a:gd name="T13" fmla="*/ 17463 h 240"/>
                <a:gd name="T14" fmla="*/ 565150 w 565"/>
                <a:gd name="T15" fmla="*/ 6350 h 240"/>
                <a:gd name="T16" fmla="*/ 487363 w 565"/>
                <a:gd name="T17" fmla="*/ 0 h 240"/>
                <a:gd name="T18" fmla="*/ 409575 w 565"/>
                <a:gd name="T19" fmla="*/ 0 h 240"/>
                <a:gd name="T20" fmla="*/ 333375 w 565"/>
                <a:gd name="T21" fmla="*/ 6350 h 240"/>
                <a:gd name="T22" fmla="*/ 258763 w 565"/>
                <a:gd name="T23" fmla="*/ 17463 h 240"/>
                <a:gd name="T24" fmla="*/ 192088 w 565"/>
                <a:gd name="T25" fmla="*/ 33338 h 240"/>
                <a:gd name="T26" fmla="*/ 131763 w 565"/>
                <a:gd name="T27" fmla="*/ 55563 h 240"/>
                <a:gd name="T28" fmla="*/ 82550 w 565"/>
                <a:gd name="T29" fmla="*/ 80963 h 240"/>
                <a:gd name="T30" fmla="*/ 42863 w 565"/>
                <a:gd name="T31" fmla="*/ 107950 h 240"/>
                <a:gd name="T32" fmla="*/ 15875 w 565"/>
                <a:gd name="T33" fmla="*/ 139700 h 240"/>
                <a:gd name="T34" fmla="*/ 3175 w 565"/>
                <a:gd name="T35" fmla="*/ 173038 h 240"/>
                <a:gd name="T36" fmla="*/ 3175 w 565"/>
                <a:gd name="T37" fmla="*/ 204788 h 240"/>
                <a:gd name="T38" fmla="*/ 15875 w 565"/>
                <a:gd name="T39" fmla="*/ 238125 h 240"/>
                <a:gd name="T40" fmla="*/ 42863 w 565"/>
                <a:gd name="T41" fmla="*/ 269875 h 240"/>
                <a:gd name="T42" fmla="*/ 82550 w 565"/>
                <a:gd name="T43" fmla="*/ 298450 h 240"/>
                <a:gd name="T44" fmla="*/ 131763 w 565"/>
                <a:gd name="T45" fmla="*/ 323850 h 240"/>
                <a:gd name="T46" fmla="*/ 192088 w 565"/>
                <a:gd name="T47" fmla="*/ 344488 h 240"/>
                <a:gd name="T48" fmla="*/ 258763 w 565"/>
                <a:gd name="T49" fmla="*/ 360363 h 240"/>
                <a:gd name="T50" fmla="*/ 333375 w 565"/>
                <a:gd name="T51" fmla="*/ 373063 h 240"/>
                <a:gd name="T52" fmla="*/ 409575 w 565"/>
                <a:gd name="T53" fmla="*/ 379413 h 240"/>
                <a:gd name="T54" fmla="*/ 487363 w 565"/>
                <a:gd name="T55" fmla="*/ 379413 h 240"/>
                <a:gd name="T56" fmla="*/ 565150 w 565"/>
                <a:gd name="T57" fmla="*/ 373063 h 240"/>
                <a:gd name="T58" fmla="*/ 638175 w 565"/>
                <a:gd name="T59" fmla="*/ 360363 h 240"/>
                <a:gd name="T60" fmla="*/ 704850 w 565"/>
                <a:gd name="T61" fmla="*/ 344488 h 240"/>
                <a:gd name="T62" fmla="*/ 765175 w 565"/>
                <a:gd name="T63" fmla="*/ 323850 h 240"/>
                <a:gd name="T64" fmla="*/ 814388 w 565"/>
                <a:gd name="T65" fmla="*/ 298450 h 240"/>
                <a:gd name="T66" fmla="*/ 854075 w 565"/>
                <a:gd name="T67" fmla="*/ 269875 h 240"/>
                <a:gd name="T68" fmla="*/ 881063 w 565"/>
                <a:gd name="T69" fmla="*/ 238125 h 240"/>
                <a:gd name="T70" fmla="*/ 893763 w 565"/>
                <a:gd name="T71" fmla="*/ 204788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76" name="Freeform 8">
              <a:extLst>
                <a:ext uri="{FF2B5EF4-FFF2-40B4-BE49-F238E27FC236}">
                  <a16:creationId xmlns:a16="http://schemas.microsoft.com/office/drawing/2014/main" id="{4CDFE9E5-2F95-4BCE-92FD-38551BD58520}"/>
                </a:ext>
              </a:extLst>
            </p:cNvPr>
            <p:cNvSpPr>
              <a:spLocks/>
            </p:cNvSpPr>
            <p:nvPr/>
          </p:nvSpPr>
          <p:spPr bwMode="auto">
            <a:xfrm>
              <a:off x="5143" y="2077"/>
              <a:ext cx="565" cy="240"/>
            </a:xfrm>
            <a:custGeom>
              <a:avLst/>
              <a:gdLst>
                <a:gd name="T0" fmla="*/ 1587 w 565"/>
                <a:gd name="T1" fmla="*/ 204788 h 240"/>
                <a:gd name="T2" fmla="*/ 14287 w 565"/>
                <a:gd name="T3" fmla="*/ 238125 h 240"/>
                <a:gd name="T4" fmla="*/ 42862 w 565"/>
                <a:gd name="T5" fmla="*/ 269875 h 240"/>
                <a:gd name="T6" fmla="*/ 80962 w 565"/>
                <a:gd name="T7" fmla="*/ 298450 h 240"/>
                <a:gd name="T8" fmla="*/ 131762 w 565"/>
                <a:gd name="T9" fmla="*/ 323850 h 240"/>
                <a:gd name="T10" fmla="*/ 190500 w 565"/>
                <a:gd name="T11" fmla="*/ 344488 h 240"/>
                <a:gd name="T12" fmla="*/ 258762 w 565"/>
                <a:gd name="T13" fmla="*/ 360363 h 240"/>
                <a:gd name="T14" fmla="*/ 331787 w 565"/>
                <a:gd name="T15" fmla="*/ 373063 h 240"/>
                <a:gd name="T16" fmla="*/ 407987 w 565"/>
                <a:gd name="T17" fmla="*/ 379413 h 240"/>
                <a:gd name="T18" fmla="*/ 485775 w 565"/>
                <a:gd name="T19" fmla="*/ 379413 h 240"/>
                <a:gd name="T20" fmla="*/ 563562 w 565"/>
                <a:gd name="T21" fmla="*/ 373063 h 240"/>
                <a:gd name="T22" fmla="*/ 636587 w 565"/>
                <a:gd name="T23" fmla="*/ 360363 h 240"/>
                <a:gd name="T24" fmla="*/ 703262 w 565"/>
                <a:gd name="T25" fmla="*/ 344488 h 240"/>
                <a:gd name="T26" fmla="*/ 763587 w 565"/>
                <a:gd name="T27" fmla="*/ 323850 h 240"/>
                <a:gd name="T28" fmla="*/ 814387 w 565"/>
                <a:gd name="T29" fmla="*/ 298450 h 240"/>
                <a:gd name="T30" fmla="*/ 852487 w 565"/>
                <a:gd name="T31" fmla="*/ 268288 h 240"/>
                <a:gd name="T32" fmla="*/ 879475 w 565"/>
                <a:gd name="T33" fmla="*/ 238125 h 240"/>
                <a:gd name="T34" fmla="*/ 893762 w 565"/>
                <a:gd name="T35" fmla="*/ 204788 h 240"/>
                <a:gd name="T36" fmla="*/ 893762 w 565"/>
                <a:gd name="T37" fmla="*/ 171450 h 240"/>
                <a:gd name="T38" fmla="*/ 879475 w 565"/>
                <a:gd name="T39" fmla="*/ 139700 h 240"/>
                <a:gd name="T40" fmla="*/ 852487 w 565"/>
                <a:gd name="T41" fmla="*/ 107950 h 240"/>
                <a:gd name="T42" fmla="*/ 814387 w 565"/>
                <a:gd name="T43" fmla="*/ 79375 h 240"/>
                <a:gd name="T44" fmla="*/ 763587 w 565"/>
                <a:gd name="T45" fmla="*/ 55563 h 240"/>
                <a:gd name="T46" fmla="*/ 703262 w 565"/>
                <a:gd name="T47" fmla="*/ 33338 h 240"/>
                <a:gd name="T48" fmla="*/ 636587 w 565"/>
                <a:gd name="T49" fmla="*/ 17463 h 240"/>
                <a:gd name="T50" fmla="*/ 563562 w 565"/>
                <a:gd name="T51" fmla="*/ 6350 h 240"/>
                <a:gd name="T52" fmla="*/ 485775 w 565"/>
                <a:gd name="T53" fmla="*/ 0 h 240"/>
                <a:gd name="T54" fmla="*/ 407987 w 565"/>
                <a:gd name="T55" fmla="*/ 0 h 240"/>
                <a:gd name="T56" fmla="*/ 331787 w 565"/>
                <a:gd name="T57" fmla="*/ 6350 h 240"/>
                <a:gd name="T58" fmla="*/ 258762 w 565"/>
                <a:gd name="T59" fmla="*/ 17463 h 240"/>
                <a:gd name="T60" fmla="*/ 190500 w 565"/>
                <a:gd name="T61" fmla="*/ 33338 h 240"/>
                <a:gd name="T62" fmla="*/ 131762 w 565"/>
                <a:gd name="T63" fmla="*/ 55563 h 240"/>
                <a:gd name="T64" fmla="*/ 80962 w 565"/>
                <a:gd name="T65" fmla="*/ 80963 h 240"/>
                <a:gd name="T66" fmla="*/ 42862 w 565"/>
                <a:gd name="T67" fmla="*/ 107950 h 240"/>
                <a:gd name="T68" fmla="*/ 14287 w 565"/>
                <a:gd name="T69" fmla="*/ 139700 h 240"/>
                <a:gd name="T70" fmla="*/ 1587 w 565"/>
                <a:gd name="T71" fmla="*/ 173038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0" y="119"/>
                  </a:move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7" y="239"/>
                  </a:lnTo>
                  <a:lnTo>
                    <a:pt x="282" y="239"/>
                  </a:lnTo>
                  <a:lnTo>
                    <a:pt x="306" y="239"/>
                  </a:lnTo>
                  <a:lnTo>
                    <a:pt x="331" y="237"/>
                  </a:lnTo>
                  <a:lnTo>
                    <a:pt x="355" y="235"/>
                  </a:lnTo>
                  <a:lnTo>
                    <a:pt x="378" y="231"/>
                  </a:lnTo>
                  <a:lnTo>
                    <a:pt x="401" y="227"/>
                  </a:lnTo>
                  <a:lnTo>
                    <a:pt x="423" y="223"/>
                  </a:lnTo>
                  <a:lnTo>
                    <a:pt x="443" y="217"/>
                  </a:lnTo>
                  <a:lnTo>
                    <a:pt x="463" y="211"/>
                  </a:lnTo>
                  <a:lnTo>
                    <a:pt x="481" y="204"/>
                  </a:lnTo>
                  <a:lnTo>
                    <a:pt x="498" y="196"/>
                  </a:lnTo>
                  <a:lnTo>
                    <a:pt x="513" y="188"/>
                  </a:lnTo>
                  <a:lnTo>
                    <a:pt x="526" y="179"/>
                  </a:lnTo>
                  <a:lnTo>
                    <a:pt x="537" y="169"/>
                  </a:lnTo>
                  <a:lnTo>
                    <a:pt x="547" y="160"/>
                  </a:lnTo>
                  <a:lnTo>
                    <a:pt x="554" y="150"/>
                  </a:lnTo>
                  <a:lnTo>
                    <a:pt x="559" y="140"/>
                  </a:lnTo>
                  <a:lnTo>
                    <a:pt x="563" y="129"/>
                  </a:lnTo>
                  <a:lnTo>
                    <a:pt x="564" y="119"/>
                  </a:lnTo>
                  <a:lnTo>
                    <a:pt x="563" y="108"/>
                  </a:lnTo>
                  <a:lnTo>
                    <a:pt x="559" y="98"/>
                  </a:lnTo>
                  <a:lnTo>
                    <a:pt x="554" y="88"/>
                  </a:lnTo>
                  <a:lnTo>
                    <a:pt x="547" y="78"/>
                  </a:lnTo>
                  <a:lnTo>
                    <a:pt x="537" y="68"/>
                  </a:lnTo>
                  <a:lnTo>
                    <a:pt x="526" y="59"/>
                  </a:lnTo>
                  <a:lnTo>
                    <a:pt x="513" y="50"/>
                  </a:lnTo>
                  <a:lnTo>
                    <a:pt x="498" y="42"/>
                  </a:lnTo>
                  <a:lnTo>
                    <a:pt x="481" y="35"/>
                  </a:lnTo>
                  <a:lnTo>
                    <a:pt x="463" y="27"/>
                  </a:lnTo>
                  <a:lnTo>
                    <a:pt x="443" y="21"/>
                  </a:lnTo>
                  <a:lnTo>
                    <a:pt x="423" y="15"/>
                  </a:lnTo>
                  <a:lnTo>
                    <a:pt x="401" y="11"/>
                  </a:lnTo>
                  <a:lnTo>
                    <a:pt x="378" y="6"/>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8"/>
                  </a:lnTo>
                  <a:lnTo>
                    <a:pt x="17" y="78"/>
                  </a:lnTo>
                  <a:lnTo>
                    <a:pt x="9" y="88"/>
                  </a:lnTo>
                  <a:lnTo>
                    <a:pt x="4" y="98"/>
                  </a:lnTo>
                  <a:lnTo>
                    <a:pt x="1" y="109"/>
                  </a:lnTo>
                  <a:lnTo>
                    <a:pt x="0"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77" name="Freeform 12">
              <a:extLst>
                <a:ext uri="{FF2B5EF4-FFF2-40B4-BE49-F238E27FC236}">
                  <a16:creationId xmlns:a16="http://schemas.microsoft.com/office/drawing/2014/main" id="{15161466-D379-4A8E-A401-F38DF89F8220}"/>
                </a:ext>
              </a:extLst>
            </p:cNvPr>
            <p:cNvSpPr>
              <a:spLocks/>
            </p:cNvSpPr>
            <p:nvPr/>
          </p:nvSpPr>
          <p:spPr bwMode="auto">
            <a:xfrm>
              <a:off x="4614" y="1900"/>
              <a:ext cx="565" cy="241"/>
            </a:xfrm>
            <a:custGeom>
              <a:avLst/>
              <a:gdLst>
                <a:gd name="T0" fmla="*/ 893763 w 565"/>
                <a:gd name="T1" fmla="*/ 174625 h 241"/>
                <a:gd name="T2" fmla="*/ 879475 w 565"/>
                <a:gd name="T3" fmla="*/ 141288 h 241"/>
                <a:gd name="T4" fmla="*/ 854075 w 565"/>
                <a:gd name="T5" fmla="*/ 111125 h 241"/>
                <a:gd name="T6" fmla="*/ 814388 w 565"/>
                <a:gd name="T7" fmla="*/ 80963 h 241"/>
                <a:gd name="T8" fmla="*/ 765175 w 565"/>
                <a:gd name="T9" fmla="*/ 55563 h 241"/>
                <a:gd name="T10" fmla="*/ 704850 w 565"/>
                <a:gd name="T11" fmla="*/ 34925 h 241"/>
                <a:gd name="T12" fmla="*/ 636588 w 565"/>
                <a:gd name="T13" fmla="*/ 17463 h 241"/>
                <a:gd name="T14" fmla="*/ 563563 w 565"/>
                <a:gd name="T15" fmla="*/ 6350 h 241"/>
                <a:gd name="T16" fmla="*/ 487363 w 565"/>
                <a:gd name="T17" fmla="*/ 1588 h 241"/>
                <a:gd name="T18" fmla="*/ 407988 w 565"/>
                <a:gd name="T19" fmla="*/ 1588 h 241"/>
                <a:gd name="T20" fmla="*/ 331788 w 565"/>
                <a:gd name="T21" fmla="*/ 6350 h 241"/>
                <a:gd name="T22" fmla="*/ 258763 w 565"/>
                <a:gd name="T23" fmla="*/ 17463 h 241"/>
                <a:gd name="T24" fmla="*/ 190500 w 565"/>
                <a:gd name="T25" fmla="*/ 34925 h 241"/>
                <a:gd name="T26" fmla="*/ 131763 w 565"/>
                <a:gd name="T27" fmla="*/ 55563 h 241"/>
                <a:gd name="T28" fmla="*/ 80963 w 565"/>
                <a:gd name="T29" fmla="*/ 80963 h 241"/>
                <a:gd name="T30" fmla="*/ 41275 w 565"/>
                <a:gd name="T31" fmla="*/ 111125 h 241"/>
                <a:gd name="T32" fmla="*/ 15875 w 565"/>
                <a:gd name="T33" fmla="*/ 141288 h 241"/>
                <a:gd name="T34" fmla="*/ 1588 w 565"/>
                <a:gd name="T35" fmla="*/ 174625 h 241"/>
                <a:gd name="T36" fmla="*/ 1588 w 565"/>
                <a:gd name="T37" fmla="*/ 207963 h 241"/>
                <a:gd name="T38" fmla="*/ 15875 w 565"/>
                <a:gd name="T39" fmla="*/ 239713 h 241"/>
                <a:gd name="T40" fmla="*/ 41275 w 565"/>
                <a:gd name="T41" fmla="*/ 271463 h 241"/>
                <a:gd name="T42" fmla="*/ 80963 w 565"/>
                <a:gd name="T43" fmla="*/ 300038 h 241"/>
                <a:gd name="T44" fmla="*/ 131763 w 565"/>
                <a:gd name="T45" fmla="*/ 325438 h 241"/>
                <a:gd name="T46" fmla="*/ 190500 w 565"/>
                <a:gd name="T47" fmla="*/ 346075 h 241"/>
                <a:gd name="T48" fmla="*/ 258763 w 565"/>
                <a:gd name="T49" fmla="*/ 363538 h 241"/>
                <a:gd name="T50" fmla="*/ 331788 w 565"/>
                <a:gd name="T51" fmla="*/ 374650 h 241"/>
                <a:gd name="T52" fmla="*/ 407988 w 565"/>
                <a:gd name="T53" fmla="*/ 379413 h 241"/>
                <a:gd name="T54" fmla="*/ 487363 w 565"/>
                <a:gd name="T55" fmla="*/ 379413 h 241"/>
                <a:gd name="T56" fmla="*/ 563563 w 565"/>
                <a:gd name="T57" fmla="*/ 374650 h 241"/>
                <a:gd name="T58" fmla="*/ 636588 w 565"/>
                <a:gd name="T59" fmla="*/ 363538 h 241"/>
                <a:gd name="T60" fmla="*/ 704850 w 565"/>
                <a:gd name="T61" fmla="*/ 346075 h 241"/>
                <a:gd name="T62" fmla="*/ 765175 w 565"/>
                <a:gd name="T63" fmla="*/ 325438 h 241"/>
                <a:gd name="T64" fmla="*/ 814388 w 565"/>
                <a:gd name="T65" fmla="*/ 300038 h 241"/>
                <a:gd name="T66" fmla="*/ 854075 w 565"/>
                <a:gd name="T67" fmla="*/ 271463 h 241"/>
                <a:gd name="T68" fmla="*/ 879475 w 565"/>
                <a:gd name="T69" fmla="*/ 239713 h 241"/>
                <a:gd name="T70" fmla="*/ 893763 w 565"/>
                <a:gd name="T71" fmla="*/ 207963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1"/>
                <a:gd name="T110" fmla="*/ 565 w 565"/>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1">
                  <a:moveTo>
                    <a:pt x="564" y="120"/>
                  </a:moveTo>
                  <a:lnTo>
                    <a:pt x="563" y="110"/>
                  </a:lnTo>
                  <a:lnTo>
                    <a:pt x="560" y="99"/>
                  </a:lnTo>
                  <a:lnTo>
                    <a:pt x="554" y="89"/>
                  </a:lnTo>
                  <a:lnTo>
                    <a:pt x="547" y="79"/>
                  </a:lnTo>
                  <a:lnTo>
                    <a:pt x="538" y="70"/>
                  </a:lnTo>
                  <a:lnTo>
                    <a:pt x="526" y="60"/>
                  </a:lnTo>
                  <a:lnTo>
                    <a:pt x="513" y="51"/>
                  </a:lnTo>
                  <a:lnTo>
                    <a:pt x="498" y="43"/>
                  </a:lnTo>
                  <a:lnTo>
                    <a:pt x="482" y="35"/>
                  </a:lnTo>
                  <a:lnTo>
                    <a:pt x="463" y="29"/>
                  </a:lnTo>
                  <a:lnTo>
                    <a:pt x="444" y="22"/>
                  </a:lnTo>
                  <a:lnTo>
                    <a:pt x="423" y="16"/>
                  </a:lnTo>
                  <a:lnTo>
                    <a:pt x="401" y="11"/>
                  </a:lnTo>
                  <a:lnTo>
                    <a:pt x="378" y="8"/>
                  </a:lnTo>
                  <a:lnTo>
                    <a:pt x="355" y="4"/>
                  </a:lnTo>
                  <a:lnTo>
                    <a:pt x="331" y="2"/>
                  </a:lnTo>
                  <a:lnTo>
                    <a:pt x="307" y="1"/>
                  </a:lnTo>
                  <a:lnTo>
                    <a:pt x="282" y="0"/>
                  </a:lnTo>
                  <a:lnTo>
                    <a:pt x="257" y="1"/>
                  </a:lnTo>
                  <a:lnTo>
                    <a:pt x="233" y="2"/>
                  </a:lnTo>
                  <a:lnTo>
                    <a:pt x="209" y="4"/>
                  </a:lnTo>
                  <a:lnTo>
                    <a:pt x="186" y="8"/>
                  </a:lnTo>
                  <a:lnTo>
                    <a:pt x="163" y="11"/>
                  </a:lnTo>
                  <a:lnTo>
                    <a:pt x="141" y="16"/>
                  </a:lnTo>
                  <a:lnTo>
                    <a:pt x="120" y="22"/>
                  </a:lnTo>
                  <a:lnTo>
                    <a:pt x="101" y="29"/>
                  </a:lnTo>
                  <a:lnTo>
                    <a:pt x="83" y="35"/>
                  </a:lnTo>
                  <a:lnTo>
                    <a:pt x="66" y="43"/>
                  </a:lnTo>
                  <a:lnTo>
                    <a:pt x="51" y="51"/>
                  </a:lnTo>
                  <a:lnTo>
                    <a:pt x="38" y="60"/>
                  </a:lnTo>
                  <a:lnTo>
                    <a:pt x="26" y="70"/>
                  </a:lnTo>
                  <a:lnTo>
                    <a:pt x="17" y="79"/>
                  </a:lnTo>
                  <a:lnTo>
                    <a:pt x="10" y="89"/>
                  </a:lnTo>
                  <a:lnTo>
                    <a:pt x="4" y="99"/>
                  </a:lnTo>
                  <a:lnTo>
                    <a:pt x="1" y="110"/>
                  </a:lnTo>
                  <a:lnTo>
                    <a:pt x="0" y="120"/>
                  </a:lnTo>
                  <a:lnTo>
                    <a:pt x="1" y="131"/>
                  </a:lnTo>
                  <a:lnTo>
                    <a:pt x="4" y="141"/>
                  </a:lnTo>
                  <a:lnTo>
                    <a:pt x="10" y="151"/>
                  </a:lnTo>
                  <a:lnTo>
                    <a:pt x="17" y="161"/>
                  </a:lnTo>
                  <a:lnTo>
                    <a:pt x="26" y="171"/>
                  </a:lnTo>
                  <a:lnTo>
                    <a:pt x="38" y="180"/>
                  </a:lnTo>
                  <a:lnTo>
                    <a:pt x="51" y="189"/>
                  </a:lnTo>
                  <a:lnTo>
                    <a:pt x="66" y="197"/>
                  </a:lnTo>
                  <a:lnTo>
                    <a:pt x="83" y="205"/>
                  </a:lnTo>
                  <a:lnTo>
                    <a:pt x="101" y="212"/>
                  </a:lnTo>
                  <a:lnTo>
                    <a:pt x="120" y="218"/>
                  </a:lnTo>
                  <a:lnTo>
                    <a:pt x="141" y="224"/>
                  </a:lnTo>
                  <a:lnTo>
                    <a:pt x="163" y="229"/>
                  </a:lnTo>
                  <a:lnTo>
                    <a:pt x="186" y="233"/>
                  </a:lnTo>
                  <a:lnTo>
                    <a:pt x="209" y="236"/>
                  </a:lnTo>
                  <a:lnTo>
                    <a:pt x="233" y="238"/>
                  </a:lnTo>
                  <a:lnTo>
                    <a:pt x="257" y="239"/>
                  </a:lnTo>
                  <a:lnTo>
                    <a:pt x="282" y="240"/>
                  </a:lnTo>
                  <a:lnTo>
                    <a:pt x="307" y="239"/>
                  </a:lnTo>
                  <a:lnTo>
                    <a:pt x="331"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78" name="Freeform 14">
              <a:extLst>
                <a:ext uri="{FF2B5EF4-FFF2-40B4-BE49-F238E27FC236}">
                  <a16:creationId xmlns:a16="http://schemas.microsoft.com/office/drawing/2014/main" id="{7261DB67-3B33-47D6-9ADE-A9B1D7075CF6}"/>
                </a:ext>
              </a:extLst>
            </p:cNvPr>
            <p:cNvSpPr>
              <a:spLocks/>
            </p:cNvSpPr>
            <p:nvPr/>
          </p:nvSpPr>
          <p:spPr bwMode="auto">
            <a:xfrm>
              <a:off x="4614" y="2464"/>
              <a:ext cx="854" cy="244"/>
            </a:xfrm>
            <a:custGeom>
              <a:avLst/>
              <a:gdLst>
                <a:gd name="T0" fmla="*/ 1354138 w 854"/>
                <a:gd name="T1" fmla="*/ 385763 h 244"/>
                <a:gd name="T2" fmla="*/ 1354138 w 854"/>
                <a:gd name="T3" fmla="*/ 0 h 244"/>
                <a:gd name="T4" fmla="*/ 0 w 854"/>
                <a:gd name="T5" fmla="*/ 0 h 244"/>
                <a:gd name="T6" fmla="*/ 0 w 854"/>
                <a:gd name="T7" fmla="*/ 385763 h 244"/>
                <a:gd name="T8" fmla="*/ 1354138 w 854"/>
                <a:gd name="T9" fmla="*/ 385763 h 244"/>
                <a:gd name="T10" fmla="*/ 0 60000 65536"/>
                <a:gd name="T11" fmla="*/ 0 60000 65536"/>
                <a:gd name="T12" fmla="*/ 0 60000 65536"/>
                <a:gd name="T13" fmla="*/ 0 60000 65536"/>
                <a:gd name="T14" fmla="*/ 0 60000 65536"/>
                <a:gd name="T15" fmla="*/ 0 w 854"/>
                <a:gd name="T16" fmla="*/ 0 h 244"/>
                <a:gd name="T17" fmla="*/ 854 w 854"/>
                <a:gd name="T18" fmla="*/ 244 h 244"/>
              </a:gdLst>
              <a:ahLst/>
              <a:cxnLst>
                <a:cxn ang="T10">
                  <a:pos x="T0" y="T1"/>
                </a:cxn>
                <a:cxn ang="T11">
                  <a:pos x="T2" y="T3"/>
                </a:cxn>
                <a:cxn ang="T12">
                  <a:pos x="T4" y="T5"/>
                </a:cxn>
                <a:cxn ang="T13">
                  <a:pos x="T6" y="T7"/>
                </a:cxn>
                <a:cxn ang="T14">
                  <a:pos x="T8" y="T9"/>
                </a:cxn>
              </a:cxnLst>
              <a:rect l="T15" t="T16" r="T17" b="T18"/>
              <a:pathLst>
                <a:path w="854" h="244">
                  <a:moveTo>
                    <a:pt x="853" y="243"/>
                  </a:moveTo>
                  <a:lnTo>
                    <a:pt x="853" y="0"/>
                  </a:lnTo>
                  <a:lnTo>
                    <a:pt x="0" y="0"/>
                  </a:lnTo>
                  <a:lnTo>
                    <a:pt x="0" y="243"/>
                  </a:lnTo>
                  <a:lnTo>
                    <a:pt x="853" y="24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79" name="Rectangle 18">
              <a:extLst>
                <a:ext uri="{FF2B5EF4-FFF2-40B4-BE49-F238E27FC236}">
                  <a16:creationId xmlns:a16="http://schemas.microsoft.com/office/drawing/2014/main" id="{C026F74D-04F4-43D2-8FB6-AF2DE1F47B47}"/>
                </a:ext>
              </a:extLst>
            </p:cNvPr>
            <p:cNvSpPr>
              <a:spLocks noChangeArrowheads="1"/>
            </p:cNvSpPr>
            <p:nvPr/>
          </p:nvSpPr>
          <p:spPr bwMode="auto">
            <a:xfrm>
              <a:off x="5155" y="2094"/>
              <a:ext cx="5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budget</a:t>
              </a:r>
            </a:p>
          </p:txBody>
        </p:sp>
        <p:sp>
          <p:nvSpPr>
            <p:cNvPr id="35880" name="Rectangle 19">
              <a:extLst>
                <a:ext uri="{FF2B5EF4-FFF2-40B4-BE49-F238E27FC236}">
                  <a16:creationId xmlns:a16="http://schemas.microsoft.com/office/drawing/2014/main" id="{128009D7-7CDE-4029-A6C2-DE111B56BC1D}"/>
                </a:ext>
              </a:extLst>
            </p:cNvPr>
            <p:cNvSpPr>
              <a:spLocks noChangeArrowheads="1"/>
            </p:cNvSpPr>
            <p:nvPr/>
          </p:nvSpPr>
          <p:spPr bwMode="auto">
            <a:xfrm>
              <a:off x="4200" y="2083"/>
              <a:ext cx="31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u="sng">
                  <a:solidFill>
                    <a:srgbClr val="000000"/>
                  </a:solidFill>
                </a:rPr>
                <a:t>did</a:t>
              </a:r>
            </a:p>
          </p:txBody>
        </p:sp>
        <p:sp>
          <p:nvSpPr>
            <p:cNvPr id="35881" name="Rectangle 23">
              <a:extLst>
                <a:ext uri="{FF2B5EF4-FFF2-40B4-BE49-F238E27FC236}">
                  <a16:creationId xmlns:a16="http://schemas.microsoft.com/office/drawing/2014/main" id="{1821FD7A-2342-4D03-B5DE-E00EECCC0876}"/>
                </a:ext>
              </a:extLst>
            </p:cNvPr>
            <p:cNvSpPr>
              <a:spLocks noChangeArrowheads="1"/>
            </p:cNvSpPr>
            <p:nvPr/>
          </p:nvSpPr>
          <p:spPr bwMode="auto">
            <a:xfrm>
              <a:off x="4636" y="1916"/>
              <a:ext cx="5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dname</a:t>
              </a:r>
            </a:p>
          </p:txBody>
        </p:sp>
        <p:sp>
          <p:nvSpPr>
            <p:cNvPr id="35882" name="Rectangle 25">
              <a:extLst>
                <a:ext uri="{FF2B5EF4-FFF2-40B4-BE49-F238E27FC236}">
                  <a16:creationId xmlns:a16="http://schemas.microsoft.com/office/drawing/2014/main" id="{1F17D36D-C5AB-46BB-9BC4-12FEF92BFFB7}"/>
                </a:ext>
              </a:extLst>
            </p:cNvPr>
            <p:cNvSpPr>
              <a:spLocks noChangeArrowheads="1"/>
            </p:cNvSpPr>
            <p:nvPr/>
          </p:nvSpPr>
          <p:spPr bwMode="auto">
            <a:xfrm>
              <a:off x="4560" y="2472"/>
              <a:ext cx="94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b="1">
                  <a:solidFill>
                    <a:srgbClr val="000000"/>
                  </a:solidFill>
                </a:rPr>
                <a:t>Department</a:t>
              </a:r>
              <a:endParaRPr lang="en-US" altLang="en-US" sz="1800" b="1">
                <a:solidFill>
                  <a:srgbClr val="000000"/>
                </a:solidFill>
              </a:endParaRPr>
            </a:p>
          </p:txBody>
        </p:sp>
        <p:sp>
          <p:nvSpPr>
            <p:cNvPr id="35883" name="Line 36">
              <a:extLst>
                <a:ext uri="{FF2B5EF4-FFF2-40B4-BE49-F238E27FC236}">
                  <a16:creationId xmlns:a16="http://schemas.microsoft.com/office/drawing/2014/main" id="{1721D0CD-4DD8-43D8-89FC-0FB93CE4C5B5}"/>
                </a:ext>
              </a:extLst>
            </p:cNvPr>
            <p:cNvSpPr>
              <a:spLocks noChangeShapeType="1"/>
            </p:cNvSpPr>
            <p:nvPr/>
          </p:nvSpPr>
          <p:spPr bwMode="auto">
            <a:xfrm>
              <a:off x="4391" y="2318"/>
              <a:ext cx="309" cy="14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5884" name="Line 37">
              <a:extLst>
                <a:ext uri="{FF2B5EF4-FFF2-40B4-BE49-F238E27FC236}">
                  <a16:creationId xmlns:a16="http://schemas.microsoft.com/office/drawing/2014/main" id="{CAE87FB4-792D-4DB1-A95C-2416ADB8A0C2}"/>
                </a:ext>
              </a:extLst>
            </p:cNvPr>
            <p:cNvSpPr>
              <a:spLocks noChangeShapeType="1"/>
            </p:cNvSpPr>
            <p:nvPr/>
          </p:nvSpPr>
          <p:spPr bwMode="auto">
            <a:xfrm>
              <a:off x="4886" y="2145"/>
              <a:ext cx="0" cy="32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5885" name="Line 38">
              <a:extLst>
                <a:ext uri="{FF2B5EF4-FFF2-40B4-BE49-F238E27FC236}">
                  <a16:creationId xmlns:a16="http://schemas.microsoft.com/office/drawing/2014/main" id="{9B7028D1-7E61-4B3C-B0A2-4DC9236993EA}"/>
                </a:ext>
              </a:extLst>
            </p:cNvPr>
            <p:cNvSpPr>
              <a:spLocks noChangeShapeType="1"/>
            </p:cNvSpPr>
            <p:nvPr/>
          </p:nvSpPr>
          <p:spPr bwMode="auto">
            <a:xfrm flipH="1">
              <a:off x="5132" y="2327"/>
              <a:ext cx="219" cy="14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5886" name="Line 52">
              <a:extLst>
                <a:ext uri="{FF2B5EF4-FFF2-40B4-BE49-F238E27FC236}">
                  <a16:creationId xmlns:a16="http://schemas.microsoft.com/office/drawing/2014/main" id="{2DA19BEE-0D16-4A6B-AB24-2E36FDF039D8}"/>
                </a:ext>
              </a:extLst>
            </p:cNvPr>
            <p:cNvSpPr>
              <a:spLocks noChangeShapeType="1"/>
            </p:cNvSpPr>
            <p:nvPr/>
          </p:nvSpPr>
          <p:spPr bwMode="auto">
            <a:xfrm>
              <a:off x="4440" y="2577"/>
              <a:ext cx="151" cy="0"/>
            </a:xfrm>
            <a:prstGeom prst="line">
              <a:avLst/>
            </a:prstGeom>
            <a:noFill/>
            <a:ln w="50800" cmpd="dbl">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35865" name="Freeform 53">
            <a:extLst>
              <a:ext uri="{FF2B5EF4-FFF2-40B4-BE49-F238E27FC236}">
                <a16:creationId xmlns:a16="http://schemas.microsoft.com/office/drawing/2014/main" id="{20B3CA32-B406-4A01-88DD-6D40E5688570}"/>
              </a:ext>
            </a:extLst>
          </p:cNvPr>
          <p:cNvSpPr>
            <a:spLocks/>
          </p:cNvSpPr>
          <p:nvPr/>
        </p:nvSpPr>
        <p:spPr bwMode="auto">
          <a:xfrm>
            <a:off x="5943600" y="2895600"/>
            <a:ext cx="896938"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0 h 240"/>
              <a:gd name="T18" fmla="*/ 2147483646 w 565"/>
              <a:gd name="T19" fmla="*/ 0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2147483646 h 240"/>
              <a:gd name="T54" fmla="*/ 2147483646 w 565"/>
              <a:gd name="T55" fmla="*/ 2147483646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66" name="Rectangle 54">
            <a:extLst>
              <a:ext uri="{FF2B5EF4-FFF2-40B4-BE49-F238E27FC236}">
                <a16:creationId xmlns:a16="http://schemas.microsoft.com/office/drawing/2014/main" id="{D6720D35-AB98-4D9D-A9E7-76C72605253A}"/>
              </a:ext>
            </a:extLst>
          </p:cNvPr>
          <p:cNvSpPr>
            <a:spLocks noChangeArrowheads="1"/>
          </p:cNvSpPr>
          <p:nvPr/>
        </p:nvSpPr>
        <p:spPr bwMode="auto">
          <a:xfrm>
            <a:off x="6019800" y="2895600"/>
            <a:ext cx="663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since</a:t>
            </a:r>
          </a:p>
        </p:txBody>
      </p:sp>
      <p:sp>
        <p:nvSpPr>
          <p:cNvPr id="35867" name="Line 55">
            <a:extLst>
              <a:ext uri="{FF2B5EF4-FFF2-40B4-BE49-F238E27FC236}">
                <a16:creationId xmlns:a16="http://schemas.microsoft.com/office/drawing/2014/main" id="{FF3900BC-8445-4D91-BA11-39D4809916A2}"/>
              </a:ext>
            </a:extLst>
          </p:cNvPr>
          <p:cNvSpPr>
            <a:spLocks noChangeShapeType="1"/>
          </p:cNvSpPr>
          <p:nvPr/>
        </p:nvSpPr>
        <p:spPr bwMode="auto">
          <a:xfrm flipV="1">
            <a:off x="6400800" y="3276600"/>
            <a:ext cx="0" cy="4572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5868" name="Freeform 17">
            <a:extLst>
              <a:ext uri="{FF2B5EF4-FFF2-40B4-BE49-F238E27FC236}">
                <a16:creationId xmlns:a16="http://schemas.microsoft.com/office/drawing/2014/main" id="{7837EC5F-B25F-4F47-9352-223D219700A4}"/>
              </a:ext>
            </a:extLst>
          </p:cNvPr>
          <p:cNvSpPr>
            <a:spLocks/>
          </p:cNvSpPr>
          <p:nvPr/>
        </p:nvSpPr>
        <p:spPr bwMode="auto">
          <a:xfrm>
            <a:off x="2743200" y="3810000"/>
            <a:ext cx="1143000" cy="609600"/>
          </a:xfrm>
          <a:custGeom>
            <a:avLst/>
            <a:gdLst>
              <a:gd name="T0" fmla="*/ 0 w 864"/>
              <a:gd name="T1" fmla="*/ 2147483646 h 415"/>
              <a:gd name="T2" fmla="*/ 2147483646 w 864"/>
              <a:gd name="T3" fmla="*/ 0 h 415"/>
              <a:gd name="T4" fmla="*/ 2147483646 w 864"/>
              <a:gd name="T5" fmla="*/ 2147483646 h 415"/>
              <a:gd name="T6" fmla="*/ 2147483646 w 864"/>
              <a:gd name="T7" fmla="*/ 2147483646 h 415"/>
              <a:gd name="T8" fmla="*/ 0 w 864"/>
              <a:gd name="T9" fmla="*/ 2147483646 h 415"/>
              <a:gd name="T10" fmla="*/ 0 60000 65536"/>
              <a:gd name="T11" fmla="*/ 0 60000 65536"/>
              <a:gd name="T12" fmla="*/ 0 60000 65536"/>
              <a:gd name="T13" fmla="*/ 0 60000 65536"/>
              <a:gd name="T14" fmla="*/ 0 60000 65536"/>
              <a:gd name="T15" fmla="*/ 0 w 864"/>
              <a:gd name="T16" fmla="*/ 0 h 415"/>
              <a:gd name="T17" fmla="*/ 864 w 864"/>
              <a:gd name="T18" fmla="*/ 415 h 415"/>
            </a:gdLst>
            <a:ahLst/>
            <a:cxnLst>
              <a:cxn ang="T10">
                <a:pos x="T0" y="T1"/>
              </a:cxn>
              <a:cxn ang="T11">
                <a:pos x="T2" y="T3"/>
              </a:cxn>
              <a:cxn ang="T12">
                <a:pos x="T4" y="T5"/>
              </a:cxn>
              <a:cxn ang="T13">
                <a:pos x="T6" y="T7"/>
              </a:cxn>
              <a:cxn ang="T14">
                <a:pos x="T8" y="T9"/>
              </a:cxn>
            </a:cxnLst>
            <a:rect l="T15" t="T16" r="T17" b="T18"/>
            <a:pathLst>
              <a:path w="864" h="415">
                <a:moveTo>
                  <a:pt x="0" y="208"/>
                </a:moveTo>
                <a:lnTo>
                  <a:pt x="426" y="0"/>
                </a:lnTo>
                <a:lnTo>
                  <a:pt x="863" y="214"/>
                </a:lnTo>
                <a:lnTo>
                  <a:pt x="426" y="414"/>
                </a:lnTo>
                <a:lnTo>
                  <a:pt x="0" y="20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69" name="Rectangle 57">
            <a:extLst>
              <a:ext uri="{FF2B5EF4-FFF2-40B4-BE49-F238E27FC236}">
                <a16:creationId xmlns:a16="http://schemas.microsoft.com/office/drawing/2014/main" id="{BBC5D72F-60F8-48BA-BC53-3D60B4046A7C}"/>
              </a:ext>
            </a:extLst>
          </p:cNvPr>
          <p:cNvSpPr>
            <a:spLocks noChangeArrowheads="1"/>
          </p:cNvSpPr>
          <p:nvPr/>
        </p:nvSpPr>
        <p:spPr bwMode="auto">
          <a:xfrm>
            <a:off x="2743200" y="3886200"/>
            <a:ext cx="1095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b="1">
                <a:solidFill>
                  <a:srgbClr val="800000"/>
                </a:solidFill>
              </a:rPr>
              <a:t>sponsOf</a:t>
            </a:r>
          </a:p>
        </p:txBody>
      </p:sp>
      <p:sp>
        <p:nvSpPr>
          <p:cNvPr id="35870" name="Rectangle 59">
            <a:extLst>
              <a:ext uri="{FF2B5EF4-FFF2-40B4-BE49-F238E27FC236}">
                <a16:creationId xmlns:a16="http://schemas.microsoft.com/office/drawing/2014/main" id="{803E647E-CAB4-4EBA-8CDC-894F24250194}"/>
              </a:ext>
            </a:extLst>
          </p:cNvPr>
          <p:cNvSpPr>
            <a:spLocks noChangeArrowheads="1"/>
          </p:cNvSpPr>
          <p:nvPr/>
        </p:nvSpPr>
        <p:spPr bwMode="auto">
          <a:xfrm>
            <a:off x="4337050" y="3810000"/>
            <a:ext cx="1073150" cy="704850"/>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b="1" dirty="0">
                <a:solidFill>
                  <a:srgbClr val="800000"/>
                </a:solidFill>
              </a:rPr>
              <a:t>Sponsorship</a:t>
            </a:r>
          </a:p>
        </p:txBody>
      </p:sp>
      <p:sp>
        <p:nvSpPr>
          <p:cNvPr id="35871" name="Line 60">
            <a:extLst>
              <a:ext uri="{FF2B5EF4-FFF2-40B4-BE49-F238E27FC236}">
                <a16:creationId xmlns:a16="http://schemas.microsoft.com/office/drawing/2014/main" id="{B116E7CB-BF01-4AA2-BCA8-A9B8BCD7D946}"/>
              </a:ext>
            </a:extLst>
          </p:cNvPr>
          <p:cNvSpPr>
            <a:spLocks noChangeShapeType="1"/>
          </p:cNvSpPr>
          <p:nvPr/>
        </p:nvSpPr>
        <p:spPr bwMode="auto">
          <a:xfrm>
            <a:off x="5410200" y="4038600"/>
            <a:ext cx="304800" cy="0"/>
          </a:xfrm>
          <a:prstGeom prst="line">
            <a:avLst/>
          </a:prstGeom>
          <a:noFill/>
          <a:ln w="50800" cmpd="dbl">
            <a:solidFill>
              <a:schemeClr val="tx2"/>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35872" name="Line 61">
            <a:extLst>
              <a:ext uri="{FF2B5EF4-FFF2-40B4-BE49-F238E27FC236}">
                <a16:creationId xmlns:a16="http://schemas.microsoft.com/office/drawing/2014/main" id="{623E8FB6-04C8-4B4F-80FF-1B50BE0ABBA7}"/>
              </a:ext>
            </a:extLst>
          </p:cNvPr>
          <p:cNvSpPr>
            <a:spLocks noChangeShapeType="1"/>
          </p:cNvSpPr>
          <p:nvPr/>
        </p:nvSpPr>
        <p:spPr bwMode="auto">
          <a:xfrm flipH="1">
            <a:off x="3962400" y="4114800"/>
            <a:ext cx="381000" cy="0"/>
          </a:xfrm>
          <a:prstGeom prst="line">
            <a:avLst/>
          </a:prstGeom>
          <a:noFill/>
          <a:ln w="50800" cmpd="dbl">
            <a:solidFill>
              <a:schemeClr val="tx2"/>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60" name="Rectangle 4">
            <a:extLst>
              <a:ext uri="{FF2B5EF4-FFF2-40B4-BE49-F238E27FC236}">
                <a16:creationId xmlns:a16="http://schemas.microsoft.com/office/drawing/2014/main" id="{C9062B5D-6A51-486E-98B1-408F4C2CC566}"/>
              </a:ext>
            </a:extLst>
          </p:cNvPr>
          <p:cNvSpPr txBox="1">
            <a:spLocks noChangeArrowheads="1"/>
          </p:cNvSpPr>
          <p:nvPr/>
        </p:nvSpPr>
        <p:spPr bwMode="auto">
          <a:xfrm>
            <a:off x="533400" y="419100"/>
            <a:ext cx="2667000" cy="1790700"/>
          </a:xfrm>
          <a:prstGeom prst="rect">
            <a:avLst/>
          </a:prstGeom>
          <a:gradFill rotWithShape="1">
            <a:gsLst>
              <a:gs pos="0">
                <a:srgbClr val="FFD8D9"/>
              </a:gs>
              <a:gs pos="64999">
                <a:srgbClr val="FFA2A5"/>
              </a:gs>
              <a:gs pos="100000">
                <a:srgbClr val="FF7A7F"/>
              </a:gs>
            </a:gsLst>
            <a:lin ang="5400000" scaled="1"/>
          </a:gradFill>
          <a:ln w="9525">
            <a:solidFill>
              <a:srgbClr val="FD0023"/>
            </a:solidFill>
            <a:miter lim="800000"/>
            <a:headEnd/>
            <a:tailEnd/>
          </a:ln>
          <a:effectLst>
            <a:outerShdw blurRad="40000" dist="20000" dir="5400000" rotWithShape="0">
              <a:srgbClr val="808080">
                <a:alpha val="37999"/>
              </a:srgbClr>
            </a:outerShdw>
          </a:effectLst>
        </p:spPr>
        <p:txBody>
          <a:bodyPr lIns="90488" tIns="44450" rIns="90488" bIns="44450" anchor="ctr"/>
          <a:lstStyle>
            <a:lvl1pPr>
              <a:defRPr sz="2000">
                <a:solidFill>
                  <a:schemeClr val="tx1"/>
                </a:solidFill>
                <a:latin typeface="Times" panose="02020603050405020304" pitchFamily="18" charset="0"/>
                <a:ea typeface="MS PGothic" panose="020B0600070205080204" pitchFamily="34" charset="-128"/>
              </a:defRPr>
            </a:lvl1pPr>
            <a:lvl2pPr marL="742950" indent="-285750">
              <a:defRPr sz="2000">
                <a:solidFill>
                  <a:schemeClr val="tx1"/>
                </a:solidFill>
                <a:latin typeface="Times" panose="02020603050405020304" pitchFamily="18" charset="0"/>
                <a:ea typeface="MS PGothic" panose="020B0600070205080204" pitchFamily="34" charset="-128"/>
              </a:defRPr>
            </a:lvl2pPr>
            <a:lvl3pPr marL="1143000" indent="-228600">
              <a:defRPr sz="2000">
                <a:solidFill>
                  <a:schemeClr val="tx1"/>
                </a:solidFill>
                <a:latin typeface="Times" panose="02020603050405020304" pitchFamily="18" charset="0"/>
                <a:ea typeface="MS PGothic" panose="020B0600070205080204" pitchFamily="34" charset="-128"/>
              </a:defRPr>
            </a:lvl3pPr>
            <a:lvl4pPr marL="1600200" indent="-228600">
              <a:defRPr sz="2000">
                <a:solidFill>
                  <a:schemeClr val="tx1"/>
                </a:solidFill>
                <a:latin typeface="Times" panose="02020603050405020304" pitchFamily="18" charset="0"/>
                <a:ea typeface="MS PGothic" panose="020B0600070205080204" pitchFamily="34" charset="-128"/>
              </a:defRPr>
            </a:lvl4pPr>
            <a:lvl5pPr marL="2057400" indent="-228600">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anose="02020603050405020304" pitchFamily="18" charset="0"/>
                <a:ea typeface="MS PGothic" panose="020B0600070205080204" pitchFamily="34" charset="-128"/>
              </a:defRPr>
            </a:lvl9pPr>
          </a:lstStyle>
          <a:p>
            <a:pPr>
              <a:defRPr/>
            </a:pPr>
            <a:r>
              <a:rPr lang="en-US" altLang="en-US" sz="2800">
                <a:solidFill>
                  <a:schemeClr val="tx2"/>
                </a:solidFill>
              </a:rPr>
              <a:t>Let's reify </a:t>
            </a:r>
            <a:r>
              <a:rPr lang="en-US" altLang="en-US" sz="2800" i="1">
                <a:solidFill>
                  <a:schemeClr val="tx2"/>
                </a:solidFill>
              </a:rPr>
              <a:t>Sponsors</a:t>
            </a:r>
            <a:endParaRPr lang="en-US" altLang="en-US" sz="3600" i="1">
              <a:solidFill>
                <a:schemeClr val="tx2"/>
              </a:solidFill>
            </a:endParaRPr>
          </a:p>
        </p:txBody>
      </p:sp>
      <p:sp>
        <p:nvSpPr>
          <p:cNvPr id="62" name="5-Point Star 61">
            <a:extLst>
              <a:ext uri="{FF2B5EF4-FFF2-40B4-BE49-F238E27FC236}">
                <a16:creationId xmlns:a16="http://schemas.microsoft.com/office/drawing/2014/main" id="{4BF68171-9CCC-47CA-8C3A-B1F9E132E9A5}"/>
              </a:ext>
            </a:extLst>
          </p:cNvPr>
          <p:cNvSpPr/>
          <p:nvPr/>
        </p:nvSpPr>
        <p:spPr bwMode="auto">
          <a:xfrm>
            <a:off x="8816975" y="71438"/>
            <a:ext cx="280988" cy="228600"/>
          </a:xfrm>
          <a:prstGeom prst="star5">
            <a:avLst/>
          </a:prstGeom>
          <a:solidFill>
            <a:schemeClr val="accent2"/>
          </a:solidFill>
          <a:ln w="12700" cap="flat" cmpd="sng" algn="ctr">
            <a:solidFill>
              <a:schemeClr val="tx2"/>
            </a:solidFill>
            <a:prstDash val="solid"/>
            <a:round/>
            <a:headEnd type="none" w="sm" len="sm"/>
            <a:tailEnd type="none" w="sm" len="sm"/>
          </a:ln>
          <a:effectLst/>
        </p:spPr>
        <p:txBody>
          <a:bodyPr/>
          <a:lstStyle/>
          <a:p>
            <a:pPr>
              <a:defRPr/>
            </a:pPr>
            <a:endParaRPr lang="en-US">
              <a:latin typeface="Times" charset="0"/>
              <a:ea typeface="ＭＳ Ｐゴシック" charset="0"/>
              <a:cs typeface="ＭＳ Ｐゴシック" charset="0"/>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6BBA6C35-8860-4156-993E-8C9D5AB29994}"/>
              </a:ext>
            </a:extLst>
          </p:cNvPr>
          <p:cNvSpPr>
            <a:spLocks noGrp="1" noChangeArrowheads="1"/>
          </p:cNvSpPr>
          <p:nvPr>
            <p:ph type="title"/>
          </p:nvPr>
        </p:nvSpPr>
        <p:spPr>
          <a:xfrm>
            <a:off x="-2781" y="169863"/>
            <a:ext cx="4491037" cy="1066800"/>
          </a:xfrm>
          <a:noFill/>
        </p:spPr>
        <p:txBody>
          <a:bodyPr/>
          <a:lstStyle/>
          <a:p>
            <a:r>
              <a:rPr lang="en-US" altLang="ja-JP" dirty="0"/>
              <a:t>Relationship </a:t>
            </a:r>
            <a:r>
              <a:rPr lang="ja-JP" altLang="en-US" dirty="0"/>
              <a:t>“</a:t>
            </a:r>
            <a:r>
              <a:rPr lang="en-US" altLang="ja-JP" dirty="0"/>
              <a:t>Key</a:t>
            </a:r>
            <a:r>
              <a:rPr lang="ja-JP" altLang="en-US" dirty="0"/>
              <a:t>”</a:t>
            </a:r>
            <a:r>
              <a:rPr lang="en-US" altLang="ja-JP" dirty="0"/>
              <a:t> (cont’d)</a:t>
            </a:r>
            <a:endParaRPr lang="en-US" altLang="en-US" dirty="0"/>
          </a:p>
        </p:txBody>
      </p:sp>
      <p:sp>
        <p:nvSpPr>
          <p:cNvPr id="5123" name="Rectangle 5">
            <a:extLst>
              <a:ext uri="{FF2B5EF4-FFF2-40B4-BE49-F238E27FC236}">
                <a16:creationId xmlns:a16="http://schemas.microsoft.com/office/drawing/2014/main" id="{EABA5106-9C32-4C53-AB11-94221BCD74E2}"/>
              </a:ext>
            </a:extLst>
          </p:cNvPr>
          <p:cNvSpPr>
            <a:spLocks noGrp="1" noChangeArrowheads="1"/>
          </p:cNvSpPr>
          <p:nvPr>
            <p:ph type="body" sz="half" idx="1"/>
          </p:nvPr>
        </p:nvSpPr>
        <p:spPr>
          <a:xfrm>
            <a:off x="0" y="1752600"/>
            <a:ext cx="3276600" cy="4800600"/>
          </a:xfrm>
          <a:noFill/>
        </p:spPr>
        <p:txBody>
          <a:bodyPr/>
          <a:lstStyle/>
          <a:p>
            <a:r>
              <a:rPr lang="en-US" altLang="en-US" sz="2000" b="1"/>
              <a:t>ssn</a:t>
            </a:r>
            <a:r>
              <a:rPr lang="en-US" altLang="en-US" sz="2000"/>
              <a:t> uniquely identifies an employee. So a </a:t>
            </a:r>
            <a:r>
              <a:rPr lang="ja-JP" altLang="en-US" sz="2000"/>
              <a:t>“</a:t>
            </a:r>
            <a:r>
              <a:rPr lang="en-US" altLang="ja-JP" sz="2000" i="1"/>
              <a:t>key</a:t>
            </a:r>
            <a:r>
              <a:rPr lang="en-US" altLang="ja-JP" sz="2000"/>
              <a:t> constraint</a:t>
            </a:r>
            <a:r>
              <a:rPr lang="ja-JP" altLang="en-US" sz="2000"/>
              <a:t>”</a:t>
            </a:r>
            <a:r>
              <a:rPr lang="en-US" altLang="ja-JP" sz="2000"/>
              <a:t> for entity set </a:t>
            </a:r>
            <a:r>
              <a:rPr lang="en-US" altLang="ja-JP" sz="2000" b="1" i="1"/>
              <a:t>Employee</a:t>
            </a:r>
          </a:p>
          <a:p>
            <a:r>
              <a:rPr lang="en-US" altLang="en-US" sz="2000"/>
              <a:t>each dept has at most one manager. So a department </a:t>
            </a:r>
            <a:r>
              <a:rPr lang="en-US" altLang="en-US" sz="2000" i="1"/>
              <a:t>could</a:t>
            </a:r>
            <a:r>
              <a:rPr lang="en-US" altLang="en-US" sz="2000"/>
              <a:t> be thought of as key constraint on relationship set  </a:t>
            </a:r>
            <a:r>
              <a:rPr lang="en-US" altLang="en-US" sz="2000" b="1" i="1"/>
              <a:t>Manages</a:t>
            </a:r>
            <a:r>
              <a:rPr lang="en-US" altLang="en-US" sz="2000"/>
              <a:t> because there is at most one tuple with any department in the </a:t>
            </a:r>
            <a:r>
              <a:rPr lang="en-US" altLang="en-US" sz="2000" b="1" i="1"/>
              <a:t>Manages</a:t>
            </a:r>
            <a:r>
              <a:rPr lang="en-US" altLang="en-US" sz="2000"/>
              <a:t> binary relation. </a:t>
            </a:r>
            <a:r>
              <a:rPr lang="en-US" altLang="en-US" sz="2000" i="1"/>
              <a:t>[marked as edge with an </a:t>
            </a:r>
            <a:r>
              <a:rPr lang="en-US" altLang="en-US" sz="2000" i="1" u="sng"/>
              <a:t>arrow </a:t>
            </a:r>
            <a:r>
              <a:rPr lang="en-US" altLang="en-US" sz="2000" i="1"/>
              <a:t>on it in your text]</a:t>
            </a:r>
          </a:p>
        </p:txBody>
      </p:sp>
      <p:sp>
        <p:nvSpPr>
          <p:cNvPr id="5124" name="Freeform 33">
            <a:extLst>
              <a:ext uri="{FF2B5EF4-FFF2-40B4-BE49-F238E27FC236}">
                <a16:creationId xmlns:a16="http://schemas.microsoft.com/office/drawing/2014/main" id="{4363321C-8C5B-4B33-BFA6-2C1BF4441910}"/>
              </a:ext>
            </a:extLst>
          </p:cNvPr>
          <p:cNvSpPr>
            <a:spLocks/>
          </p:cNvSpPr>
          <p:nvPr/>
        </p:nvSpPr>
        <p:spPr bwMode="auto">
          <a:xfrm>
            <a:off x="6846888" y="1123950"/>
            <a:ext cx="720725" cy="519113"/>
          </a:xfrm>
          <a:custGeom>
            <a:avLst/>
            <a:gdLst>
              <a:gd name="T0" fmla="*/ 2147483646 w 454"/>
              <a:gd name="T1" fmla="*/ 2147483646 h 327"/>
              <a:gd name="T2" fmla="*/ 2147483646 w 454"/>
              <a:gd name="T3" fmla="*/ 2147483646 h 327"/>
              <a:gd name="T4" fmla="*/ 2147483646 w 454"/>
              <a:gd name="T5" fmla="*/ 2147483646 h 327"/>
              <a:gd name="T6" fmla="*/ 2147483646 w 454"/>
              <a:gd name="T7" fmla="*/ 2147483646 h 327"/>
              <a:gd name="T8" fmla="*/ 2147483646 w 454"/>
              <a:gd name="T9" fmla="*/ 2147483646 h 327"/>
              <a:gd name="T10" fmla="*/ 2147483646 w 454"/>
              <a:gd name="T11" fmla="*/ 2147483646 h 327"/>
              <a:gd name="T12" fmla="*/ 2147483646 w 454"/>
              <a:gd name="T13" fmla="*/ 2147483646 h 327"/>
              <a:gd name="T14" fmla="*/ 2147483646 w 454"/>
              <a:gd name="T15" fmla="*/ 2147483646 h 327"/>
              <a:gd name="T16" fmla="*/ 2147483646 w 454"/>
              <a:gd name="T17" fmla="*/ 0 h 327"/>
              <a:gd name="T18" fmla="*/ 2147483646 w 454"/>
              <a:gd name="T19" fmla="*/ 0 h 327"/>
              <a:gd name="T20" fmla="*/ 2147483646 w 454"/>
              <a:gd name="T21" fmla="*/ 2147483646 h 327"/>
              <a:gd name="T22" fmla="*/ 2147483646 w 454"/>
              <a:gd name="T23" fmla="*/ 2147483646 h 327"/>
              <a:gd name="T24" fmla="*/ 2147483646 w 454"/>
              <a:gd name="T25" fmla="*/ 2147483646 h 327"/>
              <a:gd name="T26" fmla="*/ 2147483646 w 454"/>
              <a:gd name="T27" fmla="*/ 2147483646 h 327"/>
              <a:gd name="T28" fmla="*/ 2147483646 w 454"/>
              <a:gd name="T29" fmla="*/ 2147483646 h 327"/>
              <a:gd name="T30" fmla="*/ 2147483646 w 454"/>
              <a:gd name="T31" fmla="*/ 2147483646 h 327"/>
              <a:gd name="T32" fmla="*/ 2147483646 w 454"/>
              <a:gd name="T33" fmla="*/ 2147483646 h 327"/>
              <a:gd name="T34" fmla="*/ 2147483646 w 454"/>
              <a:gd name="T35" fmla="*/ 2147483646 h 327"/>
              <a:gd name="T36" fmla="*/ 2147483646 w 454"/>
              <a:gd name="T37" fmla="*/ 2147483646 h 327"/>
              <a:gd name="T38" fmla="*/ 2147483646 w 454"/>
              <a:gd name="T39" fmla="*/ 2147483646 h 327"/>
              <a:gd name="T40" fmla="*/ 2147483646 w 454"/>
              <a:gd name="T41" fmla="*/ 2147483646 h 327"/>
              <a:gd name="T42" fmla="*/ 2147483646 w 454"/>
              <a:gd name="T43" fmla="*/ 2147483646 h 327"/>
              <a:gd name="T44" fmla="*/ 2147483646 w 454"/>
              <a:gd name="T45" fmla="*/ 2147483646 h 327"/>
              <a:gd name="T46" fmla="*/ 2147483646 w 454"/>
              <a:gd name="T47" fmla="*/ 2147483646 h 327"/>
              <a:gd name="T48" fmla="*/ 2147483646 w 454"/>
              <a:gd name="T49" fmla="*/ 2147483646 h 327"/>
              <a:gd name="T50" fmla="*/ 2147483646 w 454"/>
              <a:gd name="T51" fmla="*/ 2147483646 h 327"/>
              <a:gd name="T52" fmla="*/ 2147483646 w 454"/>
              <a:gd name="T53" fmla="*/ 2147483646 h 327"/>
              <a:gd name="T54" fmla="*/ 2147483646 w 454"/>
              <a:gd name="T55" fmla="*/ 2147483646 h 327"/>
              <a:gd name="T56" fmla="*/ 2147483646 w 454"/>
              <a:gd name="T57" fmla="*/ 2147483646 h 327"/>
              <a:gd name="T58" fmla="*/ 2147483646 w 454"/>
              <a:gd name="T59" fmla="*/ 2147483646 h 327"/>
              <a:gd name="T60" fmla="*/ 2147483646 w 454"/>
              <a:gd name="T61" fmla="*/ 2147483646 h 327"/>
              <a:gd name="T62" fmla="*/ 2147483646 w 454"/>
              <a:gd name="T63" fmla="*/ 2147483646 h 327"/>
              <a:gd name="T64" fmla="*/ 2147483646 w 454"/>
              <a:gd name="T65" fmla="*/ 2147483646 h 327"/>
              <a:gd name="T66" fmla="*/ 2147483646 w 454"/>
              <a:gd name="T67" fmla="*/ 2147483646 h 327"/>
              <a:gd name="T68" fmla="*/ 2147483646 w 454"/>
              <a:gd name="T69" fmla="*/ 2147483646 h 327"/>
              <a:gd name="T70" fmla="*/ 2147483646 w 454"/>
              <a:gd name="T71" fmla="*/ 2147483646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5" name="Freeform 34">
            <a:extLst>
              <a:ext uri="{FF2B5EF4-FFF2-40B4-BE49-F238E27FC236}">
                <a16:creationId xmlns:a16="http://schemas.microsoft.com/office/drawing/2014/main" id="{A11E0A75-40E1-4AEA-BCFF-2C2371369FE8}"/>
              </a:ext>
            </a:extLst>
          </p:cNvPr>
          <p:cNvSpPr>
            <a:spLocks/>
          </p:cNvSpPr>
          <p:nvPr/>
        </p:nvSpPr>
        <p:spPr bwMode="auto">
          <a:xfrm>
            <a:off x="8166100" y="1146175"/>
            <a:ext cx="912813" cy="496888"/>
          </a:xfrm>
          <a:custGeom>
            <a:avLst/>
            <a:gdLst>
              <a:gd name="T0" fmla="*/ 2147483646 w 575"/>
              <a:gd name="T1" fmla="*/ 2147483646 h 313"/>
              <a:gd name="T2" fmla="*/ 2147483646 w 575"/>
              <a:gd name="T3" fmla="*/ 2147483646 h 313"/>
              <a:gd name="T4" fmla="*/ 2147483646 w 575"/>
              <a:gd name="T5" fmla="*/ 2147483646 h 313"/>
              <a:gd name="T6" fmla="*/ 2147483646 w 575"/>
              <a:gd name="T7" fmla="*/ 2147483646 h 313"/>
              <a:gd name="T8" fmla="*/ 2147483646 w 575"/>
              <a:gd name="T9" fmla="*/ 2147483646 h 313"/>
              <a:gd name="T10" fmla="*/ 2147483646 w 575"/>
              <a:gd name="T11" fmla="*/ 2147483646 h 313"/>
              <a:gd name="T12" fmla="*/ 2147483646 w 575"/>
              <a:gd name="T13" fmla="*/ 2147483646 h 313"/>
              <a:gd name="T14" fmla="*/ 2147483646 w 575"/>
              <a:gd name="T15" fmla="*/ 2147483646 h 313"/>
              <a:gd name="T16" fmla="*/ 2147483646 w 575"/>
              <a:gd name="T17" fmla="*/ 2147483646 h 313"/>
              <a:gd name="T18" fmla="*/ 2147483646 w 575"/>
              <a:gd name="T19" fmla="*/ 2147483646 h 313"/>
              <a:gd name="T20" fmla="*/ 2147483646 w 575"/>
              <a:gd name="T21" fmla="*/ 2147483646 h 313"/>
              <a:gd name="T22" fmla="*/ 2147483646 w 575"/>
              <a:gd name="T23" fmla="*/ 2147483646 h 313"/>
              <a:gd name="T24" fmla="*/ 2147483646 w 575"/>
              <a:gd name="T25" fmla="*/ 2147483646 h 313"/>
              <a:gd name="T26" fmla="*/ 2147483646 w 575"/>
              <a:gd name="T27" fmla="*/ 2147483646 h 313"/>
              <a:gd name="T28" fmla="*/ 2147483646 w 575"/>
              <a:gd name="T29" fmla="*/ 2147483646 h 313"/>
              <a:gd name="T30" fmla="*/ 2147483646 w 575"/>
              <a:gd name="T31" fmla="*/ 2147483646 h 313"/>
              <a:gd name="T32" fmla="*/ 2147483646 w 575"/>
              <a:gd name="T33" fmla="*/ 2147483646 h 313"/>
              <a:gd name="T34" fmla="*/ 2147483646 w 575"/>
              <a:gd name="T35" fmla="*/ 2147483646 h 313"/>
              <a:gd name="T36" fmla="*/ 2147483646 w 575"/>
              <a:gd name="T37" fmla="*/ 2147483646 h 313"/>
              <a:gd name="T38" fmla="*/ 2147483646 w 575"/>
              <a:gd name="T39" fmla="*/ 2147483646 h 313"/>
              <a:gd name="T40" fmla="*/ 2147483646 w 575"/>
              <a:gd name="T41" fmla="*/ 2147483646 h 313"/>
              <a:gd name="T42" fmla="*/ 2147483646 w 575"/>
              <a:gd name="T43" fmla="*/ 2147483646 h 313"/>
              <a:gd name="T44" fmla="*/ 2147483646 w 575"/>
              <a:gd name="T45" fmla="*/ 2147483646 h 313"/>
              <a:gd name="T46" fmla="*/ 2147483646 w 575"/>
              <a:gd name="T47" fmla="*/ 2147483646 h 313"/>
              <a:gd name="T48" fmla="*/ 2147483646 w 575"/>
              <a:gd name="T49" fmla="*/ 2147483646 h 313"/>
              <a:gd name="T50" fmla="*/ 2147483646 w 575"/>
              <a:gd name="T51" fmla="*/ 2147483646 h 313"/>
              <a:gd name="T52" fmla="*/ 2147483646 w 575"/>
              <a:gd name="T53" fmla="*/ 0 h 313"/>
              <a:gd name="T54" fmla="*/ 2147483646 w 575"/>
              <a:gd name="T55" fmla="*/ 0 h 313"/>
              <a:gd name="T56" fmla="*/ 2147483646 w 575"/>
              <a:gd name="T57" fmla="*/ 2147483646 h 313"/>
              <a:gd name="T58" fmla="*/ 2147483646 w 575"/>
              <a:gd name="T59" fmla="*/ 2147483646 h 313"/>
              <a:gd name="T60" fmla="*/ 2147483646 w 575"/>
              <a:gd name="T61" fmla="*/ 2147483646 h 313"/>
              <a:gd name="T62" fmla="*/ 2147483646 w 575"/>
              <a:gd name="T63" fmla="*/ 2147483646 h 313"/>
              <a:gd name="T64" fmla="*/ 2147483646 w 575"/>
              <a:gd name="T65" fmla="*/ 2147483646 h 313"/>
              <a:gd name="T66" fmla="*/ 2147483646 w 575"/>
              <a:gd name="T67" fmla="*/ 2147483646 h 313"/>
              <a:gd name="T68" fmla="*/ 2147483646 w 575"/>
              <a:gd name="T69" fmla="*/ 2147483646 h 313"/>
              <a:gd name="T70" fmla="*/ 2147483646 w 575"/>
              <a:gd name="T71" fmla="*/ 2147483646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75"/>
              <a:gd name="T109" fmla="*/ 0 h 313"/>
              <a:gd name="T110" fmla="*/ 575 w 575"/>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5126" name="Group 37">
            <a:extLst>
              <a:ext uri="{FF2B5EF4-FFF2-40B4-BE49-F238E27FC236}">
                <a16:creationId xmlns:a16="http://schemas.microsoft.com/office/drawing/2014/main" id="{A91DE3BC-1B2C-4CA3-A3CF-A3BDFDE40DF4}"/>
              </a:ext>
            </a:extLst>
          </p:cNvPr>
          <p:cNvGrpSpPr>
            <a:grpSpLocks/>
          </p:cNvGrpSpPr>
          <p:nvPr/>
        </p:nvGrpSpPr>
        <p:grpSpPr bwMode="auto">
          <a:xfrm>
            <a:off x="7416800" y="742950"/>
            <a:ext cx="952500" cy="519113"/>
            <a:chOff x="4672" y="468"/>
            <a:chExt cx="600" cy="327"/>
          </a:xfrm>
        </p:grpSpPr>
        <p:sp>
          <p:nvSpPr>
            <p:cNvPr id="5163" name="Freeform 35">
              <a:extLst>
                <a:ext uri="{FF2B5EF4-FFF2-40B4-BE49-F238E27FC236}">
                  <a16:creationId xmlns:a16="http://schemas.microsoft.com/office/drawing/2014/main" id="{98080D7A-617C-4036-9C9C-0729526965AE}"/>
                </a:ext>
              </a:extLst>
            </p:cNvPr>
            <p:cNvSpPr>
              <a:spLocks/>
            </p:cNvSpPr>
            <p:nvPr/>
          </p:nvSpPr>
          <p:spPr bwMode="auto">
            <a:xfrm>
              <a:off x="4672" y="468"/>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92"/>
                <a:gd name="T109" fmla="*/ 0 h 327"/>
                <a:gd name="T110" fmla="*/ 592 w 592"/>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64" name="Rectangle 36">
              <a:extLst>
                <a:ext uri="{FF2B5EF4-FFF2-40B4-BE49-F238E27FC236}">
                  <a16:creationId xmlns:a16="http://schemas.microsoft.com/office/drawing/2014/main" id="{ADA06DE7-226C-4C5B-AE90-3C97CD51A631}"/>
                </a:ext>
              </a:extLst>
            </p:cNvPr>
            <p:cNvSpPr>
              <a:spLocks noChangeArrowheads="1"/>
            </p:cNvSpPr>
            <p:nvPr/>
          </p:nvSpPr>
          <p:spPr bwMode="auto">
            <a:xfrm>
              <a:off x="4696" y="507"/>
              <a:ext cx="57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b="1">
                  <a:solidFill>
                    <a:srgbClr val="000000"/>
                  </a:solidFill>
                </a:rPr>
                <a:t>dname</a:t>
              </a:r>
            </a:p>
          </p:txBody>
        </p:sp>
      </p:grpSp>
      <p:sp>
        <p:nvSpPr>
          <p:cNvPr id="5127" name="Rectangle 38">
            <a:extLst>
              <a:ext uri="{FF2B5EF4-FFF2-40B4-BE49-F238E27FC236}">
                <a16:creationId xmlns:a16="http://schemas.microsoft.com/office/drawing/2014/main" id="{0DBACD60-C1B0-45BA-BF9C-03562B7F8120}"/>
              </a:ext>
            </a:extLst>
          </p:cNvPr>
          <p:cNvSpPr>
            <a:spLocks noChangeArrowheads="1"/>
          </p:cNvSpPr>
          <p:nvPr/>
        </p:nvSpPr>
        <p:spPr bwMode="auto">
          <a:xfrm>
            <a:off x="8221663" y="1201738"/>
            <a:ext cx="9286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b="1">
                <a:solidFill>
                  <a:srgbClr val="000000"/>
                </a:solidFill>
              </a:rPr>
              <a:t>budget</a:t>
            </a:r>
          </a:p>
        </p:txBody>
      </p:sp>
      <p:sp>
        <p:nvSpPr>
          <p:cNvPr id="5128" name="Rectangle 39">
            <a:extLst>
              <a:ext uri="{FF2B5EF4-FFF2-40B4-BE49-F238E27FC236}">
                <a16:creationId xmlns:a16="http://schemas.microsoft.com/office/drawing/2014/main" id="{1B9002FD-AB18-4BB3-A55F-74EDEECB822F}"/>
              </a:ext>
            </a:extLst>
          </p:cNvPr>
          <p:cNvSpPr>
            <a:spLocks noChangeArrowheads="1"/>
          </p:cNvSpPr>
          <p:nvPr/>
        </p:nvSpPr>
        <p:spPr bwMode="auto">
          <a:xfrm>
            <a:off x="6945313" y="1201738"/>
            <a:ext cx="504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b="1" i="1" u="sng">
                <a:solidFill>
                  <a:srgbClr val="000000"/>
                </a:solidFill>
              </a:rPr>
              <a:t>did</a:t>
            </a:r>
          </a:p>
        </p:txBody>
      </p:sp>
      <p:grpSp>
        <p:nvGrpSpPr>
          <p:cNvPr id="5129" name="Group 42">
            <a:extLst>
              <a:ext uri="{FF2B5EF4-FFF2-40B4-BE49-F238E27FC236}">
                <a16:creationId xmlns:a16="http://schemas.microsoft.com/office/drawing/2014/main" id="{11A8D1E9-8034-497F-98B4-00220D68338B}"/>
              </a:ext>
            </a:extLst>
          </p:cNvPr>
          <p:cNvGrpSpPr>
            <a:grpSpLocks/>
          </p:cNvGrpSpPr>
          <p:nvPr/>
        </p:nvGrpSpPr>
        <p:grpSpPr bwMode="auto">
          <a:xfrm>
            <a:off x="5748338" y="438150"/>
            <a:ext cx="722312" cy="519113"/>
            <a:chOff x="3621" y="276"/>
            <a:chExt cx="455" cy="327"/>
          </a:xfrm>
        </p:grpSpPr>
        <p:sp>
          <p:nvSpPr>
            <p:cNvPr id="5161" name="Freeform 40">
              <a:extLst>
                <a:ext uri="{FF2B5EF4-FFF2-40B4-BE49-F238E27FC236}">
                  <a16:creationId xmlns:a16="http://schemas.microsoft.com/office/drawing/2014/main" id="{2744ECC1-D46A-4CD0-A266-23A445DE4936}"/>
                </a:ext>
              </a:extLst>
            </p:cNvPr>
            <p:cNvSpPr>
              <a:spLocks/>
            </p:cNvSpPr>
            <p:nvPr/>
          </p:nvSpPr>
          <p:spPr bwMode="auto">
            <a:xfrm>
              <a:off x="3622" y="276"/>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62" name="Rectangle 41">
              <a:extLst>
                <a:ext uri="{FF2B5EF4-FFF2-40B4-BE49-F238E27FC236}">
                  <a16:creationId xmlns:a16="http://schemas.microsoft.com/office/drawing/2014/main" id="{D977231F-8833-4074-B568-3228C4339B2F}"/>
                </a:ext>
              </a:extLst>
            </p:cNvPr>
            <p:cNvSpPr>
              <a:spLocks noChangeArrowheads="1"/>
            </p:cNvSpPr>
            <p:nvPr/>
          </p:nvSpPr>
          <p:spPr bwMode="auto">
            <a:xfrm>
              <a:off x="3621" y="334"/>
              <a:ext cx="45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b="1">
                  <a:solidFill>
                    <a:srgbClr val="000000"/>
                  </a:solidFill>
                </a:rPr>
                <a:t>since</a:t>
              </a:r>
            </a:p>
          </p:txBody>
        </p:sp>
      </p:grpSp>
      <p:grpSp>
        <p:nvGrpSpPr>
          <p:cNvPr id="5130" name="Group 49">
            <a:extLst>
              <a:ext uri="{FF2B5EF4-FFF2-40B4-BE49-F238E27FC236}">
                <a16:creationId xmlns:a16="http://schemas.microsoft.com/office/drawing/2014/main" id="{5A89A002-07E3-4EED-A64F-C65292DAC533}"/>
              </a:ext>
            </a:extLst>
          </p:cNvPr>
          <p:cNvGrpSpPr>
            <a:grpSpLocks/>
          </p:cNvGrpSpPr>
          <p:nvPr/>
        </p:nvGrpSpPr>
        <p:grpSpPr bwMode="auto">
          <a:xfrm>
            <a:off x="3284538" y="727075"/>
            <a:ext cx="2039937" cy="900113"/>
            <a:chOff x="2069" y="458"/>
            <a:chExt cx="1285" cy="567"/>
          </a:xfrm>
        </p:grpSpPr>
        <p:sp>
          <p:nvSpPr>
            <p:cNvPr id="5155" name="Freeform 43">
              <a:extLst>
                <a:ext uri="{FF2B5EF4-FFF2-40B4-BE49-F238E27FC236}">
                  <a16:creationId xmlns:a16="http://schemas.microsoft.com/office/drawing/2014/main" id="{34712849-8963-44D2-9A66-EDF2FF967B56}"/>
                </a:ext>
              </a:extLst>
            </p:cNvPr>
            <p:cNvSpPr>
              <a:spLocks/>
            </p:cNvSpPr>
            <p:nvPr/>
          </p:nvSpPr>
          <p:spPr bwMode="auto">
            <a:xfrm>
              <a:off x="2476" y="458"/>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56" name="Freeform 44">
              <a:extLst>
                <a:ext uri="{FF2B5EF4-FFF2-40B4-BE49-F238E27FC236}">
                  <a16:creationId xmlns:a16="http://schemas.microsoft.com/office/drawing/2014/main" id="{4DBEE3E2-FC44-4B0A-B80D-D0990566DF8A}"/>
                </a:ext>
              </a:extLst>
            </p:cNvPr>
            <p:cNvSpPr>
              <a:spLocks/>
            </p:cNvSpPr>
            <p:nvPr/>
          </p:nvSpPr>
          <p:spPr bwMode="auto">
            <a:xfrm>
              <a:off x="2069" y="699"/>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6"/>
                <a:gd name="T110" fmla="*/ 454 w 454"/>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57" name="Freeform 45">
              <a:extLst>
                <a:ext uri="{FF2B5EF4-FFF2-40B4-BE49-F238E27FC236}">
                  <a16:creationId xmlns:a16="http://schemas.microsoft.com/office/drawing/2014/main" id="{0747BB9F-89AF-406E-A473-DF38CE4D7ADB}"/>
                </a:ext>
              </a:extLst>
            </p:cNvPr>
            <p:cNvSpPr>
              <a:spLocks/>
            </p:cNvSpPr>
            <p:nvPr/>
          </p:nvSpPr>
          <p:spPr bwMode="auto">
            <a:xfrm>
              <a:off x="2902" y="699"/>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2"/>
                <a:gd name="T109" fmla="*/ 0 h 326"/>
                <a:gd name="T110" fmla="*/ 452 w 452"/>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58" name="Rectangle 46">
              <a:extLst>
                <a:ext uri="{FF2B5EF4-FFF2-40B4-BE49-F238E27FC236}">
                  <a16:creationId xmlns:a16="http://schemas.microsoft.com/office/drawing/2014/main" id="{DB621F98-6748-4C87-82A4-6A4678CF448F}"/>
                </a:ext>
              </a:extLst>
            </p:cNvPr>
            <p:cNvSpPr>
              <a:spLocks noChangeArrowheads="1"/>
            </p:cNvSpPr>
            <p:nvPr/>
          </p:nvSpPr>
          <p:spPr bwMode="auto">
            <a:xfrm>
              <a:off x="2976" y="757"/>
              <a:ext cx="34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b="1">
                  <a:solidFill>
                    <a:srgbClr val="000000"/>
                  </a:solidFill>
                </a:rPr>
                <a:t>age</a:t>
              </a:r>
            </a:p>
          </p:txBody>
        </p:sp>
        <p:sp>
          <p:nvSpPr>
            <p:cNvPr id="5159" name="Rectangle 47">
              <a:extLst>
                <a:ext uri="{FF2B5EF4-FFF2-40B4-BE49-F238E27FC236}">
                  <a16:creationId xmlns:a16="http://schemas.microsoft.com/office/drawing/2014/main" id="{6CAD8435-D619-4566-9F72-FEE242693CC7}"/>
                </a:ext>
              </a:extLst>
            </p:cNvPr>
            <p:cNvSpPr>
              <a:spLocks noChangeArrowheads="1"/>
            </p:cNvSpPr>
            <p:nvPr/>
          </p:nvSpPr>
          <p:spPr bwMode="auto">
            <a:xfrm>
              <a:off x="2470" y="497"/>
              <a:ext cx="48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b="1">
                  <a:solidFill>
                    <a:srgbClr val="000000"/>
                  </a:solidFill>
                </a:rPr>
                <a:t>name</a:t>
              </a:r>
            </a:p>
          </p:txBody>
        </p:sp>
        <p:sp>
          <p:nvSpPr>
            <p:cNvPr id="5160" name="Rectangle 48">
              <a:extLst>
                <a:ext uri="{FF2B5EF4-FFF2-40B4-BE49-F238E27FC236}">
                  <a16:creationId xmlns:a16="http://schemas.microsoft.com/office/drawing/2014/main" id="{F4929BC5-6012-4B1F-A88B-EF5DE425D4A3}"/>
                </a:ext>
              </a:extLst>
            </p:cNvPr>
            <p:cNvSpPr>
              <a:spLocks noChangeArrowheads="1"/>
            </p:cNvSpPr>
            <p:nvPr/>
          </p:nvSpPr>
          <p:spPr bwMode="auto">
            <a:xfrm>
              <a:off x="2121" y="750"/>
              <a:ext cx="32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b="1" i="1" u="sng">
                  <a:solidFill>
                    <a:srgbClr val="000000"/>
                  </a:solidFill>
                </a:rPr>
                <a:t>ssn</a:t>
              </a:r>
              <a:endParaRPr lang="en-US" altLang="en-US" sz="2000" b="1" u="sng">
                <a:solidFill>
                  <a:srgbClr val="000000"/>
                </a:solidFill>
              </a:endParaRPr>
            </a:p>
          </p:txBody>
        </p:sp>
      </p:grpSp>
      <p:grpSp>
        <p:nvGrpSpPr>
          <p:cNvPr id="5131" name="Group 52">
            <a:extLst>
              <a:ext uri="{FF2B5EF4-FFF2-40B4-BE49-F238E27FC236}">
                <a16:creationId xmlns:a16="http://schemas.microsoft.com/office/drawing/2014/main" id="{3BF7EE6F-B00D-410B-AD80-AE057538C117}"/>
              </a:ext>
            </a:extLst>
          </p:cNvPr>
          <p:cNvGrpSpPr>
            <a:grpSpLocks/>
          </p:cNvGrpSpPr>
          <p:nvPr/>
        </p:nvGrpSpPr>
        <p:grpSpPr bwMode="auto">
          <a:xfrm>
            <a:off x="5486400" y="1671638"/>
            <a:ext cx="1258888" cy="920750"/>
            <a:chOff x="3456" y="1053"/>
            <a:chExt cx="793" cy="580"/>
          </a:xfrm>
        </p:grpSpPr>
        <p:sp>
          <p:nvSpPr>
            <p:cNvPr id="5153" name="Rectangle 50">
              <a:extLst>
                <a:ext uri="{FF2B5EF4-FFF2-40B4-BE49-F238E27FC236}">
                  <a16:creationId xmlns:a16="http://schemas.microsoft.com/office/drawing/2014/main" id="{B91EEA5A-478C-40D1-A831-1810556F4AA9}"/>
                </a:ext>
              </a:extLst>
            </p:cNvPr>
            <p:cNvSpPr>
              <a:spLocks noChangeArrowheads="1"/>
            </p:cNvSpPr>
            <p:nvPr/>
          </p:nvSpPr>
          <p:spPr bwMode="auto">
            <a:xfrm>
              <a:off x="3522" y="1266"/>
              <a:ext cx="72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b="1">
                  <a:solidFill>
                    <a:srgbClr val="000000"/>
                  </a:solidFill>
                </a:rPr>
                <a:t>Manages</a:t>
              </a:r>
            </a:p>
          </p:txBody>
        </p:sp>
        <p:sp>
          <p:nvSpPr>
            <p:cNvPr id="5154" name="Freeform 51">
              <a:extLst>
                <a:ext uri="{FF2B5EF4-FFF2-40B4-BE49-F238E27FC236}">
                  <a16:creationId xmlns:a16="http://schemas.microsoft.com/office/drawing/2014/main" id="{2EB62188-BD89-4F39-BF88-CABF68C03320}"/>
                </a:ext>
              </a:extLst>
            </p:cNvPr>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132" name="Freeform 53">
            <a:extLst>
              <a:ext uri="{FF2B5EF4-FFF2-40B4-BE49-F238E27FC236}">
                <a16:creationId xmlns:a16="http://schemas.microsoft.com/office/drawing/2014/main" id="{3B736B36-80D0-4248-852D-7B77DF111185}"/>
              </a:ext>
            </a:extLst>
          </p:cNvPr>
          <p:cNvSpPr>
            <a:spLocks/>
          </p:cNvSpPr>
          <p:nvPr/>
        </p:nvSpPr>
        <p:spPr bwMode="auto">
          <a:xfrm>
            <a:off x="7264400" y="1962150"/>
            <a:ext cx="1295400" cy="479425"/>
          </a:xfrm>
          <a:custGeom>
            <a:avLst/>
            <a:gdLst>
              <a:gd name="T0" fmla="*/ 2147483646 w 816"/>
              <a:gd name="T1" fmla="*/ 2147483646 h 302"/>
              <a:gd name="T2" fmla="*/ 2147483646 w 816"/>
              <a:gd name="T3" fmla="*/ 0 h 302"/>
              <a:gd name="T4" fmla="*/ 0 w 816"/>
              <a:gd name="T5" fmla="*/ 0 h 302"/>
              <a:gd name="T6" fmla="*/ 0 w 816"/>
              <a:gd name="T7" fmla="*/ 2147483646 h 302"/>
              <a:gd name="T8" fmla="*/ 2147483646 w 816"/>
              <a:gd name="T9" fmla="*/ 2147483646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5133" name="Group 56">
            <a:extLst>
              <a:ext uri="{FF2B5EF4-FFF2-40B4-BE49-F238E27FC236}">
                <a16:creationId xmlns:a16="http://schemas.microsoft.com/office/drawing/2014/main" id="{97B80B09-CBBA-4E13-94F8-AB1C8C6931C7}"/>
              </a:ext>
            </a:extLst>
          </p:cNvPr>
          <p:cNvGrpSpPr>
            <a:grpSpLocks/>
          </p:cNvGrpSpPr>
          <p:nvPr/>
        </p:nvGrpSpPr>
        <p:grpSpPr bwMode="auto">
          <a:xfrm>
            <a:off x="3695700" y="1946275"/>
            <a:ext cx="1292225" cy="468313"/>
            <a:chOff x="2328" y="1226"/>
            <a:chExt cx="814" cy="295"/>
          </a:xfrm>
        </p:grpSpPr>
        <p:sp>
          <p:nvSpPr>
            <p:cNvPr id="5151" name="Freeform 54">
              <a:extLst>
                <a:ext uri="{FF2B5EF4-FFF2-40B4-BE49-F238E27FC236}">
                  <a16:creationId xmlns:a16="http://schemas.microsoft.com/office/drawing/2014/main" id="{7ACDE30A-FDBA-4D76-B4B0-03651155FBB9}"/>
                </a:ext>
              </a:extLst>
            </p:cNvPr>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52" name="Rectangle 55">
              <a:extLst>
                <a:ext uri="{FF2B5EF4-FFF2-40B4-BE49-F238E27FC236}">
                  <a16:creationId xmlns:a16="http://schemas.microsoft.com/office/drawing/2014/main" id="{2367EA61-E068-4B61-BBBE-F92A66562FA2}"/>
                </a:ext>
              </a:extLst>
            </p:cNvPr>
            <p:cNvSpPr>
              <a:spLocks noChangeArrowheads="1"/>
            </p:cNvSpPr>
            <p:nvPr/>
          </p:nvSpPr>
          <p:spPr bwMode="auto">
            <a:xfrm>
              <a:off x="2336" y="1266"/>
              <a:ext cx="78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b="1">
                  <a:solidFill>
                    <a:srgbClr val="000000"/>
                  </a:solidFill>
                </a:rPr>
                <a:t>Employee</a:t>
              </a:r>
            </a:p>
          </p:txBody>
        </p:sp>
      </p:grpSp>
      <p:sp>
        <p:nvSpPr>
          <p:cNvPr id="5134" name="Rectangle 57">
            <a:extLst>
              <a:ext uri="{FF2B5EF4-FFF2-40B4-BE49-F238E27FC236}">
                <a16:creationId xmlns:a16="http://schemas.microsoft.com/office/drawing/2014/main" id="{38357A01-D7CE-4D30-96C5-B5E10E1DD8B2}"/>
              </a:ext>
            </a:extLst>
          </p:cNvPr>
          <p:cNvSpPr>
            <a:spLocks noChangeArrowheads="1"/>
          </p:cNvSpPr>
          <p:nvPr/>
        </p:nvSpPr>
        <p:spPr bwMode="auto">
          <a:xfrm>
            <a:off x="7177088" y="2025650"/>
            <a:ext cx="14922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b="1">
                <a:solidFill>
                  <a:srgbClr val="000000"/>
                </a:solidFill>
              </a:rPr>
              <a:t>Department</a:t>
            </a:r>
          </a:p>
        </p:txBody>
      </p:sp>
      <p:sp>
        <p:nvSpPr>
          <p:cNvPr id="5135" name="Line 101">
            <a:extLst>
              <a:ext uri="{FF2B5EF4-FFF2-40B4-BE49-F238E27FC236}">
                <a16:creationId xmlns:a16="http://schemas.microsoft.com/office/drawing/2014/main" id="{644EF13A-C455-43B0-A74A-3F223A179D37}"/>
              </a:ext>
            </a:extLst>
          </p:cNvPr>
          <p:cNvSpPr>
            <a:spLocks noChangeShapeType="1"/>
          </p:cNvSpPr>
          <p:nvPr/>
        </p:nvSpPr>
        <p:spPr bwMode="auto">
          <a:xfrm flipH="1">
            <a:off x="4987924" y="2133600"/>
            <a:ext cx="504825"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36" name="Line 102">
            <a:extLst>
              <a:ext uri="{FF2B5EF4-FFF2-40B4-BE49-F238E27FC236}">
                <a16:creationId xmlns:a16="http://schemas.microsoft.com/office/drawing/2014/main" id="{5992B915-2D07-4653-B3DB-89FD3FA6DB73}"/>
              </a:ext>
            </a:extLst>
          </p:cNvPr>
          <p:cNvSpPr>
            <a:spLocks noChangeShapeType="1"/>
          </p:cNvSpPr>
          <p:nvPr/>
        </p:nvSpPr>
        <p:spPr bwMode="auto">
          <a:xfrm>
            <a:off x="6711950" y="2133600"/>
            <a:ext cx="520700" cy="0"/>
          </a:xfrm>
          <a:prstGeom prst="line">
            <a:avLst/>
          </a:prstGeom>
          <a:noFill/>
          <a:ln w="38100" cmpd="dbl">
            <a:solidFill>
              <a:schemeClr val="tx2"/>
            </a:solidFill>
            <a:round/>
            <a:headEnd type="triangle" w="lg"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5137" name="Line 103">
            <a:extLst>
              <a:ext uri="{FF2B5EF4-FFF2-40B4-BE49-F238E27FC236}">
                <a16:creationId xmlns:a16="http://schemas.microsoft.com/office/drawing/2014/main" id="{8F58BAA7-CE92-4D67-8C42-DD728B74934E}"/>
              </a:ext>
            </a:extLst>
          </p:cNvPr>
          <p:cNvSpPr>
            <a:spLocks noChangeShapeType="1"/>
          </p:cNvSpPr>
          <p:nvPr/>
        </p:nvSpPr>
        <p:spPr bwMode="auto">
          <a:xfrm flipH="1">
            <a:off x="4718050" y="1606550"/>
            <a:ext cx="241300" cy="2921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38" name="Line 104">
            <a:extLst>
              <a:ext uri="{FF2B5EF4-FFF2-40B4-BE49-F238E27FC236}">
                <a16:creationId xmlns:a16="http://schemas.microsoft.com/office/drawing/2014/main" id="{3B5E4139-92A6-47C4-A65C-D434026ADA0B}"/>
              </a:ext>
            </a:extLst>
          </p:cNvPr>
          <p:cNvSpPr>
            <a:spLocks noChangeShapeType="1"/>
          </p:cNvSpPr>
          <p:nvPr/>
        </p:nvSpPr>
        <p:spPr bwMode="auto">
          <a:xfrm>
            <a:off x="4267200" y="1225550"/>
            <a:ext cx="0" cy="6731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39" name="Line 105">
            <a:extLst>
              <a:ext uri="{FF2B5EF4-FFF2-40B4-BE49-F238E27FC236}">
                <a16:creationId xmlns:a16="http://schemas.microsoft.com/office/drawing/2014/main" id="{7C128198-9B52-4C45-B379-3929F29762BB}"/>
              </a:ext>
            </a:extLst>
          </p:cNvPr>
          <p:cNvSpPr>
            <a:spLocks noChangeShapeType="1"/>
          </p:cNvSpPr>
          <p:nvPr/>
        </p:nvSpPr>
        <p:spPr bwMode="auto">
          <a:xfrm>
            <a:off x="3740150" y="1606550"/>
            <a:ext cx="139700" cy="2921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40" name="Line 106">
            <a:extLst>
              <a:ext uri="{FF2B5EF4-FFF2-40B4-BE49-F238E27FC236}">
                <a16:creationId xmlns:a16="http://schemas.microsoft.com/office/drawing/2014/main" id="{F5B7D504-4260-4B48-BCDB-99D40DD233EE}"/>
              </a:ext>
            </a:extLst>
          </p:cNvPr>
          <p:cNvSpPr>
            <a:spLocks noChangeShapeType="1"/>
          </p:cNvSpPr>
          <p:nvPr/>
        </p:nvSpPr>
        <p:spPr bwMode="auto">
          <a:xfrm>
            <a:off x="6096000" y="996950"/>
            <a:ext cx="0" cy="6731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41" name="Line 107">
            <a:extLst>
              <a:ext uri="{FF2B5EF4-FFF2-40B4-BE49-F238E27FC236}">
                <a16:creationId xmlns:a16="http://schemas.microsoft.com/office/drawing/2014/main" id="{274C13BA-D1F5-425D-9C78-FDB40802DF62}"/>
              </a:ext>
            </a:extLst>
          </p:cNvPr>
          <p:cNvSpPr>
            <a:spLocks noChangeShapeType="1"/>
          </p:cNvSpPr>
          <p:nvPr/>
        </p:nvSpPr>
        <p:spPr bwMode="auto">
          <a:xfrm>
            <a:off x="7321550" y="1606550"/>
            <a:ext cx="215900" cy="3683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42" name="Line 108">
            <a:extLst>
              <a:ext uri="{FF2B5EF4-FFF2-40B4-BE49-F238E27FC236}">
                <a16:creationId xmlns:a16="http://schemas.microsoft.com/office/drawing/2014/main" id="{33A9D145-5461-49AF-AC18-8B48AEBB164B}"/>
              </a:ext>
            </a:extLst>
          </p:cNvPr>
          <p:cNvSpPr>
            <a:spLocks noChangeShapeType="1"/>
          </p:cNvSpPr>
          <p:nvPr/>
        </p:nvSpPr>
        <p:spPr bwMode="auto">
          <a:xfrm>
            <a:off x="7848600" y="1301750"/>
            <a:ext cx="0" cy="6731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43" name="Line 109">
            <a:extLst>
              <a:ext uri="{FF2B5EF4-FFF2-40B4-BE49-F238E27FC236}">
                <a16:creationId xmlns:a16="http://schemas.microsoft.com/office/drawing/2014/main" id="{3EAAC851-20F3-41DB-8707-5CFA49DC99B2}"/>
              </a:ext>
            </a:extLst>
          </p:cNvPr>
          <p:cNvSpPr>
            <a:spLocks noChangeShapeType="1"/>
          </p:cNvSpPr>
          <p:nvPr/>
        </p:nvSpPr>
        <p:spPr bwMode="auto">
          <a:xfrm flipH="1">
            <a:off x="8223250" y="1606550"/>
            <a:ext cx="165100" cy="3683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44" name="Freeform 122">
            <a:extLst>
              <a:ext uri="{FF2B5EF4-FFF2-40B4-BE49-F238E27FC236}">
                <a16:creationId xmlns:a16="http://schemas.microsoft.com/office/drawing/2014/main" id="{A83FB2C7-42DC-4681-B1C7-713348BADC2B}"/>
              </a:ext>
            </a:extLst>
          </p:cNvPr>
          <p:cNvSpPr>
            <a:spLocks/>
          </p:cNvSpPr>
          <p:nvPr/>
        </p:nvSpPr>
        <p:spPr bwMode="auto">
          <a:xfrm>
            <a:off x="5518150" y="2994025"/>
            <a:ext cx="1250950" cy="701675"/>
          </a:xfrm>
          <a:custGeom>
            <a:avLst/>
            <a:gdLst>
              <a:gd name="T0" fmla="*/ 0 w 788"/>
              <a:gd name="T1" fmla="*/ 2147483646 h 442"/>
              <a:gd name="T2" fmla="*/ 2147483646 w 788"/>
              <a:gd name="T3" fmla="*/ 0 h 442"/>
              <a:gd name="T4" fmla="*/ 2147483646 w 788"/>
              <a:gd name="T5" fmla="*/ 2147483646 h 442"/>
              <a:gd name="T6" fmla="*/ 2147483646 w 788"/>
              <a:gd name="T7" fmla="*/ 2147483646 h 442"/>
              <a:gd name="T8" fmla="*/ 0 w 788"/>
              <a:gd name="T9" fmla="*/ 2147483646 h 442"/>
              <a:gd name="T10" fmla="*/ 0 60000 65536"/>
              <a:gd name="T11" fmla="*/ 0 60000 65536"/>
              <a:gd name="T12" fmla="*/ 0 60000 65536"/>
              <a:gd name="T13" fmla="*/ 0 60000 65536"/>
              <a:gd name="T14" fmla="*/ 0 60000 65536"/>
              <a:gd name="T15" fmla="*/ 0 w 788"/>
              <a:gd name="T16" fmla="*/ 0 h 442"/>
              <a:gd name="T17" fmla="*/ 788 w 788"/>
              <a:gd name="T18" fmla="*/ 442 h 442"/>
            </a:gdLst>
            <a:ahLst/>
            <a:cxnLst>
              <a:cxn ang="T10">
                <a:pos x="T0" y="T1"/>
              </a:cxn>
              <a:cxn ang="T11">
                <a:pos x="T2" y="T3"/>
              </a:cxn>
              <a:cxn ang="T12">
                <a:pos x="T4" y="T5"/>
              </a:cxn>
              <a:cxn ang="T13">
                <a:pos x="T6" y="T7"/>
              </a:cxn>
              <a:cxn ang="T14">
                <a:pos x="T8" y="T9"/>
              </a:cxn>
            </a:cxnLst>
            <a:rect l="T15" t="T16" r="T17" b="T18"/>
            <a:pathLst>
              <a:path w="788" h="442">
                <a:moveTo>
                  <a:pt x="0" y="221"/>
                </a:moveTo>
                <a:lnTo>
                  <a:pt x="388" y="0"/>
                </a:lnTo>
                <a:lnTo>
                  <a:pt x="787" y="229"/>
                </a:lnTo>
                <a:lnTo>
                  <a:pt x="388" y="441"/>
                </a:lnTo>
                <a:lnTo>
                  <a:pt x="0" y="22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45" name="Rectangle 123">
            <a:extLst>
              <a:ext uri="{FF2B5EF4-FFF2-40B4-BE49-F238E27FC236}">
                <a16:creationId xmlns:a16="http://schemas.microsoft.com/office/drawing/2014/main" id="{9B2C0F06-7C43-4C2A-9235-C67525FA0941}"/>
              </a:ext>
            </a:extLst>
          </p:cNvPr>
          <p:cNvSpPr>
            <a:spLocks noChangeArrowheads="1"/>
          </p:cNvSpPr>
          <p:nvPr/>
        </p:nvSpPr>
        <p:spPr bwMode="auto">
          <a:xfrm>
            <a:off x="5562600" y="3200400"/>
            <a:ext cx="1282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b="1">
                <a:solidFill>
                  <a:srgbClr val="000000"/>
                </a:solidFill>
              </a:rPr>
              <a:t>Works_In</a:t>
            </a:r>
          </a:p>
        </p:txBody>
      </p:sp>
      <p:sp>
        <p:nvSpPr>
          <p:cNvPr id="5146" name="Line 124">
            <a:extLst>
              <a:ext uri="{FF2B5EF4-FFF2-40B4-BE49-F238E27FC236}">
                <a16:creationId xmlns:a16="http://schemas.microsoft.com/office/drawing/2014/main" id="{9AC3AA71-CE61-433A-A06D-C4D3001BCDF7}"/>
              </a:ext>
            </a:extLst>
          </p:cNvPr>
          <p:cNvSpPr>
            <a:spLocks noChangeShapeType="1"/>
          </p:cNvSpPr>
          <p:nvPr/>
        </p:nvSpPr>
        <p:spPr bwMode="auto">
          <a:xfrm flipH="1" flipV="1">
            <a:off x="4800600" y="2438400"/>
            <a:ext cx="681038" cy="901701"/>
          </a:xfrm>
          <a:prstGeom prst="line">
            <a:avLst/>
          </a:prstGeom>
          <a:noFill/>
          <a:ln w="19050">
            <a:solidFill>
              <a:schemeClr val="tx2"/>
            </a:solidFill>
            <a:round/>
            <a:headEnd type="none" w="lg"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5147" name="Line 125">
            <a:extLst>
              <a:ext uri="{FF2B5EF4-FFF2-40B4-BE49-F238E27FC236}">
                <a16:creationId xmlns:a16="http://schemas.microsoft.com/office/drawing/2014/main" id="{DBC2464D-0A51-488E-ABAF-15CE18E46086}"/>
              </a:ext>
            </a:extLst>
          </p:cNvPr>
          <p:cNvSpPr>
            <a:spLocks noChangeShapeType="1"/>
          </p:cNvSpPr>
          <p:nvPr/>
        </p:nvSpPr>
        <p:spPr bwMode="auto">
          <a:xfrm flipV="1">
            <a:off x="6769099" y="2441575"/>
            <a:ext cx="942975" cy="917575"/>
          </a:xfrm>
          <a:prstGeom prst="line">
            <a:avLst/>
          </a:prstGeom>
          <a:noFill/>
          <a:ln w="952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48" name="Rectangle 126">
            <a:extLst>
              <a:ext uri="{FF2B5EF4-FFF2-40B4-BE49-F238E27FC236}">
                <a16:creationId xmlns:a16="http://schemas.microsoft.com/office/drawing/2014/main" id="{1EAD53E2-702D-4212-BBE0-35AD2D20D209}"/>
              </a:ext>
            </a:extLst>
          </p:cNvPr>
          <p:cNvSpPr>
            <a:spLocks noChangeArrowheads="1"/>
          </p:cNvSpPr>
          <p:nvPr/>
        </p:nvSpPr>
        <p:spPr bwMode="auto">
          <a:xfrm>
            <a:off x="3429000" y="4648200"/>
            <a:ext cx="56435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a:latin typeface="Geneva" pitchFamily="6" charset="0"/>
              </a:rPr>
              <a:t>(</a:t>
            </a:r>
            <a:r>
              <a:rPr lang="en-US" altLang="en-US" sz="2000" u="sng">
                <a:latin typeface="Geneva" pitchFamily="6" charset="0"/>
              </a:rPr>
              <a:t>According to this diagram can an Emp manage more than one Dept?</a:t>
            </a:r>
          </a:p>
        </p:txBody>
      </p:sp>
      <p:sp>
        <p:nvSpPr>
          <p:cNvPr id="36892" name="Freeform 24">
            <a:extLst>
              <a:ext uri="{FF2B5EF4-FFF2-40B4-BE49-F238E27FC236}">
                <a16:creationId xmlns:a16="http://schemas.microsoft.com/office/drawing/2014/main" id="{7917FE07-86FD-4F87-82D2-FF579E6DC8A3}"/>
              </a:ext>
            </a:extLst>
          </p:cNvPr>
          <p:cNvSpPr>
            <a:spLocks/>
          </p:cNvSpPr>
          <p:nvPr/>
        </p:nvSpPr>
        <p:spPr bwMode="auto">
          <a:xfrm flipH="1">
            <a:off x="6858000" y="2286000"/>
            <a:ext cx="1371600" cy="1524000"/>
          </a:xfrm>
          <a:custGeom>
            <a:avLst/>
            <a:gdLst>
              <a:gd name="T0" fmla="*/ 0 w 480"/>
              <a:gd name="T1" fmla="*/ 2147483647 h 384"/>
              <a:gd name="T2" fmla="*/ 2147483647 w 480"/>
              <a:gd name="T3" fmla="*/ 2147483647 h 384"/>
              <a:gd name="T4" fmla="*/ 2147483647 w 480"/>
              <a:gd name="T5" fmla="*/ 2147483647 h 384"/>
              <a:gd name="T6" fmla="*/ 2147483647 w 480"/>
              <a:gd name="T7" fmla="*/ 0 h 384"/>
              <a:gd name="T8" fmla="*/ 0 60000 65536"/>
              <a:gd name="T9" fmla="*/ 0 60000 65536"/>
              <a:gd name="T10" fmla="*/ 0 60000 65536"/>
              <a:gd name="T11" fmla="*/ 0 60000 65536"/>
              <a:gd name="T12" fmla="*/ 0 w 480"/>
              <a:gd name="T13" fmla="*/ 0 h 384"/>
              <a:gd name="T14" fmla="*/ 480 w 480"/>
              <a:gd name="T15" fmla="*/ 384 h 384"/>
            </a:gdLst>
            <a:ahLst/>
            <a:cxnLst>
              <a:cxn ang="T8">
                <a:pos x="T0" y="T1"/>
              </a:cxn>
              <a:cxn ang="T9">
                <a:pos x="T2" y="T3"/>
              </a:cxn>
              <a:cxn ang="T10">
                <a:pos x="T4" y="T5"/>
              </a:cxn>
              <a:cxn ang="T11">
                <a:pos x="T6" y="T7"/>
              </a:cxn>
            </a:cxnLst>
            <a:rect l="T12" t="T13" r="T14" b="T15"/>
            <a:pathLst>
              <a:path w="480" h="384">
                <a:moveTo>
                  <a:pt x="0" y="384"/>
                </a:moveTo>
                <a:cubicBezTo>
                  <a:pt x="24" y="320"/>
                  <a:pt x="48" y="256"/>
                  <a:pt x="96" y="240"/>
                </a:cubicBezTo>
                <a:cubicBezTo>
                  <a:pt x="144" y="224"/>
                  <a:pt x="224" y="328"/>
                  <a:pt x="288" y="288"/>
                </a:cubicBezTo>
                <a:cubicBezTo>
                  <a:pt x="352" y="248"/>
                  <a:pt x="448" y="48"/>
                  <a:pt x="480" y="0"/>
                </a:cubicBezTo>
              </a:path>
            </a:pathLst>
          </a:custGeom>
          <a:noFill/>
          <a:ln w="31750">
            <a:solidFill>
              <a:schemeClr val="accent4">
                <a:lumMod val="75000"/>
                <a:lumOff val="25000"/>
              </a:schemeClr>
            </a:solidFill>
            <a:round/>
            <a:headEnd type="none" w="lg" len="sm"/>
            <a:tailEnd type="arrow" w="lg" len="sm"/>
          </a:ln>
          <a:extLst>
            <a:ext uri="{909E8E84-426E-40dd-AFC4-6F175D3DCCD1}"/>
          </a:extLst>
        </p:spPr>
        <p:txBody>
          <a:bodyPr wrap="none" anchor="ctr"/>
          <a:lstStyle/>
          <a:p>
            <a:pPr>
              <a:defRPr/>
            </a:pPr>
            <a:endParaRPr lang="en-US">
              <a:latin typeface="Times" charset="0"/>
              <a:ea typeface="ＭＳ Ｐゴシック" charset="0"/>
              <a:cs typeface="ＭＳ Ｐゴシック" charset="0"/>
            </a:endParaRPr>
          </a:p>
        </p:txBody>
      </p:sp>
      <p:sp>
        <p:nvSpPr>
          <p:cNvPr id="5150" name="TextBox 43">
            <a:extLst>
              <a:ext uri="{FF2B5EF4-FFF2-40B4-BE49-F238E27FC236}">
                <a16:creationId xmlns:a16="http://schemas.microsoft.com/office/drawing/2014/main" id="{223AF09D-3381-4079-AA13-3534C7B9EAF7}"/>
              </a:ext>
            </a:extLst>
          </p:cNvPr>
          <p:cNvSpPr txBox="1">
            <a:spLocks noChangeArrowheads="1"/>
          </p:cNvSpPr>
          <p:nvPr/>
        </p:nvSpPr>
        <p:spPr bwMode="auto">
          <a:xfrm>
            <a:off x="7772400" y="3657600"/>
            <a:ext cx="14335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i="1">
                <a:solidFill>
                  <a:srgbClr val="00B400"/>
                </a:solidFill>
              </a:rPr>
              <a:t>here is the</a:t>
            </a:r>
          </a:p>
          <a:p>
            <a:pPr>
              <a:spcBef>
                <a:spcPct val="0"/>
              </a:spcBef>
              <a:buClrTx/>
              <a:buSzTx/>
              <a:buFontTx/>
              <a:buNone/>
            </a:pPr>
            <a:r>
              <a:rPr lang="en-US" altLang="en-US" sz="2000" i="1">
                <a:solidFill>
                  <a:srgbClr val="00B400"/>
                </a:solidFill>
              </a:rPr>
              <a:t>arrow head</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74A53CC-966C-4A47-840E-8A3F8AC9AC84}"/>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endParaRPr lang="en-US" altLang="en-US" sz="2000"/>
          </a:p>
        </p:txBody>
      </p:sp>
      <p:sp>
        <p:nvSpPr>
          <p:cNvPr id="37891" name="Rectangle 4">
            <a:extLst>
              <a:ext uri="{FF2B5EF4-FFF2-40B4-BE49-F238E27FC236}">
                <a16:creationId xmlns:a16="http://schemas.microsoft.com/office/drawing/2014/main" id="{299C71B6-76F8-4CCB-843B-069ED4733DA7}"/>
              </a:ext>
            </a:extLst>
          </p:cNvPr>
          <p:cNvSpPr>
            <a:spLocks noGrp="1" noChangeArrowheads="1"/>
          </p:cNvSpPr>
          <p:nvPr>
            <p:ph type="title"/>
          </p:nvPr>
        </p:nvSpPr>
        <p:spPr>
          <a:xfrm>
            <a:off x="0" y="1066800"/>
            <a:ext cx="4038600" cy="2743200"/>
          </a:xfrm>
          <a:noFill/>
          <a:ln w="3175">
            <a:solidFill>
              <a:srgbClr val="000000"/>
            </a:solidFill>
            <a:miter lim="800000"/>
            <a:headEnd/>
            <a:tailEnd/>
          </a:ln>
        </p:spPr>
        <p:txBody>
          <a:bodyPr/>
          <a:lstStyle/>
          <a:p>
            <a:r>
              <a:rPr lang="en-US" altLang="en-US" sz="2400" dirty="0">
                <a:solidFill>
                  <a:schemeClr val="folHlink"/>
                </a:solidFill>
              </a:rPr>
              <a:t>Every entity needs a key! What is the key attribute for Sponsorship?</a:t>
            </a:r>
            <a:br>
              <a:rPr lang="en-US" altLang="en-US" sz="2400" dirty="0">
                <a:solidFill>
                  <a:schemeClr val="folHlink"/>
                </a:solidFill>
              </a:rPr>
            </a:br>
            <a:r>
              <a:rPr lang="en-US" altLang="en-US" sz="2400" dirty="0">
                <a:solidFill>
                  <a:schemeClr val="folHlink"/>
                </a:solidFill>
              </a:rPr>
              <a:t>&gt;&gt;  either invent one (</a:t>
            </a:r>
            <a:r>
              <a:rPr lang="en-US" altLang="en-US" sz="2400" i="0" dirty="0">
                <a:solidFill>
                  <a:schemeClr val="folHlink"/>
                </a:solidFill>
              </a:rPr>
              <a:t>sponsorship#</a:t>
            </a:r>
            <a:r>
              <a:rPr lang="en-US" altLang="en-US" sz="2400" dirty="0">
                <a:solidFill>
                  <a:schemeClr val="folHlink"/>
                </a:solidFill>
              </a:rPr>
              <a:t>) or make it a weak entity, as here – my preferred solution.</a:t>
            </a:r>
            <a:endParaRPr lang="en-US" altLang="en-US" sz="2800" dirty="0"/>
          </a:p>
        </p:txBody>
      </p:sp>
      <p:sp>
        <p:nvSpPr>
          <p:cNvPr id="37892" name="Freeform 13">
            <a:extLst>
              <a:ext uri="{FF2B5EF4-FFF2-40B4-BE49-F238E27FC236}">
                <a16:creationId xmlns:a16="http://schemas.microsoft.com/office/drawing/2014/main" id="{775D4F1D-A5C5-43CD-A08A-8FA78103618F}"/>
              </a:ext>
            </a:extLst>
          </p:cNvPr>
          <p:cNvSpPr>
            <a:spLocks/>
          </p:cNvSpPr>
          <p:nvPr/>
        </p:nvSpPr>
        <p:spPr bwMode="auto">
          <a:xfrm>
            <a:off x="5807075" y="3163888"/>
            <a:ext cx="898525" cy="382587"/>
          </a:xfrm>
          <a:custGeom>
            <a:avLst/>
            <a:gdLst>
              <a:gd name="T0" fmla="*/ 2147483646 w 566"/>
              <a:gd name="T1" fmla="*/ 2147483646 h 241"/>
              <a:gd name="T2" fmla="*/ 2147483646 w 566"/>
              <a:gd name="T3" fmla="*/ 2147483646 h 241"/>
              <a:gd name="T4" fmla="*/ 2147483646 w 566"/>
              <a:gd name="T5" fmla="*/ 2147483646 h 241"/>
              <a:gd name="T6" fmla="*/ 2147483646 w 566"/>
              <a:gd name="T7" fmla="*/ 2147483646 h 241"/>
              <a:gd name="T8" fmla="*/ 2147483646 w 566"/>
              <a:gd name="T9" fmla="*/ 2147483646 h 241"/>
              <a:gd name="T10" fmla="*/ 2147483646 w 566"/>
              <a:gd name="T11" fmla="*/ 2147483646 h 241"/>
              <a:gd name="T12" fmla="*/ 2147483646 w 566"/>
              <a:gd name="T13" fmla="*/ 2147483646 h 241"/>
              <a:gd name="T14" fmla="*/ 2147483646 w 566"/>
              <a:gd name="T15" fmla="*/ 2147483646 h 241"/>
              <a:gd name="T16" fmla="*/ 2147483646 w 566"/>
              <a:gd name="T17" fmla="*/ 2147483646 h 241"/>
              <a:gd name="T18" fmla="*/ 2147483646 w 566"/>
              <a:gd name="T19" fmla="*/ 2147483646 h 241"/>
              <a:gd name="T20" fmla="*/ 2147483646 w 566"/>
              <a:gd name="T21" fmla="*/ 2147483646 h 241"/>
              <a:gd name="T22" fmla="*/ 2147483646 w 566"/>
              <a:gd name="T23" fmla="*/ 2147483646 h 241"/>
              <a:gd name="T24" fmla="*/ 2147483646 w 566"/>
              <a:gd name="T25" fmla="*/ 2147483646 h 241"/>
              <a:gd name="T26" fmla="*/ 2147483646 w 566"/>
              <a:gd name="T27" fmla="*/ 2147483646 h 241"/>
              <a:gd name="T28" fmla="*/ 2147483646 w 566"/>
              <a:gd name="T29" fmla="*/ 2147483646 h 241"/>
              <a:gd name="T30" fmla="*/ 2147483646 w 566"/>
              <a:gd name="T31" fmla="*/ 2147483646 h 241"/>
              <a:gd name="T32" fmla="*/ 2147483646 w 566"/>
              <a:gd name="T33" fmla="*/ 2147483646 h 241"/>
              <a:gd name="T34" fmla="*/ 2147483646 w 566"/>
              <a:gd name="T35" fmla="*/ 2147483646 h 241"/>
              <a:gd name="T36" fmla="*/ 2147483646 w 566"/>
              <a:gd name="T37" fmla="*/ 2147483646 h 241"/>
              <a:gd name="T38" fmla="*/ 2147483646 w 566"/>
              <a:gd name="T39" fmla="*/ 2147483646 h 241"/>
              <a:gd name="T40" fmla="*/ 2147483646 w 566"/>
              <a:gd name="T41" fmla="*/ 2147483646 h 241"/>
              <a:gd name="T42" fmla="*/ 2147483646 w 566"/>
              <a:gd name="T43" fmla="*/ 2147483646 h 241"/>
              <a:gd name="T44" fmla="*/ 2147483646 w 566"/>
              <a:gd name="T45" fmla="*/ 2147483646 h 241"/>
              <a:gd name="T46" fmla="*/ 2147483646 w 566"/>
              <a:gd name="T47" fmla="*/ 2147483646 h 241"/>
              <a:gd name="T48" fmla="*/ 2147483646 w 566"/>
              <a:gd name="T49" fmla="*/ 2147483646 h 241"/>
              <a:gd name="T50" fmla="*/ 2147483646 w 566"/>
              <a:gd name="T51" fmla="*/ 2147483646 h 241"/>
              <a:gd name="T52" fmla="*/ 2147483646 w 566"/>
              <a:gd name="T53" fmla="*/ 2147483646 h 241"/>
              <a:gd name="T54" fmla="*/ 2147483646 w 566"/>
              <a:gd name="T55" fmla="*/ 2147483646 h 241"/>
              <a:gd name="T56" fmla="*/ 2147483646 w 566"/>
              <a:gd name="T57" fmla="*/ 2147483646 h 241"/>
              <a:gd name="T58" fmla="*/ 2147483646 w 566"/>
              <a:gd name="T59" fmla="*/ 2147483646 h 241"/>
              <a:gd name="T60" fmla="*/ 2147483646 w 566"/>
              <a:gd name="T61" fmla="*/ 2147483646 h 241"/>
              <a:gd name="T62" fmla="*/ 2147483646 w 566"/>
              <a:gd name="T63" fmla="*/ 2147483646 h 241"/>
              <a:gd name="T64" fmla="*/ 2147483646 w 566"/>
              <a:gd name="T65" fmla="*/ 2147483646 h 241"/>
              <a:gd name="T66" fmla="*/ 2147483646 w 566"/>
              <a:gd name="T67" fmla="*/ 2147483646 h 241"/>
              <a:gd name="T68" fmla="*/ 2147483646 w 566"/>
              <a:gd name="T69" fmla="*/ 2147483646 h 241"/>
              <a:gd name="T70" fmla="*/ 2147483646 w 566"/>
              <a:gd name="T71" fmla="*/ 2147483646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6"/>
              <a:gd name="T109" fmla="*/ 0 h 241"/>
              <a:gd name="T110" fmla="*/ 566 w 566"/>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6" h="241">
                <a:moveTo>
                  <a:pt x="565" y="120"/>
                </a:moveTo>
                <a:lnTo>
                  <a:pt x="563" y="109"/>
                </a:lnTo>
                <a:lnTo>
                  <a:pt x="560" y="99"/>
                </a:lnTo>
                <a:lnTo>
                  <a:pt x="555" y="89"/>
                </a:lnTo>
                <a:lnTo>
                  <a:pt x="547" y="79"/>
                </a:lnTo>
                <a:lnTo>
                  <a:pt x="538" y="69"/>
                </a:lnTo>
                <a:lnTo>
                  <a:pt x="527" y="60"/>
                </a:lnTo>
                <a:lnTo>
                  <a:pt x="513" y="51"/>
                </a:lnTo>
                <a:lnTo>
                  <a:pt x="498" y="43"/>
                </a:lnTo>
                <a:lnTo>
                  <a:pt x="482" y="35"/>
                </a:lnTo>
                <a:lnTo>
                  <a:pt x="463" y="28"/>
                </a:lnTo>
                <a:lnTo>
                  <a:pt x="444" y="22"/>
                </a:lnTo>
                <a:lnTo>
                  <a:pt x="424" y="16"/>
                </a:lnTo>
                <a:lnTo>
                  <a:pt x="401" y="12"/>
                </a:lnTo>
                <a:lnTo>
                  <a:pt x="379" y="7"/>
                </a:lnTo>
                <a:lnTo>
                  <a:pt x="355" y="4"/>
                </a:lnTo>
                <a:lnTo>
                  <a:pt x="331" y="2"/>
                </a:lnTo>
                <a:lnTo>
                  <a:pt x="307" y="1"/>
                </a:lnTo>
                <a:lnTo>
                  <a:pt x="282" y="0"/>
                </a:lnTo>
                <a:lnTo>
                  <a:pt x="258" y="1"/>
                </a:lnTo>
                <a:lnTo>
                  <a:pt x="233" y="2"/>
                </a:lnTo>
                <a:lnTo>
                  <a:pt x="209" y="4"/>
                </a:lnTo>
                <a:lnTo>
                  <a:pt x="186" y="7"/>
                </a:lnTo>
                <a:lnTo>
                  <a:pt x="163" y="12"/>
                </a:lnTo>
                <a:lnTo>
                  <a:pt x="141" y="16"/>
                </a:lnTo>
                <a:lnTo>
                  <a:pt x="120" y="22"/>
                </a:lnTo>
                <a:lnTo>
                  <a:pt x="101" y="28"/>
                </a:lnTo>
                <a:lnTo>
                  <a:pt x="83" y="35"/>
                </a:lnTo>
                <a:lnTo>
                  <a:pt x="66" y="43"/>
                </a:lnTo>
                <a:lnTo>
                  <a:pt x="51" y="51"/>
                </a:lnTo>
                <a:lnTo>
                  <a:pt x="38" y="60"/>
                </a:lnTo>
                <a:lnTo>
                  <a:pt x="27" y="69"/>
                </a:lnTo>
                <a:lnTo>
                  <a:pt x="17" y="79"/>
                </a:lnTo>
                <a:lnTo>
                  <a:pt x="10" y="89"/>
                </a:lnTo>
                <a:lnTo>
                  <a:pt x="4" y="99"/>
                </a:lnTo>
                <a:lnTo>
                  <a:pt x="2" y="109"/>
                </a:lnTo>
                <a:lnTo>
                  <a:pt x="0" y="120"/>
                </a:lnTo>
                <a:lnTo>
                  <a:pt x="2" y="130"/>
                </a:lnTo>
                <a:lnTo>
                  <a:pt x="4" y="141"/>
                </a:lnTo>
                <a:lnTo>
                  <a:pt x="10" y="151"/>
                </a:lnTo>
                <a:lnTo>
                  <a:pt x="17" y="161"/>
                </a:lnTo>
                <a:lnTo>
                  <a:pt x="27" y="170"/>
                </a:lnTo>
                <a:lnTo>
                  <a:pt x="38" y="180"/>
                </a:lnTo>
                <a:lnTo>
                  <a:pt x="51" y="188"/>
                </a:lnTo>
                <a:lnTo>
                  <a:pt x="66" y="197"/>
                </a:lnTo>
                <a:lnTo>
                  <a:pt x="83" y="205"/>
                </a:lnTo>
                <a:lnTo>
                  <a:pt x="101" y="212"/>
                </a:lnTo>
                <a:lnTo>
                  <a:pt x="120" y="218"/>
                </a:lnTo>
                <a:lnTo>
                  <a:pt x="141" y="223"/>
                </a:lnTo>
                <a:lnTo>
                  <a:pt x="163" y="228"/>
                </a:lnTo>
                <a:lnTo>
                  <a:pt x="186" y="232"/>
                </a:lnTo>
                <a:lnTo>
                  <a:pt x="209" y="236"/>
                </a:lnTo>
                <a:lnTo>
                  <a:pt x="233" y="238"/>
                </a:lnTo>
                <a:lnTo>
                  <a:pt x="258" y="239"/>
                </a:lnTo>
                <a:lnTo>
                  <a:pt x="282" y="240"/>
                </a:lnTo>
                <a:lnTo>
                  <a:pt x="307" y="239"/>
                </a:lnTo>
                <a:lnTo>
                  <a:pt x="331" y="238"/>
                </a:lnTo>
                <a:lnTo>
                  <a:pt x="355" y="236"/>
                </a:lnTo>
                <a:lnTo>
                  <a:pt x="379" y="232"/>
                </a:lnTo>
                <a:lnTo>
                  <a:pt x="401" y="228"/>
                </a:lnTo>
                <a:lnTo>
                  <a:pt x="424" y="223"/>
                </a:lnTo>
                <a:lnTo>
                  <a:pt x="444" y="218"/>
                </a:lnTo>
                <a:lnTo>
                  <a:pt x="463" y="212"/>
                </a:lnTo>
                <a:lnTo>
                  <a:pt x="482" y="205"/>
                </a:lnTo>
                <a:lnTo>
                  <a:pt x="498" y="197"/>
                </a:lnTo>
                <a:lnTo>
                  <a:pt x="513" y="188"/>
                </a:lnTo>
                <a:lnTo>
                  <a:pt x="527" y="180"/>
                </a:lnTo>
                <a:lnTo>
                  <a:pt x="538" y="170"/>
                </a:lnTo>
                <a:lnTo>
                  <a:pt x="547" y="161"/>
                </a:lnTo>
                <a:lnTo>
                  <a:pt x="555" y="151"/>
                </a:lnTo>
                <a:lnTo>
                  <a:pt x="560" y="141"/>
                </a:lnTo>
                <a:lnTo>
                  <a:pt x="563" y="130"/>
                </a:lnTo>
                <a:lnTo>
                  <a:pt x="565" y="1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893" name="Freeform 16">
            <a:extLst>
              <a:ext uri="{FF2B5EF4-FFF2-40B4-BE49-F238E27FC236}">
                <a16:creationId xmlns:a16="http://schemas.microsoft.com/office/drawing/2014/main" id="{2512C628-2BE8-4618-81E7-C2A9DA2D89DC}"/>
              </a:ext>
            </a:extLst>
          </p:cNvPr>
          <p:cNvSpPr>
            <a:spLocks/>
          </p:cNvSpPr>
          <p:nvPr/>
        </p:nvSpPr>
        <p:spPr bwMode="auto">
          <a:xfrm>
            <a:off x="4330700" y="3030538"/>
            <a:ext cx="1276350" cy="627062"/>
          </a:xfrm>
          <a:custGeom>
            <a:avLst/>
            <a:gdLst>
              <a:gd name="T0" fmla="*/ 0 w 804"/>
              <a:gd name="T1" fmla="*/ 2147483646 h 395"/>
              <a:gd name="T2" fmla="*/ 2147483646 w 804"/>
              <a:gd name="T3" fmla="*/ 0 h 395"/>
              <a:gd name="T4" fmla="*/ 2147483646 w 804"/>
              <a:gd name="T5" fmla="*/ 2147483646 h 395"/>
              <a:gd name="T6" fmla="*/ 2147483646 w 804"/>
              <a:gd name="T7" fmla="*/ 2147483646 h 395"/>
              <a:gd name="T8" fmla="*/ 0 w 804"/>
              <a:gd name="T9" fmla="*/ 2147483646 h 395"/>
              <a:gd name="T10" fmla="*/ 0 60000 65536"/>
              <a:gd name="T11" fmla="*/ 0 60000 65536"/>
              <a:gd name="T12" fmla="*/ 0 60000 65536"/>
              <a:gd name="T13" fmla="*/ 0 60000 65536"/>
              <a:gd name="T14" fmla="*/ 0 60000 65536"/>
              <a:gd name="T15" fmla="*/ 0 w 804"/>
              <a:gd name="T16" fmla="*/ 0 h 395"/>
              <a:gd name="T17" fmla="*/ 804 w 804"/>
              <a:gd name="T18" fmla="*/ 395 h 395"/>
            </a:gdLst>
            <a:ahLst/>
            <a:cxnLst>
              <a:cxn ang="T10">
                <a:pos x="T0" y="T1"/>
              </a:cxn>
              <a:cxn ang="T11">
                <a:pos x="T2" y="T3"/>
              </a:cxn>
              <a:cxn ang="T12">
                <a:pos x="T4" y="T5"/>
              </a:cxn>
              <a:cxn ang="T13">
                <a:pos x="T6" y="T7"/>
              </a:cxn>
              <a:cxn ang="T14">
                <a:pos x="T8" y="T9"/>
              </a:cxn>
            </a:cxnLst>
            <a:rect l="T15" t="T16" r="T17" b="T18"/>
            <a:pathLst>
              <a:path w="804" h="395">
                <a:moveTo>
                  <a:pt x="0" y="197"/>
                </a:moveTo>
                <a:lnTo>
                  <a:pt x="396" y="0"/>
                </a:lnTo>
                <a:lnTo>
                  <a:pt x="803" y="204"/>
                </a:lnTo>
                <a:lnTo>
                  <a:pt x="396" y="394"/>
                </a:lnTo>
                <a:lnTo>
                  <a:pt x="0" y="19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894" name="Freeform 17">
            <a:extLst>
              <a:ext uri="{FF2B5EF4-FFF2-40B4-BE49-F238E27FC236}">
                <a16:creationId xmlns:a16="http://schemas.microsoft.com/office/drawing/2014/main" id="{8631E9D1-461B-4AE4-8BCD-06C1CB00E3C2}"/>
              </a:ext>
            </a:extLst>
          </p:cNvPr>
          <p:cNvSpPr>
            <a:spLocks/>
          </p:cNvSpPr>
          <p:nvPr/>
        </p:nvSpPr>
        <p:spPr bwMode="auto">
          <a:xfrm>
            <a:off x="5715000" y="5010150"/>
            <a:ext cx="1371600" cy="658813"/>
          </a:xfrm>
          <a:custGeom>
            <a:avLst/>
            <a:gdLst>
              <a:gd name="T0" fmla="*/ 0 w 864"/>
              <a:gd name="T1" fmla="*/ 2147483646 h 415"/>
              <a:gd name="T2" fmla="*/ 2147483646 w 864"/>
              <a:gd name="T3" fmla="*/ 0 h 415"/>
              <a:gd name="T4" fmla="*/ 2147483646 w 864"/>
              <a:gd name="T5" fmla="*/ 2147483646 h 415"/>
              <a:gd name="T6" fmla="*/ 2147483646 w 864"/>
              <a:gd name="T7" fmla="*/ 2147483646 h 415"/>
              <a:gd name="T8" fmla="*/ 0 w 864"/>
              <a:gd name="T9" fmla="*/ 2147483646 h 415"/>
              <a:gd name="T10" fmla="*/ 0 60000 65536"/>
              <a:gd name="T11" fmla="*/ 0 60000 65536"/>
              <a:gd name="T12" fmla="*/ 0 60000 65536"/>
              <a:gd name="T13" fmla="*/ 0 60000 65536"/>
              <a:gd name="T14" fmla="*/ 0 60000 65536"/>
              <a:gd name="T15" fmla="*/ 0 w 864"/>
              <a:gd name="T16" fmla="*/ 0 h 415"/>
              <a:gd name="T17" fmla="*/ 864 w 864"/>
              <a:gd name="T18" fmla="*/ 415 h 415"/>
            </a:gdLst>
            <a:ahLst/>
            <a:cxnLst>
              <a:cxn ang="T10">
                <a:pos x="T0" y="T1"/>
              </a:cxn>
              <a:cxn ang="T11">
                <a:pos x="T2" y="T3"/>
              </a:cxn>
              <a:cxn ang="T12">
                <a:pos x="T4" y="T5"/>
              </a:cxn>
              <a:cxn ang="T13">
                <a:pos x="T6" y="T7"/>
              </a:cxn>
              <a:cxn ang="T14">
                <a:pos x="T8" y="T9"/>
              </a:cxn>
            </a:cxnLst>
            <a:rect l="T15" t="T16" r="T17" b="T18"/>
            <a:pathLst>
              <a:path w="864" h="415">
                <a:moveTo>
                  <a:pt x="0" y="208"/>
                </a:moveTo>
                <a:lnTo>
                  <a:pt x="426" y="0"/>
                </a:lnTo>
                <a:lnTo>
                  <a:pt x="863" y="214"/>
                </a:lnTo>
                <a:lnTo>
                  <a:pt x="426" y="414"/>
                </a:lnTo>
                <a:lnTo>
                  <a:pt x="0" y="208"/>
                </a:lnTo>
              </a:path>
            </a:pathLst>
          </a:custGeom>
          <a:noFill/>
          <a:ln w="38100" cap="rnd" cmpd="dbl">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895" name="Rectangle 24">
            <a:extLst>
              <a:ext uri="{FF2B5EF4-FFF2-40B4-BE49-F238E27FC236}">
                <a16:creationId xmlns:a16="http://schemas.microsoft.com/office/drawing/2014/main" id="{2B054A26-506B-4DDB-83F0-E09233BB510A}"/>
              </a:ext>
            </a:extLst>
          </p:cNvPr>
          <p:cNvSpPr>
            <a:spLocks noChangeArrowheads="1"/>
          </p:cNvSpPr>
          <p:nvPr/>
        </p:nvSpPr>
        <p:spPr bwMode="auto">
          <a:xfrm>
            <a:off x="5938838" y="3184525"/>
            <a:ext cx="638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until</a:t>
            </a:r>
          </a:p>
        </p:txBody>
      </p:sp>
      <p:sp>
        <p:nvSpPr>
          <p:cNvPr id="37896" name="Rectangle 27">
            <a:extLst>
              <a:ext uri="{FF2B5EF4-FFF2-40B4-BE49-F238E27FC236}">
                <a16:creationId xmlns:a16="http://schemas.microsoft.com/office/drawing/2014/main" id="{FB942EFA-954A-491B-881C-6B1104D56BB9}"/>
              </a:ext>
            </a:extLst>
          </p:cNvPr>
          <p:cNvSpPr>
            <a:spLocks noChangeArrowheads="1"/>
          </p:cNvSpPr>
          <p:nvPr/>
        </p:nvSpPr>
        <p:spPr bwMode="auto">
          <a:xfrm>
            <a:off x="5810250" y="5176838"/>
            <a:ext cx="1095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b="1">
                <a:solidFill>
                  <a:srgbClr val="008000"/>
                </a:solidFill>
              </a:rPr>
              <a:t>sponsBy</a:t>
            </a:r>
            <a:endParaRPr lang="en-US" altLang="en-US" sz="1800" b="1">
              <a:solidFill>
                <a:srgbClr val="008000"/>
              </a:solidFill>
            </a:endParaRPr>
          </a:p>
        </p:txBody>
      </p:sp>
      <p:grpSp>
        <p:nvGrpSpPr>
          <p:cNvPr id="37897" name="Group 28">
            <a:extLst>
              <a:ext uri="{FF2B5EF4-FFF2-40B4-BE49-F238E27FC236}">
                <a16:creationId xmlns:a16="http://schemas.microsoft.com/office/drawing/2014/main" id="{52165C26-6B98-49E0-BD9A-86E8BFE2DEDE}"/>
              </a:ext>
            </a:extLst>
          </p:cNvPr>
          <p:cNvGrpSpPr>
            <a:grpSpLocks/>
          </p:cNvGrpSpPr>
          <p:nvPr/>
        </p:nvGrpSpPr>
        <p:grpSpPr bwMode="auto">
          <a:xfrm>
            <a:off x="4349750" y="2259013"/>
            <a:ext cx="1333500" cy="403225"/>
            <a:chOff x="3435" y="619"/>
            <a:chExt cx="840" cy="254"/>
          </a:xfrm>
        </p:grpSpPr>
        <p:sp>
          <p:nvSpPr>
            <p:cNvPr id="37948" name="Freeform 29">
              <a:extLst>
                <a:ext uri="{FF2B5EF4-FFF2-40B4-BE49-F238E27FC236}">
                  <a16:creationId xmlns:a16="http://schemas.microsoft.com/office/drawing/2014/main" id="{AE671AFB-2CFB-4F3F-ABB4-CE77EC3C93FF}"/>
                </a:ext>
              </a:extLst>
            </p:cNvPr>
            <p:cNvSpPr>
              <a:spLocks/>
            </p:cNvSpPr>
            <p:nvPr/>
          </p:nvSpPr>
          <p:spPr bwMode="auto">
            <a:xfrm>
              <a:off x="3435" y="626"/>
              <a:ext cx="840" cy="247"/>
            </a:xfrm>
            <a:custGeom>
              <a:avLst/>
              <a:gdLst>
                <a:gd name="T0" fmla="*/ 839 w 840"/>
                <a:gd name="T1" fmla="*/ 246 h 247"/>
                <a:gd name="T2" fmla="*/ 839 w 840"/>
                <a:gd name="T3" fmla="*/ 0 h 247"/>
                <a:gd name="T4" fmla="*/ 0 w 840"/>
                <a:gd name="T5" fmla="*/ 0 h 247"/>
                <a:gd name="T6" fmla="*/ 0 w 840"/>
                <a:gd name="T7" fmla="*/ 246 h 247"/>
                <a:gd name="T8" fmla="*/ 839 w 840"/>
                <a:gd name="T9" fmla="*/ 246 h 247"/>
                <a:gd name="T10" fmla="*/ 0 60000 65536"/>
                <a:gd name="T11" fmla="*/ 0 60000 65536"/>
                <a:gd name="T12" fmla="*/ 0 60000 65536"/>
                <a:gd name="T13" fmla="*/ 0 60000 65536"/>
                <a:gd name="T14" fmla="*/ 0 60000 65536"/>
                <a:gd name="T15" fmla="*/ 0 w 840"/>
                <a:gd name="T16" fmla="*/ 0 h 247"/>
                <a:gd name="T17" fmla="*/ 840 w 840"/>
                <a:gd name="T18" fmla="*/ 247 h 247"/>
              </a:gdLst>
              <a:ahLst/>
              <a:cxnLst>
                <a:cxn ang="T10">
                  <a:pos x="T0" y="T1"/>
                </a:cxn>
                <a:cxn ang="T11">
                  <a:pos x="T2" y="T3"/>
                </a:cxn>
                <a:cxn ang="T12">
                  <a:pos x="T4" y="T5"/>
                </a:cxn>
                <a:cxn ang="T13">
                  <a:pos x="T6" y="T7"/>
                </a:cxn>
                <a:cxn ang="T14">
                  <a:pos x="T8" y="T9"/>
                </a:cxn>
              </a:cxnLst>
              <a:rect l="T15" t="T16" r="T17" b="T18"/>
              <a:pathLst>
                <a:path w="840" h="247">
                  <a:moveTo>
                    <a:pt x="839" y="246"/>
                  </a:moveTo>
                  <a:lnTo>
                    <a:pt x="839" y="0"/>
                  </a:lnTo>
                  <a:lnTo>
                    <a:pt x="0" y="0"/>
                  </a:lnTo>
                  <a:lnTo>
                    <a:pt x="0" y="246"/>
                  </a:lnTo>
                  <a:lnTo>
                    <a:pt x="839" y="24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49" name="Rectangle 30">
              <a:extLst>
                <a:ext uri="{FF2B5EF4-FFF2-40B4-BE49-F238E27FC236}">
                  <a16:creationId xmlns:a16="http://schemas.microsoft.com/office/drawing/2014/main" id="{28A069D6-98E0-489D-AD85-20E946810697}"/>
                </a:ext>
              </a:extLst>
            </p:cNvPr>
            <p:cNvSpPr>
              <a:spLocks noChangeArrowheads="1"/>
            </p:cNvSpPr>
            <p:nvPr/>
          </p:nvSpPr>
          <p:spPr bwMode="auto">
            <a:xfrm>
              <a:off x="3471" y="619"/>
              <a:ext cx="72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Employee</a:t>
              </a:r>
            </a:p>
          </p:txBody>
        </p:sp>
      </p:grpSp>
      <p:sp>
        <p:nvSpPr>
          <p:cNvPr id="37898" name="Rectangle 31">
            <a:extLst>
              <a:ext uri="{FF2B5EF4-FFF2-40B4-BE49-F238E27FC236}">
                <a16:creationId xmlns:a16="http://schemas.microsoft.com/office/drawing/2014/main" id="{E5D5F040-4D8F-46D1-BFD5-EEB89ED733FC}"/>
              </a:ext>
            </a:extLst>
          </p:cNvPr>
          <p:cNvSpPr>
            <a:spLocks noChangeArrowheads="1"/>
          </p:cNvSpPr>
          <p:nvPr/>
        </p:nvSpPr>
        <p:spPr bwMode="auto">
          <a:xfrm>
            <a:off x="4443413" y="3151188"/>
            <a:ext cx="10826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Monitors</a:t>
            </a:r>
          </a:p>
        </p:txBody>
      </p:sp>
      <p:sp>
        <p:nvSpPr>
          <p:cNvPr id="37899" name="Line 39">
            <a:extLst>
              <a:ext uri="{FF2B5EF4-FFF2-40B4-BE49-F238E27FC236}">
                <a16:creationId xmlns:a16="http://schemas.microsoft.com/office/drawing/2014/main" id="{A2581099-DD12-4B0D-A04F-727C5275B9CC}"/>
              </a:ext>
            </a:extLst>
          </p:cNvPr>
          <p:cNvSpPr>
            <a:spLocks noChangeShapeType="1"/>
          </p:cNvSpPr>
          <p:nvPr/>
        </p:nvSpPr>
        <p:spPr bwMode="auto">
          <a:xfrm flipH="1">
            <a:off x="4876800" y="3675063"/>
            <a:ext cx="84138" cy="1430337"/>
          </a:xfrm>
          <a:prstGeom prst="line">
            <a:avLst/>
          </a:prstGeom>
          <a:noFill/>
          <a:ln w="38100" cmpd="dbl">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900" name="Line 40">
            <a:extLst>
              <a:ext uri="{FF2B5EF4-FFF2-40B4-BE49-F238E27FC236}">
                <a16:creationId xmlns:a16="http://schemas.microsoft.com/office/drawing/2014/main" id="{4350A98E-8C98-4645-8F48-08D92F37E8ED}"/>
              </a:ext>
            </a:extLst>
          </p:cNvPr>
          <p:cNvSpPr>
            <a:spLocks noChangeShapeType="1"/>
          </p:cNvSpPr>
          <p:nvPr/>
        </p:nvSpPr>
        <p:spPr bwMode="auto">
          <a:xfrm>
            <a:off x="5608638" y="3349625"/>
            <a:ext cx="200025"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901" name="Line 41">
            <a:extLst>
              <a:ext uri="{FF2B5EF4-FFF2-40B4-BE49-F238E27FC236}">
                <a16:creationId xmlns:a16="http://schemas.microsoft.com/office/drawing/2014/main" id="{BB583814-5171-4B3A-BD25-5B7250DBBB48}"/>
              </a:ext>
            </a:extLst>
          </p:cNvPr>
          <p:cNvSpPr>
            <a:spLocks noChangeShapeType="1"/>
          </p:cNvSpPr>
          <p:nvPr/>
        </p:nvSpPr>
        <p:spPr bwMode="auto">
          <a:xfrm flipV="1">
            <a:off x="4959350" y="2657475"/>
            <a:ext cx="0" cy="3619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902" name="Freeform 42">
            <a:extLst>
              <a:ext uri="{FF2B5EF4-FFF2-40B4-BE49-F238E27FC236}">
                <a16:creationId xmlns:a16="http://schemas.microsoft.com/office/drawing/2014/main" id="{B05EFE33-8281-4ECE-98D1-6F2B32E6DF01}"/>
              </a:ext>
            </a:extLst>
          </p:cNvPr>
          <p:cNvSpPr>
            <a:spLocks/>
          </p:cNvSpPr>
          <p:nvPr/>
        </p:nvSpPr>
        <p:spPr bwMode="auto">
          <a:xfrm>
            <a:off x="5341938" y="1655763"/>
            <a:ext cx="896937"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2147483646 h 240"/>
              <a:gd name="T18" fmla="*/ 2147483646 w 565"/>
              <a:gd name="T19" fmla="*/ 2147483646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0 h 240"/>
              <a:gd name="T54" fmla="*/ 2147483646 w 565"/>
              <a:gd name="T55" fmla="*/ 0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0" y="119"/>
                </a:moveTo>
                <a:lnTo>
                  <a:pt x="1" y="130"/>
                </a:lnTo>
                <a:lnTo>
                  <a:pt x="4" y="140"/>
                </a:lnTo>
                <a:lnTo>
                  <a:pt x="9" y="151"/>
                </a:lnTo>
                <a:lnTo>
                  <a:pt x="17" y="160"/>
                </a:lnTo>
                <a:lnTo>
                  <a:pt x="27" y="170"/>
                </a:lnTo>
                <a:lnTo>
                  <a:pt x="38" y="179"/>
                </a:lnTo>
                <a:lnTo>
                  <a:pt x="51" y="188"/>
                </a:lnTo>
                <a:lnTo>
                  <a:pt x="66" y="197"/>
                </a:lnTo>
                <a:lnTo>
                  <a:pt x="83" y="204"/>
                </a:lnTo>
                <a:lnTo>
                  <a:pt x="101" y="211"/>
                </a:lnTo>
                <a:lnTo>
                  <a:pt x="120" y="218"/>
                </a:lnTo>
                <a:lnTo>
                  <a:pt x="141" y="223"/>
                </a:lnTo>
                <a:lnTo>
                  <a:pt x="163" y="228"/>
                </a:lnTo>
                <a:lnTo>
                  <a:pt x="185" y="232"/>
                </a:lnTo>
                <a:lnTo>
                  <a:pt x="209" y="235"/>
                </a:lnTo>
                <a:lnTo>
                  <a:pt x="233" y="237"/>
                </a:lnTo>
                <a:lnTo>
                  <a:pt x="257" y="239"/>
                </a:lnTo>
                <a:lnTo>
                  <a:pt x="282" y="239"/>
                </a:lnTo>
                <a:lnTo>
                  <a:pt x="306" y="239"/>
                </a:lnTo>
                <a:lnTo>
                  <a:pt x="331" y="237"/>
                </a:lnTo>
                <a:lnTo>
                  <a:pt x="355" y="235"/>
                </a:lnTo>
                <a:lnTo>
                  <a:pt x="378" y="231"/>
                </a:lnTo>
                <a:lnTo>
                  <a:pt x="401" y="228"/>
                </a:lnTo>
                <a:lnTo>
                  <a:pt x="423" y="223"/>
                </a:lnTo>
                <a:lnTo>
                  <a:pt x="443" y="217"/>
                </a:lnTo>
                <a:lnTo>
                  <a:pt x="463" y="211"/>
                </a:lnTo>
                <a:lnTo>
                  <a:pt x="481" y="204"/>
                </a:lnTo>
                <a:lnTo>
                  <a:pt x="498" y="196"/>
                </a:lnTo>
                <a:lnTo>
                  <a:pt x="513" y="188"/>
                </a:lnTo>
                <a:lnTo>
                  <a:pt x="526" y="179"/>
                </a:lnTo>
                <a:lnTo>
                  <a:pt x="537" y="170"/>
                </a:lnTo>
                <a:lnTo>
                  <a:pt x="547" y="160"/>
                </a:lnTo>
                <a:lnTo>
                  <a:pt x="554" y="150"/>
                </a:lnTo>
                <a:lnTo>
                  <a:pt x="559" y="140"/>
                </a:lnTo>
                <a:lnTo>
                  <a:pt x="563" y="129"/>
                </a:lnTo>
                <a:lnTo>
                  <a:pt x="564" y="119"/>
                </a:lnTo>
                <a:lnTo>
                  <a:pt x="563" y="109"/>
                </a:lnTo>
                <a:lnTo>
                  <a:pt x="559" y="98"/>
                </a:lnTo>
                <a:lnTo>
                  <a:pt x="554" y="88"/>
                </a:lnTo>
                <a:lnTo>
                  <a:pt x="547" y="78"/>
                </a:lnTo>
                <a:lnTo>
                  <a:pt x="537" y="68"/>
                </a:lnTo>
                <a:lnTo>
                  <a:pt x="526" y="60"/>
                </a:lnTo>
                <a:lnTo>
                  <a:pt x="513" y="51"/>
                </a:lnTo>
                <a:lnTo>
                  <a:pt x="498" y="42"/>
                </a:lnTo>
                <a:lnTo>
                  <a:pt x="481" y="35"/>
                </a:lnTo>
                <a:lnTo>
                  <a:pt x="463" y="27"/>
                </a:lnTo>
                <a:lnTo>
                  <a:pt x="443" y="21"/>
                </a:lnTo>
                <a:lnTo>
                  <a:pt x="423" y="16"/>
                </a:lnTo>
                <a:lnTo>
                  <a:pt x="401" y="11"/>
                </a:lnTo>
                <a:lnTo>
                  <a:pt x="378" y="7"/>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9"/>
                </a:lnTo>
                <a:lnTo>
                  <a:pt x="17" y="78"/>
                </a:lnTo>
                <a:lnTo>
                  <a:pt x="9" y="88"/>
                </a:lnTo>
                <a:lnTo>
                  <a:pt x="4" y="98"/>
                </a:lnTo>
                <a:lnTo>
                  <a:pt x="1" y="109"/>
                </a:lnTo>
                <a:lnTo>
                  <a:pt x="0"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03" name="Freeform 43">
            <a:extLst>
              <a:ext uri="{FF2B5EF4-FFF2-40B4-BE49-F238E27FC236}">
                <a16:creationId xmlns:a16="http://schemas.microsoft.com/office/drawing/2014/main" id="{0DCF2455-0392-4360-97B5-721CC026FCA5}"/>
              </a:ext>
            </a:extLst>
          </p:cNvPr>
          <p:cNvSpPr>
            <a:spLocks/>
          </p:cNvSpPr>
          <p:nvPr/>
        </p:nvSpPr>
        <p:spPr bwMode="auto">
          <a:xfrm>
            <a:off x="3697288" y="1655763"/>
            <a:ext cx="896937"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0 h 240"/>
              <a:gd name="T18" fmla="*/ 2147483646 w 565"/>
              <a:gd name="T19" fmla="*/ 0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2147483646 h 240"/>
              <a:gd name="T54" fmla="*/ 2147483646 w 565"/>
              <a:gd name="T55" fmla="*/ 2147483646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6"/>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6"/>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30"/>
                </a:lnTo>
                <a:lnTo>
                  <a:pt x="4" y="140"/>
                </a:lnTo>
                <a:lnTo>
                  <a:pt x="9" y="151"/>
                </a:lnTo>
                <a:lnTo>
                  <a:pt x="17" y="160"/>
                </a:lnTo>
                <a:lnTo>
                  <a:pt x="27" y="170"/>
                </a:lnTo>
                <a:lnTo>
                  <a:pt x="38" y="179"/>
                </a:lnTo>
                <a:lnTo>
                  <a:pt x="51" y="188"/>
                </a:lnTo>
                <a:lnTo>
                  <a:pt x="66" y="196"/>
                </a:lnTo>
                <a:lnTo>
                  <a:pt x="83" y="204"/>
                </a:lnTo>
                <a:lnTo>
                  <a:pt x="101" y="211"/>
                </a:lnTo>
                <a:lnTo>
                  <a:pt x="120" y="218"/>
                </a:lnTo>
                <a:lnTo>
                  <a:pt x="141" y="223"/>
                </a:lnTo>
                <a:lnTo>
                  <a:pt x="163" y="228"/>
                </a:lnTo>
                <a:lnTo>
                  <a:pt x="185" y="232"/>
                </a:lnTo>
                <a:lnTo>
                  <a:pt x="209" y="235"/>
                </a:lnTo>
                <a:lnTo>
                  <a:pt x="233" y="237"/>
                </a:lnTo>
                <a:lnTo>
                  <a:pt x="258" y="239"/>
                </a:lnTo>
                <a:lnTo>
                  <a:pt x="282" y="239"/>
                </a:lnTo>
                <a:lnTo>
                  <a:pt x="306" y="239"/>
                </a:lnTo>
                <a:lnTo>
                  <a:pt x="331" y="237"/>
                </a:lnTo>
                <a:lnTo>
                  <a:pt x="355" y="235"/>
                </a:lnTo>
                <a:lnTo>
                  <a:pt x="379" y="232"/>
                </a:lnTo>
                <a:lnTo>
                  <a:pt x="401" y="228"/>
                </a:lnTo>
                <a:lnTo>
                  <a:pt x="423" y="223"/>
                </a:lnTo>
                <a:lnTo>
                  <a:pt x="444" y="218"/>
                </a:lnTo>
                <a:lnTo>
                  <a:pt x="464" y="211"/>
                </a:lnTo>
                <a:lnTo>
                  <a:pt x="481" y="204"/>
                </a:lnTo>
                <a:lnTo>
                  <a:pt x="498" y="196"/>
                </a:lnTo>
                <a:lnTo>
                  <a:pt x="513" y="188"/>
                </a:lnTo>
                <a:lnTo>
                  <a:pt x="526" y="179"/>
                </a:lnTo>
                <a:lnTo>
                  <a:pt x="538" y="170"/>
                </a:lnTo>
                <a:lnTo>
                  <a:pt x="547" y="160"/>
                </a:lnTo>
                <a:lnTo>
                  <a:pt x="555" y="151"/>
                </a:lnTo>
                <a:lnTo>
                  <a:pt x="560" y="140"/>
                </a:lnTo>
                <a:lnTo>
                  <a:pt x="563" y="130"/>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04" name="Freeform 44">
            <a:extLst>
              <a:ext uri="{FF2B5EF4-FFF2-40B4-BE49-F238E27FC236}">
                <a16:creationId xmlns:a16="http://schemas.microsoft.com/office/drawing/2014/main" id="{8934556C-C0BE-46EB-A1E1-0583FF8D1FD9}"/>
              </a:ext>
            </a:extLst>
          </p:cNvPr>
          <p:cNvSpPr>
            <a:spLocks/>
          </p:cNvSpPr>
          <p:nvPr/>
        </p:nvSpPr>
        <p:spPr bwMode="auto">
          <a:xfrm>
            <a:off x="4502150" y="1374775"/>
            <a:ext cx="896938" cy="382588"/>
          </a:xfrm>
          <a:custGeom>
            <a:avLst/>
            <a:gdLst>
              <a:gd name="T0" fmla="*/ 2147483646 w 565"/>
              <a:gd name="T1" fmla="*/ 2147483646 h 241"/>
              <a:gd name="T2" fmla="*/ 2147483646 w 565"/>
              <a:gd name="T3" fmla="*/ 2147483646 h 241"/>
              <a:gd name="T4" fmla="*/ 2147483646 w 565"/>
              <a:gd name="T5" fmla="*/ 2147483646 h 241"/>
              <a:gd name="T6" fmla="*/ 2147483646 w 565"/>
              <a:gd name="T7" fmla="*/ 2147483646 h 241"/>
              <a:gd name="T8" fmla="*/ 2147483646 w 565"/>
              <a:gd name="T9" fmla="*/ 2147483646 h 241"/>
              <a:gd name="T10" fmla="*/ 2147483646 w 565"/>
              <a:gd name="T11" fmla="*/ 2147483646 h 241"/>
              <a:gd name="T12" fmla="*/ 2147483646 w 565"/>
              <a:gd name="T13" fmla="*/ 2147483646 h 241"/>
              <a:gd name="T14" fmla="*/ 2147483646 w 565"/>
              <a:gd name="T15" fmla="*/ 2147483646 h 241"/>
              <a:gd name="T16" fmla="*/ 2147483646 w 565"/>
              <a:gd name="T17" fmla="*/ 2147483646 h 241"/>
              <a:gd name="T18" fmla="*/ 2147483646 w 565"/>
              <a:gd name="T19" fmla="*/ 2147483646 h 241"/>
              <a:gd name="T20" fmla="*/ 2147483646 w 565"/>
              <a:gd name="T21" fmla="*/ 2147483646 h 241"/>
              <a:gd name="T22" fmla="*/ 2147483646 w 565"/>
              <a:gd name="T23" fmla="*/ 2147483646 h 241"/>
              <a:gd name="T24" fmla="*/ 2147483646 w 565"/>
              <a:gd name="T25" fmla="*/ 2147483646 h 241"/>
              <a:gd name="T26" fmla="*/ 2147483646 w 565"/>
              <a:gd name="T27" fmla="*/ 2147483646 h 241"/>
              <a:gd name="T28" fmla="*/ 2147483646 w 565"/>
              <a:gd name="T29" fmla="*/ 2147483646 h 241"/>
              <a:gd name="T30" fmla="*/ 2147483646 w 565"/>
              <a:gd name="T31" fmla="*/ 2147483646 h 241"/>
              <a:gd name="T32" fmla="*/ 2147483646 w 565"/>
              <a:gd name="T33" fmla="*/ 2147483646 h 241"/>
              <a:gd name="T34" fmla="*/ 2147483646 w 565"/>
              <a:gd name="T35" fmla="*/ 2147483646 h 241"/>
              <a:gd name="T36" fmla="*/ 2147483646 w 565"/>
              <a:gd name="T37" fmla="*/ 2147483646 h 241"/>
              <a:gd name="T38" fmla="*/ 2147483646 w 565"/>
              <a:gd name="T39" fmla="*/ 2147483646 h 241"/>
              <a:gd name="T40" fmla="*/ 2147483646 w 565"/>
              <a:gd name="T41" fmla="*/ 2147483646 h 241"/>
              <a:gd name="T42" fmla="*/ 2147483646 w 565"/>
              <a:gd name="T43" fmla="*/ 2147483646 h 241"/>
              <a:gd name="T44" fmla="*/ 2147483646 w 565"/>
              <a:gd name="T45" fmla="*/ 2147483646 h 241"/>
              <a:gd name="T46" fmla="*/ 2147483646 w 565"/>
              <a:gd name="T47" fmla="*/ 2147483646 h 241"/>
              <a:gd name="T48" fmla="*/ 2147483646 w 565"/>
              <a:gd name="T49" fmla="*/ 2147483646 h 241"/>
              <a:gd name="T50" fmla="*/ 2147483646 w 565"/>
              <a:gd name="T51" fmla="*/ 2147483646 h 241"/>
              <a:gd name="T52" fmla="*/ 2147483646 w 565"/>
              <a:gd name="T53" fmla="*/ 2147483646 h 241"/>
              <a:gd name="T54" fmla="*/ 2147483646 w 565"/>
              <a:gd name="T55" fmla="*/ 2147483646 h 241"/>
              <a:gd name="T56" fmla="*/ 2147483646 w 565"/>
              <a:gd name="T57" fmla="*/ 2147483646 h 241"/>
              <a:gd name="T58" fmla="*/ 2147483646 w 565"/>
              <a:gd name="T59" fmla="*/ 2147483646 h 241"/>
              <a:gd name="T60" fmla="*/ 2147483646 w 565"/>
              <a:gd name="T61" fmla="*/ 2147483646 h 241"/>
              <a:gd name="T62" fmla="*/ 2147483646 w 565"/>
              <a:gd name="T63" fmla="*/ 2147483646 h 241"/>
              <a:gd name="T64" fmla="*/ 2147483646 w 565"/>
              <a:gd name="T65" fmla="*/ 2147483646 h 241"/>
              <a:gd name="T66" fmla="*/ 2147483646 w 565"/>
              <a:gd name="T67" fmla="*/ 2147483646 h 241"/>
              <a:gd name="T68" fmla="*/ 2147483646 w 565"/>
              <a:gd name="T69" fmla="*/ 2147483646 h 241"/>
              <a:gd name="T70" fmla="*/ 2147483646 w 565"/>
              <a:gd name="T71" fmla="*/ 2147483646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1"/>
              <a:gd name="T110" fmla="*/ 565 w 565"/>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1">
                <a:moveTo>
                  <a:pt x="564" y="120"/>
                </a:moveTo>
                <a:lnTo>
                  <a:pt x="563" y="110"/>
                </a:lnTo>
                <a:lnTo>
                  <a:pt x="560" y="100"/>
                </a:lnTo>
                <a:lnTo>
                  <a:pt x="554" y="89"/>
                </a:lnTo>
                <a:lnTo>
                  <a:pt x="547" y="79"/>
                </a:lnTo>
                <a:lnTo>
                  <a:pt x="538" y="70"/>
                </a:lnTo>
                <a:lnTo>
                  <a:pt x="526" y="60"/>
                </a:lnTo>
                <a:lnTo>
                  <a:pt x="513" y="51"/>
                </a:lnTo>
                <a:lnTo>
                  <a:pt x="498" y="43"/>
                </a:lnTo>
                <a:lnTo>
                  <a:pt x="482" y="35"/>
                </a:lnTo>
                <a:lnTo>
                  <a:pt x="463" y="29"/>
                </a:lnTo>
                <a:lnTo>
                  <a:pt x="444" y="22"/>
                </a:lnTo>
                <a:lnTo>
                  <a:pt x="423" y="16"/>
                </a:lnTo>
                <a:lnTo>
                  <a:pt x="401" y="12"/>
                </a:lnTo>
                <a:lnTo>
                  <a:pt x="378" y="8"/>
                </a:lnTo>
                <a:lnTo>
                  <a:pt x="355" y="5"/>
                </a:lnTo>
                <a:lnTo>
                  <a:pt x="332" y="3"/>
                </a:lnTo>
                <a:lnTo>
                  <a:pt x="307" y="1"/>
                </a:lnTo>
                <a:lnTo>
                  <a:pt x="282" y="0"/>
                </a:lnTo>
                <a:lnTo>
                  <a:pt x="258" y="1"/>
                </a:lnTo>
                <a:lnTo>
                  <a:pt x="234" y="3"/>
                </a:lnTo>
                <a:lnTo>
                  <a:pt x="210" y="5"/>
                </a:lnTo>
                <a:lnTo>
                  <a:pt x="186" y="8"/>
                </a:lnTo>
                <a:lnTo>
                  <a:pt x="164" y="12"/>
                </a:lnTo>
                <a:lnTo>
                  <a:pt x="141" y="16"/>
                </a:lnTo>
                <a:lnTo>
                  <a:pt x="121" y="22"/>
                </a:lnTo>
                <a:lnTo>
                  <a:pt x="101" y="29"/>
                </a:lnTo>
                <a:lnTo>
                  <a:pt x="83" y="35"/>
                </a:lnTo>
                <a:lnTo>
                  <a:pt x="66" y="43"/>
                </a:lnTo>
                <a:lnTo>
                  <a:pt x="51" y="51"/>
                </a:lnTo>
                <a:lnTo>
                  <a:pt x="39" y="60"/>
                </a:lnTo>
                <a:lnTo>
                  <a:pt x="27" y="70"/>
                </a:lnTo>
                <a:lnTo>
                  <a:pt x="18" y="79"/>
                </a:lnTo>
                <a:lnTo>
                  <a:pt x="10" y="89"/>
                </a:lnTo>
                <a:lnTo>
                  <a:pt x="5" y="100"/>
                </a:lnTo>
                <a:lnTo>
                  <a:pt x="1" y="110"/>
                </a:lnTo>
                <a:lnTo>
                  <a:pt x="0" y="120"/>
                </a:lnTo>
                <a:lnTo>
                  <a:pt x="1" y="131"/>
                </a:lnTo>
                <a:lnTo>
                  <a:pt x="5" y="141"/>
                </a:lnTo>
                <a:lnTo>
                  <a:pt x="10" y="151"/>
                </a:lnTo>
                <a:lnTo>
                  <a:pt x="18" y="161"/>
                </a:lnTo>
                <a:lnTo>
                  <a:pt x="27" y="171"/>
                </a:lnTo>
                <a:lnTo>
                  <a:pt x="39" y="180"/>
                </a:lnTo>
                <a:lnTo>
                  <a:pt x="51" y="189"/>
                </a:lnTo>
                <a:lnTo>
                  <a:pt x="66" y="197"/>
                </a:lnTo>
                <a:lnTo>
                  <a:pt x="83" y="205"/>
                </a:lnTo>
                <a:lnTo>
                  <a:pt x="101" y="212"/>
                </a:lnTo>
                <a:lnTo>
                  <a:pt x="121" y="218"/>
                </a:lnTo>
                <a:lnTo>
                  <a:pt x="141" y="224"/>
                </a:lnTo>
                <a:lnTo>
                  <a:pt x="164" y="229"/>
                </a:lnTo>
                <a:lnTo>
                  <a:pt x="186" y="233"/>
                </a:lnTo>
                <a:lnTo>
                  <a:pt x="210" y="236"/>
                </a:lnTo>
                <a:lnTo>
                  <a:pt x="234" y="238"/>
                </a:lnTo>
                <a:lnTo>
                  <a:pt x="258" y="239"/>
                </a:lnTo>
                <a:lnTo>
                  <a:pt x="282" y="240"/>
                </a:lnTo>
                <a:lnTo>
                  <a:pt x="307" y="239"/>
                </a:lnTo>
                <a:lnTo>
                  <a:pt x="332"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05" name="Rectangle 45">
            <a:extLst>
              <a:ext uri="{FF2B5EF4-FFF2-40B4-BE49-F238E27FC236}">
                <a16:creationId xmlns:a16="http://schemas.microsoft.com/office/drawing/2014/main" id="{640C13A0-9B09-4D93-BCA4-CC8BFAF72DA1}"/>
              </a:ext>
            </a:extLst>
          </p:cNvPr>
          <p:cNvSpPr>
            <a:spLocks noChangeArrowheads="1"/>
          </p:cNvSpPr>
          <p:nvPr/>
        </p:nvSpPr>
        <p:spPr bwMode="auto">
          <a:xfrm>
            <a:off x="5535613" y="1654175"/>
            <a:ext cx="511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age</a:t>
            </a:r>
          </a:p>
        </p:txBody>
      </p:sp>
      <p:sp>
        <p:nvSpPr>
          <p:cNvPr id="37906" name="Rectangle 46">
            <a:extLst>
              <a:ext uri="{FF2B5EF4-FFF2-40B4-BE49-F238E27FC236}">
                <a16:creationId xmlns:a16="http://schemas.microsoft.com/office/drawing/2014/main" id="{56849215-B874-42A1-BE69-A51DA8522581}"/>
              </a:ext>
            </a:extLst>
          </p:cNvPr>
          <p:cNvSpPr>
            <a:spLocks noChangeArrowheads="1"/>
          </p:cNvSpPr>
          <p:nvPr/>
        </p:nvSpPr>
        <p:spPr bwMode="auto">
          <a:xfrm>
            <a:off x="4629150" y="1428750"/>
            <a:ext cx="714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name</a:t>
            </a:r>
          </a:p>
        </p:txBody>
      </p:sp>
      <p:sp>
        <p:nvSpPr>
          <p:cNvPr id="37907" name="Rectangle 47">
            <a:extLst>
              <a:ext uri="{FF2B5EF4-FFF2-40B4-BE49-F238E27FC236}">
                <a16:creationId xmlns:a16="http://schemas.microsoft.com/office/drawing/2014/main" id="{64F8FEA3-93DE-44EA-886F-8FA1AE106DBB}"/>
              </a:ext>
            </a:extLst>
          </p:cNvPr>
          <p:cNvSpPr>
            <a:spLocks noChangeArrowheads="1"/>
          </p:cNvSpPr>
          <p:nvPr/>
        </p:nvSpPr>
        <p:spPr bwMode="auto">
          <a:xfrm>
            <a:off x="3846513" y="1644650"/>
            <a:ext cx="485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u="sng">
                <a:solidFill>
                  <a:srgbClr val="000000"/>
                </a:solidFill>
              </a:rPr>
              <a:t>ssn</a:t>
            </a:r>
          </a:p>
        </p:txBody>
      </p:sp>
      <p:sp>
        <p:nvSpPr>
          <p:cNvPr id="37908" name="Line 48">
            <a:extLst>
              <a:ext uri="{FF2B5EF4-FFF2-40B4-BE49-F238E27FC236}">
                <a16:creationId xmlns:a16="http://schemas.microsoft.com/office/drawing/2014/main" id="{930985AD-CF8D-4831-8BC1-27A0B2D62C1F}"/>
              </a:ext>
            </a:extLst>
          </p:cNvPr>
          <p:cNvSpPr>
            <a:spLocks noChangeShapeType="1"/>
          </p:cNvSpPr>
          <p:nvPr/>
        </p:nvSpPr>
        <p:spPr bwMode="auto">
          <a:xfrm>
            <a:off x="4144963" y="2060575"/>
            <a:ext cx="552450" cy="2000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909" name="Line 49">
            <a:extLst>
              <a:ext uri="{FF2B5EF4-FFF2-40B4-BE49-F238E27FC236}">
                <a16:creationId xmlns:a16="http://schemas.microsoft.com/office/drawing/2014/main" id="{1C6607F3-DADE-4D9D-B734-DAD45180DA53}"/>
              </a:ext>
            </a:extLst>
          </p:cNvPr>
          <p:cNvSpPr>
            <a:spLocks noChangeShapeType="1"/>
          </p:cNvSpPr>
          <p:nvPr/>
        </p:nvSpPr>
        <p:spPr bwMode="auto">
          <a:xfrm>
            <a:off x="4962525" y="1755775"/>
            <a:ext cx="0" cy="4889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910" name="Line 50">
            <a:extLst>
              <a:ext uri="{FF2B5EF4-FFF2-40B4-BE49-F238E27FC236}">
                <a16:creationId xmlns:a16="http://schemas.microsoft.com/office/drawing/2014/main" id="{9252DFFF-4CFF-4C46-88AA-6CD7213C6A77}"/>
              </a:ext>
            </a:extLst>
          </p:cNvPr>
          <p:cNvSpPr>
            <a:spLocks noChangeShapeType="1"/>
          </p:cNvSpPr>
          <p:nvPr/>
        </p:nvSpPr>
        <p:spPr bwMode="auto">
          <a:xfrm flipH="1">
            <a:off x="5260975" y="2044700"/>
            <a:ext cx="530225" cy="2159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37911" name="Group 55">
            <a:extLst>
              <a:ext uri="{FF2B5EF4-FFF2-40B4-BE49-F238E27FC236}">
                <a16:creationId xmlns:a16="http://schemas.microsoft.com/office/drawing/2014/main" id="{D4A5574C-610F-483C-B575-3E3C36364595}"/>
              </a:ext>
            </a:extLst>
          </p:cNvPr>
          <p:cNvGrpSpPr>
            <a:grpSpLocks/>
          </p:cNvGrpSpPr>
          <p:nvPr/>
        </p:nvGrpSpPr>
        <p:grpSpPr bwMode="auto">
          <a:xfrm>
            <a:off x="457200" y="4248150"/>
            <a:ext cx="2778125" cy="1412875"/>
            <a:chOff x="2133" y="1841"/>
            <a:chExt cx="1750" cy="890"/>
          </a:xfrm>
        </p:grpSpPr>
        <p:sp>
          <p:nvSpPr>
            <p:cNvPr id="37936" name="Freeform 9">
              <a:extLst>
                <a:ext uri="{FF2B5EF4-FFF2-40B4-BE49-F238E27FC236}">
                  <a16:creationId xmlns:a16="http://schemas.microsoft.com/office/drawing/2014/main" id="{7075B244-09EE-4FE7-AEE1-39949BAC5C15}"/>
                </a:ext>
              </a:extLst>
            </p:cNvPr>
            <p:cNvSpPr>
              <a:spLocks/>
            </p:cNvSpPr>
            <p:nvPr/>
          </p:nvSpPr>
          <p:spPr bwMode="auto">
            <a:xfrm>
              <a:off x="2645" y="1842"/>
              <a:ext cx="737" cy="231"/>
            </a:xfrm>
            <a:custGeom>
              <a:avLst/>
              <a:gdLst>
                <a:gd name="T0" fmla="*/ 1168400 w 737"/>
                <a:gd name="T1" fmla="*/ 166688 h 231"/>
                <a:gd name="T2" fmla="*/ 1149350 w 737"/>
                <a:gd name="T3" fmla="*/ 134938 h 231"/>
                <a:gd name="T4" fmla="*/ 1114425 w 737"/>
                <a:gd name="T5" fmla="*/ 106363 h 231"/>
                <a:gd name="T6" fmla="*/ 1063625 w 737"/>
                <a:gd name="T7" fmla="*/ 76200 h 231"/>
                <a:gd name="T8" fmla="*/ 996950 w 737"/>
                <a:gd name="T9" fmla="*/ 52388 h 231"/>
                <a:gd name="T10" fmla="*/ 919162 w 737"/>
                <a:gd name="T11" fmla="*/ 33338 h 231"/>
                <a:gd name="T12" fmla="*/ 831850 w 737"/>
                <a:gd name="T13" fmla="*/ 15875 h 231"/>
                <a:gd name="T14" fmla="*/ 736600 w 737"/>
                <a:gd name="T15" fmla="*/ 4763 h 231"/>
                <a:gd name="T16" fmla="*/ 635000 w 737"/>
                <a:gd name="T17" fmla="*/ 0 h 231"/>
                <a:gd name="T18" fmla="*/ 533400 w 737"/>
                <a:gd name="T19" fmla="*/ 0 h 231"/>
                <a:gd name="T20" fmla="*/ 434975 w 737"/>
                <a:gd name="T21" fmla="*/ 4763 h 231"/>
                <a:gd name="T22" fmla="*/ 339725 w 737"/>
                <a:gd name="T23" fmla="*/ 15875 h 231"/>
                <a:gd name="T24" fmla="*/ 249237 w 737"/>
                <a:gd name="T25" fmla="*/ 33338 h 231"/>
                <a:gd name="T26" fmla="*/ 171450 w 737"/>
                <a:gd name="T27" fmla="*/ 52388 h 231"/>
                <a:gd name="T28" fmla="*/ 104775 w 737"/>
                <a:gd name="T29" fmla="*/ 76200 h 231"/>
                <a:gd name="T30" fmla="*/ 55562 w 737"/>
                <a:gd name="T31" fmla="*/ 106363 h 231"/>
                <a:gd name="T32" fmla="*/ 20637 w 737"/>
                <a:gd name="T33" fmla="*/ 134938 h 231"/>
                <a:gd name="T34" fmla="*/ 1587 w 737"/>
                <a:gd name="T35" fmla="*/ 166688 h 231"/>
                <a:gd name="T36" fmla="*/ 1587 w 737"/>
                <a:gd name="T37" fmla="*/ 198438 h 231"/>
                <a:gd name="T38" fmla="*/ 20637 w 737"/>
                <a:gd name="T39" fmla="*/ 228600 h 231"/>
                <a:gd name="T40" fmla="*/ 55562 w 737"/>
                <a:gd name="T41" fmla="*/ 258763 h 231"/>
                <a:gd name="T42" fmla="*/ 104775 w 737"/>
                <a:gd name="T43" fmla="*/ 287338 h 231"/>
                <a:gd name="T44" fmla="*/ 171450 w 737"/>
                <a:gd name="T45" fmla="*/ 311150 h 231"/>
                <a:gd name="T46" fmla="*/ 249237 w 737"/>
                <a:gd name="T47" fmla="*/ 330200 h 231"/>
                <a:gd name="T48" fmla="*/ 339725 w 737"/>
                <a:gd name="T49" fmla="*/ 347663 h 231"/>
                <a:gd name="T50" fmla="*/ 434975 w 737"/>
                <a:gd name="T51" fmla="*/ 358775 h 231"/>
                <a:gd name="T52" fmla="*/ 533400 w 737"/>
                <a:gd name="T53" fmla="*/ 363538 h 231"/>
                <a:gd name="T54" fmla="*/ 635000 w 737"/>
                <a:gd name="T55" fmla="*/ 363538 h 231"/>
                <a:gd name="T56" fmla="*/ 736600 w 737"/>
                <a:gd name="T57" fmla="*/ 358775 h 231"/>
                <a:gd name="T58" fmla="*/ 831850 w 737"/>
                <a:gd name="T59" fmla="*/ 347663 h 231"/>
                <a:gd name="T60" fmla="*/ 919162 w 737"/>
                <a:gd name="T61" fmla="*/ 330200 h 231"/>
                <a:gd name="T62" fmla="*/ 996950 w 737"/>
                <a:gd name="T63" fmla="*/ 311150 h 231"/>
                <a:gd name="T64" fmla="*/ 1063625 w 737"/>
                <a:gd name="T65" fmla="*/ 287338 h 231"/>
                <a:gd name="T66" fmla="*/ 1114425 w 737"/>
                <a:gd name="T67" fmla="*/ 258763 h 231"/>
                <a:gd name="T68" fmla="*/ 1149350 w 737"/>
                <a:gd name="T69" fmla="*/ 228600 h 231"/>
                <a:gd name="T70" fmla="*/ 1168400 w 737"/>
                <a:gd name="T71" fmla="*/ 198438 h 23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7"/>
                <a:gd name="T109" fmla="*/ 0 h 231"/>
                <a:gd name="T110" fmla="*/ 737 w 737"/>
                <a:gd name="T111" fmla="*/ 231 h 23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7" h="231">
                  <a:moveTo>
                    <a:pt x="736" y="115"/>
                  </a:moveTo>
                  <a:lnTo>
                    <a:pt x="736" y="105"/>
                  </a:lnTo>
                  <a:lnTo>
                    <a:pt x="730" y="94"/>
                  </a:lnTo>
                  <a:lnTo>
                    <a:pt x="724" y="85"/>
                  </a:lnTo>
                  <a:lnTo>
                    <a:pt x="715" y="75"/>
                  </a:lnTo>
                  <a:lnTo>
                    <a:pt x="702" y="67"/>
                  </a:lnTo>
                  <a:lnTo>
                    <a:pt x="687" y="57"/>
                  </a:lnTo>
                  <a:lnTo>
                    <a:pt x="670" y="48"/>
                  </a:lnTo>
                  <a:lnTo>
                    <a:pt x="651" y="41"/>
                  </a:lnTo>
                  <a:lnTo>
                    <a:pt x="628" y="33"/>
                  </a:lnTo>
                  <a:lnTo>
                    <a:pt x="605" y="27"/>
                  </a:lnTo>
                  <a:lnTo>
                    <a:pt x="579" y="21"/>
                  </a:lnTo>
                  <a:lnTo>
                    <a:pt x="552" y="15"/>
                  </a:lnTo>
                  <a:lnTo>
                    <a:pt x="524" y="10"/>
                  </a:lnTo>
                  <a:lnTo>
                    <a:pt x="494" y="7"/>
                  </a:lnTo>
                  <a:lnTo>
                    <a:pt x="464" y="3"/>
                  </a:lnTo>
                  <a:lnTo>
                    <a:pt x="433" y="1"/>
                  </a:lnTo>
                  <a:lnTo>
                    <a:pt x="400" y="0"/>
                  </a:lnTo>
                  <a:lnTo>
                    <a:pt x="368" y="0"/>
                  </a:lnTo>
                  <a:lnTo>
                    <a:pt x="336" y="0"/>
                  </a:lnTo>
                  <a:lnTo>
                    <a:pt x="305" y="1"/>
                  </a:lnTo>
                  <a:lnTo>
                    <a:pt x="274" y="3"/>
                  </a:lnTo>
                  <a:lnTo>
                    <a:pt x="242" y="7"/>
                  </a:lnTo>
                  <a:lnTo>
                    <a:pt x="214" y="10"/>
                  </a:lnTo>
                  <a:lnTo>
                    <a:pt x="184" y="15"/>
                  </a:lnTo>
                  <a:lnTo>
                    <a:pt x="157" y="21"/>
                  </a:lnTo>
                  <a:lnTo>
                    <a:pt x="131" y="27"/>
                  </a:lnTo>
                  <a:lnTo>
                    <a:pt x="108" y="33"/>
                  </a:lnTo>
                  <a:lnTo>
                    <a:pt x="86" y="41"/>
                  </a:lnTo>
                  <a:lnTo>
                    <a:pt x="66" y="48"/>
                  </a:lnTo>
                  <a:lnTo>
                    <a:pt x="50" y="57"/>
                  </a:lnTo>
                  <a:lnTo>
                    <a:pt x="35" y="67"/>
                  </a:lnTo>
                  <a:lnTo>
                    <a:pt x="23" y="75"/>
                  </a:lnTo>
                  <a:lnTo>
                    <a:pt x="13" y="85"/>
                  </a:lnTo>
                  <a:lnTo>
                    <a:pt x="6" y="94"/>
                  </a:lnTo>
                  <a:lnTo>
                    <a:pt x="1" y="105"/>
                  </a:lnTo>
                  <a:lnTo>
                    <a:pt x="0" y="115"/>
                  </a:lnTo>
                  <a:lnTo>
                    <a:pt x="1" y="125"/>
                  </a:lnTo>
                  <a:lnTo>
                    <a:pt x="6" y="135"/>
                  </a:lnTo>
                  <a:lnTo>
                    <a:pt x="13" y="144"/>
                  </a:lnTo>
                  <a:lnTo>
                    <a:pt x="23" y="154"/>
                  </a:lnTo>
                  <a:lnTo>
                    <a:pt x="35" y="163"/>
                  </a:lnTo>
                  <a:lnTo>
                    <a:pt x="50" y="172"/>
                  </a:lnTo>
                  <a:lnTo>
                    <a:pt x="66" y="181"/>
                  </a:lnTo>
                  <a:lnTo>
                    <a:pt x="86" y="188"/>
                  </a:lnTo>
                  <a:lnTo>
                    <a:pt x="108" y="196"/>
                  </a:lnTo>
                  <a:lnTo>
                    <a:pt x="131" y="203"/>
                  </a:lnTo>
                  <a:lnTo>
                    <a:pt x="157" y="208"/>
                  </a:lnTo>
                  <a:lnTo>
                    <a:pt x="184" y="214"/>
                  </a:lnTo>
                  <a:lnTo>
                    <a:pt x="214" y="219"/>
                  </a:lnTo>
                  <a:lnTo>
                    <a:pt x="242" y="223"/>
                  </a:lnTo>
                  <a:lnTo>
                    <a:pt x="274" y="226"/>
                  </a:lnTo>
                  <a:lnTo>
                    <a:pt x="305" y="228"/>
                  </a:lnTo>
                  <a:lnTo>
                    <a:pt x="336" y="229"/>
                  </a:lnTo>
                  <a:lnTo>
                    <a:pt x="368" y="230"/>
                  </a:lnTo>
                  <a:lnTo>
                    <a:pt x="400" y="229"/>
                  </a:lnTo>
                  <a:lnTo>
                    <a:pt x="433" y="228"/>
                  </a:lnTo>
                  <a:lnTo>
                    <a:pt x="464" y="226"/>
                  </a:lnTo>
                  <a:lnTo>
                    <a:pt x="494" y="223"/>
                  </a:lnTo>
                  <a:lnTo>
                    <a:pt x="524" y="219"/>
                  </a:lnTo>
                  <a:lnTo>
                    <a:pt x="552" y="214"/>
                  </a:lnTo>
                  <a:lnTo>
                    <a:pt x="579" y="208"/>
                  </a:lnTo>
                  <a:lnTo>
                    <a:pt x="605" y="203"/>
                  </a:lnTo>
                  <a:lnTo>
                    <a:pt x="628" y="196"/>
                  </a:lnTo>
                  <a:lnTo>
                    <a:pt x="651" y="188"/>
                  </a:lnTo>
                  <a:lnTo>
                    <a:pt x="670" y="181"/>
                  </a:lnTo>
                  <a:lnTo>
                    <a:pt x="687" y="172"/>
                  </a:lnTo>
                  <a:lnTo>
                    <a:pt x="702" y="163"/>
                  </a:lnTo>
                  <a:lnTo>
                    <a:pt x="715" y="154"/>
                  </a:lnTo>
                  <a:lnTo>
                    <a:pt x="724" y="144"/>
                  </a:lnTo>
                  <a:lnTo>
                    <a:pt x="730" y="135"/>
                  </a:lnTo>
                  <a:lnTo>
                    <a:pt x="736" y="125"/>
                  </a:lnTo>
                  <a:lnTo>
                    <a:pt x="736" y="115"/>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37" name="Freeform 10">
              <a:extLst>
                <a:ext uri="{FF2B5EF4-FFF2-40B4-BE49-F238E27FC236}">
                  <a16:creationId xmlns:a16="http://schemas.microsoft.com/office/drawing/2014/main" id="{965531E5-C1AE-4323-BD0B-B634AD1785C8}"/>
                </a:ext>
              </a:extLst>
            </p:cNvPr>
            <p:cNvSpPr>
              <a:spLocks/>
            </p:cNvSpPr>
            <p:nvPr/>
          </p:nvSpPr>
          <p:spPr bwMode="auto">
            <a:xfrm>
              <a:off x="2133" y="2077"/>
              <a:ext cx="565" cy="240"/>
            </a:xfrm>
            <a:custGeom>
              <a:avLst/>
              <a:gdLst>
                <a:gd name="T0" fmla="*/ 893762 w 565"/>
                <a:gd name="T1" fmla="*/ 173038 h 240"/>
                <a:gd name="T2" fmla="*/ 881062 w 565"/>
                <a:gd name="T3" fmla="*/ 139700 h 240"/>
                <a:gd name="T4" fmla="*/ 854075 w 565"/>
                <a:gd name="T5" fmla="*/ 107950 h 240"/>
                <a:gd name="T6" fmla="*/ 814387 w 565"/>
                <a:gd name="T7" fmla="*/ 80963 h 240"/>
                <a:gd name="T8" fmla="*/ 763587 w 565"/>
                <a:gd name="T9" fmla="*/ 55563 h 240"/>
                <a:gd name="T10" fmla="*/ 704850 w 565"/>
                <a:gd name="T11" fmla="*/ 33338 h 240"/>
                <a:gd name="T12" fmla="*/ 636587 w 565"/>
                <a:gd name="T13" fmla="*/ 17463 h 240"/>
                <a:gd name="T14" fmla="*/ 563562 w 565"/>
                <a:gd name="T15" fmla="*/ 6350 h 240"/>
                <a:gd name="T16" fmla="*/ 485775 w 565"/>
                <a:gd name="T17" fmla="*/ 0 h 240"/>
                <a:gd name="T18" fmla="*/ 409575 w 565"/>
                <a:gd name="T19" fmla="*/ 0 h 240"/>
                <a:gd name="T20" fmla="*/ 331787 w 565"/>
                <a:gd name="T21" fmla="*/ 6350 h 240"/>
                <a:gd name="T22" fmla="*/ 258762 w 565"/>
                <a:gd name="T23" fmla="*/ 17463 h 240"/>
                <a:gd name="T24" fmla="*/ 190500 w 565"/>
                <a:gd name="T25" fmla="*/ 33338 h 240"/>
                <a:gd name="T26" fmla="*/ 131762 w 565"/>
                <a:gd name="T27" fmla="*/ 55563 h 240"/>
                <a:gd name="T28" fmla="*/ 80962 w 565"/>
                <a:gd name="T29" fmla="*/ 80963 h 240"/>
                <a:gd name="T30" fmla="*/ 42862 w 565"/>
                <a:gd name="T31" fmla="*/ 107950 h 240"/>
                <a:gd name="T32" fmla="*/ 14287 w 565"/>
                <a:gd name="T33" fmla="*/ 139700 h 240"/>
                <a:gd name="T34" fmla="*/ 1587 w 565"/>
                <a:gd name="T35" fmla="*/ 173038 h 240"/>
                <a:gd name="T36" fmla="*/ 1587 w 565"/>
                <a:gd name="T37" fmla="*/ 204788 h 240"/>
                <a:gd name="T38" fmla="*/ 14287 w 565"/>
                <a:gd name="T39" fmla="*/ 238125 h 240"/>
                <a:gd name="T40" fmla="*/ 42862 w 565"/>
                <a:gd name="T41" fmla="*/ 269875 h 240"/>
                <a:gd name="T42" fmla="*/ 80962 w 565"/>
                <a:gd name="T43" fmla="*/ 298450 h 240"/>
                <a:gd name="T44" fmla="*/ 131762 w 565"/>
                <a:gd name="T45" fmla="*/ 323850 h 240"/>
                <a:gd name="T46" fmla="*/ 190500 w 565"/>
                <a:gd name="T47" fmla="*/ 344488 h 240"/>
                <a:gd name="T48" fmla="*/ 258762 w 565"/>
                <a:gd name="T49" fmla="*/ 360363 h 240"/>
                <a:gd name="T50" fmla="*/ 331787 w 565"/>
                <a:gd name="T51" fmla="*/ 373063 h 240"/>
                <a:gd name="T52" fmla="*/ 409575 w 565"/>
                <a:gd name="T53" fmla="*/ 379413 h 240"/>
                <a:gd name="T54" fmla="*/ 485775 w 565"/>
                <a:gd name="T55" fmla="*/ 379413 h 240"/>
                <a:gd name="T56" fmla="*/ 563562 w 565"/>
                <a:gd name="T57" fmla="*/ 373063 h 240"/>
                <a:gd name="T58" fmla="*/ 636587 w 565"/>
                <a:gd name="T59" fmla="*/ 360363 h 240"/>
                <a:gd name="T60" fmla="*/ 704850 w 565"/>
                <a:gd name="T61" fmla="*/ 344488 h 240"/>
                <a:gd name="T62" fmla="*/ 763587 w 565"/>
                <a:gd name="T63" fmla="*/ 323850 h 240"/>
                <a:gd name="T64" fmla="*/ 814387 w 565"/>
                <a:gd name="T65" fmla="*/ 298450 h 240"/>
                <a:gd name="T66" fmla="*/ 854075 w 565"/>
                <a:gd name="T67" fmla="*/ 269875 h 240"/>
                <a:gd name="T68" fmla="*/ 881062 w 565"/>
                <a:gd name="T69" fmla="*/ 238125 h 240"/>
                <a:gd name="T70" fmla="*/ 893762 w 565"/>
                <a:gd name="T71" fmla="*/ 204788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5"/>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5"/>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8" y="239"/>
                  </a:lnTo>
                  <a:lnTo>
                    <a:pt x="282" y="239"/>
                  </a:lnTo>
                  <a:lnTo>
                    <a:pt x="306" y="239"/>
                  </a:lnTo>
                  <a:lnTo>
                    <a:pt x="331" y="237"/>
                  </a:lnTo>
                  <a:lnTo>
                    <a:pt x="355" y="235"/>
                  </a:lnTo>
                  <a:lnTo>
                    <a:pt x="379" y="231"/>
                  </a:lnTo>
                  <a:lnTo>
                    <a:pt x="401" y="227"/>
                  </a:lnTo>
                  <a:lnTo>
                    <a:pt x="423" y="223"/>
                  </a:lnTo>
                  <a:lnTo>
                    <a:pt x="444" y="217"/>
                  </a:lnTo>
                  <a:lnTo>
                    <a:pt x="464" y="211"/>
                  </a:lnTo>
                  <a:lnTo>
                    <a:pt x="481" y="204"/>
                  </a:lnTo>
                  <a:lnTo>
                    <a:pt x="498" y="196"/>
                  </a:lnTo>
                  <a:lnTo>
                    <a:pt x="513" y="188"/>
                  </a:lnTo>
                  <a:lnTo>
                    <a:pt x="526" y="179"/>
                  </a:lnTo>
                  <a:lnTo>
                    <a:pt x="538" y="170"/>
                  </a:lnTo>
                  <a:lnTo>
                    <a:pt x="547" y="160"/>
                  </a:lnTo>
                  <a:lnTo>
                    <a:pt x="555" y="150"/>
                  </a:lnTo>
                  <a:lnTo>
                    <a:pt x="560" y="140"/>
                  </a:lnTo>
                  <a:lnTo>
                    <a:pt x="563" y="129"/>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38" name="Freeform 11">
              <a:extLst>
                <a:ext uri="{FF2B5EF4-FFF2-40B4-BE49-F238E27FC236}">
                  <a16:creationId xmlns:a16="http://schemas.microsoft.com/office/drawing/2014/main" id="{A5CD7906-C121-4A44-B2A1-3398E811DE60}"/>
                </a:ext>
              </a:extLst>
            </p:cNvPr>
            <p:cNvSpPr>
              <a:spLocks/>
            </p:cNvSpPr>
            <p:nvPr/>
          </p:nvSpPr>
          <p:spPr bwMode="auto">
            <a:xfrm>
              <a:off x="3169" y="2077"/>
              <a:ext cx="714" cy="240"/>
            </a:xfrm>
            <a:custGeom>
              <a:avLst/>
              <a:gdLst>
                <a:gd name="T0" fmla="*/ 3175 w 714"/>
                <a:gd name="T1" fmla="*/ 204788 h 240"/>
                <a:gd name="T2" fmla="*/ 19050 w 714"/>
                <a:gd name="T3" fmla="*/ 238125 h 240"/>
                <a:gd name="T4" fmla="*/ 53975 w 714"/>
                <a:gd name="T5" fmla="*/ 269875 h 240"/>
                <a:gd name="T6" fmla="*/ 101600 w 714"/>
                <a:gd name="T7" fmla="*/ 298450 h 240"/>
                <a:gd name="T8" fmla="*/ 165100 w 714"/>
                <a:gd name="T9" fmla="*/ 323850 h 240"/>
                <a:gd name="T10" fmla="*/ 241300 w 714"/>
                <a:gd name="T11" fmla="*/ 344488 h 240"/>
                <a:gd name="T12" fmla="*/ 327025 w 714"/>
                <a:gd name="T13" fmla="*/ 360363 h 240"/>
                <a:gd name="T14" fmla="*/ 420688 w 714"/>
                <a:gd name="T15" fmla="*/ 373063 h 240"/>
                <a:gd name="T16" fmla="*/ 517525 w 714"/>
                <a:gd name="T17" fmla="*/ 379413 h 240"/>
                <a:gd name="T18" fmla="*/ 615950 w 714"/>
                <a:gd name="T19" fmla="*/ 379413 h 240"/>
                <a:gd name="T20" fmla="*/ 714375 w 714"/>
                <a:gd name="T21" fmla="*/ 373063 h 240"/>
                <a:gd name="T22" fmla="*/ 806450 w 714"/>
                <a:gd name="T23" fmla="*/ 360363 h 240"/>
                <a:gd name="T24" fmla="*/ 890588 w 714"/>
                <a:gd name="T25" fmla="*/ 344488 h 240"/>
                <a:gd name="T26" fmla="*/ 966788 w 714"/>
                <a:gd name="T27" fmla="*/ 323850 h 240"/>
                <a:gd name="T28" fmla="*/ 1028700 w 714"/>
                <a:gd name="T29" fmla="*/ 298450 h 240"/>
                <a:gd name="T30" fmla="*/ 1079500 w 714"/>
                <a:gd name="T31" fmla="*/ 268288 h 240"/>
                <a:gd name="T32" fmla="*/ 1112838 w 714"/>
                <a:gd name="T33" fmla="*/ 238125 h 240"/>
                <a:gd name="T34" fmla="*/ 1128713 w 714"/>
                <a:gd name="T35" fmla="*/ 204788 h 240"/>
                <a:gd name="T36" fmla="*/ 1128713 w 714"/>
                <a:gd name="T37" fmla="*/ 171450 h 240"/>
                <a:gd name="T38" fmla="*/ 1112838 w 714"/>
                <a:gd name="T39" fmla="*/ 139700 h 240"/>
                <a:gd name="T40" fmla="*/ 1079500 w 714"/>
                <a:gd name="T41" fmla="*/ 107950 h 240"/>
                <a:gd name="T42" fmla="*/ 1028700 w 714"/>
                <a:gd name="T43" fmla="*/ 79375 h 240"/>
                <a:gd name="T44" fmla="*/ 966788 w 714"/>
                <a:gd name="T45" fmla="*/ 55563 h 240"/>
                <a:gd name="T46" fmla="*/ 890588 w 714"/>
                <a:gd name="T47" fmla="*/ 33338 h 240"/>
                <a:gd name="T48" fmla="*/ 806450 w 714"/>
                <a:gd name="T49" fmla="*/ 17463 h 240"/>
                <a:gd name="T50" fmla="*/ 711200 w 714"/>
                <a:gd name="T51" fmla="*/ 6350 h 240"/>
                <a:gd name="T52" fmla="*/ 615950 w 714"/>
                <a:gd name="T53" fmla="*/ 0 h 240"/>
                <a:gd name="T54" fmla="*/ 517525 w 714"/>
                <a:gd name="T55" fmla="*/ 0 h 240"/>
                <a:gd name="T56" fmla="*/ 419100 w 714"/>
                <a:gd name="T57" fmla="*/ 6350 h 240"/>
                <a:gd name="T58" fmla="*/ 327025 w 714"/>
                <a:gd name="T59" fmla="*/ 17463 h 240"/>
                <a:gd name="T60" fmla="*/ 241300 w 714"/>
                <a:gd name="T61" fmla="*/ 33338 h 240"/>
                <a:gd name="T62" fmla="*/ 165100 w 714"/>
                <a:gd name="T63" fmla="*/ 55563 h 240"/>
                <a:gd name="T64" fmla="*/ 101600 w 714"/>
                <a:gd name="T65" fmla="*/ 80963 h 240"/>
                <a:gd name="T66" fmla="*/ 53975 w 714"/>
                <a:gd name="T67" fmla="*/ 107950 h 240"/>
                <a:gd name="T68" fmla="*/ 19050 w 714"/>
                <a:gd name="T69" fmla="*/ 139700 h 240"/>
                <a:gd name="T70" fmla="*/ 3175 w 714"/>
                <a:gd name="T71" fmla="*/ 173038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4"/>
                <a:gd name="T109" fmla="*/ 0 h 240"/>
                <a:gd name="T110" fmla="*/ 714 w 714"/>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4" h="240">
                  <a:moveTo>
                    <a:pt x="0" y="119"/>
                  </a:moveTo>
                  <a:lnTo>
                    <a:pt x="2" y="129"/>
                  </a:lnTo>
                  <a:lnTo>
                    <a:pt x="6" y="140"/>
                  </a:lnTo>
                  <a:lnTo>
                    <a:pt x="12" y="150"/>
                  </a:lnTo>
                  <a:lnTo>
                    <a:pt x="22" y="160"/>
                  </a:lnTo>
                  <a:lnTo>
                    <a:pt x="34" y="170"/>
                  </a:lnTo>
                  <a:lnTo>
                    <a:pt x="48" y="179"/>
                  </a:lnTo>
                  <a:lnTo>
                    <a:pt x="64" y="188"/>
                  </a:lnTo>
                  <a:lnTo>
                    <a:pt x="83" y="196"/>
                  </a:lnTo>
                  <a:lnTo>
                    <a:pt x="104" y="204"/>
                  </a:lnTo>
                  <a:lnTo>
                    <a:pt x="127" y="211"/>
                  </a:lnTo>
                  <a:lnTo>
                    <a:pt x="152" y="217"/>
                  </a:lnTo>
                  <a:lnTo>
                    <a:pt x="178" y="223"/>
                  </a:lnTo>
                  <a:lnTo>
                    <a:pt x="206" y="227"/>
                  </a:lnTo>
                  <a:lnTo>
                    <a:pt x="235" y="231"/>
                  </a:lnTo>
                  <a:lnTo>
                    <a:pt x="265" y="235"/>
                  </a:lnTo>
                  <a:lnTo>
                    <a:pt x="295" y="237"/>
                  </a:lnTo>
                  <a:lnTo>
                    <a:pt x="326" y="239"/>
                  </a:lnTo>
                  <a:lnTo>
                    <a:pt x="356" y="239"/>
                  </a:lnTo>
                  <a:lnTo>
                    <a:pt x="388" y="239"/>
                  </a:lnTo>
                  <a:lnTo>
                    <a:pt x="418" y="237"/>
                  </a:lnTo>
                  <a:lnTo>
                    <a:pt x="450" y="235"/>
                  </a:lnTo>
                  <a:lnTo>
                    <a:pt x="479" y="231"/>
                  </a:lnTo>
                  <a:lnTo>
                    <a:pt x="508" y="227"/>
                  </a:lnTo>
                  <a:lnTo>
                    <a:pt x="534" y="223"/>
                  </a:lnTo>
                  <a:lnTo>
                    <a:pt x="561" y="217"/>
                  </a:lnTo>
                  <a:lnTo>
                    <a:pt x="586" y="211"/>
                  </a:lnTo>
                  <a:lnTo>
                    <a:pt x="609" y="204"/>
                  </a:lnTo>
                  <a:lnTo>
                    <a:pt x="629" y="196"/>
                  </a:lnTo>
                  <a:lnTo>
                    <a:pt x="648" y="188"/>
                  </a:lnTo>
                  <a:lnTo>
                    <a:pt x="666" y="179"/>
                  </a:lnTo>
                  <a:lnTo>
                    <a:pt x="680" y="169"/>
                  </a:lnTo>
                  <a:lnTo>
                    <a:pt x="691" y="160"/>
                  </a:lnTo>
                  <a:lnTo>
                    <a:pt x="701" y="150"/>
                  </a:lnTo>
                  <a:lnTo>
                    <a:pt x="707" y="140"/>
                  </a:lnTo>
                  <a:lnTo>
                    <a:pt x="711" y="129"/>
                  </a:lnTo>
                  <a:lnTo>
                    <a:pt x="713" y="119"/>
                  </a:lnTo>
                  <a:lnTo>
                    <a:pt x="711" y="108"/>
                  </a:lnTo>
                  <a:lnTo>
                    <a:pt x="707" y="98"/>
                  </a:lnTo>
                  <a:lnTo>
                    <a:pt x="701" y="88"/>
                  </a:lnTo>
                  <a:lnTo>
                    <a:pt x="691" y="78"/>
                  </a:lnTo>
                  <a:lnTo>
                    <a:pt x="680" y="68"/>
                  </a:lnTo>
                  <a:lnTo>
                    <a:pt x="666" y="59"/>
                  </a:lnTo>
                  <a:lnTo>
                    <a:pt x="648" y="50"/>
                  </a:lnTo>
                  <a:lnTo>
                    <a:pt x="629" y="42"/>
                  </a:lnTo>
                  <a:lnTo>
                    <a:pt x="609" y="35"/>
                  </a:lnTo>
                  <a:lnTo>
                    <a:pt x="585" y="27"/>
                  </a:lnTo>
                  <a:lnTo>
                    <a:pt x="561" y="21"/>
                  </a:lnTo>
                  <a:lnTo>
                    <a:pt x="534" y="15"/>
                  </a:lnTo>
                  <a:lnTo>
                    <a:pt x="508" y="11"/>
                  </a:lnTo>
                  <a:lnTo>
                    <a:pt x="479" y="6"/>
                  </a:lnTo>
                  <a:lnTo>
                    <a:pt x="448" y="4"/>
                  </a:lnTo>
                  <a:lnTo>
                    <a:pt x="418" y="1"/>
                  </a:lnTo>
                  <a:lnTo>
                    <a:pt x="388" y="0"/>
                  </a:lnTo>
                  <a:lnTo>
                    <a:pt x="356" y="0"/>
                  </a:lnTo>
                  <a:lnTo>
                    <a:pt x="326" y="0"/>
                  </a:lnTo>
                  <a:lnTo>
                    <a:pt x="295" y="1"/>
                  </a:lnTo>
                  <a:lnTo>
                    <a:pt x="264" y="4"/>
                  </a:lnTo>
                  <a:lnTo>
                    <a:pt x="235" y="7"/>
                  </a:lnTo>
                  <a:lnTo>
                    <a:pt x="206" y="11"/>
                  </a:lnTo>
                  <a:lnTo>
                    <a:pt x="178" y="16"/>
                  </a:lnTo>
                  <a:lnTo>
                    <a:pt x="152" y="21"/>
                  </a:lnTo>
                  <a:lnTo>
                    <a:pt x="127" y="27"/>
                  </a:lnTo>
                  <a:lnTo>
                    <a:pt x="104" y="35"/>
                  </a:lnTo>
                  <a:lnTo>
                    <a:pt x="83" y="42"/>
                  </a:lnTo>
                  <a:lnTo>
                    <a:pt x="64" y="51"/>
                  </a:lnTo>
                  <a:lnTo>
                    <a:pt x="48" y="60"/>
                  </a:lnTo>
                  <a:lnTo>
                    <a:pt x="34" y="68"/>
                  </a:lnTo>
                  <a:lnTo>
                    <a:pt x="22" y="78"/>
                  </a:lnTo>
                  <a:lnTo>
                    <a:pt x="12" y="88"/>
                  </a:lnTo>
                  <a:lnTo>
                    <a:pt x="6" y="98"/>
                  </a:lnTo>
                  <a:lnTo>
                    <a:pt x="2" y="109"/>
                  </a:lnTo>
                  <a:lnTo>
                    <a:pt x="0"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39" name="Freeform 15">
              <a:extLst>
                <a:ext uri="{FF2B5EF4-FFF2-40B4-BE49-F238E27FC236}">
                  <a16:creationId xmlns:a16="http://schemas.microsoft.com/office/drawing/2014/main" id="{37D31FDD-AEC1-414A-A8FD-52A28CD41576}"/>
                </a:ext>
              </a:extLst>
            </p:cNvPr>
            <p:cNvSpPr>
              <a:spLocks/>
            </p:cNvSpPr>
            <p:nvPr/>
          </p:nvSpPr>
          <p:spPr bwMode="auto">
            <a:xfrm>
              <a:off x="2640" y="2464"/>
              <a:ext cx="565" cy="247"/>
            </a:xfrm>
            <a:custGeom>
              <a:avLst/>
              <a:gdLst>
                <a:gd name="T0" fmla="*/ 895350 w 565"/>
                <a:gd name="T1" fmla="*/ 390525 h 247"/>
                <a:gd name="T2" fmla="*/ 895350 w 565"/>
                <a:gd name="T3" fmla="*/ 0 h 247"/>
                <a:gd name="T4" fmla="*/ 0 w 565"/>
                <a:gd name="T5" fmla="*/ 0 h 247"/>
                <a:gd name="T6" fmla="*/ 0 w 565"/>
                <a:gd name="T7" fmla="*/ 390525 h 247"/>
                <a:gd name="T8" fmla="*/ 895350 w 565"/>
                <a:gd name="T9" fmla="*/ 390525 h 247"/>
                <a:gd name="T10" fmla="*/ 0 60000 65536"/>
                <a:gd name="T11" fmla="*/ 0 60000 65536"/>
                <a:gd name="T12" fmla="*/ 0 60000 65536"/>
                <a:gd name="T13" fmla="*/ 0 60000 65536"/>
                <a:gd name="T14" fmla="*/ 0 60000 65536"/>
                <a:gd name="T15" fmla="*/ 0 w 565"/>
                <a:gd name="T16" fmla="*/ 0 h 247"/>
                <a:gd name="T17" fmla="*/ 565 w 565"/>
                <a:gd name="T18" fmla="*/ 247 h 247"/>
              </a:gdLst>
              <a:ahLst/>
              <a:cxnLst>
                <a:cxn ang="T10">
                  <a:pos x="T0" y="T1"/>
                </a:cxn>
                <a:cxn ang="T11">
                  <a:pos x="T2" y="T3"/>
                </a:cxn>
                <a:cxn ang="T12">
                  <a:pos x="T4" y="T5"/>
                </a:cxn>
                <a:cxn ang="T13">
                  <a:pos x="T6" y="T7"/>
                </a:cxn>
                <a:cxn ang="T14">
                  <a:pos x="T8" y="T9"/>
                </a:cxn>
              </a:cxnLst>
              <a:rect l="T15" t="T16" r="T17" b="T18"/>
              <a:pathLst>
                <a:path w="565" h="247">
                  <a:moveTo>
                    <a:pt x="564" y="246"/>
                  </a:moveTo>
                  <a:lnTo>
                    <a:pt x="564" y="0"/>
                  </a:lnTo>
                  <a:lnTo>
                    <a:pt x="0" y="0"/>
                  </a:lnTo>
                  <a:lnTo>
                    <a:pt x="0" y="246"/>
                  </a:lnTo>
                  <a:lnTo>
                    <a:pt x="564" y="24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40" name="Rectangle 20">
              <a:extLst>
                <a:ext uri="{FF2B5EF4-FFF2-40B4-BE49-F238E27FC236}">
                  <a16:creationId xmlns:a16="http://schemas.microsoft.com/office/drawing/2014/main" id="{B5C0D1C1-A7D7-41B4-8C39-5E4BACE44006}"/>
                </a:ext>
              </a:extLst>
            </p:cNvPr>
            <p:cNvSpPr>
              <a:spLocks noChangeArrowheads="1"/>
            </p:cNvSpPr>
            <p:nvPr/>
          </p:nvSpPr>
          <p:spPr bwMode="auto">
            <a:xfrm>
              <a:off x="2289" y="2070"/>
              <a:ext cx="31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u="sng">
                  <a:solidFill>
                    <a:srgbClr val="000000"/>
                  </a:solidFill>
                </a:rPr>
                <a:t>pid</a:t>
              </a:r>
            </a:p>
          </p:txBody>
        </p:sp>
        <p:sp>
          <p:nvSpPr>
            <p:cNvPr id="37941" name="Rectangle 21">
              <a:extLst>
                <a:ext uri="{FF2B5EF4-FFF2-40B4-BE49-F238E27FC236}">
                  <a16:creationId xmlns:a16="http://schemas.microsoft.com/office/drawing/2014/main" id="{AE500A10-40AF-411F-8E4C-014FA7E6E82C}"/>
                </a:ext>
              </a:extLst>
            </p:cNvPr>
            <p:cNvSpPr>
              <a:spLocks noChangeArrowheads="1"/>
            </p:cNvSpPr>
            <p:nvPr/>
          </p:nvSpPr>
          <p:spPr bwMode="auto">
            <a:xfrm>
              <a:off x="2628" y="1841"/>
              <a:ext cx="77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started_on</a:t>
              </a:r>
            </a:p>
          </p:txBody>
        </p:sp>
        <p:sp>
          <p:nvSpPr>
            <p:cNvPr id="37942" name="Rectangle 22">
              <a:extLst>
                <a:ext uri="{FF2B5EF4-FFF2-40B4-BE49-F238E27FC236}">
                  <a16:creationId xmlns:a16="http://schemas.microsoft.com/office/drawing/2014/main" id="{039F750C-C632-41A5-8803-6B85B196A42F}"/>
                </a:ext>
              </a:extLst>
            </p:cNvPr>
            <p:cNvSpPr>
              <a:spLocks noChangeArrowheads="1"/>
            </p:cNvSpPr>
            <p:nvPr/>
          </p:nvSpPr>
          <p:spPr bwMode="auto">
            <a:xfrm>
              <a:off x="3249" y="2076"/>
              <a:ext cx="61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pbudget</a:t>
              </a:r>
            </a:p>
          </p:txBody>
        </p:sp>
        <p:sp>
          <p:nvSpPr>
            <p:cNvPr id="37943" name="Rectangle 26">
              <a:extLst>
                <a:ext uri="{FF2B5EF4-FFF2-40B4-BE49-F238E27FC236}">
                  <a16:creationId xmlns:a16="http://schemas.microsoft.com/office/drawing/2014/main" id="{C8B6C76C-4CCF-4E48-91A1-1B52F2A8D378}"/>
                </a:ext>
              </a:extLst>
            </p:cNvPr>
            <p:cNvSpPr>
              <a:spLocks noChangeArrowheads="1"/>
            </p:cNvSpPr>
            <p:nvPr/>
          </p:nvSpPr>
          <p:spPr bwMode="auto">
            <a:xfrm>
              <a:off x="2607" y="2483"/>
              <a:ext cx="61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b="1">
                  <a:solidFill>
                    <a:srgbClr val="000000"/>
                  </a:solidFill>
                </a:rPr>
                <a:t>Project</a:t>
              </a:r>
              <a:endParaRPr lang="en-US" altLang="en-US" sz="1800" b="1">
                <a:solidFill>
                  <a:srgbClr val="000000"/>
                </a:solidFill>
              </a:endParaRPr>
            </a:p>
          </p:txBody>
        </p:sp>
        <p:sp>
          <p:nvSpPr>
            <p:cNvPr id="37944" name="Line 33">
              <a:extLst>
                <a:ext uri="{FF2B5EF4-FFF2-40B4-BE49-F238E27FC236}">
                  <a16:creationId xmlns:a16="http://schemas.microsoft.com/office/drawing/2014/main" id="{C5833CE2-BDEA-46D3-BC3A-BB1BE10B2DE0}"/>
                </a:ext>
              </a:extLst>
            </p:cNvPr>
            <p:cNvSpPr>
              <a:spLocks noChangeShapeType="1"/>
            </p:cNvSpPr>
            <p:nvPr/>
          </p:nvSpPr>
          <p:spPr bwMode="auto">
            <a:xfrm>
              <a:off x="2414" y="2327"/>
              <a:ext cx="385" cy="13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945" name="Line 34">
              <a:extLst>
                <a:ext uri="{FF2B5EF4-FFF2-40B4-BE49-F238E27FC236}">
                  <a16:creationId xmlns:a16="http://schemas.microsoft.com/office/drawing/2014/main" id="{830B4649-DBA9-4362-BB74-D64A3B4F2C96}"/>
                </a:ext>
              </a:extLst>
            </p:cNvPr>
            <p:cNvSpPr>
              <a:spLocks noChangeShapeType="1"/>
            </p:cNvSpPr>
            <p:nvPr/>
          </p:nvSpPr>
          <p:spPr bwMode="auto">
            <a:xfrm>
              <a:off x="2974" y="2075"/>
              <a:ext cx="6" cy="37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946" name="Line 35">
              <a:extLst>
                <a:ext uri="{FF2B5EF4-FFF2-40B4-BE49-F238E27FC236}">
                  <a16:creationId xmlns:a16="http://schemas.microsoft.com/office/drawing/2014/main" id="{2556F0C0-A66F-48FA-8AF1-5A2311F3C715}"/>
                </a:ext>
              </a:extLst>
            </p:cNvPr>
            <p:cNvSpPr>
              <a:spLocks noChangeShapeType="1"/>
            </p:cNvSpPr>
            <p:nvPr/>
          </p:nvSpPr>
          <p:spPr bwMode="auto">
            <a:xfrm flipH="1">
              <a:off x="3116" y="2327"/>
              <a:ext cx="382" cy="13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947" name="Line 51">
              <a:extLst>
                <a:ext uri="{FF2B5EF4-FFF2-40B4-BE49-F238E27FC236}">
                  <a16:creationId xmlns:a16="http://schemas.microsoft.com/office/drawing/2014/main" id="{E1DAA600-5AD2-4797-94A6-6491C9642EBE}"/>
                </a:ext>
              </a:extLst>
            </p:cNvPr>
            <p:cNvSpPr>
              <a:spLocks noChangeShapeType="1"/>
            </p:cNvSpPr>
            <p:nvPr/>
          </p:nvSpPr>
          <p:spPr bwMode="auto">
            <a:xfrm flipH="1">
              <a:off x="3194" y="2572"/>
              <a:ext cx="415"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37912" name="Group 58">
            <a:extLst>
              <a:ext uri="{FF2B5EF4-FFF2-40B4-BE49-F238E27FC236}">
                <a16:creationId xmlns:a16="http://schemas.microsoft.com/office/drawing/2014/main" id="{6FB51654-1483-4245-9E4C-FBEDE7C4D3BC}"/>
              </a:ext>
            </a:extLst>
          </p:cNvPr>
          <p:cNvGrpSpPr>
            <a:grpSpLocks/>
          </p:cNvGrpSpPr>
          <p:nvPr/>
        </p:nvGrpSpPr>
        <p:grpSpPr bwMode="auto">
          <a:xfrm>
            <a:off x="6518275" y="4292600"/>
            <a:ext cx="2543175" cy="1301750"/>
            <a:chOff x="4106" y="1900"/>
            <a:chExt cx="1602" cy="820"/>
          </a:xfrm>
        </p:grpSpPr>
        <p:sp>
          <p:nvSpPr>
            <p:cNvPr id="37924" name="Freeform 7">
              <a:extLst>
                <a:ext uri="{FF2B5EF4-FFF2-40B4-BE49-F238E27FC236}">
                  <a16:creationId xmlns:a16="http://schemas.microsoft.com/office/drawing/2014/main" id="{B6A254E4-58FE-4D7D-826B-73F2270DBBD0}"/>
                </a:ext>
              </a:extLst>
            </p:cNvPr>
            <p:cNvSpPr>
              <a:spLocks/>
            </p:cNvSpPr>
            <p:nvPr/>
          </p:nvSpPr>
          <p:spPr bwMode="auto">
            <a:xfrm>
              <a:off x="4106" y="2077"/>
              <a:ext cx="565" cy="240"/>
            </a:xfrm>
            <a:custGeom>
              <a:avLst/>
              <a:gdLst>
                <a:gd name="T0" fmla="*/ 893763 w 565"/>
                <a:gd name="T1" fmla="*/ 173038 h 240"/>
                <a:gd name="T2" fmla="*/ 881063 w 565"/>
                <a:gd name="T3" fmla="*/ 139700 h 240"/>
                <a:gd name="T4" fmla="*/ 854075 w 565"/>
                <a:gd name="T5" fmla="*/ 107950 h 240"/>
                <a:gd name="T6" fmla="*/ 814388 w 565"/>
                <a:gd name="T7" fmla="*/ 80963 h 240"/>
                <a:gd name="T8" fmla="*/ 765175 w 565"/>
                <a:gd name="T9" fmla="*/ 55563 h 240"/>
                <a:gd name="T10" fmla="*/ 704850 w 565"/>
                <a:gd name="T11" fmla="*/ 33338 h 240"/>
                <a:gd name="T12" fmla="*/ 638175 w 565"/>
                <a:gd name="T13" fmla="*/ 17463 h 240"/>
                <a:gd name="T14" fmla="*/ 565150 w 565"/>
                <a:gd name="T15" fmla="*/ 6350 h 240"/>
                <a:gd name="T16" fmla="*/ 487363 w 565"/>
                <a:gd name="T17" fmla="*/ 0 h 240"/>
                <a:gd name="T18" fmla="*/ 409575 w 565"/>
                <a:gd name="T19" fmla="*/ 0 h 240"/>
                <a:gd name="T20" fmla="*/ 333375 w 565"/>
                <a:gd name="T21" fmla="*/ 6350 h 240"/>
                <a:gd name="T22" fmla="*/ 258763 w 565"/>
                <a:gd name="T23" fmla="*/ 17463 h 240"/>
                <a:gd name="T24" fmla="*/ 192088 w 565"/>
                <a:gd name="T25" fmla="*/ 33338 h 240"/>
                <a:gd name="T26" fmla="*/ 131763 w 565"/>
                <a:gd name="T27" fmla="*/ 55563 h 240"/>
                <a:gd name="T28" fmla="*/ 82550 w 565"/>
                <a:gd name="T29" fmla="*/ 80963 h 240"/>
                <a:gd name="T30" fmla="*/ 42863 w 565"/>
                <a:gd name="T31" fmla="*/ 107950 h 240"/>
                <a:gd name="T32" fmla="*/ 15875 w 565"/>
                <a:gd name="T33" fmla="*/ 139700 h 240"/>
                <a:gd name="T34" fmla="*/ 3175 w 565"/>
                <a:gd name="T35" fmla="*/ 173038 h 240"/>
                <a:gd name="T36" fmla="*/ 3175 w 565"/>
                <a:gd name="T37" fmla="*/ 204788 h 240"/>
                <a:gd name="T38" fmla="*/ 15875 w 565"/>
                <a:gd name="T39" fmla="*/ 238125 h 240"/>
                <a:gd name="T40" fmla="*/ 42863 w 565"/>
                <a:gd name="T41" fmla="*/ 269875 h 240"/>
                <a:gd name="T42" fmla="*/ 82550 w 565"/>
                <a:gd name="T43" fmla="*/ 298450 h 240"/>
                <a:gd name="T44" fmla="*/ 131763 w 565"/>
                <a:gd name="T45" fmla="*/ 323850 h 240"/>
                <a:gd name="T46" fmla="*/ 192088 w 565"/>
                <a:gd name="T47" fmla="*/ 344488 h 240"/>
                <a:gd name="T48" fmla="*/ 258763 w 565"/>
                <a:gd name="T49" fmla="*/ 360363 h 240"/>
                <a:gd name="T50" fmla="*/ 333375 w 565"/>
                <a:gd name="T51" fmla="*/ 373063 h 240"/>
                <a:gd name="T52" fmla="*/ 409575 w 565"/>
                <a:gd name="T53" fmla="*/ 379413 h 240"/>
                <a:gd name="T54" fmla="*/ 487363 w 565"/>
                <a:gd name="T55" fmla="*/ 379413 h 240"/>
                <a:gd name="T56" fmla="*/ 565150 w 565"/>
                <a:gd name="T57" fmla="*/ 373063 h 240"/>
                <a:gd name="T58" fmla="*/ 638175 w 565"/>
                <a:gd name="T59" fmla="*/ 360363 h 240"/>
                <a:gd name="T60" fmla="*/ 704850 w 565"/>
                <a:gd name="T61" fmla="*/ 344488 h 240"/>
                <a:gd name="T62" fmla="*/ 765175 w 565"/>
                <a:gd name="T63" fmla="*/ 323850 h 240"/>
                <a:gd name="T64" fmla="*/ 814388 w 565"/>
                <a:gd name="T65" fmla="*/ 298450 h 240"/>
                <a:gd name="T66" fmla="*/ 854075 w 565"/>
                <a:gd name="T67" fmla="*/ 269875 h 240"/>
                <a:gd name="T68" fmla="*/ 881063 w 565"/>
                <a:gd name="T69" fmla="*/ 238125 h 240"/>
                <a:gd name="T70" fmla="*/ 893763 w 565"/>
                <a:gd name="T71" fmla="*/ 204788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25" name="Freeform 8">
              <a:extLst>
                <a:ext uri="{FF2B5EF4-FFF2-40B4-BE49-F238E27FC236}">
                  <a16:creationId xmlns:a16="http://schemas.microsoft.com/office/drawing/2014/main" id="{FA1410DE-34A1-4143-BD71-8CE4DB8D52F3}"/>
                </a:ext>
              </a:extLst>
            </p:cNvPr>
            <p:cNvSpPr>
              <a:spLocks/>
            </p:cNvSpPr>
            <p:nvPr/>
          </p:nvSpPr>
          <p:spPr bwMode="auto">
            <a:xfrm>
              <a:off x="5143" y="2077"/>
              <a:ext cx="565" cy="240"/>
            </a:xfrm>
            <a:custGeom>
              <a:avLst/>
              <a:gdLst>
                <a:gd name="T0" fmla="*/ 1587 w 565"/>
                <a:gd name="T1" fmla="*/ 204788 h 240"/>
                <a:gd name="T2" fmla="*/ 14287 w 565"/>
                <a:gd name="T3" fmla="*/ 238125 h 240"/>
                <a:gd name="T4" fmla="*/ 42862 w 565"/>
                <a:gd name="T5" fmla="*/ 269875 h 240"/>
                <a:gd name="T6" fmla="*/ 80962 w 565"/>
                <a:gd name="T7" fmla="*/ 298450 h 240"/>
                <a:gd name="T8" fmla="*/ 131762 w 565"/>
                <a:gd name="T9" fmla="*/ 323850 h 240"/>
                <a:gd name="T10" fmla="*/ 190500 w 565"/>
                <a:gd name="T11" fmla="*/ 344488 h 240"/>
                <a:gd name="T12" fmla="*/ 258762 w 565"/>
                <a:gd name="T13" fmla="*/ 360363 h 240"/>
                <a:gd name="T14" fmla="*/ 331787 w 565"/>
                <a:gd name="T15" fmla="*/ 373063 h 240"/>
                <a:gd name="T16" fmla="*/ 407987 w 565"/>
                <a:gd name="T17" fmla="*/ 379413 h 240"/>
                <a:gd name="T18" fmla="*/ 485775 w 565"/>
                <a:gd name="T19" fmla="*/ 379413 h 240"/>
                <a:gd name="T20" fmla="*/ 563562 w 565"/>
                <a:gd name="T21" fmla="*/ 373063 h 240"/>
                <a:gd name="T22" fmla="*/ 636587 w 565"/>
                <a:gd name="T23" fmla="*/ 360363 h 240"/>
                <a:gd name="T24" fmla="*/ 703262 w 565"/>
                <a:gd name="T25" fmla="*/ 344488 h 240"/>
                <a:gd name="T26" fmla="*/ 763587 w 565"/>
                <a:gd name="T27" fmla="*/ 323850 h 240"/>
                <a:gd name="T28" fmla="*/ 814387 w 565"/>
                <a:gd name="T29" fmla="*/ 298450 h 240"/>
                <a:gd name="T30" fmla="*/ 852487 w 565"/>
                <a:gd name="T31" fmla="*/ 268288 h 240"/>
                <a:gd name="T32" fmla="*/ 879475 w 565"/>
                <a:gd name="T33" fmla="*/ 238125 h 240"/>
                <a:gd name="T34" fmla="*/ 893762 w 565"/>
                <a:gd name="T35" fmla="*/ 204788 h 240"/>
                <a:gd name="T36" fmla="*/ 893762 w 565"/>
                <a:gd name="T37" fmla="*/ 171450 h 240"/>
                <a:gd name="T38" fmla="*/ 879475 w 565"/>
                <a:gd name="T39" fmla="*/ 139700 h 240"/>
                <a:gd name="T40" fmla="*/ 852487 w 565"/>
                <a:gd name="T41" fmla="*/ 107950 h 240"/>
                <a:gd name="T42" fmla="*/ 814387 w 565"/>
                <a:gd name="T43" fmla="*/ 79375 h 240"/>
                <a:gd name="T44" fmla="*/ 763587 w 565"/>
                <a:gd name="T45" fmla="*/ 55563 h 240"/>
                <a:gd name="T46" fmla="*/ 703262 w 565"/>
                <a:gd name="T47" fmla="*/ 33338 h 240"/>
                <a:gd name="T48" fmla="*/ 636587 w 565"/>
                <a:gd name="T49" fmla="*/ 17463 h 240"/>
                <a:gd name="T50" fmla="*/ 563562 w 565"/>
                <a:gd name="T51" fmla="*/ 6350 h 240"/>
                <a:gd name="T52" fmla="*/ 485775 w 565"/>
                <a:gd name="T53" fmla="*/ 0 h 240"/>
                <a:gd name="T54" fmla="*/ 407987 w 565"/>
                <a:gd name="T55" fmla="*/ 0 h 240"/>
                <a:gd name="T56" fmla="*/ 331787 w 565"/>
                <a:gd name="T57" fmla="*/ 6350 h 240"/>
                <a:gd name="T58" fmla="*/ 258762 w 565"/>
                <a:gd name="T59" fmla="*/ 17463 h 240"/>
                <a:gd name="T60" fmla="*/ 190500 w 565"/>
                <a:gd name="T61" fmla="*/ 33338 h 240"/>
                <a:gd name="T62" fmla="*/ 131762 w 565"/>
                <a:gd name="T63" fmla="*/ 55563 h 240"/>
                <a:gd name="T64" fmla="*/ 80962 w 565"/>
                <a:gd name="T65" fmla="*/ 80963 h 240"/>
                <a:gd name="T66" fmla="*/ 42862 w 565"/>
                <a:gd name="T67" fmla="*/ 107950 h 240"/>
                <a:gd name="T68" fmla="*/ 14287 w 565"/>
                <a:gd name="T69" fmla="*/ 139700 h 240"/>
                <a:gd name="T70" fmla="*/ 1587 w 565"/>
                <a:gd name="T71" fmla="*/ 173038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0" y="119"/>
                  </a:move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7" y="239"/>
                  </a:lnTo>
                  <a:lnTo>
                    <a:pt x="282" y="239"/>
                  </a:lnTo>
                  <a:lnTo>
                    <a:pt x="306" y="239"/>
                  </a:lnTo>
                  <a:lnTo>
                    <a:pt x="331" y="237"/>
                  </a:lnTo>
                  <a:lnTo>
                    <a:pt x="355" y="235"/>
                  </a:lnTo>
                  <a:lnTo>
                    <a:pt x="378" y="231"/>
                  </a:lnTo>
                  <a:lnTo>
                    <a:pt x="401" y="227"/>
                  </a:lnTo>
                  <a:lnTo>
                    <a:pt x="423" y="223"/>
                  </a:lnTo>
                  <a:lnTo>
                    <a:pt x="443" y="217"/>
                  </a:lnTo>
                  <a:lnTo>
                    <a:pt x="463" y="211"/>
                  </a:lnTo>
                  <a:lnTo>
                    <a:pt x="481" y="204"/>
                  </a:lnTo>
                  <a:lnTo>
                    <a:pt x="498" y="196"/>
                  </a:lnTo>
                  <a:lnTo>
                    <a:pt x="513" y="188"/>
                  </a:lnTo>
                  <a:lnTo>
                    <a:pt x="526" y="179"/>
                  </a:lnTo>
                  <a:lnTo>
                    <a:pt x="537" y="169"/>
                  </a:lnTo>
                  <a:lnTo>
                    <a:pt x="547" y="160"/>
                  </a:lnTo>
                  <a:lnTo>
                    <a:pt x="554" y="150"/>
                  </a:lnTo>
                  <a:lnTo>
                    <a:pt x="559" y="140"/>
                  </a:lnTo>
                  <a:lnTo>
                    <a:pt x="563" y="129"/>
                  </a:lnTo>
                  <a:lnTo>
                    <a:pt x="564" y="119"/>
                  </a:lnTo>
                  <a:lnTo>
                    <a:pt x="563" y="108"/>
                  </a:lnTo>
                  <a:lnTo>
                    <a:pt x="559" y="98"/>
                  </a:lnTo>
                  <a:lnTo>
                    <a:pt x="554" y="88"/>
                  </a:lnTo>
                  <a:lnTo>
                    <a:pt x="547" y="78"/>
                  </a:lnTo>
                  <a:lnTo>
                    <a:pt x="537" y="68"/>
                  </a:lnTo>
                  <a:lnTo>
                    <a:pt x="526" y="59"/>
                  </a:lnTo>
                  <a:lnTo>
                    <a:pt x="513" y="50"/>
                  </a:lnTo>
                  <a:lnTo>
                    <a:pt x="498" y="42"/>
                  </a:lnTo>
                  <a:lnTo>
                    <a:pt x="481" y="35"/>
                  </a:lnTo>
                  <a:lnTo>
                    <a:pt x="463" y="27"/>
                  </a:lnTo>
                  <a:lnTo>
                    <a:pt x="443" y="21"/>
                  </a:lnTo>
                  <a:lnTo>
                    <a:pt x="423" y="15"/>
                  </a:lnTo>
                  <a:lnTo>
                    <a:pt x="401" y="11"/>
                  </a:lnTo>
                  <a:lnTo>
                    <a:pt x="378" y="6"/>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8"/>
                  </a:lnTo>
                  <a:lnTo>
                    <a:pt x="17" y="78"/>
                  </a:lnTo>
                  <a:lnTo>
                    <a:pt x="9" y="88"/>
                  </a:lnTo>
                  <a:lnTo>
                    <a:pt x="4" y="98"/>
                  </a:lnTo>
                  <a:lnTo>
                    <a:pt x="1" y="109"/>
                  </a:lnTo>
                  <a:lnTo>
                    <a:pt x="0"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26" name="Freeform 12">
              <a:extLst>
                <a:ext uri="{FF2B5EF4-FFF2-40B4-BE49-F238E27FC236}">
                  <a16:creationId xmlns:a16="http://schemas.microsoft.com/office/drawing/2014/main" id="{F07664A5-48ED-4123-B580-77F9FE04AB26}"/>
                </a:ext>
              </a:extLst>
            </p:cNvPr>
            <p:cNvSpPr>
              <a:spLocks/>
            </p:cNvSpPr>
            <p:nvPr/>
          </p:nvSpPr>
          <p:spPr bwMode="auto">
            <a:xfrm>
              <a:off x="4614" y="1900"/>
              <a:ext cx="565" cy="241"/>
            </a:xfrm>
            <a:custGeom>
              <a:avLst/>
              <a:gdLst>
                <a:gd name="T0" fmla="*/ 893763 w 565"/>
                <a:gd name="T1" fmla="*/ 174625 h 241"/>
                <a:gd name="T2" fmla="*/ 879475 w 565"/>
                <a:gd name="T3" fmla="*/ 141288 h 241"/>
                <a:gd name="T4" fmla="*/ 854075 w 565"/>
                <a:gd name="T5" fmla="*/ 111125 h 241"/>
                <a:gd name="T6" fmla="*/ 814388 w 565"/>
                <a:gd name="T7" fmla="*/ 80963 h 241"/>
                <a:gd name="T8" fmla="*/ 765175 w 565"/>
                <a:gd name="T9" fmla="*/ 55563 h 241"/>
                <a:gd name="T10" fmla="*/ 704850 w 565"/>
                <a:gd name="T11" fmla="*/ 34925 h 241"/>
                <a:gd name="T12" fmla="*/ 636588 w 565"/>
                <a:gd name="T13" fmla="*/ 17463 h 241"/>
                <a:gd name="T14" fmla="*/ 563563 w 565"/>
                <a:gd name="T15" fmla="*/ 6350 h 241"/>
                <a:gd name="T16" fmla="*/ 487363 w 565"/>
                <a:gd name="T17" fmla="*/ 1588 h 241"/>
                <a:gd name="T18" fmla="*/ 407988 w 565"/>
                <a:gd name="T19" fmla="*/ 1588 h 241"/>
                <a:gd name="T20" fmla="*/ 331788 w 565"/>
                <a:gd name="T21" fmla="*/ 6350 h 241"/>
                <a:gd name="T22" fmla="*/ 258763 w 565"/>
                <a:gd name="T23" fmla="*/ 17463 h 241"/>
                <a:gd name="T24" fmla="*/ 190500 w 565"/>
                <a:gd name="T25" fmla="*/ 34925 h 241"/>
                <a:gd name="T26" fmla="*/ 131763 w 565"/>
                <a:gd name="T27" fmla="*/ 55563 h 241"/>
                <a:gd name="T28" fmla="*/ 80963 w 565"/>
                <a:gd name="T29" fmla="*/ 80963 h 241"/>
                <a:gd name="T30" fmla="*/ 41275 w 565"/>
                <a:gd name="T31" fmla="*/ 111125 h 241"/>
                <a:gd name="T32" fmla="*/ 15875 w 565"/>
                <a:gd name="T33" fmla="*/ 141288 h 241"/>
                <a:gd name="T34" fmla="*/ 1588 w 565"/>
                <a:gd name="T35" fmla="*/ 174625 h 241"/>
                <a:gd name="T36" fmla="*/ 1588 w 565"/>
                <a:gd name="T37" fmla="*/ 207963 h 241"/>
                <a:gd name="T38" fmla="*/ 15875 w 565"/>
                <a:gd name="T39" fmla="*/ 239713 h 241"/>
                <a:gd name="T40" fmla="*/ 41275 w 565"/>
                <a:gd name="T41" fmla="*/ 271463 h 241"/>
                <a:gd name="T42" fmla="*/ 80963 w 565"/>
                <a:gd name="T43" fmla="*/ 300038 h 241"/>
                <a:gd name="T44" fmla="*/ 131763 w 565"/>
                <a:gd name="T45" fmla="*/ 325438 h 241"/>
                <a:gd name="T46" fmla="*/ 190500 w 565"/>
                <a:gd name="T47" fmla="*/ 346075 h 241"/>
                <a:gd name="T48" fmla="*/ 258763 w 565"/>
                <a:gd name="T49" fmla="*/ 363538 h 241"/>
                <a:gd name="T50" fmla="*/ 331788 w 565"/>
                <a:gd name="T51" fmla="*/ 374650 h 241"/>
                <a:gd name="T52" fmla="*/ 407988 w 565"/>
                <a:gd name="T53" fmla="*/ 379413 h 241"/>
                <a:gd name="T54" fmla="*/ 487363 w 565"/>
                <a:gd name="T55" fmla="*/ 379413 h 241"/>
                <a:gd name="T56" fmla="*/ 563563 w 565"/>
                <a:gd name="T57" fmla="*/ 374650 h 241"/>
                <a:gd name="T58" fmla="*/ 636588 w 565"/>
                <a:gd name="T59" fmla="*/ 363538 h 241"/>
                <a:gd name="T60" fmla="*/ 704850 w 565"/>
                <a:gd name="T61" fmla="*/ 346075 h 241"/>
                <a:gd name="T62" fmla="*/ 765175 w 565"/>
                <a:gd name="T63" fmla="*/ 325438 h 241"/>
                <a:gd name="T64" fmla="*/ 814388 w 565"/>
                <a:gd name="T65" fmla="*/ 300038 h 241"/>
                <a:gd name="T66" fmla="*/ 854075 w 565"/>
                <a:gd name="T67" fmla="*/ 271463 h 241"/>
                <a:gd name="T68" fmla="*/ 879475 w 565"/>
                <a:gd name="T69" fmla="*/ 239713 h 241"/>
                <a:gd name="T70" fmla="*/ 893763 w 565"/>
                <a:gd name="T71" fmla="*/ 207963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1"/>
                <a:gd name="T110" fmla="*/ 565 w 565"/>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1">
                  <a:moveTo>
                    <a:pt x="564" y="120"/>
                  </a:moveTo>
                  <a:lnTo>
                    <a:pt x="563" y="110"/>
                  </a:lnTo>
                  <a:lnTo>
                    <a:pt x="560" y="99"/>
                  </a:lnTo>
                  <a:lnTo>
                    <a:pt x="554" y="89"/>
                  </a:lnTo>
                  <a:lnTo>
                    <a:pt x="547" y="79"/>
                  </a:lnTo>
                  <a:lnTo>
                    <a:pt x="538" y="70"/>
                  </a:lnTo>
                  <a:lnTo>
                    <a:pt x="526" y="60"/>
                  </a:lnTo>
                  <a:lnTo>
                    <a:pt x="513" y="51"/>
                  </a:lnTo>
                  <a:lnTo>
                    <a:pt x="498" y="43"/>
                  </a:lnTo>
                  <a:lnTo>
                    <a:pt x="482" y="35"/>
                  </a:lnTo>
                  <a:lnTo>
                    <a:pt x="463" y="29"/>
                  </a:lnTo>
                  <a:lnTo>
                    <a:pt x="444" y="22"/>
                  </a:lnTo>
                  <a:lnTo>
                    <a:pt x="423" y="16"/>
                  </a:lnTo>
                  <a:lnTo>
                    <a:pt x="401" y="11"/>
                  </a:lnTo>
                  <a:lnTo>
                    <a:pt x="378" y="8"/>
                  </a:lnTo>
                  <a:lnTo>
                    <a:pt x="355" y="4"/>
                  </a:lnTo>
                  <a:lnTo>
                    <a:pt x="331" y="2"/>
                  </a:lnTo>
                  <a:lnTo>
                    <a:pt x="307" y="1"/>
                  </a:lnTo>
                  <a:lnTo>
                    <a:pt x="282" y="0"/>
                  </a:lnTo>
                  <a:lnTo>
                    <a:pt x="257" y="1"/>
                  </a:lnTo>
                  <a:lnTo>
                    <a:pt x="233" y="2"/>
                  </a:lnTo>
                  <a:lnTo>
                    <a:pt x="209" y="4"/>
                  </a:lnTo>
                  <a:lnTo>
                    <a:pt x="186" y="8"/>
                  </a:lnTo>
                  <a:lnTo>
                    <a:pt x="163" y="11"/>
                  </a:lnTo>
                  <a:lnTo>
                    <a:pt x="141" y="16"/>
                  </a:lnTo>
                  <a:lnTo>
                    <a:pt x="120" y="22"/>
                  </a:lnTo>
                  <a:lnTo>
                    <a:pt x="101" y="29"/>
                  </a:lnTo>
                  <a:lnTo>
                    <a:pt x="83" y="35"/>
                  </a:lnTo>
                  <a:lnTo>
                    <a:pt x="66" y="43"/>
                  </a:lnTo>
                  <a:lnTo>
                    <a:pt x="51" y="51"/>
                  </a:lnTo>
                  <a:lnTo>
                    <a:pt x="38" y="60"/>
                  </a:lnTo>
                  <a:lnTo>
                    <a:pt x="26" y="70"/>
                  </a:lnTo>
                  <a:lnTo>
                    <a:pt x="17" y="79"/>
                  </a:lnTo>
                  <a:lnTo>
                    <a:pt x="10" y="89"/>
                  </a:lnTo>
                  <a:lnTo>
                    <a:pt x="4" y="99"/>
                  </a:lnTo>
                  <a:lnTo>
                    <a:pt x="1" y="110"/>
                  </a:lnTo>
                  <a:lnTo>
                    <a:pt x="0" y="120"/>
                  </a:lnTo>
                  <a:lnTo>
                    <a:pt x="1" y="131"/>
                  </a:lnTo>
                  <a:lnTo>
                    <a:pt x="4" y="141"/>
                  </a:lnTo>
                  <a:lnTo>
                    <a:pt x="10" y="151"/>
                  </a:lnTo>
                  <a:lnTo>
                    <a:pt x="17" y="161"/>
                  </a:lnTo>
                  <a:lnTo>
                    <a:pt x="26" y="171"/>
                  </a:lnTo>
                  <a:lnTo>
                    <a:pt x="38" y="180"/>
                  </a:lnTo>
                  <a:lnTo>
                    <a:pt x="51" y="189"/>
                  </a:lnTo>
                  <a:lnTo>
                    <a:pt x="66" y="197"/>
                  </a:lnTo>
                  <a:lnTo>
                    <a:pt x="83" y="205"/>
                  </a:lnTo>
                  <a:lnTo>
                    <a:pt x="101" y="212"/>
                  </a:lnTo>
                  <a:lnTo>
                    <a:pt x="120" y="218"/>
                  </a:lnTo>
                  <a:lnTo>
                    <a:pt x="141" y="224"/>
                  </a:lnTo>
                  <a:lnTo>
                    <a:pt x="163" y="229"/>
                  </a:lnTo>
                  <a:lnTo>
                    <a:pt x="186" y="233"/>
                  </a:lnTo>
                  <a:lnTo>
                    <a:pt x="209" y="236"/>
                  </a:lnTo>
                  <a:lnTo>
                    <a:pt x="233" y="238"/>
                  </a:lnTo>
                  <a:lnTo>
                    <a:pt x="257" y="239"/>
                  </a:lnTo>
                  <a:lnTo>
                    <a:pt x="282" y="240"/>
                  </a:lnTo>
                  <a:lnTo>
                    <a:pt x="307" y="239"/>
                  </a:lnTo>
                  <a:lnTo>
                    <a:pt x="331"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27" name="Freeform 14">
              <a:extLst>
                <a:ext uri="{FF2B5EF4-FFF2-40B4-BE49-F238E27FC236}">
                  <a16:creationId xmlns:a16="http://schemas.microsoft.com/office/drawing/2014/main" id="{A99E002F-E220-4836-A9FE-B2756D13E991}"/>
                </a:ext>
              </a:extLst>
            </p:cNvPr>
            <p:cNvSpPr>
              <a:spLocks/>
            </p:cNvSpPr>
            <p:nvPr/>
          </p:nvSpPr>
          <p:spPr bwMode="auto">
            <a:xfrm>
              <a:off x="4614" y="2464"/>
              <a:ext cx="854" cy="244"/>
            </a:xfrm>
            <a:custGeom>
              <a:avLst/>
              <a:gdLst>
                <a:gd name="T0" fmla="*/ 1354138 w 854"/>
                <a:gd name="T1" fmla="*/ 385763 h 244"/>
                <a:gd name="T2" fmla="*/ 1354138 w 854"/>
                <a:gd name="T3" fmla="*/ 0 h 244"/>
                <a:gd name="T4" fmla="*/ 0 w 854"/>
                <a:gd name="T5" fmla="*/ 0 h 244"/>
                <a:gd name="T6" fmla="*/ 0 w 854"/>
                <a:gd name="T7" fmla="*/ 385763 h 244"/>
                <a:gd name="T8" fmla="*/ 1354138 w 854"/>
                <a:gd name="T9" fmla="*/ 385763 h 244"/>
                <a:gd name="T10" fmla="*/ 0 60000 65536"/>
                <a:gd name="T11" fmla="*/ 0 60000 65536"/>
                <a:gd name="T12" fmla="*/ 0 60000 65536"/>
                <a:gd name="T13" fmla="*/ 0 60000 65536"/>
                <a:gd name="T14" fmla="*/ 0 60000 65536"/>
                <a:gd name="T15" fmla="*/ 0 w 854"/>
                <a:gd name="T16" fmla="*/ 0 h 244"/>
                <a:gd name="T17" fmla="*/ 854 w 854"/>
                <a:gd name="T18" fmla="*/ 244 h 244"/>
              </a:gdLst>
              <a:ahLst/>
              <a:cxnLst>
                <a:cxn ang="T10">
                  <a:pos x="T0" y="T1"/>
                </a:cxn>
                <a:cxn ang="T11">
                  <a:pos x="T2" y="T3"/>
                </a:cxn>
                <a:cxn ang="T12">
                  <a:pos x="T4" y="T5"/>
                </a:cxn>
                <a:cxn ang="T13">
                  <a:pos x="T6" y="T7"/>
                </a:cxn>
                <a:cxn ang="T14">
                  <a:pos x="T8" y="T9"/>
                </a:cxn>
              </a:cxnLst>
              <a:rect l="T15" t="T16" r="T17" b="T18"/>
              <a:pathLst>
                <a:path w="854" h="244">
                  <a:moveTo>
                    <a:pt x="853" y="243"/>
                  </a:moveTo>
                  <a:lnTo>
                    <a:pt x="853" y="0"/>
                  </a:lnTo>
                  <a:lnTo>
                    <a:pt x="0" y="0"/>
                  </a:lnTo>
                  <a:lnTo>
                    <a:pt x="0" y="243"/>
                  </a:lnTo>
                  <a:lnTo>
                    <a:pt x="853" y="24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28" name="Rectangle 18">
              <a:extLst>
                <a:ext uri="{FF2B5EF4-FFF2-40B4-BE49-F238E27FC236}">
                  <a16:creationId xmlns:a16="http://schemas.microsoft.com/office/drawing/2014/main" id="{6CF503DC-FE94-4B1C-8ABE-04E8C25710DE}"/>
                </a:ext>
              </a:extLst>
            </p:cNvPr>
            <p:cNvSpPr>
              <a:spLocks noChangeArrowheads="1"/>
            </p:cNvSpPr>
            <p:nvPr/>
          </p:nvSpPr>
          <p:spPr bwMode="auto">
            <a:xfrm>
              <a:off x="5155" y="2094"/>
              <a:ext cx="5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budget</a:t>
              </a:r>
            </a:p>
          </p:txBody>
        </p:sp>
        <p:sp>
          <p:nvSpPr>
            <p:cNvPr id="37929" name="Rectangle 19">
              <a:extLst>
                <a:ext uri="{FF2B5EF4-FFF2-40B4-BE49-F238E27FC236}">
                  <a16:creationId xmlns:a16="http://schemas.microsoft.com/office/drawing/2014/main" id="{16011505-2FDD-43BC-9286-ECE6B4B0EE2E}"/>
                </a:ext>
              </a:extLst>
            </p:cNvPr>
            <p:cNvSpPr>
              <a:spLocks noChangeArrowheads="1"/>
            </p:cNvSpPr>
            <p:nvPr/>
          </p:nvSpPr>
          <p:spPr bwMode="auto">
            <a:xfrm>
              <a:off x="4200" y="2083"/>
              <a:ext cx="31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u="sng">
                  <a:solidFill>
                    <a:srgbClr val="000000"/>
                  </a:solidFill>
                </a:rPr>
                <a:t>did</a:t>
              </a:r>
            </a:p>
          </p:txBody>
        </p:sp>
        <p:sp>
          <p:nvSpPr>
            <p:cNvPr id="37930" name="Rectangle 23">
              <a:extLst>
                <a:ext uri="{FF2B5EF4-FFF2-40B4-BE49-F238E27FC236}">
                  <a16:creationId xmlns:a16="http://schemas.microsoft.com/office/drawing/2014/main" id="{ABF8313C-F70B-46F6-BCA3-5537E6FD1FBC}"/>
                </a:ext>
              </a:extLst>
            </p:cNvPr>
            <p:cNvSpPr>
              <a:spLocks noChangeArrowheads="1"/>
            </p:cNvSpPr>
            <p:nvPr/>
          </p:nvSpPr>
          <p:spPr bwMode="auto">
            <a:xfrm>
              <a:off x="4636" y="1916"/>
              <a:ext cx="5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dname</a:t>
              </a:r>
            </a:p>
          </p:txBody>
        </p:sp>
        <p:sp>
          <p:nvSpPr>
            <p:cNvPr id="37931" name="Rectangle 25">
              <a:extLst>
                <a:ext uri="{FF2B5EF4-FFF2-40B4-BE49-F238E27FC236}">
                  <a16:creationId xmlns:a16="http://schemas.microsoft.com/office/drawing/2014/main" id="{313F3450-F7D2-4F20-AA4B-B8E2AB3C7B6A}"/>
                </a:ext>
              </a:extLst>
            </p:cNvPr>
            <p:cNvSpPr>
              <a:spLocks noChangeArrowheads="1"/>
            </p:cNvSpPr>
            <p:nvPr/>
          </p:nvSpPr>
          <p:spPr bwMode="auto">
            <a:xfrm>
              <a:off x="4560" y="2472"/>
              <a:ext cx="94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b="1">
                  <a:solidFill>
                    <a:srgbClr val="000000"/>
                  </a:solidFill>
                </a:rPr>
                <a:t>Department</a:t>
              </a:r>
              <a:endParaRPr lang="en-US" altLang="en-US" sz="1800" b="1">
                <a:solidFill>
                  <a:srgbClr val="000000"/>
                </a:solidFill>
              </a:endParaRPr>
            </a:p>
          </p:txBody>
        </p:sp>
        <p:sp>
          <p:nvSpPr>
            <p:cNvPr id="37932" name="Line 36">
              <a:extLst>
                <a:ext uri="{FF2B5EF4-FFF2-40B4-BE49-F238E27FC236}">
                  <a16:creationId xmlns:a16="http://schemas.microsoft.com/office/drawing/2014/main" id="{4D1C9C34-7165-4CC7-824B-DCB083F1A5A3}"/>
                </a:ext>
              </a:extLst>
            </p:cNvPr>
            <p:cNvSpPr>
              <a:spLocks noChangeShapeType="1"/>
            </p:cNvSpPr>
            <p:nvPr/>
          </p:nvSpPr>
          <p:spPr bwMode="auto">
            <a:xfrm>
              <a:off x="4391" y="2318"/>
              <a:ext cx="309" cy="14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933" name="Line 37">
              <a:extLst>
                <a:ext uri="{FF2B5EF4-FFF2-40B4-BE49-F238E27FC236}">
                  <a16:creationId xmlns:a16="http://schemas.microsoft.com/office/drawing/2014/main" id="{5A74142A-389D-408B-83E5-7AAB2586DBC0}"/>
                </a:ext>
              </a:extLst>
            </p:cNvPr>
            <p:cNvSpPr>
              <a:spLocks noChangeShapeType="1"/>
            </p:cNvSpPr>
            <p:nvPr/>
          </p:nvSpPr>
          <p:spPr bwMode="auto">
            <a:xfrm>
              <a:off x="4886" y="2145"/>
              <a:ext cx="0" cy="32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934" name="Line 38">
              <a:extLst>
                <a:ext uri="{FF2B5EF4-FFF2-40B4-BE49-F238E27FC236}">
                  <a16:creationId xmlns:a16="http://schemas.microsoft.com/office/drawing/2014/main" id="{44E5DC12-372A-4B46-9D27-49742FF80C55}"/>
                </a:ext>
              </a:extLst>
            </p:cNvPr>
            <p:cNvSpPr>
              <a:spLocks noChangeShapeType="1"/>
            </p:cNvSpPr>
            <p:nvPr/>
          </p:nvSpPr>
          <p:spPr bwMode="auto">
            <a:xfrm flipH="1">
              <a:off x="5132" y="2327"/>
              <a:ext cx="219" cy="14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935" name="Line 52">
              <a:extLst>
                <a:ext uri="{FF2B5EF4-FFF2-40B4-BE49-F238E27FC236}">
                  <a16:creationId xmlns:a16="http://schemas.microsoft.com/office/drawing/2014/main" id="{5632B044-16B3-4132-9517-19219C114617}"/>
                </a:ext>
              </a:extLst>
            </p:cNvPr>
            <p:cNvSpPr>
              <a:spLocks noChangeShapeType="1"/>
            </p:cNvSpPr>
            <p:nvPr/>
          </p:nvSpPr>
          <p:spPr bwMode="auto">
            <a:xfrm>
              <a:off x="4440" y="2577"/>
              <a:ext cx="151" cy="0"/>
            </a:xfrm>
            <a:prstGeom prst="line">
              <a:avLst/>
            </a:prstGeom>
            <a:noFill/>
            <a:ln w="50800" cmpd="dbl">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37913" name="Freeform 53">
            <a:extLst>
              <a:ext uri="{FF2B5EF4-FFF2-40B4-BE49-F238E27FC236}">
                <a16:creationId xmlns:a16="http://schemas.microsoft.com/office/drawing/2014/main" id="{BA66F78A-01CD-4110-952D-4A884C7D684D}"/>
              </a:ext>
            </a:extLst>
          </p:cNvPr>
          <p:cNvSpPr>
            <a:spLocks/>
          </p:cNvSpPr>
          <p:nvPr/>
        </p:nvSpPr>
        <p:spPr bwMode="auto">
          <a:xfrm>
            <a:off x="5943600" y="4171950"/>
            <a:ext cx="896938"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0 h 240"/>
              <a:gd name="T18" fmla="*/ 2147483646 w 565"/>
              <a:gd name="T19" fmla="*/ 0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2147483646 h 240"/>
              <a:gd name="T54" fmla="*/ 2147483646 w 565"/>
              <a:gd name="T55" fmla="*/ 2147483646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14" name="Rectangle 54">
            <a:extLst>
              <a:ext uri="{FF2B5EF4-FFF2-40B4-BE49-F238E27FC236}">
                <a16:creationId xmlns:a16="http://schemas.microsoft.com/office/drawing/2014/main" id="{362EFDF9-760A-49E5-BED2-B4FF45CB3200}"/>
              </a:ext>
            </a:extLst>
          </p:cNvPr>
          <p:cNvSpPr>
            <a:spLocks noChangeArrowheads="1"/>
          </p:cNvSpPr>
          <p:nvPr/>
        </p:nvSpPr>
        <p:spPr bwMode="auto">
          <a:xfrm>
            <a:off x="6019800" y="4171950"/>
            <a:ext cx="663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since</a:t>
            </a:r>
          </a:p>
        </p:txBody>
      </p:sp>
      <p:sp>
        <p:nvSpPr>
          <p:cNvPr id="37915" name="Line 55">
            <a:extLst>
              <a:ext uri="{FF2B5EF4-FFF2-40B4-BE49-F238E27FC236}">
                <a16:creationId xmlns:a16="http://schemas.microsoft.com/office/drawing/2014/main" id="{5772A2AC-24E8-4581-85FA-EDFF8F51CCC7}"/>
              </a:ext>
            </a:extLst>
          </p:cNvPr>
          <p:cNvSpPr>
            <a:spLocks noChangeShapeType="1"/>
          </p:cNvSpPr>
          <p:nvPr/>
        </p:nvSpPr>
        <p:spPr bwMode="auto">
          <a:xfrm flipV="1">
            <a:off x="6400800" y="4552950"/>
            <a:ext cx="0" cy="4572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916" name="Freeform 17">
            <a:extLst>
              <a:ext uri="{FF2B5EF4-FFF2-40B4-BE49-F238E27FC236}">
                <a16:creationId xmlns:a16="http://schemas.microsoft.com/office/drawing/2014/main" id="{9FB0CE5C-0DD4-46BB-B19E-82A4DBB6451B}"/>
              </a:ext>
            </a:extLst>
          </p:cNvPr>
          <p:cNvSpPr>
            <a:spLocks/>
          </p:cNvSpPr>
          <p:nvPr/>
        </p:nvSpPr>
        <p:spPr bwMode="auto">
          <a:xfrm>
            <a:off x="2743200" y="5086350"/>
            <a:ext cx="1143000" cy="609600"/>
          </a:xfrm>
          <a:custGeom>
            <a:avLst/>
            <a:gdLst>
              <a:gd name="T0" fmla="*/ 0 w 864"/>
              <a:gd name="T1" fmla="*/ 2147483646 h 415"/>
              <a:gd name="T2" fmla="*/ 2147483646 w 864"/>
              <a:gd name="T3" fmla="*/ 0 h 415"/>
              <a:gd name="T4" fmla="*/ 2147483646 w 864"/>
              <a:gd name="T5" fmla="*/ 2147483646 h 415"/>
              <a:gd name="T6" fmla="*/ 2147483646 w 864"/>
              <a:gd name="T7" fmla="*/ 2147483646 h 415"/>
              <a:gd name="T8" fmla="*/ 0 w 864"/>
              <a:gd name="T9" fmla="*/ 2147483646 h 415"/>
              <a:gd name="T10" fmla="*/ 0 60000 65536"/>
              <a:gd name="T11" fmla="*/ 0 60000 65536"/>
              <a:gd name="T12" fmla="*/ 0 60000 65536"/>
              <a:gd name="T13" fmla="*/ 0 60000 65536"/>
              <a:gd name="T14" fmla="*/ 0 60000 65536"/>
              <a:gd name="T15" fmla="*/ 0 w 864"/>
              <a:gd name="T16" fmla="*/ 0 h 415"/>
              <a:gd name="T17" fmla="*/ 864 w 864"/>
              <a:gd name="T18" fmla="*/ 415 h 415"/>
            </a:gdLst>
            <a:ahLst/>
            <a:cxnLst>
              <a:cxn ang="T10">
                <a:pos x="T0" y="T1"/>
              </a:cxn>
              <a:cxn ang="T11">
                <a:pos x="T2" y="T3"/>
              </a:cxn>
              <a:cxn ang="T12">
                <a:pos x="T4" y="T5"/>
              </a:cxn>
              <a:cxn ang="T13">
                <a:pos x="T6" y="T7"/>
              </a:cxn>
              <a:cxn ang="T14">
                <a:pos x="T8" y="T9"/>
              </a:cxn>
            </a:cxnLst>
            <a:rect l="T15" t="T16" r="T17" b="T18"/>
            <a:pathLst>
              <a:path w="864" h="415">
                <a:moveTo>
                  <a:pt x="0" y="208"/>
                </a:moveTo>
                <a:lnTo>
                  <a:pt x="426" y="0"/>
                </a:lnTo>
                <a:lnTo>
                  <a:pt x="863" y="214"/>
                </a:lnTo>
                <a:lnTo>
                  <a:pt x="426" y="414"/>
                </a:lnTo>
                <a:lnTo>
                  <a:pt x="0" y="208"/>
                </a:lnTo>
              </a:path>
            </a:pathLst>
          </a:custGeom>
          <a:noFill/>
          <a:ln w="38100" cap="rnd" cmpd="dbl">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17" name="Rectangle 57">
            <a:extLst>
              <a:ext uri="{FF2B5EF4-FFF2-40B4-BE49-F238E27FC236}">
                <a16:creationId xmlns:a16="http://schemas.microsoft.com/office/drawing/2014/main" id="{DB588919-66BF-428F-8FBE-17C63DADFC52}"/>
              </a:ext>
            </a:extLst>
          </p:cNvPr>
          <p:cNvSpPr>
            <a:spLocks noChangeArrowheads="1"/>
          </p:cNvSpPr>
          <p:nvPr/>
        </p:nvSpPr>
        <p:spPr bwMode="auto">
          <a:xfrm>
            <a:off x="2743200" y="5162550"/>
            <a:ext cx="1095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b="1">
                <a:solidFill>
                  <a:srgbClr val="008000"/>
                </a:solidFill>
              </a:rPr>
              <a:t>sponsOf</a:t>
            </a:r>
          </a:p>
        </p:txBody>
      </p:sp>
      <p:sp>
        <p:nvSpPr>
          <p:cNvPr id="37918" name="Rectangle 59">
            <a:extLst>
              <a:ext uri="{FF2B5EF4-FFF2-40B4-BE49-F238E27FC236}">
                <a16:creationId xmlns:a16="http://schemas.microsoft.com/office/drawing/2014/main" id="{502C0D5C-0020-4629-A062-BEFADCF4C9D9}"/>
              </a:ext>
            </a:extLst>
          </p:cNvPr>
          <p:cNvSpPr>
            <a:spLocks noChangeArrowheads="1"/>
          </p:cNvSpPr>
          <p:nvPr/>
        </p:nvSpPr>
        <p:spPr bwMode="auto">
          <a:xfrm>
            <a:off x="4337050" y="5086350"/>
            <a:ext cx="1009650" cy="704850"/>
          </a:xfrm>
          <a:prstGeom prst="rect">
            <a:avLst/>
          </a:prstGeom>
          <a:noFill/>
          <a:ln w="38100" cmpd="dbl">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b="1">
                <a:solidFill>
                  <a:srgbClr val="008000"/>
                </a:solidFill>
              </a:rPr>
              <a:t>Spon-</a:t>
            </a:r>
          </a:p>
          <a:p>
            <a:pPr>
              <a:spcBef>
                <a:spcPct val="0"/>
              </a:spcBef>
              <a:buClrTx/>
              <a:buSzTx/>
              <a:buFontTx/>
              <a:buNone/>
            </a:pPr>
            <a:r>
              <a:rPr lang="en-US" altLang="en-US" sz="2000" b="1">
                <a:solidFill>
                  <a:srgbClr val="008000"/>
                </a:solidFill>
              </a:rPr>
              <a:t>sorship</a:t>
            </a:r>
          </a:p>
        </p:txBody>
      </p:sp>
      <p:sp>
        <p:nvSpPr>
          <p:cNvPr id="37919" name="Line 60">
            <a:extLst>
              <a:ext uri="{FF2B5EF4-FFF2-40B4-BE49-F238E27FC236}">
                <a16:creationId xmlns:a16="http://schemas.microsoft.com/office/drawing/2014/main" id="{B4B7F406-47B5-4E2D-8434-94624F15A665}"/>
              </a:ext>
            </a:extLst>
          </p:cNvPr>
          <p:cNvSpPr>
            <a:spLocks noChangeShapeType="1"/>
          </p:cNvSpPr>
          <p:nvPr/>
        </p:nvSpPr>
        <p:spPr bwMode="auto">
          <a:xfrm flipV="1">
            <a:off x="5334000" y="5314950"/>
            <a:ext cx="381000" cy="19050"/>
          </a:xfrm>
          <a:prstGeom prst="line">
            <a:avLst/>
          </a:prstGeom>
          <a:noFill/>
          <a:ln w="38100" cmpd="dbl">
            <a:solidFill>
              <a:schemeClr val="tx2"/>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37920" name="Line 61">
            <a:extLst>
              <a:ext uri="{FF2B5EF4-FFF2-40B4-BE49-F238E27FC236}">
                <a16:creationId xmlns:a16="http://schemas.microsoft.com/office/drawing/2014/main" id="{A812AD66-7965-41C0-8866-F45EDD423849}"/>
              </a:ext>
            </a:extLst>
          </p:cNvPr>
          <p:cNvSpPr>
            <a:spLocks noChangeShapeType="1"/>
          </p:cNvSpPr>
          <p:nvPr/>
        </p:nvSpPr>
        <p:spPr bwMode="auto">
          <a:xfrm flipH="1">
            <a:off x="3886200" y="5391150"/>
            <a:ext cx="457200" cy="19050"/>
          </a:xfrm>
          <a:prstGeom prst="line">
            <a:avLst/>
          </a:prstGeom>
          <a:noFill/>
          <a:ln w="38100" cmpd="dbl">
            <a:solidFill>
              <a:schemeClr val="tx2"/>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60" name="Rectangle 4">
            <a:extLst>
              <a:ext uri="{FF2B5EF4-FFF2-40B4-BE49-F238E27FC236}">
                <a16:creationId xmlns:a16="http://schemas.microsoft.com/office/drawing/2014/main" id="{F95DB4F5-5EE8-4827-AE7F-8166BCE36B7D}"/>
              </a:ext>
            </a:extLst>
          </p:cNvPr>
          <p:cNvSpPr txBox="1">
            <a:spLocks noChangeArrowheads="1"/>
          </p:cNvSpPr>
          <p:nvPr/>
        </p:nvSpPr>
        <p:spPr bwMode="auto">
          <a:xfrm>
            <a:off x="46038" y="77788"/>
            <a:ext cx="3992562" cy="701675"/>
          </a:xfrm>
          <a:prstGeom prst="rect">
            <a:avLst/>
          </a:prstGeom>
          <a:gradFill rotWithShape="1">
            <a:gsLst>
              <a:gs pos="0">
                <a:srgbClr val="FFD8D9"/>
              </a:gs>
              <a:gs pos="64999">
                <a:srgbClr val="FFA2A5"/>
              </a:gs>
              <a:gs pos="100000">
                <a:srgbClr val="FF7A7F"/>
              </a:gs>
            </a:gsLst>
            <a:lin ang="5400000" scaled="1"/>
          </a:gradFill>
          <a:ln w="9525">
            <a:solidFill>
              <a:srgbClr val="FD0023"/>
            </a:solidFill>
            <a:miter lim="800000"/>
            <a:headEnd/>
            <a:tailEnd/>
          </a:ln>
          <a:effectLst>
            <a:outerShdw blurRad="40000" dist="20000" dir="5400000" rotWithShape="0">
              <a:srgbClr val="808080">
                <a:alpha val="37999"/>
              </a:srgbClr>
            </a:outerShdw>
          </a:effectLst>
        </p:spPr>
        <p:txBody>
          <a:bodyPr lIns="90488" tIns="44450" rIns="90488" bIns="44450" anchor="ctr"/>
          <a:lstStyle>
            <a:lvl1pPr>
              <a:defRPr sz="2000">
                <a:solidFill>
                  <a:schemeClr val="tx1"/>
                </a:solidFill>
                <a:latin typeface="Times" panose="02020603050405020304" pitchFamily="18" charset="0"/>
                <a:ea typeface="MS PGothic" panose="020B0600070205080204" pitchFamily="34" charset="-128"/>
              </a:defRPr>
            </a:lvl1pPr>
            <a:lvl2pPr marL="742950" indent="-285750">
              <a:defRPr sz="2000">
                <a:solidFill>
                  <a:schemeClr val="tx1"/>
                </a:solidFill>
                <a:latin typeface="Times" panose="02020603050405020304" pitchFamily="18" charset="0"/>
                <a:ea typeface="MS PGothic" panose="020B0600070205080204" pitchFamily="34" charset="-128"/>
              </a:defRPr>
            </a:lvl2pPr>
            <a:lvl3pPr marL="1143000" indent="-228600">
              <a:defRPr sz="2000">
                <a:solidFill>
                  <a:schemeClr val="tx1"/>
                </a:solidFill>
                <a:latin typeface="Times" panose="02020603050405020304" pitchFamily="18" charset="0"/>
                <a:ea typeface="MS PGothic" panose="020B0600070205080204" pitchFamily="34" charset="-128"/>
              </a:defRPr>
            </a:lvl3pPr>
            <a:lvl4pPr marL="1600200" indent="-228600">
              <a:defRPr sz="2000">
                <a:solidFill>
                  <a:schemeClr val="tx1"/>
                </a:solidFill>
                <a:latin typeface="Times" panose="02020603050405020304" pitchFamily="18" charset="0"/>
                <a:ea typeface="MS PGothic" panose="020B0600070205080204" pitchFamily="34" charset="-128"/>
              </a:defRPr>
            </a:lvl4pPr>
            <a:lvl5pPr marL="2057400" indent="-228600">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anose="02020603050405020304" pitchFamily="18" charset="0"/>
                <a:ea typeface="MS PGothic" panose="020B0600070205080204" pitchFamily="34" charset="-128"/>
              </a:defRPr>
            </a:lvl9pPr>
          </a:lstStyle>
          <a:p>
            <a:pPr>
              <a:defRPr/>
            </a:pPr>
            <a:r>
              <a:rPr lang="en-US" altLang="en-US" sz="3200">
                <a:solidFill>
                  <a:schemeClr val="tx2"/>
                </a:solidFill>
              </a:rPr>
              <a:t>Step 2 of reification</a:t>
            </a:r>
            <a:endParaRPr lang="en-US" altLang="en-US" sz="4000" i="1">
              <a:solidFill>
                <a:schemeClr val="tx2"/>
              </a:solidFill>
            </a:endParaRPr>
          </a:p>
        </p:txBody>
      </p:sp>
      <p:sp>
        <p:nvSpPr>
          <p:cNvPr id="61" name="5-Point Star 60">
            <a:extLst>
              <a:ext uri="{FF2B5EF4-FFF2-40B4-BE49-F238E27FC236}">
                <a16:creationId xmlns:a16="http://schemas.microsoft.com/office/drawing/2014/main" id="{CC26D60E-C1F5-43B0-B6E7-96CD51A8493E}"/>
              </a:ext>
            </a:extLst>
          </p:cNvPr>
          <p:cNvSpPr/>
          <p:nvPr/>
        </p:nvSpPr>
        <p:spPr bwMode="auto">
          <a:xfrm>
            <a:off x="8861425" y="46038"/>
            <a:ext cx="282575" cy="228600"/>
          </a:xfrm>
          <a:prstGeom prst="star5">
            <a:avLst/>
          </a:prstGeom>
          <a:solidFill>
            <a:schemeClr val="accent2"/>
          </a:solidFill>
          <a:ln w="12700" cap="flat" cmpd="sng" algn="ctr">
            <a:solidFill>
              <a:schemeClr val="tx2"/>
            </a:solidFill>
            <a:prstDash val="solid"/>
            <a:round/>
            <a:headEnd type="none" w="sm" len="sm"/>
            <a:tailEnd type="none" w="sm" len="sm"/>
          </a:ln>
          <a:effectLst/>
        </p:spPr>
        <p:txBody>
          <a:bodyPr/>
          <a:lstStyle/>
          <a:p>
            <a:pPr>
              <a:defRPr/>
            </a:pPr>
            <a:endParaRPr lang="en-US">
              <a:latin typeface="Times" charset="0"/>
              <a:ea typeface="ＭＳ Ｐゴシック" charset="0"/>
              <a:cs typeface="ＭＳ Ｐゴシック" charset="0"/>
            </a:endParaRPr>
          </a:p>
        </p:txBody>
      </p:sp>
      <p:sp>
        <p:nvSpPr>
          <p:cNvPr id="37923" name="Rectangle 4">
            <a:extLst>
              <a:ext uri="{FF2B5EF4-FFF2-40B4-BE49-F238E27FC236}">
                <a16:creationId xmlns:a16="http://schemas.microsoft.com/office/drawing/2014/main" id="{32BDEAE1-6591-45C6-AC6C-7EA24435C9D6}"/>
              </a:ext>
            </a:extLst>
          </p:cNvPr>
          <p:cNvSpPr txBox="1">
            <a:spLocks noChangeArrowheads="1"/>
          </p:cNvSpPr>
          <p:nvPr/>
        </p:nvSpPr>
        <p:spPr bwMode="auto">
          <a:xfrm>
            <a:off x="46038" y="5999163"/>
            <a:ext cx="8685212" cy="73818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i="1">
                <a:solidFill>
                  <a:schemeClr val="folHlink"/>
                </a:solidFill>
              </a:rPr>
              <a:t>The "key" of </a:t>
            </a:r>
            <a:r>
              <a:rPr lang="en-US" altLang="en-US" b="1" i="1">
                <a:solidFill>
                  <a:schemeClr val="folHlink"/>
                </a:solidFill>
              </a:rPr>
              <a:t>Sponsorship</a:t>
            </a:r>
            <a:r>
              <a:rPr lang="en-US" altLang="en-US" i="1">
                <a:solidFill>
                  <a:schemeClr val="folHlink"/>
                </a:solidFill>
              </a:rPr>
              <a:t> is (pid,did) – the combination of the keys of the entities the weak entity depends on for identification.</a:t>
            </a:r>
            <a:endParaRPr lang="en-US" altLang="en-US" sz="2800" i="1">
              <a:solidFill>
                <a:srgbClr val="FF0000"/>
              </a:solidFill>
            </a:endParaRP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8D4688F-8BA3-421E-AB76-704F5EB47A7A}"/>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endParaRPr lang="en-US" altLang="en-US" sz="2000"/>
          </a:p>
        </p:txBody>
      </p:sp>
      <p:sp>
        <p:nvSpPr>
          <p:cNvPr id="39939" name="Rectangle 3">
            <a:extLst>
              <a:ext uri="{FF2B5EF4-FFF2-40B4-BE49-F238E27FC236}">
                <a16:creationId xmlns:a16="http://schemas.microsoft.com/office/drawing/2014/main" id="{B0E19EEC-22FC-4A16-B67A-6FF69E8B54BE}"/>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endParaRPr lang="en-US" altLang="en-US" sz="2000"/>
          </a:p>
        </p:txBody>
      </p:sp>
      <p:sp>
        <p:nvSpPr>
          <p:cNvPr id="39940" name="Rectangle 4">
            <a:extLst>
              <a:ext uri="{FF2B5EF4-FFF2-40B4-BE49-F238E27FC236}">
                <a16:creationId xmlns:a16="http://schemas.microsoft.com/office/drawing/2014/main" id="{1217D0E4-6EC8-413C-AF43-DE8A1779ECB3}"/>
              </a:ext>
            </a:extLst>
          </p:cNvPr>
          <p:cNvSpPr>
            <a:spLocks noGrp="1" noChangeArrowheads="1"/>
          </p:cNvSpPr>
          <p:nvPr>
            <p:ph type="title"/>
          </p:nvPr>
        </p:nvSpPr>
        <p:spPr>
          <a:xfrm>
            <a:off x="647700" y="76200"/>
            <a:ext cx="7848600" cy="609600"/>
          </a:xfrm>
          <a:noFill/>
        </p:spPr>
        <p:txBody>
          <a:bodyPr/>
          <a:lstStyle/>
          <a:p>
            <a:pPr algn="ctr"/>
            <a:r>
              <a:rPr lang="en-US" altLang="en-US" sz="3200" b="1" dirty="0"/>
              <a:t>How to develop an EER model (1)</a:t>
            </a:r>
          </a:p>
        </p:txBody>
      </p:sp>
      <p:sp>
        <p:nvSpPr>
          <p:cNvPr id="39941" name="Rectangle 5">
            <a:extLst>
              <a:ext uri="{FF2B5EF4-FFF2-40B4-BE49-F238E27FC236}">
                <a16:creationId xmlns:a16="http://schemas.microsoft.com/office/drawing/2014/main" id="{28886D09-3321-40A7-9FD8-BD6F34D734A7}"/>
              </a:ext>
            </a:extLst>
          </p:cNvPr>
          <p:cNvSpPr>
            <a:spLocks noGrp="1" noChangeArrowheads="1"/>
          </p:cNvSpPr>
          <p:nvPr>
            <p:ph type="body" idx="1"/>
          </p:nvPr>
        </p:nvSpPr>
        <p:spPr>
          <a:xfrm>
            <a:off x="152400" y="609600"/>
            <a:ext cx="8686800" cy="5867400"/>
          </a:xfrm>
          <a:noFill/>
        </p:spPr>
        <p:txBody>
          <a:bodyPr/>
          <a:lstStyle/>
          <a:p>
            <a:pPr>
              <a:lnSpc>
                <a:spcPct val="90000"/>
              </a:lnSpc>
            </a:pPr>
            <a:r>
              <a:rPr lang="en-US" altLang="en-US" dirty="0"/>
              <a:t>Figure out what entities/objects are mentioned</a:t>
            </a:r>
          </a:p>
          <a:p>
            <a:pPr lvl="1">
              <a:lnSpc>
                <a:spcPct val="90000"/>
              </a:lnSpc>
            </a:pPr>
            <a:r>
              <a:rPr lang="en-US" altLang="en-US" dirty="0"/>
              <a:t> beware of synonyms and homonyms</a:t>
            </a:r>
          </a:p>
          <a:p>
            <a:pPr lvl="1">
              <a:lnSpc>
                <a:spcPct val="90000"/>
              </a:lnSpc>
            </a:pPr>
            <a:r>
              <a:rPr lang="en-US" altLang="en-US" dirty="0"/>
              <a:t> in general, new entity classes should be "useful" (have something to say about them)</a:t>
            </a:r>
          </a:p>
          <a:p>
            <a:pPr>
              <a:lnSpc>
                <a:spcPct val="90000"/>
              </a:lnSpc>
            </a:pPr>
            <a:r>
              <a:rPr lang="en-US" altLang="en-US" dirty="0"/>
              <a:t> Figure out what relationships between the entities are useful, and their arity (binary, ternary)</a:t>
            </a:r>
          </a:p>
          <a:p>
            <a:pPr lvl="1">
              <a:lnSpc>
                <a:spcPct val="90000"/>
              </a:lnSpc>
            </a:pPr>
            <a:r>
              <a:rPr lang="en-US" altLang="en-US" dirty="0"/>
              <a:t>     remember to label roles on relationships involving the same entity more than once</a:t>
            </a:r>
          </a:p>
          <a:p>
            <a:pPr>
              <a:lnSpc>
                <a:spcPct val="90000"/>
              </a:lnSpc>
            </a:pPr>
            <a:r>
              <a:rPr lang="en-US" altLang="en-US" dirty="0"/>
              <a:t>  Add attributes describing entities</a:t>
            </a:r>
          </a:p>
          <a:p>
            <a:pPr>
              <a:lnSpc>
                <a:spcPct val="90000"/>
              </a:lnSpc>
            </a:pPr>
            <a:r>
              <a:rPr lang="en-US" altLang="en-US" dirty="0"/>
              <a:t>Underline </a:t>
            </a:r>
            <a:r>
              <a:rPr lang="en-US" altLang="en-US" i="1" dirty="0"/>
              <a:t>key </a:t>
            </a:r>
            <a:r>
              <a:rPr lang="en-US" altLang="en-US" dirty="0"/>
              <a:t> attributes</a:t>
            </a:r>
          </a:p>
          <a:p>
            <a:pPr>
              <a:lnSpc>
                <a:spcPct val="90000"/>
              </a:lnSpc>
            </a:pPr>
            <a:r>
              <a:rPr lang="en-US" altLang="en-US" dirty="0"/>
              <a:t>Abstract out commonalities into super-classes related by </a:t>
            </a:r>
            <a:r>
              <a:rPr lang="en-US" altLang="en-US" dirty="0" err="1"/>
              <a:t>IsA</a:t>
            </a:r>
            <a:r>
              <a:rPr lang="en-US" altLang="en-US" dirty="0"/>
              <a:t> relationship</a:t>
            </a:r>
          </a:p>
          <a:p>
            <a:pPr lvl="1">
              <a:lnSpc>
                <a:spcPct val="90000"/>
              </a:lnSpc>
            </a:pPr>
            <a:r>
              <a:rPr lang="en-US" altLang="en-US" dirty="0"/>
              <a:t>        add </a:t>
            </a:r>
            <a:r>
              <a:rPr lang="en-US" altLang="en-US" i="1" dirty="0"/>
              <a:t>disjoint</a:t>
            </a:r>
            <a:r>
              <a:rPr lang="en-US" altLang="en-US" dirty="0"/>
              <a:t> and/or </a:t>
            </a:r>
            <a:r>
              <a:rPr lang="en-US" altLang="en-US" i="1" dirty="0"/>
              <a:t>covers</a:t>
            </a:r>
            <a:r>
              <a:rPr lang="en-US" altLang="en-US" dirty="0"/>
              <a:t> annotations on the set of subclasses </a:t>
            </a:r>
          </a:p>
          <a:p>
            <a:pPr>
              <a:lnSpc>
                <a:spcPct val="90000"/>
              </a:lnSpc>
            </a:pPr>
            <a:r>
              <a:rPr lang="en-US" altLang="en-US" dirty="0"/>
              <a:t> Add attributes describing relationships</a:t>
            </a:r>
          </a:p>
          <a:p>
            <a:pPr lvl="1">
              <a:lnSpc>
                <a:spcPct val="90000"/>
              </a:lnSpc>
            </a:pPr>
            <a:r>
              <a:rPr lang="en-US" altLang="en-US" dirty="0"/>
              <a:t> remember that there can be only one relationship tuple with the same participants</a:t>
            </a:r>
          </a:p>
          <a:p>
            <a:pPr>
              <a:lnSpc>
                <a:spcPct val="90000"/>
              </a:lnSpc>
            </a:pPr>
            <a:endParaRPr lang="en-US" altLang="en-US" dirty="0"/>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612AFC5-E70D-4E57-83C7-6851FBBB4576}"/>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endParaRPr lang="en-US" altLang="en-US" sz="2000"/>
          </a:p>
        </p:txBody>
      </p:sp>
      <p:sp>
        <p:nvSpPr>
          <p:cNvPr id="41987" name="Rectangle 3">
            <a:extLst>
              <a:ext uri="{FF2B5EF4-FFF2-40B4-BE49-F238E27FC236}">
                <a16:creationId xmlns:a16="http://schemas.microsoft.com/office/drawing/2014/main" id="{35A14983-65BB-45C4-9BFD-87A173835E02}"/>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endParaRPr lang="en-US" altLang="en-US" sz="2000"/>
          </a:p>
        </p:txBody>
      </p:sp>
      <p:sp>
        <p:nvSpPr>
          <p:cNvPr id="41988" name="Rectangle 4">
            <a:extLst>
              <a:ext uri="{FF2B5EF4-FFF2-40B4-BE49-F238E27FC236}">
                <a16:creationId xmlns:a16="http://schemas.microsoft.com/office/drawing/2014/main" id="{A6CB7F70-1AFE-4F49-89F4-5170BD97D149}"/>
              </a:ext>
            </a:extLst>
          </p:cNvPr>
          <p:cNvSpPr>
            <a:spLocks noGrp="1" noChangeArrowheads="1"/>
          </p:cNvSpPr>
          <p:nvPr>
            <p:ph type="title"/>
          </p:nvPr>
        </p:nvSpPr>
        <p:spPr>
          <a:xfrm>
            <a:off x="647700" y="76200"/>
            <a:ext cx="7848600" cy="609600"/>
          </a:xfrm>
          <a:noFill/>
        </p:spPr>
        <p:txBody>
          <a:bodyPr/>
          <a:lstStyle/>
          <a:p>
            <a:pPr algn="ctr"/>
            <a:r>
              <a:rPr lang="en-US" altLang="en-US" sz="3200" dirty="0"/>
              <a:t>ER methodology (2)</a:t>
            </a:r>
          </a:p>
        </p:txBody>
      </p:sp>
      <p:sp>
        <p:nvSpPr>
          <p:cNvPr id="41989" name="Rectangle 5">
            <a:extLst>
              <a:ext uri="{FF2B5EF4-FFF2-40B4-BE49-F238E27FC236}">
                <a16:creationId xmlns:a16="http://schemas.microsoft.com/office/drawing/2014/main" id="{65A61CFA-9A27-48EC-ADB0-183A49237CE7}"/>
              </a:ext>
            </a:extLst>
          </p:cNvPr>
          <p:cNvSpPr>
            <a:spLocks noGrp="1" noChangeArrowheads="1"/>
          </p:cNvSpPr>
          <p:nvPr>
            <p:ph type="body" idx="1"/>
          </p:nvPr>
        </p:nvSpPr>
        <p:spPr>
          <a:xfrm>
            <a:off x="152400" y="685800"/>
            <a:ext cx="8686800" cy="5029200"/>
          </a:xfrm>
          <a:noFill/>
        </p:spPr>
        <p:txBody>
          <a:bodyPr/>
          <a:lstStyle/>
          <a:p>
            <a:pPr>
              <a:lnSpc>
                <a:spcPct val="90000"/>
              </a:lnSpc>
            </a:pPr>
            <a:r>
              <a:rPr lang="en-US" altLang="en-US" dirty="0"/>
              <a:t>Specify cardinality constraints on relationships (</a:t>
            </a:r>
            <a:r>
              <a:rPr lang="en-US" altLang="en-US" i="1" dirty="0"/>
              <a:t>total</a:t>
            </a:r>
            <a:r>
              <a:rPr lang="en-US" altLang="en-US" dirty="0"/>
              <a:t>: lower bound  &gt; 0, </a:t>
            </a:r>
            <a:r>
              <a:rPr lang="en-US" altLang="en-US" i="1" dirty="0"/>
              <a:t>functional</a:t>
            </a:r>
            <a:r>
              <a:rPr lang="en-US" altLang="en-US" dirty="0"/>
              <a:t>: upper bound=1)</a:t>
            </a:r>
          </a:p>
          <a:p>
            <a:pPr>
              <a:lnSpc>
                <a:spcPct val="90000"/>
              </a:lnSpc>
            </a:pPr>
            <a:r>
              <a:rPr lang="en-US" altLang="en-US" dirty="0"/>
              <a:t> Find keys for entities</a:t>
            </a:r>
          </a:p>
          <a:p>
            <a:pPr lvl="1">
              <a:lnSpc>
                <a:spcPct val="90000"/>
              </a:lnSpc>
            </a:pPr>
            <a:r>
              <a:rPr lang="en-US" altLang="en-US" dirty="0"/>
              <a:t>        if only partial key exists, see if there are identifying relationships so you can make it a </a:t>
            </a:r>
            <a:r>
              <a:rPr lang="en-US" altLang="en-US" i="1" dirty="0"/>
              <a:t>weak entity</a:t>
            </a:r>
          </a:p>
          <a:p>
            <a:pPr lvl="1">
              <a:lnSpc>
                <a:spcPct val="90000"/>
              </a:lnSpc>
            </a:pPr>
            <a:r>
              <a:rPr lang="en-US" altLang="en-US" dirty="0"/>
              <a:t>        otherwise, you may need to generate internal identifiers (e.g., </a:t>
            </a:r>
            <a:r>
              <a:rPr lang="en-US" altLang="en-US" dirty="0" err="1">
                <a:latin typeface="Courier" pitchFamily="49" charset="0"/>
              </a:rPr>
              <a:t>studentId</a:t>
            </a:r>
            <a:r>
              <a:rPr lang="en-US" altLang="en-US" dirty="0"/>
              <a:t>)</a:t>
            </a:r>
          </a:p>
          <a:p>
            <a:pPr lvl="1">
              <a:lnSpc>
                <a:spcPct val="90000"/>
              </a:lnSpc>
            </a:pPr>
            <a:r>
              <a:rPr lang="en-US" altLang="en-US" dirty="0"/>
              <a:t>        remember that every </a:t>
            </a:r>
            <a:r>
              <a:rPr lang="en-US" altLang="en-US" dirty="0" err="1"/>
              <a:t>IsA</a:t>
            </a:r>
            <a:r>
              <a:rPr lang="en-US" altLang="en-US" dirty="0"/>
              <a:t> hierarchy needs a key </a:t>
            </a:r>
            <a:r>
              <a:rPr lang="en-US" altLang="en-US" u="sng" dirty="0"/>
              <a:t>at the top</a:t>
            </a:r>
            <a:r>
              <a:rPr lang="en-US" altLang="en-US" dirty="0"/>
              <a:t>, which is inherited to all subclasses</a:t>
            </a:r>
          </a:p>
          <a:p>
            <a:pPr>
              <a:lnSpc>
                <a:spcPct val="90000"/>
              </a:lnSpc>
            </a:pPr>
            <a:r>
              <a:rPr lang="en-US" altLang="en-US" dirty="0"/>
              <a:t>    If relationships need to participate in other relationships they need to be made aggregates or reified.</a:t>
            </a:r>
          </a:p>
          <a:p>
            <a:pPr>
              <a:lnSpc>
                <a:spcPct val="90000"/>
              </a:lnSpc>
            </a:pPr>
            <a:r>
              <a:rPr lang="en-US" altLang="en-US" dirty="0"/>
              <a:t>If you want subtypes for relationships, they need to be reified</a:t>
            </a:r>
          </a:p>
        </p:txBody>
      </p:sp>
      <p:sp>
        <p:nvSpPr>
          <p:cNvPr id="8" name="Rectangle 5">
            <a:extLst>
              <a:ext uri="{FF2B5EF4-FFF2-40B4-BE49-F238E27FC236}">
                <a16:creationId xmlns:a16="http://schemas.microsoft.com/office/drawing/2014/main" id="{D3BDDAA9-0743-42AB-9090-607D4C000656}"/>
              </a:ext>
            </a:extLst>
          </p:cNvPr>
          <p:cNvSpPr txBox="1">
            <a:spLocks noChangeArrowheads="1"/>
          </p:cNvSpPr>
          <p:nvPr/>
        </p:nvSpPr>
        <p:spPr bwMode="auto">
          <a:xfrm>
            <a:off x="304800" y="4876800"/>
            <a:ext cx="8534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342900" indent="-342900">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nSpc>
                <a:spcPct val="90000"/>
              </a:lnSpc>
            </a:pPr>
            <a:endParaRPr lang="en-US" altLang="en-US" sz="2000" b="1"/>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FFCE7E1-96F6-4688-A1A1-FF1BA12438B6}"/>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endParaRPr lang="en-US" altLang="en-US" sz="2000"/>
          </a:p>
        </p:txBody>
      </p:sp>
      <p:sp>
        <p:nvSpPr>
          <p:cNvPr id="44035" name="Rectangle 3">
            <a:extLst>
              <a:ext uri="{FF2B5EF4-FFF2-40B4-BE49-F238E27FC236}">
                <a16:creationId xmlns:a16="http://schemas.microsoft.com/office/drawing/2014/main" id="{02B1715F-7746-465A-8337-C6ACF5041664}"/>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endParaRPr lang="en-US" altLang="en-US" sz="2000"/>
          </a:p>
        </p:txBody>
      </p:sp>
      <p:sp>
        <p:nvSpPr>
          <p:cNvPr id="44036" name="Rectangle 4">
            <a:extLst>
              <a:ext uri="{FF2B5EF4-FFF2-40B4-BE49-F238E27FC236}">
                <a16:creationId xmlns:a16="http://schemas.microsoft.com/office/drawing/2014/main" id="{517B7AED-38DD-49C5-98EA-0EE6C2FCDE86}"/>
              </a:ext>
            </a:extLst>
          </p:cNvPr>
          <p:cNvSpPr>
            <a:spLocks noGrp="1" noChangeArrowheads="1"/>
          </p:cNvSpPr>
          <p:nvPr>
            <p:ph type="title"/>
          </p:nvPr>
        </p:nvSpPr>
        <p:spPr>
          <a:xfrm>
            <a:off x="647700" y="76200"/>
            <a:ext cx="7848600" cy="609600"/>
          </a:xfrm>
          <a:noFill/>
        </p:spPr>
        <p:txBody>
          <a:bodyPr/>
          <a:lstStyle/>
          <a:p>
            <a:pPr algn="ctr"/>
            <a:r>
              <a:rPr lang="en-US" altLang="en-US" sz="3200" dirty="0"/>
              <a:t>ER methodology (3)</a:t>
            </a:r>
          </a:p>
        </p:txBody>
      </p:sp>
      <p:sp>
        <p:nvSpPr>
          <p:cNvPr id="44037" name="Rectangle 5">
            <a:extLst>
              <a:ext uri="{FF2B5EF4-FFF2-40B4-BE49-F238E27FC236}">
                <a16:creationId xmlns:a16="http://schemas.microsoft.com/office/drawing/2014/main" id="{CB45BA2D-06EF-47D1-A1EC-26BDF21EAA13}"/>
              </a:ext>
            </a:extLst>
          </p:cNvPr>
          <p:cNvSpPr>
            <a:spLocks noGrp="1" noChangeArrowheads="1"/>
          </p:cNvSpPr>
          <p:nvPr>
            <p:ph type="body" idx="1"/>
          </p:nvPr>
        </p:nvSpPr>
        <p:spPr>
          <a:xfrm>
            <a:off x="152400" y="685800"/>
            <a:ext cx="8686800" cy="5867400"/>
          </a:xfrm>
          <a:noFill/>
        </p:spPr>
        <p:txBody>
          <a:bodyPr/>
          <a:lstStyle/>
          <a:p>
            <a:pPr>
              <a:lnSpc>
                <a:spcPct val="90000"/>
              </a:lnSpc>
            </a:pPr>
            <a:r>
              <a:rPr lang="en-US" altLang="en-US" dirty="0"/>
              <a:t>Lookout for redundancy, especially among relationships.</a:t>
            </a:r>
          </a:p>
          <a:p>
            <a:pPr lvl="1">
              <a:lnSpc>
                <a:spcPct val="90000"/>
              </a:lnSpc>
              <a:buFont typeface="Wingdings" panose="05000000000000000000" pitchFamily="2" charset="2"/>
              <a:buNone/>
            </a:pPr>
            <a:r>
              <a:rPr lang="en-US" altLang="en-US" dirty="0"/>
              <a:t>        Bad idea to model both &lt;</a:t>
            </a:r>
            <a:r>
              <a:rPr lang="en-US" altLang="en-US" dirty="0" err="1"/>
              <a:t>parentOf</a:t>
            </a:r>
            <a:r>
              <a:rPr lang="en-US" altLang="en-US" dirty="0"/>
              <a:t>&gt; and &lt;</a:t>
            </a:r>
            <a:r>
              <a:rPr lang="en-US" altLang="en-US" dirty="0" err="1"/>
              <a:t>childOf</a:t>
            </a:r>
            <a:r>
              <a:rPr lang="en-US" altLang="en-US" dirty="0"/>
              <a:t>&gt; as separate relationships</a:t>
            </a:r>
          </a:p>
          <a:p>
            <a:pPr>
              <a:lnSpc>
                <a:spcPct val="90000"/>
              </a:lnSpc>
            </a:pPr>
            <a:r>
              <a:rPr lang="en-US" altLang="en-US" dirty="0"/>
              <a:t>Avoid creating sub-classes that are open ended and time dependent (e.g., </a:t>
            </a:r>
            <a:r>
              <a:rPr lang="en-US" altLang="en-US" dirty="0" err="1"/>
              <a:t>DickensBooks</a:t>
            </a:r>
            <a:r>
              <a:rPr lang="en-US" altLang="en-US" dirty="0"/>
              <a:t>, </a:t>
            </a:r>
            <a:r>
              <a:rPr lang="en-US" altLang="en-US" dirty="0" err="1"/>
              <a:t>TolkienBooks</a:t>
            </a:r>
            <a:r>
              <a:rPr lang="en-US" altLang="en-US" dirty="0"/>
              <a:t>,  ISA Books) because when there is a new “hot author”, you will need to add a class like </a:t>
            </a:r>
            <a:r>
              <a:rPr lang="en-US" altLang="en-US" dirty="0" err="1"/>
              <a:t>RawlingBooks</a:t>
            </a:r>
            <a:r>
              <a:rPr lang="en-US" altLang="en-US" dirty="0"/>
              <a:t>. </a:t>
            </a:r>
            <a:r>
              <a:rPr lang="en-US" altLang="en-US" b="1" dirty="0"/>
              <a:t>And then you need to recompile the programs! </a:t>
            </a:r>
            <a:r>
              <a:rPr lang="en-US" altLang="en-US" dirty="0"/>
              <a:t>Keep such information as data.</a:t>
            </a:r>
            <a:endParaRPr lang="en-US" altLang="en-US" b="1" dirty="0"/>
          </a:p>
          <a:p>
            <a:pPr>
              <a:lnSpc>
                <a:spcPct val="90000"/>
              </a:lnSpc>
              <a:buFont typeface="Wingdings" panose="05000000000000000000" pitchFamily="2" charset="2"/>
              <a:buNone/>
            </a:pPr>
            <a:endParaRPr lang="en-US" altLang="en-US" dirty="0"/>
          </a:p>
          <a:p>
            <a:pPr>
              <a:lnSpc>
                <a:spcPct val="90000"/>
              </a:lnSpc>
            </a:pPr>
            <a:r>
              <a:rPr lang="en-US" altLang="en-US" dirty="0"/>
              <a:t>    State any other constraints that cannot be expressed in the ER notation  (e.g., managers earn more than their subordinates) in English.</a:t>
            </a: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B2B6F07-174E-4BB7-9608-DE2041442476}"/>
              </a:ext>
            </a:extLst>
          </p:cNvPr>
          <p:cNvSpPr>
            <a:spLocks noGrp="1" noChangeArrowheads="1"/>
          </p:cNvSpPr>
          <p:nvPr>
            <p:ph type="title"/>
          </p:nvPr>
        </p:nvSpPr>
        <p:spPr>
          <a:xfrm>
            <a:off x="36136" y="76200"/>
            <a:ext cx="9158288" cy="914400"/>
          </a:xfrm>
          <a:noFill/>
          <a:ln>
            <a:solidFill>
              <a:schemeClr val="accent2"/>
            </a:solidFill>
            <a:miter lim="800000"/>
            <a:headEnd/>
            <a:tailEnd/>
          </a:ln>
        </p:spPr>
        <p:txBody>
          <a:bodyPr/>
          <a:lstStyle/>
          <a:p>
            <a:pPr algn="ctr"/>
            <a:r>
              <a:rPr lang="en-US" altLang="ja-JP" b="1">
                <a:solidFill>
                  <a:srgbClr val="E02300"/>
                </a:solidFill>
              </a:rPr>
              <a:t>3 </a:t>
            </a:r>
            <a:r>
              <a:rPr lang="en-US" altLang="ja-JP" b="1" u="sng">
                <a:solidFill>
                  <a:srgbClr val="E02300"/>
                </a:solidFill>
              </a:rPr>
              <a:t>Manifestation</a:t>
            </a:r>
            <a:endParaRPr lang="en-US" altLang="en-US" sz="2800" b="1" u="sng">
              <a:solidFill>
                <a:srgbClr val="E02300"/>
              </a:solidFill>
            </a:endParaRPr>
          </a:p>
        </p:txBody>
      </p:sp>
      <p:sp>
        <p:nvSpPr>
          <p:cNvPr id="46083" name="Rectangle 3">
            <a:extLst>
              <a:ext uri="{FF2B5EF4-FFF2-40B4-BE49-F238E27FC236}">
                <a16:creationId xmlns:a16="http://schemas.microsoft.com/office/drawing/2014/main" id="{86A063EA-E848-4160-B358-B11626B23BBC}"/>
              </a:ext>
            </a:extLst>
          </p:cNvPr>
          <p:cNvSpPr>
            <a:spLocks noGrp="1" noChangeArrowheads="1"/>
          </p:cNvSpPr>
          <p:nvPr>
            <p:ph type="body" idx="1"/>
          </p:nvPr>
        </p:nvSpPr>
        <p:spPr>
          <a:xfrm>
            <a:off x="152400" y="1219200"/>
            <a:ext cx="8537575" cy="5257800"/>
          </a:xfrm>
          <a:noFill/>
        </p:spPr>
        <p:txBody>
          <a:bodyPr/>
          <a:lstStyle/>
          <a:p>
            <a:pPr>
              <a:lnSpc>
                <a:spcPct val="90000"/>
              </a:lnSpc>
              <a:buFont typeface="Wingdings" panose="05000000000000000000" pitchFamily="2" charset="2"/>
              <a:buNone/>
            </a:pPr>
            <a:r>
              <a:rPr lang="en-US" altLang="en-US" dirty="0"/>
              <a:t>Another special kind of relationship pattern, which often causes problems, even in textbooks. (No special notation for it in ER!) </a:t>
            </a:r>
          </a:p>
          <a:p>
            <a:pPr>
              <a:lnSpc>
                <a:spcPct val="90000"/>
              </a:lnSpc>
              <a:buFont typeface="Wingdings" panose="05000000000000000000" pitchFamily="2" charset="2"/>
              <a:buNone/>
            </a:pPr>
            <a:r>
              <a:rPr lang="en-US" altLang="en-US" dirty="0"/>
              <a:t>A case of </a:t>
            </a:r>
            <a:r>
              <a:rPr lang="en-US" altLang="en-US" b="1" i="1" dirty="0"/>
              <a:t>one entity being </a:t>
            </a:r>
            <a:r>
              <a:rPr lang="en-US" altLang="en-US" b="1" i="1" dirty="0">
                <a:solidFill>
                  <a:schemeClr val="accent2"/>
                </a:solidFill>
              </a:rPr>
              <a:t>more abstract </a:t>
            </a:r>
            <a:r>
              <a:rPr lang="en-US" altLang="en-US" b="1" i="1" dirty="0"/>
              <a:t>than another entity</a:t>
            </a:r>
          </a:p>
          <a:p>
            <a:pPr>
              <a:lnSpc>
                <a:spcPct val="90000"/>
              </a:lnSpc>
            </a:pPr>
            <a:r>
              <a:rPr lang="en-US" altLang="en-US" dirty="0"/>
              <a:t>a </a:t>
            </a:r>
            <a:r>
              <a:rPr lang="en-US" altLang="en-US" b="1" dirty="0"/>
              <a:t>book</a:t>
            </a:r>
            <a:r>
              <a:rPr lang="en-US" altLang="en-US" dirty="0"/>
              <a:t> is a more abstract notion than a </a:t>
            </a:r>
            <a:r>
              <a:rPr lang="en-US" altLang="en-US" b="1" dirty="0"/>
              <a:t>book copy </a:t>
            </a:r>
            <a:r>
              <a:rPr lang="en-US" altLang="en-US" dirty="0"/>
              <a:t>that you can hold in your hand (there are multiple copies of a book)</a:t>
            </a:r>
          </a:p>
          <a:p>
            <a:pPr>
              <a:lnSpc>
                <a:spcPct val="90000"/>
              </a:lnSpc>
            </a:pPr>
            <a:r>
              <a:rPr lang="en-US" altLang="en-US" dirty="0"/>
              <a:t>a </a:t>
            </a:r>
            <a:r>
              <a:rPr lang="en-US" altLang="en-US" b="1" dirty="0"/>
              <a:t>play</a:t>
            </a:r>
            <a:r>
              <a:rPr lang="en-US" altLang="en-US" dirty="0"/>
              <a:t> (</a:t>
            </a:r>
            <a:r>
              <a:rPr lang="ja-JP" altLang="en-US" dirty="0"/>
              <a:t>“</a:t>
            </a:r>
            <a:r>
              <a:rPr lang="en-US" altLang="ja-JP" dirty="0"/>
              <a:t>Hamlet</a:t>
            </a:r>
            <a:r>
              <a:rPr lang="ja-JP" altLang="en-US" dirty="0"/>
              <a:t>”</a:t>
            </a:r>
            <a:r>
              <a:rPr lang="en-US" altLang="ja-JP" dirty="0"/>
              <a:t>) is a more abstract notion than a </a:t>
            </a:r>
            <a:r>
              <a:rPr lang="en-US" altLang="ja-JP" b="1" dirty="0"/>
              <a:t>staging of the play (by a director), </a:t>
            </a:r>
            <a:r>
              <a:rPr lang="en-US" altLang="ja-JP" dirty="0"/>
              <a:t>which in turn is more abstract than a </a:t>
            </a:r>
            <a:r>
              <a:rPr lang="en-US" altLang="ja-JP" b="1" dirty="0"/>
              <a:t>particular performance of it (on March 25)</a:t>
            </a:r>
          </a:p>
          <a:p>
            <a:pPr>
              <a:lnSpc>
                <a:spcPct val="90000"/>
              </a:lnSpc>
            </a:pPr>
            <a:r>
              <a:rPr lang="en-US" altLang="en-US" dirty="0"/>
              <a:t>a </a:t>
            </a:r>
            <a:r>
              <a:rPr lang="en-US" altLang="en-US" b="1" dirty="0"/>
              <a:t>movie </a:t>
            </a:r>
            <a:r>
              <a:rPr lang="en-US" altLang="en-US" dirty="0"/>
              <a:t>("LOTR3") is a more abstract notion than a particular </a:t>
            </a:r>
            <a:r>
              <a:rPr lang="en-US" altLang="en-US" b="1" dirty="0"/>
              <a:t>showing of it</a:t>
            </a:r>
            <a:r>
              <a:rPr lang="en-US" altLang="en-US" dirty="0"/>
              <a:t> (on 2/6/2016 at 8pm, at Hadfield Cinema)</a:t>
            </a:r>
            <a:endParaRPr lang="en-US" altLang="en-US" b="1" dirty="0"/>
          </a:p>
          <a:p>
            <a:pPr>
              <a:lnSpc>
                <a:spcPct val="90000"/>
              </a:lnSpc>
            </a:pPr>
            <a:r>
              <a:rPr lang="en-US" altLang="en-US" dirty="0"/>
              <a:t>a </a:t>
            </a:r>
            <a:r>
              <a:rPr lang="en-US" altLang="en-US" b="1" dirty="0"/>
              <a:t>course</a:t>
            </a:r>
            <a:r>
              <a:rPr lang="en-US" altLang="en-US" dirty="0"/>
              <a:t> (336  described in the catalogue) is more abstract than my particular </a:t>
            </a:r>
            <a:r>
              <a:rPr lang="en-US" altLang="en-US" b="1" dirty="0"/>
              <a:t>offering</a:t>
            </a:r>
            <a:r>
              <a:rPr lang="en-US" altLang="en-US" dirty="0"/>
              <a:t> of it in Spring 2017 </a:t>
            </a:r>
          </a:p>
          <a:p>
            <a:pPr>
              <a:lnSpc>
                <a:spcPct val="90000"/>
              </a:lnSpc>
            </a:pPr>
            <a:r>
              <a:rPr lang="en-US" altLang="en-US" dirty="0"/>
              <a:t>a </a:t>
            </a:r>
            <a:r>
              <a:rPr lang="en-US" altLang="en-US" b="1" dirty="0"/>
              <a:t>car model </a:t>
            </a:r>
            <a:r>
              <a:rPr lang="en-US" altLang="en-US" dirty="0"/>
              <a:t>(Tesla I) is more abstract than a </a:t>
            </a:r>
            <a:r>
              <a:rPr lang="en-US" altLang="en-US" b="1" dirty="0"/>
              <a:t>particular vehicle </a:t>
            </a:r>
            <a:r>
              <a:rPr lang="en-US" altLang="en-US" dirty="0"/>
              <a:t>of that model, which is parked in my garage (I wish)</a:t>
            </a:r>
          </a:p>
        </p:txBody>
      </p:sp>
      <p:sp>
        <p:nvSpPr>
          <p:cNvPr id="4" name="5-Point Star 3">
            <a:extLst>
              <a:ext uri="{FF2B5EF4-FFF2-40B4-BE49-F238E27FC236}">
                <a16:creationId xmlns:a16="http://schemas.microsoft.com/office/drawing/2014/main" id="{B8D3B28C-BAE0-4073-8E52-E1CEB452EA6E}"/>
              </a:ext>
            </a:extLst>
          </p:cNvPr>
          <p:cNvSpPr/>
          <p:nvPr/>
        </p:nvSpPr>
        <p:spPr bwMode="auto">
          <a:xfrm>
            <a:off x="6019800" y="228600"/>
            <a:ext cx="282575" cy="228600"/>
          </a:xfrm>
          <a:prstGeom prst="star5">
            <a:avLst/>
          </a:prstGeom>
          <a:solidFill>
            <a:schemeClr val="accent2"/>
          </a:solidFill>
          <a:ln w="12700" cap="flat" cmpd="sng" algn="ctr">
            <a:solidFill>
              <a:schemeClr val="tx2"/>
            </a:solidFill>
            <a:prstDash val="solid"/>
            <a:round/>
            <a:headEnd type="none" w="sm" len="sm"/>
            <a:tailEnd type="none" w="sm" len="sm"/>
          </a:ln>
          <a:effectLst/>
        </p:spPr>
        <p:txBody>
          <a:bodyPr/>
          <a:lstStyle/>
          <a:p>
            <a:pPr>
              <a:defRPr/>
            </a:pPr>
            <a:endParaRPr lang="en-US">
              <a:latin typeface="Times" charset="0"/>
              <a:ea typeface="ＭＳ Ｐゴシック" charset="0"/>
              <a:cs typeface="ＭＳ Ｐゴシック" charset="0"/>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a:extLst>
              <a:ext uri="{FF2B5EF4-FFF2-40B4-BE49-F238E27FC236}">
                <a16:creationId xmlns:a16="http://schemas.microsoft.com/office/drawing/2014/main" id="{96B78AEC-34BE-42B4-8B7A-CB2C9AA1A954}"/>
              </a:ext>
            </a:extLst>
          </p:cNvPr>
          <p:cNvSpPr>
            <a:spLocks noGrp="1" noChangeArrowheads="1"/>
          </p:cNvSpPr>
          <p:nvPr>
            <p:ph type="body" idx="1"/>
          </p:nvPr>
        </p:nvSpPr>
        <p:spPr>
          <a:xfrm>
            <a:off x="4763" y="846138"/>
            <a:ext cx="6781800" cy="5257800"/>
          </a:xfrm>
          <a:noFill/>
        </p:spPr>
        <p:txBody>
          <a:bodyPr/>
          <a:lstStyle/>
          <a:p>
            <a:pPr>
              <a:lnSpc>
                <a:spcPct val="90000"/>
              </a:lnSpc>
              <a:buFont typeface="Wingdings" panose="05000000000000000000" pitchFamily="2" charset="2"/>
              <a:buNone/>
            </a:pPr>
            <a:r>
              <a:rPr lang="en-US" altLang="en-US" dirty="0">
                <a:solidFill>
                  <a:srgbClr val="C00000"/>
                </a:solidFill>
              </a:rPr>
              <a:t>But in all cases the more abstract kinds of things share </a:t>
            </a:r>
            <a:r>
              <a:rPr lang="en-US" altLang="en-US" b="1" i="1" dirty="0">
                <a:solidFill>
                  <a:srgbClr val="C00000"/>
                </a:solidFill>
              </a:rPr>
              <a:t>some</a:t>
            </a:r>
            <a:r>
              <a:rPr lang="en-US" altLang="en-US" dirty="0">
                <a:solidFill>
                  <a:srgbClr val="C00000"/>
                </a:solidFill>
              </a:rPr>
              <a:t> </a:t>
            </a:r>
            <a:r>
              <a:rPr lang="en-US" altLang="en-US" u="sng" dirty="0">
                <a:solidFill>
                  <a:srgbClr val="C00000"/>
                </a:solidFill>
              </a:rPr>
              <a:t>properties</a:t>
            </a:r>
            <a:r>
              <a:rPr lang="en-US" altLang="en-US" dirty="0">
                <a:solidFill>
                  <a:srgbClr val="C00000"/>
                </a:solidFill>
              </a:rPr>
              <a:t> with more concrete ones:</a:t>
            </a:r>
          </a:p>
          <a:p>
            <a:pPr>
              <a:lnSpc>
                <a:spcPct val="90000"/>
              </a:lnSpc>
            </a:pPr>
            <a:r>
              <a:rPr lang="en-US" altLang="en-US" sz="2000" dirty="0"/>
              <a:t>a </a:t>
            </a:r>
            <a:r>
              <a:rPr lang="en-US" altLang="en-US" sz="2000" b="1" dirty="0"/>
              <a:t>book</a:t>
            </a:r>
            <a:r>
              <a:rPr lang="en-US" altLang="en-US" sz="2000" dirty="0"/>
              <a:t> is a more abstract notion than a </a:t>
            </a:r>
            <a:r>
              <a:rPr lang="en-US" altLang="en-US" sz="2000" b="1" dirty="0"/>
              <a:t>book copy </a:t>
            </a:r>
            <a:r>
              <a:rPr lang="en-US" altLang="en-US" sz="2000" dirty="0"/>
              <a:t>that you can hold in your hand (there are multiple copies of a book)</a:t>
            </a:r>
          </a:p>
          <a:p>
            <a:pPr>
              <a:lnSpc>
                <a:spcPct val="90000"/>
              </a:lnSpc>
            </a:pPr>
            <a:endParaRPr lang="en-US" altLang="en-US" sz="2000" dirty="0"/>
          </a:p>
          <a:p>
            <a:pPr>
              <a:lnSpc>
                <a:spcPct val="90000"/>
              </a:lnSpc>
            </a:pPr>
            <a:r>
              <a:rPr lang="en-US" altLang="en-US" sz="2000" dirty="0"/>
              <a:t>a </a:t>
            </a:r>
            <a:r>
              <a:rPr lang="en-US" altLang="en-US" sz="2000" b="1" dirty="0"/>
              <a:t>play</a:t>
            </a:r>
            <a:r>
              <a:rPr lang="en-US" altLang="en-US" sz="2000" dirty="0"/>
              <a:t> (</a:t>
            </a:r>
            <a:r>
              <a:rPr lang="ja-JP" altLang="en-US" sz="2000" dirty="0"/>
              <a:t>“</a:t>
            </a:r>
            <a:r>
              <a:rPr lang="en-US" altLang="ja-JP" sz="2000" dirty="0"/>
              <a:t>Hamlet</a:t>
            </a:r>
            <a:r>
              <a:rPr lang="ja-JP" altLang="en-US" sz="2000" dirty="0"/>
              <a:t>”</a:t>
            </a:r>
            <a:r>
              <a:rPr lang="en-US" altLang="ja-JP" sz="2000" dirty="0"/>
              <a:t>) is a more abstract notion than a </a:t>
            </a:r>
            <a:r>
              <a:rPr lang="en-US" altLang="ja-JP" sz="2000" b="1" dirty="0"/>
              <a:t>staging of the play (by a director), </a:t>
            </a:r>
            <a:r>
              <a:rPr lang="en-US" altLang="ja-JP" sz="2000" dirty="0"/>
              <a:t>which in turn is more abstract than a </a:t>
            </a:r>
            <a:r>
              <a:rPr lang="en-US" altLang="ja-JP" sz="2000" b="1" dirty="0"/>
              <a:t>particular performance of it (on March 25)</a:t>
            </a:r>
          </a:p>
          <a:p>
            <a:pPr>
              <a:lnSpc>
                <a:spcPct val="90000"/>
              </a:lnSpc>
            </a:pPr>
            <a:endParaRPr lang="en-US" altLang="en-US" sz="2000" dirty="0"/>
          </a:p>
          <a:p>
            <a:pPr>
              <a:lnSpc>
                <a:spcPct val="90000"/>
              </a:lnSpc>
            </a:pPr>
            <a:r>
              <a:rPr lang="en-US" altLang="en-US" sz="2000" dirty="0"/>
              <a:t>a </a:t>
            </a:r>
            <a:r>
              <a:rPr lang="en-US" altLang="en-US" sz="2000" b="1" dirty="0"/>
              <a:t>movie </a:t>
            </a:r>
            <a:r>
              <a:rPr lang="en-US" altLang="en-US" sz="2000" dirty="0"/>
              <a:t>("LOTR3") is a more abstract notion than a particular </a:t>
            </a:r>
            <a:r>
              <a:rPr lang="en-US" altLang="en-US" sz="2000" b="1" dirty="0"/>
              <a:t>showing of it</a:t>
            </a:r>
            <a:r>
              <a:rPr lang="en-US" altLang="en-US" sz="2000" dirty="0"/>
              <a:t> (on 2/6/2016 at 8pm, at Hadfield Cinema)</a:t>
            </a:r>
            <a:endParaRPr lang="en-US" altLang="en-US" sz="2000" b="1" dirty="0"/>
          </a:p>
          <a:p>
            <a:pPr>
              <a:lnSpc>
                <a:spcPct val="60000"/>
              </a:lnSpc>
            </a:pPr>
            <a:endParaRPr lang="en-US" altLang="en-US" sz="2000" dirty="0"/>
          </a:p>
          <a:p>
            <a:pPr>
              <a:lnSpc>
                <a:spcPct val="90000"/>
              </a:lnSpc>
            </a:pPr>
            <a:r>
              <a:rPr lang="en-US" altLang="en-US" sz="2000" dirty="0"/>
              <a:t>a </a:t>
            </a:r>
            <a:r>
              <a:rPr lang="en-US" altLang="en-US" sz="2000" b="1" dirty="0"/>
              <a:t>course</a:t>
            </a:r>
            <a:r>
              <a:rPr lang="en-US" altLang="en-US" sz="2000" dirty="0"/>
              <a:t> (e.g. 336 ), described in the catalogue, is more abstract than my particular </a:t>
            </a:r>
            <a:r>
              <a:rPr lang="en-US" altLang="en-US" sz="2000" b="1" dirty="0"/>
              <a:t>offering</a:t>
            </a:r>
            <a:r>
              <a:rPr lang="en-US" altLang="en-US" sz="2000" dirty="0"/>
              <a:t> of it in Spring 2018 </a:t>
            </a:r>
          </a:p>
          <a:p>
            <a:pPr>
              <a:lnSpc>
                <a:spcPct val="60000"/>
              </a:lnSpc>
            </a:pPr>
            <a:endParaRPr lang="en-US" altLang="en-US" sz="2000" dirty="0"/>
          </a:p>
          <a:p>
            <a:pPr>
              <a:lnSpc>
                <a:spcPct val="90000"/>
              </a:lnSpc>
            </a:pPr>
            <a:r>
              <a:rPr lang="en-US" altLang="en-US" sz="2000" dirty="0"/>
              <a:t>a </a:t>
            </a:r>
            <a:r>
              <a:rPr lang="en-US" altLang="en-US" sz="2000" b="1" dirty="0"/>
              <a:t>car model </a:t>
            </a:r>
            <a:r>
              <a:rPr lang="en-US" altLang="en-US" sz="2000" dirty="0"/>
              <a:t>(Tesla I) is more abstract than a </a:t>
            </a:r>
            <a:r>
              <a:rPr lang="en-US" altLang="en-US" sz="2000" b="1" dirty="0"/>
              <a:t>particular vehicle</a:t>
            </a:r>
            <a:r>
              <a:rPr lang="en-US" altLang="en-US" sz="2000" dirty="0"/>
              <a:t> of that model 3, which is parked in my garage soon!</a:t>
            </a:r>
          </a:p>
        </p:txBody>
      </p:sp>
      <p:sp>
        <p:nvSpPr>
          <p:cNvPr id="48131" name="Title 1">
            <a:extLst>
              <a:ext uri="{FF2B5EF4-FFF2-40B4-BE49-F238E27FC236}">
                <a16:creationId xmlns:a16="http://schemas.microsoft.com/office/drawing/2014/main" id="{E9270A59-88EF-4D82-94B5-27215CCF67FA}"/>
              </a:ext>
            </a:extLst>
          </p:cNvPr>
          <p:cNvSpPr>
            <a:spLocks noGrp="1" noChangeArrowheads="1"/>
          </p:cNvSpPr>
          <p:nvPr>
            <p:ph type="title"/>
          </p:nvPr>
        </p:nvSpPr>
        <p:spPr>
          <a:xfrm>
            <a:off x="685800" y="76200"/>
            <a:ext cx="7772400" cy="838200"/>
          </a:xfrm>
        </p:spPr>
        <p:txBody>
          <a:bodyPr/>
          <a:lstStyle/>
          <a:p>
            <a:r>
              <a:rPr lang="en-US" altLang="en-US"/>
              <a:t>*Manifestation (cont'd)</a:t>
            </a:r>
          </a:p>
        </p:txBody>
      </p:sp>
      <p:sp>
        <p:nvSpPr>
          <p:cNvPr id="6" name="5-Point Star 5">
            <a:extLst>
              <a:ext uri="{FF2B5EF4-FFF2-40B4-BE49-F238E27FC236}">
                <a16:creationId xmlns:a16="http://schemas.microsoft.com/office/drawing/2014/main" id="{AA94F2BC-8DA0-46F4-9908-77AAAC129D20}"/>
              </a:ext>
            </a:extLst>
          </p:cNvPr>
          <p:cNvSpPr/>
          <p:nvPr/>
        </p:nvSpPr>
        <p:spPr bwMode="auto">
          <a:xfrm>
            <a:off x="8861425" y="46038"/>
            <a:ext cx="282575" cy="228600"/>
          </a:xfrm>
          <a:prstGeom prst="star5">
            <a:avLst/>
          </a:prstGeom>
          <a:solidFill>
            <a:schemeClr val="accent2"/>
          </a:solidFill>
          <a:ln w="12700" cap="flat" cmpd="sng" algn="ctr">
            <a:solidFill>
              <a:schemeClr val="tx2"/>
            </a:solidFill>
            <a:prstDash val="solid"/>
            <a:round/>
            <a:headEnd type="none" w="sm" len="sm"/>
            <a:tailEnd type="none" w="sm" len="sm"/>
          </a:ln>
          <a:effectLst/>
        </p:spPr>
        <p:txBody>
          <a:bodyPr/>
          <a:lstStyle/>
          <a:p>
            <a:pPr>
              <a:defRPr/>
            </a:pPr>
            <a:endParaRPr lang="en-US">
              <a:latin typeface="Times" charset="0"/>
              <a:ea typeface="ＭＳ Ｐゴシック" charset="0"/>
              <a:cs typeface="ＭＳ Ｐゴシック" charset="0"/>
            </a:endParaRPr>
          </a:p>
        </p:txBody>
      </p:sp>
      <p:grpSp>
        <p:nvGrpSpPr>
          <p:cNvPr id="4" name="Group 3">
            <a:extLst>
              <a:ext uri="{FF2B5EF4-FFF2-40B4-BE49-F238E27FC236}">
                <a16:creationId xmlns:a16="http://schemas.microsoft.com/office/drawing/2014/main" id="{AA3C283D-6A76-4C1C-ACD0-09FD632FAD2A}"/>
              </a:ext>
            </a:extLst>
          </p:cNvPr>
          <p:cNvGrpSpPr>
            <a:grpSpLocks/>
          </p:cNvGrpSpPr>
          <p:nvPr/>
        </p:nvGrpSpPr>
        <p:grpSpPr bwMode="auto">
          <a:xfrm>
            <a:off x="6700838" y="152400"/>
            <a:ext cx="2290762" cy="6646863"/>
            <a:chOff x="6858000" y="990600"/>
            <a:chExt cx="2438400" cy="5867400"/>
          </a:xfrm>
        </p:grpSpPr>
        <p:sp>
          <p:nvSpPr>
            <p:cNvPr id="48134" name="TextBox 4">
              <a:extLst>
                <a:ext uri="{FF2B5EF4-FFF2-40B4-BE49-F238E27FC236}">
                  <a16:creationId xmlns:a16="http://schemas.microsoft.com/office/drawing/2014/main" id="{26EAE5E8-D126-400A-B7F6-E5B6C57D6CC3}"/>
                </a:ext>
              </a:extLst>
            </p:cNvPr>
            <p:cNvSpPr txBox="1">
              <a:spLocks noChangeArrowheads="1"/>
            </p:cNvSpPr>
            <p:nvPr/>
          </p:nvSpPr>
          <p:spPr bwMode="auto">
            <a:xfrm>
              <a:off x="7426307" y="1724586"/>
              <a:ext cx="1035050" cy="83026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a:solidFill>
                    <a:srgbClr val="C00000"/>
                  </a:solidFill>
                </a:rPr>
                <a:t>author,</a:t>
              </a:r>
            </a:p>
            <a:p>
              <a:pPr>
                <a:spcBef>
                  <a:spcPct val="0"/>
                </a:spcBef>
                <a:buClrTx/>
                <a:buSzTx/>
                <a:buFontTx/>
                <a:buNone/>
              </a:pPr>
              <a:r>
                <a:rPr lang="en-US" altLang="en-US">
                  <a:solidFill>
                    <a:srgbClr val="C00000"/>
                  </a:solidFill>
                </a:rPr>
                <a:t>title</a:t>
              </a:r>
            </a:p>
          </p:txBody>
        </p:sp>
        <p:sp>
          <p:nvSpPr>
            <p:cNvPr id="48135" name="TextBox 8">
              <a:extLst>
                <a:ext uri="{FF2B5EF4-FFF2-40B4-BE49-F238E27FC236}">
                  <a16:creationId xmlns:a16="http://schemas.microsoft.com/office/drawing/2014/main" id="{1A9F8381-D7D0-4E64-8569-DD9A5E6E41CC}"/>
                </a:ext>
              </a:extLst>
            </p:cNvPr>
            <p:cNvSpPr txBox="1">
              <a:spLocks noChangeArrowheads="1"/>
            </p:cNvSpPr>
            <p:nvPr/>
          </p:nvSpPr>
          <p:spPr bwMode="auto">
            <a:xfrm>
              <a:off x="7426307" y="2759574"/>
              <a:ext cx="1035050" cy="83026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a:solidFill>
                    <a:srgbClr val="C00000"/>
                  </a:solidFill>
                </a:rPr>
                <a:t>author,</a:t>
              </a:r>
            </a:p>
            <a:p>
              <a:pPr>
                <a:spcBef>
                  <a:spcPct val="0"/>
                </a:spcBef>
                <a:buClrTx/>
                <a:buSzTx/>
                <a:buFontTx/>
                <a:buNone/>
              </a:pPr>
              <a:r>
                <a:rPr lang="en-US" altLang="en-US">
                  <a:solidFill>
                    <a:srgbClr val="C00000"/>
                  </a:solidFill>
                </a:rPr>
                <a:t>title</a:t>
              </a:r>
            </a:p>
          </p:txBody>
        </p:sp>
        <p:sp>
          <p:nvSpPr>
            <p:cNvPr id="48136" name="TextBox 9">
              <a:extLst>
                <a:ext uri="{FF2B5EF4-FFF2-40B4-BE49-F238E27FC236}">
                  <a16:creationId xmlns:a16="http://schemas.microsoft.com/office/drawing/2014/main" id="{D4ADDDA2-017B-4D1B-A511-FC8F0B197FF9}"/>
                </a:ext>
              </a:extLst>
            </p:cNvPr>
            <p:cNvSpPr txBox="1">
              <a:spLocks noChangeArrowheads="1"/>
            </p:cNvSpPr>
            <p:nvPr/>
          </p:nvSpPr>
          <p:spPr bwMode="auto">
            <a:xfrm>
              <a:off x="7438205" y="3742548"/>
              <a:ext cx="1455737" cy="83026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a:solidFill>
                    <a:srgbClr val="C00000"/>
                  </a:solidFill>
                </a:rPr>
                <a:t>title, stars,</a:t>
              </a:r>
            </a:p>
            <a:p>
              <a:pPr>
                <a:spcBef>
                  <a:spcPct val="0"/>
                </a:spcBef>
                <a:buClrTx/>
                <a:buSzTx/>
                <a:buFontTx/>
                <a:buNone/>
              </a:pPr>
              <a:r>
                <a:rPr lang="en-US" altLang="en-US">
                  <a:solidFill>
                    <a:srgbClr val="C00000"/>
                  </a:solidFill>
                </a:rPr>
                <a:t>director</a:t>
              </a:r>
            </a:p>
          </p:txBody>
        </p:sp>
        <p:sp>
          <p:nvSpPr>
            <p:cNvPr id="48137" name="TextBox 10">
              <a:extLst>
                <a:ext uri="{FF2B5EF4-FFF2-40B4-BE49-F238E27FC236}">
                  <a16:creationId xmlns:a16="http://schemas.microsoft.com/office/drawing/2014/main" id="{3FD570EA-75CE-4BA0-A2D1-1C06E9B92FDD}"/>
                </a:ext>
              </a:extLst>
            </p:cNvPr>
            <p:cNvSpPr txBox="1">
              <a:spLocks noChangeArrowheads="1"/>
            </p:cNvSpPr>
            <p:nvPr/>
          </p:nvSpPr>
          <p:spPr bwMode="auto">
            <a:xfrm>
              <a:off x="7162801" y="4716046"/>
              <a:ext cx="1952625" cy="83026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a:solidFill>
                    <a:srgbClr val="C00000"/>
                  </a:solidFill>
                </a:rPr>
                <a:t>crs name, csr#</a:t>
              </a:r>
            </a:p>
            <a:p>
              <a:pPr>
                <a:spcBef>
                  <a:spcPct val="0"/>
                </a:spcBef>
                <a:buClrTx/>
                <a:buSzTx/>
                <a:buFontTx/>
                <a:buNone/>
              </a:pPr>
              <a:r>
                <a:rPr lang="en-US" altLang="en-US">
                  <a:solidFill>
                    <a:srgbClr val="C00000"/>
                  </a:solidFill>
                </a:rPr>
                <a:t> #credits</a:t>
              </a:r>
            </a:p>
          </p:txBody>
        </p:sp>
        <p:sp>
          <p:nvSpPr>
            <p:cNvPr id="48138" name="TextBox 11">
              <a:extLst>
                <a:ext uri="{FF2B5EF4-FFF2-40B4-BE49-F238E27FC236}">
                  <a16:creationId xmlns:a16="http://schemas.microsoft.com/office/drawing/2014/main" id="{02FD20E6-1B13-474E-B068-CB8274112711}"/>
                </a:ext>
              </a:extLst>
            </p:cNvPr>
            <p:cNvSpPr txBox="1">
              <a:spLocks noChangeArrowheads="1"/>
            </p:cNvSpPr>
            <p:nvPr/>
          </p:nvSpPr>
          <p:spPr bwMode="auto">
            <a:xfrm>
              <a:off x="7189763" y="5703275"/>
              <a:ext cx="1952624" cy="73353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a:solidFill>
                    <a:srgbClr val="C00000"/>
                  </a:solidFill>
                </a:rPr>
                <a:t>maker, name,</a:t>
              </a:r>
            </a:p>
            <a:p>
              <a:pPr>
                <a:spcBef>
                  <a:spcPct val="0"/>
                </a:spcBef>
                <a:buClrTx/>
                <a:buSzTx/>
                <a:buFontTx/>
                <a:buNone/>
              </a:pPr>
              <a:r>
                <a:rPr lang="en-US" altLang="en-US">
                  <a:solidFill>
                    <a:srgbClr val="C00000"/>
                  </a:solidFill>
                </a:rPr>
                <a:t> year</a:t>
              </a:r>
            </a:p>
          </p:txBody>
        </p:sp>
        <p:sp>
          <p:nvSpPr>
            <p:cNvPr id="48139" name="TextBox 1">
              <a:extLst>
                <a:ext uri="{FF2B5EF4-FFF2-40B4-BE49-F238E27FC236}">
                  <a16:creationId xmlns:a16="http://schemas.microsoft.com/office/drawing/2014/main" id="{72136715-2E56-4B99-9037-328B34AA78D3}"/>
                </a:ext>
              </a:extLst>
            </p:cNvPr>
            <p:cNvSpPr txBox="1">
              <a:spLocks noChangeArrowheads="1"/>
            </p:cNvSpPr>
            <p:nvPr/>
          </p:nvSpPr>
          <p:spPr bwMode="auto">
            <a:xfrm>
              <a:off x="7162800" y="1066800"/>
              <a:ext cx="173494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i="1"/>
                <a:t>SHARED</a:t>
              </a:r>
            </a:p>
            <a:p>
              <a:pPr>
                <a:spcBef>
                  <a:spcPct val="0"/>
                </a:spcBef>
                <a:buClrTx/>
                <a:buSzTx/>
                <a:buFontTx/>
                <a:buNone/>
              </a:pPr>
              <a:r>
                <a:rPr lang="en-US" altLang="en-US" sz="2000" i="1"/>
                <a:t>PROPERTIES</a:t>
              </a:r>
            </a:p>
          </p:txBody>
        </p:sp>
        <p:sp>
          <p:nvSpPr>
            <p:cNvPr id="48140" name="Rectangle 2">
              <a:extLst>
                <a:ext uri="{FF2B5EF4-FFF2-40B4-BE49-F238E27FC236}">
                  <a16:creationId xmlns:a16="http://schemas.microsoft.com/office/drawing/2014/main" id="{1B7748E3-EA01-47DE-B955-BDCC8D5299CB}"/>
                </a:ext>
              </a:extLst>
            </p:cNvPr>
            <p:cNvSpPr>
              <a:spLocks noChangeArrowheads="1"/>
            </p:cNvSpPr>
            <p:nvPr/>
          </p:nvSpPr>
          <p:spPr bwMode="auto">
            <a:xfrm>
              <a:off x="6858000" y="990600"/>
              <a:ext cx="2438400" cy="5867400"/>
            </a:xfrm>
            <a:prstGeom prst="rect">
              <a:avLst/>
            </a:prstGeom>
            <a:noFill/>
            <a:ln w="28575">
              <a:solidFill>
                <a:schemeClr val="accent2"/>
              </a:solidFill>
              <a:prstDash val="sys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endParaRPr lang="en-US" altLang="en-US" sz="2000"/>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Content Placeholder 2">
            <a:extLst>
              <a:ext uri="{FF2B5EF4-FFF2-40B4-BE49-F238E27FC236}">
                <a16:creationId xmlns:a16="http://schemas.microsoft.com/office/drawing/2014/main" id="{8520A86C-9FFE-479C-AD6A-BBAF1F5AC4D9}"/>
              </a:ext>
            </a:extLst>
          </p:cNvPr>
          <p:cNvSpPr>
            <a:spLocks noGrp="1" noChangeArrowheads="1"/>
          </p:cNvSpPr>
          <p:nvPr>
            <p:ph idx="1"/>
          </p:nvPr>
        </p:nvSpPr>
        <p:spPr>
          <a:xfrm>
            <a:off x="5410200" y="630238"/>
            <a:ext cx="3124200" cy="5715000"/>
          </a:xfrm>
        </p:spPr>
        <p:txBody>
          <a:bodyPr/>
          <a:lstStyle/>
          <a:p>
            <a:r>
              <a:rPr lang="en-US" altLang="en-US" dirty="0"/>
              <a:t>Note that if this was not a library, just a book store, it would not make much sense to make a separate </a:t>
            </a:r>
            <a:r>
              <a:rPr lang="en-US" altLang="en-US" dirty="0" err="1"/>
              <a:t>BookCopy</a:t>
            </a:r>
            <a:r>
              <a:rPr lang="en-US" altLang="en-US" dirty="0"/>
              <a:t> entity, since they could not be distinguished.</a:t>
            </a:r>
          </a:p>
          <a:p>
            <a:r>
              <a:rPr lang="en-US" altLang="en-US" dirty="0"/>
              <a:t>Better to merge </a:t>
            </a:r>
            <a:r>
              <a:rPr lang="en-US" altLang="en-US" dirty="0" err="1"/>
              <a:t>BookEdition</a:t>
            </a:r>
            <a:r>
              <a:rPr lang="en-US" altLang="en-US" dirty="0"/>
              <a:t> and Book, and add a </a:t>
            </a:r>
            <a:r>
              <a:rPr lang="en-US" altLang="en-US" i="1" dirty="0"/>
              <a:t>#</a:t>
            </a:r>
            <a:r>
              <a:rPr lang="en-US" altLang="en-US" i="1" dirty="0" err="1"/>
              <a:t>ofCopiesInStock</a:t>
            </a:r>
            <a:r>
              <a:rPr lang="en-US" altLang="en-US" i="1" dirty="0"/>
              <a:t> </a:t>
            </a:r>
            <a:r>
              <a:rPr lang="en-US" altLang="en-US" dirty="0"/>
              <a:t>attribute</a:t>
            </a:r>
            <a:endParaRPr lang="en-US" altLang="en-US" i="1" dirty="0"/>
          </a:p>
        </p:txBody>
      </p:sp>
      <p:sp>
        <p:nvSpPr>
          <p:cNvPr id="50179" name="Rectangle 14">
            <a:extLst>
              <a:ext uri="{FF2B5EF4-FFF2-40B4-BE49-F238E27FC236}">
                <a16:creationId xmlns:a16="http://schemas.microsoft.com/office/drawing/2014/main" id="{F5886557-FE54-493C-914C-804A7BDC76D6}"/>
              </a:ext>
            </a:extLst>
          </p:cNvPr>
          <p:cNvSpPr>
            <a:spLocks noChangeArrowheads="1"/>
          </p:cNvSpPr>
          <p:nvPr/>
        </p:nvSpPr>
        <p:spPr bwMode="auto">
          <a:xfrm>
            <a:off x="2324100" y="611188"/>
            <a:ext cx="1828800" cy="990600"/>
          </a:xfrm>
          <a:prstGeom prst="rect">
            <a:avLst/>
          </a:prstGeom>
          <a:noFill/>
          <a:ln w="635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nSpc>
                <a:spcPct val="90000"/>
              </a:lnSpc>
              <a:spcBef>
                <a:spcPct val="0"/>
              </a:spcBef>
              <a:buClrTx/>
              <a:buSzTx/>
              <a:buFontTx/>
              <a:buNone/>
            </a:pPr>
            <a:r>
              <a:rPr lang="en-US" altLang="en-US" sz="2000"/>
              <a:t>     </a:t>
            </a:r>
            <a:r>
              <a:rPr lang="en-US" altLang="en-US" sz="2000" b="1"/>
              <a:t>Book</a:t>
            </a:r>
            <a:endParaRPr lang="en-US" altLang="en-US" sz="2000"/>
          </a:p>
          <a:p>
            <a:pPr>
              <a:lnSpc>
                <a:spcPct val="90000"/>
              </a:lnSpc>
              <a:spcBef>
                <a:spcPct val="0"/>
              </a:spcBef>
              <a:buClrTx/>
              <a:buSzTx/>
              <a:buFontTx/>
              <a:buNone/>
            </a:pPr>
            <a:r>
              <a:rPr lang="en-US" altLang="en-US" sz="1800"/>
              <a:t>hasAuthor</a:t>
            </a:r>
          </a:p>
          <a:p>
            <a:pPr>
              <a:lnSpc>
                <a:spcPct val="90000"/>
              </a:lnSpc>
              <a:spcBef>
                <a:spcPct val="0"/>
              </a:spcBef>
              <a:buClrTx/>
              <a:buSzTx/>
              <a:buFontTx/>
              <a:buNone/>
            </a:pPr>
            <a:r>
              <a:rPr lang="en-US" altLang="en-US" sz="1800"/>
              <a:t>hasTitle</a:t>
            </a:r>
          </a:p>
          <a:p>
            <a:pPr>
              <a:lnSpc>
                <a:spcPct val="90000"/>
              </a:lnSpc>
              <a:spcBef>
                <a:spcPct val="0"/>
              </a:spcBef>
              <a:buClrTx/>
              <a:buSzTx/>
              <a:buFontTx/>
              <a:buNone/>
            </a:pPr>
            <a:r>
              <a:rPr lang="en-US" altLang="en-US" sz="1800"/>
              <a:t>whenWritten</a:t>
            </a:r>
            <a:endParaRPr lang="en-US" altLang="en-US" sz="2000"/>
          </a:p>
        </p:txBody>
      </p:sp>
      <p:sp>
        <p:nvSpPr>
          <p:cNvPr id="50180" name="AutoShape 18">
            <a:extLst>
              <a:ext uri="{FF2B5EF4-FFF2-40B4-BE49-F238E27FC236}">
                <a16:creationId xmlns:a16="http://schemas.microsoft.com/office/drawing/2014/main" id="{6C78DBC2-58D6-4806-A52F-B27B794FB9E2}"/>
              </a:ext>
            </a:extLst>
          </p:cNvPr>
          <p:cNvSpPr>
            <a:spLocks noChangeArrowheads="1"/>
          </p:cNvSpPr>
          <p:nvPr/>
        </p:nvSpPr>
        <p:spPr bwMode="auto">
          <a:xfrm>
            <a:off x="2286000" y="1868488"/>
            <a:ext cx="1905000" cy="685800"/>
          </a:xfrm>
          <a:prstGeom prst="diamond">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lnSpc>
                <a:spcPct val="80000"/>
              </a:lnSpc>
              <a:spcBef>
                <a:spcPct val="0"/>
              </a:spcBef>
              <a:buClrTx/>
              <a:buSzTx/>
              <a:buFontTx/>
              <a:buNone/>
            </a:pPr>
            <a:r>
              <a:rPr lang="en-US" altLang="en-US" sz="2000" b="1"/>
              <a:t>editionOf</a:t>
            </a:r>
            <a:endParaRPr lang="en-US" altLang="en-US" sz="2000"/>
          </a:p>
        </p:txBody>
      </p:sp>
      <p:cxnSp>
        <p:nvCxnSpPr>
          <p:cNvPr id="50181" name="AutoShape 20">
            <a:extLst>
              <a:ext uri="{FF2B5EF4-FFF2-40B4-BE49-F238E27FC236}">
                <a16:creationId xmlns:a16="http://schemas.microsoft.com/office/drawing/2014/main" id="{834187CF-BC09-43D1-BFBB-F72F7B0239D9}"/>
              </a:ext>
            </a:extLst>
          </p:cNvPr>
          <p:cNvCxnSpPr>
            <a:cxnSpLocks noChangeShapeType="1"/>
            <a:stCxn id="50180" idx="0"/>
            <a:endCxn id="50179" idx="2"/>
          </p:cNvCxnSpPr>
          <p:nvPr/>
        </p:nvCxnSpPr>
        <p:spPr bwMode="auto">
          <a:xfrm rot="5400000" flipH="1" flipV="1">
            <a:off x="3105151" y="1733550"/>
            <a:ext cx="266700" cy="317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50182" name="Rectangle 21">
            <a:extLst>
              <a:ext uri="{FF2B5EF4-FFF2-40B4-BE49-F238E27FC236}">
                <a16:creationId xmlns:a16="http://schemas.microsoft.com/office/drawing/2014/main" id="{E8682C12-810F-4CEB-952C-2EF9ADFD456C}"/>
              </a:ext>
            </a:extLst>
          </p:cNvPr>
          <p:cNvSpPr>
            <a:spLocks noChangeArrowheads="1"/>
          </p:cNvSpPr>
          <p:nvPr/>
        </p:nvSpPr>
        <p:spPr bwMode="auto">
          <a:xfrm>
            <a:off x="2287588" y="2971800"/>
            <a:ext cx="1905000" cy="1219200"/>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nSpc>
                <a:spcPct val="80000"/>
              </a:lnSpc>
              <a:spcBef>
                <a:spcPct val="0"/>
              </a:spcBef>
              <a:buClrTx/>
              <a:buSzTx/>
              <a:buFontTx/>
              <a:buNone/>
            </a:pPr>
            <a:r>
              <a:rPr lang="en-US" altLang="en-US" sz="2000"/>
              <a:t>  </a:t>
            </a:r>
            <a:r>
              <a:rPr lang="en-US" altLang="en-US" sz="2000" b="1"/>
              <a:t>BookEdition</a:t>
            </a:r>
          </a:p>
          <a:p>
            <a:pPr>
              <a:lnSpc>
                <a:spcPct val="80000"/>
              </a:lnSpc>
              <a:spcBef>
                <a:spcPct val="0"/>
              </a:spcBef>
              <a:buClrTx/>
              <a:buSzTx/>
              <a:buFontTx/>
              <a:buNone/>
            </a:pPr>
            <a:r>
              <a:rPr lang="en-US" altLang="en-US" sz="1800"/>
              <a:t>publishedBy</a:t>
            </a:r>
            <a:endParaRPr lang="en-US" altLang="en-US" sz="2000"/>
          </a:p>
          <a:p>
            <a:pPr>
              <a:lnSpc>
                <a:spcPct val="80000"/>
              </a:lnSpc>
              <a:spcBef>
                <a:spcPct val="0"/>
              </a:spcBef>
              <a:buClrTx/>
              <a:buSzTx/>
              <a:buFontTx/>
              <a:buNone/>
            </a:pPr>
            <a:r>
              <a:rPr lang="en-US" altLang="en-US" sz="1800"/>
              <a:t>ISBN#</a:t>
            </a:r>
          </a:p>
          <a:p>
            <a:pPr>
              <a:lnSpc>
                <a:spcPct val="80000"/>
              </a:lnSpc>
              <a:spcBef>
                <a:spcPct val="0"/>
              </a:spcBef>
              <a:buClrTx/>
              <a:buSzTx/>
              <a:buFontTx/>
              <a:buNone/>
            </a:pPr>
            <a:r>
              <a:rPr lang="en-US" altLang="en-US" sz="1800"/>
              <a:t>format : {audio, paperback,..}</a:t>
            </a:r>
          </a:p>
          <a:p>
            <a:pPr>
              <a:lnSpc>
                <a:spcPct val="80000"/>
              </a:lnSpc>
              <a:spcBef>
                <a:spcPct val="0"/>
              </a:spcBef>
              <a:buClrTx/>
              <a:buSzTx/>
              <a:buFontTx/>
              <a:buNone/>
            </a:pPr>
            <a:r>
              <a:rPr lang="en-US" altLang="en-US" sz="1800"/>
              <a:t>whenPublished</a:t>
            </a:r>
            <a:endParaRPr lang="en-US" altLang="en-US" sz="2000"/>
          </a:p>
        </p:txBody>
      </p:sp>
      <p:cxnSp>
        <p:nvCxnSpPr>
          <p:cNvPr id="50183" name="AutoShape 19">
            <a:extLst>
              <a:ext uri="{FF2B5EF4-FFF2-40B4-BE49-F238E27FC236}">
                <a16:creationId xmlns:a16="http://schemas.microsoft.com/office/drawing/2014/main" id="{FE7E62A3-B173-4BC1-AA93-9CAD21D6B4AE}"/>
              </a:ext>
            </a:extLst>
          </p:cNvPr>
          <p:cNvCxnSpPr>
            <a:cxnSpLocks noChangeShapeType="1"/>
            <a:stCxn id="50180" idx="2"/>
            <a:endCxn id="50182" idx="0"/>
          </p:cNvCxnSpPr>
          <p:nvPr/>
        </p:nvCxnSpPr>
        <p:spPr bwMode="auto">
          <a:xfrm rot="16200000" flipH="1">
            <a:off x="3030538" y="2762250"/>
            <a:ext cx="417512" cy="1588"/>
          </a:xfrm>
          <a:prstGeom prst="straightConnector1">
            <a:avLst/>
          </a:prstGeom>
          <a:noFill/>
          <a:ln w="38100">
            <a:solidFill>
              <a:schemeClr val="tx2"/>
            </a:solidFill>
            <a:round/>
            <a:headEnd type="triangle" w="lg" len="med"/>
            <a:tailEnd type="none" w="sm" len="sm"/>
          </a:ln>
          <a:extLst>
            <a:ext uri="{909E8E84-426E-40DD-AFC4-6F175D3DCCD1}">
              <a14:hiddenFill xmlns:a14="http://schemas.microsoft.com/office/drawing/2010/main">
                <a:noFill/>
              </a14:hiddenFill>
            </a:ext>
          </a:extLst>
        </p:spPr>
      </p:cxnSp>
      <p:sp>
        <p:nvSpPr>
          <p:cNvPr id="50184" name="AutoShape 18">
            <a:extLst>
              <a:ext uri="{FF2B5EF4-FFF2-40B4-BE49-F238E27FC236}">
                <a16:creationId xmlns:a16="http://schemas.microsoft.com/office/drawing/2014/main" id="{EC10AD13-60F2-49B6-9EAB-92861A79502A}"/>
              </a:ext>
            </a:extLst>
          </p:cNvPr>
          <p:cNvSpPr>
            <a:spLocks noChangeArrowheads="1"/>
          </p:cNvSpPr>
          <p:nvPr/>
        </p:nvSpPr>
        <p:spPr bwMode="auto">
          <a:xfrm>
            <a:off x="2362200" y="4495800"/>
            <a:ext cx="1905000" cy="685800"/>
          </a:xfrm>
          <a:prstGeom prst="diamond">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lnSpc>
                <a:spcPct val="80000"/>
              </a:lnSpc>
              <a:spcBef>
                <a:spcPct val="0"/>
              </a:spcBef>
              <a:buClrTx/>
              <a:buSzTx/>
              <a:buFontTx/>
              <a:buNone/>
            </a:pPr>
            <a:r>
              <a:rPr lang="en-US" altLang="en-US" sz="2000" b="1"/>
              <a:t>copyOf</a:t>
            </a:r>
            <a:endParaRPr lang="en-US" altLang="en-US" sz="2000"/>
          </a:p>
        </p:txBody>
      </p:sp>
      <p:cxnSp>
        <p:nvCxnSpPr>
          <p:cNvPr id="50185" name="AutoShape 20">
            <a:extLst>
              <a:ext uri="{FF2B5EF4-FFF2-40B4-BE49-F238E27FC236}">
                <a16:creationId xmlns:a16="http://schemas.microsoft.com/office/drawing/2014/main" id="{1B1E4493-2BF8-46E2-B5F9-C0E9F53558CB}"/>
              </a:ext>
            </a:extLst>
          </p:cNvPr>
          <p:cNvCxnSpPr>
            <a:cxnSpLocks noChangeShapeType="1"/>
            <a:stCxn id="50184" idx="0"/>
            <a:endCxn id="50182" idx="2"/>
          </p:cNvCxnSpPr>
          <p:nvPr/>
        </p:nvCxnSpPr>
        <p:spPr bwMode="auto">
          <a:xfrm flipH="1" flipV="1">
            <a:off x="3240088" y="4191000"/>
            <a:ext cx="74612" cy="304800"/>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50186" name="Rectangle 21">
            <a:extLst>
              <a:ext uri="{FF2B5EF4-FFF2-40B4-BE49-F238E27FC236}">
                <a16:creationId xmlns:a16="http://schemas.microsoft.com/office/drawing/2014/main" id="{C3EB91BF-E2E8-45A5-B2C9-6FA785198C87}"/>
              </a:ext>
            </a:extLst>
          </p:cNvPr>
          <p:cNvSpPr>
            <a:spLocks noChangeArrowheads="1"/>
          </p:cNvSpPr>
          <p:nvPr/>
        </p:nvSpPr>
        <p:spPr bwMode="auto">
          <a:xfrm>
            <a:off x="2322513" y="5638800"/>
            <a:ext cx="1906587" cy="990600"/>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nSpc>
                <a:spcPct val="80000"/>
              </a:lnSpc>
              <a:spcBef>
                <a:spcPct val="0"/>
              </a:spcBef>
              <a:buClrTx/>
              <a:buSzTx/>
              <a:buFontTx/>
              <a:buNone/>
            </a:pPr>
            <a:r>
              <a:rPr lang="en-US" altLang="en-US" sz="2000"/>
              <a:t>  </a:t>
            </a:r>
            <a:r>
              <a:rPr lang="en-US" altLang="en-US" sz="2000" b="1"/>
              <a:t>BookCopy</a:t>
            </a:r>
          </a:p>
          <a:p>
            <a:pPr>
              <a:lnSpc>
                <a:spcPct val="80000"/>
              </a:lnSpc>
              <a:spcBef>
                <a:spcPct val="0"/>
              </a:spcBef>
              <a:buClrTx/>
              <a:buSzTx/>
              <a:buFontTx/>
              <a:buNone/>
            </a:pPr>
            <a:r>
              <a:rPr lang="en-US" altLang="en-US" sz="1800"/>
              <a:t>call#</a:t>
            </a:r>
            <a:endParaRPr lang="en-US" altLang="en-US" sz="2000"/>
          </a:p>
          <a:p>
            <a:pPr>
              <a:lnSpc>
                <a:spcPct val="80000"/>
              </a:lnSpc>
              <a:spcBef>
                <a:spcPct val="0"/>
              </a:spcBef>
              <a:buClrTx/>
              <a:buSzTx/>
              <a:buFontTx/>
              <a:buNone/>
            </a:pPr>
            <a:r>
              <a:rPr lang="en-US" altLang="en-US" sz="1800"/>
              <a:t>copy#</a:t>
            </a:r>
          </a:p>
          <a:p>
            <a:pPr>
              <a:lnSpc>
                <a:spcPct val="80000"/>
              </a:lnSpc>
              <a:spcBef>
                <a:spcPct val="0"/>
              </a:spcBef>
              <a:buClrTx/>
              <a:buSzTx/>
              <a:buFontTx/>
              <a:buNone/>
            </a:pPr>
            <a:r>
              <a:rPr lang="en-US" altLang="en-US" sz="1800"/>
              <a:t>locatedAt</a:t>
            </a:r>
            <a:endParaRPr lang="en-US" altLang="en-US" sz="2000"/>
          </a:p>
        </p:txBody>
      </p:sp>
      <p:cxnSp>
        <p:nvCxnSpPr>
          <p:cNvPr id="50187" name="AutoShape 19">
            <a:extLst>
              <a:ext uri="{FF2B5EF4-FFF2-40B4-BE49-F238E27FC236}">
                <a16:creationId xmlns:a16="http://schemas.microsoft.com/office/drawing/2014/main" id="{F0694598-EEDD-41CC-9CEE-A751A171CEA9}"/>
              </a:ext>
            </a:extLst>
          </p:cNvPr>
          <p:cNvCxnSpPr>
            <a:cxnSpLocks noChangeShapeType="1"/>
            <a:stCxn id="50184" idx="2"/>
            <a:endCxn id="50186" idx="0"/>
          </p:cNvCxnSpPr>
          <p:nvPr/>
        </p:nvCxnSpPr>
        <p:spPr bwMode="auto">
          <a:xfrm rot="5400000">
            <a:off x="3067050" y="5391150"/>
            <a:ext cx="457200" cy="38100"/>
          </a:xfrm>
          <a:prstGeom prst="straightConnector1">
            <a:avLst/>
          </a:prstGeom>
          <a:noFill/>
          <a:ln w="38100">
            <a:solidFill>
              <a:schemeClr val="tx2"/>
            </a:solidFill>
            <a:round/>
            <a:headEnd type="triangle" w="lg" len="med"/>
            <a:tailEnd type="none" w="sm" len="sm"/>
          </a:ln>
          <a:extLst>
            <a:ext uri="{909E8E84-426E-40DD-AFC4-6F175D3DCCD1}">
              <a14:hiddenFill xmlns:a14="http://schemas.microsoft.com/office/drawing/2010/main">
                <a:noFill/>
              </a14:hiddenFill>
            </a:ext>
          </a:extLst>
        </p:spPr>
      </p:cxnSp>
      <p:sp>
        <p:nvSpPr>
          <p:cNvPr id="12" name="5-Point Star 11">
            <a:extLst>
              <a:ext uri="{FF2B5EF4-FFF2-40B4-BE49-F238E27FC236}">
                <a16:creationId xmlns:a16="http://schemas.microsoft.com/office/drawing/2014/main" id="{1AA8F4B7-9B41-42F7-9FF0-BD5E1D657637}"/>
              </a:ext>
            </a:extLst>
          </p:cNvPr>
          <p:cNvSpPr/>
          <p:nvPr/>
        </p:nvSpPr>
        <p:spPr bwMode="auto">
          <a:xfrm>
            <a:off x="4648200" y="228600"/>
            <a:ext cx="282575" cy="228600"/>
          </a:xfrm>
          <a:prstGeom prst="star5">
            <a:avLst/>
          </a:prstGeom>
          <a:solidFill>
            <a:schemeClr val="accent2"/>
          </a:solidFill>
          <a:ln w="12700" cap="flat" cmpd="sng" algn="ctr">
            <a:solidFill>
              <a:schemeClr val="tx2"/>
            </a:solidFill>
            <a:prstDash val="solid"/>
            <a:round/>
            <a:headEnd type="none" w="sm" len="sm"/>
            <a:tailEnd type="none" w="sm" len="sm"/>
          </a:ln>
          <a:effectLst/>
        </p:spPr>
        <p:txBody>
          <a:bodyPr/>
          <a:lstStyle/>
          <a:p>
            <a:pPr>
              <a:defRPr/>
            </a:pPr>
            <a:endParaRPr lang="en-US">
              <a:latin typeface="Times" charset="0"/>
              <a:ea typeface="ＭＳ Ｐゴシック" charset="0"/>
              <a:cs typeface="ＭＳ Ｐゴシック" charset="0"/>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10BB62F7-2C93-4158-B4C8-787F011813E8}"/>
              </a:ext>
            </a:extLst>
          </p:cNvPr>
          <p:cNvSpPr>
            <a:spLocks noGrp="1" noChangeArrowheads="1"/>
          </p:cNvSpPr>
          <p:nvPr>
            <p:ph type="title"/>
          </p:nvPr>
        </p:nvSpPr>
        <p:spPr/>
        <p:txBody>
          <a:bodyPr/>
          <a:lstStyle/>
          <a:p>
            <a:r>
              <a:rPr lang="en-US" altLang="en-US"/>
              <a:t>Manifestation and keys</a:t>
            </a:r>
          </a:p>
        </p:txBody>
      </p:sp>
      <p:sp>
        <p:nvSpPr>
          <p:cNvPr id="51203" name="Content Placeholder 2">
            <a:extLst>
              <a:ext uri="{FF2B5EF4-FFF2-40B4-BE49-F238E27FC236}">
                <a16:creationId xmlns:a16="http://schemas.microsoft.com/office/drawing/2014/main" id="{F207AC8A-38FF-479E-8705-F033C0CEA3B4}"/>
              </a:ext>
            </a:extLst>
          </p:cNvPr>
          <p:cNvSpPr>
            <a:spLocks noGrp="1" noChangeArrowheads="1"/>
          </p:cNvSpPr>
          <p:nvPr>
            <p:ph idx="1"/>
          </p:nvPr>
        </p:nvSpPr>
        <p:spPr>
          <a:xfrm>
            <a:off x="304800" y="762000"/>
            <a:ext cx="8153400" cy="1905000"/>
          </a:xfrm>
        </p:spPr>
        <p:txBody>
          <a:bodyPr/>
          <a:lstStyle/>
          <a:p>
            <a:pPr>
              <a:buFont typeface="Wingdings" panose="05000000000000000000" pitchFamily="2" charset="2"/>
              <a:buNone/>
            </a:pPr>
            <a:r>
              <a:rPr lang="en-US" altLang="en-US" dirty="0"/>
              <a:t>ER notation requires keys for every entity. In this case (left) we have no problem (key </a:t>
            </a:r>
            <a:r>
              <a:rPr lang="en-US" altLang="en-US" dirty="0" err="1"/>
              <a:t>attribs</a:t>
            </a:r>
            <a:r>
              <a:rPr lang="en-US" altLang="en-US" dirty="0"/>
              <a:t> underlined). But if there was no ISBN# then we would have to model it as on the right, as a weak entity (with </a:t>
            </a:r>
            <a:r>
              <a:rPr lang="en-US" altLang="en-US" i="1" dirty="0" err="1"/>
              <a:t>publishedBy</a:t>
            </a:r>
            <a:r>
              <a:rPr lang="en-US" altLang="en-US" dirty="0"/>
              <a:t> and </a:t>
            </a:r>
            <a:r>
              <a:rPr lang="en-US" altLang="en-US" i="1" dirty="0" err="1"/>
              <a:t>whenPublished</a:t>
            </a:r>
            <a:r>
              <a:rPr lang="en-US" altLang="en-US" dirty="0"/>
              <a:t> as partial keys):</a:t>
            </a:r>
          </a:p>
        </p:txBody>
      </p:sp>
      <p:sp>
        <p:nvSpPr>
          <p:cNvPr id="51204" name="Rectangle 14">
            <a:extLst>
              <a:ext uri="{FF2B5EF4-FFF2-40B4-BE49-F238E27FC236}">
                <a16:creationId xmlns:a16="http://schemas.microsoft.com/office/drawing/2014/main" id="{5271E181-6D86-4FEF-91FF-90CA7CD12562}"/>
              </a:ext>
            </a:extLst>
          </p:cNvPr>
          <p:cNvSpPr>
            <a:spLocks noChangeArrowheads="1"/>
          </p:cNvSpPr>
          <p:nvPr/>
        </p:nvSpPr>
        <p:spPr bwMode="auto">
          <a:xfrm>
            <a:off x="1524000" y="2286000"/>
            <a:ext cx="1828800" cy="990600"/>
          </a:xfrm>
          <a:prstGeom prst="rect">
            <a:avLst/>
          </a:prstGeom>
          <a:noFill/>
          <a:ln w="635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nSpc>
                <a:spcPct val="90000"/>
              </a:lnSpc>
              <a:spcBef>
                <a:spcPct val="0"/>
              </a:spcBef>
              <a:buClrTx/>
              <a:buSzTx/>
              <a:buFontTx/>
              <a:buNone/>
            </a:pPr>
            <a:r>
              <a:rPr lang="en-US" altLang="en-US" sz="2000"/>
              <a:t>     </a:t>
            </a:r>
            <a:r>
              <a:rPr lang="en-US" altLang="en-US" sz="2000" b="1"/>
              <a:t>Book</a:t>
            </a:r>
            <a:endParaRPr lang="en-US" altLang="en-US" sz="2000"/>
          </a:p>
          <a:p>
            <a:pPr>
              <a:lnSpc>
                <a:spcPct val="90000"/>
              </a:lnSpc>
              <a:spcBef>
                <a:spcPct val="0"/>
              </a:spcBef>
              <a:buClrTx/>
              <a:buSzTx/>
              <a:buFontTx/>
              <a:buNone/>
            </a:pPr>
            <a:r>
              <a:rPr lang="en-US" altLang="en-US" sz="1800" u="sng"/>
              <a:t>hasAuthor</a:t>
            </a:r>
          </a:p>
          <a:p>
            <a:pPr>
              <a:lnSpc>
                <a:spcPct val="90000"/>
              </a:lnSpc>
              <a:spcBef>
                <a:spcPct val="0"/>
              </a:spcBef>
              <a:buClrTx/>
              <a:buSzTx/>
              <a:buFontTx/>
              <a:buNone/>
            </a:pPr>
            <a:r>
              <a:rPr lang="en-US" altLang="en-US" sz="1800" u="sng"/>
              <a:t>hasTitle</a:t>
            </a:r>
          </a:p>
          <a:p>
            <a:pPr>
              <a:lnSpc>
                <a:spcPct val="90000"/>
              </a:lnSpc>
              <a:spcBef>
                <a:spcPct val="0"/>
              </a:spcBef>
              <a:buClrTx/>
              <a:buSzTx/>
              <a:buFontTx/>
              <a:buNone/>
            </a:pPr>
            <a:r>
              <a:rPr lang="en-US" altLang="en-US" sz="1800"/>
              <a:t>whenWritten</a:t>
            </a:r>
            <a:endParaRPr lang="en-US" altLang="en-US" sz="2000"/>
          </a:p>
        </p:txBody>
      </p:sp>
      <p:sp>
        <p:nvSpPr>
          <p:cNvPr id="51205" name="AutoShape 18">
            <a:extLst>
              <a:ext uri="{FF2B5EF4-FFF2-40B4-BE49-F238E27FC236}">
                <a16:creationId xmlns:a16="http://schemas.microsoft.com/office/drawing/2014/main" id="{401D36DF-78FA-4E86-BDCB-F860CF1C479A}"/>
              </a:ext>
            </a:extLst>
          </p:cNvPr>
          <p:cNvSpPr>
            <a:spLocks noChangeArrowheads="1"/>
          </p:cNvSpPr>
          <p:nvPr/>
        </p:nvSpPr>
        <p:spPr bwMode="auto">
          <a:xfrm>
            <a:off x="1447800" y="3886200"/>
            <a:ext cx="1905000" cy="685800"/>
          </a:xfrm>
          <a:prstGeom prst="diamond">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lnSpc>
                <a:spcPct val="80000"/>
              </a:lnSpc>
              <a:spcBef>
                <a:spcPct val="0"/>
              </a:spcBef>
              <a:buClrTx/>
              <a:buSzTx/>
              <a:buFontTx/>
              <a:buNone/>
            </a:pPr>
            <a:r>
              <a:rPr lang="en-US" altLang="en-US" sz="2000" b="1"/>
              <a:t>editionOf</a:t>
            </a:r>
            <a:endParaRPr lang="en-US" altLang="en-US" sz="2000"/>
          </a:p>
        </p:txBody>
      </p:sp>
      <p:cxnSp>
        <p:nvCxnSpPr>
          <p:cNvPr id="51206" name="AutoShape 19">
            <a:extLst>
              <a:ext uri="{FF2B5EF4-FFF2-40B4-BE49-F238E27FC236}">
                <a16:creationId xmlns:a16="http://schemas.microsoft.com/office/drawing/2014/main" id="{0A2E1E1B-D2DD-44C4-B352-EEE9E13B06B9}"/>
              </a:ext>
            </a:extLst>
          </p:cNvPr>
          <p:cNvCxnSpPr>
            <a:cxnSpLocks noChangeShapeType="1"/>
            <a:stCxn id="51205" idx="2"/>
            <a:endCxn id="51208" idx="0"/>
          </p:cNvCxnSpPr>
          <p:nvPr/>
        </p:nvCxnSpPr>
        <p:spPr bwMode="auto">
          <a:xfrm rot="5400000">
            <a:off x="2095501" y="4876800"/>
            <a:ext cx="609600" cy="3175"/>
          </a:xfrm>
          <a:prstGeom prst="straightConnector1">
            <a:avLst/>
          </a:prstGeom>
          <a:noFill/>
          <a:ln w="50800" cmpd="dbl">
            <a:solidFill>
              <a:schemeClr val="tx2"/>
            </a:solidFill>
            <a:round/>
            <a:headEnd type="triangle" w="lg" len="med"/>
            <a:tailEnd type="none" w="sm" len="sm"/>
          </a:ln>
          <a:extLst>
            <a:ext uri="{909E8E84-426E-40DD-AFC4-6F175D3DCCD1}">
              <a14:hiddenFill xmlns:a14="http://schemas.microsoft.com/office/drawing/2010/main">
                <a:noFill/>
              </a14:hiddenFill>
            </a:ext>
          </a:extLst>
        </p:spPr>
      </p:cxnSp>
      <p:cxnSp>
        <p:nvCxnSpPr>
          <p:cNvPr id="51207" name="AutoShape 20">
            <a:extLst>
              <a:ext uri="{FF2B5EF4-FFF2-40B4-BE49-F238E27FC236}">
                <a16:creationId xmlns:a16="http://schemas.microsoft.com/office/drawing/2014/main" id="{9605F234-392F-4B0F-A8E3-D7DFCAA2EB61}"/>
              </a:ext>
            </a:extLst>
          </p:cNvPr>
          <p:cNvCxnSpPr>
            <a:cxnSpLocks noChangeShapeType="1"/>
            <a:stCxn id="51205" idx="0"/>
            <a:endCxn id="51204" idx="2"/>
          </p:cNvCxnSpPr>
          <p:nvPr/>
        </p:nvCxnSpPr>
        <p:spPr bwMode="auto">
          <a:xfrm rot="5400000" flipH="1" flipV="1">
            <a:off x="2114550" y="3562350"/>
            <a:ext cx="609600" cy="38100"/>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51208" name="Rectangle 21">
            <a:extLst>
              <a:ext uri="{FF2B5EF4-FFF2-40B4-BE49-F238E27FC236}">
                <a16:creationId xmlns:a16="http://schemas.microsoft.com/office/drawing/2014/main" id="{CC9369ED-D85E-4C78-9EC4-E5842896D16C}"/>
              </a:ext>
            </a:extLst>
          </p:cNvPr>
          <p:cNvSpPr>
            <a:spLocks noChangeArrowheads="1"/>
          </p:cNvSpPr>
          <p:nvPr/>
        </p:nvSpPr>
        <p:spPr bwMode="auto">
          <a:xfrm>
            <a:off x="1447800" y="5181600"/>
            <a:ext cx="1905000" cy="1219200"/>
          </a:xfrm>
          <a:prstGeom prst="rect">
            <a:avLst/>
          </a:prstGeom>
          <a:noFill/>
          <a:ln w="1270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nSpc>
                <a:spcPct val="80000"/>
              </a:lnSpc>
              <a:spcBef>
                <a:spcPct val="0"/>
              </a:spcBef>
              <a:buClrTx/>
              <a:buSzTx/>
              <a:buFontTx/>
              <a:buNone/>
            </a:pPr>
            <a:r>
              <a:rPr lang="en-US" altLang="en-US" sz="2000"/>
              <a:t>  </a:t>
            </a:r>
            <a:r>
              <a:rPr lang="en-US" altLang="en-US" sz="2000" b="1"/>
              <a:t>BookEdition</a:t>
            </a:r>
          </a:p>
          <a:p>
            <a:pPr>
              <a:lnSpc>
                <a:spcPct val="80000"/>
              </a:lnSpc>
              <a:spcBef>
                <a:spcPct val="0"/>
              </a:spcBef>
              <a:buClrTx/>
              <a:buSzTx/>
              <a:buFont typeface="Wingdings" panose="05000000000000000000" pitchFamily="2" charset="2"/>
              <a:buNone/>
            </a:pPr>
            <a:r>
              <a:rPr lang="en-US" altLang="en-US" sz="1800" u="sng"/>
              <a:t>ISBN#</a:t>
            </a:r>
          </a:p>
          <a:p>
            <a:pPr>
              <a:lnSpc>
                <a:spcPct val="80000"/>
              </a:lnSpc>
              <a:spcBef>
                <a:spcPct val="0"/>
              </a:spcBef>
              <a:buClrTx/>
              <a:buSzTx/>
              <a:buFontTx/>
              <a:buNone/>
            </a:pPr>
            <a:r>
              <a:rPr lang="en-US" altLang="en-US" sz="1800"/>
              <a:t>publishedBy</a:t>
            </a:r>
            <a:endParaRPr lang="en-US" altLang="en-US" sz="2000"/>
          </a:p>
          <a:p>
            <a:pPr>
              <a:lnSpc>
                <a:spcPct val="80000"/>
              </a:lnSpc>
              <a:spcBef>
                <a:spcPct val="0"/>
              </a:spcBef>
              <a:buClrTx/>
              <a:buSzTx/>
              <a:buFontTx/>
              <a:buNone/>
            </a:pPr>
            <a:r>
              <a:rPr lang="en-US" altLang="en-US" sz="1800"/>
              <a:t>format : {audio, paperback,..}</a:t>
            </a:r>
          </a:p>
          <a:p>
            <a:pPr>
              <a:lnSpc>
                <a:spcPct val="80000"/>
              </a:lnSpc>
              <a:spcBef>
                <a:spcPct val="0"/>
              </a:spcBef>
              <a:buClrTx/>
              <a:buSzTx/>
              <a:buFontTx/>
              <a:buNone/>
            </a:pPr>
            <a:r>
              <a:rPr lang="en-US" altLang="en-US" sz="1800"/>
              <a:t>whenPublished</a:t>
            </a:r>
            <a:endParaRPr lang="en-US" altLang="en-US" sz="2000"/>
          </a:p>
        </p:txBody>
      </p:sp>
      <p:sp>
        <p:nvSpPr>
          <p:cNvPr id="51209" name="Rectangle 14">
            <a:extLst>
              <a:ext uri="{FF2B5EF4-FFF2-40B4-BE49-F238E27FC236}">
                <a16:creationId xmlns:a16="http://schemas.microsoft.com/office/drawing/2014/main" id="{C1C060B5-8B00-4E53-8ED8-2A3B83F94F74}"/>
              </a:ext>
            </a:extLst>
          </p:cNvPr>
          <p:cNvSpPr>
            <a:spLocks noChangeArrowheads="1"/>
          </p:cNvSpPr>
          <p:nvPr/>
        </p:nvSpPr>
        <p:spPr bwMode="auto">
          <a:xfrm>
            <a:off x="6096000" y="2286000"/>
            <a:ext cx="1828800" cy="990600"/>
          </a:xfrm>
          <a:prstGeom prst="rect">
            <a:avLst/>
          </a:prstGeom>
          <a:noFill/>
          <a:ln w="6350">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nSpc>
                <a:spcPct val="90000"/>
              </a:lnSpc>
              <a:spcBef>
                <a:spcPct val="0"/>
              </a:spcBef>
              <a:buClrTx/>
              <a:buSzTx/>
              <a:buFontTx/>
              <a:buNone/>
            </a:pPr>
            <a:r>
              <a:rPr lang="en-US" altLang="en-US" sz="2000"/>
              <a:t>     </a:t>
            </a:r>
            <a:r>
              <a:rPr lang="en-US" altLang="en-US" sz="2000" b="1"/>
              <a:t>Book</a:t>
            </a:r>
            <a:endParaRPr lang="en-US" altLang="en-US" sz="2000"/>
          </a:p>
          <a:p>
            <a:pPr>
              <a:lnSpc>
                <a:spcPct val="90000"/>
              </a:lnSpc>
              <a:spcBef>
                <a:spcPct val="0"/>
              </a:spcBef>
              <a:buClrTx/>
              <a:buSzTx/>
              <a:buFontTx/>
              <a:buNone/>
            </a:pPr>
            <a:r>
              <a:rPr lang="en-US" altLang="en-US" sz="1800" u="sng"/>
              <a:t>hasAuthor</a:t>
            </a:r>
          </a:p>
          <a:p>
            <a:pPr>
              <a:lnSpc>
                <a:spcPct val="90000"/>
              </a:lnSpc>
              <a:spcBef>
                <a:spcPct val="0"/>
              </a:spcBef>
              <a:buClrTx/>
              <a:buSzTx/>
              <a:buFontTx/>
              <a:buNone/>
            </a:pPr>
            <a:r>
              <a:rPr lang="en-US" altLang="en-US" sz="1800" u="sng"/>
              <a:t>hasTitle</a:t>
            </a:r>
          </a:p>
          <a:p>
            <a:pPr>
              <a:lnSpc>
                <a:spcPct val="90000"/>
              </a:lnSpc>
              <a:spcBef>
                <a:spcPct val="0"/>
              </a:spcBef>
              <a:buClrTx/>
              <a:buSzTx/>
              <a:buFontTx/>
              <a:buNone/>
            </a:pPr>
            <a:r>
              <a:rPr lang="en-US" altLang="en-US" sz="1800"/>
              <a:t>whenWritten</a:t>
            </a:r>
            <a:endParaRPr lang="en-US" altLang="en-US" sz="2000"/>
          </a:p>
        </p:txBody>
      </p:sp>
      <p:sp>
        <p:nvSpPr>
          <p:cNvPr id="51210" name="AutoShape 18">
            <a:extLst>
              <a:ext uri="{FF2B5EF4-FFF2-40B4-BE49-F238E27FC236}">
                <a16:creationId xmlns:a16="http://schemas.microsoft.com/office/drawing/2014/main" id="{C48758BE-F003-4EFE-B4E3-AACEBAAE2076}"/>
              </a:ext>
            </a:extLst>
          </p:cNvPr>
          <p:cNvSpPr>
            <a:spLocks noChangeArrowheads="1"/>
          </p:cNvSpPr>
          <p:nvPr/>
        </p:nvSpPr>
        <p:spPr bwMode="auto">
          <a:xfrm>
            <a:off x="6019800" y="3886200"/>
            <a:ext cx="1905000" cy="685800"/>
          </a:xfrm>
          <a:prstGeom prst="diamond">
            <a:avLst/>
          </a:prstGeom>
          <a:noFill/>
          <a:ln w="38100" cmpd="dbl">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lnSpc>
                <a:spcPct val="80000"/>
              </a:lnSpc>
              <a:spcBef>
                <a:spcPct val="0"/>
              </a:spcBef>
              <a:buClrTx/>
              <a:buSzTx/>
              <a:buFontTx/>
              <a:buNone/>
            </a:pPr>
            <a:r>
              <a:rPr lang="en-US" altLang="en-US" sz="2000" b="1"/>
              <a:t>editionOf</a:t>
            </a:r>
            <a:endParaRPr lang="en-US" altLang="en-US" sz="2000"/>
          </a:p>
        </p:txBody>
      </p:sp>
      <p:cxnSp>
        <p:nvCxnSpPr>
          <p:cNvPr id="51211" name="AutoShape 20">
            <a:extLst>
              <a:ext uri="{FF2B5EF4-FFF2-40B4-BE49-F238E27FC236}">
                <a16:creationId xmlns:a16="http://schemas.microsoft.com/office/drawing/2014/main" id="{03DD2623-7AD2-4DDB-90F7-79EE4AF6CFDE}"/>
              </a:ext>
            </a:extLst>
          </p:cNvPr>
          <p:cNvCxnSpPr>
            <a:cxnSpLocks noChangeShapeType="1"/>
            <a:stCxn id="51210" idx="0"/>
            <a:endCxn id="51209" idx="2"/>
          </p:cNvCxnSpPr>
          <p:nvPr/>
        </p:nvCxnSpPr>
        <p:spPr bwMode="auto">
          <a:xfrm rot="5400000" flipH="1" flipV="1">
            <a:off x="6686550" y="3562350"/>
            <a:ext cx="609600" cy="38100"/>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51212" name="Rectangle 21">
            <a:extLst>
              <a:ext uri="{FF2B5EF4-FFF2-40B4-BE49-F238E27FC236}">
                <a16:creationId xmlns:a16="http://schemas.microsoft.com/office/drawing/2014/main" id="{B183AC8B-9638-4635-B4E9-5EFF2AA80E7F}"/>
              </a:ext>
            </a:extLst>
          </p:cNvPr>
          <p:cNvSpPr>
            <a:spLocks noChangeArrowheads="1"/>
          </p:cNvSpPr>
          <p:nvPr/>
        </p:nvSpPr>
        <p:spPr bwMode="auto">
          <a:xfrm>
            <a:off x="6019800" y="5181600"/>
            <a:ext cx="1905000" cy="1524000"/>
          </a:xfrm>
          <a:prstGeom prst="rect">
            <a:avLst/>
          </a:prstGeom>
          <a:noFill/>
          <a:ln w="50800" cmpd="dbl">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nSpc>
                <a:spcPct val="80000"/>
              </a:lnSpc>
              <a:spcBef>
                <a:spcPct val="0"/>
              </a:spcBef>
              <a:buClrTx/>
              <a:buSzTx/>
              <a:buFontTx/>
              <a:buNone/>
            </a:pPr>
            <a:r>
              <a:rPr lang="en-US" altLang="en-US" sz="2000"/>
              <a:t>  </a:t>
            </a:r>
            <a:r>
              <a:rPr lang="en-US" altLang="en-US" sz="2000" b="1"/>
              <a:t>BookEdition</a:t>
            </a:r>
          </a:p>
          <a:p>
            <a:pPr>
              <a:lnSpc>
                <a:spcPct val="80000"/>
              </a:lnSpc>
              <a:spcBef>
                <a:spcPct val="0"/>
              </a:spcBef>
              <a:buClrTx/>
              <a:buSzTx/>
              <a:buFontTx/>
              <a:buNone/>
            </a:pPr>
            <a:r>
              <a:rPr lang="en-US" altLang="en-US" sz="1800"/>
              <a:t>publishedBy</a:t>
            </a:r>
            <a:endParaRPr lang="en-US" altLang="en-US" sz="2000"/>
          </a:p>
          <a:p>
            <a:pPr>
              <a:lnSpc>
                <a:spcPct val="80000"/>
              </a:lnSpc>
              <a:spcBef>
                <a:spcPct val="0"/>
              </a:spcBef>
              <a:buClrTx/>
              <a:buSzTx/>
              <a:buFontTx/>
              <a:buNone/>
            </a:pPr>
            <a:endParaRPr lang="en-US" altLang="en-US" sz="1800"/>
          </a:p>
          <a:p>
            <a:pPr>
              <a:lnSpc>
                <a:spcPct val="80000"/>
              </a:lnSpc>
              <a:spcBef>
                <a:spcPct val="0"/>
              </a:spcBef>
              <a:buClrTx/>
              <a:buSzTx/>
              <a:buFontTx/>
              <a:buNone/>
            </a:pPr>
            <a:r>
              <a:rPr lang="en-US" altLang="en-US" sz="1800"/>
              <a:t>whenPublished</a:t>
            </a:r>
          </a:p>
          <a:p>
            <a:pPr>
              <a:lnSpc>
                <a:spcPct val="80000"/>
              </a:lnSpc>
              <a:spcBef>
                <a:spcPct val="0"/>
              </a:spcBef>
              <a:buClrTx/>
              <a:buSzTx/>
              <a:buFontTx/>
              <a:buNone/>
            </a:pPr>
            <a:endParaRPr lang="en-US" altLang="en-US" sz="1800"/>
          </a:p>
          <a:p>
            <a:pPr>
              <a:lnSpc>
                <a:spcPct val="80000"/>
              </a:lnSpc>
              <a:spcBef>
                <a:spcPct val="0"/>
              </a:spcBef>
              <a:buClrTx/>
              <a:buSzTx/>
              <a:buFontTx/>
              <a:buNone/>
            </a:pPr>
            <a:r>
              <a:rPr lang="en-US" altLang="en-US" sz="1800"/>
              <a:t>format : {audio, paperback,..}</a:t>
            </a:r>
          </a:p>
          <a:p>
            <a:pPr>
              <a:lnSpc>
                <a:spcPct val="80000"/>
              </a:lnSpc>
              <a:spcBef>
                <a:spcPct val="0"/>
              </a:spcBef>
              <a:buClrTx/>
              <a:buSzTx/>
              <a:buFontTx/>
              <a:buNone/>
            </a:pPr>
            <a:endParaRPr lang="en-US" altLang="en-US" sz="1800"/>
          </a:p>
        </p:txBody>
      </p:sp>
      <p:cxnSp>
        <p:nvCxnSpPr>
          <p:cNvPr id="51213" name="AutoShape 19">
            <a:extLst>
              <a:ext uri="{FF2B5EF4-FFF2-40B4-BE49-F238E27FC236}">
                <a16:creationId xmlns:a16="http://schemas.microsoft.com/office/drawing/2014/main" id="{9B045803-5267-4E4D-9E52-0093F0CFADDB}"/>
              </a:ext>
            </a:extLst>
          </p:cNvPr>
          <p:cNvCxnSpPr>
            <a:cxnSpLocks noChangeShapeType="1"/>
            <a:stCxn id="51210" idx="2"/>
            <a:endCxn id="51212" idx="0"/>
          </p:cNvCxnSpPr>
          <p:nvPr/>
        </p:nvCxnSpPr>
        <p:spPr bwMode="auto">
          <a:xfrm>
            <a:off x="6972300" y="4572000"/>
            <a:ext cx="0" cy="609600"/>
          </a:xfrm>
          <a:prstGeom prst="straightConnector1">
            <a:avLst/>
          </a:prstGeom>
          <a:noFill/>
          <a:ln w="50800" cmpd="dbl">
            <a:solidFill>
              <a:schemeClr val="tx2"/>
            </a:solidFill>
            <a:round/>
            <a:headEnd type="triangle" w="lg" len="med"/>
            <a:tailEnd type="none" w="sm" len="sm"/>
          </a:ln>
          <a:extLst>
            <a:ext uri="{909E8E84-426E-40DD-AFC4-6F175D3DCCD1}">
              <a14:hiddenFill xmlns:a14="http://schemas.microsoft.com/office/drawing/2010/main">
                <a:noFill/>
              </a14:hiddenFill>
            </a:ext>
          </a:extLst>
        </p:spPr>
      </p:cxnSp>
      <p:cxnSp>
        <p:nvCxnSpPr>
          <p:cNvPr id="51214" name="Straight Connector 2">
            <a:extLst>
              <a:ext uri="{FF2B5EF4-FFF2-40B4-BE49-F238E27FC236}">
                <a16:creationId xmlns:a16="http://schemas.microsoft.com/office/drawing/2014/main" id="{319CA801-97E8-4180-8F33-7584E82332C2}"/>
              </a:ext>
            </a:extLst>
          </p:cNvPr>
          <p:cNvCxnSpPr>
            <a:cxnSpLocks noChangeShapeType="1"/>
          </p:cNvCxnSpPr>
          <p:nvPr/>
        </p:nvCxnSpPr>
        <p:spPr bwMode="auto">
          <a:xfrm>
            <a:off x="6172200" y="5715000"/>
            <a:ext cx="1066800" cy="0"/>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cxnSp>
        <p:nvCxnSpPr>
          <p:cNvPr id="51215" name="Straight Connector 15">
            <a:extLst>
              <a:ext uri="{FF2B5EF4-FFF2-40B4-BE49-F238E27FC236}">
                <a16:creationId xmlns:a16="http://schemas.microsoft.com/office/drawing/2014/main" id="{50DC2D95-0566-444A-8D83-84D31E65C0BA}"/>
              </a:ext>
            </a:extLst>
          </p:cNvPr>
          <p:cNvCxnSpPr>
            <a:cxnSpLocks noChangeShapeType="1"/>
          </p:cNvCxnSpPr>
          <p:nvPr/>
        </p:nvCxnSpPr>
        <p:spPr bwMode="auto">
          <a:xfrm>
            <a:off x="6172200" y="6096000"/>
            <a:ext cx="1447800" cy="0"/>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sp>
        <p:nvSpPr>
          <p:cNvPr id="16" name="5-Point Star 15">
            <a:extLst>
              <a:ext uri="{FF2B5EF4-FFF2-40B4-BE49-F238E27FC236}">
                <a16:creationId xmlns:a16="http://schemas.microsoft.com/office/drawing/2014/main" id="{0F5BD542-0923-4729-8F2D-495BF5B5633B}"/>
              </a:ext>
            </a:extLst>
          </p:cNvPr>
          <p:cNvSpPr/>
          <p:nvPr/>
        </p:nvSpPr>
        <p:spPr bwMode="auto">
          <a:xfrm>
            <a:off x="5486400" y="228600"/>
            <a:ext cx="282575" cy="228600"/>
          </a:xfrm>
          <a:prstGeom prst="star5">
            <a:avLst/>
          </a:prstGeom>
          <a:solidFill>
            <a:schemeClr val="accent2"/>
          </a:solidFill>
          <a:ln w="12700" cap="flat" cmpd="sng" algn="ctr">
            <a:solidFill>
              <a:schemeClr val="tx2"/>
            </a:solidFill>
            <a:prstDash val="solid"/>
            <a:round/>
            <a:headEnd type="none" w="sm" len="sm"/>
            <a:tailEnd type="none" w="sm" len="sm"/>
          </a:ln>
          <a:effectLst/>
        </p:spPr>
        <p:txBody>
          <a:bodyPr/>
          <a:lstStyle/>
          <a:p>
            <a:pPr>
              <a:defRPr/>
            </a:pPr>
            <a:endParaRPr lang="en-US">
              <a:latin typeface="Times" charset="0"/>
              <a:ea typeface="ＭＳ Ｐゴシック" charset="0"/>
              <a:cs typeface="ＭＳ Ｐゴシック"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440DA7E-D61E-4716-B167-1E3DEF0DC043}"/>
              </a:ext>
            </a:extLst>
          </p:cNvPr>
          <p:cNvSpPr>
            <a:spLocks noGrp="1" noChangeArrowheads="1"/>
          </p:cNvSpPr>
          <p:nvPr>
            <p:ph type="title"/>
          </p:nvPr>
        </p:nvSpPr>
        <p:spPr>
          <a:xfrm>
            <a:off x="813594" y="269875"/>
            <a:ext cx="7772400" cy="838200"/>
          </a:xfrm>
        </p:spPr>
        <p:txBody>
          <a:bodyPr/>
          <a:lstStyle/>
          <a:p>
            <a:r>
              <a:rPr lang="en-US" altLang="en-US" sz="3200" dirty="0"/>
              <a:t>n-</a:t>
            </a:r>
            <a:r>
              <a:rPr lang="en-US" altLang="en-US" sz="3200" dirty="0" err="1"/>
              <a:t>ary</a:t>
            </a:r>
            <a:r>
              <a:rPr lang="en-US" altLang="en-US" sz="3200" dirty="0"/>
              <a:t> relationship with functional participation constraints</a:t>
            </a:r>
          </a:p>
        </p:txBody>
      </p:sp>
      <p:sp>
        <p:nvSpPr>
          <p:cNvPr id="7171" name="Freeform 5">
            <a:extLst>
              <a:ext uri="{FF2B5EF4-FFF2-40B4-BE49-F238E27FC236}">
                <a16:creationId xmlns:a16="http://schemas.microsoft.com/office/drawing/2014/main" id="{D0E66304-6EC0-47ED-B85D-F6B601A98E4C}"/>
              </a:ext>
            </a:extLst>
          </p:cNvPr>
          <p:cNvSpPr>
            <a:spLocks/>
          </p:cNvSpPr>
          <p:nvPr/>
        </p:nvSpPr>
        <p:spPr bwMode="auto">
          <a:xfrm>
            <a:off x="4138613" y="3373438"/>
            <a:ext cx="1176337" cy="609600"/>
          </a:xfrm>
          <a:custGeom>
            <a:avLst/>
            <a:gdLst>
              <a:gd name="T0" fmla="*/ 0 w 741"/>
              <a:gd name="T1" fmla="*/ 2147483646 h 384"/>
              <a:gd name="T2" fmla="*/ 2147483646 w 741"/>
              <a:gd name="T3" fmla="*/ 0 h 384"/>
              <a:gd name="T4" fmla="*/ 2147483646 w 741"/>
              <a:gd name="T5" fmla="*/ 2147483646 h 384"/>
              <a:gd name="T6" fmla="*/ 2147483646 w 741"/>
              <a:gd name="T7" fmla="*/ 2147483646 h 384"/>
              <a:gd name="T8" fmla="*/ 0 w 741"/>
              <a:gd name="T9" fmla="*/ 2147483646 h 384"/>
              <a:gd name="T10" fmla="*/ 0 60000 65536"/>
              <a:gd name="T11" fmla="*/ 0 60000 65536"/>
              <a:gd name="T12" fmla="*/ 0 60000 65536"/>
              <a:gd name="T13" fmla="*/ 0 60000 65536"/>
              <a:gd name="T14" fmla="*/ 0 60000 65536"/>
              <a:gd name="T15" fmla="*/ 0 w 741"/>
              <a:gd name="T16" fmla="*/ 0 h 384"/>
              <a:gd name="T17" fmla="*/ 741 w 741"/>
              <a:gd name="T18" fmla="*/ 384 h 384"/>
            </a:gdLst>
            <a:ahLst/>
            <a:cxnLst>
              <a:cxn ang="T10">
                <a:pos x="T0" y="T1"/>
              </a:cxn>
              <a:cxn ang="T11">
                <a:pos x="T2" y="T3"/>
              </a:cxn>
              <a:cxn ang="T12">
                <a:pos x="T4" y="T5"/>
              </a:cxn>
              <a:cxn ang="T13">
                <a:pos x="T6" y="T7"/>
              </a:cxn>
              <a:cxn ang="T14">
                <a:pos x="T8" y="T9"/>
              </a:cxn>
            </a:cxnLst>
            <a:rect l="T15" t="T16" r="T17" b="T18"/>
            <a:pathLst>
              <a:path w="741" h="384">
                <a:moveTo>
                  <a:pt x="0" y="191"/>
                </a:moveTo>
                <a:lnTo>
                  <a:pt x="365" y="0"/>
                </a:lnTo>
                <a:lnTo>
                  <a:pt x="740" y="198"/>
                </a:lnTo>
                <a:lnTo>
                  <a:pt x="365" y="383"/>
                </a:lnTo>
                <a:lnTo>
                  <a:pt x="0" y="19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2" name="Rectangle 8">
            <a:extLst>
              <a:ext uri="{FF2B5EF4-FFF2-40B4-BE49-F238E27FC236}">
                <a16:creationId xmlns:a16="http://schemas.microsoft.com/office/drawing/2014/main" id="{7FF2892D-01AA-4D30-9276-F0ACCADD454A}"/>
              </a:ext>
            </a:extLst>
          </p:cNvPr>
          <p:cNvSpPr>
            <a:spLocks noChangeArrowheads="1"/>
          </p:cNvSpPr>
          <p:nvPr/>
        </p:nvSpPr>
        <p:spPr bwMode="auto">
          <a:xfrm>
            <a:off x="4191000" y="3505200"/>
            <a:ext cx="1017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Supplies</a:t>
            </a:r>
            <a:endParaRPr lang="en-US" altLang="en-US" sz="1600" b="1">
              <a:solidFill>
                <a:srgbClr val="000000"/>
              </a:solidFill>
            </a:endParaRPr>
          </a:p>
        </p:txBody>
      </p:sp>
      <p:sp>
        <p:nvSpPr>
          <p:cNvPr id="7173" name="Rectangle 9">
            <a:extLst>
              <a:ext uri="{FF2B5EF4-FFF2-40B4-BE49-F238E27FC236}">
                <a16:creationId xmlns:a16="http://schemas.microsoft.com/office/drawing/2014/main" id="{3E1B6CB6-5987-4E82-BB55-E975FC75B0CD}"/>
              </a:ext>
            </a:extLst>
          </p:cNvPr>
          <p:cNvSpPr>
            <a:spLocks noChangeArrowheads="1"/>
          </p:cNvSpPr>
          <p:nvPr/>
        </p:nvSpPr>
        <p:spPr bwMode="auto">
          <a:xfrm>
            <a:off x="6351588" y="3506788"/>
            <a:ext cx="1060450" cy="36671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MAKER</a:t>
            </a:r>
            <a:endParaRPr lang="en-US" altLang="en-US" sz="1600" b="1">
              <a:solidFill>
                <a:srgbClr val="000000"/>
              </a:solidFill>
            </a:endParaRPr>
          </a:p>
        </p:txBody>
      </p:sp>
      <p:sp>
        <p:nvSpPr>
          <p:cNvPr id="7174" name="Rectangle 17">
            <a:extLst>
              <a:ext uri="{FF2B5EF4-FFF2-40B4-BE49-F238E27FC236}">
                <a16:creationId xmlns:a16="http://schemas.microsoft.com/office/drawing/2014/main" id="{2022D161-E6A5-48C1-8632-3BBE14D4689A}"/>
              </a:ext>
            </a:extLst>
          </p:cNvPr>
          <p:cNvSpPr>
            <a:spLocks noChangeArrowheads="1"/>
          </p:cNvSpPr>
          <p:nvPr/>
        </p:nvSpPr>
        <p:spPr bwMode="auto">
          <a:xfrm>
            <a:off x="2133600" y="3519488"/>
            <a:ext cx="806450" cy="36671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PART</a:t>
            </a:r>
            <a:endParaRPr lang="en-US" altLang="en-US" sz="1600" b="1">
              <a:solidFill>
                <a:srgbClr val="000000"/>
              </a:solidFill>
            </a:endParaRPr>
          </a:p>
        </p:txBody>
      </p:sp>
      <p:sp>
        <p:nvSpPr>
          <p:cNvPr id="7175" name="Rectangle 18">
            <a:extLst>
              <a:ext uri="{FF2B5EF4-FFF2-40B4-BE49-F238E27FC236}">
                <a16:creationId xmlns:a16="http://schemas.microsoft.com/office/drawing/2014/main" id="{5D9282F9-AE2A-4876-9FE0-A677064D625E}"/>
              </a:ext>
            </a:extLst>
          </p:cNvPr>
          <p:cNvSpPr>
            <a:spLocks noChangeArrowheads="1"/>
          </p:cNvSpPr>
          <p:nvPr/>
        </p:nvSpPr>
        <p:spPr bwMode="auto">
          <a:xfrm>
            <a:off x="4090988" y="2057400"/>
            <a:ext cx="1250950" cy="36671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PROJECT</a:t>
            </a:r>
          </a:p>
        </p:txBody>
      </p:sp>
      <p:cxnSp>
        <p:nvCxnSpPr>
          <p:cNvPr id="7176" name="AutoShape 20">
            <a:extLst>
              <a:ext uri="{FF2B5EF4-FFF2-40B4-BE49-F238E27FC236}">
                <a16:creationId xmlns:a16="http://schemas.microsoft.com/office/drawing/2014/main" id="{7C3EC046-6BAF-46EF-A6AE-E554774EDAA9}"/>
              </a:ext>
            </a:extLst>
          </p:cNvPr>
          <p:cNvCxnSpPr>
            <a:cxnSpLocks noChangeShapeType="1"/>
            <a:stCxn id="7174" idx="3"/>
            <a:endCxn id="7172" idx="1"/>
          </p:cNvCxnSpPr>
          <p:nvPr/>
        </p:nvCxnSpPr>
        <p:spPr bwMode="auto">
          <a:xfrm flipV="1">
            <a:off x="2940050" y="3689350"/>
            <a:ext cx="1250950" cy="14288"/>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7177" name="AutoShape 21">
            <a:extLst>
              <a:ext uri="{FF2B5EF4-FFF2-40B4-BE49-F238E27FC236}">
                <a16:creationId xmlns:a16="http://schemas.microsoft.com/office/drawing/2014/main" id="{2812B4A9-9956-465F-8909-B94D3C26D653}"/>
              </a:ext>
            </a:extLst>
          </p:cNvPr>
          <p:cNvCxnSpPr>
            <a:cxnSpLocks noChangeShapeType="1"/>
            <a:stCxn id="7171" idx="1"/>
            <a:endCxn id="7175" idx="2"/>
          </p:cNvCxnSpPr>
          <p:nvPr/>
        </p:nvCxnSpPr>
        <p:spPr bwMode="auto">
          <a:xfrm flipH="1" flipV="1">
            <a:off x="4716463" y="2424113"/>
            <a:ext cx="1587" cy="949325"/>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7178" name="Rectangle 26">
            <a:extLst>
              <a:ext uri="{FF2B5EF4-FFF2-40B4-BE49-F238E27FC236}">
                <a16:creationId xmlns:a16="http://schemas.microsoft.com/office/drawing/2014/main" id="{1D8B6175-76F0-4CE0-834C-AE37996607F7}"/>
              </a:ext>
            </a:extLst>
          </p:cNvPr>
          <p:cNvSpPr>
            <a:spLocks noGrp="1" noChangeArrowheads="1"/>
          </p:cNvSpPr>
          <p:nvPr>
            <p:ph type="body" idx="1"/>
          </p:nvPr>
        </p:nvSpPr>
        <p:spPr>
          <a:xfrm>
            <a:off x="228600" y="4495800"/>
            <a:ext cx="8610600" cy="1295400"/>
          </a:xfrm>
          <a:noFill/>
        </p:spPr>
        <p:txBody>
          <a:bodyPr/>
          <a:lstStyle/>
          <a:p>
            <a:pPr>
              <a:spcBef>
                <a:spcPct val="0"/>
              </a:spcBef>
              <a:buClrTx/>
              <a:buSzTx/>
              <a:buFontTx/>
              <a:buNone/>
            </a:pPr>
            <a:r>
              <a:rPr lang="en-US" altLang="en-US" sz="2000">
                <a:latin typeface="Geneva" pitchFamily="6" charset="0"/>
              </a:rPr>
              <a:t>This says that each maker appears in at most one (proj,part,maker) tuple. So it can only supply one part, and that is supplied to one project only.</a:t>
            </a:r>
          </a:p>
          <a:p>
            <a:pPr>
              <a:spcBef>
                <a:spcPct val="0"/>
              </a:spcBef>
              <a:buClrTx/>
              <a:buSzTx/>
              <a:buFontTx/>
              <a:buNone/>
            </a:pPr>
            <a:r>
              <a:rPr lang="en-US" altLang="en-US" sz="2000">
                <a:latin typeface="Geneva" pitchFamily="6" charset="0"/>
              </a:rPr>
              <a:t>So our notation does not allow a way of saying that a maker supplies only one (possibly different) part to each project. This needs to be stated in English. </a:t>
            </a:r>
          </a:p>
        </p:txBody>
      </p:sp>
      <p:cxnSp>
        <p:nvCxnSpPr>
          <p:cNvPr id="18" name="AutoShape 22">
            <a:extLst>
              <a:ext uri="{FF2B5EF4-FFF2-40B4-BE49-F238E27FC236}">
                <a16:creationId xmlns:a16="http://schemas.microsoft.com/office/drawing/2014/main" id="{54F05B77-04B4-4451-919C-D73C79EE46F3}"/>
              </a:ext>
            </a:extLst>
          </p:cNvPr>
          <p:cNvCxnSpPr>
            <a:cxnSpLocks noChangeShapeType="1"/>
          </p:cNvCxnSpPr>
          <p:nvPr/>
        </p:nvCxnSpPr>
        <p:spPr bwMode="auto">
          <a:xfrm>
            <a:off x="5334000" y="3657600"/>
            <a:ext cx="992188" cy="0"/>
          </a:xfrm>
          <a:prstGeom prst="straightConnector1">
            <a:avLst/>
          </a:prstGeom>
          <a:noFill/>
          <a:ln w="3175">
            <a:solidFill>
              <a:srgbClr val="000000"/>
            </a:solidFill>
            <a:round/>
            <a:headEnd type="arrow" w="lg" len="med"/>
            <a:tailEnd type="none" w="sm" len="sm"/>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CB8ED06-41AE-4B38-BCC7-F1BBD203D05B}"/>
              </a:ext>
            </a:extLst>
          </p:cNvPr>
          <p:cNvSpPr>
            <a:spLocks noChangeArrowheads="1"/>
          </p:cNvSpPr>
          <p:nvPr/>
        </p:nvSpPr>
        <p:spPr bwMode="auto">
          <a:xfrm>
            <a:off x="681038" y="6018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endParaRPr lang="en-US" altLang="en-US" sz="2000"/>
          </a:p>
        </p:txBody>
      </p:sp>
      <p:sp>
        <p:nvSpPr>
          <p:cNvPr id="9219" name="Rectangle 3">
            <a:extLst>
              <a:ext uri="{FF2B5EF4-FFF2-40B4-BE49-F238E27FC236}">
                <a16:creationId xmlns:a16="http://schemas.microsoft.com/office/drawing/2014/main" id="{EB7826C4-876B-4191-AD1A-950BD89B1D2B}"/>
              </a:ext>
            </a:extLst>
          </p:cNvPr>
          <p:cNvSpPr>
            <a:spLocks noChangeArrowheads="1"/>
          </p:cNvSpPr>
          <p:nvPr/>
        </p:nvSpPr>
        <p:spPr bwMode="auto">
          <a:xfrm>
            <a:off x="3119438" y="6018213"/>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endParaRPr lang="en-US" altLang="en-US" sz="2000"/>
          </a:p>
        </p:txBody>
      </p:sp>
      <p:sp>
        <p:nvSpPr>
          <p:cNvPr id="9220" name="Rectangle 4">
            <a:extLst>
              <a:ext uri="{FF2B5EF4-FFF2-40B4-BE49-F238E27FC236}">
                <a16:creationId xmlns:a16="http://schemas.microsoft.com/office/drawing/2014/main" id="{1950DCB3-BABD-4306-B515-413B309E260B}"/>
              </a:ext>
            </a:extLst>
          </p:cNvPr>
          <p:cNvSpPr>
            <a:spLocks noGrp="1" noChangeArrowheads="1"/>
          </p:cNvSpPr>
          <p:nvPr>
            <p:ph type="title"/>
          </p:nvPr>
        </p:nvSpPr>
        <p:spPr>
          <a:xfrm>
            <a:off x="1441451" y="51594"/>
            <a:ext cx="8229600" cy="1057275"/>
          </a:xfrm>
          <a:noFill/>
        </p:spPr>
        <p:txBody>
          <a:bodyPr/>
          <a:lstStyle/>
          <a:p>
            <a:pPr>
              <a:lnSpc>
                <a:spcPct val="80000"/>
              </a:lnSpc>
            </a:pPr>
            <a:r>
              <a:rPr lang="en-US" altLang="en-US" dirty="0"/>
              <a:t>Constraints (3): cardinality </a:t>
            </a:r>
            <a:br>
              <a:rPr lang="en-US" altLang="en-US" dirty="0"/>
            </a:br>
            <a:r>
              <a:rPr lang="en-US" altLang="en-US" dirty="0"/>
              <a:t>	</a:t>
            </a:r>
            <a:r>
              <a:rPr lang="en-US" altLang="en-US" sz="3200" u="sng" dirty="0"/>
              <a:t>total / partial participation</a:t>
            </a:r>
            <a:endParaRPr lang="en-US" altLang="en-US" u="sng" dirty="0"/>
          </a:p>
        </p:txBody>
      </p:sp>
      <p:sp>
        <p:nvSpPr>
          <p:cNvPr id="9221" name="Rectangle 5">
            <a:extLst>
              <a:ext uri="{FF2B5EF4-FFF2-40B4-BE49-F238E27FC236}">
                <a16:creationId xmlns:a16="http://schemas.microsoft.com/office/drawing/2014/main" id="{BDD3A45D-FE3E-4B3A-8C7C-B82D5347CCDF}"/>
              </a:ext>
            </a:extLst>
          </p:cNvPr>
          <p:cNvSpPr>
            <a:spLocks noGrp="1" noChangeArrowheads="1"/>
          </p:cNvSpPr>
          <p:nvPr>
            <p:ph type="body" idx="1"/>
          </p:nvPr>
        </p:nvSpPr>
        <p:spPr>
          <a:xfrm>
            <a:off x="239713" y="862013"/>
            <a:ext cx="8305800" cy="2314575"/>
          </a:xfrm>
          <a:noFill/>
        </p:spPr>
        <p:txBody>
          <a:bodyPr/>
          <a:lstStyle/>
          <a:p>
            <a:pPr marL="0" indent="0">
              <a:buFont typeface="Wingdings" panose="05000000000000000000" pitchFamily="2" charset="2"/>
              <a:buNone/>
            </a:pPr>
            <a:r>
              <a:rPr lang="en-US" altLang="en-US" dirty="0"/>
              <a:t>Does every employee work somewhere? (Is every Employee individual involved in some </a:t>
            </a:r>
            <a:r>
              <a:rPr lang="en-US" altLang="en-US" dirty="0" err="1"/>
              <a:t>Works_In</a:t>
            </a:r>
            <a:r>
              <a:rPr lang="en-US" altLang="en-US" dirty="0"/>
              <a:t> relationship?)</a:t>
            </a:r>
          </a:p>
          <a:p>
            <a:pPr marL="0" indent="0">
              <a:buFont typeface="Wingdings" panose="05000000000000000000" pitchFamily="2" charset="2"/>
              <a:buNone/>
            </a:pPr>
            <a:r>
              <a:rPr lang="en-US" altLang="en-US" dirty="0"/>
              <a:t>If so, this is a </a:t>
            </a:r>
            <a:r>
              <a:rPr lang="en-US" altLang="en-US" i="1" u="sng" dirty="0">
                <a:solidFill>
                  <a:schemeClr val="accent2"/>
                </a:solidFill>
              </a:rPr>
              <a:t>total participation constraint</a:t>
            </a:r>
            <a:r>
              <a:rPr lang="en-US" altLang="en-US" dirty="0"/>
              <a:t>:  the participation of Employee in </a:t>
            </a:r>
            <a:r>
              <a:rPr lang="en-US" altLang="en-US" i="1" dirty="0" err="1"/>
              <a:t>Works_In</a:t>
            </a:r>
            <a:r>
              <a:rPr lang="en-US" altLang="en-US" dirty="0"/>
              <a:t> (vs. Employee in </a:t>
            </a:r>
            <a:r>
              <a:rPr lang="en-US" altLang="en-US" i="1" dirty="0"/>
              <a:t>Manages</a:t>
            </a:r>
            <a:r>
              <a:rPr lang="en-US" altLang="en-US" dirty="0"/>
              <a:t>) is said to be </a:t>
            </a:r>
            <a:r>
              <a:rPr lang="en-US" altLang="en-US" i="1" dirty="0">
                <a:solidFill>
                  <a:schemeClr val="accent2"/>
                </a:solidFill>
              </a:rPr>
              <a:t>total</a:t>
            </a:r>
            <a:r>
              <a:rPr lang="en-US" altLang="en-US" dirty="0">
                <a:solidFill>
                  <a:schemeClr val="accent2"/>
                </a:solidFill>
              </a:rPr>
              <a:t> (as opposed to </a:t>
            </a:r>
            <a:r>
              <a:rPr lang="en-US" altLang="en-US" i="1" dirty="0">
                <a:solidFill>
                  <a:schemeClr val="accent2"/>
                </a:solidFill>
              </a:rPr>
              <a:t>partial</a:t>
            </a:r>
            <a:r>
              <a:rPr lang="en-US" altLang="en-US" dirty="0">
                <a:solidFill>
                  <a:schemeClr val="accent2"/>
                </a:solidFill>
              </a:rPr>
              <a:t>)</a:t>
            </a:r>
            <a:r>
              <a:rPr lang="en-US" altLang="en-US" dirty="0"/>
              <a:t>. </a:t>
            </a:r>
            <a:r>
              <a:rPr lang="en-US" altLang="en-US" sz="2000" b="1" dirty="0"/>
              <a:t>[</a:t>
            </a:r>
            <a:r>
              <a:rPr lang="en-US" altLang="en-US" sz="2000" b="1" i="1" dirty="0"/>
              <a:t>double edge</a:t>
            </a:r>
            <a:r>
              <a:rPr lang="en-US" altLang="en-US" sz="2000" b="1" dirty="0"/>
              <a:t> notation in my notes; thick edge notation in book]</a:t>
            </a:r>
            <a:r>
              <a:rPr lang="en-US" altLang="en-US" b="1" dirty="0"/>
              <a:t>. </a:t>
            </a:r>
            <a:r>
              <a:rPr lang="en-US" altLang="en-US" dirty="0"/>
              <a:t>An arrow can be double, to indicate both  total and functional</a:t>
            </a:r>
            <a:endParaRPr lang="en-US" altLang="en-US" sz="2800" dirty="0"/>
          </a:p>
        </p:txBody>
      </p:sp>
      <p:sp>
        <p:nvSpPr>
          <p:cNvPr id="9222" name="Freeform 6">
            <a:extLst>
              <a:ext uri="{FF2B5EF4-FFF2-40B4-BE49-F238E27FC236}">
                <a16:creationId xmlns:a16="http://schemas.microsoft.com/office/drawing/2014/main" id="{78A57EB6-0602-4B62-810C-3AC9BB4B720C}"/>
              </a:ext>
            </a:extLst>
          </p:cNvPr>
          <p:cNvSpPr>
            <a:spLocks/>
          </p:cNvSpPr>
          <p:nvPr/>
        </p:nvSpPr>
        <p:spPr bwMode="auto">
          <a:xfrm>
            <a:off x="5351463" y="3917950"/>
            <a:ext cx="1057275" cy="371475"/>
          </a:xfrm>
          <a:custGeom>
            <a:avLst/>
            <a:gdLst>
              <a:gd name="T0" fmla="*/ 2147483646 w 666"/>
              <a:gd name="T1" fmla="*/ 2147483646 h 234"/>
              <a:gd name="T2" fmla="*/ 2147483646 w 666"/>
              <a:gd name="T3" fmla="*/ 2147483646 h 234"/>
              <a:gd name="T4" fmla="*/ 2147483646 w 666"/>
              <a:gd name="T5" fmla="*/ 2147483646 h 234"/>
              <a:gd name="T6" fmla="*/ 2147483646 w 666"/>
              <a:gd name="T7" fmla="*/ 2147483646 h 234"/>
              <a:gd name="T8" fmla="*/ 2147483646 w 666"/>
              <a:gd name="T9" fmla="*/ 2147483646 h 234"/>
              <a:gd name="T10" fmla="*/ 2147483646 w 666"/>
              <a:gd name="T11" fmla="*/ 2147483646 h 234"/>
              <a:gd name="T12" fmla="*/ 2147483646 w 666"/>
              <a:gd name="T13" fmla="*/ 2147483646 h 234"/>
              <a:gd name="T14" fmla="*/ 2147483646 w 666"/>
              <a:gd name="T15" fmla="*/ 2147483646 h 234"/>
              <a:gd name="T16" fmla="*/ 2147483646 w 666"/>
              <a:gd name="T17" fmla="*/ 2147483646 h 234"/>
              <a:gd name="T18" fmla="*/ 2147483646 w 666"/>
              <a:gd name="T19" fmla="*/ 2147483646 h 234"/>
              <a:gd name="T20" fmla="*/ 2147483646 w 666"/>
              <a:gd name="T21" fmla="*/ 2147483646 h 234"/>
              <a:gd name="T22" fmla="*/ 2147483646 w 666"/>
              <a:gd name="T23" fmla="*/ 2147483646 h 234"/>
              <a:gd name="T24" fmla="*/ 2147483646 w 666"/>
              <a:gd name="T25" fmla="*/ 2147483646 h 234"/>
              <a:gd name="T26" fmla="*/ 2147483646 w 666"/>
              <a:gd name="T27" fmla="*/ 2147483646 h 234"/>
              <a:gd name="T28" fmla="*/ 2147483646 w 666"/>
              <a:gd name="T29" fmla="*/ 2147483646 h 234"/>
              <a:gd name="T30" fmla="*/ 2147483646 w 666"/>
              <a:gd name="T31" fmla="*/ 2147483646 h 234"/>
              <a:gd name="T32" fmla="*/ 2147483646 w 666"/>
              <a:gd name="T33" fmla="*/ 2147483646 h 234"/>
              <a:gd name="T34" fmla="*/ 2147483646 w 666"/>
              <a:gd name="T35" fmla="*/ 2147483646 h 234"/>
              <a:gd name="T36" fmla="*/ 2147483646 w 666"/>
              <a:gd name="T37" fmla="*/ 2147483646 h 234"/>
              <a:gd name="T38" fmla="*/ 2147483646 w 666"/>
              <a:gd name="T39" fmla="*/ 2147483646 h 234"/>
              <a:gd name="T40" fmla="*/ 2147483646 w 666"/>
              <a:gd name="T41" fmla="*/ 2147483646 h 234"/>
              <a:gd name="T42" fmla="*/ 2147483646 w 666"/>
              <a:gd name="T43" fmla="*/ 2147483646 h 234"/>
              <a:gd name="T44" fmla="*/ 2147483646 w 666"/>
              <a:gd name="T45" fmla="*/ 2147483646 h 234"/>
              <a:gd name="T46" fmla="*/ 2147483646 w 666"/>
              <a:gd name="T47" fmla="*/ 2147483646 h 234"/>
              <a:gd name="T48" fmla="*/ 2147483646 w 666"/>
              <a:gd name="T49" fmla="*/ 2147483646 h 234"/>
              <a:gd name="T50" fmla="*/ 2147483646 w 666"/>
              <a:gd name="T51" fmla="*/ 2147483646 h 234"/>
              <a:gd name="T52" fmla="*/ 2147483646 w 666"/>
              <a:gd name="T53" fmla="*/ 2147483646 h 234"/>
              <a:gd name="T54" fmla="*/ 2147483646 w 666"/>
              <a:gd name="T55" fmla="*/ 2147483646 h 234"/>
              <a:gd name="T56" fmla="*/ 2147483646 w 666"/>
              <a:gd name="T57" fmla="*/ 2147483646 h 234"/>
              <a:gd name="T58" fmla="*/ 2147483646 w 666"/>
              <a:gd name="T59" fmla="*/ 2147483646 h 234"/>
              <a:gd name="T60" fmla="*/ 2147483646 w 666"/>
              <a:gd name="T61" fmla="*/ 2147483646 h 234"/>
              <a:gd name="T62" fmla="*/ 2147483646 w 666"/>
              <a:gd name="T63" fmla="*/ 2147483646 h 234"/>
              <a:gd name="T64" fmla="*/ 2147483646 w 666"/>
              <a:gd name="T65" fmla="*/ 2147483646 h 234"/>
              <a:gd name="T66" fmla="*/ 2147483646 w 666"/>
              <a:gd name="T67" fmla="*/ 2147483646 h 234"/>
              <a:gd name="T68" fmla="*/ 2147483646 w 666"/>
              <a:gd name="T69" fmla="*/ 2147483646 h 234"/>
              <a:gd name="T70" fmla="*/ 2147483646 w 666"/>
              <a:gd name="T71" fmla="*/ 2147483646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6"/>
              <a:gd name="T109" fmla="*/ 0 h 234"/>
              <a:gd name="T110" fmla="*/ 666 w 666"/>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6" h="234">
                <a:moveTo>
                  <a:pt x="665" y="117"/>
                </a:moveTo>
                <a:lnTo>
                  <a:pt x="662" y="106"/>
                </a:lnTo>
                <a:lnTo>
                  <a:pt x="658" y="96"/>
                </a:lnTo>
                <a:lnTo>
                  <a:pt x="652" y="86"/>
                </a:lnTo>
                <a:lnTo>
                  <a:pt x="644" y="77"/>
                </a:lnTo>
                <a:lnTo>
                  <a:pt x="633" y="68"/>
                </a:lnTo>
                <a:lnTo>
                  <a:pt x="620" y="58"/>
                </a:lnTo>
                <a:lnTo>
                  <a:pt x="604" y="50"/>
                </a:lnTo>
                <a:lnTo>
                  <a:pt x="586" y="42"/>
                </a:lnTo>
                <a:lnTo>
                  <a:pt x="566" y="34"/>
                </a:lnTo>
                <a:lnTo>
                  <a:pt x="546" y="27"/>
                </a:lnTo>
                <a:lnTo>
                  <a:pt x="522" y="21"/>
                </a:lnTo>
                <a:lnTo>
                  <a:pt x="497" y="16"/>
                </a:lnTo>
                <a:lnTo>
                  <a:pt x="472" y="11"/>
                </a:lnTo>
                <a:lnTo>
                  <a:pt x="445" y="7"/>
                </a:lnTo>
                <a:lnTo>
                  <a:pt x="419" y="4"/>
                </a:lnTo>
                <a:lnTo>
                  <a:pt x="390" y="2"/>
                </a:lnTo>
                <a:lnTo>
                  <a:pt x="360" y="1"/>
                </a:lnTo>
                <a:lnTo>
                  <a:pt x="331" y="0"/>
                </a:lnTo>
                <a:lnTo>
                  <a:pt x="304" y="1"/>
                </a:lnTo>
                <a:lnTo>
                  <a:pt x="274" y="2"/>
                </a:lnTo>
                <a:lnTo>
                  <a:pt x="247" y="4"/>
                </a:lnTo>
                <a:lnTo>
                  <a:pt x="218" y="7"/>
                </a:lnTo>
                <a:lnTo>
                  <a:pt x="191" y="11"/>
                </a:lnTo>
                <a:lnTo>
                  <a:pt x="165" y="16"/>
                </a:lnTo>
                <a:lnTo>
                  <a:pt x="141" y="21"/>
                </a:lnTo>
                <a:lnTo>
                  <a:pt x="118" y="27"/>
                </a:lnTo>
                <a:lnTo>
                  <a:pt x="98" y="34"/>
                </a:lnTo>
                <a:lnTo>
                  <a:pt x="77" y="42"/>
                </a:lnTo>
                <a:lnTo>
                  <a:pt x="60" y="50"/>
                </a:lnTo>
                <a:lnTo>
                  <a:pt x="44" y="58"/>
                </a:lnTo>
                <a:lnTo>
                  <a:pt x="31" y="68"/>
                </a:lnTo>
                <a:lnTo>
                  <a:pt x="20" y="77"/>
                </a:lnTo>
                <a:lnTo>
                  <a:pt x="10" y="86"/>
                </a:lnTo>
                <a:lnTo>
                  <a:pt x="6" y="96"/>
                </a:lnTo>
                <a:lnTo>
                  <a:pt x="1" y="106"/>
                </a:lnTo>
                <a:lnTo>
                  <a:pt x="0" y="117"/>
                </a:lnTo>
                <a:lnTo>
                  <a:pt x="1" y="127"/>
                </a:lnTo>
                <a:lnTo>
                  <a:pt x="6" y="137"/>
                </a:lnTo>
                <a:lnTo>
                  <a:pt x="10" y="147"/>
                </a:lnTo>
                <a:lnTo>
                  <a:pt x="20" y="156"/>
                </a:lnTo>
                <a:lnTo>
                  <a:pt x="31" y="166"/>
                </a:lnTo>
                <a:lnTo>
                  <a:pt x="44" y="175"/>
                </a:lnTo>
                <a:lnTo>
                  <a:pt x="60" y="183"/>
                </a:lnTo>
                <a:lnTo>
                  <a:pt x="77" y="191"/>
                </a:lnTo>
                <a:lnTo>
                  <a:pt x="98" y="199"/>
                </a:lnTo>
                <a:lnTo>
                  <a:pt x="118" y="205"/>
                </a:lnTo>
                <a:lnTo>
                  <a:pt x="141" y="212"/>
                </a:lnTo>
                <a:lnTo>
                  <a:pt x="165" y="217"/>
                </a:lnTo>
                <a:lnTo>
                  <a:pt x="191" y="222"/>
                </a:lnTo>
                <a:lnTo>
                  <a:pt x="218" y="226"/>
                </a:lnTo>
                <a:lnTo>
                  <a:pt x="247" y="229"/>
                </a:lnTo>
                <a:lnTo>
                  <a:pt x="274" y="231"/>
                </a:lnTo>
                <a:lnTo>
                  <a:pt x="304" y="232"/>
                </a:lnTo>
                <a:lnTo>
                  <a:pt x="331" y="233"/>
                </a:lnTo>
                <a:lnTo>
                  <a:pt x="360" y="232"/>
                </a:lnTo>
                <a:lnTo>
                  <a:pt x="390" y="231"/>
                </a:lnTo>
                <a:lnTo>
                  <a:pt x="419" y="229"/>
                </a:lnTo>
                <a:lnTo>
                  <a:pt x="445" y="226"/>
                </a:lnTo>
                <a:lnTo>
                  <a:pt x="472" y="222"/>
                </a:lnTo>
                <a:lnTo>
                  <a:pt x="497" y="217"/>
                </a:lnTo>
                <a:lnTo>
                  <a:pt x="522" y="212"/>
                </a:lnTo>
                <a:lnTo>
                  <a:pt x="546" y="205"/>
                </a:lnTo>
                <a:lnTo>
                  <a:pt x="566" y="199"/>
                </a:lnTo>
                <a:lnTo>
                  <a:pt x="586" y="191"/>
                </a:lnTo>
                <a:lnTo>
                  <a:pt x="604" y="183"/>
                </a:lnTo>
                <a:lnTo>
                  <a:pt x="620" y="175"/>
                </a:lnTo>
                <a:lnTo>
                  <a:pt x="633" y="166"/>
                </a:lnTo>
                <a:lnTo>
                  <a:pt x="644" y="156"/>
                </a:lnTo>
                <a:lnTo>
                  <a:pt x="652" y="147"/>
                </a:lnTo>
                <a:lnTo>
                  <a:pt x="658" y="137"/>
                </a:lnTo>
                <a:lnTo>
                  <a:pt x="662" y="127"/>
                </a:lnTo>
                <a:lnTo>
                  <a:pt x="665"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23" name="Freeform 7">
            <a:extLst>
              <a:ext uri="{FF2B5EF4-FFF2-40B4-BE49-F238E27FC236}">
                <a16:creationId xmlns:a16="http://schemas.microsoft.com/office/drawing/2014/main" id="{6D6EF6C8-60B3-4F07-9F77-173B03D585B6}"/>
              </a:ext>
            </a:extLst>
          </p:cNvPr>
          <p:cNvSpPr>
            <a:spLocks/>
          </p:cNvSpPr>
          <p:nvPr/>
        </p:nvSpPr>
        <p:spPr bwMode="auto">
          <a:xfrm>
            <a:off x="7291388" y="3917950"/>
            <a:ext cx="1185862" cy="371475"/>
          </a:xfrm>
          <a:custGeom>
            <a:avLst/>
            <a:gdLst>
              <a:gd name="T0" fmla="*/ 2147483646 w 747"/>
              <a:gd name="T1" fmla="*/ 2147483646 h 234"/>
              <a:gd name="T2" fmla="*/ 2147483646 w 747"/>
              <a:gd name="T3" fmla="*/ 2147483646 h 234"/>
              <a:gd name="T4" fmla="*/ 2147483646 w 747"/>
              <a:gd name="T5" fmla="*/ 2147483646 h 234"/>
              <a:gd name="T6" fmla="*/ 2147483646 w 747"/>
              <a:gd name="T7" fmla="*/ 2147483646 h 234"/>
              <a:gd name="T8" fmla="*/ 2147483646 w 747"/>
              <a:gd name="T9" fmla="*/ 2147483646 h 234"/>
              <a:gd name="T10" fmla="*/ 2147483646 w 747"/>
              <a:gd name="T11" fmla="*/ 2147483646 h 234"/>
              <a:gd name="T12" fmla="*/ 2147483646 w 747"/>
              <a:gd name="T13" fmla="*/ 2147483646 h 234"/>
              <a:gd name="T14" fmla="*/ 2147483646 w 747"/>
              <a:gd name="T15" fmla="*/ 2147483646 h 234"/>
              <a:gd name="T16" fmla="*/ 2147483646 w 747"/>
              <a:gd name="T17" fmla="*/ 2147483646 h 234"/>
              <a:gd name="T18" fmla="*/ 2147483646 w 747"/>
              <a:gd name="T19" fmla="*/ 2147483646 h 234"/>
              <a:gd name="T20" fmla="*/ 2147483646 w 747"/>
              <a:gd name="T21" fmla="*/ 2147483646 h 234"/>
              <a:gd name="T22" fmla="*/ 2147483646 w 747"/>
              <a:gd name="T23" fmla="*/ 2147483646 h 234"/>
              <a:gd name="T24" fmla="*/ 2147483646 w 747"/>
              <a:gd name="T25" fmla="*/ 2147483646 h 234"/>
              <a:gd name="T26" fmla="*/ 2147483646 w 747"/>
              <a:gd name="T27" fmla="*/ 2147483646 h 234"/>
              <a:gd name="T28" fmla="*/ 2147483646 w 747"/>
              <a:gd name="T29" fmla="*/ 2147483646 h 234"/>
              <a:gd name="T30" fmla="*/ 2147483646 w 747"/>
              <a:gd name="T31" fmla="*/ 2147483646 h 234"/>
              <a:gd name="T32" fmla="*/ 2147483646 w 747"/>
              <a:gd name="T33" fmla="*/ 2147483646 h 234"/>
              <a:gd name="T34" fmla="*/ 2147483646 w 747"/>
              <a:gd name="T35" fmla="*/ 2147483646 h 234"/>
              <a:gd name="T36" fmla="*/ 2147483646 w 747"/>
              <a:gd name="T37" fmla="*/ 2147483646 h 234"/>
              <a:gd name="T38" fmla="*/ 2147483646 w 747"/>
              <a:gd name="T39" fmla="*/ 2147483646 h 234"/>
              <a:gd name="T40" fmla="*/ 2147483646 w 747"/>
              <a:gd name="T41" fmla="*/ 2147483646 h 234"/>
              <a:gd name="T42" fmla="*/ 2147483646 w 747"/>
              <a:gd name="T43" fmla="*/ 2147483646 h 234"/>
              <a:gd name="T44" fmla="*/ 2147483646 w 747"/>
              <a:gd name="T45" fmla="*/ 2147483646 h 234"/>
              <a:gd name="T46" fmla="*/ 2147483646 w 747"/>
              <a:gd name="T47" fmla="*/ 2147483646 h 234"/>
              <a:gd name="T48" fmla="*/ 2147483646 w 747"/>
              <a:gd name="T49" fmla="*/ 2147483646 h 234"/>
              <a:gd name="T50" fmla="*/ 2147483646 w 747"/>
              <a:gd name="T51" fmla="*/ 2147483646 h 234"/>
              <a:gd name="T52" fmla="*/ 2147483646 w 747"/>
              <a:gd name="T53" fmla="*/ 2147483646 h 234"/>
              <a:gd name="T54" fmla="*/ 2147483646 w 747"/>
              <a:gd name="T55" fmla="*/ 2147483646 h 234"/>
              <a:gd name="T56" fmla="*/ 2147483646 w 747"/>
              <a:gd name="T57" fmla="*/ 2147483646 h 234"/>
              <a:gd name="T58" fmla="*/ 2147483646 w 747"/>
              <a:gd name="T59" fmla="*/ 2147483646 h 234"/>
              <a:gd name="T60" fmla="*/ 2147483646 w 747"/>
              <a:gd name="T61" fmla="*/ 2147483646 h 234"/>
              <a:gd name="T62" fmla="*/ 2147483646 w 747"/>
              <a:gd name="T63" fmla="*/ 2147483646 h 234"/>
              <a:gd name="T64" fmla="*/ 2147483646 w 747"/>
              <a:gd name="T65" fmla="*/ 2147483646 h 234"/>
              <a:gd name="T66" fmla="*/ 2147483646 w 747"/>
              <a:gd name="T67" fmla="*/ 2147483646 h 234"/>
              <a:gd name="T68" fmla="*/ 2147483646 w 747"/>
              <a:gd name="T69" fmla="*/ 2147483646 h 234"/>
              <a:gd name="T70" fmla="*/ 2147483646 w 747"/>
              <a:gd name="T71" fmla="*/ 2147483646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47"/>
              <a:gd name="T109" fmla="*/ 0 h 234"/>
              <a:gd name="T110" fmla="*/ 747 w 747"/>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47" h="234">
                <a:moveTo>
                  <a:pt x="0" y="117"/>
                </a:moveTo>
                <a:lnTo>
                  <a:pt x="1" y="127"/>
                </a:lnTo>
                <a:lnTo>
                  <a:pt x="5" y="137"/>
                </a:lnTo>
                <a:lnTo>
                  <a:pt x="12" y="147"/>
                </a:lnTo>
                <a:lnTo>
                  <a:pt x="21" y="156"/>
                </a:lnTo>
                <a:lnTo>
                  <a:pt x="35" y="166"/>
                </a:lnTo>
                <a:lnTo>
                  <a:pt x="49" y="175"/>
                </a:lnTo>
                <a:lnTo>
                  <a:pt x="66" y="183"/>
                </a:lnTo>
                <a:lnTo>
                  <a:pt x="87" y="191"/>
                </a:lnTo>
                <a:lnTo>
                  <a:pt x="108" y="199"/>
                </a:lnTo>
                <a:lnTo>
                  <a:pt x="133" y="205"/>
                </a:lnTo>
                <a:lnTo>
                  <a:pt x="159" y="212"/>
                </a:lnTo>
                <a:lnTo>
                  <a:pt x="186" y="217"/>
                </a:lnTo>
                <a:lnTo>
                  <a:pt x="215" y="222"/>
                </a:lnTo>
                <a:lnTo>
                  <a:pt x="245" y="226"/>
                </a:lnTo>
                <a:lnTo>
                  <a:pt x="276" y="229"/>
                </a:lnTo>
                <a:lnTo>
                  <a:pt x="307" y="231"/>
                </a:lnTo>
                <a:lnTo>
                  <a:pt x="340" y="232"/>
                </a:lnTo>
                <a:lnTo>
                  <a:pt x="373" y="233"/>
                </a:lnTo>
                <a:lnTo>
                  <a:pt x="405" y="232"/>
                </a:lnTo>
                <a:lnTo>
                  <a:pt x="436" y="231"/>
                </a:lnTo>
                <a:lnTo>
                  <a:pt x="469" y="229"/>
                </a:lnTo>
                <a:lnTo>
                  <a:pt x="500" y="226"/>
                </a:lnTo>
                <a:lnTo>
                  <a:pt x="530" y="222"/>
                </a:lnTo>
                <a:lnTo>
                  <a:pt x="559" y="217"/>
                </a:lnTo>
                <a:lnTo>
                  <a:pt x="586" y="212"/>
                </a:lnTo>
                <a:lnTo>
                  <a:pt x="612" y="205"/>
                </a:lnTo>
                <a:lnTo>
                  <a:pt x="637" y="198"/>
                </a:lnTo>
                <a:lnTo>
                  <a:pt x="658" y="191"/>
                </a:lnTo>
                <a:lnTo>
                  <a:pt x="677" y="183"/>
                </a:lnTo>
                <a:lnTo>
                  <a:pt x="695" y="175"/>
                </a:lnTo>
                <a:lnTo>
                  <a:pt x="710" y="166"/>
                </a:lnTo>
                <a:lnTo>
                  <a:pt x="722" y="156"/>
                </a:lnTo>
                <a:lnTo>
                  <a:pt x="733" y="146"/>
                </a:lnTo>
                <a:lnTo>
                  <a:pt x="740" y="137"/>
                </a:lnTo>
                <a:lnTo>
                  <a:pt x="744" y="126"/>
                </a:lnTo>
                <a:lnTo>
                  <a:pt x="746" y="117"/>
                </a:lnTo>
                <a:lnTo>
                  <a:pt x="744" y="106"/>
                </a:lnTo>
                <a:lnTo>
                  <a:pt x="740" y="96"/>
                </a:lnTo>
                <a:lnTo>
                  <a:pt x="733" y="86"/>
                </a:lnTo>
                <a:lnTo>
                  <a:pt x="722" y="77"/>
                </a:lnTo>
                <a:lnTo>
                  <a:pt x="710" y="67"/>
                </a:lnTo>
                <a:lnTo>
                  <a:pt x="695" y="58"/>
                </a:lnTo>
                <a:lnTo>
                  <a:pt x="677" y="50"/>
                </a:lnTo>
                <a:lnTo>
                  <a:pt x="658" y="42"/>
                </a:lnTo>
                <a:lnTo>
                  <a:pt x="637" y="34"/>
                </a:lnTo>
                <a:lnTo>
                  <a:pt x="612" y="27"/>
                </a:lnTo>
                <a:lnTo>
                  <a:pt x="586" y="21"/>
                </a:lnTo>
                <a:lnTo>
                  <a:pt x="559" y="16"/>
                </a:lnTo>
                <a:lnTo>
                  <a:pt x="530" y="11"/>
                </a:lnTo>
                <a:lnTo>
                  <a:pt x="500" y="7"/>
                </a:lnTo>
                <a:lnTo>
                  <a:pt x="469" y="4"/>
                </a:lnTo>
                <a:lnTo>
                  <a:pt x="436" y="2"/>
                </a:lnTo>
                <a:lnTo>
                  <a:pt x="405" y="1"/>
                </a:lnTo>
                <a:lnTo>
                  <a:pt x="373" y="0"/>
                </a:lnTo>
                <a:lnTo>
                  <a:pt x="340" y="1"/>
                </a:lnTo>
                <a:lnTo>
                  <a:pt x="307" y="2"/>
                </a:lnTo>
                <a:lnTo>
                  <a:pt x="276" y="4"/>
                </a:lnTo>
                <a:lnTo>
                  <a:pt x="245" y="7"/>
                </a:lnTo>
                <a:lnTo>
                  <a:pt x="215" y="11"/>
                </a:lnTo>
                <a:lnTo>
                  <a:pt x="186" y="16"/>
                </a:lnTo>
                <a:lnTo>
                  <a:pt x="159" y="21"/>
                </a:lnTo>
                <a:lnTo>
                  <a:pt x="132" y="28"/>
                </a:lnTo>
                <a:lnTo>
                  <a:pt x="108" y="34"/>
                </a:lnTo>
                <a:lnTo>
                  <a:pt x="87" y="42"/>
                </a:lnTo>
                <a:lnTo>
                  <a:pt x="66" y="50"/>
                </a:lnTo>
                <a:lnTo>
                  <a:pt x="49" y="58"/>
                </a:lnTo>
                <a:lnTo>
                  <a:pt x="35" y="68"/>
                </a:lnTo>
                <a:lnTo>
                  <a:pt x="21" y="77"/>
                </a:lnTo>
                <a:lnTo>
                  <a:pt x="12" y="86"/>
                </a:lnTo>
                <a:lnTo>
                  <a:pt x="5" y="97"/>
                </a:lnTo>
                <a:lnTo>
                  <a:pt x="1" y="106"/>
                </a:lnTo>
                <a:lnTo>
                  <a:pt x="0"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24" name="Freeform 8">
            <a:extLst>
              <a:ext uri="{FF2B5EF4-FFF2-40B4-BE49-F238E27FC236}">
                <a16:creationId xmlns:a16="http://schemas.microsoft.com/office/drawing/2014/main" id="{F68A6F24-642A-43D2-AF1C-F667E36E64DC}"/>
              </a:ext>
            </a:extLst>
          </p:cNvPr>
          <p:cNvSpPr>
            <a:spLocks/>
          </p:cNvSpPr>
          <p:nvPr/>
        </p:nvSpPr>
        <p:spPr bwMode="auto">
          <a:xfrm>
            <a:off x="1131888" y="3906838"/>
            <a:ext cx="1055687" cy="371475"/>
          </a:xfrm>
          <a:custGeom>
            <a:avLst/>
            <a:gdLst>
              <a:gd name="T0" fmla="*/ 2147483646 w 665"/>
              <a:gd name="T1" fmla="*/ 2147483646 h 234"/>
              <a:gd name="T2" fmla="*/ 2147483646 w 665"/>
              <a:gd name="T3" fmla="*/ 2147483646 h 234"/>
              <a:gd name="T4" fmla="*/ 2147483646 w 665"/>
              <a:gd name="T5" fmla="*/ 2147483646 h 234"/>
              <a:gd name="T6" fmla="*/ 2147483646 w 665"/>
              <a:gd name="T7" fmla="*/ 2147483646 h 234"/>
              <a:gd name="T8" fmla="*/ 2147483646 w 665"/>
              <a:gd name="T9" fmla="*/ 2147483646 h 234"/>
              <a:gd name="T10" fmla="*/ 2147483646 w 665"/>
              <a:gd name="T11" fmla="*/ 2147483646 h 234"/>
              <a:gd name="T12" fmla="*/ 2147483646 w 665"/>
              <a:gd name="T13" fmla="*/ 2147483646 h 234"/>
              <a:gd name="T14" fmla="*/ 2147483646 w 665"/>
              <a:gd name="T15" fmla="*/ 2147483646 h 234"/>
              <a:gd name="T16" fmla="*/ 2147483646 w 665"/>
              <a:gd name="T17" fmla="*/ 2147483646 h 234"/>
              <a:gd name="T18" fmla="*/ 2147483646 w 665"/>
              <a:gd name="T19" fmla="*/ 2147483646 h 234"/>
              <a:gd name="T20" fmla="*/ 2147483646 w 665"/>
              <a:gd name="T21" fmla="*/ 2147483646 h 234"/>
              <a:gd name="T22" fmla="*/ 2147483646 w 665"/>
              <a:gd name="T23" fmla="*/ 2147483646 h 234"/>
              <a:gd name="T24" fmla="*/ 2147483646 w 665"/>
              <a:gd name="T25" fmla="*/ 2147483646 h 234"/>
              <a:gd name="T26" fmla="*/ 2147483646 w 665"/>
              <a:gd name="T27" fmla="*/ 2147483646 h 234"/>
              <a:gd name="T28" fmla="*/ 2147483646 w 665"/>
              <a:gd name="T29" fmla="*/ 2147483646 h 234"/>
              <a:gd name="T30" fmla="*/ 2147483646 w 665"/>
              <a:gd name="T31" fmla="*/ 2147483646 h 234"/>
              <a:gd name="T32" fmla="*/ 2147483646 w 665"/>
              <a:gd name="T33" fmla="*/ 2147483646 h 234"/>
              <a:gd name="T34" fmla="*/ 2147483646 w 665"/>
              <a:gd name="T35" fmla="*/ 2147483646 h 234"/>
              <a:gd name="T36" fmla="*/ 2147483646 w 665"/>
              <a:gd name="T37" fmla="*/ 2147483646 h 234"/>
              <a:gd name="T38" fmla="*/ 2147483646 w 665"/>
              <a:gd name="T39" fmla="*/ 2147483646 h 234"/>
              <a:gd name="T40" fmla="*/ 2147483646 w 665"/>
              <a:gd name="T41" fmla="*/ 2147483646 h 234"/>
              <a:gd name="T42" fmla="*/ 2147483646 w 665"/>
              <a:gd name="T43" fmla="*/ 2147483646 h 234"/>
              <a:gd name="T44" fmla="*/ 2147483646 w 665"/>
              <a:gd name="T45" fmla="*/ 2147483646 h 234"/>
              <a:gd name="T46" fmla="*/ 2147483646 w 665"/>
              <a:gd name="T47" fmla="*/ 2147483646 h 234"/>
              <a:gd name="T48" fmla="*/ 2147483646 w 665"/>
              <a:gd name="T49" fmla="*/ 2147483646 h 234"/>
              <a:gd name="T50" fmla="*/ 2147483646 w 665"/>
              <a:gd name="T51" fmla="*/ 2147483646 h 234"/>
              <a:gd name="T52" fmla="*/ 2147483646 w 665"/>
              <a:gd name="T53" fmla="*/ 2147483646 h 234"/>
              <a:gd name="T54" fmla="*/ 2147483646 w 665"/>
              <a:gd name="T55" fmla="*/ 2147483646 h 234"/>
              <a:gd name="T56" fmla="*/ 2147483646 w 665"/>
              <a:gd name="T57" fmla="*/ 2147483646 h 234"/>
              <a:gd name="T58" fmla="*/ 2147483646 w 665"/>
              <a:gd name="T59" fmla="*/ 2147483646 h 234"/>
              <a:gd name="T60" fmla="*/ 2147483646 w 665"/>
              <a:gd name="T61" fmla="*/ 2147483646 h 234"/>
              <a:gd name="T62" fmla="*/ 2147483646 w 665"/>
              <a:gd name="T63" fmla="*/ 2147483646 h 234"/>
              <a:gd name="T64" fmla="*/ 2147483646 w 665"/>
              <a:gd name="T65" fmla="*/ 2147483646 h 234"/>
              <a:gd name="T66" fmla="*/ 2147483646 w 665"/>
              <a:gd name="T67" fmla="*/ 2147483646 h 234"/>
              <a:gd name="T68" fmla="*/ 2147483646 w 665"/>
              <a:gd name="T69" fmla="*/ 2147483646 h 234"/>
              <a:gd name="T70" fmla="*/ 2147483646 w 665"/>
              <a:gd name="T71" fmla="*/ 2147483646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664" y="117"/>
                </a:moveTo>
                <a:lnTo>
                  <a:pt x="662" y="106"/>
                </a:lnTo>
                <a:lnTo>
                  <a:pt x="659" y="97"/>
                </a:lnTo>
                <a:lnTo>
                  <a:pt x="653" y="86"/>
                </a:lnTo>
                <a:lnTo>
                  <a:pt x="644" y="77"/>
                </a:lnTo>
                <a:lnTo>
                  <a:pt x="633" y="68"/>
                </a:lnTo>
                <a:lnTo>
                  <a:pt x="620" y="58"/>
                </a:lnTo>
                <a:lnTo>
                  <a:pt x="604" y="50"/>
                </a:lnTo>
                <a:lnTo>
                  <a:pt x="586" y="42"/>
                </a:lnTo>
                <a:lnTo>
                  <a:pt x="567" y="34"/>
                </a:lnTo>
                <a:lnTo>
                  <a:pt x="546" y="28"/>
                </a:lnTo>
                <a:lnTo>
                  <a:pt x="522" y="21"/>
                </a:lnTo>
                <a:lnTo>
                  <a:pt x="498" y="16"/>
                </a:lnTo>
                <a:lnTo>
                  <a:pt x="472" y="11"/>
                </a:lnTo>
                <a:lnTo>
                  <a:pt x="445" y="7"/>
                </a:lnTo>
                <a:lnTo>
                  <a:pt x="418" y="5"/>
                </a:lnTo>
                <a:lnTo>
                  <a:pt x="390" y="2"/>
                </a:lnTo>
                <a:lnTo>
                  <a:pt x="361" y="1"/>
                </a:lnTo>
                <a:lnTo>
                  <a:pt x="332" y="0"/>
                </a:lnTo>
                <a:lnTo>
                  <a:pt x="302" y="1"/>
                </a:lnTo>
                <a:lnTo>
                  <a:pt x="275" y="2"/>
                </a:lnTo>
                <a:lnTo>
                  <a:pt x="247" y="5"/>
                </a:lnTo>
                <a:lnTo>
                  <a:pt x="218" y="7"/>
                </a:lnTo>
                <a:lnTo>
                  <a:pt x="191" y="11"/>
                </a:lnTo>
                <a:lnTo>
                  <a:pt x="166" y="16"/>
                </a:lnTo>
                <a:lnTo>
                  <a:pt x="141" y="21"/>
                </a:lnTo>
                <a:lnTo>
                  <a:pt x="118" y="28"/>
                </a:lnTo>
                <a:lnTo>
                  <a:pt x="96" y="34"/>
                </a:lnTo>
                <a:lnTo>
                  <a:pt x="77" y="42"/>
                </a:lnTo>
                <a:lnTo>
                  <a:pt x="60" y="50"/>
                </a:lnTo>
                <a:lnTo>
                  <a:pt x="44" y="58"/>
                </a:lnTo>
                <a:lnTo>
                  <a:pt x="31" y="68"/>
                </a:lnTo>
                <a:lnTo>
                  <a:pt x="20" y="77"/>
                </a:lnTo>
                <a:lnTo>
                  <a:pt x="10" y="86"/>
                </a:lnTo>
                <a:lnTo>
                  <a:pt x="4" y="97"/>
                </a:lnTo>
                <a:lnTo>
                  <a:pt x="1" y="106"/>
                </a:lnTo>
                <a:lnTo>
                  <a:pt x="0" y="117"/>
                </a:lnTo>
                <a:lnTo>
                  <a:pt x="1" y="127"/>
                </a:lnTo>
                <a:lnTo>
                  <a:pt x="4" y="137"/>
                </a:lnTo>
                <a:lnTo>
                  <a:pt x="10" y="147"/>
                </a:lnTo>
                <a:lnTo>
                  <a:pt x="20" y="156"/>
                </a:lnTo>
                <a:lnTo>
                  <a:pt x="31" y="166"/>
                </a:lnTo>
                <a:lnTo>
                  <a:pt x="44" y="175"/>
                </a:lnTo>
                <a:lnTo>
                  <a:pt x="60" y="183"/>
                </a:lnTo>
                <a:lnTo>
                  <a:pt x="77" y="191"/>
                </a:lnTo>
                <a:lnTo>
                  <a:pt x="96" y="199"/>
                </a:lnTo>
                <a:lnTo>
                  <a:pt x="118" y="206"/>
                </a:lnTo>
                <a:lnTo>
                  <a:pt x="141" y="212"/>
                </a:lnTo>
                <a:lnTo>
                  <a:pt x="166" y="217"/>
                </a:lnTo>
                <a:lnTo>
                  <a:pt x="191" y="222"/>
                </a:lnTo>
                <a:lnTo>
                  <a:pt x="218" y="226"/>
                </a:lnTo>
                <a:lnTo>
                  <a:pt x="247" y="229"/>
                </a:lnTo>
                <a:lnTo>
                  <a:pt x="275" y="231"/>
                </a:lnTo>
                <a:lnTo>
                  <a:pt x="302" y="232"/>
                </a:lnTo>
                <a:lnTo>
                  <a:pt x="332" y="233"/>
                </a:lnTo>
                <a:lnTo>
                  <a:pt x="361" y="232"/>
                </a:lnTo>
                <a:lnTo>
                  <a:pt x="390" y="231"/>
                </a:lnTo>
                <a:lnTo>
                  <a:pt x="418" y="229"/>
                </a:lnTo>
                <a:lnTo>
                  <a:pt x="445" y="226"/>
                </a:lnTo>
                <a:lnTo>
                  <a:pt x="472" y="222"/>
                </a:lnTo>
                <a:lnTo>
                  <a:pt x="498" y="217"/>
                </a:lnTo>
                <a:lnTo>
                  <a:pt x="522" y="212"/>
                </a:lnTo>
                <a:lnTo>
                  <a:pt x="546" y="206"/>
                </a:lnTo>
                <a:lnTo>
                  <a:pt x="567" y="199"/>
                </a:lnTo>
                <a:lnTo>
                  <a:pt x="586" y="191"/>
                </a:lnTo>
                <a:lnTo>
                  <a:pt x="604" y="183"/>
                </a:lnTo>
                <a:lnTo>
                  <a:pt x="620" y="175"/>
                </a:lnTo>
                <a:lnTo>
                  <a:pt x="633" y="166"/>
                </a:lnTo>
                <a:lnTo>
                  <a:pt x="644" y="156"/>
                </a:lnTo>
                <a:lnTo>
                  <a:pt x="653" y="147"/>
                </a:lnTo>
                <a:lnTo>
                  <a:pt x="659" y="137"/>
                </a:lnTo>
                <a:lnTo>
                  <a:pt x="662" y="127"/>
                </a:lnTo>
                <a:lnTo>
                  <a:pt x="664"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25" name="Freeform 9">
            <a:extLst>
              <a:ext uri="{FF2B5EF4-FFF2-40B4-BE49-F238E27FC236}">
                <a16:creationId xmlns:a16="http://schemas.microsoft.com/office/drawing/2014/main" id="{2181CE4C-CF14-49BF-9DC8-0F0DDE76F4C9}"/>
              </a:ext>
            </a:extLst>
          </p:cNvPr>
          <p:cNvSpPr>
            <a:spLocks/>
          </p:cNvSpPr>
          <p:nvPr/>
        </p:nvSpPr>
        <p:spPr bwMode="auto">
          <a:xfrm>
            <a:off x="2081213" y="3636963"/>
            <a:ext cx="1057275" cy="369887"/>
          </a:xfrm>
          <a:custGeom>
            <a:avLst/>
            <a:gdLst>
              <a:gd name="T0" fmla="*/ 2147483646 w 666"/>
              <a:gd name="T1" fmla="*/ 2147483646 h 233"/>
              <a:gd name="T2" fmla="*/ 2147483646 w 666"/>
              <a:gd name="T3" fmla="*/ 2147483646 h 233"/>
              <a:gd name="T4" fmla="*/ 2147483646 w 666"/>
              <a:gd name="T5" fmla="*/ 2147483646 h 233"/>
              <a:gd name="T6" fmla="*/ 2147483646 w 666"/>
              <a:gd name="T7" fmla="*/ 2147483646 h 233"/>
              <a:gd name="T8" fmla="*/ 2147483646 w 666"/>
              <a:gd name="T9" fmla="*/ 2147483646 h 233"/>
              <a:gd name="T10" fmla="*/ 2147483646 w 666"/>
              <a:gd name="T11" fmla="*/ 2147483646 h 233"/>
              <a:gd name="T12" fmla="*/ 2147483646 w 666"/>
              <a:gd name="T13" fmla="*/ 2147483646 h 233"/>
              <a:gd name="T14" fmla="*/ 2147483646 w 666"/>
              <a:gd name="T15" fmla="*/ 2147483646 h 233"/>
              <a:gd name="T16" fmla="*/ 2147483646 w 666"/>
              <a:gd name="T17" fmla="*/ 0 h 233"/>
              <a:gd name="T18" fmla="*/ 2147483646 w 666"/>
              <a:gd name="T19" fmla="*/ 0 h 233"/>
              <a:gd name="T20" fmla="*/ 2147483646 w 666"/>
              <a:gd name="T21" fmla="*/ 2147483646 h 233"/>
              <a:gd name="T22" fmla="*/ 2147483646 w 666"/>
              <a:gd name="T23" fmla="*/ 2147483646 h 233"/>
              <a:gd name="T24" fmla="*/ 2147483646 w 666"/>
              <a:gd name="T25" fmla="*/ 2147483646 h 233"/>
              <a:gd name="T26" fmla="*/ 2147483646 w 666"/>
              <a:gd name="T27" fmla="*/ 2147483646 h 233"/>
              <a:gd name="T28" fmla="*/ 2147483646 w 666"/>
              <a:gd name="T29" fmla="*/ 2147483646 h 233"/>
              <a:gd name="T30" fmla="*/ 2147483646 w 666"/>
              <a:gd name="T31" fmla="*/ 2147483646 h 233"/>
              <a:gd name="T32" fmla="*/ 2147483646 w 666"/>
              <a:gd name="T33" fmla="*/ 2147483646 h 233"/>
              <a:gd name="T34" fmla="*/ 2147483646 w 666"/>
              <a:gd name="T35" fmla="*/ 2147483646 h 233"/>
              <a:gd name="T36" fmla="*/ 2147483646 w 666"/>
              <a:gd name="T37" fmla="*/ 2147483646 h 233"/>
              <a:gd name="T38" fmla="*/ 2147483646 w 666"/>
              <a:gd name="T39" fmla="*/ 2147483646 h 233"/>
              <a:gd name="T40" fmla="*/ 2147483646 w 666"/>
              <a:gd name="T41" fmla="*/ 2147483646 h 233"/>
              <a:gd name="T42" fmla="*/ 2147483646 w 666"/>
              <a:gd name="T43" fmla="*/ 2147483646 h 233"/>
              <a:gd name="T44" fmla="*/ 2147483646 w 666"/>
              <a:gd name="T45" fmla="*/ 2147483646 h 233"/>
              <a:gd name="T46" fmla="*/ 2147483646 w 666"/>
              <a:gd name="T47" fmla="*/ 2147483646 h 233"/>
              <a:gd name="T48" fmla="*/ 2147483646 w 666"/>
              <a:gd name="T49" fmla="*/ 2147483646 h 233"/>
              <a:gd name="T50" fmla="*/ 2147483646 w 666"/>
              <a:gd name="T51" fmla="*/ 2147483646 h 233"/>
              <a:gd name="T52" fmla="*/ 2147483646 w 666"/>
              <a:gd name="T53" fmla="*/ 2147483646 h 233"/>
              <a:gd name="T54" fmla="*/ 2147483646 w 666"/>
              <a:gd name="T55" fmla="*/ 2147483646 h 233"/>
              <a:gd name="T56" fmla="*/ 2147483646 w 666"/>
              <a:gd name="T57" fmla="*/ 2147483646 h 233"/>
              <a:gd name="T58" fmla="*/ 2147483646 w 666"/>
              <a:gd name="T59" fmla="*/ 2147483646 h 233"/>
              <a:gd name="T60" fmla="*/ 2147483646 w 666"/>
              <a:gd name="T61" fmla="*/ 2147483646 h 233"/>
              <a:gd name="T62" fmla="*/ 2147483646 w 666"/>
              <a:gd name="T63" fmla="*/ 2147483646 h 233"/>
              <a:gd name="T64" fmla="*/ 2147483646 w 666"/>
              <a:gd name="T65" fmla="*/ 2147483646 h 233"/>
              <a:gd name="T66" fmla="*/ 2147483646 w 666"/>
              <a:gd name="T67" fmla="*/ 2147483646 h 233"/>
              <a:gd name="T68" fmla="*/ 2147483646 w 666"/>
              <a:gd name="T69" fmla="*/ 2147483646 h 233"/>
              <a:gd name="T70" fmla="*/ 2147483646 w 666"/>
              <a:gd name="T71" fmla="*/ 2147483646 h 2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6"/>
              <a:gd name="T109" fmla="*/ 0 h 233"/>
              <a:gd name="T110" fmla="*/ 666 w 666"/>
              <a:gd name="T111" fmla="*/ 233 h 2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26" name="Freeform 10">
            <a:extLst>
              <a:ext uri="{FF2B5EF4-FFF2-40B4-BE49-F238E27FC236}">
                <a16:creationId xmlns:a16="http://schemas.microsoft.com/office/drawing/2014/main" id="{4333A74D-B1F4-458B-9C0A-A7E0F4BDD899}"/>
              </a:ext>
            </a:extLst>
          </p:cNvPr>
          <p:cNvSpPr>
            <a:spLocks/>
          </p:cNvSpPr>
          <p:nvPr/>
        </p:nvSpPr>
        <p:spPr bwMode="auto">
          <a:xfrm>
            <a:off x="4191000" y="6143625"/>
            <a:ext cx="1055688" cy="369888"/>
          </a:xfrm>
          <a:custGeom>
            <a:avLst/>
            <a:gdLst>
              <a:gd name="T0" fmla="*/ 2147483646 w 665"/>
              <a:gd name="T1" fmla="*/ 2147483646 h 233"/>
              <a:gd name="T2" fmla="*/ 2147483646 w 665"/>
              <a:gd name="T3" fmla="*/ 2147483646 h 233"/>
              <a:gd name="T4" fmla="*/ 2147483646 w 665"/>
              <a:gd name="T5" fmla="*/ 2147483646 h 233"/>
              <a:gd name="T6" fmla="*/ 2147483646 w 665"/>
              <a:gd name="T7" fmla="*/ 2147483646 h 233"/>
              <a:gd name="T8" fmla="*/ 2147483646 w 665"/>
              <a:gd name="T9" fmla="*/ 2147483646 h 233"/>
              <a:gd name="T10" fmla="*/ 2147483646 w 665"/>
              <a:gd name="T11" fmla="*/ 2147483646 h 233"/>
              <a:gd name="T12" fmla="*/ 2147483646 w 665"/>
              <a:gd name="T13" fmla="*/ 2147483646 h 233"/>
              <a:gd name="T14" fmla="*/ 2147483646 w 665"/>
              <a:gd name="T15" fmla="*/ 2147483646 h 233"/>
              <a:gd name="T16" fmla="*/ 2147483646 w 665"/>
              <a:gd name="T17" fmla="*/ 2147483646 h 233"/>
              <a:gd name="T18" fmla="*/ 2147483646 w 665"/>
              <a:gd name="T19" fmla="*/ 2147483646 h 233"/>
              <a:gd name="T20" fmla="*/ 2147483646 w 665"/>
              <a:gd name="T21" fmla="*/ 2147483646 h 233"/>
              <a:gd name="T22" fmla="*/ 2147483646 w 665"/>
              <a:gd name="T23" fmla="*/ 2147483646 h 233"/>
              <a:gd name="T24" fmla="*/ 2147483646 w 665"/>
              <a:gd name="T25" fmla="*/ 2147483646 h 233"/>
              <a:gd name="T26" fmla="*/ 2147483646 w 665"/>
              <a:gd name="T27" fmla="*/ 2147483646 h 233"/>
              <a:gd name="T28" fmla="*/ 2147483646 w 665"/>
              <a:gd name="T29" fmla="*/ 2147483646 h 233"/>
              <a:gd name="T30" fmla="*/ 2147483646 w 665"/>
              <a:gd name="T31" fmla="*/ 2147483646 h 233"/>
              <a:gd name="T32" fmla="*/ 2147483646 w 665"/>
              <a:gd name="T33" fmla="*/ 2147483646 h 233"/>
              <a:gd name="T34" fmla="*/ 2147483646 w 665"/>
              <a:gd name="T35" fmla="*/ 2147483646 h 233"/>
              <a:gd name="T36" fmla="*/ 2147483646 w 665"/>
              <a:gd name="T37" fmla="*/ 2147483646 h 233"/>
              <a:gd name="T38" fmla="*/ 2147483646 w 665"/>
              <a:gd name="T39" fmla="*/ 2147483646 h 233"/>
              <a:gd name="T40" fmla="*/ 2147483646 w 665"/>
              <a:gd name="T41" fmla="*/ 2147483646 h 233"/>
              <a:gd name="T42" fmla="*/ 2147483646 w 665"/>
              <a:gd name="T43" fmla="*/ 2147483646 h 233"/>
              <a:gd name="T44" fmla="*/ 2147483646 w 665"/>
              <a:gd name="T45" fmla="*/ 2147483646 h 233"/>
              <a:gd name="T46" fmla="*/ 2147483646 w 665"/>
              <a:gd name="T47" fmla="*/ 2147483646 h 233"/>
              <a:gd name="T48" fmla="*/ 2147483646 w 665"/>
              <a:gd name="T49" fmla="*/ 2147483646 h 233"/>
              <a:gd name="T50" fmla="*/ 2147483646 w 665"/>
              <a:gd name="T51" fmla="*/ 2147483646 h 233"/>
              <a:gd name="T52" fmla="*/ 2147483646 w 665"/>
              <a:gd name="T53" fmla="*/ 0 h 233"/>
              <a:gd name="T54" fmla="*/ 2147483646 w 665"/>
              <a:gd name="T55" fmla="*/ 0 h 233"/>
              <a:gd name="T56" fmla="*/ 2147483646 w 665"/>
              <a:gd name="T57" fmla="*/ 2147483646 h 233"/>
              <a:gd name="T58" fmla="*/ 2147483646 w 665"/>
              <a:gd name="T59" fmla="*/ 2147483646 h 233"/>
              <a:gd name="T60" fmla="*/ 2147483646 w 665"/>
              <a:gd name="T61" fmla="*/ 2147483646 h 233"/>
              <a:gd name="T62" fmla="*/ 2147483646 w 665"/>
              <a:gd name="T63" fmla="*/ 2147483646 h 233"/>
              <a:gd name="T64" fmla="*/ 2147483646 w 665"/>
              <a:gd name="T65" fmla="*/ 2147483646 h 233"/>
              <a:gd name="T66" fmla="*/ 2147483646 w 665"/>
              <a:gd name="T67" fmla="*/ 2147483646 h 233"/>
              <a:gd name="T68" fmla="*/ 2147483646 w 665"/>
              <a:gd name="T69" fmla="*/ 2147483646 h 233"/>
              <a:gd name="T70" fmla="*/ 2147483646 w 665"/>
              <a:gd name="T71" fmla="*/ 2147483646 h 2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3"/>
              <a:gd name="T110" fmla="*/ 665 w 665"/>
              <a:gd name="T111" fmla="*/ 233 h 2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3">
                <a:moveTo>
                  <a:pt x="0" y="116"/>
                </a:moveTo>
                <a:lnTo>
                  <a:pt x="1" y="126"/>
                </a:lnTo>
                <a:lnTo>
                  <a:pt x="4" y="136"/>
                </a:lnTo>
                <a:lnTo>
                  <a:pt x="12" y="146"/>
                </a:lnTo>
                <a:lnTo>
                  <a:pt x="20" y="156"/>
                </a:lnTo>
                <a:lnTo>
                  <a:pt x="31" y="165"/>
                </a:lnTo>
                <a:lnTo>
                  <a:pt x="44" y="174"/>
                </a:lnTo>
                <a:lnTo>
                  <a:pt x="60" y="183"/>
                </a:lnTo>
                <a:lnTo>
                  <a:pt x="77" y="191"/>
                </a:lnTo>
                <a:lnTo>
                  <a:pt x="96" y="198"/>
                </a:lnTo>
                <a:lnTo>
                  <a:pt x="118" y="205"/>
                </a:lnTo>
                <a:lnTo>
                  <a:pt x="141" y="211"/>
                </a:lnTo>
                <a:lnTo>
                  <a:pt x="167" y="217"/>
                </a:lnTo>
                <a:lnTo>
                  <a:pt x="192" y="221"/>
                </a:lnTo>
                <a:lnTo>
                  <a:pt x="219" y="225"/>
                </a:lnTo>
                <a:lnTo>
                  <a:pt x="245" y="228"/>
                </a:lnTo>
                <a:lnTo>
                  <a:pt x="275" y="231"/>
                </a:lnTo>
                <a:lnTo>
                  <a:pt x="302" y="232"/>
                </a:lnTo>
                <a:lnTo>
                  <a:pt x="333" y="232"/>
                </a:lnTo>
                <a:lnTo>
                  <a:pt x="361" y="232"/>
                </a:lnTo>
                <a:lnTo>
                  <a:pt x="390" y="231"/>
                </a:lnTo>
                <a:lnTo>
                  <a:pt x="418" y="228"/>
                </a:lnTo>
                <a:lnTo>
                  <a:pt x="445" y="225"/>
                </a:lnTo>
                <a:lnTo>
                  <a:pt x="472" y="221"/>
                </a:lnTo>
                <a:lnTo>
                  <a:pt x="499" y="217"/>
                </a:lnTo>
                <a:lnTo>
                  <a:pt x="523" y="211"/>
                </a:lnTo>
                <a:lnTo>
                  <a:pt x="546" y="205"/>
                </a:lnTo>
                <a:lnTo>
                  <a:pt x="567" y="198"/>
                </a:lnTo>
                <a:lnTo>
                  <a:pt x="587" y="191"/>
                </a:lnTo>
                <a:lnTo>
                  <a:pt x="604" y="183"/>
                </a:lnTo>
                <a:lnTo>
                  <a:pt x="620" y="174"/>
                </a:lnTo>
                <a:lnTo>
                  <a:pt x="633" y="165"/>
                </a:lnTo>
                <a:lnTo>
                  <a:pt x="644" y="156"/>
                </a:lnTo>
                <a:lnTo>
                  <a:pt x="653" y="146"/>
                </a:lnTo>
                <a:lnTo>
                  <a:pt x="659" y="136"/>
                </a:lnTo>
                <a:lnTo>
                  <a:pt x="664" y="126"/>
                </a:lnTo>
                <a:lnTo>
                  <a:pt x="664" y="116"/>
                </a:lnTo>
                <a:lnTo>
                  <a:pt x="664" y="106"/>
                </a:lnTo>
                <a:lnTo>
                  <a:pt x="659" y="96"/>
                </a:lnTo>
                <a:lnTo>
                  <a:pt x="653" y="86"/>
                </a:lnTo>
                <a:lnTo>
                  <a:pt x="644" y="76"/>
                </a:lnTo>
                <a:lnTo>
                  <a:pt x="633" y="67"/>
                </a:lnTo>
                <a:lnTo>
                  <a:pt x="619" y="58"/>
                </a:lnTo>
                <a:lnTo>
                  <a:pt x="604" y="49"/>
                </a:lnTo>
                <a:lnTo>
                  <a:pt x="587" y="41"/>
                </a:lnTo>
                <a:lnTo>
                  <a:pt x="567" y="34"/>
                </a:lnTo>
                <a:lnTo>
                  <a:pt x="546" y="27"/>
                </a:lnTo>
                <a:lnTo>
                  <a:pt x="523" y="21"/>
                </a:lnTo>
                <a:lnTo>
                  <a:pt x="498" y="15"/>
                </a:lnTo>
                <a:lnTo>
                  <a:pt x="472" y="11"/>
                </a:lnTo>
                <a:lnTo>
                  <a:pt x="445" y="7"/>
                </a:lnTo>
                <a:lnTo>
                  <a:pt x="418" y="4"/>
                </a:lnTo>
                <a:lnTo>
                  <a:pt x="390" y="2"/>
                </a:lnTo>
                <a:lnTo>
                  <a:pt x="361" y="0"/>
                </a:lnTo>
                <a:lnTo>
                  <a:pt x="332" y="0"/>
                </a:lnTo>
                <a:lnTo>
                  <a:pt x="302" y="0"/>
                </a:lnTo>
                <a:lnTo>
                  <a:pt x="275" y="2"/>
                </a:lnTo>
                <a:lnTo>
                  <a:pt x="245" y="4"/>
                </a:lnTo>
                <a:lnTo>
                  <a:pt x="219" y="7"/>
                </a:lnTo>
                <a:lnTo>
                  <a:pt x="192" y="11"/>
                </a:lnTo>
                <a:lnTo>
                  <a:pt x="166" y="15"/>
                </a:lnTo>
                <a:lnTo>
                  <a:pt x="141" y="21"/>
                </a:lnTo>
                <a:lnTo>
                  <a:pt x="118" y="27"/>
                </a:lnTo>
                <a:lnTo>
                  <a:pt x="96" y="34"/>
                </a:lnTo>
                <a:lnTo>
                  <a:pt x="77" y="42"/>
                </a:lnTo>
                <a:lnTo>
                  <a:pt x="60" y="50"/>
                </a:lnTo>
                <a:lnTo>
                  <a:pt x="44" y="58"/>
                </a:lnTo>
                <a:lnTo>
                  <a:pt x="31" y="67"/>
                </a:lnTo>
                <a:lnTo>
                  <a:pt x="20" y="77"/>
                </a:lnTo>
                <a:lnTo>
                  <a:pt x="12" y="86"/>
                </a:lnTo>
                <a:lnTo>
                  <a:pt x="4" y="96"/>
                </a:lnTo>
                <a:lnTo>
                  <a:pt x="1" y="106"/>
                </a:lnTo>
                <a:lnTo>
                  <a:pt x="0" y="1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27" name="Freeform 11">
            <a:extLst>
              <a:ext uri="{FF2B5EF4-FFF2-40B4-BE49-F238E27FC236}">
                <a16:creationId xmlns:a16="http://schemas.microsoft.com/office/drawing/2014/main" id="{59B7DC00-2757-428E-AB50-6DE15A0E5DA6}"/>
              </a:ext>
            </a:extLst>
          </p:cNvPr>
          <p:cNvSpPr>
            <a:spLocks/>
          </p:cNvSpPr>
          <p:nvPr/>
        </p:nvSpPr>
        <p:spPr bwMode="auto">
          <a:xfrm>
            <a:off x="4191000" y="3429000"/>
            <a:ext cx="1055688" cy="371475"/>
          </a:xfrm>
          <a:custGeom>
            <a:avLst/>
            <a:gdLst>
              <a:gd name="T0" fmla="*/ 2147483646 w 665"/>
              <a:gd name="T1" fmla="*/ 2147483646 h 234"/>
              <a:gd name="T2" fmla="*/ 2147483646 w 665"/>
              <a:gd name="T3" fmla="*/ 2147483646 h 234"/>
              <a:gd name="T4" fmla="*/ 2147483646 w 665"/>
              <a:gd name="T5" fmla="*/ 2147483646 h 234"/>
              <a:gd name="T6" fmla="*/ 2147483646 w 665"/>
              <a:gd name="T7" fmla="*/ 2147483646 h 234"/>
              <a:gd name="T8" fmla="*/ 2147483646 w 665"/>
              <a:gd name="T9" fmla="*/ 2147483646 h 234"/>
              <a:gd name="T10" fmla="*/ 2147483646 w 665"/>
              <a:gd name="T11" fmla="*/ 2147483646 h 234"/>
              <a:gd name="T12" fmla="*/ 2147483646 w 665"/>
              <a:gd name="T13" fmla="*/ 2147483646 h 234"/>
              <a:gd name="T14" fmla="*/ 2147483646 w 665"/>
              <a:gd name="T15" fmla="*/ 2147483646 h 234"/>
              <a:gd name="T16" fmla="*/ 2147483646 w 665"/>
              <a:gd name="T17" fmla="*/ 2147483646 h 234"/>
              <a:gd name="T18" fmla="*/ 2147483646 w 665"/>
              <a:gd name="T19" fmla="*/ 2147483646 h 234"/>
              <a:gd name="T20" fmla="*/ 2147483646 w 665"/>
              <a:gd name="T21" fmla="*/ 2147483646 h 234"/>
              <a:gd name="T22" fmla="*/ 2147483646 w 665"/>
              <a:gd name="T23" fmla="*/ 2147483646 h 234"/>
              <a:gd name="T24" fmla="*/ 2147483646 w 665"/>
              <a:gd name="T25" fmla="*/ 2147483646 h 234"/>
              <a:gd name="T26" fmla="*/ 2147483646 w 665"/>
              <a:gd name="T27" fmla="*/ 2147483646 h 234"/>
              <a:gd name="T28" fmla="*/ 2147483646 w 665"/>
              <a:gd name="T29" fmla="*/ 2147483646 h 234"/>
              <a:gd name="T30" fmla="*/ 2147483646 w 665"/>
              <a:gd name="T31" fmla="*/ 2147483646 h 234"/>
              <a:gd name="T32" fmla="*/ 2147483646 w 665"/>
              <a:gd name="T33" fmla="*/ 2147483646 h 234"/>
              <a:gd name="T34" fmla="*/ 2147483646 w 665"/>
              <a:gd name="T35" fmla="*/ 2147483646 h 234"/>
              <a:gd name="T36" fmla="*/ 2147483646 w 665"/>
              <a:gd name="T37" fmla="*/ 2147483646 h 234"/>
              <a:gd name="T38" fmla="*/ 2147483646 w 665"/>
              <a:gd name="T39" fmla="*/ 2147483646 h 234"/>
              <a:gd name="T40" fmla="*/ 2147483646 w 665"/>
              <a:gd name="T41" fmla="*/ 2147483646 h 234"/>
              <a:gd name="T42" fmla="*/ 2147483646 w 665"/>
              <a:gd name="T43" fmla="*/ 2147483646 h 234"/>
              <a:gd name="T44" fmla="*/ 2147483646 w 665"/>
              <a:gd name="T45" fmla="*/ 2147483646 h 234"/>
              <a:gd name="T46" fmla="*/ 2147483646 w 665"/>
              <a:gd name="T47" fmla="*/ 2147483646 h 234"/>
              <a:gd name="T48" fmla="*/ 2147483646 w 665"/>
              <a:gd name="T49" fmla="*/ 2147483646 h 234"/>
              <a:gd name="T50" fmla="*/ 2147483646 w 665"/>
              <a:gd name="T51" fmla="*/ 2147483646 h 234"/>
              <a:gd name="T52" fmla="*/ 2147483646 w 665"/>
              <a:gd name="T53" fmla="*/ 2147483646 h 234"/>
              <a:gd name="T54" fmla="*/ 2147483646 w 665"/>
              <a:gd name="T55" fmla="*/ 2147483646 h 234"/>
              <a:gd name="T56" fmla="*/ 2147483646 w 665"/>
              <a:gd name="T57" fmla="*/ 2147483646 h 234"/>
              <a:gd name="T58" fmla="*/ 2147483646 w 665"/>
              <a:gd name="T59" fmla="*/ 2147483646 h 234"/>
              <a:gd name="T60" fmla="*/ 2147483646 w 665"/>
              <a:gd name="T61" fmla="*/ 2147483646 h 234"/>
              <a:gd name="T62" fmla="*/ 2147483646 w 665"/>
              <a:gd name="T63" fmla="*/ 2147483646 h 234"/>
              <a:gd name="T64" fmla="*/ 2147483646 w 665"/>
              <a:gd name="T65" fmla="*/ 2147483646 h 234"/>
              <a:gd name="T66" fmla="*/ 2147483646 w 665"/>
              <a:gd name="T67" fmla="*/ 2147483646 h 234"/>
              <a:gd name="T68" fmla="*/ 2147483646 w 665"/>
              <a:gd name="T69" fmla="*/ 2147483646 h 234"/>
              <a:gd name="T70" fmla="*/ 2147483646 w 665"/>
              <a:gd name="T71" fmla="*/ 2147483646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0" y="117"/>
                </a:moveTo>
                <a:lnTo>
                  <a:pt x="1" y="127"/>
                </a:lnTo>
                <a:lnTo>
                  <a:pt x="4" y="137"/>
                </a:lnTo>
                <a:lnTo>
                  <a:pt x="12" y="147"/>
                </a:lnTo>
                <a:lnTo>
                  <a:pt x="20" y="157"/>
                </a:lnTo>
                <a:lnTo>
                  <a:pt x="31" y="166"/>
                </a:lnTo>
                <a:lnTo>
                  <a:pt x="44" y="175"/>
                </a:lnTo>
                <a:lnTo>
                  <a:pt x="60" y="183"/>
                </a:lnTo>
                <a:lnTo>
                  <a:pt x="77" y="191"/>
                </a:lnTo>
                <a:lnTo>
                  <a:pt x="96" y="199"/>
                </a:lnTo>
                <a:lnTo>
                  <a:pt x="118" y="206"/>
                </a:lnTo>
                <a:lnTo>
                  <a:pt x="141" y="212"/>
                </a:lnTo>
                <a:lnTo>
                  <a:pt x="167" y="217"/>
                </a:lnTo>
                <a:lnTo>
                  <a:pt x="192" y="222"/>
                </a:lnTo>
                <a:lnTo>
                  <a:pt x="219" y="226"/>
                </a:lnTo>
                <a:lnTo>
                  <a:pt x="245" y="229"/>
                </a:lnTo>
                <a:lnTo>
                  <a:pt x="275" y="231"/>
                </a:lnTo>
                <a:lnTo>
                  <a:pt x="302" y="232"/>
                </a:lnTo>
                <a:lnTo>
                  <a:pt x="333" y="233"/>
                </a:lnTo>
                <a:lnTo>
                  <a:pt x="361" y="232"/>
                </a:lnTo>
                <a:lnTo>
                  <a:pt x="390" y="231"/>
                </a:lnTo>
                <a:lnTo>
                  <a:pt x="418" y="229"/>
                </a:lnTo>
                <a:lnTo>
                  <a:pt x="445" y="226"/>
                </a:lnTo>
                <a:lnTo>
                  <a:pt x="472" y="222"/>
                </a:lnTo>
                <a:lnTo>
                  <a:pt x="499" y="217"/>
                </a:lnTo>
                <a:lnTo>
                  <a:pt x="523" y="212"/>
                </a:lnTo>
                <a:lnTo>
                  <a:pt x="546" y="206"/>
                </a:lnTo>
                <a:lnTo>
                  <a:pt x="567" y="199"/>
                </a:lnTo>
                <a:lnTo>
                  <a:pt x="587" y="191"/>
                </a:lnTo>
                <a:lnTo>
                  <a:pt x="604" y="183"/>
                </a:lnTo>
                <a:lnTo>
                  <a:pt x="620" y="175"/>
                </a:lnTo>
                <a:lnTo>
                  <a:pt x="633" y="166"/>
                </a:lnTo>
                <a:lnTo>
                  <a:pt x="644" y="157"/>
                </a:lnTo>
                <a:lnTo>
                  <a:pt x="653" y="147"/>
                </a:lnTo>
                <a:lnTo>
                  <a:pt x="659" y="137"/>
                </a:lnTo>
                <a:lnTo>
                  <a:pt x="664" y="127"/>
                </a:lnTo>
                <a:lnTo>
                  <a:pt x="664" y="117"/>
                </a:lnTo>
                <a:lnTo>
                  <a:pt x="664" y="106"/>
                </a:lnTo>
                <a:lnTo>
                  <a:pt x="659" y="97"/>
                </a:lnTo>
                <a:lnTo>
                  <a:pt x="653" y="87"/>
                </a:lnTo>
                <a:lnTo>
                  <a:pt x="644" y="77"/>
                </a:lnTo>
                <a:lnTo>
                  <a:pt x="633" y="68"/>
                </a:lnTo>
                <a:lnTo>
                  <a:pt x="619" y="59"/>
                </a:lnTo>
                <a:lnTo>
                  <a:pt x="604" y="50"/>
                </a:lnTo>
                <a:lnTo>
                  <a:pt x="587" y="42"/>
                </a:lnTo>
                <a:lnTo>
                  <a:pt x="567" y="34"/>
                </a:lnTo>
                <a:lnTo>
                  <a:pt x="546" y="28"/>
                </a:lnTo>
                <a:lnTo>
                  <a:pt x="523" y="21"/>
                </a:lnTo>
                <a:lnTo>
                  <a:pt x="498" y="16"/>
                </a:lnTo>
                <a:lnTo>
                  <a:pt x="472" y="12"/>
                </a:lnTo>
                <a:lnTo>
                  <a:pt x="445" y="7"/>
                </a:lnTo>
                <a:lnTo>
                  <a:pt x="418" y="5"/>
                </a:lnTo>
                <a:lnTo>
                  <a:pt x="390" y="3"/>
                </a:lnTo>
                <a:lnTo>
                  <a:pt x="361" y="1"/>
                </a:lnTo>
                <a:lnTo>
                  <a:pt x="332" y="0"/>
                </a:lnTo>
                <a:lnTo>
                  <a:pt x="302" y="1"/>
                </a:lnTo>
                <a:lnTo>
                  <a:pt x="275" y="3"/>
                </a:lnTo>
                <a:lnTo>
                  <a:pt x="245" y="5"/>
                </a:lnTo>
                <a:lnTo>
                  <a:pt x="219" y="8"/>
                </a:lnTo>
                <a:lnTo>
                  <a:pt x="192" y="12"/>
                </a:lnTo>
                <a:lnTo>
                  <a:pt x="166" y="16"/>
                </a:lnTo>
                <a:lnTo>
                  <a:pt x="141" y="22"/>
                </a:lnTo>
                <a:lnTo>
                  <a:pt x="118" y="28"/>
                </a:lnTo>
                <a:lnTo>
                  <a:pt x="96" y="35"/>
                </a:lnTo>
                <a:lnTo>
                  <a:pt x="77" y="42"/>
                </a:lnTo>
                <a:lnTo>
                  <a:pt x="60" y="50"/>
                </a:lnTo>
                <a:lnTo>
                  <a:pt x="44" y="59"/>
                </a:lnTo>
                <a:lnTo>
                  <a:pt x="31" y="68"/>
                </a:lnTo>
                <a:lnTo>
                  <a:pt x="20" y="77"/>
                </a:lnTo>
                <a:lnTo>
                  <a:pt x="12" y="87"/>
                </a:lnTo>
                <a:lnTo>
                  <a:pt x="4" y="97"/>
                </a:lnTo>
                <a:lnTo>
                  <a:pt x="1" y="107"/>
                </a:lnTo>
                <a:lnTo>
                  <a:pt x="0"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28" name="Freeform 12">
            <a:extLst>
              <a:ext uri="{FF2B5EF4-FFF2-40B4-BE49-F238E27FC236}">
                <a16:creationId xmlns:a16="http://schemas.microsoft.com/office/drawing/2014/main" id="{A5F994BA-B5B4-4586-98F1-4206F5690401}"/>
              </a:ext>
            </a:extLst>
          </p:cNvPr>
          <p:cNvSpPr>
            <a:spLocks/>
          </p:cNvSpPr>
          <p:nvPr/>
        </p:nvSpPr>
        <p:spPr bwMode="auto">
          <a:xfrm>
            <a:off x="3071813" y="3906838"/>
            <a:ext cx="1055687" cy="371475"/>
          </a:xfrm>
          <a:custGeom>
            <a:avLst/>
            <a:gdLst>
              <a:gd name="T0" fmla="*/ 2147483646 w 665"/>
              <a:gd name="T1" fmla="*/ 2147483646 h 234"/>
              <a:gd name="T2" fmla="*/ 2147483646 w 665"/>
              <a:gd name="T3" fmla="*/ 2147483646 h 234"/>
              <a:gd name="T4" fmla="*/ 2147483646 w 665"/>
              <a:gd name="T5" fmla="*/ 2147483646 h 234"/>
              <a:gd name="T6" fmla="*/ 2147483646 w 665"/>
              <a:gd name="T7" fmla="*/ 2147483646 h 234"/>
              <a:gd name="T8" fmla="*/ 2147483646 w 665"/>
              <a:gd name="T9" fmla="*/ 2147483646 h 234"/>
              <a:gd name="T10" fmla="*/ 2147483646 w 665"/>
              <a:gd name="T11" fmla="*/ 2147483646 h 234"/>
              <a:gd name="T12" fmla="*/ 2147483646 w 665"/>
              <a:gd name="T13" fmla="*/ 2147483646 h 234"/>
              <a:gd name="T14" fmla="*/ 2147483646 w 665"/>
              <a:gd name="T15" fmla="*/ 2147483646 h 234"/>
              <a:gd name="T16" fmla="*/ 2147483646 w 665"/>
              <a:gd name="T17" fmla="*/ 2147483646 h 234"/>
              <a:gd name="T18" fmla="*/ 2147483646 w 665"/>
              <a:gd name="T19" fmla="*/ 2147483646 h 234"/>
              <a:gd name="T20" fmla="*/ 2147483646 w 665"/>
              <a:gd name="T21" fmla="*/ 2147483646 h 234"/>
              <a:gd name="T22" fmla="*/ 2147483646 w 665"/>
              <a:gd name="T23" fmla="*/ 2147483646 h 234"/>
              <a:gd name="T24" fmla="*/ 2147483646 w 665"/>
              <a:gd name="T25" fmla="*/ 2147483646 h 234"/>
              <a:gd name="T26" fmla="*/ 2147483646 w 665"/>
              <a:gd name="T27" fmla="*/ 2147483646 h 234"/>
              <a:gd name="T28" fmla="*/ 2147483646 w 665"/>
              <a:gd name="T29" fmla="*/ 2147483646 h 234"/>
              <a:gd name="T30" fmla="*/ 2147483646 w 665"/>
              <a:gd name="T31" fmla="*/ 2147483646 h 234"/>
              <a:gd name="T32" fmla="*/ 2147483646 w 665"/>
              <a:gd name="T33" fmla="*/ 2147483646 h 234"/>
              <a:gd name="T34" fmla="*/ 2147483646 w 665"/>
              <a:gd name="T35" fmla="*/ 2147483646 h 234"/>
              <a:gd name="T36" fmla="*/ 2147483646 w 665"/>
              <a:gd name="T37" fmla="*/ 2147483646 h 234"/>
              <a:gd name="T38" fmla="*/ 2147483646 w 665"/>
              <a:gd name="T39" fmla="*/ 2147483646 h 234"/>
              <a:gd name="T40" fmla="*/ 2147483646 w 665"/>
              <a:gd name="T41" fmla="*/ 2147483646 h 234"/>
              <a:gd name="T42" fmla="*/ 2147483646 w 665"/>
              <a:gd name="T43" fmla="*/ 2147483646 h 234"/>
              <a:gd name="T44" fmla="*/ 2147483646 w 665"/>
              <a:gd name="T45" fmla="*/ 2147483646 h 234"/>
              <a:gd name="T46" fmla="*/ 2147483646 w 665"/>
              <a:gd name="T47" fmla="*/ 2147483646 h 234"/>
              <a:gd name="T48" fmla="*/ 2147483646 w 665"/>
              <a:gd name="T49" fmla="*/ 2147483646 h 234"/>
              <a:gd name="T50" fmla="*/ 2147483646 w 665"/>
              <a:gd name="T51" fmla="*/ 2147483646 h 234"/>
              <a:gd name="T52" fmla="*/ 2147483646 w 665"/>
              <a:gd name="T53" fmla="*/ 2147483646 h 234"/>
              <a:gd name="T54" fmla="*/ 2147483646 w 665"/>
              <a:gd name="T55" fmla="*/ 2147483646 h 234"/>
              <a:gd name="T56" fmla="*/ 2147483646 w 665"/>
              <a:gd name="T57" fmla="*/ 2147483646 h 234"/>
              <a:gd name="T58" fmla="*/ 2147483646 w 665"/>
              <a:gd name="T59" fmla="*/ 2147483646 h 234"/>
              <a:gd name="T60" fmla="*/ 2147483646 w 665"/>
              <a:gd name="T61" fmla="*/ 2147483646 h 234"/>
              <a:gd name="T62" fmla="*/ 2147483646 w 665"/>
              <a:gd name="T63" fmla="*/ 2147483646 h 234"/>
              <a:gd name="T64" fmla="*/ 2147483646 w 665"/>
              <a:gd name="T65" fmla="*/ 2147483646 h 234"/>
              <a:gd name="T66" fmla="*/ 2147483646 w 665"/>
              <a:gd name="T67" fmla="*/ 2147483646 h 234"/>
              <a:gd name="T68" fmla="*/ 2147483646 w 665"/>
              <a:gd name="T69" fmla="*/ 2147483646 h 234"/>
              <a:gd name="T70" fmla="*/ 2147483646 w 665"/>
              <a:gd name="T71" fmla="*/ 2147483646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0" y="117"/>
                </a:moveTo>
                <a:lnTo>
                  <a:pt x="1" y="127"/>
                </a:lnTo>
                <a:lnTo>
                  <a:pt x="4" y="137"/>
                </a:lnTo>
                <a:lnTo>
                  <a:pt x="10" y="147"/>
                </a:lnTo>
                <a:lnTo>
                  <a:pt x="19" y="156"/>
                </a:lnTo>
                <a:lnTo>
                  <a:pt x="31" y="166"/>
                </a:lnTo>
                <a:lnTo>
                  <a:pt x="43" y="175"/>
                </a:lnTo>
                <a:lnTo>
                  <a:pt x="59" y="183"/>
                </a:lnTo>
                <a:lnTo>
                  <a:pt x="77" y="191"/>
                </a:lnTo>
                <a:lnTo>
                  <a:pt x="96" y="199"/>
                </a:lnTo>
                <a:lnTo>
                  <a:pt x="118" y="206"/>
                </a:lnTo>
                <a:lnTo>
                  <a:pt x="141" y="212"/>
                </a:lnTo>
                <a:lnTo>
                  <a:pt x="166" y="217"/>
                </a:lnTo>
                <a:lnTo>
                  <a:pt x="191" y="222"/>
                </a:lnTo>
                <a:lnTo>
                  <a:pt x="218" y="226"/>
                </a:lnTo>
                <a:lnTo>
                  <a:pt x="245" y="229"/>
                </a:lnTo>
                <a:lnTo>
                  <a:pt x="273" y="231"/>
                </a:lnTo>
                <a:lnTo>
                  <a:pt x="302" y="232"/>
                </a:lnTo>
                <a:lnTo>
                  <a:pt x="332" y="233"/>
                </a:lnTo>
                <a:lnTo>
                  <a:pt x="361" y="232"/>
                </a:lnTo>
                <a:lnTo>
                  <a:pt x="388" y="231"/>
                </a:lnTo>
                <a:lnTo>
                  <a:pt x="418" y="229"/>
                </a:lnTo>
                <a:lnTo>
                  <a:pt x="445" y="226"/>
                </a:lnTo>
                <a:lnTo>
                  <a:pt x="472" y="222"/>
                </a:lnTo>
                <a:lnTo>
                  <a:pt x="498" y="217"/>
                </a:lnTo>
                <a:lnTo>
                  <a:pt x="522" y="212"/>
                </a:lnTo>
                <a:lnTo>
                  <a:pt x="545" y="205"/>
                </a:lnTo>
                <a:lnTo>
                  <a:pt x="565" y="199"/>
                </a:lnTo>
                <a:lnTo>
                  <a:pt x="586" y="191"/>
                </a:lnTo>
                <a:lnTo>
                  <a:pt x="603" y="183"/>
                </a:lnTo>
                <a:lnTo>
                  <a:pt x="619" y="175"/>
                </a:lnTo>
                <a:lnTo>
                  <a:pt x="632" y="166"/>
                </a:lnTo>
                <a:lnTo>
                  <a:pt x="643" y="156"/>
                </a:lnTo>
                <a:lnTo>
                  <a:pt x="653" y="147"/>
                </a:lnTo>
                <a:lnTo>
                  <a:pt x="659" y="137"/>
                </a:lnTo>
                <a:lnTo>
                  <a:pt x="662" y="127"/>
                </a:lnTo>
                <a:lnTo>
                  <a:pt x="664" y="117"/>
                </a:lnTo>
                <a:lnTo>
                  <a:pt x="662" y="106"/>
                </a:lnTo>
                <a:lnTo>
                  <a:pt x="659" y="96"/>
                </a:lnTo>
                <a:lnTo>
                  <a:pt x="653" y="86"/>
                </a:lnTo>
                <a:lnTo>
                  <a:pt x="643" y="77"/>
                </a:lnTo>
                <a:lnTo>
                  <a:pt x="632" y="68"/>
                </a:lnTo>
                <a:lnTo>
                  <a:pt x="619" y="58"/>
                </a:lnTo>
                <a:lnTo>
                  <a:pt x="603" y="50"/>
                </a:lnTo>
                <a:lnTo>
                  <a:pt x="586" y="42"/>
                </a:lnTo>
                <a:lnTo>
                  <a:pt x="565" y="34"/>
                </a:lnTo>
                <a:lnTo>
                  <a:pt x="545" y="28"/>
                </a:lnTo>
                <a:lnTo>
                  <a:pt x="522" y="21"/>
                </a:lnTo>
                <a:lnTo>
                  <a:pt x="498" y="16"/>
                </a:lnTo>
                <a:lnTo>
                  <a:pt x="472" y="11"/>
                </a:lnTo>
                <a:lnTo>
                  <a:pt x="445" y="7"/>
                </a:lnTo>
                <a:lnTo>
                  <a:pt x="416" y="5"/>
                </a:lnTo>
                <a:lnTo>
                  <a:pt x="388" y="2"/>
                </a:lnTo>
                <a:lnTo>
                  <a:pt x="361" y="1"/>
                </a:lnTo>
                <a:lnTo>
                  <a:pt x="332" y="0"/>
                </a:lnTo>
                <a:lnTo>
                  <a:pt x="302" y="1"/>
                </a:lnTo>
                <a:lnTo>
                  <a:pt x="273" y="2"/>
                </a:lnTo>
                <a:lnTo>
                  <a:pt x="245" y="5"/>
                </a:lnTo>
                <a:lnTo>
                  <a:pt x="218" y="7"/>
                </a:lnTo>
                <a:lnTo>
                  <a:pt x="191" y="12"/>
                </a:lnTo>
                <a:lnTo>
                  <a:pt x="166" y="16"/>
                </a:lnTo>
                <a:lnTo>
                  <a:pt x="141" y="21"/>
                </a:lnTo>
                <a:lnTo>
                  <a:pt x="117" y="28"/>
                </a:lnTo>
                <a:lnTo>
                  <a:pt x="96" y="35"/>
                </a:lnTo>
                <a:lnTo>
                  <a:pt x="77" y="42"/>
                </a:lnTo>
                <a:lnTo>
                  <a:pt x="59" y="50"/>
                </a:lnTo>
                <a:lnTo>
                  <a:pt x="43" y="58"/>
                </a:lnTo>
                <a:lnTo>
                  <a:pt x="31" y="68"/>
                </a:lnTo>
                <a:lnTo>
                  <a:pt x="19" y="77"/>
                </a:lnTo>
                <a:lnTo>
                  <a:pt x="10" y="86"/>
                </a:lnTo>
                <a:lnTo>
                  <a:pt x="4" y="97"/>
                </a:lnTo>
                <a:lnTo>
                  <a:pt x="1" y="107"/>
                </a:lnTo>
                <a:lnTo>
                  <a:pt x="0"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29" name="Freeform 13">
            <a:extLst>
              <a:ext uri="{FF2B5EF4-FFF2-40B4-BE49-F238E27FC236}">
                <a16:creationId xmlns:a16="http://schemas.microsoft.com/office/drawing/2014/main" id="{98825C34-67B1-4121-9F02-91D9C231BDE2}"/>
              </a:ext>
            </a:extLst>
          </p:cNvPr>
          <p:cNvSpPr>
            <a:spLocks/>
          </p:cNvSpPr>
          <p:nvPr/>
        </p:nvSpPr>
        <p:spPr bwMode="auto">
          <a:xfrm>
            <a:off x="4138613" y="4364038"/>
            <a:ext cx="1176337" cy="609600"/>
          </a:xfrm>
          <a:custGeom>
            <a:avLst/>
            <a:gdLst>
              <a:gd name="T0" fmla="*/ 0 w 741"/>
              <a:gd name="T1" fmla="*/ 2147483646 h 384"/>
              <a:gd name="T2" fmla="*/ 2147483646 w 741"/>
              <a:gd name="T3" fmla="*/ 0 h 384"/>
              <a:gd name="T4" fmla="*/ 2147483646 w 741"/>
              <a:gd name="T5" fmla="*/ 2147483646 h 384"/>
              <a:gd name="T6" fmla="*/ 2147483646 w 741"/>
              <a:gd name="T7" fmla="*/ 2147483646 h 384"/>
              <a:gd name="T8" fmla="*/ 0 w 741"/>
              <a:gd name="T9" fmla="*/ 2147483646 h 384"/>
              <a:gd name="T10" fmla="*/ 0 60000 65536"/>
              <a:gd name="T11" fmla="*/ 0 60000 65536"/>
              <a:gd name="T12" fmla="*/ 0 60000 65536"/>
              <a:gd name="T13" fmla="*/ 0 60000 65536"/>
              <a:gd name="T14" fmla="*/ 0 60000 65536"/>
              <a:gd name="T15" fmla="*/ 0 w 741"/>
              <a:gd name="T16" fmla="*/ 0 h 384"/>
              <a:gd name="T17" fmla="*/ 741 w 741"/>
              <a:gd name="T18" fmla="*/ 384 h 384"/>
            </a:gdLst>
            <a:ahLst/>
            <a:cxnLst>
              <a:cxn ang="T10">
                <a:pos x="T0" y="T1"/>
              </a:cxn>
              <a:cxn ang="T11">
                <a:pos x="T2" y="T3"/>
              </a:cxn>
              <a:cxn ang="T12">
                <a:pos x="T4" y="T5"/>
              </a:cxn>
              <a:cxn ang="T13">
                <a:pos x="T6" y="T7"/>
              </a:cxn>
              <a:cxn ang="T14">
                <a:pos x="T8" y="T9"/>
              </a:cxn>
            </a:cxnLst>
            <a:rect l="T15" t="T16" r="T17" b="T18"/>
            <a:pathLst>
              <a:path w="741" h="384">
                <a:moveTo>
                  <a:pt x="0" y="191"/>
                </a:moveTo>
                <a:lnTo>
                  <a:pt x="365" y="0"/>
                </a:lnTo>
                <a:lnTo>
                  <a:pt x="740" y="198"/>
                </a:lnTo>
                <a:lnTo>
                  <a:pt x="365" y="383"/>
                </a:lnTo>
                <a:lnTo>
                  <a:pt x="0" y="19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30" name="Freeform 14">
            <a:extLst>
              <a:ext uri="{FF2B5EF4-FFF2-40B4-BE49-F238E27FC236}">
                <a16:creationId xmlns:a16="http://schemas.microsoft.com/office/drawing/2014/main" id="{E0D4E397-1A79-465C-8880-4C1C4A37CAAF}"/>
              </a:ext>
            </a:extLst>
          </p:cNvPr>
          <p:cNvSpPr>
            <a:spLocks/>
          </p:cNvSpPr>
          <p:nvPr/>
        </p:nvSpPr>
        <p:spPr bwMode="auto">
          <a:xfrm>
            <a:off x="2081213" y="4505325"/>
            <a:ext cx="1249362" cy="331788"/>
          </a:xfrm>
          <a:custGeom>
            <a:avLst/>
            <a:gdLst>
              <a:gd name="T0" fmla="*/ 2147483646 w 787"/>
              <a:gd name="T1" fmla="*/ 2147483646 h 209"/>
              <a:gd name="T2" fmla="*/ 2147483646 w 787"/>
              <a:gd name="T3" fmla="*/ 0 h 209"/>
              <a:gd name="T4" fmla="*/ 0 w 787"/>
              <a:gd name="T5" fmla="*/ 0 h 209"/>
              <a:gd name="T6" fmla="*/ 0 w 787"/>
              <a:gd name="T7" fmla="*/ 2147483646 h 209"/>
              <a:gd name="T8" fmla="*/ 2147483646 w 787"/>
              <a:gd name="T9" fmla="*/ 2147483646 h 209"/>
              <a:gd name="T10" fmla="*/ 0 60000 65536"/>
              <a:gd name="T11" fmla="*/ 0 60000 65536"/>
              <a:gd name="T12" fmla="*/ 0 60000 65536"/>
              <a:gd name="T13" fmla="*/ 0 60000 65536"/>
              <a:gd name="T14" fmla="*/ 0 60000 65536"/>
              <a:gd name="T15" fmla="*/ 0 w 787"/>
              <a:gd name="T16" fmla="*/ 0 h 209"/>
              <a:gd name="T17" fmla="*/ 787 w 787"/>
              <a:gd name="T18" fmla="*/ 209 h 209"/>
            </a:gdLst>
            <a:ahLst/>
            <a:cxnLst>
              <a:cxn ang="T10">
                <a:pos x="T0" y="T1"/>
              </a:cxn>
              <a:cxn ang="T11">
                <a:pos x="T2" y="T3"/>
              </a:cxn>
              <a:cxn ang="T12">
                <a:pos x="T4" y="T5"/>
              </a:cxn>
              <a:cxn ang="T13">
                <a:pos x="T6" y="T7"/>
              </a:cxn>
              <a:cxn ang="T14">
                <a:pos x="T8" y="T9"/>
              </a:cxn>
            </a:cxnLst>
            <a:rect l="T15" t="T16" r="T17" b="T18"/>
            <a:pathLst>
              <a:path w="787" h="209">
                <a:moveTo>
                  <a:pt x="786" y="208"/>
                </a:moveTo>
                <a:lnTo>
                  <a:pt x="786" y="0"/>
                </a:lnTo>
                <a:lnTo>
                  <a:pt x="0" y="0"/>
                </a:lnTo>
                <a:lnTo>
                  <a:pt x="0" y="208"/>
                </a:lnTo>
                <a:lnTo>
                  <a:pt x="786" y="20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31" name="Freeform 15">
            <a:extLst>
              <a:ext uri="{FF2B5EF4-FFF2-40B4-BE49-F238E27FC236}">
                <a16:creationId xmlns:a16="http://schemas.microsoft.com/office/drawing/2014/main" id="{79278420-FAFF-43CB-BEFD-6481C5581602}"/>
              </a:ext>
            </a:extLst>
          </p:cNvPr>
          <p:cNvSpPr>
            <a:spLocks/>
          </p:cNvSpPr>
          <p:nvPr/>
        </p:nvSpPr>
        <p:spPr bwMode="auto">
          <a:xfrm>
            <a:off x="6299200" y="3646488"/>
            <a:ext cx="1058863" cy="371475"/>
          </a:xfrm>
          <a:custGeom>
            <a:avLst/>
            <a:gdLst>
              <a:gd name="T0" fmla="*/ 2147483646 w 667"/>
              <a:gd name="T1" fmla="*/ 2147483646 h 234"/>
              <a:gd name="T2" fmla="*/ 2147483646 w 667"/>
              <a:gd name="T3" fmla="*/ 2147483646 h 234"/>
              <a:gd name="T4" fmla="*/ 2147483646 w 667"/>
              <a:gd name="T5" fmla="*/ 2147483646 h 234"/>
              <a:gd name="T6" fmla="*/ 2147483646 w 667"/>
              <a:gd name="T7" fmla="*/ 2147483646 h 234"/>
              <a:gd name="T8" fmla="*/ 2147483646 w 667"/>
              <a:gd name="T9" fmla="*/ 2147483646 h 234"/>
              <a:gd name="T10" fmla="*/ 2147483646 w 667"/>
              <a:gd name="T11" fmla="*/ 2147483646 h 234"/>
              <a:gd name="T12" fmla="*/ 2147483646 w 667"/>
              <a:gd name="T13" fmla="*/ 2147483646 h 234"/>
              <a:gd name="T14" fmla="*/ 2147483646 w 667"/>
              <a:gd name="T15" fmla="*/ 2147483646 h 234"/>
              <a:gd name="T16" fmla="*/ 2147483646 w 667"/>
              <a:gd name="T17" fmla="*/ 2147483646 h 234"/>
              <a:gd name="T18" fmla="*/ 2147483646 w 667"/>
              <a:gd name="T19" fmla="*/ 2147483646 h 234"/>
              <a:gd name="T20" fmla="*/ 2147483646 w 667"/>
              <a:gd name="T21" fmla="*/ 2147483646 h 234"/>
              <a:gd name="T22" fmla="*/ 2147483646 w 667"/>
              <a:gd name="T23" fmla="*/ 2147483646 h 234"/>
              <a:gd name="T24" fmla="*/ 2147483646 w 667"/>
              <a:gd name="T25" fmla="*/ 2147483646 h 234"/>
              <a:gd name="T26" fmla="*/ 2147483646 w 667"/>
              <a:gd name="T27" fmla="*/ 2147483646 h 234"/>
              <a:gd name="T28" fmla="*/ 2147483646 w 667"/>
              <a:gd name="T29" fmla="*/ 2147483646 h 234"/>
              <a:gd name="T30" fmla="*/ 2147483646 w 667"/>
              <a:gd name="T31" fmla="*/ 2147483646 h 234"/>
              <a:gd name="T32" fmla="*/ 2147483646 w 667"/>
              <a:gd name="T33" fmla="*/ 2147483646 h 234"/>
              <a:gd name="T34" fmla="*/ 2147483646 w 667"/>
              <a:gd name="T35" fmla="*/ 2147483646 h 234"/>
              <a:gd name="T36" fmla="*/ 2147483646 w 667"/>
              <a:gd name="T37" fmla="*/ 2147483646 h 234"/>
              <a:gd name="T38" fmla="*/ 2147483646 w 667"/>
              <a:gd name="T39" fmla="*/ 2147483646 h 234"/>
              <a:gd name="T40" fmla="*/ 2147483646 w 667"/>
              <a:gd name="T41" fmla="*/ 2147483646 h 234"/>
              <a:gd name="T42" fmla="*/ 2147483646 w 667"/>
              <a:gd name="T43" fmla="*/ 2147483646 h 234"/>
              <a:gd name="T44" fmla="*/ 2147483646 w 667"/>
              <a:gd name="T45" fmla="*/ 2147483646 h 234"/>
              <a:gd name="T46" fmla="*/ 2147483646 w 667"/>
              <a:gd name="T47" fmla="*/ 2147483646 h 234"/>
              <a:gd name="T48" fmla="*/ 2147483646 w 667"/>
              <a:gd name="T49" fmla="*/ 2147483646 h 234"/>
              <a:gd name="T50" fmla="*/ 2147483646 w 667"/>
              <a:gd name="T51" fmla="*/ 2147483646 h 234"/>
              <a:gd name="T52" fmla="*/ 2147483646 w 667"/>
              <a:gd name="T53" fmla="*/ 2147483646 h 234"/>
              <a:gd name="T54" fmla="*/ 2147483646 w 667"/>
              <a:gd name="T55" fmla="*/ 2147483646 h 234"/>
              <a:gd name="T56" fmla="*/ 2147483646 w 667"/>
              <a:gd name="T57" fmla="*/ 2147483646 h 234"/>
              <a:gd name="T58" fmla="*/ 2147483646 w 667"/>
              <a:gd name="T59" fmla="*/ 2147483646 h 234"/>
              <a:gd name="T60" fmla="*/ 2147483646 w 667"/>
              <a:gd name="T61" fmla="*/ 2147483646 h 234"/>
              <a:gd name="T62" fmla="*/ 2147483646 w 667"/>
              <a:gd name="T63" fmla="*/ 2147483646 h 234"/>
              <a:gd name="T64" fmla="*/ 2147483646 w 667"/>
              <a:gd name="T65" fmla="*/ 2147483646 h 234"/>
              <a:gd name="T66" fmla="*/ 2147483646 w 667"/>
              <a:gd name="T67" fmla="*/ 2147483646 h 234"/>
              <a:gd name="T68" fmla="*/ 2147483646 w 667"/>
              <a:gd name="T69" fmla="*/ 2147483646 h 234"/>
              <a:gd name="T70" fmla="*/ 2147483646 w 667"/>
              <a:gd name="T71" fmla="*/ 2147483646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7"/>
              <a:gd name="T109" fmla="*/ 0 h 234"/>
              <a:gd name="T110" fmla="*/ 667 w 667"/>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7" h="234">
                <a:moveTo>
                  <a:pt x="666" y="116"/>
                </a:moveTo>
                <a:lnTo>
                  <a:pt x="664" y="107"/>
                </a:lnTo>
                <a:lnTo>
                  <a:pt x="661" y="96"/>
                </a:lnTo>
                <a:lnTo>
                  <a:pt x="655" y="86"/>
                </a:lnTo>
                <a:lnTo>
                  <a:pt x="646" y="77"/>
                </a:lnTo>
                <a:lnTo>
                  <a:pt x="634" y="67"/>
                </a:lnTo>
                <a:lnTo>
                  <a:pt x="621" y="58"/>
                </a:lnTo>
                <a:lnTo>
                  <a:pt x="606" y="50"/>
                </a:lnTo>
                <a:lnTo>
                  <a:pt x="588" y="42"/>
                </a:lnTo>
                <a:lnTo>
                  <a:pt x="568" y="35"/>
                </a:lnTo>
                <a:lnTo>
                  <a:pt x="547" y="28"/>
                </a:lnTo>
                <a:lnTo>
                  <a:pt x="524" y="21"/>
                </a:lnTo>
                <a:lnTo>
                  <a:pt x="499" y="16"/>
                </a:lnTo>
                <a:lnTo>
                  <a:pt x="474" y="11"/>
                </a:lnTo>
                <a:lnTo>
                  <a:pt x="447" y="7"/>
                </a:lnTo>
                <a:lnTo>
                  <a:pt x="419" y="4"/>
                </a:lnTo>
                <a:lnTo>
                  <a:pt x="391" y="2"/>
                </a:lnTo>
                <a:lnTo>
                  <a:pt x="362" y="1"/>
                </a:lnTo>
                <a:lnTo>
                  <a:pt x="333" y="0"/>
                </a:lnTo>
                <a:lnTo>
                  <a:pt x="304" y="1"/>
                </a:lnTo>
                <a:lnTo>
                  <a:pt x="275" y="2"/>
                </a:lnTo>
                <a:lnTo>
                  <a:pt x="247" y="4"/>
                </a:lnTo>
                <a:lnTo>
                  <a:pt x="219" y="7"/>
                </a:lnTo>
                <a:lnTo>
                  <a:pt x="192" y="11"/>
                </a:lnTo>
                <a:lnTo>
                  <a:pt x="167" y="16"/>
                </a:lnTo>
                <a:lnTo>
                  <a:pt x="143" y="21"/>
                </a:lnTo>
                <a:lnTo>
                  <a:pt x="120" y="28"/>
                </a:lnTo>
                <a:lnTo>
                  <a:pt x="98" y="35"/>
                </a:lnTo>
                <a:lnTo>
                  <a:pt x="78" y="42"/>
                </a:lnTo>
                <a:lnTo>
                  <a:pt x="60" y="50"/>
                </a:lnTo>
                <a:lnTo>
                  <a:pt x="46" y="58"/>
                </a:lnTo>
                <a:lnTo>
                  <a:pt x="31" y="67"/>
                </a:lnTo>
                <a:lnTo>
                  <a:pt x="20" y="77"/>
                </a:lnTo>
                <a:lnTo>
                  <a:pt x="12" y="86"/>
                </a:lnTo>
                <a:lnTo>
                  <a:pt x="6" y="96"/>
                </a:lnTo>
                <a:lnTo>
                  <a:pt x="2" y="107"/>
                </a:lnTo>
                <a:lnTo>
                  <a:pt x="0" y="116"/>
                </a:lnTo>
                <a:lnTo>
                  <a:pt x="2" y="127"/>
                </a:lnTo>
                <a:lnTo>
                  <a:pt x="6" y="137"/>
                </a:lnTo>
                <a:lnTo>
                  <a:pt x="12" y="147"/>
                </a:lnTo>
                <a:lnTo>
                  <a:pt x="20" y="156"/>
                </a:lnTo>
                <a:lnTo>
                  <a:pt x="31" y="166"/>
                </a:lnTo>
                <a:lnTo>
                  <a:pt x="46" y="175"/>
                </a:lnTo>
                <a:lnTo>
                  <a:pt x="60" y="183"/>
                </a:lnTo>
                <a:lnTo>
                  <a:pt x="78" y="191"/>
                </a:lnTo>
                <a:lnTo>
                  <a:pt x="98" y="199"/>
                </a:lnTo>
                <a:lnTo>
                  <a:pt x="120" y="206"/>
                </a:lnTo>
                <a:lnTo>
                  <a:pt x="143" y="212"/>
                </a:lnTo>
                <a:lnTo>
                  <a:pt x="167" y="217"/>
                </a:lnTo>
                <a:lnTo>
                  <a:pt x="192" y="222"/>
                </a:lnTo>
                <a:lnTo>
                  <a:pt x="219" y="226"/>
                </a:lnTo>
                <a:lnTo>
                  <a:pt x="247" y="229"/>
                </a:lnTo>
                <a:lnTo>
                  <a:pt x="275" y="231"/>
                </a:lnTo>
                <a:lnTo>
                  <a:pt x="304" y="232"/>
                </a:lnTo>
                <a:lnTo>
                  <a:pt x="333" y="233"/>
                </a:lnTo>
                <a:lnTo>
                  <a:pt x="362" y="232"/>
                </a:lnTo>
                <a:lnTo>
                  <a:pt x="391" y="231"/>
                </a:lnTo>
                <a:lnTo>
                  <a:pt x="419" y="229"/>
                </a:lnTo>
                <a:lnTo>
                  <a:pt x="447" y="226"/>
                </a:lnTo>
                <a:lnTo>
                  <a:pt x="474" y="222"/>
                </a:lnTo>
                <a:lnTo>
                  <a:pt x="499" y="217"/>
                </a:lnTo>
                <a:lnTo>
                  <a:pt x="524" y="212"/>
                </a:lnTo>
                <a:lnTo>
                  <a:pt x="547" y="206"/>
                </a:lnTo>
                <a:lnTo>
                  <a:pt x="568" y="199"/>
                </a:lnTo>
                <a:lnTo>
                  <a:pt x="588" y="191"/>
                </a:lnTo>
                <a:lnTo>
                  <a:pt x="606" y="183"/>
                </a:lnTo>
                <a:lnTo>
                  <a:pt x="621" y="175"/>
                </a:lnTo>
                <a:lnTo>
                  <a:pt x="634" y="166"/>
                </a:lnTo>
                <a:lnTo>
                  <a:pt x="646" y="156"/>
                </a:lnTo>
                <a:lnTo>
                  <a:pt x="655" y="147"/>
                </a:lnTo>
                <a:lnTo>
                  <a:pt x="661" y="137"/>
                </a:lnTo>
                <a:lnTo>
                  <a:pt x="664" y="127"/>
                </a:lnTo>
                <a:lnTo>
                  <a:pt x="666" y="1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32" name="Rectangle 16">
            <a:extLst>
              <a:ext uri="{FF2B5EF4-FFF2-40B4-BE49-F238E27FC236}">
                <a16:creationId xmlns:a16="http://schemas.microsoft.com/office/drawing/2014/main" id="{9752252C-1B0E-4E1C-AF0D-7113EA10C11E}"/>
              </a:ext>
            </a:extLst>
          </p:cNvPr>
          <p:cNvSpPr>
            <a:spLocks noChangeArrowheads="1"/>
          </p:cNvSpPr>
          <p:nvPr/>
        </p:nvSpPr>
        <p:spPr bwMode="auto">
          <a:xfrm>
            <a:off x="3384550" y="3902075"/>
            <a:ext cx="511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age</a:t>
            </a:r>
          </a:p>
        </p:txBody>
      </p:sp>
      <p:sp>
        <p:nvSpPr>
          <p:cNvPr id="9233" name="Freeform 17">
            <a:extLst>
              <a:ext uri="{FF2B5EF4-FFF2-40B4-BE49-F238E27FC236}">
                <a16:creationId xmlns:a16="http://schemas.microsoft.com/office/drawing/2014/main" id="{1B6AC3B1-2C6E-422B-A004-1961ABD1DB37}"/>
              </a:ext>
            </a:extLst>
          </p:cNvPr>
          <p:cNvSpPr>
            <a:spLocks/>
          </p:cNvSpPr>
          <p:nvPr/>
        </p:nvSpPr>
        <p:spPr bwMode="auto">
          <a:xfrm>
            <a:off x="6299200" y="4514850"/>
            <a:ext cx="1474788" cy="361950"/>
          </a:xfrm>
          <a:custGeom>
            <a:avLst/>
            <a:gdLst>
              <a:gd name="T0" fmla="*/ 2147483646 w 929"/>
              <a:gd name="T1" fmla="*/ 2147483646 h 228"/>
              <a:gd name="T2" fmla="*/ 2147483646 w 929"/>
              <a:gd name="T3" fmla="*/ 0 h 228"/>
              <a:gd name="T4" fmla="*/ 0 w 929"/>
              <a:gd name="T5" fmla="*/ 0 h 228"/>
              <a:gd name="T6" fmla="*/ 0 w 929"/>
              <a:gd name="T7" fmla="*/ 2147483646 h 228"/>
              <a:gd name="T8" fmla="*/ 2147483646 w 929"/>
              <a:gd name="T9" fmla="*/ 2147483646 h 228"/>
              <a:gd name="T10" fmla="*/ 0 60000 65536"/>
              <a:gd name="T11" fmla="*/ 0 60000 65536"/>
              <a:gd name="T12" fmla="*/ 0 60000 65536"/>
              <a:gd name="T13" fmla="*/ 0 60000 65536"/>
              <a:gd name="T14" fmla="*/ 0 60000 65536"/>
              <a:gd name="T15" fmla="*/ 0 w 929"/>
              <a:gd name="T16" fmla="*/ 0 h 228"/>
              <a:gd name="T17" fmla="*/ 929 w 929"/>
              <a:gd name="T18" fmla="*/ 228 h 228"/>
            </a:gdLst>
            <a:ahLst/>
            <a:cxnLst>
              <a:cxn ang="T10">
                <a:pos x="T0" y="T1"/>
              </a:cxn>
              <a:cxn ang="T11">
                <a:pos x="T2" y="T3"/>
              </a:cxn>
              <a:cxn ang="T12">
                <a:pos x="T4" y="T5"/>
              </a:cxn>
              <a:cxn ang="T13">
                <a:pos x="T6" y="T7"/>
              </a:cxn>
              <a:cxn ang="T14">
                <a:pos x="T8" y="T9"/>
              </a:cxn>
            </a:cxnLst>
            <a:rect l="T15" t="T16" r="T17" b="T18"/>
            <a:pathLst>
              <a:path w="929" h="228">
                <a:moveTo>
                  <a:pt x="928" y="227"/>
                </a:moveTo>
                <a:lnTo>
                  <a:pt x="928" y="0"/>
                </a:lnTo>
                <a:lnTo>
                  <a:pt x="0" y="0"/>
                </a:lnTo>
                <a:lnTo>
                  <a:pt x="0" y="227"/>
                </a:lnTo>
                <a:lnTo>
                  <a:pt x="928" y="22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34" name="Freeform 18">
            <a:extLst>
              <a:ext uri="{FF2B5EF4-FFF2-40B4-BE49-F238E27FC236}">
                <a16:creationId xmlns:a16="http://schemas.microsoft.com/office/drawing/2014/main" id="{244D339E-1D50-4D4D-91D8-B8AF19D33125}"/>
              </a:ext>
            </a:extLst>
          </p:cNvPr>
          <p:cNvSpPr>
            <a:spLocks/>
          </p:cNvSpPr>
          <p:nvPr/>
        </p:nvSpPr>
        <p:spPr bwMode="auto">
          <a:xfrm>
            <a:off x="4138613" y="5176838"/>
            <a:ext cx="1404937" cy="609600"/>
          </a:xfrm>
          <a:custGeom>
            <a:avLst/>
            <a:gdLst>
              <a:gd name="T0" fmla="*/ 0 w 885"/>
              <a:gd name="T1" fmla="*/ 2147483646 h 384"/>
              <a:gd name="T2" fmla="*/ 2147483646 w 885"/>
              <a:gd name="T3" fmla="*/ 0 h 384"/>
              <a:gd name="T4" fmla="*/ 2147483646 w 885"/>
              <a:gd name="T5" fmla="*/ 2147483646 h 384"/>
              <a:gd name="T6" fmla="*/ 2147483646 w 885"/>
              <a:gd name="T7" fmla="*/ 2147483646 h 384"/>
              <a:gd name="T8" fmla="*/ 0 w 885"/>
              <a:gd name="T9" fmla="*/ 2147483646 h 384"/>
              <a:gd name="T10" fmla="*/ 0 60000 65536"/>
              <a:gd name="T11" fmla="*/ 0 60000 65536"/>
              <a:gd name="T12" fmla="*/ 0 60000 65536"/>
              <a:gd name="T13" fmla="*/ 0 60000 65536"/>
              <a:gd name="T14" fmla="*/ 0 60000 65536"/>
              <a:gd name="T15" fmla="*/ 0 w 885"/>
              <a:gd name="T16" fmla="*/ 0 h 384"/>
              <a:gd name="T17" fmla="*/ 885 w 885"/>
              <a:gd name="T18" fmla="*/ 384 h 384"/>
            </a:gdLst>
            <a:ahLst/>
            <a:cxnLst>
              <a:cxn ang="T10">
                <a:pos x="T0" y="T1"/>
              </a:cxn>
              <a:cxn ang="T11">
                <a:pos x="T2" y="T3"/>
              </a:cxn>
              <a:cxn ang="T12">
                <a:pos x="T4" y="T5"/>
              </a:cxn>
              <a:cxn ang="T13">
                <a:pos x="T6" y="T7"/>
              </a:cxn>
              <a:cxn ang="T14">
                <a:pos x="T8" y="T9"/>
              </a:cxn>
            </a:cxnLst>
            <a:rect l="T15" t="T16" r="T17" b="T18"/>
            <a:pathLst>
              <a:path w="885" h="384">
                <a:moveTo>
                  <a:pt x="0" y="192"/>
                </a:moveTo>
                <a:lnTo>
                  <a:pt x="436" y="0"/>
                </a:lnTo>
                <a:lnTo>
                  <a:pt x="884" y="198"/>
                </a:lnTo>
                <a:lnTo>
                  <a:pt x="436" y="383"/>
                </a:lnTo>
                <a:lnTo>
                  <a:pt x="0" y="19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35" name="Rectangle 19">
            <a:extLst>
              <a:ext uri="{FF2B5EF4-FFF2-40B4-BE49-F238E27FC236}">
                <a16:creationId xmlns:a16="http://schemas.microsoft.com/office/drawing/2014/main" id="{F97688D0-0910-4C2A-A099-86E0E4353118}"/>
              </a:ext>
            </a:extLst>
          </p:cNvPr>
          <p:cNvSpPr>
            <a:spLocks noChangeArrowheads="1"/>
          </p:cNvSpPr>
          <p:nvPr/>
        </p:nvSpPr>
        <p:spPr bwMode="auto">
          <a:xfrm>
            <a:off x="2314575" y="3608388"/>
            <a:ext cx="714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name</a:t>
            </a:r>
          </a:p>
        </p:txBody>
      </p:sp>
      <p:sp>
        <p:nvSpPr>
          <p:cNvPr id="9236" name="Rectangle 20">
            <a:extLst>
              <a:ext uri="{FF2B5EF4-FFF2-40B4-BE49-F238E27FC236}">
                <a16:creationId xmlns:a16="http://schemas.microsoft.com/office/drawing/2014/main" id="{F2C10F9A-F0CA-48D5-880C-964F59F70481}"/>
              </a:ext>
            </a:extLst>
          </p:cNvPr>
          <p:cNvSpPr>
            <a:spLocks noChangeArrowheads="1"/>
          </p:cNvSpPr>
          <p:nvPr/>
        </p:nvSpPr>
        <p:spPr bwMode="auto">
          <a:xfrm>
            <a:off x="6496050" y="3617913"/>
            <a:ext cx="841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dname</a:t>
            </a:r>
          </a:p>
        </p:txBody>
      </p:sp>
      <p:sp>
        <p:nvSpPr>
          <p:cNvPr id="9237" name="Rectangle 21">
            <a:extLst>
              <a:ext uri="{FF2B5EF4-FFF2-40B4-BE49-F238E27FC236}">
                <a16:creationId xmlns:a16="http://schemas.microsoft.com/office/drawing/2014/main" id="{D8CC2DB3-72CD-4404-997D-1653EE41CF5C}"/>
              </a:ext>
            </a:extLst>
          </p:cNvPr>
          <p:cNvSpPr>
            <a:spLocks noChangeArrowheads="1"/>
          </p:cNvSpPr>
          <p:nvPr/>
        </p:nvSpPr>
        <p:spPr bwMode="auto">
          <a:xfrm>
            <a:off x="7512050" y="3900488"/>
            <a:ext cx="854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budget</a:t>
            </a:r>
          </a:p>
        </p:txBody>
      </p:sp>
      <p:sp>
        <p:nvSpPr>
          <p:cNvPr id="9238" name="Rectangle 22">
            <a:extLst>
              <a:ext uri="{FF2B5EF4-FFF2-40B4-BE49-F238E27FC236}">
                <a16:creationId xmlns:a16="http://schemas.microsoft.com/office/drawing/2014/main" id="{410972B2-A087-4F62-AFA0-3860BD241585}"/>
              </a:ext>
            </a:extLst>
          </p:cNvPr>
          <p:cNvSpPr>
            <a:spLocks noChangeArrowheads="1"/>
          </p:cNvSpPr>
          <p:nvPr/>
        </p:nvSpPr>
        <p:spPr bwMode="auto">
          <a:xfrm>
            <a:off x="5637213" y="3900488"/>
            <a:ext cx="4984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did</a:t>
            </a:r>
          </a:p>
        </p:txBody>
      </p:sp>
      <p:sp>
        <p:nvSpPr>
          <p:cNvPr id="9239" name="Rectangle 23">
            <a:extLst>
              <a:ext uri="{FF2B5EF4-FFF2-40B4-BE49-F238E27FC236}">
                <a16:creationId xmlns:a16="http://schemas.microsoft.com/office/drawing/2014/main" id="{1117F43E-D8F9-47B5-ADA6-BA30DEB71BEA}"/>
              </a:ext>
            </a:extLst>
          </p:cNvPr>
          <p:cNvSpPr>
            <a:spLocks noChangeArrowheads="1"/>
          </p:cNvSpPr>
          <p:nvPr/>
        </p:nvSpPr>
        <p:spPr bwMode="auto">
          <a:xfrm>
            <a:off x="4437063" y="3422650"/>
            <a:ext cx="663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since</a:t>
            </a:r>
          </a:p>
        </p:txBody>
      </p:sp>
      <p:sp>
        <p:nvSpPr>
          <p:cNvPr id="9240" name="Rectangle 24">
            <a:extLst>
              <a:ext uri="{FF2B5EF4-FFF2-40B4-BE49-F238E27FC236}">
                <a16:creationId xmlns:a16="http://schemas.microsoft.com/office/drawing/2014/main" id="{0EE97F9C-FD1E-4DA4-82D1-B5BF697112E0}"/>
              </a:ext>
            </a:extLst>
          </p:cNvPr>
          <p:cNvSpPr>
            <a:spLocks noChangeArrowheads="1"/>
          </p:cNvSpPr>
          <p:nvPr/>
        </p:nvSpPr>
        <p:spPr bwMode="auto">
          <a:xfrm>
            <a:off x="2314575" y="3608388"/>
            <a:ext cx="714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name</a:t>
            </a:r>
          </a:p>
        </p:txBody>
      </p:sp>
      <p:sp>
        <p:nvSpPr>
          <p:cNvPr id="9241" name="Rectangle 25">
            <a:extLst>
              <a:ext uri="{FF2B5EF4-FFF2-40B4-BE49-F238E27FC236}">
                <a16:creationId xmlns:a16="http://schemas.microsoft.com/office/drawing/2014/main" id="{84EBD1EB-224D-48E2-A1C0-938C1090F070}"/>
              </a:ext>
            </a:extLst>
          </p:cNvPr>
          <p:cNvSpPr>
            <a:spLocks noChangeArrowheads="1"/>
          </p:cNvSpPr>
          <p:nvPr/>
        </p:nvSpPr>
        <p:spPr bwMode="auto">
          <a:xfrm>
            <a:off x="6496050" y="3617913"/>
            <a:ext cx="841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dname</a:t>
            </a:r>
          </a:p>
        </p:txBody>
      </p:sp>
      <p:sp>
        <p:nvSpPr>
          <p:cNvPr id="9242" name="Rectangle 26">
            <a:extLst>
              <a:ext uri="{FF2B5EF4-FFF2-40B4-BE49-F238E27FC236}">
                <a16:creationId xmlns:a16="http://schemas.microsoft.com/office/drawing/2014/main" id="{F97524AF-739C-47EC-B864-6986CB47E27B}"/>
              </a:ext>
            </a:extLst>
          </p:cNvPr>
          <p:cNvSpPr>
            <a:spLocks noChangeArrowheads="1"/>
          </p:cNvSpPr>
          <p:nvPr/>
        </p:nvSpPr>
        <p:spPr bwMode="auto">
          <a:xfrm>
            <a:off x="7512050" y="3900488"/>
            <a:ext cx="854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budget</a:t>
            </a:r>
          </a:p>
        </p:txBody>
      </p:sp>
      <p:sp>
        <p:nvSpPr>
          <p:cNvPr id="9243" name="Rectangle 27">
            <a:extLst>
              <a:ext uri="{FF2B5EF4-FFF2-40B4-BE49-F238E27FC236}">
                <a16:creationId xmlns:a16="http://schemas.microsoft.com/office/drawing/2014/main" id="{E9948EF8-EBBD-447D-9316-14F8481EC403}"/>
              </a:ext>
            </a:extLst>
          </p:cNvPr>
          <p:cNvSpPr>
            <a:spLocks noChangeArrowheads="1"/>
          </p:cNvSpPr>
          <p:nvPr/>
        </p:nvSpPr>
        <p:spPr bwMode="auto">
          <a:xfrm>
            <a:off x="5637213" y="3900488"/>
            <a:ext cx="4984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u="sng">
                <a:solidFill>
                  <a:srgbClr val="000000"/>
                </a:solidFill>
              </a:rPr>
              <a:t>did</a:t>
            </a:r>
          </a:p>
        </p:txBody>
      </p:sp>
      <p:sp>
        <p:nvSpPr>
          <p:cNvPr id="9244" name="Rectangle 28">
            <a:extLst>
              <a:ext uri="{FF2B5EF4-FFF2-40B4-BE49-F238E27FC236}">
                <a16:creationId xmlns:a16="http://schemas.microsoft.com/office/drawing/2014/main" id="{ECC42DA3-0A38-400A-9F63-88D13D139640}"/>
              </a:ext>
            </a:extLst>
          </p:cNvPr>
          <p:cNvSpPr>
            <a:spLocks noChangeArrowheads="1"/>
          </p:cNvSpPr>
          <p:nvPr/>
        </p:nvSpPr>
        <p:spPr bwMode="auto">
          <a:xfrm>
            <a:off x="4437063" y="3422650"/>
            <a:ext cx="663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since</a:t>
            </a:r>
          </a:p>
        </p:txBody>
      </p:sp>
      <p:sp>
        <p:nvSpPr>
          <p:cNvPr id="9245" name="Rectangle 29">
            <a:extLst>
              <a:ext uri="{FF2B5EF4-FFF2-40B4-BE49-F238E27FC236}">
                <a16:creationId xmlns:a16="http://schemas.microsoft.com/office/drawing/2014/main" id="{67C7FF62-2321-47D4-9CAA-D23BFF249183}"/>
              </a:ext>
            </a:extLst>
          </p:cNvPr>
          <p:cNvSpPr>
            <a:spLocks noChangeArrowheads="1"/>
          </p:cNvSpPr>
          <p:nvPr/>
        </p:nvSpPr>
        <p:spPr bwMode="auto">
          <a:xfrm>
            <a:off x="4176713" y="4514850"/>
            <a:ext cx="11160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i="1">
                <a:solidFill>
                  <a:srgbClr val="000000"/>
                </a:solidFill>
              </a:rPr>
              <a:t>Manages</a:t>
            </a:r>
          </a:p>
        </p:txBody>
      </p:sp>
      <p:sp>
        <p:nvSpPr>
          <p:cNvPr id="9246" name="Rectangle 30">
            <a:extLst>
              <a:ext uri="{FF2B5EF4-FFF2-40B4-BE49-F238E27FC236}">
                <a16:creationId xmlns:a16="http://schemas.microsoft.com/office/drawing/2014/main" id="{682E6F6F-AB5A-468E-8205-07EE9F6AC2CA}"/>
              </a:ext>
            </a:extLst>
          </p:cNvPr>
          <p:cNvSpPr>
            <a:spLocks noChangeArrowheads="1"/>
          </p:cNvSpPr>
          <p:nvPr/>
        </p:nvSpPr>
        <p:spPr bwMode="auto">
          <a:xfrm>
            <a:off x="4438650" y="6135688"/>
            <a:ext cx="6635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since</a:t>
            </a:r>
          </a:p>
        </p:txBody>
      </p:sp>
      <p:sp>
        <p:nvSpPr>
          <p:cNvPr id="9247" name="Rectangle 31">
            <a:extLst>
              <a:ext uri="{FF2B5EF4-FFF2-40B4-BE49-F238E27FC236}">
                <a16:creationId xmlns:a16="http://schemas.microsoft.com/office/drawing/2014/main" id="{48F5D093-215C-4FE3-B0F2-4975D137674F}"/>
              </a:ext>
            </a:extLst>
          </p:cNvPr>
          <p:cNvSpPr>
            <a:spLocks noChangeArrowheads="1"/>
          </p:cNvSpPr>
          <p:nvPr/>
        </p:nvSpPr>
        <p:spPr bwMode="auto">
          <a:xfrm>
            <a:off x="6351588" y="4497388"/>
            <a:ext cx="1362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Department</a:t>
            </a:r>
          </a:p>
        </p:txBody>
      </p:sp>
      <p:sp>
        <p:nvSpPr>
          <p:cNvPr id="9248" name="Rectangle 32">
            <a:extLst>
              <a:ext uri="{FF2B5EF4-FFF2-40B4-BE49-F238E27FC236}">
                <a16:creationId xmlns:a16="http://schemas.microsoft.com/office/drawing/2014/main" id="{FDC28139-A21D-40B3-842E-47337DA7EEAA}"/>
              </a:ext>
            </a:extLst>
          </p:cNvPr>
          <p:cNvSpPr>
            <a:spLocks noChangeArrowheads="1"/>
          </p:cNvSpPr>
          <p:nvPr/>
        </p:nvSpPr>
        <p:spPr bwMode="auto">
          <a:xfrm>
            <a:off x="2157413" y="4498975"/>
            <a:ext cx="1146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Employee</a:t>
            </a:r>
          </a:p>
        </p:txBody>
      </p:sp>
      <p:sp>
        <p:nvSpPr>
          <p:cNvPr id="9249" name="Rectangle 33">
            <a:extLst>
              <a:ext uri="{FF2B5EF4-FFF2-40B4-BE49-F238E27FC236}">
                <a16:creationId xmlns:a16="http://schemas.microsoft.com/office/drawing/2014/main" id="{32F1ED4D-84A8-4148-94FF-A9D3A987E984}"/>
              </a:ext>
            </a:extLst>
          </p:cNvPr>
          <p:cNvSpPr>
            <a:spLocks noChangeArrowheads="1"/>
          </p:cNvSpPr>
          <p:nvPr/>
        </p:nvSpPr>
        <p:spPr bwMode="auto">
          <a:xfrm>
            <a:off x="1392238" y="3890963"/>
            <a:ext cx="4857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u="sng">
                <a:solidFill>
                  <a:srgbClr val="000000"/>
                </a:solidFill>
              </a:rPr>
              <a:t>ssn</a:t>
            </a:r>
          </a:p>
        </p:txBody>
      </p:sp>
      <p:sp>
        <p:nvSpPr>
          <p:cNvPr id="9250" name="Rectangle 34">
            <a:extLst>
              <a:ext uri="{FF2B5EF4-FFF2-40B4-BE49-F238E27FC236}">
                <a16:creationId xmlns:a16="http://schemas.microsoft.com/office/drawing/2014/main" id="{A971E48A-4D76-4D66-8108-68E3C44599C8}"/>
              </a:ext>
            </a:extLst>
          </p:cNvPr>
          <p:cNvSpPr>
            <a:spLocks noChangeArrowheads="1"/>
          </p:cNvSpPr>
          <p:nvPr/>
        </p:nvSpPr>
        <p:spPr bwMode="auto">
          <a:xfrm>
            <a:off x="4346575" y="5300663"/>
            <a:ext cx="11715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i="1">
                <a:solidFill>
                  <a:srgbClr val="000000"/>
                </a:solidFill>
              </a:rPr>
              <a:t>Works_In</a:t>
            </a:r>
          </a:p>
        </p:txBody>
      </p:sp>
      <p:sp>
        <p:nvSpPr>
          <p:cNvPr id="9251" name="Line 35">
            <a:extLst>
              <a:ext uri="{FF2B5EF4-FFF2-40B4-BE49-F238E27FC236}">
                <a16:creationId xmlns:a16="http://schemas.microsoft.com/office/drawing/2014/main" id="{28768FED-12A6-41B6-8995-16B5968107BD}"/>
              </a:ext>
            </a:extLst>
          </p:cNvPr>
          <p:cNvSpPr>
            <a:spLocks noChangeShapeType="1"/>
          </p:cNvSpPr>
          <p:nvPr/>
        </p:nvSpPr>
        <p:spPr bwMode="auto">
          <a:xfrm>
            <a:off x="1657350" y="4300538"/>
            <a:ext cx="646113" cy="20796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252" name="Line 36">
            <a:extLst>
              <a:ext uri="{FF2B5EF4-FFF2-40B4-BE49-F238E27FC236}">
                <a16:creationId xmlns:a16="http://schemas.microsoft.com/office/drawing/2014/main" id="{0DCAD071-3CB6-4956-9462-FC7EB9A0DF09}"/>
              </a:ext>
            </a:extLst>
          </p:cNvPr>
          <p:cNvSpPr>
            <a:spLocks noChangeShapeType="1"/>
          </p:cNvSpPr>
          <p:nvPr/>
        </p:nvSpPr>
        <p:spPr bwMode="auto">
          <a:xfrm>
            <a:off x="2600325" y="4019550"/>
            <a:ext cx="0" cy="4889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253" name="Line 37">
            <a:extLst>
              <a:ext uri="{FF2B5EF4-FFF2-40B4-BE49-F238E27FC236}">
                <a16:creationId xmlns:a16="http://schemas.microsoft.com/office/drawing/2014/main" id="{11E00F49-EBC9-47C2-997A-240244A5A689}"/>
              </a:ext>
            </a:extLst>
          </p:cNvPr>
          <p:cNvSpPr>
            <a:spLocks noChangeShapeType="1"/>
          </p:cNvSpPr>
          <p:nvPr/>
        </p:nvSpPr>
        <p:spPr bwMode="auto">
          <a:xfrm flipH="1">
            <a:off x="2911475" y="4300538"/>
            <a:ext cx="668338" cy="20796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254" name="Line 38">
            <a:extLst>
              <a:ext uri="{FF2B5EF4-FFF2-40B4-BE49-F238E27FC236}">
                <a16:creationId xmlns:a16="http://schemas.microsoft.com/office/drawing/2014/main" id="{35F6DFF0-3E84-4E6F-9BC2-5DF51CA65F3B}"/>
              </a:ext>
            </a:extLst>
          </p:cNvPr>
          <p:cNvSpPr>
            <a:spLocks noChangeShapeType="1"/>
          </p:cNvSpPr>
          <p:nvPr/>
        </p:nvSpPr>
        <p:spPr bwMode="auto">
          <a:xfrm flipV="1">
            <a:off x="4716463" y="3757613"/>
            <a:ext cx="0" cy="59531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255" name="Line 39">
            <a:extLst>
              <a:ext uri="{FF2B5EF4-FFF2-40B4-BE49-F238E27FC236}">
                <a16:creationId xmlns:a16="http://schemas.microsoft.com/office/drawing/2014/main" id="{22A1230F-2848-411F-88D7-8A1CBF5FF809}"/>
              </a:ext>
            </a:extLst>
          </p:cNvPr>
          <p:cNvSpPr>
            <a:spLocks noChangeShapeType="1"/>
          </p:cNvSpPr>
          <p:nvPr/>
        </p:nvSpPr>
        <p:spPr bwMode="auto">
          <a:xfrm>
            <a:off x="5865813" y="4300538"/>
            <a:ext cx="838200" cy="20796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256" name="Line 40">
            <a:extLst>
              <a:ext uri="{FF2B5EF4-FFF2-40B4-BE49-F238E27FC236}">
                <a16:creationId xmlns:a16="http://schemas.microsoft.com/office/drawing/2014/main" id="{4221DC3B-6D17-413E-9C3A-EC38C4D0D27B}"/>
              </a:ext>
            </a:extLst>
          </p:cNvPr>
          <p:cNvSpPr>
            <a:spLocks noChangeShapeType="1"/>
          </p:cNvSpPr>
          <p:nvPr/>
        </p:nvSpPr>
        <p:spPr bwMode="auto">
          <a:xfrm>
            <a:off x="6831013" y="4019550"/>
            <a:ext cx="0" cy="4889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257" name="Line 41">
            <a:extLst>
              <a:ext uri="{FF2B5EF4-FFF2-40B4-BE49-F238E27FC236}">
                <a16:creationId xmlns:a16="http://schemas.microsoft.com/office/drawing/2014/main" id="{A8BBC9B0-53C8-446B-85AA-92E75BF86F37}"/>
              </a:ext>
            </a:extLst>
          </p:cNvPr>
          <p:cNvSpPr>
            <a:spLocks noChangeShapeType="1"/>
          </p:cNvSpPr>
          <p:nvPr/>
        </p:nvSpPr>
        <p:spPr bwMode="auto">
          <a:xfrm flipH="1">
            <a:off x="7286625" y="4300538"/>
            <a:ext cx="547688" cy="22701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258" name="Line 42">
            <a:extLst>
              <a:ext uri="{FF2B5EF4-FFF2-40B4-BE49-F238E27FC236}">
                <a16:creationId xmlns:a16="http://schemas.microsoft.com/office/drawing/2014/main" id="{3964650F-40BE-4F63-A025-C995D30B7778}"/>
              </a:ext>
            </a:extLst>
          </p:cNvPr>
          <p:cNvSpPr>
            <a:spLocks noChangeShapeType="1"/>
          </p:cNvSpPr>
          <p:nvPr/>
        </p:nvSpPr>
        <p:spPr bwMode="auto">
          <a:xfrm flipH="1">
            <a:off x="4710113" y="5783263"/>
            <a:ext cx="133350" cy="3683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259" name="Line 43">
            <a:extLst>
              <a:ext uri="{FF2B5EF4-FFF2-40B4-BE49-F238E27FC236}">
                <a16:creationId xmlns:a16="http://schemas.microsoft.com/office/drawing/2014/main" id="{45F080FE-8BF5-4480-9C53-AF2D6599EBF8}"/>
              </a:ext>
            </a:extLst>
          </p:cNvPr>
          <p:cNvSpPr>
            <a:spLocks noChangeShapeType="1"/>
          </p:cNvSpPr>
          <p:nvPr/>
        </p:nvSpPr>
        <p:spPr bwMode="auto">
          <a:xfrm>
            <a:off x="5324475" y="4675188"/>
            <a:ext cx="930275" cy="0"/>
          </a:xfrm>
          <a:prstGeom prst="line">
            <a:avLst/>
          </a:prstGeom>
          <a:noFill/>
          <a:ln w="38100" cmpd="dbl">
            <a:solidFill>
              <a:schemeClr val="tx2"/>
            </a:solidFill>
            <a:round/>
            <a:headEnd type="arrow" w="lg"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9260" name="Line 44">
            <a:extLst>
              <a:ext uri="{FF2B5EF4-FFF2-40B4-BE49-F238E27FC236}">
                <a16:creationId xmlns:a16="http://schemas.microsoft.com/office/drawing/2014/main" id="{38A04048-6816-4C2E-B504-AF0F81DCB755}"/>
              </a:ext>
            </a:extLst>
          </p:cNvPr>
          <p:cNvSpPr>
            <a:spLocks noChangeShapeType="1"/>
          </p:cNvSpPr>
          <p:nvPr/>
        </p:nvSpPr>
        <p:spPr bwMode="auto">
          <a:xfrm flipH="1">
            <a:off x="3348038" y="4675188"/>
            <a:ext cx="766762"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261" name="Line 45">
            <a:extLst>
              <a:ext uri="{FF2B5EF4-FFF2-40B4-BE49-F238E27FC236}">
                <a16:creationId xmlns:a16="http://schemas.microsoft.com/office/drawing/2014/main" id="{CF962263-0736-43EA-8785-31A259201613}"/>
              </a:ext>
            </a:extLst>
          </p:cNvPr>
          <p:cNvSpPr>
            <a:spLocks noChangeShapeType="1"/>
          </p:cNvSpPr>
          <p:nvPr/>
        </p:nvSpPr>
        <p:spPr bwMode="auto">
          <a:xfrm flipH="1" flipV="1">
            <a:off x="3295650" y="4721225"/>
            <a:ext cx="830263" cy="773113"/>
          </a:xfrm>
          <a:prstGeom prst="line">
            <a:avLst/>
          </a:prstGeom>
          <a:noFill/>
          <a:ln w="38100" cmpd="dbl">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262" name="Line 46">
            <a:extLst>
              <a:ext uri="{FF2B5EF4-FFF2-40B4-BE49-F238E27FC236}">
                <a16:creationId xmlns:a16="http://schemas.microsoft.com/office/drawing/2014/main" id="{0E8A6209-4CE1-4ADE-9F2D-3C02511B1321}"/>
              </a:ext>
            </a:extLst>
          </p:cNvPr>
          <p:cNvSpPr>
            <a:spLocks noChangeShapeType="1"/>
          </p:cNvSpPr>
          <p:nvPr/>
        </p:nvSpPr>
        <p:spPr bwMode="auto">
          <a:xfrm flipV="1">
            <a:off x="5543550" y="4870450"/>
            <a:ext cx="1066800" cy="6508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EDDDC7A-EC67-41FE-BB5E-AE44C33443A9}"/>
              </a:ext>
            </a:extLst>
          </p:cNvPr>
          <p:cNvSpPr>
            <a:spLocks noGrp="1" noChangeArrowheads="1"/>
          </p:cNvSpPr>
          <p:nvPr>
            <p:ph type="title"/>
          </p:nvPr>
        </p:nvSpPr>
        <p:spPr>
          <a:xfrm>
            <a:off x="606425" y="142875"/>
            <a:ext cx="7931150" cy="1076325"/>
          </a:xfrm>
        </p:spPr>
        <p:txBody>
          <a:bodyPr/>
          <a:lstStyle/>
          <a:p>
            <a:pPr algn="ctr"/>
            <a:r>
              <a:rPr lang="en-US" altLang="en-US"/>
              <a:t>More general notation for</a:t>
            </a:r>
            <a:br>
              <a:rPr lang="en-US" altLang="en-US"/>
            </a:br>
            <a:r>
              <a:rPr lang="en-US" altLang="en-US"/>
              <a:t>cardinality constraints</a:t>
            </a:r>
          </a:p>
        </p:txBody>
      </p:sp>
      <p:sp>
        <p:nvSpPr>
          <p:cNvPr id="11267" name="Rectangle 4">
            <a:extLst>
              <a:ext uri="{FF2B5EF4-FFF2-40B4-BE49-F238E27FC236}">
                <a16:creationId xmlns:a16="http://schemas.microsoft.com/office/drawing/2014/main" id="{A489F552-DA32-47D8-AC67-A95A535A3B05}"/>
              </a:ext>
            </a:extLst>
          </p:cNvPr>
          <p:cNvSpPr>
            <a:spLocks noChangeArrowheads="1"/>
          </p:cNvSpPr>
          <p:nvPr/>
        </p:nvSpPr>
        <p:spPr bwMode="auto">
          <a:xfrm>
            <a:off x="939800" y="40195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endParaRPr lang="en-US" altLang="en-US" sz="2000"/>
          </a:p>
        </p:txBody>
      </p:sp>
      <p:cxnSp>
        <p:nvCxnSpPr>
          <p:cNvPr id="11268" name="Straight Connector 20">
            <a:extLst>
              <a:ext uri="{FF2B5EF4-FFF2-40B4-BE49-F238E27FC236}">
                <a16:creationId xmlns:a16="http://schemas.microsoft.com/office/drawing/2014/main" id="{72468141-1CD8-4002-B421-F0DFFC2C0B6C}"/>
              </a:ext>
            </a:extLst>
          </p:cNvPr>
          <p:cNvCxnSpPr>
            <a:cxnSpLocks noChangeShapeType="1"/>
            <a:stCxn id="11269" idx="3"/>
            <a:endCxn id="11272" idx="1"/>
          </p:cNvCxnSpPr>
          <p:nvPr/>
        </p:nvCxnSpPr>
        <p:spPr bwMode="auto">
          <a:xfrm flipV="1">
            <a:off x="2514600" y="2400300"/>
            <a:ext cx="838200" cy="381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1269" name="Rectangle 21">
            <a:extLst>
              <a:ext uri="{FF2B5EF4-FFF2-40B4-BE49-F238E27FC236}">
                <a16:creationId xmlns:a16="http://schemas.microsoft.com/office/drawing/2014/main" id="{C882A24E-4F18-43DE-AD90-642115B18341}"/>
              </a:ext>
            </a:extLst>
          </p:cNvPr>
          <p:cNvSpPr>
            <a:spLocks noChangeArrowheads="1"/>
          </p:cNvSpPr>
          <p:nvPr/>
        </p:nvSpPr>
        <p:spPr bwMode="auto">
          <a:xfrm>
            <a:off x="990600" y="2133600"/>
            <a:ext cx="1524000" cy="609600"/>
          </a:xfrm>
          <a:prstGeom prst="rect">
            <a:avLst/>
          </a:prstGeom>
          <a:noFill/>
          <a:ln w="12700">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b="1"/>
              <a:t>Employee</a:t>
            </a:r>
            <a:endParaRPr lang="en-US" altLang="en-US" sz="2000" b="1"/>
          </a:p>
        </p:txBody>
      </p:sp>
      <p:sp>
        <p:nvSpPr>
          <p:cNvPr id="11270" name="Rectangle 22">
            <a:extLst>
              <a:ext uri="{FF2B5EF4-FFF2-40B4-BE49-F238E27FC236}">
                <a16:creationId xmlns:a16="http://schemas.microsoft.com/office/drawing/2014/main" id="{A3ACC009-11B6-4314-96B0-980136BD25B9}"/>
              </a:ext>
            </a:extLst>
          </p:cNvPr>
          <p:cNvSpPr>
            <a:spLocks noChangeArrowheads="1"/>
          </p:cNvSpPr>
          <p:nvPr/>
        </p:nvSpPr>
        <p:spPr bwMode="auto">
          <a:xfrm>
            <a:off x="7162800" y="2133600"/>
            <a:ext cx="1676400" cy="609600"/>
          </a:xfrm>
          <a:prstGeom prst="rect">
            <a:avLst/>
          </a:prstGeom>
          <a:noFill/>
          <a:ln w="12700">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b="1"/>
              <a:t>Department</a:t>
            </a:r>
          </a:p>
        </p:txBody>
      </p:sp>
      <p:cxnSp>
        <p:nvCxnSpPr>
          <p:cNvPr id="11271" name="Straight Connector 23">
            <a:extLst>
              <a:ext uri="{FF2B5EF4-FFF2-40B4-BE49-F238E27FC236}">
                <a16:creationId xmlns:a16="http://schemas.microsoft.com/office/drawing/2014/main" id="{AC807F76-596A-4D41-A1F5-A06A483C512F}"/>
              </a:ext>
            </a:extLst>
          </p:cNvPr>
          <p:cNvCxnSpPr>
            <a:cxnSpLocks noChangeShapeType="1"/>
            <a:stCxn id="11272" idx="3"/>
            <a:endCxn id="11270" idx="1"/>
          </p:cNvCxnSpPr>
          <p:nvPr/>
        </p:nvCxnSpPr>
        <p:spPr bwMode="auto">
          <a:xfrm>
            <a:off x="6172200" y="2400300"/>
            <a:ext cx="990600" cy="381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1272" name="Diamond 24">
            <a:extLst>
              <a:ext uri="{FF2B5EF4-FFF2-40B4-BE49-F238E27FC236}">
                <a16:creationId xmlns:a16="http://schemas.microsoft.com/office/drawing/2014/main" id="{74DD2F40-D757-4230-9016-8DCA3C98EBBD}"/>
              </a:ext>
            </a:extLst>
          </p:cNvPr>
          <p:cNvSpPr>
            <a:spLocks noChangeArrowheads="1"/>
          </p:cNvSpPr>
          <p:nvPr/>
        </p:nvSpPr>
        <p:spPr bwMode="auto">
          <a:xfrm>
            <a:off x="3352800" y="1905000"/>
            <a:ext cx="2819400" cy="990600"/>
          </a:xfrm>
          <a:prstGeom prst="diamond">
            <a:avLst/>
          </a:prstGeom>
          <a:noFill/>
          <a:ln w="12700">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b="1"/>
              <a:t>WorksIn</a:t>
            </a:r>
            <a:endParaRPr lang="en-US" altLang="en-US" sz="2000" b="1"/>
          </a:p>
        </p:txBody>
      </p:sp>
      <p:sp>
        <p:nvSpPr>
          <p:cNvPr id="11273" name="Rectangle 117">
            <a:extLst>
              <a:ext uri="{FF2B5EF4-FFF2-40B4-BE49-F238E27FC236}">
                <a16:creationId xmlns:a16="http://schemas.microsoft.com/office/drawing/2014/main" id="{48BE153A-F75B-4A21-85F5-F91918185EDF}"/>
              </a:ext>
            </a:extLst>
          </p:cNvPr>
          <p:cNvSpPr>
            <a:spLocks noChangeArrowheads="1"/>
          </p:cNvSpPr>
          <p:nvPr/>
        </p:nvSpPr>
        <p:spPr bwMode="auto">
          <a:xfrm>
            <a:off x="381000" y="3352800"/>
            <a:ext cx="8610600"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 typeface="Arial" panose="020B0604020202020204" pitchFamily="34" charset="0"/>
              <a:buChar char="•"/>
            </a:pPr>
            <a:r>
              <a:rPr lang="en-US" altLang="en-US" sz="2600"/>
              <a:t> </a:t>
            </a:r>
            <a:r>
              <a:rPr lang="ja-JP" altLang="en-US" sz="2600"/>
              <a:t>“</a:t>
            </a:r>
            <a:r>
              <a:rPr lang="en-US" altLang="ja-JP" sz="2600" i="1"/>
              <a:t>Every department has between 5 and 40 employees working in it</a:t>
            </a:r>
            <a:r>
              <a:rPr lang="en-US" altLang="ja-JP" sz="2600"/>
              <a:t>” (so lower bound of each department participation in Works_In is 5, and upper bound is 40)</a:t>
            </a:r>
          </a:p>
          <a:p>
            <a:pPr>
              <a:spcBef>
                <a:spcPct val="0"/>
              </a:spcBef>
              <a:buClrTx/>
              <a:buSzTx/>
              <a:buFont typeface="Arial" panose="020B0604020202020204" pitchFamily="34" charset="0"/>
              <a:buChar char="•"/>
            </a:pPr>
            <a:r>
              <a:rPr lang="en-US" altLang="en-US" sz="2600"/>
              <a:t> </a:t>
            </a:r>
            <a:r>
              <a:rPr lang="ja-JP" altLang="en-US" sz="2600"/>
              <a:t>“</a:t>
            </a:r>
            <a:r>
              <a:rPr lang="en-US" altLang="ja-JP" sz="2600" i="1"/>
              <a:t>Every employee works in exactly one department</a:t>
            </a:r>
            <a:r>
              <a:rPr lang="en-US" altLang="ja-JP" sz="2600"/>
              <a:t>”</a:t>
            </a:r>
          </a:p>
          <a:p>
            <a:pPr>
              <a:spcBef>
                <a:spcPct val="0"/>
              </a:spcBef>
              <a:buClrTx/>
              <a:buSzTx/>
              <a:buFontTx/>
              <a:buNone/>
            </a:pPr>
            <a:r>
              <a:rPr lang="en-US" altLang="ja-JP" sz="2600"/>
              <a:t>(so lower and upper bound of each employee participating in Works_In are both 1)</a:t>
            </a:r>
          </a:p>
          <a:p>
            <a:pPr>
              <a:spcBef>
                <a:spcPct val="0"/>
              </a:spcBef>
              <a:buClrTx/>
              <a:buSzTx/>
              <a:buFontTx/>
              <a:buNone/>
            </a:pPr>
            <a:endParaRPr lang="en-US" altLang="ja-JP" sz="2600"/>
          </a:p>
        </p:txBody>
      </p:sp>
      <p:sp>
        <p:nvSpPr>
          <p:cNvPr id="11274" name="TextBox 16">
            <a:extLst>
              <a:ext uri="{FF2B5EF4-FFF2-40B4-BE49-F238E27FC236}">
                <a16:creationId xmlns:a16="http://schemas.microsoft.com/office/drawing/2014/main" id="{1A970D4E-6DAE-40A1-847B-D7B02D51498F}"/>
              </a:ext>
            </a:extLst>
          </p:cNvPr>
          <p:cNvSpPr txBox="1">
            <a:spLocks noChangeArrowheads="1"/>
          </p:cNvSpPr>
          <p:nvPr/>
        </p:nvSpPr>
        <p:spPr bwMode="auto">
          <a:xfrm>
            <a:off x="2743200" y="1828800"/>
            <a:ext cx="800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b="1">
                <a:solidFill>
                  <a:srgbClr val="FF0000"/>
                </a:solidFill>
                <a:latin typeface="Courier" pitchFamily="49" charset="0"/>
              </a:rPr>
              <a:t>1..1</a:t>
            </a:r>
          </a:p>
        </p:txBody>
      </p:sp>
      <p:sp>
        <p:nvSpPr>
          <p:cNvPr id="11275" name="TextBox 48">
            <a:extLst>
              <a:ext uri="{FF2B5EF4-FFF2-40B4-BE49-F238E27FC236}">
                <a16:creationId xmlns:a16="http://schemas.microsoft.com/office/drawing/2014/main" id="{677C97A1-5798-4085-8481-34FC420BB53C}"/>
              </a:ext>
            </a:extLst>
          </p:cNvPr>
          <p:cNvSpPr txBox="1">
            <a:spLocks noChangeArrowheads="1"/>
          </p:cNvSpPr>
          <p:nvPr/>
        </p:nvSpPr>
        <p:spPr bwMode="auto">
          <a:xfrm>
            <a:off x="6096000" y="1905000"/>
            <a:ext cx="954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b="1">
                <a:solidFill>
                  <a:srgbClr val="FF0000"/>
                </a:solidFill>
                <a:latin typeface="Courier" pitchFamily="49" charset="0"/>
              </a:rPr>
              <a:t>5..40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34B14F7B-AFC2-4E83-9D81-0517A74C3664}"/>
              </a:ext>
            </a:extLst>
          </p:cNvPr>
          <p:cNvSpPr>
            <a:spLocks noGrp="1" noChangeArrowheads="1"/>
          </p:cNvSpPr>
          <p:nvPr>
            <p:ph type="title"/>
          </p:nvPr>
        </p:nvSpPr>
        <p:spPr>
          <a:xfrm>
            <a:off x="571500" y="103982"/>
            <a:ext cx="7848600" cy="762000"/>
          </a:xfrm>
          <a:noFill/>
        </p:spPr>
        <p:txBody>
          <a:bodyPr/>
          <a:lstStyle/>
          <a:p>
            <a:r>
              <a:rPr lang="en-US" altLang="en-US" sz="3200" dirty="0"/>
              <a:t>Summary of relationship constraint notation in book:</a:t>
            </a:r>
          </a:p>
        </p:txBody>
      </p:sp>
      <p:sp>
        <p:nvSpPr>
          <p:cNvPr id="13315" name="Rectangle 5">
            <a:extLst>
              <a:ext uri="{FF2B5EF4-FFF2-40B4-BE49-F238E27FC236}">
                <a16:creationId xmlns:a16="http://schemas.microsoft.com/office/drawing/2014/main" id="{60616C0E-3BCB-49F3-B275-91FAC6749DB6}"/>
              </a:ext>
            </a:extLst>
          </p:cNvPr>
          <p:cNvSpPr>
            <a:spLocks noGrp="1" noChangeArrowheads="1"/>
          </p:cNvSpPr>
          <p:nvPr>
            <p:ph type="body" idx="1"/>
          </p:nvPr>
        </p:nvSpPr>
        <p:spPr>
          <a:xfrm>
            <a:off x="381000" y="1371600"/>
            <a:ext cx="8534400" cy="4953000"/>
          </a:xfrm>
          <a:noFill/>
        </p:spPr>
        <p:txBody>
          <a:bodyPr/>
          <a:lstStyle/>
          <a:p>
            <a:r>
              <a:rPr lang="en-US" altLang="en-US" dirty="0">
                <a:solidFill>
                  <a:srgbClr val="FF0000"/>
                </a:solidFill>
              </a:rPr>
              <a:t>In a diagram for relationship R, each entity E is considered separately, ignoring the other entities participating in the relationship</a:t>
            </a:r>
            <a:r>
              <a:rPr lang="en-US" altLang="en-US" dirty="0"/>
              <a:t>. We record what constraints there are on any </a:t>
            </a:r>
            <a:r>
              <a:rPr lang="en-US" altLang="en-US" i="1" dirty="0"/>
              <a:t>instance </a:t>
            </a:r>
            <a:r>
              <a:rPr lang="en-US" altLang="en-US" dirty="0"/>
              <a:t> of E, in terms of how many specific  relationship tuples it can participate in.</a:t>
            </a:r>
          </a:p>
          <a:p>
            <a:r>
              <a:rPr lang="en-US" altLang="en-US" dirty="0"/>
              <a:t>The choices are</a:t>
            </a:r>
          </a:p>
          <a:p>
            <a:pPr lvl="1"/>
            <a:r>
              <a:rPr lang="en-US" altLang="en-US" dirty="0"/>
              <a:t>no constraints</a:t>
            </a:r>
          </a:p>
          <a:p>
            <a:pPr marL="914400" lvl="2" indent="0">
              <a:buFontTx/>
              <a:buNone/>
            </a:pPr>
            <a:r>
              <a:rPr lang="en-US" altLang="en-US" sz="2000" i="1" dirty="0"/>
              <a:t>(notation: </a:t>
            </a:r>
            <a:r>
              <a:rPr lang="en-US" altLang="en-US" sz="2000" b="1" i="1" dirty="0">
                <a:solidFill>
                  <a:srgbClr val="00B0F0"/>
                </a:solidFill>
              </a:rPr>
              <a:t>simple edge</a:t>
            </a:r>
            <a:r>
              <a:rPr lang="en-US" altLang="en-US" sz="2000" i="1" dirty="0"/>
              <a:t>;  0..* in cardinality notation)</a:t>
            </a:r>
            <a:endParaRPr lang="en-US" altLang="en-US" dirty="0"/>
          </a:p>
          <a:p>
            <a:pPr lvl="1"/>
            <a:r>
              <a:rPr lang="en-US" altLang="en-US" dirty="0"/>
              <a:t>at least one relationship for each instance</a:t>
            </a:r>
          </a:p>
          <a:p>
            <a:pPr marL="914400" lvl="2" indent="0">
              <a:buFontTx/>
              <a:buNone/>
            </a:pPr>
            <a:r>
              <a:rPr lang="en-US" altLang="en-US" sz="2000" i="1" dirty="0"/>
              <a:t>(notation: </a:t>
            </a:r>
            <a:r>
              <a:rPr lang="en-US" altLang="en-US" sz="2000" b="1" i="1" dirty="0">
                <a:solidFill>
                  <a:srgbClr val="00B0F0"/>
                </a:solidFill>
              </a:rPr>
              <a:t>thick edge</a:t>
            </a:r>
            <a:r>
              <a:rPr lang="en-US" altLang="en-US" sz="2000" i="1" dirty="0"/>
              <a:t>;  1..* in cardinality notation)</a:t>
            </a:r>
            <a:endParaRPr lang="en-US" altLang="en-US" dirty="0"/>
          </a:p>
          <a:p>
            <a:pPr lvl="1"/>
            <a:r>
              <a:rPr lang="en-US" altLang="en-US" dirty="0"/>
              <a:t>at most one relationship for each instance</a:t>
            </a:r>
          </a:p>
          <a:p>
            <a:pPr marL="914400" lvl="2" indent="0">
              <a:buFontTx/>
              <a:buNone/>
            </a:pPr>
            <a:r>
              <a:rPr lang="en-US" altLang="en-US" sz="2000" i="1" dirty="0"/>
              <a:t>(notation: </a:t>
            </a:r>
            <a:r>
              <a:rPr lang="en-US" altLang="en-US" sz="2000" b="1" i="1" dirty="0">
                <a:solidFill>
                  <a:srgbClr val="00B0F0"/>
                </a:solidFill>
              </a:rPr>
              <a:t>edge with arrow</a:t>
            </a:r>
            <a:r>
              <a:rPr lang="en-US" altLang="en-US" sz="2000" i="1" dirty="0"/>
              <a:t>;  0..1 in cardinality notation)</a:t>
            </a:r>
            <a:endParaRPr lang="en-US" altLang="en-US" dirty="0"/>
          </a:p>
          <a:p>
            <a:pPr lvl="1"/>
            <a:r>
              <a:rPr lang="en-US" altLang="en-US" dirty="0"/>
              <a:t>exactly one relationship for each instance</a:t>
            </a:r>
          </a:p>
          <a:p>
            <a:pPr marL="914400" lvl="2" indent="0">
              <a:buFontTx/>
              <a:buNone/>
            </a:pPr>
            <a:r>
              <a:rPr lang="en-US" altLang="en-US" sz="2000" i="1" dirty="0"/>
              <a:t>(notation: </a:t>
            </a:r>
            <a:r>
              <a:rPr lang="en-US" altLang="en-US" sz="2000" b="1" i="1" dirty="0">
                <a:solidFill>
                  <a:srgbClr val="00B0F0"/>
                </a:solidFill>
              </a:rPr>
              <a:t>thick edge with arrow</a:t>
            </a:r>
            <a:r>
              <a:rPr lang="en-US" altLang="en-US" sz="2000" i="1" dirty="0"/>
              <a:t>;  1..1 in cardinality notation)</a:t>
            </a:r>
            <a:endParaRPr lang="en-US" altLang="en-US" dirty="0"/>
          </a:p>
        </p:txBody>
      </p:sp>
      <p:sp>
        <p:nvSpPr>
          <p:cNvPr id="13316" name="Rectangle 8">
            <a:extLst>
              <a:ext uri="{FF2B5EF4-FFF2-40B4-BE49-F238E27FC236}">
                <a16:creationId xmlns:a16="http://schemas.microsoft.com/office/drawing/2014/main" id="{12A969CA-4F3D-438D-8632-0B681466546F}"/>
              </a:ext>
            </a:extLst>
          </p:cNvPr>
          <p:cNvSpPr>
            <a:spLocks noChangeArrowheads="1"/>
          </p:cNvSpPr>
          <p:nvPr/>
        </p:nvSpPr>
        <p:spPr bwMode="auto">
          <a:xfrm>
            <a:off x="4495800" y="893763"/>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R</a:t>
            </a:r>
            <a:endParaRPr lang="en-US" altLang="en-US" sz="1600" b="1">
              <a:solidFill>
                <a:srgbClr val="000000"/>
              </a:solidFill>
            </a:endParaRPr>
          </a:p>
        </p:txBody>
      </p:sp>
      <p:sp>
        <p:nvSpPr>
          <p:cNvPr id="13317" name="Rectangle 17">
            <a:extLst>
              <a:ext uri="{FF2B5EF4-FFF2-40B4-BE49-F238E27FC236}">
                <a16:creationId xmlns:a16="http://schemas.microsoft.com/office/drawing/2014/main" id="{0C8C1A18-F783-4ABE-B696-7F1AB9C47C16}"/>
              </a:ext>
            </a:extLst>
          </p:cNvPr>
          <p:cNvSpPr>
            <a:spLocks noChangeArrowheads="1"/>
          </p:cNvSpPr>
          <p:nvPr/>
        </p:nvSpPr>
        <p:spPr bwMode="auto">
          <a:xfrm>
            <a:off x="2133600" y="908050"/>
            <a:ext cx="400050" cy="36671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 E</a:t>
            </a:r>
            <a:endParaRPr lang="en-US" altLang="en-US" sz="1600" b="1">
              <a:solidFill>
                <a:srgbClr val="000000"/>
              </a:solidFill>
            </a:endParaRPr>
          </a:p>
        </p:txBody>
      </p:sp>
      <p:cxnSp>
        <p:nvCxnSpPr>
          <p:cNvPr id="13318" name="AutoShape 20">
            <a:extLst>
              <a:ext uri="{FF2B5EF4-FFF2-40B4-BE49-F238E27FC236}">
                <a16:creationId xmlns:a16="http://schemas.microsoft.com/office/drawing/2014/main" id="{E38D793F-A3F2-4520-AFCB-7558F0D40148}"/>
              </a:ext>
            </a:extLst>
          </p:cNvPr>
          <p:cNvCxnSpPr>
            <a:cxnSpLocks noChangeShapeType="1"/>
            <a:stCxn id="13317" idx="3"/>
            <a:endCxn id="13319" idx="1"/>
          </p:cNvCxnSpPr>
          <p:nvPr/>
        </p:nvCxnSpPr>
        <p:spPr bwMode="auto">
          <a:xfrm flipV="1">
            <a:off x="2533650" y="1066800"/>
            <a:ext cx="1581150" cy="25400"/>
          </a:xfrm>
          <a:prstGeom prst="straightConnector1">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3319" name="Diamond 2">
            <a:extLst>
              <a:ext uri="{FF2B5EF4-FFF2-40B4-BE49-F238E27FC236}">
                <a16:creationId xmlns:a16="http://schemas.microsoft.com/office/drawing/2014/main" id="{81EF38ED-4FC8-452C-BFA3-F7D0BC42E713}"/>
              </a:ext>
            </a:extLst>
          </p:cNvPr>
          <p:cNvSpPr>
            <a:spLocks noChangeArrowheads="1"/>
          </p:cNvSpPr>
          <p:nvPr/>
        </p:nvSpPr>
        <p:spPr bwMode="auto">
          <a:xfrm>
            <a:off x="4114800" y="838200"/>
            <a:ext cx="1066800" cy="457200"/>
          </a:xfrm>
          <a:prstGeom prst="diamond">
            <a:avLst/>
          </a:prstGeom>
          <a:noFill/>
          <a:ln w="12700">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endParaRPr lang="en-US" altLang="en-US" sz="2000"/>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5F1C18E-B944-44C0-ABD6-59CBC869BD00}"/>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endParaRPr lang="en-US" altLang="en-US" sz="2000"/>
          </a:p>
        </p:txBody>
      </p:sp>
      <p:sp>
        <p:nvSpPr>
          <p:cNvPr id="15363" name="Rectangle 4">
            <a:extLst>
              <a:ext uri="{FF2B5EF4-FFF2-40B4-BE49-F238E27FC236}">
                <a16:creationId xmlns:a16="http://schemas.microsoft.com/office/drawing/2014/main" id="{19C91A7A-AC5D-4EB7-B2EC-50675C99EA64}"/>
              </a:ext>
            </a:extLst>
          </p:cNvPr>
          <p:cNvSpPr>
            <a:spLocks noGrp="1" noChangeArrowheads="1"/>
          </p:cNvSpPr>
          <p:nvPr>
            <p:ph type="title"/>
          </p:nvPr>
        </p:nvSpPr>
        <p:spPr>
          <a:noFill/>
        </p:spPr>
        <p:txBody>
          <a:bodyPr/>
          <a:lstStyle/>
          <a:p>
            <a:r>
              <a:rPr lang="en-US" altLang="en-US" u="sng"/>
              <a:t>Weak Entities</a:t>
            </a:r>
          </a:p>
        </p:txBody>
      </p:sp>
      <p:sp>
        <p:nvSpPr>
          <p:cNvPr id="15364" name="Rectangle 5">
            <a:extLst>
              <a:ext uri="{FF2B5EF4-FFF2-40B4-BE49-F238E27FC236}">
                <a16:creationId xmlns:a16="http://schemas.microsoft.com/office/drawing/2014/main" id="{650D357D-C0E0-43A8-B6A6-3CE3981A5729}"/>
              </a:ext>
            </a:extLst>
          </p:cNvPr>
          <p:cNvSpPr>
            <a:spLocks noGrp="1" noChangeArrowheads="1"/>
          </p:cNvSpPr>
          <p:nvPr>
            <p:ph type="body" idx="1"/>
          </p:nvPr>
        </p:nvSpPr>
        <p:spPr>
          <a:xfrm>
            <a:off x="0" y="685800"/>
            <a:ext cx="8763000" cy="2286000"/>
          </a:xfrm>
          <a:noFill/>
        </p:spPr>
        <p:txBody>
          <a:bodyPr/>
          <a:lstStyle/>
          <a:p>
            <a:pPr>
              <a:lnSpc>
                <a:spcPct val="90000"/>
              </a:lnSpc>
            </a:pPr>
            <a:r>
              <a:rPr lang="en-US" altLang="en-US" dirty="0"/>
              <a:t>A </a:t>
            </a:r>
            <a:r>
              <a:rPr lang="en-US" altLang="en-US" i="1" dirty="0">
                <a:solidFill>
                  <a:schemeClr val="accent2"/>
                </a:solidFill>
              </a:rPr>
              <a:t>weak entity </a:t>
            </a:r>
            <a:r>
              <a:rPr lang="en-US" altLang="en-US" dirty="0"/>
              <a:t>does not have enough attributes </a:t>
            </a:r>
            <a:r>
              <a:rPr lang="en-US" altLang="ja-JP" dirty="0"/>
              <a:t>attached to identify it uniquely by their values. It must therefore be identified through its relationship to another (</a:t>
            </a:r>
            <a:r>
              <a:rPr lang="en-US" altLang="ja-JP" i="1" dirty="0"/>
              <a:t>owner</a:t>
            </a:r>
            <a:r>
              <a:rPr lang="en-US" altLang="ja-JP" dirty="0"/>
              <a:t>) entity. </a:t>
            </a:r>
            <a:r>
              <a:rPr lang="en-US" altLang="ja-JP" sz="2000" i="1" dirty="0"/>
              <a:t>(e.g. An office with an office number; it needs a building)</a:t>
            </a:r>
          </a:p>
          <a:p>
            <a:pPr lvl="1">
              <a:lnSpc>
                <a:spcPct val="80000"/>
              </a:lnSpc>
              <a:buSzPct val="75000"/>
            </a:pPr>
            <a:r>
              <a:rPr lang="en-US" altLang="en-US" dirty="0"/>
              <a:t>Owner entity set and weak entity set must participate in a </a:t>
            </a:r>
            <a:r>
              <a:rPr lang="en-US" altLang="en-US" i="1" dirty="0">
                <a:solidFill>
                  <a:schemeClr val="accent2"/>
                </a:solidFill>
              </a:rPr>
              <a:t>identifying </a:t>
            </a:r>
            <a:r>
              <a:rPr lang="en-US" altLang="en-US" dirty="0"/>
              <a:t>relationship </a:t>
            </a:r>
          </a:p>
          <a:p>
            <a:pPr lvl="1">
              <a:lnSpc>
                <a:spcPct val="80000"/>
              </a:lnSpc>
              <a:buSzPct val="75000"/>
            </a:pPr>
            <a:r>
              <a:rPr lang="en-US" altLang="en-US" dirty="0"/>
              <a:t>Weak entity set must have total participation in this relationship set, which must be functional (only one owner) </a:t>
            </a:r>
          </a:p>
        </p:txBody>
      </p:sp>
      <p:sp>
        <p:nvSpPr>
          <p:cNvPr id="15365" name="TextBox 1">
            <a:extLst>
              <a:ext uri="{FF2B5EF4-FFF2-40B4-BE49-F238E27FC236}">
                <a16:creationId xmlns:a16="http://schemas.microsoft.com/office/drawing/2014/main" id="{106F919C-65D6-4E67-93B6-7FDAE015EE53}"/>
              </a:ext>
            </a:extLst>
          </p:cNvPr>
          <p:cNvSpPr txBox="1">
            <a:spLocks noChangeArrowheads="1"/>
          </p:cNvSpPr>
          <p:nvPr/>
        </p:nvSpPr>
        <p:spPr bwMode="auto">
          <a:xfrm>
            <a:off x="381000" y="5638800"/>
            <a:ext cx="8048625" cy="101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b="1">
                <a:solidFill>
                  <a:srgbClr val="FF0000"/>
                </a:solidFill>
              </a:rPr>
              <a:t>Notation</a:t>
            </a:r>
            <a:r>
              <a:rPr lang="en-US" altLang="en-US" sz="2000"/>
              <a:t>: weak entity and identifying relation are surrounded by thick lines;</a:t>
            </a:r>
          </a:p>
          <a:p>
            <a:pPr>
              <a:lnSpc>
                <a:spcPct val="90000"/>
              </a:lnSpc>
              <a:spcBef>
                <a:spcPct val="0"/>
              </a:spcBef>
              <a:buClrTx/>
              <a:buSzTx/>
              <a:buFontTx/>
              <a:buNone/>
            </a:pPr>
            <a:r>
              <a:rPr lang="en-US" altLang="en-US" sz="2000"/>
              <a:t>and the additional attribute needed to identify the weak entity is underscored </a:t>
            </a:r>
          </a:p>
          <a:p>
            <a:pPr>
              <a:spcBef>
                <a:spcPct val="0"/>
              </a:spcBef>
              <a:buClrTx/>
              <a:buSzTx/>
              <a:buFontTx/>
              <a:buNone/>
            </a:pPr>
            <a:r>
              <a:rPr lang="en-US" altLang="en-US" sz="2000"/>
              <a:t>with dashed lines.</a:t>
            </a:r>
          </a:p>
        </p:txBody>
      </p:sp>
      <p:grpSp>
        <p:nvGrpSpPr>
          <p:cNvPr id="15366" name="Group 30">
            <a:extLst>
              <a:ext uri="{FF2B5EF4-FFF2-40B4-BE49-F238E27FC236}">
                <a16:creationId xmlns:a16="http://schemas.microsoft.com/office/drawing/2014/main" id="{9158DC13-782B-42BE-A1DD-A6B4A00F2817}"/>
              </a:ext>
            </a:extLst>
          </p:cNvPr>
          <p:cNvGrpSpPr>
            <a:grpSpLocks/>
          </p:cNvGrpSpPr>
          <p:nvPr/>
        </p:nvGrpSpPr>
        <p:grpSpPr bwMode="auto">
          <a:xfrm>
            <a:off x="457200" y="3276600"/>
            <a:ext cx="8001000" cy="2057400"/>
            <a:chOff x="0" y="838200"/>
            <a:chExt cx="9144000" cy="2514600"/>
          </a:xfrm>
        </p:grpSpPr>
        <p:sp>
          <p:nvSpPr>
            <p:cNvPr id="15367" name="Line 24">
              <a:extLst>
                <a:ext uri="{FF2B5EF4-FFF2-40B4-BE49-F238E27FC236}">
                  <a16:creationId xmlns:a16="http://schemas.microsoft.com/office/drawing/2014/main" id="{6CA55C5F-8A0D-4853-B869-2CF6E585023A}"/>
                </a:ext>
              </a:extLst>
            </p:cNvPr>
            <p:cNvSpPr>
              <a:spLocks noChangeShapeType="1"/>
            </p:cNvSpPr>
            <p:nvPr/>
          </p:nvSpPr>
          <p:spPr bwMode="auto">
            <a:xfrm flipH="1">
              <a:off x="6477000" y="2133600"/>
              <a:ext cx="762000" cy="0"/>
            </a:xfrm>
            <a:prstGeom prst="line">
              <a:avLst/>
            </a:prstGeom>
            <a:noFill/>
            <a:ln w="38100">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368" name="Line 24">
              <a:extLst>
                <a:ext uri="{FF2B5EF4-FFF2-40B4-BE49-F238E27FC236}">
                  <a16:creationId xmlns:a16="http://schemas.microsoft.com/office/drawing/2014/main" id="{193C5433-8804-4A89-BE25-4128E66FB730}"/>
                </a:ext>
              </a:extLst>
            </p:cNvPr>
            <p:cNvSpPr>
              <a:spLocks noChangeShapeType="1"/>
            </p:cNvSpPr>
            <p:nvPr/>
          </p:nvSpPr>
          <p:spPr bwMode="auto">
            <a:xfrm flipH="1" flipV="1">
              <a:off x="2960913" y="2048933"/>
              <a:ext cx="1132113" cy="0"/>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cxnSp>
          <p:nvCxnSpPr>
            <p:cNvPr id="15369" name="Straight Connector 20">
              <a:extLst>
                <a:ext uri="{FF2B5EF4-FFF2-40B4-BE49-F238E27FC236}">
                  <a16:creationId xmlns:a16="http://schemas.microsoft.com/office/drawing/2014/main" id="{903A1238-2EFF-4BD1-A963-DB7D62D0D940}"/>
                </a:ext>
              </a:extLst>
            </p:cNvPr>
            <p:cNvCxnSpPr>
              <a:cxnSpLocks noChangeShapeType="1"/>
              <a:stCxn id="15370" idx="3"/>
              <a:endCxn id="15373" idx="1"/>
            </p:cNvCxnSpPr>
            <p:nvPr/>
          </p:nvCxnSpPr>
          <p:spPr bwMode="auto">
            <a:xfrm flipV="1">
              <a:off x="2362200" y="2857501"/>
              <a:ext cx="838200" cy="67732"/>
            </a:xfrm>
            <a:prstGeom prst="line">
              <a:avLst/>
            </a:prstGeom>
            <a:noFill/>
            <a:ln w="635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5370" name="Rectangle 21">
              <a:extLst>
                <a:ext uri="{FF2B5EF4-FFF2-40B4-BE49-F238E27FC236}">
                  <a16:creationId xmlns:a16="http://schemas.microsoft.com/office/drawing/2014/main" id="{2BE3BFC7-76A1-4395-B322-EA8CA351B927}"/>
                </a:ext>
              </a:extLst>
            </p:cNvPr>
            <p:cNvSpPr>
              <a:spLocks noChangeArrowheads="1"/>
            </p:cNvSpPr>
            <p:nvPr/>
          </p:nvSpPr>
          <p:spPr bwMode="auto">
            <a:xfrm>
              <a:off x="783771" y="2590798"/>
              <a:ext cx="1578429" cy="668867"/>
            </a:xfrm>
            <a:prstGeom prst="rect">
              <a:avLst/>
            </a:prstGeom>
            <a:noFill/>
            <a:ln w="12700">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b="1"/>
                <a:t>Building</a:t>
              </a:r>
              <a:endParaRPr lang="en-US" altLang="en-US" sz="2000" b="1"/>
            </a:p>
          </p:txBody>
        </p:sp>
        <p:sp>
          <p:nvSpPr>
            <p:cNvPr id="15371" name="Rectangle 22">
              <a:extLst>
                <a:ext uri="{FF2B5EF4-FFF2-40B4-BE49-F238E27FC236}">
                  <a16:creationId xmlns:a16="http://schemas.microsoft.com/office/drawing/2014/main" id="{F3A35720-540D-4595-8E71-58B88915E5A4}"/>
                </a:ext>
              </a:extLst>
            </p:cNvPr>
            <p:cNvSpPr>
              <a:spLocks noChangeArrowheads="1"/>
            </p:cNvSpPr>
            <p:nvPr/>
          </p:nvSpPr>
          <p:spPr bwMode="auto">
            <a:xfrm>
              <a:off x="7010400" y="2590800"/>
              <a:ext cx="1600200" cy="533400"/>
            </a:xfrm>
            <a:prstGeom prst="rect">
              <a:avLst/>
            </a:prstGeom>
            <a:noFill/>
            <a:ln w="38100" cmpd="dbl">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b="1"/>
                <a:t>Office</a:t>
              </a:r>
            </a:p>
          </p:txBody>
        </p:sp>
        <p:cxnSp>
          <p:nvCxnSpPr>
            <p:cNvPr id="15372" name="Straight Connector 23">
              <a:extLst>
                <a:ext uri="{FF2B5EF4-FFF2-40B4-BE49-F238E27FC236}">
                  <a16:creationId xmlns:a16="http://schemas.microsoft.com/office/drawing/2014/main" id="{795AB0AE-1D70-48E0-AF5C-FBE8552A43F1}"/>
                </a:ext>
              </a:extLst>
            </p:cNvPr>
            <p:cNvCxnSpPr>
              <a:cxnSpLocks noChangeShapeType="1"/>
              <a:stCxn id="15373" idx="3"/>
              <a:endCxn id="15371" idx="1"/>
            </p:cNvCxnSpPr>
            <p:nvPr/>
          </p:nvCxnSpPr>
          <p:spPr bwMode="auto">
            <a:xfrm>
              <a:off x="6019800" y="2857500"/>
              <a:ext cx="990600" cy="0"/>
            </a:xfrm>
            <a:prstGeom prst="line">
              <a:avLst/>
            </a:prstGeom>
            <a:noFill/>
            <a:ln w="38100" cmpd="dbl">
              <a:solidFill>
                <a:schemeClr val="tx2"/>
              </a:solidFill>
              <a:round/>
              <a:headEnd type="arrow" w="sm" len="sm"/>
              <a:tailEnd type="none" w="sm" len="sm"/>
            </a:ln>
            <a:extLst>
              <a:ext uri="{909E8E84-426E-40DD-AFC4-6F175D3DCCD1}">
                <a14:hiddenFill xmlns:a14="http://schemas.microsoft.com/office/drawing/2010/main">
                  <a:noFill/>
                </a14:hiddenFill>
              </a:ext>
            </a:extLst>
          </p:spPr>
        </p:cxnSp>
        <p:sp>
          <p:nvSpPr>
            <p:cNvPr id="15373" name="Diamond 24">
              <a:extLst>
                <a:ext uri="{FF2B5EF4-FFF2-40B4-BE49-F238E27FC236}">
                  <a16:creationId xmlns:a16="http://schemas.microsoft.com/office/drawing/2014/main" id="{C3B1A537-D98F-4A06-A4CA-C30524154A17}"/>
                </a:ext>
              </a:extLst>
            </p:cNvPr>
            <p:cNvSpPr>
              <a:spLocks noChangeArrowheads="1"/>
            </p:cNvSpPr>
            <p:nvPr/>
          </p:nvSpPr>
          <p:spPr bwMode="auto">
            <a:xfrm>
              <a:off x="3200400" y="2362200"/>
              <a:ext cx="2819400" cy="990600"/>
            </a:xfrm>
            <a:prstGeom prst="diamond">
              <a:avLst/>
            </a:prstGeom>
            <a:noFill/>
            <a:ln w="38100" cmpd="dbl">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b="1"/>
                <a:t>IsIn</a:t>
              </a:r>
              <a:endParaRPr lang="en-US" altLang="en-US" sz="2000" b="1"/>
            </a:p>
          </p:txBody>
        </p:sp>
        <p:sp>
          <p:nvSpPr>
            <p:cNvPr id="15374" name="Oval 15">
              <a:extLst>
                <a:ext uri="{FF2B5EF4-FFF2-40B4-BE49-F238E27FC236}">
                  <a16:creationId xmlns:a16="http://schemas.microsoft.com/office/drawing/2014/main" id="{628AD350-5E4B-4F97-9FAE-CEBF6334351A}"/>
                </a:ext>
              </a:extLst>
            </p:cNvPr>
            <p:cNvSpPr>
              <a:spLocks noChangeArrowheads="1"/>
            </p:cNvSpPr>
            <p:nvPr/>
          </p:nvSpPr>
          <p:spPr bwMode="auto">
            <a:xfrm>
              <a:off x="0" y="1752600"/>
              <a:ext cx="1714500" cy="533400"/>
            </a:xfrm>
            <a:prstGeom prst="ellipse">
              <a:avLst/>
            </a:prstGeom>
            <a:noFill/>
            <a:ln w="12700">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b="1"/>
                <a:t>#rooms</a:t>
              </a:r>
            </a:p>
          </p:txBody>
        </p:sp>
        <p:sp>
          <p:nvSpPr>
            <p:cNvPr id="15375" name="Oval 47">
              <a:extLst>
                <a:ext uri="{FF2B5EF4-FFF2-40B4-BE49-F238E27FC236}">
                  <a16:creationId xmlns:a16="http://schemas.microsoft.com/office/drawing/2014/main" id="{C68709EE-F906-46BE-9852-B0F94AC64D2A}"/>
                </a:ext>
              </a:extLst>
            </p:cNvPr>
            <p:cNvSpPr>
              <a:spLocks noChangeArrowheads="1"/>
            </p:cNvSpPr>
            <p:nvPr/>
          </p:nvSpPr>
          <p:spPr bwMode="auto">
            <a:xfrm>
              <a:off x="1066800" y="914399"/>
              <a:ext cx="1714501" cy="762001"/>
            </a:xfrm>
            <a:prstGeom prst="ellipse">
              <a:avLst/>
            </a:prstGeom>
            <a:noFill/>
            <a:ln w="12700">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2000" b="1" dirty="0"/>
                <a:t>campus</a:t>
              </a:r>
            </a:p>
          </p:txBody>
        </p:sp>
        <p:sp>
          <p:nvSpPr>
            <p:cNvPr id="15376" name="Oval 48">
              <a:extLst>
                <a:ext uri="{FF2B5EF4-FFF2-40B4-BE49-F238E27FC236}">
                  <a16:creationId xmlns:a16="http://schemas.microsoft.com/office/drawing/2014/main" id="{139383DF-3074-4E74-9CC3-B2B405BF1DC5}"/>
                </a:ext>
              </a:extLst>
            </p:cNvPr>
            <p:cNvSpPr>
              <a:spLocks noChangeArrowheads="1"/>
            </p:cNvSpPr>
            <p:nvPr/>
          </p:nvSpPr>
          <p:spPr bwMode="auto">
            <a:xfrm>
              <a:off x="2552700" y="1524000"/>
              <a:ext cx="1943100" cy="609600"/>
            </a:xfrm>
            <a:prstGeom prst="ellipse">
              <a:avLst/>
            </a:prstGeom>
            <a:noFill/>
            <a:ln w="12700">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1800" b="1"/>
                <a:t>bldgName</a:t>
              </a:r>
            </a:p>
          </p:txBody>
        </p:sp>
        <p:cxnSp>
          <p:nvCxnSpPr>
            <p:cNvPr id="15377" name="Straight Connector 52">
              <a:extLst>
                <a:ext uri="{FF2B5EF4-FFF2-40B4-BE49-F238E27FC236}">
                  <a16:creationId xmlns:a16="http://schemas.microsoft.com/office/drawing/2014/main" id="{E88E62EE-242B-43E6-9BE7-8EABF44CF21A}"/>
                </a:ext>
              </a:extLst>
            </p:cNvPr>
            <p:cNvCxnSpPr>
              <a:cxnSpLocks noChangeShapeType="1"/>
              <a:stCxn id="15374" idx="4"/>
              <a:endCxn id="15370" idx="0"/>
            </p:cNvCxnSpPr>
            <p:nvPr/>
          </p:nvCxnSpPr>
          <p:spPr bwMode="auto">
            <a:xfrm>
              <a:off x="857250" y="2285999"/>
              <a:ext cx="715736" cy="30479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5378" name="Straight Connector 56">
              <a:extLst>
                <a:ext uri="{FF2B5EF4-FFF2-40B4-BE49-F238E27FC236}">
                  <a16:creationId xmlns:a16="http://schemas.microsoft.com/office/drawing/2014/main" id="{985769C2-7C07-4AC5-AB1F-6C44B4043F9D}"/>
                </a:ext>
              </a:extLst>
            </p:cNvPr>
            <p:cNvCxnSpPr>
              <a:cxnSpLocks noChangeShapeType="1"/>
              <a:stCxn id="15375" idx="4"/>
              <a:endCxn id="15370" idx="0"/>
            </p:cNvCxnSpPr>
            <p:nvPr/>
          </p:nvCxnSpPr>
          <p:spPr bwMode="auto">
            <a:xfrm flipH="1">
              <a:off x="1572986" y="1676400"/>
              <a:ext cx="351064" cy="91439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5379" name="Straight Connector 59">
              <a:extLst>
                <a:ext uri="{FF2B5EF4-FFF2-40B4-BE49-F238E27FC236}">
                  <a16:creationId xmlns:a16="http://schemas.microsoft.com/office/drawing/2014/main" id="{4236169E-7E85-4F16-B8BA-3B5841E8FF5D}"/>
                </a:ext>
              </a:extLst>
            </p:cNvPr>
            <p:cNvCxnSpPr>
              <a:cxnSpLocks noChangeShapeType="1"/>
              <a:stCxn id="15376" idx="3"/>
              <a:endCxn id="15370" idx="0"/>
            </p:cNvCxnSpPr>
            <p:nvPr/>
          </p:nvCxnSpPr>
          <p:spPr bwMode="auto">
            <a:xfrm flipH="1">
              <a:off x="1572986" y="2044327"/>
              <a:ext cx="1264274" cy="54647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sp>
          <p:nvSpPr>
            <p:cNvPr id="15380" name="Oval 15">
              <a:extLst>
                <a:ext uri="{FF2B5EF4-FFF2-40B4-BE49-F238E27FC236}">
                  <a16:creationId xmlns:a16="http://schemas.microsoft.com/office/drawing/2014/main" id="{8556ACCB-91B2-4C6E-B396-FFD31C3F133B}"/>
                </a:ext>
              </a:extLst>
            </p:cNvPr>
            <p:cNvSpPr>
              <a:spLocks noChangeArrowheads="1"/>
            </p:cNvSpPr>
            <p:nvPr/>
          </p:nvSpPr>
          <p:spPr bwMode="auto">
            <a:xfrm>
              <a:off x="6019800" y="1676400"/>
              <a:ext cx="1714500" cy="533400"/>
            </a:xfrm>
            <a:prstGeom prst="ellipse">
              <a:avLst/>
            </a:prstGeom>
            <a:noFill/>
            <a:ln w="12700">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spcBef>
                  <a:spcPct val="0"/>
                </a:spcBef>
                <a:buClrTx/>
                <a:buSzTx/>
                <a:buFontTx/>
                <a:buNone/>
              </a:pPr>
              <a:r>
                <a:rPr lang="en-US" altLang="en-US" sz="1800" b="1" dirty="0"/>
                <a:t>office#</a:t>
              </a:r>
            </a:p>
          </p:txBody>
        </p:sp>
        <p:sp>
          <p:nvSpPr>
            <p:cNvPr id="15381" name="Oval 47">
              <a:extLst>
                <a:ext uri="{FF2B5EF4-FFF2-40B4-BE49-F238E27FC236}">
                  <a16:creationId xmlns:a16="http://schemas.microsoft.com/office/drawing/2014/main" id="{8B90C12C-1C1C-4E88-943E-639861B1E662}"/>
                </a:ext>
              </a:extLst>
            </p:cNvPr>
            <p:cNvSpPr>
              <a:spLocks noChangeArrowheads="1"/>
            </p:cNvSpPr>
            <p:nvPr/>
          </p:nvSpPr>
          <p:spPr bwMode="auto">
            <a:xfrm>
              <a:off x="7086600" y="838200"/>
              <a:ext cx="2057400" cy="838200"/>
            </a:xfrm>
            <a:prstGeom prst="ellipse">
              <a:avLst/>
            </a:prstGeom>
            <a:noFill/>
            <a:ln w="12700">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lgn="ctr">
                <a:lnSpc>
                  <a:spcPct val="70000"/>
                </a:lnSpc>
                <a:spcBef>
                  <a:spcPct val="0"/>
                </a:spcBef>
                <a:buClrTx/>
                <a:buSzTx/>
                <a:buFontTx/>
                <a:buNone/>
              </a:pPr>
              <a:r>
                <a:rPr lang="en-US" altLang="en-US" sz="1800" b="1"/>
                <a:t>phone</a:t>
              </a:r>
            </a:p>
            <a:p>
              <a:pPr algn="ctr">
                <a:lnSpc>
                  <a:spcPct val="70000"/>
                </a:lnSpc>
                <a:spcBef>
                  <a:spcPct val="0"/>
                </a:spcBef>
                <a:buClrTx/>
                <a:buSzTx/>
                <a:buFontTx/>
                <a:buNone/>
              </a:pPr>
              <a:r>
                <a:rPr lang="en-US" altLang="en-US" sz="1800" b="1"/>
                <a:t>Extension</a:t>
              </a:r>
            </a:p>
          </p:txBody>
        </p:sp>
        <p:cxnSp>
          <p:nvCxnSpPr>
            <p:cNvPr id="15382" name="Straight Connector 52">
              <a:extLst>
                <a:ext uri="{FF2B5EF4-FFF2-40B4-BE49-F238E27FC236}">
                  <a16:creationId xmlns:a16="http://schemas.microsoft.com/office/drawing/2014/main" id="{F1172DCC-1F28-4673-A8D1-C104474BEBE0}"/>
                </a:ext>
              </a:extLst>
            </p:cNvPr>
            <p:cNvCxnSpPr>
              <a:cxnSpLocks noChangeShapeType="1"/>
              <a:stCxn id="15380" idx="4"/>
              <a:endCxn id="15371" idx="0"/>
            </p:cNvCxnSpPr>
            <p:nvPr/>
          </p:nvCxnSpPr>
          <p:spPr bwMode="auto">
            <a:xfrm>
              <a:off x="6877050" y="2209800"/>
              <a:ext cx="933450" cy="3810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cxnSp>
          <p:nvCxnSpPr>
            <p:cNvPr id="15383" name="Straight Connector 56">
              <a:extLst>
                <a:ext uri="{FF2B5EF4-FFF2-40B4-BE49-F238E27FC236}">
                  <a16:creationId xmlns:a16="http://schemas.microsoft.com/office/drawing/2014/main" id="{6ED22E6B-3F61-4F8E-AC4D-FF958CD3DE6F}"/>
                </a:ext>
              </a:extLst>
            </p:cNvPr>
            <p:cNvCxnSpPr>
              <a:cxnSpLocks noChangeShapeType="1"/>
              <a:stCxn id="15381" idx="4"/>
              <a:endCxn id="15371" idx="0"/>
            </p:cNvCxnSpPr>
            <p:nvPr/>
          </p:nvCxnSpPr>
          <p:spPr bwMode="auto">
            <a:xfrm flipH="1">
              <a:off x="7810500" y="1676400"/>
              <a:ext cx="304800" cy="9144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cxnSp>
      </p:gr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66717CC-C620-48E5-8B4B-936F562D5D0D}"/>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endParaRPr lang="en-US" altLang="en-US" sz="2000"/>
          </a:p>
        </p:txBody>
      </p:sp>
      <p:sp>
        <p:nvSpPr>
          <p:cNvPr id="17411" name="Rectangle 3">
            <a:extLst>
              <a:ext uri="{FF2B5EF4-FFF2-40B4-BE49-F238E27FC236}">
                <a16:creationId xmlns:a16="http://schemas.microsoft.com/office/drawing/2014/main" id="{4B8BE0C9-39A5-4EF3-8D54-8E1EE98657DB}"/>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endParaRPr lang="en-US" altLang="en-US" sz="2000"/>
          </a:p>
        </p:txBody>
      </p:sp>
      <p:sp>
        <p:nvSpPr>
          <p:cNvPr id="17412" name="Rectangle 4">
            <a:extLst>
              <a:ext uri="{FF2B5EF4-FFF2-40B4-BE49-F238E27FC236}">
                <a16:creationId xmlns:a16="http://schemas.microsoft.com/office/drawing/2014/main" id="{B42941F8-B0EE-4566-ACDE-489ABD927476}"/>
              </a:ext>
            </a:extLst>
          </p:cNvPr>
          <p:cNvSpPr>
            <a:spLocks noGrp="1" noChangeArrowheads="1"/>
          </p:cNvSpPr>
          <p:nvPr>
            <p:ph type="title"/>
          </p:nvPr>
        </p:nvSpPr>
        <p:spPr>
          <a:noFill/>
        </p:spPr>
        <p:txBody>
          <a:bodyPr/>
          <a:lstStyle/>
          <a:p>
            <a:r>
              <a:rPr lang="en-US" altLang="en-US" u="sng"/>
              <a:t>IsA (subclass) </a:t>
            </a:r>
            <a:r>
              <a:rPr lang="en-US" altLang="ja-JP" u="sng"/>
              <a:t>Hierarchies</a:t>
            </a:r>
            <a:endParaRPr lang="en-US" altLang="en-US" u="sng"/>
          </a:p>
        </p:txBody>
      </p:sp>
      <p:sp>
        <p:nvSpPr>
          <p:cNvPr id="17413" name="Rectangle 5">
            <a:extLst>
              <a:ext uri="{FF2B5EF4-FFF2-40B4-BE49-F238E27FC236}">
                <a16:creationId xmlns:a16="http://schemas.microsoft.com/office/drawing/2014/main" id="{09FC1406-3183-4D1B-AA84-0474492914D5}"/>
              </a:ext>
            </a:extLst>
          </p:cNvPr>
          <p:cNvSpPr>
            <a:spLocks noChangeArrowheads="1"/>
          </p:cNvSpPr>
          <p:nvPr/>
        </p:nvSpPr>
        <p:spPr bwMode="auto">
          <a:xfrm>
            <a:off x="7499350" y="2781300"/>
            <a:ext cx="1641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Contract_Emp</a:t>
            </a:r>
          </a:p>
        </p:txBody>
      </p:sp>
      <p:sp>
        <p:nvSpPr>
          <p:cNvPr id="17414" name="Freeform 6">
            <a:extLst>
              <a:ext uri="{FF2B5EF4-FFF2-40B4-BE49-F238E27FC236}">
                <a16:creationId xmlns:a16="http://schemas.microsoft.com/office/drawing/2014/main" id="{E1C9D490-A87A-40C4-BAFB-75BAE57A46B4}"/>
              </a:ext>
            </a:extLst>
          </p:cNvPr>
          <p:cNvSpPr>
            <a:spLocks/>
          </p:cNvSpPr>
          <p:nvPr/>
        </p:nvSpPr>
        <p:spPr bwMode="auto">
          <a:xfrm>
            <a:off x="5781675" y="400050"/>
            <a:ext cx="1055688" cy="390525"/>
          </a:xfrm>
          <a:custGeom>
            <a:avLst/>
            <a:gdLst>
              <a:gd name="T0" fmla="*/ 2147483646 w 665"/>
              <a:gd name="T1" fmla="*/ 2147483646 h 246"/>
              <a:gd name="T2" fmla="*/ 2147483646 w 665"/>
              <a:gd name="T3" fmla="*/ 2147483646 h 246"/>
              <a:gd name="T4" fmla="*/ 2147483646 w 665"/>
              <a:gd name="T5" fmla="*/ 2147483646 h 246"/>
              <a:gd name="T6" fmla="*/ 2147483646 w 665"/>
              <a:gd name="T7" fmla="*/ 2147483646 h 246"/>
              <a:gd name="T8" fmla="*/ 2147483646 w 665"/>
              <a:gd name="T9" fmla="*/ 2147483646 h 246"/>
              <a:gd name="T10" fmla="*/ 2147483646 w 665"/>
              <a:gd name="T11" fmla="*/ 2147483646 h 246"/>
              <a:gd name="T12" fmla="*/ 2147483646 w 665"/>
              <a:gd name="T13" fmla="*/ 2147483646 h 246"/>
              <a:gd name="T14" fmla="*/ 2147483646 w 665"/>
              <a:gd name="T15" fmla="*/ 2147483646 h 246"/>
              <a:gd name="T16" fmla="*/ 2147483646 w 665"/>
              <a:gd name="T17" fmla="*/ 2147483646 h 246"/>
              <a:gd name="T18" fmla="*/ 2147483646 w 665"/>
              <a:gd name="T19" fmla="*/ 2147483646 h 246"/>
              <a:gd name="T20" fmla="*/ 2147483646 w 665"/>
              <a:gd name="T21" fmla="*/ 2147483646 h 246"/>
              <a:gd name="T22" fmla="*/ 2147483646 w 665"/>
              <a:gd name="T23" fmla="*/ 2147483646 h 246"/>
              <a:gd name="T24" fmla="*/ 2147483646 w 665"/>
              <a:gd name="T25" fmla="*/ 2147483646 h 246"/>
              <a:gd name="T26" fmla="*/ 2147483646 w 665"/>
              <a:gd name="T27" fmla="*/ 2147483646 h 246"/>
              <a:gd name="T28" fmla="*/ 2147483646 w 665"/>
              <a:gd name="T29" fmla="*/ 2147483646 h 246"/>
              <a:gd name="T30" fmla="*/ 2147483646 w 665"/>
              <a:gd name="T31" fmla="*/ 2147483646 h 246"/>
              <a:gd name="T32" fmla="*/ 2147483646 w 665"/>
              <a:gd name="T33" fmla="*/ 2147483646 h 246"/>
              <a:gd name="T34" fmla="*/ 2147483646 w 665"/>
              <a:gd name="T35" fmla="*/ 2147483646 h 246"/>
              <a:gd name="T36" fmla="*/ 2147483646 w 665"/>
              <a:gd name="T37" fmla="*/ 2147483646 h 246"/>
              <a:gd name="T38" fmla="*/ 2147483646 w 665"/>
              <a:gd name="T39" fmla="*/ 2147483646 h 246"/>
              <a:gd name="T40" fmla="*/ 2147483646 w 665"/>
              <a:gd name="T41" fmla="*/ 2147483646 h 246"/>
              <a:gd name="T42" fmla="*/ 2147483646 w 665"/>
              <a:gd name="T43" fmla="*/ 2147483646 h 246"/>
              <a:gd name="T44" fmla="*/ 2147483646 w 665"/>
              <a:gd name="T45" fmla="*/ 2147483646 h 246"/>
              <a:gd name="T46" fmla="*/ 2147483646 w 665"/>
              <a:gd name="T47" fmla="*/ 2147483646 h 246"/>
              <a:gd name="T48" fmla="*/ 2147483646 w 665"/>
              <a:gd name="T49" fmla="*/ 2147483646 h 246"/>
              <a:gd name="T50" fmla="*/ 2147483646 w 665"/>
              <a:gd name="T51" fmla="*/ 2147483646 h 246"/>
              <a:gd name="T52" fmla="*/ 2147483646 w 665"/>
              <a:gd name="T53" fmla="*/ 2147483646 h 246"/>
              <a:gd name="T54" fmla="*/ 2147483646 w 665"/>
              <a:gd name="T55" fmla="*/ 2147483646 h 246"/>
              <a:gd name="T56" fmla="*/ 2147483646 w 665"/>
              <a:gd name="T57" fmla="*/ 2147483646 h 246"/>
              <a:gd name="T58" fmla="*/ 2147483646 w 665"/>
              <a:gd name="T59" fmla="*/ 2147483646 h 246"/>
              <a:gd name="T60" fmla="*/ 2147483646 w 665"/>
              <a:gd name="T61" fmla="*/ 2147483646 h 246"/>
              <a:gd name="T62" fmla="*/ 2147483646 w 665"/>
              <a:gd name="T63" fmla="*/ 2147483646 h 246"/>
              <a:gd name="T64" fmla="*/ 2147483646 w 665"/>
              <a:gd name="T65" fmla="*/ 2147483646 h 246"/>
              <a:gd name="T66" fmla="*/ 2147483646 w 665"/>
              <a:gd name="T67" fmla="*/ 2147483646 h 246"/>
              <a:gd name="T68" fmla="*/ 2147483646 w 665"/>
              <a:gd name="T69" fmla="*/ 2147483646 h 246"/>
              <a:gd name="T70" fmla="*/ 2147483646 w 665"/>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46"/>
              <a:gd name="T110" fmla="*/ 665 w 665"/>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46">
                <a:moveTo>
                  <a:pt x="664" y="123"/>
                </a:moveTo>
                <a:lnTo>
                  <a:pt x="662" y="111"/>
                </a:lnTo>
                <a:lnTo>
                  <a:pt x="658" y="101"/>
                </a:lnTo>
                <a:lnTo>
                  <a:pt x="653" y="90"/>
                </a:lnTo>
                <a:lnTo>
                  <a:pt x="644" y="80"/>
                </a:lnTo>
                <a:lnTo>
                  <a:pt x="633" y="70"/>
                </a:lnTo>
                <a:lnTo>
                  <a:pt x="620" y="62"/>
                </a:lnTo>
                <a:lnTo>
                  <a:pt x="604" y="52"/>
                </a:lnTo>
                <a:lnTo>
                  <a:pt x="587" y="43"/>
                </a:lnTo>
                <a:lnTo>
                  <a:pt x="567" y="35"/>
                </a:lnTo>
                <a:lnTo>
                  <a:pt x="546" y="28"/>
                </a:lnTo>
                <a:lnTo>
                  <a:pt x="522" y="23"/>
                </a:lnTo>
                <a:lnTo>
                  <a:pt x="498" y="17"/>
                </a:lnTo>
                <a:lnTo>
                  <a:pt x="473" y="11"/>
                </a:lnTo>
                <a:lnTo>
                  <a:pt x="446" y="8"/>
                </a:lnTo>
                <a:lnTo>
                  <a:pt x="418" y="4"/>
                </a:lnTo>
                <a:lnTo>
                  <a:pt x="389" y="2"/>
                </a:lnTo>
                <a:lnTo>
                  <a:pt x="361" y="1"/>
                </a:lnTo>
                <a:lnTo>
                  <a:pt x="332" y="0"/>
                </a:lnTo>
                <a:lnTo>
                  <a:pt x="303" y="1"/>
                </a:lnTo>
                <a:lnTo>
                  <a:pt x="275" y="2"/>
                </a:lnTo>
                <a:lnTo>
                  <a:pt x="246" y="4"/>
                </a:lnTo>
                <a:lnTo>
                  <a:pt x="218" y="8"/>
                </a:lnTo>
                <a:lnTo>
                  <a:pt x="192" y="11"/>
                </a:lnTo>
                <a:lnTo>
                  <a:pt x="166" y="17"/>
                </a:lnTo>
                <a:lnTo>
                  <a:pt x="141" y="23"/>
                </a:lnTo>
                <a:lnTo>
                  <a:pt x="119" y="28"/>
                </a:lnTo>
                <a:lnTo>
                  <a:pt x="98" y="35"/>
                </a:lnTo>
                <a:lnTo>
                  <a:pt x="78" y="43"/>
                </a:lnTo>
                <a:lnTo>
                  <a:pt x="60" y="52"/>
                </a:lnTo>
                <a:lnTo>
                  <a:pt x="45" y="62"/>
                </a:lnTo>
                <a:lnTo>
                  <a:pt x="31" y="70"/>
                </a:lnTo>
                <a:lnTo>
                  <a:pt x="21" y="80"/>
                </a:lnTo>
                <a:lnTo>
                  <a:pt x="11" y="90"/>
                </a:lnTo>
                <a:lnTo>
                  <a:pt x="5" y="101"/>
                </a:lnTo>
                <a:lnTo>
                  <a:pt x="1" y="111"/>
                </a:lnTo>
                <a:lnTo>
                  <a:pt x="0" y="123"/>
                </a:lnTo>
                <a:lnTo>
                  <a:pt x="1" y="133"/>
                </a:lnTo>
                <a:lnTo>
                  <a:pt x="5" y="143"/>
                </a:lnTo>
                <a:lnTo>
                  <a:pt x="11" y="154"/>
                </a:lnTo>
                <a:lnTo>
                  <a:pt x="21" y="164"/>
                </a:lnTo>
                <a:lnTo>
                  <a:pt x="31" y="174"/>
                </a:lnTo>
                <a:lnTo>
                  <a:pt x="45" y="184"/>
                </a:lnTo>
                <a:lnTo>
                  <a:pt x="60" y="193"/>
                </a:lnTo>
                <a:lnTo>
                  <a:pt x="78" y="201"/>
                </a:lnTo>
                <a:lnTo>
                  <a:pt x="98" y="209"/>
                </a:lnTo>
                <a:lnTo>
                  <a:pt x="119" y="216"/>
                </a:lnTo>
                <a:lnTo>
                  <a:pt x="141" y="223"/>
                </a:lnTo>
                <a:lnTo>
                  <a:pt x="166" y="228"/>
                </a:lnTo>
                <a:lnTo>
                  <a:pt x="192" y="233"/>
                </a:lnTo>
                <a:lnTo>
                  <a:pt x="218" y="238"/>
                </a:lnTo>
                <a:lnTo>
                  <a:pt x="246" y="240"/>
                </a:lnTo>
                <a:lnTo>
                  <a:pt x="275" y="242"/>
                </a:lnTo>
                <a:lnTo>
                  <a:pt x="303" y="245"/>
                </a:lnTo>
                <a:lnTo>
                  <a:pt x="332" y="245"/>
                </a:lnTo>
                <a:lnTo>
                  <a:pt x="361" y="245"/>
                </a:lnTo>
                <a:lnTo>
                  <a:pt x="389" y="242"/>
                </a:lnTo>
                <a:lnTo>
                  <a:pt x="418" y="240"/>
                </a:lnTo>
                <a:lnTo>
                  <a:pt x="446" y="238"/>
                </a:lnTo>
                <a:lnTo>
                  <a:pt x="473" y="233"/>
                </a:lnTo>
                <a:lnTo>
                  <a:pt x="498" y="228"/>
                </a:lnTo>
                <a:lnTo>
                  <a:pt x="522" y="223"/>
                </a:lnTo>
                <a:lnTo>
                  <a:pt x="546" y="216"/>
                </a:lnTo>
                <a:lnTo>
                  <a:pt x="567" y="209"/>
                </a:lnTo>
                <a:lnTo>
                  <a:pt x="587" y="201"/>
                </a:lnTo>
                <a:lnTo>
                  <a:pt x="604" y="193"/>
                </a:lnTo>
                <a:lnTo>
                  <a:pt x="620" y="184"/>
                </a:lnTo>
                <a:lnTo>
                  <a:pt x="633" y="174"/>
                </a:lnTo>
                <a:lnTo>
                  <a:pt x="644" y="164"/>
                </a:lnTo>
                <a:lnTo>
                  <a:pt x="653" y="154"/>
                </a:lnTo>
                <a:lnTo>
                  <a:pt x="658" y="143"/>
                </a:lnTo>
                <a:lnTo>
                  <a:pt x="662" y="133"/>
                </a:lnTo>
                <a:lnTo>
                  <a:pt x="664" y="12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15" name="Freeform 7">
            <a:extLst>
              <a:ext uri="{FF2B5EF4-FFF2-40B4-BE49-F238E27FC236}">
                <a16:creationId xmlns:a16="http://schemas.microsoft.com/office/drawing/2014/main" id="{BA09474E-C1BF-4AC5-A715-F18BE189BBD9}"/>
              </a:ext>
            </a:extLst>
          </p:cNvPr>
          <p:cNvSpPr>
            <a:spLocks/>
          </p:cNvSpPr>
          <p:nvPr/>
        </p:nvSpPr>
        <p:spPr bwMode="auto">
          <a:xfrm>
            <a:off x="7718425" y="400050"/>
            <a:ext cx="1054100" cy="390525"/>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2147483646 h 246"/>
              <a:gd name="T18" fmla="*/ 2147483646 w 664"/>
              <a:gd name="T19" fmla="*/ 2147483646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0" y="123"/>
                </a:moveTo>
                <a:lnTo>
                  <a:pt x="1" y="133"/>
                </a:lnTo>
                <a:lnTo>
                  <a:pt x="5" y="143"/>
                </a:lnTo>
                <a:lnTo>
                  <a:pt x="10" y="154"/>
                </a:lnTo>
                <a:lnTo>
                  <a:pt x="19" y="164"/>
                </a:lnTo>
                <a:lnTo>
                  <a:pt x="30" y="174"/>
                </a:lnTo>
                <a:lnTo>
                  <a:pt x="43" y="184"/>
                </a:lnTo>
                <a:lnTo>
                  <a:pt x="59" y="193"/>
                </a:lnTo>
                <a:lnTo>
                  <a:pt x="76" y="201"/>
                </a:lnTo>
                <a:lnTo>
                  <a:pt x="96" y="209"/>
                </a:lnTo>
                <a:lnTo>
                  <a:pt x="118" y="216"/>
                </a:lnTo>
                <a:lnTo>
                  <a:pt x="141" y="223"/>
                </a:lnTo>
                <a:lnTo>
                  <a:pt x="165" y="228"/>
                </a:lnTo>
                <a:lnTo>
                  <a:pt x="190" y="233"/>
                </a:lnTo>
                <a:lnTo>
                  <a:pt x="217" y="238"/>
                </a:lnTo>
                <a:lnTo>
                  <a:pt x="245" y="240"/>
                </a:lnTo>
                <a:lnTo>
                  <a:pt x="273" y="242"/>
                </a:lnTo>
                <a:lnTo>
                  <a:pt x="302" y="245"/>
                </a:lnTo>
                <a:lnTo>
                  <a:pt x="331" y="245"/>
                </a:lnTo>
                <a:lnTo>
                  <a:pt x="359" y="245"/>
                </a:lnTo>
                <a:lnTo>
                  <a:pt x="388" y="242"/>
                </a:lnTo>
                <a:lnTo>
                  <a:pt x="417" y="240"/>
                </a:lnTo>
                <a:lnTo>
                  <a:pt x="444" y="238"/>
                </a:lnTo>
                <a:lnTo>
                  <a:pt x="472" y="233"/>
                </a:lnTo>
                <a:lnTo>
                  <a:pt x="497" y="228"/>
                </a:lnTo>
                <a:lnTo>
                  <a:pt x="521" y="221"/>
                </a:lnTo>
                <a:lnTo>
                  <a:pt x="544" y="216"/>
                </a:lnTo>
                <a:lnTo>
                  <a:pt x="566" y="209"/>
                </a:lnTo>
                <a:lnTo>
                  <a:pt x="584" y="201"/>
                </a:lnTo>
                <a:lnTo>
                  <a:pt x="603" y="192"/>
                </a:lnTo>
                <a:lnTo>
                  <a:pt x="617" y="184"/>
                </a:lnTo>
                <a:lnTo>
                  <a:pt x="631" y="174"/>
                </a:lnTo>
                <a:lnTo>
                  <a:pt x="643" y="164"/>
                </a:lnTo>
                <a:lnTo>
                  <a:pt x="652" y="154"/>
                </a:lnTo>
                <a:lnTo>
                  <a:pt x="657" y="143"/>
                </a:lnTo>
                <a:lnTo>
                  <a:pt x="661" y="133"/>
                </a:lnTo>
                <a:lnTo>
                  <a:pt x="663" y="123"/>
                </a:lnTo>
                <a:lnTo>
                  <a:pt x="661" y="111"/>
                </a:lnTo>
                <a:lnTo>
                  <a:pt x="657" y="101"/>
                </a:lnTo>
                <a:lnTo>
                  <a:pt x="652" y="90"/>
                </a:lnTo>
                <a:lnTo>
                  <a:pt x="643" y="80"/>
                </a:lnTo>
                <a:lnTo>
                  <a:pt x="631" y="70"/>
                </a:lnTo>
                <a:lnTo>
                  <a:pt x="617" y="62"/>
                </a:lnTo>
                <a:lnTo>
                  <a:pt x="603" y="52"/>
                </a:lnTo>
                <a:lnTo>
                  <a:pt x="584" y="43"/>
                </a:lnTo>
                <a:lnTo>
                  <a:pt x="566" y="35"/>
                </a:lnTo>
                <a:lnTo>
                  <a:pt x="543" y="28"/>
                </a:lnTo>
                <a:lnTo>
                  <a:pt x="521" y="23"/>
                </a:lnTo>
                <a:lnTo>
                  <a:pt x="497" y="17"/>
                </a:lnTo>
                <a:lnTo>
                  <a:pt x="472" y="11"/>
                </a:lnTo>
                <a:lnTo>
                  <a:pt x="444" y="8"/>
                </a:lnTo>
                <a:lnTo>
                  <a:pt x="416" y="4"/>
                </a:lnTo>
                <a:lnTo>
                  <a:pt x="388" y="2"/>
                </a:lnTo>
                <a:lnTo>
                  <a:pt x="359" y="1"/>
                </a:lnTo>
                <a:lnTo>
                  <a:pt x="331" y="0"/>
                </a:lnTo>
                <a:lnTo>
                  <a:pt x="302" y="1"/>
                </a:lnTo>
                <a:lnTo>
                  <a:pt x="273" y="2"/>
                </a:lnTo>
                <a:lnTo>
                  <a:pt x="245" y="4"/>
                </a:lnTo>
                <a:lnTo>
                  <a:pt x="217" y="8"/>
                </a:lnTo>
                <a:lnTo>
                  <a:pt x="190" y="11"/>
                </a:lnTo>
                <a:lnTo>
                  <a:pt x="165" y="17"/>
                </a:lnTo>
                <a:lnTo>
                  <a:pt x="141" y="23"/>
                </a:lnTo>
                <a:lnTo>
                  <a:pt x="118" y="28"/>
                </a:lnTo>
                <a:lnTo>
                  <a:pt x="96" y="35"/>
                </a:lnTo>
                <a:lnTo>
                  <a:pt x="76" y="43"/>
                </a:lnTo>
                <a:lnTo>
                  <a:pt x="59" y="52"/>
                </a:lnTo>
                <a:lnTo>
                  <a:pt x="43" y="62"/>
                </a:lnTo>
                <a:lnTo>
                  <a:pt x="30" y="71"/>
                </a:lnTo>
                <a:lnTo>
                  <a:pt x="19" y="80"/>
                </a:lnTo>
                <a:lnTo>
                  <a:pt x="10" y="90"/>
                </a:lnTo>
                <a:lnTo>
                  <a:pt x="5" y="101"/>
                </a:lnTo>
                <a:lnTo>
                  <a:pt x="1" y="111"/>
                </a:lnTo>
                <a:lnTo>
                  <a:pt x="0" y="12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16" name="Freeform 8">
            <a:extLst>
              <a:ext uri="{FF2B5EF4-FFF2-40B4-BE49-F238E27FC236}">
                <a16:creationId xmlns:a16="http://schemas.microsoft.com/office/drawing/2014/main" id="{B38B458D-AC31-49E6-990B-72E7897CDBE5}"/>
              </a:ext>
            </a:extLst>
          </p:cNvPr>
          <p:cNvSpPr>
            <a:spLocks/>
          </p:cNvSpPr>
          <p:nvPr/>
        </p:nvSpPr>
        <p:spPr bwMode="auto">
          <a:xfrm>
            <a:off x="6732588" y="115888"/>
            <a:ext cx="1054100" cy="390525"/>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17" name="Freeform 9">
            <a:extLst>
              <a:ext uri="{FF2B5EF4-FFF2-40B4-BE49-F238E27FC236}">
                <a16:creationId xmlns:a16="http://schemas.microsoft.com/office/drawing/2014/main" id="{111AFBEC-22D9-4C3D-AB42-3E409C9CF529}"/>
              </a:ext>
            </a:extLst>
          </p:cNvPr>
          <p:cNvSpPr>
            <a:spLocks/>
          </p:cNvSpPr>
          <p:nvPr/>
        </p:nvSpPr>
        <p:spPr bwMode="auto">
          <a:xfrm>
            <a:off x="6732588" y="1027113"/>
            <a:ext cx="1196975" cy="425450"/>
          </a:xfrm>
          <a:custGeom>
            <a:avLst/>
            <a:gdLst>
              <a:gd name="T0" fmla="*/ 2147483646 w 754"/>
              <a:gd name="T1" fmla="*/ 2147483646 h 268"/>
              <a:gd name="T2" fmla="*/ 2147483646 w 754"/>
              <a:gd name="T3" fmla="*/ 0 h 268"/>
              <a:gd name="T4" fmla="*/ 0 w 754"/>
              <a:gd name="T5" fmla="*/ 0 h 268"/>
              <a:gd name="T6" fmla="*/ 0 w 754"/>
              <a:gd name="T7" fmla="*/ 2147483646 h 268"/>
              <a:gd name="T8" fmla="*/ 2147483646 w 754"/>
              <a:gd name="T9" fmla="*/ 2147483646 h 268"/>
              <a:gd name="T10" fmla="*/ 0 60000 65536"/>
              <a:gd name="T11" fmla="*/ 0 60000 65536"/>
              <a:gd name="T12" fmla="*/ 0 60000 65536"/>
              <a:gd name="T13" fmla="*/ 0 60000 65536"/>
              <a:gd name="T14" fmla="*/ 0 60000 65536"/>
              <a:gd name="T15" fmla="*/ 0 w 754"/>
              <a:gd name="T16" fmla="*/ 0 h 268"/>
              <a:gd name="T17" fmla="*/ 754 w 754"/>
              <a:gd name="T18" fmla="*/ 268 h 268"/>
            </a:gdLst>
            <a:ahLst/>
            <a:cxnLst>
              <a:cxn ang="T10">
                <a:pos x="T0" y="T1"/>
              </a:cxn>
              <a:cxn ang="T11">
                <a:pos x="T2" y="T3"/>
              </a:cxn>
              <a:cxn ang="T12">
                <a:pos x="T4" y="T5"/>
              </a:cxn>
              <a:cxn ang="T13">
                <a:pos x="T6" y="T7"/>
              </a:cxn>
              <a:cxn ang="T14">
                <a:pos x="T8" y="T9"/>
              </a:cxn>
            </a:cxnLst>
            <a:rect l="T15" t="T16" r="T17" b="T18"/>
            <a:pathLst>
              <a:path w="754" h="268">
                <a:moveTo>
                  <a:pt x="753" y="267"/>
                </a:moveTo>
                <a:lnTo>
                  <a:pt x="753" y="0"/>
                </a:lnTo>
                <a:lnTo>
                  <a:pt x="0" y="0"/>
                </a:lnTo>
                <a:lnTo>
                  <a:pt x="0" y="267"/>
                </a:lnTo>
                <a:lnTo>
                  <a:pt x="753" y="26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18" name="Rectangle 10">
            <a:extLst>
              <a:ext uri="{FF2B5EF4-FFF2-40B4-BE49-F238E27FC236}">
                <a16:creationId xmlns:a16="http://schemas.microsoft.com/office/drawing/2014/main" id="{37AC83C9-34C0-4115-95F3-39FE8C5ECB4C}"/>
              </a:ext>
            </a:extLst>
          </p:cNvPr>
          <p:cNvSpPr>
            <a:spLocks noChangeArrowheads="1"/>
          </p:cNvSpPr>
          <p:nvPr/>
        </p:nvSpPr>
        <p:spPr bwMode="auto">
          <a:xfrm>
            <a:off x="6951663" y="176213"/>
            <a:ext cx="714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name</a:t>
            </a:r>
          </a:p>
        </p:txBody>
      </p:sp>
      <p:sp>
        <p:nvSpPr>
          <p:cNvPr id="17419" name="Rectangle 11">
            <a:extLst>
              <a:ext uri="{FF2B5EF4-FFF2-40B4-BE49-F238E27FC236}">
                <a16:creationId xmlns:a16="http://schemas.microsoft.com/office/drawing/2014/main" id="{101D3021-74D7-49F0-8F81-B05ACC685505}"/>
              </a:ext>
            </a:extLst>
          </p:cNvPr>
          <p:cNvSpPr>
            <a:spLocks noChangeArrowheads="1"/>
          </p:cNvSpPr>
          <p:nvPr/>
        </p:nvSpPr>
        <p:spPr bwMode="auto">
          <a:xfrm>
            <a:off x="6030913" y="396875"/>
            <a:ext cx="485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u="sng">
                <a:solidFill>
                  <a:srgbClr val="000000"/>
                </a:solidFill>
              </a:rPr>
              <a:t>ssn</a:t>
            </a:r>
          </a:p>
        </p:txBody>
      </p:sp>
      <p:sp>
        <p:nvSpPr>
          <p:cNvPr id="17420" name="Rectangle 12">
            <a:extLst>
              <a:ext uri="{FF2B5EF4-FFF2-40B4-BE49-F238E27FC236}">
                <a16:creationId xmlns:a16="http://schemas.microsoft.com/office/drawing/2014/main" id="{BDAECB67-FA32-48C2-A007-38B787D13040}"/>
              </a:ext>
            </a:extLst>
          </p:cNvPr>
          <p:cNvSpPr>
            <a:spLocks noChangeArrowheads="1"/>
          </p:cNvSpPr>
          <p:nvPr/>
        </p:nvSpPr>
        <p:spPr bwMode="auto">
          <a:xfrm>
            <a:off x="6796088" y="1087438"/>
            <a:ext cx="11461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Employee</a:t>
            </a:r>
          </a:p>
        </p:txBody>
      </p:sp>
      <p:sp>
        <p:nvSpPr>
          <p:cNvPr id="17421" name="Rectangle 13">
            <a:extLst>
              <a:ext uri="{FF2B5EF4-FFF2-40B4-BE49-F238E27FC236}">
                <a16:creationId xmlns:a16="http://schemas.microsoft.com/office/drawing/2014/main" id="{D3F5D972-3628-4CED-8757-27BB71956A88}"/>
              </a:ext>
            </a:extLst>
          </p:cNvPr>
          <p:cNvSpPr>
            <a:spLocks noChangeArrowheads="1"/>
          </p:cNvSpPr>
          <p:nvPr/>
        </p:nvSpPr>
        <p:spPr bwMode="auto">
          <a:xfrm>
            <a:off x="8016875" y="407988"/>
            <a:ext cx="5111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age</a:t>
            </a:r>
          </a:p>
        </p:txBody>
      </p:sp>
      <p:sp>
        <p:nvSpPr>
          <p:cNvPr id="17422" name="Line 14">
            <a:extLst>
              <a:ext uri="{FF2B5EF4-FFF2-40B4-BE49-F238E27FC236}">
                <a16:creationId xmlns:a16="http://schemas.microsoft.com/office/drawing/2014/main" id="{B81E10B4-C350-4E77-B60A-7CA8C8457F4A}"/>
              </a:ext>
            </a:extLst>
          </p:cNvPr>
          <p:cNvSpPr>
            <a:spLocks noChangeShapeType="1"/>
          </p:cNvSpPr>
          <p:nvPr/>
        </p:nvSpPr>
        <p:spPr bwMode="auto">
          <a:xfrm>
            <a:off x="6300788" y="781050"/>
            <a:ext cx="644525" cy="2444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23" name="Line 15">
            <a:extLst>
              <a:ext uri="{FF2B5EF4-FFF2-40B4-BE49-F238E27FC236}">
                <a16:creationId xmlns:a16="http://schemas.microsoft.com/office/drawing/2014/main" id="{0286F480-BADE-4680-B07F-529F1639BC66}"/>
              </a:ext>
            </a:extLst>
          </p:cNvPr>
          <p:cNvSpPr>
            <a:spLocks noChangeShapeType="1"/>
          </p:cNvSpPr>
          <p:nvPr/>
        </p:nvSpPr>
        <p:spPr bwMode="auto">
          <a:xfrm>
            <a:off x="7346950" y="523875"/>
            <a:ext cx="0" cy="5016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24" name="Line 16">
            <a:extLst>
              <a:ext uri="{FF2B5EF4-FFF2-40B4-BE49-F238E27FC236}">
                <a16:creationId xmlns:a16="http://schemas.microsoft.com/office/drawing/2014/main" id="{4916417E-8D7F-4BEE-8CFF-34D834CB16D1}"/>
              </a:ext>
            </a:extLst>
          </p:cNvPr>
          <p:cNvSpPr>
            <a:spLocks noChangeShapeType="1"/>
          </p:cNvSpPr>
          <p:nvPr/>
        </p:nvSpPr>
        <p:spPr bwMode="auto">
          <a:xfrm flipH="1">
            <a:off x="7567613" y="814388"/>
            <a:ext cx="703262" cy="21113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25" name="Freeform 17">
            <a:extLst>
              <a:ext uri="{FF2B5EF4-FFF2-40B4-BE49-F238E27FC236}">
                <a16:creationId xmlns:a16="http://schemas.microsoft.com/office/drawing/2014/main" id="{E12862F6-89C2-4E61-8F01-7DAD41907197}"/>
              </a:ext>
            </a:extLst>
          </p:cNvPr>
          <p:cNvSpPr>
            <a:spLocks/>
          </p:cNvSpPr>
          <p:nvPr/>
        </p:nvSpPr>
        <p:spPr bwMode="auto">
          <a:xfrm>
            <a:off x="3886200" y="1600200"/>
            <a:ext cx="1417638" cy="468313"/>
          </a:xfrm>
          <a:custGeom>
            <a:avLst/>
            <a:gdLst>
              <a:gd name="T0" fmla="*/ 0 w 893"/>
              <a:gd name="T1" fmla="*/ 2147483646 h 295"/>
              <a:gd name="T2" fmla="*/ 2147483646 w 893"/>
              <a:gd name="T3" fmla="*/ 2147483646 h 295"/>
              <a:gd name="T4" fmla="*/ 2147483646 w 893"/>
              <a:gd name="T5" fmla="*/ 2147483646 h 295"/>
              <a:gd name="T6" fmla="*/ 2147483646 w 893"/>
              <a:gd name="T7" fmla="*/ 2147483646 h 295"/>
              <a:gd name="T8" fmla="*/ 2147483646 w 893"/>
              <a:gd name="T9" fmla="*/ 2147483646 h 295"/>
              <a:gd name="T10" fmla="*/ 2147483646 w 893"/>
              <a:gd name="T11" fmla="*/ 2147483646 h 295"/>
              <a:gd name="T12" fmla="*/ 2147483646 w 893"/>
              <a:gd name="T13" fmla="*/ 2147483646 h 295"/>
              <a:gd name="T14" fmla="*/ 2147483646 w 893"/>
              <a:gd name="T15" fmla="*/ 2147483646 h 295"/>
              <a:gd name="T16" fmla="*/ 2147483646 w 893"/>
              <a:gd name="T17" fmla="*/ 2147483646 h 295"/>
              <a:gd name="T18" fmla="*/ 2147483646 w 893"/>
              <a:gd name="T19" fmla="*/ 2147483646 h 295"/>
              <a:gd name="T20" fmla="*/ 2147483646 w 893"/>
              <a:gd name="T21" fmla="*/ 2147483646 h 295"/>
              <a:gd name="T22" fmla="*/ 2147483646 w 893"/>
              <a:gd name="T23" fmla="*/ 2147483646 h 295"/>
              <a:gd name="T24" fmla="*/ 2147483646 w 893"/>
              <a:gd name="T25" fmla="*/ 2147483646 h 295"/>
              <a:gd name="T26" fmla="*/ 2147483646 w 893"/>
              <a:gd name="T27" fmla="*/ 2147483646 h 295"/>
              <a:gd name="T28" fmla="*/ 2147483646 w 893"/>
              <a:gd name="T29" fmla="*/ 2147483646 h 295"/>
              <a:gd name="T30" fmla="*/ 2147483646 w 893"/>
              <a:gd name="T31" fmla="*/ 2147483646 h 295"/>
              <a:gd name="T32" fmla="*/ 2147483646 w 893"/>
              <a:gd name="T33" fmla="*/ 2147483646 h 295"/>
              <a:gd name="T34" fmla="*/ 2147483646 w 893"/>
              <a:gd name="T35" fmla="*/ 2147483646 h 295"/>
              <a:gd name="T36" fmla="*/ 2147483646 w 893"/>
              <a:gd name="T37" fmla="*/ 2147483646 h 295"/>
              <a:gd name="T38" fmla="*/ 2147483646 w 893"/>
              <a:gd name="T39" fmla="*/ 2147483646 h 295"/>
              <a:gd name="T40" fmla="*/ 2147483646 w 893"/>
              <a:gd name="T41" fmla="*/ 2147483646 h 295"/>
              <a:gd name="T42" fmla="*/ 2147483646 w 893"/>
              <a:gd name="T43" fmla="*/ 2147483646 h 295"/>
              <a:gd name="T44" fmla="*/ 2147483646 w 893"/>
              <a:gd name="T45" fmla="*/ 2147483646 h 295"/>
              <a:gd name="T46" fmla="*/ 2147483646 w 893"/>
              <a:gd name="T47" fmla="*/ 2147483646 h 295"/>
              <a:gd name="T48" fmla="*/ 2147483646 w 893"/>
              <a:gd name="T49" fmla="*/ 2147483646 h 295"/>
              <a:gd name="T50" fmla="*/ 2147483646 w 893"/>
              <a:gd name="T51" fmla="*/ 2147483646 h 295"/>
              <a:gd name="T52" fmla="*/ 2147483646 w 893"/>
              <a:gd name="T53" fmla="*/ 0 h 295"/>
              <a:gd name="T54" fmla="*/ 2147483646 w 893"/>
              <a:gd name="T55" fmla="*/ 0 h 295"/>
              <a:gd name="T56" fmla="*/ 2147483646 w 893"/>
              <a:gd name="T57" fmla="*/ 2147483646 h 295"/>
              <a:gd name="T58" fmla="*/ 2147483646 w 893"/>
              <a:gd name="T59" fmla="*/ 2147483646 h 295"/>
              <a:gd name="T60" fmla="*/ 2147483646 w 893"/>
              <a:gd name="T61" fmla="*/ 2147483646 h 295"/>
              <a:gd name="T62" fmla="*/ 2147483646 w 893"/>
              <a:gd name="T63" fmla="*/ 2147483646 h 295"/>
              <a:gd name="T64" fmla="*/ 2147483646 w 893"/>
              <a:gd name="T65" fmla="*/ 2147483646 h 295"/>
              <a:gd name="T66" fmla="*/ 2147483646 w 893"/>
              <a:gd name="T67" fmla="*/ 2147483646 h 295"/>
              <a:gd name="T68" fmla="*/ 2147483646 w 893"/>
              <a:gd name="T69" fmla="*/ 2147483646 h 295"/>
              <a:gd name="T70" fmla="*/ 0 w 893"/>
              <a:gd name="T71" fmla="*/ 2147483646 h 29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93"/>
              <a:gd name="T109" fmla="*/ 0 h 295"/>
              <a:gd name="T110" fmla="*/ 893 w 893"/>
              <a:gd name="T111" fmla="*/ 295 h 29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93" h="295">
                <a:moveTo>
                  <a:pt x="0" y="146"/>
                </a:moveTo>
                <a:lnTo>
                  <a:pt x="0" y="159"/>
                </a:lnTo>
                <a:lnTo>
                  <a:pt x="4" y="172"/>
                </a:lnTo>
                <a:lnTo>
                  <a:pt x="14" y="184"/>
                </a:lnTo>
                <a:lnTo>
                  <a:pt x="26" y="197"/>
                </a:lnTo>
                <a:lnTo>
                  <a:pt x="41" y="208"/>
                </a:lnTo>
                <a:lnTo>
                  <a:pt x="58" y="219"/>
                </a:lnTo>
                <a:lnTo>
                  <a:pt x="80" y="229"/>
                </a:lnTo>
                <a:lnTo>
                  <a:pt x="102" y="241"/>
                </a:lnTo>
                <a:lnTo>
                  <a:pt x="129" y="251"/>
                </a:lnTo>
                <a:lnTo>
                  <a:pt x="159" y="259"/>
                </a:lnTo>
                <a:lnTo>
                  <a:pt x="189" y="265"/>
                </a:lnTo>
                <a:lnTo>
                  <a:pt x="222" y="272"/>
                </a:lnTo>
                <a:lnTo>
                  <a:pt x="257" y="280"/>
                </a:lnTo>
                <a:lnTo>
                  <a:pt x="292" y="283"/>
                </a:lnTo>
                <a:lnTo>
                  <a:pt x="329" y="288"/>
                </a:lnTo>
                <a:lnTo>
                  <a:pt x="369" y="290"/>
                </a:lnTo>
                <a:lnTo>
                  <a:pt x="407" y="292"/>
                </a:lnTo>
                <a:lnTo>
                  <a:pt x="445" y="294"/>
                </a:lnTo>
                <a:lnTo>
                  <a:pt x="484" y="292"/>
                </a:lnTo>
                <a:lnTo>
                  <a:pt x="522" y="290"/>
                </a:lnTo>
                <a:lnTo>
                  <a:pt x="562" y="288"/>
                </a:lnTo>
                <a:lnTo>
                  <a:pt x="599" y="283"/>
                </a:lnTo>
                <a:lnTo>
                  <a:pt x="634" y="278"/>
                </a:lnTo>
                <a:lnTo>
                  <a:pt x="669" y="272"/>
                </a:lnTo>
                <a:lnTo>
                  <a:pt x="702" y="265"/>
                </a:lnTo>
                <a:lnTo>
                  <a:pt x="732" y="259"/>
                </a:lnTo>
                <a:lnTo>
                  <a:pt x="761" y="250"/>
                </a:lnTo>
                <a:lnTo>
                  <a:pt x="788" y="241"/>
                </a:lnTo>
                <a:lnTo>
                  <a:pt x="811" y="229"/>
                </a:lnTo>
                <a:lnTo>
                  <a:pt x="833" y="219"/>
                </a:lnTo>
                <a:lnTo>
                  <a:pt x="850" y="208"/>
                </a:lnTo>
                <a:lnTo>
                  <a:pt x="866" y="197"/>
                </a:lnTo>
                <a:lnTo>
                  <a:pt x="877" y="184"/>
                </a:lnTo>
                <a:lnTo>
                  <a:pt x="884" y="171"/>
                </a:lnTo>
                <a:lnTo>
                  <a:pt x="890" y="159"/>
                </a:lnTo>
                <a:lnTo>
                  <a:pt x="892" y="146"/>
                </a:lnTo>
                <a:lnTo>
                  <a:pt x="890" y="134"/>
                </a:lnTo>
                <a:lnTo>
                  <a:pt x="884" y="121"/>
                </a:lnTo>
                <a:lnTo>
                  <a:pt x="877" y="109"/>
                </a:lnTo>
                <a:lnTo>
                  <a:pt x="865" y="96"/>
                </a:lnTo>
                <a:lnTo>
                  <a:pt x="850" y="84"/>
                </a:lnTo>
                <a:lnTo>
                  <a:pt x="833" y="73"/>
                </a:lnTo>
                <a:lnTo>
                  <a:pt x="811" y="61"/>
                </a:lnTo>
                <a:lnTo>
                  <a:pt x="788" y="51"/>
                </a:lnTo>
                <a:lnTo>
                  <a:pt x="761" y="42"/>
                </a:lnTo>
                <a:lnTo>
                  <a:pt x="732" y="32"/>
                </a:lnTo>
                <a:lnTo>
                  <a:pt x="701" y="25"/>
                </a:lnTo>
                <a:lnTo>
                  <a:pt x="669" y="19"/>
                </a:lnTo>
                <a:lnTo>
                  <a:pt x="634" y="13"/>
                </a:lnTo>
                <a:lnTo>
                  <a:pt x="599" y="7"/>
                </a:lnTo>
                <a:lnTo>
                  <a:pt x="560" y="4"/>
                </a:lnTo>
                <a:lnTo>
                  <a:pt x="522" y="1"/>
                </a:lnTo>
                <a:lnTo>
                  <a:pt x="484" y="0"/>
                </a:lnTo>
                <a:lnTo>
                  <a:pt x="445" y="0"/>
                </a:lnTo>
                <a:lnTo>
                  <a:pt x="407" y="0"/>
                </a:lnTo>
                <a:lnTo>
                  <a:pt x="369" y="1"/>
                </a:lnTo>
                <a:lnTo>
                  <a:pt x="329" y="4"/>
                </a:lnTo>
                <a:lnTo>
                  <a:pt x="292" y="7"/>
                </a:lnTo>
                <a:lnTo>
                  <a:pt x="257" y="13"/>
                </a:lnTo>
                <a:lnTo>
                  <a:pt x="222" y="19"/>
                </a:lnTo>
                <a:lnTo>
                  <a:pt x="189" y="25"/>
                </a:lnTo>
                <a:lnTo>
                  <a:pt x="159" y="33"/>
                </a:lnTo>
                <a:lnTo>
                  <a:pt x="129" y="42"/>
                </a:lnTo>
                <a:lnTo>
                  <a:pt x="102" y="51"/>
                </a:lnTo>
                <a:lnTo>
                  <a:pt x="80" y="61"/>
                </a:lnTo>
                <a:lnTo>
                  <a:pt x="58" y="73"/>
                </a:lnTo>
                <a:lnTo>
                  <a:pt x="41" y="84"/>
                </a:lnTo>
                <a:lnTo>
                  <a:pt x="26" y="96"/>
                </a:lnTo>
                <a:lnTo>
                  <a:pt x="14" y="109"/>
                </a:lnTo>
                <a:lnTo>
                  <a:pt x="4" y="121"/>
                </a:lnTo>
                <a:lnTo>
                  <a:pt x="0" y="134"/>
                </a:lnTo>
                <a:lnTo>
                  <a:pt x="0" y="14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26" name="Rectangle 18">
            <a:extLst>
              <a:ext uri="{FF2B5EF4-FFF2-40B4-BE49-F238E27FC236}">
                <a16:creationId xmlns:a16="http://schemas.microsoft.com/office/drawing/2014/main" id="{1F0EE165-2FFF-445B-9C57-61E0BF517C70}"/>
              </a:ext>
            </a:extLst>
          </p:cNvPr>
          <p:cNvSpPr>
            <a:spLocks noChangeArrowheads="1"/>
          </p:cNvSpPr>
          <p:nvPr/>
        </p:nvSpPr>
        <p:spPr bwMode="auto">
          <a:xfrm>
            <a:off x="3884613" y="1682750"/>
            <a:ext cx="1527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hourly_wages</a:t>
            </a:r>
          </a:p>
        </p:txBody>
      </p:sp>
      <p:sp>
        <p:nvSpPr>
          <p:cNvPr id="17427" name="Line 19">
            <a:extLst>
              <a:ext uri="{FF2B5EF4-FFF2-40B4-BE49-F238E27FC236}">
                <a16:creationId xmlns:a16="http://schemas.microsoft.com/office/drawing/2014/main" id="{706B006E-B87E-433B-A381-17CF60199DDF}"/>
              </a:ext>
            </a:extLst>
          </p:cNvPr>
          <p:cNvSpPr>
            <a:spLocks noChangeShapeType="1"/>
          </p:cNvSpPr>
          <p:nvPr/>
        </p:nvSpPr>
        <p:spPr bwMode="auto">
          <a:xfrm>
            <a:off x="4713288" y="2078038"/>
            <a:ext cx="1143000" cy="6350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28" name="Freeform 20">
            <a:extLst>
              <a:ext uri="{FF2B5EF4-FFF2-40B4-BE49-F238E27FC236}">
                <a16:creationId xmlns:a16="http://schemas.microsoft.com/office/drawing/2014/main" id="{6D9ABBE4-CD79-44A5-BC91-6F9114943F1A}"/>
              </a:ext>
            </a:extLst>
          </p:cNvPr>
          <p:cNvSpPr>
            <a:spLocks/>
          </p:cNvSpPr>
          <p:nvPr/>
        </p:nvSpPr>
        <p:spPr bwMode="auto">
          <a:xfrm>
            <a:off x="7848600" y="2057400"/>
            <a:ext cx="1085850" cy="431800"/>
          </a:xfrm>
          <a:custGeom>
            <a:avLst/>
            <a:gdLst>
              <a:gd name="T0" fmla="*/ 2147483646 w 684"/>
              <a:gd name="T1" fmla="*/ 2147483646 h 272"/>
              <a:gd name="T2" fmla="*/ 2147483646 w 684"/>
              <a:gd name="T3" fmla="*/ 2147483646 h 272"/>
              <a:gd name="T4" fmla="*/ 2147483646 w 684"/>
              <a:gd name="T5" fmla="*/ 2147483646 h 272"/>
              <a:gd name="T6" fmla="*/ 2147483646 w 684"/>
              <a:gd name="T7" fmla="*/ 2147483646 h 272"/>
              <a:gd name="T8" fmla="*/ 2147483646 w 684"/>
              <a:gd name="T9" fmla="*/ 2147483646 h 272"/>
              <a:gd name="T10" fmla="*/ 2147483646 w 684"/>
              <a:gd name="T11" fmla="*/ 2147483646 h 272"/>
              <a:gd name="T12" fmla="*/ 2147483646 w 684"/>
              <a:gd name="T13" fmla="*/ 2147483646 h 272"/>
              <a:gd name="T14" fmla="*/ 2147483646 w 684"/>
              <a:gd name="T15" fmla="*/ 2147483646 h 272"/>
              <a:gd name="T16" fmla="*/ 2147483646 w 684"/>
              <a:gd name="T17" fmla="*/ 2147483646 h 272"/>
              <a:gd name="T18" fmla="*/ 2147483646 w 684"/>
              <a:gd name="T19" fmla="*/ 2147483646 h 272"/>
              <a:gd name="T20" fmla="*/ 2147483646 w 684"/>
              <a:gd name="T21" fmla="*/ 2147483646 h 272"/>
              <a:gd name="T22" fmla="*/ 2147483646 w 684"/>
              <a:gd name="T23" fmla="*/ 2147483646 h 272"/>
              <a:gd name="T24" fmla="*/ 2147483646 w 684"/>
              <a:gd name="T25" fmla="*/ 2147483646 h 272"/>
              <a:gd name="T26" fmla="*/ 2147483646 w 684"/>
              <a:gd name="T27" fmla="*/ 2147483646 h 272"/>
              <a:gd name="T28" fmla="*/ 2147483646 w 684"/>
              <a:gd name="T29" fmla="*/ 2147483646 h 272"/>
              <a:gd name="T30" fmla="*/ 2147483646 w 684"/>
              <a:gd name="T31" fmla="*/ 2147483646 h 272"/>
              <a:gd name="T32" fmla="*/ 2147483646 w 684"/>
              <a:gd name="T33" fmla="*/ 2147483646 h 272"/>
              <a:gd name="T34" fmla="*/ 2147483646 w 684"/>
              <a:gd name="T35" fmla="*/ 2147483646 h 272"/>
              <a:gd name="T36" fmla="*/ 2147483646 w 684"/>
              <a:gd name="T37" fmla="*/ 2147483646 h 272"/>
              <a:gd name="T38" fmla="*/ 2147483646 w 684"/>
              <a:gd name="T39" fmla="*/ 2147483646 h 272"/>
              <a:gd name="T40" fmla="*/ 2147483646 w 684"/>
              <a:gd name="T41" fmla="*/ 2147483646 h 272"/>
              <a:gd name="T42" fmla="*/ 2147483646 w 684"/>
              <a:gd name="T43" fmla="*/ 2147483646 h 272"/>
              <a:gd name="T44" fmla="*/ 2147483646 w 684"/>
              <a:gd name="T45" fmla="*/ 2147483646 h 272"/>
              <a:gd name="T46" fmla="*/ 2147483646 w 684"/>
              <a:gd name="T47" fmla="*/ 2147483646 h 272"/>
              <a:gd name="T48" fmla="*/ 2147483646 w 684"/>
              <a:gd name="T49" fmla="*/ 2147483646 h 272"/>
              <a:gd name="T50" fmla="*/ 2147483646 w 684"/>
              <a:gd name="T51" fmla="*/ 2147483646 h 272"/>
              <a:gd name="T52" fmla="*/ 2147483646 w 684"/>
              <a:gd name="T53" fmla="*/ 2147483646 h 272"/>
              <a:gd name="T54" fmla="*/ 2147483646 w 684"/>
              <a:gd name="T55" fmla="*/ 2147483646 h 272"/>
              <a:gd name="T56" fmla="*/ 2147483646 w 684"/>
              <a:gd name="T57" fmla="*/ 2147483646 h 272"/>
              <a:gd name="T58" fmla="*/ 2147483646 w 684"/>
              <a:gd name="T59" fmla="*/ 2147483646 h 272"/>
              <a:gd name="T60" fmla="*/ 2147483646 w 684"/>
              <a:gd name="T61" fmla="*/ 2147483646 h 272"/>
              <a:gd name="T62" fmla="*/ 2147483646 w 684"/>
              <a:gd name="T63" fmla="*/ 2147483646 h 272"/>
              <a:gd name="T64" fmla="*/ 2147483646 w 684"/>
              <a:gd name="T65" fmla="*/ 2147483646 h 272"/>
              <a:gd name="T66" fmla="*/ 2147483646 w 684"/>
              <a:gd name="T67" fmla="*/ 2147483646 h 272"/>
              <a:gd name="T68" fmla="*/ 2147483646 w 684"/>
              <a:gd name="T69" fmla="*/ 2147483646 h 272"/>
              <a:gd name="T70" fmla="*/ 2147483646 w 684"/>
              <a:gd name="T71" fmla="*/ 2147483646 h 2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4"/>
              <a:gd name="T109" fmla="*/ 0 h 272"/>
              <a:gd name="T110" fmla="*/ 684 w 684"/>
              <a:gd name="T111" fmla="*/ 272 h 2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4" h="272">
                <a:moveTo>
                  <a:pt x="0" y="136"/>
                </a:moveTo>
                <a:lnTo>
                  <a:pt x="1" y="147"/>
                </a:lnTo>
                <a:lnTo>
                  <a:pt x="3" y="158"/>
                </a:lnTo>
                <a:lnTo>
                  <a:pt x="10" y="170"/>
                </a:lnTo>
                <a:lnTo>
                  <a:pt x="19" y="181"/>
                </a:lnTo>
                <a:lnTo>
                  <a:pt x="31" y="192"/>
                </a:lnTo>
                <a:lnTo>
                  <a:pt x="44" y="204"/>
                </a:lnTo>
                <a:lnTo>
                  <a:pt x="61" y="213"/>
                </a:lnTo>
                <a:lnTo>
                  <a:pt x="77" y="222"/>
                </a:lnTo>
                <a:lnTo>
                  <a:pt x="98" y="231"/>
                </a:lnTo>
                <a:lnTo>
                  <a:pt x="120" y="239"/>
                </a:lnTo>
                <a:lnTo>
                  <a:pt x="144" y="247"/>
                </a:lnTo>
                <a:lnTo>
                  <a:pt x="169" y="252"/>
                </a:lnTo>
                <a:lnTo>
                  <a:pt x="196" y="258"/>
                </a:lnTo>
                <a:lnTo>
                  <a:pt x="224" y="263"/>
                </a:lnTo>
                <a:lnTo>
                  <a:pt x="251" y="267"/>
                </a:lnTo>
                <a:lnTo>
                  <a:pt x="281" y="269"/>
                </a:lnTo>
                <a:lnTo>
                  <a:pt x="310" y="271"/>
                </a:lnTo>
                <a:lnTo>
                  <a:pt x="339" y="271"/>
                </a:lnTo>
                <a:lnTo>
                  <a:pt x="369" y="271"/>
                </a:lnTo>
                <a:lnTo>
                  <a:pt x="399" y="269"/>
                </a:lnTo>
                <a:lnTo>
                  <a:pt x="428" y="265"/>
                </a:lnTo>
                <a:lnTo>
                  <a:pt x="457" y="263"/>
                </a:lnTo>
                <a:lnTo>
                  <a:pt x="485" y="258"/>
                </a:lnTo>
                <a:lnTo>
                  <a:pt x="512" y="252"/>
                </a:lnTo>
                <a:lnTo>
                  <a:pt x="536" y="247"/>
                </a:lnTo>
                <a:lnTo>
                  <a:pt x="559" y="239"/>
                </a:lnTo>
                <a:lnTo>
                  <a:pt x="582" y="231"/>
                </a:lnTo>
                <a:lnTo>
                  <a:pt x="601" y="222"/>
                </a:lnTo>
                <a:lnTo>
                  <a:pt x="621" y="213"/>
                </a:lnTo>
                <a:lnTo>
                  <a:pt x="636" y="204"/>
                </a:lnTo>
                <a:lnTo>
                  <a:pt x="650" y="192"/>
                </a:lnTo>
                <a:lnTo>
                  <a:pt x="662" y="181"/>
                </a:lnTo>
                <a:lnTo>
                  <a:pt x="671" y="170"/>
                </a:lnTo>
                <a:lnTo>
                  <a:pt x="677" y="158"/>
                </a:lnTo>
                <a:lnTo>
                  <a:pt x="681" y="147"/>
                </a:lnTo>
                <a:lnTo>
                  <a:pt x="683" y="136"/>
                </a:lnTo>
                <a:lnTo>
                  <a:pt x="681" y="123"/>
                </a:lnTo>
                <a:lnTo>
                  <a:pt x="677" y="112"/>
                </a:lnTo>
                <a:lnTo>
                  <a:pt x="671" y="100"/>
                </a:lnTo>
                <a:lnTo>
                  <a:pt x="662" y="88"/>
                </a:lnTo>
                <a:lnTo>
                  <a:pt x="650" y="79"/>
                </a:lnTo>
                <a:lnTo>
                  <a:pt x="636" y="69"/>
                </a:lnTo>
                <a:lnTo>
                  <a:pt x="621" y="58"/>
                </a:lnTo>
                <a:lnTo>
                  <a:pt x="601" y="48"/>
                </a:lnTo>
                <a:lnTo>
                  <a:pt x="582" y="39"/>
                </a:lnTo>
                <a:lnTo>
                  <a:pt x="559" y="31"/>
                </a:lnTo>
                <a:lnTo>
                  <a:pt x="536" y="25"/>
                </a:lnTo>
                <a:lnTo>
                  <a:pt x="511" y="19"/>
                </a:lnTo>
                <a:lnTo>
                  <a:pt x="485" y="12"/>
                </a:lnTo>
                <a:lnTo>
                  <a:pt x="457" y="9"/>
                </a:lnTo>
                <a:lnTo>
                  <a:pt x="428" y="4"/>
                </a:lnTo>
                <a:lnTo>
                  <a:pt x="399" y="2"/>
                </a:lnTo>
                <a:lnTo>
                  <a:pt x="369" y="1"/>
                </a:lnTo>
                <a:lnTo>
                  <a:pt x="339" y="0"/>
                </a:lnTo>
                <a:lnTo>
                  <a:pt x="310" y="1"/>
                </a:lnTo>
                <a:lnTo>
                  <a:pt x="281" y="2"/>
                </a:lnTo>
                <a:lnTo>
                  <a:pt x="251" y="4"/>
                </a:lnTo>
                <a:lnTo>
                  <a:pt x="224" y="9"/>
                </a:lnTo>
                <a:lnTo>
                  <a:pt x="196" y="12"/>
                </a:lnTo>
                <a:lnTo>
                  <a:pt x="169" y="19"/>
                </a:lnTo>
                <a:lnTo>
                  <a:pt x="144" y="25"/>
                </a:lnTo>
                <a:lnTo>
                  <a:pt x="120" y="31"/>
                </a:lnTo>
                <a:lnTo>
                  <a:pt x="98" y="40"/>
                </a:lnTo>
                <a:lnTo>
                  <a:pt x="77" y="48"/>
                </a:lnTo>
                <a:lnTo>
                  <a:pt x="60" y="58"/>
                </a:lnTo>
                <a:lnTo>
                  <a:pt x="44" y="69"/>
                </a:lnTo>
                <a:lnTo>
                  <a:pt x="31" y="79"/>
                </a:lnTo>
                <a:lnTo>
                  <a:pt x="19" y="88"/>
                </a:lnTo>
                <a:lnTo>
                  <a:pt x="10" y="100"/>
                </a:lnTo>
                <a:lnTo>
                  <a:pt x="3" y="113"/>
                </a:lnTo>
                <a:lnTo>
                  <a:pt x="1" y="123"/>
                </a:lnTo>
                <a:lnTo>
                  <a:pt x="0" y="13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29" name="Freeform 21">
            <a:extLst>
              <a:ext uri="{FF2B5EF4-FFF2-40B4-BE49-F238E27FC236}">
                <a16:creationId xmlns:a16="http://schemas.microsoft.com/office/drawing/2014/main" id="{0BA15960-C6DD-4A49-9392-C55D819500FA}"/>
              </a:ext>
            </a:extLst>
          </p:cNvPr>
          <p:cNvSpPr>
            <a:spLocks/>
          </p:cNvSpPr>
          <p:nvPr/>
        </p:nvSpPr>
        <p:spPr bwMode="auto">
          <a:xfrm>
            <a:off x="5334000" y="1600200"/>
            <a:ext cx="1525588" cy="481013"/>
          </a:xfrm>
          <a:custGeom>
            <a:avLst/>
            <a:gdLst>
              <a:gd name="T0" fmla="*/ 2147483646 w 961"/>
              <a:gd name="T1" fmla="*/ 2147483646 h 303"/>
              <a:gd name="T2" fmla="*/ 2147483646 w 961"/>
              <a:gd name="T3" fmla="*/ 2147483646 h 303"/>
              <a:gd name="T4" fmla="*/ 2147483646 w 961"/>
              <a:gd name="T5" fmla="*/ 2147483646 h 303"/>
              <a:gd name="T6" fmla="*/ 2147483646 w 961"/>
              <a:gd name="T7" fmla="*/ 2147483646 h 303"/>
              <a:gd name="T8" fmla="*/ 2147483646 w 961"/>
              <a:gd name="T9" fmla="*/ 2147483646 h 303"/>
              <a:gd name="T10" fmla="*/ 2147483646 w 961"/>
              <a:gd name="T11" fmla="*/ 2147483646 h 303"/>
              <a:gd name="T12" fmla="*/ 2147483646 w 961"/>
              <a:gd name="T13" fmla="*/ 2147483646 h 303"/>
              <a:gd name="T14" fmla="*/ 2147483646 w 961"/>
              <a:gd name="T15" fmla="*/ 2147483646 h 303"/>
              <a:gd name="T16" fmla="*/ 2147483646 w 961"/>
              <a:gd name="T17" fmla="*/ 2147483646 h 303"/>
              <a:gd name="T18" fmla="*/ 2147483646 w 961"/>
              <a:gd name="T19" fmla="*/ 2147483646 h 303"/>
              <a:gd name="T20" fmla="*/ 2147483646 w 961"/>
              <a:gd name="T21" fmla="*/ 2147483646 h 303"/>
              <a:gd name="T22" fmla="*/ 2147483646 w 961"/>
              <a:gd name="T23" fmla="*/ 2147483646 h 303"/>
              <a:gd name="T24" fmla="*/ 2147483646 w 961"/>
              <a:gd name="T25" fmla="*/ 2147483646 h 303"/>
              <a:gd name="T26" fmla="*/ 2147483646 w 961"/>
              <a:gd name="T27" fmla="*/ 2147483646 h 303"/>
              <a:gd name="T28" fmla="*/ 2147483646 w 961"/>
              <a:gd name="T29" fmla="*/ 2147483646 h 303"/>
              <a:gd name="T30" fmla="*/ 2147483646 w 961"/>
              <a:gd name="T31" fmla="*/ 2147483646 h 303"/>
              <a:gd name="T32" fmla="*/ 2147483646 w 961"/>
              <a:gd name="T33" fmla="*/ 2147483646 h 303"/>
              <a:gd name="T34" fmla="*/ 2147483646 w 961"/>
              <a:gd name="T35" fmla="*/ 2147483646 h 303"/>
              <a:gd name="T36" fmla="*/ 2147483646 w 961"/>
              <a:gd name="T37" fmla="*/ 2147483646 h 303"/>
              <a:gd name="T38" fmla="*/ 2147483646 w 961"/>
              <a:gd name="T39" fmla="*/ 2147483646 h 303"/>
              <a:gd name="T40" fmla="*/ 2147483646 w 961"/>
              <a:gd name="T41" fmla="*/ 2147483646 h 303"/>
              <a:gd name="T42" fmla="*/ 2147483646 w 961"/>
              <a:gd name="T43" fmla="*/ 2147483646 h 303"/>
              <a:gd name="T44" fmla="*/ 2147483646 w 961"/>
              <a:gd name="T45" fmla="*/ 2147483646 h 303"/>
              <a:gd name="T46" fmla="*/ 2147483646 w 961"/>
              <a:gd name="T47" fmla="*/ 2147483646 h 303"/>
              <a:gd name="T48" fmla="*/ 2147483646 w 961"/>
              <a:gd name="T49" fmla="*/ 2147483646 h 303"/>
              <a:gd name="T50" fmla="*/ 2147483646 w 961"/>
              <a:gd name="T51" fmla="*/ 2147483646 h 303"/>
              <a:gd name="T52" fmla="*/ 2147483646 w 961"/>
              <a:gd name="T53" fmla="*/ 2147483646 h 303"/>
              <a:gd name="T54" fmla="*/ 2147483646 w 961"/>
              <a:gd name="T55" fmla="*/ 2147483646 h 303"/>
              <a:gd name="T56" fmla="*/ 2147483646 w 961"/>
              <a:gd name="T57" fmla="*/ 2147483646 h 303"/>
              <a:gd name="T58" fmla="*/ 2147483646 w 961"/>
              <a:gd name="T59" fmla="*/ 2147483646 h 303"/>
              <a:gd name="T60" fmla="*/ 2147483646 w 961"/>
              <a:gd name="T61" fmla="*/ 2147483646 h 303"/>
              <a:gd name="T62" fmla="*/ 2147483646 w 961"/>
              <a:gd name="T63" fmla="*/ 2147483646 h 303"/>
              <a:gd name="T64" fmla="*/ 2147483646 w 961"/>
              <a:gd name="T65" fmla="*/ 2147483646 h 303"/>
              <a:gd name="T66" fmla="*/ 2147483646 w 961"/>
              <a:gd name="T67" fmla="*/ 2147483646 h 303"/>
              <a:gd name="T68" fmla="*/ 2147483646 w 961"/>
              <a:gd name="T69" fmla="*/ 2147483646 h 303"/>
              <a:gd name="T70" fmla="*/ 2147483646 w 961"/>
              <a:gd name="T71" fmla="*/ 2147483646 h 3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61"/>
              <a:gd name="T109" fmla="*/ 0 h 303"/>
              <a:gd name="T110" fmla="*/ 961 w 961"/>
              <a:gd name="T111" fmla="*/ 303 h 30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61" h="303">
                <a:moveTo>
                  <a:pt x="0" y="152"/>
                </a:moveTo>
                <a:lnTo>
                  <a:pt x="1" y="164"/>
                </a:lnTo>
                <a:lnTo>
                  <a:pt x="7" y="177"/>
                </a:lnTo>
                <a:lnTo>
                  <a:pt x="17" y="189"/>
                </a:lnTo>
                <a:lnTo>
                  <a:pt x="28" y="203"/>
                </a:lnTo>
                <a:lnTo>
                  <a:pt x="46" y="215"/>
                </a:lnTo>
                <a:lnTo>
                  <a:pt x="63" y="226"/>
                </a:lnTo>
                <a:lnTo>
                  <a:pt x="85" y="237"/>
                </a:lnTo>
                <a:lnTo>
                  <a:pt x="113" y="247"/>
                </a:lnTo>
                <a:lnTo>
                  <a:pt x="139" y="258"/>
                </a:lnTo>
                <a:lnTo>
                  <a:pt x="172" y="266"/>
                </a:lnTo>
                <a:lnTo>
                  <a:pt x="205" y="274"/>
                </a:lnTo>
                <a:lnTo>
                  <a:pt x="241" y="281"/>
                </a:lnTo>
                <a:lnTo>
                  <a:pt x="277" y="287"/>
                </a:lnTo>
                <a:lnTo>
                  <a:pt x="315" y="292"/>
                </a:lnTo>
                <a:lnTo>
                  <a:pt x="355" y="296"/>
                </a:lnTo>
                <a:lnTo>
                  <a:pt x="396" y="299"/>
                </a:lnTo>
                <a:lnTo>
                  <a:pt x="438" y="302"/>
                </a:lnTo>
                <a:lnTo>
                  <a:pt x="481" y="302"/>
                </a:lnTo>
                <a:lnTo>
                  <a:pt x="520" y="302"/>
                </a:lnTo>
                <a:lnTo>
                  <a:pt x="563" y="299"/>
                </a:lnTo>
                <a:lnTo>
                  <a:pt x="604" y="295"/>
                </a:lnTo>
                <a:lnTo>
                  <a:pt x="643" y="292"/>
                </a:lnTo>
                <a:lnTo>
                  <a:pt x="682" y="287"/>
                </a:lnTo>
                <a:lnTo>
                  <a:pt x="720" y="281"/>
                </a:lnTo>
                <a:lnTo>
                  <a:pt x="754" y="274"/>
                </a:lnTo>
                <a:lnTo>
                  <a:pt x="787" y="266"/>
                </a:lnTo>
                <a:lnTo>
                  <a:pt x="820" y="258"/>
                </a:lnTo>
                <a:lnTo>
                  <a:pt x="848" y="247"/>
                </a:lnTo>
                <a:lnTo>
                  <a:pt x="873" y="237"/>
                </a:lnTo>
                <a:lnTo>
                  <a:pt x="894" y="226"/>
                </a:lnTo>
                <a:lnTo>
                  <a:pt x="916" y="215"/>
                </a:lnTo>
                <a:lnTo>
                  <a:pt x="930" y="203"/>
                </a:lnTo>
                <a:lnTo>
                  <a:pt x="942" y="189"/>
                </a:lnTo>
                <a:lnTo>
                  <a:pt x="952" y="177"/>
                </a:lnTo>
                <a:lnTo>
                  <a:pt x="958" y="164"/>
                </a:lnTo>
                <a:lnTo>
                  <a:pt x="960" y="152"/>
                </a:lnTo>
                <a:lnTo>
                  <a:pt x="958" y="137"/>
                </a:lnTo>
                <a:lnTo>
                  <a:pt x="952" y="124"/>
                </a:lnTo>
                <a:lnTo>
                  <a:pt x="942" y="112"/>
                </a:lnTo>
                <a:lnTo>
                  <a:pt x="930" y="98"/>
                </a:lnTo>
                <a:lnTo>
                  <a:pt x="916" y="87"/>
                </a:lnTo>
                <a:lnTo>
                  <a:pt x="894" y="76"/>
                </a:lnTo>
                <a:lnTo>
                  <a:pt x="871" y="65"/>
                </a:lnTo>
                <a:lnTo>
                  <a:pt x="848" y="54"/>
                </a:lnTo>
                <a:lnTo>
                  <a:pt x="820" y="43"/>
                </a:lnTo>
                <a:lnTo>
                  <a:pt x="787" y="34"/>
                </a:lnTo>
                <a:lnTo>
                  <a:pt x="754" y="28"/>
                </a:lnTo>
                <a:lnTo>
                  <a:pt x="717" y="21"/>
                </a:lnTo>
                <a:lnTo>
                  <a:pt x="682" y="14"/>
                </a:lnTo>
                <a:lnTo>
                  <a:pt x="643" y="10"/>
                </a:lnTo>
                <a:lnTo>
                  <a:pt x="604" y="6"/>
                </a:lnTo>
                <a:lnTo>
                  <a:pt x="563" y="3"/>
                </a:lnTo>
                <a:lnTo>
                  <a:pt x="520" y="1"/>
                </a:lnTo>
                <a:lnTo>
                  <a:pt x="478" y="0"/>
                </a:lnTo>
                <a:lnTo>
                  <a:pt x="438" y="1"/>
                </a:lnTo>
                <a:lnTo>
                  <a:pt x="396" y="3"/>
                </a:lnTo>
                <a:lnTo>
                  <a:pt x="355" y="6"/>
                </a:lnTo>
                <a:lnTo>
                  <a:pt x="315" y="10"/>
                </a:lnTo>
                <a:lnTo>
                  <a:pt x="277" y="14"/>
                </a:lnTo>
                <a:lnTo>
                  <a:pt x="239" y="21"/>
                </a:lnTo>
                <a:lnTo>
                  <a:pt x="205" y="28"/>
                </a:lnTo>
                <a:lnTo>
                  <a:pt x="172" y="34"/>
                </a:lnTo>
                <a:lnTo>
                  <a:pt x="139" y="44"/>
                </a:lnTo>
                <a:lnTo>
                  <a:pt x="113" y="54"/>
                </a:lnTo>
                <a:lnTo>
                  <a:pt x="85" y="65"/>
                </a:lnTo>
                <a:lnTo>
                  <a:pt x="63" y="76"/>
                </a:lnTo>
                <a:lnTo>
                  <a:pt x="46" y="87"/>
                </a:lnTo>
                <a:lnTo>
                  <a:pt x="28" y="98"/>
                </a:lnTo>
                <a:lnTo>
                  <a:pt x="17" y="112"/>
                </a:lnTo>
                <a:lnTo>
                  <a:pt x="7" y="125"/>
                </a:lnTo>
                <a:lnTo>
                  <a:pt x="1" y="137"/>
                </a:lnTo>
                <a:lnTo>
                  <a:pt x="0" y="15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0" name="Freeform 22">
            <a:extLst>
              <a:ext uri="{FF2B5EF4-FFF2-40B4-BE49-F238E27FC236}">
                <a16:creationId xmlns:a16="http://schemas.microsoft.com/office/drawing/2014/main" id="{0328EBF1-DE2C-408C-B311-B01433CD7F65}"/>
              </a:ext>
            </a:extLst>
          </p:cNvPr>
          <p:cNvSpPr>
            <a:spLocks/>
          </p:cNvSpPr>
          <p:nvPr/>
        </p:nvSpPr>
        <p:spPr bwMode="auto">
          <a:xfrm>
            <a:off x="5734050" y="2740025"/>
            <a:ext cx="1463675" cy="431800"/>
          </a:xfrm>
          <a:custGeom>
            <a:avLst/>
            <a:gdLst>
              <a:gd name="T0" fmla="*/ 2147483646 w 809"/>
              <a:gd name="T1" fmla="*/ 2147483646 h 272"/>
              <a:gd name="T2" fmla="*/ 2147483646 w 809"/>
              <a:gd name="T3" fmla="*/ 0 h 272"/>
              <a:gd name="T4" fmla="*/ 0 w 809"/>
              <a:gd name="T5" fmla="*/ 0 h 272"/>
              <a:gd name="T6" fmla="*/ 0 w 809"/>
              <a:gd name="T7" fmla="*/ 2147483646 h 272"/>
              <a:gd name="T8" fmla="*/ 2147483646 w 809"/>
              <a:gd name="T9" fmla="*/ 2147483646 h 272"/>
              <a:gd name="T10" fmla="*/ 0 60000 65536"/>
              <a:gd name="T11" fmla="*/ 0 60000 65536"/>
              <a:gd name="T12" fmla="*/ 0 60000 65536"/>
              <a:gd name="T13" fmla="*/ 0 60000 65536"/>
              <a:gd name="T14" fmla="*/ 0 60000 65536"/>
              <a:gd name="T15" fmla="*/ 0 w 809"/>
              <a:gd name="T16" fmla="*/ 0 h 272"/>
              <a:gd name="T17" fmla="*/ 809 w 809"/>
              <a:gd name="T18" fmla="*/ 272 h 272"/>
            </a:gdLst>
            <a:ahLst/>
            <a:cxnLst>
              <a:cxn ang="T10">
                <a:pos x="T0" y="T1"/>
              </a:cxn>
              <a:cxn ang="T11">
                <a:pos x="T2" y="T3"/>
              </a:cxn>
              <a:cxn ang="T12">
                <a:pos x="T4" y="T5"/>
              </a:cxn>
              <a:cxn ang="T13">
                <a:pos x="T6" y="T7"/>
              </a:cxn>
              <a:cxn ang="T14">
                <a:pos x="T8" y="T9"/>
              </a:cxn>
            </a:cxnLst>
            <a:rect l="T15" t="T16" r="T17" b="T18"/>
            <a:pathLst>
              <a:path w="809" h="272">
                <a:moveTo>
                  <a:pt x="808" y="271"/>
                </a:moveTo>
                <a:lnTo>
                  <a:pt x="808" y="0"/>
                </a:lnTo>
                <a:lnTo>
                  <a:pt x="0" y="0"/>
                </a:lnTo>
                <a:lnTo>
                  <a:pt x="0" y="271"/>
                </a:lnTo>
                <a:lnTo>
                  <a:pt x="808" y="27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1" name="Freeform 23">
            <a:extLst>
              <a:ext uri="{FF2B5EF4-FFF2-40B4-BE49-F238E27FC236}">
                <a16:creationId xmlns:a16="http://schemas.microsoft.com/office/drawing/2014/main" id="{53A43931-A565-4214-BB20-878904824596}"/>
              </a:ext>
            </a:extLst>
          </p:cNvPr>
          <p:cNvSpPr>
            <a:spLocks/>
          </p:cNvSpPr>
          <p:nvPr/>
        </p:nvSpPr>
        <p:spPr bwMode="auto">
          <a:xfrm>
            <a:off x="7577138" y="2740025"/>
            <a:ext cx="1463675" cy="414338"/>
          </a:xfrm>
          <a:custGeom>
            <a:avLst/>
            <a:gdLst>
              <a:gd name="T0" fmla="*/ 2147483646 w 911"/>
              <a:gd name="T1" fmla="*/ 2147483646 h 261"/>
              <a:gd name="T2" fmla="*/ 2147483646 w 911"/>
              <a:gd name="T3" fmla="*/ 0 h 261"/>
              <a:gd name="T4" fmla="*/ 0 w 911"/>
              <a:gd name="T5" fmla="*/ 0 h 261"/>
              <a:gd name="T6" fmla="*/ 0 w 911"/>
              <a:gd name="T7" fmla="*/ 2147483646 h 261"/>
              <a:gd name="T8" fmla="*/ 2147483646 w 911"/>
              <a:gd name="T9" fmla="*/ 2147483646 h 261"/>
              <a:gd name="T10" fmla="*/ 0 60000 65536"/>
              <a:gd name="T11" fmla="*/ 0 60000 65536"/>
              <a:gd name="T12" fmla="*/ 0 60000 65536"/>
              <a:gd name="T13" fmla="*/ 0 60000 65536"/>
              <a:gd name="T14" fmla="*/ 0 60000 65536"/>
              <a:gd name="T15" fmla="*/ 0 w 911"/>
              <a:gd name="T16" fmla="*/ 0 h 261"/>
              <a:gd name="T17" fmla="*/ 911 w 911"/>
              <a:gd name="T18" fmla="*/ 261 h 261"/>
            </a:gdLst>
            <a:ahLst/>
            <a:cxnLst>
              <a:cxn ang="T10">
                <a:pos x="T0" y="T1"/>
              </a:cxn>
              <a:cxn ang="T11">
                <a:pos x="T2" y="T3"/>
              </a:cxn>
              <a:cxn ang="T12">
                <a:pos x="T4" y="T5"/>
              </a:cxn>
              <a:cxn ang="T13">
                <a:pos x="T6" y="T7"/>
              </a:cxn>
              <a:cxn ang="T14">
                <a:pos x="T8" y="T9"/>
              </a:cxn>
            </a:cxnLst>
            <a:rect l="T15" t="T16" r="T17" b="T18"/>
            <a:pathLst>
              <a:path w="911" h="261">
                <a:moveTo>
                  <a:pt x="910" y="260"/>
                </a:moveTo>
                <a:lnTo>
                  <a:pt x="910" y="0"/>
                </a:lnTo>
                <a:lnTo>
                  <a:pt x="0" y="0"/>
                </a:lnTo>
                <a:lnTo>
                  <a:pt x="0" y="260"/>
                </a:lnTo>
                <a:lnTo>
                  <a:pt x="910" y="26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2" name="Freeform 24">
            <a:extLst>
              <a:ext uri="{FF2B5EF4-FFF2-40B4-BE49-F238E27FC236}">
                <a16:creationId xmlns:a16="http://schemas.microsoft.com/office/drawing/2014/main" id="{E9CEE057-BCC5-482E-B522-4231F37BF772}"/>
              </a:ext>
            </a:extLst>
          </p:cNvPr>
          <p:cNvSpPr>
            <a:spLocks/>
          </p:cNvSpPr>
          <p:nvPr/>
        </p:nvSpPr>
        <p:spPr bwMode="auto">
          <a:xfrm>
            <a:off x="6975475" y="1727200"/>
            <a:ext cx="722313" cy="484188"/>
          </a:xfrm>
          <a:custGeom>
            <a:avLst/>
            <a:gdLst>
              <a:gd name="T0" fmla="*/ 2147483646 w 455"/>
              <a:gd name="T1" fmla="*/ 0 h 305"/>
              <a:gd name="T2" fmla="*/ 2147483646 w 455"/>
              <a:gd name="T3" fmla="*/ 2147483646 h 305"/>
              <a:gd name="T4" fmla="*/ 0 w 455"/>
              <a:gd name="T5" fmla="*/ 2147483646 h 305"/>
              <a:gd name="T6" fmla="*/ 2147483646 w 455"/>
              <a:gd name="T7" fmla="*/ 0 h 305"/>
              <a:gd name="T8" fmla="*/ 0 60000 65536"/>
              <a:gd name="T9" fmla="*/ 0 60000 65536"/>
              <a:gd name="T10" fmla="*/ 0 60000 65536"/>
              <a:gd name="T11" fmla="*/ 0 60000 65536"/>
              <a:gd name="T12" fmla="*/ 0 w 455"/>
              <a:gd name="T13" fmla="*/ 0 h 305"/>
              <a:gd name="T14" fmla="*/ 455 w 455"/>
              <a:gd name="T15" fmla="*/ 305 h 305"/>
            </a:gdLst>
            <a:ahLst/>
            <a:cxnLst>
              <a:cxn ang="T8">
                <a:pos x="T0" y="T1"/>
              </a:cxn>
              <a:cxn ang="T9">
                <a:pos x="T2" y="T3"/>
              </a:cxn>
              <a:cxn ang="T10">
                <a:pos x="T4" y="T5"/>
              </a:cxn>
              <a:cxn ang="T11">
                <a:pos x="T6" y="T7"/>
              </a:cxn>
            </a:cxnLst>
            <a:rect l="T12" t="T13" r="T14" b="T15"/>
            <a:pathLst>
              <a:path w="455" h="305">
                <a:moveTo>
                  <a:pt x="226" y="0"/>
                </a:moveTo>
                <a:lnTo>
                  <a:pt x="454" y="304"/>
                </a:lnTo>
                <a:lnTo>
                  <a:pt x="0" y="304"/>
                </a:lnTo>
                <a:lnTo>
                  <a:pt x="226" y="0"/>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3" name="Rectangle 25">
            <a:extLst>
              <a:ext uri="{FF2B5EF4-FFF2-40B4-BE49-F238E27FC236}">
                <a16:creationId xmlns:a16="http://schemas.microsoft.com/office/drawing/2014/main" id="{77ADC4C6-5064-45F1-953B-FBA29A0F3EDA}"/>
              </a:ext>
            </a:extLst>
          </p:cNvPr>
          <p:cNvSpPr>
            <a:spLocks noChangeArrowheads="1"/>
          </p:cNvSpPr>
          <p:nvPr/>
        </p:nvSpPr>
        <p:spPr bwMode="auto">
          <a:xfrm>
            <a:off x="7086600" y="1817688"/>
            <a:ext cx="579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2000" b="1">
                <a:solidFill>
                  <a:schemeClr val="accent2"/>
                </a:solidFill>
              </a:rPr>
              <a:t>IsA</a:t>
            </a:r>
            <a:endParaRPr lang="en-US" altLang="en-US" sz="1800" b="1">
              <a:solidFill>
                <a:schemeClr val="accent2"/>
              </a:solidFill>
            </a:endParaRPr>
          </a:p>
        </p:txBody>
      </p:sp>
      <p:sp>
        <p:nvSpPr>
          <p:cNvPr id="17434" name="Rectangle 26">
            <a:extLst>
              <a:ext uri="{FF2B5EF4-FFF2-40B4-BE49-F238E27FC236}">
                <a16:creationId xmlns:a16="http://schemas.microsoft.com/office/drawing/2014/main" id="{9C579545-9B86-49ED-B327-3B52AE6CB5B5}"/>
              </a:ext>
            </a:extLst>
          </p:cNvPr>
          <p:cNvSpPr>
            <a:spLocks noChangeArrowheads="1"/>
          </p:cNvSpPr>
          <p:nvPr/>
        </p:nvSpPr>
        <p:spPr bwMode="auto">
          <a:xfrm>
            <a:off x="5716588" y="2822575"/>
            <a:ext cx="14636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Hourly_Emp</a:t>
            </a:r>
          </a:p>
        </p:txBody>
      </p:sp>
      <p:sp>
        <p:nvSpPr>
          <p:cNvPr id="17435" name="Rectangle 27">
            <a:extLst>
              <a:ext uri="{FF2B5EF4-FFF2-40B4-BE49-F238E27FC236}">
                <a16:creationId xmlns:a16="http://schemas.microsoft.com/office/drawing/2014/main" id="{93917FF2-FBBB-49EE-A337-4E9D96360324}"/>
              </a:ext>
            </a:extLst>
          </p:cNvPr>
          <p:cNvSpPr>
            <a:spLocks noChangeArrowheads="1"/>
          </p:cNvSpPr>
          <p:nvPr/>
        </p:nvSpPr>
        <p:spPr bwMode="auto">
          <a:xfrm>
            <a:off x="7824788" y="2128838"/>
            <a:ext cx="1184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contractid</a:t>
            </a:r>
          </a:p>
        </p:txBody>
      </p:sp>
      <p:sp>
        <p:nvSpPr>
          <p:cNvPr id="17436" name="Rectangle 28">
            <a:extLst>
              <a:ext uri="{FF2B5EF4-FFF2-40B4-BE49-F238E27FC236}">
                <a16:creationId xmlns:a16="http://schemas.microsoft.com/office/drawing/2014/main" id="{908E5A00-2B75-4108-9904-911D5A1628BB}"/>
              </a:ext>
            </a:extLst>
          </p:cNvPr>
          <p:cNvSpPr>
            <a:spLocks noChangeArrowheads="1"/>
          </p:cNvSpPr>
          <p:nvPr/>
        </p:nvSpPr>
        <p:spPr bwMode="auto">
          <a:xfrm>
            <a:off x="5407025" y="1673225"/>
            <a:ext cx="15906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hours_worked</a:t>
            </a:r>
          </a:p>
        </p:txBody>
      </p:sp>
      <p:sp>
        <p:nvSpPr>
          <p:cNvPr id="17437" name="Line 29">
            <a:extLst>
              <a:ext uri="{FF2B5EF4-FFF2-40B4-BE49-F238E27FC236}">
                <a16:creationId xmlns:a16="http://schemas.microsoft.com/office/drawing/2014/main" id="{AE5BAD38-6800-4454-AD93-B19E0B2F1F93}"/>
              </a:ext>
            </a:extLst>
          </p:cNvPr>
          <p:cNvSpPr>
            <a:spLocks noChangeShapeType="1"/>
          </p:cNvSpPr>
          <p:nvPr/>
        </p:nvSpPr>
        <p:spPr bwMode="auto">
          <a:xfrm flipH="1">
            <a:off x="6389688" y="2195513"/>
            <a:ext cx="774700" cy="53498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38" name="Line 30">
            <a:extLst>
              <a:ext uri="{FF2B5EF4-FFF2-40B4-BE49-F238E27FC236}">
                <a16:creationId xmlns:a16="http://schemas.microsoft.com/office/drawing/2014/main" id="{C355704D-B22C-41EA-9468-4AC4E126516C}"/>
              </a:ext>
            </a:extLst>
          </p:cNvPr>
          <p:cNvSpPr>
            <a:spLocks noChangeShapeType="1"/>
          </p:cNvSpPr>
          <p:nvPr/>
        </p:nvSpPr>
        <p:spPr bwMode="auto">
          <a:xfrm>
            <a:off x="7415213" y="2195513"/>
            <a:ext cx="785812" cy="53498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39" name="Line 31">
            <a:extLst>
              <a:ext uri="{FF2B5EF4-FFF2-40B4-BE49-F238E27FC236}">
                <a16:creationId xmlns:a16="http://schemas.microsoft.com/office/drawing/2014/main" id="{330276C8-EB78-4DF0-96D3-C9B7B3C487BD}"/>
              </a:ext>
            </a:extLst>
          </p:cNvPr>
          <p:cNvSpPr>
            <a:spLocks noChangeShapeType="1"/>
          </p:cNvSpPr>
          <p:nvPr/>
        </p:nvSpPr>
        <p:spPr bwMode="auto">
          <a:xfrm>
            <a:off x="8383588" y="2516188"/>
            <a:ext cx="0" cy="2286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40" name="Line 32">
            <a:extLst>
              <a:ext uri="{FF2B5EF4-FFF2-40B4-BE49-F238E27FC236}">
                <a16:creationId xmlns:a16="http://schemas.microsoft.com/office/drawing/2014/main" id="{FEF8DC03-9B26-4A5A-A210-FD580116BB80}"/>
              </a:ext>
            </a:extLst>
          </p:cNvPr>
          <p:cNvSpPr>
            <a:spLocks noChangeShapeType="1"/>
          </p:cNvSpPr>
          <p:nvPr/>
        </p:nvSpPr>
        <p:spPr bwMode="auto">
          <a:xfrm>
            <a:off x="6076950" y="2078038"/>
            <a:ext cx="0" cy="65246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41" name="Line 35">
            <a:extLst>
              <a:ext uri="{FF2B5EF4-FFF2-40B4-BE49-F238E27FC236}">
                <a16:creationId xmlns:a16="http://schemas.microsoft.com/office/drawing/2014/main" id="{BAE379EB-5D13-4D39-8AFE-94309BC50778}"/>
              </a:ext>
            </a:extLst>
          </p:cNvPr>
          <p:cNvSpPr>
            <a:spLocks noChangeShapeType="1"/>
          </p:cNvSpPr>
          <p:nvPr/>
        </p:nvSpPr>
        <p:spPr bwMode="auto">
          <a:xfrm flipV="1">
            <a:off x="7315200" y="1441450"/>
            <a:ext cx="0" cy="3175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42" name="Rectangle 33">
            <a:extLst>
              <a:ext uri="{FF2B5EF4-FFF2-40B4-BE49-F238E27FC236}">
                <a16:creationId xmlns:a16="http://schemas.microsoft.com/office/drawing/2014/main" id="{3787E3E3-62DA-4FE0-9429-09EB355C1457}"/>
              </a:ext>
            </a:extLst>
          </p:cNvPr>
          <p:cNvSpPr>
            <a:spLocks noChangeArrowheads="1"/>
          </p:cNvSpPr>
          <p:nvPr/>
        </p:nvSpPr>
        <p:spPr bwMode="auto">
          <a:xfrm>
            <a:off x="228600" y="3505200"/>
            <a:ext cx="8915400" cy="226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buFont typeface="Monotype Sorts" pitchFamily="6" charset="2"/>
              <a:buChar char=""/>
            </a:pPr>
            <a:r>
              <a:rPr lang="en-US" altLang="en-US" sz="2800" b="1"/>
              <a:t>D</a:t>
            </a:r>
            <a:r>
              <a:rPr lang="en-US" altLang="en-US" sz="2800"/>
              <a:t> </a:t>
            </a:r>
            <a:r>
              <a:rPr lang="en-US" altLang="en-US" b="1">
                <a:solidFill>
                  <a:schemeClr val="accent2"/>
                </a:solidFill>
              </a:rPr>
              <a:t>IsA</a:t>
            </a:r>
            <a:r>
              <a:rPr lang="en-US" altLang="en-US" sz="2800"/>
              <a:t> </a:t>
            </a:r>
            <a:r>
              <a:rPr lang="en-US" altLang="en-US" sz="2800" b="1"/>
              <a:t>C</a:t>
            </a:r>
            <a:r>
              <a:rPr lang="en-US" altLang="en-US" sz="2800"/>
              <a:t> </a:t>
            </a:r>
            <a:r>
              <a:rPr lang="en-US" altLang="en-US" sz="2800" i="1"/>
              <a:t>test</a:t>
            </a:r>
            <a:r>
              <a:rPr lang="en-US" altLang="en-US" sz="2800" u="sng">
                <a:solidFill>
                  <a:srgbClr val="0000FF"/>
                </a:solidFill>
              </a:rPr>
              <a:t>: every D entity set instance is also a C entity set instance. </a:t>
            </a:r>
            <a:r>
              <a:rPr lang="en-US" altLang="en-US" u="sng">
                <a:solidFill>
                  <a:srgbClr val="0000FF"/>
                </a:solidFill>
              </a:rPr>
              <a:t>(Therefore the number of D instances must be less than or equal to the number of C instances)</a:t>
            </a:r>
          </a:p>
          <a:p>
            <a:pPr>
              <a:buFont typeface="Monotype Sorts" pitchFamily="6" charset="2"/>
              <a:buChar char=""/>
            </a:pPr>
            <a:r>
              <a:rPr lang="en-US" altLang="en-US"/>
              <a:t> Attributes are </a:t>
            </a:r>
            <a:r>
              <a:rPr lang="en-US" altLang="en-US" i="1">
                <a:solidFill>
                  <a:srgbClr val="FF0000"/>
                </a:solidFill>
              </a:rPr>
              <a:t>inherited</a:t>
            </a:r>
            <a:r>
              <a:rPr lang="en-US" altLang="en-US"/>
              <a:t>. (So are relationships)</a:t>
            </a:r>
          </a:p>
          <a:p>
            <a:pPr>
              <a:buFont typeface="Monotype Sorts" pitchFamily="6" charset="2"/>
              <a:buChar char=""/>
            </a:pPr>
            <a:r>
              <a:rPr lang="en-US" altLang="en-US"/>
              <a:t> Superclass specifies the key, which is inherited</a:t>
            </a:r>
            <a:endParaRPr lang="en-US" altLang="en-US" sz="2800"/>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9B2A012-5C81-4060-A6E0-02C53C03E978}"/>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endParaRPr lang="en-US" altLang="en-US" sz="2000"/>
          </a:p>
        </p:txBody>
      </p:sp>
      <p:sp>
        <p:nvSpPr>
          <p:cNvPr id="19459" name="Rectangle 3">
            <a:extLst>
              <a:ext uri="{FF2B5EF4-FFF2-40B4-BE49-F238E27FC236}">
                <a16:creationId xmlns:a16="http://schemas.microsoft.com/office/drawing/2014/main" id="{42F9B099-C320-4973-8932-75DBA56A5A5C}"/>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endParaRPr lang="en-US" altLang="en-US" sz="2000"/>
          </a:p>
        </p:txBody>
      </p:sp>
      <p:sp>
        <p:nvSpPr>
          <p:cNvPr id="19460" name="Rectangle 4">
            <a:extLst>
              <a:ext uri="{FF2B5EF4-FFF2-40B4-BE49-F238E27FC236}">
                <a16:creationId xmlns:a16="http://schemas.microsoft.com/office/drawing/2014/main" id="{F3586EE4-0C03-440E-8CC3-37E933C71916}"/>
              </a:ext>
            </a:extLst>
          </p:cNvPr>
          <p:cNvSpPr>
            <a:spLocks noGrp="1" noChangeArrowheads="1"/>
          </p:cNvSpPr>
          <p:nvPr>
            <p:ph type="title"/>
          </p:nvPr>
        </p:nvSpPr>
        <p:spPr>
          <a:noFill/>
        </p:spPr>
        <p:txBody>
          <a:bodyPr/>
          <a:lstStyle/>
          <a:p>
            <a:r>
              <a:rPr lang="en-US" altLang="en-US"/>
              <a:t>IsA </a:t>
            </a:r>
            <a:r>
              <a:rPr lang="en-US" altLang="ja-JP"/>
              <a:t>Hierarchies</a:t>
            </a:r>
            <a:endParaRPr lang="en-US" altLang="en-US"/>
          </a:p>
        </p:txBody>
      </p:sp>
      <p:sp>
        <p:nvSpPr>
          <p:cNvPr id="19461" name="Rectangle 5">
            <a:extLst>
              <a:ext uri="{FF2B5EF4-FFF2-40B4-BE49-F238E27FC236}">
                <a16:creationId xmlns:a16="http://schemas.microsoft.com/office/drawing/2014/main" id="{FF5F7DBB-2A71-49DD-9CDC-B645D157E86F}"/>
              </a:ext>
            </a:extLst>
          </p:cNvPr>
          <p:cNvSpPr>
            <a:spLocks noChangeArrowheads="1"/>
          </p:cNvSpPr>
          <p:nvPr/>
        </p:nvSpPr>
        <p:spPr bwMode="auto">
          <a:xfrm>
            <a:off x="7499350" y="2781300"/>
            <a:ext cx="1641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Contract_Emp</a:t>
            </a:r>
          </a:p>
        </p:txBody>
      </p:sp>
      <p:sp>
        <p:nvSpPr>
          <p:cNvPr id="19462" name="Freeform 6">
            <a:extLst>
              <a:ext uri="{FF2B5EF4-FFF2-40B4-BE49-F238E27FC236}">
                <a16:creationId xmlns:a16="http://schemas.microsoft.com/office/drawing/2014/main" id="{C364D762-A12A-4B65-9FB0-853562BBC234}"/>
              </a:ext>
            </a:extLst>
          </p:cNvPr>
          <p:cNvSpPr>
            <a:spLocks/>
          </p:cNvSpPr>
          <p:nvPr/>
        </p:nvSpPr>
        <p:spPr bwMode="auto">
          <a:xfrm>
            <a:off x="5781675" y="400050"/>
            <a:ext cx="1055688" cy="390525"/>
          </a:xfrm>
          <a:custGeom>
            <a:avLst/>
            <a:gdLst>
              <a:gd name="T0" fmla="*/ 2147483646 w 665"/>
              <a:gd name="T1" fmla="*/ 2147483646 h 246"/>
              <a:gd name="T2" fmla="*/ 2147483646 w 665"/>
              <a:gd name="T3" fmla="*/ 2147483646 h 246"/>
              <a:gd name="T4" fmla="*/ 2147483646 w 665"/>
              <a:gd name="T5" fmla="*/ 2147483646 h 246"/>
              <a:gd name="T6" fmla="*/ 2147483646 w 665"/>
              <a:gd name="T7" fmla="*/ 2147483646 h 246"/>
              <a:gd name="T8" fmla="*/ 2147483646 w 665"/>
              <a:gd name="T9" fmla="*/ 2147483646 h 246"/>
              <a:gd name="T10" fmla="*/ 2147483646 w 665"/>
              <a:gd name="T11" fmla="*/ 2147483646 h 246"/>
              <a:gd name="T12" fmla="*/ 2147483646 w 665"/>
              <a:gd name="T13" fmla="*/ 2147483646 h 246"/>
              <a:gd name="T14" fmla="*/ 2147483646 w 665"/>
              <a:gd name="T15" fmla="*/ 2147483646 h 246"/>
              <a:gd name="T16" fmla="*/ 2147483646 w 665"/>
              <a:gd name="T17" fmla="*/ 2147483646 h 246"/>
              <a:gd name="T18" fmla="*/ 2147483646 w 665"/>
              <a:gd name="T19" fmla="*/ 2147483646 h 246"/>
              <a:gd name="T20" fmla="*/ 2147483646 w 665"/>
              <a:gd name="T21" fmla="*/ 2147483646 h 246"/>
              <a:gd name="T22" fmla="*/ 2147483646 w 665"/>
              <a:gd name="T23" fmla="*/ 2147483646 h 246"/>
              <a:gd name="T24" fmla="*/ 2147483646 w 665"/>
              <a:gd name="T25" fmla="*/ 2147483646 h 246"/>
              <a:gd name="T26" fmla="*/ 2147483646 w 665"/>
              <a:gd name="T27" fmla="*/ 2147483646 h 246"/>
              <a:gd name="T28" fmla="*/ 2147483646 w 665"/>
              <a:gd name="T29" fmla="*/ 2147483646 h 246"/>
              <a:gd name="T30" fmla="*/ 2147483646 w 665"/>
              <a:gd name="T31" fmla="*/ 2147483646 h 246"/>
              <a:gd name="T32" fmla="*/ 2147483646 w 665"/>
              <a:gd name="T33" fmla="*/ 2147483646 h 246"/>
              <a:gd name="T34" fmla="*/ 2147483646 w 665"/>
              <a:gd name="T35" fmla="*/ 2147483646 h 246"/>
              <a:gd name="T36" fmla="*/ 2147483646 w 665"/>
              <a:gd name="T37" fmla="*/ 2147483646 h 246"/>
              <a:gd name="T38" fmla="*/ 2147483646 w 665"/>
              <a:gd name="T39" fmla="*/ 2147483646 h 246"/>
              <a:gd name="T40" fmla="*/ 2147483646 w 665"/>
              <a:gd name="T41" fmla="*/ 2147483646 h 246"/>
              <a:gd name="T42" fmla="*/ 2147483646 w 665"/>
              <a:gd name="T43" fmla="*/ 2147483646 h 246"/>
              <a:gd name="T44" fmla="*/ 2147483646 w 665"/>
              <a:gd name="T45" fmla="*/ 2147483646 h 246"/>
              <a:gd name="T46" fmla="*/ 2147483646 w 665"/>
              <a:gd name="T47" fmla="*/ 2147483646 h 246"/>
              <a:gd name="T48" fmla="*/ 2147483646 w 665"/>
              <a:gd name="T49" fmla="*/ 2147483646 h 246"/>
              <a:gd name="T50" fmla="*/ 2147483646 w 665"/>
              <a:gd name="T51" fmla="*/ 2147483646 h 246"/>
              <a:gd name="T52" fmla="*/ 2147483646 w 665"/>
              <a:gd name="T53" fmla="*/ 2147483646 h 246"/>
              <a:gd name="T54" fmla="*/ 2147483646 w 665"/>
              <a:gd name="T55" fmla="*/ 2147483646 h 246"/>
              <a:gd name="T56" fmla="*/ 2147483646 w 665"/>
              <a:gd name="T57" fmla="*/ 2147483646 h 246"/>
              <a:gd name="T58" fmla="*/ 2147483646 w 665"/>
              <a:gd name="T59" fmla="*/ 2147483646 h 246"/>
              <a:gd name="T60" fmla="*/ 2147483646 w 665"/>
              <a:gd name="T61" fmla="*/ 2147483646 h 246"/>
              <a:gd name="T62" fmla="*/ 2147483646 w 665"/>
              <a:gd name="T63" fmla="*/ 2147483646 h 246"/>
              <a:gd name="T64" fmla="*/ 2147483646 w 665"/>
              <a:gd name="T65" fmla="*/ 2147483646 h 246"/>
              <a:gd name="T66" fmla="*/ 2147483646 w 665"/>
              <a:gd name="T67" fmla="*/ 2147483646 h 246"/>
              <a:gd name="T68" fmla="*/ 2147483646 w 665"/>
              <a:gd name="T69" fmla="*/ 2147483646 h 246"/>
              <a:gd name="T70" fmla="*/ 2147483646 w 665"/>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46"/>
              <a:gd name="T110" fmla="*/ 665 w 665"/>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46">
                <a:moveTo>
                  <a:pt x="664" y="123"/>
                </a:moveTo>
                <a:lnTo>
                  <a:pt x="662" y="111"/>
                </a:lnTo>
                <a:lnTo>
                  <a:pt x="658" y="101"/>
                </a:lnTo>
                <a:lnTo>
                  <a:pt x="653" y="90"/>
                </a:lnTo>
                <a:lnTo>
                  <a:pt x="644" y="80"/>
                </a:lnTo>
                <a:lnTo>
                  <a:pt x="633" y="70"/>
                </a:lnTo>
                <a:lnTo>
                  <a:pt x="620" y="62"/>
                </a:lnTo>
                <a:lnTo>
                  <a:pt x="604" y="52"/>
                </a:lnTo>
                <a:lnTo>
                  <a:pt x="587" y="43"/>
                </a:lnTo>
                <a:lnTo>
                  <a:pt x="567" y="35"/>
                </a:lnTo>
                <a:lnTo>
                  <a:pt x="546" y="28"/>
                </a:lnTo>
                <a:lnTo>
                  <a:pt x="522" y="23"/>
                </a:lnTo>
                <a:lnTo>
                  <a:pt x="498" y="17"/>
                </a:lnTo>
                <a:lnTo>
                  <a:pt x="473" y="11"/>
                </a:lnTo>
                <a:lnTo>
                  <a:pt x="446" y="8"/>
                </a:lnTo>
                <a:lnTo>
                  <a:pt x="418" y="4"/>
                </a:lnTo>
                <a:lnTo>
                  <a:pt x="389" y="2"/>
                </a:lnTo>
                <a:lnTo>
                  <a:pt x="361" y="1"/>
                </a:lnTo>
                <a:lnTo>
                  <a:pt x="332" y="0"/>
                </a:lnTo>
                <a:lnTo>
                  <a:pt x="303" y="1"/>
                </a:lnTo>
                <a:lnTo>
                  <a:pt x="275" y="2"/>
                </a:lnTo>
                <a:lnTo>
                  <a:pt x="246" y="4"/>
                </a:lnTo>
                <a:lnTo>
                  <a:pt x="218" y="8"/>
                </a:lnTo>
                <a:lnTo>
                  <a:pt x="192" y="11"/>
                </a:lnTo>
                <a:lnTo>
                  <a:pt x="166" y="17"/>
                </a:lnTo>
                <a:lnTo>
                  <a:pt x="141" y="23"/>
                </a:lnTo>
                <a:lnTo>
                  <a:pt x="119" y="28"/>
                </a:lnTo>
                <a:lnTo>
                  <a:pt x="98" y="35"/>
                </a:lnTo>
                <a:lnTo>
                  <a:pt x="78" y="43"/>
                </a:lnTo>
                <a:lnTo>
                  <a:pt x="60" y="52"/>
                </a:lnTo>
                <a:lnTo>
                  <a:pt x="45" y="62"/>
                </a:lnTo>
                <a:lnTo>
                  <a:pt x="31" y="70"/>
                </a:lnTo>
                <a:lnTo>
                  <a:pt x="21" y="80"/>
                </a:lnTo>
                <a:lnTo>
                  <a:pt x="11" y="90"/>
                </a:lnTo>
                <a:lnTo>
                  <a:pt x="5" y="101"/>
                </a:lnTo>
                <a:lnTo>
                  <a:pt x="1" y="111"/>
                </a:lnTo>
                <a:lnTo>
                  <a:pt x="0" y="123"/>
                </a:lnTo>
                <a:lnTo>
                  <a:pt x="1" y="133"/>
                </a:lnTo>
                <a:lnTo>
                  <a:pt x="5" y="143"/>
                </a:lnTo>
                <a:lnTo>
                  <a:pt x="11" y="154"/>
                </a:lnTo>
                <a:lnTo>
                  <a:pt x="21" y="164"/>
                </a:lnTo>
                <a:lnTo>
                  <a:pt x="31" y="174"/>
                </a:lnTo>
                <a:lnTo>
                  <a:pt x="45" y="184"/>
                </a:lnTo>
                <a:lnTo>
                  <a:pt x="60" y="193"/>
                </a:lnTo>
                <a:lnTo>
                  <a:pt x="78" y="201"/>
                </a:lnTo>
                <a:lnTo>
                  <a:pt x="98" y="209"/>
                </a:lnTo>
                <a:lnTo>
                  <a:pt x="119" y="216"/>
                </a:lnTo>
                <a:lnTo>
                  <a:pt x="141" y="223"/>
                </a:lnTo>
                <a:lnTo>
                  <a:pt x="166" y="228"/>
                </a:lnTo>
                <a:lnTo>
                  <a:pt x="192" y="233"/>
                </a:lnTo>
                <a:lnTo>
                  <a:pt x="218" y="238"/>
                </a:lnTo>
                <a:lnTo>
                  <a:pt x="246" y="240"/>
                </a:lnTo>
                <a:lnTo>
                  <a:pt x="275" y="242"/>
                </a:lnTo>
                <a:lnTo>
                  <a:pt x="303" y="245"/>
                </a:lnTo>
                <a:lnTo>
                  <a:pt x="332" y="245"/>
                </a:lnTo>
                <a:lnTo>
                  <a:pt x="361" y="245"/>
                </a:lnTo>
                <a:lnTo>
                  <a:pt x="389" y="242"/>
                </a:lnTo>
                <a:lnTo>
                  <a:pt x="418" y="240"/>
                </a:lnTo>
                <a:lnTo>
                  <a:pt x="446" y="238"/>
                </a:lnTo>
                <a:lnTo>
                  <a:pt x="473" y="233"/>
                </a:lnTo>
                <a:lnTo>
                  <a:pt x="498" y="228"/>
                </a:lnTo>
                <a:lnTo>
                  <a:pt x="522" y="223"/>
                </a:lnTo>
                <a:lnTo>
                  <a:pt x="546" y="216"/>
                </a:lnTo>
                <a:lnTo>
                  <a:pt x="567" y="209"/>
                </a:lnTo>
                <a:lnTo>
                  <a:pt x="587" y="201"/>
                </a:lnTo>
                <a:lnTo>
                  <a:pt x="604" y="193"/>
                </a:lnTo>
                <a:lnTo>
                  <a:pt x="620" y="184"/>
                </a:lnTo>
                <a:lnTo>
                  <a:pt x="633" y="174"/>
                </a:lnTo>
                <a:lnTo>
                  <a:pt x="644" y="164"/>
                </a:lnTo>
                <a:lnTo>
                  <a:pt x="653" y="154"/>
                </a:lnTo>
                <a:lnTo>
                  <a:pt x="658" y="143"/>
                </a:lnTo>
                <a:lnTo>
                  <a:pt x="662" y="133"/>
                </a:lnTo>
                <a:lnTo>
                  <a:pt x="664" y="12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63" name="Freeform 7">
            <a:extLst>
              <a:ext uri="{FF2B5EF4-FFF2-40B4-BE49-F238E27FC236}">
                <a16:creationId xmlns:a16="http://schemas.microsoft.com/office/drawing/2014/main" id="{BD5FCA5C-CB5D-40CF-9CBD-DD2B71ADCA80}"/>
              </a:ext>
            </a:extLst>
          </p:cNvPr>
          <p:cNvSpPr>
            <a:spLocks/>
          </p:cNvSpPr>
          <p:nvPr/>
        </p:nvSpPr>
        <p:spPr bwMode="auto">
          <a:xfrm>
            <a:off x="7718425" y="400050"/>
            <a:ext cx="1054100" cy="390525"/>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2147483646 h 246"/>
              <a:gd name="T18" fmla="*/ 2147483646 w 664"/>
              <a:gd name="T19" fmla="*/ 2147483646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0" y="123"/>
                </a:moveTo>
                <a:lnTo>
                  <a:pt x="1" y="133"/>
                </a:lnTo>
                <a:lnTo>
                  <a:pt x="5" y="143"/>
                </a:lnTo>
                <a:lnTo>
                  <a:pt x="10" y="154"/>
                </a:lnTo>
                <a:lnTo>
                  <a:pt x="19" y="164"/>
                </a:lnTo>
                <a:lnTo>
                  <a:pt x="30" y="174"/>
                </a:lnTo>
                <a:lnTo>
                  <a:pt x="43" y="184"/>
                </a:lnTo>
                <a:lnTo>
                  <a:pt x="59" y="193"/>
                </a:lnTo>
                <a:lnTo>
                  <a:pt x="76" y="201"/>
                </a:lnTo>
                <a:lnTo>
                  <a:pt x="96" y="209"/>
                </a:lnTo>
                <a:lnTo>
                  <a:pt x="118" y="216"/>
                </a:lnTo>
                <a:lnTo>
                  <a:pt x="141" y="223"/>
                </a:lnTo>
                <a:lnTo>
                  <a:pt x="165" y="228"/>
                </a:lnTo>
                <a:lnTo>
                  <a:pt x="190" y="233"/>
                </a:lnTo>
                <a:lnTo>
                  <a:pt x="217" y="238"/>
                </a:lnTo>
                <a:lnTo>
                  <a:pt x="245" y="240"/>
                </a:lnTo>
                <a:lnTo>
                  <a:pt x="273" y="242"/>
                </a:lnTo>
                <a:lnTo>
                  <a:pt x="302" y="245"/>
                </a:lnTo>
                <a:lnTo>
                  <a:pt x="331" y="245"/>
                </a:lnTo>
                <a:lnTo>
                  <a:pt x="359" y="245"/>
                </a:lnTo>
                <a:lnTo>
                  <a:pt x="388" y="242"/>
                </a:lnTo>
                <a:lnTo>
                  <a:pt x="417" y="240"/>
                </a:lnTo>
                <a:lnTo>
                  <a:pt x="444" y="238"/>
                </a:lnTo>
                <a:lnTo>
                  <a:pt x="472" y="233"/>
                </a:lnTo>
                <a:lnTo>
                  <a:pt x="497" y="228"/>
                </a:lnTo>
                <a:lnTo>
                  <a:pt x="521" y="221"/>
                </a:lnTo>
                <a:lnTo>
                  <a:pt x="544" y="216"/>
                </a:lnTo>
                <a:lnTo>
                  <a:pt x="566" y="209"/>
                </a:lnTo>
                <a:lnTo>
                  <a:pt x="584" y="201"/>
                </a:lnTo>
                <a:lnTo>
                  <a:pt x="603" y="192"/>
                </a:lnTo>
                <a:lnTo>
                  <a:pt x="617" y="184"/>
                </a:lnTo>
                <a:lnTo>
                  <a:pt x="631" y="174"/>
                </a:lnTo>
                <a:lnTo>
                  <a:pt x="643" y="164"/>
                </a:lnTo>
                <a:lnTo>
                  <a:pt x="652" y="154"/>
                </a:lnTo>
                <a:lnTo>
                  <a:pt x="657" y="143"/>
                </a:lnTo>
                <a:lnTo>
                  <a:pt x="661" y="133"/>
                </a:lnTo>
                <a:lnTo>
                  <a:pt x="663" y="123"/>
                </a:lnTo>
                <a:lnTo>
                  <a:pt x="661" y="111"/>
                </a:lnTo>
                <a:lnTo>
                  <a:pt x="657" y="101"/>
                </a:lnTo>
                <a:lnTo>
                  <a:pt x="652" y="90"/>
                </a:lnTo>
                <a:lnTo>
                  <a:pt x="643" y="80"/>
                </a:lnTo>
                <a:lnTo>
                  <a:pt x="631" y="70"/>
                </a:lnTo>
                <a:lnTo>
                  <a:pt x="617" y="62"/>
                </a:lnTo>
                <a:lnTo>
                  <a:pt x="603" y="52"/>
                </a:lnTo>
                <a:lnTo>
                  <a:pt x="584" y="43"/>
                </a:lnTo>
                <a:lnTo>
                  <a:pt x="566" y="35"/>
                </a:lnTo>
                <a:lnTo>
                  <a:pt x="543" y="28"/>
                </a:lnTo>
                <a:lnTo>
                  <a:pt x="521" y="23"/>
                </a:lnTo>
                <a:lnTo>
                  <a:pt x="497" y="17"/>
                </a:lnTo>
                <a:lnTo>
                  <a:pt x="472" y="11"/>
                </a:lnTo>
                <a:lnTo>
                  <a:pt x="444" y="8"/>
                </a:lnTo>
                <a:lnTo>
                  <a:pt x="416" y="4"/>
                </a:lnTo>
                <a:lnTo>
                  <a:pt x="388" y="2"/>
                </a:lnTo>
                <a:lnTo>
                  <a:pt x="359" y="1"/>
                </a:lnTo>
                <a:lnTo>
                  <a:pt x="331" y="0"/>
                </a:lnTo>
                <a:lnTo>
                  <a:pt x="302" y="1"/>
                </a:lnTo>
                <a:lnTo>
                  <a:pt x="273" y="2"/>
                </a:lnTo>
                <a:lnTo>
                  <a:pt x="245" y="4"/>
                </a:lnTo>
                <a:lnTo>
                  <a:pt x="217" y="8"/>
                </a:lnTo>
                <a:lnTo>
                  <a:pt x="190" y="11"/>
                </a:lnTo>
                <a:lnTo>
                  <a:pt x="165" y="17"/>
                </a:lnTo>
                <a:lnTo>
                  <a:pt x="141" y="23"/>
                </a:lnTo>
                <a:lnTo>
                  <a:pt x="118" y="28"/>
                </a:lnTo>
                <a:lnTo>
                  <a:pt x="96" y="35"/>
                </a:lnTo>
                <a:lnTo>
                  <a:pt x="76" y="43"/>
                </a:lnTo>
                <a:lnTo>
                  <a:pt x="59" y="52"/>
                </a:lnTo>
                <a:lnTo>
                  <a:pt x="43" y="62"/>
                </a:lnTo>
                <a:lnTo>
                  <a:pt x="30" y="71"/>
                </a:lnTo>
                <a:lnTo>
                  <a:pt x="19" y="80"/>
                </a:lnTo>
                <a:lnTo>
                  <a:pt x="10" y="90"/>
                </a:lnTo>
                <a:lnTo>
                  <a:pt x="5" y="101"/>
                </a:lnTo>
                <a:lnTo>
                  <a:pt x="1" y="111"/>
                </a:lnTo>
                <a:lnTo>
                  <a:pt x="0" y="12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64" name="Freeform 8">
            <a:extLst>
              <a:ext uri="{FF2B5EF4-FFF2-40B4-BE49-F238E27FC236}">
                <a16:creationId xmlns:a16="http://schemas.microsoft.com/office/drawing/2014/main" id="{C9D6FEF5-E322-4334-8A44-A137348BA1DA}"/>
              </a:ext>
            </a:extLst>
          </p:cNvPr>
          <p:cNvSpPr>
            <a:spLocks/>
          </p:cNvSpPr>
          <p:nvPr/>
        </p:nvSpPr>
        <p:spPr bwMode="auto">
          <a:xfrm>
            <a:off x="6732588" y="115888"/>
            <a:ext cx="1054100" cy="390525"/>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65" name="Freeform 9">
            <a:extLst>
              <a:ext uri="{FF2B5EF4-FFF2-40B4-BE49-F238E27FC236}">
                <a16:creationId xmlns:a16="http://schemas.microsoft.com/office/drawing/2014/main" id="{7E1CDBD1-53DF-4484-BB32-F041EDD0E886}"/>
              </a:ext>
            </a:extLst>
          </p:cNvPr>
          <p:cNvSpPr>
            <a:spLocks/>
          </p:cNvSpPr>
          <p:nvPr/>
        </p:nvSpPr>
        <p:spPr bwMode="auto">
          <a:xfrm>
            <a:off x="6732588" y="1027113"/>
            <a:ext cx="1196975" cy="425450"/>
          </a:xfrm>
          <a:custGeom>
            <a:avLst/>
            <a:gdLst>
              <a:gd name="T0" fmla="*/ 2147483646 w 754"/>
              <a:gd name="T1" fmla="*/ 2147483646 h 268"/>
              <a:gd name="T2" fmla="*/ 2147483646 w 754"/>
              <a:gd name="T3" fmla="*/ 0 h 268"/>
              <a:gd name="T4" fmla="*/ 0 w 754"/>
              <a:gd name="T5" fmla="*/ 0 h 268"/>
              <a:gd name="T6" fmla="*/ 0 w 754"/>
              <a:gd name="T7" fmla="*/ 2147483646 h 268"/>
              <a:gd name="T8" fmla="*/ 2147483646 w 754"/>
              <a:gd name="T9" fmla="*/ 2147483646 h 268"/>
              <a:gd name="T10" fmla="*/ 0 60000 65536"/>
              <a:gd name="T11" fmla="*/ 0 60000 65536"/>
              <a:gd name="T12" fmla="*/ 0 60000 65536"/>
              <a:gd name="T13" fmla="*/ 0 60000 65536"/>
              <a:gd name="T14" fmla="*/ 0 60000 65536"/>
              <a:gd name="T15" fmla="*/ 0 w 754"/>
              <a:gd name="T16" fmla="*/ 0 h 268"/>
              <a:gd name="T17" fmla="*/ 754 w 754"/>
              <a:gd name="T18" fmla="*/ 268 h 268"/>
            </a:gdLst>
            <a:ahLst/>
            <a:cxnLst>
              <a:cxn ang="T10">
                <a:pos x="T0" y="T1"/>
              </a:cxn>
              <a:cxn ang="T11">
                <a:pos x="T2" y="T3"/>
              </a:cxn>
              <a:cxn ang="T12">
                <a:pos x="T4" y="T5"/>
              </a:cxn>
              <a:cxn ang="T13">
                <a:pos x="T6" y="T7"/>
              </a:cxn>
              <a:cxn ang="T14">
                <a:pos x="T8" y="T9"/>
              </a:cxn>
            </a:cxnLst>
            <a:rect l="T15" t="T16" r="T17" b="T18"/>
            <a:pathLst>
              <a:path w="754" h="268">
                <a:moveTo>
                  <a:pt x="753" y="267"/>
                </a:moveTo>
                <a:lnTo>
                  <a:pt x="753" y="0"/>
                </a:lnTo>
                <a:lnTo>
                  <a:pt x="0" y="0"/>
                </a:lnTo>
                <a:lnTo>
                  <a:pt x="0" y="267"/>
                </a:lnTo>
                <a:lnTo>
                  <a:pt x="753" y="26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66" name="Rectangle 10">
            <a:extLst>
              <a:ext uri="{FF2B5EF4-FFF2-40B4-BE49-F238E27FC236}">
                <a16:creationId xmlns:a16="http://schemas.microsoft.com/office/drawing/2014/main" id="{45707851-3959-4432-AAD4-487A2FD6A6E3}"/>
              </a:ext>
            </a:extLst>
          </p:cNvPr>
          <p:cNvSpPr>
            <a:spLocks noChangeArrowheads="1"/>
          </p:cNvSpPr>
          <p:nvPr/>
        </p:nvSpPr>
        <p:spPr bwMode="auto">
          <a:xfrm>
            <a:off x="6951663" y="176213"/>
            <a:ext cx="714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name</a:t>
            </a:r>
          </a:p>
        </p:txBody>
      </p:sp>
      <p:sp>
        <p:nvSpPr>
          <p:cNvPr id="19467" name="Rectangle 11">
            <a:extLst>
              <a:ext uri="{FF2B5EF4-FFF2-40B4-BE49-F238E27FC236}">
                <a16:creationId xmlns:a16="http://schemas.microsoft.com/office/drawing/2014/main" id="{EE13682A-F312-4418-97F3-B56053B50699}"/>
              </a:ext>
            </a:extLst>
          </p:cNvPr>
          <p:cNvSpPr>
            <a:spLocks noChangeArrowheads="1"/>
          </p:cNvSpPr>
          <p:nvPr/>
        </p:nvSpPr>
        <p:spPr bwMode="auto">
          <a:xfrm>
            <a:off x="6030913" y="396875"/>
            <a:ext cx="485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u="sng">
                <a:solidFill>
                  <a:srgbClr val="000000"/>
                </a:solidFill>
              </a:rPr>
              <a:t>ssn</a:t>
            </a:r>
          </a:p>
        </p:txBody>
      </p:sp>
      <p:sp>
        <p:nvSpPr>
          <p:cNvPr id="19468" name="Rectangle 12">
            <a:extLst>
              <a:ext uri="{FF2B5EF4-FFF2-40B4-BE49-F238E27FC236}">
                <a16:creationId xmlns:a16="http://schemas.microsoft.com/office/drawing/2014/main" id="{8F2D957A-AA58-4FD2-BBA1-DC7F500F9CED}"/>
              </a:ext>
            </a:extLst>
          </p:cNvPr>
          <p:cNvSpPr>
            <a:spLocks noChangeArrowheads="1"/>
          </p:cNvSpPr>
          <p:nvPr/>
        </p:nvSpPr>
        <p:spPr bwMode="auto">
          <a:xfrm>
            <a:off x="6796088" y="1087438"/>
            <a:ext cx="11461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Employee</a:t>
            </a:r>
          </a:p>
        </p:txBody>
      </p:sp>
      <p:sp>
        <p:nvSpPr>
          <p:cNvPr id="19469" name="Rectangle 13">
            <a:extLst>
              <a:ext uri="{FF2B5EF4-FFF2-40B4-BE49-F238E27FC236}">
                <a16:creationId xmlns:a16="http://schemas.microsoft.com/office/drawing/2014/main" id="{BBE9C51C-7E97-4431-A6AA-D66F99E7650A}"/>
              </a:ext>
            </a:extLst>
          </p:cNvPr>
          <p:cNvSpPr>
            <a:spLocks noChangeArrowheads="1"/>
          </p:cNvSpPr>
          <p:nvPr/>
        </p:nvSpPr>
        <p:spPr bwMode="auto">
          <a:xfrm>
            <a:off x="8016875" y="407988"/>
            <a:ext cx="5111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age</a:t>
            </a:r>
          </a:p>
        </p:txBody>
      </p:sp>
      <p:sp>
        <p:nvSpPr>
          <p:cNvPr id="19470" name="Line 14">
            <a:extLst>
              <a:ext uri="{FF2B5EF4-FFF2-40B4-BE49-F238E27FC236}">
                <a16:creationId xmlns:a16="http://schemas.microsoft.com/office/drawing/2014/main" id="{804DB1C7-34CB-4EAC-BA61-3443E65DC7FB}"/>
              </a:ext>
            </a:extLst>
          </p:cNvPr>
          <p:cNvSpPr>
            <a:spLocks noChangeShapeType="1"/>
          </p:cNvSpPr>
          <p:nvPr/>
        </p:nvSpPr>
        <p:spPr bwMode="auto">
          <a:xfrm>
            <a:off x="6300788" y="781050"/>
            <a:ext cx="644525" cy="2444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71" name="Line 15">
            <a:extLst>
              <a:ext uri="{FF2B5EF4-FFF2-40B4-BE49-F238E27FC236}">
                <a16:creationId xmlns:a16="http://schemas.microsoft.com/office/drawing/2014/main" id="{EEEA9564-01CE-409E-B25F-35C3E46ED08E}"/>
              </a:ext>
            </a:extLst>
          </p:cNvPr>
          <p:cNvSpPr>
            <a:spLocks noChangeShapeType="1"/>
          </p:cNvSpPr>
          <p:nvPr/>
        </p:nvSpPr>
        <p:spPr bwMode="auto">
          <a:xfrm>
            <a:off x="7346950" y="523875"/>
            <a:ext cx="0" cy="5016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72" name="Line 16">
            <a:extLst>
              <a:ext uri="{FF2B5EF4-FFF2-40B4-BE49-F238E27FC236}">
                <a16:creationId xmlns:a16="http://schemas.microsoft.com/office/drawing/2014/main" id="{4A00EE4A-0379-4DEA-BA10-21986D99C8E1}"/>
              </a:ext>
            </a:extLst>
          </p:cNvPr>
          <p:cNvSpPr>
            <a:spLocks noChangeShapeType="1"/>
          </p:cNvSpPr>
          <p:nvPr/>
        </p:nvSpPr>
        <p:spPr bwMode="auto">
          <a:xfrm flipH="1">
            <a:off x="7567613" y="814388"/>
            <a:ext cx="703262" cy="21113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73" name="Freeform 17">
            <a:extLst>
              <a:ext uri="{FF2B5EF4-FFF2-40B4-BE49-F238E27FC236}">
                <a16:creationId xmlns:a16="http://schemas.microsoft.com/office/drawing/2014/main" id="{6BEBC0AB-83AF-406D-A93E-E46CEF8CDF62}"/>
              </a:ext>
            </a:extLst>
          </p:cNvPr>
          <p:cNvSpPr>
            <a:spLocks/>
          </p:cNvSpPr>
          <p:nvPr/>
        </p:nvSpPr>
        <p:spPr bwMode="auto">
          <a:xfrm>
            <a:off x="3886200" y="1600200"/>
            <a:ext cx="1417638" cy="468313"/>
          </a:xfrm>
          <a:custGeom>
            <a:avLst/>
            <a:gdLst>
              <a:gd name="T0" fmla="*/ 0 w 893"/>
              <a:gd name="T1" fmla="*/ 2147483646 h 295"/>
              <a:gd name="T2" fmla="*/ 2147483646 w 893"/>
              <a:gd name="T3" fmla="*/ 2147483646 h 295"/>
              <a:gd name="T4" fmla="*/ 2147483646 w 893"/>
              <a:gd name="T5" fmla="*/ 2147483646 h 295"/>
              <a:gd name="T6" fmla="*/ 2147483646 w 893"/>
              <a:gd name="T7" fmla="*/ 2147483646 h 295"/>
              <a:gd name="T8" fmla="*/ 2147483646 w 893"/>
              <a:gd name="T9" fmla="*/ 2147483646 h 295"/>
              <a:gd name="T10" fmla="*/ 2147483646 w 893"/>
              <a:gd name="T11" fmla="*/ 2147483646 h 295"/>
              <a:gd name="T12" fmla="*/ 2147483646 w 893"/>
              <a:gd name="T13" fmla="*/ 2147483646 h 295"/>
              <a:gd name="T14" fmla="*/ 2147483646 w 893"/>
              <a:gd name="T15" fmla="*/ 2147483646 h 295"/>
              <a:gd name="T16" fmla="*/ 2147483646 w 893"/>
              <a:gd name="T17" fmla="*/ 2147483646 h 295"/>
              <a:gd name="T18" fmla="*/ 2147483646 w 893"/>
              <a:gd name="T19" fmla="*/ 2147483646 h 295"/>
              <a:gd name="T20" fmla="*/ 2147483646 w 893"/>
              <a:gd name="T21" fmla="*/ 2147483646 h 295"/>
              <a:gd name="T22" fmla="*/ 2147483646 w 893"/>
              <a:gd name="T23" fmla="*/ 2147483646 h 295"/>
              <a:gd name="T24" fmla="*/ 2147483646 w 893"/>
              <a:gd name="T25" fmla="*/ 2147483646 h 295"/>
              <a:gd name="T26" fmla="*/ 2147483646 w 893"/>
              <a:gd name="T27" fmla="*/ 2147483646 h 295"/>
              <a:gd name="T28" fmla="*/ 2147483646 w 893"/>
              <a:gd name="T29" fmla="*/ 2147483646 h 295"/>
              <a:gd name="T30" fmla="*/ 2147483646 w 893"/>
              <a:gd name="T31" fmla="*/ 2147483646 h 295"/>
              <a:gd name="T32" fmla="*/ 2147483646 w 893"/>
              <a:gd name="T33" fmla="*/ 2147483646 h 295"/>
              <a:gd name="T34" fmla="*/ 2147483646 w 893"/>
              <a:gd name="T35" fmla="*/ 2147483646 h 295"/>
              <a:gd name="T36" fmla="*/ 2147483646 w 893"/>
              <a:gd name="T37" fmla="*/ 2147483646 h 295"/>
              <a:gd name="T38" fmla="*/ 2147483646 w 893"/>
              <a:gd name="T39" fmla="*/ 2147483646 h 295"/>
              <a:gd name="T40" fmla="*/ 2147483646 w 893"/>
              <a:gd name="T41" fmla="*/ 2147483646 h 295"/>
              <a:gd name="T42" fmla="*/ 2147483646 w 893"/>
              <a:gd name="T43" fmla="*/ 2147483646 h 295"/>
              <a:gd name="T44" fmla="*/ 2147483646 w 893"/>
              <a:gd name="T45" fmla="*/ 2147483646 h 295"/>
              <a:gd name="T46" fmla="*/ 2147483646 w 893"/>
              <a:gd name="T47" fmla="*/ 2147483646 h 295"/>
              <a:gd name="T48" fmla="*/ 2147483646 w 893"/>
              <a:gd name="T49" fmla="*/ 2147483646 h 295"/>
              <a:gd name="T50" fmla="*/ 2147483646 w 893"/>
              <a:gd name="T51" fmla="*/ 2147483646 h 295"/>
              <a:gd name="T52" fmla="*/ 2147483646 w 893"/>
              <a:gd name="T53" fmla="*/ 0 h 295"/>
              <a:gd name="T54" fmla="*/ 2147483646 w 893"/>
              <a:gd name="T55" fmla="*/ 0 h 295"/>
              <a:gd name="T56" fmla="*/ 2147483646 w 893"/>
              <a:gd name="T57" fmla="*/ 2147483646 h 295"/>
              <a:gd name="T58" fmla="*/ 2147483646 w 893"/>
              <a:gd name="T59" fmla="*/ 2147483646 h 295"/>
              <a:gd name="T60" fmla="*/ 2147483646 w 893"/>
              <a:gd name="T61" fmla="*/ 2147483646 h 295"/>
              <a:gd name="T62" fmla="*/ 2147483646 w 893"/>
              <a:gd name="T63" fmla="*/ 2147483646 h 295"/>
              <a:gd name="T64" fmla="*/ 2147483646 w 893"/>
              <a:gd name="T65" fmla="*/ 2147483646 h 295"/>
              <a:gd name="T66" fmla="*/ 2147483646 w 893"/>
              <a:gd name="T67" fmla="*/ 2147483646 h 295"/>
              <a:gd name="T68" fmla="*/ 2147483646 w 893"/>
              <a:gd name="T69" fmla="*/ 2147483646 h 295"/>
              <a:gd name="T70" fmla="*/ 0 w 893"/>
              <a:gd name="T71" fmla="*/ 2147483646 h 29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93"/>
              <a:gd name="T109" fmla="*/ 0 h 295"/>
              <a:gd name="T110" fmla="*/ 893 w 893"/>
              <a:gd name="T111" fmla="*/ 295 h 29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93" h="295">
                <a:moveTo>
                  <a:pt x="0" y="146"/>
                </a:moveTo>
                <a:lnTo>
                  <a:pt x="0" y="159"/>
                </a:lnTo>
                <a:lnTo>
                  <a:pt x="4" y="172"/>
                </a:lnTo>
                <a:lnTo>
                  <a:pt x="14" y="184"/>
                </a:lnTo>
                <a:lnTo>
                  <a:pt x="26" y="197"/>
                </a:lnTo>
                <a:lnTo>
                  <a:pt x="41" y="208"/>
                </a:lnTo>
                <a:lnTo>
                  <a:pt x="58" y="219"/>
                </a:lnTo>
                <a:lnTo>
                  <a:pt x="80" y="229"/>
                </a:lnTo>
                <a:lnTo>
                  <a:pt x="102" y="241"/>
                </a:lnTo>
                <a:lnTo>
                  <a:pt x="129" y="251"/>
                </a:lnTo>
                <a:lnTo>
                  <a:pt x="159" y="259"/>
                </a:lnTo>
                <a:lnTo>
                  <a:pt x="189" y="265"/>
                </a:lnTo>
                <a:lnTo>
                  <a:pt x="222" y="272"/>
                </a:lnTo>
                <a:lnTo>
                  <a:pt x="257" y="280"/>
                </a:lnTo>
                <a:lnTo>
                  <a:pt x="292" y="283"/>
                </a:lnTo>
                <a:lnTo>
                  <a:pt x="329" y="288"/>
                </a:lnTo>
                <a:lnTo>
                  <a:pt x="369" y="290"/>
                </a:lnTo>
                <a:lnTo>
                  <a:pt x="407" y="292"/>
                </a:lnTo>
                <a:lnTo>
                  <a:pt x="445" y="294"/>
                </a:lnTo>
                <a:lnTo>
                  <a:pt x="484" y="292"/>
                </a:lnTo>
                <a:lnTo>
                  <a:pt x="522" y="290"/>
                </a:lnTo>
                <a:lnTo>
                  <a:pt x="562" y="288"/>
                </a:lnTo>
                <a:lnTo>
                  <a:pt x="599" y="283"/>
                </a:lnTo>
                <a:lnTo>
                  <a:pt x="634" y="278"/>
                </a:lnTo>
                <a:lnTo>
                  <a:pt x="669" y="272"/>
                </a:lnTo>
                <a:lnTo>
                  <a:pt x="702" y="265"/>
                </a:lnTo>
                <a:lnTo>
                  <a:pt x="732" y="259"/>
                </a:lnTo>
                <a:lnTo>
                  <a:pt x="761" y="250"/>
                </a:lnTo>
                <a:lnTo>
                  <a:pt x="788" y="241"/>
                </a:lnTo>
                <a:lnTo>
                  <a:pt x="811" y="229"/>
                </a:lnTo>
                <a:lnTo>
                  <a:pt x="833" y="219"/>
                </a:lnTo>
                <a:lnTo>
                  <a:pt x="850" y="208"/>
                </a:lnTo>
                <a:lnTo>
                  <a:pt x="866" y="197"/>
                </a:lnTo>
                <a:lnTo>
                  <a:pt x="877" y="184"/>
                </a:lnTo>
                <a:lnTo>
                  <a:pt x="884" y="171"/>
                </a:lnTo>
                <a:lnTo>
                  <a:pt x="890" y="159"/>
                </a:lnTo>
                <a:lnTo>
                  <a:pt x="892" y="146"/>
                </a:lnTo>
                <a:lnTo>
                  <a:pt x="890" y="134"/>
                </a:lnTo>
                <a:lnTo>
                  <a:pt x="884" y="121"/>
                </a:lnTo>
                <a:lnTo>
                  <a:pt x="877" y="109"/>
                </a:lnTo>
                <a:lnTo>
                  <a:pt x="865" y="96"/>
                </a:lnTo>
                <a:lnTo>
                  <a:pt x="850" y="84"/>
                </a:lnTo>
                <a:lnTo>
                  <a:pt x="833" y="73"/>
                </a:lnTo>
                <a:lnTo>
                  <a:pt x="811" y="61"/>
                </a:lnTo>
                <a:lnTo>
                  <a:pt x="788" y="51"/>
                </a:lnTo>
                <a:lnTo>
                  <a:pt x="761" y="42"/>
                </a:lnTo>
                <a:lnTo>
                  <a:pt x="732" y="32"/>
                </a:lnTo>
                <a:lnTo>
                  <a:pt x="701" y="25"/>
                </a:lnTo>
                <a:lnTo>
                  <a:pt x="669" y="19"/>
                </a:lnTo>
                <a:lnTo>
                  <a:pt x="634" y="13"/>
                </a:lnTo>
                <a:lnTo>
                  <a:pt x="599" y="7"/>
                </a:lnTo>
                <a:lnTo>
                  <a:pt x="560" y="4"/>
                </a:lnTo>
                <a:lnTo>
                  <a:pt x="522" y="1"/>
                </a:lnTo>
                <a:lnTo>
                  <a:pt x="484" y="0"/>
                </a:lnTo>
                <a:lnTo>
                  <a:pt x="445" y="0"/>
                </a:lnTo>
                <a:lnTo>
                  <a:pt x="407" y="0"/>
                </a:lnTo>
                <a:lnTo>
                  <a:pt x="369" y="1"/>
                </a:lnTo>
                <a:lnTo>
                  <a:pt x="329" y="4"/>
                </a:lnTo>
                <a:lnTo>
                  <a:pt x="292" y="7"/>
                </a:lnTo>
                <a:lnTo>
                  <a:pt x="257" y="13"/>
                </a:lnTo>
                <a:lnTo>
                  <a:pt x="222" y="19"/>
                </a:lnTo>
                <a:lnTo>
                  <a:pt x="189" y="25"/>
                </a:lnTo>
                <a:lnTo>
                  <a:pt x="159" y="33"/>
                </a:lnTo>
                <a:lnTo>
                  <a:pt x="129" y="42"/>
                </a:lnTo>
                <a:lnTo>
                  <a:pt x="102" y="51"/>
                </a:lnTo>
                <a:lnTo>
                  <a:pt x="80" y="61"/>
                </a:lnTo>
                <a:lnTo>
                  <a:pt x="58" y="73"/>
                </a:lnTo>
                <a:lnTo>
                  <a:pt x="41" y="84"/>
                </a:lnTo>
                <a:lnTo>
                  <a:pt x="26" y="96"/>
                </a:lnTo>
                <a:lnTo>
                  <a:pt x="14" y="109"/>
                </a:lnTo>
                <a:lnTo>
                  <a:pt x="4" y="121"/>
                </a:lnTo>
                <a:lnTo>
                  <a:pt x="0" y="134"/>
                </a:lnTo>
                <a:lnTo>
                  <a:pt x="0" y="14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74" name="Rectangle 18">
            <a:extLst>
              <a:ext uri="{FF2B5EF4-FFF2-40B4-BE49-F238E27FC236}">
                <a16:creationId xmlns:a16="http://schemas.microsoft.com/office/drawing/2014/main" id="{05979751-38A3-4D3B-9135-73F91F10A96D}"/>
              </a:ext>
            </a:extLst>
          </p:cNvPr>
          <p:cNvSpPr>
            <a:spLocks noChangeArrowheads="1"/>
          </p:cNvSpPr>
          <p:nvPr/>
        </p:nvSpPr>
        <p:spPr bwMode="auto">
          <a:xfrm>
            <a:off x="3884613" y="1682750"/>
            <a:ext cx="1527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hourly_wages</a:t>
            </a:r>
          </a:p>
        </p:txBody>
      </p:sp>
      <p:sp>
        <p:nvSpPr>
          <p:cNvPr id="19475" name="Line 19">
            <a:extLst>
              <a:ext uri="{FF2B5EF4-FFF2-40B4-BE49-F238E27FC236}">
                <a16:creationId xmlns:a16="http://schemas.microsoft.com/office/drawing/2014/main" id="{74C0A33B-BB7B-4A41-833C-03F545FAB643}"/>
              </a:ext>
            </a:extLst>
          </p:cNvPr>
          <p:cNvSpPr>
            <a:spLocks noChangeShapeType="1"/>
          </p:cNvSpPr>
          <p:nvPr/>
        </p:nvSpPr>
        <p:spPr bwMode="auto">
          <a:xfrm>
            <a:off x="4713288" y="2078038"/>
            <a:ext cx="1143000" cy="6350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76" name="Freeform 20">
            <a:extLst>
              <a:ext uri="{FF2B5EF4-FFF2-40B4-BE49-F238E27FC236}">
                <a16:creationId xmlns:a16="http://schemas.microsoft.com/office/drawing/2014/main" id="{CC857FC1-E147-4D44-A888-0779CAC7F779}"/>
              </a:ext>
            </a:extLst>
          </p:cNvPr>
          <p:cNvSpPr>
            <a:spLocks/>
          </p:cNvSpPr>
          <p:nvPr/>
        </p:nvSpPr>
        <p:spPr bwMode="auto">
          <a:xfrm>
            <a:off x="7848600" y="2057400"/>
            <a:ext cx="1085850" cy="431800"/>
          </a:xfrm>
          <a:custGeom>
            <a:avLst/>
            <a:gdLst>
              <a:gd name="T0" fmla="*/ 2147483646 w 684"/>
              <a:gd name="T1" fmla="*/ 2147483646 h 272"/>
              <a:gd name="T2" fmla="*/ 2147483646 w 684"/>
              <a:gd name="T3" fmla="*/ 2147483646 h 272"/>
              <a:gd name="T4" fmla="*/ 2147483646 w 684"/>
              <a:gd name="T5" fmla="*/ 2147483646 h 272"/>
              <a:gd name="T6" fmla="*/ 2147483646 w 684"/>
              <a:gd name="T7" fmla="*/ 2147483646 h 272"/>
              <a:gd name="T8" fmla="*/ 2147483646 w 684"/>
              <a:gd name="T9" fmla="*/ 2147483646 h 272"/>
              <a:gd name="T10" fmla="*/ 2147483646 w 684"/>
              <a:gd name="T11" fmla="*/ 2147483646 h 272"/>
              <a:gd name="T12" fmla="*/ 2147483646 w 684"/>
              <a:gd name="T13" fmla="*/ 2147483646 h 272"/>
              <a:gd name="T14" fmla="*/ 2147483646 w 684"/>
              <a:gd name="T15" fmla="*/ 2147483646 h 272"/>
              <a:gd name="T16" fmla="*/ 2147483646 w 684"/>
              <a:gd name="T17" fmla="*/ 2147483646 h 272"/>
              <a:gd name="T18" fmla="*/ 2147483646 w 684"/>
              <a:gd name="T19" fmla="*/ 2147483646 h 272"/>
              <a:gd name="T20" fmla="*/ 2147483646 w 684"/>
              <a:gd name="T21" fmla="*/ 2147483646 h 272"/>
              <a:gd name="T22" fmla="*/ 2147483646 w 684"/>
              <a:gd name="T23" fmla="*/ 2147483646 h 272"/>
              <a:gd name="T24" fmla="*/ 2147483646 w 684"/>
              <a:gd name="T25" fmla="*/ 2147483646 h 272"/>
              <a:gd name="T26" fmla="*/ 2147483646 w 684"/>
              <a:gd name="T27" fmla="*/ 2147483646 h 272"/>
              <a:gd name="T28" fmla="*/ 2147483646 w 684"/>
              <a:gd name="T29" fmla="*/ 2147483646 h 272"/>
              <a:gd name="T30" fmla="*/ 2147483646 w 684"/>
              <a:gd name="T31" fmla="*/ 2147483646 h 272"/>
              <a:gd name="T32" fmla="*/ 2147483646 w 684"/>
              <a:gd name="T33" fmla="*/ 2147483646 h 272"/>
              <a:gd name="T34" fmla="*/ 2147483646 w 684"/>
              <a:gd name="T35" fmla="*/ 2147483646 h 272"/>
              <a:gd name="T36" fmla="*/ 2147483646 w 684"/>
              <a:gd name="T37" fmla="*/ 2147483646 h 272"/>
              <a:gd name="T38" fmla="*/ 2147483646 w 684"/>
              <a:gd name="T39" fmla="*/ 2147483646 h 272"/>
              <a:gd name="T40" fmla="*/ 2147483646 w 684"/>
              <a:gd name="T41" fmla="*/ 2147483646 h 272"/>
              <a:gd name="T42" fmla="*/ 2147483646 w 684"/>
              <a:gd name="T43" fmla="*/ 2147483646 h 272"/>
              <a:gd name="T44" fmla="*/ 2147483646 w 684"/>
              <a:gd name="T45" fmla="*/ 2147483646 h 272"/>
              <a:gd name="T46" fmla="*/ 2147483646 w 684"/>
              <a:gd name="T47" fmla="*/ 2147483646 h 272"/>
              <a:gd name="T48" fmla="*/ 2147483646 w 684"/>
              <a:gd name="T49" fmla="*/ 2147483646 h 272"/>
              <a:gd name="T50" fmla="*/ 2147483646 w 684"/>
              <a:gd name="T51" fmla="*/ 2147483646 h 272"/>
              <a:gd name="T52" fmla="*/ 2147483646 w 684"/>
              <a:gd name="T53" fmla="*/ 2147483646 h 272"/>
              <a:gd name="T54" fmla="*/ 2147483646 w 684"/>
              <a:gd name="T55" fmla="*/ 2147483646 h 272"/>
              <a:gd name="T56" fmla="*/ 2147483646 w 684"/>
              <a:gd name="T57" fmla="*/ 2147483646 h 272"/>
              <a:gd name="T58" fmla="*/ 2147483646 w 684"/>
              <a:gd name="T59" fmla="*/ 2147483646 h 272"/>
              <a:gd name="T60" fmla="*/ 2147483646 w 684"/>
              <a:gd name="T61" fmla="*/ 2147483646 h 272"/>
              <a:gd name="T62" fmla="*/ 2147483646 w 684"/>
              <a:gd name="T63" fmla="*/ 2147483646 h 272"/>
              <a:gd name="T64" fmla="*/ 2147483646 w 684"/>
              <a:gd name="T65" fmla="*/ 2147483646 h 272"/>
              <a:gd name="T66" fmla="*/ 2147483646 w 684"/>
              <a:gd name="T67" fmla="*/ 2147483646 h 272"/>
              <a:gd name="T68" fmla="*/ 2147483646 w 684"/>
              <a:gd name="T69" fmla="*/ 2147483646 h 272"/>
              <a:gd name="T70" fmla="*/ 2147483646 w 684"/>
              <a:gd name="T71" fmla="*/ 2147483646 h 2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4"/>
              <a:gd name="T109" fmla="*/ 0 h 272"/>
              <a:gd name="T110" fmla="*/ 684 w 684"/>
              <a:gd name="T111" fmla="*/ 272 h 2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4" h="272">
                <a:moveTo>
                  <a:pt x="0" y="136"/>
                </a:moveTo>
                <a:lnTo>
                  <a:pt x="1" y="147"/>
                </a:lnTo>
                <a:lnTo>
                  <a:pt x="3" y="158"/>
                </a:lnTo>
                <a:lnTo>
                  <a:pt x="10" y="170"/>
                </a:lnTo>
                <a:lnTo>
                  <a:pt x="19" y="181"/>
                </a:lnTo>
                <a:lnTo>
                  <a:pt x="31" y="192"/>
                </a:lnTo>
                <a:lnTo>
                  <a:pt x="44" y="204"/>
                </a:lnTo>
                <a:lnTo>
                  <a:pt x="61" y="213"/>
                </a:lnTo>
                <a:lnTo>
                  <a:pt x="77" y="222"/>
                </a:lnTo>
                <a:lnTo>
                  <a:pt x="98" y="231"/>
                </a:lnTo>
                <a:lnTo>
                  <a:pt x="120" y="239"/>
                </a:lnTo>
                <a:lnTo>
                  <a:pt x="144" y="247"/>
                </a:lnTo>
                <a:lnTo>
                  <a:pt x="169" y="252"/>
                </a:lnTo>
                <a:lnTo>
                  <a:pt x="196" y="258"/>
                </a:lnTo>
                <a:lnTo>
                  <a:pt x="224" y="263"/>
                </a:lnTo>
                <a:lnTo>
                  <a:pt x="251" y="267"/>
                </a:lnTo>
                <a:lnTo>
                  <a:pt x="281" y="269"/>
                </a:lnTo>
                <a:lnTo>
                  <a:pt x="310" y="271"/>
                </a:lnTo>
                <a:lnTo>
                  <a:pt x="339" y="271"/>
                </a:lnTo>
                <a:lnTo>
                  <a:pt x="369" y="271"/>
                </a:lnTo>
                <a:lnTo>
                  <a:pt x="399" y="269"/>
                </a:lnTo>
                <a:lnTo>
                  <a:pt x="428" y="265"/>
                </a:lnTo>
                <a:lnTo>
                  <a:pt x="457" y="263"/>
                </a:lnTo>
                <a:lnTo>
                  <a:pt x="485" y="258"/>
                </a:lnTo>
                <a:lnTo>
                  <a:pt x="512" y="252"/>
                </a:lnTo>
                <a:lnTo>
                  <a:pt x="536" y="247"/>
                </a:lnTo>
                <a:lnTo>
                  <a:pt x="559" y="239"/>
                </a:lnTo>
                <a:lnTo>
                  <a:pt x="582" y="231"/>
                </a:lnTo>
                <a:lnTo>
                  <a:pt x="601" y="222"/>
                </a:lnTo>
                <a:lnTo>
                  <a:pt x="621" y="213"/>
                </a:lnTo>
                <a:lnTo>
                  <a:pt x="636" y="204"/>
                </a:lnTo>
                <a:lnTo>
                  <a:pt x="650" y="192"/>
                </a:lnTo>
                <a:lnTo>
                  <a:pt x="662" y="181"/>
                </a:lnTo>
                <a:lnTo>
                  <a:pt x="671" y="170"/>
                </a:lnTo>
                <a:lnTo>
                  <a:pt x="677" y="158"/>
                </a:lnTo>
                <a:lnTo>
                  <a:pt x="681" y="147"/>
                </a:lnTo>
                <a:lnTo>
                  <a:pt x="683" y="136"/>
                </a:lnTo>
                <a:lnTo>
                  <a:pt x="681" y="123"/>
                </a:lnTo>
                <a:lnTo>
                  <a:pt x="677" y="112"/>
                </a:lnTo>
                <a:lnTo>
                  <a:pt x="671" y="100"/>
                </a:lnTo>
                <a:lnTo>
                  <a:pt x="662" y="88"/>
                </a:lnTo>
                <a:lnTo>
                  <a:pt x="650" y="79"/>
                </a:lnTo>
                <a:lnTo>
                  <a:pt x="636" y="69"/>
                </a:lnTo>
                <a:lnTo>
                  <a:pt x="621" y="58"/>
                </a:lnTo>
                <a:lnTo>
                  <a:pt x="601" y="48"/>
                </a:lnTo>
                <a:lnTo>
                  <a:pt x="582" y="39"/>
                </a:lnTo>
                <a:lnTo>
                  <a:pt x="559" y="31"/>
                </a:lnTo>
                <a:lnTo>
                  <a:pt x="536" y="25"/>
                </a:lnTo>
                <a:lnTo>
                  <a:pt x="511" y="19"/>
                </a:lnTo>
                <a:lnTo>
                  <a:pt x="485" y="12"/>
                </a:lnTo>
                <a:lnTo>
                  <a:pt x="457" y="9"/>
                </a:lnTo>
                <a:lnTo>
                  <a:pt x="428" y="4"/>
                </a:lnTo>
                <a:lnTo>
                  <a:pt x="399" y="2"/>
                </a:lnTo>
                <a:lnTo>
                  <a:pt x="369" y="1"/>
                </a:lnTo>
                <a:lnTo>
                  <a:pt x="339" y="0"/>
                </a:lnTo>
                <a:lnTo>
                  <a:pt x="310" y="1"/>
                </a:lnTo>
                <a:lnTo>
                  <a:pt x="281" y="2"/>
                </a:lnTo>
                <a:lnTo>
                  <a:pt x="251" y="4"/>
                </a:lnTo>
                <a:lnTo>
                  <a:pt x="224" y="9"/>
                </a:lnTo>
                <a:lnTo>
                  <a:pt x="196" y="12"/>
                </a:lnTo>
                <a:lnTo>
                  <a:pt x="169" y="19"/>
                </a:lnTo>
                <a:lnTo>
                  <a:pt x="144" y="25"/>
                </a:lnTo>
                <a:lnTo>
                  <a:pt x="120" y="31"/>
                </a:lnTo>
                <a:lnTo>
                  <a:pt x="98" y="40"/>
                </a:lnTo>
                <a:lnTo>
                  <a:pt x="77" y="48"/>
                </a:lnTo>
                <a:lnTo>
                  <a:pt x="60" y="58"/>
                </a:lnTo>
                <a:lnTo>
                  <a:pt x="44" y="69"/>
                </a:lnTo>
                <a:lnTo>
                  <a:pt x="31" y="79"/>
                </a:lnTo>
                <a:lnTo>
                  <a:pt x="19" y="88"/>
                </a:lnTo>
                <a:lnTo>
                  <a:pt x="10" y="100"/>
                </a:lnTo>
                <a:lnTo>
                  <a:pt x="3" y="113"/>
                </a:lnTo>
                <a:lnTo>
                  <a:pt x="1" y="123"/>
                </a:lnTo>
                <a:lnTo>
                  <a:pt x="0" y="13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77" name="Freeform 21">
            <a:extLst>
              <a:ext uri="{FF2B5EF4-FFF2-40B4-BE49-F238E27FC236}">
                <a16:creationId xmlns:a16="http://schemas.microsoft.com/office/drawing/2014/main" id="{335C71C6-9D65-4C01-9925-2FB5CA182E0F}"/>
              </a:ext>
            </a:extLst>
          </p:cNvPr>
          <p:cNvSpPr>
            <a:spLocks/>
          </p:cNvSpPr>
          <p:nvPr/>
        </p:nvSpPr>
        <p:spPr bwMode="auto">
          <a:xfrm>
            <a:off x="5334000" y="1600200"/>
            <a:ext cx="1525588" cy="481013"/>
          </a:xfrm>
          <a:custGeom>
            <a:avLst/>
            <a:gdLst>
              <a:gd name="T0" fmla="*/ 2147483646 w 961"/>
              <a:gd name="T1" fmla="*/ 2147483646 h 303"/>
              <a:gd name="T2" fmla="*/ 2147483646 w 961"/>
              <a:gd name="T3" fmla="*/ 2147483646 h 303"/>
              <a:gd name="T4" fmla="*/ 2147483646 w 961"/>
              <a:gd name="T5" fmla="*/ 2147483646 h 303"/>
              <a:gd name="T6" fmla="*/ 2147483646 w 961"/>
              <a:gd name="T7" fmla="*/ 2147483646 h 303"/>
              <a:gd name="T8" fmla="*/ 2147483646 w 961"/>
              <a:gd name="T9" fmla="*/ 2147483646 h 303"/>
              <a:gd name="T10" fmla="*/ 2147483646 w 961"/>
              <a:gd name="T11" fmla="*/ 2147483646 h 303"/>
              <a:gd name="T12" fmla="*/ 2147483646 w 961"/>
              <a:gd name="T13" fmla="*/ 2147483646 h 303"/>
              <a:gd name="T14" fmla="*/ 2147483646 w 961"/>
              <a:gd name="T15" fmla="*/ 2147483646 h 303"/>
              <a:gd name="T16" fmla="*/ 2147483646 w 961"/>
              <a:gd name="T17" fmla="*/ 2147483646 h 303"/>
              <a:gd name="T18" fmla="*/ 2147483646 w 961"/>
              <a:gd name="T19" fmla="*/ 2147483646 h 303"/>
              <a:gd name="T20" fmla="*/ 2147483646 w 961"/>
              <a:gd name="T21" fmla="*/ 2147483646 h 303"/>
              <a:gd name="T22" fmla="*/ 2147483646 w 961"/>
              <a:gd name="T23" fmla="*/ 2147483646 h 303"/>
              <a:gd name="T24" fmla="*/ 2147483646 w 961"/>
              <a:gd name="T25" fmla="*/ 2147483646 h 303"/>
              <a:gd name="T26" fmla="*/ 2147483646 w 961"/>
              <a:gd name="T27" fmla="*/ 2147483646 h 303"/>
              <a:gd name="T28" fmla="*/ 2147483646 w 961"/>
              <a:gd name="T29" fmla="*/ 2147483646 h 303"/>
              <a:gd name="T30" fmla="*/ 2147483646 w 961"/>
              <a:gd name="T31" fmla="*/ 2147483646 h 303"/>
              <a:gd name="T32" fmla="*/ 2147483646 w 961"/>
              <a:gd name="T33" fmla="*/ 2147483646 h 303"/>
              <a:gd name="T34" fmla="*/ 2147483646 w 961"/>
              <a:gd name="T35" fmla="*/ 2147483646 h 303"/>
              <a:gd name="T36" fmla="*/ 2147483646 w 961"/>
              <a:gd name="T37" fmla="*/ 2147483646 h 303"/>
              <a:gd name="T38" fmla="*/ 2147483646 w 961"/>
              <a:gd name="T39" fmla="*/ 2147483646 h 303"/>
              <a:gd name="T40" fmla="*/ 2147483646 w 961"/>
              <a:gd name="T41" fmla="*/ 2147483646 h 303"/>
              <a:gd name="T42" fmla="*/ 2147483646 w 961"/>
              <a:gd name="T43" fmla="*/ 2147483646 h 303"/>
              <a:gd name="T44" fmla="*/ 2147483646 w 961"/>
              <a:gd name="T45" fmla="*/ 2147483646 h 303"/>
              <a:gd name="T46" fmla="*/ 2147483646 w 961"/>
              <a:gd name="T47" fmla="*/ 2147483646 h 303"/>
              <a:gd name="T48" fmla="*/ 2147483646 w 961"/>
              <a:gd name="T49" fmla="*/ 2147483646 h 303"/>
              <a:gd name="T50" fmla="*/ 2147483646 w 961"/>
              <a:gd name="T51" fmla="*/ 2147483646 h 303"/>
              <a:gd name="T52" fmla="*/ 2147483646 w 961"/>
              <a:gd name="T53" fmla="*/ 2147483646 h 303"/>
              <a:gd name="T54" fmla="*/ 2147483646 w 961"/>
              <a:gd name="T55" fmla="*/ 2147483646 h 303"/>
              <a:gd name="T56" fmla="*/ 2147483646 w 961"/>
              <a:gd name="T57" fmla="*/ 2147483646 h 303"/>
              <a:gd name="T58" fmla="*/ 2147483646 w 961"/>
              <a:gd name="T59" fmla="*/ 2147483646 h 303"/>
              <a:gd name="T60" fmla="*/ 2147483646 w 961"/>
              <a:gd name="T61" fmla="*/ 2147483646 h 303"/>
              <a:gd name="T62" fmla="*/ 2147483646 w 961"/>
              <a:gd name="T63" fmla="*/ 2147483646 h 303"/>
              <a:gd name="T64" fmla="*/ 2147483646 w 961"/>
              <a:gd name="T65" fmla="*/ 2147483646 h 303"/>
              <a:gd name="T66" fmla="*/ 2147483646 w 961"/>
              <a:gd name="T67" fmla="*/ 2147483646 h 303"/>
              <a:gd name="T68" fmla="*/ 2147483646 w 961"/>
              <a:gd name="T69" fmla="*/ 2147483646 h 303"/>
              <a:gd name="T70" fmla="*/ 2147483646 w 961"/>
              <a:gd name="T71" fmla="*/ 2147483646 h 3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61"/>
              <a:gd name="T109" fmla="*/ 0 h 303"/>
              <a:gd name="T110" fmla="*/ 961 w 961"/>
              <a:gd name="T111" fmla="*/ 303 h 30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61" h="303">
                <a:moveTo>
                  <a:pt x="0" y="152"/>
                </a:moveTo>
                <a:lnTo>
                  <a:pt x="1" y="164"/>
                </a:lnTo>
                <a:lnTo>
                  <a:pt x="7" y="177"/>
                </a:lnTo>
                <a:lnTo>
                  <a:pt x="17" y="189"/>
                </a:lnTo>
                <a:lnTo>
                  <a:pt x="28" y="203"/>
                </a:lnTo>
                <a:lnTo>
                  <a:pt x="46" y="215"/>
                </a:lnTo>
                <a:lnTo>
                  <a:pt x="63" y="226"/>
                </a:lnTo>
                <a:lnTo>
                  <a:pt x="85" y="237"/>
                </a:lnTo>
                <a:lnTo>
                  <a:pt x="113" y="247"/>
                </a:lnTo>
                <a:lnTo>
                  <a:pt x="139" y="258"/>
                </a:lnTo>
                <a:lnTo>
                  <a:pt x="172" y="266"/>
                </a:lnTo>
                <a:lnTo>
                  <a:pt x="205" y="274"/>
                </a:lnTo>
                <a:lnTo>
                  <a:pt x="241" y="281"/>
                </a:lnTo>
                <a:lnTo>
                  <a:pt x="277" y="287"/>
                </a:lnTo>
                <a:lnTo>
                  <a:pt x="315" y="292"/>
                </a:lnTo>
                <a:lnTo>
                  <a:pt x="355" y="296"/>
                </a:lnTo>
                <a:lnTo>
                  <a:pt x="396" y="299"/>
                </a:lnTo>
                <a:lnTo>
                  <a:pt x="438" y="302"/>
                </a:lnTo>
                <a:lnTo>
                  <a:pt x="481" y="302"/>
                </a:lnTo>
                <a:lnTo>
                  <a:pt x="520" y="302"/>
                </a:lnTo>
                <a:lnTo>
                  <a:pt x="563" y="299"/>
                </a:lnTo>
                <a:lnTo>
                  <a:pt x="604" y="295"/>
                </a:lnTo>
                <a:lnTo>
                  <a:pt x="643" y="292"/>
                </a:lnTo>
                <a:lnTo>
                  <a:pt x="682" y="287"/>
                </a:lnTo>
                <a:lnTo>
                  <a:pt x="720" y="281"/>
                </a:lnTo>
                <a:lnTo>
                  <a:pt x="754" y="274"/>
                </a:lnTo>
                <a:lnTo>
                  <a:pt x="787" y="266"/>
                </a:lnTo>
                <a:lnTo>
                  <a:pt x="820" y="258"/>
                </a:lnTo>
                <a:lnTo>
                  <a:pt x="848" y="247"/>
                </a:lnTo>
                <a:lnTo>
                  <a:pt x="873" y="237"/>
                </a:lnTo>
                <a:lnTo>
                  <a:pt x="894" y="226"/>
                </a:lnTo>
                <a:lnTo>
                  <a:pt x="916" y="215"/>
                </a:lnTo>
                <a:lnTo>
                  <a:pt x="930" y="203"/>
                </a:lnTo>
                <a:lnTo>
                  <a:pt x="942" y="189"/>
                </a:lnTo>
                <a:lnTo>
                  <a:pt x="952" y="177"/>
                </a:lnTo>
                <a:lnTo>
                  <a:pt x="958" y="164"/>
                </a:lnTo>
                <a:lnTo>
                  <a:pt x="960" y="152"/>
                </a:lnTo>
                <a:lnTo>
                  <a:pt x="958" y="137"/>
                </a:lnTo>
                <a:lnTo>
                  <a:pt x="952" y="124"/>
                </a:lnTo>
                <a:lnTo>
                  <a:pt x="942" y="112"/>
                </a:lnTo>
                <a:lnTo>
                  <a:pt x="930" y="98"/>
                </a:lnTo>
                <a:lnTo>
                  <a:pt x="916" y="87"/>
                </a:lnTo>
                <a:lnTo>
                  <a:pt x="894" y="76"/>
                </a:lnTo>
                <a:lnTo>
                  <a:pt x="871" y="65"/>
                </a:lnTo>
                <a:lnTo>
                  <a:pt x="848" y="54"/>
                </a:lnTo>
                <a:lnTo>
                  <a:pt x="820" y="43"/>
                </a:lnTo>
                <a:lnTo>
                  <a:pt x="787" y="34"/>
                </a:lnTo>
                <a:lnTo>
                  <a:pt x="754" y="28"/>
                </a:lnTo>
                <a:lnTo>
                  <a:pt x="717" y="21"/>
                </a:lnTo>
                <a:lnTo>
                  <a:pt x="682" y="14"/>
                </a:lnTo>
                <a:lnTo>
                  <a:pt x="643" y="10"/>
                </a:lnTo>
                <a:lnTo>
                  <a:pt x="604" y="6"/>
                </a:lnTo>
                <a:lnTo>
                  <a:pt x="563" y="3"/>
                </a:lnTo>
                <a:lnTo>
                  <a:pt x="520" y="1"/>
                </a:lnTo>
                <a:lnTo>
                  <a:pt x="478" y="0"/>
                </a:lnTo>
                <a:lnTo>
                  <a:pt x="438" y="1"/>
                </a:lnTo>
                <a:lnTo>
                  <a:pt x="396" y="3"/>
                </a:lnTo>
                <a:lnTo>
                  <a:pt x="355" y="6"/>
                </a:lnTo>
                <a:lnTo>
                  <a:pt x="315" y="10"/>
                </a:lnTo>
                <a:lnTo>
                  <a:pt x="277" y="14"/>
                </a:lnTo>
                <a:lnTo>
                  <a:pt x="239" y="21"/>
                </a:lnTo>
                <a:lnTo>
                  <a:pt x="205" y="28"/>
                </a:lnTo>
                <a:lnTo>
                  <a:pt x="172" y="34"/>
                </a:lnTo>
                <a:lnTo>
                  <a:pt x="139" y="44"/>
                </a:lnTo>
                <a:lnTo>
                  <a:pt x="113" y="54"/>
                </a:lnTo>
                <a:lnTo>
                  <a:pt x="85" y="65"/>
                </a:lnTo>
                <a:lnTo>
                  <a:pt x="63" y="76"/>
                </a:lnTo>
                <a:lnTo>
                  <a:pt x="46" y="87"/>
                </a:lnTo>
                <a:lnTo>
                  <a:pt x="28" y="98"/>
                </a:lnTo>
                <a:lnTo>
                  <a:pt x="17" y="112"/>
                </a:lnTo>
                <a:lnTo>
                  <a:pt x="7" y="125"/>
                </a:lnTo>
                <a:lnTo>
                  <a:pt x="1" y="137"/>
                </a:lnTo>
                <a:lnTo>
                  <a:pt x="0" y="15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78" name="Freeform 22">
            <a:extLst>
              <a:ext uri="{FF2B5EF4-FFF2-40B4-BE49-F238E27FC236}">
                <a16:creationId xmlns:a16="http://schemas.microsoft.com/office/drawing/2014/main" id="{4125E95E-B55F-4B4A-8722-9CBCF8A5124F}"/>
              </a:ext>
            </a:extLst>
          </p:cNvPr>
          <p:cNvSpPr>
            <a:spLocks/>
          </p:cNvSpPr>
          <p:nvPr/>
        </p:nvSpPr>
        <p:spPr bwMode="auto">
          <a:xfrm>
            <a:off x="5734050" y="2740025"/>
            <a:ext cx="1284288" cy="431800"/>
          </a:xfrm>
          <a:custGeom>
            <a:avLst/>
            <a:gdLst>
              <a:gd name="T0" fmla="*/ 2147483646 w 809"/>
              <a:gd name="T1" fmla="*/ 2147483646 h 272"/>
              <a:gd name="T2" fmla="*/ 2147483646 w 809"/>
              <a:gd name="T3" fmla="*/ 0 h 272"/>
              <a:gd name="T4" fmla="*/ 0 w 809"/>
              <a:gd name="T5" fmla="*/ 0 h 272"/>
              <a:gd name="T6" fmla="*/ 0 w 809"/>
              <a:gd name="T7" fmla="*/ 2147483646 h 272"/>
              <a:gd name="T8" fmla="*/ 2147483646 w 809"/>
              <a:gd name="T9" fmla="*/ 2147483646 h 272"/>
              <a:gd name="T10" fmla="*/ 0 60000 65536"/>
              <a:gd name="T11" fmla="*/ 0 60000 65536"/>
              <a:gd name="T12" fmla="*/ 0 60000 65536"/>
              <a:gd name="T13" fmla="*/ 0 60000 65536"/>
              <a:gd name="T14" fmla="*/ 0 60000 65536"/>
              <a:gd name="T15" fmla="*/ 0 w 809"/>
              <a:gd name="T16" fmla="*/ 0 h 272"/>
              <a:gd name="T17" fmla="*/ 809 w 809"/>
              <a:gd name="T18" fmla="*/ 272 h 272"/>
            </a:gdLst>
            <a:ahLst/>
            <a:cxnLst>
              <a:cxn ang="T10">
                <a:pos x="T0" y="T1"/>
              </a:cxn>
              <a:cxn ang="T11">
                <a:pos x="T2" y="T3"/>
              </a:cxn>
              <a:cxn ang="T12">
                <a:pos x="T4" y="T5"/>
              </a:cxn>
              <a:cxn ang="T13">
                <a:pos x="T6" y="T7"/>
              </a:cxn>
              <a:cxn ang="T14">
                <a:pos x="T8" y="T9"/>
              </a:cxn>
            </a:cxnLst>
            <a:rect l="T15" t="T16" r="T17" b="T18"/>
            <a:pathLst>
              <a:path w="809" h="272">
                <a:moveTo>
                  <a:pt x="808" y="271"/>
                </a:moveTo>
                <a:lnTo>
                  <a:pt x="808" y="0"/>
                </a:lnTo>
                <a:lnTo>
                  <a:pt x="0" y="0"/>
                </a:lnTo>
                <a:lnTo>
                  <a:pt x="0" y="271"/>
                </a:lnTo>
                <a:lnTo>
                  <a:pt x="808" y="27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79" name="Freeform 23">
            <a:extLst>
              <a:ext uri="{FF2B5EF4-FFF2-40B4-BE49-F238E27FC236}">
                <a16:creationId xmlns:a16="http://schemas.microsoft.com/office/drawing/2014/main" id="{866E6B7F-4EF3-4C5A-8C5E-C1AEDE9861FE}"/>
              </a:ext>
            </a:extLst>
          </p:cNvPr>
          <p:cNvSpPr>
            <a:spLocks/>
          </p:cNvSpPr>
          <p:nvPr/>
        </p:nvSpPr>
        <p:spPr bwMode="auto">
          <a:xfrm>
            <a:off x="7577138" y="2740025"/>
            <a:ext cx="1446212" cy="414338"/>
          </a:xfrm>
          <a:custGeom>
            <a:avLst/>
            <a:gdLst>
              <a:gd name="T0" fmla="*/ 2147483646 w 911"/>
              <a:gd name="T1" fmla="*/ 2147483646 h 261"/>
              <a:gd name="T2" fmla="*/ 2147483646 w 911"/>
              <a:gd name="T3" fmla="*/ 0 h 261"/>
              <a:gd name="T4" fmla="*/ 0 w 911"/>
              <a:gd name="T5" fmla="*/ 0 h 261"/>
              <a:gd name="T6" fmla="*/ 0 w 911"/>
              <a:gd name="T7" fmla="*/ 2147483646 h 261"/>
              <a:gd name="T8" fmla="*/ 2147483646 w 911"/>
              <a:gd name="T9" fmla="*/ 2147483646 h 261"/>
              <a:gd name="T10" fmla="*/ 0 60000 65536"/>
              <a:gd name="T11" fmla="*/ 0 60000 65536"/>
              <a:gd name="T12" fmla="*/ 0 60000 65536"/>
              <a:gd name="T13" fmla="*/ 0 60000 65536"/>
              <a:gd name="T14" fmla="*/ 0 60000 65536"/>
              <a:gd name="T15" fmla="*/ 0 w 911"/>
              <a:gd name="T16" fmla="*/ 0 h 261"/>
              <a:gd name="T17" fmla="*/ 911 w 911"/>
              <a:gd name="T18" fmla="*/ 261 h 261"/>
            </a:gdLst>
            <a:ahLst/>
            <a:cxnLst>
              <a:cxn ang="T10">
                <a:pos x="T0" y="T1"/>
              </a:cxn>
              <a:cxn ang="T11">
                <a:pos x="T2" y="T3"/>
              </a:cxn>
              <a:cxn ang="T12">
                <a:pos x="T4" y="T5"/>
              </a:cxn>
              <a:cxn ang="T13">
                <a:pos x="T6" y="T7"/>
              </a:cxn>
              <a:cxn ang="T14">
                <a:pos x="T8" y="T9"/>
              </a:cxn>
            </a:cxnLst>
            <a:rect l="T15" t="T16" r="T17" b="T18"/>
            <a:pathLst>
              <a:path w="911" h="261">
                <a:moveTo>
                  <a:pt x="910" y="260"/>
                </a:moveTo>
                <a:lnTo>
                  <a:pt x="910" y="0"/>
                </a:lnTo>
                <a:lnTo>
                  <a:pt x="0" y="0"/>
                </a:lnTo>
                <a:lnTo>
                  <a:pt x="0" y="260"/>
                </a:lnTo>
                <a:lnTo>
                  <a:pt x="910" y="26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80" name="Freeform 24">
            <a:extLst>
              <a:ext uri="{FF2B5EF4-FFF2-40B4-BE49-F238E27FC236}">
                <a16:creationId xmlns:a16="http://schemas.microsoft.com/office/drawing/2014/main" id="{05410A85-AEF0-4106-8F77-F2E266E519AD}"/>
              </a:ext>
            </a:extLst>
          </p:cNvPr>
          <p:cNvSpPr>
            <a:spLocks/>
          </p:cNvSpPr>
          <p:nvPr/>
        </p:nvSpPr>
        <p:spPr bwMode="auto">
          <a:xfrm>
            <a:off x="6975475" y="1727200"/>
            <a:ext cx="722313" cy="484188"/>
          </a:xfrm>
          <a:custGeom>
            <a:avLst/>
            <a:gdLst>
              <a:gd name="T0" fmla="*/ 2147483646 w 455"/>
              <a:gd name="T1" fmla="*/ 0 h 305"/>
              <a:gd name="T2" fmla="*/ 2147483646 w 455"/>
              <a:gd name="T3" fmla="*/ 2147483646 h 305"/>
              <a:gd name="T4" fmla="*/ 0 w 455"/>
              <a:gd name="T5" fmla="*/ 2147483646 h 305"/>
              <a:gd name="T6" fmla="*/ 2147483646 w 455"/>
              <a:gd name="T7" fmla="*/ 0 h 305"/>
              <a:gd name="T8" fmla="*/ 0 60000 65536"/>
              <a:gd name="T9" fmla="*/ 0 60000 65536"/>
              <a:gd name="T10" fmla="*/ 0 60000 65536"/>
              <a:gd name="T11" fmla="*/ 0 60000 65536"/>
              <a:gd name="T12" fmla="*/ 0 w 455"/>
              <a:gd name="T13" fmla="*/ 0 h 305"/>
              <a:gd name="T14" fmla="*/ 455 w 455"/>
              <a:gd name="T15" fmla="*/ 305 h 305"/>
            </a:gdLst>
            <a:ahLst/>
            <a:cxnLst>
              <a:cxn ang="T8">
                <a:pos x="T0" y="T1"/>
              </a:cxn>
              <a:cxn ang="T9">
                <a:pos x="T2" y="T3"/>
              </a:cxn>
              <a:cxn ang="T10">
                <a:pos x="T4" y="T5"/>
              </a:cxn>
              <a:cxn ang="T11">
                <a:pos x="T6" y="T7"/>
              </a:cxn>
            </a:cxnLst>
            <a:rect l="T12" t="T13" r="T14" b="T15"/>
            <a:pathLst>
              <a:path w="455" h="305">
                <a:moveTo>
                  <a:pt x="226" y="0"/>
                </a:moveTo>
                <a:lnTo>
                  <a:pt x="454" y="304"/>
                </a:lnTo>
                <a:lnTo>
                  <a:pt x="0" y="304"/>
                </a:lnTo>
                <a:lnTo>
                  <a:pt x="226" y="0"/>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81" name="Rectangle 25">
            <a:extLst>
              <a:ext uri="{FF2B5EF4-FFF2-40B4-BE49-F238E27FC236}">
                <a16:creationId xmlns:a16="http://schemas.microsoft.com/office/drawing/2014/main" id="{10934213-61E5-4D21-A820-3CC205251C48}"/>
              </a:ext>
            </a:extLst>
          </p:cNvPr>
          <p:cNvSpPr>
            <a:spLocks noChangeArrowheads="1"/>
          </p:cNvSpPr>
          <p:nvPr/>
        </p:nvSpPr>
        <p:spPr bwMode="auto">
          <a:xfrm>
            <a:off x="7086600" y="1828800"/>
            <a:ext cx="523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chemeClr val="accent2"/>
                </a:solidFill>
              </a:rPr>
              <a:t>IsA</a:t>
            </a:r>
          </a:p>
        </p:txBody>
      </p:sp>
      <p:sp>
        <p:nvSpPr>
          <p:cNvPr id="19482" name="Rectangle 26">
            <a:extLst>
              <a:ext uri="{FF2B5EF4-FFF2-40B4-BE49-F238E27FC236}">
                <a16:creationId xmlns:a16="http://schemas.microsoft.com/office/drawing/2014/main" id="{3D0B37E3-E135-4E87-8506-632971AB7312}"/>
              </a:ext>
            </a:extLst>
          </p:cNvPr>
          <p:cNvSpPr>
            <a:spLocks noChangeArrowheads="1"/>
          </p:cNvSpPr>
          <p:nvPr/>
        </p:nvSpPr>
        <p:spPr bwMode="auto">
          <a:xfrm>
            <a:off x="5716588" y="2822575"/>
            <a:ext cx="14636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Hourly_Emp</a:t>
            </a:r>
          </a:p>
        </p:txBody>
      </p:sp>
      <p:sp>
        <p:nvSpPr>
          <p:cNvPr id="19483" name="Rectangle 27">
            <a:extLst>
              <a:ext uri="{FF2B5EF4-FFF2-40B4-BE49-F238E27FC236}">
                <a16:creationId xmlns:a16="http://schemas.microsoft.com/office/drawing/2014/main" id="{111637A2-ECC3-4F11-82D8-554232376488}"/>
              </a:ext>
            </a:extLst>
          </p:cNvPr>
          <p:cNvSpPr>
            <a:spLocks noChangeArrowheads="1"/>
          </p:cNvSpPr>
          <p:nvPr/>
        </p:nvSpPr>
        <p:spPr bwMode="auto">
          <a:xfrm>
            <a:off x="7824788" y="2128838"/>
            <a:ext cx="1184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contractid</a:t>
            </a:r>
          </a:p>
        </p:txBody>
      </p:sp>
      <p:sp>
        <p:nvSpPr>
          <p:cNvPr id="19484" name="Rectangle 28">
            <a:extLst>
              <a:ext uri="{FF2B5EF4-FFF2-40B4-BE49-F238E27FC236}">
                <a16:creationId xmlns:a16="http://schemas.microsoft.com/office/drawing/2014/main" id="{34B9DB21-BD74-4748-AEFE-BFD29FBFA2D5}"/>
              </a:ext>
            </a:extLst>
          </p:cNvPr>
          <p:cNvSpPr>
            <a:spLocks noChangeArrowheads="1"/>
          </p:cNvSpPr>
          <p:nvPr/>
        </p:nvSpPr>
        <p:spPr bwMode="auto">
          <a:xfrm>
            <a:off x="5407025" y="1673225"/>
            <a:ext cx="15906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
              <a:defRPr sz="2400">
                <a:solidFill>
                  <a:schemeClr val="tx1"/>
                </a:solidFill>
                <a:latin typeface="Times"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000" b="1">
                <a:solidFill>
                  <a:schemeClr val="tx1"/>
                </a:solidFill>
                <a:latin typeface="Times" pitchFamily="18" charset="0"/>
                <a:ea typeface="MS PGothic" panose="020B0600070205080204" pitchFamily="34" charset="-128"/>
              </a:defRPr>
            </a:lvl2pPr>
            <a:lvl3pPr marL="1143000" indent="-228600">
              <a:spcBef>
                <a:spcPct val="20000"/>
              </a:spcBef>
              <a:buClr>
                <a:schemeClr val="tx1"/>
              </a:buClr>
              <a:buChar char="•"/>
              <a:defRPr sz="2400">
                <a:solidFill>
                  <a:schemeClr val="tx1"/>
                </a:solidFill>
                <a:latin typeface="Times" pitchFamily="18" charset="0"/>
                <a:ea typeface="MS PGothic" panose="020B0600070205080204" pitchFamily="34" charset="-128"/>
              </a:defRPr>
            </a:lvl3pPr>
            <a:lvl4pPr marL="16002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4pPr>
            <a:lvl5pPr marL="2057400" indent="-228600">
              <a:spcBef>
                <a:spcPct val="20000"/>
              </a:spcBef>
              <a:buClr>
                <a:schemeClr val="tx1"/>
              </a:buClr>
              <a:buChar char="•"/>
              <a:defRPr sz="1600">
                <a:solidFill>
                  <a:schemeClr val="tx1"/>
                </a:solidFill>
                <a:latin typeface="Times"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sz="1600">
                <a:solidFill>
                  <a:schemeClr val="tx1"/>
                </a:solidFill>
                <a:latin typeface="Times" pitchFamily="18" charset="0"/>
                <a:ea typeface="MS PGothic" panose="020B0600070205080204" pitchFamily="34" charset="-128"/>
              </a:defRPr>
            </a:lvl9pPr>
          </a:lstStyle>
          <a:p>
            <a:pPr>
              <a:spcBef>
                <a:spcPct val="0"/>
              </a:spcBef>
              <a:buClrTx/>
              <a:buSzTx/>
              <a:buFontTx/>
              <a:buNone/>
            </a:pPr>
            <a:r>
              <a:rPr lang="en-US" altLang="en-US" sz="1800" b="1">
                <a:solidFill>
                  <a:srgbClr val="000000"/>
                </a:solidFill>
              </a:rPr>
              <a:t>hours_worked</a:t>
            </a:r>
          </a:p>
        </p:txBody>
      </p:sp>
      <p:sp>
        <p:nvSpPr>
          <p:cNvPr id="19485" name="Line 29">
            <a:extLst>
              <a:ext uri="{FF2B5EF4-FFF2-40B4-BE49-F238E27FC236}">
                <a16:creationId xmlns:a16="http://schemas.microsoft.com/office/drawing/2014/main" id="{2B785C43-03B1-476E-AC2B-EA563A3E72CD}"/>
              </a:ext>
            </a:extLst>
          </p:cNvPr>
          <p:cNvSpPr>
            <a:spLocks noChangeShapeType="1"/>
          </p:cNvSpPr>
          <p:nvPr/>
        </p:nvSpPr>
        <p:spPr bwMode="auto">
          <a:xfrm flipH="1">
            <a:off x="6389688" y="2195513"/>
            <a:ext cx="774700" cy="53498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86" name="Line 30">
            <a:extLst>
              <a:ext uri="{FF2B5EF4-FFF2-40B4-BE49-F238E27FC236}">
                <a16:creationId xmlns:a16="http://schemas.microsoft.com/office/drawing/2014/main" id="{9E9D654C-AF1F-40EA-A60E-493E6715845B}"/>
              </a:ext>
            </a:extLst>
          </p:cNvPr>
          <p:cNvSpPr>
            <a:spLocks noChangeShapeType="1"/>
          </p:cNvSpPr>
          <p:nvPr/>
        </p:nvSpPr>
        <p:spPr bwMode="auto">
          <a:xfrm>
            <a:off x="7415213" y="2195513"/>
            <a:ext cx="785812" cy="53498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87" name="Line 31">
            <a:extLst>
              <a:ext uri="{FF2B5EF4-FFF2-40B4-BE49-F238E27FC236}">
                <a16:creationId xmlns:a16="http://schemas.microsoft.com/office/drawing/2014/main" id="{61A55309-C45B-4F86-9551-F5276CC0467F}"/>
              </a:ext>
            </a:extLst>
          </p:cNvPr>
          <p:cNvSpPr>
            <a:spLocks noChangeShapeType="1"/>
          </p:cNvSpPr>
          <p:nvPr/>
        </p:nvSpPr>
        <p:spPr bwMode="auto">
          <a:xfrm>
            <a:off x="8383588" y="2516188"/>
            <a:ext cx="0" cy="2286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88" name="Line 32">
            <a:extLst>
              <a:ext uri="{FF2B5EF4-FFF2-40B4-BE49-F238E27FC236}">
                <a16:creationId xmlns:a16="http://schemas.microsoft.com/office/drawing/2014/main" id="{69FD7BB1-585D-443A-912D-2687367B4FE2}"/>
              </a:ext>
            </a:extLst>
          </p:cNvPr>
          <p:cNvSpPr>
            <a:spLocks noChangeShapeType="1"/>
          </p:cNvSpPr>
          <p:nvPr/>
        </p:nvSpPr>
        <p:spPr bwMode="auto">
          <a:xfrm>
            <a:off x="6076950" y="2078038"/>
            <a:ext cx="0" cy="65246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89" name="Rectangle 34">
            <a:extLst>
              <a:ext uri="{FF2B5EF4-FFF2-40B4-BE49-F238E27FC236}">
                <a16:creationId xmlns:a16="http://schemas.microsoft.com/office/drawing/2014/main" id="{B7200176-1D06-4FF7-ACBD-09D428026455}"/>
              </a:ext>
            </a:extLst>
          </p:cNvPr>
          <p:cNvSpPr>
            <a:spLocks noGrp="1" noChangeArrowheads="1"/>
          </p:cNvSpPr>
          <p:nvPr>
            <p:ph type="body" sz="half" idx="1"/>
          </p:nvPr>
        </p:nvSpPr>
        <p:spPr>
          <a:xfrm>
            <a:off x="152400" y="3352800"/>
            <a:ext cx="8763000" cy="3505200"/>
          </a:xfrm>
          <a:noFill/>
          <a:ln w="3175">
            <a:solidFill>
              <a:schemeClr val="accent2"/>
            </a:solidFill>
            <a:miter lim="800000"/>
            <a:headEnd/>
            <a:tailEnd/>
          </a:ln>
        </p:spPr>
        <p:txBody>
          <a:bodyPr/>
          <a:lstStyle/>
          <a:p>
            <a:pPr marL="381000" indent="-381000">
              <a:lnSpc>
                <a:spcPct val="90000"/>
              </a:lnSpc>
            </a:pPr>
            <a:r>
              <a:rPr lang="en-US" altLang="en-US" sz="3200">
                <a:solidFill>
                  <a:schemeClr val="accent2"/>
                </a:solidFill>
              </a:rPr>
              <a:t>When to use use </a:t>
            </a:r>
            <a:r>
              <a:rPr lang="en-US" altLang="en-US" b="1">
                <a:solidFill>
                  <a:schemeClr val="accent2"/>
                </a:solidFill>
              </a:rPr>
              <a:t>IsA</a:t>
            </a:r>
            <a:r>
              <a:rPr lang="en-US" altLang="en-US" sz="2800" b="1">
                <a:solidFill>
                  <a:schemeClr val="accent2"/>
                </a:solidFill>
              </a:rPr>
              <a:t>:</a:t>
            </a:r>
            <a:r>
              <a:rPr lang="en-US" altLang="en-US" sz="3200"/>
              <a:t> </a:t>
            </a:r>
          </a:p>
          <a:p>
            <a:pPr marL="800100" lvl="1" indent="-342900">
              <a:lnSpc>
                <a:spcPct val="90000"/>
              </a:lnSpc>
              <a:buSzPct val="75000"/>
              <a:buFont typeface="Arial" panose="020B0604020202020204" pitchFamily="34" charset="0"/>
              <a:buAutoNum type="arabicPeriod"/>
            </a:pPr>
            <a:r>
              <a:rPr lang="en-US" altLang="en-US" sz="2400"/>
              <a:t>To factor out commonalities and avoid repetition:</a:t>
            </a:r>
            <a:r>
              <a:rPr lang="en-US" altLang="en-US" sz="2400" b="0"/>
              <a:t> eg, </a:t>
            </a:r>
            <a:r>
              <a:rPr lang="en-US" altLang="en-US" sz="2400" b="0" i="1"/>
              <a:t>age</a:t>
            </a:r>
            <a:endParaRPr lang="en-US" altLang="en-US" sz="2400"/>
          </a:p>
          <a:p>
            <a:pPr marL="800100" lvl="1" indent="-342900">
              <a:lnSpc>
                <a:spcPct val="90000"/>
              </a:lnSpc>
              <a:buSzPct val="75000"/>
              <a:buFont typeface="Arial" panose="020B0604020202020204" pitchFamily="34" charset="0"/>
              <a:buAutoNum type="arabicPeriod"/>
            </a:pPr>
            <a:r>
              <a:rPr lang="en-US" altLang="en-US" sz="2400"/>
              <a:t>To more precisely identify subset of entities that are domains/co-domains of a relationship </a:t>
            </a:r>
            <a:r>
              <a:rPr lang="en-US" altLang="en-US" i="1"/>
              <a:t>(</a:t>
            </a:r>
            <a:r>
              <a:rPr lang="en-US" altLang="en-US" i="1">
                <a:latin typeface="Geneva" pitchFamily="6" charset="0"/>
              </a:rPr>
              <a:t>Contract_Emps </a:t>
            </a:r>
            <a:r>
              <a:rPr lang="en-US" altLang="en-US">
                <a:latin typeface="Geneva" pitchFamily="6" charset="0"/>
              </a:rPr>
              <a:t>participate in </a:t>
            </a:r>
            <a:r>
              <a:rPr lang="en-US" altLang="en-US" i="1">
                <a:latin typeface="Geneva" pitchFamily="6" charset="0"/>
              </a:rPr>
              <a:t>Manages</a:t>
            </a:r>
            <a:r>
              <a:rPr lang="en-US" altLang="en-US">
                <a:latin typeface="Geneva" pitchFamily="6" charset="0"/>
              </a:rPr>
              <a:t> reln, but </a:t>
            </a:r>
            <a:r>
              <a:rPr lang="en-US" altLang="en-US" i="1">
                <a:latin typeface="Geneva" pitchFamily="6" charset="0"/>
              </a:rPr>
              <a:t>Hourly_Emps</a:t>
            </a:r>
            <a:r>
              <a:rPr lang="en-US" altLang="en-US">
                <a:latin typeface="Geneva" pitchFamily="6" charset="0"/>
              </a:rPr>
              <a:t> do not participate at all) </a:t>
            </a:r>
            <a:r>
              <a:rPr lang="en-US" altLang="en-US" sz="2400"/>
              <a:t>or have specific attributes</a:t>
            </a:r>
            <a:r>
              <a:rPr lang="en-US" altLang="en-US" sz="2400" i="1">
                <a:latin typeface="Geneva" pitchFamily="6" charset="0"/>
              </a:rPr>
              <a:t> </a:t>
            </a:r>
            <a:r>
              <a:rPr lang="en-US" altLang="en-US" sz="2400">
                <a:latin typeface="Geneva" pitchFamily="6" charset="0"/>
              </a:rPr>
              <a:t>(</a:t>
            </a:r>
            <a:r>
              <a:rPr lang="en-US" altLang="en-US" i="1">
                <a:latin typeface="Geneva" pitchFamily="6" charset="0"/>
              </a:rPr>
              <a:t>contractId</a:t>
            </a:r>
            <a:r>
              <a:rPr lang="en-US" altLang="en-US" i="1"/>
              <a:t>)</a:t>
            </a:r>
            <a:endParaRPr lang="en-US" altLang="en-US" sz="2400"/>
          </a:p>
          <a:p>
            <a:pPr marL="800100" lvl="1" indent="-342900">
              <a:lnSpc>
                <a:spcPct val="90000"/>
              </a:lnSpc>
              <a:buSzPct val="75000"/>
              <a:buFont typeface="Arial" panose="020B0604020202020204" pitchFamily="34" charset="0"/>
              <a:buAutoNum type="arabicPeriod"/>
            </a:pPr>
            <a:r>
              <a:rPr lang="en-US" altLang="en-US" sz="2400"/>
              <a:t>To organize large models and the process of creating/modifying models (</a:t>
            </a:r>
            <a:r>
              <a:rPr lang="en-US" altLang="en-US" sz="2400" b="0" i="1" u="sng"/>
              <a:t>inheritance of changes</a:t>
            </a:r>
            <a:r>
              <a:rPr lang="en-US" altLang="en-US" sz="2400" b="0" i="1"/>
              <a:t>)</a:t>
            </a:r>
            <a:endParaRPr lang="en-US" altLang="en-US"/>
          </a:p>
        </p:txBody>
      </p:sp>
      <p:sp>
        <p:nvSpPr>
          <p:cNvPr id="19490" name="Line 35">
            <a:extLst>
              <a:ext uri="{FF2B5EF4-FFF2-40B4-BE49-F238E27FC236}">
                <a16:creationId xmlns:a16="http://schemas.microsoft.com/office/drawing/2014/main" id="{BDAABFB6-06DC-475E-A7D3-B8817DEF8083}"/>
              </a:ext>
            </a:extLst>
          </p:cNvPr>
          <p:cNvSpPr>
            <a:spLocks noChangeShapeType="1"/>
          </p:cNvSpPr>
          <p:nvPr/>
        </p:nvSpPr>
        <p:spPr bwMode="auto">
          <a:xfrm flipV="1">
            <a:off x="7315200" y="1441450"/>
            <a:ext cx="0" cy="3175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cut/>
  </p:transition>
</p:sld>
</file>

<file path=ppt/theme/theme1.xml><?xml version="1.0" encoding="utf-8"?>
<a:theme xmlns:a="http://schemas.openxmlformats.org/drawingml/2006/main" name="Presentation1">
  <a:themeElements>
    <a:clrScheme name="">
      <a:dk1>
        <a:srgbClr val="005400"/>
      </a:dk1>
      <a:lt1>
        <a:srgbClr val="FFF6E9"/>
      </a:lt1>
      <a:dk2>
        <a:srgbClr val="000000"/>
      </a:dk2>
      <a:lt2>
        <a:srgbClr val="60C900"/>
      </a:lt2>
      <a:accent1>
        <a:srgbClr val="438E00"/>
      </a:accent1>
      <a:accent2>
        <a:srgbClr val="FC0128"/>
      </a:accent2>
      <a:accent3>
        <a:srgbClr val="FFFAF2"/>
      </a:accent3>
      <a:accent4>
        <a:srgbClr val="004600"/>
      </a:accent4>
      <a:accent5>
        <a:srgbClr val="B0C6AA"/>
      </a:accent5>
      <a:accent6>
        <a:srgbClr val="E40123"/>
      </a:accent6>
      <a:hlink>
        <a:srgbClr val="4C2E00"/>
      </a:hlink>
      <a:folHlink>
        <a:srgbClr val="BC3700"/>
      </a:folHlink>
    </a:clrScheme>
    <a:fontScheme name="Presentation1">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noFill/>
        <a:ln w="12700" cap="flat" cmpd="sng" algn="ctr">
          <a:solidFill>
            <a:schemeClr val="tx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Times" pitchFamily="-84" charset="0"/>
          </a:defRPr>
        </a:defPPr>
      </a:lstStyle>
    </a:lnDef>
  </a:objectDefaults>
  <a:extraClrSchemeLst>
    <a:extraClrScheme>
      <a:clrScheme name="Presentation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c:\msoffice\powerpnt\raghu\book\slides\l18.ppt</Template>
  <TotalTime>21269</TotalTime>
  <Pages>25</Pages>
  <Words>2479</Words>
  <Application>Microsoft Office PowerPoint</Application>
  <PresentationFormat>On-screen Show (4:3)</PresentationFormat>
  <Paragraphs>428</Paragraphs>
  <Slides>27</Slides>
  <Notes>21</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Book Antiqua</vt:lpstr>
      <vt:lpstr>Courier</vt:lpstr>
      <vt:lpstr>Geneva</vt:lpstr>
      <vt:lpstr>Monotype Sorts</vt:lpstr>
      <vt:lpstr>Times</vt:lpstr>
      <vt:lpstr>Times New Roman</vt:lpstr>
      <vt:lpstr>Wingdings</vt:lpstr>
      <vt:lpstr>Presentation1</vt:lpstr>
      <vt:lpstr>The Entity-Relationship Model</vt:lpstr>
      <vt:lpstr>Relationship “Key” (cont’d)</vt:lpstr>
      <vt:lpstr>n-ary relationship with functional participation constraints</vt:lpstr>
      <vt:lpstr>Constraints (3): cardinality   total / partial participation</vt:lpstr>
      <vt:lpstr>More general notation for cardinality constraints</vt:lpstr>
      <vt:lpstr>Summary of relationship constraint notation in book:</vt:lpstr>
      <vt:lpstr>Weak Entities</vt:lpstr>
      <vt:lpstr>IsA (subclass) Hierarchies</vt:lpstr>
      <vt:lpstr>IsA Hierarchies</vt:lpstr>
      <vt:lpstr>ISA Hierarchy –constraints </vt:lpstr>
      <vt:lpstr>ISA Hierarchy constraints (more eg)</vt:lpstr>
      <vt:lpstr>Describing Relationships in ER: “Aggregation”</vt:lpstr>
      <vt:lpstr>“Ontology patterns”</vt:lpstr>
      <vt:lpstr>1. Multivalued &amp; composite attributes</vt:lpstr>
      <vt:lpstr>2. Reifiying (“making real”) relationships</vt:lpstr>
      <vt:lpstr>Reification (cont’d)</vt:lpstr>
      <vt:lpstr>PowerPoint Presentation</vt:lpstr>
      <vt:lpstr>PowerPoint Presentation</vt:lpstr>
      <vt:lpstr>Step1: make relation “Sponsors” (a verb) into an entity “Sponsorship” (a noun), and connect Monitors to Sponsorship directly.</vt:lpstr>
      <vt:lpstr>Every entity needs a key! What is the key attribute for Sponsorship? &gt;&gt;  either invent one (sponsorship#) or make it a weak entity, as here – my preferred solution.</vt:lpstr>
      <vt:lpstr>How to develop an EER model (1)</vt:lpstr>
      <vt:lpstr>ER methodology (2)</vt:lpstr>
      <vt:lpstr>ER methodology (3)</vt:lpstr>
      <vt:lpstr>3 Manifestation</vt:lpstr>
      <vt:lpstr>*Manifestation (cont'd)</vt:lpstr>
      <vt:lpstr>PowerPoint Presentation</vt:lpstr>
      <vt:lpstr>Manifestation and keys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Entity-Relationship Model</dc:title>
  <dc:subject>Database Management Systems</dc:subject>
  <dc:creator>Raghu Ramakrishnan and Johannes Gehrke</dc:creator>
  <cp:keywords>Chapter 2</cp:keywords>
  <dc:description/>
  <cp:lastModifiedBy>Bill Chen</cp:lastModifiedBy>
  <cp:revision>338</cp:revision>
  <cp:lastPrinted>2018-01-29T01:36:04Z</cp:lastPrinted>
  <dcterms:created xsi:type="dcterms:W3CDTF">2017-02-02T23:03:15Z</dcterms:created>
  <dcterms:modified xsi:type="dcterms:W3CDTF">2019-03-08T16:14:39Z</dcterms:modified>
</cp:coreProperties>
</file>