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8" r:id="rId2"/>
    <p:sldId id="301" r:id="rId3"/>
    <p:sldId id="369" r:id="rId4"/>
    <p:sldId id="292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2C2CD"/>
    <a:srgbClr val="434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36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0280FB-256C-4133-9586-AA5FCDECB9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F695671-2029-499A-9803-7E041DA2783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84" charset="0"/>
        <a:ea typeface="MS PGothic" panose="020B0600070205080204" pitchFamily="34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8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8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8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84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CF4A2A2-785E-42D3-8973-8B949E0F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2033134-A611-4160-9656-328FE2C3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FDB4475-5ABA-4F3D-9E85-E5166696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C84CA43-93E2-4596-9411-B5EF6D59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F825297-7A5E-45D5-80DC-423AABCF13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793086D-5751-430A-AB2B-DC5830885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BBEBB03-F369-44D2-9E6C-AD4677F907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C5E1189-85FA-48D9-90CE-3B8A2DE0C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564D73-62CD-4E6A-8F90-E233B427EB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0034964-B8FA-4394-A856-B9DB6888A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E0B2528-543C-4C74-ADFE-DF58676E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5DADF15-3802-4302-8BA9-654AEA29E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BB177280-2746-48E4-828C-89E5354C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B5743E9-69F5-41D7-969A-4137C8CD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B81B3E7-F1C6-47AC-8F6C-6916FD1AF5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0055ECC-FA8D-40B0-B372-17EECE3291C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54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76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0"/>
            <a:ext cx="2000250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848350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134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24300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3924300" cy="4838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57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12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09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243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9243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1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546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2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4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98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408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08B392-E6B9-4F17-92B8-2F30C1CD3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CCA683-F5D7-4E68-A538-9B4D93391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01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4ED44D3-4CFC-4265-9F25-468DDF3E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4950"/>
            <a:ext cx="19875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/>
              <a:t>Borgida/</a:t>
            </a:r>
            <a:r>
              <a:rPr lang="en-US" altLang="en-US" sz="800"/>
              <a:t>Ramakrishnan &amp;  Gehrke  </a:t>
            </a:r>
            <a:r>
              <a:rPr lang="en-US" altLang="en-US" sz="1000"/>
              <a:t>2018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FF3CE8-EF0B-48C9-9EFE-C33F82B3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025" y="6556375"/>
            <a:ext cx="3889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4C09865-87CE-452E-9C42-8F014432AC11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FF0000"/>
          </a:solidFill>
          <a:latin typeface="+mj-lt"/>
          <a:ea typeface="MS PGothic" panose="020B0600070205080204" pitchFamily="34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FF0000"/>
          </a:solidFill>
          <a:latin typeface="Times" pitchFamily="-84" charset="0"/>
          <a:ea typeface="MS PGothic" panose="020B0600070205080204" pitchFamily="34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FF0000"/>
          </a:solidFill>
          <a:latin typeface="Times" pitchFamily="-84" charset="0"/>
          <a:ea typeface="MS PGothic" panose="020B0600070205080204" pitchFamily="34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FF0000"/>
          </a:solidFill>
          <a:latin typeface="Times" pitchFamily="-84" charset="0"/>
          <a:ea typeface="MS PGothic" panose="020B0600070205080204" pitchFamily="34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FF0000"/>
          </a:solidFill>
          <a:latin typeface="Times" pitchFamily="-84" charset="0"/>
          <a:ea typeface="MS PGothic" panose="020B0600070205080204" pitchFamily="34" charset="-128"/>
          <a:cs typeface="ＭＳ Ｐゴシック" pitchFamily="-109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2"/>
          </a:solidFill>
          <a:latin typeface="Times" pitchFamily="-8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2"/>
          </a:solidFill>
          <a:latin typeface="Times" pitchFamily="-8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2"/>
          </a:solidFill>
          <a:latin typeface="Times" pitchFamily="-8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2"/>
          </a:solidFill>
          <a:latin typeface="Times" pitchFamily="-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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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8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8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8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8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Straight Connector 5">
            <a:extLst>
              <a:ext uri="{FF2B5EF4-FFF2-40B4-BE49-F238E27FC236}">
                <a16:creationId xmlns:a16="http://schemas.microsoft.com/office/drawing/2014/main" id="{E389C204-F546-4B41-9637-DE57BE94BCD9}"/>
              </a:ext>
            </a:extLst>
          </p:cNvPr>
          <p:cNvCxnSpPr>
            <a:cxnSpLocks noChangeShapeType="1"/>
            <a:stCxn id="3075" idx="3"/>
            <a:endCxn id="3078" idx="1"/>
          </p:cNvCxnSpPr>
          <p:nvPr/>
        </p:nvCxnSpPr>
        <p:spPr bwMode="auto">
          <a:xfrm flipV="1">
            <a:off x="2590800" y="2133600"/>
            <a:ext cx="10668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" name="Rectangle 8">
            <a:extLst>
              <a:ext uri="{FF2B5EF4-FFF2-40B4-BE49-F238E27FC236}">
                <a16:creationId xmlns:a16="http://schemas.microsoft.com/office/drawing/2014/main" id="{2C098DF9-8492-401A-8837-D8B992A8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1447800" cy="6096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Student</a:t>
            </a:r>
            <a:endParaRPr lang="en-US" altLang="en-US" sz="2000" b="1"/>
          </a:p>
        </p:txBody>
      </p:sp>
      <p:sp>
        <p:nvSpPr>
          <p:cNvPr id="3076" name="Rectangle 38">
            <a:extLst>
              <a:ext uri="{FF2B5EF4-FFF2-40B4-BE49-F238E27FC236}">
                <a16:creationId xmlns:a16="http://schemas.microsoft.com/office/drawing/2014/main" id="{236FCC1D-F096-4689-89EF-2F7262BED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905000"/>
            <a:ext cx="1600200" cy="6096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Course</a:t>
            </a:r>
          </a:p>
        </p:txBody>
      </p:sp>
      <p:cxnSp>
        <p:nvCxnSpPr>
          <p:cNvPr id="3077" name="Straight Connector 40">
            <a:extLst>
              <a:ext uri="{FF2B5EF4-FFF2-40B4-BE49-F238E27FC236}">
                <a16:creationId xmlns:a16="http://schemas.microsoft.com/office/drawing/2014/main" id="{F694D95D-83D5-4491-ABA9-E91F55859CFE}"/>
              </a:ext>
            </a:extLst>
          </p:cNvPr>
          <p:cNvCxnSpPr>
            <a:cxnSpLocks noChangeShapeType="1"/>
            <a:stCxn id="3078" idx="3"/>
            <a:endCxn id="3076" idx="1"/>
          </p:cNvCxnSpPr>
          <p:nvPr/>
        </p:nvCxnSpPr>
        <p:spPr bwMode="auto">
          <a:xfrm>
            <a:off x="5562600" y="2133600"/>
            <a:ext cx="12192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" name="Diamond 12">
            <a:extLst>
              <a:ext uri="{FF2B5EF4-FFF2-40B4-BE49-F238E27FC236}">
                <a16:creationId xmlns:a16="http://schemas.microsoft.com/office/drawing/2014/main" id="{FD16FE35-6158-4761-A086-AD44B27B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828800"/>
            <a:ext cx="1905000" cy="609600"/>
          </a:xfrm>
          <a:prstGeom prst="diamond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takes</a:t>
            </a:r>
            <a:endParaRPr lang="en-US" altLang="en-US" sz="2000" b="1"/>
          </a:p>
        </p:txBody>
      </p:sp>
      <p:sp>
        <p:nvSpPr>
          <p:cNvPr id="3079" name="Oval 15">
            <a:extLst>
              <a:ext uri="{FF2B5EF4-FFF2-40B4-BE49-F238E27FC236}">
                <a16:creationId xmlns:a16="http://schemas.microsoft.com/office/drawing/2014/main" id="{7330D22D-4F1F-4BC8-A5D4-D28A439F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838200"/>
            <a:ext cx="1143000" cy="4572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grade</a:t>
            </a:r>
          </a:p>
        </p:txBody>
      </p:sp>
      <p:sp>
        <p:nvSpPr>
          <p:cNvPr id="3080" name="Oval 47">
            <a:extLst>
              <a:ext uri="{FF2B5EF4-FFF2-40B4-BE49-F238E27FC236}">
                <a16:creationId xmlns:a16="http://schemas.microsoft.com/office/drawing/2014/main" id="{F79DC563-6566-40CC-9D30-4B20C842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5800"/>
            <a:ext cx="1143000" cy="4572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year</a:t>
            </a:r>
          </a:p>
        </p:txBody>
      </p:sp>
      <p:sp>
        <p:nvSpPr>
          <p:cNvPr id="3081" name="Oval 48">
            <a:extLst>
              <a:ext uri="{FF2B5EF4-FFF2-40B4-BE49-F238E27FC236}">
                <a16:creationId xmlns:a16="http://schemas.microsoft.com/office/drawing/2014/main" id="{00B4BBFB-B9A8-4538-BF8D-E16307E0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914400"/>
            <a:ext cx="1600200" cy="4572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semester</a:t>
            </a:r>
          </a:p>
        </p:txBody>
      </p:sp>
      <p:cxnSp>
        <p:nvCxnSpPr>
          <p:cNvPr id="3082" name="Straight Connector 52">
            <a:extLst>
              <a:ext uri="{FF2B5EF4-FFF2-40B4-BE49-F238E27FC236}">
                <a16:creationId xmlns:a16="http://schemas.microsoft.com/office/drawing/2014/main" id="{40A9D87E-75C6-4E83-B6D3-1CBB36EF7ADC}"/>
              </a:ext>
            </a:extLst>
          </p:cNvPr>
          <p:cNvCxnSpPr>
            <a:cxnSpLocks noChangeShapeType="1"/>
            <a:stCxn id="3079" idx="4"/>
            <a:endCxn id="3078" idx="0"/>
          </p:cNvCxnSpPr>
          <p:nvPr/>
        </p:nvCxnSpPr>
        <p:spPr bwMode="auto">
          <a:xfrm>
            <a:off x="3390900" y="1295400"/>
            <a:ext cx="1219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Straight Connector 56">
            <a:extLst>
              <a:ext uri="{FF2B5EF4-FFF2-40B4-BE49-F238E27FC236}">
                <a16:creationId xmlns:a16="http://schemas.microsoft.com/office/drawing/2014/main" id="{497512AB-1D50-4A03-ACE8-36E9B392C6A1}"/>
              </a:ext>
            </a:extLst>
          </p:cNvPr>
          <p:cNvCxnSpPr>
            <a:cxnSpLocks noChangeShapeType="1"/>
            <a:stCxn id="3080" idx="4"/>
            <a:endCxn id="3078" idx="0"/>
          </p:cNvCxnSpPr>
          <p:nvPr/>
        </p:nvCxnSpPr>
        <p:spPr bwMode="auto">
          <a:xfrm flipH="1">
            <a:off x="4610100" y="1143000"/>
            <a:ext cx="1524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Connector 59">
            <a:extLst>
              <a:ext uri="{FF2B5EF4-FFF2-40B4-BE49-F238E27FC236}">
                <a16:creationId xmlns:a16="http://schemas.microsoft.com/office/drawing/2014/main" id="{45C2BBBC-348A-4108-B8C5-E0231874DA8B}"/>
              </a:ext>
            </a:extLst>
          </p:cNvPr>
          <p:cNvCxnSpPr>
            <a:cxnSpLocks noChangeShapeType="1"/>
            <a:stCxn id="3081" idx="3"/>
            <a:endCxn id="3078" idx="0"/>
          </p:cNvCxnSpPr>
          <p:nvPr/>
        </p:nvCxnSpPr>
        <p:spPr bwMode="auto">
          <a:xfrm flipH="1">
            <a:off x="4610100" y="1304925"/>
            <a:ext cx="1187450" cy="523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Straight Connector 62">
            <a:extLst>
              <a:ext uri="{FF2B5EF4-FFF2-40B4-BE49-F238E27FC236}">
                <a16:creationId xmlns:a16="http://schemas.microsoft.com/office/drawing/2014/main" id="{95546656-DC63-40E1-A68B-4377D4C75DD5}"/>
              </a:ext>
            </a:extLst>
          </p:cNvPr>
          <p:cNvCxnSpPr>
            <a:cxnSpLocks noChangeShapeType="1"/>
            <a:stCxn id="3086" idx="3"/>
            <a:endCxn id="3089" idx="1"/>
          </p:cNvCxnSpPr>
          <p:nvPr/>
        </p:nvCxnSpPr>
        <p:spPr bwMode="auto">
          <a:xfrm>
            <a:off x="2667000" y="4838700"/>
            <a:ext cx="1143000" cy="38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6" name="Rectangle 63">
            <a:extLst>
              <a:ext uri="{FF2B5EF4-FFF2-40B4-BE49-F238E27FC236}">
                <a16:creationId xmlns:a16="http://schemas.microsoft.com/office/drawing/2014/main" id="{63E90B25-E0DD-487B-A76F-0DA7F0129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1295400" cy="3810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Student</a:t>
            </a:r>
            <a:endParaRPr lang="en-US" altLang="en-US" sz="2000" b="1"/>
          </a:p>
        </p:txBody>
      </p:sp>
      <p:sp>
        <p:nvSpPr>
          <p:cNvPr id="3087" name="Rectangle 64">
            <a:extLst>
              <a:ext uri="{FF2B5EF4-FFF2-40B4-BE49-F238E27FC236}">
                <a16:creationId xmlns:a16="http://schemas.microsoft.com/office/drawing/2014/main" id="{E14F81BA-7AD5-4F32-B520-7F7BDC2F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648200"/>
            <a:ext cx="1143000" cy="3810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Course</a:t>
            </a:r>
            <a:endParaRPr lang="en-US" altLang="en-US" sz="2000" b="1"/>
          </a:p>
        </p:txBody>
      </p:sp>
      <p:cxnSp>
        <p:nvCxnSpPr>
          <p:cNvPr id="3088" name="Straight Connector 65">
            <a:extLst>
              <a:ext uri="{FF2B5EF4-FFF2-40B4-BE49-F238E27FC236}">
                <a16:creationId xmlns:a16="http://schemas.microsoft.com/office/drawing/2014/main" id="{74B71F0F-C0BE-4E70-B393-89AC76CECC77}"/>
              </a:ext>
            </a:extLst>
          </p:cNvPr>
          <p:cNvCxnSpPr>
            <a:cxnSpLocks noChangeShapeType="1"/>
            <a:stCxn id="3089" idx="3"/>
            <a:endCxn id="3087" idx="1"/>
          </p:cNvCxnSpPr>
          <p:nvPr/>
        </p:nvCxnSpPr>
        <p:spPr bwMode="auto">
          <a:xfrm flipV="1">
            <a:off x="5562600" y="4838700"/>
            <a:ext cx="1219200" cy="38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9" name="Diamond 66">
            <a:extLst>
              <a:ext uri="{FF2B5EF4-FFF2-40B4-BE49-F238E27FC236}">
                <a16:creationId xmlns:a16="http://schemas.microsoft.com/office/drawing/2014/main" id="{2A4AC516-BC4C-4EFC-ABD9-35DE8F7F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1752600" cy="609600"/>
          </a:xfrm>
          <a:prstGeom prst="diamond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takes</a:t>
            </a:r>
            <a:endParaRPr lang="en-US" altLang="en-US" sz="2000" b="1"/>
          </a:p>
        </p:txBody>
      </p:sp>
      <p:sp>
        <p:nvSpPr>
          <p:cNvPr id="3090" name="Oval 67">
            <a:extLst>
              <a:ext uri="{FF2B5EF4-FFF2-40B4-BE49-F238E27FC236}">
                <a16:creationId xmlns:a16="http://schemas.microsoft.com/office/drawing/2014/main" id="{CCBE944E-98F0-451D-B335-5319EEB9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657600"/>
            <a:ext cx="1143000" cy="4572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grade</a:t>
            </a:r>
          </a:p>
        </p:txBody>
      </p:sp>
      <p:sp>
        <p:nvSpPr>
          <p:cNvPr id="3091" name="Oval 68">
            <a:extLst>
              <a:ext uri="{FF2B5EF4-FFF2-40B4-BE49-F238E27FC236}">
                <a16:creationId xmlns:a16="http://schemas.microsoft.com/office/drawing/2014/main" id="{F112F72E-0F31-44B9-B256-FD81E13D6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1143000" cy="4572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year</a:t>
            </a:r>
          </a:p>
        </p:txBody>
      </p:sp>
      <p:sp>
        <p:nvSpPr>
          <p:cNvPr id="3092" name="Oval 69">
            <a:extLst>
              <a:ext uri="{FF2B5EF4-FFF2-40B4-BE49-F238E27FC236}">
                <a16:creationId xmlns:a16="http://schemas.microsoft.com/office/drawing/2014/main" id="{88F5DB5F-B157-4B20-81A4-32CEBF36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0"/>
            <a:ext cx="1600200" cy="4572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semester</a:t>
            </a:r>
          </a:p>
        </p:txBody>
      </p:sp>
      <p:cxnSp>
        <p:nvCxnSpPr>
          <p:cNvPr id="3093" name="Straight Connector 70">
            <a:extLst>
              <a:ext uri="{FF2B5EF4-FFF2-40B4-BE49-F238E27FC236}">
                <a16:creationId xmlns:a16="http://schemas.microsoft.com/office/drawing/2014/main" id="{5A5F3F13-93B6-48FC-B9B5-71EACD786D9E}"/>
              </a:ext>
            </a:extLst>
          </p:cNvPr>
          <p:cNvCxnSpPr>
            <a:cxnSpLocks noChangeShapeType="1"/>
            <a:stCxn id="3090" idx="4"/>
            <a:endCxn id="3089" idx="0"/>
          </p:cNvCxnSpPr>
          <p:nvPr/>
        </p:nvCxnSpPr>
        <p:spPr bwMode="auto">
          <a:xfrm>
            <a:off x="3162300" y="4114800"/>
            <a:ext cx="1524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Straight Connector 71">
            <a:extLst>
              <a:ext uri="{FF2B5EF4-FFF2-40B4-BE49-F238E27FC236}">
                <a16:creationId xmlns:a16="http://schemas.microsoft.com/office/drawing/2014/main" id="{5D990DB3-01A4-40EA-8E94-F5BF61EFFEB0}"/>
              </a:ext>
            </a:extLst>
          </p:cNvPr>
          <p:cNvCxnSpPr>
            <a:cxnSpLocks noChangeShapeType="1"/>
            <a:stCxn id="3091" idx="2"/>
            <a:endCxn id="3096" idx="3"/>
          </p:cNvCxnSpPr>
          <p:nvPr/>
        </p:nvCxnSpPr>
        <p:spPr bwMode="auto">
          <a:xfrm flipH="1">
            <a:off x="5181600" y="3505200"/>
            <a:ext cx="381000" cy="38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Straight Connector 72">
            <a:extLst>
              <a:ext uri="{FF2B5EF4-FFF2-40B4-BE49-F238E27FC236}">
                <a16:creationId xmlns:a16="http://schemas.microsoft.com/office/drawing/2014/main" id="{D9368BF3-98A2-4F47-9F3B-ACB18A182ABF}"/>
              </a:ext>
            </a:extLst>
          </p:cNvPr>
          <p:cNvCxnSpPr>
            <a:cxnSpLocks noChangeShapeType="1"/>
            <a:stCxn id="3092" idx="2"/>
            <a:endCxn id="3096" idx="3"/>
          </p:cNvCxnSpPr>
          <p:nvPr/>
        </p:nvCxnSpPr>
        <p:spPr bwMode="auto">
          <a:xfrm flipH="1" flipV="1">
            <a:off x="5181600" y="3543300"/>
            <a:ext cx="762000" cy="495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6" name="Rectangle 75">
            <a:extLst>
              <a:ext uri="{FF2B5EF4-FFF2-40B4-BE49-F238E27FC236}">
                <a16:creationId xmlns:a16="http://schemas.microsoft.com/office/drawing/2014/main" id="{247ED06C-69F0-4702-BBC1-B9B1AD4D2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1143000" cy="3810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Term</a:t>
            </a:r>
            <a:endParaRPr lang="en-US" altLang="en-US" sz="2000" b="1"/>
          </a:p>
        </p:txBody>
      </p:sp>
      <p:cxnSp>
        <p:nvCxnSpPr>
          <p:cNvPr id="3097" name="Straight Connector 81">
            <a:extLst>
              <a:ext uri="{FF2B5EF4-FFF2-40B4-BE49-F238E27FC236}">
                <a16:creationId xmlns:a16="http://schemas.microsoft.com/office/drawing/2014/main" id="{5105B4C8-CEFE-4E38-9860-F91B37DE8680}"/>
              </a:ext>
            </a:extLst>
          </p:cNvPr>
          <p:cNvCxnSpPr>
            <a:cxnSpLocks noChangeShapeType="1"/>
            <a:stCxn id="3089" idx="0"/>
            <a:endCxn id="3096" idx="2"/>
          </p:cNvCxnSpPr>
          <p:nvPr/>
        </p:nvCxnSpPr>
        <p:spPr bwMode="auto">
          <a:xfrm flipH="1" flipV="1">
            <a:off x="4610100" y="3733800"/>
            <a:ext cx="76200" cy="838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8" name="Content Placeholder 3">
            <a:extLst>
              <a:ext uri="{FF2B5EF4-FFF2-40B4-BE49-F238E27FC236}">
                <a16:creationId xmlns:a16="http://schemas.microsoft.com/office/drawing/2014/main" id="{8DF8CFB4-7727-4C86-A63D-4FBB87BA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486400"/>
            <a:ext cx="8153400" cy="4953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1940F9-D43A-41CD-9423-9FF6082EF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0"/>
            <a:ext cx="7931150" cy="1076325"/>
          </a:xfrm>
        </p:spPr>
        <p:txBody>
          <a:bodyPr/>
          <a:lstStyle/>
          <a:p>
            <a:pPr algn="ctr"/>
            <a:r>
              <a:rPr lang="en-US" altLang="en-US"/>
              <a:t>cardinality constraints</a:t>
            </a:r>
          </a:p>
        </p:txBody>
      </p:sp>
      <p:cxnSp>
        <p:nvCxnSpPr>
          <p:cNvPr id="5123" name="Straight Connector 20">
            <a:extLst>
              <a:ext uri="{FF2B5EF4-FFF2-40B4-BE49-F238E27FC236}">
                <a16:creationId xmlns:a16="http://schemas.microsoft.com/office/drawing/2014/main" id="{623BC3E8-BAD6-4784-B2A6-E83DBF07DF54}"/>
              </a:ext>
            </a:extLst>
          </p:cNvPr>
          <p:cNvCxnSpPr>
            <a:cxnSpLocks noChangeShapeType="1"/>
            <a:stCxn id="5124" idx="3"/>
            <a:endCxn id="5127" idx="1"/>
          </p:cNvCxnSpPr>
          <p:nvPr/>
        </p:nvCxnSpPr>
        <p:spPr bwMode="auto">
          <a:xfrm flipV="1">
            <a:off x="2514600" y="2400300"/>
            <a:ext cx="838200" cy="38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4" name="Rectangle 21">
            <a:extLst>
              <a:ext uri="{FF2B5EF4-FFF2-40B4-BE49-F238E27FC236}">
                <a16:creationId xmlns:a16="http://schemas.microsoft.com/office/drawing/2014/main" id="{186DD5D5-887F-4894-8480-DC4616AF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1600200" cy="6096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Employee</a:t>
            </a:r>
            <a:endParaRPr lang="en-US" altLang="en-US" sz="2000" b="1"/>
          </a:p>
        </p:txBody>
      </p:sp>
      <p:sp>
        <p:nvSpPr>
          <p:cNvPr id="5125" name="Rectangle 22">
            <a:extLst>
              <a:ext uri="{FF2B5EF4-FFF2-40B4-BE49-F238E27FC236}">
                <a16:creationId xmlns:a16="http://schemas.microsoft.com/office/drawing/2014/main" id="{E2DADD02-D813-41BB-B70E-BEE828CBD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133600"/>
            <a:ext cx="1600200" cy="5334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Dept</a:t>
            </a:r>
          </a:p>
        </p:txBody>
      </p:sp>
      <p:cxnSp>
        <p:nvCxnSpPr>
          <p:cNvPr id="5126" name="Straight Connector 23">
            <a:extLst>
              <a:ext uri="{FF2B5EF4-FFF2-40B4-BE49-F238E27FC236}">
                <a16:creationId xmlns:a16="http://schemas.microsoft.com/office/drawing/2014/main" id="{D1D08FEC-332A-436E-8EF2-7284B55170F1}"/>
              </a:ext>
            </a:extLst>
          </p:cNvPr>
          <p:cNvCxnSpPr>
            <a:cxnSpLocks noChangeShapeType="1"/>
            <a:stCxn id="5127" idx="3"/>
            <a:endCxn id="5125" idx="1"/>
          </p:cNvCxnSpPr>
          <p:nvPr/>
        </p:nvCxnSpPr>
        <p:spPr bwMode="auto">
          <a:xfrm>
            <a:off x="6172200" y="24003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7" name="Diamond 24">
            <a:extLst>
              <a:ext uri="{FF2B5EF4-FFF2-40B4-BE49-F238E27FC236}">
                <a16:creationId xmlns:a16="http://schemas.microsoft.com/office/drawing/2014/main" id="{765AA73D-2A3A-4ACD-BA0D-A15D14A6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05000"/>
            <a:ext cx="2819400" cy="990600"/>
          </a:xfrm>
          <a:prstGeom prst="diamond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WorksIn</a:t>
            </a:r>
            <a:endParaRPr lang="en-US" altLang="en-US" sz="2000" b="1"/>
          </a:p>
        </p:txBody>
      </p:sp>
      <p:sp>
        <p:nvSpPr>
          <p:cNvPr id="5128" name="TextBox 16">
            <a:extLst>
              <a:ext uri="{FF2B5EF4-FFF2-40B4-BE49-F238E27FC236}">
                <a16:creationId xmlns:a16="http://schemas.microsoft.com/office/drawing/2014/main" id="{7AFC20FE-12A6-4FE5-A6ED-3922C50C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522663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" pitchFamily="49" charset="0"/>
              </a:rPr>
              <a:t>1..1</a:t>
            </a:r>
          </a:p>
        </p:txBody>
      </p:sp>
      <p:sp>
        <p:nvSpPr>
          <p:cNvPr id="5129" name="TextBox 48">
            <a:extLst>
              <a:ext uri="{FF2B5EF4-FFF2-40B4-BE49-F238E27FC236}">
                <a16:creationId xmlns:a16="http://schemas.microsoft.com/office/drawing/2014/main" id="{24A091E7-BE5C-4196-9F7C-C7668A8C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" pitchFamily="49" charset="0"/>
              </a:rPr>
              <a:t>5..50</a:t>
            </a:r>
          </a:p>
        </p:txBody>
      </p:sp>
      <p:cxnSp>
        <p:nvCxnSpPr>
          <p:cNvPr id="5130" name="Straight Connector 20">
            <a:extLst>
              <a:ext uri="{FF2B5EF4-FFF2-40B4-BE49-F238E27FC236}">
                <a16:creationId xmlns:a16="http://schemas.microsoft.com/office/drawing/2014/main" id="{30FE8F2B-DDF7-4392-8441-47C5A5147CD9}"/>
              </a:ext>
            </a:extLst>
          </p:cNvPr>
          <p:cNvCxnSpPr>
            <a:cxnSpLocks noChangeShapeType="1"/>
            <a:stCxn id="5131" idx="3"/>
            <a:endCxn id="5134" idx="1"/>
          </p:cNvCxnSpPr>
          <p:nvPr/>
        </p:nvCxnSpPr>
        <p:spPr bwMode="auto">
          <a:xfrm flipV="1">
            <a:off x="2438400" y="4076700"/>
            <a:ext cx="838200" cy="381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1" name="Rectangle 21">
            <a:extLst>
              <a:ext uri="{FF2B5EF4-FFF2-40B4-BE49-F238E27FC236}">
                <a16:creationId xmlns:a16="http://schemas.microsoft.com/office/drawing/2014/main" id="{8EDCCEB3-4BCD-45A4-A5FB-28DE7F62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1371600" cy="6096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Employee</a:t>
            </a:r>
          </a:p>
        </p:txBody>
      </p:sp>
      <p:sp>
        <p:nvSpPr>
          <p:cNvPr id="5132" name="Rectangle 22">
            <a:extLst>
              <a:ext uri="{FF2B5EF4-FFF2-40B4-BE49-F238E27FC236}">
                <a16:creationId xmlns:a16="http://schemas.microsoft.com/office/drawing/2014/main" id="{3FFB4CE0-E8A1-49F7-81E4-1891CC18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10000"/>
            <a:ext cx="1600200" cy="53340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Dept</a:t>
            </a:r>
          </a:p>
        </p:txBody>
      </p:sp>
      <p:cxnSp>
        <p:nvCxnSpPr>
          <p:cNvPr id="5133" name="Straight Connector 23">
            <a:extLst>
              <a:ext uri="{FF2B5EF4-FFF2-40B4-BE49-F238E27FC236}">
                <a16:creationId xmlns:a16="http://schemas.microsoft.com/office/drawing/2014/main" id="{DEDA5732-F9AD-409B-8FCF-6FCF9DD00AC8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6096000" y="4076700"/>
            <a:ext cx="9906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Diamond 24">
            <a:extLst>
              <a:ext uri="{FF2B5EF4-FFF2-40B4-BE49-F238E27FC236}">
                <a16:creationId xmlns:a16="http://schemas.microsoft.com/office/drawing/2014/main" id="{C92EB342-727C-4B99-956B-61983A3A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81400"/>
            <a:ext cx="2819400" cy="990600"/>
          </a:xfrm>
          <a:prstGeom prst="diamond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WorksIn</a:t>
            </a:r>
            <a:endParaRPr lang="en-US" altLang="en-US" sz="2000" b="1"/>
          </a:p>
        </p:txBody>
      </p:sp>
      <p:sp>
        <p:nvSpPr>
          <p:cNvPr id="5135" name="TextBox 1">
            <a:extLst>
              <a:ext uri="{FF2B5EF4-FFF2-40B4-BE49-F238E27FC236}">
                <a16:creationId xmlns:a16="http://schemas.microsoft.com/office/drawing/2014/main" id="{38103B32-2589-4598-A873-BDF85480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30738"/>
            <a:ext cx="8001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exactly one relationship for each instance (notation: </a:t>
            </a:r>
            <a:r>
              <a:rPr lang="en-US" altLang="en-US" b="1">
                <a:solidFill>
                  <a:schemeClr val="tx2"/>
                </a:solidFill>
              </a:rPr>
              <a:t>thick edge with arrow</a:t>
            </a:r>
            <a:r>
              <a:rPr lang="en-US" altLang="en-US"/>
              <a:t>; </a:t>
            </a:r>
            <a:r>
              <a:rPr lang="en-US" altLang="en-US" b="1">
                <a:solidFill>
                  <a:schemeClr val="tx2"/>
                </a:solidFill>
              </a:rPr>
              <a:t>1..1 in cardinality notation)</a:t>
            </a:r>
          </a:p>
          <a:p>
            <a:endParaRPr lang="en-US" altLang="en-US"/>
          </a:p>
          <a:p>
            <a:r>
              <a:rPr lang="en-US" altLang="en-US"/>
              <a:t>at least one relationship for each instance (notation: </a:t>
            </a:r>
            <a:r>
              <a:rPr lang="en-US" altLang="en-US" b="1">
                <a:solidFill>
                  <a:schemeClr val="tx2"/>
                </a:solidFill>
              </a:rPr>
              <a:t>thick edge; 1..* in cardinality notation)</a:t>
            </a:r>
            <a:r>
              <a:rPr lang="en-US" altLang="en-US"/>
              <a:t> " </a:t>
            </a:r>
          </a:p>
        </p:txBody>
      </p:sp>
      <p:sp>
        <p:nvSpPr>
          <p:cNvPr id="5136" name="TextBox 16">
            <a:extLst>
              <a:ext uri="{FF2B5EF4-FFF2-40B4-BE49-F238E27FC236}">
                <a16:creationId xmlns:a16="http://schemas.microsoft.com/office/drawing/2014/main" id="{2E0A4C00-880D-4D5D-9E7D-6BE66C07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1839913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" pitchFamily="49" charset="0"/>
              </a:rPr>
              <a:t>1..1</a:t>
            </a:r>
          </a:p>
        </p:txBody>
      </p:sp>
      <p:sp>
        <p:nvSpPr>
          <p:cNvPr id="5137" name="TextBox 2">
            <a:extLst>
              <a:ext uri="{FF2B5EF4-FFF2-40B4-BE49-F238E27FC236}">
                <a16:creationId xmlns:a16="http://schemas.microsoft.com/office/drawing/2014/main" id="{474E59E4-F2E3-46BF-B6E1-6378972C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701675"/>
            <a:ext cx="3863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Every department has between 5 and 50 employees working in it” (so lower bound of each department participation in</a:t>
            </a:r>
          </a:p>
        </p:txBody>
      </p:sp>
      <p:sp>
        <p:nvSpPr>
          <p:cNvPr id="5138" name="TextBox 3">
            <a:extLst>
              <a:ext uri="{FF2B5EF4-FFF2-40B4-BE49-F238E27FC236}">
                <a16:creationId xmlns:a16="http://schemas.microsoft.com/office/drawing/2014/main" id="{87B1A0CA-9A31-4659-AC89-1EBEA4A5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38200"/>
            <a:ext cx="502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Every employee works in exactly one department” (so lower and upper bound of each employee participating in Works_In are both 1)</a:t>
            </a:r>
          </a:p>
        </p:txBody>
      </p:sp>
      <p:sp>
        <p:nvSpPr>
          <p:cNvPr id="5139" name="TextBox 16">
            <a:extLst>
              <a:ext uri="{FF2B5EF4-FFF2-40B4-BE49-F238E27FC236}">
                <a16:creationId xmlns:a16="http://schemas.microsoft.com/office/drawing/2014/main" id="{26C6322E-AA91-4088-9B1E-A51D63F06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3598863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" pitchFamily="49" charset="0"/>
              </a:rPr>
              <a:t>1..*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677A0B3-EB77-4ED6-BE78-D9AF9A9E2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0"/>
            <a:ext cx="7931150" cy="1076325"/>
          </a:xfrm>
        </p:spPr>
        <p:txBody>
          <a:bodyPr/>
          <a:lstStyle/>
          <a:p>
            <a:pPr algn="ctr"/>
            <a:r>
              <a:rPr lang="en-US" altLang="en-US"/>
              <a:t>IsA</a:t>
            </a:r>
          </a:p>
        </p:txBody>
      </p:sp>
      <p:sp>
        <p:nvSpPr>
          <p:cNvPr id="7171" name="Isosceles Triangle 18">
            <a:extLst>
              <a:ext uri="{FF2B5EF4-FFF2-40B4-BE49-F238E27FC236}">
                <a16:creationId xmlns:a16="http://schemas.microsoft.com/office/drawing/2014/main" id="{68732574-968F-497E-A8C8-4972673D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8" y="2743200"/>
            <a:ext cx="792162" cy="522288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172" name="TextBox 2">
            <a:extLst>
              <a:ext uri="{FF2B5EF4-FFF2-40B4-BE49-F238E27FC236}">
                <a16:creationId xmlns:a16="http://schemas.microsoft.com/office/drawing/2014/main" id="{2FCC6DD8-4794-4874-884C-489C01E9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194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IsA</a:t>
            </a:r>
          </a:p>
        </p:txBody>
      </p:sp>
      <p:cxnSp>
        <p:nvCxnSpPr>
          <p:cNvPr id="7173" name="Straight Connector 4">
            <a:extLst>
              <a:ext uri="{FF2B5EF4-FFF2-40B4-BE49-F238E27FC236}">
                <a16:creationId xmlns:a16="http://schemas.microsoft.com/office/drawing/2014/main" id="{C406EB7E-4BEE-423B-99F3-0DD57F3F0DE6}"/>
              </a:ext>
            </a:extLst>
          </p:cNvPr>
          <p:cNvCxnSpPr>
            <a:cxnSpLocks noChangeShapeType="1"/>
            <a:stCxn id="7171" idx="0"/>
          </p:cNvCxnSpPr>
          <p:nvPr/>
        </p:nvCxnSpPr>
        <p:spPr bwMode="auto">
          <a:xfrm flipV="1">
            <a:off x="4556125" y="2057400"/>
            <a:ext cx="15875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Straight Connector 6">
            <a:extLst>
              <a:ext uri="{FF2B5EF4-FFF2-40B4-BE49-F238E27FC236}">
                <a16:creationId xmlns:a16="http://schemas.microsoft.com/office/drawing/2014/main" id="{523A6DA2-D3B2-4D52-860D-CAE4951FE1AB}"/>
              </a:ext>
            </a:extLst>
          </p:cNvPr>
          <p:cNvCxnSpPr>
            <a:cxnSpLocks noChangeShapeType="1"/>
            <a:stCxn id="7171" idx="3"/>
          </p:cNvCxnSpPr>
          <p:nvPr/>
        </p:nvCxnSpPr>
        <p:spPr bwMode="auto">
          <a:xfrm flipH="1">
            <a:off x="3429000" y="3265488"/>
            <a:ext cx="1127125" cy="6969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Connector 8">
            <a:extLst>
              <a:ext uri="{FF2B5EF4-FFF2-40B4-BE49-F238E27FC236}">
                <a16:creationId xmlns:a16="http://schemas.microsoft.com/office/drawing/2014/main" id="{5A4EE53E-C781-45AA-B30D-5EA4AB8871EC}"/>
              </a:ext>
            </a:extLst>
          </p:cNvPr>
          <p:cNvCxnSpPr>
            <a:cxnSpLocks noChangeShapeType="1"/>
            <a:stCxn id="7171" idx="3"/>
          </p:cNvCxnSpPr>
          <p:nvPr/>
        </p:nvCxnSpPr>
        <p:spPr bwMode="auto">
          <a:xfrm>
            <a:off x="4556125" y="3265488"/>
            <a:ext cx="1082675" cy="849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Box 23">
            <a:extLst>
              <a:ext uri="{FF2B5EF4-FFF2-40B4-BE49-F238E27FC236}">
                <a16:creationId xmlns:a16="http://schemas.microsoft.com/office/drawing/2014/main" id="{704F94FE-66BC-4651-80E7-B8AFBDD7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29000"/>
            <a:ext cx="257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{ Disjoint, Complete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E22808-055A-462E-B742-EFA9E675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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"/>
              <a:defRPr sz="2000" b="1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8914610-8074-4458-A7D5-200286EF2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u="sng"/>
              <a:t>Weak Entities</a:t>
            </a:r>
          </a:p>
        </p:txBody>
      </p:sp>
      <p:grpSp>
        <p:nvGrpSpPr>
          <p:cNvPr id="9220" name="Group 18">
            <a:extLst>
              <a:ext uri="{FF2B5EF4-FFF2-40B4-BE49-F238E27FC236}">
                <a16:creationId xmlns:a16="http://schemas.microsoft.com/office/drawing/2014/main" id="{AA046A47-A219-496F-9304-1803CF8F6BA4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144000" cy="2514600"/>
            <a:chOff x="0" y="838200"/>
            <a:chExt cx="9144000" cy="2514600"/>
          </a:xfrm>
        </p:grpSpPr>
        <p:sp>
          <p:nvSpPr>
            <p:cNvPr id="9221" name="Line 24">
              <a:extLst>
                <a:ext uri="{FF2B5EF4-FFF2-40B4-BE49-F238E27FC236}">
                  <a16:creationId xmlns:a16="http://schemas.microsoft.com/office/drawing/2014/main" id="{AC3E7967-12EE-448E-B042-180E58A0C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7000" y="2133600"/>
              <a:ext cx="762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Line 24">
              <a:extLst>
                <a:ext uri="{FF2B5EF4-FFF2-40B4-BE49-F238E27FC236}">
                  <a16:creationId xmlns:a16="http://schemas.microsoft.com/office/drawing/2014/main" id="{22E06786-188F-427B-9174-CD0B61CA3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1981200"/>
              <a:ext cx="10668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9223" name="Straight Connector 20">
              <a:extLst>
                <a:ext uri="{FF2B5EF4-FFF2-40B4-BE49-F238E27FC236}">
                  <a16:creationId xmlns:a16="http://schemas.microsoft.com/office/drawing/2014/main" id="{8EB2F271-ABEC-40C6-95DF-D5CC78F36A55}"/>
                </a:ext>
              </a:extLst>
            </p:cNvPr>
            <p:cNvCxnSpPr>
              <a:cxnSpLocks noChangeShapeType="1"/>
              <a:stCxn id="9224" idx="3"/>
              <a:endCxn id="9227" idx="1"/>
            </p:cNvCxnSpPr>
            <p:nvPr/>
          </p:nvCxnSpPr>
          <p:spPr bwMode="auto">
            <a:xfrm flipV="1">
              <a:off x="2362200" y="2857500"/>
              <a:ext cx="838200" cy="38100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4" name="Rectangle 21">
              <a:extLst>
                <a:ext uri="{FF2B5EF4-FFF2-40B4-BE49-F238E27FC236}">
                  <a16:creationId xmlns:a16="http://schemas.microsoft.com/office/drawing/2014/main" id="{546EE9C8-B2C5-42B1-843B-47B795C2E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590800"/>
              <a:ext cx="1371600" cy="6096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/>
                <a:t>Building</a:t>
              </a:r>
              <a:endParaRPr lang="en-US" altLang="en-US" sz="2000" b="1"/>
            </a:p>
          </p:txBody>
        </p:sp>
        <p:sp>
          <p:nvSpPr>
            <p:cNvPr id="9225" name="Rectangle 22">
              <a:extLst>
                <a:ext uri="{FF2B5EF4-FFF2-40B4-BE49-F238E27FC236}">
                  <a16:creationId xmlns:a16="http://schemas.microsoft.com/office/drawing/2014/main" id="{184975F5-668B-45CD-8860-83F8396E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590800"/>
              <a:ext cx="1600200" cy="533400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/>
                <a:t>Office</a:t>
              </a:r>
            </a:p>
          </p:txBody>
        </p:sp>
        <p:cxnSp>
          <p:nvCxnSpPr>
            <p:cNvPr id="9226" name="Straight Connector 23">
              <a:extLst>
                <a:ext uri="{FF2B5EF4-FFF2-40B4-BE49-F238E27FC236}">
                  <a16:creationId xmlns:a16="http://schemas.microsoft.com/office/drawing/2014/main" id="{6BBAF8DF-7B12-42AC-AE2F-2DD46C076A07}"/>
                </a:ext>
              </a:extLst>
            </p:cNvPr>
            <p:cNvCxnSpPr>
              <a:cxnSpLocks noChangeShapeType="1"/>
              <a:stCxn id="9227" idx="3"/>
              <a:endCxn id="9225" idx="1"/>
            </p:cNvCxnSpPr>
            <p:nvPr/>
          </p:nvCxnSpPr>
          <p:spPr bwMode="auto">
            <a:xfrm>
              <a:off x="6019800" y="2857500"/>
              <a:ext cx="99060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arrow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7" name="Diamond 24">
              <a:extLst>
                <a:ext uri="{FF2B5EF4-FFF2-40B4-BE49-F238E27FC236}">
                  <a16:creationId xmlns:a16="http://schemas.microsoft.com/office/drawing/2014/main" id="{264EA9E2-D0A8-4DA3-A517-8C0D5242B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362200"/>
              <a:ext cx="2819400" cy="990600"/>
            </a:xfrm>
            <a:prstGeom prst="diamond">
              <a:avLst/>
            </a:prstGeom>
            <a:noFill/>
            <a:ln w="5715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/>
                <a:t>IsIn</a:t>
              </a:r>
              <a:endParaRPr lang="en-US" altLang="en-US" sz="2000" b="1"/>
            </a:p>
          </p:txBody>
        </p:sp>
        <p:sp>
          <p:nvSpPr>
            <p:cNvPr id="9228" name="Oval 15">
              <a:extLst>
                <a:ext uri="{FF2B5EF4-FFF2-40B4-BE49-F238E27FC236}">
                  <a16:creationId xmlns:a16="http://schemas.microsoft.com/office/drawing/2014/main" id="{0248DC07-ED41-4A08-B727-1687872A9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2600"/>
              <a:ext cx="1714500" cy="5334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#rooms</a:t>
              </a:r>
            </a:p>
          </p:txBody>
        </p:sp>
        <p:sp>
          <p:nvSpPr>
            <p:cNvPr id="9229" name="Oval 47">
              <a:extLst>
                <a:ext uri="{FF2B5EF4-FFF2-40B4-BE49-F238E27FC236}">
                  <a16:creationId xmlns:a16="http://schemas.microsoft.com/office/drawing/2014/main" id="{8B117640-8F2F-4AFD-8926-A00C0895E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9144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campus</a:t>
              </a:r>
            </a:p>
          </p:txBody>
        </p:sp>
        <p:sp>
          <p:nvSpPr>
            <p:cNvPr id="9230" name="Oval 48">
              <a:extLst>
                <a:ext uri="{FF2B5EF4-FFF2-40B4-BE49-F238E27FC236}">
                  <a16:creationId xmlns:a16="http://schemas.microsoft.com/office/drawing/2014/main" id="{8E034F58-A245-4D2A-8926-8FABC8395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1524000"/>
              <a:ext cx="1943100" cy="6096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bldgName</a:t>
              </a:r>
            </a:p>
          </p:txBody>
        </p:sp>
        <p:cxnSp>
          <p:nvCxnSpPr>
            <p:cNvPr id="9231" name="Straight Connector 52">
              <a:extLst>
                <a:ext uri="{FF2B5EF4-FFF2-40B4-BE49-F238E27FC236}">
                  <a16:creationId xmlns:a16="http://schemas.microsoft.com/office/drawing/2014/main" id="{B2EA7E9A-5065-4433-8FF8-A509D9DA90D3}"/>
                </a:ext>
              </a:extLst>
            </p:cNvPr>
            <p:cNvCxnSpPr>
              <a:cxnSpLocks noChangeShapeType="1"/>
              <a:stCxn id="9228" idx="4"/>
              <a:endCxn id="9224" idx="0"/>
            </p:cNvCxnSpPr>
            <p:nvPr/>
          </p:nvCxnSpPr>
          <p:spPr bwMode="auto">
            <a:xfrm>
              <a:off x="857250" y="2286000"/>
              <a:ext cx="819150" cy="3048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2" name="Straight Connector 56">
              <a:extLst>
                <a:ext uri="{FF2B5EF4-FFF2-40B4-BE49-F238E27FC236}">
                  <a16:creationId xmlns:a16="http://schemas.microsoft.com/office/drawing/2014/main" id="{D18E43A5-9DF2-4EBD-8C8F-4983F42B1839}"/>
                </a:ext>
              </a:extLst>
            </p:cNvPr>
            <p:cNvCxnSpPr>
              <a:cxnSpLocks noChangeShapeType="1"/>
              <a:stCxn id="9229" idx="4"/>
              <a:endCxn id="9224" idx="0"/>
            </p:cNvCxnSpPr>
            <p:nvPr/>
          </p:nvCxnSpPr>
          <p:spPr bwMode="auto">
            <a:xfrm flipH="1">
              <a:off x="1676400" y="1676400"/>
              <a:ext cx="152400" cy="914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Straight Connector 59">
              <a:extLst>
                <a:ext uri="{FF2B5EF4-FFF2-40B4-BE49-F238E27FC236}">
                  <a16:creationId xmlns:a16="http://schemas.microsoft.com/office/drawing/2014/main" id="{7849E2BB-6D58-4FBF-A2E4-EE7F6509C1EB}"/>
                </a:ext>
              </a:extLst>
            </p:cNvPr>
            <p:cNvCxnSpPr>
              <a:cxnSpLocks noChangeShapeType="1"/>
              <a:stCxn id="9230" idx="3"/>
              <a:endCxn id="9224" idx="0"/>
            </p:cNvCxnSpPr>
            <p:nvPr/>
          </p:nvCxnSpPr>
          <p:spPr bwMode="auto">
            <a:xfrm flipH="1">
              <a:off x="1676400" y="2044326"/>
              <a:ext cx="1160860" cy="5464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4" name="Oval 15">
              <a:extLst>
                <a:ext uri="{FF2B5EF4-FFF2-40B4-BE49-F238E27FC236}">
                  <a16:creationId xmlns:a16="http://schemas.microsoft.com/office/drawing/2014/main" id="{2F43B72B-B5B1-41BA-85AA-B9792E81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1676400"/>
              <a:ext cx="1714500" cy="5334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office#</a:t>
              </a:r>
            </a:p>
          </p:txBody>
        </p:sp>
        <p:sp>
          <p:nvSpPr>
            <p:cNvPr id="9235" name="Oval 47">
              <a:extLst>
                <a:ext uri="{FF2B5EF4-FFF2-40B4-BE49-F238E27FC236}">
                  <a16:creationId xmlns:a16="http://schemas.microsoft.com/office/drawing/2014/main" id="{2BF57D29-5F22-4837-ABE0-307EB5F2A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838200"/>
              <a:ext cx="2057400" cy="838200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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"/>
                <a:defRPr sz="2000" b="1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phone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Extension</a:t>
              </a:r>
            </a:p>
          </p:txBody>
        </p:sp>
        <p:cxnSp>
          <p:nvCxnSpPr>
            <p:cNvPr id="9236" name="Straight Connector 52">
              <a:extLst>
                <a:ext uri="{FF2B5EF4-FFF2-40B4-BE49-F238E27FC236}">
                  <a16:creationId xmlns:a16="http://schemas.microsoft.com/office/drawing/2014/main" id="{3AF6C22F-16C4-4981-8D1C-9D10783C6E24}"/>
                </a:ext>
              </a:extLst>
            </p:cNvPr>
            <p:cNvCxnSpPr>
              <a:cxnSpLocks noChangeShapeType="1"/>
              <a:stCxn id="9234" idx="4"/>
              <a:endCxn id="9225" idx="0"/>
            </p:cNvCxnSpPr>
            <p:nvPr/>
          </p:nvCxnSpPr>
          <p:spPr bwMode="auto">
            <a:xfrm>
              <a:off x="6877050" y="2209800"/>
              <a:ext cx="933450" cy="3810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Connector 56">
              <a:extLst>
                <a:ext uri="{FF2B5EF4-FFF2-40B4-BE49-F238E27FC236}">
                  <a16:creationId xmlns:a16="http://schemas.microsoft.com/office/drawing/2014/main" id="{D6B673B5-8DC0-472B-BE4B-08F734D51448}"/>
                </a:ext>
              </a:extLst>
            </p:cNvPr>
            <p:cNvCxnSpPr>
              <a:cxnSpLocks noChangeShapeType="1"/>
              <a:stCxn id="9235" idx="4"/>
              <a:endCxn id="9225" idx="0"/>
            </p:cNvCxnSpPr>
            <p:nvPr/>
          </p:nvCxnSpPr>
          <p:spPr bwMode="auto">
            <a:xfrm flipH="1">
              <a:off x="7810500" y="1676400"/>
              <a:ext cx="304800" cy="914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Presentation1">
  <a:themeElements>
    <a:clrScheme name="">
      <a:dk1>
        <a:srgbClr val="005400"/>
      </a:dk1>
      <a:lt1>
        <a:srgbClr val="FFF6E9"/>
      </a:lt1>
      <a:dk2>
        <a:srgbClr val="000000"/>
      </a:dk2>
      <a:lt2>
        <a:srgbClr val="60C900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Presentation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84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c:\msoffice\powerpnt\raghu\book\slides\l18.ppt</Template>
  <TotalTime>21148</TotalTime>
  <Pages>25</Pages>
  <Words>142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Times</vt:lpstr>
      <vt:lpstr>MS PGothic</vt:lpstr>
      <vt:lpstr>Arial</vt:lpstr>
      <vt:lpstr>Wingdings</vt:lpstr>
      <vt:lpstr>Book Antiqua</vt:lpstr>
      <vt:lpstr>Courier</vt:lpstr>
      <vt:lpstr>Times New Roman</vt:lpstr>
      <vt:lpstr>Presentation1</vt:lpstr>
      <vt:lpstr>PowerPoint Presentation</vt:lpstr>
      <vt:lpstr>cardinality constraints</vt:lpstr>
      <vt:lpstr>IsA</vt:lpstr>
      <vt:lpstr>Weak 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Entity-Relationship Model</dc:title>
  <dc:subject>Database Management Systems</dc:subject>
  <dc:creator>Raghu Ramakrishnan and Johannes Gehrke</dc:creator>
  <cp:keywords>Chapter 2</cp:keywords>
  <dc:description/>
  <cp:lastModifiedBy>Bill Chen</cp:lastModifiedBy>
  <cp:revision>316</cp:revision>
  <cp:lastPrinted>2018-01-25T00:41:19Z</cp:lastPrinted>
  <dcterms:created xsi:type="dcterms:W3CDTF">2017-02-02T23:03:15Z</dcterms:created>
  <dcterms:modified xsi:type="dcterms:W3CDTF">2019-02-03T19:36:17Z</dcterms:modified>
</cp:coreProperties>
</file>