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0" r:id="rId2"/>
    <p:sldId id="381" r:id="rId3"/>
    <p:sldId id="382" r:id="rId4"/>
    <p:sldId id="402" r:id="rId5"/>
    <p:sldId id="403" r:id="rId6"/>
    <p:sldId id="383" r:id="rId7"/>
    <p:sldId id="415" r:id="rId8"/>
    <p:sldId id="40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rgbClr val="CC0000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2D6AC"/>
    <a:srgbClr val="EEEEEE"/>
    <a:srgbClr val="000000"/>
    <a:srgbClr val="E02300"/>
    <a:srgbClr val="008080"/>
    <a:srgbClr val="FF9900"/>
    <a:srgbClr val="B3B3B3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13124C-5D99-423C-B58A-FA97901046D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EB4B3D7-0F2A-4B28-B17C-D8EA3C1F72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b="1" kern="1200">
        <a:solidFill>
          <a:schemeClr val="tx1"/>
        </a:solidFill>
        <a:latin typeface="Times" pitchFamily="-84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20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1526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055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04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49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15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838200"/>
            <a:ext cx="42291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46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104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9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26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48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DC2F4D6-EF72-4AC7-BA27-2BF2C6AF3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6463" y="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0602EC-FC4D-4E53-BF50-60B224FF2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375433-F4B7-4CA2-9BBF-9503DD39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 b="0" i="0">
                <a:solidFill>
                  <a:schemeClr val="tx1"/>
                </a:solidFill>
              </a:rPr>
              <a:t>Sp18 ©</a:t>
            </a:r>
            <a:r>
              <a:rPr lang="en-US" altLang="en-US" sz="1000" b="0" i="0">
                <a:solidFill>
                  <a:schemeClr val="tx1"/>
                </a:solidFill>
              </a:rPr>
              <a:t> </a:t>
            </a:r>
            <a:r>
              <a:rPr lang="en-US" altLang="en-US" sz="800" b="0" i="0">
                <a:solidFill>
                  <a:schemeClr val="tx1"/>
                </a:solidFill>
              </a:rPr>
              <a:t>ABorgida</a:t>
            </a:r>
            <a:endParaRPr lang="en-US" altLang="en-US" sz="1000" b="0" i="0">
              <a:solidFill>
                <a:schemeClr val="tx1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49460-0637-4B95-B988-461381C0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553200"/>
            <a:ext cx="190341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/>
            <a:fld id="{5994CA60-C555-4430-A514-E19D7F6E05F2}" type="slidenum">
              <a:rPr lang="en-US" altLang="en-US" sz="1000" b="0" i="0">
                <a:solidFill>
                  <a:schemeClr val="tx1"/>
                </a:solidFill>
              </a:rPr>
              <a:pPr algn="r"/>
              <a:t>‹#›</a:t>
            </a:fld>
            <a:endParaRPr lang="en-US" altLang="en-US" sz="1000" b="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MS PGothic" panose="020B0600070205080204" pitchFamily="34" charset="-128"/>
          <a:cs typeface="ＭＳ Ｐゴシック" pitchFamily="-8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  <a:ea typeface="MS PGothic" panose="020B0600070205080204" pitchFamily="34" charset="-128"/>
          <a:cs typeface="ＭＳ Ｐゴシック" pitchFamily="-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  <a:ea typeface="MS PGothic" panose="020B0600070205080204" pitchFamily="34" charset="-128"/>
          <a:cs typeface="ＭＳ Ｐゴシック" pitchFamily="-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  <a:ea typeface="MS PGothic" panose="020B0600070205080204" pitchFamily="34" charset="-128"/>
          <a:cs typeface="ＭＳ Ｐゴシック" pitchFamily="-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  <a:ea typeface="MS PGothic" panose="020B0600070205080204" pitchFamily="34" charset="-128"/>
          <a:cs typeface="ＭＳ Ｐゴシック" pitchFamily="-8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Times" pitchFamily="-8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84" charset="-128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¨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ＭＳ Ｐゴシック" pitchFamily="-8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ＭＳ Ｐゴシック" pitchFamily="-8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ＭＳ Ｐゴシック" pitchFamily="-8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 b="1">
          <a:solidFill>
            <a:schemeClr val="tx1"/>
          </a:solidFill>
          <a:latin typeface="+mn-lt"/>
          <a:ea typeface="ＭＳ Ｐゴシック" pitchFamily="-8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4A142B7A-E30F-496D-99A1-303BC7CD8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109538"/>
            <a:ext cx="8221663" cy="806450"/>
          </a:xfrm>
          <a:noFill/>
        </p:spPr>
        <p:txBody>
          <a:bodyPr/>
          <a:lstStyle/>
          <a:p>
            <a:r>
              <a:rPr lang="en-US" altLang="en-US"/>
              <a:t>Datalog </a:t>
            </a:r>
            <a:r>
              <a:rPr lang="en-US" altLang="en-US" sz="2800" i="1" u="sng"/>
              <a:t>RULES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 sz="2800"/>
              <a:t>a) Rules as shorthand for some queries</a:t>
            </a:r>
            <a:endParaRPr lang="en-US" altLang="en-US"/>
          </a:p>
        </p:txBody>
      </p:sp>
      <p:sp>
        <p:nvSpPr>
          <p:cNvPr id="4098" name="Rectangle 7">
            <a:extLst>
              <a:ext uri="{FF2B5EF4-FFF2-40B4-BE49-F238E27FC236}">
                <a16:creationId xmlns:a16="http://schemas.microsoft.com/office/drawing/2014/main" id="{006DF7B8-19FB-4DA6-929D-9E765F5EA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524125"/>
            <a:ext cx="5225790" cy="365934"/>
          </a:xfrm>
          <a:prstGeom prst="rect">
            <a:avLst/>
          </a:prstGeom>
          <a:solidFill>
            <a:srgbClr val="CC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i="0" dirty="0">
                <a:solidFill>
                  <a:schemeClr val="tx1"/>
                </a:solidFill>
                <a:latin typeface="Consolas" panose="020B0609020204030204" pitchFamily="49" charset="0"/>
              </a:rPr>
              <a:t>q1 :- likes(</a:t>
            </a:r>
            <a:r>
              <a:rPr lang="en-US" altLang="en-US" i="0" dirty="0" err="1">
                <a:solidFill>
                  <a:schemeClr val="tx1"/>
                </a:solidFill>
                <a:latin typeface="Consolas" panose="020B0609020204030204" pitchFamily="49" charset="0"/>
              </a:rPr>
              <a:t>eve,V</a:t>
            </a:r>
            <a:r>
              <a:rPr lang="en-US" altLang="en-US" i="0" dirty="0">
                <a:solidFill>
                  <a:schemeClr val="tx1"/>
                </a:solidFill>
                <a:latin typeface="Consolas" panose="020B0609020204030204" pitchFamily="49" charset="0"/>
              </a:rPr>
              <a:t>), person(V).</a:t>
            </a:r>
          </a:p>
        </p:txBody>
      </p:sp>
      <p:sp>
        <p:nvSpPr>
          <p:cNvPr id="4099" name="Rectangle 8">
            <a:extLst>
              <a:ext uri="{FF2B5EF4-FFF2-40B4-BE49-F238E27FC236}">
                <a16:creationId xmlns:a16="http://schemas.microsoft.com/office/drawing/2014/main" id="{5F81F5B0-A3F9-402D-AB46-0D5B8E258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141788"/>
            <a:ext cx="5565626" cy="365934"/>
          </a:xfrm>
          <a:prstGeom prst="rect">
            <a:avLst/>
          </a:prstGeom>
          <a:solidFill>
            <a:srgbClr val="CC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i="0" dirty="0">
                <a:solidFill>
                  <a:schemeClr val="tx1"/>
                </a:solidFill>
                <a:latin typeface="Consolas" panose="020B0609020204030204" pitchFamily="49" charset="0"/>
              </a:rPr>
              <a:t>q2(</a:t>
            </a:r>
            <a:r>
              <a:rPr lang="en-US" altLang="en-US" i="0" dirty="0">
                <a:solidFill>
                  <a:srgbClr val="E02300"/>
                </a:solidFill>
                <a:latin typeface="Consolas" panose="020B0609020204030204" pitchFamily="49" charset="0"/>
              </a:rPr>
              <a:t>Who</a:t>
            </a:r>
            <a:r>
              <a:rPr lang="en-US" altLang="en-US" i="0" dirty="0">
                <a:solidFill>
                  <a:schemeClr val="tx1"/>
                </a:solidFill>
                <a:latin typeface="Consolas" panose="020B0609020204030204" pitchFamily="49" charset="0"/>
              </a:rPr>
              <a:t>):- likes(</a:t>
            </a:r>
            <a:r>
              <a:rPr lang="en-US" altLang="en-US" i="0" dirty="0" err="1">
                <a:solidFill>
                  <a:srgbClr val="E02300"/>
                </a:solidFill>
                <a:latin typeface="Consolas" panose="020B0609020204030204" pitchFamily="49" charset="0"/>
              </a:rPr>
              <a:t>Who</a:t>
            </a:r>
            <a:r>
              <a:rPr lang="en-US" altLang="en-US" i="0" dirty="0" err="1">
                <a:solidFill>
                  <a:schemeClr val="tx2"/>
                </a:solidFill>
                <a:latin typeface="Consolas" panose="020B0609020204030204" pitchFamily="49" charset="0"/>
              </a:rPr>
              <a:t>,F</a:t>
            </a:r>
            <a:r>
              <a:rPr lang="en-US" altLang="en-US" i="0" dirty="0">
                <a:solidFill>
                  <a:schemeClr val="tx1"/>
                </a:solidFill>
                <a:latin typeface="Consolas" panose="020B0609020204030204" pitchFamily="49" charset="0"/>
              </a:rPr>
              <a:t>), food(F).</a:t>
            </a:r>
            <a:endParaRPr lang="en-US" altLang="en-US" sz="2800" i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0" name="Rectangle 9">
            <a:extLst>
              <a:ext uri="{FF2B5EF4-FFF2-40B4-BE49-F238E27FC236}">
                <a16:creationId xmlns:a16="http://schemas.microsoft.com/office/drawing/2014/main" id="{F9D01DF9-84D0-4FD2-B66E-5D90CB887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886075"/>
            <a:ext cx="2271712" cy="688975"/>
          </a:xfrm>
          <a:prstGeom prst="rect">
            <a:avLst/>
          </a:prstGeom>
          <a:solidFill>
            <a:srgbClr val="FFBF5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i="0" dirty="0">
                <a:solidFill>
                  <a:schemeClr val="tx1"/>
                </a:solidFill>
                <a:latin typeface="Consolas" panose="020B0609020204030204" pitchFamily="49" charset="0"/>
              </a:rPr>
              <a:t>?-q1. </a:t>
            </a:r>
          </a:p>
          <a:p>
            <a:pPr>
              <a:lnSpc>
                <a:spcPct val="85000"/>
              </a:lnSpc>
            </a:pPr>
            <a:r>
              <a:rPr lang="en-US" altLang="en-US" b="0" dirty="0">
                <a:solidFill>
                  <a:schemeClr val="tx1"/>
                </a:solidFill>
                <a:latin typeface="Consolas" panose="020B0609020204030204" pitchFamily="49" charset="0"/>
              </a:rPr>
              <a:t>	yes</a:t>
            </a:r>
            <a:endParaRPr lang="en-US" altLang="en-US" sz="2800" b="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1" name="Rectangle 10">
            <a:extLst>
              <a:ext uri="{FF2B5EF4-FFF2-40B4-BE49-F238E27FC236}">
                <a16:creationId xmlns:a16="http://schemas.microsoft.com/office/drawing/2014/main" id="{922133F2-B149-4B2C-A848-28BC9634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4767263"/>
            <a:ext cx="1916112" cy="742950"/>
          </a:xfrm>
          <a:prstGeom prst="rect">
            <a:avLst/>
          </a:prstGeom>
          <a:solidFill>
            <a:srgbClr val="FFBF5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i="0" dirty="0">
                <a:solidFill>
                  <a:schemeClr val="tx1"/>
                </a:solidFill>
                <a:latin typeface="Consolas" panose="020B0609020204030204" pitchFamily="49" charset="0"/>
              </a:rPr>
              <a:t>?-q2(H). </a:t>
            </a:r>
          </a:p>
          <a:p>
            <a:pPr>
              <a:lnSpc>
                <a:spcPct val="85000"/>
              </a:lnSpc>
            </a:pPr>
            <a:r>
              <a:rPr lang="en-US" altLang="en-US" b="0" dirty="0">
                <a:solidFill>
                  <a:schemeClr val="tx1"/>
                </a:solidFill>
                <a:latin typeface="Consolas" panose="020B0609020204030204" pitchFamily="49" charset="0"/>
              </a:rPr>
              <a:t>	H=eve</a:t>
            </a:r>
            <a:r>
              <a:rPr lang="en-US" altLang="en-US" sz="28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102" name="Text Box 11">
            <a:extLst>
              <a:ext uri="{FF2B5EF4-FFF2-40B4-BE49-F238E27FC236}">
                <a16:creationId xmlns:a16="http://schemas.microsoft.com/office/drawing/2014/main" id="{D4418C57-2238-44AE-87AE-F44A35510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5094288"/>
            <a:ext cx="6218237" cy="1260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 sz="2800"/>
              <a:t>“</a:t>
            </a:r>
            <a:r>
              <a:rPr lang="en-US" altLang="ja-JP" sz="2800"/>
              <a:t>Who likes some food?</a:t>
            </a:r>
          </a:p>
          <a:p>
            <a:r>
              <a:rPr lang="en-US" altLang="en-US">
                <a:solidFill>
                  <a:schemeClr val="tx2"/>
                </a:solidFill>
              </a:rPr>
              <a:t>(hides some variables not of interest -- the food</a:t>
            </a:r>
          </a:p>
          <a:p>
            <a:r>
              <a:rPr lang="en-US" altLang="en-US">
                <a:solidFill>
                  <a:schemeClr val="tx2"/>
                </a:solidFill>
              </a:rPr>
              <a:t>F liked by that person)</a:t>
            </a:r>
            <a:endParaRPr lang="en-US" altLang="en-US" sz="2800"/>
          </a:p>
        </p:txBody>
      </p:sp>
      <p:sp>
        <p:nvSpPr>
          <p:cNvPr id="4103" name="Text Box 12">
            <a:extLst>
              <a:ext uri="{FF2B5EF4-FFF2-40B4-BE49-F238E27FC236}">
                <a16:creationId xmlns:a16="http://schemas.microsoft.com/office/drawing/2014/main" id="{67F19567-90AE-4C1B-80D8-6C32F330E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2943225"/>
            <a:ext cx="4687888" cy="954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ja-JP" altLang="en-US" sz="2800" dirty="0"/>
              <a:t>“</a:t>
            </a:r>
            <a:r>
              <a:rPr lang="en-US" altLang="ja-JP" sz="2800" dirty="0"/>
              <a:t>Is there someone whom Eve</a:t>
            </a:r>
          </a:p>
          <a:p>
            <a:r>
              <a:rPr lang="en-US" altLang="en-US" sz="2800" dirty="0"/>
              <a:t>likes?</a:t>
            </a:r>
            <a:r>
              <a:rPr lang="ja-JP" altLang="en-US" sz="2800" dirty="0"/>
              <a:t>”</a:t>
            </a:r>
            <a:r>
              <a:rPr lang="en-US" altLang="ja-JP" sz="2800" dirty="0"/>
              <a:t> </a:t>
            </a:r>
            <a:r>
              <a:rPr lang="en-US" altLang="ja-JP" dirty="0">
                <a:solidFill>
                  <a:schemeClr val="tx2"/>
                </a:solidFill>
              </a:rPr>
              <a:t>(hides uninteresting vars)</a:t>
            </a:r>
            <a:endParaRPr lang="en-US" altLang="en-US" sz="2800" dirty="0"/>
          </a:p>
        </p:txBody>
      </p:sp>
      <p:sp>
        <p:nvSpPr>
          <p:cNvPr id="4104" name="TextBox 1">
            <a:extLst>
              <a:ext uri="{FF2B5EF4-FFF2-40B4-BE49-F238E27FC236}">
                <a16:creationId xmlns:a16="http://schemas.microsoft.com/office/drawing/2014/main" id="{223315AA-9900-427D-9D31-9BB4AEFB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6345238"/>
            <a:ext cx="6542088" cy="4619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The hidden variables are existentially quantified.</a:t>
            </a:r>
          </a:p>
        </p:txBody>
      </p:sp>
      <p:sp>
        <p:nvSpPr>
          <p:cNvPr id="4105" name="Rectangle 5">
            <a:extLst>
              <a:ext uri="{FF2B5EF4-FFF2-40B4-BE49-F238E27FC236}">
                <a16:creationId xmlns:a16="http://schemas.microsoft.com/office/drawing/2014/main" id="{AD2CC471-A647-4234-B419-788359BE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120775"/>
            <a:ext cx="5575300" cy="1098314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>
            <a:lvl1pPr marL="2286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chemeClr val="tx1"/>
                </a:solidFill>
                <a:latin typeface="Consolas" panose="020B0609020204030204" pitchFamily="49" charset="0"/>
              </a:rPr>
              <a:t>likes(</a:t>
            </a:r>
            <a:r>
              <a:rPr lang="en-US" altLang="en-US" sz="20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eve,pie</a:t>
            </a:r>
            <a:r>
              <a:rPr lang="en-US" altLang="en-US" sz="2000" i="0" dirty="0">
                <a:solidFill>
                  <a:schemeClr val="tx1"/>
                </a:solidFill>
                <a:latin typeface="Consolas" panose="020B0609020204030204" pitchFamily="49" charset="0"/>
              </a:rPr>
              <a:t>).  person(tom).</a:t>
            </a:r>
          </a:p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chemeClr val="tx1"/>
                </a:solidFill>
                <a:latin typeface="Consolas" panose="020B0609020204030204" pitchFamily="49" charset="0"/>
              </a:rPr>
              <a:t>likes(</a:t>
            </a:r>
            <a:r>
              <a:rPr lang="en-US" altLang="en-US" sz="20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al,eve</a:t>
            </a:r>
            <a:r>
              <a:rPr lang="en-US" altLang="en-US" sz="2000" i="0" dirty="0">
                <a:solidFill>
                  <a:schemeClr val="tx1"/>
                </a:solidFill>
                <a:latin typeface="Consolas" panose="020B0609020204030204" pitchFamily="49" charset="0"/>
              </a:rPr>
              <a:t>).   food(pie).</a:t>
            </a:r>
          </a:p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chemeClr val="tx1"/>
                </a:solidFill>
                <a:latin typeface="Consolas" panose="020B0609020204030204" pitchFamily="49" charset="0"/>
              </a:rPr>
              <a:t>likes(</a:t>
            </a:r>
            <a:r>
              <a:rPr lang="en-US" altLang="en-US" sz="20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eve,tom</a:t>
            </a:r>
            <a:r>
              <a:rPr lang="en-US" altLang="en-US" sz="2000" i="0" dirty="0">
                <a:solidFill>
                  <a:schemeClr val="tx1"/>
                </a:solidFill>
                <a:latin typeface="Consolas" panose="020B0609020204030204" pitchFamily="49" charset="0"/>
              </a:rPr>
              <a:t>).  food(apple).</a:t>
            </a:r>
          </a:p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chemeClr val="tx1"/>
                </a:solidFill>
                <a:latin typeface="Consolas" panose="020B0609020204030204" pitchFamily="49" charset="0"/>
              </a:rPr>
              <a:t>likes(</a:t>
            </a:r>
            <a:r>
              <a:rPr lang="en-US" altLang="en-US" sz="2000" i="0" dirty="0" err="1">
                <a:solidFill>
                  <a:schemeClr val="tx1"/>
                </a:solidFill>
                <a:latin typeface="Consolas" panose="020B0609020204030204" pitchFamily="49" charset="0"/>
              </a:rPr>
              <a:t>eve,eve</a:t>
            </a:r>
            <a:r>
              <a:rPr lang="en-US" altLang="en-US" sz="2000" i="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4106" name="TextBox 2">
            <a:extLst>
              <a:ext uri="{FF2B5EF4-FFF2-40B4-BE49-F238E27FC236}">
                <a16:creationId xmlns:a16="http://schemas.microsoft.com/office/drawing/2014/main" id="{B25C91E2-07D5-4B5A-AF2F-74E46DF5D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211455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+</a:t>
            </a:r>
          </a:p>
        </p:txBody>
      </p:sp>
      <p:sp>
        <p:nvSpPr>
          <p:cNvPr id="4107" name="TextBox 16">
            <a:extLst>
              <a:ext uri="{FF2B5EF4-FFF2-40B4-BE49-F238E27FC236}">
                <a16:creationId xmlns:a16="http://schemas.microsoft.com/office/drawing/2014/main" id="{05F9A77B-B614-4700-8523-CB958B6E4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3667125"/>
            <a:ext cx="442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6C29911-4178-425F-9E8F-46671BEA3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0"/>
            <a:ext cx="8221663" cy="806450"/>
          </a:xfrm>
        </p:spPr>
        <p:txBody>
          <a:bodyPr/>
          <a:lstStyle/>
          <a:p>
            <a:r>
              <a:rPr lang="en-US" altLang="en-US"/>
              <a:t>b) Rules for error checking</a:t>
            </a:r>
          </a:p>
        </p:txBody>
      </p:sp>
      <p:grpSp>
        <p:nvGrpSpPr>
          <p:cNvPr id="5122" name="Group 3">
            <a:extLst>
              <a:ext uri="{FF2B5EF4-FFF2-40B4-BE49-F238E27FC236}">
                <a16:creationId xmlns:a16="http://schemas.microsoft.com/office/drawing/2014/main" id="{CE249196-081E-4B9B-A905-A616D1A87B5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06450"/>
            <a:ext cx="6172200" cy="1105669"/>
            <a:chOff x="192" y="384"/>
            <a:chExt cx="3888" cy="1016"/>
          </a:xfrm>
        </p:grpSpPr>
        <p:sp>
          <p:nvSpPr>
            <p:cNvPr id="5127" name="Rectangle 4">
              <a:extLst>
                <a:ext uri="{FF2B5EF4-FFF2-40B4-BE49-F238E27FC236}">
                  <a16:creationId xmlns:a16="http://schemas.microsoft.com/office/drawing/2014/main" id="{9792A341-2EAB-4113-8A01-5DD847BAA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84"/>
              <a:ext cx="3552" cy="1008"/>
            </a:xfrm>
            <a:prstGeom prst="rect">
              <a:avLst/>
            </a:prstGeom>
            <a:solidFill>
              <a:srgbClr val="CCCCCC"/>
            </a:solidFill>
            <a:ln w="25400">
              <a:pattFill prst="pct70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</p:spPr>
          <p:txBody>
            <a:bodyPr/>
            <a:lstStyle>
              <a:lvl1pPr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BD26C0B3-578D-4B5E-B0C8-1C2C353C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391"/>
              <a:ext cx="2008" cy="1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 marL="2286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likes(</a:t>
              </a:r>
              <a:r>
                <a:rPr lang="en-US" altLang="en-US" sz="2000" i="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eve,pie</a:t>
              </a: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likes(</a:t>
              </a:r>
              <a:r>
                <a:rPr lang="en-US" altLang="en-US" sz="2000" i="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al,eve</a:t>
              </a: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likes(</a:t>
              </a:r>
              <a:r>
                <a:rPr lang="en-US" altLang="en-US" sz="2000" i="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eve,tom</a:t>
              </a: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).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likes(</a:t>
              </a:r>
              <a:r>
                <a:rPr lang="en-US" altLang="en-US" sz="2000" i="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eve,eve</a:t>
              </a: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).</a:t>
              </a:r>
            </a:p>
          </p:txBody>
        </p:sp>
        <p:sp>
          <p:nvSpPr>
            <p:cNvPr id="5129" name="Rectangle 6">
              <a:extLst>
                <a:ext uri="{FF2B5EF4-FFF2-40B4-BE49-F238E27FC236}">
                  <a16:creationId xmlns:a16="http://schemas.microsoft.com/office/drawing/2014/main" id="{382AE3AA-C22A-41E5-BF4E-50AEA48CB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91"/>
              <a:ext cx="2008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 marL="2286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 i="1">
                  <a:solidFill>
                    <a:srgbClr val="CC0000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person(tom).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food(pie).</a:t>
              </a:r>
            </a:p>
            <a:p>
              <a:pPr>
                <a:lnSpc>
                  <a:spcPct val="85000"/>
                </a:lnSpc>
              </a:pPr>
              <a:r>
                <a:rPr lang="en-US" altLang="en-US" sz="2000" i="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food(apple).</a:t>
              </a:r>
            </a:p>
          </p:txBody>
        </p:sp>
      </p:grpSp>
      <p:sp>
        <p:nvSpPr>
          <p:cNvPr id="5123" name="Rectangle 7">
            <a:extLst>
              <a:ext uri="{FF2B5EF4-FFF2-40B4-BE49-F238E27FC236}">
                <a16:creationId xmlns:a16="http://schemas.microsoft.com/office/drawing/2014/main" id="{4360ABD1-0780-47CF-9C80-6A0C9E57B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2865438"/>
            <a:ext cx="4078039" cy="575094"/>
          </a:xfrm>
          <a:prstGeom prst="rect">
            <a:avLst/>
          </a:prstGeom>
          <a:solidFill>
            <a:srgbClr val="CCCC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chemeClr val="accent2"/>
                </a:solidFill>
                <a:latin typeface="Consolas" panose="020B0609020204030204" pitchFamily="49" charset="0"/>
              </a:rPr>
              <a:t>error :- likes(X,_),food(X).</a:t>
            </a:r>
          </a:p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chemeClr val="accent2"/>
                </a:solidFill>
                <a:latin typeface="Consolas" panose="020B0609020204030204" pitchFamily="49" charset="0"/>
              </a:rPr>
              <a:t>error :- food(Y),person(Y).</a:t>
            </a:r>
          </a:p>
        </p:txBody>
      </p:sp>
      <p:sp>
        <p:nvSpPr>
          <p:cNvPr id="5124" name="Rectangle 8">
            <a:extLst>
              <a:ext uri="{FF2B5EF4-FFF2-40B4-BE49-F238E27FC236}">
                <a16:creationId xmlns:a16="http://schemas.microsoft.com/office/drawing/2014/main" id="{5729DB55-0BC2-465F-A088-28D204FC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3678238"/>
            <a:ext cx="33639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73100" algn="l"/>
                <a:tab pos="1320800" algn="l"/>
                <a:tab pos="2044700" algn="l"/>
              </a:tabLs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?-error. </a:t>
            </a:r>
          </a:p>
          <a:p>
            <a:pPr>
              <a:lnSpc>
                <a:spcPct val="85000"/>
              </a:lnSpc>
            </a:pPr>
            <a:r>
              <a:rPr lang="en-US" altLang="en-US" sz="2000" b="0">
                <a:solidFill>
                  <a:schemeClr val="tx1"/>
                </a:solidFill>
                <a:latin typeface="Courier" pitchFamily="1" charset="0"/>
              </a:rPr>
              <a:t>	</a:t>
            </a:r>
            <a:endParaRPr lang="en-US" altLang="en-US" b="0">
              <a:solidFill>
                <a:schemeClr val="tx1"/>
              </a:solidFill>
              <a:latin typeface="Courier" pitchFamily="1" charset="0"/>
            </a:endParaRPr>
          </a:p>
        </p:txBody>
      </p:sp>
      <p:sp>
        <p:nvSpPr>
          <p:cNvPr id="5125" name="Text Box 9">
            <a:extLst>
              <a:ext uri="{FF2B5EF4-FFF2-40B4-BE49-F238E27FC236}">
                <a16:creationId xmlns:a16="http://schemas.microsoft.com/office/drawing/2014/main" id="{14A8F8CC-5224-4B0C-8F26-17AAEEB2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4618038"/>
            <a:ext cx="7219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Note possibility of multiple rules defining the same idea.</a:t>
            </a:r>
          </a:p>
          <a:p>
            <a:r>
              <a:rPr lang="en-US" altLang="en-US"/>
              <a:t>Return YES if any say YES. Return NO if all fail.</a:t>
            </a:r>
          </a:p>
        </p:txBody>
      </p:sp>
      <p:sp>
        <p:nvSpPr>
          <p:cNvPr id="5126" name="TextBox 9">
            <a:extLst>
              <a:ext uri="{FF2B5EF4-FFF2-40B4-BE49-F238E27FC236}">
                <a16:creationId xmlns:a16="http://schemas.microsoft.com/office/drawing/2014/main" id="{94433CA6-A263-4A00-9987-BBAF6E91A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2865438"/>
            <a:ext cx="40338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800000"/>
                </a:solidFill>
              </a:rPr>
              <a:t>These are not</a:t>
            </a:r>
          </a:p>
          <a:p>
            <a:r>
              <a:rPr lang="en-US" altLang="en-US" sz="2000">
                <a:solidFill>
                  <a:srgbClr val="800000"/>
                </a:solidFill>
              </a:rPr>
              <a:t>queries but rules</a:t>
            </a:r>
          </a:p>
          <a:p>
            <a:r>
              <a:rPr lang="en-US" altLang="en-US" sz="2000">
                <a:solidFill>
                  <a:srgbClr val="800000"/>
                </a:solidFill>
              </a:rPr>
              <a:t>added to the </a:t>
            </a:r>
            <a:r>
              <a:rPr lang="ja-JP" altLang="en-US" sz="2000">
                <a:solidFill>
                  <a:srgbClr val="800000"/>
                </a:solidFill>
              </a:rPr>
              <a:t>“</a:t>
            </a:r>
            <a:r>
              <a:rPr lang="en-US" altLang="ja-JP" sz="2000">
                <a:solidFill>
                  <a:srgbClr val="800000"/>
                </a:solidFill>
              </a:rPr>
              <a:t>program</a:t>
            </a:r>
            <a:r>
              <a:rPr lang="ja-JP" altLang="en-US" sz="2000">
                <a:solidFill>
                  <a:srgbClr val="800000"/>
                </a:solidFill>
              </a:rPr>
              <a:t>”</a:t>
            </a:r>
            <a:r>
              <a:rPr lang="en-US" altLang="ja-JP" sz="2000">
                <a:solidFill>
                  <a:srgbClr val="800000"/>
                </a:solidFill>
              </a:rPr>
              <a:t>!</a:t>
            </a:r>
            <a:endParaRPr lang="en-US" altLang="en-US" sz="20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17E3B4D3-A938-4F0B-813C-DE8C85F98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c) Rules for defining new predicates</a:t>
            </a:r>
            <a:endParaRPr lang="en-US" altLang="en-US" i="1"/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EF551D61-F1B9-42D9-98EC-7E764861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830263"/>
            <a:ext cx="6896440" cy="2336024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male(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    female(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liz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male(chuck).   female(di).</a:t>
            </a:r>
          </a:p>
          <a:p>
            <a:pPr>
              <a:lnSpc>
                <a:spcPct val="90000"/>
              </a:lnSpc>
            </a:pPr>
            <a:endParaRPr lang="en-US" altLang="en-US" sz="1800" b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chuck,liz,phil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ann,liz,phil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andy,di,chuck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%%</a:t>
            </a:r>
            <a:r>
              <a:rPr lang="en-US" altLang="en-US" sz="1800" b="0" dirty="0">
                <a:solidFill>
                  <a:schemeClr val="accent2"/>
                </a:solidFill>
                <a:latin typeface="Consolas" panose="020B0609020204030204" pitchFamily="49" charset="0"/>
              </a:rPr>
              <a:t> parents(</a:t>
            </a:r>
            <a:r>
              <a:rPr lang="en-US" altLang="en-US" sz="1800" b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child,mother,father</a:t>
            </a:r>
            <a:r>
              <a:rPr lang="en-US" altLang="en-US" sz="1800" b="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800" b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sibling(X,Y):-parents(X,M,F),parents(Y,M,F),NOT(X=Y).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A1FCD4D1-3E5B-4A91-B37A-B0D1CA2FC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781300"/>
            <a:ext cx="7926387" cy="3849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C418CD40-C156-4818-AB59-571E1D82A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813" y="3582988"/>
            <a:ext cx="8562975" cy="17589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 rule has </a:t>
            </a:r>
          </a:p>
          <a:p>
            <a:r>
              <a:rPr lang="en-US" altLang="en-US" u="sng" dirty="0"/>
              <a:t>head</a:t>
            </a:r>
            <a:r>
              <a:rPr lang="en-US" altLang="en-US" dirty="0"/>
              <a:t> -- </a:t>
            </a:r>
            <a:r>
              <a:rPr lang="en-US" altLang="en-US" b="0" dirty="0"/>
              <a:t>atom (sometime called</a:t>
            </a:r>
            <a:r>
              <a:rPr lang="en-US" altLang="en-US" dirty="0"/>
              <a:t> goal)</a:t>
            </a:r>
          </a:p>
          <a:p>
            <a:r>
              <a:rPr lang="en-US" altLang="en-US" u="sng" dirty="0"/>
              <a:t>body</a:t>
            </a:r>
            <a:r>
              <a:rPr lang="en-US" altLang="en-US" dirty="0"/>
              <a:t> -- </a:t>
            </a:r>
            <a:r>
              <a:rPr lang="en-US" altLang="en-US" b="0" dirty="0"/>
              <a:t>conjunctive query</a:t>
            </a:r>
            <a:r>
              <a:rPr lang="en-US" altLang="en-US" dirty="0"/>
              <a:t> (</a:t>
            </a:r>
            <a:r>
              <a:rPr lang="en-US" altLang="en-US" b="0" dirty="0"/>
              <a:t>atoms sometimes called</a:t>
            </a:r>
            <a:r>
              <a:rPr lang="en-US" altLang="en-US" dirty="0"/>
              <a:t> </a:t>
            </a:r>
            <a:r>
              <a:rPr lang="en-US" altLang="en-US" dirty="0" err="1"/>
              <a:t>subgoals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can be interpreted naturally as </a:t>
            </a:r>
            <a:r>
              <a:rPr lang="ja-JP" altLang="en-US" dirty="0"/>
              <a:t>“</a:t>
            </a:r>
            <a:r>
              <a:rPr lang="en-US" altLang="ja-JP" i="1" dirty="0"/>
              <a:t>conclude</a:t>
            </a:r>
            <a:r>
              <a:rPr lang="en-US" altLang="ja-JP" dirty="0"/>
              <a:t> head </a:t>
            </a:r>
            <a:r>
              <a:rPr lang="en-US" altLang="ja-JP" i="1" dirty="0"/>
              <a:t>if</a:t>
            </a:r>
            <a:r>
              <a:rPr lang="en-US" altLang="ja-JP" dirty="0"/>
              <a:t> body</a:t>
            </a:r>
            <a:r>
              <a:rPr lang="ja-JP" altLang="en-US" dirty="0"/>
              <a:t>”</a:t>
            </a:r>
            <a:r>
              <a:rPr lang="en-US" altLang="ja-JP" dirty="0"/>
              <a:t>, with variables not appearing in the head quantified as </a:t>
            </a:r>
            <a:r>
              <a:rPr lang="ja-JP" altLang="en-US" dirty="0"/>
              <a:t>“</a:t>
            </a:r>
            <a:r>
              <a:rPr lang="en-US" altLang="ja-JP" dirty="0"/>
              <a:t>there exists</a:t>
            </a:r>
            <a:r>
              <a:rPr lang="ja-JP" altLang="en-US" dirty="0"/>
              <a:t>”</a:t>
            </a:r>
            <a:r>
              <a:rPr lang="en-US" altLang="ja-JP" dirty="0"/>
              <a:t> at the left end of the body</a:t>
            </a:r>
          </a:p>
          <a:p>
            <a:pPr>
              <a:buFontTx/>
              <a:buNone/>
            </a:pPr>
            <a:r>
              <a:rPr lang="ja-JP" altLang="en-US" b="0" dirty="0"/>
              <a:t>“</a:t>
            </a:r>
            <a:r>
              <a:rPr lang="en-US" altLang="ja-JP" b="0" u="sng" dirty="0"/>
              <a:t>sibling(X,Y) </a:t>
            </a:r>
            <a:r>
              <a:rPr lang="en-US" altLang="ja-JP" b="0" i="1" u="sng" dirty="0"/>
              <a:t>if </a:t>
            </a:r>
            <a:r>
              <a:rPr lang="en-US" altLang="ja-JP" b="0" u="sng" dirty="0"/>
              <a:t>exist M,F such that parents(X,M,F),and parents(Y,M,F) and NOT (X=Y)</a:t>
            </a:r>
            <a:r>
              <a:rPr lang="ja-JP" altLang="en-US" b="0" u="sng" dirty="0"/>
              <a:t>”</a:t>
            </a:r>
            <a:endParaRPr lang="en-US" altLang="en-US" b="0" u="sng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6E378CA-4D0D-4EF3-9914-668DB581A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think when writing rules</a:t>
            </a:r>
            <a:endParaRPr lang="en-US" altLang="en-US" i="1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805A0155-BC82-44CA-8DAF-080B936F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609600"/>
            <a:ext cx="6896440" cy="1837426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male(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    female(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liz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male(chuck).   female(di).</a:t>
            </a:r>
            <a:endParaRPr lang="en-US" altLang="en-US" sz="1800" b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chuck,liz,phil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ann,liz,phil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andy,di,chuck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%%</a:t>
            </a:r>
            <a:r>
              <a:rPr lang="en-US" altLang="en-US" sz="1800" b="0" dirty="0">
                <a:solidFill>
                  <a:schemeClr val="accent2"/>
                </a:solidFill>
                <a:latin typeface="Consolas" panose="020B0609020204030204" pitchFamily="49" charset="0"/>
              </a:rPr>
              <a:t> parents(</a:t>
            </a:r>
            <a:r>
              <a:rPr lang="en-US" altLang="en-US" sz="1800" b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child,mother,father</a:t>
            </a:r>
            <a:r>
              <a:rPr lang="en-US" altLang="en-US" sz="1800" b="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sibling(X,Y):-parents(X,M,F),parents(Y,M,F),NOT(X=Y).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36893020-A106-426D-8F7E-D86381474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813" y="3135313"/>
            <a:ext cx="8562975" cy="276225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200" b="0" dirty="0"/>
              <a:t>Define </a:t>
            </a:r>
            <a:r>
              <a:rPr lang="en-US" altLang="en-US" sz="2000" dirty="0" err="1">
                <a:solidFill>
                  <a:schemeClr val="accent2"/>
                </a:solidFill>
                <a:latin typeface="Courier" pitchFamily="1" charset="0"/>
              </a:rPr>
              <a:t>uncleOf</a:t>
            </a:r>
            <a:r>
              <a:rPr lang="en-US" altLang="en-US" sz="2000" dirty="0">
                <a:solidFill>
                  <a:schemeClr val="accent2"/>
                </a:solidFill>
                <a:latin typeface="Courier" pitchFamily="1" charset="0"/>
              </a:rPr>
              <a:t>(U,N)</a:t>
            </a:r>
            <a:r>
              <a:rPr lang="en-US" altLang="en-US" sz="2200" b="0" dirty="0"/>
              <a:t>: </a:t>
            </a:r>
            <a:r>
              <a:rPr lang="ja-JP" altLang="en-US" sz="2200" b="0" dirty="0"/>
              <a:t>“</a:t>
            </a:r>
            <a:r>
              <a:rPr lang="en-US" altLang="ja-JP" sz="2200" b="0" dirty="0"/>
              <a:t>U(</a:t>
            </a:r>
            <a:r>
              <a:rPr lang="en-US" altLang="ja-JP" sz="2200" b="0" dirty="0" err="1"/>
              <a:t>ncle</a:t>
            </a:r>
            <a:r>
              <a:rPr lang="en-US" altLang="ja-JP" sz="2200" b="0" dirty="0"/>
              <a:t>) is the </a:t>
            </a:r>
            <a:r>
              <a:rPr lang="en-US" altLang="ja-JP" sz="2200" b="0" dirty="0" err="1"/>
              <a:t>uncleOf</a:t>
            </a:r>
            <a:r>
              <a:rPr lang="en-US" altLang="ja-JP" sz="2200" b="0" dirty="0"/>
              <a:t> N(</a:t>
            </a:r>
            <a:r>
              <a:rPr lang="en-US" altLang="ja-JP" sz="2200" b="0" dirty="0" err="1"/>
              <a:t>ephew</a:t>
            </a:r>
            <a:r>
              <a:rPr lang="en-US" altLang="ja-JP" sz="2200" b="0" dirty="0"/>
              <a:t>/</a:t>
            </a:r>
            <a:r>
              <a:rPr lang="en-US" altLang="ja-JP" sz="2200" b="0" dirty="0" err="1"/>
              <a:t>iece</a:t>
            </a:r>
            <a:r>
              <a:rPr lang="en-US" altLang="ja-JP" sz="2200" b="0" dirty="0"/>
              <a:t>)</a:t>
            </a:r>
            <a:r>
              <a:rPr lang="ja-JP" altLang="en-US" sz="2200" b="0" dirty="0"/>
              <a:t>”</a:t>
            </a:r>
            <a:r>
              <a:rPr lang="en-US" altLang="ja-JP" sz="2200" b="0" dirty="0"/>
              <a:t>.</a:t>
            </a:r>
          </a:p>
          <a:p>
            <a:r>
              <a:rPr lang="en-US" altLang="en-US" sz="2200" b="0" dirty="0"/>
              <a:t>U must be a male      </a:t>
            </a:r>
            <a:r>
              <a:rPr lang="en-US" altLang="en-US" sz="2000" dirty="0">
                <a:solidFill>
                  <a:schemeClr val="accent2"/>
                </a:solidFill>
                <a:latin typeface="Courier" pitchFamily="1" charset="0"/>
              </a:rPr>
              <a:t>male(U)</a:t>
            </a:r>
            <a:endParaRPr lang="en-US" altLang="en-US" sz="2200" b="0" dirty="0"/>
          </a:p>
          <a:p>
            <a:r>
              <a:rPr lang="en-US" altLang="en-US" sz="2200" b="0" dirty="0"/>
              <a:t>and there must be some parent P of N (either </a:t>
            </a:r>
            <a:r>
              <a:rPr lang="en-US" altLang="en-US" sz="2000" dirty="0">
                <a:solidFill>
                  <a:schemeClr val="accent2"/>
                </a:solidFill>
                <a:latin typeface="Courier" pitchFamily="1" charset="0"/>
              </a:rPr>
              <a:t>parents(N,P,_) </a:t>
            </a:r>
            <a:r>
              <a:rPr lang="en-US" altLang="en-US" sz="2000" b="0" dirty="0"/>
              <a:t>or</a:t>
            </a:r>
            <a:r>
              <a:rPr lang="en-US" altLang="en-US" sz="2000" dirty="0">
                <a:solidFill>
                  <a:schemeClr val="accent2"/>
                </a:solidFill>
                <a:latin typeface="Courier" pitchFamily="1" charset="0"/>
              </a:rPr>
              <a:t> parents(N,_,P)</a:t>
            </a:r>
            <a:r>
              <a:rPr lang="en-US" altLang="en-US" sz="2200" b="0" dirty="0"/>
              <a:t>   </a:t>
            </a:r>
          </a:p>
          <a:p>
            <a:r>
              <a:rPr lang="en-US" altLang="en-US" sz="2200" b="0" dirty="0"/>
              <a:t>so that U is a sibling of that parent      </a:t>
            </a:r>
            <a:r>
              <a:rPr lang="en-US" altLang="en-US" sz="2000" dirty="0">
                <a:solidFill>
                  <a:schemeClr val="accent2"/>
                </a:solidFill>
                <a:latin typeface="Courier" pitchFamily="1" charset="0"/>
              </a:rPr>
              <a:t>sibling(U,P)</a:t>
            </a:r>
            <a:r>
              <a:rPr lang="en-US" altLang="en-US" sz="2200" b="0" dirty="0"/>
              <a:t>  </a:t>
            </a:r>
          </a:p>
          <a:p>
            <a:r>
              <a:rPr lang="en-US" altLang="en-US" sz="2200" b="0" dirty="0"/>
              <a:t>Putting these together, we need two rules:</a:t>
            </a:r>
          </a:p>
          <a:p>
            <a:pPr>
              <a:buFontTx/>
              <a:buNone/>
            </a:pPr>
            <a:r>
              <a:rPr lang="en-US" altLang="en-US" sz="2200" b="0" dirty="0"/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uncleOf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(U,N):-male(U), parents(N,P,_), sibling(U,P).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uncleOf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(U,N):-male(U), parents(N,_,P), sibling(U,P).</a:t>
            </a:r>
            <a:r>
              <a:rPr lang="en-US" altLang="en-US" sz="2000" b="0" dirty="0">
                <a:latin typeface="Consolas" panose="020B0609020204030204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 b="0" dirty="0"/>
              <a:t>The order of the atoms on the right hand side and the order of the rules does not matter in logic &amp; Datalog. (It matters in Prolog </a:t>
            </a:r>
            <a:r>
              <a:rPr lang="en-US" altLang="en-US" sz="2000" b="0" dirty="0">
                <a:sym typeface="Wingdings" panose="05000000000000000000" pitchFamily="2" charset="2"/>
              </a:rPr>
              <a:t>)</a:t>
            </a:r>
            <a:endParaRPr lang="en-US" altLang="en-US" sz="2000" b="0" dirty="0"/>
          </a:p>
          <a:p>
            <a:pPr>
              <a:buFontTx/>
              <a:buNone/>
            </a:pPr>
            <a:endParaRPr lang="en-US" altLang="en-US" sz="2000" dirty="0">
              <a:solidFill>
                <a:schemeClr val="accent2"/>
              </a:solidFill>
              <a:latin typeface="Courier" pitchFamily="1" charset="0"/>
            </a:endParaRPr>
          </a:p>
          <a:p>
            <a:pPr>
              <a:buFontTx/>
              <a:buNone/>
            </a:pPr>
            <a:r>
              <a:rPr lang="en-US" altLang="en-US" sz="2200" b="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A5685F48-890F-4C28-9035-ACC95751F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 – some more predicates</a:t>
            </a:r>
            <a:endParaRPr lang="en-US" altLang="en-US" i="1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C006C18-1867-4250-A45D-3D0AECE75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830263"/>
            <a:ext cx="7023076" cy="2890022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male(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    female(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liz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male(chuck).   female(di).</a:t>
            </a:r>
          </a:p>
          <a:p>
            <a:pPr>
              <a:lnSpc>
                <a:spcPct val="90000"/>
              </a:lnSpc>
            </a:pPr>
            <a:endParaRPr lang="en-US" altLang="en-US" sz="1800" b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chuck,liz,phil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ann,liz,phil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parents(</a:t>
            </a:r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andy,di,chuck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%%</a:t>
            </a:r>
            <a:r>
              <a:rPr lang="en-US" altLang="en-US" sz="1800" b="0" dirty="0">
                <a:solidFill>
                  <a:schemeClr val="accent2"/>
                </a:solidFill>
                <a:latin typeface="Consolas" panose="020B0609020204030204" pitchFamily="49" charset="0"/>
              </a:rPr>
              <a:t> parents(</a:t>
            </a:r>
            <a:r>
              <a:rPr lang="en-US" altLang="en-US" sz="1800" b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child,mother,father</a:t>
            </a:r>
            <a:r>
              <a:rPr lang="en-US" altLang="en-US" sz="1800" b="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800" b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sibling(X,Y):-parents(X,M,F),parents(Y,M,F), NOT(X=Y).</a:t>
            </a:r>
          </a:p>
          <a:p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uncleOf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(U,N):-male(U), parents(N,P,_), sibling(U,P).</a:t>
            </a:r>
          </a:p>
          <a:p>
            <a:r>
              <a:rPr lang="en-US" altLang="en-US" sz="18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uncleOf</a:t>
            </a:r>
            <a:r>
              <a:rPr lang="en-US" altLang="en-US" sz="1800" i="0" dirty="0">
                <a:solidFill>
                  <a:schemeClr val="accent2"/>
                </a:solidFill>
                <a:latin typeface="Consolas" panose="020B0609020204030204" pitchFamily="49" charset="0"/>
              </a:rPr>
              <a:t>(U,N):-male(U), parents(N,_,P), sibling(U,P).</a:t>
            </a:r>
            <a:r>
              <a:rPr lang="en-US" altLang="en-US" sz="1800" b="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A5ECDC64-7E0C-4730-9C05-762536BD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700338"/>
            <a:ext cx="7926387" cy="1050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7C7EA66-7293-42C4-AA5A-3C64326C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2427288"/>
            <a:ext cx="6645275" cy="1621534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b="0" i="0" dirty="0">
                <a:solidFill>
                  <a:schemeClr val="accent2"/>
                </a:solidFill>
                <a:latin typeface="Consolas" panose="020B0609020204030204" pitchFamily="49" charset="0"/>
              </a:rPr>
              <a:t>likes(</a:t>
            </a:r>
            <a:r>
              <a:rPr lang="en-US" altLang="en-US" sz="2000" b="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eve,pie</a:t>
            </a:r>
            <a:r>
              <a:rPr lang="en-US" altLang="en-US" sz="2000" b="0" i="0" dirty="0">
                <a:solidFill>
                  <a:schemeClr val="accent2"/>
                </a:solidFill>
                <a:latin typeface="Consolas" panose="020B0609020204030204" pitchFamily="49" charset="0"/>
              </a:rPr>
              <a:t>).	person(tom).</a:t>
            </a:r>
          </a:p>
          <a:p>
            <a:pPr>
              <a:lnSpc>
                <a:spcPct val="85000"/>
              </a:lnSpc>
            </a:pPr>
            <a:r>
              <a:rPr lang="en-US" altLang="en-US" sz="2000" b="0" i="0" dirty="0">
                <a:solidFill>
                  <a:schemeClr val="accent2"/>
                </a:solidFill>
                <a:latin typeface="Consolas" panose="020B0609020204030204" pitchFamily="49" charset="0"/>
              </a:rPr>
              <a:t>likes(</a:t>
            </a:r>
            <a:r>
              <a:rPr lang="en-US" altLang="en-US" sz="2000" b="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al,eve</a:t>
            </a:r>
            <a:r>
              <a:rPr lang="en-US" altLang="en-US" sz="2000" b="0" i="0" dirty="0">
                <a:solidFill>
                  <a:schemeClr val="accent2"/>
                </a:solidFill>
                <a:latin typeface="Consolas" panose="020B0609020204030204" pitchFamily="49" charset="0"/>
              </a:rPr>
              <a:t>).	food(pie).</a:t>
            </a:r>
          </a:p>
          <a:p>
            <a:pPr>
              <a:lnSpc>
                <a:spcPct val="85000"/>
              </a:lnSpc>
            </a:pPr>
            <a:r>
              <a:rPr lang="en-US" altLang="en-US" sz="2000" b="0" i="0" dirty="0">
                <a:solidFill>
                  <a:schemeClr val="accent2"/>
                </a:solidFill>
                <a:latin typeface="Consolas" panose="020B0609020204030204" pitchFamily="49" charset="0"/>
              </a:rPr>
              <a:t>likes(</a:t>
            </a:r>
            <a:r>
              <a:rPr lang="en-US" altLang="en-US" sz="2000" b="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eve,tom</a:t>
            </a:r>
            <a:r>
              <a:rPr lang="en-US" altLang="en-US" sz="2000" b="0" i="0" dirty="0">
                <a:solidFill>
                  <a:schemeClr val="accent2"/>
                </a:solidFill>
                <a:latin typeface="Consolas" panose="020B0609020204030204" pitchFamily="49" charset="0"/>
              </a:rPr>
              <a:t>).	food(apple).</a:t>
            </a:r>
          </a:p>
          <a:p>
            <a:pPr>
              <a:lnSpc>
                <a:spcPct val="85000"/>
              </a:lnSpc>
            </a:pPr>
            <a:r>
              <a:rPr lang="en-US" altLang="en-US" sz="2000" b="0" i="0" dirty="0">
                <a:solidFill>
                  <a:schemeClr val="accent2"/>
                </a:solidFill>
                <a:latin typeface="Consolas" panose="020B0609020204030204" pitchFamily="49" charset="0"/>
              </a:rPr>
              <a:t>likes(</a:t>
            </a:r>
            <a:r>
              <a:rPr lang="en-US" altLang="en-US" sz="2000" b="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eve,eve</a:t>
            </a:r>
            <a:r>
              <a:rPr lang="en-US" altLang="en-US" sz="2000" b="0" i="0" dirty="0">
                <a:solidFill>
                  <a:schemeClr val="accent2"/>
                </a:solidFill>
                <a:latin typeface="Consolas" panose="020B0609020204030204" pitchFamily="49" charset="0"/>
              </a:rPr>
              <a:t>).</a:t>
            </a:r>
            <a:endParaRPr lang="en-US" altLang="en-US" sz="2000" i="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chemeClr val="accent2"/>
                </a:solidFill>
                <a:latin typeface="Consolas" panose="020B0609020204030204" pitchFamily="49" charset="0"/>
              </a:rPr>
              <a:t>likeable(V):-likes(W,V),person(V).</a:t>
            </a:r>
          </a:p>
          <a:p>
            <a:pPr>
              <a:lnSpc>
                <a:spcPct val="85000"/>
              </a:lnSpc>
            </a:pPr>
            <a:r>
              <a:rPr lang="en-US" altLang="en-US" sz="2000" i="0" dirty="0" err="1">
                <a:solidFill>
                  <a:schemeClr val="accent2"/>
                </a:solidFill>
                <a:latin typeface="Consolas" panose="020B0609020204030204" pitchFamily="49" charset="0"/>
              </a:rPr>
              <a:t>wellLiked</a:t>
            </a:r>
            <a:r>
              <a:rPr lang="en-US" altLang="en-US" sz="2000" i="0" dirty="0">
                <a:solidFill>
                  <a:schemeClr val="accent2"/>
                </a:solidFill>
                <a:latin typeface="Consolas" panose="020B0609020204030204" pitchFamily="49" charset="0"/>
              </a:rPr>
              <a:t>(X):-likes(W,X),likes(V,X),W\=V.</a:t>
            </a:r>
          </a:p>
        </p:txBody>
      </p:sp>
      <p:sp>
        <p:nvSpPr>
          <p:cNvPr id="9218" name="Text Box 3">
            <a:extLst>
              <a:ext uri="{FF2B5EF4-FFF2-40B4-BE49-F238E27FC236}">
                <a16:creationId xmlns:a16="http://schemas.microsoft.com/office/drawing/2014/main" id="{746EC46F-77F5-44A6-B54D-3EB4AB6DA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170363"/>
            <a:ext cx="850423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0" i="0">
                <a:solidFill>
                  <a:schemeClr val="tx1"/>
                </a:solidFill>
              </a:rPr>
              <a:t> In Datalog, those predicates specified by listing the arguments at which they are true are called </a:t>
            </a:r>
            <a:r>
              <a:rPr lang="en-US" altLang="en-US" b="0">
                <a:solidFill>
                  <a:schemeClr val="tx1"/>
                </a:solidFill>
              </a:rPr>
              <a:t>input/extensional/edb/base</a:t>
            </a:r>
            <a:r>
              <a:rPr lang="en-US" altLang="en-US" b="0" i="0">
                <a:solidFill>
                  <a:schemeClr val="tx1"/>
                </a:solidFill>
              </a:rPr>
              <a:t> predicates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0" i="0">
                <a:solidFill>
                  <a:schemeClr val="tx1"/>
                </a:solidFill>
              </a:rPr>
              <a:t> In Datalog, predicates described by rules are called </a:t>
            </a:r>
            <a:r>
              <a:rPr lang="en-US" altLang="en-US" b="0">
                <a:solidFill>
                  <a:schemeClr val="tx1"/>
                </a:solidFill>
              </a:rPr>
              <a:t>output/intensional/idb/view </a:t>
            </a:r>
            <a:r>
              <a:rPr lang="en-US" altLang="en-US" b="0" i="0">
                <a:solidFill>
                  <a:schemeClr val="tx1"/>
                </a:solidFill>
              </a:rPr>
              <a:t>predicates.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0" i="0">
                <a:solidFill>
                  <a:schemeClr val="tx1"/>
                </a:solidFill>
              </a:rPr>
              <a:t> The above two sets of predicates must be disjoint in Datalog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42F663EF-8BEE-4C91-BFB0-5290FD008C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6388" y="109538"/>
            <a:ext cx="8232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200" i="0"/>
              <a:t>Datalog</a:t>
            </a:r>
            <a:r>
              <a:rPr lang="en-US" altLang="en-US" sz="3200" i="0" baseline="-25000"/>
              <a:t>0.7</a:t>
            </a:r>
            <a:r>
              <a:rPr lang="en-US" altLang="en-US" sz="3200" i="0"/>
              <a:t>: </a:t>
            </a:r>
            <a:r>
              <a:rPr lang="en-US" altLang="en-US" i="0"/>
              <a:t>Datalog</a:t>
            </a:r>
            <a:r>
              <a:rPr lang="en-US" altLang="en-US" i="0" baseline="-25000"/>
              <a:t>0.5</a:t>
            </a:r>
            <a:r>
              <a:rPr lang="en-US" altLang="en-US" i="0"/>
              <a:t> </a:t>
            </a:r>
            <a:r>
              <a:rPr lang="en-US" altLang="en-US" sz="3200"/>
              <a:t>+ rules</a:t>
            </a:r>
            <a:r>
              <a:rPr lang="en-US" altLang="en-US" sz="3200" i="0"/>
              <a:t> </a:t>
            </a: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D25640E4-FEB5-4FB3-B5FB-C0ACEF46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779463"/>
            <a:ext cx="4330700" cy="14859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en-US" sz="28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aseline="-25000" dirty="0">
                <a:solidFill>
                  <a:schemeClr val="accent2"/>
                </a:solidFill>
              </a:rPr>
              <a:t>tell1  </a:t>
            </a:r>
            <a:r>
              <a:rPr lang="en-US" altLang="en-US" b="0" i="0" dirty="0">
                <a:solidFill>
                  <a:schemeClr val="tx1"/>
                </a:solidFill>
              </a:rPr>
              <a:t>= ground atomic formulas</a:t>
            </a:r>
            <a:endParaRPr lang="en-US" altLang="en-US" sz="3600" baseline="-25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en-US" sz="2800" dirty="0">
                <a:solidFill>
                  <a:schemeClr val="accent2"/>
                </a:solidFill>
                <a:latin typeface="Lucida Calligraphy" panose="03010101010101010101" pitchFamily="66" charset="0"/>
              </a:rPr>
              <a:t>L</a:t>
            </a:r>
            <a:r>
              <a:rPr lang="en-US" altLang="en-US" sz="3600" baseline="-25000" dirty="0">
                <a:solidFill>
                  <a:schemeClr val="accent2"/>
                </a:solidFill>
              </a:rPr>
              <a:t>tell2  </a:t>
            </a:r>
            <a:r>
              <a:rPr lang="en-US" altLang="en-US" b="0" i="0" dirty="0">
                <a:solidFill>
                  <a:schemeClr val="tx1"/>
                </a:solidFill>
              </a:rPr>
              <a:t>= rules</a:t>
            </a:r>
            <a:endParaRPr lang="en-US" altLang="en-US" i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en-US" sz="2800" dirty="0" err="1">
                <a:latin typeface="Lucida Calligraphy" panose="03010101010101010101" pitchFamily="66" charset="0"/>
              </a:rPr>
              <a:t>L</a:t>
            </a:r>
            <a:r>
              <a:rPr lang="en-US" altLang="en-US" sz="3600" baseline="-25000" dirty="0" err="1"/>
              <a:t>question</a:t>
            </a:r>
            <a:r>
              <a:rPr lang="en-US" altLang="en-US" sz="3600" baseline="-25000" dirty="0"/>
              <a:t> </a:t>
            </a:r>
            <a:r>
              <a:rPr lang="en-US" altLang="en-US" i="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latin typeface="Lucida Calligraphy" panose="03010101010101010101" pitchFamily="66" charset="0"/>
              </a:rPr>
              <a:t>L</a:t>
            </a:r>
            <a:r>
              <a:rPr lang="en-US" altLang="en-US" sz="3600" baseline="-25000" dirty="0" err="1"/>
              <a:t>answer</a:t>
            </a:r>
            <a:r>
              <a:rPr lang="en-US" altLang="en-US" sz="3600" baseline="-25000" dirty="0"/>
              <a:t> </a:t>
            </a:r>
            <a:r>
              <a:rPr lang="en-US" altLang="en-US" b="0" i="0" dirty="0">
                <a:solidFill>
                  <a:schemeClr val="tx1"/>
                </a:solidFill>
              </a:rPr>
              <a:t>as before</a:t>
            </a:r>
            <a:r>
              <a:rPr lang="en-US" altLang="en-US" i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77E6EA98-225A-406E-B294-EA7028F43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“Safety”: a problem in Datalog</a:t>
            </a:r>
            <a:r>
              <a:rPr lang="en-US" altLang="en-US" sz="3600" baseline="-25000"/>
              <a:t>0.7</a:t>
            </a:r>
          </a:p>
        </p:txBody>
      </p:sp>
      <p:sp>
        <p:nvSpPr>
          <p:cNvPr id="10242" name="Text Box 5">
            <a:extLst>
              <a:ext uri="{FF2B5EF4-FFF2-40B4-BE49-F238E27FC236}">
                <a16:creationId xmlns:a16="http://schemas.microsoft.com/office/drawing/2014/main" id="{F0F8407F-2761-4360-9CCE-4FA8D7693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27479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A10D5AC1-9E5D-4639-A3DA-166D7775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324100"/>
            <a:ext cx="7593012" cy="2109788"/>
          </a:xfrm>
          <a:prstGeom prst="rect">
            <a:avLst/>
          </a:prstGeom>
          <a:solidFill>
            <a:srgbClr val="FFBF5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?- old_ages1(A)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b="0" i="0">
                <a:solidFill>
                  <a:schemeClr val="tx1"/>
                </a:solidFill>
                <a:latin typeface="Courier" pitchFamily="1" charset="0"/>
              </a:rPr>
              <a:t>		</a:t>
            </a:r>
            <a:r>
              <a:rPr lang="en-US" altLang="en-US" sz="2000" b="0" i="0">
                <a:solidFill>
                  <a:srgbClr val="FF0000"/>
                </a:solidFill>
                <a:latin typeface="Courier" pitchFamily="1" charset="0"/>
              </a:rPr>
              <a:t>70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?- old_ages2(A)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		</a:t>
            </a:r>
            <a:r>
              <a:rPr lang="en-US" altLang="en-US" sz="2000" b="0">
                <a:solidFill>
                  <a:schemeClr val="tx1"/>
                </a:solidFill>
                <a:latin typeface="Courier" pitchFamily="1" charset="0"/>
              </a:rPr>
              <a:t>some kind of unexpected answer (NOT an infinite enumeration of integers)</a:t>
            </a:r>
            <a:endParaRPr lang="en-US" altLang="en-US" sz="2000">
              <a:solidFill>
                <a:schemeClr val="tx1"/>
              </a:solidFill>
              <a:latin typeface="Courier" pitchFamily="1" charset="0"/>
            </a:endParaRPr>
          </a:p>
        </p:txBody>
      </p:sp>
      <p:sp>
        <p:nvSpPr>
          <p:cNvPr id="10244" name="Rectangle 9">
            <a:extLst>
              <a:ext uri="{FF2B5EF4-FFF2-40B4-BE49-F238E27FC236}">
                <a16:creationId xmlns:a16="http://schemas.microsoft.com/office/drawing/2014/main" id="{198AA905-D50B-4562-B83F-8EE4B2AD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809625"/>
            <a:ext cx="6270625" cy="136683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rgbClr val="0000FF"/>
                </a:solidFill>
                <a:latin typeface="Consolas" panose="020B0609020204030204" pitchFamily="49" charset="0"/>
              </a:rPr>
              <a:t>age(tom,1).</a:t>
            </a:r>
          </a:p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rgbClr val="0000FF"/>
                </a:solidFill>
                <a:latin typeface="Consolas" panose="020B0609020204030204" pitchFamily="49" charset="0"/>
              </a:rPr>
              <a:t>age(eve,70).</a:t>
            </a:r>
          </a:p>
          <a:p>
            <a:pPr>
              <a:lnSpc>
                <a:spcPct val="85000"/>
              </a:lnSpc>
            </a:pPr>
            <a:endParaRPr lang="en-US" altLang="en-US" sz="2000" i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rgbClr val="0000FF"/>
                </a:solidFill>
                <a:latin typeface="Consolas" panose="020B0609020204030204" pitchFamily="49" charset="0"/>
              </a:rPr>
              <a:t>old_ages1(A) :- age(P,A), A &gt; 60 .</a:t>
            </a:r>
          </a:p>
          <a:p>
            <a:pPr>
              <a:lnSpc>
                <a:spcPct val="85000"/>
              </a:lnSpc>
            </a:pPr>
            <a:r>
              <a:rPr lang="en-US" altLang="en-US" sz="2000" i="0" dirty="0">
                <a:solidFill>
                  <a:srgbClr val="0000FF"/>
                </a:solidFill>
                <a:latin typeface="Consolas" panose="020B0609020204030204" pitchFamily="49" charset="0"/>
              </a:rPr>
              <a:t>old_ages2(A) :- A &gt; 60.</a:t>
            </a:r>
          </a:p>
        </p:txBody>
      </p:sp>
      <p:sp>
        <p:nvSpPr>
          <p:cNvPr id="10245" name="TextBox 1">
            <a:extLst>
              <a:ext uri="{FF2B5EF4-FFF2-40B4-BE49-F238E27FC236}">
                <a16:creationId xmlns:a16="http://schemas.microsoft.com/office/drawing/2014/main" id="{8DCCDCBD-6321-4FFE-BEA0-41664A468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422775"/>
            <a:ext cx="2524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What are possible</a:t>
            </a:r>
          </a:p>
          <a:p>
            <a:r>
              <a:rPr lang="en-US" altLang="en-US"/>
              <a:t>values for A?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53C5B9D-0989-4C47-8539-008A14D1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5253038"/>
            <a:ext cx="6270625" cy="152717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5000"/>
              </a:lnSpc>
              <a:defRPr/>
            </a:pPr>
            <a:r>
              <a:rPr lang="en-US" sz="2800" i="0" dirty="0">
                <a:solidFill>
                  <a:srgbClr val="008000"/>
                </a:solidFill>
                <a:latin typeface="+mn-lt"/>
                <a:ea typeface="ＭＳ Ｐゴシック" charset="0"/>
                <a:cs typeface="ＭＳ Ｐゴシック" charset="0"/>
              </a:rPr>
              <a:t>Safe query/rule: </a:t>
            </a:r>
            <a:r>
              <a:rPr lang="en-US" sz="2800" b="0" i="0" dirty="0">
                <a:solidFill>
                  <a:srgbClr val="008000"/>
                </a:solidFill>
                <a:latin typeface="+mn-lt"/>
                <a:ea typeface="ＭＳ Ｐゴシック" charset="0"/>
                <a:cs typeface="ＭＳ Ｐゴシック" charset="0"/>
              </a:rPr>
              <a:t>every variable in a rule head or negated atom must also appear in an un-negated predicate other than arithmetic</a:t>
            </a:r>
            <a:endParaRPr lang="en-US" sz="2800" i="0" dirty="0">
              <a:solidFill>
                <a:srgbClr val="008000"/>
              </a:solidFill>
              <a:latin typeface="Courier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F608EBF3-7758-408C-9216-D3906E0F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DatalogNeg = Datalog</a:t>
            </a:r>
            <a:r>
              <a:rPr lang="en-US" altLang="en-US" sz="3600" baseline="-25000"/>
              <a:t>0.7</a:t>
            </a:r>
            <a:r>
              <a:rPr lang="en-US" altLang="en-US"/>
              <a:t> + Negation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918CE3B-B4F6-4BC0-AEDE-A400CC25D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654300"/>
            <a:ext cx="484188" cy="31115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DE8866A4-57FE-4DB4-8BFF-8890EEB2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2024063"/>
            <a:ext cx="6905625" cy="1695450"/>
          </a:xfrm>
          <a:prstGeom prst="rect">
            <a:avLst/>
          </a:prstGeom>
          <a:solidFill>
            <a:srgbClr val="FFBF5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?- likes(eve,W), </a:t>
            </a:r>
            <a:r>
              <a:rPr lang="en-US" altLang="en-US" sz="2000" i="0">
                <a:solidFill>
                  <a:srgbClr val="E02300"/>
                </a:solidFill>
                <a:latin typeface="Courier" pitchFamily="1" charset="0"/>
              </a:rPr>
              <a:t>NOT</a:t>
            </a: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 likes(al,W).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	</a:t>
            </a:r>
            <a:r>
              <a:rPr lang="en-US" altLang="en-US" sz="2000" b="0">
                <a:solidFill>
                  <a:schemeClr val="tx1"/>
                </a:solidFill>
                <a:latin typeface="Courier" pitchFamily="1" charset="0"/>
              </a:rPr>
              <a:t>W=pie</a:t>
            </a: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 </a:t>
            </a:r>
            <a:r>
              <a:rPr lang="en-US" altLang="en-US" sz="2000" b="0" i="0">
                <a:solidFill>
                  <a:schemeClr val="tx1"/>
                </a:solidFill>
                <a:latin typeface="Courier" pitchFamily="1" charset="0"/>
              </a:rPr>
              <a:t>; </a:t>
            </a:r>
            <a:r>
              <a:rPr lang="en-US" altLang="en-US" sz="2000" b="0">
                <a:solidFill>
                  <a:schemeClr val="tx1"/>
                </a:solidFill>
                <a:latin typeface="Courier" pitchFamily="1" charset="0"/>
              </a:rPr>
              <a:t>W=tom </a:t>
            </a: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 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?- NOT likes(_,Y).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		</a:t>
            </a:r>
            <a:r>
              <a:rPr lang="en-US" altLang="en-US" sz="2000" b="0">
                <a:solidFill>
                  <a:schemeClr val="tx1"/>
                </a:solidFill>
                <a:latin typeface="Courier" pitchFamily="1" charset="0"/>
              </a:rPr>
              <a:t>UNSAFE QUERY!</a:t>
            </a:r>
            <a:endParaRPr lang="en-US" altLang="en-US" sz="2000" i="0">
              <a:solidFill>
                <a:schemeClr val="tx1"/>
              </a:solidFill>
              <a:latin typeface="Courier" pitchFamily="1" charset="0"/>
            </a:endParaRPr>
          </a:p>
        </p:txBody>
      </p:sp>
      <p:sp>
        <p:nvSpPr>
          <p:cNvPr id="11268" name="Rectangle 9">
            <a:extLst>
              <a:ext uri="{FF2B5EF4-FFF2-40B4-BE49-F238E27FC236}">
                <a16:creationId xmlns:a16="http://schemas.microsoft.com/office/drawing/2014/main" id="{F0D98776-A6C3-4003-901E-032E5E2FB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809625"/>
            <a:ext cx="5310188" cy="11049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likes(eve,pie).  person(tom).</a:t>
            </a:r>
          </a:p>
          <a:p>
            <a:pPr>
              <a:lnSpc>
                <a:spcPct val="85000"/>
              </a:lnSpc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likes(al,eve).   food(pie).</a:t>
            </a:r>
          </a:p>
          <a:p>
            <a:pPr>
              <a:lnSpc>
                <a:spcPct val="85000"/>
              </a:lnSpc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likes(eve,tom).  food(apple).</a:t>
            </a:r>
          </a:p>
          <a:p>
            <a:pPr>
              <a:lnSpc>
                <a:spcPct val="85000"/>
              </a:lnSpc>
            </a:pPr>
            <a:r>
              <a:rPr lang="en-US" altLang="en-US" sz="2000" i="0">
                <a:solidFill>
                  <a:schemeClr val="tx1"/>
                </a:solidFill>
                <a:latin typeface="Courier" pitchFamily="1" charset="0"/>
              </a:rPr>
              <a:t>likes(eve,eve).  </a:t>
            </a:r>
            <a:endParaRPr lang="en-US" altLang="en-US" sz="2000" i="0">
              <a:solidFill>
                <a:srgbClr val="008000"/>
              </a:solidFill>
              <a:latin typeface="Courier" pitchFamily="1" charset="0"/>
            </a:endParaRP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6C5447FB-F5E5-4A76-B8B0-BC24B1521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854450"/>
            <a:ext cx="6905625" cy="2111375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2"/>
                </a:solidFill>
                <a:latin typeface="Courier" pitchFamily="1" charset="0"/>
              </a:rPr>
              <a:t>thing(X):- likes(X,_).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2"/>
                </a:solidFill>
                <a:latin typeface="Courier" pitchFamily="1" charset="0"/>
              </a:rPr>
              <a:t>thing(X):- likes(_,X).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2"/>
                </a:solidFill>
                <a:latin typeface="Courier" pitchFamily="1" charset="0"/>
              </a:rPr>
              <a:t>thing(X):- food(X).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2"/>
                </a:solidFill>
                <a:latin typeface="Courier" pitchFamily="1" charset="0"/>
              </a:rPr>
              <a:t>thing(X):- person(X).</a:t>
            </a:r>
          </a:p>
          <a:p>
            <a:pPr>
              <a:lnSpc>
                <a:spcPct val="135000"/>
              </a:lnSpc>
              <a:buClr>
                <a:schemeClr val="tx1"/>
              </a:buClr>
              <a:buSzPct val="100000"/>
            </a:pPr>
            <a:r>
              <a:rPr lang="en-US" altLang="en-US" sz="2000" i="0">
                <a:solidFill>
                  <a:schemeClr val="tx2"/>
                </a:solidFill>
                <a:latin typeface="Courier" pitchFamily="1" charset="0"/>
              </a:rPr>
              <a:t>disliked(Y) :- thing(Y), NOT likes(_,Y).</a:t>
            </a:r>
          </a:p>
        </p:txBody>
      </p:sp>
      <p:sp>
        <p:nvSpPr>
          <p:cNvPr id="11270" name="TextBox 1">
            <a:extLst>
              <a:ext uri="{FF2B5EF4-FFF2-40B4-BE49-F238E27FC236}">
                <a16:creationId xmlns:a16="http://schemas.microsoft.com/office/drawing/2014/main" id="{B3A61629-2245-4387-B59E-8080331BA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6369050"/>
            <a:ext cx="196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Now it is safe</a:t>
            </a:r>
          </a:p>
        </p:txBody>
      </p:sp>
      <p:sp>
        <p:nvSpPr>
          <p:cNvPr id="11271" name="TextBox 1">
            <a:extLst>
              <a:ext uri="{FF2B5EF4-FFF2-40B4-BE49-F238E27FC236}">
                <a16:creationId xmlns:a16="http://schemas.microsoft.com/office/drawing/2014/main" id="{72FB244F-5087-45F3-BC6E-1DB12C8B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4049713"/>
            <a:ext cx="1490663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rgbClr val="CC0000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In Prolog</a:t>
            </a:r>
          </a:p>
          <a:p>
            <a:r>
              <a:rPr lang="en-US" altLang="en-US">
                <a:solidFill>
                  <a:srgbClr val="008000"/>
                </a:solidFill>
              </a:rPr>
              <a:t>NOT is</a:t>
            </a:r>
          </a:p>
          <a:p>
            <a:r>
              <a:rPr lang="en-US" altLang="en-US" i="0">
                <a:solidFill>
                  <a:srgbClr val="008000"/>
                </a:solidFill>
                <a:latin typeface="Courier" pitchFamily="1" charset="0"/>
              </a:rPr>
              <a:t>\+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Times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rgbClr val="CC0000"/>
            </a:solidFill>
            <a:effectLst/>
            <a:latin typeface="Times" pitchFamily="-8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15665</TotalTime>
  <Words>1036</Words>
  <Application>Microsoft Office PowerPoint</Application>
  <PresentationFormat>On-screen Show (4:3)</PresentationFormat>
  <Paragraphs>125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Courier</vt:lpstr>
      <vt:lpstr>Lucida Calligraphy</vt:lpstr>
      <vt:lpstr>Times</vt:lpstr>
      <vt:lpstr>Blank</vt:lpstr>
      <vt:lpstr>Datalog RULES  a) Rules as shorthand for some queries</vt:lpstr>
      <vt:lpstr>b) Rules for error checking</vt:lpstr>
      <vt:lpstr>c) Rules for defining new predicates</vt:lpstr>
      <vt:lpstr>How to think when writing rules</vt:lpstr>
      <vt:lpstr>Result – some more predicates</vt:lpstr>
      <vt:lpstr>PowerPoint Presentation</vt:lpstr>
      <vt:lpstr>“Safety”: a problem in Datalog0.7</vt:lpstr>
      <vt:lpstr>DatalogNeg = Datalog0.7 + Negation</vt:lpstr>
    </vt:vector>
  </TitlesOfParts>
  <Company>rutgers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syntax</dc:title>
  <dc:creator>borgida</dc:creator>
  <cp:keywords/>
  <cp:lastModifiedBy>Bill Chen</cp:lastModifiedBy>
  <cp:revision>323</cp:revision>
  <cp:lastPrinted>2016-01-21T22:28:16Z</cp:lastPrinted>
  <dcterms:created xsi:type="dcterms:W3CDTF">2014-02-10T02:02:21Z</dcterms:created>
  <dcterms:modified xsi:type="dcterms:W3CDTF">2019-03-03T15:54:42Z</dcterms:modified>
</cp:coreProperties>
</file>