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87" r:id="rId2"/>
    <p:sldId id="289" r:id="rId3"/>
    <p:sldId id="358" r:id="rId4"/>
    <p:sldId id="322" r:id="rId5"/>
    <p:sldId id="359" r:id="rId6"/>
    <p:sldId id="369" r:id="rId7"/>
    <p:sldId id="370" r:id="rId8"/>
    <p:sldId id="349" r:id="rId9"/>
    <p:sldId id="361" r:id="rId10"/>
    <p:sldId id="363" r:id="rId11"/>
    <p:sldId id="357" r:id="rId12"/>
    <p:sldId id="356" r:id="rId13"/>
    <p:sldId id="360" r:id="rId14"/>
    <p:sldId id="365" r:id="rId15"/>
    <p:sldId id="366" r:id="rId16"/>
    <p:sldId id="368" r:id="rId17"/>
    <p:sldId id="337" r:id="rId18"/>
    <p:sldId id="339" r:id="rId19"/>
    <p:sldId id="304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FFFF66"/>
    <a:srgbClr val="CCCCCC"/>
    <a:srgbClr val="434F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9" d="100"/>
        <a:sy n="119" d="100"/>
      </p:scale>
      <p:origin x="0" y="30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65E1D0AE-AAF6-47DB-AEED-0F0002D3730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A6F54333-0EE3-4DB9-B3D3-238FBE91F6F3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-108" charset="0"/>
        <a:ea typeface="MS PGothic" panose="020B0600070205080204" pitchFamily="34" charset="-128"/>
        <a:cs typeface="ＭＳ Ｐゴシック" pitchFamily="-109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-10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-10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-10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-108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F502BDA-E7F8-485F-8A77-8ECDB2E9EC1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EEF74409-60A6-46E9-AD2E-1CB2F8C785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5F025475-3AC6-4218-8525-3A79F355B8D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B5DE87FA-97B3-440B-9055-FFE9D3646F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256F042D-2A47-40E9-913B-94A458D37A6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8FD521D4-2167-4283-8A95-BA04D52D98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DEA7B810-03A4-4722-B19C-EA32BAA45FE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566E2636-097D-476B-82FF-BFF3F01B26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80FC6C2B-6B3A-4880-BB3C-3F65FC93534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26191A36-1E8F-4C95-8B8A-49720F405E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B97EE59D-EA3B-4F85-B6AA-07BBAD96E64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6316C259-DA88-4045-A1A4-F0D7626B3C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A6A49A72-ED8E-4359-A134-37AB29EA929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EF2F3549-8795-47C2-BB0E-2C9480F3D5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3DE98A6A-33B1-4848-B5C1-FB06C3776BF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093B307F-829C-424A-B8A3-BB926FE9C4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8D5C0C34-100C-4740-B838-372D18BF9A3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FF5C138F-DDEC-486B-9ABE-4EA096CDAD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CD28C936-BEF0-49C7-90DB-1594E9C0D41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7051FD79-7647-46E6-AA01-662AEA4134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07297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75272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4150" y="0"/>
            <a:ext cx="2000250" cy="59817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0"/>
            <a:ext cx="5848350" cy="59817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8652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143000"/>
            <a:ext cx="3924300" cy="4838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10100" y="1143000"/>
            <a:ext cx="3924300" cy="48387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69388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1824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7434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143000"/>
            <a:ext cx="3924300" cy="4838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143000"/>
            <a:ext cx="3924300" cy="4838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69619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9821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19162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470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2603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0042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AFD2AE2-6579-43D3-BF7A-ED95AB909D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BFB7E50-DADD-4C9C-A60D-BA83803353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143000"/>
            <a:ext cx="8001000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CA62934-9366-4CDA-B906-C94160E13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6534150"/>
            <a:ext cx="28194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000"/>
              <a:t>Borgida © 2018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855F150-A389-4350-B56B-64095B0B4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9963" y="6556375"/>
            <a:ext cx="38893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defRPr/>
            </a:pPr>
            <a:fld id="{5B6D370E-732D-4789-95C8-10297ACB7D21}" type="slidenum">
              <a:rPr lang="en-US" altLang="en-US" sz="1400" smtClean="0"/>
              <a:pPr algn="r">
                <a:defRPr/>
              </a:pPr>
              <a:t>‹#›</a:t>
            </a:fld>
            <a:endParaRPr lang="en-US" alt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accent2"/>
          </a:solidFill>
          <a:latin typeface="+mj-lt"/>
          <a:ea typeface="MS PGothic" panose="020B0600070205080204" pitchFamily="34" charset="-128"/>
          <a:cs typeface="ＭＳ Ｐゴシック" pitchFamily="-109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accent2"/>
          </a:solidFill>
          <a:latin typeface="Times" pitchFamily="-108" charset="0"/>
          <a:ea typeface="MS PGothic" panose="020B0600070205080204" pitchFamily="34" charset="-128"/>
          <a:cs typeface="ＭＳ Ｐゴシック" pitchFamily="-109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accent2"/>
          </a:solidFill>
          <a:latin typeface="Times" pitchFamily="-108" charset="0"/>
          <a:ea typeface="MS PGothic" panose="020B0600070205080204" pitchFamily="34" charset="-128"/>
          <a:cs typeface="ＭＳ Ｐゴシック" pitchFamily="-109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accent2"/>
          </a:solidFill>
          <a:latin typeface="Times" pitchFamily="-108" charset="0"/>
          <a:ea typeface="MS PGothic" panose="020B0600070205080204" pitchFamily="34" charset="-128"/>
          <a:cs typeface="ＭＳ Ｐゴシック" pitchFamily="-109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accent2"/>
          </a:solidFill>
          <a:latin typeface="Times" pitchFamily="-108" charset="0"/>
          <a:ea typeface="MS PGothic" panose="020B0600070205080204" pitchFamily="34" charset="-128"/>
          <a:cs typeface="ＭＳ Ｐゴシック" pitchFamily="-109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accent2"/>
          </a:solidFill>
          <a:latin typeface="Times" pitchFamily="-10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accent2"/>
          </a:solidFill>
          <a:latin typeface="Times" pitchFamily="-10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accent2"/>
          </a:solidFill>
          <a:latin typeface="Times" pitchFamily="-10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accent2"/>
          </a:solidFill>
          <a:latin typeface="Times" pitchFamily="-10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Times" panose="02020603050405020304" pitchFamily="18" charset="0"/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pitchFamily="-109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000" b="1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ea typeface="ＭＳ Ｐゴシック" pitchFamily="-108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ea typeface="ＭＳ Ｐゴシック" pitchFamily="-108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ea typeface="ＭＳ Ｐゴシック" pitchFamily="-108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ea typeface="ＭＳ Ｐゴシック" pitchFamily="-108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3F1610F3-9781-4FE3-B140-55142A53B4B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pPr algn="ctr"/>
            <a:r>
              <a:rPr lang="en-US" altLang="en-US"/>
              <a:t>Relational Table design from EER diagrams</a:t>
            </a:r>
            <a:br>
              <a:rPr lang="en-US" altLang="en-US"/>
            </a:br>
            <a:r>
              <a:rPr lang="en-US" altLang="en-US" sz="2800"/>
              <a:t>(Mapping from EER to Relational Model)</a:t>
            </a:r>
            <a:endParaRPr lang="en-US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85041B1D-DC54-4296-A2C4-4F9E62E0FDF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219200" y="2209800"/>
            <a:ext cx="7162800" cy="3429000"/>
          </a:xfrm>
        </p:spPr>
        <p:txBody>
          <a:bodyPr/>
          <a:lstStyle/>
          <a:p>
            <a:pPr marL="457200" indent="-457200" algn="l">
              <a:buFontTx/>
              <a:buChar char="-"/>
            </a:pPr>
            <a:r>
              <a:rPr lang="en-US" altLang="en-US" sz="2800"/>
              <a:t>Principles for table design</a:t>
            </a:r>
          </a:p>
          <a:p>
            <a:pPr marL="838200" lvl="1" indent="-381000" algn="l">
              <a:buFont typeface="Times" panose="02020603050405020304" pitchFamily="18" charset="0"/>
              <a:buAutoNum type="arabicPeriod"/>
            </a:pPr>
            <a:r>
              <a:rPr lang="en-US" altLang="en-US" sz="2800"/>
              <a:t>From information capture pt. of view</a:t>
            </a:r>
          </a:p>
          <a:p>
            <a:pPr marL="838200" lvl="1" indent="-381000" algn="l">
              <a:buFont typeface="Times" panose="02020603050405020304" pitchFamily="18" charset="0"/>
              <a:buAutoNum type="arabicPeriod"/>
            </a:pPr>
            <a:r>
              <a:rPr lang="en-US" altLang="en-US" sz="2800"/>
              <a:t>From systems (space,time efficiency) and programming effort point of view</a:t>
            </a:r>
          </a:p>
          <a:p>
            <a:pPr marL="457200" indent="-457200" algn="l">
              <a:buFontTx/>
              <a:buChar char="-"/>
            </a:pPr>
            <a:r>
              <a:rPr lang="en-US" altLang="en-US" sz="2800"/>
              <a:t>Rules for table design start from 1 and then are refined using 2.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>
            <a:extLst>
              <a:ext uri="{FF2B5EF4-FFF2-40B4-BE49-F238E27FC236}">
                <a16:creationId xmlns:a16="http://schemas.microsoft.com/office/drawing/2014/main" id="{51CB2630-77AF-4C1D-9C76-A5C710E3C9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2438400"/>
          </a:xfrm>
        </p:spPr>
        <p:txBody>
          <a:bodyPr/>
          <a:lstStyle/>
          <a:p>
            <a:pPr marL="0" indent="0">
              <a:buFont typeface="Times" panose="02020603050405020304" pitchFamily="18" charset="0"/>
              <a:buNone/>
            </a:pPr>
            <a:r>
              <a:rPr lang="en-US" altLang="en-US" sz="2800" i="1">
                <a:solidFill>
                  <a:srgbClr val="434FD6"/>
                </a:solidFill>
              </a:rPr>
              <a:t>But duplicating information is </a:t>
            </a:r>
            <a:r>
              <a:rPr lang="en-US" altLang="en-US" sz="2800" b="1" i="1">
                <a:solidFill>
                  <a:srgbClr val="434FD6"/>
                </a:solidFill>
              </a:rPr>
              <a:t>bad</a:t>
            </a:r>
            <a:r>
              <a:rPr lang="en-US" altLang="en-US" sz="2800" i="1">
                <a:solidFill>
                  <a:srgbClr val="434FD6"/>
                </a:solidFill>
              </a:rPr>
              <a:t> because it requires the programmer to make sure that all occurrences are consistent (“update anomalies” must be avoided)</a:t>
            </a:r>
          </a:p>
          <a:p>
            <a:pPr marL="0" indent="0">
              <a:buFont typeface="Times" panose="02020603050405020304" pitchFamily="18" charset="0"/>
              <a:buNone/>
            </a:pPr>
            <a:endParaRPr lang="en-US" altLang="en-US" sz="2800" i="1">
              <a:solidFill>
                <a:srgbClr val="434FD6"/>
              </a:solidFill>
            </a:endParaRPr>
          </a:p>
          <a:p>
            <a:pPr marL="0" indent="0">
              <a:buFont typeface="Times" panose="02020603050405020304" pitchFamily="18" charset="0"/>
              <a:buNone/>
            </a:pPr>
            <a:r>
              <a:rPr lang="en-US" altLang="en-US" sz="2800">
                <a:solidFill>
                  <a:srgbClr val="438E00"/>
                </a:solidFill>
              </a:rPr>
              <a:t>The following example shows this</a:t>
            </a:r>
          </a:p>
          <a:p>
            <a:pPr marL="0" indent="0">
              <a:buFont typeface="Times" panose="02020603050405020304" pitchFamily="18" charset="0"/>
              <a:buNone/>
            </a:pPr>
            <a:endParaRPr lang="en-US" altLang="en-US" sz="2800" i="1">
              <a:solidFill>
                <a:srgbClr val="434FD6"/>
              </a:solidFill>
            </a:endParaRPr>
          </a:p>
          <a:p>
            <a:pPr marL="0" indent="0">
              <a:buFont typeface="Times" panose="02020603050405020304" pitchFamily="18" charset="0"/>
              <a:buNone/>
            </a:pPr>
            <a:endParaRPr lang="en-US" altLang="en-US" sz="2800" i="1">
              <a:solidFill>
                <a:srgbClr val="434FD6"/>
              </a:solidFill>
            </a:endParaRPr>
          </a:p>
          <a:p>
            <a:pPr marL="0" indent="0">
              <a:buFont typeface="Times" panose="02020603050405020304" pitchFamily="18" charset="0"/>
              <a:buNone/>
            </a:pPr>
            <a:r>
              <a:rPr lang="en-US" altLang="en-US" sz="2800" i="1">
                <a:solidFill>
                  <a:srgbClr val="434FD6"/>
                </a:solidFill>
              </a:rPr>
              <a:t> </a:t>
            </a:r>
            <a:endParaRPr lang="en-US" altLang="en-US" sz="3200" i="1">
              <a:solidFill>
                <a:srgbClr val="008000"/>
              </a:solidFill>
            </a:endParaRPr>
          </a:p>
        </p:txBody>
      </p:sp>
      <p:sp>
        <p:nvSpPr>
          <p:cNvPr id="19459" name="Title 1">
            <a:extLst>
              <a:ext uri="{FF2B5EF4-FFF2-40B4-BE49-F238E27FC236}">
                <a16:creationId xmlns:a16="http://schemas.microsoft.com/office/drawing/2014/main" id="{AC793C1D-0AE1-420E-865D-B2E4E4CF8C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70190B6-3570-4BF6-B1E2-0476C9AA6F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52400"/>
            <a:ext cx="7772400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/>
            </a:solidFill>
          </a:ln>
          <a:extLst>
            <a:ext uri="{FAA26D3D-D897-4be2-8F04-BA451C77F1D7}"/>
          </a:extLst>
        </p:spPr>
        <p:txBody>
          <a:bodyPr lIns="90488" tIns="44450" rIns="90488" bIns="4445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accent2"/>
                </a:solidFill>
                <a:latin typeface="+mj-lt"/>
                <a:ea typeface="ＭＳ Ｐゴシック" pitchFamily="-109" charset="-128"/>
                <a:cs typeface="ＭＳ Ｐゴシック" pitchFamily="-109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accent2"/>
                </a:solidFill>
                <a:latin typeface="Times" pitchFamily="-108" charset="0"/>
                <a:ea typeface="ＭＳ Ｐゴシック" pitchFamily="-109" charset="-128"/>
                <a:cs typeface="ＭＳ Ｐゴシック" pitchFamily="-109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accent2"/>
                </a:solidFill>
                <a:latin typeface="Times" pitchFamily="-108" charset="0"/>
                <a:ea typeface="ＭＳ Ｐゴシック" pitchFamily="-109" charset="-128"/>
                <a:cs typeface="ＭＳ Ｐゴシック" pitchFamily="-109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accent2"/>
                </a:solidFill>
                <a:latin typeface="Times" pitchFamily="-108" charset="0"/>
                <a:ea typeface="ＭＳ Ｐゴシック" pitchFamily="-109" charset="-128"/>
                <a:cs typeface="ＭＳ Ｐゴシック" pitchFamily="-109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accent2"/>
                </a:solidFill>
                <a:latin typeface="Times" pitchFamily="-108" charset="0"/>
                <a:ea typeface="ＭＳ Ｐゴシック" pitchFamily="-109" charset="-128"/>
                <a:cs typeface="ＭＳ Ｐゴシック" pitchFamily="-109" charset="-128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accent2"/>
                </a:solidFill>
                <a:latin typeface="Times" pitchFamily="-108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accent2"/>
                </a:solidFill>
                <a:latin typeface="Times" pitchFamily="-108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accent2"/>
                </a:solidFill>
                <a:latin typeface="Times" pitchFamily="-108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accent2"/>
                </a:solidFill>
                <a:latin typeface="Times" pitchFamily="-108" charset="0"/>
              </a:defRPr>
            </a:lvl9pPr>
          </a:lstStyle>
          <a:p>
            <a:pPr algn="ctr">
              <a:defRPr/>
            </a:pPr>
            <a:r>
              <a:rPr lang="en-US" sz="3600" b="1" dirty="0">
                <a:ea typeface="ＭＳ Ｐゴシック" charset="0"/>
                <a:cs typeface="ＭＳ Ｐゴシック" charset="0"/>
              </a:rPr>
              <a:t>II. More implementation desires</a:t>
            </a:r>
            <a:endParaRPr lang="en-US" sz="3600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8D4B09C8-D09C-4C68-A666-A8F10598E9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991600" cy="609600"/>
          </a:xfrm>
        </p:spPr>
        <p:txBody>
          <a:bodyPr/>
          <a:lstStyle/>
          <a:p>
            <a:r>
              <a:rPr lang="en-US" altLang="en-US" b="1"/>
              <a:t>(Why not always merge relationships into entities?)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43D97CDD-C30F-4E34-B964-F5D8C6888C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382000" cy="1371600"/>
          </a:xfrm>
        </p:spPr>
        <p:txBody>
          <a:bodyPr/>
          <a:lstStyle/>
          <a:p>
            <a:pPr>
              <a:buFont typeface="Times" panose="02020603050405020304" pitchFamily="18" charset="0"/>
              <a:buNone/>
            </a:pPr>
            <a:r>
              <a:rPr lang="en-US" altLang="en-US" sz="2600"/>
              <a:t>Consider the following 2 tables </a:t>
            </a:r>
            <a:r>
              <a:rPr lang="en-US" altLang="en-US" sz="2600" i="1">
                <a:latin typeface="Calibri" panose="020F0502020204030204" pitchFamily="34" charset="0"/>
              </a:rPr>
              <a:t>likes(</a:t>
            </a:r>
            <a:r>
              <a:rPr lang="en-US" altLang="en-US" sz="2600" i="1" u="sng">
                <a:latin typeface="Calibri" panose="020F0502020204030204" pitchFamily="34" charset="0"/>
              </a:rPr>
              <a:t>_name,food_</a:t>
            </a:r>
            <a:r>
              <a:rPr lang="en-US" altLang="en-US" sz="2600" i="1">
                <a:latin typeface="Calibri" panose="020F0502020204030204" pitchFamily="34" charset="0"/>
              </a:rPr>
              <a:t>)</a:t>
            </a:r>
            <a:r>
              <a:rPr lang="en-US" altLang="en-US" sz="2600">
                <a:latin typeface="Calibri" panose="020F0502020204030204" pitchFamily="34" charset="0"/>
              </a:rPr>
              <a:t> </a:t>
            </a:r>
            <a:r>
              <a:rPr lang="en-US" altLang="en-US" sz="2600"/>
              <a:t>and </a:t>
            </a:r>
            <a:r>
              <a:rPr lang="en-US" altLang="en-US" sz="2600" i="1">
                <a:latin typeface="Calibri" panose="020F0502020204030204" pitchFamily="34" charset="0"/>
              </a:rPr>
              <a:t>person(</a:t>
            </a:r>
            <a:r>
              <a:rPr lang="en-US" altLang="en-US" sz="2600" i="1" u="sng">
                <a:latin typeface="Calibri" panose="020F0502020204030204" pitchFamily="34" charset="0"/>
              </a:rPr>
              <a:t>_name_</a:t>
            </a:r>
            <a:r>
              <a:rPr lang="en-US" altLang="en-US" sz="2600" i="1">
                <a:latin typeface="Calibri" panose="020F0502020204030204" pitchFamily="34" charset="0"/>
              </a:rPr>
              <a:t>,age, sex...)</a:t>
            </a:r>
            <a:r>
              <a:rPr lang="en-US" altLang="en-US" sz="2600" i="1"/>
              <a:t>, </a:t>
            </a:r>
            <a:r>
              <a:rPr lang="en-US" altLang="en-US" sz="2600"/>
              <a:t>which share the </a:t>
            </a:r>
            <a:r>
              <a:rPr lang="en-US" altLang="en-US" sz="2600" i="1">
                <a:latin typeface="Calibri" panose="020F0502020204030204" pitchFamily="34" charset="0"/>
              </a:rPr>
              <a:t>name</a:t>
            </a:r>
            <a:r>
              <a:rPr lang="en-US" altLang="en-US" sz="2600"/>
              <a:t> column</a:t>
            </a:r>
            <a:r>
              <a:rPr lang="en-US" altLang="en-US" sz="2600" i="1"/>
              <a:t>:</a:t>
            </a:r>
            <a:endParaRPr lang="en-US" altLang="en-US" sz="260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1F7A185-121B-4295-8F6A-2CD9EAF2AFD3}"/>
              </a:ext>
            </a:extLst>
          </p:cNvPr>
          <p:cNvGraphicFramePr>
            <a:graphicFrameLocks noGrp="1"/>
          </p:cNvGraphicFramePr>
          <p:nvPr/>
        </p:nvGraphicFramePr>
        <p:xfrm>
          <a:off x="304800" y="2895600"/>
          <a:ext cx="3581400" cy="1143000"/>
        </p:xfrm>
        <a:graphic>
          <a:graphicData uri="http://schemas.openxmlformats.org/drawingml/2006/table">
            <a:tbl>
              <a:tblPr/>
              <a:tblGrid>
                <a:gridCol w="179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_name_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_food_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5400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alex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5400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pizza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5400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alex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5400"/>
                        </a:solidFill>
                        <a:effectLst/>
                        <a:latin typeface="Time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E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5400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sushi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E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522" name="TextBox 3">
            <a:extLst>
              <a:ext uri="{FF2B5EF4-FFF2-40B4-BE49-F238E27FC236}">
                <a16:creationId xmlns:a16="http://schemas.microsoft.com/office/drawing/2014/main" id="{76006F48-95FA-4CDD-AC88-717E78DD62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133600"/>
            <a:ext cx="3490913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0090"/>
                </a:solidFill>
                <a:latin typeface="Calibri" panose="020F0502020204030204" pitchFamily="34" charset="0"/>
              </a:rPr>
              <a:t>Likes </a:t>
            </a:r>
            <a:r>
              <a:rPr lang="en-US" altLang="en-US" sz="2000" b="1">
                <a:solidFill>
                  <a:srgbClr val="000090"/>
                </a:solidFill>
                <a:latin typeface="Calibri" panose="020F0502020204030204" pitchFamily="34" charset="0"/>
              </a:rPr>
              <a:t>primary key </a:t>
            </a:r>
            <a:r>
              <a:rPr lang="en-US" altLang="en-US" sz="2000">
                <a:solidFill>
                  <a:srgbClr val="000090"/>
                </a:solidFill>
                <a:latin typeface="Calibri" panose="020F0502020204030204" pitchFamily="34" charset="0"/>
              </a:rPr>
              <a:t>(name,food)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90"/>
                </a:solidFill>
                <a:latin typeface="Calibri" panose="020F0502020204030204" pitchFamily="34" charset="0"/>
              </a:rPr>
              <a:t>         name </a:t>
            </a:r>
            <a:r>
              <a:rPr lang="en-US" altLang="en-US" sz="2000" b="1">
                <a:solidFill>
                  <a:srgbClr val="000090"/>
                </a:solidFill>
                <a:latin typeface="Calibri" panose="020F0502020204030204" pitchFamily="34" charset="0"/>
              </a:rPr>
              <a:t>references </a:t>
            </a:r>
            <a:r>
              <a:rPr lang="en-US" altLang="en-US" sz="2000">
                <a:solidFill>
                  <a:srgbClr val="000090"/>
                </a:solidFill>
                <a:latin typeface="Calibri" panose="020F0502020204030204" pitchFamily="34" charset="0"/>
              </a:rPr>
              <a:t>Person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48A311C-0B28-4319-AF68-4FC9CE3E36A7}"/>
              </a:ext>
            </a:extLst>
          </p:cNvPr>
          <p:cNvGraphicFramePr>
            <a:graphicFrameLocks noGrp="1"/>
          </p:cNvGraphicFramePr>
          <p:nvPr/>
        </p:nvGraphicFramePr>
        <p:xfrm>
          <a:off x="4191000" y="2925763"/>
          <a:ext cx="4648200" cy="1096962"/>
        </p:xfrm>
        <a:graphic>
          <a:graphicData uri="http://schemas.openxmlformats.org/drawingml/2006/table">
            <a:tbl>
              <a:tblPr/>
              <a:tblGrid>
                <a:gridCol w="116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_name_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age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sex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...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5400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alex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5400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18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5400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M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5400"/>
                        </a:solidFill>
                        <a:effectLst/>
                        <a:latin typeface="Time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5400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mimi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E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5400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32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E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5400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F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E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5400"/>
                        </a:solidFill>
                        <a:effectLst/>
                        <a:latin typeface="Time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E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545" name="TextBox 7">
            <a:extLst>
              <a:ext uri="{FF2B5EF4-FFF2-40B4-BE49-F238E27FC236}">
                <a16:creationId xmlns:a16="http://schemas.microsoft.com/office/drawing/2014/main" id="{9746A10C-F9AF-48E6-A527-AA7DD906E1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2468563"/>
            <a:ext cx="31924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0090"/>
                </a:solidFill>
                <a:latin typeface="Calibri" panose="020F0502020204030204" pitchFamily="34" charset="0"/>
              </a:rPr>
              <a:t>Person </a:t>
            </a:r>
            <a:r>
              <a:rPr lang="en-US" altLang="en-US" sz="2000" b="1">
                <a:solidFill>
                  <a:srgbClr val="000090"/>
                </a:solidFill>
                <a:latin typeface="Calibri" panose="020F0502020204030204" pitchFamily="34" charset="0"/>
              </a:rPr>
              <a:t>primary key </a:t>
            </a:r>
            <a:r>
              <a:rPr lang="en-US" altLang="en-US" sz="2000">
                <a:solidFill>
                  <a:srgbClr val="000090"/>
                </a:solidFill>
                <a:latin typeface="Calibri" panose="020F0502020204030204" pitchFamily="34" charset="0"/>
              </a:rPr>
              <a:t>(name)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8BD454B-D6C6-468B-B2C1-FC63E361036B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5257800"/>
          <a:ext cx="6096000" cy="1479550"/>
        </p:xfrm>
        <a:graphic>
          <a:graphicData uri="http://schemas.openxmlformats.org/drawingml/2006/table">
            <a:tbl>
              <a:tblPr/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name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food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age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sex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...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5400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alex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5400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pizza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5400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18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5400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M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5400"/>
                        </a:solidFill>
                        <a:effectLst/>
                        <a:latin typeface="Time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5400"/>
                        </a:solidFill>
                        <a:effectLst/>
                        <a:latin typeface="Time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5400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alex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E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5400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sushi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E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5400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18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E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5400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M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E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5400"/>
                        </a:solidFill>
                        <a:effectLst/>
                        <a:latin typeface="Time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E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5400"/>
                        </a:solidFill>
                        <a:effectLst/>
                        <a:latin typeface="Time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E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5400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mimi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5400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NULL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5400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32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5400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F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5400"/>
                        </a:solidFill>
                        <a:effectLst/>
                        <a:latin typeface="Time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5400"/>
                        </a:solidFill>
                        <a:effectLst/>
                        <a:latin typeface="Time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583" name="TextBox 10">
            <a:extLst>
              <a:ext uri="{FF2B5EF4-FFF2-40B4-BE49-F238E27FC236}">
                <a16:creationId xmlns:a16="http://schemas.microsoft.com/office/drawing/2014/main" id="{530E80FA-BD06-47ED-9780-8E5CA18131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191000"/>
            <a:ext cx="8763000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8000"/>
                </a:solidFill>
              </a:rPr>
              <a:t>merged table </a:t>
            </a:r>
            <a:r>
              <a:rPr lang="en-US" altLang="en-US">
                <a:solidFill>
                  <a:srgbClr val="000090"/>
                </a:solidFill>
                <a:latin typeface="Calibri" panose="020F0502020204030204" pitchFamily="34" charset="0"/>
              </a:rPr>
              <a:t>Person </a:t>
            </a:r>
            <a:r>
              <a:rPr lang="en-US" altLang="en-US" b="1">
                <a:solidFill>
                  <a:srgbClr val="000090"/>
                </a:solidFill>
                <a:latin typeface="Calibri" panose="020F0502020204030204" pitchFamily="34" charset="0"/>
              </a:rPr>
              <a:t>primary key </a:t>
            </a:r>
            <a:r>
              <a:rPr lang="en-US" altLang="en-US">
                <a:solidFill>
                  <a:srgbClr val="000090"/>
                </a:solidFill>
                <a:latin typeface="Calibri" panose="020F0502020204030204" pitchFamily="34" charset="0"/>
              </a:rPr>
              <a:t>(name,food) </a:t>
            </a:r>
            <a:r>
              <a:rPr lang="en-US" altLang="en-US">
                <a:solidFill>
                  <a:srgbClr val="FF0000"/>
                </a:solidFill>
              </a:rPr>
              <a:t>now has to repeat </a:t>
            </a:r>
            <a:r>
              <a:rPr lang="en-US" altLang="en-US" i="1">
                <a:solidFill>
                  <a:srgbClr val="FF0000"/>
                </a:solidFill>
              </a:rPr>
              <a:t>age</a:t>
            </a:r>
            <a:r>
              <a:rPr lang="en-US" altLang="en-US">
                <a:solidFill>
                  <a:srgbClr val="FF0000"/>
                </a:solidFill>
              </a:rPr>
              <a:t> and </a:t>
            </a:r>
            <a:r>
              <a:rPr lang="en-US" altLang="en-US" i="1">
                <a:solidFill>
                  <a:srgbClr val="FF0000"/>
                </a:solidFill>
              </a:rPr>
              <a:t>sex </a:t>
            </a:r>
            <a:r>
              <a:rPr lang="en-US" altLang="en-US">
                <a:solidFill>
                  <a:srgbClr val="FF0000"/>
                </a:solidFill>
              </a:rPr>
              <a:t> for every food a person likes. Danger of errors when alex’s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solidFill>
                  <a:srgbClr val="FF0000"/>
                </a:solidFill>
              </a:rPr>
              <a:t>age is changed to 19</a:t>
            </a:r>
            <a:endParaRPr lang="en-US" altLang="en-US" i="1">
              <a:solidFill>
                <a:srgbClr val="00009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11801A83-8522-40BF-A340-312783E61A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(Why not always merge IsA tables up? )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51B33398-0C0C-4355-AB96-F488F633AC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686800" cy="3505200"/>
          </a:xfrm>
        </p:spPr>
        <p:txBody>
          <a:bodyPr/>
          <a:lstStyle/>
          <a:p>
            <a:pPr>
              <a:buFont typeface="Times" panose="02020603050405020304" pitchFamily="18" charset="0"/>
              <a:buNone/>
            </a:pPr>
            <a:r>
              <a:rPr lang="en-US" altLang="en-US">
                <a:solidFill>
                  <a:srgbClr val="008000"/>
                </a:solidFill>
              </a:rPr>
              <a:t>Given </a:t>
            </a:r>
            <a:r>
              <a:rPr lang="en-US" altLang="en-US" i="1">
                <a:solidFill>
                  <a:srgbClr val="008000"/>
                </a:solidFill>
                <a:latin typeface="Calibri" panose="020F0502020204030204" pitchFamily="34" charset="0"/>
              </a:rPr>
              <a:t>Person(</a:t>
            </a:r>
            <a:r>
              <a:rPr lang="en-US" altLang="en-US" i="1" u="sng">
                <a:solidFill>
                  <a:srgbClr val="008000"/>
                </a:solidFill>
                <a:latin typeface="Calibri" panose="020F0502020204030204" pitchFamily="34" charset="0"/>
              </a:rPr>
              <a:t>pid</a:t>
            </a:r>
            <a:r>
              <a:rPr lang="en-US" altLang="en-US" i="1">
                <a:solidFill>
                  <a:srgbClr val="008000"/>
                </a:solidFill>
                <a:latin typeface="Calibri" panose="020F0502020204030204" pitchFamily="34" charset="0"/>
              </a:rPr>
              <a:t>, name, age)</a:t>
            </a:r>
            <a:r>
              <a:rPr lang="en-US" altLang="en-US">
                <a:solidFill>
                  <a:srgbClr val="008000"/>
                </a:solidFill>
              </a:rPr>
              <a:t>, why not always merge </a:t>
            </a:r>
            <a:r>
              <a:rPr lang="en-US" altLang="en-US" i="1">
                <a:solidFill>
                  <a:srgbClr val="008000"/>
                </a:solidFill>
                <a:latin typeface="Calibri" panose="020F0502020204030204" pitchFamily="34" charset="0"/>
              </a:rPr>
              <a:t>Student(</a:t>
            </a:r>
            <a:r>
              <a:rPr lang="en-US" altLang="en-US" i="1" u="sng">
                <a:solidFill>
                  <a:srgbClr val="008000"/>
                </a:solidFill>
                <a:latin typeface="Calibri" panose="020F0502020204030204" pitchFamily="34" charset="0"/>
              </a:rPr>
              <a:t>pid</a:t>
            </a:r>
            <a:r>
              <a:rPr lang="en-US" altLang="en-US" i="1">
                <a:solidFill>
                  <a:srgbClr val="008000"/>
                </a:solidFill>
                <a:latin typeface="Calibri" panose="020F0502020204030204" pitchFamily="34" charset="0"/>
              </a:rPr>
              <a:t>, gpa)</a:t>
            </a:r>
            <a:r>
              <a:rPr lang="en-US" altLang="en-US">
                <a:solidFill>
                  <a:srgbClr val="008000"/>
                </a:solidFill>
                <a:latin typeface="Calibri" panose="020F0502020204030204" pitchFamily="34" charset="0"/>
              </a:rPr>
              <a:t> </a:t>
            </a:r>
            <a:r>
              <a:rPr lang="en-US" altLang="en-US">
                <a:solidFill>
                  <a:srgbClr val="008000"/>
                </a:solidFill>
              </a:rPr>
              <a:t>into it, if </a:t>
            </a:r>
            <a:r>
              <a:rPr lang="en-US" altLang="en-US" i="1">
                <a:solidFill>
                  <a:srgbClr val="008000"/>
                </a:solidFill>
              </a:rPr>
              <a:t>Student</a:t>
            </a:r>
            <a:r>
              <a:rPr lang="en-US" altLang="en-US">
                <a:solidFill>
                  <a:srgbClr val="008000"/>
                </a:solidFill>
              </a:rPr>
              <a:t> IsA </a:t>
            </a:r>
            <a:r>
              <a:rPr lang="en-US" altLang="en-US" i="1">
                <a:solidFill>
                  <a:srgbClr val="008000"/>
                </a:solidFill>
              </a:rPr>
              <a:t>Person</a:t>
            </a:r>
            <a:r>
              <a:rPr lang="en-US" altLang="en-US">
                <a:solidFill>
                  <a:srgbClr val="008000"/>
                </a:solidFill>
              </a:rPr>
              <a:t> in the ER diagram?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altLang="en-US">
                <a:solidFill>
                  <a:srgbClr val="008000"/>
                </a:solidFill>
              </a:rPr>
              <a:t>Because if there is a relationship R whose domain or range is </a:t>
            </a:r>
            <a:r>
              <a:rPr lang="en-US" altLang="en-US" i="1">
                <a:solidFill>
                  <a:srgbClr val="008000"/>
                </a:solidFill>
                <a:latin typeface="Calibri" panose="020F0502020204030204" pitchFamily="34" charset="0"/>
              </a:rPr>
              <a:t>Student </a:t>
            </a:r>
            <a:r>
              <a:rPr lang="en-US" altLang="en-US">
                <a:solidFill>
                  <a:srgbClr val="008000"/>
                </a:solidFill>
              </a:rPr>
              <a:t>(e.g., </a:t>
            </a:r>
            <a:r>
              <a:rPr lang="en-US" altLang="en-US" i="1">
                <a:solidFill>
                  <a:srgbClr val="008000"/>
                </a:solidFill>
                <a:latin typeface="Calibri" panose="020F0502020204030204" pitchFamily="34" charset="0"/>
              </a:rPr>
              <a:t>EnrollsIn</a:t>
            </a:r>
            <a:r>
              <a:rPr lang="en-US" altLang="en-US">
                <a:solidFill>
                  <a:srgbClr val="008000"/>
                </a:solidFill>
              </a:rPr>
              <a:t>), then </a:t>
            </a:r>
            <a:r>
              <a:rPr lang="en-US" altLang="en-US" i="1">
                <a:solidFill>
                  <a:srgbClr val="008000"/>
                </a:solidFill>
                <a:latin typeface="Calibri" panose="020F0502020204030204" pitchFamily="34" charset="0"/>
              </a:rPr>
              <a:t>EnrollsIn </a:t>
            </a:r>
            <a:r>
              <a:rPr lang="en-US" altLang="en-US">
                <a:solidFill>
                  <a:srgbClr val="008000"/>
                </a:solidFill>
                <a:latin typeface="Courier" pitchFamily="1" charset="0"/>
              </a:rPr>
              <a:t>(...pid references Student...) </a:t>
            </a:r>
            <a:r>
              <a:rPr lang="en-US" altLang="en-US">
                <a:solidFill>
                  <a:srgbClr val="008000"/>
                </a:solidFill>
              </a:rPr>
              <a:t>verifies the domain constraint using foreign keys, but </a:t>
            </a:r>
            <a:r>
              <a:rPr lang="en-US" altLang="en-US" i="1">
                <a:solidFill>
                  <a:srgbClr val="008000"/>
                </a:solidFill>
                <a:latin typeface="Calibri" panose="020F0502020204030204" pitchFamily="34" charset="0"/>
              </a:rPr>
              <a:t>EnrollsIn </a:t>
            </a:r>
            <a:r>
              <a:rPr lang="en-US" altLang="en-US">
                <a:solidFill>
                  <a:srgbClr val="008000"/>
                </a:solidFill>
                <a:latin typeface="Courier" pitchFamily="1" charset="0"/>
              </a:rPr>
              <a:t>(...pid references Person...)</a:t>
            </a:r>
            <a:r>
              <a:rPr lang="en-US" altLang="en-US">
                <a:solidFill>
                  <a:srgbClr val="008000"/>
                </a:solidFill>
              </a:rPr>
              <a:t> does not. So in the second case one needs to check these constraints using SQL assertions (which are more expensive to check than f.k. constraints).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49C009DF-B7BD-4D37-9023-0A553BC18D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001000" cy="838200"/>
          </a:xfrm>
        </p:spPr>
        <p:txBody>
          <a:bodyPr/>
          <a:lstStyle/>
          <a:p>
            <a:pPr algn="ctr"/>
            <a:r>
              <a:rPr lang="en-US" altLang="en-US" b="1"/>
              <a:t>EXAMPLES</a:t>
            </a:r>
            <a:endParaRPr lang="en-US" altLang="en-US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BFC21FB5-6EC1-4EC2-9B33-C3AB5A46CC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382000" cy="2362200"/>
          </a:xfrm>
        </p:spPr>
        <p:txBody>
          <a:bodyPr/>
          <a:lstStyle/>
          <a:p>
            <a:pPr marL="0" indent="0">
              <a:buFont typeface="Times" panose="02020603050405020304" pitchFamily="18" charset="0"/>
              <a:buNone/>
            </a:pPr>
            <a:r>
              <a:rPr lang="en-US" altLang="en-US" sz="2800">
                <a:solidFill>
                  <a:srgbClr val="008000"/>
                </a:solidFill>
              </a:rPr>
              <a:t>First, yet more terminology for cardinality of relationships: N-M vs N-1 vs 1-1 relationships</a:t>
            </a:r>
          </a:p>
        </p:txBody>
      </p:sp>
      <p:grpSp>
        <p:nvGrpSpPr>
          <p:cNvPr id="23556" name="Group 1">
            <a:extLst>
              <a:ext uri="{FF2B5EF4-FFF2-40B4-BE49-F238E27FC236}">
                <a16:creationId xmlns:a16="http://schemas.microsoft.com/office/drawing/2014/main" id="{B018E6CA-8139-4F1F-952E-C3486354B1AA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4876800"/>
            <a:ext cx="3505200" cy="1828800"/>
            <a:chOff x="5334000" y="2590800"/>
            <a:chExt cx="3505200" cy="1828800"/>
          </a:xfrm>
        </p:grpSpPr>
        <p:sp>
          <p:nvSpPr>
            <p:cNvPr id="23592" name="Rectangle 40">
              <a:extLst>
                <a:ext uri="{FF2B5EF4-FFF2-40B4-BE49-F238E27FC236}">
                  <a16:creationId xmlns:a16="http://schemas.microsoft.com/office/drawing/2014/main" id="{C464039C-B77D-4A23-AA67-BD29614B3D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0" y="2590800"/>
              <a:ext cx="3505200" cy="1828800"/>
            </a:xfrm>
            <a:prstGeom prst="rect">
              <a:avLst/>
            </a:prstGeom>
            <a:solidFill>
              <a:srgbClr val="D9D9D9"/>
            </a:solidFill>
            <a:ln w="28575" cap="rnd">
              <a:solidFill>
                <a:schemeClr val="tx2"/>
              </a:solidFill>
              <a:prstDash val="sysDot"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»"/>
                <a:defRPr sz="2000" b="1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/>
            </a:p>
          </p:txBody>
        </p:sp>
        <p:sp>
          <p:nvSpPr>
            <p:cNvPr id="23593" name="Freeform 4">
              <a:extLst>
                <a:ext uri="{FF2B5EF4-FFF2-40B4-BE49-F238E27FC236}">
                  <a16:creationId xmlns:a16="http://schemas.microsoft.com/office/drawing/2014/main" id="{FCD344C5-D759-4764-BC8D-3AE6499779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6400" y="3276600"/>
              <a:ext cx="781050" cy="701675"/>
            </a:xfrm>
            <a:custGeom>
              <a:avLst/>
              <a:gdLst>
                <a:gd name="T0" fmla="*/ 0 w 788"/>
                <a:gd name="T1" fmla="*/ 2147483646 h 442"/>
                <a:gd name="T2" fmla="*/ 2147483646 w 788"/>
                <a:gd name="T3" fmla="*/ 0 h 442"/>
                <a:gd name="T4" fmla="*/ 2147483646 w 788"/>
                <a:gd name="T5" fmla="*/ 2147483646 h 442"/>
                <a:gd name="T6" fmla="*/ 2147483646 w 788"/>
                <a:gd name="T7" fmla="*/ 2147483646 h 442"/>
                <a:gd name="T8" fmla="*/ 0 w 788"/>
                <a:gd name="T9" fmla="*/ 2147483646 h 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8"/>
                <a:gd name="T16" fmla="*/ 0 h 442"/>
                <a:gd name="T17" fmla="*/ 788 w 788"/>
                <a:gd name="T18" fmla="*/ 442 h 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8" h="442">
                  <a:moveTo>
                    <a:pt x="0" y="221"/>
                  </a:moveTo>
                  <a:lnTo>
                    <a:pt x="388" y="0"/>
                  </a:lnTo>
                  <a:lnTo>
                    <a:pt x="787" y="229"/>
                  </a:lnTo>
                  <a:lnTo>
                    <a:pt x="388" y="441"/>
                  </a:lnTo>
                  <a:lnTo>
                    <a:pt x="0" y="22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4" name="Freeform 5">
              <a:extLst>
                <a:ext uri="{FF2B5EF4-FFF2-40B4-BE49-F238E27FC236}">
                  <a16:creationId xmlns:a16="http://schemas.microsoft.com/office/drawing/2014/main" id="{B542E074-6AD1-4BFD-8172-D9BADE728E2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3200" y="3451225"/>
              <a:ext cx="842963" cy="441325"/>
            </a:xfrm>
            <a:custGeom>
              <a:avLst/>
              <a:gdLst>
                <a:gd name="T0" fmla="*/ 2147483646 w 851"/>
                <a:gd name="T1" fmla="*/ 2147483646 h 278"/>
                <a:gd name="T2" fmla="*/ 2147483646 w 851"/>
                <a:gd name="T3" fmla="*/ 0 h 278"/>
                <a:gd name="T4" fmla="*/ 0 w 851"/>
                <a:gd name="T5" fmla="*/ 0 h 278"/>
                <a:gd name="T6" fmla="*/ 0 w 851"/>
                <a:gd name="T7" fmla="*/ 2147483646 h 278"/>
                <a:gd name="T8" fmla="*/ 2147483646 w 851"/>
                <a:gd name="T9" fmla="*/ 2147483646 h 2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51"/>
                <a:gd name="T16" fmla="*/ 0 h 278"/>
                <a:gd name="T17" fmla="*/ 851 w 851"/>
                <a:gd name="T18" fmla="*/ 278 h 2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51" h="278">
                  <a:moveTo>
                    <a:pt x="850" y="277"/>
                  </a:moveTo>
                  <a:lnTo>
                    <a:pt x="850" y="0"/>
                  </a:lnTo>
                  <a:lnTo>
                    <a:pt x="0" y="0"/>
                  </a:lnTo>
                  <a:lnTo>
                    <a:pt x="0" y="277"/>
                  </a:lnTo>
                  <a:lnTo>
                    <a:pt x="850" y="27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5" name="Freeform 6">
              <a:extLst>
                <a:ext uri="{FF2B5EF4-FFF2-40B4-BE49-F238E27FC236}">
                  <a16:creationId xmlns:a16="http://schemas.microsoft.com/office/drawing/2014/main" id="{6CFDD22A-B689-4530-A86E-77C32B734F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6900" y="3440113"/>
              <a:ext cx="720725" cy="439737"/>
            </a:xfrm>
            <a:custGeom>
              <a:avLst/>
              <a:gdLst>
                <a:gd name="T0" fmla="*/ 2147483646 w 727"/>
                <a:gd name="T1" fmla="*/ 2147483646 h 277"/>
                <a:gd name="T2" fmla="*/ 2147483646 w 727"/>
                <a:gd name="T3" fmla="*/ 0 h 277"/>
                <a:gd name="T4" fmla="*/ 0 w 727"/>
                <a:gd name="T5" fmla="*/ 0 h 277"/>
                <a:gd name="T6" fmla="*/ 0 w 727"/>
                <a:gd name="T7" fmla="*/ 2147483646 h 277"/>
                <a:gd name="T8" fmla="*/ 2147483646 w 727"/>
                <a:gd name="T9" fmla="*/ 2147483646 h 2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7"/>
                <a:gd name="T16" fmla="*/ 0 h 277"/>
                <a:gd name="T17" fmla="*/ 727 w 727"/>
                <a:gd name="T18" fmla="*/ 277 h 2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7" h="277">
                  <a:moveTo>
                    <a:pt x="726" y="276"/>
                  </a:moveTo>
                  <a:lnTo>
                    <a:pt x="726" y="0"/>
                  </a:lnTo>
                  <a:lnTo>
                    <a:pt x="0" y="0"/>
                  </a:lnTo>
                  <a:lnTo>
                    <a:pt x="0" y="276"/>
                  </a:lnTo>
                  <a:lnTo>
                    <a:pt x="726" y="27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6" name="Rectangle 7">
              <a:extLst>
                <a:ext uri="{FF2B5EF4-FFF2-40B4-BE49-F238E27FC236}">
                  <a16:creationId xmlns:a16="http://schemas.microsoft.com/office/drawing/2014/main" id="{13CD02DC-0A42-4650-875F-D26292B6B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8338" y="3505200"/>
              <a:ext cx="346075" cy="363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»"/>
                <a:defRPr sz="2000" b="1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solidFill>
                    <a:srgbClr val="000000"/>
                  </a:solidFill>
                </a:rPr>
                <a:t>R</a:t>
              </a:r>
            </a:p>
          </p:txBody>
        </p:sp>
        <p:sp>
          <p:nvSpPr>
            <p:cNvPr id="23597" name="Rectangle 8">
              <a:extLst>
                <a:ext uri="{FF2B5EF4-FFF2-40B4-BE49-F238E27FC236}">
                  <a16:creationId xmlns:a16="http://schemas.microsoft.com/office/drawing/2014/main" id="{6990717A-0FFA-4389-88B2-1C3104BB5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05788" y="3505200"/>
              <a:ext cx="333375" cy="363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»"/>
                <a:defRPr sz="2000" b="1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23598" name="Rectangle 9">
              <a:extLst>
                <a:ext uri="{FF2B5EF4-FFF2-40B4-BE49-F238E27FC236}">
                  <a16:creationId xmlns:a16="http://schemas.microsoft.com/office/drawing/2014/main" id="{152DFE09-85CC-4791-AE2A-1494FFF3F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3505200"/>
              <a:ext cx="574675" cy="363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»"/>
                <a:defRPr sz="2000" b="1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solidFill>
                    <a:srgbClr val="000000"/>
                  </a:solidFill>
                </a:rPr>
                <a:t>    A</a:t>
              </a:r>
            </a:p>
          </p:txBody>
        </p:sp>
        <p:sp>
          <p:nvSpPr>
            <p:cNvPr id="23599" name="Line 10">
              <a:extLst>
                <a:ext uri="{FF2B5EF4-FFF2-40B4-BE49-F238E27FC236}">
                  <a16:creationId xmlns:a16="http://schemas.microsoft.com/office/drawing/2014/main" id="{DC340C5A-53BB-4C23-BB8F-876F5F7CB2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7150" y="3657600"/>
              <a:ext cx="331788" cy="0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 type="none" w="sm" len="sm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0" name="Line 11">
              <a:extLst>
                <a:ext uri="{FF2B5EF4-FFF2-40B4-BE49-F238E27FC236}">
                  <a16:creationId xmlns:a16="http://schemas.microsoft.com/office/drawing/2014/main" id="{166E9857-C9E7-4245-8AE1-E5A4360A98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6975" y="3657600"/>
              <a:ext cx="285750" cy="0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1" name="Text Box 12">
              <a:extLst>
                <a:ext uri="{FF2B5EF4-FFF2-40B4-BE49-F238E27FC236}">
                  <a16:creationId xmlns:a16="http://schemas.microsoft.com/office/drawing/2014/main" id="{166A462E-5E0A-44CE-863F-CCA6FD9CA3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81763" y="3354388"/>
              <a:ext cx="4132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»"/>
                <a:defRPr sz="2000" b="1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 i="1">
                  <a:solidFill>
                    <a:schemeClr val="accent2"/>
                  </a:solidFill>
                </a:rPr>
                <a:t>N</a:t>
              </a:r>
              <a:endParaRPr lang="en-US" altLang="en-US" sz="1800" i="1"/>
            </a:p>
          </p:txBody>
        </p:sp>
        <p:sp>
          <p:nvSpPr>
            <p:cNvPr id="23602" name="Text Box 13">
              <a:extLst>
                <a:ext uri="{FF2B5EF4-FFF2-40B4-BE49-F238E27FC236}">
                  <a16:creationId xmlns:a16="http://schemas.microsoft.com/office/drawing/2014/main" id="{A0F0AB9A-235B-49CE-B0F9-3DB63645C4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37450" y="3324225"/>
              <a:ext cx="36196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»"/>
                <a:defRPr sz="2000" b="1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 i="1">
                  <a:solidFill>
                    <a:schemeClr val="accent2"/>
                  </a:solidFill>
                </a:rPr>
                <a:t>1</a:t>
              </a:r>
              <a:endParaRPr lang="en-US" altLang="en-US" sz="1800" i="1">
                <a:solidFill>
                  <a:schemeClr val="accent2"/>
                </a:solidFill>
              </a:endParaRPr>
            </a:p>
          </p:txBody>
        </p:sp>
        <p:sp>
          <p:nvSpPr>
            <p:cNvPr id="23603" name="Text Box 39">
              <a:extLst>
                <a:ext uri="{FF2B5EF4-FFF2-40B4-BE49-F238E27FC236}">
                  <a16:creationId xmlns:a16="http://schemas.microsoft.com/office/drawing/2014/main" id="{022BD3C3-BF35-4F70-84BF-7F8CCA2E51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6325" y="2697163"/>
              <a:ext cx="236378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»"/>
                <a:defRPr sz="2000" b="1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i="1"/>
                <a:t>Alternative notation:</a:t>
              </a:r>
              <a:endParaRPr lang="en-US" altLang="en-US" sz="2000" i="1"/>
            </a:p>
          </p:txBody>
        </p:sp>
      </p:grpSp>
      <p:grpSp>
        <p:nvGrpSpPr>
          <p:cNvPr id="23557" name="Group 30">
            <a:extLst>
              <a:ext uri="{FF2B5EF4-FFF2-40B4-BE49-F238E27FC236}">
                <a16:creationId xmlns:a16="http://schemas.microsoft.com/office/drawing/2014/main" id="{C929AAE4-343E-4B2D-8249-92F7EB95B288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2743200"/>
            <a:ext cx="3505200" cy="1828800"/>
            <a:chOff x="5334000" y="2590800"/>
            <a:chExt cx="3505200" cy="1828800"/>
          </a:xfrm>
        </p:grpSpPr>
        <p:sp>
          <p:nvSpPr>
            <p:cNvPr id="23580" name="Rectangle 40">
              <a:extLst>
                <a:ext uri="{FF2B5EF4-FFF2-40B4-BE49-F238E27FC236}">
                  <a16:creationId xmlns:a16="http://schemas.microsoft.com/office/drawing/2014/main" id="{9C071372-18E6-4E13-972E-7C60EF673B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0" y="2590800"/>
              <a:ext cx="3505200" cy="1828800"/>
            </a:xfrm>
            <a:prstGeom prst="rect">
              <a:avLst/>
            </a:prstGeom>
            <a:solidFill>
              <a:srgbClr val="D9D9D9"/>
            </a:solidFill>
            <a:ln w="28575" cap="rnd">
              <a:solidFill>
                <a:schemeClr val="tx2"/>
              </a:solidFill>
              <a:prstDash val="sysDot"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»"/>
                <a:defRPr sz="2000" b="1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/>
            </a:p>
          </p:txBody>
        </p:sp>
        <p:sp>
          <p:nvSpPr>
            <p:cNvPr id="23581" name="Freeform 4">
              <a:extLst>
                <a:ext uri="{FF2B5EF4-FFF2-40B4-BE49-F238E27FC236}">
                  <a16:creationId xmlns:a16="http://schemas.microsoft.com/office/drawing/2014/main" id="{B17B8982-F66B-4B7C-87D6-07E374A67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6400" y="3276600"/>
              <a:ext cx="781050" cy="701675"/>
            </a:xfrm>
            <a:custGeom>
              <a:avLst/>
              <a:gdLst>
                <a:gd name="T0" fmla="*/ 0 w 788"/>
                <a:gd name="T1" fmla="*/ 2147483646 h 442"/>
                <a:gd name="T2" fmla="*/ 2147483646 w 788"/>
                <a:gd name="T3" fmla="*/ 0 h 442"/>
                <a:gd name="T4" fmla="*/ 2147483646 w 788"/>
                <a:gd name="T5" fmla="*/ 2147483646 h 442"/>
                <a:gd name="T6" fmla="*/ 2147483646 w 788"/>
                <a:gd name="T7" fmla="*/ 2147483646 h 442"/>
                <a:gd name="T8" fmla="*/ 0 w 788"/>
                <a:gd name="T9" fmla="*/ 2147483646 h 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8"/>
                <a:gd name="T16" fmla="*/ 0 h 442"/>
                <a:gd name="T17" fmla="*/ 788 w 788"/>
                <a:gd name="T18" fmla="*/ 442 h 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8" h="442">
                  <a:moveTo>
                    <a:pt x="0" y="221"/>
                  </a:moveTo>
                  <a:lnTo>
                    <a:pt x="388" y="0"/>
                  </a:lnTo>
                  <a:lnTo>
                    <a:pt x="787" y="229"/>
                  </a:lnTo>
                  <a:lnTo>
                    <a:pt x="388" y="441"/>
                  </a:lnTo>
                  <a:lnTo>
                    <a:pt x="0" y="22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2" name="Freeform 5">
              <a:extLst>
                <a:ext uri="{FF2B5EF4-FFF2-40B4-BE49-F238E27FC236}">
                  <a16:creationId xmlns:a16="http://schemas.microsoft.com/office/drawing/2014/main" id="{781A2E87-ED58-46BF-A3A7-A52FDA030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3200" y="3451225"/>
              <a:ext cx="842963" cy="441325"/>
            </a:xfrm>
            <a:custGeom>
              <a:avLst/>
              <a:gdLst>
                <a:gd name="T0" fmla="*/ 2147483646 w 851"/>
                <a:gd name="T1" fmla="*/ 2147483646 h 278"/>
                <a:gd name="T2" fmla="*/ 2147483646 w 851"/>
                <a:gd name="T3" fmla="*/ 0 h 278"/>
                <a:gd name="T4" fmla="*/ 0 w 851"/>
                <a:gd name="T5" fmla="*/ 0 h 278"/>
                <a:gd name="T6" fmla="*/ 0 w 851"/>
                <a:gd name="T7" fmla="*/ 2147483646 h 278"/>
                <a:gd name="T8" fmla="*/ 2147483646 w 851"/>
                <a:gd name="T9" fmla="*/ 2147483646 h 2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51"/>
                <a:gd name="T16" fmla="*/ 0 h 278"/>
                <a:gd name="T17" fmla="*/ 851 w 851"/>
                <a:gd name="T18" fmla="*/ 278 h 2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51" h="278">
                  <a:moveTo>
                    <a:pt x="850" y="277"/>
                  </a:moveTo>
                  <a:lnTo>
                    <a:pt x="850" y="0"/>
                  </a:lnTo>
                  <a:lnTo>
                    <a:pt x="0" y="0"/>
                  </a:lnTo>
                  <a:lnTo>
                    <a:pt x="0" y="277"/>
                  </a:lnTo>
                  <a:lnTo>
                    <a:pt x="850" y="27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3" name="Freeform 6">
              <a:extLst>
                <a:ext uri="{FF2B5EF4-FFF2-40B4-BE49-F238E27FC236}">
                  <a16:creationId xmlns:a16="http://schemas.microsoft.com/office/drawing/2014/main" id="{0C825024-2D6C-4CE7-926B-26AC04C4F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6900" y="3440113"/>
              <a:ext cx="720725" cy="439737"/>
            </a:xfrm>
            <a:custGeom>
              <a:avLst/>
              <a:gdLst>
                <a:gd name="T0" fmla="*/ 2147483646 w 727"/>
                <a:gd name="T1" fmla="*/ 2147483646 h 277"/>
                <a:gd name="T2" fmla="*/ 2147483646 w 727"/>
                <a:gd name="T3" fmla="*/ 0 h 277"/>
                <a:gd name="T4" fmla="*/ 0 w 727"/>
                <a:gd name="T5" fmla="*/ 0 h 277"/>
                <a:gd name="T6" fmla="*/ 0 w 727"/>
                <a:gd name="T7" fmla="*/ 2147483646 h 277"/>
                <a:gd name="T8" fmla="*/ 2147483646 w 727"/>
                <a:gd name="T9" fmla="*/ 2147483646 h 2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7"/>
                <a:gd name="T16" fmla="*/ 0 h 277"/>
                <a:gd name="T17" fmla="*/ 727 w 727"/>
                <a:gd name="T18" fmla="*/ 277 h 2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7" h="277">
                  <a:moveTo>
                    <a:pt x="726" y="276"/>
                  </a:moveTo>
                  <a:lnTo>
                    <a:pt x="726" y="0"/>
                  </a:lnTo>
                  <a:lnTo>
                    <a:pt x="0" y="0"/>
                  </a:lnTo>
                  <a:lnTo>
                    <a:pt x="0" y="276"/>
                  </a:lnTo>
                  <a:lnTo>
                    <a:pt x="726" y="27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4" name="Rectangle 7">
              <a:extLst>
                <a:ext uri="{FF2B5EF4-FFF2-40B4-BE49-F238E27FC236}">
                  <a16:creationId xmlns:a16="http://schemas.microsoft.com/office/drawing/2014/main" id="{E01D4163-5881-4665-AFF8-746D16C85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8338" y="3505200"/>
              <a:ext cx="346075" cy="363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»"/>
                <a:defRPr sz="2000" b="1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solidFill>
                    <a:srgbClr val="000000"/>
                  </a:solidFill>
                </a:rPr>
                <a:t>R</a:t>
              </a:r>
            </a:p>
          </p:txBody>
        </p:sp>
        <p:sp>
          <p:nvSpPr>
            <p:cNvPr id="23585" name="Rectangle 8">
              <a:extLst>
                <a:ext uri="{FF2B5EF4-FFF2-40B4-BE49-F238E27FC236}">
                  <a16:creationId xmlns:a16="http://schemas.microsoft.com/office/drawing/2014/main" id="{84A577E7-8A75-4BBC-A6F1-32B0CCAB2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05788" y="3505200"/>
              <a:ext cx="333375" cy="363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»"/>
                <a:defRPr sz="2000" b="1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23586" name="Rectangle 9">
              <a:extLst>
                <a:ext uri="{FF2B5EF4-FFF2-40B4-BE49-F238E27FC236}">
                  <a16:creationId xmlns:a16="http://schemas.microsoft.com/office/drawing/2014/main" id="{350AA223-9AE0-432D-B41C-95A4F0FAC6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3505200"/>
              <a:ext cx="574675" cy="363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»"/>
                <a:defRPr sz="2000" b="1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solidFill>
                    <a:srgbClr val="000000"/>
                  </a:solidFill>
                </a:rPr>
                <a:t>    A</a:t>
              </a:r>
            </a:p>
          </p:txBody>
        </p:sp>
        <p:sp>
          <p:nvSpPr>
            <p:cNvPr id="23587" name="Line 10">
              <a:extLst>
                <a:ext uri="{FF2B5EF4-FFF2-40B4-BE49-F238E27FC236}">
                  <a16:creationId xmlns:a16="http://schemas.microsoft.com/office/drawing/2014/main" id="{BB875A92-FD46-4E84-A211-AAA1EF5811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7150" y="3657600"/>
              <a:ext cx="331788" cy="0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 type="none" w="sm" len="sm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8" name="Line 11">
              <a:extLst>
                <a:ext uri="{FF2B5EF4-FFF2-40B4-BE49-F238E27FC236}">
                  <a16:creationId xmlns:a16="http://schemas.microsoft.com/office/drawing/2014/main" id="{8DE99485-7CE7-4545-9732-7796A9D1E3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6975" y="3657600"/>
              <a:ext cx="285750" cy="0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9" name="Text Box 12">
              <a:extLst>
                <a:ext uri="{FF2B5EF4-FFF2-40B4-BE49-F238E27FC236}">
                  <a16:creationId xmlns:a16="http://schemas.microsoft.com/office/drawing/2014/main" id="{E04A556F-9E7A-4C74-BD96-01F8D0AC87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81763" y="3354388"/>
              <a:ext cx="3492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»"/>
                <a:defRPr sz="2000" b="1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 i="1">
                  <a:solidFill>
                    <a:schemeClr val="accent2"/>
                  </a:solidFill>
                </a:rPr>
                <a:t>N</a:t>
              </a:r>
              <a:endParaRPr lang="en-US" altLang="en-US" sz="1800" i="1"/>
            </a:p>
          </p:txBody>
        </p:sp>
        <p:sp>
          <p:nvSpPr>
            <p:cNvPr id="23590" name="Text Box 13">
              <a:extLst>
                <a:ext uri="{FF2B5EF4-FFF2-40B4-BE49-F238E27FC236}">
                  <a16:creationId xmlns:a16="http://schemas.microsoft.com/office/drawing/2014/main" id="{705B4F48-7C72-4BC8-BA02-3F3FE0143E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37450" y="3324225"/>
              <a:ext cx="45179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»"/>
                <a:defRPr sz="2000" b="1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 i="1">
                  <a:solidFill>
                    <a:schemeClr val="accent2"/>
                  </a:solidFill>
                </a:rPr>
                <a:t>M</a:t>
              </a:r>
              <a:endParaRPr lang="en-US" altLang="en-US" sz="1800" i="1">
                <a:solidFill>
                  <a:schemeClr val="accent2"/>
                </a:solidFill>
              </a:endParaRPr>
            </a:p>
          </p:txBody>
        </p:sp>
        <p:sp>
          <p:nvSpPr>
            <p:cNvPr id="23591" name="Text Box 39">
              <a:extLst>
                <a:ext uri="{FF2B5EF4-FFF2-40B4-BE49-F238E27FC236}">
                  <a16:creationId xmlns:a16="http://schemas.microsoft.com/office/drawing/2014/main" id="{5B21EB4D-EFC8-49F4-A1C8-6162293462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6325" y="2697163"/>
              <a:ext cx="236378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»"/>
                <a:defRPr sz="2000" b="1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i="1"/>
                <a:t>Alternative notation:</a:t>
              </a:r>
              <a:endParaRPr lang="en-US" altLang="en-US" sz="2000" i="1"/>
            </a:p>
          </p:txBody>
        </p:sp>
      </p:grpSp>
      <p:grpSp>
        <p:nvGrpSpPr>
          <p:cNvPr id="23558" name="Group 43">
            <a:extLst>
              <a:ext uri="{FF2B5EF4-FFF2-40B4-BE49-F238E27FC236}">
                <a16:creationId xmlns:a16="http://schemas.microsoft.com/office/drawing/2014/main" id="{69A648AE-74EE-4C6D-8926-28B00DC267CB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743200"/>
            <a:ext cx="3505200" cy="1828800"/>
            <a:chOff x="5334000" y="2590800"/>
            <a:chExt cx="3505200" cy="1828800"/>
          </a:xfrm>
        </p:grpSpPr>
        <p:sp>
          <p:nvSpPr>
            <p:cNvPr id="23569" name="Rectangle 40">
              <a:extLst>
                <a:ext uri="{FF2B5EF4-FFF2-40B4-BE49-F238E27FC236}">
                  <a16:creationId xmlns:a16="http://schemas.microsoft.com/office/drawing/2014/main" id="{281DA230-724D-4D59-9A58-9B95242A5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0" y="2590800"/>
              <a:ext cx="3505200" cy="1828800"/>
            </a:xfrm>
            <a:prstGeom prst="rect">
              <a:avLst/>
            </a:prstGeom>
            <a:solidFill>
              <a:srgbClr val="D9D9D9"/>
            </a:solidFill>
            <a:ln w="28575" cap="rnd">
              <a:solidFill>
                <a:schemeClr val="tx2"/>
              </a:solidFill>
              <a:prstDash val="sysDot"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»"/>
                <a:defRPr sz="2000" b="1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/>
            </a:p>
          </p:txBody>
        </p:sp>
        <p:sp>
          <p:nvSpPr>
            <p:cNvPr id="23570" name="Freeform 4">
              <a:extLst>
                <a:ext uri="{FF2B5EF4-FFF2-40B4-BE49-F238E27FC236}">
                  <a16:creationId xmlns:a16="http://schemas.microsoft.com/office/drawing/2014/main" id="{3D924E97-6146-49BC-AAF7-C34F3AD31AF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6400" y="3276600"/>
              <a:ext cx="781050" cy="701675"/>
            </a:xfrm>
            <a:custGeom>
              <a:avLst/>
              <a:gdLst>
                <a:gd name="T0" fmla="*/ 0 w 788"/>
                <a:gd name="T1" fmla="*/ 2147483646 h 442"/>
                <a:gd name="T2" fmla="*/ 2147483646 w 788"/>
                <a:gd name="T3" fmla="*/ 0 h 442"/>
                <a:gd name="T4" fmla="*/ 2147483646 w 788"/>
                <a:gd name="T5" fmla="*/ 2147483646 h 442"/>
                <a:gd name="T6" fmla="*/ 2147483646 w 788"/>
                <a:gd name="T7" fmla="*/ 2147483646 h 442"/>
                <a:gd name="T8" fmla="*/ 0 w 788"/>
                <a:gd name="T9" fmla="*/ 2147483646 h 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8"/>
                <a:gd name="T16" fmla="*/ 0 h 442"/>
                <a:gd name="T17" fmla="*/ 788 w 788"/>
                <a:gd name="T18" fmla="*/ 442 h 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8" h="442">
                  <a:moveTo>
                    <a:pt x="0" y="221"/>
                  </a:moveTo>
                  <a:lnTo>
                    <a:pt x="388" y="0"/>
                  </a:lnTo>
                  <a:lnTo>
                    <a:pt x="787" y="229"/>
                  </a:lnTo>
                  <a:lnTo>
                    <a:pt x="388" y="441"/>
                  </a:lnTo>
                  <a:lnTo>
                    <a:pt x="0" y="22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1" name="Freeform 5">
              <a:extLst>
                <a:ext uri="{FF2B5EF4-FFF2-40B4-BE49-F238E27FC236}">
                  <a16:creationId xmlns:a16="http://schemas.microsoft.com/office/drawing/2014/main" id="{A8DE7310-A67C-41EE-AE0D-EEB33EB8382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3200" y="3451225"/>
              <a:ext cx="842963" cy="441325"/>
            </a:xfrm>
            <a:custGeom>
              <a:avLst/>
              <a:gdLst>
                <a:gd name="T0" fmla="*/ 2147483646 w 851"/>
                <a:gd name="T1" fmla="*/ 2147483646 h 278"/>
                <a:gd name="T2" fmla="*/ 2147483646 w 851"/>
                <a:gd name="T3" fmla="*/ 0 h 278"/>
                <a:gd name="T4" fmla="*/ 0 w 851"/>
                <a:gd name="T5" fmla="*/ 0 h 278"/>
                <a:gd name="T6" fmla="*/ 0 w 851"/>
                <a:gd name="T7" fmla="*/ 2147483646 h 278"/>
                <a:gd name="T8" fmla="*/ 2147483646 w 851"/>
                <a:gd name="T9" fmla="*/ 2147483646 h 2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51"/>
                <a:gd name="T16" fmla="*/ 0 h 278"/>
                <a:gd name="T17" fmla="*/ 851 w 851"/>
                <a:gd name="T18" fmla="*/ 278 h 2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51" h="278">
                  <a:moveTo>
                    <a:pt x="850" y="277"/>
                  </a:moveTo>
                  <a:lnTo>
                    <a:pt x="850" y="0"/>
                  </a:lnTo>
                  <a:lnTo>
                    <a:pt x="0" y="0"/>
                  </a:lnTo>
                  <a:lnTo>
                    <a:pt x="0" y="277"/>
                  </a:lnTo>
                  <a:lnTo>
                    <a:pt x="850" y="27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2" name="Freeform 6">
              <a:extLst>
                <a:ext uri="{FF2B5EF4-FFF2-40B4-BE49-F238E27FC236}">
                  <a16:creationId xmlns:a16="http://schemas.microsoft.com/office/drawing/2014/main" id="{6E6FA20E-5133-4935-B3E0-5AF6763B52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6900" y="3440113"/>
              <a:ext cx="720725" cy="439737"/>
            </a:xfrm>
            <a:custGeom>
              <a:avLst/>
              <a:gdLst>
                <a:gd name="T0" fmla="*/ 2147483646 w 727"/>
                <a:gd name="T1" fmla="*/ 2147483646 h 277"/>
                <a:gd name="T2" fmla="*/ 2147483646 w 727"/>
                <a:gd name="T3" fmla="*/ 0 h 277"/>
                <a:gd name="T4" fmla="*/ 0 w 727"/>
                <a:gd name="T5" fmla="*/ 0 h 277"/>
                <a:gd name="T6" fmla="*/ 0 w 727"/>
                <a:gd name="T7" fmla="*/ 2147483646 h 277"/>
                <a:gd name="T8" fmla="*/ 2147483646 w 727"/>
                <a:gd name="T9" fmla="*/ 2147483646 h 2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7"/>
                <a:gd name="T16" fmla="*/ 0 h 277"/>
                <a:gd name="T17" fmla="*/ 727 w 727"/>
                <a:gd name="T18" fmla="*/ 277 h 2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7" h="277">
                  <a:moveTo>
                    <a:pt x="726" y="276"/>
                  </a:moveTo>
                  <a:lnTo>
                    <a:pt x="726" y="0"/>
                  </a:lnTo>
                  <a:lnTo>
                    <a:pt x="0" y="0"/>
                  </a:lnTo>
                  <a:lnTo>
                    <a:pt x="0" y="276"/>
                  </a:lnTo>
                  <a:lnTo>
                    <a:pt x="726" y="276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3" name="Rectangle 7">
              <a:extLst>
                <a:ext uri="{FF2B5EF4-FFF2-40B4-BE49-F238E27FC236}">
                  <a16:creationId xmlns:a16="http://schemas.microsoft.com/office/drawing/2014/main" id="{2673F53C-E61B-4E05-B4C2-709522BBA0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8338" y="3505200"/>
              <a:ext cx="346075" cy="363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»"/>
                <a:defRPr sz="2000" b="1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solidFill>
                    <a:srgbClr val="000000"/>
                  </a:solidFill>
                </a:rPr>
                <a:t>R</a:t>
              </a:r>
            </a:p>
          </p:txBody>
        </p:sp>
        <p:sp>
          <p:nvSpPr>
            <p:cNvPr id="23574" name="Rectangle 8">
              <a:extLst>
                <a:ext uri="{FF2B5EF4-FFF2-40B4-BE49-F238E27FC236}">
                  <a16:creationId xmlns:a16="http://schemas.microsoft.com/office/drawing/2014/main" id="{0FF3A677-BA00-4671-B753-A890DD0FF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05788" y="3505200"/>
              <a:ext cx="333375" cy="363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»"/>
                <a:defRPr sz="2000" b="1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23575" name="Rectangle 9">
              <a:extLst>
                <a:ext uri="{FF2B5EF4-FFF2-40B4-BE49-F238E27FC236}">
                  <a16:creationId xmlns:a16="http://schemas.microsoft.com/office/drawing/2014/main" id="{56CCD30E-F942-4ED0-9986-DD2AD24EE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3505200"/>
              <a:ext cx="574675" cy="363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»"/>
                <a:defRPr sz="2000" b="1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solidFill>
                    <a:srgbClr val="000000"/>
                  </a:solidFill>
                </a:rPr>
                <a:t>    A</a:t>
              </a:r>
            </a:p>
          </p:txBody>
        </p:sp>
        <p:sp>
          <p:nvSpPr>
            <p:cNvPr id="23576" name="Line 10">
              <a:extLst>
                <a:ext uri="{FF2B5EF4-FFF2-40B4-BE49-F238E27FC236}">
                  <a16:creationId xmlns:a16="http://schemas.microsoft.com/office/drawing/2014/main" id="{8D5C8448-E240-4F9E-97CA-9BB82FD312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7150" y="3657600"/>
              <a:ext cx="331788" cy="0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 type="none" w="sm" len="sm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7" name="Line 11">
              <a:extLst>
                <a:ext uri="{FF2B5EF4-FFF2-40B4-BE49-F238E27FC236}">
                  <a16:creationId xmlns:a16="http://schemas.microsoft.com/office/drawing/2014/main" id="{01881F33-67DA-448E-AA36-101646445A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6975" y="3657600"/>
              <a:ext cx="285750" cy="0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8" name="Text Box 13">
              <a:extLst>
                <a:ext uri="{FF2B5EF4-FFF2-40B4-BE49-F238E27FC236}">
                  <a16:creationId xmlns:a16="http://schemas.microsoft.com/office/drawing/2014/main" id="{36620C7D-C836-40D5-B760-413ED4F0DE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37450" y="3324225"/>
              <a:ext cx="1846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»"/>
                <a:defRPr sz="2000" b="1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i="1">
                <a:solidFill>
                  <a:schemeClr val="accent2"/>
                </a:solidFill>
              </a:endParaRPr>
            </a:p>
          </p:txBody>
        </p:sp>
        <p:sp>
          <p:nvSpPr>
            <p:cNvPr id="23579" name="Text Box 39">
              <a:extLst>
                <a:ext uri="{FF2B5EF4-FFF2-40B4-BE49-F238E27FC236}">
                  <a16:creationId xmlns:a16="http://schemas.microsoft.com/office/drawing/2014/main" id="{CBE2C273-A4C1-4643-94A1-7BF46D40B7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6325" y="2697163"/>
              <a:ext cx="171440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»"/>
                <a:defRPr sz="2000" b="1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i="1"/>
                <a:t>Our notation:</a:t>
              </a:r>
              <a:endParaRPr lang="en-US" altLang="en-US" sz="2000" i="1"/>
            </a:p>
          </p:txBody>
        </p:sp>
      </p:grpSp>
      <p:sp>
        <p:nvSpPr>
          <p:cNvPr id="23559" name="Rectangle 40">
            <a:extLst>
              <a:ext uri="{FF2B5EF4-FFF2-40B4-BE49-F238E27FC236}">
                <a16:creationId xmlns:a16="http://schemas.microsoft.com/office/drawing/2014/main" id="{541FC78E-3491-40FB-9008-92AF69EFA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648200"/>
            <a:ext cx="3505200" cy="1828800"/>
          </a:xfrm>
          <a:prstGeom prst="rect">
            <a:avLst/>
          </a:prstGeom>
          <a:solidFill>
            <a:srgbClr val="D9D9D9"/>
          </a:solidFill>
          <a:ln w="28575" cap="rnd">
            <a:solidFill>
              <a:schemeClr val="tx2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23560" name="Freeform 4">
            <a:extLst>
              <a:ext uri="{FF2B5EF4-FFF2-40B4-BE49-F238E27FC236}">
                <a16:creationId xmlns:a16="http://schemas.microsoft.com/office/drawing/2014/main" id="{6026CC2F-ABB9-4D21-817C-08F7DFDFF552}"/>
              </a:ext>
            </a:extLst>
          </p:cNvPr>
          <p:cNvSpPr>
            <a:spLocks/>
          </p:cNvSpPr>
          <p:nvPr/>
        </p:nvSpPr>
        <p:spPr bwMode="auto">
          <a:xfrm>
            <a:off x="2133600" y="5334000"/>
            <a:ext cx="781050" cy="701675"/>
          </a:xfrm>
          <a:custGeom>
            <a:avLst/>
            <a:gdLst>
              <a:gd name="T0" fmla="*/ 0 w 788"/>
              <a:gd name="T1" fmla="*/ 2147483646 h 442"/>
              <a:gd name="T2" fmla="*/ 2147483646 w 788"/>
              <a:gd name="T3" fmla="*/ 0 h 442"/>
              <a:gd name="T4" fmla="*/ 2147483646 w 788"/>
              <a:gd name="T5" fmla="*/ 2147483646 h 442"/>
              <a:gd name="T6" fmla="*/ 2147483646 w 788"/>
              <a:gd name="T7" fmla="*/ 2147483646 h 442"/>
              <a:gd name="T8" fmla="*/ 0 w 788"/>
              <a:gd name="T9" fmla="*/ 2147483646 h 4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88"/>
              <a:gd name="T16" fmla="*/ 0 h 442"/>
              <a:gd name="T17" fmla="*/ 788 w 788"/>
              <a:gd name="T18" fmla="*/ 442 h 4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88" h="442">
                <a:moveTo>
                  <a:pt x="0" y="221"/>
                </a:moveTo>
                <a:lnTo>
                  <a:pt x="388" y="0"/>
                </a:lnTo>
                <a:lnTo>
                  <a:pt x="787" y="229"/>
                </a:lnTo>
                <a:lnTo>
                  <a:pt x="388" y="441"/>
                </a:lnTo>
                <a:lnTo>
                  <a:pt x="0" y="22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1" name="Freeform 5">
            <a:extLst>
              <a:ext uri="{FF2B5EF4-FFF2-40B4-BE49-F238E27FC236}">
                <a16:creationId xmlns:a16="http://schemas.microsoft.com/office/drawing/2014/main" id="{CC7F4E44-5840-47C0-B5D7-4003569216A5}"/>
              </a:ext>
            </a:extLst>
          </p:cNvPr>
          <p:cNvSpPr>
            <a:spLocks/>
          </p:cNvSpPr>
          <p:nvPr/>
        </p:nvSpPr>
        <p:spPr bwMode="auto">
          <a:xfrm>
            <a:off x="3271838" y="5508625"/>
            <a:ext cx="842962" cy="441325"/>
          </a:xfrm>
          <a:custGeom>
            <a:avLst/>
            <a:gdLst>
              <a:gd name="T0" fmla="*/ 2147483646 w 851"/>
              <a:gd name="T1" fmla="*/ 2147483646 h 278"/>
              <a:gd name="T2" fmla="*/ 2147483646 w 851"/>
              <a:gd name="T3" fmla="*/ 0 h 278"/>
              <a:gd name="T4" fmla="*/ 0 w 851"/>
              <a:gd name="T5" fmla="*/ 0 h 278"/>
              <a:gd name="T6" fmla="*/ 0 w 851"/>
              <a:gd name="T7" fmla="*/ 2147483646 h 278"/>
              <a:gd name="T8" fmla="*/ 2147483646 w 851"/>
              <a:gd name="T9" fmla="*/ 2147483646 h 2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51"/>
              <a:gd name="T16" fmla="*/ 0 h 278"/>
              <a:gd name="T17" fmla="*/ 851 w 851"/>
              <a:gd name="T18" fmla="*/ 278 h 27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51" h="278">
                <a:moveTo>
                  <a:pt x="850" y="277"/>
                </a:moveTo>
                <a:lnTo>
                  <a:pt x="850" y="0"/>
                </a:lnTo>
                <a:lnTo>
                  <a:pt x="0" y="0"/>
                </a:lnTo>
                <a:lnTo>
                  <a:pt x="0" y="277"/>
                </a:lnTo>
                <a:lnTo>
                  <a:pt x="850" y="27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2" name="Freeform 6">
            <a:extLst>
              <a:ext uri="{FF2B5EF4-FFF2-40B4-BE49-F238E27FC236}">
                <a16:creationId xmlns:a16="http://schemas.microsoft.com/office/drawing/2014/main" id="{D86F8105-1AAF-4D48-A935-A12BD87DA3C3}"/>
              </a:ext>
            </a:extLst>
          </p:cNvPr>
          <p:cNvSpPr>
            <a:spLocks/>
          </p:cNvSpPr>
          <p:nvPr/>
        </p:nvSpPr>
        <p:spPr bwMode="auto">
          <a:xfrm>
            <a:off x="952500" y="5497513"/>
            <a:ext cx="720725" cy="439737"/>
          </a:xfrm>
          <a:custGeom>
            <a:avLst/>
            <a:gdLst>
              <a:gd name="T0" fmla="*/ 2147483646 w 727"/>
              <a:gd name="T1" fmla="*/ 2147483646 h 277"/>
              <a:gd name="T2" fmla="*/ 2147483646 w 727"/>
              <a:gd name="T3" fmla="*/ 0 h 277"/>
              <a:gd name="T4" fmla="*/ 0 w 727"/>
              <a:gd name="T5" fmla="*/ 0 h 277"/>
              <a:gd name="T6" fmla="*/ 0 w 727"/>
              <a:gd name="T7" fmla="*/ 2147483646 h 277"/>
              <a:gd name="T8" fmla="*/ 2147483646 w 727"/>
              <a:gd name="T9" fmla="*/ 2147483646 h 27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7"/>
              <a:gd name="T16" fmla="*/ 0 h 277"/>
              <a:gd name="T17" fmla="*/ 727 w 727"/>
              <a:gd name="T18" fmla="*/ 277 h 27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7" h="277">
                <a:moveTo>
                  <a:pt x="726" y="276"/>
                </a:moveTo>
                <a:lnTo>
                  <a:pt x="726" y="0"/>
                </a:lnTo>
                <a:lnTo>
                  <a:pt x="0" y="0"/>
                </a:lnTo>
                <a:lnTo>
                  <a:pt x="0" y="276"/>
                </a:lnTo>
                <a:lnTo>
                  <a:pt x="726" y="27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3" name="Rectangle 7">
            <a:extLst>
              <a:ext uri="{FF2B5EF4-FFF2-40B4-BE49-F238E27FC236}">
                <a16:creationId xmlns:a16="http://schemas.microsoft.com/office/drawing/2014/main" id="{E2C530DC-1B87-4E1B-8456-A53C85EB5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3938" y="5562600"/>
            <a:ext cx="3460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</a:rPr>
              <a:t>R</a:t>
            </a:r>
          </a:p>
        </p:txBody>
      </p:sp>
      <p:sp>
        <p:nvSpPr>
          <p:cNvPr id="23564" name="Rectangle 8">
            <a:extLst>
              <a:ext uri="{FF2B5EF4-FFF2-40B4-BE49-F238E27FC236}">
                <a16:creationId xmlns:a16="http://schemas.microsoft.com/office/drawing/2014/main" id="{CF50FE9B-DB0F-4E0F-93EC-52C5A03A0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1388" y="5562600"/>
            <a:ext cx="3333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23565" name="Rectangle 9">
            <a:extLst>
              <a:ext uri="{FF2B5EF4-FFF2-40B4-BE49-F238E27FC236}">
                <a16:creationId xmlns:a16="http://schemas.microsoft.com/office/drawing/2014/main" id="{1347C6E6-EF20-43B0-825A-2DEFA5A03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562600"/>
            <a:ext cx="5746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</a:rPr>
              <a:t>    A</a:t>
            </a:r>
          </a:p>
        </p:txBody>
      </p:sp>
      <p:sp>
        <p:nvSpPr>
          <p:cNvPr id="23566" name="Line 10">
            <a:extLst>
              <a:ext uri="{FF2B5EF4-FFF2-40B4-BE49-F238E27FC236}">
                <a16:creationId xmlns:a16="http://schemas.microsoft.com/office/drawing/2014/main" id="{03F43D5F-CE09-4C16-A0C2-1AE79351D60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5715000"/>
            <a:ext cx="331788" cy="0"/>
          </a:xfrm>
          <a:prstGeom prst="line">
            <a:avLst/>
          </a:prstGeom>
          <a:noFill/>
          <a:ln w="22225">
            <a:solidFill>
              <a:schemeClr val="tx2"/>
            </a:solidFill>
            <a:round/>
            <a:headEnd type="none" w="sm" len="sm"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7" name="Text Box 39">
            <a:extLst>
              <a:ext uri="{FF2B5EF4-FFF2-40B4-BE49-F238E27FC236}">
                <a16:creationId xmlns:a16="http://schemas.microsoft.com/office/drawing/2014/main" id="{3E27FC79-E7DA-4F9C-BD86-E61E3B2FA5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1925" y="4754563"/>
            <a:ext cx="1714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i="1"/>
              <a:t>Our notation:</a:t>
            </a:r>
            <a:endParaRPr lang="en-US" altLang="en-US" sz="2000" i="1"/>
          </a:p>
        </p:txBody>
      </p:sp>
      <p:sp>
        <p:nvSpPr>
          <p:cNvPr id="23568" name="Line 33">
            <a:extLst>
              <a:ext uri="{FF2B5EF4-FFF2-40B4-BE49-F238E27FC236}">
                <a16:creationId xmlns:a16="http://schemas.microsoft.com/office/drawing/2014/main" id="{A3DDDC10-5B70-41DD-823C-780B348440A2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5715000"/>
            <a:ext cx="533400" cy="0"/>
          </a:xfrm>
          <a:prstGeom prst="line">
            <a:avLst/>
          </a:prstGeom>
          <a:noFill/>
          <a:ln w="22225">
            <a:solidFill>
              <a:schemeClr val="accent2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>
            <a:extLst>
              <a:ext uri="{FF2B5EF4-FFF2-40B4-BE49-F238E27FC236}">
                <a16:creationId xmlns:a16="http://schemas.microsoft.com/office/drawing/2014/main" id="{24B4A7E0-519A-4F64-AC73-3E2EEBEC2D7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7848600" cy="6773863"/>
          </a:xfrm>
        </p:spPr>
      </p:pic>
      <p:sp>
        <p:nvSpPr>
          <p:cNvPr id="25603" name="Text Box 4">
            <a:extLst>
              <a:ext uri="{FF2B5EF4-FFF2-40B4-BE49-F238E27FC236}">
                <a16:creationId xmlns:a16="http://schemas.microsoft.com/office/drawing/2014/main" id="{636B3D74-6657-428E-B968-2686D7D29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4876800"/>
            <a:ext cx="2478088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solidFill>
                  <a:schemeClr val="accent2"/>
                </a:solidFill>
              </a:rPr>
              <a:t>EXAMPLE: from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solidFill>
                  <a:schemeClr val="accent2"/>
                </a:solidFill>
              </a:rPr>
              <a:t>Elmasri&amp; Navathe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chemeClr val="accent2"/>
                </a:solidFill>
              </a:rPr>
              <a:t>fig 3.2</a:t>
            </a:r>
            <a:endParaRPr lang="en-US" altLang="en-US" sz="2000" i="1"/>
          </a:p>
        </p:txBody>
      </p:sp>
      <p:sp>
        <p:nvSpPr>
          <p:cNvPr id="25604" name="Rectangle 1">
            <a:extLst>
              <a:ext uri="{FF2B5EF4-FFF2-40B4-BE49-F238E27FC236}">
                <a16:creationId xmlns:a16="http://schemas.microsoft.com/office/drawing/2014/main" id="{63C72EEA-D1BA-4368-A8AA-10AA4A2EC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1143000"/>
            <a:ext cx="17526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cxnSp>
        <p:nvCxnSpPr>
          <p:cNvPr id="25605" name="Straight Arrow Connector 3">
            <a:extLst>
              <a:ext uri="{FF2B5EF4-FFF2-40B4-BE49-F238E27FC236}">
                <a16:creationId xmlns:a16="http://schemas.microsoft.com/office/drawing/2014/main" id="{4EB53E26-FE28-47A1-B21A-B091A9FD003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362200" y="3048000"/>
            <a:ext cx="76200" cy="381000"/>
          </a:xfrm>
          <a:prstGeom prst="straightConnector1">
            <a:avLst/>
          </a:prstGeom>
          <a:noFill/>
          <a:ln w="34925">
            <a:solidFill>
              <a:schemeClr val="tx2"/>
            </a:solidFill>
            <a:round/>
            <a:headEnd type="none" w="sm" len="sm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06" name="Straight Arrow Connector 9">
            <a:extLst>
              <a:ext uri="{FF2B5EF4-FFF2-40B4-BE49-F238E27FC236}">
                <a16:creationId xmlns:a16="http://schemas.microsoft.com/office/drawing/2014/main" id="{C60B31E2-3AF9-4455-9E62-BB44272DB77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733800" y="762000"/>
            <a:ext cx="496888" cy="152400"/>
          </a:xfrm>
          <a:prstGeom prst="straightConnector1">
            <a:avLst/>
          </a:prstGeom>
          <a:noFill/>
          <a:ln w="34925">
            <a:solidFill>
              <a:schemeClr val="tx2"/>
            </a:solidFill>
            <a:round/>
            <a:headEnd type="none" w="sm" len="sm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07" name="Straight Arrow Connector 12">
            <a:extLst>
              <a:ext uri="{FF2B5EF4-FFF2-40B4-BE49-F238E27FC236}">
                <a16:creationId xmlns:a16="http://schemas.microsoft.com/office/drawing/2014/main" id="{81B3F600-0970-4245-B91D-D64869964FE0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257800" y="1676400"/>
            <a:ext cx="419100" cy="190500"/>
          </a:xfrm>
          <a:prstGeom prst="straightConnector1">
            <a:avLst/>
          </a:prstGeom>
          <a:noFill/>
          <a:ln w="34925">
            <a:solidFill>
              <a:schemeClr val="tx2"/>
            </a:solidFill>
            <a:round/>
            <a:headEnd type="none" w="sm" len="sm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08" name="Straight Arrow Connector 16">
            <a:extLst>
              <a:ext uri="{FF2B5EF4-FFF2-40B4-BE49-F238E27FC236}">
                <a16:creationId xmlns:a16="http://schemas.microsoft.com/office/drawing/2014/main" id="{545704CC-B487-46B4-B0F1-B2E43F682235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4114800" y="4572000"/>
            <a:ext cx="23813" cy="419100"/>
          </a:xfrm>
          <a:prstGeom prst="straightConnector1">
            <a:avLst/>
          </a:prstGeom>
          <a:noFill/>
          <a:ln w="34925">
            <a:solidFill>
              <a:schemeClr val="tx2"/>
            </a:solidFill>
            <a:round/>
            <a:headEnd type="none" w="sm" len="sm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09" name="Straight Arrow Connector 18">
            <a:extLst>
              <a:ext uri="{FF2B5EF4-FFF2-40B4-BE49-F238E27FC236}">
                <a16:creationId xmlns:a16="http://schemas.microsoft.com/office/drawing/2014/main" id="{69F7FB64-BC11-4222-A561-F481B5A38A88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7086600" y="2362200"/>
            <a:ext cx="23813" cy="419100"/>
          </a:xfrm>
          <a:prstGeom prst="straightConnector1">
            <a:avLst/>
          </a:prstGeom>
          <a:noFill/>
          <a:ln w="34925">
            <a:solidFill>
              <a:schemeClr val="tx2"/>
            </a:solidFill>
            <a:round/>
            <a:headEnd type="none" w="sm" len="sm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0" name="Straight Arrow Connector 12">
            <a:extLst>
              <a:ext uri="{FF2B5EF4-FFF2-40B4-BE49-F238E27FC236}">
                <a16:creationId xmlns:a16="http://schemas.microsoft.com/office/drawing/2014/main" id="{5355128C-99B4-4357-A36B-89607AF376C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33800" y="1828800"/>
            <a:ext cx="533400" cy="76200"/>
          </a:xfrm>
          <a:prstGeom prst="straightConnector1">
            <a:avLst/>
          </a:prstGeom>
          <a:noFill/>
          <a:ln w="34925">
            <a:solidFill>
              <a:schemeClr val="tx2"/>
            </a:solidFill>
            <a:round/>
            <a:headEnd type="none" w="sm" len="sm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2EB73083-EF68-4B72-94E6-FCA4FFB510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978900" cy="800100"/>
          </a:xfrm>
        </p:spPr>
        <p:txBody>
          <a:bodyPr anchor="t"/>
          <a:lstStyle/>
          <a:p>
            <a:br>
              <a:rPr lang="en-US" altLang="en-US" sz="2000" b="1" i="0">
                <a:solidFill>
                  <a:schemeClr val="hlink"/>
                </a:solidFill>
              </a:rPr>
            </a:br>
            <a:r>
              <a:rPr lang="en-US" altLang="en-US" sz="2000" i="0">
                <a:solidFill>
                  <a:schemeClr val="hlink"/>
                </a:solidFill>
              </a:rPr>
              <a:t>Result of mapping the COMPANY ER schema into a relational schema.</a:t>
            </a:r>
            <a:endParaRPr lang="en-US" altLang="en-US" b="1" i="0"/>
          </a:p>
        </p:txBody>
      </p:sp>
      <p:pic>
        <p:nvPicPr>
          <p:cNvPr id="26627" name="Picture 3">
            <a:extLst>
              <a:ext uri="{FF2B5EF4-FFF2-40B4-BE49-F238E27FC236}">
                <a16:creationId xmlns:a16="http://schemas.microsoft.com/office/drawing/2014/main" id="{D162D160-A1CA-4E76-943B-746B939A7FB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43075" y="1017588"/>
            <a:ext cx="7235825" cy="5205412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3">
            <a:extLst>
              <a:ext uri="{FF2B5EF4-FFF2-40B4-BE49-F238E27FC236}">
                <a16:creationId xmlns:a16="http://schemas.microsoft.com/office/drawing/2014/main" id="{4A368627-B63E-4044-9EDC-1DDCC65AF78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16213" y="-9525"/>
            <a:ext cx="5956300" cy="6858000"/>
          </a:xfrm>
        </p:spPr>
      </p:pic>
      <p:sp>
        <p:nvSpPr>
          <p:cNvPr id="27651" name="Text Box 6">
            <a:extLst>
              <a:ext uri="{FF2B5EF4-FFF2-40B4-BE49-F238E27FC236}">
                <a16:creationId xmlns:a16="http://schemas.microsoft.com/office/drawing/2014/main" id="{85040390-2A16-4F5B-9545-3514157B70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04800"/>
            <a:ext cx="2678113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solidFill>
                  <a:schemeClr val="accent2"/>
                </a:solidFill>
              </a:rPr>
              <a:t>EXAMPLE with ISA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solidFill>
                  <a:schemeClr val="accent2"/>
                </a:solidFill>
              </a:rPr>
              <a:t> from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solidFill>
                  <a:schemeClr val="accent2"/>
                </a:solidFill>
              </a:rPr>
              <a:t>Elmasri&amp; Navathe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chemeClr val="accent2"/>
                </a:solidFill>
              </a:rPr>
              <a:t>(fig 4.7)</a:t>
            </a:r>
            <a:endParaRPr lang="en-US" altLang="en-US" sz="2000" i="1"/>
          </a:p>
        </p:txBody>
      </p:sp>
      <p:sp>
        <p:nvSpPr>
          <p:cNvPr id="27652" name="Text Box 7">
            <a:extLst>
              <a:ext uri="{FF2B5EF4-FFF2-40B4-BE49-F238E27FC236}">
                <a16:creationId xmlns:a16="http://schemas.microsoft.com/office/drawing/2014/main" id="{E1E8B54B-3A79-412C-9100-FCA8B334F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1858963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27653" name="Text Box 9">
            <a:extLst>
              <a:ext uri="{FF2B5EF4-FFF2-40B4-BE49-F238E27FC236}">
                <a16:creationId xmlns:a16="http://schemas.microsoft.com/office/drawing/2014/main" id="{3831BF1A-3038-4276-A59E-CA62D9C508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505200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27654" name="Text Box 11">
            <a:extLst>
              <a:ext uri="{FF2B5EF4-FFF2-40B4-BE49-F238E27FC236}">
                <a16:creationId xmlns:a16="http://schemas.microsoft.com/office/drawing/2014/main" id="{05C58D48-2290-4848-B494-4A8A4C41CE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2700" y="3543300"/>
            <a:ext cx="106838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/>
              <a:t>{disjoint,</a:t>
            </a:r>
          </a:p>
          <a:p>
            <a:pPr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/>
              <a:t>total}</a:t>
            </a:r>
            <a:endParaRPr lang="en-US" altLang="en-US" sz="2000"/>
          </a:p>
        </p:txBody>
      </p:sp>
      <p:sp>
        <p:nvSpPr>
          <p:cNvPr id="27655" name="Text Box 13">
            <a:extLst>
              <a:ext uri="{FF2B5EF4-FFF2-40B4-BE49-F238E27FC236}">
                <a16:creationId xmlns:a16="http://schemas.microsoft.com/office/drawing/2014/main" id="{DF911DF6-C047-49F7-B179-7B379B5C72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1066800"/>
            <a:ext cx="2441575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/>
              <a:t>overlap (=non-disjoint)</a:t>
            </a:r>
            <a:endParaRPr lang="en-US" altLang="en-US" sz="2000"/>
          </a:p>
        </p:txBody>
      </p:sp>
      <p:sp>
        <p:nvSpPr>
          <p:cNvPr id="27656" name="Isosceles Triangle 1">
            <a:extLst>
              <a:ext uri="{FF2B5EF4-FFF2-40B4-BE49-F238E27FC236}">
                <a16:creationId xmlns:a16="http://schemas.microsoft.com/office/drawing/2014/main" id="{A21D3D7A-22DE-4C53-A8AE-108827833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1143000"/>
            <a:ext cx="304800" cy="381000"/>
          </a:xfrm>
          <a:prstGeom prst="triangle">
            <a:avLst>
              <a:gd name="adj" fmla="val 50000"/>
            </a:avLst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1B973D5D-D0CB-4E04-8380-8F2F5FCBEC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09600"/>
          </a:xfrm>
        </p:spPr>
        <p:txBody>
          <a:bodyPr/>
          <a:lstStyle/>
          <a:p>
            <a:r>
              <a:rPr lang="en-US" altLang="en-US"/>
              <a:t>Sample analysis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6B03022D-883A-43DB-B76B-6641FB8F58E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609600"/>
            <a:ext cx="8382000" cy="4724400"/>
          </a:xfrm>
        </p:spPr>
        <p:txBody>
          <a:bodyPr/>
          <a:lstStyle/>
          <a:p>
            <a:pPr marL="381000" indent="-381000">
              <a:buFont typeface="Times" panose="02020603050405020304" pitchFamily="18" charset="0"/>
              <a:buNone/>
            </a:pPr>
            <a:r>
              <a:rPr lang="en-US" altLang="en-US"/>
              <a:t>Recall the three techniques taught:</a:t>
            </a:r>
          </a:p>
          <a:p>
            <a:pPr marL="800100" lvl="1" indent="-342900">
              <a:buFont typeface="Times" panose="02020603050405020304" pitchFamily="18" charset="0"/>
              <a:buAutoNum type="arabicPeriod"/>
            </a:pPr>
            <a:r>
              <a:rPr lang="en-US" altLang="en-US"/>
              <a:t>a table per class</a:t>
            </a:r>
          </a:p>
          <a:p>
            <a:pPr marL="800100" lvl="1" indent="-342900">
              <a:buFont typeface="Times" panose="02020603050405020304" pitchFamily="18" charset="0"/>
              <a:buAutoNum type="arabicPeriod"/>
            </a:pPr>
            <a:r>
              <a:rPr lang="en-US" altLang="en-US"/>
              <a:t>merge subclass tables up into superclass</a:t>
            </a:r>
          </a:p>
          <a:p>
            <a:pPr marL="800100" lvl="1" indent="-342900">
              <a:buFont typeface="Times" panose="02020603050405020304" pitchFamily="18" charset="0"/>
              <a:buAutoNum type="arabicPeriod"/>
            </a:pPr>
            <a:r>
              <a:rPr lang="en-US" altLang="en-US"/>
              <a:t>collapse superclass table down into subclasses</a:t>
            </a:r>
          </a:p>
          <a:p>
            <a:pPr marL="381000" indent="-381000">
              <a:buSzTx/>
            </a:pPr>
            <a:r>
              <a:rPr lang="en-US" altLang="en-US"/>
              <a:t>representing </a:t>
            </a:r>
            <a:r>
              <a:rPr lang="en-US" altLang="en-US" i="1"/>
              <a:t>Person </a:t>
            </a:r>
            <a:r>
              <a:rPr lang="en-US" altLang="en-US"/>
              <a:t>and</a:t>
            </a:r>
            <a:r>
              <a:rPr lang="en-US" altLang="en-US" i="1"/>
              <a:t>  </a:t>
            </a:r>
            <a:r>
              <a:rPr lang="en-US" altLang="en-US"/>
              <a:t>its subclasses</a:t>
            </a:r>
          </a:p>
          <a:p>
            <a:pPr marL="800100" lvl="1" indent="-342900"/>
            <a:r>
              <a:rPr lang="en-US" altLang="en-US"/>
              <a:t> subclasses overlap, so (3) is not good bec. of duplication;</a:t>
            </a:r>
          </a:p>
          <a:p>
            <a:pPr marL="800100" lvl="1" indent="-342900"/>
            <a:r>
              <a:rPr lang="en-US" altLang="en-US"/>
              <a:t> because many instances only in one subclass, and Students may not have a </a:t>
            </a:r>
            <a:r>
              <a:rPr lang="en-US" altLang="en-US" i="1"/>
              <a:t>majorDept</a:t>
            </a:r>
            <a:r>
              <a:rPr lang="en-US" altLang="en-US"/>
              <a:t> (so this would be null), technique (2) not so good</a:t>
            </a:r>
          </a:p>
          <a:p>
            <a:pPr marL="800100" lvl="1" indent="-342900"/>
            <a:r>
              <a:rPr lang="en-US" altLang="en-US"/>
              <a:t>so use (1)</a:t>
            </a:r>
          </a:p>
          <a:p>
            <a:pPr marL="381000" indent="-381000">
              <a:buSzTx/>
            </a:pPr>
            <a:r>
              <a:rPr lang="en-US" altLang="en-US"/>
              <a:t>representing </a:t>
            </a:r>
            <a:r>
              <a:rPr lang="en-US" altLang="en-US" i="1"/>
              <a:t>Student </a:t>
            </a:r>
            <a:r>
              <a:rPr lang="en-US" altLang="en-US"/>
              <a:t>and</a:t>
            </a:r>
            <a:r>
              <a:rPr lang="en-US" altLang="en-US" i="1"/>
              <a:t>  </a:t>
            </a:r>
            <a:r>
              <a:rPr lang="en-US" altLang="en-US"/>
              <a:t>its subclasses</a:t>
            </a:r>
          </a:p>
          <a:p>
            <a:pPr marL="800100" lvl="1" indent="-342900"/>
            <a:r>
              <a:rPr lang="en-US" altLang="en-US"/>
              <a:t>can use technique (3)</a:t>
            </a:r>
          </a:p>
          <a:p>
            <a:pPr marL="381000" indent="-381000">
              <a:buSzTx/>
            </a:pPr>
            <a:r>
              <a:rPr lang="en-US" altLang="en-US"/>
              <a:t>Final solution:  </a:t>
            </a:r>
          </a:p>
        </p:txBody>
      </p:sp>
      <p:sp>
        <p:nvSpPr>
          <p:cNvPr id="28676" name="Text Box 6">
            <a:extLst>
              <a:ext uri="{FF2B5EF4-FFF2-40B4-BE49-F238E27FC236}">
                <a16:creationId xmlns:a16="http://schemas.microsoft.com/office/drawing/2014/main" id="{BD0ED0FE-13DA-4729-BDCC-CCA8E367B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165725"/>
            <a:ext cx="4176713" cy="1616075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2"/>
                </a:solidFill>
              </a:rPr>
              <a:t>Person(</a:t>
            </a:r>
            <a:r>
              <a:rPr lang="en-US" altLang="en-US" sz="2000" u="sng">
                <a:solidFill>
                  <a:schemeClr val="tx2"/>
                </a:solidFill>
              </a:rPr>
              <a:t>ssn</a:t>
            </a:r>
            <a:r>
              <a:rPr lang="en-US" altLang="en-US" sz="2000">
                <a:solidFill>
                  <a:schemeClr val="tx2"/>
                </a:solidFill>
              </a:rPr>
              <a:t>,name,sex,address,birthdate)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2"/>
                </a:solidFill>
              </a:rPr>
              <a:t>Employee(</a:t>
            </a:r>
            <a:r>
              <a:rPr lang="en-US" altLang="en-US" sz="2000" u="sng">
                <a:solidFill>
                  <a:schemeClr val="tx2"/>
                </a:solidFill>
              </a:rPr>
              <a:t>ssn</a:t>
            </a:r>
            <a:r>
              <a:rPr lang="en-US" altLang="en-US" sz="2000">
                <a:solidFill>
                  <a:schemeClr val="tx2"/>
                </a:solidFill>
              </a:rPr>
              <a:t>,salary)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2"/>
                </a:solidFill>
              </a:rPr>
              <a:t>Alumnus(</a:t>
            </a:r>
            <a:r>
              <a:rPr lang="en-US" altLang="en-US" sz="2000" u="sng">
                <a:solidFill>
                  <a:schemeClr val="tx2"/>
                </a:solidFill>
              </a:rPr>
              <a:t>ssn</a:t>
            </a:r>
            <a:r>
              <a:rPr lang="en-US" altLang="en-US" sz="2000">
                <a:solidFill>
                  <a:schemeClr val="tx2"/>
                </a:solidFill>
              </a:rPr>
              <a:t>,degrees)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2"/>
                </a:solidFill>
              </a:rPr>
              <a:t>GradStd(</a:t>
            </a:r>
            <a:r>
              <a:rPr lang="en-US" altLang="en-US" sz="2000" u="sng">
                <a:solidFill>
                  <a:schemeClr val="tx2"/>
                </a:solidFill>
              </a:rPr>
              <a:t>ssn</a:t>
            </a:r>
            <a:r>
              <a:rPr lang="en-US" altLang="en-US" sz="2000">
                <a:solidFill>
                  <a:schemeClr val="tx2"/>
                </a:solidFill>
              </a:rPr>
              <a:t>,majorDept,degreeProgr)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2"/>
                </a:solidFill>
              </a:rPr>
              <a:t>UndGradStd(</a:t>
            </a:r>
            <a:r>
              <a:rPr lang="en-US" altLang="en-US" sz="2000" u="sng">
                <a:solidFill>
                  <a:schemeClr val="tx2"/>
                </a:solidFill>
              </a:rPr>
              <a:t>ssn</a:t>
            </a:r>
            <a:r>
              <a:rPr lang="en-US" altLang="en-US" sz="2000">
                <a:solidFill>
                  <a:schemeClr val="tx2"/>
                </a:solidFill>
              </a:rPr>
              <a:t>,majorDept,class)</a:t>
            </a:r>
          </a:p>
        </p:txBody>
      </p:sp>
      <p:sp>
        <p:nvSpPr>
          <p:cNvPr id="28677" name="Text Box 7">
            <a:extLst>
              <a:ext uri="{FF2B5EF4-FFF2-40B4-BE49-F238E27FC236}">
                <a16:creationId xmlns:a16="http://schemas.microsoft.com/office/drawing/2014/main" id="{93726D13-2A77-4DAC-9EC1-A5A1C3B2F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3125" y="5470525"/>
            <a:ext cx="191293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chemeClr val="tx2"/>
                </a:solidFill>
              </a:rPr>
              <a:t>foreign key</a:t>
            </a:r>
            <a:r>
              <a:rPr lang="en-US" altLang="en-US" sz="2000">
                <a:solidFill>
                  <a:schemeClr val="tx2"/>
                </a:solidFill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2"/>
                </a:solidFill>
              </a:rPr>
              <a:t>(ssn) </a:t>
            </a:r>
            <a:r>
              <a:rPr lang="en-US" altLang="en-US" sz="2000" i="1">
                <a:solidFill>
                  <a:schemeClr val="tx2"/>
                </a:solidFill>
              </a:rPr>
              <a:t>referencing</a:t>
            </a:r>
            <a:endParaRPr lang="en-US" altLang="en-US" sz="20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2"/>
                </a:solidFill>
              </a:rPr>
              <a:t>Person</a:t>
            </a:r>
            <a:endParaRPr lang="en-US" altLang="en-US" sz="2000"/>
          </a:p>
        </p:txBody>
      </p:sp>
      <p:sp>
        <p:nvSpPr>
          <p:cNvPr id="28678" name="AutoShape 8">
            <a:extLst>
              <a:ext uri="{FF2B5EF4-FFF2-40B4-BE49-F238E27FC236}">
                <a16:creationId xmlns:a16="http://schemas.microsoft.com/office/drawing/2014/main" id="{9A513E12-0438-4D1C-8522-9A4D6F8355B4}"/>
              </a:ext>
            </a:extLst>
          </p:cNvPr>
          <p:cNvSpPr>
            <a:spLocks/>
          </p:cNvSpPr>
          <p:nvPr/>
        </p:nvSpPr>
        <p:spPr bwMode="auto">
          <a:xfrm>
            <a:off x="6705600" y="5562600"/>
            <a:ext cx="381000" cy="1219200"/>
          </a:xfrm>
          <a:prstGeom prst="rightBrace">
            <a:avLst>
              <a:gd name="adj1" fmla="val 26667"/>
              <a:gd name="adj2" fmla="val 50000"/>
            </a:avLst>
          </a:prstGeom>
          <a:noFill/>
          <a:ln w="41275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>
            <a:extLst>
              <a:ext uri="{FF2B5EF4-FFF2-40B4-BE49-F238E27FC236}">
                <a16:creationId xmlns:a16="http://schemas.microsoft.com/office/drawing/2014/main" id="{D0B2CFB2-2982-4994-ACC8-CD3FEA2C4BB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838200"/>
            <a:ext cx="4800600" cy="5791200"/>
          </a:xfrm>
          <a:solidFill>
            <a:schemeClr val="bg1"/>
          </a:solidFill>
        </p:spPr>
        <p:txBody>
          <a:bodyPr/>
          <a:lstStyle/>
          <a:p>
            <a:r>
              <a:rPr lang="en-US" altLang="en-US"/>
              <a:t>Using it on Employee, would yield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altLang="en-US" sz="2000" b="1">
                <a:solidFill>
                  <a:srgbClr val="434FD6"/>
                </a:solidFill>
                <a:latin typeface="Courier" pitchFamily="1" charset="0"/>
              </a:rPr>
              <a:t>Emp(ssn,salary,position,rank, percentTime)</a:t>
            </a:r>
            <a:endParaRPr lang="en-US" altLang="en-US" sz="2800">
              <a:solidFill>
                <a:srgbClr val="434FD6"/>
              </a:solidFill>
            </a:endParaRPr>
          </a:p>
          <a:p>
            <a:pPr>
              <a:buFont typeface="Times" panose="02020603050405020304" pitchFamily="18" charset="0"/>
              <a:buNone/>
            </a:pPr>
            <a:endParaRPr lang="en-US" altLang="en-US"/>
          </a:p>
          <a:p>
            <a:pPr>
              <a:buFont typeface="Times" panose="02020603050405020304" pitchFamily="18" charset="0"/>
              <a:buNone/>
            </a:pPr>
            <a:r>
              <a:rPr lang="en-US" altLang="en-US"/>
              <a:t>Would be good  if lots of overlap between Staff, Faculty and SA and  </a:t>
            </a:r>
            <a:r>
              <a:rPr lang="en-US" altLang="en-US" i="1"/>
              <a:t>position,  rank, percentTime</a:t>
            </a:r>
            <a:r>
              <a:rPr lang="en-US" altLang="en-US"/>
              <a:t> are non-null for their respective subclasses. </a:t>
            </a:r>
          </a:p>
        </p:txBody>
      </p:sp>
      <p:pic>
        <p:nvPicPr>
          <p:cNvPr id="29699" name="Picture 5">
            <a:extLst>
              <a:ext uri="{FF2B5EF4-FFF2-40B4-BE49-F238E27FC236}">
                <a16:creationId xmlns:a16="http://schemas.microsoft.com/office/drawing/2014/main" id="{A315A0D0-096D-43D3-8578-4D0546396BB0}"/>
              </a:ext>
            </a:extLst>
          </p:cNvPr>
          <p:cNvPicPr>
            <a:picLocks noChangeAspect="1" noChangeArrowheads="1"/>
          </p:cNvPicPr>
          <p:nvPr>
            <p:ph type="clipArt"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91088" y="76200"/>
            <a:ext cx="4198937" cy="4572000"/>
          </a:xfrm>
          <a:noFill/>
        </p:spPr>
      </p:pic>
      <p:sp>
        <p:nvSpPr>
          <p:cNvPr id="29700" name="Rectangle 2">
            <a:extLst>
              <a:ext uri="{FF2B5EF4-FFF2-40B4-BE49-F238E27FC236}">
                <a16:creationId xmlns:a16="http://schemas.microsoft.com/office/drawing/2014/main" id="{1F12E74D-202A-4398-AB69-9ADDE46A11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altLang="en-US" sz="2800"/>
              <a:t>(* Extending previous diagram with Emp subclasses)</a:t>
            </a:r>
          </a:p>
        </p:txBody>
      </p:sp>
      <p:sp>
        <p:nvSpPr>
          <p:cNvPr id="29701" name="Rectangle 9">
            <a:extLst>
              <a:ext uri="{FF2B5EF4-FFF2-40B4-BE49-F238E27FC236}">
                <a16:creationId xmlns:a16="http://schemas.microsoft.com/office/drawing/2014/main" id="{E6594163-FA56-4E2A-936D-23EE3652E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762000"/>
            <a:ext cx="18288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29702" name="Oval 10">
            <a:extLst>
              <a:ext uri="{FF2B5EF4-FFF2-40B4-BE49-F238E27FC236}">
                <a16:creationId xmlns:a16="http://schemas.microsoft.com/office/drawing/2014/main" id="{2A94C187-64D1-4982-93ED-8DD9458F3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1905000"/>
            <a:ext cx="3048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AFEFD4DE-BE45-4F53-81D7-D16DEFCA9B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543800" cy="1524000"/>
          </a:xfrm>
        </p:spPr>
        <p:txBody>
          <a:bodyPr anchor="t"/>
          <a:lstStyle/>
          <a:p>
            <a:r>
              <a:rPr lang="en-US" altLang="en-US" sz="2800">
                <a:solidFill>
                  <a:schemeClr val="hlink"/>
                </a:solidFill>
              </a:rPr>
              <a:t>(** Elmasri &amp; Navathe solution to whole picture)</a:t>
            </a:r>
            <a:r>
              <a:rPr lang="en-US" altLang="en-US" sz="2000">
                <a:solidFill>
                  <a:schemeClr val="hlink"/>
                </a:solidFill>
              </a:rPr>
              <a:t> </a:t>
            </a:r>
            <a:br>
              <a:rPr lang="en-US" altLang="en-US" sz="2000">
                <a:solidFill>
                  <a:schemeClr val="hlink"/>
                </a:solidFill>
              </a:rPr>
            </a:br>
            <a:br>
              <a:rPr lang="en-US" altLang="en-US" sz="2000">
                <a:solidFill>
                  <a:schemeClr val="hlink"/>
                </a:solidFill>
              </a:rPr>
            </a:br>
            <a:r>
              <a:rPr lang="en-US" altLang="en-US" sz="2000">
                <a:solidFill>
                  <a:schemeClr val="hlink"/>
                </a:solidFill>
              </a:rPr>
              <a:t>- </a:t>
            </a:r>
            <a:r>
              <a:rPr lang="en-US" altLang="en-US" sz="2000" b="1">
                <a:solidFill>
                  <a:schemeClr val="hlink"/>
                </a:solidFill>
              </a:rPr>
              <a:t>discussed in their book, and uses additional rules (boolean flags )</a:t>
            </a:r>
            <a:br>
              <a:rPr lang="en-US" altLang="en-US" sz="2000" b="1">
                <a:solidFill>
                  <a:schemeClr val="hlink"/>
                </a:solidFill>
              </a:rPr>
            </a:br>
            <a:r>
              <a:rPr lang="en-US" altLang="en-US" sz="2000" b="1">
                <a:solidFill>
                  <a:schemeClr val="hlink"/>
                </a:solidFill>
              </a:rPr>
              <a:t>- this is only for advanced students</a:t>
            </a:r>
            <a:endParaRPr lang="en-US" altLang="en-US"/>
          </a:p>
        </p:txBody>
      </p:sp>
      <p:pic>
        <p:nvPicPr>
          <p:cNvPr id="30723" name="Picture 3">
            <a:extLst>
              <a:ext uri="{FF2B5EF4-FFF2-40B4-BE49-F238E27FC236}">
                <a16:creationId xmlns:a16="http://schemas.microsoft.com/office/drawing/2014/main" id="{4F56EE8A-6DC2-40E0-9BB9-067D60574C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50900" y="2065338"/>
            <a:ext cx="7772400" cy="3132137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>
            <a:extLst>
              <a:ext uri="{FF2B5EF4-FFF2-40B4-BE49-F238E27FC236}">
                <a16:creationId xmlns:a16="http://schemas.microsoft.com/office/drawing/2014/main" id="{AC7880BB-AA44-4AC3-AFE9-D7B63CB3CC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685800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/>
          <a:lstStyle/>
          <a:p>
            <a:pPr algn="ctr">
              <a:defRPr/>
            </a:pPr>
            <a:r>
              <a:rPr lang="en-US" sz="3600" b="1" dirty="0">
                <a:ea typeface="ＭＳ Ｐゴシック" charset="0"/>
                <a:cs typeface="ＭＳ Ｐゴシック" charset="0"/>
              </a:rPr>
              <a:t>I. Modeling desires</a:t>
            </a:r>
            <a:endParaRPr lang="en-US" sz="36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DBBCF358-26E3-42E0-8AC4-3D3DE2EBFE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762000"/>
            <a:ext cx="8305800" cy="5486400"/>
          </a:xfrm>
        </p:spPr>
        <p:txBody>
          <a:bodyPr/>
          <a:lstStyle/>
          <a:p>
            <a:pPr marL="609600" indent="-609600">
              <a:buFont typeface="Times" panose="02020603050405020304" pitchFamily="18" charset="0"/>
              <a:buNone/>
            </a:pPr>
            <a:r>
              <a:rPr lang="en-US" altLang="en-US" b="1" i="1" u="sng">
                <a:solidFill>
                  <a:srgbClr val="434FD6"/>
                </a:solidFill>
              </a:rPr>
              <a:t>Any information that can be recorded in the conceptual (EER) model about: individual entities, their relationships, membership in classes, must be captured in the tables.</a:t>
            </a:r>
          </a:p>
          <a:p>
            <a:pPr marL="609600" indent="-609600">
              <a:buFont typeface="Times" panose="02020603050405020304" pitchFamily="18" charset="0"/>
              <a:buNone/>
            </a:pPr>
            <a:r>
              <a:rPr lang="en-US" altLang="en-US">
                <a:solidFill>
                  <a:srgbClr val="434FD6"/>
                </a:solidFill>
              </a:rPr>
              <a:t> </a:t>
            </a:r>
            <a:r>
              <a:rPr lang="en-US" altLang="en-US" sz="2800">
                <a:solidFill>
                  <a:srgbClr val="434FD6"/>
                </a:solidFill>
              </a:rPr>
              <a:t>EER </a:t>
            </a:r>
            <a:r>
              <a:rPr lang="en-US" altLang="en-US">
                <a:solidFill>
                  <a:srgbClr val="434FD6"/>
                </a:solidFill>
              </a:rPr>
              <a:t>diagram specifies</a:t>
            </a:r>
          </a:p>
          <a:p>
            <a:pPr marL="609600" indent="-609600">
              <a:buFont typeface="Times" panose="02020603050405020304" pitchFamily="18" charset="0"/>
              <a:buAutoNum type="arabicPeriod"/>
            </a:pPr>
            <a:r>
              <a:rPr lang="en-US" altLang="en-US">
                <a:solidFill>
                  <a:srgbClr val="434FD6"/>
                </a:solidFill>
              </a:rPr>
              <a:t>domain and range of relationship (thus detecting errors when the relationship is applied to wrong kind of individuals)</a:t>
            </a:r>
          </a:p>
          <a:p>
            <a:pPr marL="609600" indent="-609600">
              <a:buFont typeface="Times" panose="02020603050405020304" pitchFamily="18" charset="0"/>
              <a:buAutoNum type="arabicPeriod"/>
            </a:pPr>
            <a:r>
              <a:rPr lang="en-US" altLang="en-US">
                <a:solidFill>
                  <a:srgbClr val="434FD6"/>
                </a:solidFill>
              </a:rPr>
              <a:t>domain of attributes (thus detecting errors when an attribute is applied to the wrong kind of entity)</a:t>
            </a:r>
          </a:p>
          <a:p>
            <a:pPr marL="609600" indent="-609600">
              <a:buFont typeface="Times" panose="02020603050405020304" pitchFamily="18" charset="0"/>
              <a:buAutoNum type="arabicPeriod"/>
            </a:pPr>
            <a:r>
              <a:rPr lang="en-US" altLang="en-US">
                <a:solidFill>
                  <a:srgbClr val="434FD6"/>
                </a:solidFill>
              </a:rPr>
              <a:t>subclasses (thus requiring ability to recognize when an individual is/is not in any of them) </a:t>
            </a:r>
          </a:p>
          <a:p>
            <a:pPr marL="609600" indent="-609600">
              <a:buFont typeface="Times" panose="02020603050405020304" pitchFamily="18" charset="0"/>
              <a:buNone/>
            </a:pPr>
            <a:r>
              <a:rPr lang="en-US" altLang="en-US">
                <a:solidFill>
                  <a:srgbClr val="434FD6"/>
                </a:solidFill>
              </a:rPr>
              <a:t>(the combination 3&amp;1 and 3&amp;2 may be particularly relevant (if </a:t>
            </a:r>
            <a:r>
              <a:rPr lang="en-US" altLang="en-US" b="1">
                <a:solidFill>
                  <a:srgbClr val="434FD6"/>
                </a:solidFill>
              </a:rPr>
              <a:t>B is-a A</a:t>
            </a:r>
            <a:r>
              <a:rPr lang="en-US" altLang="en-US">
                <a:solidFill>
                  <a:srgbClr val="434FD6"/>
                </a:solidFill>
              </a:rPr>
              <a:t>, does </a:t>
            </a:r>
            <a:r>
              <a:rPr lang="en-US" altLang="en-US" b="1">
                <a:solidFill>
                  <a:srgbClr val="434FD6"/>
                </a:solidFill>
              </a:rPr>
              <a:t>R </a:t>
            </a:r>
            <a:r>
              <a:rPr lang="en-US" altLang="en-US">
                <a:solidFill>
                  <a:srgbClr val="434FD6"/>
                </a:solidFill>
              </a:rPr>
              <a:t>relate </a:t>
            </a:r>
            <a:r>
              <a:rPr lang="en-US" altLang="en-US" b="1">
                <a:solidFill>
                  <a:srgbClr val="434FD6"/>
                </a:solidFill>
              </a:rPr>
              <a:t>A’s</a:t>
            </a:r>
            <a:r>
              <a:rPr lang="en-US" altLang="en-US">
                <a:solidFill>
                  <a:srgbClr val="434FD6"/>
                </a:solidFill>
              </a:rPr>
              <a:t> or </a:t>
            </a:r>
            <a:r>
              <a:rPr lang="en-US" altLang="en-US" b="1">
                <a:solidFill>
                  <a:srgbClr val="434FD6"/>
                </a:solidFill>
              </a:rPr>
              <a:t>B’s</a:t>
            </a:r>
            <a:r>
              <a:rPr lang="en-US" altLang="en-US">
                <a:solidFill>
                  <a:srgbClr val="434FD6"/>
                </a:solidFill>
              </a:rPr>
              <a:t>? If </a:t>
            </a:r>
            <a:r>
              <a:rPr lang="en-US" altLang="en-US" b="1">
                <a:solidFill>
                  <a:srgbClr val="434FD6"/>
                </a:solidFill>
              </a:rPr>
              <a:t>B is-a A</a:t>
            </a:r>
            <a:r>
              <a:rPr lang="en-US" altLang="en-US">
                <a:solidFill>
                  <a:srgbClr val="434FD6"/>
                </a:solidFill>
              </a:rPr>
              <a:t>, and attribute </a:t>
            </a:r>
            <a:r>
              <a:rPr lang="en-US" altLang="en-US" b="1">
                <a:solidFill>
                  <a:srgbClr val="434FD6"/>
                </a:solidFill>
              </a:rPr>
              <a:t>p</a:t>
            </a:r>
            <a:r>
              <a:rPr lang="en-US" altLang="en-US">
                <a:solidFill>
                  <a:srgbClr val="434FD6"/>
                </a:solidFill>
              </a:rPr>
              <a:t> is introduced on </a:t>
            </a:r>
            <a:r>
              <a:rPr lang="en-US" altLang="en-US" b="1">
                <a:solidFill>
                  <a:srgbClr val="434FD6"/>
                </a:solidFill>
              </a:rPr>
              <a:t>B</a:t>
            </a:r>
            <a:r>
              <a:rPr lang="en-US" altLang="en-US">
                <a:solidFill>
                  <a:srgbClr val="434FD6"/>
                </a:solidFill>
              </a:rPr>
              <a:t>, should it have values on  </a:t>
            </a:r>
            <a:r>
              <a:rPr lang="en-US" altLang="en-US" b="1">
                <a:solidFill>
                  <a:srgbClr val="434FD6"/>
                </a:solidFill>
              </a:rPr>
              <a:t>A</a:t>
            </a:r>
            <a:r>
              <a:rPr lang="en-US" altLang="en-US" b="1">
                <a:solidFill>
                  <a:srgbClr val="434FD6"/>
                </a:solidFill>
                <a:latin typeface="Courier" pitchFamily="1" charset="0"/>
              </a:rPr>
              <a:t>-</a:t>
            </a:r>
            <a:r>
              <a:rPr lang="en-US" altLang="en-US" b="1">
                <a:solidFill>
                  <a:srgbClr val="434FD6"/>
                </a:solidFill>
              </a:rPr>
              <a:t>B</a:t>
            </a:r>
            <a:r>
              <a:rPr lang="en-US" altLang="en-US">
                <a:solidFill>
                  <a:srgbClr val="434FD6"/>
                </a:solidFill>
              </a:rPr>
              <a:t> objects?)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>
            <a:extLst>
              <a:ext uri="{FF2B5EF4-FFF2-40B4-BE49-F238E27FC236}">
                <a16:creationId xmlns:a16="http://schemas.microsoft.com/office/drawing/2014/main" id="{5A3DBAD5-F9E8-4445-8F0A-E65CEA46FE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685800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pPr algn="ctr">
              <a:defRPr/>
            </a:pPr>
            <a:r>
              <a:rPr lang="en-US" altLang="en-US" b="1"/>
              <a:t>I. Modeling desires (cont’d) </a:t>
            </a:r>
            <a:endParaRPr lang="en-US" altLang="en-US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C168730C-7AE1-4E83-8F7B-63433A8E33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762000"/>
            <a:ext cx="8305800" cy="5486400"/>
          </a:xfrm>
        </p:spPr>
        <p:txBody>
          <a:bodyPr/>
          <a:lstStyle/>
          <a:p>
            <a:pPr marL="609600" indent="-609600">
              <a:buFont typeface="Times" panose="02020603050405020304" pitchFamily="18" charset="0"/>
              <a:buNone/>
            </a:pPr>
            <a:r>
              <a:rPr lang="en-US" altLang="en-US" b="1" i="1" u="sng">
                <a:solidFill>
                  <a:srgbClr val="434FD6"/>
                </a:solidFill>
              </a:rPr>
              <a:t>Any information that can be recorded in the conceptual (EER) model about: individual entities, their relationships, membership in classes, must be captured in the tables.</a:t>
            </a:r>
          </a:p>
          <a:p>
            <a:pPr marL="609600" indent="-609600">
              <a:buFont typeface="Times" panose="02020603050405020304" pitchFamily="18" charset="0"/>
              <a:buNone/>
            </a:pPr>
            <a:r>
              <a:rPr lang="en-US" altLang="en-US">
                <a:solidFill>
                  <a:srgbClr val="434FD6"/>
                </a:solidFill>
              </a:rPr>
              <a:t> EER diagram expresses additional constraints:</a:t>
            </a:r>
          </a:p>
          <a:p>
            <a:pPr marL="742950" lvl="2" indent="-342900">
              <a:buSzPct val="75000"/>
              <a:buFont typeface="Times" panose="02020603050405020304" pitchFamily="18" charset="0"/>
              <a:buChar char="•"/>
            </a:pPr>
            <a:r>
              <a:rPr lang="en-US" altLang="en-US">
                <a:solidFill>
                  <a:srgbClr val="434FD6"/>
                </a:solidFill>
              </a:rPr>
              <a:t>instance of subclass must be an instance of superclass</a:t>
            </a:r>
          </a:p>
          <a:p>
            <a:pPr marL="742950" lvl="2" indent="-342900">
              <a:buSzPct val="75000"/>
              <a:buFont typeface="Times" panose="02020603050405020304" pitchFamily="18" charset="0"/>
              <a:buChar char="•"/>
            </a:pPr>
            <a:r>
              <a:rPr lang="en-US" altLang="en-US">
                <a:solidFill>
                  <a:srgbClr val="434FD6"/>
                </a:solidFill>
              </a:rPr>
              <a:t>cover and/or disjoint constraints on subclasses</a:t>
            </a:r>
          </a:p>
          <a:p>
            <a:pPr marL="742950" lvl="2" indent="-342900">
              <a:buSzPct val="75000"/>
              <a:buFont typeface="Times" panose="02020603050405020304" pitchFamily="18" charset="0"/>
              <a:buChar char="•"/>
            </a:pPr>
            <a:r>
              <a:rPr lang="en-US" altLang="en-US">
                <a:solidFill>
                  <a:srgbClr val="434FD6"/>
                </a:solidFill>
              </a:rPr>
              <a:t>participation cardinality constraints in relationship </a:t>
            </a:r>
          </a:p>
          <a:p>
            <a:pPr marL="742950" lvl="2" indent="-342900">
              <a:buSzPct val="75000"/>
              <a:buFont typeface="Times" panose="02020603050405020304" pitchFamily="18" charset="0"/>
              <a:buChar char="•"/>
            </a:pPr>
            <a:endParaRPr lang="en-US" altLang="en-US">
              <a:solidFill>
                <a:srgbClr val="434FD6"/>
              </a:solidFill>
            </a:endParaRPr>
          </a:p>
          <a:p>
            <a:pPr marL="0" lvl="1" indent="0">
              <a:buSzPct val="75000"/>
              <a:buFontTx/>
              <a:buNone/>
            </a:pPr>
            <a:r>
              <a:rPr lang="en-US" altLang="en-US" sz="2800">
                <a:solidFill>
                  <a:srgbClr val="008000"/>
                </a:solidFill>
              </a:rPr>
              <a:t>The above can all be accommodated by 1 rule</a:t>
            </a:r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5DC651DB-9FCF-4FF8-B215-71556F3EB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953000"/>
            <a:ext cx="6448425" cy="1044575"/>
          </a:xfrm>
          <a:prstGeom prst="rect">
            <a:avLst/>
          </a:prstGeom>
          <a:solidFill>
            <a:srgbClr val="FFFF66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buFont typeface="Times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</a:rPr>
              <a:t>Create a separate table for every entity and 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</a:rPr>
              <a:t>relationship appearing in the EER diagram. 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0898F75-6420-488A-8043-AED599448E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838200"/>
          </a:xfrm>
        </p:spPr>
        <p:txBody>
          <a:bodyPr/>
          <a:lstStyle/>
          <a:p>
            <a:r>
              <a:rPr lang="en-US" altLang="en-US"/>
              <a:t>Recall: what we can/want to say in a table declaration: 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29DE68DF-AE43-4183-A486-55ABC390B2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077200" cy="4533900"/>
          </a:xfrm>
        </p:spPr>
        <p:txBody>
          <a:bodyPr/>
          <a:lstStyle/>
          <a:p>
            <a:r>
              <a:rPr lang="en-US" altLang="en-US" sz="2800"/>
              <a:t>list of columns </a:t>
            </a:r>
            <a:r>
              <a:rPr lang="en-US" altLang="en-US"/>
              <a:t>(and their datatype)</a:t>
            </a:r>
          </a:p>
          <a:p>
            <a:r>
              <a:rPr lang="en-US" altLang="en-US"/>
              <a:t>PRIMARY KEY </a:t>
            </a:r>
            <a:r>
              <a:rPr lang="en-US" altLang="en-US" sz="2800"/>
              <a:t>(other candidate keys become </a:t>
            </a:r>
            <a:r>
              <a:rPr lang="en-US" altLang="en-US"/>
              <a:t>UNIQUE )</a:t>
            </a:r>
            <a:endParaRPr lang="en-US" altLang="en-US" sz="2800"/>
          </a:p>
          <a:p>
            <a:r>
              <a:rPr lang="en-US" altLang="en-US"/>
              <a:t>FOREIGN KEY </a:t>
            </a:r>
            <a:r>
              <a:rPr lang="en-US" altLang="en-US" sz="2800"/>
              <a:t>references</a:t>
            </a:r>
          </a:p>
          <a:p>
            <a:r>
              <a:rPr lang="en-US" altLang="en-US"/>
              <a:t>NOT NULL </a:t>
            </a:r>
            <a:r>
              <a:rPr lang="en-US" altLang="en-US" sz="2800"/>
              <a:t>constraints</a:t>
            </a:r>
          </a:p>
          <a:p>
            <a:r>
              <a:rPr lang="en-US" altLang="en-US" sz="2800"/>
              <a:t>(other constraints stated as </a:t>
            </a:r>
            <a:r>
              <a:rPr lang="en-US" altLang="en-US"/>
              <a:t>CHECK  </a:t>
            </a:r>
            <a:r>
              <a:rPr lang="en-US" altLang="en-US" sz="2800"/>
              <a:t>or triggers – to come)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0370EDF0-F73E-4A3E-A005-0C590955EB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685800"/>
          </a:xfrm>
        </p:spPr>
        <p:txBody>
          <a:bodyPr/>
          <a:lstStyle/>
          <a:p>
            <a:pPr algn="ctr"/>
            <a:r>
              <a:rPr lang="en-US" altLang="en-US" sz="3600" b="1"/>
              <a:t>Interlude</a:t>
            </a:r>
            <a:endParaRPr lang="en-US" altLang="en-US" sz="3600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17CE4752-EAFC-4F2E-B8F1-2C7DBA2C61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382000" cy="1143000"/>
          </a:xfrm>
        </p:spPr>
        <p:txBody>
          <a:bodyPr/>
          <a:lstStyle/>
          <a:p>
            <a:pPr marL="0" indent="0">
              <a:buFont typeface="Times" panose="02020603050405020304" pitchFamily="18" charset="0"/>
              <a:buNone/>
            </a:pPr>
            <a:r>
              <a:rPr lang="en-US" altLang="en-US" sz="2800" i="1">
                <a:solidFill>
                  <a:srgbClr val="434FD6"/>
                </a:solidFill>
              </a:rPr>
              <a:t>Consider the following two Datalog “schemas” and ways to express the query </a:t>
            </a:r>
            <a:r>
              <a:rPr lang="en-US" altLang="en-US" sz="2800" i="1" u="sng">
                <a:solidFill>
                  <a:schemeClr val="tx2"/>
                </a:solidFill>
              </a:rPr>
              <a:t>“</a:t>
            </a:r>
            <a:r>
              <a:rPr lang="en-US" altLang="ja-JP" sz="2800" i="1" u="sng">
                <a:solidFill>
                  <a:schemeClr val="tx2"/>
                </a:solidFill>
              </a:rPr>
              <a:t>find names &amp; salaries of employees working in accounting</a:t>
            </a:r>
            <a:r>
              <a:rPr lang="en-US" altLang="en-US" sz="2800" i="1" u="sng">
                <a:solidFill>
                  <a:schemeClr val="tx2"/>
                </a:solidFill>
              </a:rPr>
              <a:t>”</a:t>
            </a:r>
            <a:endParaRPr lang="en-US" altLang="ja-JP" sz="2800" i="1" u="sng">
              <a:solidFill>
                <a:schemeClr val="tx2"/>
              </a:solidFill>
            </a:endParaRPr>
          </a:p>
          <a:p>
            <a:pPr marL="0" indent="0">
              <a:buFont typeface="Times" panose="02020603050405020304" pitchFamily="18" charset="0"/>
              <a:buNone/>
            </a:pPr>
            <a:endParaRPr lang="en-US" altLang="en-US" sz="3200" i="1">
              <a:solidFill>
                <a:srgbClr val="008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38878A-BD72-4528-BBEC-7923628F0C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438400"/>
            <a:ext cx="9082088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xtLst>
            <a:ext uri="{FAA26D3D-D897-4be2-8F04-BA451C77F1D7}"/>
          </a:extLst>
        </p:spPr>
        <p:txBody>
          <a:bodyPr lIns="90488" tIns="44450" rIns="90488" bIns="44450"/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None/>
              <a:defRPr/>
            </a:pPr>
            <a:r>
              <a:rPr lang="en-US" altLang="en-US" sz="2400">
                <a:solidFill>
                  <a:schemeClr val="tx2"/>
                </a:solidFill>
              </a:rPr>
              <a:t>e.g.1    </a:t>
            </a:r>
            <a:r>
              <a:rPr lang="en-US" altLang="en-US" sz="2400" b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employee1(</a:t>
            </a:r>
            <a:r>
              <a:rPr lang="en-US" altLang="en-US" sz="2400" b="1" u="sng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eid</a:t>
            </a:r>
            <a:r>
              <a:rPr lang="en-US" altLang="en-US" sz="2400" b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,name,salary) 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None/>
              <a:defRPr/>
            </a:pPr>
            <a:r>
              <a:rPr lang="en-US" altLang="en-US" sz="2400" b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worksIn(</a:t>
            </a:r>
            <a:r>
              <a:rPr lang="en-US" altLang="en-US" sz="2400" b="1" u="sng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eid</a:t>
            </a:r>
            <a:r>
              <a:rPr lang="en-US" altLang="en-US" sz="2400" b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,deptName)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None/>
              <a:defRPr/>
            </a:pPr>
            <a:endParaRPr lang="en-US" altLang="en-US" sz="2400" b="1" i="1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None/>
              <a:defRPr/>
            </a:pPr>
            <a:r>
              <a:rPr lang="en-US" altLang="en-US" sz="2400" b="1" i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q1(Name,Salary) :- </a:t>
            </a:r>
            <a:r>
              <a:rPr lang="en-US" altLang="en-US" sz="2400" b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employee(Eid,Name,Salary), 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None/>
              <a:defRPr/>
            </a:pPr>
            <a:r>
              <a:rPr lang="en-US" altLang="en-US" sz="2400" b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	worksIn(Eid, “accounting”)</a:t>
            </a:r>
            <a:endParaRPr lang="en-US" altLang="en-US" sz="2400" b="1" i="1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C5A08AE-816B-49E8-9B00-23778EF90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419600"/>
            <a:ext cx="8964613" cy="152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xtLst>
            <a:ext uri="{FAA26D3D-D897-4be2-8F04-BA451C77F1D7}"/>
          </a:extLst>
        </p:spPr>
        <p:txBody>
          <a:bodyPr lIns="90488" tIns="44450" rIns="90488" bIns="44450"/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None/>
              <a:defRPr/>
            </a:pPr>
            <a:r>
              <a:rPr lang="en-US" altLang="en-US" sz="2400">
                <a:solidFill>
                  <a:schemeClr val="tx2"/>
                </a:solidFill>
              </a:rPr>
              <a:t>e.g.2    </a:t>
            </a:r>
            <a:r>
              <a:rPr lang="en-US" altLang="en-US" sz="2400" b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employee2(</a:t>
            </a:r>
            <a:r>
              <a:rPr lang="en-US" altLang="en-US" sz="2400" b="1" u="sng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eid</a:t>
            </a:r>
            <a:r>
              <a:rPr lang="en-US" altLang="en-US" sz="2400" b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,name,salary,worksInDept)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None/>
              <a:defRPr/>
            </a:pPr>
            <a:endParaRPr lang="en-US" altLang="en-US" sz="2400" b="1" i="1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None/>
              <a:defRPr/>
            </a:pPr>
            <a:r>
              <a:rPr lang="en-US" altLang="en-US" sz="2400" b="1" i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q2(Name,Salary) :- </a:t>
            </a:r>
            <a:r>
              <a:rPr lang="en-US" altLang="en-US" sz="2400" b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employee2(_,Name, Salary, “accounting”)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None/>
              <a:defRPr/>
            </a:pPr>
            <a:endParaRPr lang="en-US" altLang="en-US" sz="2400" b="1" i="1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3C54EAD4-31F6-4CFA-BFF2-39D3FD74D2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685800"/>
          </a:xfrm>
        </p:spPr>
        <p:txBody>
          <a:bodyPr/>
          <a:lstStyle/>
          <a:p>
            <a:pPr algn="ctr"/>
            <a:r>
              <a:rPr lang="en-US" altLang="en-US" b="1"/>
              <a:t>(Terminology for queries)</a:t>
            </a:r>
            <a:endParaRPr lang="en-US" altLang="en-US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A2BFC7EF-3635-4CE6-B5FA-9802F7D4D8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382000" cy="990600"/>
          </a:xfrm>
        </p:spPr>
        <p:txBody>
          <a:bodyPr/>
          <a:lstStyle/>
          <a:p>
            <a:pPr marL="0" indent="0">
              <a:buFont typeface="Times" panose="02020603050405020304" pitchFamily="18" charset="0"/>
              <a:buNone/>
            </a:pPr>
            <a:r>
              <a:rPr lang="en-US" altLang="en-US" i="1">
                <a:solidFill>
                  <a:srgbClr val="434FD6"/>
                </a:solidFill>
              </a:rPr>
              <a:t>Repeated use of the same variable in multiple tables (on RHS) is called a “JOIN”</a:t>
            </a:r>
            <a:endParaRPr lang="en-US" altLang="en-US" sz="2800" i="1">
              <a:solidFill>
                <a:srgbClr val="008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9E241F-9DE0-4446-9A74-75C7038FC6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981200"/>
            <a:ext cx="8534400" cy="1905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xtLst>
            <a:ext uri="{FAA26D3D-D897-4be2-8F04-BA451C77F1D7}"/>
          </a:extLst>
        </p:spPr>
        <p:txBody>
          <a:bodyPr lIns="90488" tIns="44450" rIns="90488" bIns="44450"/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None/>
              <a:defRPr/>
            </a:pPr>
            <a:r>
              <a:rPr lang="en-US" altLang="en-US" sz="2400" u="sng">
                <a:solidFill>
                  <a:schemeClr val="tx2"/>
                </a:solidFill>
              </a:rPr>
              <a:t>uery: </a:t>
            </a:r>
            <a:r>
              <a:rPr lang="en-US" altLang="en-US" sz="2400" i="1" u="sng">
                <a:solidFill>
                  <a:schemeClr val="tx2"/>
                </a:solidFill>
              </a:rPr>
              <a:t>“find names &amp; salaries of employees working in accounting”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None/>
              <a:defRPr/>
            </a:pPr>
            <a:r>
              <a:rPr lang="en-US" altLang="en-US" sz="2400" b="1" i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q1(Name,Salary) :- </a:t>
            </a:r>
            <a:r>
              <a:rPr lang="en-US" altLang="en-US" sz="2400" b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employee(</a:t>
            </a:r>
            <a:r>
              <a:rPr lang="en-US" altLang="en-US" sz="2400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Eid</a:t>
            </a:r>
            <a:r>
              <a:rPr lang="en-US" altLang="en-US" sz="2400" b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,Name,Salary), 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None/>
              <a:defRPr/>
            </a:pPr>
            <a:r>
              <a:rPr lang="en-US" altLang="en-US" sz="2400" b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worksIn(</a:t>
            </a:r>
            <a:r>
              <a:rPr lang="en-US" altLang="en-US" sz="2400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Eid</a:t>
            </a:r>
            <a:r>
              <a:rPr lang="en-US" altLang="en-US" sz="2400" b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“accounting”)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None/>
              <a:defRPr/>
            </a:pPr>
            <a:endParaRPr lang="en-US" altLang="en-US" sz="240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None/>
              <a:defRPr/>
            </a:pPr>
            <a:r>
              <a:rPr lang="en-US" altLang="en-US" sz="2400" b="1" i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q2(</a:t>
            </a:r>
            <a:r>
              <a:rPr lang="en-US" altLang="en-US" sz="2400" b="1" i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Name,Salary</a:t>
            </a:r>
            <a:r>
              <a:rPr lang="en-US" altLang="en-US" sz="2400" b="1" i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:- </a:t>
            </a:r>
            <a:r>
              <a:rPr lang="en-US" altLang="en-US" sz="2400" b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employee2(_,Name, Salary, “</a:t>
            </a:r>
            <a:r>
              <a:rPr lang="en-US" altLang="ja-JP" sz="2400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accounting</a:t>
            </a:r>
            <a:r>
              <a:rPr lang="en-US" altLang="en-US" sz="2400" b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en-US" altLang="ja-JP" sz="2400" b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None/>
              <a:defRPr/>
            </a:pPr>
            <a:endParaRPr lang="en-US" altLang="en-US" sz="2400" b="1" i="1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317" name="Curved Connector 2">
            <a:extLst>
              <a:ext uri="{FF2B5EF4-FFF2-40B4-BE49-F238E27FC236}">
                <a16:creationId xmlns:a16="http://schemas.microsoft.com/office/drawing/2014/main" id="{945A53FD-EA62-4773-876B-40CB575CC91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600200" y="1447800"/>
            <a:ext cx="2362200" cy="10668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E023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56BDB252-FED4-47A5-B7A5-64375132F67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676400" y="1447800"/>
            <a:ext cx="2438400" cy="12954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E023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Rectangle 3">
            <a:extLst>
              <a:ext uri="{FF2B5EF4-FFF2-40B4-BE49-F238E27FC236}">
                <a16:creationId xmlns:a16="http://schemas.microsoft.com/office/drawing/2014/main" id="{0FC6682D-ECC9-41D4-9A1E-93BD6D0A4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038600"/>
            <a:ext cx="8382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buFont typeface="Times" panose="02020603050405020304" pitchFamily="18" charset="0"/>
              <a:buNone/>
            </a:pPr>
            <a:r>
              <a:rPr lang="en-US" altLang="en-US" i="1">
                <a:solidFill>
                  <a:srgbClr val="434FD6"/>
                </a:solidFill>
              </a:rPr>
              <a:t>Using a constant  in a column is called a “SELECTION”</a:t>
            </a:r>
            <a:endParaRPr lang="en-US" altLang="en-US" sz="2800" i="1">
              <a:solidFill>
                <a:srgbClr val="008000"/>
              </a:solidFill>
            </a:endParaRP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7C2FEFD2-74D1-42F8-BDF7-5AC4F6C6FEF7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6743700" y="4000500"/>
            <a:ext cx="533400" cy="1524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E023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Rectangle 3">
            <a:extLst>
              <a:ext uri="{FF2B5EF4-FFF2-40B4-BE49-F238E27FC236}">
                <a16:creationId xmlns:a16="http://schemas.microsoft.com/office/drawing/2014/main" id="{25902686-B781-411E-B89B-FFDC596B16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724400"/>
            <a:ext cx="8382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buFont typeface="Times" panose="02020603050405020304" pitchFamily="18" charset="0"/>
              <a:buNone/>
            </a:pPr>
            <a:r>
              <a:rPr lang="en-US" altLang="en-US" i="1">
                <a:solidFill>
                  <a:srgbClr val="434FD6"/>
                </a:solidFill>
              </a:rPr>
              <a:t>Choosing a subset of table columns to show in the answer is called “PROJECTION”</a:t>
            </a:r>
            <a:endParaRPr lang="en-US" altLang="en-US" sz="2800" i="1">
              <a:solidFill>
                <a:srgbClr val="008000"/>
              </a:solidFill>
            </a:endParaRP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857B6C9E-5400-4DF0-9F8B-D15E8E1A03F8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304800" y="4267200"/>
            <a:ext cx="990600" cy="762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E023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>
            <a:extLst>
              <a:ext uri="{FF2B5EF4-FFF2-40B4-BE49-F238E27FC236}">
                <a16:creationId xmlns:a16="http://schemas.microsoft.com/office/drawing/2014/main" id="{7E9622CB-272C-4A6E-AA23-35FB8CBE99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382000" cy="2438400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altLang="en-US" sz="2600" i="1">
                <a:solidFill>
                  <a:srgbClr val="434FD6"/>
                </a:solidFill>
              </a:rPr>
              <a:t>Having </a:t>
            </a:r>
            <a:r>
              <a:rPr lang="en-US" altLang="en-US" sz="2600" i="1" u="sng">
                <a:solidFill>
                  <a:srgbClr val="434FD6"/>
                </a:solidFill>
              </a:rPr>
              <a:t>fewer</a:t>
            </a:r>
            <a:r>
              <a:rPr lang="en-US" altLang="en-US" sz="2600" i="1">
                <a:solidFill>
                  <a:srgbClr val="434FD6"/>
                </a:solidFill>
              </a:rPr>
              <a:t> tables in a schema, which are the join of other tables, is better because</a:t>
            </a:r>
          </a:p>
          <a:p>
            <a:pPr marL="1009650" lvl="1" indent="-609600">
              <a:lnSpc>
                <a:spcPct val="80000"/>
              </a:lnSpc>
            </a:pPr>
            <a:r>
              <a:rPr lang="en-US" altLang="en-US" sz="2600" b="0" i="1">
                <a:solidFill>
                  <a:srgbClr val="434FD6"/>
                </a:solidFill>
              </a:rPr>
              <a:t>it makes it easier for the programmer to write queries</a:t>
            </a:r>
          </a:p>
          <a:p>
            <a:pPr marL="1009650" lvl="1" indent="-609600">
              <a:lnSpc>
                <a:spcPct val="80000"/>
              </a:lnSpc>
            </a:pPr>
            <a:r>
              <a:rPr lang="en-US" altLang="en-US" sz="2600" b="0" i="1">
                <a:solidFill>
                  <a:srgbClr val="434FD6"/>
                </a:solidFill>
              </a:rPr>
              <a:t>queries can be evaluated more efficiently (no “joins”)</a:t>
            </a:r>
          </a:p>
          <a:p>
            <a:pPr marL="1009650" lvl="1" indent="-609600">
              <a:lnSpc>
                <a:spcPct val="80000"/>
              </a:lnSpc>
            </a:pPr>
            <a:r>
              <a:rPr lang="en-US" altLang="en-US" sz="2600" b="0" i="1">
                <a:solidFill>
                  <a:srgbClr val="434FD6"/>
                </a:solidFill>
              </a:rPr>
              <a:t>(takes less space by eliminating duplicates)</a:t>
            </a:r>
          </a:p>
          <a:p>
            <a:pPr marL="0" indent="0"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altLang="en-US" sz="2600" i="1">
                <a:solidFill>
                  <a:srgbClr val="434FD6"/>
                </a:solidFill>
              </a:rPr>
              <a:t> </a:t>
            </a:r>
            <a:endParaRPr lang="en-US" altLang="en-US" sz="2600" i="1">
              <a:solidFill>
                <a:srgbClr val="008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4488B1-9B02-47A8-B5A3-99A416E657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3581400"/>
            <a:ext cx="9117012" cy="304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xtLst>
            <a:ext uri="{FAA26D3D-D897-4be2-8F04-BA451C77F1D7}"/>
          </a:extLst>
        </p:spPr>
        <p:txBody>
          <a:bodyPr lIns="90488" tIns="44450" rIns="90488" bIns="44450"/>
          <a:lstStyle>
            <a:lvl1pPr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None/>
              <a:defRPr/>
            </a:pPr>
            <a:r>
              <a:rPr lang="en-US" altLang="en-US" sz="2400">
                <a:solidFill>
                  <a:schemeClr val="tx2"/>
                </a:solidFill>
              </a:rPr>
              <a:t>e.g.    </a:t>
            </a:r>
            <a:r>
              <a:rPr lang="en-US" altLang="en-US" sz="2400" b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employee1(</a:t>
            </a:r>
            <a:r>
              <a:rPr lang="en-US" altLang="en-US" sz="2400" b="1" u="sng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eid</a:t>
            </a:r>
            <a:r>
              <a:rPr lang="en-US" altLang="en-US" sz="2400" b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,name,salary)  &amp;  worksIn(</a:t>
            </a:r>
            <a:r>
              <a:rPr lang="en-US" altLang="en-US" sz="2400" b="1" u="sng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eid</a:t>
            </a:r>
            <a:r>
              <a:rPr lang="en-US" altLang="en-US" sz="2400" b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,deptName)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None/>
              <a:defRPr/>
            </a:pPr>
            <a:r>
              <a:rPr lang="en-US" altLang="en-US" sz="24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vs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None/>
              <a:defRPr/>
            </a:pPr>
            <a:r>
              <a:rPr lang="en-US" altLang="en-US" sz="2400" b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employee2(</a:t>
            </a:r>
            <a:r>
              <a:rPr lang="en-US" altLang="en-US" sz="2400" b="1" u="sng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eid</a:t>
            </a:r>
            <a:r>
              <a:rPr lang="en-US" altLang="en-US" sz="2400" b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,name,salary,worksInDept)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None/>
              <a:defRPr/>
            </a:pPr>
            <a:r>
              <a:rPr lang="en-US" altLang="en-US" sz="2400" u="sng">
                <a:solidFill>
                  <a:schemeClr val="tx2"/>
                </a:solidFill>
              </a:rPr>
              <a:t>query: </a:t>
            </a:r>
            <a:r>
              <a:rPr lang="en-US" altLang="en-US" sz="2400" i="1" u="sng">
                <a:solidFill>
                  <a:schemeClr val="tx2"/>
                </a:solidFill>
              </a:rPr>
              <a:t>“find names &amp; salaries of employees working in accounting”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None/>
              <a:defRPr/>
            </a:pPr>
            <a:r>
              <a:rPr lang="en-US" altLang="en-US" sz="2400" b="1" i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q1(Name,Salary) :- </a:t>
            </a:r>
            <a:r>
              <a:rPr lang="en-US" altLang="en-US" sz="2400" b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employee(Eid,Name,Salary), 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None/>
              <a:defRPr/>
            </a:pPr>
            <a:r>
              <a:rPr lang="en-US" altLang="en-US" sz="2400" b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worksIn(Eid, “accounting”)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None/>
              <a:defRPr/>
            </a:pPr>
            <a:r>
              <a:rPr lang="en-US" altLang="en-US" sz="24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vs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None/>
              <a:defRPr/>
            </a:pPr>
            <a:r>
              <a:rPr lang="en-US" altLang="en-US" sz="2400" b="1" i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q2(Name,Salary) :- </a:t>
            </a:r>
            <a:r>
              <a:rPr lang="en-US" altLang="en-US" sz="2400" b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employee2(_,Name, Salary, “accounting”)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None/>
              <a:defRPr/>
            </a:pPr>
            <a:endParaRPr lang="en-US" altLang="en-US" sz="2400" b="1" i="1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364" name="Title 1">
            <a:extLst>
              <a:ext uri="{FF2B5EF4-FFF2-40B4-BE49-F238E27FC236}">
                <a16:creationId xmlns:a16="http://schemas.microsoft.com/office/drawing/2014/main" id="{94B0A80B-B89D-4E4A-A389-FDD8E95E72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94B9E00-2E09-415A-837D-3DF97FB59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52400"/>
            <a:ext cx="7772400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/>
            </a:solidFill>
          </a:ln>
          <a:extLst>
            <a:ext uri="{FAA26D3D-D897-4be2-8F04-BA451C77F1D7}"/>
          </a:extLst>
        </p:spPr>
        <p:txBody>
          <a:bodyPr lIns="90488" tIns="44450" rIns="90488" bIns="4445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accent2"/>
                </a:solidFill>
                <a:latin typeface="+mj-lt"/>
                <a:ea typeface="ＭＳ Ｐゴシック" pitchFamily="-109" charset="-128"/>
                <a:cs typeface="ＭＳ Ｐゴシック" pitchFamily="-109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accent2"/>
                </a:solidFill>
                <a:latin typeface="Times" pitchFamily="-108" charset="0"/>
                <a:ea typeface="ＭＳ Ｐゴシック" pitchFamily="-109" charset="-128"/>
                <a:cs typeface="ＭＳ Ｐゴシック" pitchFamily="-109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accent2"/>
                </a:solidFill>
                <a:latin typeface="Times" pitchFamily="-108" charset="0"/>
                <a:ea typeface="ＭＳ Ｐゴシック" pitchFamily="-109" charset="-128"/>
                <a:cs typeface="ＭＳ Ｐゴシック" pitchFamily="-109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accent2"/>
                </a:solidFill>
                <a:latin typeface="Times" pitchFamily="-108" charset="0"/>
                <a:ea typeface="ＭＳ Ｐゴシック" pitchFamily="-109" charset="-128"/>
                <a:cs typeface="ＭＳ Ｐゴシック" pitchFamily="-109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accent2"/>
                </a:solidFill>
                <a:latin typeface="Times" pitchFamily="-108" charset="0"/>
                <a:ea typeface="ＭＳ Ｐゴシック" pitchFamily="-109" charset="-128"/>
                <a:cs typeface="ＭＳ Ｐゴシック" pitchFamily="-109" charset="-128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accent2"/>
                </a:solidFill>
                <a:latin typeface="Times" pitchFamily="-108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accent2"/>
                </a:solidFill>
                <a:latin typeface="Times" pitchFamily="-108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accent2"/>
                </a:solidFill>
                <a:latin typeface="Times" pitchFamily="-108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accent2"/>
                </a:solidFill>
                <a:latin typeface="Times" pitchFamily="-108" charset="0"/>
              </a:defRPr>
            </a:lvl9pPr>
          </a:lstStyle>
          <a:p>
            <a:pPr algn="ctr">
              <a:defRPr/>
            </a:pPr>
            <a:r>
              <a:rPr lang="en-US" sz="3600" b="1" dirty="0">
                <a:ea typeface="ＭＳ Ｐゴシック" charset="0"/>
                <a:cs typeface="ＭＳ Ｐゴシック" charset="0"/>
              </a:rPr>
              <a:t>II. Implementation desires</a:t>
            </a:r>
            <a:endParaRPr lang="en-US" sz="3600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C2267D5A-4787-477B-9922-2AB79CC021B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305800" cy="609600"/>
          </a:xfrm>
        </p:spPr>
        <p:txBody>
          <a:bodyPr/>
          <a:lstStyle/>
          <a:p>
            <a:r>
              <a:rPr lang="en-US" altLang="en-US"/>
              <a:t>Merge rule:</a:t>
            </a:r>
          </a:p>
        </p:txBody>
      </p:sp>
      <p:sp>
        <p:nvSpPr>
          <p:cNvPr id="17411" name="Rectangle 4">
            <a:extLst>
              <a:ext uri="{FF2B5EF4-FFF2-40B4-BE49-F238E27FC236}">
                <a16:creationId xmlns:a16="http://schemas.microsoft.com/office/drawing/2014/main" id="{BC8AA156-094F-4C31-AD8B-11522B622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914400"/>
            <a:ext cx="7848600" cy="1905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buFont typeface="Times" panose="02020603050405020304" pitchFamily="18" charset="0"/>
              <a:buNone/>
            </a:pPr>
            <a:r>
              <a:rPr lang="en-US" altLang="en-US"/>
              <a:t>If you have two tables of the form T(</a:t>
            </a:r>
            <a:r>
              <a:rPr lang="en-US" altLang="en-US" u="sng"/>
              <a:t>K</a:t>
            </a:r>
            <a:r>
              <a:rPr lang="en-US" altLang="en-US"/>
              <a:t>,X) and S(</a:t>
            </a:r>
            <a:r>
              <a:rPr lang="en-US" altLang="en-US" u="sng"/>
              <a:t>KK</a:t>
            </a:r>
            <a:r>
              <a:rPr lang="en-US" altLang="en-US"/>
              <a:t>,Y) , </a:t>
            </a:r>
            <a:r>
              <a:rPr lang="en-US" altLang="en-US" i="1"/>
              <a:t>Y not null</a:t>
            </a:r>
            <a:r>
              <a:rPr lang="en-US" altLang="en-US"/>
              <a:t>, where the key of S,  </a:t>
            </a:r>
            <a:r>
              <a:rPr lang="en-US" altLang="en-US">
                <a:solidFill>
                  <a:schemeClr val="accent2"/>
                </a:solidFill>
              </a:rPr>
              <a:t>KK is a foreign key referencing T(K)</a:t>
            </a:r>
            <a:r>
              <a:rPr lang="en-US" altLang="en-US"/>
              <a:t> then you can merge S into T to get instead a single table TS(</a:t>
            </a:r>
            <a:r>
              <a:rPr lang="en-US" altLang="en-US" u="sng"/>
              <a:t>K</a:t>
            </a:r>
            <a:r>
              <a:rPr lang="en-US" altLang="en-US"/>
              <a:t>,X,Y). Column Y will have NULLs in TS for all keys that are in T but not in 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986290-C63E-4B7D-8766-170DC33A0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124200"/>
            <a:ext cx="8458200" cy="1371600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 typeface="Times" panose="02020603050405020304" pitchFamily="18" charset="0"/>
              <a:buNone/>
            </a:pPr>
            <a:r>
              <a:rPr lang="en-US" altLang="en-US"/>
              <a:t>e.g. in </a:t>
            </a:r>
            <a:r>
              <a:rPr lang="en-US" altLang="en-US" b="1">
                <a:solidFill>
                  <a:schemeClr val="tx2"/>
                </a:solidFill>
                <a:latin typeface="Calibri" panose="020F0502020204030204" pitchFamily="34" charset="0"/>
              </a:rPr>
              <a:t>Employee(</a:t>
            </a:r>
            <a:r>
              <a:rPr lang="en-US" altLang="en-US" b="1" u="sng">
                <a:solidFill>
                  <a:schemeClr val="tx2"/>
                </a:solidFill>
                <a:latin typeface="Calibri" panose="020F0502020204030204" pitchFamily="34" charset="0"/>
              </a:rPr>
              <a:t>eid</a:t>
            </a:r>
            <a:r>
              <a:rPr lang="en-US" altLang="en-US" b="1">
                <a:solidFill>
                  <a:schemeClr val="tx2"/>
                </a:solidFill>
                <a:latin typeface="Calibri" panose="020F0502020204030204" pitchFamily="34" charset="0"/>
              </a:rPr>
              <a:t>,name,salary)  &amp; parksIn(</a:t>
            </a:r>
            <a:r>
              <a:rPr lang="en-US" altLang="en-US" b="1" u="sng">
                <a:solidFill>
                  <a:schemeClr val="tx2"/>
                </a:solidFill>
                <a:latin typeface="Calibri" panose="020F0502020204030204" pitchFamily="34" charset="0"/>
              </a:rPr>
              <a:t>eid</a:t>
            </a:r>
            <a:r>
              <a:rPr lang="en-US" altLang="en-US" b="1">
                <a:solidFill>
                  <a:schemeClr val="tx2"/>
                </a:solidFill>
                <a:latin typeface="Calibri" panose="020F0502020204030204" pitchFamily="34" charset="0"/>
              </a:rPr>
              <a:t>,lotName)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 typeface="Times" panose="02020603050405020304" pitchFamily="18" charset="0"/>
              <a:buNone/>
            </a:pPr>
            <a:r>
              <a:rPr lang="en-US" altLang="en-US" i="1">
                <a:solidFill>
                  <a:schemeClr val="tx2"/>
                </a:solidFill>
              </a:rPr>
              <a:t>parksIn.eid</a:t>
            </a:r>
            <a:r>
              <a:rPr lang="en-US" altLang="en-US">
                <a:solidFill>
                  <a:schemeClr val="tx2"/>
                </a:solidFill>
              </a:rPr>
              <a:t> is f.k. referencing </a:t>
            </a:r>
            <a:r>
              <a:rPr lang="en-US" altLang="en-US" i="1">
                <a:solidFill>
                  <a:schemeClr val="tx2"/>
                </a:solidFill>
              </a:rPr>
              <a:t>Employee</a:t>
            </a:r>
            <a:r>
              <a:rPr lang="en-US" altLang="en-US"/>
              <a:t>, so it is suggested to replace them by</a:t>
            </a:r>
            <a:r>
              <a:rPr lang="en-US" altLang="en-US" b="1">
                <a:solidFill>
                  <a:schemeClr val="tx2"/>
                </a:solidFill>
                <a:latin typeface="Calibri" panose="020F0502020204030204" pitchFamily="34" charset="0"/>
              </a:rPr>
              <a:t>  employee(</a:t>
            </a:r>
            <a:r>
              <a:rPr lang="en-US" altLang="en-US" b="1" u="sng">
                <a:solidFill>
                  <a:schemeClr val="tx2"/>
                </a:solidFill>
                <a:latin typeface="Calibri" panose="020F0502020204030204" pitchFamily="34" charset="0"/>
              </a:rPr>
              <a:t>eid</a:t>
            </a:r>
            <a:r>
              <a:rPr lang="en-US" altLang="en-US" b="1">
                <a:solidFill>
                  <a:schemeClr val="tx2"/>
                </a:solidFill>
                <a:latin typeface="Calibri" panose="020F0502020204030204" pitchFamily="34" charset="0"/>
              </a:rPr>
              <a:t>,name,salary, parksInLot) </a:t>
            </a:r>
            <a:r>
              <a:rPr lang="en-US" altLang="en-US"/>
              <a:t>as long as </a:t>
            </a:r>
            <a:r>
              <a:rPr lang="en-US" altLang="en-US" i="1"/>
              <a:t>lotName</a:t>
            </a:r>
            <a:r>
              <a:rPr lang="en-US" altLang="en-US"/>
              <a:t> is not null in </a:t>
            </a:r>
            <a:r>
              <a:rPr lang="en-US" altLang="en-US" i="1"/>
              <a:t>parksIn</a:t>
            </a:r>
            <a:r>
              <a:rPr lang="en-US" altLang="en-US"/>
              <a:t>. </a:t>
            </a:r>
          </a:p>
        </p:txBody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BF80928D-2495-4355-BEA1-D247FC644B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648200"/>
            <a:ext cx="84582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buFont typeface="Times" panose="02020603050405020304" pitchFamily="18" charset="0"/>
              <a:buNone/>
            </a:pPr>
            <a:r>
              <a:rPr lang="en-US" altLang="en-US">
                <a:solidFill>
                  <a:srgbClr val="434FD6"/>
                </a:solidFill>
              </a:rPr>
              <a:t>Note that this also has the implementation advantages of </a:t>
            </a:r>
            <a:r>
              <a:rPr lang="en-US" altLang="en-US" b="1">
                <a:solidFill>
                  <a:srgbClr val="434FD6"/>
                </a:solidFill>
              </a:rPr>
              <a:t>not</a:t>
            </a:r>
            <a:r>
              <a:rPr lang="en-US" altLang="en-US">
                <a:solidFill>
                  <a:srgbClr val="434FD6"/>
                </a:solidFill>
              </a:rPr>
              <a:t> </a:t>
            </a:r>
            <a:r>
              <a:rPr lang="en-US" altLang="en-US" b="1">
                <a:solidFill>
                  <a:srgbClr val="434FD6"/>
                </a:solidFill>
              </a:rPr>
              <a:t>having to check</a:t>
            </a:r>
            <a:r>
              <a:rPr lang="en-US" altLang="en-US">
                <a:solidFill>
                  <a:srgbClr val="434FD6"/>
                </a:solidFill>
              </a:rPr>
              <a:t> the foreign key constraint from </a:t>
            </a:r>
            <a:r>
              <a:rPr lang="en-US" altLang="en-US" i="1">
                <a:solidFill>
                  <a:srgbClr val="434FD6"/>
                </a:solidFill>
              </a:rPr>
              <a:t>parksIn to Employee, </a:t>
            </a:r>
            <a:r>
              <a:rPr lang="en-US" altLang="en-US">
                <a:solidFill>
                  <a:srgbClr val="434FD6"/>
                </a:solidFill>
              </a:rPr>
              <a:t>and saving a bit of space by not repeating the </a:t>
            </a:r>
            <a:r>
              <a:rPr lang="en-US" altLang="en-US" i="1">
                <a:solidFill>
                  <a:srgbClr val="434FD6"/>
                </a:solidFill>
              </a:rPr>
              <a:t>eid</a:t>
            </a:r>
            <a:r>
              <a:rPr lang="en-US" altLang="en-US">
                <a:solidFill>
                  <a:srgbClr val="434FD6"/>
                </a:solidFill>
              </a:rPr>
              <a:t> in two tables.</a:t>
            </a:r>
            <a:endParaRPr lang="en-US" altLang="en-US" sz="2800" i="1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11E0CA78-2E44-47F1-BCFF-5007936F102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152400"/>
            <a:ext cx="8686800" cy="685800"/>
          </a:xfrm>
        </p:spPr>
        <p:txBody>
          <a:bodyPr/>
          <a:lstStyle/>
          <a:p>
            <a:r>
              <a:rPr lang="en-US" altLang="en-US"/>
              <a:t>Merge rule to satisfy desire II while maintaining I: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A5DB91BD-DBCA-43D7-B494-C829AE84E02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895600"/>
            <a:ext cx="8610600" cy="3505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The reason we need Y to be non-null is to be able to distinguish when a tuple in T was also in S</a:t>
            </a:r>
          </a:p>
          <a:p>
            <a:pPr>
              <a:lnSpc>
                <a:spcPct val="90000"/>
              </a:lnSpc>
            </a:pPr>
            <a:r>
              <a:rPr lang="en-US" altLang="en-US"/>
              <a:t>In cases when no such attribute Y is present, a boolean attribute </a:t>
            </a:r>
            <a:r>
              <a:rPr lang="en-US" altLang="en-US" i="1"/>
              <a:t>inS? </a:t>
            </a:r>
            <a:r>
              <a:rPr lang="en-US" altLang="en-US"/>
              <a:t>is introduced to distinguish the tuples in TS which are also in S.   </a:t>
            </a:r>
          </a:p>
          <a:p>
            <a:pPr>
              <a:lnSpc>
                <a:spcPct val="90000"/>
              </a:lnSpc>
            </a:pPr>
            <a:r>
              <a:rPr lang="en-US" altLang="en-US"/>
              <a:t>[later: One can think of TS as being the </a:t>
            </a:r>
            <a:r>
              <a:rPr lang="ja-JP" altLang="en-US"/>
              <a:t>“</a:t>
            </a:r>
            <a:r>
              <a:rPr lang="en-US" altLang="ja-JP"/>
              <a:t>left outer join</a:t>
            </a:r>
            <a:r>
              <a:rPr lang="ja-JP" altLang="en-US"/>
              <a:t>”</a:t>
            </a:r>
            <a:r>
              <a:rPr lang="en-US" altLang="ja-JP"/>
              <a:t> of T and S (the plain join would lose the  tuples in T that are not in S) ]</a:t>
            </a:r>
          </a:p>
          <a:p>
            <a:pPr>
              <a:lnSpc>
                <a:spcPct val="90000"/>
              </a:lnSpc>
            </a:pPr>
            <a:r>
              <a:rPr lang="en-US" altLang="en-US"/>
              <a:t>Note that this situation arises for 1-N relationships; but also for </a:t>
            </a:r>
            <a:r>
              <a:rPr lang="en-US" altLang="en-US" b="1"/>
              <a:t>B is-a A</a:t>
            </a:r>
            <a:r>
              <a:rPr lang="en-US" altLang="en-US"/>
              <a:t>, showing that the “merge up” way of mapping </a:t>
            </a:r>
            <a:r>
              <a:rPr lang="en-US" altLang="en-US" b="1"/>
              <a:t>is-a</a:t>
            </a:r>
            <a:r>
              <a:rPr lang="en-US" altLang="en-US"/>
              <a:t> is based on general principles. </a:t>
            </a:r>
          </a:p>
        </p:txBody>
      </p:sp>
      <p:sp>
        <p:nvSpPr>
          <p:cNvPr id="18436" name="Rectangle 4">
            <a:extLst>
              <a:ext uri="{FF2B5EF4-FFF2-40B4-BE49-F238E27FC236}">
                <a16:creationId xmlns:a16="http://schemas.microsoft.com/office/drawing/2014/main" id="{AAF100A0-F96A-4920-9154-393A3DCB8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914400"/>
            <a:ext cx="7848600" cy="1905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»"/>
              <a:defRPr sz="20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buFont typeface="Times" panose="02020603050405020304" pitchFamily="18" charset="0"/>
              <a:buNone/>
            </a:pPr>
            <a:r>
              <a:rPr lang="en-US" altLang="en-US"/>
              <a:t>If you have two tables of the form T(</a:t>
            </a:r>
            <a:r>
              <a:rPr lang="en-US" altLang="en-US" u="sng"/>
              <a:t>K</a:t>
            </a:r>
            <a:r>
              <a:rPr lang="en-US" altLang="en-US"/>
              <a:t>,X) and S(</a:t>
            </a:r>
            <a:r>
              <a:rPr lang="en-US" altLang="en-US" u="sng"/>
              <a:t>KK</a:t>
            </a:r>
            <a:r>
              <a:rPr lang="en-US" altLang="en-US"/>
              <a:t>,Y) , </a:t>
            </a:r>
            <a:r>
              <a:rPr lang="en-US" altLang="en-US" i="1"/>
              <a:t>Y not null</a:t>
            </a:r>
            <a:r>
              <a:rPr lang="en-US" altLang="en-US"/>
              <a:t>, where  </a:t>
            </a:r>
            <a:r>
              <a:rPr lang="en-US" altLang="en-US">
                <a:solidFill>
                  <a:schemeClr val="accent2"/>
                </a:solidFill>
              </a:rPr>
              <a:t>KK is a foreign key referencing T(K)</a:t>
            </a:r>
            <a:r>
              <a:rPr lang="en-US" altLang="en-US"/>
              <a:t> then you can merge S into T to get instead a single table TS(</a:t>
            </a:r>
            <a:r>
              <a:rPr lang="en-US" altLang="en-US" u="sng"/>
              <a:t>K</a:t>
            </a:r>
            <a:r>
              <a:rPr lang="en-US" altLang="en-US"/>
              <a:t>,X,Y). Column Y will have NULLs for all keys in S but not T.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Presentation1">
  <a:themeElements>
    <a:clrScheme name="">
      <a:dk1>
        <a:srgbClr val="005400"/>
      </a:dk1>
      <a:lt1>
        <a:srgbClr val="FFFFFF"/>
      </a:lt1>
      <a:dk2>
        <a:srgbClr val="000000"/>
      </a:dk2>
      <a:lt2>
        <a:srgbClr val="60C900"/>
      </a:lt2>
      <a:accent1>
        <a:srgbClr val="438E00"/>
      </a:accent1>
      <a:accent2>
        <a:srgbClr val="FC0128"/>
      </a:accent2>
      <a:accent3>
        <a:srgbClr val="FFFFFF"/>
      </a:accent3>
      <a:accent4>
        <a:srgbClr val="004600"/>
      </a:accent4>
      <a:accent5>
        <a:srgbClr val="B0C6AA"/>
      </a:accent5>
      <a:accent6>
        <a:srgbClr val="E40123"/>
      </a:accent6>
      <a:hlink>
        <a:srgbClr val="4C2E00"/>
      </a:hlink>
      <a:folHlink>
        <a:srgbClr val="BC3700"/>
      </a:folHlink>
    </a:clrScheme>
    <a:fontScheme name="Presentation1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2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2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08" charset="0"/>
          </a:defRPr>
        </a:defPPr>
      </a:lstStyle>
    </a:lnDef>
  </a:objectDefaults>
  <a:extraClrSchemeLst>
    <a:extraClrScheme>
      <a:clrScheme name="Presentation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c:\msoffice\powerpnt\raghu\book\slides\l18.ppt</Template>
  <TotalTime>6772</TotalTime>
  <Pages>25</Pages>
  <Words>1579</Words>
  <Application>Microsoft Office PowerPoint</Application>
  <PresentationFormat>On-screen Show (4:3)</PresentationFormat>
  <Paragraphs>181</Paragraphs>
  <Slides>19</Slides>
  <Notes>10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Times</vt:lpstr>
      <vt:lpstr>MS PGothic</vt:lpstr>
      <vt:lpstr>Arial</vt:lpstr>
      <vt:lpstr>Book Antiqua</vt:lpstr>
      <vt:lpstr>Courier</vt:lpstr>
      <vt:lpstr>Calibri</vt:lpstr>
      <vt:lpstr>Presentation1</vt:lpstr>
      <vt:lpstr>Relational Table design from EER diagrams (Mapping from EER to Relational Model)</vt:lpstr>
      <vt:lpstr>I. Modeling desires</vt:lpstr>
      <vt:lpstr>I. Modeling desires (cont’d) </vt:lpstr>
      <vt:lpstr>Recall: what we can/want to say in a table declaration: </vt:lpstr>
      <vt:lpstr>Interlude</vt:lpstr>
      <vt:lpstr>(Terminology for queries)</vt:lpstr>
      <vt:lpstr>PowerPoint Presentation</vt:lpstr>
      <vt:lpstr>Merge rule:</vt:lpstr>
      <vt:lpstr>Merge rule to satisfy desire II while maintaining I:</vt:lpstr>
      <vt:lpstr>PowerPoint Presentation</vt:lpstr>
      <vt:lpstr>(Why not always merge relationships into entities?) </vt:lpstr>
      <vt:lpstr>(Why not always merge IsA tables up? )</vt:lpstr>
      <vt:lpstr>EXAMPLES</vt:lpstr>
      <vt:lpstr>PowerPoint Presentation</vt:lpstr>
      <vt:lpstr> Result of mapping the COMPANY ER schema into a relational schema.</vt:lpstr>
      <vt:lpstr>PowerPoint Presentation</vt:lpstr>
      <vt:lpstr>Sample analysis</vt:lpstr>
      <vt:lpstr>(* Extending previous diagram with Emp subclasses)</vt:lpstr>
      <vt:lpstr>(** Elmasri &amp; Navathe solution to whole picture)   - discussed in their book, and uses additional rules (boolean flags ) - this is only for advanced students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Entity-Relationship Model</dc:title>
  <dc:subject>Database Management Systems</dc:subject>
  <dc:creator>Raghu Ramakrishnan and Johannes Gehrke</dc:creator>
  <cp:keywords>Chapter 2</cp:keywords>
  <dc:description/>
  <cp:lastModifiedBy>Bill Chen</cp:lastModifiedBy>
  <cp:revision>219</cp:revision>
  <cp:lastPrinted>2014-03-26T14:30:50Z</cp:lastPrinted>
  <dcterms:created xsi:type="dcterms:W3CDTF">2014-04-22T21:02:57Z</dcterms:created>
  <dcterms:modified xsi:type="dcterms:W3CDTF">2019-02-15T19:45:54Z</dcterms:modified>
</cp:coreProperties>
</file>