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93" r:id="rId2"/>
  </p:sldMasterIdLst>
  <p:notesMasterIdLst>
    <p:notesMasterId r:id="rId70"/>
  </p:notesMasterIdLst>
  <p:handoutMasterIdLst>
    <p:handoutMasterId r:id="rId71"/>
  </p:handoutMasterIdLst>
  <p:sldIdLst>
    <p:sldId id="348" r:id="rId3"/>
    <p:sldId id="34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8" r:id="rId56"/>
    <p:sldId id="319" r:id="rId57"/>
    <p:sldId id="320" r:id="rId58"/>
    <p:sldId id="321" r:id="rId59"/>
    <p:sldId id="354" r:id="rId60"/>
    <p:sldId id="329" r:id="rId61"/>
    <p:sldId id="331" r:id="rId62"/>
    <p:sldId id="333" r:id="rId63"/>
    <p:sldId id="334" r:id="rId64"/>
    <p:sldId id="335" r:id="rId65"/>
    <p:sldId id="336" r:id="rId66"/>
    <p:sldId id="338" r:id="rId67"/>
    <p:sldId id="350" r:id="rId68"/>
    <p:sldId id="353" r:id="rId6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CC99"/>
    <a:srgbClr val="66FFFF"/>
    <a:srgbClr val="99FF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75" d="100"/>
          <a:sy n="75" d="100"/>
        </p:scale>
        <p:origin x="-1734" y="-84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DAF87942-D26E-4E99-A860-380313FD2A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r>
              <a:rPr lang="en-US"/>
              <a:t>Illinois State University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EF139DFA-27F6-4100-B774-5DF377424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r>
              <a:rPr lang="en-US"/>
              <a:t>ITK 327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7235873E-7970-410A-819F-0C899B406C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r>
              <a:rPr lang="en-US"/>
              <a:t>Prolog_1.ppt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616BC862-E496-4D50-8F16-6A5D1C93B7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r>
              <a:rPr lang="en-US" altLang="en-US"/>
              <a:t>© Chung-Chih Li -- </a:t>
            </a:r>
            <a:fld id="{8669D50D-7DEC-4720-B4AD-D115C3785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E9FA844-EBEA-45D4-BECF-E6503A412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490C5B2-90D1-46A4-88F5-D9AE7CFBAE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ED98611-089A-46ED-B355-284CDDBAD18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B334AC5-6507-47B9-A082-30C1B8ACB7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2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250BDD2-F1E4-48B4-9511-24FFA33723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5B07BD69-D1C7-4741-8B97-C38F67CD3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8F2A6848-1E17-493A-A45D-9F0B66A27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CA6C795-4196-4E81-B743-44D6111F2C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19ABBC9-DAF3-40E3-9695-6F8D5812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EDF315E-78E3-4A1A-863F-D8CAC18EA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668836-B842-41F1-8FED-B8850CBA1DF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047BDCB-3CDB-4352-8EE2-180F6FE81064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9B6510E-0770-4406-AA2E-120243703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EA0847D-5ABB-4066-B70B-4DEAACEDA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45D82D68-8E2D-4BB5-B680-DD5155CD0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47A0887A-9900-4CA6-8B27-6EDBC825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1B2D7427-1EB4-4A5D-A5CB-52BF76645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A19317-9159-4A71-AFB0-9D4BF7EF9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385FABF2-9EBB-410B-846B-8CFBAEADA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30BD1A34-1667-4100-90BD-EBC3A9E0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E1D910B9-8FCD-44F5-9AD3-6240A1D9E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8F196067-86DA-4CC7-9EA7-FDDF0BA31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9" name="Freeform 13">
                <a:extLst>
                  <a:ext uri="{FF2B5EF4-FFF2-40B4-BE49-F238E27FC236}">
                    <a16:creationId xmlns:a16="http://schemas.microsoft.com/office/drawing/2014/main" id="{0E897552-69F2-4D50-BDA5-BB0EA9A48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4">
                <a:extLst>
                  <a:ext uri="{FF2B5EF4-FFF2-40B4-BE49-F238E27FC236}">
                    <a16:creationId xmlns:a16="http://schemas.microsoft.com/office/drawing/2014/main" id="{FB917625-D3D1-4EB3-A7D7-EDE455E23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F8EEF53-EA80-4755-9D72-F19614CD26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C5050-DE17-4BEE-8D0F-13E9CD1580D3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D85CE66E-7F0E-45A9-A397-6259B147C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BCBA888-D494-4BDC-8E18-0AFC57BB3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7B56A-8570-4997-AC73-012056F82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6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F78FAED9-9308-40AB-8FD2-F7872CD3B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AC0E-F6EA-47B0-A375-A0BECB33C0F1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3CC1894-4398-4EC5-9AB7-A46BEEC36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C7B71D-8E15-4B9C-B4F2-0C30EA848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4A196-A374-42F1-A7B3-84D9D1716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0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C7EBB30-DE88-440D-AA4F-12B714011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4C24-3B7B-4549-9DA9-5A62E013FAFE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885EC57-9CD3-4EEF-9C8A-E39DCD3F8A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9D0DC1-E8B2-49A0-B58D-63EBB366D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C0B4-107D-4EE8-83EB-97D2C055E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7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AB20-198A-4451-B3A5-17FB00D0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0224-B8E2-4BE9-8ED6-999E726CDC5E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9CEF-6C0E-4C25-9F8C-01699CFA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5CE-5866-49C4-AB32-C3A2F74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8317-1275-4FAC-9688-9F18665AE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7D3E-3F5B-492C-A886-A3FC812E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7F4D8-F353-421E-9D54-5D8DBD23EB3E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8088-474E-415E-9CE2-C1E485DC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54FC-5A72-4FBD-8F47-6FCB1CD0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4BCA-8FFE-40A5-9CD8-AAD1D75DC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B97E-50DD-40C8-B2D3-70886ECE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2EAC4-8FAE-4E26-9392-2026C7C9F9B7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4DED-E011-47AB-A20F-B57D185B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3450-C34F-43AD-B273-D549B8F9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43EE0-B1E6-46A5-9627-9B5B0EC0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D5708F-80E9-4C61-BD01-78B74895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A7179-0EAA-4EF4-895A-136F899F9FB6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B38072-3DD1-4CEA-93DC-E4FB0AF4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72488-F0C9-473D-8EA7-33181391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CA7D-4725-40FF-9EDC-4D12BD35E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785E79-4778-4EBA-B3C6-D8714727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74DE2-7FE2-40C7-8998-6429DCDE6962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20C3DB-D3F1-4D8E-B529-4212BABF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C85183-97FD-4034-8D90-20883665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E6B4-B47B-4594-9805-E0D42947F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3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BDB503-BC56-4F29-B598-0E477579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EDB65-80C9-4EF2-AFB3-4B1D05411C40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20ABE6-B3E5-43ED-BC9F-1D29F8E8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DD7159-2FB6-4426-8D36-E58BB37B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20772-7FD2-4AEB-8DD4-78A527575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E32D06-DD6D-4729-9913-1FE86608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2087-0ECA-4786-A724-FE649631D6D7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ED6D03-3F80-4B5C-B8E7-D4239281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4E79C8-B5F6-4690-A359-8C9D4DB0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1C9A3-2AC4-47A4-A91C-B3094246C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E3821-FB43-4CED-B988-F7885688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AF2B-F6E0-4C33-B48A-56A922A31A0D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18DD01-B1B8-45A0-9D5D-5863445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615CF7-6238-4E80-BE23-41E1958C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FEB52-A809-4593-80E6-F2C90ABB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-990600" y="45720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446726C5-111E-4A1C-9943-6DB32DCDED0D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D67B-2E54-445B-8AD2-92B7AB1B10AD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C20A4E0B-EA7D-4CED-9D08-D20DE37114A4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08BF1E95-4815-4D47-B33E-F92D52869AA0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81DBA-823D-46D4-A699-62EB7E249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889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CF7A49-EEB1-482A-B569-E69EA641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4394-B709-4B91-B66F-C53C0AA54378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DF6B7E-B15A-4294-82D6-6CC0DD4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783587-92CE-4CC7-ADEA-D6EAB24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EA3B1-6C2C-452C-A1C9-0B73691AB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6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2A0D-2585-4417-B5F2-B27C698C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F019C-36CB-4331-BFDB-B388587DE3C8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B0CB-B72E-4D48-ACC0-9F0694D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568D-0D30-437B-91BD-B3774B54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4B27-10DE-4F2B-B2F5-9D34CD6FE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D0E5-E16A-4988-8838-D96D73E7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B5A71-3950-4A26-8A12-C16FEBD10CAC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9DB7-10CB-4660-B21B-061AF42F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1A94-3FFB-4037-9E09-9A01BD8F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B43F9-E308-43C8-8AEA-1732E823D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0EFFF63-8718-4FA6-8E31-9797F9334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28935-1168-40E5-8A91-9D7863410F6E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ED38E95-D075-4F74-A5C7-F50056C9C3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1F8368D-7B82-4825-AE02-582056A39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20F8-EBCE-4123-8645-AF9C0DA4C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D874BC1A-FA45-4CB2-8337-00553089D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FB00-4EDB-4543-BF1C-09FF60A5E2C6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8B50AAE5-35AB-40A8-90ED-B78C7376A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8A1BCDF-A84F-49DE-B062-15C779D8A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17E99-90D2-4A38-A505-EA3F76B58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8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529A1824-C5AA-4EDC-A8F3-95825D438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2E6FF-F60E-4949-A38B-C0FB9B74958C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2E208343-043D-4072-8875-07B590D1F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116D6D-9C8E-4409-A81B-3005B5269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03ED-35C3-41B5-A90D-2D71230A0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684F1074-75A0-43BF-825C-12833F4D3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7362A-8AF3-41DE-B77C-75A6076C3517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442C712-7220-46E5-9583-E1587A072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95AC-23EF-4C5D-B2E7-2F5A8E6F7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AF3C9-BA24-4B69-87CB-B3E3DA695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7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0D64CF44-7AD5-4A1C-BA3C-8F113BD5E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C437-0AB3-4A9C-852D-DE706AF16D41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562ADAC7-4351-4043-90FB-89CE7FDB0E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53C81CA-129B-46EA-B9DE-C10BB8CA8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B0F85-DB34-4766-9E4D-BA86E24A7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69E0FDE6-CAA3-4B72-A2B4-C3F6F227C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82E47-DBC3-439B-8A6A-8044199C7466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692997F-81EE-4C0D-B5EA-4F4428A66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FEA33FD1-EC2F-4847-9B0A-D21E1E681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98864-6065-4AF1-8CDF-10F27B41F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9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8135A062-65EB-45C6-ACB5-ABE7653AA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7670-44A0-46F6-962D-D928B31522FD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47C5EB7F-F2CB-4603-87A9-7254B4580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C8E4A852-9FD4-404B-872E-2381336B5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A358B-CFDB-4191-B80F-CD036264E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7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5BCB4D2B-AD64-4CFF-B500-2607CCAD3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5C9B51DC-D476-40AF-987E-8CDBDDE2F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F600469F-857F-4D18-8418-CED2B4AA3A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2259A-E25B-47F6-A0AB-60510C1DD64A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0E1E9C01-7D3D-45A4-999F-BB30BA473A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9B6A92-3451-45FC-B6B9-729C6FDD25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05ED6F-0C48-4E93-B41E-A9303774B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3A727D3-2D47-47AF-A1FC-91CE9AA23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DE9FA8C-C552-4609-93CB-E86A082A79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8BCC-8A57-4FA4-AB36-EE34A5F43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D9E0B9-2E4D-4D1E-85E3-E6167D780CA2}" type="datetime1">
              <a:rPr lang="en-US"/>
              <a:pPr>
                <a:defRPr/>
              </a:pPr>
              <a:t>2019-02-12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288C-4194-4BEA-911C-AB547B76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IT 327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CE76-26B1-4EC2-B0E3-475B899B4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B5301D-E055-4591-9B18-CFE780AD8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D938B6CF-0477-4C41-914A-52E599D861F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38CE5B-914C-44FB-8F68-1F73096395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B83EA20D-D09C-4D6B-ADD5-A78DA53D25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FAB55B1F-5466-4CED-A729-FE618A60F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E3822-8451-40A4-97E2-A2F8368DB3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665CA38-BDA2-4303-ACF2-DA547C6E7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638800" cy="1066800"/>
          </a:xfrm>
        </p:spPr>
        <p:txBody>
          <a:bodyPr/>
          <a:lstStyle/>
          <a:p>
            <a:r>
              <a:rPr lang="en-US" altLang="en-US" sz="3200" b="1">
                <a:solidFill>
                  <a:srgbClr val="CC0000"/>
                </a:solidFill>
              </a:rPr>
              <a:t>Reason  </a:t>
            </a:r>
            <a:r>
              <a:rPr lang="en-US" altLang="en-US" sz="3200" b="1">
                <a:solidFill>
                  <a:srgbClr val="CC0000"/>
                </a:solidFill>
                <a:sym typeface="Wingdings" panose="05000000000000000000" pitchFamily="2" charset="2"/>
              </a:rPr>
              <a:t> </a:t>
            </a:r>
            <a:r>
              <a:rPr lang="en-US" altLang="en-US" sz="3200" b="1">
                <a:solidFill>
                  <a:srgbClr val="CC0000"/>
                </a:solidFill>
              </a:rPr>
              <a:t>Computability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68F81DF-9CEE-47C0-BBA0-7A666506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1.  Logic</a:t>
            </a:r>
          </a:p>
        </p:txBody>
      </p:sp>
      <p:sp>
        <p:nvSpPr>
          <p:cNvPr id="6151" name="Rectangle 4">
            <a:extLst>
              <a:ext uri="{FF2B5EF4-FFF2-40B4-BE49-F238E27FC236}">
                <a16:creationId xmlns:a16="http://schemas.microsoft.com/office/drawing/2014/main" id="{5617BD16-3479-4B66-8560-899AD7D1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640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2.  Recursive, </a:t>
            </a:r>
            <a:r>
              <a:rPr lang="el-GR" altLang="en-US" sz="280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-terms</a:t>
            </a:r>
            <a:endParaRPr lang="el-G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2" name="Rectangle 5">
            <a:extLst>
              <a:ext uri="{FF2B5EF4-FFF2-40B4-BE49-F238E27FC236}">
                <a16:creationId xmlns:a16="http://schemas.microsoft.com/office/drawing/2014/main" id="{047D13A6-0334-4273-86BD-C813B060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3.  Turing machines </a:t>
            </a:r>
          </a:p>
        </p:txBody>
      </p:sp>
      <p:sp>
        <p:nvSpPr>
          <p:cNvPr id="6153" name="Line 6">
            <a:extLst>
              <a:ext uri="{FF2B5EF4-FFF2-40B4-BE49-F238E27FC236}">
                <a16:creationId xmlns:a16="http://schemas.microsoft.com/office/drawing/2014/main" id="{B137D02A-CB2C-4E99-8696-C87B4D4A9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7">
            <a:extLst>
              <a:ext uri="{FF2B5EF4-FFF2-40B4-BE49-F238E27FC236}">
                <a16:creationId xmlns:a16="http://schemas.microsoft.com/office/drawing/2014/main" id="{7E1D5545-7DCE-4222-9EC3-FB4CE3A5F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3716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8">
            <a:extLst>
              <a:ext uri="{FF2B5EF4-FFF2-40B4-BE49-F238E27FC236}">
                <a16:creationId xmlns:a16="http://schemas.microsoft.com/office/drawing/2014/main" id="{8BA84C55-2D4E-499A-989C-D50FDD1FA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1054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0">
            <a:extLst>
              <a:ext uri="{FF2B5EF4-FFF2-40B4-BE49-F238E27FC236}">
                <a16:creationId xmlns:a16="http://schemas.microsoft.com/office/drawing/2014/main" id="{FB650400-D859-4A96-BF9F-EA7A1330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77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Functional languages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 LISP, ML</a:t>
            </a:r>
          </a:p>
        </p:txBody>
      </p:sp>
      <p:sp>
        <p:nvSpPr>
          <p:cNvPr id="6157" name="Text Box 11">
            <a:extLst>
              <a:ext uri="{FF2B5EF4-FFF2-40B4-BE49-F238E27FC236}">
                <a16:creationId xmlns:a16="http://schemas.microsoft.com/office/drawing/2014/main" id="{062DD5E8-C55A-4A5D-9224-3B9E9923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24400"/>
            <a:ext cx="3205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Imperative languages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 Algol-60, Fortran, C</a:t>
            </a:r>
          </a:p>
        </p:txBody>
      </p:sp>
      <p:sp>
        <p:nvSpPr>
          <p:cNvPr id="6158" name="Text Box 13">
            <a:extLst>
              <a:ext uri="{FF2B5EF4-FFF2-40B4-BE49-F238E27FC236}">
                <a16:creationId xmlns:a16="http://schemas.microsoft.com/office/drawing/2014/main" id="{7780E314-8087-4E84-8344-77ADE2019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326548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Recursion theory, 1920’s</a:t>
            </a:r>
          </a:p>
        </p:txBody>
      </p:sp>
      <p:sp>
        <p:nvSpPr>
          <p:cNvPr id="6159" name="Text Box 14">
            <a:extLst>
              <a:ext uri="{FF2B5EF4-FFF2-40B4-BE49-F238E27FC236}">
                <a16:creationId xmlns:a16="http://schemas.microsoft.com/office/drawing/2014/main" id="{C1A531FB-2851-4621-81CE-CEEF0623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2894013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Universal TM, 1930’s</a:t>
            </a:r>
          </a:p>
        </p:txBody>
      </p:sp>
      <p:sp>
        <p:nvSpPr>
          <p:cNvPr id="6160" name="Text Box 15">
            <a:extLst>
              <a:ext uri="{FF2B5EF4-FFF2-40B4-BE49-F238E27FC236}">
                <a16:creationId xmlns:a16="http://schemas.microsoft.com/office/drawing/2014/main" id="{F81C15B7-E79C-4F02-9FF1-A10FC4CF4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2363788" cy="830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Reasoning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Aristotle, 300 BC</a:t>
            </a:r>
          </a:p>
        </p:txBody>
      </p:sp>
      <p:sp>
        <p:nvSpPr>
          <p:cNvPr id="6161" name="Text Box 16">
            <a:extLst>
              <a:ext uri="{FF2B5EF4-FFF2-40B4-BE49-F238E27FC236}">
                <a16:creationId xmlns:a16="http://schemas.microsoft.com/office/drawing/2014/main" id="{3442B62A-3832-40D0-AA50-32047E15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95800"/>
            <a:ext cx="10239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1950’s</a:t>
            </a:r>
          </a:p>
        </p:txBody>
      </p:sp>
      <p:sp>
        <p:nvSpPr>
          <p:cNvPr id="6162" name="Text Box 17">
            <a:extLst>
              <a:ext uri="{FF2B5EF4-FFF2-40B4-BE49-F238E27FC236}">
                <a16:creationId xmlns:a16="http://schemas.microsoft.com/office/drawing/2014/main" id="{9766E40B-3C8A-4B74-81A8-58AEE9A2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0"/>
            <a:ext cx="10239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1960’s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D66294B2-3781-445A-882B-94972176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108200"/>
            <a:ext cx="29718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Resolution Principle,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J.A. Robinson (1965)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164" name="Text Box 9">
            <a:extLst>
              <a:ext uri="{FF2B5EF4-FFF2-40B4-BE49-F238E27FC236}">
                <a16:creationId xmlns:a16="http://schemas.microsoft.com/office/drawing/2014/main" id="{CD1998B5-A3EC-4B55-8F92-DEC96C7E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143000"/>
            <a:ext cx="2416175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Logical languages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 PROLOG</a:t>
            </a:r>
          </a:p>
        </p:txBody>
      </p:sp>
      <p:sp>
        <p:nvSpPr>
          <p:cNvPr id="6165" name="Text Box 18">
            <a:extLst>
              <a:ext uri="{FF2B5EF4-FFF2-40B4-BE49-F238E27FC236}">
                <a16:creationId xmlns:a16="http://schemas.microsoft.com/office/drawing/2014/main" id="{3D9E1FA6-2858-474C-B00A-4DBBEE90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11430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1970’s</a:t>
            </a:r>
          </a:p>
        </p:txBody>
      </p:sp>
      <p:sp>
        <p:nvSpPr>
          <p:cNvPr id="6166" name="Rectangle 20">
            <a:extLst>
              <a:ext uri="{FF2B5EF4-FFF2-40B4-BE49-F238E27FC236}">
                <a16:creationId xmlns:a16="http://schemas.microsoft.com/office/drawing/2014/main" id="{DF9128E6-2C4F-46AE-83F9-9757C43B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6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FF"/>
                </a:solidFill>
              </a:rPr>
              <a:t>Church-Turing Thesis: All algorithms are computable</a:t>
            </a:r>
          </a:p>
        </p:txBody>
      </p:sp>
      <p:sp>
        <p:nvSpPr>
          <p:cNvPr id="6167" name="Line 21">
            <a:extLst>
              <a:ext uri="{FF2B5EF4-FFF2-40B4-BE49-F238E27FC236}">
                <a16:creationId xmlns:a16="http://schemas.microsoft.com/office/drawing/2014/main" id="{24AD4DF9-9B5F-4FDB-A5F4-7B2B7A6C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438400"/>
            <a:ext cx="0" cy="609600"/>
          </a:xfrm>
          <a:prstGeom prst="line">
            <a:avLst/>
          </a:prstGeom>
          <a:noFill/>
          <a:ln w="15875">
            <a:solidFill>
              <a:srgbClr val="CC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2">
            <a:extLst>
              <a:ext uri="{FF2B5EF4-FFF2-40B4-BE49-F238E27FC236}">
                <a16:creationId xmlns:a16="http://schemas.microsoft.com/office/drawing/2014/main" id="{2AA5203C-CEF2-456C-B46F-CACB1BB28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0" cy="1295400"/>
          </a:xfrm>
          <a:prstGeom prst="line">
            <a:avLst/>
          </a:prstGeom>
          <a:noFill/>
          <a:ln w="15875">
            <a:solidFill>
              <a:srgbClr val="CC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3">
            <a:extLst>
              <a:ext uri="{FF2B5EF4-FFF2-40B4-BE49-F238E27FC236}">
                <a16:creationId xmlns:a16="http://schemas.microsoft.com/office/drawing/2014/main" id="{33D76E59-5B3A-4C93-BB72-CEE2113B2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3810000"/>
            <a:ext cx="0" cy="685800"/>
          </a:xfrm>
          <a:prstGeom prst="line">
            <a:avLst/>
          </a:prstGeom>
          <a:noFill/>
          <a:ln w="15875">
            <a:solidFill>
              <a:srgbClr val="CC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4">
            <a:extLst>
              <a:ext uri="{FF2B5EF4-FFF2-40B4-BE49-F238E27FC236}">
                <a16:creationId xmlns:a16="http://schemas.microsoft.com/office/drawing/2014/main" id="{BA1F0674-9006-4778-858A-BEE2FF5C3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209800"/>
            <a:ext cx="0" cy="1143000"/>
          </a:xfrm>
          <a:prstGeom prst="line">
            <a:avLst/>
          </a:prstGeom>
          <a:noFill/>
          <a:ln w="15875">
            <a:solidFill>
              <a:srgbClr val="CC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2F2F4278-0F1A-47C0-8BBE-6843389EA39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98891D-F346-4455-BB22-A5CEA54E7B1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B42284A6-5F4A-4974-A98E-DC0FD96153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2DFF1E76-0523-4A61-8661-5BDB50997E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A23AC-679D-4ABC-A454-B2005B10AD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524A6863-6DA9-4CE0-8F0F-27F983C93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1104900"/>
          </a:xfrm>
        </p:spPr>
        <p:txBody>
          <a:bodyPr/>
          <a:lstStyle/>
          <a:p>
            <a:r>
              <a:rPr lang="en-US" altLang="en-US" sz="3600"/>
              <a:t>Example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F8C5F75F-68E0-40D1-8B88-FDB536324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620000" cy="1295400"/>
          </a:xfrm>
        </p:spPr>
        <p:txBody>
          <a:bodyPr/>
          <a:lstStyle/>
          <a:p>
            <a:r>
              <a:rPr lang="en-US" altLang="en-US" sz="2800"/>
              <a:t>A Prolog program of six facts</a:t>
            </a:r>
          </a:p>
          <a:p>
            <a:r>
              <a:rPr lang="en-US" altLang="en-US" sz="2800"/>
              <a:t>Defining a </a:t>
            </a:r>
            <a:r>
              <a:rPr lang="en-US" altLang="en-US" sz="2800" i="1">
                <a:solidFill>
                  <a:srgbClr val="0000FF"/>
                </a:solidFill>
              </a:rPr>
              <a:t>predicate</a:t>
            </a: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parent</a:t>
            </a:r>
            <a:r>
              <a:rPr lang="en-US" altLang="en-US" sz="2800"/>
              <a:t> of </a:t>
            </a:r>
            <a:r>
              <a:rPr lang="en-US" altLang="en-US" sz="2800" i="1">
                <a:solidFill>
                  <a:srgbClr val="FF0000"/>
                </a:solidFill>
              </a:rPr>
              <a:t>arity</a:t>
            </a:r>
            <a:r>
              <a:rPr lang="en-US" altLang="en-US" sz="280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B0793D2C-2DC3-4BCA-B170-D4224166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95400"/>
            <a:ext cx="6172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parent(herbert,jean).</a:t>
            </a: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8013426B-BDA5-4E24-83BB-80DC07D1E1A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C8746-1626-4918-8CAC-47134622029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621F89D8-ABEE-4C0C-825C-D20C77253C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4E401F31-CCA0-4D26-8E94-D39A55A02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EC9AF-F155-43EE-A755-40389471A4B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D6B65995-8FAD-458D-8D58-75F973FCD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SWI-Prolog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6E98C599-67F5-43B4-A7EF-98D5A9F4D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7696200" cy="609600"/>
          </a:xfrm>
        </p:spPr>
        <p:txBody>
          <a:bodyPr/>
          <a:lstStyle/>
          <a:p>
            <a:r>
              <a:rPr lang="en-US" altLang="en-US"/>
              <a:t>Prompting for a query with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?-</a:t>
            </a:r>
          </a:p>
        </p:txBody>
      </p:sp>
      <p:sp>
        <p:nvSpPr>
          <p:cNvPr id="17415" name="Text Box 4">
            <a:extLst>
              <a:ext uri="{FF2B5EF4-FFF2-40B4-BE49-F238E27FC236}">
                <a16:creationId xmlns:a16="http://schemas.microsoft.com/office/drawing/2014/main" id="{D42E81C6-8B11-449E-80A2-CD674595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68580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SWI-Prolog (Version 3.4.2)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1990-2000 University of Amsterdam.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policy: GPL-2 (see www.gnu.org)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help, use ?- help(Topic). or ?- apropos(Word).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endParaRPr lang="en-US" altLang="en-US" sz="1600" b="1"/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BAC60087-FE5F-4454-A021-F9BFD900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"/>
            <a:ext cx="330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 Prolog language system</a:t>
            </a:r>
          </a:p>
        </p:txBody>
      </p:sp>
      <p:sp>
        <p:nvSpPr>
          <p:cNvPr id="17417" name="Rectangle 6">
            <a:extLst>
              <a:ext uri="{FF2B5EF4-FFF2-40B4-BE49-F238E27FC236}">
                <a16:creationId xmlns:a16="http://schemas.microsoft.com/office/drawing/2014/main" id="{F2220292-8CD0-4587-8FDC-80F02124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465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hlinkClick r:id="rId2"/>
              </a:rPr>
              <a:t>http://www.swi-prolog.org/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258C5F4E-7FEA-40B4-9A29-E5E9C8BB9A1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B8CBD2-998B-48B0-8683-2FB30F0F7AC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D57F6E6E-8321-458D-93B2-C28148F4FD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6BBC6A89-4C12-4D7A-93B7-034D0D05A1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35054-3C69-42BF-9631-8A97F17C68C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18E3E641-CC52-458A-8811-551461E8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419600" cy="838200"/>
          </a:xfrm>
        </p:spPr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consult</a:t>
            </a:r>
            <a:r>
              <a:rPr lang="en-US" altLang="en-US" sz="2800"/>
              <a:t> Predicate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0A4118EB-8768-41B5-8E70-AAB0C79FF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7924800" cy="1600200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consult </a:t>
            </a:r>
            <a:r>
              <a:rPr lang="en-US" sz="2800" dirty="0">
                <a:latin typeface="+mj-lt"/>
              </a:rPr>
              <a:t>is a predefined  </a:t>
            </a:r>
            <a:r>
              <a:rPr lang="en-US" sz="2800" dirty="0"/>
              <a:t>predicate to read a prolog program from a file into the database</a:t>
            </a:r>
          </a:p>
          <a:p>
            <a:pPr>
              <a:defRPr/>
            </a:pPr>
            <a:r>
              <a:rPr lang="en-US" sz="2800" b="1" dirty="0">
                <a:latin typeface="Courier New" pitchFamily="49" charset="0"/>
              </a:rPr>
              <a:t>relations.pl </a:t>
            </a:r>
            <a:r>
              <a:rPr lang="en-US" sz="2800" dirty="0"/>
              <a:t> contains the  </a:t>
            </a:r>
            <a:r>
              <a:rPr lang="en-US" sz="2800" b="1" dirty="0">
                <a:latin typeface="Courier New" pitchFamily="49" charset="0"/>
              </a:rPr>
              <a:t>parent</a:t>
            </a:r>
            <a:r>
              <a:rPr lang="en-US" sz="2800" dirty="0"/>
              <a:t> facts</a:t>
            </a:r>
          </a:p>
        </p:txBody>
      </p:sp>
      <p:sp>
        <p:nvSpPr>
          <p:cNvPr id="18439" name="Text Box 4">
            <a:extLst>
              <a:ext uri="{FF2B5EF4-FFF2-40B4-BE49-F238E27FC236}">
                <a16:creationId xmlns:a16="http://schemas.microsoft.com/office/drawing/2014/main" id="{004736F0-76CC-455D-8CF2-A63135F14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617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consult(relations).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relations compiled 0.00 sec, 0 bytes</a:t>
            </a:r>
            <a:b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endParaRPr lang="en-US" altLang="en-US" sz="1800"/>
          </a:p>
        </p:txBody>
      </p:sp>
      <p:sp>
        <p:nvSpPr>
          <p:cNvPr id="18440" name="Text Box 5">
            <a:extLst>
              <a:ext uri="{FF2B5EF4-FFF2-40B4-BE49-F238E27FC236}">
                <a16:creationId xmlns:a16="http://schemas.microsoft.com/office/drawing/2014/main" id="{3634EF90-F36F-4101-B381-F0082268F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62200"/>
            <a:ext cx="4267200" cy="15684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parent(herbert,jean).</a:t>
            </a:r>
            <a:endParaRPr lang="en-US" altLang="en-US" sz="1600"/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id="{5F7DE9CD-5DD9-4CB7-8BF4-4D8085A5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57400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relations.pl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C871A4F1-D142-4733-A53D-A4038E8EF7D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5A37C-5025-445C-A4C0-9973F2F9E9E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A4D89337-9F17-42AA-8B66-1EC2852AE1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3C123ACF-F2A2-44D0-8755-D44E5C92BC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48AC7-CF41-4813-97AD-57A052A65D6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2254163-5416-4A14-857B-6587C7978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0" y="228600"/>
            <a:ext cx="4191000" cy="7620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Simple Queries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E676579-D949-4A5C-8E39-A889279EE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3528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query asks the language system to </a:t>
            </a:r>
            <a:r>
              <a:rPr lang="en-US" altLang="en-US">
                <a:solidFill>
                  <a:srgbClr val="CC0000"/>
                </a:solidFill>
              </a:rPr>
              <a:t>prove </a:t>
            </a:r>
            <a:r>
              <a:rPr lang="en-US" altLang="en-US"/>
              <a:t>something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answer will be </a:t>
            </a:r>
            <a:r>
              <a:rPr lang="en-US" altLang="en-US" b="1">
                <a:latin typeface="Courier New" panose="02070309020205020404" pitchFamily="49" charset="0"/>
              </a:rPr>
              <a:t>Yes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No</a:t>
            </a:r>
          </a:p>
          <a:p>
            <a:pPr>
              <a:lnSpc>
                <a:spcPct val="90000"/>
              </a:lnSpc>
            </a:pPr>
            <a:r>
              <a:rPr lang="en-US" altLang="en-US"/>
              <a:t>(Some queries, like </a:t>
            </a:r>
            <a:r>
              <a:rPr lang="en-US" altLang="en-US" b="1">
                <a:latin typeface="Courier New" panose="02070309020205020404" pitchFamily="49" charset="0"/>
              </a:rPr>
              <a:t>consult</a:t>
            </a:r>
            <a:r>
              <a:rPr lang="en-US" altLang="en-US"/>
              <a:t>, are executed only for their </a:t>
            </a:r>
            <a:r>
              <a:rPr lang="en-US" altLang="en-US">
                <a:solidFill>
                  <a:srgbClr val="0000FF"/>
                </a:solidFill>
              </a:rPr>
              <a:t>side-effects</a:t>
            </a:r>
            <a:r>
              <a:rPr lang="en-US" altLang="en-US"/>
              <a:t>)</a:t>
            </a:r>
          </a:p>
        </p:txBody>
      </p:sp>
      <p:sp>
        <p:nvSpPr>
          <p:cNvPr id="19463" name="Text Box 5">
            <a:extLst>
              <a:ext uri="{FF2B5EF4-FFF2-40B4-BE49-F238E27FC236}">
                <a16:creationId xmlns:a16="http://schemas.microsoft.com/office/drawing/2014/main" id="{4B2BCED6-0377-4B20-855E-B59CE5CA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4267200" cy="15684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parent(herbert,jean).</a:t>
            </a:r>
            <a:endParaRPr lang="en-US" altLang="en-US" sz="160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906B39-AC0A-41D9-BCF8-C357B053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143000"/>
            <a:ext cx="5334000" cy="223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?-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parent(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margaret,kent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Yes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?-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parent(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fred,pebbles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?-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382503EE-E347-4E0F-A80A-3161A8DE894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3C130-FC69-4743-9D24-8A1150EA13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B2C64A2F-C509-4BA7-A50B-117856D783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5C49984C-AB3B-41EB-94C8-F781DF3AC9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FA295-E83C-4A87-9431-8E44C85E126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0CA2C3A-F0DC-4DEF-943E-0097D4390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Period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E958A9C5-E240-48C5-99F8-01353B603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7924800" cy="1143000"/>
          </a:xfrm>
        </p:spPr>
        <p:txBody>
          <a:bodyPr/>
          <a:lstStyle/>
          <a:p>
            <a:r>
              <a:rPr lang="en-US" altLang="en-US"/>
              <a:t>Queries can take multiple lines, prompts for more input with </a:t>
            </a:r>
            <a:r>
              <a:rPr lang="en-US" altLang="en-US" b="1">
                <a:latin typeface="Courier New" panose="02070309020205020404" pitchFamily="49" charset="0"/>
              </a:rPr>
              <a:t>|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ended by a period.  </a:t>
            </a:r>
          </a:p>
        </p:txBody>
      </p:sp>
      <p:sp>
        <p:nvSpPr>
          <p:cNvPr id="20487" name="Text Box 4">
            <a:extLst>
              <a:ext uri="{FF2B5EF4-FFF2-40B4-BE49-F238E27FC236}">
                <a16:creationId xmlns:a16="http://schemas.microsoft.com/office/drawing/2014/main" id="{30AAF6C5-DE83-4ABF-AD82-1185477F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51000"/>
            <a:ext cx="4800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880C038A-F032-4C3B-B489-F554CDE4F99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0542D1-1B86-4B32-8AC2-E1FDE478732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7D885CCA-A340-4ABC-85A0-C43666C9C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473AF3F2-739B-4F49-B5EA-240F340B70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3101D-DFE7-4DAB-A4C5-7520F553B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ADF70241-5731-4AE9-A68F-3C70C711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altLang="en-US"/>
              <a:t>Queries With Variables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C5320AA6-1E5A-4869-A3E6-85F9B3510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7772400" cy="1295400"/>
          </a:xfrm>
        </p:spPr>
        <p:txBody>
          <a:bodyPr/>
          <a:lstStyle/>
          <a:p>
            <a:r>
              <a:rPr lang="en-US" altLang="en-US"/>
              <a:t>The Prolog system </a:t>
            </a:r>
            <a:r>
              <a:rPr lang="en-US" altLang="en-US">
                <a:solidFill>
                  <a:srgbClr val="0000FF"/>
                </a:solidFill>
              </a:rPr>
              <a:t>shows the bindings</a:t>
            </a:r>
            <a:r>
              <a:rPr lang="en-US" altLang="en-US"/>
              <a:t> that can </a:t>
            </a:r>
            <a:r>
              <a:rPr lang="en-US" altLang="en-US">
                <a:solidFill>
                  <a:srgbClr val="CC0000"/>
                </a:solidFill>
              </a:rPr>
              <a:t>prove</a:t>
            </a:r>
            <a:r>
              <a:rPr lang="en-US" altLang="en-US"/>
              <a:t> the query</a:t>
            </a: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180BB46D-8CF7-428C-9E6F-0D2C2479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42672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parent(P,jean).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herbert 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parent(P,esther).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altLang="en-US" sz="2400"/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D9F0A149-AA19-4001-B47D-13C1918B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85800"/>
            <a:ext cx="23622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/>
              <a:t>Here, it waits for input.  We hit Enter to make it proceed.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F50134EE-38A9-4E02-A798-CF2A0E869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52400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5">
            <a:extLst>
              <a:ext uri="{FF2B5EF4-FFF2-40B4-BE49-F238E27FC236}">
                <a16:creationId xmlns:a16="http://schemas.microsoft.com/office/drawing/2014/main" id="{7E1A54F8-8D34-4AEF-845B-37183E11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9800"/>
            <a:ext cx="3429000" cy="14160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</a:t>
            </a:r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1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1E906305-1483-4782-88D9-DD6F1B0309D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7D5FF-A912-4349-B470-861DB89EC91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7A1E9E7A-FF77-4046-BB5C-888C6174D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F55ECF68-1283-451B-B243-BC22AB4CC4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F2AE2-8617-427F-9ACA-6C2BA0A9B5C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41B661D1-322B-474F-9459-00D73BDE0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Flexibility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239BEA16-1BD1-4925-8EF7-A079148AC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Variables</a:t>
            </a:r>
            <a:r>
              <a:rPr lang="en-US" altLang="en-US"/>
              <a:t> can appear in any or all positions in a query: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parent(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Parent</a:t>
            </a:r>
            <a:r>
              <a:rPr lang="en-US" altLang="en-US" b="1">
                <a:latin typeface="Courier New" panose="02070309020205020404" pitchFamily="49" charset="0"/>
              </a:rPr>
              <a:t>,jean)</a:t>
            </a:r>
            <a:r>
              <a:rPr lang="en-US" altLang="en-US"/>
              <a:t>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parent(esther,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Child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parent(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Parent</a:t>
            </a:r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Child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  <a:endParaRPr lang="en-US" altLang="en-US"/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parent(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Person</a:t>
            </a:r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Person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8CFBD20E-E522-4213-8E1B-3CB52DF04C4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4C272-00DC-4533-99E4-9FE6FE29056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5997AD36-F96F-406B-9C7B-7BC4CBE6B0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34E4A19C-AC74-418B-86BF-EF6EDD0490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F7F73F-F531-4B27-956D-AE417B15BF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4D89C584-05A3-46C1-8825-5165BA058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6477000" cy="723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conjunctive query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5E78D4BC-30AC-49DB-B84F-D2337928D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The Prolog system tries prove them all (using </a:t>
            </a:r>
            <a:r>
              <a:rPr lang="en-US" altLang="en-US">
                <a:solidFill>
                  <a:srgbClr val="0000FF"/>
                </a:solidFill>
              </a:rPr>
              <a:t>a single set of bindings</a:t>
            </a:r>
            <a:r>
              <a:rPr lang="en-US" altLang="en-US"/>
              <a:t>) 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3FEF7BAE-187D-45E7-AEB2-DEE8AE09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7772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parent(margaret,X), parent(X,holly).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kim 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400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FD788C50-30AE-4DCD-9BE1-6709E43C6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52600"/>
            <a:ext cx="182563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EFE3FC53-80DD-43DD-B3A8-C34B1D5B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20764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 (logical and)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562" name="Text Box 5">
            <a:extLst>
              <a:ext uri="{FF2B5EF4-FFF2-40B4-BE49-F238E27FC236}">
                <a16:creationId xmlns:a16="http://schemas.microsoft.com/office/drawing/2014/main" id="{6B885720-935F-4A5A-A996-497F3BCE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3429000" cy="14160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</a:t>
            </a:r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1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B527DBA7-9B73-44B6-9971-F31F582FBF6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7A2DE0-8DC1-4E6F-BDB8-17D2C708DE7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1EC911F4-A204-4273-8067-6B3C2DD142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291FED31-541A-4148-A011-8511D87D86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D29C74-0293-491E-8190-F6D3864939C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8644E69E-C235-4B85-80C0-4E102BDEF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 altLang="en-US"/>
              <a:t>Multiple Solutions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B493BB76-9299-49D6-9372-A68B86BD4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There might be more than one way to prove the query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By typing 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  <a:r>
              <a:rPr lang="en-US" altLang="en-US"/>
              <a:t> rather than Enter, you ask the Prolog system to find more</a:t>
            </a:r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FFB55F2F-77DA-405C-A6C6-433F09CEC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5410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parent(margaret,Child).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= kim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= kent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altLang="en-US" sz="2400"/>
          </a:p>
        </p:txBody>
      </p:sp>
      <p:sp>
        <p:nvSpPr>
          <p:cNvPr id="24584" name="Oval 5">
            <a:extLst>
              <a:ext uri="{FF2B5EF4-FFF2-40B4-BE49-F238E27FC236}">
                <a16:creationId xmlns:a16="http://schemas.microsoft.com/office/drawing/2014/main" id="{D0E5432E-719B-4F32-9931-09077007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28800"/>
            <a:ext cx="5334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Freeform 6">
            <a:extLst>
              <a:ext uri="{FF2B5EF4-FFF2-40B4-BE49-F238E27FC236}">
                <a16:creationId xmlns:a16="http://schemas.microsoft.com/office/drawing/2014/main" id="{8F87B51C-F13A-4C67-A7AF-67909C1C015D}"/>
              </a:ext>
            </a:extLst>
          </p:cNvPr>
          <p:cNvSpPr>
            <a:spLocks/>
          </p:cNvSpPr>
          <p:nvPr/>
        </p:nvSpPr>
        <p:spPr bwMode="auto">
          <a:xfrm>
            <a:off x="3276600" y="2057400"/>
            <a:ext cx="228600" cy="393700"/>
          </a:xfrm>
          <a:custGeom>
            <a:avLst/>
            <a:gdLst>
              <a:gd name="T0" fmla="*/ 0 w 240"/>
              <a:gd name="T1" fmla="*/ 2147483646 h 248"/>
              <a:gd name="T2" fmla="*/ 2147483646 w 240"/>
              <a:gd name="T3" fmla="*/ 2147483646 h 248"/>
              <a:gd name="T4" fmla="*/ 2147483646 w 240"/>
              <a:gd name="T5" fmla="*/ 2147483646 h 248"/>
              <a:gd name="T6" fmla="*/ 2147483646 w 240"/>
              <a:gd name="T7" fmla="*/ 2147483646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8"/>
              <a:gd name="T14" fmla="*/ 240 w 24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8">
                <a:moveTo>
                  <a:pt x="0" y="8"/>
                </a:moveTo>
                <a:cubicBezTo>
                  <a:pt x="4" y="4"/>
                  <a:pt x="8" y="0"/>
                  <a:pt x="48" y="8"/>
                </a:cubicBezTo>
                <a:cubicBezTo>
                  <a:pt x="88" y="16"/>
                  <a:pt x="240" y="16"/>
                  <a:pt x="240" y="56"/>
                </a:cubicBezTo>
                <a:cubicBezTo>
                  <a:pt x="240" y="96"/>
                  <a:pt x="144" y="172"/>
                  <a:pt x="48" y="248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7">
            <a:extLst>
              <a:ext uri="{FF2B5EF4-FFF2-40B4-BE49-F238E27FC236}">
                <a16:creationId xmlns:a16="http://schemas.microsoft.com/office/drawing/2014/main" id="{CB3E0A8C-2E79-4897-B075-AE3BCB0F62EE}"/>
              </a:ext>
            </a:extLst>
          </p:cNvPr>
          <p:cNvSpPr>
            <a:spLocks/>
          </p:cNvSpPr>
          <p:nvPr/>
        </p:nvSpPr>
        <p:spPr bwMode="auto">
          <a:xfrm>
            <a:off x="3352800" y="2819400"/>
            <a:ext cx="228600" cy="393700"/>
          </a:xfrm>
          <a:custGeom>
            <a:avLst/>
            <a:gdLst>
              <a:gd name="T0" fmla="*/ 0 w 240"/>
              <a:gd name="T1" fmla="*/ 2147483646 h 248"/>
              <a:gd name="T2" fmla="*/ 2147483646 w 240"/>
              <a:gd name="T3" fmla="*/ 2147483646 h 248"/>
              <a:gd name="T4" fmla="*/ 2147483646 w 240"/>
              <a:gd name="T5" fmla="*/ 2147483646 h 248"/>
              <a:gd name="T6" fmla="*/ 2147483646 w 240"/>
              <a:gd name="T7" fmla="*/ 2147483646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8"/>
              <a:gd name="T14" fmla="*/ 240 w 24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8">
                <a:moveTo>
                  <a:pt x="0" y="8"/>
                </a:moveTo>
                <a:cubicBezTo>
                  <a:pt x="4" y="4"/>
                  <a:pt x="8" y="0"/>
                  <a:pt x="48" y="8"/>
                </a:cubicBezTo>
                <a:cubicBezTo>
                  <a:pt x="88" y="16"/>
                  <a:pt x="240" y="16"/>
                  <a:pt x="240" y="56"/>
                </a:cubicBezTo>
                <a:cubicBezTo>
                  <a:pt x="240" y="96"/>
                  <a:pt x="144" y="172"/>
                  <a:pt x="48" y="248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Oval 8">
            <a:extLst>
              <a:ext uri="{FF2B5EF4-FFF2-40B4-BE49-F238E27FC236}">
                <a16:creationId xmlns:a16="http://schemas.microsoft.com/office/drawing/2014/main" id="{D352AE3F-BB2A-4B21-B0A4-BBA4F50A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5334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8" name="Text Box 5">
            <a:extLst>
              <a:ext uri="{FF2B5EF4-FFF2-40B4-BE49-F238E27FC236}">
                <a16:creationId xmlns:a16="http://schemas.microsoft.com/office/drawing/2014/main" id="{A995AD70-81C9-4DBF-BAAB-D3B6A004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76400"/>
            <a:ext cx="3429000" cy="14160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</a:t>
            </a:r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1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EDF2AE9D-6AE3-464F-9474-9B0AC5E270A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ABCB3-FC8F-4A49-B101-A75B6F79D22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4556C9BA-C3B3-4865-87F6-7AACE2F941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524BE29E-7234-4764-AE0E-03DA8F7F0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858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BB7036-E5A8-42C2-B958-4680935DD46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34772F10-F738-405B-AF1C-33F764FC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229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parent(Parent,kim), parent(Grandparent,Parent).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margaret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Grandparent = esther 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= margaret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Grandparent = herbert 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altLang="en-US" sz="2000"/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CD4742EA-FE39-4213-B168-46928265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3429000" cy="14160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</a:t>
            </a:r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1600">
              <a:solidFill>
                <a:srgbClr val="7030A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E47B105-4E9F-4070-AC26-1C76B4F31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parent(esther,Child),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parent(Child,Grandchild),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parent(Grandchild,GreatGrandchild).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endParaRPr lang="en-US" altLang="en-US" sz="20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7723A2-4440-49E1-8D16-5003A97F8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229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Child = margaret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Grandchild = kim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GreatGrandchild = holly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D8C8DFCA-EE34-48ED-A4BA-423BACA37E30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1891B-419E-4610-894E-EB1D5510D23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3D786C88-109D-4E4C-80B0-ED00519CB4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DF587A1C-7A68-4D43-8EBB-8C4DD2EC23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8B405D-25B1-425A-AA15-76249CAC2D4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B1FBB3F5-8418-43F8-9230-0DD786AF1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762000"/>
          </a:xfrm>
        </p:spPr>
        <p:txBody>
          <a:bodyPr/>
          <a:lstStyle/>
          <a:p>
            <a:r>
              <a:rPr lang="en-US" altLang="en-US" sz="3600" b="1">
                <a:solidFill>
                  <a:srgbClr val="0000FF"/>
                </a:solidFill>
              </a:rPr>
              <a:t>Logic: </a:t>
            </a:r>
            <a:r>
              <a:rPr lang="en-US" altLang="en-US" sz="2800" b="1">
                <a:solidFill>
                  <a:srgbClr val="FF0000"/>
                </a:solidFill>
              </a:rPr>
              <a:t>Define truth</a:t>
            </a:r>
            <a:r>
              <a:rPr lang="en-US" altLang="en-US" sz="2800" b="1">
                <a:solidFill>
                  <a:srgbClr val="0000FF"/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</a:rPr>
              <a:t>to see what is true</a:t>
            </a:r>
          </a:p>
        </p:txBody>
      </p:sp>
      <p:sp>
        <p:nvSpPr>
          <p:cNvPr id="8198" name="Text Box 19">
            <a:extLst>
              <a:ext uri="{FF2B5EF4-FFF2-40B4-BE49-F238E27FC236}">
                <a16:creationId xmlns:a16="http://schemas.microsoft.com/office/drawing/2014/main" id="{C153671E-3CA4-497F-B21E-AF8859DB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90600"/>
            <a:ext cx="5562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Truth value: true (T), false (F)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Atoms: a, b, .....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Operators: </a:t>
            </a:r>
            <a:r>
              <a:rPr lang="en-US" altLang="en-US">
                <a:sym typeface="Symbol" panose="05050102010706020507" pitchFamily="18" charset="2"/>
              </a:rPr>
              <a:t>     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Terms: wffs (predicates)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5.  Quantifiers:  </a:t>
            </a:r>
            <a:r>
              <a:rPr lang="zh-TW" altLang="en-US">
                <a:ea typeface="新細明體" panose="020B0604030504040204" pitchFamily="18" charset="-120"/>
                <a:sym typeface="Symbol" panose="05050102010706020507" pitchFamily="18" charset="2"/>
              </a:rPr>
              <a:t>  </a:t>
            </a:r>
            <a:r>
              <a:rPr lang="en-US" altLang="zh-TW">
                <a:ea typeface="新細明體" panose="020B0604030504040204" pitchFamily="18" charset="-120"/>
                <a:sym typeface="Symbol" panose="05050102010706020507" pitchFamily="18" charset="2"/>
              </a:rPr>
              <a:t>(variables)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8199" name="Text Box 21">
            <a:extLst>
              <a:ext uri="{FF2B5EF4-FFF2-40B4-BE49-F238E27FC236}">
                <a16:creationId xmlns:a16="http://schemas.microsoft.com/office/drawing/2014/main" id="{1B4CDFCF-5906-4C86-AE62-2536A87E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054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We have them all in Prolog!!</a:t>
            </a:r>
          </a:p>
        </p:txBody>
      </p:sp>
      <p:sp>
        <p:nvSpPr>
          <p:cNvPr id="8200" name="Text Box 22">
            <a:extLst>
              <a:ext uri="{FF2B5EF4-FFF2-40B4-BE49-F238E27FC236}">
                <a16:creationId xmlns:a16="http://schemas.microsoft.com/office/drawing/2014/main" id="{BED8F464-A1A3-41BB-8304-1F29A5D67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(A method of theorem proving )</a:t>
            </a:r>
          </a:p>
        </p:txBody>
      </p:sp>
      <p:sp>
        <p:nvSpPr>
          <p:cNvPr id="8201" name="Text Box 23">
            <a:extLst>
              <a:ext uri="{FF2B5EF4-FFF2-40B4-BE49-F238E27FC236}">
                <a16:creationId xmlns:a16="http://schemas.microsoft.com/office/drawing/2014/main" id="{BD2843AD-67CE-4238-81D4-A1B7C17B3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4648200" cy="9540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Resolution Principle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J.A. Robinson (1965)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7DBEA802-BEBC-42C1-B761-F15A4463669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47D9DD-EBC8-4847-8776-6FDE9969225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A5116877-48A9-4D23-AC74-1CE9317B53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49954184-3554-422E-AC32-A3E843A3F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F769B-AE98-438B-A5BC-60C2CF5DA2E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26DB5E1-86F3-48D0-A3A9-AA1899A65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5791200" cy="533400"/>
          </a:xfrm>
        </p:spPr>
        <p:txBody>
          <a:bodyPr/>
          <a:lstStyle/>
          <a:p>
            <a:r>
              <a:rPr lang="en-US" altLang="en-US" sz="3200"/>
              <a:t>A Rule </a:t>
            </a:r>
            <a:r>
              <a:rPr lang="en-US" altLang="en-US" sz="3200">
                <a:solidFill>
                  <a:srgbClr val="0000FF"/>
                </a:solidFill>
              </a:rPr>
              <a:t>( a predicate definition)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3D6DFB53-AA35-4D51-864E-7FD6F6E8D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7772400" cy="1295400"/>
          </a:xfrm>
        </p:spPr>
        <p:txBody>
          <a:bodyPr/>
          <a:lstStyle/>
          <a:p>
            <a:r>
              <a:rPr lang="en-US" altLang="en-US" sz="2400"/>
              <a:t>A rule says how to prove something: to prove the head, prove the conditions</a:t>
            </a:r>
          </a:p>
          <a:p>
            <a:r>
              <a:rPr lang="en-US" altLang="en-US" sz="2400"/>
              <a:t>To prove </a:t>
            </a:r>
            <a:r>
              <a:rPr lang="en-US" altLang="en-US" sz="2400" b="1">
                <a:latin typeface="Courier New" panose="02070309020205020404" pitchFamily="49" charset="0"/>
              </a:rPr>
              <a:t>greatgrandparent(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esther,holly</a:t>
            </a:r>
            <a:r>
              <a:rPr lang="en-US" altLang="en-US" sz="2400" b="1">
                <a:latin typeface="Courier New" panose="02070309020205020404" pitchFamily="49" charset="0"/>
              </a:rPr>
              <a:t>)</a:t>
            </a:r>
            <a:r>
              <a:rPr lang="en-US" altLang="en-US" sz="2400"/>
              <a:t>, </a:t>
            </a:r>
          </a:p>
          <a:p>
            <a:pPr>
              <a:buFont typeface="Monotype Sorts" charset="2"/>
              <a:buNone/>
            </a:pPr>
            <a:endParaRPr lang="en-US" altLang="en-US" sz="2400"/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AC983248-454A-41D0-A674-BE26A5AD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0"/>
            <a:ext cx="556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greatgrandparent(GGP,GGC)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parent(GGP,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GP,P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,GGC).</a:t>
            </a:r>
            <a:endParaRPr lang="en-US" altLang="en-US" sz="2000"/>
          </a:p>
        </p:txBody>
      </p:sp>
      <p:sp>
        <p:nvSpPr>
          <p:cNvPr id="23560" name="Oval 5">
            <a:extLst>
              <a:ext uri="{FF2B5EF4-FFF2-40B4-BE49-F238E27FC236}">
                <a16:creationId xmlns:a16="http://schemas.microsoft.com/office/drawing/2014/main" id="{9F1D9336-3E8D-46D5-97C7-156179C2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505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Text Box 6">
            <a:extLst>
              <a:ext uri="{FF2B5EF4-FFF2-40B4-BE49-F238E27FC236}">
                <a16:creationId xmlns:a16="http://schemas.microsoft.com/office/drawing/2014/main" id="{87F1F889-AFFB-432B-8ED9-0EF3C628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71800"/>
            <a:ext cx="145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conditions</a:t>
            </a:r>
          </a:p>
        </p:txBody>
      </p:sp>
      <p:sp>
        <p:nvSpPr>
          <p:cNvPr id="23562" name="Text Box 8">
            <a:extLst>
              <a:ext uri="{FF2B5EF4-FFF2-40B4-BE49-F238E27FC236}">
                <a16:creationId xmlns:a16="http://schemas.microsoft.com/office/drawing/2014/main" id="{F5AEBAF6-E0CC-4DCE-B9D6-6BE025DA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95400"/>
            <a:ext cx="217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head </a:t>
            </a:r>
            <a:r>
              <a:rPr lang="en-US" altLang="en-US" sz="2400">
                <a:solidFill>
                  <a:srgbClr val="0000FF"/>
                </a:solidFill>
              </a:rPr>
              <a:t>(predicate)</a:t>
            </a:r>
          </a:p>
        </p:txBody>
      </p:sp>
      <p:cxnSp>
        <p:nvCxnSpPr>
          <p:cNvPr id="23563" name="AutoShape 9">
            <a:extLst>
              <a:ext uri="{FF2B5EF4-FFF2-40B4-BE49-F238E27FC236}">
                <a16:creationId xmlns:a16="http://schemas.microsoft.com/office/drawing/2014/main" id="{C490835D-F080-4DF9-809F-0F500C02530F}"/>
              </a:ext>
            </a:extLst>
          </p:cNvPr>
          <p:cNvCxnSpPr>
            <a:cxnSpLocks noChangeShapeType="1"/>
            <a:stCxn id="23561" idx="1"/>
            <a:endCxn id="23560" idx="6"/>
          </p:cNvCxnSpPr>
          <p:nvPr/>
        </p:nvCxnSpPr>
        <p:spPr bwMode="auto">
          <a:xfrm flipH="1" flipV="1">
            <a:off x="5181600" y="2895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Line 10">
            <a:extLst>
              <a:ext uri="{FF2B5EF4-FFF2-40B4-BE49-F238E27FC236}">
                <a16:creationId xmlns:a16="http://schemas.microsoft.com/office/drawing/2014/main" id="{F6FEF63B-5225-49F5-9DBE-4D62DFB7D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12">
            <a:extLst>
              <a:ext uri="{FF2B5EF4-FFF2-40B4-BE49-F238E27FC236}">
                <a16:creationId xmlns:a16="http://schemas.microsoft.com/office/drawing/2014/main" id="{90C7EBE5-82EB-42B6-9B0C-7037AA7A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2192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if </a:t>
            </a:r>
          </a:p>
        </p:txBody>
      </p:sp>
      <p:sp>
        <p:nvSpPr>
          <p:cNvPr id="23566" name="Freeform 13">
            <a:extLst>
              <a:ext uri="{FF2B5EF4-FFF2-40B4-BE49-F238E27FC236}">
                <a16:creationId xmlns:a16="http://schemas.microsoft.com/office/drawing/2014/main" id="{D4CA4D8C-ADEA-435C-BB8A-E24844EAF6F7}"/>
              </a:ext>
            </a:extLst>
          </p:cNvPr>
          <p:cNvSpPr>
            <a:spLocks/>
          </p:cNvSpPr>
          <p:nvPr/>
        </p:nvSpPr>
        <p:spPr bwMode="auto">
          <a:xfrm>
            <a:off x="6172200" y="1524000"/>
            <a:ext cx="1600200" cy="635000"/>
          </a:xfrm>
          <a:custGeom>
            <a:avLst/>
            <a:gdLst>
              <a:gd name="T0" fmla="*/ 0 w 1008"/>
              <a:gd name="T1" fmla="*/ 2147483646 h 400"/>
              <a:gd name="T2" fmla="*/ 2147483646 w 1008"/>
              <a:gd name="T3" fmla="*/ 2147483646 h 400"/>
              <a:gd name="T4" fmla="*/ 2147483646 w 1008"/>
              <a:gd name="T5" fmla="*/ 2147483646 h 400"/>
              <a:gd name="T6" fmla="*/ 0 60000 65536"/>
              <a:gd name="T7" fmla="*/ 0 60000 65536"/>
              <a:gd name="T8" fmla="*/ 0 60000 65536"/>
              <a:gd name="T9" fmla="*/ 0 w 1008"/>
              <a:gd name="T10" fmla="*/ 0 h 400"/>
              <a:gd name="T11" fmla="*/ 1008 w 1008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00">
                <a:moveTo>
                  <a:pt x="0" y="400"/>
                </a:moveTo>
                <a:cubicBezTo>
                  <a:pt x="180" y="264"/>
                  <a:pt x="360" y="128"/>
                  <a:pt x="528" y="64"/>
                </a:cubicBezTo>
                <a:cubicBezTo>
                  <a:pt x="696" y="0"/>
                  <a:pt x="852" y="8"/>
                  <a:pt x="1008" y="1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AF5EBC7C-D93E-4C0E-BC16-FD570606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62600"/>
            <a:ext cx="797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GP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en-US" sz="1800" b="1"/>
              <a:t>(</a:t>
            </a:r>
            <a:r>
              <a:rPr lang="en-US" altLang="en-US" sz="1800" b="1">
                <a:latin typeface="Courier New" panose="02070309020205020404" pitchFamily="49" charset="0"/>
              </a:rPr>
              <a:t>parent(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esther,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GP</a:t>
            </a:r>
            <a:r>
              <a:rPr lang="en-US" altLang="en-US" sz="1800" b="1">
                <a:latin typeface="Courier New" panose="02070309020205020404" pitchFamily="49" charset="0"/>
              </a:rPr>
              <a:t>)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 </a:t>
            </a:r>
            <a:r>
              <a:rPr lang="en-US" altLang="en-US" sz="1800" b="1">
                <a:latin typeface="Courier New" panose="02070309020205020404" pitchFamily="49" charset="0"/>
              </a:rPr>
              <a:t>parent(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GP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1800" b="1">
                <a:latin typeface="Courier New" panose="02070309020205020404" pitchFamily="49" charset="0"/>
              </a:rPr>
              <a:t>)</a:t>
            </a:r>
            <a:r>
              <a:rPr lang="en-US" altLang="en-US" sz="1800" b="1"/>
              <a:t>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altLang="en-US" sz="1800" b="1"/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parent(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,holly</a:t>
            </a:r>
            <a:r>
              <a:rPr lang="en-US" altLang="en-US" sz="1800" b="1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E310E2B-2E7B-4664-9A74-D7465A52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fact  </a:t>
            </a:r>
            <a:r>
              <a:rPr lang="en-US" sz="2000" kern="0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greatgrandparent</a:t>
            </a:r>
            <a:r>
              <a:rPr lang="en-US" sz="2000" kern="0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(tom, john).</a:t>
            </a:r>
            <a:endParaRPr lang="en-US" sz="2000" kern="0" dirty="0">
              <a:solidFill>
                <a:srgbClr val="0000FF"/>
              </a:solidFill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 build="p"/>
      <p:bldP spid="23559" grpId="0"/>
      <p:bldP spid="23560" grpId="0" animBg="1"/>
      <p:bldP spid="23561" grpId="0"/>
      <p:bldP spid="23562" grpId="0"/>
      <p:bldP spid="23565" grpId="0"/>
      <p:bldP spid="235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97EB5CF9-775C-47B5-865E-8E62C2DD476F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731A8-D27F-497E-B1A6-32388BBE213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DA524B6B-E93F-4601-B1D1-F8714D43A7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4EFB5D76-87AD-4171-8989-AF4FA4AD6B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ECA55-9923-48EC-B2A3-4EA96887EAD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AED76357-787D-4183-8674-04795077B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5943600" cy="419100"/>
          </a:xfrm>
        </p:spPr>
        <p:txBody>
          <a:bodyPr/>
          <a:lstStyle/>
          <a:p>
            <a:r>
              <a:rPr lang="en-US" altLang="en-US" sz="4000"/>
              <a:t>A Program with a Rule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5E94C57D-5F62-446B-BE93-A3634EF7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program consists of a list of </a:t>
            </a:r>
            <a:r>
              <a:rPr lang="en-US" altLang="en-US" i="1">
                <a:solidFill>
                  <a:srgbClr val="0000FF"/>
                </a:solidFill>
              </a:rPr>
              <a:t>clauses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rgbClr val="0000FF"/>
                </a:solidFill>
              </a:rPr>
              <a:t>clause </a:t>
            </a:r>
            <a:r>
              <a:rPr lang="en-US" altLang="en-US"/>
              <a:t>is either a fact or a rule, and ends with a period</a:t>
            </a:r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BAB43739-EB7B-4F31-B713-829B17B5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31925"/>
            <a:ext cx="7467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greatgrandparent(GGP,GGC) :- </a:t>
            </a:r>
            <a:b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parent(GGP,GP), parent(GP,P), parent(P,GGC).</a:t>
            </a:r>
            <a:endParaRPr lang="en-US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47FBEFED-216C-4BF9-843A-58B192B8E33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50C5B-DB33-4288-96DE-7A576460D48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220662DE-3F8E-4DBF-B325-480E8689BB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5717C84F-B8B2-4E94-AF67-9A7BC9BCA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F62E02-BB24-4DDA-ADB6-36AC3ECF408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B3B1D3C6-D04F-40F6-9BD2-9C19A82DF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18BC8670-9F44-4744-A670-0917355A6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Internally, there are intermediate </a:t>
            </a:r>
            <a:r>
              <a:rPr lang="en-US" altLang="en-US" i="1"/>
              <a:t>goals: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first goal is the initial query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next is what remains to be proved after transforming the first goal using one of the </a:t>
            </a:r>
            <a:r>
              <a:rPr lang="en-US" altLang="en-US">
                <a:solidFill>
                  <a:srgbClr val="0000FF"/>
                </a:solidFill>
              </a:rPr>
              <a:t>clauses</a:t>
            </a:r>
            <a:r>
              <a:rPr lang="en-US" altLang="en-US"/>
              <a:t> (in this case, the </a:t>
            </a:r>
            <a:r>
              <a:rPr lang="en-US" altLang="en-US">
                <a:solidFill>
                  <a:srgbClr val="0000FF"/>
                </a:solidFill>
              </a:rPr>
              <a:t>greatgrandparent rule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And so on, until nothing remains to be proved</a:t>
            </a:r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50551927-CDF7-43AE-A838-EAFFB62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70000"/>
            <a:ext cx="7010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greatgrandparent(esther,GreatGrandchild).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GreatGrandchild = holly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576BED0F-2241-454C-A7F0-34FCDA86CF73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38D5F-83B9-41A9-BE9C-9191C3D1BE3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300227BE-C270-427F-90C4-7B1D97D5B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ABAB5A3B-283D-4904-9194-2D980796CC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CF2F6F-EE62-4984-A433-531CED7438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E5769968-670D-40BF-A0A8-EB2E08C8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esther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,GreatGrandchild)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B0316FA8-B065-46AE-ACA1-EA650A7B9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F95591AC-A16E-4FCB-ACC3-966CD76B9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9342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1.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2.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3.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4.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5.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6.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parent(herbert,jean).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0000"/>
                </a:solidFill>
                <a:cs typeface="Courier New" panose="02070309020205020404" pitchFamily="49" charset="0"/>
              </a:rPr>
              <a:t>7.  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greatgrandparent(GGP,GGC) :- 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parent(GGP,GP), parent(GP,P), parent(P,GGC).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FDF61D49-2307-492E-B3FD-89417A3E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parent(esther,GP), parent(GP,P), parent(P,GreatGrandchild)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E159531F-34CB-4C7A-95DD-F97E0EA0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10088"/>
            <a:ext cx="822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parent(margaret,P), parent(P,GreatGrandchild)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227B9C7B-4F04-46B0-A932-F0F97026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parent(kim,GreatGrandchild) </a:t>
            </a:r>
            <a:endParaRPr lang="en-US" altLang="en-US" sz="1800"/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0B0BBFEE-3988-4032-98A3-3D920412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766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Clause 7, binding </a:t>
            </a:r>
            <a:r>
              <a:rPr lang="en-US" altLang="en-US" sz="1800" b="1">
                <a:latin typeface="Courier New" panose="02070309020205020404" pitchFamily="49" charset="0"/>
              </a:rPr>
              <a:t>GGP</a:t>
            </a:r>
            <a:r>
              <a:rPr lang="en-US" altLang="en-US" sz="1800"/>
              <a:t> to </a:t>
            </a:r>
            <a:r>
              <a:rPr lang="en-US" altLang="en-US" sz="1800" b="1">
                <a:latin typeface="Courier New" panose="02070309020205020404" pitchFamily="49" charset="0"/>
              </a:rPr>
              <a:t>esther</a:t>
            </a:r>
            <a:r>
              <a:rPr lang="en-US" altLang="en-US" sz="1800"/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GGC</a:t>
            </a:r>
            <a:r>
              <a:rPr lang="en-US" altLang="en-US" sz="1800"/>
              <a:t> to </a:t>
            </a:r>
            <a:r>
              <a:rPr lang="en-US" altLang="en-US" sz="1800" b="1">
                <a:latin typeface="Courier New" panose="02070309020205020404" pitchFamily="49" charset="0"/>
              </a:rPr>
              <a:t>GreatGrandChild</a:t>
            </a:r>
          </a:p>
        </p:txBody>
      </p:sp>
      <p:sp>
        <p:nvSpPr>
          <p:cNvPr id="29708" name="AutoShape 12">
            <a:extLst>
              <a:ext uri="{FF2B5EF4-FFF2-40B4-BE49-F238E27FC236}">
                <a16:creationId xmlns:a16="http://schemas.microsoft.com/office/drawing/2014/main" id="{CA323485-3E82-4D92-8438-271E54C3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7" name="AutoShape 13">
            <a:extLst>
              <a:ext uri="{FF2B5EF4-FFF2-40B4-BE49-F238E27FC236}">
                <a16:creationId xmlns:a16="http://schemas.microsoft.com/office/drawing/2014/main" id="{4C7B66F2-D790-4933-B338-B844019F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14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8" name="AutoShape 14">
            <a:extLst>
              <a:ext uri="{FF2B5EF4-FFF2-40B4-BE49-F238E27FC236}">
                <a16:creationId xmlns:a16="http://schemas.microsoft.com/office/drawing/2014/main" id="{103C3549-C9C1-4E4A-BBC3-861D6532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9" name="AutoShape 15">
            <a:extLst>
              <a:ext uri="{FF2B5EF4-FFF2-40B4-BE49-F238E27FC236}">
                <a16:creationId xmlns:a16="http://schemas.microsoft.com/office/drawing/2014/main" id="{8475DF6A-7FBC-450C-BAD0-4C26A95BF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91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6174831E-7211-491D-8A9E-F2DA8514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Clause 4, binding </a:t>
            </a:r>
            <a:r>
              <a:rPr lang="en-US" altLang="en-US" sz="1800" b="1">
                <a:latin typeface="Courier New" panose="02070309020205020404" pitchFamily="49" charset="0"/>
              </a:rPr>
              <a:t>GP</a:t>
            </a:r>
            <a:r>
              <a:rPr lang="en-US" altLang="en-US" sz="1800"/>
              <a:t> to </a:t>
            </a:r>
            <a:r>
              <a:rPr lang="en-US" altLang="en-US" sz="1800" b="1">
                <a:latin typeface="Courier New" panose="02070309020205020404" pitchFamily="49" charset="0"/>
              </a:rPr>
              <a:t>margaret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CEC7E07A-A3BA-4971-BB0C-C29E9C7B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67288"/>
            <a:ext cx="701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Clause 2, binding </a:t>
            </a:r>
            <a:r>
              <a:rPr lang="en-US" altLang="en-US" sz="1800" b="1">
                <a:latin typeface="Courier New" panose="02070309020205020404" pitchFamily="49" charset="0"/>
              </a:rPr>
              <a:t>P</a:t>
            </a:r>
            <a:r>
              <a:rPr lang="en-US" altLang="en-US" sz="1800"/>
              <a:t> to </a:t>
            </a:r>
            <a:r>
              <a:rPr lang="en-US" altLang="en-US" sz="1800" b="1">
                <a:latin typeface="Courier New" panose="02070309020205020404" pitchFamily="49" charset="0"/>
              </a:rPr>
              <a:t>kim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AEA5A499-B771-4AE9-9CD6-E7463FBD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05488"/>
            <a:ext cx="701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Clause 1, binding </a:t>
            </a:r>
            <a:r>
              <a:rPr lang="en-US" altLang="en-US" sz="1800" b="1">
                <a:latin typeface="Courier New" panose="02070309020205020404" pitchFamily="49" charset="0"/>
              </a:rPr>
              <a:t>GreatGrandchild</a:t>
            </a:r>
            <a:r>
              <a:rPr lang="en-US" altLang="en-US" sz="1800"/>
              <a:t> to </a:t>
            </a:r>
            <a:r>
              <a:rPr lang="en-US" altLang="en-US" sz="1800" b="1">
                <a:latin typeface="Courier New" panose="02070309020205020404" pitchFamily="49" charset="0"/>
              </a:rPr>
              <a:t>holly</a:t>
            </a:r>
          </a:p>
        </p:txBody>
      </p:sp>
      <p:sp>
        <p:nvSpPr>
          <p:cNvPr id="29715" name="Rectangle 21">
            <a:extLst>
              <a:ext uri="{FF2B5EF4-FFF2-40B4-BE49-F238E27FC236}">
                <a16:creationId xmlns:a16="http://schemas.microsoft.com/office/drawing/2014/main" id="{1ACDB268-A81C-420E-B6FB-60B18B16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9716" name="Rectangle 22">
            <a:extLst>
              <a:ext uri="{FF2B5EF4-FFF2-40B4-BE49-F238E27FC236}">
                <a16:creationId xmlns:a16="http://schemas.microsoft.com/office/drawing/2014/main" id="{2D7A9D42-4B51-4CBC-8C11-16B6A10F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0292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9717" name="Text Box 23">
            <a:extLst>
              <a:ext uri="{FF2B5EF4-FFF2-40B4-BE49-F238E27FC236}">
                <a16:creationId xmlns:a16="http://schemas.microsoft.com/office/drawing/2014/main" id="{9C314E57-5B74-4533-B2AB-0EE545DB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"/>
            <a:ext cx="2397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How it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3" grpId="0"/>
      <p:bldP spid="26634" grpId="0"/>
      <p:bldP spid="26637" grpId="0" animBg="1"/>
      <p:bldP spid="26638" grpId="0" animBg="1"/>
      <p:bldP spid="26639" grpId="0" animBg="1"/>
      <p:bldP spid="26640" grpId="0"/>
      <p:bldP spid="26641" grpId="0"/>
      <p:bldP spid="266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D89A76F6-7A63-4EC4-BBE8-095CF8C655F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10E48-D09B-4AFE-A91E-89E6AF6AC4A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CBD0CFD9-549B-4DDC-8284-5E1AE3811A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87BEC694-5B86-433B-B7BE-534D54D056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22BE9-2BB3-44DA-8EFD-57854FDDAC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6FE3212-AFA9-46C6-9455-7D32B65D9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486400" cy="457200"/>
          </a:xfrm>
        </p:spPr>
        <p:txBody>
          <a:bodyPr/>
          <a:lstStyle/>
          <a:p>
            <a:r>
              <a:rPr lang="en-US" altLang="en-US" sz="3600"/>
              <a:t>Rules Using Other Rules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79CA62F4-90F6-48AF-82E0-EB55D7474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352800"/>
            <a:ext cx="7772400" cy="685800"/>
          </a:xfrm>
        </p:spPr>
        <p:txBody>
          <a:bodyPr/>
          <a:lstStyle/>
          <a:p>
            <a:r>
              <a:rPr lang="en-US" altLang="en-US"/>
              <a:t>Same relation, defined indirectly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30727" name="Text Box 4">
            <a:extLst>
              <a:ext uri="{FF2B5EF4-FFF2-40B4-BE49-F238E27FC236}">
                <a16:creationId xmlns:a16="http://schemas.microsoft.com/office/drawing/2014/main" id="{ACC06131-E9DF-42C1-88EB-26660601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0"/>
            <a:ext cx="6096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grandparent(GP,GC) :-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parent(GP,P), parent(P,GC).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greatgrandparent(GGP,GGC) :-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grandparent(GGP,P), parent(P,GGC).</a:t>
            </a:r>
            <a:endParaRPr lang="en-US" altLang="en-US" sz="2000"/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18227F6F-9197-4AE6-B4AE-8C88888E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6553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400"/>
              <a:t>Both clauses use a variable </a:t>
            </a:r>
            <a:r>
              <a:rPr lang="en-US" altLang="en-US" sz="2400" b="1">
                <a:latin typeface="Courier New" panose="02070309020205020404" pitchFamily="49" charset="0"/>
              </a:rPr>
              <a:t>P.</a:t>
            </a:r>
            <a:r>
              <a:rPr lang="en-US" altLang="en-US" sz="2400" b="1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0000FF"/>
                </a:solidFill>
              </a:rPr>
              <a:t>The scope of the definition of a variable is the clause that contains it</a:t>
            </a:r>
          </a:p>
        </p:txBody>
      </p:sp>
      <p:sp>
        <p:nvSpPr>
          <p:cNvPr id="30729" name="Rectangle 6">
            <a:extLst>
              <a:ext uri="{FF2B5EF4-FFF2-40B4-BE49-F238E27FC236}">
                <a16:creationId xmlns:a16="http://schemas.microsoft.com/office/drawing/2014/main" id="{C717EE43-2C65-4999-97D9-B8CB4624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5867400" cy="914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7">
            <a:extLst>
              <a:ext uri="{FF2B5EF4-FFF2-40B4-BE49-F238E27FC236}">
                <a16:creationId xmlns:a16="http://schemas.microsoft.com/office/drawing/2014/main" id="{DCA64B5B-209A-4548-A0D6-3E62CEF4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58674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7D8E18EE-7F08-4666-8ABD-A5B365E5144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13448-1F30-41A5-B5AE-970BBAE039D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34021918-BF38-46BC-BFE3-C584FFC70B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2DEFF57A-5728-49E1-B6BD-F88B96368A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57EA8B-09B4-435C-9378-47CE42F07E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29CC5C4E-5735-499C-BEE4-FA2C44019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733800" cy="685800"/>
          </a:xfrm>
        </p:spPr>
        <p:txBody>
          <a:bodyPr/>
          <a:lstStyle/>
          <a:p>
            <a:r>
              <a:rPr lang="en-US" altLang="en-US" sz="3600">
                <a:solidFill>
                  <a:srgbClr val="0000FF"/>
                </a:solidFill>
              </a:rPr>
              <a:t>Recursive Rules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5BCB7C11-2667-49C3-890D-5B5282A06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X</a:t>
            </a:r>
            <a:r>
              <a:rPr lang="en-US" altLang="en-US" sz="2800"/>
              <a:t> is an ancestor of </a:t>
            </a:r>
            <a:r>
              <a:rPr lang="en-US" altLang="en-US" sz="2800" b="1">
                <a:latin typeface="Courier New" panose="02070309020205020404" pitchFamily="49" charset="0"/>
              </a:rPr>
              <a:t>Y</a:t>
            </a:r>
            <a:r>
              <a:rPr lang="en-US" altLang="en-US" sz="2800"/>
              <a:t> if: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Base case</a:t>
            </a:r>
            <a:r>
              <a:rPr lang="en-US" altLang="en-US" sz="2400"/>
              <a:t>: </a:t>
            </a:r>
            <a:r>
              <a:rPr lang="en-US" altLang="en-US" sz="2400" b="1">
                <a:latin typeface="Courier New" panose="02070309020205020404" pitchFamily="49" charset="0"/>
              </a:rPr>
              <a:t>X</a:t>
            </a:r>
            <a:r>
              <a:rPr lang="en-US" altLang="en-US" sz="2400"/>
              <a:t> is a parent of </a:t>
            </a:r>
            <a:r>
              <a:rPr lang="en-US" altLang="en-US" sz="2400" b="1">
                <a:latin typeface="Courier New" panose="02070309020205020404" pitchFamily="49" charset="0"/>
              </a:rPr>
              <a:t>Y.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Recursive case</a:t>
            </a:r>
            <a:r>
              <a:rPr lang="en-US" altLang="en-US" sz="2400"/>
              <a:t>: there is some </a:t>
            </a:r>
            <a:r>
              <a:rPr lang="en-US" altLang="en-US" sz="2400" b="1">
                <a:latin typeface="Courier New" panose="02070309020205020404" pitchFamily="49" charset="0"/>
              </a:rPr>
              <a:t>Z</a:t>
            </a:r>
            <a:r>
              <a:rPr lang="en-US" altLang="en-US" sz="2400"/>
              <a:t> such that, </a:t>
            </a:r>
            <a:r>
              <a:rPr lang="en-US" altLang="en-US" sz="2400" b="1">
                <a:latin typeface="Courier New" panose="02070309020205020404" pitchFamily="49" charset="0"/>
              </a:rPr>
              <a:t>Z</a:t>
            </a:r>
            <a:r>
              <a:rPr lang="en-US" altLang="en-US" sz="2400"/>
              <a:t> is a parent of </a:t>
            </a:r>
            <a:r>
              <a:rPr lang="en-US" altLang="en-US" sz="2400" b="1">
                <a:latin typeface="Courier New" panose="02070309020205020404" pitchFamily="49" charset="0"/>
              </a:rPr>
              <a:t>Y</a:t>
            </a:r>
            <a:r>
              <a:rPr lang="en-US" altLang="en-US" sz="2400"/>
              <a:t>, and </a:t>
            </a:r>
            <a:r>
              <a:rPr lang="en-US" altLang="en-US" sz="2400" b="1">
                <a:latin typeface="Courier New" panose="02070309020205020404" pitchFamily="49" charset="0"/>
              </a:rPr>
              <a:t>X</a:t>
            </a:r>
            <a:r>
              <a:rPr lang="en-US" altLang="en-US" sz="2400"/>
              <a:t> is an ancestor of </a:t>
            </a:r>
            <a:r>
              <a:rPr lang="en-US" altLang="en-US" sz="2400" b="1">
                <a:latin typeface="Courier New" panose="02070309020205020404" pitchFamily="49" charset="0"/>
              </a:rPr>
              <a:t>Z.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800"/>
              <a:t>Prolog tries rules </a:t>
            </a:r>
            <a:r>
              <a:rPr lang="en-US" altLang="en-US" sz="2800">
                <a:solidFill>
                  <a:srgbClr val="0000FF"/>
                </a:solidFill>
              </a:rPr>
              <a:t>in the order of their definitions, </a:t>
            </a:r>
            <a:r>
              <a:rPr lang="en-US" altLang="en-US" sz="2800">
                <a:solidFill>
                  <a:srgbClr val="FF0000"/>
                </a:solidFill>
              </a:rPr>
              <a:t>so put base-case rules and facts first</a:t>
            </a:r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92957939-9CF9-4C93-9E44-A30F3AD9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6019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ancestor(X,Y) :- parent(X,Y).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ancestor(X,Y) :-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parent(Z,Y), ancestor(X,Z).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3D27F50D-9665-4837-BEDE-F0089D1416E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2E052-D478-4692-B2D7-DE4DC05BD23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0679D3A0-6ED2-4E88-B3F0-9EE52E951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B03D56F0-EC4B-4008-9728-52A152A5E1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F1B8FE-1FDD-46F5-B970-475B38917B1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2773" name="Text Box 2">
            <a:extLst>
              <a:ext uri="{FF2B5EF4-FFF2-40B4-BE49-F238E27FC236}">
                <a16:creationId xmlns:a16="http://schemas.microsoft.com/office/drawing/2014/main" id="{DE020863-3C6A-41D4-AB59-8F32A008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7772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ancestor(jean,jean).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ancestor(kim,holly).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ancestor(A,holly).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kim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margaret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esther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herbert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133F8297-1919-4903-BEB9-61086127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95400"/>
            <a:ext cx="3429000" cy="1416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parent(kim,holly).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parent(margaret,kim).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parent(margaret,kent).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parent(esther,margaret).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parent(herbert,margaret).</a:t>
            </a:r>
            <a:b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parent(herbert,jean</a:t>
            </a:r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1600">
              <a:solidFill>
                <a:srgbClr val="7030A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B87D408-D8E6-4907-93FC-E29B0180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429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ancestor(X,Y) :- parent(X,Y).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ancestor(X,Y) :-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parent(Z,Y), ancestor(X,Z).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CAC43EA4-9046-4F9E-AB14-9F58358769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16220A-A3D9-4670-963C-9D799CDB085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D53AD097-BF90-412D-8CF0-ACA2959565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B0A038B1-699A-46AC-8813-BBC067600C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87C36-D770-4340-9D11-31026B0F8D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F206A1D0-721A-467C-BC11-ECDE38531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04900"/>
          </a:xfrm>
        </p:spPr>
        <p:txBody>
          <a:bodyPr/>
          <a:lstStyle/>
          <a:p>
            <a:r>
              <a:rPr lang="en-US" altLang="en-US"/>
              <a:t>Syntax Of Prolog</a:t>
            </a: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9057DABE-2F18-4C19-A1B9-086BF060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1981200"/>
          </a:xfrm>
        </p:spPr>
        <p:txBody>
          <a:bodyPr/>
          <a:lstStyle/>
          <a:p>
            <a:r>
              <a:rPr lang="en-US" altLang="en-US"/>
              <a:t>You have seen the </a:t>
            </a:r>
            <a:r>
              <a:rPr lang="en-US" altLang="en-US">
                <a:solidFill>
                  <a:srgbClr val="FF0000"/>
                </a:solidFill>
              </a:rPr>
              <a:t>complete</a:t>
            </a:r>
            <a:r>
              <a:rPr lang="en-US" altLang="en-US"/>
              <a:t> core syntax: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Prolog is a very simple language. Syntactically, it is!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5309AAE-F93F-4701-8B39-E9ACFF27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670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clause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fact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rule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fact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rule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:-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DDBAE6C-D954-4CDF-99A4-A55FB651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6934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constant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variable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compound-term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constant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real number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atom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compound-term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atom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EBC4A448-CE24-455B-8F51-FFFBEEED6321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47E63-A8BE-4CD5-ABB1-1D8D02A0DEE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307FB76B-1983-4D0C-BC98-1EF6084EC2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2D0AC8DD-F58C-463F-833C-61C5A70BD5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E18E19-DFD4-4B4F-92DD-4CD103C5DB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58C350BD-DB72-4367-8D0A-47025D70F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3429000" cy="876300"/>
          </a:xfrm>
        </p:spPr>
        <p:txBody>
          <a:bodyPr/>
          <a:lstStyle/>
          <a:p>
            <a:r>
              <a:rPr lang="en-US" altLang="en-US" sz="2400"/>
              <a:t>1.  The </a:t>
            </a:r>
            <a:r>
              <a:rPr lang="en-US" altLang="en-US" sz="2400">
                <a:solidFill>
                  <a:srgbClr val="0000FF"/>
                </a:solidFill>
              </a:rPr>
              <a:t>Procedural </a:t>
            </a:r>
            <a:r>
              <a:rPr lang="en-US" altLang="en-US" sz="2400"/>
              <a:t>Side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7FEEF316-E5AD-44BE-B0CD-21C7051D0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4676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rule says how to prove something, i.e., </a:t>
            </a:r>
            <a:r>
              <a:rPr lang="en-US" altLang="en-US" sz="2400">
                <a:solidFill>
                  <a:srgbClr val="0000FF"/>
                </a:solidFill>
              </a:rPr>
              <a:t>specifies proof procedures</a:t>
            </a:r>
            <a:r>
              <a:rPr lang="en-US" altLang="en-US" sz="2400"/>
              <a:t> for queries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BA424E2B-904D-4E49-92FA-92B48DE9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greatgrandparent(GGP,GGC) :-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parent(GGP,GP), parent(GP,P), parent(P,GGC).</a:t>
            </a:r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53C70DE6-ABF1-4979-BFA7-ABFDDAAB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5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Two Faces of Prolog: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739F860A-581C-4A5D-B608-C53E54CE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5638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To prove </a:t>
            </a:r>
            <a:r>
              <a:rPr lang="en-US" altLang="en-US" sz="1800" b="1">
                <a:latin typeface="Courier New" panose="02070309020205020404" pitchFamily="49" charset="0"/>
              </a:rPr>
              <a:t>greatgrandparent(GGP,GGC)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find some </a:t>
            </a:r>
            <a:r>
              <a:rPr lang="en-US" altLang="en-US" sz="1800" b="1">
                <a:latin typeface="Courier New" panose="02070309020205020404" pitchFamily="49" charset="0"/>
              </a:rPr>
              <a:t>GP</a:t>
            </a:r>
            <a:r>
              <a:rPr lang="en-US" altLang="en-US" sz="2400"/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prove </a:t>
            </a:r>
            <a:r>
              <a:rPr lang="en-US" altLang="en-US" sz="1800" b="1">
                <a:latin typeface="Courier New" panose="02070309020205020404" pitchFamily="49" charset="0"/>
              </a:rPr>
              <a:t>parent(GGP,GP)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prove</a:t>
            </a:r>
            <a:r>
              <a:rPr lang="en-US" altLang="en-US" sz="1800" b="1">
                <a:latin typeface="Courier New" panose="02070309020205020404" pitchFamily="49" charset="0"/>
              </a:rPr>
              <a:t> parent(GP,P)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prove </a:t>
            </a:r>
            <a:r>
              <a:rPr lang="en-US" altLang="en-US" sz="1800" b="1">
                <a:latin typeface="Courier New" panose="02070309020205020404" pitchFamily="49" charset="0"/>
              </a:rPr>
              <a:t>parent(P,GGC)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3E5B69C0-E961-4D64-A708-7812878DB221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0E44B-70D3-4794-B80A-5E342E27F9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AE58A99E-FD3D-4D23-8847-7B7BC5E889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19C30558-9348-47A9-8AB0-39165798CD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DB88A-DE53-4FF0-9069-A54E11265F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0C858B1-0F25-4673-8AE1-7EBC9F747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3657600" cy="685800"/>
          </a:xfrm>
        </p:spPr>
        <p:txBody>
          <a:bodyPr/>
          <a:lstStyle/>
          <a:p>
            <a:r>
              <a:rPr lang="en-US" altLang="en-US" sz="2400" b="1"/>
              <a:t>2. The </a:t>
            </a:r>
            <a:r>
              <a:rPr lang="en-US" altLang="en-US" sz="2400" b="1">
                <a:solidFill>
                  <a:srgbClr val="0000FF"/>
                </a:solidFill>
              </a:rPr>
              <a:t>Declarative</a:t>
            </a:r>
            <a:r>
              <a:rPr lang="en-US" altLang="en-US" sz="2400" b="1"/>
              <a:t> Side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29DCBA6C-0EB4-44F6-A589-2BB3BE3C8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3124200"/>
          </a:xfrm>
        </p:spPr>
        <p:txBody>
          <a:bodyPr/>
          <a:lstStyle/>
          <a:p>
            <a:r>
              <a:rPr lang="en-US" altLang="en-US"/>
              <a:t>A rule is a logical assertion:</a:t>
            </a:r>
          </a:p>
          <a:p>
            <a:pPr lvl="1"/>
            <a:r>
              <a:rPr lang="en-US" altLang="en-US"/>
              <a:t>For all bindings of </a:t>
            </a:r>
            <a:r>
              <a:rPr lang="en-US" altLang="en-US" sz="2000" b="1">
                <a:latin typeface="Courier New" panose="02070309020205020404" pitchFamily="49" charset="0"/>
              </a:rPr>
              <a:t>GGP</a:t>
            </a:r>
            <a:r>
              <a:rPr lang="en-US" altLang="en-US"/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GP</a:t>
            </a:r>
            <a:r>
              <a:rPr lang="en-US" altLang="en-US"/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P</a:t>
            </a:r>
            <a:r>
              <a:rPr lang="en-US" altLang="en-US"/>
              <a:t>, and </a:t>
            </a:r>
            <a:r>
              <a:rPr lang="en-US" altLang="en-US" sz="2000" b="1">
                <a:latin typeface="Courier New" panose="02070309020205020404" pitchFamily="49" charset="0"/>
              </a:rPr>
              <a:t>GGC</a:t>
            </a:r>
            <a:r>
              <a:rPr lang="en-US" altLang="en-US"/>
              <a:t>, if </a:t>
            </a:r>
            <a:r>
              <a:rPr lang="en-US" altLang="en-US" sz="2000" b="1">
                <a:latin typeface="Courier New" panose="02070309020205020404" pitchFamily="49" charset="0"/>
              </a:rPr>
              <a:t>parent(GGP,GP)</a:t>
            </a:r>
            <a:r>
              <a:rPr lang="en-US" altLang="en-US"/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parent(GP,P)</a:t>
            </a:r>
            <a:r>
              <a:rPr lang="en-US" altLang="en-US"/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parent(P,GGC)</a:t>
            </a:r>
            <a:r>
              <a:rPr lang="en-US" altLang="en-US"/>
              <a:t>, then </a:t>
            </a:r>
            <a:r>
              <a:rPr lang="en-US" altLang="en-US" sz="2000" b="1">
                <a:latin typeface="Courier New" panose="02070309020205020404" pitchFamily="49" charset="0"/>
              </a:rPr>
              <a:t>greatgrandparent(GGP,GGC)</a:t>
            </a:r>
          </a:p>
          <a:p>
            <a:r>
              <a:rPr lang="en-US" altLang="en-US"/>
              <a:t>It just makes an assertion:</a:t>
            </a: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B6692A85-0204-4280-AA50-ECDAD4BE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8" name="Object 4">
            <a:extLst>
              <a:ext uri="{FF2B5EF4-FFF2-40B4-BE49-F238E27FC236}">
                <a16:creationId xmlns:a16="http://schemas.microsoft.com/office/drawing/2014/main" id="{84B549B4-9259-4BF3-A3CA-C2CBE7DF5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91000"/>
          <a:ext cx="76962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r:id="rId3" imgW="4483100" imgH="431800" progId="Equation.3">
                  <p:embed/>
                </p:oleObj>
              </mc:Choice>
              <mc:Fallback>
                <p:oleObj r:id="rId3" imgW="4483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76962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7">
            <a:extLst>
              <a:ext uri="{FF2B5EF4-FFF2-40B4-BE49-F238E27FC236}">
                <a16:creationId xmlns:a16="http://schemas.microsoft.com/office/drawing/2014/main" id="{517BFA7C-98E1-4D42-AC20-0E4EE1BA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575213D3-AAD2-4282-BB24-6C4ABDA1F244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AC372-9742-4969-A5DD-F09F299987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9EAC8297-70EE-488C-A7B9-52FCBE68E0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3AE46B33-2ECF-4809-B99D-3560BF55EC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D7E3C-EB4C-45B6-8CA3-1A6702F16FB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0AE185C-3C64-4CE0-88C6-A3CA1EC0D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96AAF3B-B77D-487F-A160-1E23FDF40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Everything in Prolog is built from </a:t>
            </a:r>
            <a:r>
              <a:rPr lang="en-US" altLang="en-US" i="1">
                <a:solidFill>
                  <a:srgbClr val="0000FF"/>
                </a:solidFill>
              </a:rPr>
              <a:t>terms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Prolog programs</a:t>
            </a:r>
          </a:p>
          <a:p>
            <a:pPr lvl="1"/>
            <a:r>
              <a:rPr lang="en-US" altLang="en-US"/>
              <a:t>The data manipulated by Prolog programs</a:t>
            </a:r>
          </a:p>
          <a:p>
            <a:r>
              <a:rPr lang="en-US" altLang="en-US"/>
              <a:t>Three kinds of terms:</a:t>
            </a:r>
          </a:p>
          <a:p>
            <a:pPr lvl="1"/>
            <a:r>
              <a:rPr lang="en-US" altLang="en-US">
                <a:solidFill>
                  <a:srgbClr val="0000FF"/>
                </a:solidFill>
              </a:rPr>
              <a:t>Constants</a:t>
            </a:r>
            <a:r>
              <a:rPr lang="en-US" altLang="en-US"/>
              <a:t>: integers, real numbers, atoms</a:t>
            </a:r>
          </a:p>
          <a:p>
            <a:pPr lvl="1"/>
            <a:r>
              <a:rPr lang="en-US" altLang="en-US">
                <a:solidFill>
                  <a:srgbClr val="0000FF"/>
                </a:solidFill>
              </a:rPr>
              <a:t>Variables</a:t>
            </a:r>
          </a:p>
          <a:p>
            <a:pPr lvl="1"/>
            <a:r>
              <a:rPr lang="en-US" altLang="en-US">
                <a:solidFill>
                  <a:srgbClr val="0000FF"/>
                </a:solidFill>
              </a:rPr>
              <a:t>Compound terms </a:t>
            </a:r>
            <a:r>
              <a:rPr lang="en-US" altLang="en-US"/>
              <a:t>(predicates)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CC6F628D-6085-439B-9AD4-1A764BE4032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43093F-E6C3-49B2-B4C3-EB8AED89EB4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286BE479-D604-42AE-B8A3-5EBB507EED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C096C0CF-74D2-4F48-8A52-BEB123A3EB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D1CD2-D625-42D7-9B61-F9451973EA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4311AB1D-01F5-4100-936A-DFA63DED6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Declarative Languages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E8C42531-C265-42AC-BE49-F166140C8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piece of the program corresponds to a simple </a:t>
            </a:r>
            <a:r>
              <a:rPr lang="en-US" altLang="en-US">
                <a:solidFill>
                  <a:srgbClr val="0000FF"/>
                </a:solidFill>
              </a:rPr>
              <a:t>mathematical abstraction</a:t>
            </a:r>
          </a:p>
          <a:p>
            <a:pPr lvl="1"/>
            <a:r>
              <a:rPr lang="en-US" altLang="en-US"/>
              <a:t>Prolog clauses – formulas in </a:t>
            </a:r>
            <a:r>
              <a:rPr lang="en-US" altLang="en-US">
                <a:solidFill>
                  <a:srgbClr val="CC0000"/>
                </a:solidFill>
              </a:rPr>
              <a:t>first-order logic</a:t>
            </a:r>
          </a:p>
          <a:p>
            <a:pPr lvl="1"/>
            <a:r>
              <a:rPr lang="en-US" altLang="en-US"/>
              <a:t>ML fun definitions – </a:t>
            </a:r>
            <a:r>
              <a:rPr lang="en-US" altLang="en-US">
                <a:solidFill>
                  <a:srgbClr val="CC0000"/>
                </a:solidFill>
              </a:rPr>
              <a:t>functions </a:t>
            </a:r>
          </a:p>
          <a:p>
            <a:r>
              <a:rPr lang="en-US" altLang="en-US"/>
              <a:t>Many people use </a:t>
            </a:r>
            <a:r>
              <a:rPr lang="en-US" altLang="en-US" i="1">
                <a:solidFill>
                  <a:srgbClr val="0000FF"/>
                </a:solidFill>
              </a:rPr>
              <a:t>declarative</a:t>
            </a:r>
            <a:r>
              <a:rPr lang="en-US" altLang="en-US"/>
              <a:t> as the opposite of </a:t>
            </a:r>
            <a:r>
              <a:rPr lang="en-US" altLang="en-US" i="1">
                <a:solidFill>
                  <a:srgbClr val="0000FF"/>
                </a:solidFill>
              </a:rPr>
              <a:t>imperative</a:t>
            </a:r>
            <a:r>
              <a:rPr lang="en-US" altLang="en-US"/>
              <a:t>, including both logic languages and functional languages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FC785EB1-FFF6-44B4-B97B-210454A1380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11DE5-FBC4-4663-9AD5-AD017B21C93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68ACE98B-8F46-4161-AFC8-A016CCADC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317FF58D-53C5-48C2-ACCD-3363385954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922907-D52A-4C3C-9EE5-6D24E53681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755DDCDE-D3DB-427E-8E7C-FF3F8A220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5943600" cy="1104900"/>
          </a:xfrm>
        </p:spPr>
        <p:txBody>
          <a:bodyPr/>
          <a:lstStyle/>
          <a:p>
            <a:r>
              <a:rPr lang="en-US" altLang="en-US"/>
              <a:t>Declarative Advantages</a:t>
            </a: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311A2592-1FA0-49BF-B9AC-866626F82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114800"/>
          </a:xfrm>
        </p:spPr>
        <p:txBody>
          <a:bodyPr/>
          <a:lstStyle/>
          <a:p>
            <a:r>
              <a:rPr lang="en-US" altLang="en-US" sz="2800"/>
              <a:t>Imperative languages are doomed to subtle side-effects and interdependencies</a:t>
            </a:r>
          </a:p>
          <a:p>
            <a:endParaRPr lang="en-US" altLang="en-US" sz="2800"/>
          </a:p>
          <a:p>
            <a:r>
              <a:rPr lang="en-US" altLang="en-US" sz="2800"/>
              <a:t>Simpler declarative semantics makes it easier to develop and maintain correct programs</a:t>
            </a:r>
          </a:p>
          <a:p>
            <a:endParaRPr lang="en-US" altLang="en-US" sz="2800"/>
          </a:p>
          <a:p>
            <a:r>
              <a:rPr lang="en-US" altLang="en-US" sz="2800"/>
              <a:t>Higher-level, more like </a:t>
            </a:r>
            <a:r>
              <a:rPr lang="en-US" altLang="en-US" sz="2800" i="1"/>
              <a:t>automatic programming</a:t>
            </a:r>
            <a:r>
              <a:rPr lang="en-US" altLang="en-US" sz="2800"/>
              <a:t>: </a:t>
            </a:r>
            <a:r>
              <a:rPr lang="en-US" altLang="en-US" sz="2800">
                <a:solidFill>
                  <a:srgbClr val="0000FF"/>
                </a:solidFill>
              </a:rPr>
              <a:t>we describe the problem</a:t>
            </a:r>
            <a:r>
              <a:rPr lang="en-US" altLang="en-US" sz="2800"/>
              <a:t> and let the </a:t>
            </a:r>
            <a:r>
              <a:rPr lang="en-US" altLang="en-US" sz="2800">
                <a:solidFill>
                  <a:srgbClr val="0000FF"/>
                </a:solidFill>
              </a:rPr>
              <a:t>computer solve the program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BEA28F46-22F7-474E-AFA9-5552FD5420E4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2CBDAF-5A85-43B1-9CD2-8262869E42F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11345242-2311-4C47-9905-4131D2D9E3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102850D1-C4E5-4C66-96E6-914CFC18CE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BD0E49-6544-455B-BDAF-8C2310D170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00CD3D35-E8A4-4D5B-887D-ED31B2C9F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Prolog Has </a:t>
            </a:r>
            <a:r>
              <a:rPr lang="en-US" altLang="en-US">
                <a:solidFill>
                  <a:srgbClr val="0000FF"/>
                </a:solidFill>
              </a:rPr>
              <a:t>Both </a:t>
            </a:r>
            <a:r>
              <a:rPr lang="en-US" altLang="en-US"/>
              <a:t>Aspects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1B31F65-B405-41F1-98A4-D9617CFB7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Partly declarative</a:t>
            </a:r>
          </a:p>
          <a:p>
            <a:pPr lvl="1"/>
            <a:r>
              <a:rPr lang="en-US" altLang="en-US"/>
              <a:t>A Prolog program has logical content</a:t>
            </a:r>
          </a:p>
          <a:p>
            <a:r>
              <a:rPr lang="en-US" altLang="en-US"/>
              <a:t>Partly procedural</a:t>
            </a:r>
          </a:p>
          <a:p>
            <a:pPr lvl="1"/>
            <a:r>
              <a:rPr lang="en-US" altLang="en-US"/>
              <a:t>A Prolog program has procedural concerns: </a:t>
            </a:r>
            <a:r>
              <a:rPr lang="en-US" altLang="en-US">
                <a:solidFill>
                  <a:srgbClr val="0000FF"/>
                </a:solidFill>
              </a:rPr>
              <a:t>clause ordering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condition ordering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side-effecting predicates</a:t>
            </a:r>
            <a:r>
              <a:rPr lang="en-US" altLang="en-US"/>
              <a:t>, etc.</a:t>
            </a:r>
          </a:p>
          <a:p>
            <a:r>
              <a:rPr lang="en-US" altLang="en-US"/>
              <a:t>It is important to be aware of both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A01C9C4D-CA69-4532-B188-0ABC7956DC5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C3A246-A3B3-4220-8839-2E7C1A7F66F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97D86A4A-FB7D-48C6-BE8F-A2D881B4A3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E13DBA1B-EF19-42F5-B32B-9BF932572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79F2C-17E5-45E0-BDCA-610F565EA3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28B5B342-07A4-484E-BB58-8453A5B00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CC8CCEDC-7AA7-4669-B257-28A25EDBC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Prolog has some predefined operators (and the ability to define new ones)</a:t>
            </a:r>
          </a:p>
          <a:p>
            <a:r>
              <a:rPr lang="en-US" altLang="en-US"/>
              <a:t>An operator </a:t>
            </a:r>
            <a:r>
              <a:rPr lang="en-US" altLang="en-US">
                <a:solidFill>
                  <a:srgbClr val="0000FF"/>
                </a:solidFill>
              </a:rPr>
              <a:t>is just a predicate</a:t>
            </a:r>
            <a:r>
              <a:rPr lang="en-US" altLang="en-US"/>
              <a:t> for which a special abbreviated syntax is supported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7DD5FEFB-4C2A-49B7-80DD-B1DE4B43DBE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1CA3E6-D7B6-44EA-A0A9-40B07704789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E15B36B5-5806-44DD-BC11-63BA47136F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050ADA57-BDE2-4B2E-A6A2-1E68F2D46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19B94-2DDA-4FF6-90BB-11FD7F5624A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F3CED4ED-6F2F-4396-8A50-8047B4569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114800" cy="533400"/>
          </a:xfrm>
        </p:spPr>
        <p:txBody>
          <a:bodyPr/>
          <a:lstStyle/>
          <a:p>
            <a:r>
              <a:rPr lang="en-US" altLang="en-US" sz="3600"/>
              <a:t>The </a:t>
            </a:r>
            <a:r>
              <a:rPr lang="en-US" altLang="en-US" sz="3600">
                <a:solidFill>
                  <a:srgbClr val="0000FF"/>
                </a:solidFill>
              </a:rPr>
              <a:t>= </a:t>
            </a:r>
            <a:r>
              <a:rPr lang="en-US" altLang="en-US" sz="3600"/>
              <a:t>Predicate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F31F28F1-2FE0-4E61-A834-D40974D15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200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 goal </a:t>
            </a:r>
            <a:r>
              <a:rPr lang="en-US" altLang="en-US" sz="2400" b="1">
                <a:latin typeface="Courier New" panose="02070309020205020404" pitchFamily="49" charset="0"/>
              </a:rPr>
              <a:t>=(X,Y)</a:t>
            </a:r>
            <a:r>
              <a:rPr lang="en-US" altLang="en-US" sz="2400"/>
              <a:t> succeeds if and only if </a:t>
            </a:r>
            <a:r>
              <a:rPr lang="en-US" altLang="en-US" sz="2400" b="1">
                <a:latin typeface="Courier New" panose="02070309020205020404" pitchFamily="49" charset="0"/>
              </a:rPr>
              <a:t>X </a:t>
            </a:r>
            <a:r>
              <a:rPr lang="en-US" altLang="en-US" sz="2400"/>
              <a:t>and </a:t>
            </a:r>
            <a:r>
              <a:rPr lang="en-US" altLang="en-US" sz="2400" b="1">
                <a:latin typeface="Courier New" panose="02070309020205020404" pitchFamily="49" charset="0"/>
              </a:rPr>
              <a:t>Y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0000FF"/>
                </a:solidFill>
              </a:rPr>
              <a:t>can be unified</a:t>
            </a:r>
            <a:r>
              <a:rPr lang="en-US" altLang="en-US" sz="2400"/>
              <a:t>: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40967" name="Text Box 4">
            <a:extLst>
              <a:ext uri="{FF2B5EF4-FFF2-40B4-BE49-F238E27FC236}">
                <a16:creationId xmlns:a16="http://schemas.microsoft.com/office/drawing/2014/main" id="{2DE00F7B-22F1-4D62-A9AB-D03B1EF2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76400"/>
            <a:ext cx="6934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=(parent(adam,seth),parent(adam,X)).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seth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  <p:sp>
        <p:nvSpPr>
          <p:cNvPr id="40968" name="Text Box 5">
            <a:extLst>
              <a:ext uri="{FF2B5EF4-FFF2-40B4-BE49-F238E27FC236}">
                <a16:creationId xmlns:a16="http://schemas.microsoft.com/office/drawing/2014/main" id="{BE3C4D79-E7B8-4C9F-A0BB-ABC0FB37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6934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parent(adam,seth)=parent(adam,X).</a:t>
            </a:r>
            <a:b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seth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  <p:sp>
        <p:nvSpPr>
          <p:cNvPr id="40969" name="Rectangle 6">
            <a:extLst>
              <a:ext uri="{FF2B5EF4-FFF2-40B4-BE49-F238E27FC236}">
                <a16:creationId xmlns:a16="http://schemas.microsoft.com/office/drawing/2014/main" id="{AA80F1FC-B53A-414B-9FB7-3440BA61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400"/>
              <a:t>Since  =  is an </a:t>
            </a:r>
            <a:r>
              <a:rPr lang="en-US" altLang="en-US" sz="2400">
                <a:solidFill>
                  <a:srgbClr val="0000FF"/>
                </a:solidFill>
              </a:rPr>
              <a:t>operator</a:t>
            </a:r>
            <a:r>
              <a:rPr lang="en-US" altLang="en-US" sz="2400"/>
              <a:t>, we can 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AF5C5159-5815-44E8-B98A-ECC28BD1249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00FE70-B105-492E-B711-C8F1FCFB804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7E441796-A258-41E5-B47E-1CBF742EB8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19F31431-C92A-4935-9E04-C5207D1A4E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45C78-1993-45B6-A50E-A88D3579B1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359EBFF1-C31C-4E37-A2EE-D26F45D02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F6F66D07-C764-4F4F-A864-468B3492D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219200"/>
          </a:xfrm>
        </p:spPr>
        <p:txBody>
          <a:bodyPr/>
          <a:lstStyle/>
          <a:p>
            <a:r>
              <a:rPr lang="en-US" altLang="en-US"/>
              <a:t>Predicates </a:t>
            </a:r>
            <a:r>
              <a:rPr lang="en-US" altLang="en-US" b="1">
                <a:latin typeface="Courier New" panose="02070309020205020404" pitchFamily="49" charset="0"/>
              </a:rPr>
              <a:t>+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-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/</a:t>
            </a:r>
            <a:r>
              <a:rPr lang="en-US" altLang="en-US"/>
              <a:t> are operators too, with the usual precedence and associativity</a:t>
            </a:r>
          </a:p>
        </p:txBody>
      </p:sp>
      <p:sp>
        <p:nvSpPr>
          <p:cNvPr id="41991" name="Text Box 4">
            <a:extLst>
              <a:ext uri="{FF2B5EF4-FFF2-40B4-BE49-F238E27FC236}">
                <a16:creationId xmlns:a16="http://schemas.microsoft.com/office/drawing/2014/main" id="{36AEAB2F-DCBA-4128-A0A7-0E5E86455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895600"/>
            <a:ext cx="3276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+(1,*(2,3)).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1+2*3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1+2*3.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1+2*3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  <p:sp>
        <p:nvSpPr>
          <p:cNvPr id="41992" name="Text Box 5">
            <a:extLst>
              <a:ext uri="{FF2B5EF4-FFF2-40B4-BE49-F238E27FC236}">
                <a16:creationId xmlns:a16="http://schemas.microsoft.com/office/drawing/2014/main" id="{1F074F7A-D1A0-4929-A88B-54D01A83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33800"/>
            <a:ext cx="4495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Prolog lets you use operator notation, and prints it out that way, but the underlying term is still </a:t>
            </a:r>
            <a:r>
              <a:rPr lang="en-US" altLang="en-US" sz="2400" b="1">
                <a:latin typeface="Courier New" panose="02070309020205020404" pitchFamily="49" charset="0"/>
              </a:rPr>
              <a:t>+(1,*(2,3))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Will not be evaluated!!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A2A615B8-8110-458C-9C74-BEC8F05990F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FE806-EDD9-4DDA-AA6A-1BB9FAEB53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AC7FF800-D615-4B2E-9EC0-6B807CC97A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4C32A63C-625B-4392-8C0E-A3A758A66B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2CCE2-A7A9-4E71-A457-B6B336799D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C2D73FA5-3AA0-4CA1-8795-1D9FD6B08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4724400" cy="647700"/>
          </a:xfrm>
        </p:spPr>
        <p:txBody>
          <a:bodyPr/>
          <a:lstStyle/>
          <a:p>
            <a:r>
              <a:rPr lang="en-US" altLang="en-US"/>
              <a:t>Not Evaluated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340F3BB5-7F45-4A34-A0FE-2CA618D3F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148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CC0000"/>
                </a:solidFill>
              </a:rPr>
              <a:t>term is still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+(1,*(2,3))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is not evaluated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is a way to make Prolog evaluate such terms, but we won’t need it yet</a:t>
            </a:r>
          </a:p>
        </p:txBody>
      </p:sp>
      <p:sp>
        <p:nvSpPr>
          <p:cNvPr id="43015" name="Text Box 4">
            <a:extLst>
              <a:ext uri="{FF2B5EF4-FFF2-40B4-BE49-F238E27FC236}">
                <a16:creationId xmlns:a16="http://schemas.microsoft.com/office/drawing/2014/main" id="{2B0B464E-837F-4AF2-85E5-699DB0AB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6172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+(X,Y) = 1+2*3.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2*3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= 1+2*3.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4264040E-154E-4173-9334-9514B7CA7C3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7CA640-56A6-496A-97AE-049E09D6310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02FA82F3-58E3-4E42-8690-735684FF1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2F47D395-A5DF-4909-A5F7-A57A71942F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E52DD-4B2F-430E-BDBD-15E6AE4AC9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4BAD4B99-DBFC-43F9-8B32-1947B64E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in Prolog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8E95CF91-0BEB-4387-9AE2-9E19485D0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2286000"/>
          </a:xfrm>
        </p:spPr>
        <p:txBody>
          <a:bodyPr/>
          <a:lstStyle/>
          <a:p>
            <a:r>
              <a:rPr lang="en-US" altLang="en-US"/>
              <a:t>A bit like ML lists</a:t>
            </a:r>
          </a:p>
          <a:p>
            <a:r>
              <a:rPr lang="en-US" altLang="en-US"/>
              <a:t>The atom </a:t>
            </a:r>
            <a:r>
              <a:rPr lang="en-US" altLang="en-US" b="1">
                <a:latin typeface="Courier New" panose="02070309020205020404" pitchFamily="49" charset="0"/>
              </a:rPr>
              <a:t>[]</a:t>
            </a:r>
            <a:r>
              <a:rPr lang="en-US" altLang="en-US"/>
              <a:t> represents the empty list</a:t>
            </a:r>
          </a:p>
          <a:p>
            <a:r>
              <a:rPr lang="en-US" altLang="en-US"/>
              <a:t>A predicate 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  <a:r>
              <a:rPr lang="en-US" altLang="en-US"/>
              <a:t> corresponds to ML’s </a:t>
            </a:r>
            <a:r>
              <a:rPr lang="en-US" altLang="en-US" b="1">
                <a:latin typeface="Courier New" panose="02070309020205020404" pitchFamily="49" charset="0"/>
              </a:rPr>
              <a:t>::</a:t>
            </a:r>
            <a:r>
              <a:rPr lang="en-US" altLang="en-US"/>
              <a:t> operator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26C7976B-5960-48BC-9DC5-6DF804C3D66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772400" cy="2133600"/>
            <a:chOff x="-2" y="-2"/>
            <a:chExt cx="3545" cy="2019"/>
          </a:xfrm>
        </p:grpSpPr>
        <p:grpSp>
          <p:nvGrpSpPr>
            <p:cNvPr id="44040" name="Group 34">
              <a:extLst>
                <a:ext uri="{FF2B5EF4-FFF2-40B4-BE49-F238E27FC236}">
                  <a16:creationId xmlns:a16="http://schemas.microsoft.com/office/drawing/2014/main" id="{D147211E-34B0-4C1C-98A8-04C9EA22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41" cy="2015"/>
              <a:chOff x="0" y="0"/>
              <a:chExt cx="3541" cy="2015"/>
            </a:xfrm>
          </p:grpSpPr>
          <p:grpSp>
            <p:nvGrpSpPr>
              <p:cNvPr id="44042" name="Group 15">
                <a:extLst>
                  <a:ext uri="{FF2B5EF4-FFF2-40B4-BE49-F238E27FC236}">
                    <a16:creationId xmlns:a16="http://schemas.microsoft.com/office/drawing/2014/main" id="{45B7EA42-36EB-4179-8E6E-61E51E6D21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44070" name="Rectangle 4">
                  <a:extLst>
                    <a:ext uri="{FF2B5EF4-FFF2-40B4-BE49-F238E27FC236}">
                      <a16:creationId xmlns:a16="http://schemas.microsoft.com/office/drawing/2014/main" id="{82F9305F-7614-42C9-92DE-4F0AB8753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ML expression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71" name="Rectangle 14">
                  <a:extLst>
                    <a:ext uri="{FF2B5EF4-FFF2-40B4-BE49-F238E27FC236}">
                      <a16:creationId xmlns:a16="http://schemas.microsoft.com/office/drawing/2014/main" id="{EC4C160D-C7F7-452C-AD82-CCC5D7206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3" name="Group 17">
                <a:extLst>
                  <a:ext uri="{FF2B5EF4-FFF2-40B4-BE49-F238E27FC236}">
                    <a16:creationId xmlns:a16="http://schemas.microsoft.com/office/drawing/2014/main" id="{11E4C594-BE27-43CD-88ED-9587506EB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44068" name="Rectangle 5">
                  <a:extLst>
                    <a:ext uri="{FF2B5EF4-FFF2-40B4-BE49-F238E27FC236}">
                      <a16:creationId xmlns:a16="http://schemas.microsoft.com/office/drawing/2014/main" id="{C701115A-E04B-4F0A-A5AF-7B7643D29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Prolog term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69" name="Rectangle 16">
                  <a:extLst>
                    <a:ext uri="{FF2B5EF4-FFF2-40B4-BE49-F238E27FC236}">
                      <a16:creationId xmlns:a16="http://schemas.microsoft.com/office/drawing/2014/main" id="{C78CA074-8172-47ED-8AA2-8C7A9264E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4" name="Group 19">
                <a:extLst>
                  <a:ext uri="{FF2B5EF4-FFF2-40B4-BE49-F238E27FC236}">
                    <a16:creationId xmlns:a16="http://schemas.microsoft.com/office/drawing/2014/main" id="{2A4A4609-68C9-4C3F-AB91-A96EABCAB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44066" name="Rectangle 6">
                  <a:extLst>
                    <a:ext uri="{FF2B5EF4-FFF2-40B4-BE49-F238E27FC236}">
                      <a16:creationId xmlns:a16="http://schemas.microsoft.com/office/drawing/2014/main" id="{D107C3A7-48A9-463D-BFA3-FDE0743ED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67" name="Rectangle 18">
                  <a:extLst>
                    <a:ext uri="{FF2B5EF4-FFF2-40B4-BE49-F238E27FC236}">
                      <a16:creationId xmlns:a16="http://schemas.microsoft.com/office/drawing/2014/main" id="{CF60103A-CD9D-45D5-930E-A397F99B5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5" name="Group 21">
                <a:extLst>
                  <a:ext uri="{FF2B5EF4-FFF2-40B4-BE49-F238E27FC236}">
                    <a16:creationId xmlns:a16="http://schemas.microsoft.com/office/drawing/2014/main" id="{5FACD553-0204-4988-AFE7-AEF8BD667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44064" name="Rectangle 7">
                  <a:extLst>
                    <a:ext uri="{FF2B5EF4-FFF2-40B4-BE49-F238E27FC236}">
                      <a16:creationId xmlns:a16="http://schemas.microsoft.com/office/drawing/2014/main" id="{A0AF554D-0B02-4D73-A1E8-C8BB62A44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65" name="Rectangle 20">
                  <a:extLst>
                    <a:ext uri="{FF2B5EF4-FFF2-40B4-BE49-F238E27FC236}">
                      <a16:creationId xmlns:a16="http://schemas.microsoft.com/office/drawing/2014/main" id="{0B26AEFF-AB07-4E95-8578-65FF4882C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6" name="Group 23">
                <a:extLst>
                  <a:ext uri="{FF2B5EF4-FFF2-40B4-BE49-F238E27FC236}">
                    <a16:creationId xmlns:a16="http://schemas.microsoft.com/office/drawing/2014/main" id="{F14D6CDF-CF3F-4391-8F7F-F2B267493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44062" name="Rectangle 8">
                  <a:extLst>
                    <a:ext uri="{FF2B5EF4-FFF2-40B4-BE49-F238E27FC236}">
                      <a16:creationId xmlns:a16="http://schemas.microsoft.com/office/drawing/2014/main" id="{1392E1AA-4004-491E-9B94-0075FC5E1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1::[]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63" name="Rectangle 22">
                  <a:extLst>
                    <a:ext uri="{FF2B5EF4-FFF2-40B4-BE49-F238E27FC236}">
                      <a16:creationId xmlns:a16="http://schemas.microsoft.com/office/drawing/2014/main" id="{31199704-E372-44E3-9012-D6CEC1B43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7" name="Group 25">
                <a:extLst>
                  <a:ext uri="{FF2B5EF4-FFF2-40B4-BE49-F238E27FC236}">
                    <a16:creationId xmlns:a16="http://schemas.microsoft.com/office/drawing/2014/main" id="{307AA0AD-B2E1-4AF8-801C-43943E49B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44060" name="Rectangle 9">
                  <a:extLst>
                    <a:ext uri="{FF2B5EF4-FFF2-40B4-BE49-F238E27FC236}">
                      <a16:creationId xmlns:a16="http://schemas.microsoft.com/office/drawing/2014/main" id="{777605A9-ABE4-4BD8-BDEE-99DA8F3C0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.(1,[])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61" name="Rectangle 24">
                  <a:extLst>
                    <a:ext uri="{FF2B5EF4-FFF2-40B4-BE49-F238E27FC236}">
                      <a16:creationId xmlns:a16="http://schemas.microsoft.com/office/drawing/2014/main" id="{B91F8052-19A0-4E4B-B47D-720E72ACA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8" name="Group 27">
                <a:extLst>
                  <a:ext uri="{FF2B5EF4-FFF2-40B4-BE49-F238E27FC236}">
                    <a16:creationId xmlns:a16="http://schemas.microsoft.com/office/drawing/2014/main" id="{21812F53-42D3-41E5-82F9-7B9C276E5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44058" name="Rectangle 10">
                  <a:extLst>
                    <a:ext uri="{FF2B5EF4-FFF2-40B4-BE49-F238E27FC236}">
                      <a16:creationId xmlns:a16="http://schemas.microsoft.com/office/drawing/2014/main" id="{934C7DF6-3A0A-4755-9F28-06F982E4D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1::2::3::[]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59" name="Rectangle 26">
                  <a:extLst>
                    <a:ext uri="{FF2B5EF4-FFF2-40B4-BE49-F238E27FC236}">
                      <a16:creationId xmlns:a16="http://schemas.microsoft.com/office/drawing/2014/main" id="{2A8756B6-1BD8-4554-929D-21E18825D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49" name="Group 29">
                <a:extLst>
                  <a:ext uri="{FF2B5EF4-FFF2-40B4-BE49-F238E27FC236}">
                    <a16:creationId xmlns:a16="http://schemas.microsoft.com/office/drawing/2014/main" id="{0FAAE3A5-42D7-4A2C-8F43-DB421A4A9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44056" name="Rectangle 11">
                  <a:extLst>
                    <a:ext uri="{FF2B5EF4-FFF2-40B4-BE49-F238E27FC236}">
                      <a16:creationId xmlns:a16="http://schemas.microsoft.com/office/drawing/2014/main" id="{87E0DEAF-5CA0-477F-AA94-7973283482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.(1,.(2,.(3,[])))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57" name="Rectangle 28">
                  <a:extLst>
                    <a:ext uri="{FF2B5EF4-FFF2-40B4-BE49-F238E27FC236}">
                      <a16:creationId xmlns:a16="http://schemas.microsoft.com/office/drawing/2014/main" id="{0EF8EFA0-5872-47C1-9CA3-E23FDFD5B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50" name="Group 31">
                <a:extLst>
                  <a:ext uri="{FF2B5EF4-FFF2-40B4-BE49-F238E27FC236}">
                    <a16:creationId xmlns:a16="http://schemas.microsoft.com/office/drawing/2014/main" id="{B3ABA77F-A350-46F8-8011-83E3C00C4A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44054" name="Rectangle 12">
                  <a:extLst>
                    <a:ext uri="{FF2B5EF4-FFF2-40B4-BE49-F238E27FC236}">
                      <a16:creationId xmlns:a16="http://schemas.microsoft.com/office/drawing/2014/main" id="{1EADF503-29BA-4C65-AAA3-1769114F0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No equivalent.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55" name="Rectangle 30">
                  <a:extLst>
                    <a:ext uri="{FF2B5EF4-FFF2-40B4-BE49-F238E27FC236}">
                      <a16:creationId xmlns:a16="http://schemas.microsoft.com/office/drawing/2014/main" id="{3C76974F-B513-439E-ADC8-03BE60E0D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4051" name="Group 33">
                <a:extLst>
                  <a:ext uri="{FF2B5EF4-FFF2-40B4-BE49-F238E27FC236}">
                    <a16:creationId xmlns:a16="http://schemas.microsoft.com/office/drawing/2014/main" id="{80BDBEA6-5C04-4721-81FF-BF33DDAA8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44052" name="Rectangle 13">
                  <a:extLst>
                    <a:ext uri="{FF2B5EF4-FFF2-40B4-BE49-F238E27FC236}">
                      <a16:creationId xmlns:a16="http://schemas.microsoft.com/office/drawing/2014/main" id="{E069A616-90E1-4288-A980-EC00C23F1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.(1,.(parent(X,Y),[]))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4053" name="Rectangle 32">
                  <a:extLst>
                    <a:ext uri="{FF2B5EF4-FFF2-40B4-BE49-F238E27FC236}">
                      <a16:creationId xmlns:a16="http://schemas.microsoft.com/office/drawing/2014/main" id="{D72CD5E5-D50A-4007-8C92-62D7C7E3C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44041" name="Rectangle 35">
              <a:extLst>
                <a:ext uri="{FF2B5EF4-FFF2-40B4-BE49-F238E27FC236}">
                  <a16:creationId xmlns:a16="http://schemas.microsoft.com/office/drawing/2014/main" id="{58AD6495-618C-4110-9D0D-1C95683A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-2"/>
              <a:ext cx="3545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36169134-F89D-445E-A98C-D9641D555F7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2F671A-181D-4F58-8851-92CC5260208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CBA8F493-D029-4A63-9B16-A2AB2A13CA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AC17744B-5B59-4A6A-99C9-6E42B6D51C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ED1F3-FDC7-47ED-BA3B-D810AF9D91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14707605-86DF-4700-8976-B5A6CF8EA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Notation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AFEF75CE-B4BF-4599-B159-C8F31586C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6576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ML-style notation for lists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are just abbreviations for the underlying term using the 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  <a:r>
              <a:rPr lang="en-US" altLang="en-US"/>
              <a:t> Predicate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Prolog usually displays lists in this notation</a:t>
            </a:r>
          </a:p>
        </p:txBody>
      </p:sp>
      <p:grpSp>
        <p:nvGrpSpPr>
          <p:cNvPr id="45063" name="Group 36">
            <a:extLst>
              <a:ext uri="{FF2B5EF4-FFF2-40B4-BE49-F238E27FC236}">
                <a16:creationId xmlns:a16="http://schemas.microsoft.com/office/drawing/2014/main" id="{AB162A0B-8338-40DA-88E7-02ABF25C992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7848600" cy="1828800"/>
            <a:chOff x="-2" y="-2"/>
            <a:chExt cx="3545" cy="2019"/>
          </a:xfrm>
        </p:grpSpPr>
        <p:grpSp>
          <p:nvGrpSpPr>
            <p:cNvPr id="45064" name="Group 34">
              <a:extLst>
                <a:ext uri="{FF2B5EF4-FFF2-40B4-BE49-F238E27FC236}">
                  <a16:creationId xmlns:a16="http://schemas.microsoft.com/office/drawing/2014/main" id="{F36738F9-9380-4B74-829C-9075676C2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41" cy="2015"/>
              <a:chOff x="0" y="0"/>
              <a:chExt cx="3541" cy="2015"/>
            </a:xfrm>
          </p:grpSpPr>
          <p:grpSp>
            <p:nvGrpSpPr>
              <p:cNvPr id="45066" name="Group 15">
                <a:extLst>
                  <a:ext uri="{FF2B5EF4-FFF2-40B4-BE49-F238E27FC236}">
                    <a16:creationId xmlns:a16="http://schemas.microsoft.com/office/drawing/2014/main" id="{4A10B7D1-17AD-4FCE-B606-CF37CC1C49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45094" name="Rectangle 4">
                  <a:extLst>
                    <a:ext uri="{FF2B5EF4-FFF2-40B4-BE49-F238E27FC236}">
                      <a16:creationId xmlns:a16="http://schemas.microsoft.com/office/drawing/2014/main" id="{A4EA45E6-1721-4875-8063-413F1F8F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List notation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95" name="Rectangle 14">
                  <a:extLst>
                    <a:ext uri="{FF2B5EF4-FFF2-40B4-BE49-F238E27FC236}">
                      <a16:creationId xmlns:a16="http://schemas.microsoft.com/office/drawing/2014/main" id="{279D7119-1D5C-48A9-BC1C-374A0C18F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67" name="Group 17">
                <a:extLst>
                  <a:ext uri="{FF2B5EF4-FFF2-40B4-BE49-F238E27FC236}">
                    <a16:creationId xmlns:a16="http://schemas.microsoft.com/office/drawing/2014/main" id="{A8EB37CD-85B5-4D82-BE46-6917FB110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45092" name="Rectangle 5">
                  <a:extLst>
                    <a:ext uri="{FF2B5EF4-FFF2-40B4-BE49-F238E27FC236}">
                      <a16:creationId xmlns:a16="http://schemas.microsoft.com/office/drawing/2014/main" id="{84CC1FAC-4EDB-44EF-B130-FF5618111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Term denoted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93" name="Rectangle 16">
                  <a:extLst>
                    <a:ext uri="{FF2B5EF4-FFF2-40B4-BE49-F238E27FC236}">
                      <a16:creationId xmlns:a16="http://schemas.microsoft.com/office/drawing/2014/main" id="{71648102-2088-407C-AF92-A1AE47223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68" name="Group 19">
                <a:extLst>
                  <a:ext uri="{FF2B5EF4-FFF2-40B4-BE49-F238E27FC236}">
                    <a16:creationId xmlns:a16="http://schemas.microsoft.com/office/drawing/2014/main" id="{84C6A98F-F528-4EDB-9614-FB9D0051C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45090" name="Rectangle 6">
                  <a:extLst>
                    <a:ext uri="{FF2B5EF4-FFF2-40B4-BE49-F238E27FC236}">
                      <a16:creationId xmlns:a16="http://schemas.microsoft.com/office/drawing/2014/main" id="{04B72DBF-3451-4CAD-938D-E9EC00634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91" name="Rectangle 18">
                  <a:extLst>
                    <a:ext uri="{FF2B5EF4-FFF2-40B4-BE49-F238E27FC236}">
                      <a16:creationId xmlns:a16="http://schemas.microsoft.com/office/drawing/2014/main" id="{CE41607E-BBCF-4346-92EB-9DC0DAE0F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69" name="Group 21">
                <a:extLst>
                  <a:ext uri="{FF2B5EF4-FFF2-40B4-BE49-F238E27FC236}">
                    <a16:creationId xmlns:a16="http://schemas.microsoft.com/office/drawing/2014/main" id="{3AE23031-64E5-422E-8E55-6A636DB5B3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45088" name="Rectangle 7">
                  <a:extLst>
                    <a:ext uri="{FF2B5EF4-FFF2-40B4-BE49-F238E27FC236}">
                      <a16:creationId xmlns:a16="http://schemas.microsoft.com/office/drawing/2014/main" id="{27DD5DC5-D2EC-49E7-9037-E1C8916A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89" name="Rectangle 20">
                  <a:extLst>
                    <a:ext uri="{FF2B5EF4-FFF2-40B4-BE49-F238E27FC236}">
                      <a16:creationId xmlns:a16="http://schemas.microsoft.com/office/drawing/2014/main" id="{C5C811ED-858B-4FC0-B93D-2AE41E1F0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0" name="Group 23">
                <a:extLst>
                  <a:ext uri="{FF2B5EF4-FFF2-40B4-BE49-F238E27FC236}">
                    <a16:creationId xmlns:a16="http://schemas.microsoft.com/office/drawing/2014/main" id="{2BF51F0D-E34E-476A-A341-144004CC53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45086" name="Rectangle 8">
                  <a:extLst>
                    <a:ext uri="{FF2B5EF4-FFF2-40B4-BE49-F238E27FC236}">
                      <a16:creationId xmlns:a16="http://schemas.microsoft.com/office/drawing/2014/main" id="{5D0A0EF7-BA26-4803-8240-20CCD8A79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87" name="Rectangle 22">
                  <a:extLst>
                    <a:ext uri="{FF2B5EF4-FFF2-40B4-BE49-F238E27FC236}">
                      <a16:creationId xmlns:a16="http://schemas.microsoft.com/office/drawing/2014/main" id="{BB74FA92-3D71-4C11-B29C-7B8D0BD72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1" name="Group 25">
                <a:extLst>
                  <a:ext uri="{FF2B5EF4-FFF2-40B4-BE49-F238E27FC236}">
                    <a16:creationId xmlns:a16="http://schemas.microsoft.com/office/drawing/2014/main" id="{76CB2557-07E3-4BA3-86E5-A0F5C40189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45084" name="Rectangle 9">
                  <a:extLst>
                    <a:ext uri="{FF2B5EF4-FFF2-40B4-BE49-F238E27FC236}">
                      <a16:creationId xmlns:a16="http://schemas.microsoft.com/office/drawing/2014/main" id="{88560051-2639-4797-A9ED-1EB0E0C40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.(1,[])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85" name="Rectangle 24">
                  <a:extLst>
                    <a:ext uri="{FF2B5EF4-FFF2-40B4-BE49-F238E27FC236}">
                      <a16:creationId xmlns:a16="http://schemas.microsoft.com/office/drawing/2014/main" id="{B37C5FD7-07DC-484D-BB4A-E11DE570B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2" name="Group 27">
                <a:extLst>
                  <a:ext uri="{FF2B5EF4-FFF2-40B4-BE49-F238E27FC236}">
                    <a16:creationId xmlns:a16="http://schemas.microsoft.com/office/drawing/2014/main" id="{7785DAD2-073E-41FE-BEB4-4B498C636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45082" name="Rectangle 10">
                  <a:extLst>
                    <a:ext uri="{FF2B5EF4-FFF2-40B4-BE49-F238E27FC236}">
                      <a16:creationId xmlns:a16="http://schemas.microsoft.com/office/drawing/2014/main" id="{34D12DE6-02B1-4DA0-BB5C-2090697D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[1,2,3]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83" name="Rectangle 26">
                  <a:extLst>
                    <a:ext uri="{FF2B5EF4-FFF2-40B4-BE49-F238E27FC236}">
                      <a16:creationId xmlns:a16="http://schemas.microsoft.com/office/drawing/2014/main" id="{7C434A7C-27B4-4427-9CEA-AE5399C95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3" name="Group 29">
                <a:extLst>
                  <a:ext uri="{FF2B5EF4-FFF2-40B4-BE49-F238E27FC236}">
                    <a16:creationId xmlns:a16="http://schemas.microsoft.com/office/drawing/2014/main" id="{D1C78FF3-6B9F-4370-8075-FE1B381C0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45080" name="Rectangle 11">
                  <a:extLst>
                    <a:ext uri="{FF2B5EF4-FFF2-40B4-BE49-F238E27FC236}">
                      <a16:creationId xmlns:a16="http://schemas.microsoft.com/office/drawing/2014/main" id="{6780939C-635D-48F5-BD82-FB1CD2607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.(1,.(2,.(3,[])))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81" name="Rectangle 28">
                  <a:extLst>
                    <a:ext uri="{FF2B5EF4-FFF2-40B4-BE49-F238E27FC236}">
                      <a16:creationId xmlns:a16="http://schemas.microsoft.com/office/drawing/2014/main" id="{FAC7DED7-07C6-4649-A161-56A5EA24D5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4" name="Group 31">
                <a:extLst>
                  <a:ext uri="{FF2B5EF4-FFF2-40B4-BE49-F238E27FC236}">
                    <a16:creationId xmlns:a16="http://schemas.microsoft.com/office/drawing/2014/main" id="{4D0518D9-70B5-41FC-8420-F5CC8A73A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45078" name="Rectangle 12">
                  <a:extLst>
                    <a:ext uri="{FF2B5EF4-FFF2-40B4-BE49-F238E27FC236}">
                      <a16:creationId xmlns:a16="http://schemas.microsoft.com/office/drawing/2014/main" id="{C46DD8E3-3879-4DC1-B615-FC7F1C0B3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[1,parent(X,Y)]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79" name="Rectangle 30">
                  <a:extLst>
                    <a:ext uri="{FF2B5EF4-FFF2-40B4-BE49-F238E27FC236}">
                      <a16:creationId xmlns:a16="http://schemas.microsoft.com/office/drawing/2014/main" id="{996A6D73-ECC3-4DF8-87D5-396519B11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5075" name="Group 33">
                <a:extLst>
                  <a:ext uri="{FF2B5EF4-FFF2-40B4-BE49-F238E27FC236}">
                    <a16:creationId xmlns:a16="http://schemas.microsoft.com/office/drawing/2014/main" id="{9C9A6A1C-93CB-4C99-8DA0-36EAE423F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45076" name="Rectangle 13">
                  <a:extLst>
                    <a:ext uri="{FF2B5EF4-FFF2-40B4-BE49-F238E27FC236}">
                      <a16:creationId xmlns:a16="http://schemas.microsoft.com/office/drawing/2014/main" id="{623F4F13-795C-4ACA-9E9C-1BABCAC60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.(1,.(parent(X,Y),[]))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5077" name="Rectangle 32">
                  <a:extLst>
                    <a:ext uri="{FF2B5EF4-FFF2-40B4-BE49-F238E27FC236}">
                      <a16:creationId xmlns:a16="http://schemas.microsoft.com/office/drawing/2014/main" id="{67E5ADE0-D934-46F0-9747-FFED85453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45065" name="Rectangle 35">
              <a:extLst>
                <a:ext uri="{FF2B5EF4-FFF2-40B4-BE49-F238E27FC236}">
                  <a16:creationId xmlns:a16="http://schemas.microsoft.com/office/drawing/2014/main" id="{38B5EB55-A54D-4EBF-A450-0644C8CB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-2"/>
              <a:ext cx="3545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51BC5947-1DA0-43B8-9A57-6D14346FF18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BD9D1-0019-4271-88BF-BD4B314B0E2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6273934E-1389-46AB-8F5D-3111E44980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EDB1D093-1D6B-4B15-A54E-671392712B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75055-E552-4428-91B8-D1678155D4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89E9B901-49C5-4FBB-9166-77C6E763B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93D65DA9-D129-419E-BEC1-1FC12ECF0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76400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.(1,.(2,.(3,[]))).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[1, 2, 3]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.(X,Y) = [1,2,3].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[2, 3]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327EB50A-A5B5-475C-961F-2122A96794A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C8454-BB1D-4C3E-A426-D447906E7FE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09F8BBFD-F85E-4C2E-A7D7-505A4E3872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01AECF41-DC28-490A-928C-C4D7EDA7CE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6BC2F-C982-410D-B3FB-9EA9166D49C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C95D4293-C863-4AEA-A5A9-9B33767B3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Constants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38954375-2CD3-417E-A731-33A54C375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Integer constants: </a:t>
            </a:r>
            <a:r>
              <a:rPr lang="en-US" altLang="en-US" sz="2800" b="1">
                <a:latin typeface="Courier New" panose="02070309020205020404" pitchFamily="49" charset="0"/>
              </a:rPr>
              <a:t>123</a:t>
            </a:r>
          </a:p>
          <a:p>
            <a:r>
              <a:rPr lang="en-US" altLang="en-US" sz="2800"/>
              <a:t>Real constants: </a:t>
            </a:r>
            <a:r>
              <a:rPr lang="en-US" altLang="en-US" sz="2800" b="1">
                <a:latin typeface="Courier New" panose="02070309020205020404" pitchFamily="49" charset="0"/>
              </a:rPr>
              <a:t>1.23</a:t>
            </a:r>
          </a:p>
          <a:p>
            <a:r>
              <a:rPr lang="en-US" altLang="en-US" sz="2800"/>
              <a:t>Atoms:</a:t>
            </a:r>
          </a:p>
          <a:p>
            <a:pPr lvl="1"/>
            <a:r>
              <a:rPr lang="en-US" altLang="en-US" sz="2400"/>
              <a:t>A </a:t>
            </a:r>
            <a:r>
              <a:rPr lang="en-US" altLang="en-US" sz="2400">
                <a:solidFill>
                  <a:srgbClr val="FF0000"/>
                </a:solidFill>
              </a:rPr>
              <a:t>lowercase letter </a:t>
            </a:r>
            <a:r>
              <a:rPr lang="en-US" altLang="en-US" sz="2400"/>
              <a:t>followed by any number of additional letters, digits or underscores: </a:t>
            </a:r>
            <a:r>
              <a:rPr lang="en-US" altLang="en-US" sz="2400" b="1">
                <a:latin typeface="Courier New" panose="02070309020205020404" pitchFamily="49" charset="0"/>
              </a:rPr>
              <a:t>fred</a:t>
            </a:r>
          </a:p>
          <a:p>
            <a:pPr lvl="1"/>
            <a:r>
              <a:rPr lang="en-US" altLang="en-US" sz="2400"/>
              <a:t>A sequence of non-alphanumeric characters: 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*</a:t>
            </a:r>
            <a:r>
              <a:rPr lang="en-US" altLang="en-US" sz="2400"/>
              <a:t>, </a:t>
            </a:r>
            <a:r>
              <a:rPr lang="en-US" altLang="en-US" sz="2400" b="1">
                <a:latin typeface="Courier New" panose="02070309020205020404" pitchFamily="49" charset="0"/>
              </a:rPr>
              <a:t>.</a:t>
            </a:r>
            <a:r>
              <a:rPr lang="en-US" altLang="en-US" sz="2400"/>
              <a:t>, </a:t>
            </a:r>
            <a:r>
              <a:rPr lang="en-US" altLang="en-US" sz="2400" b="1">
                <a:latin typeface="Courier New" panose="02070309020205020404" pitchFamily="49" charset="0"/>
              </a:rPr>
              <a:t>=</a:t>
            </a:r>
            <a:r>
              <a:rPr lang="en-US" altLang="en-US" sz="2400"/>
              <a:t>, </a:t>
            </a:r>
            <a:r>
              <a:rPr lang="en-US" altLang="en-US" sz="2400" b="1">
                <a:latin typeface="Courier New" panose="02070309020205020404" pitchFamily="49" charset="0"/>
              </a:rPr>
              <a:t>@#$</a:t>
            </a:r>
          </a:p>
          <a:p>
            <a:pPr lvl="1"/>
            <a:r>
              <a:rPr lang="en-US" altLang="en-US" sz="2400"/>
              <a:t>Plus a few special atoms: </a:t>
            </a:r>
            <a:r>
              <a:rPr lang="en-US" altLang="en-US" sz="2400" b="1">
                <a:latin typeface="Courier New" panose="02070309020205020404" pitchFamily="49" charset="0"/>
              </a:rPr>
              <a:t>[]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</a:rPr>
              <a:t>Atoms are not variables, not bound to any things.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441FD7BE-D78E-4AFA-B7F9-38F7F6A6EE3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A9828-F4EA-4E06-9F87-D5B1FB571DA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70C9FF89-10B2-413B-8A20-0BEF78251A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E5A0CB66-4445-44C7-8C3D-D5C5E44F4B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9F1ED-07A8-43AC-8E27-8E257B7C3D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010910EF-39C2-4F22-9FB2-780E0DB3D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altLang="en-US"/>
              <a:t>List Notation With Tail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FDBDE7AE-37D6-4AED-9F34-B4910CFE0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80772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Last in a list can be the symbol </a:t>
            </a:r>
            <a:r>
              <a:rPr lang="en-US" altLang="en-US" sz="2800" b="1">
                <a:latin typeface="Courier New" panose="02070309020205020404" pitchFamily="49" charset="0"/>
              </a:rPr>
              <a:t>|</a:t>
            </a:r>
            <a:r>
              <a:rPr lang="en-US" altLang="en-US" sz="2800"/>
              <a:t> followed by a final term for the tail of the list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Useful in patterns: </a:t>
            </a:r>
            <a:r>
              <a:rPr lang="en-US" altLang="en-US" sz="2800" b="1">
                <a:latin typeface="Courier New" panose="02070309020205020404" pitchFamily="49" charset="0"/>
              </a:rPr>
              <a:t>[1,2|X]</a:t>
            </a:r>
            <a:r>
              <a:rPr lang="en-US" altLang="en-US" sz="2800"/>
              <a:t> unifies with any list that starts with </a:t>
            </a:r>
            <a:r>
              <a:rPr lang="en-US" altLang="en-US" sz="2800" b="1">
                <a:latin typeface="Courier New" panose="02070309020205020404" pitchFamily="49" charset="0"/>
              </a:rPr>
              <a:t>1,2</a:t>
            </a:r>
            <a:r>
              <a:rPr lang="en-US" altLang="en-US" sz="2800"/>
              <a:t> and binds </a:t>
            </a:r>
            <a:r>
              <a:rPr lang="en-US" altLang="en-US" sz="2800" b="1">
                <a:latin typeface="Courier New" panose="02070309020205020404" pitchFamily="49" charset="0"/>
              </a:rPr>
              <a:t>X</a:t>
            </a:r>
            <a:r>
              <a:rPr lang="en-US" altLang="en-US" sz="2800"/>
              <a:t> to the tail</a:t>
            </a:r>
          </a:p>
        </p:txBody>
      </p:sp>
      <p:grpSp>
        <p:nvGrpSpPr>
          <p:cNvPr id="47111" name="Group 31">
            <a:extLst>
              <a:ext uri="{FF2B5EF4-FFF2-40B4-BE49-F238E27FC236}">
                <a16:creationId xmlns:a16="http://schemas.microsoft.com/office/drawing/2014/main" id="{F1EF0555-392A-4C5A-AA09-0C1BD8F1A4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219200"/>
            <a:ext cx="5627688" cy="1371600"/>
            <a:chOff x="-2" y="-2"/>
            <a:chExt cx="3545" cy="1616"/>
          </a:xfrm>
        </p:grpSpPr>
        <p:grpSp>
          <p:nvGrpSpPr>
            <p:cNvPr id="47113" name="Group 29">
              <a:extLst>
                <a:ext uri="{FF2B5EF4-FFF2-40B4-BE49-F238E27FC236}">
                  <a16:creationId xmlns:a16="http://schemas.microsoft.com/office/drawing/2014/main" id="{4F7E0D8F-C5B5-4F48-9F91-32BC48F4E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41" cy="1612"/>
              <a:chOff x="0" y="0"/>
              <a:chExt cx="3541" cy="1612"/>
            </a:xfrm>
          </p:grpSpPr>
          <p:grpSp>
            <p:nvGrpSpPr>
              <p:cNvPr id="47115" name="Group 14">
                <a:extLst>
                  <a:ext uri="{FF2B5EF4-FFF2-40B4-BE49-F238E27FC236}">
                    <a16:creationId xmlns:a16="http://schemas.microsoft.com/office/drawing/2014/main" id="{313B74B1-6DC7-4492-BF63-C8DF68022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47137" name="Rectangle 5">
                  <a:extLst>
                    <a:ext uri="{FF2B5EF4-FFF2-40B4-BE49-F238E27FC236}">
                      <a16:creationId xmlns:a16="http://schemas.microsoft.com/office/drawing/2014/main" id="{2B6F9A20-CAAB-458B-8E36-3BC0649F9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List notation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38" name="Rectangle 13">
                  <a:extLst>
                    <a:ext uri="{FF2B5EF4-FFF2-40B4-BE49-F238E27FC236}">
                      <a16:creationId xmlns:a16="http://schemas.microsoft.com/office/drawing/2014/main" id="{138C63F3-0A05-40F4-B358-EBFD1306B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16" name="Group 16">
                <a:extLst>
                  <a:ext uri="{FF2B5EF4-FFF2-40B4-BE49-F238E27FC236}">
                    <a16:creationId xmlns:a16="http://schemas.microsoft.com/office/drawing/2014/main" id="{721E69F1-9987-43CD-9FD7-6877BEFC1B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47135" name="Rectangle 6">
                  <a:extLst>
                    <a:ext uri="{FF2B5EF4-FFF2-40B4-BE49-F238E27FC236}">
                      <a16:creationId xmlns:a16="http://schemas.microsoft.com/office/drawing/2014/main" id="{6C42FD89-064A-4153-ABB1-3413FC99C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Term denoted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36" name="Rectangle 15">
                  <a:extLst>
                    <a:ext uri="{FF2B5EF4-FFF2-40B4-BE49-F238E27FC236}">
                      <a16:creationId xmlns:a16="http://schemas.microsoft.com/office/drawing/2014/main" id="{0BB2BBFE-1903-42A4-9B5A-7753DEBC4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17" name="Group 18">
                <a:extLst>
                  <a:ext uri="{FF2B5EF4-FFF2-40B4-BE49-F238E27FC236}">
                    <a16:creationId xmlns:a16="http://schemas.microsoft.com/office/drawing/2014/main" id="{A662B3E1-FAC2-49D5-844D-D847B7ACC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47133" name="Rectangle 7">
                  <a:extLst>
                    <a:ext uri="{FF2B5EF4-FFF2-40B4-BE49-F238E27FC236}">
                      <a16:creationId xmlns:a16="http://schemas.microsoft.com/office/drawing/2014/main" id="{800F200F-1A4A-420E-BD3D-A8472150F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[1|X]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34" name="Rectangle 17">
                  <a:extLst>
                    <a:ext uri="{FF2B5EF4-FFF2-40B4-BE49-F238E27FC236}">
                      <a16:creationId xmlns:a16="http://schemas.microsoft.com/office/drawing/2014/main" id="{CC8349AE-A853-43B4-8B19-46A3526E8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18" name="Group 20">
                <a:extLst>
                  <a:ext uri="{FF2B5EF4-FFF2-40B4-BE49-F238E27FC236}">
                    <a16:creationId xmlns:a16="http://schemas.microsoft.com/office/drawing/2014/main" id="{7C33F1CF-C257-4B9C-8185-153F0D3F4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47131" name="Rectangle 8">
                  <a:extLst>
                    <a:ext uri="{FF2B5EF4-FFF2-40B4-BE49-F238E27FC236}">
                      <a16:creationId xmlns:a16="http://schemas.microsoft.com/office/drawing/2014/main" id="{68EC96AC-C6BD-4591-8A80-53CE26899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.(1,X)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32" name="Rectangle 19">
                  <a:extLst>
                    <a:ext uri="{FF2B5EF4-FFF2-40B4-BE49-F238E27FC236}">
                      <a16:creationId xmlns:a16="http://schemas.microsoft.com/office/drawing/2014/main" id="{62B12C18-685F-4153-B5B9-CC38125EE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19" name="Group 22">
                <a:extLst>
                  <a:ext uri="{FF2B5EF4-FFF2-40B4-BE49-F238E27FC236}">
                    <a16:creationId xmlns:a16="http://schemas.microsoft.com/office/drawing/2014/main" id="{EAD6DB38-7E98-4F83-8E73-D914FB0E6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47129" name="Rectangle 9">
                  <a:extLst>
                    <a:ext uri="{FF2B5EF4-FFF2-40B4-BE49-F238E27FC236}">
                      <a16:creationId xmlns:a16="http://schemas.microsoft.com/office/drawing/2014/main" id="{CC902CE8-20D7-4664-9969-9E45A5F61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[1,2|X]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30" name="Rectangle 21">
                  <a:extLst>
                    <a:ext uri="{FF2B5EF4-FFF2-40B4-BE49-F238E27FC236}">
                      <a16:creationId xmlns:a16="http://schemas.microsoft.com/office/drawing/2014/main" id="{EC35189E-E274-4473-9FAE-39151AD92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20" name="Group 24">
                <a:extLst>
                  <a:ext uri="{FF2B5EF4-FFF2-40B4-BE49-F238E27FC236}">
                    <a16:creationId xmlns:a16="http://schemas.microsoft.com/office/drawing/2014/main" id="{4543810B-360A-4DEB-ACFC-908327F620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47127" name="Rectangle 10">
                  <a:extLst>
                    <a:ext uri="{FF2B5EF4-FFF2-40B4-BE49-F238E27FC236}">
                      <a16:creationId xmlns:a16="http://schemas.microsoft.com/office/drawing/2014/main" id="{6E0B8F30-63CA-42EC-9D68-6B5BB5865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.(1,.(2,X)))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28" name="Rectangle 23">
                  <a:extLst>
                    <a:ext uri="{FF2B5EF4-FFF2-40B4-BE49-F238E27FC236}">
                      <a16:creationId xmlns:a16="http://schemas.microsoft.com/office/drawing/2014/main" id="{D9298019-F1CB-4AF7-B8C9-A0F60097D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21" name="Group 26">
                <a:extLst>
                  <a:ext uri="{FF2B5EF4-FFF2-40B4-BE49-F238E27FC236}">
                    <a16:creationId xmlns:a16="http://schemas.microsoft.com/office/drawing/2014/main" id="{BDE0FD92-2D52-4D21-96D2-12C34438F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47125" name="Rectangle 11">
                  <a:extLst>
                    <a:ext uri="{FF2B5EF4-FFF2-40B4-BE49-F238E27FC236}">
                      <a16:creationId xmlns:a16="http://schemas.microsoft.com/office/drawing/2014/main" id="{F8F28B24-6FFF-4F81-B04B-A6ED788F5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[1,2|</a:t>
                  </a:r>
                  <a:r>
                    <a:rPr lang="en-US" altLang="en-US" sz="2000" b="1">
                      <a:solidFill>
                        <a:srgbClr val="CC0000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[3,4]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26" name="Rectangle 25">
                  <a:extLst>
                    <a:ext uri="{FF2B5EF4-FFF2-40B4-BE49-F238E27FC236}">
                      <a16:creationId xmlns:a16="http://schemas.microsoft.com/office/drawing/2014/main" id="{B790405B-019D-46E4-9B27-4AFFF0AE1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47122" name="Group 28">
                <a:extLst>
                  <a:ext uri="{FF2B5EF4-FFF2-40B4-BE49-F238E27FC236}">
                    <a16:creationId xmlns:a16="http://schemas.microsoft.com/office/drawing/2014/main" id="{BC243369-5CDE-44CF-B447-D2515BD578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47123" name="Rectangle 12">
                  <a:extLst>
                    <a:ext uri="{FF2B5EF4-FFF2-40B4-BE49-F238E27FC236}">
                      <a16:creationId xmlns:a16="http://schemas.microsoft.com/office/drawing/2014/main" id="{398A8DFB-5BDC-472B-B2FC-7F3F6B0CD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same as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 [1,2,3,4]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47124" name="Rectangle 27">
                  <a:extLst>
                    <a:ext uri="{FF2B5EF4-FFF2-40B4-BE49-F238E27FC236}">
                      <a16:creationId xmlns:a16="http://schemas.microsoft.com/office/drawing/2014/main" id="{9480C657-AD5F-4FC7-A164-18ADC0A6F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47114" name="Rectangle 30">
              <a:extLst>
                <a:ext uri="{FF2B5EF4-FFF2-40B4-BE49-F238E27FC236}">
                  <a16:creationId xmlns:a16="http://schemas.microsoft.com/office/drawing/2014/main" id="{D84ACF3C-FC81-482C-A2C6-59C8449F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-2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7112" name="Rectangle 32">
            <a:extLst>
              <a:ext uri="{FF2B5EF4-FFF2-40B4-BE49-F238E27FC236}">
                <a16:creationId xmlns:a16="http://schemas.microsoft.com/office/drawing/2014/main" id="{C4ABF6A5-B428-481F-B598-56929C50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53340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[1,2|X] = [1,2,3,4,5].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[3, 4, 5]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AE7512E3-65FD-49C4-AD10-AEE5C2570F5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B18710-70EF-4B88-973F-B660E358130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0FA534A1-33C3-4443-9D51-A58A309D9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11C2A8D9-C8CB-4894-8AFF-40DEB23E9E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98F96-6894-47FA-959A-CE64AF68CF2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8E91107E-B2E2-4CCA-8840-84CCFEA18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append</a:t>
            </a:r>
            <a:r>
              <a:rPr lang="en-US" altLang="en-US"/>
              <a:t> Predicate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598A53F9-9F8A-497C-9E9B-37448697D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91000"/>
            <a:ext cx="7772400" cy="1676400"/>
          </a:xfrm>
        </p:spPr>
        <p:txBody>
          <a:bodyPr/>
          <a:lstStyle/>
          <a:p>
            <a:r>
              <a:rPr lang="en-US" altLang="en-US"/>
              <a:t>Predefined </a:t>
            </a:r>
            <a:r>
              <a:rPr lang="en-US" altLang="en-US" b="1">
                <a:latin typeface="Courier New" panose="02070309020205020404" pitchFamily="49" charset="0"/>
              </a:rPr>
              <a:t>append(X,Y,Z)</a:t>
            </a:r>
            <a:r>
              <a:rPr lang="en-US" altLang="en-US"/>
              <a:t> succeeds if and only if </a:t>
            </a:r>
            <a:r>
              <a:rPr lang="en-US" altLang="en-US" b="1">
                <a:latin typeface="Courier New" panose="02070309020205020404" pitchFamily="49" charset="0"/>
              </a:rPr>
              <a:t>Z</a:t>
            </a:r>
            <a:r>
              <a:rPr lang="en-US" altLang="en-US"/>
              <a:t> is the result of appending the list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/>
              <a:t> onto the end of the list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48135" name="Text Box 4">
            <a:extLst>
              <a:ext uri="{FF2B5EF4-FFF2-40B4-BE49-F238E27FC236}">
                <a16:creationId xmlns:a16="http://schemas.microsoft.com/office/drawing/2014/main" id="{8EB97CED-FA85-4441-BC7A-4DA06C91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6629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append([1,2],[3,4],Z).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[1, 2, 3, 4]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6E1A084F-5688-4028-A525-9C21B27A663B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EC5E7A-2874-4F00-B8AD-12CE1007E15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09DE2316-72C7-4666-99B5-A12D1E589E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56EA73B0-AF87-473C-8438-704F29193E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36AAA-5C7A-41F0-B319-DDD5EFC3C5F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3D22740B-FC9D-4F89-AD18-98C2AB29D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Just A Function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1EFEEFFB-92EE-4805-9D2D-2C304B5D5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91000"/>
            <a:ext cx="7772400" cy="1676400"/>
          </a:xfrm>
        </p:spPr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append</a:t>
            </a:r>
            <a:r>
              <a:rPr lang="en-US" altLang="en-US"/>
              <a:t> can be used with any pattern of instantiation (that is, with variables in any positions)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49159" name="Text Box 4">
            <a:extLst>
              <a:ext uri="{FF2B5EF4-FFF2-40B4-BE49-F238E27FC236}">
                <a16:creationId xmlns:a16="http://schemas.microsoft.com/office/drawing/2014/main" id="{9C632650-07FE-40E3-AED9-DA3288EC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6629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append(X,[3,4],[1,2,3,4]).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[1, 2]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D006C546-3AE7-4D51-A1E1-865C9E750D3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C991D7-9618-4FAB-A0EF-82F645C0CF7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6929AF8D-824A-478A-BBAB-9253BEB3E4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51EC6297-B31E-4150-9C9E-AEFCDA0992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B9FA8-BAD5-4418-8E68-D2CCA46D117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459D280-E0D5-4214-B753-2097BCFA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Just A Function</a:t>
            </a:r>
          </a:p>
        </p:txBody>
      </p:sp>
      <p:sp>
        <p:nvSpPr>
          <p:cNvPr id="50182" name="Text Box 4">
            <a:extLst>
              <a:ext uri="{FF2B5EF4-FFF2-40B4-BE49-F238E27FC236}">
                <a16:creationId xmlns:a16="http://schemas.microsoft.com/office/drawing/2014/main" id="{D19EDAF7-D951-45CE-9B7D-0E5F1C4E7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6629400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append(X,Y,[1,2,3]).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[]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 [1, 2, 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[1]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 [2, 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[1, 2]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 [3]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[1, 2, 3]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= []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477C7446-9966-4EFC-9E7F-A9388A54985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A12962-260F-4365-B68F-41B48A9096E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5318BE3E-0EEE-4CC3-8B09-22EC7EF67C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0047A906-80EA-413E-B251-9810BDB329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AF99B-0FD1-425E-8CF8-516A836896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77609E7A-24F3-4F3C-9278-6ABD6E749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1800" y="1295400"/>
            <a:ext cx="2362200" cy="914400"/>
          </a:xfrm>
        </p:spPr>
        <p:txBody>
          <a:bodyPr/>
          <a:lstStyle/>
          <a:p>
            <a:r>
              <a:rPr lang="en-US" altLang="en-US" sz="2400">
                <a:solidFill>
                  <a:srgbClr val="0000FF"/>
                </a:solidFill>
              </a:rPr>
              <a:t>Recursive case</a:t>
            </a:r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73B47B97-EA5E-4E24-8D07-4ADE36BE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append([], B, B).</a:t>
            </a:r>
          </a:p>
        </p:txBody>
      </p:sp>
      <p:sp>
        <p:nvSpPr>
          <p:cNvPr id="535560" name="Text Box 8">
            <a:extLst>
              <a:ext uri="{FF2B5EF4-FFF2-40B4-BE49-F238E27FC236}">
                <a16:creationId xmlns:a16="http://schemas.microsoft.com/office/drawing/2014/main" id="{092570CA-6A7F-43C3-89BC-3169C1330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5715000" cy="13795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TailA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TailC</a:t>
            </a:r>
            <a:b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TailA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TailC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535561" name="Text Box 9">
            <a:extLst>
              <a:ext uri="{FF2B5EF4-FFF2-40B4-BE49-F238E27FC236}">
                <a16:creationId xmlns:a16="http://schemas.microsoft.com/office/drawing/2014/main" id="{C035A148-DC7F-471B-B6F3-EED57604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0"/>
            <a:ext cx="5715000" cy="15621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5,6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2,3,4,5,6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5,6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2,3,4,5,6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0D5DF40-BDDF-4941-8AC3-093A829C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7696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append([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err="1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TailA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|TailC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append(</a:t>
            </a:r>
            <a:r>
              <a:rPr lang="en-US" b="1" dirty="0" err="1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TailA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CF8E27C-2434-4D6D-BFEA-C3A9368A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Base case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A055E0-7FAD-4AD1-ABCF-E0AFBF51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09800"/>
            <a:ext cx="1447800" cy="6096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E7CA16-3351-4651-B074-01DB99CC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762000" cy="5334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261866-C996-4739-98F9-407BA8C41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1143000" cy="6096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6511C2-9D24-476E-81F3-5948D7C4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76600"/>
            <a:ext cx="762000" cy="5334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535560" grpId="0" animBg="1"/>
      <p:bldP spid="535561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15B7BEED-734D-47E9-9AA6-9F87B63A330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FDE768-FC81-4F18-8FA0-66106BFEBCD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B62425AF-0657-463D-86E2-0B643266FA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7BFEBE34-C788-4A66-8398-3534598979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5BD3B6-2D3F-4B2B-A7B7-05AFBEF9056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043B2B97-9113-401E-BD7D-39FCD03D1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 altLang="en-US"/>
              <a:t>Other Predefined List Predicates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94B9C6EE-D453-421B-862F-84A0E6621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7772400" cy="1295400"/>
          </a:xfrm>
        </p:spPr>
        <p:txBody>
          <a:bodyPr/>
          <a:lstStyle/>
          <a:p>
            <a:r>
              <a:rPr lang="en-US" altLang="en-US" sz="2800"/>
              <a:t>All </a:t>
            </a:r>
            <a:r>
              <a:rPr lang="en-US" altLang="en-US" sz="2800">
                <a:solidFill>
                  <a:srgbClr val="0000FF"/>
                </a:solidFill>
              </a:rPr>
              <a:t>flexible</a:t>
            </a:r>
            <a:r>
              <a:rPr lang="en-US" altLang="en-US" sz="2800"/>
              <a:t>, like </a:t>
            </a:r>
            <a:r>
              <a:rPr lang="en-US" altLang="en-US" sz="2800" b="1">
                <a:latin typeface="Courier New" panose="02070309020205020404" pitchFamily="49" charset="0"/>
              </a:rPr>
              <a:t>append</a:t>
            </a:r>
          </a:p>
          <a:p>
            <a:r>
              <a:rPr lang="en-US" altLang="en-US" sz="2800"/>
              <a:t>Queries can contain variables anywhere</a:t>
            </a:r>
          </a:p>
        </p:txBody>
      </p:sp>
      <p:grpSp>
        <p:nvGrpSpPr>
          <p:cNvPr id="52231" name="Group 36">
            <a:extLst>
              <a:ext uri="{FF2B5EF4-FFF2-40B4-BE49-F238E27FC236}">
                <a16:creationId xmlns:a16="http://schemas.microsoft.com/office/drawing/2014/main" id="{0B8E4F01-ED72-48DD-8E23-72CBB37ABFE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458200" cy="3581400"/>
            <a:chOff x="-2" y="-2"/>
            <a:chExt cx="3545" cy="2249"/>
          </a:xfrm>
        </p:grpSpPr>
        <p:grpSp>
          <p:nvGrpSpPr>
            <p:cNvPr id="52234" name="Group 34">
              <a:extLst>
                <a:ext uri="{FF2B5EF4-FFF2-40B4-BE49-F238E27FC236}">
                  <a16:creationId xmlns:a16="http://schemas.microsoft.com/office/drawing/2014/main" id="{AC98216F-7152-457F-86A0-0BE4A8F76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41" cy="2245"/>
              <a:chOff x="0" y="0"/>
              <a:chExt cx="3541" cy="2245"/>
            </a:xfrm>
          </p:grpSpPr>
          <p:grpSp>
            <p:nvGrpSpPr>
              <p:cNvPr id="52236" name="Group 15">
                <a:extLst>
                  <a:ext uri="{FF2B5EF4-FFF2-40B4-BE49-F238E27FC236}">
                    <a16:creationId xmlns:a16="http://schemas.microsoft.com/office/drawing/2014/main" id="{0DE87421-70BE-4005-92BB-83D42F318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108" cy="403"/>
                <a:chOff x="0" y="0"/>
                <a:chExt cx="1108" cy="403"/>
              </a:xfrm>
            </p:grpSpPr>
            <p:sp>
              <p:nvSpPr>
                <p:cNvPr id="52264" name="Rectangle 4">
                  <a:extLst>
                    <a:ext uri="{FF2B5EF4-FFF2-40B4-BE49-F238E27FC236}">
                      <a16:creationId xmlns:a16="http://schemas.microsoft.com/office/drawing/2014/main" id="{D9B235D0-B7E6-4959-8C89-C806EB771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Predicate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65" name="Rectangle 14">
                  <a:extLst>
                    <a:ext uri="{FF2B5EF4-FFF2-40B4-BE49-F238E27FC236}">
                      <a16:creationId xmlns:a16="http://schemas.microsoft.com/office/drawing/2014/main" id="{127290A0-80AF-4D84-A07C-B61057D0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37" name="Group 17">
                <a:extLst>
                  <a:ext uri="{FF2B5EF4-FFF2-40B4-BE49-F238E27FC236}">
                    <a16:creationId xmlns:a16="http://schemas.microsoft.com/office/drawing/2014/main" id="{58AD0041-6626-4662-85BD-C9E87C65E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0"/>
                <a:ext cx="2433" cy="403"/>
                <a:chOff x="1108" y="0"/>
                <a:chExt cx="2433" cy="403"/>
              </a:xfrm>
            </p:grpSpPr>
            <p:sp>
              <p:nvSpPr>
                <p:cNvPr id="52262" name="Rectangle 5">
                  <a:extLst>
                    <a:ext uri="{FF2B5EF4-FFF2-40B4-BE49-F238E27FC236}">
                      <a16:creationId xmlns:a16="http://schemas.microsoft.com/office/drawing/2014/main" id="{A5CA3FE2-DDA1-4F21-A34E-6BA53B25B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0"/>
                  <a:ext cx="234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Description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63" name="Rectangle 16">
                  <a:extLst>
                    <a:ext uri="{FF2B5EF4-FFF2-40B4-BE49-F238E27FC236}">
                      <a16:creationId xmlns:a16="http://schemas.microsoft.com/office/drawing/2014/main" id="{F55C2BF4-0533-461A-9576-692E2B224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38" name="Group 19">
                <a:extLst>
                  <a:ext uri="{FF2B5EF4-FFF2-40B4-BE49-F238E27FC236}">
                    <a16:creationId xmlns:a16="http://schemas.microsoft.com/office/drawing/2014/main" id="{4C1F073D-41C4-44D8-9535-648755D38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1108" cy="403"/>
                <a:chOff x="0" y="403"/>
                <a:chExt cx="1108" cy="403"/>
              </a:xfrm>
            </p:grpSpPr>
            <p:sp>
              <p:nvSpPr>
                <p:cNvPr id="52260" name="Rectangle 6">
                  <a:extLst>
                    <a:ext uri="{FF2B5EF4-FFF2-40B4-BE49-F238E27FC236}">
                      <a16:creationId xmlns:a16="http://schemas.microsoft.com/office/drawing/2014/main" id="{79E7C655-37A6-4041-B642-55605CAF2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0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member(X,Y)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61" name="Rectangle 18">
                  <a:extLst>
                    <a:ext uri="{FF2B5EF4-FFF2-40B4-BE49-F238E27FC236}">
                      <a16:creationId xmlns:a16="http://schemas.microsoft.com/office/drawing/2014/main" id="{CA534EEC-D7E8-405B-8ED8-59BF5DB14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39" name="Group 21">
                <a:extLst>
                  <a:ext uri="{FF2B5EF4-FFF2-40B4-BE49-F238E27FC236}">
                    <a16:creationId xmlns:a16="http://schemas.microsoft.com/office/drawing/2014/main" id="{EB968A86-770D-455B-AFDF-BF105CABA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403"/>
                <a:ext cx="2433" cy="403"/>
                <a:chOff x="1108" y="403"/>
                <a:chExt cx="2433" cy="403"/>
              </a:xfrm>
            </p:grpSpPr>
            <p:sp>
              <p:nvSpPr>
                <p:cNvPr id="52258" name="Rectangle 7">
                  <a:extLst>
                    <a:ext uri="{FF2B5EF4-FFF2-40B4-BE49-F238E27FC236}">
                      <a16:creationId xmlns:a16="http://schemas.microsoft.com/office/drawing/2014/main" id="{1C1A4B3D-B15D-408A-B1EA-EABBD150D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403"/>
                  <a:ext cx="234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Provable if the list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contains the element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.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59" name="Rectangle 20">
                  <a:extLst>
                    <a:ext uri="{FF2B5EF4-FFF2-40B4-BE49-F238E27FC236}">
                      <a16:creationId xmlns:a16="http://schemas.microsoft.com/office/drawing/2014/main" id="{B4CA96F9-7E1E-41B3-A350-1D484DF39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8" y="403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0" name="Group 23">
                <a:extLst>
                  <a:ext uri="{FF2B5EF4-FFF2-40B4-BE49-F238E27FC236}">
                    <a16:creationId xmlns:a16="http://schemas.microsoft.com/office/drawing/2014/main" id="{2EB5AC9A-BEE1-4925-B4A2-9AFD6F7D87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1108" cy="518"/>
                <a:chOff x="0" y="806"/>
                <a:chExt cx="1108" cy="518"/>
              </a:xfrm>
            </p:grpSpPr>
            <p:sp>
              <p:nvSpPr>
                <p:cNvPr id="52256" name="Rectangle 8">
                  <a:extLst>
                    <a:ext uri="{FF2B5EF4-FFF2-40B4-BE49-F238E27FC236}">
                      <a16:creationId xmlns:a16="http://schemas.microsoft.com/office/drawing/2014/main" id="{A8E2C64C-167A-49C8-A909-FE2E946EB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02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select(X,Y,Z)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57" name="Rectangle 22">
                  <a:extLst>
                    <a:ext uri="{FF2B5EF4-FFF2-40B4-BE49-F238E27FC236}">
                      <a16:creationId xmlns:a16="http://schemas.microsoft.com/office/drawing/2014/main" id="{2098B565-64CA-4F31-B84B-281408E41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10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1" name="Group 25">
                <a:extLst>
                  <a:ext uri="{FF2B5EF4-FFF2-40B4-BE49-F238E27FC236}">
                    <a16:creationId xmlns:a16="http://schemas.microsoft.com/office/drawing/2014/main" id="{36523F0F-2F05-4072-860A-D3FAF0362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806"/>
                <a:ext cx="2433" cy="518"/>
                <a:chOff x="1108" y="806"/>
                <a:chExt cx="2433" cy="518"/>
              </a:xfrm>
            </p:grpSpPr>
            <p:sp>
              <p:nvSpPr>
                <p:cNvPr id="52254" name="Rectangle 9">
                  <a:extLst>
                    <a:ext uri="{FF2B5EF4-FFF2-40B4-BE49-F238E27FC236}">
                      <a16:creationId xmlns:a16="http://schemas.microsoft.com/office/drawing/2014/main" id="{D62DF455-00DA-4173-8DBE-93FE18DE1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806"/>
                  <a:ext cx="234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Provable if the list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contains the element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, and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is the same as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but with one instance of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removed.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55" name="Rectangle 24">
                  <a:extLst>
                    <a:ext uri="{FF2B5EF4-FFF2-40B4-BE49-F238E27FC236}">
                      <a16:creationId xmlns:a16="http://schemas.microsoft.com/office/drawing/2014/main" id="{087B2B26-A075-49D6-8252-A58C3828D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8" y="806"/>
                  <a:ext cx="243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2" name="Group 27">
                <a:extLst>
                  <a:ext uri="{FF2B5EF4-FFF2-40B4-BE49-F238E27FC236}">
                    <a16:creationId xmlns:a16="http://schemas.microsoft.com/office/drawing/2014/main" id="{1096F115-2F58-45AA-9523-3E304DDF2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24"/>
                <a:ext cx="1108" cy="518"/>
                <a:chOff x="0" y="1324"/>
                <a:chExt cx="1108" cy="518"/>
              </a:xfrm>
            </p:grpSpPr>
            <p:sp>
              <p:nvSpPr>
                <p:cNvPr id="52252" name="Rectangle 10">
                  <a:extLst>
                    <a:ext uri="{FF2B5EF4-FFF2-40B4-BE49-F238E27FC236}">
                      <a16:creationId xmlns:a16="http://schemas.microsoft.com/office/drawing/2014/main" id="{8CCE24A9-6D21-4721-A70A-B790CA1F7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102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nth0(X,Y,Z)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53" name="Rectangle 26">
                  <a:extLst>
                    <a:ext uri="{FF2B5EF4-FFF2-40B4-BE49-F238E27FC236}">
                      <a16:creationId xmlns:a16="http://schemas.microsoft.com/office/drawing/2014/main" id="{9A903212-79A2-4F74-B139-3E7987D9F7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10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3" name="Group 29">
                <a:extLst>
                  <a:ext uri="{FF2B5EF4-FFF2-40B4-BE49-F238E27FC236}">
                    <a16:creationId xmlns:a16="http://schemas.microsoft.com/office/drawing/2014/main" id="{9D753EF7-800A-442D-8BC1-A2B466E67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1324"/>
                <a:ext cx="2433" cy="518"/>
                <a:chOff x="1108" y="1324"/>
                <a:chExt cx="2433" cy="518"/>
              </a:xfrm>
            </p:grpSpPr>
            <p:sp>
              <p:nvSpPr>
                <p:cNvPr id="52250" name="Rectangle 11">
                  <a:extLst>
                    <a:ext uri="{FF2B5EF4-FFF2-40B4-BE49-F238E27FC236}">
                      <a16:creationId xmlns:a16="http://schemas.microsoft.com/office/drawing/2014/main" id="{AA2837C0-1143-48E5-985B-CA361F6C7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1324"/>
                  <a:ext cx="234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Provable if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is an integer,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is a list, and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is the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th element of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, counting from 0.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51" name="Rectangle 28">
                  <a:extLst>
                    <a:ext uri="{FF2B5EF4-FFF2-40B4-BE49-F238E27FC236}">
                      <a16:creationId xmlns:a16="http://schemas.microsoft.com/office/drawing/2014/main" id="{C5AB9864-5FAD-4BFF-BD78-7665D67C3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8" y="1324"/>
                  <a:ext cx="243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4" name="Group 31">
                <a:extLst>
                  <a:ext uri="{FF2B5EF4-FFF2-40B4-BE49-F238E27FC236}">
                    <a16:creationId xmlns:a16="http://schemas.microsoft.com/office/drawing/2014/main" id="{FB9E2564-523D-4948-82EC-4C4167F552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42"/>
                <a:ext cx="1108" cy="403"/>
                <a:chOff x="0" y="1842"/>
                <a:chExt cx="1108" cy="403"/>
              </a:xfrm>
            </p:grpSpPr>
            <p:sp>
              <p:nvSpPr>
                <p:cNvPr id="52248" name="Rectangle 12">
                  <a:extLst>
                    <a:ext uri="{FF2B5EF4-FFF2-40B4-BE49-F238E27FC236}">
                      <a16:creationId xmlns:a16="http://schemas.microsoft.com/office/drawing/2014/main" id="{A67FE837-93CB-48FF-90AB-47F19AAF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10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length(X,Y)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49" name="Rectangle 30">
                  <a:extLst>
                    <a:ext uri="{FF2B5EF4-FFF2-40B4-BE49-F238E27FC236}">
                      <a16:creationId xmlns:a16="http://schemas.microsoft.com/office/drawing/2014/main" id="{5C3C4C9A-4644-4F73-9D99-E931A9913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52245" name="Group 33">
                <a:extLst>
                  <a:ext uri="{FF2B5EF4-FFF2-40B4-BE49-F238E27FC236}">
                    <a16:creationId xmlns:a16="http://schemas.microsoft.com/office/drawing/2014/main" id="{2481CEBA-DB2E-4799-ACD1-402F01C8C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1842"/>
                <a:ext cx="2433" cy="403"/>
                <a:chOff x="1108" y="1842"/>
                <a:chExt cx="2433" cy="403"/>
              </a:xfrm>
            </p:grpSpPr>
            <p:sp>
              <p:nvSpPr>
                <p:cNvPr id="52246" name="Rectangle 13">
                  <a:extLst>
                    <a:ext uri="{FF2B5EF4-FFF2-40B4-BE49-F238E27FC236}">
                      <a16:creationId xmlns:a16="http://schemas.microsoft.com/office/drawing/2014/main" id="{0E5B73FB-4789-4EBD-AF9E-365E252F2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1842"/>
                  <a:ext cx="234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cs typeface="Times New Roman" panose="02020603050405020304" pitchFamily="18" charset="0"/>
                    </a:rPr>
                    <a:t>Provable if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 is a list of length </a:t>
                  </a:r>
                  <a:r>
                    <a:rPr lang="en-US" altLang="en-US" sz="2000" b="1"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en-US" sz="2000">
                      <a:cs typeface="Times New Roman" panose="02020603050405020304" pitchFamily="18" charset="0"/>
                    </a:rPr>
                    <a:t>.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52247" name="Rectangle 32">
                  <a:extLst>
                    <a:ext uri="{FF2B5EF4-FFF2-40B4-BE49-F238E27FC236}">
                      <a16:creationId xmlns:a16="http://schemas.microsoft.com/office/drawing/2014/main" id="{0FF2ADB3-855C-466F-AF53-54716BDDC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8" y="1842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Monotype Sorts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75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52235" name="Rectangle 35">
              <a:extLst>
                <a:ext uri="{FF2B5EF4-FFF2-40B4-BE49-F238E27FC236}">
                  <a16:creationId xmlns:a16="http://schemas.microsoft.com/office/drawing/2014/main" id="{D573298F-4888-48E9-A189-19ABDFD6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-2"/>
              <a:ext cx="3545" cy="224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Monotype Sorts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36613" name="Text Box 37">
            <a:extLst>
              <a:ext uri="{FF2B5EF4-FFF2-40B4-BE49-F238E27FC236}">
                <a16:creationId xmlns:a16="http://schemas.microsoft.com/office/drawing/2014/main" id="{3F781890-7B01-4116-AC38-F30138CA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81200"/>
            <a:ext cx="525780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member(2,[3,2,5]).</a:t>
            </a:r>
          </a:p>
        </p:txBody>
      </p:sp>
      <p:sp>
        <p:nvSpPr>
          <p:cNvPr id="536614" name="Text Box 38">
            <a:extLst>
              <a:ext uri="{FF2B5EF4-FFF2-40B4-BE49-F238E27FC236}">
                <a16:creationId xmlns:a16="http://schemas.microsoft.com/office/drawing/2014/main" id="{E3EA20DE-6782-4DC6-AE37-EE898082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5410200" cy="863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select(2,[4,2,3,2],[4,3,2]).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select([1,2],[4,[1,2],3],[4,3]).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13" grpId="0" animBg="1"/>
      <p:bldP spid="5366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A842C0AF-5E57-4A54-9472-B6FAD1D6A55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7267B-05E9-4BD4-BAE8-4553BC95B04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72BB3039-75C4-4727-8405-431692B9B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71FC5607-6FBF-4C41-AD2E-BCAF9D37CC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8DC7B8-A368-4130-8E01-954AC61049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6FE4AEB0-8B11-4053-8939-FD47769B2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4572000" cy="10287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Using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738C5570-6915-4889-A657-14469DDF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6629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select(2,[1,2,3],Z).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[1, 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select(2,Y,[1,3]).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[2, 1, 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[1, 2, 3]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[1, 3, 2]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altLang="en-US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D380568F-F15D-442A-A6B1-D0E6C2C518A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7E80C-2751-4B0D-BD0B-49FC4479791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44CB1805-AFD4-4E48-A50D-FBDC61A2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A8931378-1976-44D9-8724-2CA55E7E7A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7DC02-D9A4-41B2-9F8B-00FB5C9BAD6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CE5395A8-44EC-4E30-A41B-759F9C9D4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reverse</a:t>
            </a:r>
            <a:r>
              <a:rPr lang="en-US" altLang="en-US"/>
              <a:t> Predicate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9E7125FE-5EE1-44D0-A8F2-83AA53EC9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91000"/>
            <a:ext cx="7772400" cy="1676400"/>
          </a:xfrm>
        </p:spPr>
        <p:txBody>
          <a:bodyPr/>
          <a:lstStyle/>
          <a:p>
            <a:r>
              <a:rPr lang="en-US" altLang="en-US"/>
              <a:t>Predefined </a:t>
            </a:r>
            <a:r>
              <a:rPr lang="en-US" altLang="en-US" b="1">
                <a:latin typeface="Courier New" panose="02070309020205020404" pitchFamily="49" charset="0"/>
              </a:rPr>
              <a:t>reverse(X,Y)</a:t>
            </a:r>
            <a:r>
              <a:rPr lang="en-US" altLang="en-US"/>
              <a:t> unifies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/>
              <a:t> with the reverse of the list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54279" name="Text Box 4">
            <a:extLst>
              <a:ext uri="{FF2B5EF4-FFF2-40B4-BE49-F238E27FC236}">
                <a16:creationId xmlns:a16="http://schemas.microsoft.com/office/drawing/2014/main" id="{EE76C310-6B95-4306-8461-D301A6A5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6629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reverse([1,2,3,4],Y).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Y = [4, 3, 2, 1] 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No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F8491F1D-636A-42AA-AF8B-D4651ADE4CE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736828-9AA2-4EBA-80EB-E219E7F6D75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5F53410A-254C-48DF-946A-E381A24AFE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12479C63-B4BF-4A41-94FA-E4ADF0DE1E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AAC93C-F111-47D7-B292-CFE31979AE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8C17AB01-543D-4678-B1FB-87AF25E7A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81400" cy="952500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</a:rPr>
              <a:t>An Implementation</a:t>
            </a:r>
          </a:p>
        </p:txBody>
      </p:sp>
      <p:sp>
        <p:nvSpPr>
          <p:cNvPr id="51206" name="Text Box 3">
            <a:extLst>
              <a:ext uri="{FF2B5EF4-FFF2-40B4-BE49-F238E27FC236}">
                <a16:creationId xmlns:a16="http://schemas.microsoft.com/office/drawing/2014/main" id="{6DFF4234-E9CB-4D3D-813B-4D322EB2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5105400" cy="2109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reverse([],[]).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reverse([Head|Tail],X) :-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reverse(Tail,Y),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append(Y,[Head],X).</a:t>
            </a:r>
          </a:p>
        </p:txBody>
      </p:sp>
      <p:sp>
        <p:nvSpPr>
          <p:cNvPr id="539655" name="Text Box 7">
            <a:extLst>
              <a:ext uri="{FF2B5EF4-FFF2-40B4-BE49-F238E27FC236}">
                <a16:creationId xmlns:a16="http://schemas.microsoft.com/office/drawing/2014/main" id="{0E7E7CF2-EEA2-4E6E-B1E4-63F9A01C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696200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reverse(X,Y) :- helper(X,[],Y).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helper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([],X,X).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helper([H|T],X,R) :- helper(T,[H|X],R).</a:t>
            </a:r>
          </a:p>
        </p:txBody>
      </p:sp>
      <p:sp>
        <p:nvSpPr>
          <p:cNvPr id="539656" name="Text Box 8">
            <a:extLst>
              <a:ext uri="{FF2B5EF4-FFF2-40B4-BE49-F238E27FC236}">
                <a16:creationId xmlns:a16="http://schemas.microsoft.com/office/drawing/2014/main" id="{63176078-439E-45AE-B581-0726CB8F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85800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not efficient</a:t>
            </a:r>
          </a:p>
        </p:txBody>
      </p:sp>
      <p:sp>
        <p:nvSpPr>
          <p:cNvPr id="539659" name="Text Box 11">
            <a:extLst>
              <a:ext uri="{FF2B5EF4-FFF2-40B4-BE49-F238E27FC236}">
                <a16:creationId xmlns:a16="http://schemas.microsoft.com/office/drawing/2014/main" id="{505D043E-BE18-4679-97CB-19A387DB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76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more efficient</a:t>
            </a:r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289D24F2-1006-49E8-8B02-A4D46BE5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066800"/>
            <a:ext cx="37338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[3,2,1]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[3,2],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[3,2] [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39655" grpId="0" animBg="1"/>
      <p:bldP spid="539656" grpId="0"/>
      <p:bldP spid="5396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3C124E47-5A26-4584-AD99-86669496F88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B32A0-F360-4508-B060-C24612D42A9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6323" name="Footer Placeholder 4">
            <a:extLst>
              <a:ext uri="{FF2B5EF4-FFF2-40B4-BE49-F238E27FC236}">
                <a16:creationId xmlns:a16="http://schemas.microsoft.com/office/drawing/2014/main" id="{573F1C83-1F27-42C3-B004-3216D6E9E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10DB9665-819E-4797-8AB2-D163BA4621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16C17-8166-4FEB-9D09-1D365AD4E6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C3877E14-FA09-4247-8AE6-B9C948B12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 altLang="en-US"/>
              <a:t>When Queries Go Bad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1E197390-6873-44DE-9CB9-35E18A7F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Asking for another solution caused an infinite loop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Hit control-C to stop it, then </a:t>
            </a:r>
            <a:r>
              <a:rPr lang="en-US" altLang="en-US" b="1">
                <a:latin typeface="Courier New" panose="02070309020205020404" pitchFamily="49" charset="0"/>
              </a:rPr>
              <a:t>a</a:t>
            </a:r>
            <a:r>
              <a:rPr lang="en-US" altLang="en-US"/>
              <a:t> for abort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reverse</a:t>
            </a:r>
            <a:r>
              <a:rPr lang="en-US" altLang="en-US"/>
              <a:t> cannot be used as flexibly as </a:t>
            </a:r>
            <a:r>
              <a:rPr lang="en-US" altLang="en-US" b="1">
                <a:latin typeface="Courier New" panose="02070309020205020404" pitchFamily="49" charset="0"/>
              </a:rPr>
              <a:t>append</a:t>
            </a:r>
          </a:p>
        </p:txBody>
      </p:sp>
      <p:sp>
        <p:nvSpPr>
          <p:cNvPr id="56327" name="Text Box 4">
            <a:extLst>
              <a:ext uri="{FF2B5EF4-FFF2-40B4-BE49-F238E27FC236}">
                <a16:creationId xmlns:a16="http://schemas.microsoft.com/office/drawing/2014/main" id="{8C262A78-1042-4935-8A00-AE96F7F2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6477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reverse(X,[1,2,3,4]).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X = [4, 3, 2, 1]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Action (h for help) ?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a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% Execution Aborted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?-</a:t>
            </a:r>
            <a:endParaRPr lang="en-US" altLang="en-US" sz="2000"/>
          </a:p>
        </p:txBody>
      </p:sp>
      <p:sp>
        <p:nvSpPr>
          <p:cNvPr id="56328" name="Text Box 5">
            <a:extLst>
              <a:ext uri="{FF2B5EF4-FFF2-40B4-BE49-F238E27FC236}">
                <a16:creationId xmlns:a16="http://schemas.microsoft.com/office/drawing/2014/main" id="{C8E91BD0-B205-48DA-B96B-7CBB3AFC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10807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using the inefficient 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B6B70E0F-0109-4542-99AF-CA3FB6098B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30EDCD-2A8F-4D3D-8CC2-CA5AAAD893C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CF860DA9-9A60-432B-B823-A97A4490F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933FA4D9-341F-42AE-B84A-D8C3C5AE46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64946-59C3-4466-8CDB-E17D59254B3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9B40D2C-C6B1-4CC8-88F2-98340C777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505200" cy="914400"/>
          </a:xfrm>
        </p:spPr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494D4CF7-902A-46FD-9675-DCADDD48F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2819400"/>
          </a:xfrm>
        </p:spPr>
        <p:txBody>
          <a:bodyPr/>
          <a:lstStyle/>
          <a:p>
            <a:r>
              <a:rPr lang="en-US" altLang="en-US" sz="2800"/>
              <a:t>Any name beginning with an </a:t>
            </a:r>
            <a:r>
              <a:rPr lang="en-US" altLang="en-US" sz="2800">
                <a:solidFill>
                  <a:srgbClr val="FF0000"/>
                </a:solidFill>
              </a:rPr>
              <a:t>uppercase letter </a:t>
            </a:r>
            <a:r>
              <a:rPr lang="en-US" altLang="en-US" sz="2800"/>
              <a:t>or an </a:t>
            </a:r>
            <a:r>
              <a:rPr lang="en-US" altLang="en-US" sz="2800">
                <a:solidFill>
                  <a:srgbClr val="FF0000"/>
                </a:solidFill>
              </a:rPr>
              <a:t>underscore</a:t>
            </a:r>
            <a:r>
              <a:rPr lang="en-US" altLang="en-US" sz="280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X</a:t>
            </a:r>
            <a:r>
              <a:rPr lang="en-US" altLang="en-US" sz="2800"/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Child</a:t>
            </a:r>
            <a:r>
              <a:rPr lang="en-US" altLang="en-US" sz="2800"/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Fred</a:t>
            </a:r>
            <a:r>
              <a:rPr lang="en-US" altLang="en-US" sz="2800"/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_</a:t>
            </a:r>
            <a:r>
              <a:rPr lang="en-US" altLang="en-US" sz="2800"/>
              <a:t>, </a:t>
            </a:r>
            <a:r>
              <a:rPr lang="en-US" altLang="en-US" sz="2800" b="1">
                <a:latin typeface="Courier New" panose="02070309020205020404" pitchFamily="49" charset="0"/>
              </a:rPr>
              <a:t>_123</a:t>
            </a:r>
          </a:p>
          <a:p>
            <a:r>
              <a:rPr lang="en-US" altLang="en-US" sz="2800"/>
              <a:t>Those starting with an underscore, including </a:t>
            </a:r>
            <a:r>
              <a:rPr lang="en-US" altLang="en-US" sz="2800" b="1">
                <a:latin typeface="Courier New" panose="02070309020205020404" pitchFamily="49" charset="0"/>
              </a:rPr>
              <a:t>_</a:t>
            </a:r>
            <a:r>
              <a:rPr lang="en-US" altLang="en-US" sz="2800"/>
              <a:t>, get special treatment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DFBE3C45-94E5-44DB-A15F-68B409A9F4B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A375F1-E17D-4A5D-98AA-15BF26B29ED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3ECB5B18-060E-44E2-ADD8-8D4919CA5A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255D1646-8635-495D-83A5-E61B13B6F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E3C3B-423E-49FC-ABD4-CE232D13D7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ECB2B9F5-B502-4660-93F7-9BB51C202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Flexible and Inflexible</a:t>
            </a:r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CD19DE29-35FF-4BBD-83BA-16FFB3B70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Ideally, predicates should all be flexible like </a:t>
            </a:r>
            <a:r>
              <a:rPr lang="en-US" altLang="en-US" b="1">
                <a:latin typeface="Courier New" panose="02070309020205020404" pitchFamily="49" charset="0"/>
              </a:rPr>
              <a:t>append</a:t>
            </a:r>
          </a:p>
          <a:p>
            <a:r>
              <a:rPr lang="en-US" altLang="en-US"/>
              <a:t>They are </a:t>
            </a:r>
            <a:r>
              <a:rPr lang="en-US" altLang="en-US">
                <a:solidFill>
                  <a:srgbClr val="0000FF"/>
                </a:solidFill>
              </a:rPr>
              <a:t>more declarative</a:t>
            </a:r>
            <a:r>
              <a:rPr lang="en-US" altLang="en-US"/>
              <a:t>, with fewer procedural tricks to consider</a:t>
            </a:r>
          </a:p>
          <a:p>
            <a:r>
              <a:rPr lang="en-US" altLang="en-US"/>
              <a:t>But inflexible implementations are sometimes used, for </a:t>
            </a:r>
            <a:r>
              <a:rPr lang="en-US" altLang="en-US">
                <a:solidFill>
                  <a:srgbClr val="0000FF"/>
                </a:solidFill>
              </a:rPr>
              <a:t>efficiency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simplicity</a:t>
            </a:r>
          </a:p>
          <a:p>
            <a:r>
              <a:rPr lang="en-US" altLang="en-US"/>
              <a:t>Another example is </a:t>
            </a:r>
            <a:r>
              <a:rPr lang="en-US" altLang="en-US" b="1">
                <a:latin typeface="Courier New" panose="02070309020205020404" pitchFamily="49" charset="0"/>
              </a:rPr>
              <a:t>sort</a:t>
            </a:r>
            <a:r>
              <a:rPr lang="en-US" altLang="en-US"/>
              <a:t>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4324174D-A5BB-4F7D-8B38-0185CB7D415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956D4-2C8C-428D-826C-58581F86BA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47712483-A9C8-4F7F-8BDA-4D236E1630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4D46DD6D-80DD-4852-BDA8-3793D3121B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3ABB9-2B6B-4D8F-A1E6-B050AF1A9B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545BF03E-2AF0-4DE0-ABFC-8740D55D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0104A305-4B09-4DF5-AE77-732D43D7A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fully flexible </a:t>
            </a:r>
            <a:r>
              <a:rPr lang="en-US" altLang="en-US" b="1">
                <a:latin typeface="Courier New" panose="02070309020205020404" pitchFamily="49" charset="0"/>
              </a:rPr>
              <a:t>sort</a:t>
            </a:r>
            <a:r>
              <a:rPr lang="en-US" altLang="en-US"/>
              <a:t> would also be able to </a:t>
            </a:r>
            <a:r>
              <a:rPr lang="en-US" altLang="en-US">
                <a:solidFill>
                  <a:srgbClr val="0000FF"/>
                </a:solidFill>
              </a:rPr>
              <a:t>unsort</a:t>
            </a:r>
            <a:r>
              <a:rPr lang="en-US" altLang="en-US"/>
              <a:t>—find all permutations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But it would not be as efficient for the more common task</a:t>
            </a:r>
          </a:p>
        </p:txBody>
      </p:sp>
      <p:sp>
        <p:nvSpPr>
          <p:cNvPr id="58375" name="Text Box 4">
            <a:extLst>
              <a:ext uri="{FF2B5EF4-FFF2-40B4-BE49-F238E27FC236}">
                <a16:creationId xmlns:a16="http://schemas.microsoft.com/office/drawing/2014/main" id="{049234B6-7D7A-410B-A239-8C3385B7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8077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sort([2,3,1,4],X).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X = [1, 2, 3, 4]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No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sort(X,[1,2,3,4]).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Arial Unicode MS" pitchFamily="34" charset="-128"/>
              </a:rPr>
              <a:t>ERROR: Arguments are not sufficiently instantiated</a:t>
            </a:r>
            <a:endParaRPr lang="en-US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F1A9A39E-B849-4DB3-9B76-6AD4C8D56A7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F04F5-FAC6-44D9-908E-AF6749CE9C4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87511CFE-5CF8-426B-8019-00895198BF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85645DA7-5C19-4D74-8F10-F8A0EDC00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1E221D-671B-45FE-B60F-6900F83EDC9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BF694DFA-B555-4273-891E-9C9210E3B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Anonymous Variable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C4FC421C-9FD1-49B5-B55C-E8264346B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variable </a:t>
            </a:r>
            <a:r>
              <a:rPr lang="en-US" altLang="en-US" b="1">
                <a:latin typeface="Courier New" panose="02070309020205020404" pitchFamily="49" charset="0"/>
              </a:rPr>
              <a:t>_</a:t>
            </a:r>
            <a:r>
              <a:rPr lang="en-US" altLang="en-US"/>
              <a:t> is an anonymous variable</a:t>
            </a:r>
          </a:p>
          <a:p>
            <a:r>
              <a:rPr lang="en-US" altLang="en-US"/>
              <a:t>Every occurrence is bound independently of every other occurrence</a:t>
            </a:r>
          </a:p>
          <a:p>
            <a:r>
              <a:rPr lang="en-US" altLang="en-US"/>
              <a:t>In effect, much like ML’s </a:t>
            </a:r>
            <a:r>
              <a:rPr lang="en-US" altLang="en-US" b="1">
                <a:latin typeface="Courier New" panose="02070309020205020404" pitchFamily="49" charset="0"/>
              </a:rPr>
              <a:t>_</a:t>
            </a:r>
            <a:r>
              <a:rPr lang="en-US" altLang="en-US"/>
              <a:t>: it matches any term without introducing bindings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D92F261F-D578-498B-BEFE-249668167CF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F4368-5EFE-4CBB-B41B-B03CC528CDB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C4C7051C-C622-42FD-B27D-20A27953DB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004A3659-69B6-4347-B9B9-FC96715D6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D3A140-C06F-4D9F-AB14-C61D274D817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6D3BB693-92FA-4529-A9CA-36A7E6BC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D6AC4E92-969E-4DE7-8880-B2DFFADC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2209800"/>
          </a:xfrm>
        </p:spPr>
        <p:txBody>
          <a:bodyPr/>
          <a:lstStyle/>
          <a:p>
            <a:r>
              <a:rPr lang="en-US" altLang="en-US"/>
              <a:t>This </a:t>
            </a:r>
            <a:r>
              <a:rPr lang="en-US" altLang="en-US" b="1">
                <a:latin typeface="Courier New" panose="02070309020205020404" pitchFamily="49" charset="0"/>
              </a:rPr>
              <a:t>tailof(X,Y)</a:t>
            </a:r>
            <a:r>
              <a:rPr lang="en-US" altLang="en-US"/>
              <a:t> succeeds when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/>
              <a:t> is a non-empty list and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/>
              <a:t> is the tail of that list</a:t>
            </a:r>
          </a:p>
          <a:p>
            <a:r>
              <a:rPr lang="en-US" altLang="en-US"/>
              <a:t>Don’t use this, even though it works:</a:t>
            </a:r>
          </a:p>
        </p:txBody>
      </p:sp>
      <p:sp>
        <p:nvSpPr>
          <p:cNvPr id="60423" name="Text Box 4">
            <a:extLst>
              <a:ext uri="{FF2B5EF4-FFF2-40B4-BE49-F238E27FC236}">
                <a16:creationId xmlns:a16="http://schemas.microsoft.com/office/drawing/2014/main" id="{11047A1E-6359-4FC9-8419-DF6AAF1B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tailof(.(_,A),A).</a:t>
            </a:r>
            <a:endParaRPr lang="en-US" altLang="en-US" sz="2400"/>
          </a:p>
        </p:txBody>
      </p:sp>
      <p:sp>
        <p:nvSpPr>
          <p:cNvPr id="60424" name="Text Box 5">
            <a:extLst>
              <a:ext uri="{FF2B5EF4-FFF2-40B4-BE49-F238E27FC236}">
                <a16:creationId xmlns:a16="http://schemas.microsoft.com/office/drawing/2014/main" id="{4D6DD5D5-3C82-48A0-BDBD-BC15193B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tailof(.(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,A),A).</a:t>
            </a:r>
            <a:endParaRPr lang="en-US" alt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0910656B-0D2C-4BC2-B5F4-4B1006230D1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C91F7-A6A7-4D12-9C30-15FAE674D1F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D20918CB-1EA9-4FAC-A930-1EFF9B09C3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A681585D-EA7C-45CA-8D41-CBA06C0A1B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225EB-4CE0-443E-B98F-B41F83B008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77F06008-CF9D-4052-87F7-5C0B59BB2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not</a:t>
            </a:r>
            <a:r>
              <a:rPr lang="en-US" altLang="en-US"/>
              <a:t> Predicate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1031685E-FC80-401E-A7D2-9B074A8D4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733800"/>
            <a:ext cx="7772400" cy="2133600"/>
          </a:xfrm>
        </p:spPr>
        <p:txBody>
          <a:bodyPr/>
          <a:lstStyle/>
          <a:p>
            <a:r>
              <a:rPr lang="en-US" altLang="en-US"/>
              <a:t>For simple applications, it often works quite a bit like logical negation</a:t>
            </a:r>
          </a:p>
          <a:p>
            <a:r>
              <a:rPr lang="en-US" altLang="en-US"/>
              <a:t>But it has </a:t>
            </a:r>
            <a:r>
              <a:rPr lang="en-US" altLang="en-US">
                <a:solidFill>
                  <a:srgbClr val="FF0000"/>
                </a:solidFill>
              </a:rPr>
              <a:t>an important procedural side</a:t>
            </a:r>
            <a:r>
              <a:rPr lang="en-US" altLang="en-US"/>
              <a:t>…</a:t>
            </a:r>
          </a:p>
        </p:txBody>
      </p:sp>
      <p:sp>
        <p:nvSpPr>
          <p:cNvPr id="61447" name="Text Box 4">
            <a:extLst>
              <a:ext uri="{FF2B5EF4-FFF2-40B4-BE49-F238E27FC236}">
                <a16:creationId xmlns:a16="http://schemas.microsoft.com/office/drawing/2014/main" id="{ACBA5B0F-ACA6-4D0B-8F24-5038AC052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64770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member(1,[1,2,3]).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not(member(4,[1,2,3])).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DDAAC111-A67C-4476-9BCC-FBC3967EEB2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D15F9-230B-4866-9E13-0C9716E3D58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012A3BB6-2D24-4CBF-BCB6-1952170183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8DE1C9EC-A1AA-4A50-AB1C-6C808E7F8C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5F715-B939-42C0-A896-83A176A6F7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46143476-3648-469B-B922-25E1AA989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Negation As Failure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C1C649B4-371D-4D56-98B3-1A5D08FF2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3352800"/>
          </a:xfrm>
        </p:spPr>
        <p:txBody>
          <a:bodyPr/>
          <a:lstStyle/>
          <a:p>
            <a:r>
              <a:rPr lang="en-US" altLang="en-US"/>
              <a:t>To prove </a:t>
            </a:r>
            <a:r>
              <a:rPr lang="en-US" altLang="en-US" b="1">
                <a:latin typeface="Courier New" panose="02070309020205020404" pitchFamily="49" charset="0"/>
              </a:rPr>
              <a:t>not(X)</a:t>
            </a:r>
            <a:r>
              <a:rPr lang="en-US" altLang="en-US"/>
              <a:t>, Prolog attempts to prove </a:t>
            </a:r>
            <a:r>
              <a:rPr lang="en-US" altLang="en-US" b="1">
                <a:latin typeface="Courier New" panose="02070309020205020404" pitchFamily="49" charset="0"/>
              </a:rPr>
              <a:t>X,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not(X)</a:t>
            </a:r>
            <a:r>
              <a:rPr lang="en-US" altLang="en-US">
                <a:solidFill>
                  <a:srgbClr val="0000FF"/>
                </a:solidFill>
              </a:rPr>
              <a:t> succeeds if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fails</a:t>
            </a:r>
          </a:p>
          <a:p>
            <a:r>
              <a:rPr lang="en-US" altLang="en-US"/>
              <a:t>The two faces again:</a:t>
            </a:r>
          </a:p>
          <a:p>
            <a:pPr lvl="1"/>
            <a:r>
              <a:rPr lang="en-US" altLang="en-US"/>
              <a:t>Declarative: </a:t>
            </a:r>
            <a:r>
              <a:rPr lang="en-US" altLang="en-US" b="1">
                <a:latin typeface="Courier New" panose="02070309020205020404" pitchFamily="49" charset="0"/>
              </a:rPr>
              <a:t>not(X)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</a:rPr>
              <a:t>¬</a:t>
            </a:r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Procedural: </a:t>
            </a:r>
            <a:r>
              <a:rPr lang="en-US" altLang="en-US" b="1">
                <a:latin typeface="Courier New" panose="02070309020205020404" pitchFamily="49" charset="0"/>
              </a:rPr>
              <a:t>not(X)</a:t>
            </a:r>
            <a:r>
              <a:rPr lang="en-US" altLang="en-US"/>
              <a:t> succeeds if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/>
              <a:t> fails, fails if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/>
              <a:t> succeeds, and runs forever if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/>
              <a:t> runs forever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4905C600-B0FC-4CEA-BA5C-D592D36EA4F0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A6FB5-833D-4576-8F9F-A370A4406BB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EC0ADFE4-E7F7-432B-9503-9A2BE31E4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A058D951-F41B-4770-9F70-304F313B92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27C9F8-6F09-4D26-A9DC-3B36F09E4C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8D8C711A-8DC5-485F-963F-A411CD72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030FF74E-4DE5-43BA-AEAF-34890363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76200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sibling(X,Y) :-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parent(P,X),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parent(P,Y),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not(X=Y).</a:t>
            </a:r>
            <a:endParaRPr lang="en-US" altLang="en-US" sz="20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EB3BB7C7-9719-4FE7-AA6E-082D6AA5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76400"/>
            <a:ext cx="3733800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sibling(X,Y).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kim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kent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kent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kim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margaret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jean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jean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margaret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63496" name="Text Box 7">
            <a:extLst>
              <a:ext uri="{FF2B5EF4-FFF2-40B4-BE49-F238E27FC236}">
                <a16:creationId xmlns:a16="http://schemas.microsoft.com/office/drawing/2014/main" id="{5E03F660-86AB-4A11-B2C0-7AEC1CA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19200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sibling(X,Y) :-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not(X=Y),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parent(P,X),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parent(P,Y).</a:t>
            </a:r>
            <a:endParaRPr lang="en-US" altLang="en-US" sz="2000"/>
          </a:p>
        </p:txBody>
      </p:sp>
      <p:sp>
        <p:nvSpPr>
          <p:cNvPr id="63497" name="Text Box 8">
            <a:extLst>
              <a:ext uri="{FF2B5EF4-FFF2-40B4-BE49-F238E27FC236}">
                <a16:creationId xmlns:a16="http://schemas.microsoft.com/office/drawing/2014/main" id="{57AF3B08-BC32-4229-B4F0-C806BD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37338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sibling(kim,kent).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sibling(kim,kim).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sibling(X,Y).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</a:t>
            </a:r>
            <a:endParaRPr lang="en-US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A6BBAA-0DB5-4E94-9A0E-E9955B7F9B6F}"/>
              </a:ext>
            </a:extLst>
          </p:cNvPr>
          <p:cNvSpPr/>
          <p:nvPr/>
        </p:nvSpPr>
        <p:spPr>
          <a:xfrm>
            <a:off x="533400" y="5867400"/>
            <a:ext cx="38750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not(X=Y) </a:t>
            </a:r>
            <a:r>
              <a:rPr lang="en-US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is always false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CDEC9125-EAFB-4961-AF2A-5F0F414DA3E4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ADC9A3-A39C-4BDF-8142-FF8AFB159B3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217632BC-9A16-46A3-810C-87481D300B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77EDFEF6-E4D6-4E7C-ADCB-04C1FD459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A2D4B-51C8-477A-910C-8F21BEC143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7E9B3F1F-9869-4BD1-9629-8BC82AF4D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24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</a:rPr>
              <a:t>What prolog is good at</a:t>
            </a:r>
            <a:r>
              <a:rPr lang="en-US" altLang="en-US" sz="3200">
                <a:solidFill>
                  <a:schemeClr val="tx1"/>
                </a:solidFill>
              </a:rPr>
              <a:t>:</a:t>
            </a:r>
            <a:r>
              <a:rPr lang="en-US" altLang="en-US" sz="4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5AF12FA7-56B7-4625-A08D-C3EAA8DC1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r>
              <a:rPr lang="en-US" altLang="en-US" sz="2800"/>
              <a:t>A man travels with a wolf, a goat and cabbage</a:t>
            </a:r>
          </a:p>
          <a:p>
            <a:r>
              <a:rPr lang="en-US" altLang="en-US" sz="2800"/>
              <a:t>Wants to cross a river from west to east</a:t>
            </a:r>
          </a:p>
          <a:p>
            <a:r>
              <a:rPr lang="en-US" altLang="en-US" sz="2800"/>
              <a:t>A rowboat is available, but only large enough for the man plus one possession</a:t>
            </a:r>
          </a:p>
          <a:p>
            <a:r>
              <a:rPr lang="en-US" altLang="en-US" sz="2800"/>
              <a:t>Wolf eats goat if left alone together</a:t>
            </a:r>
          </a:p>
          <a:p>
            <a:r>
              <a:rPr lang="en-US" altLang="en-US" sz="2800"/>
              <a:t>Goat eats cabbage if left alone together</a:t>
            </a:r>
          </a:p>
          <a:p>
            <a:r>
              <a:rPr lang="en-US" altLang="en-US" sz="2800"/>
              <a:t>How can the man cross without loss</a:t>
            </a:r>
            <a:r>
              <a:rPr lang="en-US" altLang="en-US"/>
              <a:t>?</a:t>
            </a:r>
          </a:p>
        </p:txBody>
      </p:sp>
      <p:sp>
        <p:nvSpPr>
          <p:cNvPr id="64519" name="Rectangle 4">
            <a:extLst>
              <a:ext uri="{FF2B5EF4-FFF2-40B4-BE49-F238E27FC236}">
                <a16:creationId xmlns:a16="http://schemas.microsoft.com/office/drawing/2014/main" id="{AC235A92-E83D-4828-94EA-2965FEF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Solving problem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B1BAC369-F618-4352-B8E1-D66BACF8A36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36DCB6-F85E-43FF-B0C5-D172139F91D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A2665B77-3E56-46D5-B24C-B8EC47E72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6E1B9100-2487-4217-91AB-C7BC9DED8A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AFB87F-3F54-424C-BF03-4E400EDA73F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BE73DD6B-91C1-4B44-ABC6-8AEECC30A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24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</a:rPr>
              <a:t>What prolog is good at</a:t>
            </a:r>
            <a:r>
              <a:rPr lang="en-US" altLang="en-US" sz="3200">
                <a:solidFill>
                  <a:schemeClr val="tx1"/>
                </a:solidFill>
              </a:rPr>
              <a:t>:</a:t>
            </a:r>
            <a:r>
              <a:rPr lang="en-US" altLang="en-US" sz="4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C533C6B7-3D5C-44F8-B8D3-21D4040C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Solving problem automatically</a:t>
            </a:r>
          </a:p>
        </p:txBody>
      </p:sp>
      <p:pic>
        <p:nvPicPr>
          <p:cNvPr id="591877" name="Picture 5">
            <a:extLst>
              <a:ext uri="{FF2B5EF4-FFF2-40B4-BE49-F238E27FC236}">
                <a16:creationId xmlns:a16="http://schemas.microsoft.com/office/drawing/2014/main" id="{2839740D-55D3-4320-97D1-FBD22065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371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1878" name="Picture 6">
            <a:extLst>
              <a:ext uri="{FF2B5EF4-FFF2-40B4-BE49-F238E27FC236}">
                <a16:creationId xmlns:a16="http://schemas.microsoft.com/office/drawing/2014/main" id="{172365D4-CBB8-4545-9A01-390B81D3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1879" name="Picture 7">
            <a:extLst>
              <a:ext uri="{FF2B5EF4-FFF2-40B4-BE49-F238E27FC236}">
                <a16:creationId xmlns:a16="http://schemas.microsoft.com/office/drawing/2014/main" id="{8E2D3BE2-3C99-4459-AD49-DF7BF755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904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1881" name="Picture 9" descr="hunter">
            <a:extLst>
              <a:ext uri="{FF2B5EF4-FFF2-40B4-BE49-F238E27FC236}">
                <a16:creationId xmlns:a16="http://schemas.microsoft.com/office/drawing/2014/main" id="{517D1FCD-C0BA-4AFA-AD43-B9602D65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6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1145E-6 L 0.81597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99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07564E-6 L 0.79219 -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0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597 -0.00555 L -0.00069 -0.0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556 L 0.81527 -0.01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99" y="-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0169E-6 L 0.79167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597 -0.00555 L 0.01597 -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218 -0.00555 L 0.01718 0.0055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50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556 L 0.81527 -0.011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99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2998E-6 L 0.79167 -4.8299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597 -0.00555 L 0.01597 0.005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0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556 L 0.81527 -0.011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99" y="-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0.00555 L 0.80938 2.77585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0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12BBE7F1-60ED-41A6-83E5-3CA82B2FFB08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2E99E0-35A8-4CAB-B853-1755D5E3DAF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C05768E8-3331-44E7-B199-94E0E975E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22D4A0A3-02B9-422C-9B0E-0E513A8CF2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26FF0-7185-40CA-A3F6-78240F2024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BB23DCDF-B5BF-42C1-9E22-04082572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886200" cy="647700"/>
          </a:xfrm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Configurations: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9985DBE6-7892-4CF1-9943-E2A1709D4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Represent a configuration of this system as a list showing which bank each thing is on in this order: man, wolf, goat, cabbage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/>
              <a:t>Initial configuration</a:t>
            </a:r>
            <a:r>
              <a:rPr lang="en-US" dirty="0"/>
              <a:t>: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			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w,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w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w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If the </a:t>
            </a:r>
            <a:r>
              <a:rPr lang="en-US" sz="2000" dirty="0">
                <a:solidFill>
                  <a:srgbClr val="0000FF"/>
                </a:solidFill>
              </a:rPr>
              <a:t>man </a:t>
            </a:r>
            <a:r>
              <a:rPr lang="en-US" sz="2000" dirty="0"/>
              <a:t>crosses with </a:t>
            </a:r>
            <a:r>
              <a:rPr lang="en-US" sz="2000" dirty="0">
                <a:solidFill>
                  <a:srgbClr val="FF0000"/>
                </a:solidFill>
              </a:rPr>
              <a:t>wolf</a:t>
            </a:r>
            <a:r>
              <a:rPr lang="en-US" sz="2000" dirty="0"/>
              <a:t>, new state will become :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b="1" dirty="0">
                <a:latin typeface="Courier New" pitchFamily="49" charset="0"/>
              </a:rPr>
              <a:t>				[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e</a:t>
            </a:r>
            <a:r>
              <a:rPr lang="en-US" b="1" dirty="0" err="1">
                <a:latin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b="1" dirty="0" err="1">
                <a:latin typeface="Courier New" pitchFamily="49" charset="0"/>
              </a:rPr>
              <a:t>,w,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w</a:t>
            </a:r>
            <a:r>
              <a:rPr lang="en-US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dirty="0"/>
              <a:t> 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Desired final state: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			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e,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,e,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63495" name="Rectangle 4">
            <a:extLst>
              <a:ext uri="{FF2B5EF4-FFF2-40B4-BE49-F238E27FC236}">
                <a16:creationId xmlns:a16="http://schemas.microsoft.com/office/drawing/2014/main" id="{BE8B86CF-B125-46B6-9AFB-9566070F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"/>
            <a:ext cx="50752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None/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Man,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Wolf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Goat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Cabbage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0FE1E-7AEF-4309-95D3-04D8B1CC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335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but then goat eats cabbage, so we can’t go through that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4F3B4416-D03D-43AA-AC3E-B47E6A1B067B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41AEC-02FA-44C0-9990-9C92481C545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F2887742-5C1A-4BD7-AE26-03817B239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30AE2458-529F-4923-AD70-17573F6CBD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9EFDE4-7630-4885-A198-884F35D7325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84CD77-BB98-4C3F-9304-B62466B56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4800600" cy="723900"/>
          </a:xfrm>
        </p:spPr>
        <p:txBody>
          <a:bodyPr/>
          <a:lstStyle/>
          <a:p>
            <a:r>
              <a:rPr lang="en-US" altLang="en-US" sz="4000">
                <a:solidFill>
                  <a:srgbClr val="0000FF"/>
                </a:solidFill>
              </a:rPr>
              <a:t>Compound Terms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946B99C2-38D0-439E-A0AA-CBAD1F035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971800"/>
            <a:ext cx="73152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x(y,z)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+(1,2)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.(1,[])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parent(adam,seth)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x(Y,x(Y,Z))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f(x,Y)</a:t>
            </a:r>
          </a:p>
        </p:txBody>
      </p:sp>
      <p:sp>
        <p:nvSpPr>
          <p:cNvPr id="12295" name="Rectangle 4">
            <a:extLst>
              <a:ext uri="{FF2B5EF4-FFF2-40B4-BE49-F238E27FC236}">
                <a16:creationId xmlns:a16="http://schemas.microsoft.com/office/drawing/2014/main" id="{05315AC8-569C-49F4-93DC-E01E527D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/>
              <a:t>An </a:t>
            </a:r>
            <a:r>
              <a:rPr lang="en-US" altLang="en-US" sz="2800">
                <a:solidFill>
                  <a:srgbClr val="FF0000"/>
                </a:solidFill>
              </a:rPr>
              <a:t>atom</a:t>
            </a:r>
            <a:r>
              <a:rPr lang="en-US" altLang="en-US" sz="2800"/>
              <a:t> followed by a parenthesized, comma-separated list of one or more terms: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8D7F36A1-FF9C-4D3D-894F-AA4A006AE1D0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EF011-96A0-4920-8BCF-57989DBCE3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7587" name="Footer Placeholder 4">
            <a:extLst>
              <a:ext uri="{FF2B5EF4-FFF2-40B4-BE49-F238E27FC236}">
                <a16:creationId xmlns:a16="http://schemas.microsoft.com/office/drawing/2014/main" id="{065CAD89-0DDB-4DE3-A349-60FFC93DA6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FC6A42A1-39DC-4BF8-9FF3-F2B9CAFE52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107B8-A8B4-45F8-AB04-B5E2A26AAE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9C94F7E6-38B4-4C6C-81B1-E3135826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Moves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2746536F-9CCD-4315-81D8-F8B6C56FD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4114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 each move, </a:t>
            </a:r>
            <a:r>
              <a:rPr lang="en-US" sz="2400" dirty="0">
                <a:solidFill>
                  <a:srgbClr val="0000FF"/>
                </a:solidFill>
              </a:rPr>
              <a:t>man</a:t>
            </a:r>
            <a:r>
              <a:rPr lang="en-US" sz="2400" dirty="0"/>
              <a:t> crosses with at most one of his possessions. So, he can be with wolf, goat, cabbage, or nothing. </a:t>
            </a:r>
          </a:p>
          <a:p>
            <a:pPr>
              <a:buFont typeface="Monotype Sorts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We will represent these four moves with four atoms: </a:t>
            </a:r>
          </a:p>
          <a:p>
            <a:pPr>
              <a:buFont typeface="Monotype Sorts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moveWolf</a:t>
            </a:r>
            <a:r>
              <a:rPr lang="en-US" sz="2400" dirty="0"/>
              <a:t>,  </a:t>
            </a:r>
            <a:r>
              <a:rPr lang="en-US" sz="2400" dirty="0" err="1"/>
              <a:t>moveG</a:t>
            </a:r>
            <a:r>
              <a:rPr lang="en-US" sz="2400" b="1" dirty="0" err="1">
                <a:latin typeface="Courier New" pitchFamily="49" charset="0"/>
              </a:rPr>
              <a:t>oat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</a:rPr>
              <a:t>moveCabbage</a:t>
            </a:r>
            <a:r>
              <a:rPr lang="en-US" sz="2400" dirty="0"/>
              <a:t>,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moveNothing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 typeface="Monotype Sorts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Nothing</a:t>
            </a:r>
            <a:r>
              <a:rPr lang="en-US" sz="2400" dirty="0"/>
              <a:t> indicates that the man crosses alone in the boat.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C2B5C781-472C-4576-A1B0-C63A7E93B61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C96BFF-FAA8-48D0-826A-5319C3A51F0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8611" name="Footer Placeholder 4">
            <a:extLst>
              <a:ext uri="{FF2B5EF4-FFF2-40B4-BE49-F238E27FC236}">
                <a16:creationId xmlns:a16="http://schemas.microsoft.com/office/drawing/2014/main" id="{0626D593-0114-411B-896A-154F5A468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8612" name="Slide Number Placeholder 5">
            <a:extLst>
              <a:ext uri="{FF2B5EF4-FFF2-40B4-BE49-F238E27FC236}">
                <a16:creationId xmlns:a16="http://schemas.microsoft.com/office/drawing/2014/main" id="{F30E4A92-22CD-4DCB-ACFF-7CE657C33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A80AF0-BCD4-42F9-8953-729A64C06B8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D5ED1EEF-72B7-4380-87F6-A1238E036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543800" cy="5715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Each </a:t>
            </a:r>
            <a:r>
              <a:rPr lang="en-US" altLang="en-US" sz="3200">
                <a:solidFill>
                  <a:srgbClr val="0000FF"/>
                </a:solidFill>
              </a:rPr>
              <a:t>Move</a:t>
            </a:r>
            <a:r>
              <a:rPr lang="en-US" altLang="en-US" sz="3200">
                <a:solidFill>
                  <a:schemeClr val="tx1"/>
                </a:solidFill>
              </a:rPr>
              <a:t> transforms the  </a:t>
            </a:r>
            <a:r>
              <a:rPr lang="en-US" altLang="en-US" sz="3200">
                <a:solidFill>
                  <a:srgbClr val="0000FF"/>
                </a:solidFill>
              </a:rPr>
              <a:t>Configuration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1EDD5865-E876-41CA-934B-C0ED76966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114800"/>
          </a:xfrm>
        </p:spPr>
        <p:txBody>
          <a:bodyPr/>
          <a:lstStyle/>
          <a:p>
            <a:r>
              <a:rPr lang="en-US" altLang="en-US" sz="2400"/>
              <a:t>In Prolog  predicate: </a:t>
            </a:r>
          </a:p>
          <a:p>
            <a:pPr>
              <a:buFont typeface="Monotype Sorts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move(Config, Move, NextConfig)</a:t>
            </a:r>
          </a:p>
          <a:p>
            <a:pPr>
              <a:buFont typeface="Monotype Sorts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lvl="1"/>
            <a:r>
              <a:rPr lang="en-US" altLang="en-US" sz="2400" b="1">
                <a:latin typeface="Courier New" panose="02070309020205020404" pitchFamily="49" charset="0"/>
              </a:rPr>
              <a:t>Config</a:t>
            </a:r>
            <a:r>
              <a:rPr lang="en-US" altLang="en-US" sz="2400"/>
              <a:t> is a configuration (like </a:t>
            </a:r>
            <a:r>
              <a:rPr lang="en-US" altLang="en-US" sz="2400" b="1">
                <a:latin typeface="Courier New" panose="02070309020205020404" pitchFamily="49" charset="0"/>
              </a:rPr>
              <a:t>[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latin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latin typeface="Courier New" panose="02070309020205020404" pitchFamily="49" charset="0"/>
              </a:rPr>
              <a:t>,w,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latin typeface="Courier New" panose="02070309020205020404" pitchFamily="49" charset="0"/>
              </a:rPr>
              <a:t>]</a:t>
            </a:r>
            <a:r>
              <a:rPr lang="en-US" altLang="en-US" sz="2400"/>
              <a:t>)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 b="1">
                <a:latin typeface="Courier New" panose="02070309020205020404" pitchFamily="49" charset="0"/>
              </a:rPr>
              <a:t>Move</a:t>
            </a:r>
            <a:r>
              <a:rPr lang="en-US" altLang="en-US" sz="2400"/>
              <a:t> is a move (like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moveWolf</a:t>
            </a:r>
            <a:r>
              <a:rPr lang="en-US" altLang="en-US" sz="2400"/>
              <a:t>)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 b="1">
                <a:latin typeface="Courier New" panose="02070309020205020404" pitchFamily="49" charset="0"/>
              </a:rPr>
              <a:t>NextConfig</a:t>
            </a:r>
            <a:r>
              <a:rPr lang="en-US" altLang="en-US" sz="2400"/>
              <a:t> is the resulting configuration (in this case, </a:t>
            </a:r>
            <a:r>
              <a:rPr lang="en-US" altLang="en-US" sz="2400" b="1">
                <a:latin typeface="Courier New" panose="02070309020205020404" pitchFamily="49" charset="0"/>
              </a:rPr>
              <a:t>[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400" b="1">
                <a:latin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400" b="1">
                <a:latin typeface="Courier New" panose="02070309020205020404" pitchFamily="49" charset="0"/>
              </a:rPr>
              <a:t>,w,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latin typeface="Courier New" panose="02070309020205020404" pitchFamily="49" charset="0"/>
              </a:rPr>
              <a:t>]</a:t>
            </a:r>
            <a:r>
              <a:rPr lang="en-US" altLang="en-US" sz="2400"/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DB3FEA-A0B8-4AFD-B61E-03DEB34D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762000"/>
            <a:ext cx="34925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None/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man,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wolf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</a:rPr>
              <a:t>goat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cabbage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3B65FB91-9770-4CE4-ABDD-0980740A35B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118A5A-DBB8-433A-AA4D-99D36BEA5FC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641A2E0D-C0ED-4732-981F-2682B8EB59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33C664C2-87FC-4116-9EB0-B912E5B22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5096F-3BC5-45BA-8AC8-61F580C3D8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E0136F6E-6D18-467C-9D21-BF02AAADA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572000" cy="609600"/>
          </a:xfrm>
        </p:spPr>
        <p:txBody>
          <a:bodyPr/>
          <a:lstStyle/>
          <a:p>
            <a:r>
              <a:rPr lang="en-US" altLang="en-US" sz="3600"/>
              <a:t>Define </a:t>
            </a:r>
            <a:r>
              <a:rPr lang="en-US" altLang="en-US" sz="3600" b="1">
                <a:solidFill>
                  <a:srgbClr val="0000FF"/>
                </a:solidFill>
                <a:latin typeface="Courier New" panose="02070309020205020404" pitchFamily="49" charset="0"/>
              </a:rPr>
              <a:t>move</a:t>
            </a:r>
            <a:r>
              <a:rPr lang="en-US" altLang="en-US" sz="3600">
                <a:solidFill>
                  <a:srgbClr val="0000FF"/>
                </a:solidFill>
              </a:rPr>
              <a:t> </a:t>
            </a:r>
            <a:r>
              <a:rPr lang="en-US" altLang="en-US" sz="3600"/>
              <a:t>predicate</a:t>
            </a:r>
          </a:p>
        </p:txBody>
      </p:sp>
      <p:sp>
        <p:nvSpPr>
          <p:cNvPr id="66566" name="Text Box 4">
            <a:extLst>
              <a:ext uri="{FF2B5EF4-FFF2-40B4-BE49-F238E27FC236}">
                <a16:creationId xmlns:a16="http://schemas.microsoft.com/office/drawing/2014/main" id="{8D6FF0AE-5E56-4C32-8DD9-78A7D4EB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763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move([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moveWolf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move([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,X,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moveGoat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,Y,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move([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,W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moveCabbage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move([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moveNothing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,Goat,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45C8F8A-E7CC-4D28-95DD-7460D48A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change(e,w).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change(w,e).</a:t>
            </a:r>
            <a:endParaRPr lang="en-US" altLang="en-US" sz="200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37CE351-513F-469D-8925-2A9A2BE8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change(X,Y).</a:t>
            </a:r>
            <a:endParaRPr lang="en-US" altLang="en-US" sz="20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A9BC330A-FF84-482C-88D1-F162B4FF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change(X,Y).</a:t>
            </a:r>
            <a:endParaRPr lang="en-US" altLang="en-US" sz="20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E959068-FFFB-4A96-BC7E-AF8D4ACC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19600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change(X,Y).</a:t>
            </a:r>
            <a:endParaRPr lang="en-US" altLang="en-US" sz="20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59493F9-CC1D-4148-AA1B-C86362F2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0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change(X,Y).</a:t>
            </a:r>
            <a:endParaRPr lang="en-US" alt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CF334-6D8F-42D8-855B-EFBD6931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143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Two possible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7" grpId="0"/>
      <p:bldP spid="9" grpId="0"/>
      <p:bldP spid="10" grpId="0"/>
      <p:bldP spid="11" grpId="0"/>
      <p:bldP spid="12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7E9A8DC8-C0E2-4FF7-BBCA-7A0830F7ED6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0F406-89DD-423D-B014-FA53D8EF94B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96CC6CA4-9380-48AA-8F1D-F7D60C9983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8DA76F90-5C42-462B-BD27-33AD30B30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D9124-6661-4C50-9A0B-2B307A7A05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F5BCB142-0D0E-43B6-9D60-1B0BD603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5105400" cy="952500"/>
          </a:xfrm>
        </p:spPr>
        <p:txBody>
          <a:bodyPr/>
          <a:lstStyle/>
          <a:p>
            <a:r>
              <a:rPr lang="en-US" altLang="en-US" sz="3600"/>
              <a:t>Safe Configurations</a:t>
            </a:r>
          </a:p>
        </p:txBody>
      </p:sp>
      <p:sp>
        <p:nvSpPr>
          <p:cNvPr id="67590" name="Rectangle 3">
            <a:extLst>
              <a:ext uri="{FF2B5EF4-FFF2-40B4-BE49-F238E27FC236}">
                <a16:creationId xmlns:a16="http://schemas.microsoft.com/office/drawing/2014/main" id="{39477BF6-CC05-4849-A3B9-BD262F066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2514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configuration is safe if  (goat and cabbage are safe)</a:t>
            </a:r>
          </a:p>
          <a:p>
            <a:pPr lvl="1">
              <a:defRPr/>
            </a:pPr>
            <a:r>
              <a:rPr lang="en-US" sz="2400" dirty="0"/>
              <a:t>At least one of 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goat</a:t>
            </a:r>
            <a:r>
              <a:rPr lang="en-US" sz="2400" dirty="0"/>
              <a:t> 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wolf</a:t>
            </a:r>
            <a:r>
              <a:rPr lang="en-US" sz="2400" dirty="0"/>
              <a:t> is on the same side as the </a:t>
            </a:r>
            <a:r>
              <a:rPr lang="en-US" sz="2400" dirty="0">
                <a:solidFill>
                  <a:srgbClr val="0000FF"/>
                </a:solidFill>
              </a:rPr>
              <a:t>man</a:t>
            </a:r>
            <a:r>
              <a:rPr lang="en-US" sz="2400" dirty="0"/>
              <a:t>,  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At least one of 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goat 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cabbage</a:t>
            </a:r>
            <a:r>
              <a:rPr lang="en-US" sz="2400" dirty="0"/>
              <a:t> is on the same side as the </a:t>
            </a:r>
            <a:r>
              <a:rPr lang="en-US" sz="2400" dirty="0">
                <a:solidFill>
                  <a:srgbClr val="0000FF"/>
                </a:solidFill>
              </a:rPr>
              <a:t>man.</a:t>
            </a:r>
          </a:p>
        </p:txBody>
      </p:sp>
      <p:sp>
        <p:nvSpPr>
          <p:cNvPr id="67591" name="Text Box 4">
            <a:extLst>
              <a:ext uri="{FF2B5EF4-FFF2-40B4-BE49-F238E27FC236}">
                <a16:creationId xmlns:a16="http://schemas.microsoft.com/office/drawing/2014/main" id="{8CEF9FE1-7C52-45AA-A7D0-9E364DE9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oneEq(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,_).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oneEq(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167A4-178C-476E-A4B1-6856997B40BF}"/>
              </a:ext>
            </a:extLst>
          </p:cNvPr>
          <p:cNvSpPr/>
          <p:nvPr/>
        </p:nvSpPr>
        <p:spPr>
          <a:xfrm>
            <a:off x="5638800" y="1828800"/>
            <a:ext cx="23622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Goat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94C8E-D5E5-4656-BB83-146CD98DDA02}"/>
              </a:ext>
            </a:extLst>
          </p:cNvPr>
          <p:cNvSpPr/>
          <p:nvPr/>
        </p:nvSpPr>
        <p:spPr>
          <a:xfrm>
            <a:off x="5715000" y="3124200"/>
            <a:ext cx="26654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Goat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FED5DCE-E43F-4971-93C0-949387DF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6858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safe([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Man,Wolf,Goat,Cabbage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:-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oneEq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Goat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Wolf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oneEq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Goat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Cabbage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C6BC12D1-A244-4C3C-907D-5E178B84D386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AD8D0C-2CDB-4BC8-93FA-EC9AD515D9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97648D8A-8054-4932-BDFF-EEE80F320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830F131E-E08C-4FA4-B514-713794077A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A8C4-1F34-4C71-B723-6F5350FE83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BC5CF524-DA2A-4A5A-BFFD-E226FCCEA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867400" cy="876300"/>
          </a:xfrm>
        </p:spPr>
        <p:txBody>
          <a:bodyPr/>
          <a:lstStyle/>
          <a:p>
            <a:r>
              <a:rPr lang="en-US" altLang="en-US"/>
              <a:t>Solutions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D3CD3B40-BD51-41B0-BB8D-C2BC517D7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1447800"/>
          </a:xfrm>
        </p:spPr>
        <p:txBody>
          <a:bodyPr/>
          <a:lstStyle/>
          <a:p>
            <a:r>
              <a:rPr lang="en-US" altLang="en-US" sz="2800"/>
              <a:t>A solution is a starting configuration and a list of moves that takes </a:t>
            </a:r>
            <a:r>
              <a:rPr lang="en-US" altLang="en-US" sz="2800" b="1">
                <a:latin typeface="Courier New" panose="02070309020205020404" pitchFamily="49" charset="0"/>
              </a:rPr>
              <a:t>[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>
                <a:latin typeface="Courier New" panose="02070309020205020404" pitchFamily="49" charset="0"/>
              </a:rPr>
              <a:t>,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>
                <a:latin typeface="Courier New" panose="02070309020205020404" pitchFamily="49" charset="0"/>
              </a:rPr>
              <a:t>,w,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>
                <a:latin typeface="Courier New" panose="02070309020205020404" pitchFamily="49" charset="0"/>
              </a:rPr>
              <a:t>]</a:t>
            </a:r>
            <a:r>
              <a:rPr lang="en-US" altLang="en-US" sz="2800"/>
              <a:t> to </a:t>
            </a:r>
            <a:r>
              <a:rPr lang="en-US" altLang="en-US" sz="2800" b="1">
                <a:latin typeface="Courier New" panose="02070309020205020404" pitchFamily="49" charset="0"/>
              </a:rPr>
              <a:t>[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800" b="1">
                <a:latin typeface="Courier New" panose="02070309020205020404" pitchFamily="49" charset="0"/>
              </a:rPr>
              <a:t>,e,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800" b="1">
                <a:latin typeface="Courier New" panose="02070309020205020404" pitchFamily="49" charset="0"/>
              </a:rPr>
              <a:t>,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800" b="1">
                <a:latin typeface="Courier New" panose="02070309020205020404" pitchFamily="49" charset="0"/>
              </a:rPr>
              <a:t>]</a:t>
            </a:r>
            <a:r>
              <a:rPr lang="en-US" altLang="en-US" sz="2800"/>
              <a:t>, where all the intermediate configurations are safe.</a:t>
            </a:r>
          </a:p>
        </p:txBody>
      </p:sp>
      <p:sp>
        <p:nvSpPr>
          <p:cNvPr id="67591" name="Text Box 4">
            <a:extLst>
              <a:ext uri="{FF2B5EF4-FFF2-40B4-BE49-F238E27FC236}">
                <a16:creationId xmlns:a16="http://schemas.microsoft.com/office/drawing/2014/main" id="{97BF4F66-A85E-4111-97F1-E51AB0F3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96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solution(Config,[Move|Rest]) :-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move(Config,Move,NextConfig),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safe(NextConfig),</a:t>
            </a:r>
            <a:b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solution(NextConfig,Rest).</a:t>
            </a:r>
            <a:endParaRPr lang="en-US" alt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BD67336-75F7-4B7C-A2B6-253EC381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57600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solution([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370B5-66EA-43A6-90AC-1B4DE30A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How to move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8105933-DFE8-44C2-AB7D-9C25B7458CD0}"/>
              </a:ext>
            </a:extLst>
          </p:cNvPr>
          <p:cNvSpPr>
            <a:spLocks/>
          </p:cNvSpPr>
          <p:nvPr/>
        </p:nvSpPr>
        <p:spPr bwMode="auto">
          <a:xfrm>
            <a:off x="5105400" y="3048000"/>
            <a:ext cx="685800" cy="784225"/>
          </a:xfrm>
          <a:custGeom>
            <a:avLst/>
            <a:gdLst>
              <a:gd name="T0" fmla="*/ 0 w 656492"/>
              <a:gd name="T1" fmla="*/ 4417695 h 554892"/>
              <a:gd name="T2" fmla="*/ 563705 w 656492"/>
              <a:gd name="T3" fmla="*/ 3111057 h 554892"/>
              <a:gd name="T4" fmla="*/ 213294 w 656492"/>
              <a:gd name="T5" fmla="*/ 497769 h 554892"/>
              <a:gd name="T6" fmla="*/ 853174 w 656492"/>
              <a:gd name="T7" fmla="*/ 124448 h 554892"/>
              <a:gd name="T8" fmla="*/ 0 60000 65536"/>
              <a:gd name="T9" fmla="*/ 0 60000 65536"/>
              <a:gd name="T10" fmla="*/ 0 60000 65536"/>
              <a:gd name="T11" fmla="*/ 0 60000 65536"/>
              <a:gd name="T12" fmla="*/ 0 w 656492"/>
              <a:gd name="T13" fmla="*/ 0 h 554892"/>
              <a:gd name="T14" fmla="*/ 656492 w 656492"/>
              <a:gd name="T15" fmla="*/ 554892 h 5548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492" h="554892">
                <a:moveTo>
                  <a:pt x="0" y="554892"/>
                </a:moveTo>
                <a:cubicBezTo>
                  <a:pt x="203200" y="513861"/>
                  <a:pt x="406400" y="472831"/>
                  <a:pt x="433754" y="390769"/>
                </a:cubicBezTo>
                <a:cubicBezTo>
                  <a:pt x="461108" y="308707"/>
                  <a:pt x="127000" y="125046"/>
                  <a:pt x="164123" y="62523"/>
                </a:cubicBezTo>
                <a:cubicBezTo>
                  <a:pt x="201246" y="0"/>
                  <a:pt x="428869" y="7815"/>
                  <a:pt x="656492" y="15631"/>
                </a:cubicBez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93A5F942-6354-4E63-B362-05045BD0920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FA618-7355-4520-B1DB-9A5DB676461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72707" name="Footer Placeholder 4">
            <a:extLst>
              <a:ext uri="{FF2B5EF4-FFF2-40B4-BE49-F238E27FC236}">
                <a16:creationId xmlns:a16="http://schemas.microsoft.com/office/drawing/2014/main" id="{D7BB96E6-FC83-4EAD-9053-17876C652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F9D4BF4A-AC5A-4CBF-853E-BFD1CD123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119F56-DC2C-4A74-9ED3-E2BFD08744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DE457F6C-1035-4F9B-902B-D910E83C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Prolog Finds A Solution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B068C2FD-89C7-492F-B452-CADCA7029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581400"/>
            <a:ext cx="7772400" cy="24384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Note: without the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length(X,7)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restriction, Prolog would not find a solution</a:t>
            </a:r>
          </a:p>
          <a:p>
            <a:r>
              <a:rPr lang="en-US" altLang="en-US"/>
              <a:t>It gets lost looking at possible solutions like </a:t>
            </a:r>
            <a:r>
              <a:rPr lang="en-US" altLang="en-US" b="1">
                <a:latin typeface="Courier New" panose="02070309020205020404" pitchFamily="49" charset="0"/>
              </a:rPr>
              <a:t>[goat,goat,goat,goat,goat…]</a:t>
            </a:r>
          </a:p>
        </p:txBody>
      </p:sp>
      <p:sp>
        <p:nvSpPr>
          <p:cNvPr id="72711" name="Text Box 5">
            <a:extLst>
              <a:ext uri="{FF2B5EF4-FFF2-40B4-BE49-F238E27FC236}">
                <a16:creationId xmlns:a16="http://schemas.microsoft.com/office/drawing/2014/main" id="{64C32B91-6FF6-4FC3-8DED-8FD211FE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6868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length(X,7), solution([w,w,w,w],X).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[goat, nothing, wolf, goat, cabbage, nothing, goat] 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65959BC2-EC2E-4E55-BEB9-C57CE5E3A05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CE485C-BE89-47D9-8781-B6A15ECF8DA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0A1B5BED-FFF0-435E-A0B4-9EFDC326A0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29EC6031-C6CA-4637-89FA-20B2E117DE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E1A467-4048-4BD8-8923-6FFD11DBCF9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E2BCC39-7A9E-4BE0-9E28-CD3C4D9E1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895600" cy="11049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586758" name="Rectangle 6">
            <a:extLst>
              <a:ext uri="{FF2B5EF4-FFF2-40B4-BE49-F238E27FC236}">
                <a16:creationId xmlns:a16="http://schemas.microsoft.com/office/drawing/2014/main" id="{47616A95-7843-4BE8-BA46-393E70CBB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010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isMember(X,[X|_]).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isMember(X,[_|T]) :- isMember(X,T).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isUnion([],S,S).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isUnion([H|T],S,X) :-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isMember(H,S),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isUnion(T,S,X).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isUnion([H|T],S,[H|X]) :-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not(isMember(H,S)),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isUnion(T,S,X).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22B1C0AB-A78C-494E-A26F-BEBD2E0EF5EF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9AB74-50D4-444B-B4B5-EACB19129BF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74755" name="Footer Placeholder 4">
            <a:extLst>
              <a:ext uri="{FF2B5EF4-FFF2-40B4-BE49-F238E27FC236}">
                <a16:creationId xmlns:a16="http://schemas.microsoft.com/office/drawing/2014/main" id="{1D213D6B-2EBE-4A2A-BEBE-D3D33FBFD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95B08399-EADA-4B44-B897-40508AFE62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79BF9-60D2-408E-B6E9-3A78001296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7E86FC3C-E326-4FD7-A1BE-A376285EF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895600" cy="11049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07FDC195-BBE2-4E7C-9CA1-133F19A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0104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isSubset([],_).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isSubset([H|T],S) :-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isMember(H,S),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isSubset(T,S).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isEqual(X,Y) :- 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isSubset(X,Y),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isSubset(Y,X).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B5F95873-442C-4FDF-BE65-B651044FCE5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F61D3-7603-4635-B750-63B11388474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785932F8-2CFC-4BE8-9AFE-651AF8764A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400EA081-4FA7-442E-B9FF-98CB252ED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133B23-5DC1-4387-B3E1-CF515577317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CFDD7EC1-0CDC-46BA-8E18-59BABB748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Terms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0854DE5D-5631-454F-A617-7D72253D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229600" cy="533400"/>
          </a:xfrm>
        </p:spPr>
        <p:txBody>
          <a:bodyPr/>
          <a:lstStyle/>
          <a:p>
            <a:r>
              <a:rPr lang="en-US" altLang="en-US" sz="2800"/>
              <a:t>All Prolog programs and data are built from terms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13E047D5-BFAC-43EC-9247-BB8A72788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6934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constant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variable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compound-term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constant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real number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atom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compound-term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atom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::=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termlist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000"/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99E3FF63-3C20-40D4-A4A9-53E08027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And,  </a:t>
            </a:r>
            <a:r>
              <a:rPr lang="en-US" altLang="en-US" sz="2800">
                <a:solidFill>
                  <a:srgbClr val="0000FF"/>
                </a:solidFill>
              </a:rPr>
              <a:t>rules</a:t>
            </a:r>
            <a:r>
              <a:rPr lang="en-US" altLang="en-US" sz="2800"/>
              <a:t> for compound-terms (predicates)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		</a:t>
            </a:r>
            <a:r>
              <a:rPr lang="en-US" altLang="en-US" sz="2800">
                <a:solidFill>
                  <a:srgbClr val="0000FF"/>
                </a:solidFill>
              </a:rPr>
              <a:t>i.e., rules to make them true.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6DFB5654-54DF-4F6C-BAEE-86A7DE7071A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147610-9483-48DB-8516-5EDEA054063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C9C8C78C-9B90-4EDD-A013-15DA9E5C62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1C88C2F7-2CB3-4CBA-9374-4DACF1DEE5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7684C1-A4DA-416E-A480-7A5D099BB8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751A7BE7-D4A0-44E8-B11A-5227B654E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D1FAEA0C-B3EA-4E67-8B1F-54968B37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20000" cy="16002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Pattern-matching </a:t>
            </a:r>
            <a:r>
              <a:rPr lang="en-US" altLang="en-US" sz="2800"/>
              <a:t>using Prolog </a:t>
            </a:r>
            <a:r>
              <a:rPr lang="en-US" altLang="en-US" sz="2800">
                <a:solidFill>
                  <a:srgbClr val="0000FF"/>
                </a:solidFill>
              </a:rPr>
              <a:t>terms</a:t>
            </a:r>
          </a:p>
          <a:p>
            <a:r>
              <a:rPr lang="en-US" altLang="en-US" sz="2800"/>
              <a:t>Two terms </a:t>
            </a:r>
            <a:r>
              <a:rPr lang="en-US" altLang="en-US" i="1">
                <a:solidFill>
                  <a:srgbClr val="FF0000"/>
                </a:solidFill>
              </a:rPr>
              <a:t>unify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2800"/>
              <a:t>if there is some way of binding their variables that makes them identical</a:t>
            </a:r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6ACB38FA-AC75-40D3-9630-F2BADBC2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3063875" cy="771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parent(adam,Child)</a:t>
            </a:r>
            <a:r>
              <a:rPr lang="en-US" altLang="en-US" sz="200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parent(adam,seth)</a:t>
            </a:r>
            <a:r>
              <a:rPr lang="en-US" altLang="en-US" sz="2000"/>
              <a:t> 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897330F-ABF7-4A59-8401-7A25BBE4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/>
              <a:t>is unified by binding  </a:t>
            </a:r>
            <a:r>
              <a:rPr lang="en-US" altLang="en-US" sz="1800" b="1">
                <a:latin typeface="Courier New" panose="02070309020205020404" pitchFamily="49" charset="0"/>
              </a:rPr>
              <a:t>Child</a:t>
            </a:r>
            <a:r>
              <a:rPr lang="en-US" altLang="en-US" sz="1800"/>
              <a:t> to the atom </a:t>
            </a:r>
            <a:r>
              <a:rPr lang="en-US" altLang="en-US" sz="1800" b="1">
                <a:latin typeface="Courier New" panose="02070309020205020404" pitchFamily="49" charset="0"/>
              </a:rPr>
              <a:t>seth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3AF29A7A-EBCF-4A95-B9FD-7B3D4CA1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2085975" cy="4064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Child = seth</a:t>
            </a:r>
            <a:r>
              <a:rPr lang="en-US" altLang="en-US" sz="2000"/>
              <a:t> </a:t>
            </a:r>
          </a:p>
        </p:txBody>
      </p:sp>
      <p:cxnSp>
        <p:nvCxnSpPr>
          <p:cNvPr id="14346" name="Straight Arrow Connector 11">
            <a:extLst>
              <a:ext uri="{FF2B5EF4-FFF2-40B4-BE49-F238E27FC236}">
                <a16:creationId xmlns:a16="http://schemas.microsoft.com/office/drawing/2014/main" id="{456C9C19-7324-406C-A809-7A6ADBDC603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886200" y="4114800"/>
            <a:ext cx="1219200" cy="1588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FA815DD-1AA8-4EB0-ADF5-F784B568F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5110163"/>
            <a:ext cx="75184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0B9018AE-2724-4A86-87CA-049E81840C1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F4E63-A411-4283-A6F1-B77120A61C2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2019-02-12</a:t>
            </a:fld>
            <a:endParaRPr lang="en-US" altLang="en-US" sz="1400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68C8E9B8-EB2C-44BE-8677-DC675D011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IT 327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9EF72A90-7B40-4276-967B-51D69B091C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94D626-14CC-49B4-844F-B15979834C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A0D04BEE-701E-4007-8617-2E0F343FE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257800" cy="952500"/>
          </a:xfrm>
        </p:spPr>
        <p:txBody>
          <a:bodyPr/>
          <a:lstStyle/>
          <a:p>
            <a:r>
              <a:rPr lang="en-US" altLang="en-US" sz="3600"/>
              <a:t>The Prolog Database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A01D3FD3-418D-43B0-9793-7AD5BCC82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2819400"/>
          </a:xfrm>
        </p:spPr>
        <p:txBody>
          <a:bodyPr/>
          <a:lstStyle/>
          <a:p>
            <a:r>
              <a:rPr lang="en-US" altLang="en-US"/>
              <a:t>A Prolog language system maintains a collection of </a:t>
            </a:r>
            <a:r>
              <a:rPr lang="en-US" altLang="en-US">
                <a:solidFill>
                  <a:srgbClr val="0000FF"/>
                </a:solidFill>
              </a:rPr>
              <a:t>facts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FF"/>
                </a:solidFill>
              </a:rPr>
              <a:t>rules</a:t>
            </a:r>
            <a:r>
              <a:rPr lang="en-US" altLang="en-US"/>
              <a:t> of inference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A Prolog program is just a set of </a:t>
            </a:r>
          </a:p>
          <a:p>
            <a:pPr>
              <a:buFont typeface="Monotype Sorts" charset="2"/>
              <a:buNone/>
            </a:pPr>
            <a:r>
              <a:rPr lang="en-US" altLang="en-US">
                <a:solidFill>
                  <a:srgbClr val="0000FF"/>
                </a:solidFill>
              </a:rPr>
              <a:t>	facts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FF"/>
                </a:solidFill>
              </a:rPr>
              <a:t>rules</a:t>
            </a:r>
            <a:r>
              <a:rPr lang="en-US" altLang="en-US"/>
              <a:t>. </a:t>
            </a:r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9913AF55-5A77-4743-BF57-CE4298F1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"/>
            <a:ext cx="2484438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knowledge base</a:t>
            </a:r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8912F2A4-6DD2-4C01-AFDA-0F224E11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34000"/>
            <a:ext cx="5070475" cy="71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grandparent(GP,GC) :- 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parent(GP,P), parent(P,GC).</a:t>
            </a:r>
          </a:p>
        </p:txBody>
      </p:sp>
      <p:sp>
        <p:nvSpPr>
          <p:cNvPr id="15369" name="Rectangle 6">
            <a:extLst>
              <a:ext uri="{FF2B5EF4-FFF2-40B4-BE49-F238E27FC236}">
                <a16:creationId xmlns:a16="http://schemas.microsoft.com/office/drawing/2014/main" id="{DF6CC771-50F8-40DD-ACFC-D611F6FF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3063875" cy="7715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parent(john,adam).</a:t>
            </a:r>
            <a:r>
              <a:rPr lang="en-US" altLang="en-US" sz="200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parent(adam,seth).</a:t>
            </a:r>
            <a:r>
              <a:rPr lang="en-US" altLang="en-US" sz="2000"/>
              <a:t> </a:t>
            </a:r>
          </a:p>
        </p:txBody>
      </p:sp>
      <p:sp>
        <p:nvSpPr>
          <p:cNvPr id="15370" name="Freeform 12">
            <a:extLst>
              <a:ext uri="{FF2B5EF4-FFF2-40B4-BE49-F238E27FC236}">
                <a16:creationId xmlns:a16="http://schemas.microsoft.com/office/drawing/2014/main" id="{EEC4314A-B39A-4F6C-8D0F-4CB2690B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3954463"/>
            <a:ext cx="307975" cy="703262"/>
          </a:xfrm>
          <a:custGeom>
            <a:avLst/>
            <a:gdLst>
              <a:gd name="T0" fmla="*/ 209412 w 306860"/>
              <a:gd name="T1" fmla="*/ 0 h 704335"/>
              <a:gd name="T2" fmla="*/ 15113 w 306860"/>
              <a:gd name="T3" fmla="*/ 205941 h 704335"/>
              <a:gd name="T4" fmla="*/ 300087 w 306860"/>
              <a:gd name="T5" fmla="*/ 436112 h 704335"/>
              <a:gd name="T6" fmla="*/ 144646 w 306860"/>
              <a:gd name="T7" fmla="*/ 690513 h 704335"/>
              <a:gd name="T8" fmla="*/ 0 60000 65536"/>
              <a:gd name="T9" fmla="*/ 0 60000 65536"/>
              <a:gd name="T10" fmla="*/ 0 60000 65536"/>
              <a:gd name="T11" fmla="*/ 0 60000 65536"/>
              <a:gd name="T12" fmla="*/ 0 w 306860"/>
              <a:gd name="T13" fmla="*/ 0 h 704335"/>
              <a:gd name="T14" fmla="*/ 306860 w 306860"/>
              <a:gd name="T15" fmla="*/ 704335 h 704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6860" h="704335">
                <a:moveTo>
                  <a:pt x="199768" y="0"/>
                </a:moveTo>
                <a:cubicBezTo>
                  <a:pt x="99884" y="67962"/>
                  <a:pt x="0" y="135925"/>
                  <a:pt x="14416" y="210065"/>
                </a:cubicBezTo>
                <a:cubicBezTo>
                  <a:pt x="28832" y="284205"/>
                  <a:pt x="265670" y="362465"/>
                  <a:pt x="286265" y="444843"/>
                </a:cubicBezTo>
                <a:cubicBezTo>
                  <a:pt x="306860" y="527221"/>
                  <a:pt x="222422" y="615778"/>
                  <a:pt x="137984" y="704335"/>
                </a:cubicBezTo>
              </a:path>
            </a:pathLst>
          </a:custGeom>
          <a:noFill/>
          <a:ln w="9525" algn="ctr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Freeform 13">
            <a:extLst>
              <a:ext uri="{FF2B5EF4-FFF2-40B4-BE49-F238E27FC236}">
                <a16:creationId xmlns:a16="http://schemas.microsoft.com/office/drawing/2014/main" id="{E1D042EC-311D-4B64-9377-563BAF1E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941763"/>
            <a:ext cx="1550987" cy="1346200"/>
          </a:xfrm>
          <a:custGeom>
            <a:avLst/>
            <a:gdLst>
              <a:gd name="T0" fmla="*/ 0 w 1550773"/>
              <a:gd name="T1" fmla="*/ 0 h 1346887"/>
              <a:gd name="T2" fmla="*/ 1423575 w 1550773"/>
              <a:gd name="T3" fmla="*/ 208675 h 1346887"/>
              <a:gd name="T4" fmla="*/ 779874 w 1550773"/>
              <a:gd name="T5" fmla="*/ 675129 h 1346887"/>
              <a:gd name="T6" fmla="*/ 977939 w 1550773"/>
              <a:gd name="T7" fmla="*/ 1337982 h 1346887"/>
              <a:gd name="T8" fmla="*/ 0 60000 65536"/>
              <a:gd name="T9" fmla="*/ 0 60000 65536"/>
              <a:gd name="T10" fmla="*/ 0 60000 65536"/>
              <a:gd name="T11" fmla="*/ 0 60000 65536"/>
              <a:gd name="T12" fmla="*/ 0 w 1550773"/>
              <a:gd name="T13" fmla="*/ 0 h 1346887"/>
              <a:gd name="T14" fmla="*/ 1550773 w 1550773"/>
              <a:gd name="T15" fmla="*/ 1346887 h 13468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0773" h="1346887">
                <a:moveTo>
                  <a:pt x="0" y="0"/>
                </a:moveTo>
                <a:cubicBezTo>
                  <a:pt x="645640" y="48397"/>
                  <a:pt x="1291281" y="96795"/>
                  <a:pt x="1421027" y="210065"/>
                </a:cubicBezTo>
                <a:cubicBezTo>
                  <a:pt x="1550773" y="323335"/>
                  <a:pt x="852616" y="490152"/>
                  <a:pt x="778476" y="679622"/>
                </a:cubicBezTo>
                <a:cubicBezTo>
                  <a:pt x="704336" y="869092"/>
                  <a:pt x="840260" y="1107989"/>
                  <a:pt x="976184" y="1346887"/>
                </a:cubicBezTo>
              </a:path>
            </a:pathLst>
          </a:custGeom>
          <a:noFill/>
          <a:ln w="9525" algn="ctr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mmars">
  <a:themeElements>
    <a:clrScheme name="grammar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grammar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mmar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mmar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mmar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mmar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C:\631\grammars.ppt</Template>
  <TotalTime>7048</TotalTime>
  <Words>3432</Words>
  <Application>Microsoft Office PowerPoint</Application>
  <PresentationFormat>On-screen Show (4:3)</PresentationFormat>
  <Paragraphs>657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Times New Roman</vt:lpstr>
      <vt:lpstr>Arial</vt:lpstr>
      <vt:lpstr>Monotype Sorts</vt:lpstr>
      <vt:lpstr>Calibri Light</vt:lpstr>
      <vt:lpstr>Calibri</vt:lpstr>
      <vt:lpstr>Wingdings</vt:lpstr>
      <vt:lpstr>Symbol</vt:lpstr>
      <vt:lpstr>Courier New</vt:lpstr>
      <vt:lpstr>Arial Unicode MS</vt:lpstr>
      <vt:lpstr>grammars</vt:lpstr>
      <vt:lpstr>Custom Design</vt:lpstr>
      <vt:lpstr>Microsoft Equation 3.0</vt:lpstr>
      <vt:lpstr>Reason   Computability</vt:lpstr>
      <vt:lpstr>Logic: Define truth to see what is true</vt:lpstr>
      <vt:lpstr>Terms</vt:lpstr>
      <vt:lpstr>Constants</vt:lpstr>
      <vt:lpstr>Variables</vt:lpstr>
      <vt:lpstr>Compound Terms</vt:lpstr>
      <vt:lpstr>Terms</vt:lpstr>
      <vt:lpstr>Unification</vt:lpstr>
      <vt:lpstr>The Prolog Database</vt:lpstr>
      <vt:lpstr>Example</vt:lpstr>
      <vt:lpstr>SWI-Prolog</vt:lpstr>
      <vt:lpstr>The consult Predicate</vt:lpstr>
      <vt:lpstr>Simple Queries</vt:lpstr>
      <vt:lpstr>Final Period</vt:lpstr>
      <vt:lpstr>Queries With Variables</vt:lpstr>
      <vt:lpstr>Flexibility</vt:lpstr>
      <vt:lpstr>A conjunctive query</vt:lpstr>
      <vt:lpstr>Multiple Solutions</vt:lpstr>
      <vt:lpstr>PowerPoint Presentation</vt:lpstr>
      <vt:lpstr>A Rule ( a predicate definition)</vt:lpstr>
      <vt:lpstr>A Program with a Rule</vt:lpstr>
      <vt:lpstr>Example</vt:lpstr>
      <vt:lpstr>PowerPoint Presentation</vt:lpstr>
      <vt:lpstr>Rules Using Other Rules</vt:lpstr>
      <vt:lpstr>Recursive Rules</vt:lpstr>
      <vt:lpstr>PowerPoint Presentation</vt:lpstr>
      <vt:lpstr>Syntax Of Prolog</vt:lpstr>
      <vt:lpstr>1.  The Procedural Side</vt:lpstr>
      <vt:lpstr>2. The Declarative Side</vt:lpstr>
      <vt:lpstr>Declarative Languages</vt:lpstr>
      <vt:lpstr>Declarative Advantages</vt:lpstr>
      <vt:lpstr>Prolog Has Both Aspects</vt:lpstr>
      <vt:lpstr>Operators</vt:lpstr>
      <vt:lpstr>The = Predicate</vt:lpstr>
      <vt:lpstr>Arithmetic Operators</vt:lpstr>
      <vt:lpstr>Not Evaluated</vt:lpstr>
      <vt:lpstr>Lists in Prolog</vt:lpstr>
      <vt:lpstr>List Notation</vt:lpstr>
      <vt:lpstr>Example</vt:lpstr>
      <vt:lpstr>List Notation With Tail</vt:lpstr>
      <vt:lpstr>The append Predicate</vt:lpstr>
      <vt:lpstr>Not Just A Function</vt:lpstr>
      <vt:lpstr>Not Just A Function</vt:lpstr>
      <vt:lpstr>Recursive case</vt:lpstr>
      <vt:lpstr>Other Predefined List Predicates</vt:lpstr>
      <vt:lpstr>Using select</vt:lpstr>
      <vt:lpstr>The reverse Predicate</vt:lpstr>
      <vt:lpstr>An Implementation</vt:lpstr>
      <vt:lpstr>When Queries Go Bad</vt:lpstr>
      <vt:lpstr>Flexible and Inflexible</vt:lpstr>
      <vt:lpstr>Example</vt:lpstr>
      <vt:lpstr>The Anonymous Variable</vt:lpstr>
      <vt:lpstr>Example</vt:lpstr>
      <vt:lpstr>The not Predicate</vt:lpstr>
      <vt:lpstr>Negation As Failure</vt:lpstr>
      <vt:lpstr>Example</vt:lpstr>
      <vt:lpstr>What prolog is good at: </vt:lpstr>
      <vt:lpstr>What prolog is good at: </vt:lpstr>
      <vt:lpstr>Configurations:</vt:lpstr>
      <vt:lpstr>Moves</vt:lpstr>
      <vt:lpstr>Each Move transforms the  Configuration</vt:lpstr>
      <vt:lpstr>Define move predicate</vt:lpstr>
      <vt:lpstr>Safe Configurations</vt:lpstr>
      <vt:lpstr>Solutions</vt:lpstr>
      <vt:lpstr>Prolog Finds A Solution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At Prolog</dc:title>
  <dc:subject>Textbook, Chapter Ninteen</dc:subject>
  <dc:creator>Adam Webber</dc:creator>
  <cp:lastModifiedBy>Bill Chen</cp:lastModifiedBy>
  <cp:revision>218</cp:revision>
  <cp:lastPrinted>2015-11-09T19:20:19Z</cp:lastPrinted>
  <dcterms:created xsi:type="dcterms:W3CDTF">1999-01-16T23:09:42Z</dcterms:created>
  <dcterms:modified xsi:type="dcterms:W3CDTF">2019-02-13T00:10:13Z</dcterms:modified>
</cp:coreProperties>
</file>