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336" r:id="rId31"/>
    <p:sldId id="286" r:id="rId32"/>
    <p:sldId id="287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</p:sldIdLst>
  <p:sldSz cx="9144000" cy="6858000" type="screen4x3"/>
  <p:notesSz cx="6934200" cy="9080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4" d="100"/>
          <a:sy n="104" d="100"/>
        </p:scale>
        <p:origin x="14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77712A9C-EE90-4CC1-BF57-17CE2413CC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E9B2A23-AD49-4288-922B-D2015670D61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37B1DAFA-4EA6-44F3-B01C-7CD28279F6C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6475"/>
            <a:ext cx="30051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id="{3F38EB84-CB6B-4DC2-A240-C7E25C46A79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78C1083-73E9-4D03-951E-3A4E0B9A56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5A39034-07A9-4060-8B60-6198D157C5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3645A9B-535B-44CD-BD93-028928F10F0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BEA8B78-1397-4D0D-AC85-774C1C537A1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1A4E1F96-7F75-4285-94DB-47AAB59E568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1D77C601-5A8C-4E60-B133-425ADD0CAE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6475"/>
            <a:ext cx="30051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75A72FEB-010F-4066-B0A8-BD148FCB27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72C1127-44CB-43BF-83BE-481D4003C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1F4465D-B203-42CD-9CF2-7A2D12A45C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8CAB54-1CC0-4664-B4DE-436AFB3123FD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B47FB70-83A6-47BB-B8E9-49C2F7E84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DC949C31-FD4D-4CA1-BCC5-C87EB6DE0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FA82C019-1124-4631-AFFD-01838D07BC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5AF01C-2769-49F0-B05C-E9A17798F635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F1F29742-04E5-4226-A1F4-AAD0C1522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0E50D68-6A65-47B4-B7F4-7207CDCAFD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2A139060-F87F-425F-AD4A-BBAB2E7804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7EBA89-F1EA-48B8-B1DC-32C56973E85B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8A5FF65-8C1F-4E78-B801-DE2A624265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0435F3C-A043-4213-A551-FC188628B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3375981D-81AF-44A1-8C82-A79DD79E09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3B59300-2FDF-4A8F-9ED4-50CD7C90C12A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964D936-697B-4C14-BF61-AC0B919F4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AD469DE-33B2-4810-82D9-215AD82D5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58CDC94-A3DE-41CC-A0A1-9EDE037515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881B69-FED1-4A6C-8DDC-83AAC86CF1C2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DE2D3D6-71CC-4809-B451-317DD15BA3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E204277-989A-4DB0-9DB1-943AB5532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D2242976-9994-445A-B139-C57506F1B0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86DEDD-09F1-4E4E-9A28-DA65F59B7816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E074F10-EB9B-4F09-B6C9-5FCDD64C91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4744DC6-9D44-4CC8-B2A4-3138C28D0D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0B7C44EC-2D09-4EE7-8E27-81241B89A4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13B062-E40E-4F6D-AA8B-709062E4F4E2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3978B804-41CC-4213-AA62-6B7F592B68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5D6CD2B-0F20-40EB-A748-5AFA828BB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9EE827DF-9C47-483D-ABAD-B8670CFAF5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48CFED-0EBC-4D42-82B6-1B5BF04DD979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0350EB1D-3179-45AE-A9EC-D919F697D5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15F51002-B5D1-4155-A28B-110357287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0469A939-343B-46C1-A18C-9FD3792487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3B75F3-E234-4EB6-9190-DFA1E6110DA5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4184DC8C-4E7A-47DF-B66D-775E6AF2BD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69D0F56-4A59-4496-90FE-0F78752DDA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CCE216F1-E1CF-4A93-A1C4-B8503B4205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A7CE94-62CA-4E32-A1BD-697352EB76DE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35123268-A960-4DD1-A7C9-9CF7621C09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EEF882B-CA6C-4C49-96A0-FEF589085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SELECT DISTINCT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cname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FROM Product p, Company c WHERE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p.manufacturer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=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c.cname</a:t>
            </a:r>
            <a:endParaRPr lang="en-US" sz="1200" b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AND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c.country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= ‘China’ AND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('electronic' IN (SELECT DISTINCT category FROM Product p1 WHERE p1 =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c.cname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)) AND ('toy' IN (SELECT DISTINCT category FROM Product p1 WHERE p1 =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c.cname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));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E1CCB1B4-8AB7-4852-9A60-52AC1039AB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FCB256-8BAA-4A04-BCF6-4026E07E1D2A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6505DD8-AB05-4488-85F3-D9A0478550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2ECBF3B0-B6BE-41C2-83DA-8BC40AEF29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EB0F5F45-7F85-4AF6-92AE-39B47F8415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7913BF-A653-4C4C-8316-CD4051B626FA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72E6B24-3C66-4351-B425-651A295BEA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B44DDB9-E597-4922-B03F-E90AE01F7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E9210BF7-0541-44B9-A960-B828020882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173B36-9F59-4447-B564-68CA2ED00EFC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37E8D239-6749-4E12-9B10-98980AE6CB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A58D52F-F412-47B8-A8D6-ECAB20A45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486E09B8-FD84-470E-947C-ADBEA6CF26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6AEC2B-B283-443B-A6AD-779E3F847E73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D20CCAA-185F-40EF-971C-782B03806C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EC1D82F-19EF-4F13-A6F9-3316E784B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D64AC88A-6F07-41DA-8F98-0BBB9DAF4A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FD546E-72BC-4059-A6A4-5B8B42F8A2C0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41C116D2-B4D1-46D7-8297-C741B0D04B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2CD4640D-8F86-490F-8E5A-F760A55CD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91BE9CC5-32E3-4C11-8D80-00DE122AE3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AE1001-4982-478A-80A9-EDBCF7459709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A035B64E-23A3-4AAF-9CB8-5D350161EB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F9329C68-75AE-42F3-9A2E-F291192465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C27945FA-A29C-4431-889F-7E5BF7080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E58B18F-EF7A-4D60-9DAE-9819D5845965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6DAF0C04-AD97-4BD6-8B80-CD25884915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992991BE-AE41-4A47-9D7F-C80A0C3E2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E4F5E84C-B584-4C7C-9174-15DDFB25ED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0D5A2C-A57E-4E35-B49F-E3103F8413D8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494A2A48-ACA6-46C2-B57D-BAFDE8BF84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F460F467-2D1A-4C13-9E99-8ED00FB5F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E8DBD290-4BF1-4296-A9D3-D145E6FF93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619EB4-7AAD-4B79-8D91-78BCD968F316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B3A6C8CB-9F30-4F0A-8B71-407886B13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B753E623-03BB-498D-9E50-E2EB8B795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22F5BCD4-1E5D-45CD-A1AF-D9606005C8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002170-CE5C-4ED0-9A44-FFCB3E2CC4E0}" type="slidenum">
              <a:rPr lang="en-US" altLang="en-US" sz="1200" smtClean="0"/>
              <a:pPr/>
              <a:t>28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56975A7-8982-4C57-92F3-39D6F4D270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A16D353A-A597-48AC-A90D-430D66358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E1104BE1-1624-4597-93F1-CA03FFB17A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D14037-467F-46F7-AD07-FCEE450E6636}" type="slidenum">
              <a:rPr lang="en-US" altLang="en-US" sz="1200" smtClean="0"/>
              <a:pPr/>
              <a:t>29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E6198275-2FC5-409F-B24B-04545A9509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C2D77282-47ED-44F9-ADF6-9F7AB42286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EF3673E1-EBED-4AD5-81A9-142D885266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E5DD40-48E2-4A91-88FE-E20584F5D7B5}" type="slidenum">
              <a:rPr lang="en-US" altLang="en-US" sz="1200" smtClean="0"/>
              <a:pPr/>
              <a:t>30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7FF6388-D084-4A0E-B862-A2DF6CEADA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59AB8BA8-F40C-4939-9C31-B0B1FA74D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678804BE-4BB9-4637-87EB-5192B4E5C4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E80AC9-7B46-415A-8E4B-DC8A0ECCA60A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892D55E-A756-4918-B5C3-71EFEA2FEE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8A6EB26-F850-42B3-9A23-44989318C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9C913B6C-CE72-4874-BA5F-B7F5134ED6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866DD4-6156-4073-8674-3BCFF0CF1E7E}" type="slidenum">
              <a:rPr lang="en-US" altLang="en-US" sz="1200" smtClean="0"/>
              <a:pPr/>
              <a:t>31</a:t>
            </a:fld>
            <a:endParaRPr lang="en-US" altLang="en-US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FEB72D25-FB3D-4F8C-972C-930BA84395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65046E89-404F-48A9-B108-54DFEE2B5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866642A8-8BC5-4E68-9775-9D06480C35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C30B37-74A1-4FAE-AA6F-E17F1D8B5CD9}" type="slidenum">
              <a:rPr lang="en-US" altLang="en-US" sz="1200" smtClean="0"/>
              <a:pPr/>
              <a:t>32</a:t>
            </a:fld>
            <a:endParaRPr lang="en-US" altLang="en-US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9FC134CF-D1E5-4AB3-B9B6-E4808A938D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0B079C79-44F8-4B78-B266-40A2460D2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AA90B30A-8422-417F-B508-3744802009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1C2556-26D7-4836-845F-AEB3DBD6E30F}" type="slidenum">
              <a:rPr lang="en-US" altLang="en-US" sz="1200" smtClean="0"/>
              <a:pPr/>
              <a:t>33</a:t>
            </a:fld>
            <a:endParaRPr lang="en-US" altLang="en-US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FC3002B9-C271-457F-9CC4-E9757DEA66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A65325A1-1AFE-42D4-910B-D1233C120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758D7112-2578-43C0-8EBE-35E9B1E93B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686B15-F96E-43DB-9A21-AC3D5DB1639F}" type="slidenum">
              <a:rPr lang="en-US" altLang="en-US" sz="1200" smtClean="0"/>
              <a:pPr/>
              <a:t>34</a:t>
            </a:fld>
            <a:endParaRPr lang="en-US" altLang="en-US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C19AF352-3B66-47E2-8FA5-5F1035EE43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9CD7985D-C33D-44F9-BDCE-5E0770BBD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B945C9E4-00D7-4E8E-8AAD-52E6715888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8B7960-E5F9-4079-B0DB-E2083DA58F6A}" type="slidenum">
              <a:rPr lang="en-US" altLang="en-US" sz="1200" smtClean="0"/>
              <a:pPr/>
              <a:t>35</a:t>
            </a:fld>
            <a:endParaRPr lang="en-US" altLang="en-US" sz="12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A306D17E-A297-4710-BA08-45AF0D7A56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6E81F573-F666-482E-8620-8114A8FB8F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87CDE6C3-9D7B-4251-962D-FB0457B577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922C7D-E02F-4571-9F85-32469A436917}" type="slidenum">
              <a:rPr lang="en-US" altLang="en-US" sz="1200" smtClean="0"/>
              <a:pPr/>
              <a:t>36</a:t>
            </a:fld>
            <a:endParaRPr lang="en-US" altLang="en-US" sz="12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D3CE11FD-3BB7-4456-BEC5-5CF32A5375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513D7786-D93F-4FAB-8179-8AB042DA9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5D4BC49F-1E74-432B-9A9B-D5AF2824BA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02781C-E29B-4140-9FA7-6BF259A542A8}" type="slidenum">
              <a:rPr lang="en-US" altLang="en-US" sz="1200" smtClean="0"/>
              <a:pPr/>
              <a:t>37</a:t>
            </a:fld>
            <a:endParaRPr lang="en-US" altLang="en-US" sz="12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45596D78-0361-43B4-827D-FB51CAC0EA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BF04DE4C-B902-4D41-B282-0FB776CA1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81A0C1EB-8E57-40C2-98BA-CF7FA40E70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BE7601-D86C-47EA-AD87-F67A98ED6724}" type="slidenum">
              <a:rPr lang="en-US" altLang="en-US" sz="1200" smtClean="0"/>
              <a:pPr/>
              <a:t>38</a:t>
            </a:fld>
            <a:endParaRPr lang="en-US" altLang="en-US" sz="12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C8E2539A-9406-42CA-84E6-FA3B2A97F8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0F90A75D-2D9C-4EE0-9909-3311BD543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C6CA0F09-B7D1-4B6A-98C6-80611D7542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7FDF3-7B0C-40E4-9327-60C5B06649FD}" type="slidenum">
              <a:rPr lang="en-US" altLang="en-US" sz="1200" smtClean="0"/>
              <a:pPr/>
              <a:t>39</a:t>
            </a:fld>
            <a:endParaRPr lang="en-US" altLang="en-US" sz="12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76604748-85EC-4D85-93A5-87CB5D2D4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2A393F75-0717-4782-9C33-35BDD98DC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B0639240-3200-4C1D-883F-1B4BED0AD4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29D776-3BC5-4527-9C45-9F0DFF6353C1}" type="slidenum">
              <a:rPr lang="en-US" altLang="en-US" sz="1200" smtClean="0"/>
              <a:pPr/>
              <a:t>40</a:t>
            </a:fld>
            <a:endParaRPr lang="en-US" altLang="en-US" sz="12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AC7B28CF-527F-4440-8982-A4B2D0E6E2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CEA27294-FF44-4A52-B78D-BE47E14A4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AB847D5E-1849-4544-B90E-3DDFA94C53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6176D7-9842-4ACC-9F84-96D31BFC5AB5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1399471-1E1D-46DD-BC68-65418A9E37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3CA24C7-274B-4C0F-93B9-F2FF93EAD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FEBE6CC8-A938-451C-991D-5A9087BD70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844288-A06C-4610-BE09-2B5C38A98E48}" type="slidenum">
              <a:rPr lang="en-US" altLang="en-US" sz="1200" smtClean="0"/>
              <a:pPr/>
              <a:t>41</a:t>
            </a:fld>
            <a:endParaRPr lang="en-US" altLang="en-US" sz="12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D2469DEC-F2D0-4145-9368-8C1E39C816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0160182B-F850-470D-B336-55E4B69389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C4590478-449D-445C-B67B-F3A747B83B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2EDE0E-998C-4532-A80C-BB79FE0A3965}" type="slidenum">
              <a:rPr lang="en-US" altLang="en-US" sz="1200" smtClean="0"/>
              <a:pPr/>
              <a:t>42</a:t>
            </a:fld>
            <a:endParaRPr lang="en-US" altLang="en-US" sz="12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012CA8A7-A531-4B33-B754-A453C01796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D853AD1A-E257-4AAF-9F37-CA294ACDCD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B38359C8-1EF4-4D56-B0C4-2C1CDD40D1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D4771A-1C18-488B-AA15-5811E8FDF752}" type="slidenum">
              <a:rPr lang="en-US" altLang="en-US" sz="1200" smtClean="0"/>
              <a:pPr/>
              <a:t>43</a:t>
            </a:fld>
            <a:endParaRPr lang="en-US" altLang="en-US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2C06B355-060B-45ED-A656-BDF237B68D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C89E51D0-002F-4151-BDCC-4805454E6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3C580626-03B9-4118-A1BA-826761DF0A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A39A95-2E07-4569-9DBC-D6BFA8EC1B3D}" type="slidenum">
              <a:rPr lang="en-US" altLang="en-US" sz="1200" smtClean="0"/>
              <a:pPr/>
              <a:t>44</a:t>
            </a:fld>
            <a:endParaRPr lang="en-US" altLang="en-US" sz="12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F6320ED1-DE33-4C3E-A4C8-0957511BB2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35817D51-4AAA-4946-8DEA-EC29DA81B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EB0795E2-6EFD-4D63-999E-1E3C9B526E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B0CD3E-F134-4032-91DC-3AF04855EFF1}" type="slidenum">
              <a:rPr lang="en-US" altLang="en-US" sz="1200" smtClean="0"/>
              <a:pPr/>
              <a:t>45</a:t>
            </a:fld>
            <a:endParaRPr lang="en-US" altLang="en-US" sz="12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84D04B44-FA45-41DF-A1FA-E7B924D52A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4D34DA9E-AA28-481D-B4C9-7013BEAA9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F7716D60-EFED-40F1-9355-A9C12E454C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704573-2ACE-4B50-81AA-2A6C22442F12}" type="slidenum">
              <a:rPr lang="en-US" altLang="en-US" sz="1200" smtClean="0"/>
              <a:pPr/>
              <a:t>46</a:t>
            </a:fld>
            <a:endParaRPr lang="en-US" altLang="en-US" sz="12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962C89A2-7631-4E33-9045-F60F3A204D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C19EC1D6-25A5-419A-B457-826A47DD8C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12F18865-32A7-4C93-B609-3277E4F155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1B1A32-9C05-418E-91B3-896D2D08FF80}" type="slidenum">
              <a:rPr lang="en-US" altLang="en-US" sz="1200" smtClean="0"/>
              <a:pPr/>
              <a:t>47</a:t>
            </a:fld>
            <a:endParaRPr lang="en-US" altLang="en-US" sz="12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AD489A1B-68DB-4ADB-9D0C-FD05F40EE6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8AE39964-75D0-46E3-9F25-332F5814A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BDCC4F67-8450-4FCE-8E71-27FBF26AF9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4EC279-61A6-46ED-BB96-644806582BB8}" type="slidenum">
              <a:rPr lang="en-US" altLang="en-US" sz="1200" smtClean="0"/>
              <a:pPr/>
              <a:t>48</a:t>
            </a:fld>
            <a:endParaRPr lang="en-US" altLang="en-US" sz="12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5B28066A-1AB3-446F-A672-5BADF704BD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6E5D756A-A7F9-4824-8D69-51AFF5A38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EB18355A-BA25-4A76-BEF0-16A5AB4F7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D5C727-C3CD-492D-92D7-F5E2F329F0B6}" type="slidenum">
              <a:rPr lang="en-US" altLang="en-US" sz="1200" smtClean="0"/>
              <a:pPr/>
              <a:t>49</a:t>
            </a:fld>
            <a:endParaRPr lang="en-US" altLang="en-US" sz="1200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3896FF6A-7C4A-4FD4-AF5A-646791E6FC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4C112A14-05C5-47CB-828D-9D1B18120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805FDEE6-BE29-4473-BBF3-39172E0559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1D0AAB-28FC-425F-9DF4-4974B180C9E8}" type="slidenum">
              <a:rPr lang="en-US" altLang="en-US" sz="1200" smtClean="0"/>
              <a:pPr/>
              <a:t>50</a:t>
            </a:fld>
            <a:endParaRPr lang="en-US" altLang="en-US" sz="1200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FDCDD66D-3ED7-431C-80CE-8DAD3D5E17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D7E82D28-E3B0-4694-ACD4-54D46F207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C1EE55A9-11A9-4835-9552-567CE65CE2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8F6EBD-A085-4E1C-A8EE-A4323AFA31FB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7D9C724-49E0-45D9-BAD0-14C99D9628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F51DDD2-15E9-4346-BFBE-8567A7622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7429F020-0CFB-4D88-8958-E94AD9C01D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A93E6A-0867-41AC-B8B9-5EC640C1AB3E}" type="slidenum">
              <a:rPr lang="en-US" altLang="en-US" sz="1200" smtClean="0"/>
              <a:pPr/>
              <a:t>51</a:t>
            </a:fld>
            <a:endParaRPr lang="en-US" altLang="en-US" sz="1200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057D1EF0-6ACB-4301-9C32-C12BCC84F0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05792B24-1E92-4FA5-A2B4-249F53894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3097F0F9-8614-41D2-86D8-6B2BA4B10D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97D0A5-6A37-4222-8797-959ACDCACB76}" type="slidenum">
              <a:rPr lang="en-US" altLang="en-US" sz="1200" smtClean="0"/>
              <a:pPr/>
              <a:t>52</a:t>
            </a:fld>
            <a:endParaRPr lang="en-US" altLang="en-US" sz="1200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F288A07B-8CE5-4D26-9C09-E64F612DC4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6334CB57-7478-4846-A174-B06A77B5F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9AB0A184-8097-4DBB-A36C-3FD10CF8CA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3DCF83-848D-44B4-B8D9-6AF16D47B37D}" type="slidenum">
              <a:rPr lang="en-US" altLang="en-US" sz="1200" smtClean="0"/>
              <a:pPr/>
              <a:t>53</a:t>
            </a:fld>
            <a:endParaRPr lang="en-US" altLang="en-US" sz="1200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316E83B0-30B8-4855-9CA6-E3E23CC4B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D64BE4F4-19AC-4657-B11A-BE2F99808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1AD2F1D9-A61D-4D38-8E44-A1814DEEF6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E304EF-7AA4-4F32-92BF-0CD70523E239}" type="slidenum">
              <a:rPr lang="en-US" altLang="en-US" sz="1200" smtClean="0"/>
              <a:pPr/>
              <a:t>54</a:t>
            </a:fld>
            <a:endParaRPr lang="en-US" altLang="en-US" sz="1200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30DD7EFF-4234-4C1C-B20C-E4EAF5D35B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FBD68F52-416A-4CD3-A67F-EC7905487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608DA67B-7396-4424-A578-7861136A0A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25C473-6529-4BCF-8017-32839D540B7E}" type="slidenum">
              <a:rPr lang="en-US" altLang="en-US" sz="1200" smtClean="0"/>
              <a:pPr/>
              <a:t>55</a:t>
            </a:fld>
            <a:endParaRPr lang="en-US" altLang="en-US" sz="1200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1970E280-87CC-4FB3-913F-8EAA0F66FE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10F4B5B3-AA1D-41D1-86FF-03C0B37F0D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3DEE4149-5855-435A-A982-C9FE600160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64CBDA-DCE9-4360-907B-CBB728166C64}" type="slidenum">
              <a:rPr lang="en-US" altLang="en-US" sz="1200" smtClean="0"/>
              <a:pPr/>
              <a:t>56</a:t>
            </a:fld>
            <a:endParaRPr lang="en-US" altLang="en-US" sz="12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1C1D4558-0275-4F59-9432-5168E4237F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466DEAD4-809E-4652-83FA-556358126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D868DDBF-4E52-4A37-9D65-209C9BA3FE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547A62-933D-4D03-8971-201365848BF8}" type="slidenum">
              <a:rPr lang="en-US" altLang="en-US" sz="1200" smtClean="0"/>
              <a:pPr/>
              <a:t>57</a:t>
            </a:fld>
            <a:endParaRPr lang="en-US" altLang="en-US" sz="1200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0240C055-63C1-4D38-8244-8400FA136B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EE1E0E54-9C8B-4C7C-825E-AC74DFBF8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5F8841A4-1A81-49AA-A5B8-A6AC8E26B5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4E38D4-4C88-463A-BE72-6A7339322600}" type="slidenum">
              <a:rPr lang="en-US" altLang="en-US" sz="1200" smtClean="0"/>
              <a:pPr/>
              <a:t>58</a:t>
            </a:fld>
            <a:endParaRPr lang="en-US" altLang="en-US" sz="12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6129844C-B032-47A4-9EC1-AFA2510F98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BFDBB9F7-75D3-4015-A721-2FD27833F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1232DFBB-2C63-4352-A5B6-9D1D83783B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2053F6-2D00-4A51-A05B-ACF7036BBA98}" type="slidenum">
              <a:rPr lang="en-US" altLang="en-US" sz="1200" smtClean="0"/>
              <a:pPr/>
              <a:t>59</a:t>
            </a:fld>
            <a:endParaRPr lang="en-US" altLang="en-US" sz="1200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55226442-CA84-44BF-83FE-DAFCA4BED2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BBFCB7DF-6087-490F-A05C-1F076948D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83F5F348-CA47-496F-9D4F-C62600CEE9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7C82B6-F0D2-4626-92BE-46DAE291CB72}" type="slidenum">
              <a:rPr lang="en-US" altLang="en-US" sz="1200" smtClean="0"/>
              <a:pPr/>
              <a:t>60</a:t>
            </a:fld>
            <a:endParaRPr lang="en-US" altLang="en-US" sz="1200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627583DA-79A1-4B2A-982F-1C0936F167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92ED1E2F-F96D-4B16-ADCF-004495332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47598543-C462-4BC4-8A85-EDFBB394B5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C666F5-C988-4F5E-96B7-B076E3EAA30E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587A942-0231-42AF-98A5-55755DAFFB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D7123B3-38F1-47DC-9ADF-ADB4D6B84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C688335D-E0B1-4466-AF9A-98F6152DE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56EF39-E291-4072-BDD9-0FF6937F43AE}" type="slidenum">
              <a:rPr lang="en-US" altLang="en-US" sz="1200" smtClean="0"/>
              <a:pPr/>
              <a:t>61</a:t>
            </a:fld>
            <a:endParaRPr lang="en-US" altLang="en-US" sz="1200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36DA1F80-30A3-4743-8B20-4C322B8161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90795759-059C-4FCC-8421-85CBA4C46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6BFAE1DC-42FA-4EC2-8BAC-3D0DD59E23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60582E-E7CC-4D7D-8AA1-9394445AE66B}" type="slidenum">
              <a:rPr lang="en-US" altLang="en-US" sz="1200" smtClean="0"/>
              <a:pPr/>
              <a:t>62</a:t>
            </a:fld>
            <a:endParaRPr lang="en-US" altLang="en-US" sz="1200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A4EE010F-32C4-47A3-BC21-24E7461314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320CF126-1705-47F9-B21F-A91A9E46E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B394B8B7-2C01-4C44-828B-8A4EC3BEEE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86A4F9-5A28-46FE-9DBF-316B02CAA339}" type="slidenum">
              <a:rPr lang="en-US" altLang="en-US" sz="1200" smtClean="0"/>
              <a:pPr/>
              <a:t>63</a:t>
            </a:fld>
            <a:endParaRPr lang="en-US" altLang="en-US" sz="1200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C6D631B6-6989-46CA-B97B-1C59076BF8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39A3EABE-2BE6-4A71-BA1B-EBC5B7D580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17DE3CBE-99BF-4A47-A9B8-80A5AA8788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DD7699-2BDC-41DE-AD5F-22BCF536D74C}" type="slidenum">
              <a:rPr lang="en-US" altLang="en-US" sz="1200" smtClean="0"/>
              <a:pPr/>
              <a:t>64</a:t>
            </a:fld>
            <a:endParaRPr lang="en-US" altLang="en-US" sz="1200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096EDA07-41D9-429C-A95D-935FE75633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D1C1C8AB-705D-4379-AB6A-6F81A6237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C1B407FB-FACC-4BE1-AA29-25B1B9C87C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CCDBB0-E507-4BA9-9D3D-8C9855BBB2A0}" type="slidenum">
              <a:rPr lang="en-US" altLang="en-US" sz="1200" smtClean="0"/>
              <a:pPr/>
              <a:t>65</a:t>
            </a:fld>
            <a:endParaRPr lang="en-US" altLang="en-US" sz="1200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2229625A-F0D7-4158-93C8-4AE9FF8EA6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944F22AF-BB57-4601-947D-66F302A35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BFEF6BA9-16BC-40D5-AA61-F11FE83ACE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525023-2F78-400F-A5D9-A40861CCCC9B}" type="slidenum">
              <a:rPr lang="en-US" altLang="en-US" sz="1200" smtClean="0"/>
              <a:pPr/>
              <a:t>66</a:t>
            </a:fld>
            <a:endParaRPr lang="en-US" altLang="en-US" sz="1200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9D802256-C9A5-4BC4-B32C-A1F918A83C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2EF58043-793E-41F3-8DB4-57E7E2B69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F465CCD1-02A0-4CCC-9943-700E3818F9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BE02C6-7266-4591-8C2A-2D5E5AD23C67}" type="slidenum">
              <a:rPr lang="en-US" altLang="en-US" sz="1200" smtClean="0"/>
              <a:pPr/>
              <a:t>67</a:t>
            </a:fld>
            <a:endParaRPr lang="en-US" altLang="en-US" sz="1200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3D3423FA-E5BD-47F5-80CC-132A0C3D2A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824A8C6A-3599-4F3F-956C-4AC83BE55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ADB53D27-CBEB-4656-B970-82B2857B17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B67D97-B22D-4E3A-9A4D-38141C544F9A}" type="slidenum">
              <a:rPr lang="en-US" altLang="en-US" sz="1200" smtClean="0"/>
              <a:pPr/>
              <a:t>68</a:t>
            </a:fld>
            <a:endParaRPr lang="en-US" altLang="en-US" sz="1200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D914AFC4-E331-4D04-9725-2DF99AE318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AD0E9F55-CC5A-4409-84EC-C17CA78C26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7B6FDE67-A08B-4169-BDA8-B5A1DEC1B5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B07FC9-EA7A-4D67-83CD-257048BF24BC}" type="slidenum">
              <a:rPr lang="en-US" altLang="en-US" sz="1200" smtClean="0"/>
              <a:pPr/>
              <a:t>69</a:t>
            </a:fld>
            <a:endParaRPr lang="en-US" altLang="en-US" sz="1200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CA090573-E4BA-4747-8C96-01F6A9206A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458C4FFD-45A0-4119-B522-177256DE0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91F2CE62-68D2-4DF9-8DBD-1765AFBDEC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26467E-0272-43F1-BFC8-CE61E6C33E0D}" type="slidenum">
              <a:rPr lang="en-US" altLang="en-US" sz="1200" smtClean="0"/>
              <a:pPr/>
              <a:t>70</a:t>
            </a:fld>
            <a:endParaRPr lang="en-US" altLang="en-US" sz="1200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B68AAFF3-FB94-4E2C-8227-050580F05E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CEC075D9-6507-42A4-BA1F-8785E7205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BA9B83C4-A873-4189-89F5-E0F5AE62F5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81615E-8F41-412C-A0EF-B3A855064F24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C343496-436B-4BC8-94A1-8836B51863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4832866-E228-4DCA-9EE6-371AD7BA0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4955155E-FDE0-4491-AFAE-4BEBD2F62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B7BF00-2300-4F97-A68D-834024CDFF34}" type="slidenum">
              <a:rPr lang="en-US" altLang="en-US" sz="1200" smtClean="0"/>
              <a:pPr/>
              <a:t>71</a:t>
            </a:fld>
            <a:endParaRPr lang="en-US" altLang="en-US" sz="1200"/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C2582E0A-A2A6-4F20-868B-1A2ABE8C98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F2E5E182-654F-4623-96E9-DFDE27CCE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09F7A6D1-56EE-43CA-BD7D-3AAF365E72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6C9A16-CC82-4A90-994F-C5FCD1951811}" type="slidenum">
              <a:rPr lang="en-US" altLang="en-US" sz="1200" smtClean="0"/>
              <a:pPr/>
              <a:t>72</a:t>
            </a:fld>
            <a:endParaRPr lang="en-US" altLang="en-US" sz="1200"/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49E8A2D0-EB7E-4184-BBAD-C8C9B42DA2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D5226107-3D51-4101-976E-15928D4CBB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69D7A011-3DB0-4DEB-AB92-BB891D6924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90CBB8-82F0-4BEB-8E3D-2F57E31F284C}" type="slidenum">
              <a:rPr lang="en-US" altLang="en-US" sz="1200" smtClean="0"/>
              <a:pPr/>
              <a:t>73</a:t>
            </a:fld>
            <a:endParaRPr lang="en-US" altLang="en-US" sz="1200"/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1F983FBC-6535-4604-884E-A3E62466DC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69D5DD4D-5FD5-480C-8093-EA2B785AA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8DA727B1-BF75-4669-9A23-9B1FF51649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B23C4E-6A98-4E58-9C3F-6CEE7FE445CA}" type="slidenum">
              <a:rPr lang="en-US" altLang="en-US" sz="1200" smtClean="0"/>
              <a:pPr/>
              <a:t>74</a:t>
            </a:fld>
            <a:endParaRPr lang="en-US" altLang="en-US" sz="1200"/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BBF84C21-9467-48F9-B080-1D7568D606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98F09556-2BB1-4E69-9A08-F95078A8B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3A60B270-D417-43E5-8C4E-E1901721D2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4156FD-4FBF-46C8-AE29-668A4C8527DC}" type="slidenum">
              <a:rPr lang="en-US" altLang="en-US" sz="1200" smtClean="0"/>
              <a:pPr/>
              <a:t>75</a:t>
            </a:fld>
            <a:endParaRPr lang="en-US" altLang="en-US" sz="1200"/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3107AD90-9DF7-4551-AA38-0781D98B15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03A8B8A7-5D05-49E8-B140-DABE75156A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>
            <a:extLst>
              <a:ext uri="{FF2B5EF4-FFF2-40B4-BE49-F238E27FC236}">
                <a16:creationId xmlns:a16="http://schemas.microsoft.com/office/drawing/2014/main" id="{F8D9A864-A06D-40C5-8DB9-8FC311291A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8E435B-96E0-42FD-8FEE-90A82F4C506E}" type="slidenum">
              <a:rPr lang="en-US" altLang="en-US" sz="1200" smtClean="0"/>
              <a:pPr/>
              <a:t>76</a:t>
            </a:fld>
            <a:endParaRPr lang="en-US" altLang="en-US" sz="1200"/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859AF9B7-E3E4-4619-BE39-C80C4A9B60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C5B0AE0F-E8F2-4A08-9BBC-BF9A91CFA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34CEF543-0BB6-4827-8205-FDC218BB89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375BCA-34C5-43F4-86DF-7A547DA32C12}" type="slidenum">
              <a:rPr lang="en-US" altLang="en-US" sz="1200" smtClean="0"/>
              <a:pPr/>
              <a:t>77</a:t>
            </a:fld>
            <a:endParaRPr lang="en-US" altLang="en-US" sz="1200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E2EBF367-CFFE-4D69-81AF-F3C009DB62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E918229A-AEB7-4C5C-92BD-2FA34736B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084FFD5F-8788-45D0-8AA5-829569D92E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309718-C582-4E9F-9CAF-580AC9FA85DD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35EFA8F-9E93-4695-87DE-5F7E08273A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FE1BD387-C396-4F94-BB59-6A7B41BCB0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673AFA6-9214-4B08-8322-947AADF60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E4C4E1-346B-4E60-92A5-A97CFA8F0F2B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EEF856C-6FFF-4076-BFA1-1117897645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C7150A0-37B3-4DE4-B418-6894035B81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0D8EEA-E447-420F-A430-9C6A58107C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2D0555-B522-465D-8FCD-EECABA3FC4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E89A6D-D411-4666-AEAB-96CB78210A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F050C-A18E-47AF-B4F4-470237664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28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BDB04C-F2B8-440A-8171-81E40FF198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B70398-08C5-497E-954A-1EAFD82F4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5023A8-E6B7-4DB4-91AC-D9F46AEB18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ECAD9-D1EB-4A15-8664-F9ECBEB5E1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04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A2521D8-97B1-4EC4-ADC4-03DE6DD10A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8FAB4B-5D81-4441-A222-1C7783944E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B9EFB3-22BA-49F2-B58D-136AA8277B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178D1-7196-4B7E-94B2-9C00713909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533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D233E8-6041-4C64-BB74-44BE69656D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DB45F0-31A0-4DE7-86B6-9DA86D9A43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C67AB0-D264-45AB-80AF-89AC019D2B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C0899-AF83-4FE6-946B-4640CB1408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42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54F287-C55D-46BB-A507-5D41CC5B1D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DAC969-6011-4F8F-85CC-74D7AD7E8B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0687F5-1004-45DA-833F-8F84D62088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52BF4-8B9B-46BF-B299-AED871F3C1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04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9893A5-7903-42B6-AD2A-E3A1F37271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8A55C7-26A5-404E-8DE1-D7DB129B1D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013A80-2C63-4463-9604-466C1EB17C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1F11F-09A7-492B-9DEB-373DEE6835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2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85086D-F397-45D7-A3D5-1CCF2C6309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F2C01-B894-4AB0-88B1-7B8389F6D3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37BBB4-02EE-4361-B466-AB884F88A1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A1199-92D6-49EA-A14D-7296B89A1F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73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84854D-D9F7-4620-8E06-EB1B48ECD9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C34E611-9721-4648-89E4-67B898BB68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2E8F0F1-CD38-48B7-B9DA-677183F9E4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6ED6A-B3E4-4EF5-B081-B35B8AC06F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94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EF4EE4D-39F8-48E7-BB40-CF1EEA211D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1C522E8-2601-4EA8-A8E9-C0E7F4103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76F29F-B69D-4C34-9AAE-8EA83AEF3F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BC68B-C3F9-4653-9CFB-D3F171AD2D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00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BEB9682-0C94-40D4-B364-983566E905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C246994-0783-4EB1-8DA5-E86CD3D39E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1D6AB5E-516A-4AD6-95DF-8E631FE0DF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E0573-1E76-4BDA-ADAF-E981EE725C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58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2C1994-318C-41C9-BBE3-D1A39DEF62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B74289-BEC3-4502-8A87-6C09256183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568062-55AA-4243-A893-4E88551BE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F965C-7074-4914-8FD6-7B650A862A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27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99A17C-0AF9-4281-B36A-92EB32A188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C879D-2172-476F-A371-FD95F1D1D0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595772-E8E9-41B0-9E7C-FFC786154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576DA-7734-4ED1-8334-1649CF11ED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A8CF22F-8987-4507-81C3-7FF1C72D9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533D48D-A05E-4A8A-86E2-04CB489A6C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C9E5899-F485-4F7A-ACC7-822C609A4C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F88111D-F765-42D4-9C0C-0E9F2ECCB6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548ADA7-F680-4526-A980-9CCA4E592E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93518AD-6E73-46B1-97A4-66ADAC47E3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B3E6DB3-937A-4064-A023-E8EBA88E6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SQL Introduction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91143652-6A7D-4029-8C09-33736B82C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08250"/>
            <a:ext cx="7058025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Standard language for querying and manipulating data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</a:t>
            </a:r>
            <a:r>
              <a:rPr lang="en-US" altLang="en-US" sz="3600" b="1">
                <a:solidFill>
                  <a:srgbClr val="FF0000"/>
                </a:solidFill>
              </a:rPr>
              <a:t>S</a:t>
            </a:r>
            <a:r>
              <a:rPr lang="en-US" altLang="en-US" sz="3600">
                <a:solidFill>
                  <a:srgbClr val="FF0000"/>
                </a:solidFill>
              </a:rPr>
              <a:t>tructured   </a:t>
            </a:r>
            <a:r>
              <a:rPr lang="en-US" altLang="en-US" sz="3600" b="1">
                <a:solidFill>
                  <a:srgbClr val="FF0000"/>
                </a:solidFill>
              </a:rPr>
              <a:t>Q</a:t>
            </a:r>
            <a:r>
              <a:rPr lang="en-US" altLang="en-US" sz="3600">
                <a:solidFill>
                  <a:srgbClr val="FF0000"/>
                </a:solidFill>
              </a:rPr>
              <a:t>uery   </a:t>
            </a:r>
            <a:r>
              <a:rPr lang="en-US" altLang="en-US" sz="3600" b="1">
                <a:solidFill>
                  <a:srgbClr val="FF0000"/>
                </a:solidFill>
              </a:rPr>
              <a:t>L</a:t>
            </a:r>
            <a:r>
              <a:rPr lang="en-US" altLang="en-US" sz="3600">
                <a:solidFill>
                  <a:srgbClr val="FF0000"/>
                </a:solidFill>
              </a:rPr>
              <a:t>anguage</a:t>
            </a:r>
            <a:endParaRPr lang="en-US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5D4A578-6B58-47CE-8098-987BBAEAD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Notation</a:t>
            </a:r>
          </a:p>
        </p:txBody>
      </p:sp>
      <p:sp>
        <p:nvSpPr>
          <p:cNvPr id="226307" name="Text Box 3">
            <a:extLst>
              <a:ext uri="{FF2B5EF4-FFF2-40B4-BE49-F238E27FC236}">
                <a16:creationId xmlns:a16="http://schemas.microsoft.com/office/drawing/2014/main" id="{7E5731E6-4019-4092-BB5D-2F09E2102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200400"/>
            <a:ext cx="4979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Product(</a:t>
            </a:r>
            <a:r>
              <a:rPr lang="en-US" altLang="en-US" sz="2000" u="sng">
                <a:solidFill>
                  <a:schemeClr val="accent2"/>
                </a:solidFill>
              </a:rPr>
              <a:t>PName</a:t>
            </a:r>
            <a:r>
              <a:rPr lang="en-US" altLang="en-US" sz="2000">
                <a:solidFill>
                  <a:schemeClr val="accent2"/>
                </a:solidFill>
              </a:rPr>
              <a:t>, Price, Category, Manfacturer)</a:t>
            </a:r>
          </a:p>
        </p:txBody>
      </p:sp>
      <p:sp>
        <p:nvSpPr>
          <p:cNvPr id="226308" name="AutoShape 4">
            <a:extLst>
              <a:ext uri="{FF2B5EF4-FFF2-40B4-BE49-F238E27FC236}">
                <a16:creationId xmlns:a16="http://schemas.microsoft.com/office/drawing/2014/main" id="{31898CE7-6F5A-478B-8957-C507DF915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6309" name="Text Box 5">
            <a:extLst>
              <a:ext uri="{FF2B5EF4-FFF2-40B4-BE49-F238E27FC236}">
                <a16:creationId xmlns:a16="http://schemas.microsoft.com/office/drawing/2014/main" id="{7EF1F08D-D5B2-4DAD-9546-89C6C56C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257800"/>
            <a:ext cx="3922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Answer(PName, Price, Manfacturer)</a:t>
            </a:r>
          </a:p>
        </p:txBody>
      </p:sp>
      <p:sp>
        <p:nvSpPr>
          <p:cNvPr id="226310" name="AutoShape 6">
            <a:extLst>
              <a:ext uri="{FF2B5EF4-FFF2-40B4-BE49-F238E27FC236}">
                <a16:creationId xmlns:a16="http://schemas.microsoft.com/office/drawing/2014/main" id="{0D249691-7F18-4A35-9A0E-F105893CC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752600"/>
            <a:ext cx="2576513" cy="619125"/>
          </a:xfrm>
          <a:prstGeom prst="wedgeEllipseCallout">
            <a:avLst>
              <a:gd name="adj1" fmla="val -39088"/>
              <a:gd name="adj2" fmla="val 180769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Input Schema</a:t>
            </a:r>
          </a:p>
        </p:txBody>
      </p:sp>
      <p:sp>
        <p:nvSpPr>
          <p:cNvPr id="226311" name="AutoShape 7">
            <a:extLst>
              <a:ext uri="{FF2B5EF4-FFF2-40B4-BE49-F238E27FC236}">
                <a16:creationId xmlns:a16="http://schemas.microsoft.com/office/drawing/2014/main" id="{75540C61-7718-45F8-8AAD-355D49689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5" y="6019800"/>
            <a:ext cx="2865438" cy="619125"/>
          </a:xfrm>
          <a:prstGeom prst="wedgeEllipseCallout">
            <a:avLst>
              <a:gd name="adj1" fmla="val 20593"/>
              <a:gd name="adj2" fmla="val -106412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Output Schema</a:t>
            </a:r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CB850803-0192-4C6B-BA8F-31F052F99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0"/>
            <a:ext cx="5026025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 PName, Price, Manufacturer</a:t>
            </a:r>
            <a:br>
              <a:rPr lang="en-US" altLang="en-US" sz="2400"/>
            </a:b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 Product</a:t>
            </a:r>
            <a:br>
              <a:rPr lang="en-US" altLang="en-US" sz="2400"/>
            </a:b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 Price &gt;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autoUpdateAnimBg="0"/>
      <p:bldP spid="226308" grpId="0" animBg="1"/>
      <p:bldP spid="226309" grpId="0" autoUpdateAnimBg="0"/>
      <p:bldP spid="226310" grpId="0" animBg="1" autoUpdateAnimBg="0"/>
      <p:bldP spid="22631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3AFA917-2B9F-41EC-BEC8-94960F207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Details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1519847-07CF-4C0E-A7F2-56DAF741C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Case insensitive: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Same: SELECT  Select  select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Same: Product   product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Different: ‘Seattle’  ‘seattle’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Constants: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‘abc’  - yes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“abc” - no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18DBD98-76D1-4113-BA49-6CC14029B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/>
              <a:t>LIKE</a:t>
            </a:r>
            <a:r>
              <a:rPr lang="en-US" altLang="en-US"/>
              <a:t> operator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E1E200A-A269-4D50-9567-73CFCD6BD2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657600"/>
            <a:ext cx="7772400" cy="2286000"/>
          </a:xfrm>
        </p:spPr>
        <p:txBody>
          <a:bodyPr/>
          <a:lstStyle/>
          <a:p>
            <a:pPr marL="609600" indent="-609600" eaLnBrk="1" hangingPunct="1"/>
            <a:r>
              <a:rPr lang="en-US" altLang="en-US" sz="2800"/>
              <a:t>s </a:t>
            </a:r>
            <a:r>
              <a:rPr lang="en-US" altLang="en-US" sz="2800" b="1"/>
              <a:t>LIKE</a:t>
            </a:r>
            <a:r>
              <a:rPr lang="en-US" altLang="en-US" sz="2800"/>
              <a:t> p:  pattern matching on strings</a:t>
            </a:r>
          </a:p>
          <a:p>
            <a:pPr marL="609600" indent="-609600" eaLnBrk="1" hangingPunct="1"/>
            <a:r>
              <a:rPr lang="en-US" altLang="en-US" sz="2800"/>
              <a:t>p may contain two special symbols:</a:t>
            </a:r>
          </a:p>
          <a:p>
            <a:pPr marL="990600" lvl="1" indent="-533400" eaLnBrk="1" hangingPunct="1"/>
            <a:r>
              <a:rPr lang="en-US" altLang="en-US" sz="2400"/>
              <a:t>%  = any sequence of characters</a:t>
            </a:r>
          </a:p>
          <a:p>
            <a:pPr marL="990600" lvl="1" indent="-533400" eaLnBrk="1" hangingPunct="1"/>
            <a:r>
              <a:rPr lang="en-US" altLang="en-US" sz="2400"/>
              <a:t>_   = any single character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0689DF33-1612-4585-BDBB-86D38393E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81200"/>
            <a:ext cx="5556250" cy="125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SELECT</a:t>
            </a:r>
            <a:r>
              <a:rPr lang="en-US" altLang="en-US" sz="2800"/>
              <a:t>   *</a:t>
            </a:r>
            <a:br>
              <a:rPr lang="en-US" altLang="en-US" sz="2800"/>
            </a:br>
            <a:r>
              <a:rPr lang="en-US" altLang="en-US" sz="2800">
                <a:solidFill>
                  <a:schemeClr val="accent2"/>
                </a:solidFill>
              </a:rPr>
              <a:t>FROM</a:t>
            </a:r>
            <a:r>
              <a:rPr lang="en-US" altLang="en-US" sz="2800"/>
              <a:t>      Products</a:t>
            </a:r>
            <a:br>
              <a:rPr lang="en-US" altLang="en-US" sz="2800"/>
            </a:br>
            <a:r>
              <a:rPr lang="en-US" altLang="en-US" sz="2800">
                <a:solidFill>
                  <a:schemeClr val="accent2"/>
                </a:solidFill>
              </a:rPr>
              <a:t>WHERE</a:t>
            </a:r>
            <a:r>
              <a:rPr lang="en-US" altLang="en-US" sz="2800"/>
              <a:t>   PName </a:t>
            </a:r>
            <a:r>
              <a:rPr lang="en-US" altLang="en-US" sz="2800" b="1"/>
              <a:t>LIKE</a:t>
            </a:r>
            <a:r>
              <a:rPr lang="en-US" altLang="en-US" sz="2800"/>
              <a:t> ‘%gizmo%’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75B64A7-A24D-4046-960C-7E9A20FFFB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Eliminating Duplicates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61922D6-C55B-4E58-9D33-EF412E83D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33600"/>
            <a:ext cx="4054475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 </a:t>
            </a:r>
            <a:r>
              <a:rPr lang="en-US" altLang="en-US" sz="2400">
                <a:solidFill>
                  <a:srgbClr val="FF5050"/>
                </a:solidFill>
              </a:rPr>
              <a:t>DISTINCT</a:t>
            </a:r>
            <a:r>
              <a:rPr lang="en-US" altLang="en-US" sz="2400"/>
              <a:t> category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Product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AEDB14BF-9E2D-481A-A482-F0EFC1A89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733800"/>
            <a:ext cx="1698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Compare to: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83578CEF-7C6C-454F-B434-1B13D175E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2589213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 category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Product</a:t>
            </a:r>
          </a:p>
        </p:txBody>
      </p:sp>
      <p:graphicFrame>
        <p:nvGraphicFramePr>
          <p:cNvPr id="231430" name="Group 6">
            <a:extLst>
              <a:ext uri="{FF2B5EF4-FFF2-40B4-BE49-F238E27FC236}">
                <a16:creationId xmlns:a16="http://schemas.microsoft.com/office/drawing/2014/main" id="{99240C20-DC5F-4D7D-9506-8CCB274CAFE5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4343400"/>
          <a:ext cx="1352550" cy="167640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1444" name="Group 20">
            <a:extLst>
              <a:ext uri="{FF2B5EF4-FFF2-40B4-BE49-F238E27FC236}">
                <a16:creationId xmlns:a16="http://schemas.microsoft.com/office/drawing/2014/main" id="{0604B0DA-1C0B-4691-9F46-9F5516792D86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1905000"/>
          <a:ext cx="1352550" cy="134144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3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T="45731" marB="457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T="45731" marB="457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marT="45731" marB="457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marT="45731" marB="457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680" name="AutoShape 32">
            <a:extLst>
              <a:ext uri="{FF2B5EF4-FFF2-40B4-BE49-F238E27FC236}">
                <a16:creationId xmlns:a16="http://schemas.microsoft.com/office/drawing/2014/main" id="{5B5999B0-0623-4685-BFB7-6ED5A35BF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362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81" name="AutoShape 33">
            <a:extLst>
              <a:ext uri="{FF2B5EF4-FFF2-40B4-BE49-F238E27FC236}">
                <a16:creationId xmlns:a16="http://schemas.microsoft.com/office/drawing/2014/main" id="{26058FC3-81E2-4F14-BF2C-5B1390192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3C4664E-8CA6-47CE-AAF3-75322E183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Ordering the Results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17B483A-3035-44C6-99F1-3FC407DE7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33600"/>
            <a:ext cx="5741988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 pname, price, manufacturer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Product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 category=‘gizmo’ AND price &gt; 50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5050"/>
                </a:solidFill>
              </a:rPr>
              <a:t>ORDER BY</a:t>
            </a:r>
            <a:r>
              <a:rPr lang="en-US" altLang="en-US" sz="2400"/>
              <a:t>  price, pname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26265E4D-5C54-4DDD-92A3-7C405B322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4079875"/>
            <a:ext cx="83947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Ties are broken by the second attribute on the ORDER BY list, etc.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Ordering is ascending, unless you specify the DESC keyword.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0262FF5-69E8-4F26-8321-C037F6883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771900"/>
            <a:ext cx="2776538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 Category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Product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ORDER BY</a:t>
            </a:r>
            <a:r>
              <a:rPr lang="en-US" altLang="en-US" sz="2400"/>
              <a:t>  PName</a:t>
            </a:r>
          </a:p>
        </p:txBody>
      </p:sp>
      <p:graphicFrame>
        <p:nvGraphicFramePr>
          <p:cNvPr id="235523" name="Group 3">
            <a:extLst>
              <a:ext uri="{FF2B5EF4-FFF2-40B4-BE49-F238E27FC236}">
                <a16:creationId xmlns:a16="http://schemas.microsoft.com/office/drawing/2014/main" id="{AF00FD9B-8D0D-420E-9B26-29F3DAFEBE41}"/>
              </a:ext>
            </a:extLst>
          </p:cNvPr>
          <p:cNvGraphicFramePr>
            <a:graphicFrameLocks noGrp="1"/>
          </p:cNvGraphicFramePr>
          <p:nvPr/>
        </p:nvGraphicFramePr>
        <p:xfrm>
          <a:off x="3429000" y="228600"/>
          <a:ext cx="5410200" cy="167640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779" name="AutoShape 35">
            <a:extLst>
              <a:ext uri="{FF2B5EF4-FFF2-40B4-BE49-F238E27FC236}">
                <a16:creationId xmlns:a16="http://schemas.microsoft.com/office/drawing/2014/main" id="{B2C3696D-E6D4-4887-9006-335D5AE52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67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80" name="Text Box 36">
            <a:extLst>
              <a:ext uri="{FF2B5EF4-FFF2-40B4-BE49-F238E27FC236}">
                <a16:creationId xmlns:a16="http://schemas.microsoft.com/office/drawing/2014/main" id="{9A892EEA-199E-4D7E-B69F-871718738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209800"/>
            <a:ext cx="635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0"/>
              <a:t>?</a:t>
            </a:r>
          </a:p>
        </p:txBody>
      </p:sp>
      <p:sp>
        <p:nvSpPr>
          <p:cNvPr id="31781" name="Rectangle 37">
            <a:extLst>
              <a:ext uri="{FF2B5EF4-FFF2-40B4-BE49-F238E27FC236}">
                <a16:creationId xmlns:a16="http://schemas.microsoft.com/office/drawing/2014/main" id="{1BFEDEE2-EC21-4C69-8FE7-2B1989B7F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33600"/>
            <a:ext cx="4054475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 </a:t>
            </a:r>
            <a:r>
              <a:rPr lang="en-US" altLang="en-US" sz="2400">
                <a:solidFill>
                  <a:schemeClr val="accent2"/>
                </a:solidFill>
              </a:rPr>
              <a:t>DISTINCT</a:t>
            </a:r>
            <a:r>
              <a:rPr lang="en-US" altLang="en-US" sz="2400"/>
              <a:t> category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Product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ORDER BY</a:t>
            </a:r>
            <a:r>
              <a:rPr lang="en-US" altLang="en-US" sz="2400"/>
              <a:t> category</a:t>
            </a:r>
          </a:p>
        </p:txBody>
      </p:sp>
      <p:sp>
        <p:nvSpPr>
          <p:cNvPr id="31782" name="Rectangle 38">
            <a:extLst>
              <a:ext uri="{FF2B5EF4-FFF2-40B4-BE49-F238E27FC236}">
                <a16:creationId xmlns:a16="http://schemas.microsoft.com/office/drawing/2014/main" id="{733CA660-A4DA-47BD-9FB6-1BF841144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10200"/>
            <a:ext cx="4054475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 </a:t>
            </a:r>
            <a:r>
              <a:rPr lang="en-US" altLang="en-US" sz="2400">
                <a:solidFill>
                  <a:schemeClr val="accent2"/>
                </a:solidFill>
              </a:rPr>
              <a:t>DISTINCT</a:t>
            </a:r>
            <a:r>
              <a:rPr lang="en-US" altLang="en-US" sz="2400"/>
              <a:t> category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Product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ORDER BY</a:t>
            </a:r>
            <a:r>
              <a:rPr lang="en-US" altLang="en-US" sz="2400"/>
              <a:t> PName</a:t>
            </a:r>
          </a:p>
        </p:txBody>
      </p:sp>
      <p:sp>
        <p:nvSpPr>
          <p:cNvPr id="31783" name="AutoShape 39">
            <a:extLst>
              <a:ext uri="{FF2B5EF4-FFF2-40B4-BE49-F238E27FC236}">
                <a16:creationId xmlns:a16="http://schemas.microsoft.com/office/drawing/2014/main" id="{F3026FCC-B362-46CE-8698-9BF235571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114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84" name="Text Box 40">
            <a:extLst>
              <a:ext uri="{FF2B5EF4-FFF2-40B4-BE49-F238E27FC236}">
                <a16:creationId xmlns:a16="http://schemas.microsoft.com/office/drawing/2014/main" id="{853949B6-3DC2-4EE7-867D-01A5F3C9C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657600"/>
            <a:ext cx="635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0"/>
              <a:t>?</a:t>
            </a:r>
          </a:p>
        </p:txBody>
      </p:sp>
      <p:sp>
        <p:nvSpPr>
          <p:cNvPr id="31785" name="AutoShape 41">
            <a:extLst>
              <a:ext uri="{FF2B5EF4-FFF2-40B4-BE49-F238E27FC236}">
                <a16:creationId xmlns:a16="http://schemas.microsoft.com/office/drawing/2014/main" id="{EA847490-0792-4EE9-9786-B4680876C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15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86" name="Text Box 42">
            <a:extLst>
              <a:ext uri="{FF2B5EF4-FFF2-40B4-BE49-F238E27FC236}">
                <a16:creationId xmlns:a16="http://schemas.microsoft.com/office/drawing/2014/main" id="{5AE389AA-3A72-4DDB-824C-896CCB5A5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257800"/>
            <a:ext cx="635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0"/>
              <a:t>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FA29EC4-3322-4BD2-8569-C5567ED79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Keys and Foreign Keys</a:t>
            </a:r>
          </a:p>
        </p:txBody>
      </p:sp>
      <p:graphicFrame>
        <p:nvGraphicFramePr>
          <p:cNvPr id="237571" name="Group 3">
            <a:extLst>
              <a:ext uri="{FF2B5EF4-FFF2-40B4-BE49-F238E27FC236}">
                <a16:creationId xmlns:a16="http://schemas.microsoft.com/office/drawing/2014/main" id="{AB1E02BD-59F1-4585-BE1D-1EB53CE612DC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4724400"/>
          <a:ext cx="6324600" cy="18288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827" name="Text Box 35">
            <a:extLst>
              <a:ext uri="{FF2B5EF4-FFF2-40B4-BE49-F238E27FC236}">
                <a16:creationId xmlns:a16="http://schemas.microsoft.com/office/drawing/2014/main" id="{3F52310B-EFAF-43D2-8879-A96F58475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94175"/>
            <a:ext cx="113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3828" name="Text Box 36">
            <a:extLst>
              <a:ext uri="{FF2B5EF4-FFF2-40B4-BE49-F238E27FC236}">
                <a16:creationId xmlns:a16="http://schemas.microsoft.com/office/drawing/2014/main" id="{7A5F1E26-EB70-4C43-A2F6-914E6D1BB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603375"/>
            <a:ext cx="137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237605" name="Group 37">
            <a:extLst>
              <a:ext uri="{FF2B5EF4-FFF2-40B4-BE49-F238E27FC236}">
                <a16:creationId xmlns:a16="http://schemas.microsoft.com/office/drawing/2014/main" id="{912F1916-9A3D-41B0-9C4B-AEE7A12D1D4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133600"/>
          <a:ext cx="4419600" cy="19304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CName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StockPrice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851" name="AutoShape 59">
            <a:extLst>
              <a:ext uri="{FF2B5EF4-FFF2-40B4-BE49-F238E27FC236}">
                <a16:creationId xmlns:a16="http://schemas.microsoft.com/office/drawing/2014/main" id="{1A72F9A5-FF28-46EB-B95C-8C34D3B62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667000"/>
            <a:ext cx="914400" cy="619125"/>
          </a:xfrm>
          <a:prstGeom prst="wedgeEllipseCallout">
            <a:avLst>
              <a:gd name="adj1" fmla="val 115972"/>
              <a:gd name="adj2" fmla="val -105384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Key</a:t>
            </a:r>
          </a:p>
        </p:txBody>
      </p:sp>
      <p:sp>
        <p:nvSpPr>
          <p:cNvPr id="33852" name="AutoShape 60">
            <a:extLst>
              <a:ext uri="{FF2B5EF4-FFF2-40B4-BE49-F238E27FC236}">
                <a16:creationId xmlns:a16="http://schemas.microsoft.com/office/drawing/2014/main" id="{D9359EEB-970C-48E4-BFD6-D619207BF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4618038"/>
            <a:ext cx="1535112" cy="1136650"/>
          </a:xfrm>
          <a:prstGeom prst="wedgeEllipseCallout">
            <a:avLst>
              <a:gd name="adj1" fmla="val -116597"/>
              <a:gd name="adj2" fmla="val -24023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Foreign</a:t>
            </a:r>
            <a:br>
              <a:rPr lang="en-US" altLang="en-US" sz="2400"/>
            </a:br>
            <a:r>
              <a:rPr lang="en-US" altLang="en-US" sz="2400"/>
              <a:t>key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3F3A55F-8522-4D22-9EA8-C2D51F1DD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Joins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1B4F72E-65E8-4104-B1C9-DC93080AA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57175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F8312FA7-4336-46BF-9455-BDE1FD27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719137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Product (</a:t>
            </a:r>
            <a:r>
              <a:rPr lang="en-US" altLang="en-US" sz="2400" u="sng" dirty="0" err="1">
                <a:solidFill>
                  <a:schemeClr val="accent2"/>
                </a:solidFill>
              </a:rPr>
              <a:t>pname</a:t>
            </a:r>
            <a:r>
              <a:rPr lang="en-US" altLang="en-US" sz="2400" dirty="0">
                <a:solidFill>
                  <a:schemeClr val="accent2"/>
                </a:solidFill>
              </a:rPr>
              <a:t>,  price, category, manufacturer)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Company (</a:t>
            </a:r>
            <a:r>
              <a:rPr lang="en-US" altLang="en-US" sz="2400" u="sng" dirty="0" err="1">
                <a:solidFill>
                  <a:schemeClr val="accent2"/>
                </a:solidFill>
              </a:rPr>
              <a:t>cname</a:t>
            </a:r>
            <a:r>
              <a:rPr lang="en-US" altLang="en-US" sz="2400" dirty="0">
                <a:solidFill>
                  <a:schemeClr val="accent2"/>
                </a:solidFill>
              </a:rPr>
              <a:t>, </a:t>
            </a:r>
            <a:r>
              <a:rPr lang="en-US" altLang="en-US" sz="2400" dirty="0" err="1">
                <a:solidFill>
                  <a:schemeClr val="accent2"/>
                </a:solidFill>
              </a:rPr>
              <a:t>stockPrice</a:t>
            </a:r>
            <a:r>
              <a:rPr lang="en-US" altLang="en-US" sz="2400" dirty="0">
                <a:solidFill>
                  <a:schemeClr val="accent2"/>
                </a:solidFill>
              </a:rPr>
              <a:t>, country)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Find all products under $200 manufactured in Japan;</a:t>
            </a:r>
            <a:br>
              <a:rPr lang="en-US" altLang="en-US" sz="2400" dirty="0"/>
            </a:br>
            <a:r>
              <a:rPr lang="en-US" altLang="en-US" sz="2400" dirty="0"/>
              <a:t>return their names and prices. 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72404BCE-1C34-4F47-A2E4-495BACEF8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91000"/>
            <a:ext cx="7148513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SELECT</a:t>
            </a:r>
            <a:r>
              <a:rPr lang="en-US" altLang="en-US" sz="2400" dirty="0"/>
              <a:t>   </a:t>
            </a:r>
            <a:r>
              <a:rPr lang="en-US" altLang="en-US" sz="2400" dirty="0" err="1"/>
              <a:t>PName</a:t>
            </a:r>
            <a:r>
              <a:rPr lang="en-US" altLang="en-US" sz="2400" dirty="0"/>
              <a:t>, Price</a:t>
            </a:r>
            <a:br>
              <a:rPr lang="en-US" altLang="en-US" sz="2400" dirty="0"/>
            </a:br>
            <a:r>
              <a:rPr lang="en-US" altLang="en-US" sz="2400" dirty="0">
                <a:solidFill>
                  <a:schemeClr val="accent2"/>
                </a:solidFill>
              </a:rPr>
              <a:t>FROM</a:t>
            </a:r>
            <a:r>
              <a:rPr lang="en-US" altLang="en-US" sz="2400" dirty="0"/>
              <a:t>      Product, Company</a:t>
            </a:r>
            <a:br>
              <a:rPr lang="en-US" altLang="en-US" sz="2400" dirty="0"/>
            </a:br>
            <a:r>
              <a:rPr lang="en-US" altLang="en-US" sz="2400" dirty="0">
                <a:solidFill>
                  <a:schemeClr val="accent2"/>
                </a:solidFill>
              </a:rPr>
              <a:t>WHERE   </a:t>
            </a:r>
            <a:r>
              <a:rPr lang="en-US" altLang="en-US" sz="2400" dirty="0">
                <a:solidFill>
                  <a:schemeClr val="tx2"/>
                </a:solidFill>
              </a:rPr>
              <a:t>Manufacturer=</a:t>
            </a:r>
            <a:r>
              <a:rPr lang="en-US" altLang="en-US" sz="2400" dirty="0" err="1">
                <a:solidFill>
                  <a:schemeClr val="tx2"/>
                </a:solidFill>
              </a:rPr>
              <a:t>CName</a:t>
            </a:r>
            <a:r>
              <a:rPr lang="en-US" altLang="en-US" sz="2400" dirty="0">
                <a:solidFill>
                  <a:schemeClr val="tx2"/>
                </a:solidFill>
              </a:rPr>
              <a:t> AND Country=‘Japan’</a:t>
            </a:r>
            <a:br>
              <a:rPr lang="en-US" altLang="en-US" sz="2400" dirty="0">
                <a:solidFill>
                  <a:schemeClr val="tx2"/>
                </a:solidFill>
              </a:rPr>
            </a:br>
            <a:r>
              <a:rPr lang="en-US" altLang="en-US" sz="2400" dirty="0">
                <a:solidFill>
                  <a:schemeClr val="tx2"/>
                </a:solidFill>
              </a:rPr>
              <a:t>                 AND Price &lt;= 200</a:t>
            </a:r>
          </a:p>
        </p:txBody>
      </p:sp>
      <p:grpSp>
        <p:nvGrpSpPr>
          <p:cNvPr id="239622" name="Group 6">
            <a:extLst>
              <a:ext uri="{FF2B5EF4-FFF2-40B4-BE49-F238E27FC236}">
                <a16:creationId xmlns:a16="http://schemas.microsoft.com/office/drawing/2014/main" id="{50E710FF-755E-408F-AB5A-5EC922A04BB8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200400"/>
            <a:ext cx="6356350" cy="2209800"/>
            <a:chOff x="1536" y="2016"/>
            <a:chExt cx="4004" cy="1392"/>
          </a:xfrm>
        </p:grpSpPr>
        <p:sp>
          <p:nvSpPr>
            <p:cNvPr id="35847" name="Oval 7">
              <a:extLst>
                <a:ext uri="{FF2B5EF4-FFF2-40B4-BE49-F238E27FC236}">
                  <a16:creationId xmlns:a16="http://schemas.microsoft.com/office/drawing/2014/main" id="{FC59DF81-EFA3-4CE4-BC46-422889383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072"/>
              <a:ext cx="1728" cy="33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5848" name="AutoShape 8">
              <a:extLst>
                <a:ext uri="{FF2B5EF4-FFF2-40B4-BE49-F238E27FC236}">
                  <a16:creationId xmlns:a16="http://schemas.microsoft.com/office/drawing/2014/main" id="{4840B995-2CCE-47A1-8E8E-6C4060977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9" y="2016"/>
              <a:ext cx="1941" cy="1040"/>
            </a:xfrm>
            <a:prstGeom prst="wedgeEllipseCallout">
              <a:avLst>
                <a:gd name="adj1" fmla="val -79000"/>
                <a:gd name="adj2" fmla="val 57694"/>
              </a:avLst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Join</a:t>
              </a:r>
              <a:br>
                <a:rPr lang="en-US" altLang="en-US" sz="2400" dirty="0"/>
              </a:br>
              <a:r>
                <a:rPr lang="en-US" altLang="en-US" sz="2400" dirty="0"/>
                <a:t>between Product</a:t>
              </a:r>
              <a:br>
                <a:rPr lang="en-US" altLang="en-US" sz="2400" dirty="0"/>
              </a:br>
              <a:r>
                <a:rPr lang="en-US" altLang="en-US" sz="2400" dirty="0"/>
                <a:t>and Company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4223F61-57AE-46E4-B784-A7A2CE811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Joins</a:t>
            </a:r>
          </a:p>
        </p:txBody>
      </p:sp>
      <p:graphicFrame>
        <p:nvGraphicFramePr>
          <p:cNvPr id="241667" name="Group 3">
            <a:extLst>
              <a:ext uri="{FF2B5EF4-FFF2-40B4-BE49-F238E27FC236}">
                <a16:creationId xmlns:a16="http://schemas.microsoft.com/office/drawing/2014/main" id="{5CB2D630-58E5-4C5B-BB06-E7A0B3C9B917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2133600"/>
          <a:ext cx="4114800" cy="1371600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923" name="Text Box 35">
            <a:extLst>
              <a:ext uri="{FF2B5EF4-FFF2-40B4-BE49-F238E27FC236}">
                <a16:creationId xmlns:a16="http://schemas.microsoft.com/office/drawing/2014/main" id="{0B0EC226-F45D-4FCC-B229-034B4D189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752600"/>
            <a:ext cx="6588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7924" name="Text Box 36">
            <a:extLst>
              <a:ext uri="{FF2B5EF4-FFF2-40B4-BE49-F238E27FC236}">
                <a16:creationId xmlns:a16="http://schemas.microsoft.com/office/drawing/2014/main" id="{2C1E69E3-3FBF-4F61-80F2-2964B273B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828800"/>
            <a:ext cx="776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241701" name="Group 37">
            <a:extLst>
              <a:ext uri="{FF2B5EF4-FFF2-40B4-BE49-F238E27FC236}">
                <a16:creationId xmlns:a16="http://schemas.microsoft.com/office/drawing/2014/main" id="{A4A05F18-156A-4D63-B5C8-811C2613C136}"/>
              </a:ext>
            </a:extLst>
          </p:cNvPr>
          <p:cNvGraphicFramePr>
            <a:graphicFrameLocks noGrp="1"/>
          </p:cNvGraphicFramePr>
          <p:nvPr/>
        </p:nvGraphicFramePr>
        <p:xfrm>
          <a:off x="5105400" y="2209800"/>
          <a:ext cx="3810000" cy="1097104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Cname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StockPrice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Country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USA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65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Japan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Japan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7947" name="AutoShape 59">
            <a:extLst>
              <a:ext uri="{FF2B5EF4-FFF2-40B4-BE49-F238E27FC236}">
                <a16:creationId xmlns:a16="http://schemas.microsoft.com/office/drawing/2014/main" id="{56E6879F-3823-45A9-A252-2C68626950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67200" y="2543175"/>
            <a:ext cx="838200" cy="76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48" name="AutoShape 60">
            <a:extLst>
              <a:ext uri="{FF2B5EF4-FFF2-40B4-BE49-F238E27FC236}">
                <a16:creationId xmlns:a16="http://schemas.microsoft.com/office/drawing/2014/main" id="{B34C2B90-5DA9-4CFB-8276-04FFCC6AD04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67200" y="2892425"/>
            <a:ext cx="838200" cy="196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49" name="AutoShape 61">
            <a:extLst>
              <a:ext uri="{FF2B5EF4-FFF2-40B4-BE49-F238E27FC236}">
                <a16:creationId xmlns:a16="http://schemas.microsoft.com/office/drawing/2014/main" id="{67DC53CA-D70A-4BFD-8BE7-2582E66063C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67200" y="3316288"/>
            <a:ext cx="838200" cy="460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50" name="AutoShape 62">
            <a:extLst>
              <a:ext uri="{FF2B5EF4-FFF2-40B4-BE49-F238E27FC236}">
                <a16:creationId xmlns:a16="http://schemas.microsoft.com/office/drawing/2014/main" id="{736B4905-2DBD-4AE4-8406-CA068256631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67200" y="2619375"/>
            <a:ext cx="838200" cy="196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41727" name="Group 63">
            <a:extLst>
              <a:ext uri="{FF2B5EF4-FFF2-40B4-BE49-F238E27FC236}">
                <a16:creationId xmlns:a16="http://schemas.microsoft.com/office/drawing/2014/main" id="{E0359BB8-5F5A-4742-8679-96689E3B7FF4}"/>
              </a:ext>
            </a:extLst>
          </p:cNvPr>
          <p:cNvGraphicFramePr>
            <a:graphicFrameLocks noGrp="1"/>
          </p:cNvGraphicFramePr>
          <p:nvPr/>
        </p:nvGraphicFramePr>
        <p:xfrm>
          <a:off x="6019800" y="5257800"/>
          <a:ext cx="1905000" cy="549276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marT="45773" marB="4577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marT="45773" marB="45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marT="45773" marB="4577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marT="45773" marB="45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1738" name="AutoShape 74">
            <a:extLst>
              <a:ext uri="{FF2B5EF4-FFF2-40B4-BE49-F238E27FC236}">
                <a16:creationId xmlns:a16="http://schemas.microsoft.com/office/drawing/2014/main" id="{C80D01EF-FF0F-44BF-98C2-9D60BD95D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038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241739" name="Group 75">
            <a:extLst>
              <a:ext uri="{FF2B5EF4-FFF2-40B4-BE49-F238E27FC236}">
                <a16:creationId xmlns:a16="http://schemas.microsoft.com/office/drawing/2014/main" id="{DA25F2C6-0712-46DF-94E5-FE30CF43BC0C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362200"/>
            <a:ext cx="7620000" cy="1066800"/>
            <a:chOff x="768" y="1488"/>
            <a:chExt cx="4800" cy="672"/>
          </a:xfrm>
        </p:grpSpPr>
        <p:sp>
          <p:nvSpPr>
            <p:cNvPr id="37965" name="Oval 76">
              <a:extLst>
                <a:ext uri="{FF2B5EF4-FFF2-40B4-BE49-F238E27FC236}">
                  <a16:creationId xmlns:a16="http://schemas.microsoft.com/office/drawing/2014/main" id="{8A2BBF48-F210-481E-B989-9556F9BF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680"/>
              <a:ext cx="672" cy="4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966" name="Oval 77">
              <a:extLst>
                <a:ext uri="{FF2B5EF4-FFF2-40B4-BE49-F238E27FC236}">
                  <a16:creationId xmlns:a16="http://schemas.microsoft.com/office/drawing/2014/main" id="{92980783-A8FA-45AD-86C3-C184F8AB1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88"/>
              <a:ext cx="528" cy="57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967" name="Oval 78">
              <a:extLst>
                <a:ext uri="{FF2B5EF4-FFF2-40B4-BE49-F238E27FC236}">
                  <a16:creationId xmlns:a16="http://schemas.microsoft.com/office/drawing/2014/main" id="{F6911592-3E60-4801-BF39-DF93AC8B46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65106">
              <a:off x="2108" y="1730"/>
              <a:ext cx="1872" cy="28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37964" name="Rectangle 79">
            <a:extLst>
              <a:ext uri="{FF2B5EF4-FFF2-40B4-BE49-F238E27FC236}">
                <a16:creationId xmlns:a16="http://schemas.microsoft.com/office/drawing/2014/main" id="{1A409AB4-79D2-44EA-A383-C6773C631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419600"/>
            <a:ext cx="5408613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SELECT</a:t>
            </a:r>
            <a:r>
              <a:rPr lang="en-US" altLang="en-US" sz="1800"/>
              <a:t>   PName, Price</a:t>
            </a:r>
            <a:br>
              <a:rPr lang="en-US" altLang="en-US" sz="1800"/>
            </a:br>
            <a:r>
              <a:rPr lang="en-US" altLang="en-US" sz="1800">
                <a:solidFill>
                  <a:schemeClr val="accent2"/>
                </a:solidFill>
              </a:rPr>
              <a:t>FROM</a:t>
            </a:r>
            <a:r>
              <a:rPr lang="en-US" altLang="en-US" sz="1800"/>
              <a:t>      Product, Company</a:t>
            </a:r>
            <a:br>
              <a:rPr lang="en-US" altLang="en-US" sz="1800"/>
            </a:br>
            <a:r>
              <a:rPr lang="en-US" altLang="en-US" sz="1800">
                <a:solidFill>
                  <a:schemeClr val="accent2"/>
                </a:solidFill>
              </a:rPr>
              <a:t>WHERE   </a:t>
            </a:r>
            <a:r>
              <a:rPr lang="en-US" altLang="en-US" sz="1800">
                <a:solidFill>
                  <a:schemeClr val="tx2"/>
                </a:solidFill>
              </a:rPr>
              <a:t>Manufacturer=CName AND Country=‘Japan’</a:t>
            </a:r>
            <a:br>
              <a:rPr lang="en-US" altLang="en-US" sz="1800">
                <a:solidFill>
                  <a:schemeClr val="tx2"/>
                </a:solidFill>
              </a:rPr>
            </a:br>
            <a:r>
              <a:rPr lang="en-US" altLang="en-US" sz="1800">
                <a:solidFill>
                  <a:schemeClr val="tx2"/>
                </a:solidFill>
              </a:rPr>
              <a:t>                 AND Price &lt;= 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927FE13-CCBD-4D78-8B59-47873D222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Joins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2761981-922C-45F8-BD1F-89790F783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57175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E8ABB632-80B4-4CDE-A670-0FA3A5BCC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719137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Product (</a:t>
            </a:r>
            <a:r>
              <a:rPr lang="en-US" altLang="en-US" sz="2400" u="sng" dirty="0" err="1">
                <a:solidFill>
                  <a:schemeClr val="accent2"/>
                </a:solidFill>
              </a:rPr>
              <a:t>pname</a:t>
            </a:r>
            <a:r>
              <a:rPr lang="en-US" altLang="en-US" sz="2400" dirty="0">
                <a:solidFill>
                  <a:schemeClr val="accent2"/>
                </a:solidFill>
              </a:rPr>
              <a:t>,  price, category, manufacturer)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Company (</a:t>
            </a:r>
            <a:r>
              <a:rPr lang="en-US" altLang="en-US" sz="2400" u="sng" dirty="0" err="1">
                <a:solidFill>
                  <a:schemeClr val="accent2"/>
                </a:solidFill>
              </a:rPr>
              <a:t>cname</a:t>
            </a:r>
            <a:r>
              <a:rPr lang="en-US" altLang="en-US" sz="2400" dirty="0">
                <a:solidFill>
                  <a:schemeClr val="accent2"/>
                </a:solidFill>
              </a:rPr>
              <a:t>, </a:t>
            </a:r>
            <a:r>
              <a:rPr lang="en-US" altLang="en-US" sz="2400" dirty="0" err="1">
                <a:solidFill>
                  <a:schemeClr val="accent2"/>
                </a:solidFill>
              </a:rPr>
              <a:t>stockPrice</a:t>
            </a:r>
            <a:r>
              <a:rPr lang="en-US" altLang="en-US" sz="2400" dirty="0">
                <a:solidFill>
                  <a:schemeClr val="accent2"/>
                </a:solidFill>
              </a:rPr>
              <a:t>, country)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Find all Chinese companies that manufacture products both in the ‘electronic’ and ‘toy’ categories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C09D2C43-E88E-4049-A6F5-D6612D814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733800"/>
            <a:ext cx="8077200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SELECT</a:t>
            </a:r>
            <a:r>
              <a:rPr lang="en-US" altLang="en-US" sz="2400" dirty="0"/>
              <a:t>   </a:t>
            </a:r>
            <a:r>
              <a:rPr lang="en-US" altLang="en-US" sz="2400" dirty="0" err="1"/>
              <a:t>cname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>
                <a:solidFill>
                  <a:schemeClr val="accent2"/>
                </a:solidFill>
              </a:rPr>
              <a:t>FROM</a:t>
            </a:r>
            <a:r>
              <a:rPr lang="en-US" altLang="en-US" sz="2400" dirty="0"/>
              <a:t>   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WHERE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9034DCC-A0C9-4D47-8D30-5E37C7BB3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SQL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51E1E0F-B2A4-423D-8D99-6B649E67F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Definition Language (DDL)</a:t>
            </a:r>
          </a:p>
          <a:p>
            <a:pPr lvl="1" eaLnBrk="1" hangingPunct="1"/>
            <a:r>
              <a:rPr lang="en-US" altLang="en-US"/>
              <a:t>Create/alter/drop tables and their attributes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Data Manipulation Language (DML)</a:t>
            </a:r>
          </a:p>
          <a:p>
            <a:pPr lvl="1" eaLnBrk="1" hangingPunct="1"/>
            <a:r>
              <a:rPr lang="en-US" altLang="en-US"/>
              <a:t>Query one or more tables – discussed next !</a:t>
            </a:r>
          </a:p>
          <a:p>
            <a:pPr lvl="1" eaLnBrk="1" hangingPunct="1"/>
            <a:r>
              <a:rPr lang="en-US" altLang="en-US"/>
              <a:t>Insert/select/delete/update tuples (records) in tables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0BD21B0-F996-4133-9200-A6471790B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Subtlety about Joins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F1A860B-8D67-4FA6-AAF6-588CCB0E6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57175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43C2F581-F8FF-4DF0-BFF3-FD50AE579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719137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Product (</a:t>
            </a:r>
            <a:r>
              <a:rPr lang="en-US" altLang="en-US" sz="2400" u="sng">
                <a:solidFill>
                  <a:schemeClr val="accent2"/>
                </a:solidFill>
              </a:rPr>
              <a:t>pname</a:t>
            </a:r>
            <a:r>
              <a:rPr lang="en-US" altLang="en-US" sz="2400">
                <a:solidFill>
                  <a:schemeClr val="accent2"/>
                </a:solidFill>
              </a:rPr>
              <a:t>,  price, category, manufacturer)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Company (</a:t>
            </a:r>
            <a:r>
              <a:rPr lang="en-US" altLang="en-US" sz="2400" u="sng">
                <a:solidFill>
                  <a:schemeClr val="accent2"/>
                </a:solidFill>
              </a:rPr>
              <a:t>cname</a:t>
            </a:r>
            <a:r>
              <a:rPr lang="en-US" altLang="en-US" sz="2400">
                <a:solidFill>
                  <a:schemeClr val="accent2"/>
                </a:solidFill>
              </a:rPr>
              <a:t>, stockPrice, country)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Find all countries that manufacture some product in the ‘Gadgets’ category.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3FB2FC0A-8701-4950-9C1D-0BE1973A6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91000"/>
            <a:ext cx="7570788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 Country</a:t>
            </a:r>
            <a:br>
              <a:rPr lang="en-US" altLang="en-US" sz="2400"/>
            </a:b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 Product, Company</a:t>
            </a:r>
            <a:br>
              <a:rPr lang="en-US" altLang="en-US" sz="2400"/>
            </a:br>
            <a:r>
              <a:rPr lang="en-US" altLang="en-US" sz="2400">
                <a:solidFill>
                  <a:schemeClr val="accent2"/>
                </a:solidFill>
              </a:rPr>
              <a:t>WHERE   </a:t>
            </a:r>
            <a:r>
              <a:rPr lang="en-US" altLang="en-US" sz="2400">
                <a:solidFill>
                  <a:schemeClr val="tx2"/>
                </a:solidFill>
              </a:rPr>
              <a:t>Manufacturer=CName AND Category=‘Gadgets’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4AC6FB55-0A31-43B1-934F-2C3FA9BD3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763" y="6045200"/>
            <a:ext cx="295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Unexpected duplicates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92CF9AF-D902-430B-95A1-ED31CB7CE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Subtlety about Joins</a:t>
            </a:r>
          </a:p>
        </p:txBody>
      </p:sp>
      <p:graphicFrame>
        <p:nvGraphicFramePr>
          <p:cNvPr id="247811" name="Group 3">
            <a:extLst>
              <a:ext uri="{FF2B5EF4-FFF2-40B4-BE49-F238E27FC236}">
                <a16:creationId xmlns:a16="http://schemas.microsoft.com/office/drawing/2014/main" id="{AFDBDA50-AC32-4A82-9505-AEBC0B151701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2133600"/>
          <a:ext cx="4114800" cy="1371600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067" name="Text Box 35">
            <a:extLst>
              <a:ext uri="{FF2B5EF4-FFF2-40B4-BE49-F238E27FC236}">
                <a16:creationId xmlns:a16="http://schemas.microsoft.com/office/drawing/2014/main" id="{8605D704-0DE6-470B-AF5F-EF4480459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752600"/>
            <a:ext cx="6588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44068" name="Text Box 36">
            <a:extLst>
              <a:ext uri="{FF2B5EF4-FFF2-40B4-BE49-F238E27FC236}">
                <a16:creationId xmlns:a16="http://schemas.microsoft.com/office/drawing/2014/main" id="{936560FB-CF40-49C4-AC17-834F4EE61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828800"/>
            <a:ext cx="776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247845" name="Group 37">
            <a:extLst>
              <a:ext uri="{FF2B5EF4-FFF2-40B4-BE49-F238E27FC236}">
                <a16:creationId xmlns:a16="http://schemas.microsoft.com/office/drawing/2014/main" id="{65DF2F1C-4AA9-4131-AA5F-72EFE6D3EE2E}"/>
              </a:ext>
            </a:extLst>
          </p:cNvPr>
          <p:cNvGraphicFramePr>
            <a:graphicFrameLocks noGrp="1"/>
          </p:cNvGraphicFramePr>
          <p:nvPr/>
        </p:nvGraphicFramePr>
        <p:xfrm>
          <a:off x="5105400" y="2209800"/>
          <a:ext cx="3810000" cy="1097104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Cname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StockPrice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Country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USA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65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Japan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Japan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4091" name="AutoShape 59">
            <a:extLst>
              <a:ext uri="{FF2B5EF4-FFF2-40B4-BE49-F238E27FC236}">
                <a16:creationId xmlns:a16="http://schemas.microsoft.com/office/drawing/2014/main" id="{2F63E61D-E9C1-4476-AE8D-8DE8FD8342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67200" y="2543175"/>
            <a:ext cx="838200" cy="76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92" name="AutoShape 60">
            <a:extLst>
              <a:ext uri="{FF2B5EF4-FFF2-40B4-BE49-F238E27FC236}">
                <a16:creationId xmlns:a16="http://schemas.microsoft.com/office/drawing/2014/main" id="{18DCFD7A-43C0-48EB-A2F3-074498C5083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67200" y="2892425"/>
            <a:ext cx="838200" cy="196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93" name="AutoShape 61">
            <a:extLst>
              <a:ext uri="{FF2B5EF4-FFF2-40B4-BE49-F238E27FC236}">
                <a16:creationId xmlns:a16="http://schemas.microsoft.com/office/drawing/2014/main" id="{2F6ED779-1BA6-4393-B626-3B6F97DCEC9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67200" y="3316288"/>
            <a:ext cx="838200" cy="460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94" name="AutoShape 62">
            <a:extLst>
              <a:ext uri="{FF2B5EF4-FFF2-40B4-BE49-F238E27FC236}">
                <a16:creationId xmlns:a16="http://schemas.microsoft.com/office/drawing/2014/main" id="{7460C0AB-4D09-44E6-95B4-5547E125F8A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67200" y="2619375"/>
            <a:ext cx="838200" cy="196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7871" name="Oval 63">
            <a:extLst>
              <a:ext uri="{FF2B5EF4-FFF2-40B4-BE49-F238E27FC236}">
                <a16:creationId xmlns:a16="http://schemas.microsoft.com/office/drawing/2014/main" id="{C6EC7F9D-3D8E-46E9-AEF9-9582409BD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438400"/>
            <a:ext cx="762000" cy="4572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4096" name="AutoShape 64">
            <a:extLst>
              <a:ext uri="{FF2B5EF4-FFF2-40B4-BE49-F238E27FC236}">
                <a16:creationId xmlns:a16="http://schemas.microsoft.com/office/drawing/2014/main" id="{47200F10-381C-4887-B98E-2623A61EB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038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247873" name="Group 65">
            <a:extLst>
              <a:ext uri="{FF2B5EF4-FFF2-40B4-BE49-F238E27FC236}">
                <a16:creationId xmlns:a16="http://schemas.microsoft.com/office/drawing/2014/main" id="{097CFFBE-5F30-4324-84C0-C289CBBA15B7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5181600"/>
          <a:ext cx="1270000" cy="1097104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Country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??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??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7885" name="Oval 77">
            <a:extLst>
              <a:ext uri="{FF2B5EF4-FFF2-40B4-BE49-F238E27FC236}">
                <a16:creationId xmlns:a16="http://schemas.microsoft.com/office/drawing/2014/main" id="{C0C13D1A-734F-46CB-AE11-7493E89F0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5172075"/>
            <a:ext cx="2171700" cy="1568450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What is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the problem ?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What’s the</a:t>
            </a:r>
            <a:br>
              <a:rPr lang="en-US" altLang="en-US" sz="2000"/>
            </a:br>
            <a:r>
              <a:rPr lang="en-US" altLang="en-US" sz="2000"/>
              <a:t>solution ?</a:t>
            </a:r>
          </a:p>
        </p:txBody>
      </p:sp>
      <p:sp>
        <p:nvSpPr>
          <p:cNvPr id="44110" name="Rectangle 78">
            <a:extLst>
              <a:ext uri="{FF2B5EF4-FFF2-40B4-BE49-F238E27FC236}">
                <a16:creationId xmlns:a16="http://schemas.microsoft.com/office/drawing/2014/main" id="{B80B5CEE-E523-4ECF-A29F-C349E664C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962400"/>
            <a:ext cx="5111750" cy="835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chemeClr val="accent2"/>
                </a:solidFill>
              </a:rPr>
              <a:t>SELECT</a:t>
            </a:r>
            <a:r>
              <a:rPr lang="en-US" altLang="en-US" sz="1600"/>
              <a:t>   Country</a:t>
            </a:r>
            <a:br>
              <a:rPr lang="en-US" altLang="en-US" sz="1600"/>
            </a:br>
            <a:r>
              <a:rPr lang="en-US" altLang="en-US" sz="1600">
                <a:solidFill>
                  <a:schemeClr val="accent2"/>
                </a:solidFill>
              </a:rPr>
              <a:t>FROM</a:t>
            </a:r>
            <a:r>
              <a:rPr lang="en-US" altLang="en-US" sz="1600"/>
              <a:t>      Product, Company</a:t>
            </a:r>
            <a:br>
              <a:rPr lang="en-US" altLang="en-US" sz="1600"/>
            </a:br>
            <a:r>
              <a:rPr lang="en-US" altLang="en-US" sz="1600">
                <a:solidFill>
                  <a:schemeClr val="accent2"/>
                </a:solidFill>
              </a:rPr>
              <a:t>WHERE   </a:t>
            </a:r>
            <a:r>
              <a:rPr lang="en-US" altLang="en-US" sz="1600">
                <a:solidFill>
                  <a:schemeClr val="tx2"/>
                </a:solidFill>
              </a:rPr>
              <a:t>Manufacturer=CName AND Category=‘Gadgets’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7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71" grpId="0" animBg="1"/>
      <p:bldP spid="24788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D01E8FC-5035-46A0-B977-CAFE02FC0E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Tuple Variables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7698353-6A95-4208-AE27-0CA144CB2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819400"/>
            <a:ext cx="488315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 </a:t>
            </a:r>
            <a:r>
              <a:rPr lang="en-US" altLang="en-US" sz="2400">
                <a:solidFill>
                  <a:schemeClr val="accent2"/>
                </a:solidFill>
              </a:rPr>
              <a:t>DISTINCT</a:t>
            </a:r>
            <a:r>
              <a:rPr lang="en-US" altLang="en-US" sz="2400"/>
              <a:t> pname, address</a:t>
            </a:r>
            <a:br>
              <a:rPr lang="en-US" altLang="en-US" sz="2400"/>
            </a:b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 Person, Company</a:t>
            </a:r>
            <a:br>
              <a:rPr lang="en-US" altLang="en-US" sz="2400"/>
            </a:br>
            <a:r>
              <a:rPr lang="en-US" altLang="en-US" sz="2400">
                <a:solidFill>
                  <a:schemeClr val="accent2"/>
                </a:solidFill>
              </a:rPr>
              <a:t>WHERE   </a:t>
            </a:r>
            <a:r>
              <a:rPr lang="en-US" altLang="en-US" sz="2400">
                <a:solidFill>
                  <a:schemeClr val="tx2"/>
                </a:solidFill>
              </a:rPr>
              <a:t>worksfor = cname</a:t>
            </a:r>
          </a:p>
        </p:txBody>
      </p:sp>
      <p:sp>
        <p:nvSpPr>
          <p:cNvPr id="46084" name="AutoShape 4">
            <a:extLst>
              <a:ext uri="{FF2B5EF4-FFF2-40B4-BE49-F238E27FC236}">
                <a16:creationId xmlns:a16="http://schemas.microsoft.com/office/drawing/2014/main" id="{BB1034B7-F873-4911-86B9-5C5C87871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225" y="2360613"/>
            <a:ext cx="1785938" cy="1136650"/>
          </a:xfrm>
          <a:prstGeom prst="wedgeEllipseCallout">
            <a:avLst>
              <a:gd name="adj1" fmla="val -81824"/>
              <a:gd name="adj2" fmla="val 11870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Which</a:t>
            </a:r>
            <a:br>
              <a:rPr lang="en-US" altLang="en-US" sz="2400"/>
            </a:br>
            <a:r>
              <a:rPr lang="en-US" altLang="en-US" sz="2400"/>
              <a:t>address ?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B3AFEE0B-AAD7-4175-9DB3-315D3069E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52600"/>
            <a:ext cx="50434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Person(</a:t>
            </a:r>
            <a:r>
              <a:rPr lang="en-US" altLang="en-US" sz="2800" u="sng">
                <a:solidFill>
                  <a:schemeClr val="accent2"/>
                </a:solidFill>
              </a:rPr>
              <a:t>pname</a:t>
            </a:r>
            <a:r>
              <a:rPr lang="en-US" altLang="en-US" sz="2800">
                <a:solidFill>
                  <a:schemeClr val="accent2"/>
                </a:solidFill>
              </a:rPr>
              <a:t>, address, worksfor)</a:t>
            </a:r>
            <a:br>
              <a:rPr lang="en-US" altLang="en-US" sz="2800">
                <a:solidFill>
                  <a:schemeClr val="accent2"/>
                </a:solidFill>
              </a:rPr>
            </a:br>
            <a:r>
              <a:rPr lang="en-US" altLang="en-US" sz="2800">
                <a:solidFill>
                  <a:schemeClr val="accent2"/>
                </a:solidFill>
              </a:rPr>
              <a:t>Company(</a:t>
            </a:r>
            <a:r>
              <a:rPr lang="en-US" altLang="en-US" sz="2800" u="sng">
                <a:solidFill>
                  <a:schemeClr val="accent2"/>
                </a:solidFill>
              </a:rPr>
              <a:t>cname</a:t>
            </a:r>
            <a:r>
              <a:rPr lang="en-US" altLang="en-US" sz="2800">
                <a:solidFill>
                  <a:schemeClr val="accent2"/>
                </a:solidFill>
              </a:rPr>
              <a:t>, address)</a:t>
            </a:r>
          </a:p>
        </p:txBody>
      </p:sp>
      <p:grpSp>
        <p:nvGrpSpPr>
          <p:cNvPr id="249862" name="Group 6">
            <a:extLst>
              <a:ext uri="{FF2B5EF4-FFF2-40B4-BE49-F238E27FC236}">
                <a16:creationId xmlns:a16="http://schemas.microsoft.com/office/drawing/2014/main" id="{0ABD5C7E-87EC-4FAB-BA40-E8203C6F3D9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152900"/>
            <a:ext cx="8345488" cy="1196975"/>
            <a:chOff x="336" y="2616"/>
            <a:chExt cx="5257" cy="754"/>
          </a:xfrm>
        </p:grpSpPr>
        <p:sp>
          <p:nvSpPr>
            <p:cNvPr id="46090" name="Rectangle 7">
              <a:extLst>
                <a:ext uri="{FF2B5EF4-FFF2-40B4-BE49-F238E27FC236}">
                  <a16:creationId xmlns:a16="http://schemas.microsoft.com/office/drawing/2014/main" id="{285AD8CC-5702-4E3C-A1AA-CFA8846C9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616"/>
              <a:ext cx="4441" cy="7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</a:rPr>
                <a:t>SELECT</a:t>
              </a:r>
              <a:r>
                <a:rPr lang="en-US" altLang="en-US" sz="2400"/>
                <a:t>   </a:t>
              </a:r>
              <a:r>
                <a:rPr lang="en-US" altLang="en-US" sz="2400">
                  <a:solidFill>
                    <a:schemeClr val="accent2"/>
                  </a:solidFill>
                </a:rPr>
                <a:t>DISTINCT</a:t>
              </a:r>
              <a:r>
                <a:rPr lang="en-US" altLang="en-US" sz="2400"/>
                <a:t> Person.pname, Company.address</a:t>
              </a:r>
              <a:br>
                <a:rPr lang="en-US" altLang="en-US" sz="2400"/>
              </a:br>
              <a:r>
                <a:rPr lang="en-US" altLang="en-US" sz="2400">
                  <a:solidFill>
                    <a:schemeClr val="accent2"/>
                  </a:solidFill>
                </a:rPr>
                <a:t>FROM</a:t>
              </a:r>
              <a:r>
                <a:rPr lang="en-US" altLang="en-US" sz="2400"/>
                <a:t>      Person, Company</a:t>
              </a:r>
              <a:br>
                <a:rPr lang="en-US" altLang="en-US" sz="2400"/>
              </a:br>
              <a:r>
                <a:rPr lang="en-US" altLang="en-US" sz="2400">
                  <a:solidFill>
                    <a:schemeClr val="accent2"/>
                  </a:solidFill>
                </a:rPr>
                <a:t>WHERE   </a:t>
              </a:r>
              <a:r>
                <a:rPr lang="en-US" altLang="en-US" sz="2400">
                  <a:solidFill>
                    <a:schemeClr val="tx2"/>
                  </a:solidFill>
                </a:rPr>
                <a:t>Person.worksfor = Company.cname</a:t>
              </a:r>
            </a:p>
          </p:txBody>
        </p:sp>
        <p:sp>
          <p:nvSpPr>
            <p:cNvPr id="46091" name="AutoShape 8">
              <a:extLst>
                <a:ext uri="{FF2B5EF4-FFF2-40B4-BE49-F238E27FC236}">
                  <a16:creationId xmlns:a16="http://schemas.microsoft.com/office/drawing/2014/main" id="{745461F3-5C75-4C76-9E30-B6C13BB69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928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249865" name="Group 9">
            <a:extLst>
              <a:ext uri="{FF2B5EF4-FFF2-40B4-BE49-F238E27FC236}">
                <a16:creationId xmlns:a16="http://schemas.microsoft.com/office/drawing/2014/main" id="{D98A4846-C62C-4467-A9AB-FB93B8CA1D4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486400"/>
            <a:ext cx="6635750" cy="1196975"/>
            <a:chOff x="336" y="3456"/>
            <a:chExt cx="4180" cy="754"/>
          </a:xfrm>
        </p:grpSpPr>
        <p:sp>
          <p:nvSpPr>
            <p:cNvPr id="46088" name="Rectangle 10">
              <a:extLst>
                <a:ext uri="{FF2B5EF4-FFF2-40B4-BE49-F238E27FC236}">
                  <a16:creationId xmlns:a16="http://schemas.microsoft.com/office/drawing/2014/main" id="{9B24ACC1-DA47-422D-A183-A4D1D1872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456"/>
              <a:ext cx="3364" cy="7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</a:rPr>
                <a:t>SELECT</a:t>
              </a:r>
              <a:r>
                <a:rPr lang="en-US" altLang="en-US" sz="2400"/>
                <a:t>   </a:t>
              </a:r>
              <a:r>
                <a:rPr lang="en-US" altLang="en-US" sz="2400">
                  <a:solidFill>
                    <a:schemeClr val="accent2"/>
                  </a:solidFill>
                </a:rPr>
                <a:t>DISTINCT</a:t>
              </a:r>
              <a:r>
                <a:rPr lang="en-US" altLang="en-US" sz="2400"/>
                <a:t> x.pname, y.address</a:t>
              </a:r>
              <a:br>
                <a:rPr lang="en-US" altLang="en-US" sz="2400"/>
              </a:br>
              <a:r>
                <a:rPr lang="en-US" altLang="en-US" sz="2400">
                  <a:solidFill>
                    <a:schemeClr val="accent2"/>
                  </a:solidFill>
                </a:rPr>
                <a:t>FROM</a:t>
              </a:r>
              <a:r>
                <a:rPr lang="en-US" altLang="en-US" sz="2400"/>
                <a:t>      Person AS x, Company AS y</a:t>
              </a:r>
              <a:br>
                <a:rPr lang="en-US" altLang="en-US" sz="2400"/>
              </a:br>
              <a:r>
                <a:rPr lang="en-US" altLang="en-US" sz="2400">
                  <a:solidFill>
                    <a:schemeClr val="accent2"/>
                  </a:solidFill>
                </a:rPr>
                <a:t>WHERE   </a:t>
              </a:r>
              <a:r>
                <a:rPr lang="en-US" altLang="en-US" sz="2400">
                  <a:solidFill>
                    <a:schemeClr val="tx2"/>
                  </a:solidFill>
                </a:rPr>
                <a:t>x.worksfor = y.cname</a:t>
              </a:r>
            </a:p>
          </p:txBody>
        </p:sp>
        <p:sp>
          <p:nvSpPr>
            <p:cNvPr id="46089" name="AutoShape 11">
              <a:extLst>
                <a:ext uri="{FF2B5EF4-FFF2-40B4-BE49-F238E27FC236}">
                  <a16:creationId xmlns:a16="http://schemas.microsoft.com/office/drawing/2014/main" id="{CCA70EDA-03C5-46B7-A658-2CF9B5DB2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582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4EBF221-8D0B-43F8-9241-F72D5C849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Meaning (Semantics) of SQL Queries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3EB5B515-E7F8-4B05-8B3A-4A30DE1E48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2133600"/>
            <a:ext cx="5430838" cy="1087438"/>
          </a:xfrm>
          <a:solidFill>
            <a:schemeClr val="bg1"/>
          </a:solidFill>
          <a:ln cap="flat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a</a:t>
            </a:r>
            <a:r>
              <a:rPr lang="en-US" altLang="en-US" sz="2400" baseline="-25000"/>
              <a:t>1</a:t>
            </a:r>
            <a:r>
              <a:rPr lang="en-US" altLang="en-US" sz="2400"/>
              <a:t>, a</a:t>
            </a:r>
            <a:r>
              <a:rPr lang="en-US" altLang="en-US" sz="2400" baseline="-25000"/>
              <a:t>2</a:t>
            </a:r>
            <a:r>
              <a:rPr lang="en-US" altLang="en-US" sz="2400"/>
              <a:t>, …, a</a:t>
            </a:r>
            <a:r>
              <a:rPr lang="en-US" altLang="en-US" sz="2400" baseline="-25000"/>
              <a:t>k</a:t>
            </a:r>
            <a:endParaRPr lang="en-US" altLang="en-US" sz="24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R</a:t>
            </a:r>
            <a:r>
              <a:rPr lang="en-US" altLang="en-US" sz="2400" baseline="-25000"/>
              <a:t>1</a:t>
            </a:r>
            <a:r>
              <a:rPr lang="en-US" altLang="en-US" sz="2400"/>
              <a:t> AS x</a:t>
            </a:r>
            <a:r>
              <a:rPr lang="en-US" altLang="en-US" sz="2400" baseline="-25000"/>
              <a:t>1</a:t>
            </a:r>
            <a:r>
              <a:rPr lang="en-US" altLang="en-US" sz="2400"/>
              <a:t>, R</a:t>
            </a:r>
            <a:r>
              <a:rPr lang="en-US" altLang="en-US" sz="2400" baseline="-25000"/>
              <a:t>2</a:t>
            </a:r>
            <a:r>
              <a:rPr lang="en-US" altLang="en-US" sz="2400"/>
              <a:t> AS x</a:t>
            </a:r>
            <a:r>
              <a:rPr lang="en-US" altLang="en-US" sz="2400" baseline="-25000"/>
              <a:t>2</a:t>
            </a:r>
            <a:r>
              <a:rPr lang="en-US" altLang="en-US" sz="2400"/>
              <a:t>, …, R</a:t>
            </a:r>
            <a:r>
              <a:rPr lang="en-US" altLang="en-US" sz="2400" baseline="-25000"/>
              <a:t>n</a:t>
            </a:r>
            <a:r>
              <a:rPr lang="en-US" altLang="en-US" sz="2400"/>
              <a:t> AS x</a:t>
            </a:r>
            <a:r>
              <a:rPr lang="en-US" altLang="en-US" sz="2400" baseline="-25000"/>
              <a:t>n</a:t>
            </a:r>
            <a:endParaRPr lang="en-US" altLang="en-US" sz="24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Conditions</a:t>
            </a:r>
          </a:p>
        </p:txBody>
      </p:sp>
      <p:sp>
        <p:nvSpPr>
          <p:cNvPr id="251908" name="Rectangle 4">
            <a:extLst>
              <a:ext uri="{FF2B5EF4-FFF2-40B4-BE49-F238E27FC236}">
                <a16:creationId xmlns:a16="http://schemas.microsoft.com/office/drawing/2014/main" id="{AF75691D-5F0F-40E4-BCB0-958BE947F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05200"/>
            <a:ext cx="7088188" cy="273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Answer = {}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/>
              <a:t>for</a:t>
            </a:r>
            <a:r>
              <a:rPr lang="en-US" altLang="en-US" sz="2400"/>
              <a:t> x</a:t>
            </a:r>
            <a:r>
              <a:rPr lang="en-US" altLang="en-US" sz="2400" baseline="-25000"/>
              <a:t>1</a:t>
            </a:r>
            <a:r>
              <a:rPr lang="en-US" altLang="en-US" sz="2400"/>
              <a:t> </a:t>
            </a:r>
            <a:r>
              <a:rPr lang="en-US" altLang="en-US" sz="2400" b="1"/>
              <a:t>in</a:t>
            </a:r>
            <a:r>
              <a:rPr lang="en-US" altLang="en-US" sz="2400"/>
              <a:t> R</a:t>
            </a:r>
            <a:r>
              <a:rPr lang="en-US" altLang="en-US" sz="2400" b="1" baseline="-25000"/>
              <a:t>1</a:t>
            </a:r>
            <a:r>
              <a:rPr lang="en-US" altLang="en-US" sz="2400"/>
              <a:t> </a:t>
            </a:r>
            <a:r>
              <a:rPr lang="en-US" altLang="en-US" sz="2400" b="1"/>
              <a:t>do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      </a:t>
            </a:r>
            <a:r>
              <a:rPr lang="en-US" altLang="en-US" sz="2400" b="1"/>
              <a:t>for</a:t>
            </a:r>
            <a:r>
              <a:rPr lang="en-US" altLang="en-US" sz="2400"/>
              <a:t> x</a:t>
            </a:r>
            <a:r>
              <a:rPr lang="en-US" altLang="en-US" sz="2400" baseline="-25000"/>
              <a:t>2</a:t>
            </a:r>
            <a:r>
              <a:rPr lang="en-US" altLang="en-US" sz="2400"/>
              <a:t> </a:t>
            </a:r>
            <a:r>
              <a:rPr lang="en-US" altLang="en-US" sz="2400" b="1"/>
              <a:t>in</a:t>
            </a:r>
            <a:r>
              <a:rPr lang="en-US" altLang="en-US" sz="2400"/>
              <a:t> R</a:t>
            </a:r>
            <a:r>
              <a:rPr lang="en-US" altLang="en-US" sz="2400" baseline="-25000"/>
              <a:t>2</a:t>
            </a:r>
            <a:r>
              <a:rPr lang="en-US" altLang="en-US" sz="2400"/>
              <a:t> </a:t>
            </a:r>
            <a:r>
              <a:rPr lang="en-US" altLang="en-US" sz="2400" b="1"/>
              <a:t>do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           …..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                </a:t>
            </a:r>
            <a:r>
              <a:rPr lang="en-US" altLang="en-US" sz="2400" b="1"/>
              <a:t>for</a:t>
            </a:r>
            <a:r>
              <a:rPr lang="en-US" altLang="en-US" sz="2400"/>
              <a:t> x</a:t>
            </a:r>
            <a:r>
              <a:rPr lang="en-US" altLang="en-US" sz="2400" baseline="-25000"/>
              <a:t>n</a:t>
            </a:r>
            <a:r>
              <a:rPr lang="en-US" altLang="en-US" sz="2400"/>
              <a:t> </a:t>
            </a:r>
            <a:r>
              <a:rPr lang="en-US" altLang="en-US" sz="2400" b="1"/>
              <a:t>in</a:t>
            </a:r>
            <a:r>
              <a:rPr lang="en-US" altLang="en-US" sz="2400"/>
              <a:t> R</a:t>
            </a:r>
            <a:r>
              <a:rPr lang="en-US" altLang="en-US" sz="2400" baseline="-25000"/>
              <a:t>n</a:t>
            </a:r>
            <a:r>
              <a:rPr lang="en-US" altLang="en-US" sz="2400"/>
              <a:t> </a:t>
            </a:r>
            <a:r>
              <a:rPr lang="en-US" altLang="en-US" sz="2400" b="1"/>
              <a:t>do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</a:t>
            </a:r>
            <a:r>
              <a:rPr lang="en-US" altLang="en-US" sz="2400" b="1"/>
              <a:t>if</a:t>
            </a:r>
            <a:r>
              <a:rPr lang="en-US" altLang="en-US" sz="2400"/>
              <a:t> Conditions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    </a:t>
            </a:r>
            <a:r>
              <a:rPr lang="en-US" altLang="en-US" sz="2400" b="1"/>
              <a:t>then</a:t>
            </a:r>
            <a:r>
              <a:rPr lang="en-US" altLang="en-US" sz="2400"/>
              <a:t> Answer = Answer </a:t>
            </a:r>
            <a:r>
              <a:rPr lang="en-US" altLang="en-US" sz="2400">
                <a:sym typeface="Symbol" panose="05050102010706020507" pitchFamily="18" charset="2"/>
              </a:rPr>
              <a:t></a:t>
            </a:r>
            <a:r>
              <a:rPr lang="en-US" altLang="en-US" sz="2400"/>
              <a:t> {(a</a:t>
            </a:r>
            <a:r>
              <a:rPr lang="en-US" altLang="en-US" sz="2400" baseline="-25000"/>
              <a:t>1</a:t>
            </a:r>
            <a:r>
              <a:rPr lang="en-US" altLang="en-US" sz="2400"/>
              <a:t>,…,a</a:t>
            </a:r>
            <a:r>
              <a:rPr lang="en-US" altLang="en-US" sz="2400" baseline="-25000"/>
              <a:t>k</a:t>
            </a:r>
            <a:r>
              <a:rPr lang="en-US" altLang="en-US" sz="2400"/>
              <a:t>)}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/>
              <a:t>return</a:t>
            </a:r>
            <a:r>
              <a:rPr lang="en-US" altLang="en-US" sz="2400"/>
              <a:t> Answer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8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F455FEF0-B0AD-4B29-B498-61DA8AE4D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43200"/>
            <a:ext cx="4678363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</a:t>
            </a:r>
            <a:r>
              <a:rPr lang="en-US" altLang="en-US" sz="2400">
                <a:solidFill>
                  <a:schemeClr val="accent2"/>
                </a:solidFill>
              </a:rPr>
              <a:t>DISTINCT</a:t>
            </a:r>
            <a:r>
              <a:rPr lang="en-US" altLang="en-US" sz="2400"/>
              <a:t> R.A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R, S, 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R.A=S.A    OR   R.A=T.A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88677DDE-F3AA-420D-A548-0DB571AF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Unintuitive Query</a:t>
            </a:r>
          </a:p>
        </p:txBody>
      </p:sp>
      <p:grpSp>
        <p:nvGrpSpPr>
          <p:cNvPr id="253956" name="Group 4">
            <a:extLst>
              <a:ext uri="{FF2B5EF4-FFF2-40B4-BE49-F238E27FC236}">
                <a16:creationId xmlns:a16="http://schemas.microsoft.com/office/drawing/2014/main" id="{5A26ACC7-0189-48C9-830D-573DAD7391DB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562600"/>
            <a:ext cx="6534150" cy="457200"/>
            <a:chOff x="576" y="3504"/>
            <a:chExt cx="4116" cy="288"/>
          </a:xfrm>
        </p:grpSpPr>
        <p:sp>
          <p:nvSpPr>
            <p:cNvPr id="50182" name="Rectangle 5">
              <a:extLst>
                <a:ext uri="{FF2B5EF4-FFF2-40B4-BE49-F238E27FC236}">
                  <a16:creationId xmlns:a16="http://schemas.microsoft.com/office/drawing/2014/main" id="{D8681327-A558-4670-AA20-BBC23FA37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504"/>
              <a:ext cx="19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Computes R </a:t>
              </a:r>
              <a:r>
                <a:rPr lang="en-US" altLang="en-US" sz="2400">
                  <a:latin typeface="Symbol" panose="05050102010706020507" pitchFamily="18" charset="2"/>
                </a:rPr>
                <a:t>Ç</a:t>
              </a:r>
              <a:r>
                <a:rPr lang="en-US" altLang="en-US" sz="2400"/>
                <a:t> (S </a:t>
              </a:r>
              <a:r>
                <a:rPr lang="en-US" altLang="en-US" sz="2400">
                  <a:latin typeface="Symbol" panose="05050102010706020507" pitchFamily="18" charset="2"/>
                </a:rPr>
                <a:t>È</a:t>
              </a:r>
              <a:r>
                <a:rPr lang="en-US" altLang="en-US" sz="2400"/>
                <a:t> T)</a:t>
              </a:r>
            </a:p>
          </p:txBody>
        </p:sp>
        <p:sp>
          <p:nvSpPr>
            <p:cNvPr id="50183" name="Rectangle 6">
              <a:extLst>
                <a:ext uri="{FF2B5EF4-FFF2-40B4-BE49-F238E27FC236}">
                  <a16:creationId xmlns:a16="http://schemas.microsoft.com/office/drawing/2014/main" id="{805C098E-981B-4C8C-AC4B-2504DB8A6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504"/>
              <a:ext cx="15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But what if S = </a:t>
              </a:r>
              <a:r>
                <a:rPr lang="en-US" altLang="en-US" sz="2400">
                  <a:latin typeface="Symbol" panose="05050102010706020507" pitchFamily="18" charset="2"/>
                </a:rPr>
                <a:t>f</a:t>
              </a:r>
              <a:r>
                <a:rPr lang="en-US" altLang="en-US" sz="2400"/>
                <a:t> ?</a:t>
              </a:r>
            </a:p>
          </p:txBody>
        </p:sp>
      </p:grpSp>
      <p:sp>
        <p:nvSpPr>
          <p:cNvPr id="50181" name="Rectangle 7">
            <a:extLst>
              <a:ext uri="{FF2B5EF4-FFF2-40B4-BE49-F238E27FC236}">
                <a16:creationId xmlns:a16="http://schemas.microsoft.com/office/drawing/2014/main" id="{F10FFE99-AAF5-4E97-B34A-4349945E8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063" y="4471988"/>
            <a:ext cx="3062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What does it compute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BBDF2BC-347C-4848-99A9-974919B74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Subqueries Returning Relations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8A842461-8ECF-4B4C-A046-9FF75D903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86200"/>
            <a:ext cx="7526338" cy="2657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Company.city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Company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Company.name  </a:t>
            </a:r>
            <a:r>
              <a:rPr lang="en-US" altLang="en-US" sz="2400">
                <a:solidFill>
                  <a:srgbClr val="FF0066"/>
                </a:solidFill>
              </a:rPr>
              <a:t>IN</a:t>
            </a: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(</a:t>
            </a: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Product.maker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  </a:t>
            </a: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Purchase , Product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  </a:t>
            </a: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Product.pname=Purchase.product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        AND Purchase .buyer = ‘Joe Blow‘);</a:t>
            </a: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44ACAC09-0C57-4217-92DD-C0CA08FA5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2971800"/>
            <a:ext cx="7724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Return cities where one can find companies that manufacture </a:t>
            </a:r>
            <a:br>
              <a:rPr lang="en-US" altLang="en-US" sz="2400"/>
            </a:br>
            <a:r>
              <a:rPr lang="en-US" altLang="en-US" sz="2400"/>
              <a:t>products bought by Joe Blow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7CA0E80-C995-467C-997C-7C2C06273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42322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Company(</a:t>
            </a:r>
            <a:r>
              <a:rPr lang="en-US" altLang="en-US" sz="2800" u="sng">
                <a:solidFill>
                  <a:schemeClr val="accent2"/>
                </a:solidFill>
              </a:rPr>
              <a:t>name</a:t>
            </a:r>
            <a:r>
              <a:rPr lang="en-US" altLang="en-US" sz="2800">
                <a:solidFill>
                  <a:schemeClr val="accent2"/>
                </a:solidFill>
              </a:rPr>
              <a:t>, city)</a:t>
            </a:r>
            <a:br>
              <a:rPr lang="en-US" altLang="en-US" sz="2800">
                <a:solidFill>
                  <a:schemeClr val="accent2"/>
                </a:solidFill>
              </a:rPr>
            </a:br>
            <a:r>
              <a:rPr lang="en-US" altLang="en-US" sz="2800">
                <a:solidFill>
                  <a:schemeClr val="accent2"/>
                </a:solidFill>
              </a:rPr>
              <a:t>Product(</a:t>
            </a:r>
            <a:r>
              <a:rPr lang="en-US" altLang="en-US" sz="2800" u="sng">
                <a:solidFill>
                  <a:schemeClr val="accent2"/>
                </a:solidFill>
              </a:rPr>
              <a:t>pname</a:t>
            </a:r>
            <a:r>
              <a:rPr lang="en-US" altLang="en-US" sz="2800">
                <a:solidFill>
                  <a:schemeClr val="accent2"/>
                </a:solidFill>
              </a:rPr>
              <a:t>, maker)</a:t>
            </a:r>
            <a:br>
              <a:rPr lang="en-US" altLang="en-US" sz="2800">
                <a:solidFill>
                  <a:schemeClr val="accent2"/>
                </a:solidFill>
              </a:rPr>
            </a:br>
            <a:r>
              <a:rPr lang="en-US" altLang="en-US" sz="2800">
                <a:solidFill>
                  <a:schemeClr val="accent2"/>
                </a:solidFill>
              </a:rPr>
              <a:t>Purchase(</a:t>
            </a:r>
            <a:r>
              <a:rPr lang="en-US" altLang="en-US" sz="2800" u="sng">
                <a:solidFill>
                  <a:schemeClr val="accent2"/>
                </a:solidFill>
              </a:rPr>
              <a:t>id</a:t>
            </a:r>
            <a:r>
              <a:rPr lang="en-US" altLang="en-US" sz="2800">
                <a:solidFill>
                  <a:schemeClr val="accent2"/>
                </a:solidFill>
              </a:rPr>
              <a:t>, product, buyer)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6F241F1-F7BC-4A95-AC4A-529D17E02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Subqueries Returning Relations</a:t>
            </a: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1813894E-04A7-4BC1-9F2D-B61A094A9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101975"/>
            <a:ext cx="6418263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Company.city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 Company, Product, Purchase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 Company.name= Product.maker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     AND  Product.pname  = Purchase.product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     AND  Purchase.buyer = ‘Joe Blow’</a:t>
            </a: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4B8E1062-A76B-424E-8B41-0E4CB7981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2022475"/>
            <a:ext cx="303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Is it equivalent to this ?</a:t>
            </a:r>
          </a:p>
        </p:txBody>
      </p:sp>
      <p:sp>
        <p:nvSpPr>
          <p:cNvPr id="258053" name="Rectangle 5">
            <a:extLst>
              <a:ext uri="{FF2B5EF4-FFF2-40B4-BE49-F238E27FC236}">
                <a16:creationId xmlns:a16="http://schemas.microsoft.com/office/drawing/2014/main" id="{9A5B3A20-1CE9-4C3E-9D3B-D75F2EAD6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867400"/>
            <a:ext cx="2935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5050"/>
                </a:solidFill>
              </a:rPr>
              <a:t>Beware of duplicates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E93AFF59-8239-42F2-A611-E37C97C78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Removing Duplicates</a:t>
            </a: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77E42484-DAD1-43CE-B7BB-9788664F0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14541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Now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they are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equivalent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FE28BA82-53FC-48CF-AB37-A5424A381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7526338" cy="2657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FF0066"/>
                </a:solidFill>
              </a:rPr>
              <a:t>DISTINCT</a:t>
            </a:r>
            <a:r>
              <a:rPr lang="en-US" altLang="en-US" sz="2400"/>
              <a:t> Company.city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Company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Company.name  </a:t>
            </a:r>
            <a:r>
              <a:rPr lang="en-US" altLang="en-US" sz="2400">
                <a:solidFill>
                  <a:srgbClr val="FF0066"/>
                </a:solidFill>
              </a:rPr>
              <a:t>IN</a:t>
            </a: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(</a:t>
            </a: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Product.maker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  </a:t>
            </a: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Purchase , Product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  </a:t>
            </a: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Product.pname=Purchase.product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        AND Purchase .buyer = ‘Joe Blow‘);</a:t>
            </a:r>
          </a:p>
        </p:txBody>
      </p:sp>
      <p:sp>
        <p:nvSpPr>
          <p:cNvPr id="56325" name="Text Box 5">
            <a:extLst>
              <a:ext uri="{FF2B5EF4-FFF2-40B4-BE49-F238E27FC236}">
                <a16:creationId xmlns:a16="http://schemas.microsoft.com/office/drawing/2014/main" id="{1F549271-A05E-4F68-8DC7-771A194FC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648200"/>
            <a:ext cx="6418263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FF0066"/>
                </a:solidFill>
              </a:rPr>
              <a:t>DISTINCT</a:t>
            </a:r>
            <a:r>
              <a:rPr lang="en-US" altLang="en-US" sz="2400"/>
              <a:t> Company.city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 Company, Product, Purchase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 Company.name= Product.maker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     AND  Product.pname  = Purchase.product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     AND  Purchase.buyer = ‘Joe Blow’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5E144A3-8E76-487A-86CF-C986EA036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Subqueries Returning Relations</a:t>
            </a: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3571426D-3F36-47C7-8126-E455BDA9E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572000"/>
            <a:ext cx="7459663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Product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price &gt;  </a:t>
            </a:r>
            <a:r>
              <a:rPr lang="en-US" altLang="en-US" sz="2400">
                <a:solidFill>
                  <a:srgbClr val="FF0066"/>
                </a:solidFill>
              </a:rPr>
              <a:t>ALL</a:t>
            </a:r>
            <a:r>
              <a:rPr lang="en-US" altLang="en-US" sz="2400"/>
              <a:t> (</a:t>
            </a: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price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               </a:t>
            </a: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Purchase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               </a:t>
            </a: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maker=‘Gizmo-Works’)</a:t>
            </a:r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E4D413E2-4EE7-4A44-8C53-69BBE6CF8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124200"/>
            <a:ext cx="77597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Product ( pname,  price, category, maker)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Find products that are more expensive than all those produced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By “Gizmo-Works”</a:t>
            </a:r>
          </a:p>
        </p:txBody>
      </p:sp>
      <p:sp>
        <p:nvSpPr>
          <p:cNvPr id="58373" name="Text Box 5">
            <a:extLst>
              <a:ext uri="{FF2B5EF4-FFF2-40B4-BE49-F238E27FC236}">
                <a16:creationId xmlns:a16="http://schemas.microsoft.com/office/drawing/2014/main" id="{FC273BEB-B50B-4281-BE3E-64E55FBFE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05000"/>
            <a:ext cx="39290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You can also use:   s &gt; ALL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      s &gt; ANY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      EXISTS 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BBDFF99-8C17-4DDB-865C-542068A11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Question for Database Fans</a:t>
            </a:r>
            <a:br>
              <a:rPr lang="en-US" altLang="en-US"/>
            </a:br>
            <a:r>
              <a:rPr lang="en-US" altLang="en-US"/>
              <a:t>and their Friends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1174515-7121-44AC-A091-5751CDDFE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/>
              <a:t>Can we express this query as a single SELECT-FROM-WHERE query, without subqueries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317D9AA-BCA3-4D5C-AAD6-E399DBFAD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Tables in SQL</a:t>
            </a:r>
          </a:p>
        </p:txBody>
      </p:sp>
      <p:graphicFrame>
        <p:nvGraphicFramePr>
          <p:cNvPr id="211971" name="Group 3">
            <a:extLst>
              <a:ext uri="{FF2B5EF4-FFF2-40B4-BE49-F238E27FC236}">
                <a16:creationId xmlns:a16="http://schemas.microsoft.com/office/drawing/2014/main" id="{B23D6D1A-FE38-4255-A550-7336AC425D6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2209800"/>
          <a:ext cx="7696200" cy="3556000"/>
        </p:xfrm>
        <a:graphic>
          <a:graphicData uri="http://schemas.openxmlformats.org/drawingml/2006/table">
            <a:tbl>
              <a:tblPr/>
              <a:tblGrid>
                <a:gridCol w="192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227" name="Text Box 35">
            <a:extLst>
              <a:ext uri="{FF2B5EF4-FFF2-40B4-BE49-F238E27FC236}">
                <a16:creationId xmlns:a16="http://schemas.microsoft.com/office/drawing/2014/main" id="{E9A003D7-2944-48E6-B7C2-21225BDAD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113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12004" name="AutoShape 36">
            <a:extLst>
              <a:ext uri="{FF2B5EF4-FFF2-40B4-BE49-F238E27FC236}">
                <a16:creationId xmlns:a16="http://schemas.microsoft.com/office/drawing/2014/main" id="{089276EF-0F98-44A5-B0C4-ECAF48B47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04800"/>
            <a:ext cx="2962275" cy="619125"/>
          </a:xfrm>
          <a:prstGeom prst="wedgeEllipseCallout">
            <a:avLst>
              <a:gd name="adj1" fmla="val 593"/>
              <a:gd name="adj2" fmla="val 297181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Attribute names</a:t>
            </a:r>
          </a:p>
        </p:txBody>
      </p:sp>
      <p:sp>
        <p:nvSpPr>
          <p:cNvPr id="212005" name="AutoShape 37">
            <a:extLst>
              <a:ext uri="{FF2B5EF4-FFF2-40B4-BE49-F238E27FC236}">
                <a16:creationId xmlns:a16="http://schemas.microsoft.com/office/drawing/2014/main" id="{78811B89-D101-4BFF-A8A7-360EF62E6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228600"/>
            <a:ext cx="2217737" cy="619125"/>
          </a:xfrm>
          <a:prstGeom prst="wedgeEllipseCallout">
            <a:avLst>
              <a:gd name="adj1" fmla="val -23120"/>
              <a:gd name="adj2" fmla="val 211796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Table name</a:t>
            </a:r>
          </a:p>
        </p:txBody>
      </p:sp>
      <p:sp>
        <p:nvSpPr>
          <p:cNvPr id="212006" name="AutoShape 38">
            <a:extLst>
              <a:ext uri="{FF2B5EF4-FFF2-40B4-BE49-F238E27FC236}">
                <a16:creationId xmlns:a16="http://schemas.microsoft.com/office/drawing/2014/main" id="{D33140ED-D91F-4351-B6A1-C72D245F2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0"/>
            <a:ext cx="2781300" cy="619125"/>
          </a:xfrm>
          <a:prstGeom prst="wedgeEllipseCallout">
            <a:avLst>
              <a:gd name="adj1" fmla="val -1884"/>
              <a:gd name="adj2" fmla="val -120514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Tuples or rows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04" grpId="0" animBg="1" autoUpdateAnimBg="0"/>
      <p:bldP spid="212005" grpId="0" animBg="1" autoUpdateAnimBg="0"/>
      <p:bldP spid="212006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C8732659-4657-44CD-972F-BD4BA1AB3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Question for Database Fans</a:t>
            </a:r>
            <a:br>
              <a:rPr lang="en-US" altLang="en-US"/>
            </a:br>
            <a:r>
              <a:rPr lang="en-US" altLang="en-US"/>
              <a:t>and their Friends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9F479632-781A-42F1-805B-EC83AD041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3600"/>
              <a:t>Answer:  all SFW queries are </a:t>
            </a:r>
            <a:r>
              <a:rPr lang="en-US" altLang="en-US" sz="3600">
                <a:solidFill>
                  <a:srgbClr val="FF5050"/>
                </a:solidFill>
              </a:rPr>
              <a:t>monotone</a:t>
            </a:r>
            <a:r>
              <a:rPr lang="en-US" altLang="en-US" sz="3600"/>
              <a:t> (figure out what this means).  A query with </a:t>
            </a:r>
            <a:r>
              <a:rPr lang="en-US" altLang="en-US" sz="3600" b="1"/>
              <a:t>ALL</a:t>
            </a:r>
            <a:r>
              <a:rPr lang="en-US" altLang="en-US" sz="3600"/>
              <a:t> is not monotone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512E8BF-255A-4232-B65B-2C3AF562B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Correlated Queries</a:t>
            </a:r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5E065A21-B135-4BF4-8F51-E8D038DE5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76600"/>
            <a:ext cx="5554663" cy="229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DISTINCT</a:t>
            </a:r>
            <a:r>
              <a:rPr lang="en-US" altLang="en-US" sz="2400"/>
              <a:t> title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Movie AS </a:t>
            </a:r>
            <a:r>
              <a:rPr lang="en-US" altLang="en-US" sz="2400">
                <a:solidFill>
                  <a:srgbClr val="FF5050"/>
                </a:solidFill>
              </a:rPr>
              <a:t>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year &lt;&gt; </a:t>
            </a:r>
            <a:r>
              <a:rPr lang="en-US" altLang="en-US" sz="2400">
                <a:solidFill>
                  <a:schemeClr val="accent2"/>
                </a:solidFill>
              </a:rPr>
              <a:t>ANY</a:t>
            </a:r>
            <a:r>
              <a:rPr lang="en-US" altLang="en-US" sz="2400"/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    (</a:t>
            </a: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year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      </a:t>
            </a: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Movie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      </a:t>
            </a: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title =  </a:t>
            </a:r>
            <a:r>
              <a:rPr lang="en-US" altLang="en-US" sz="2400">
                <a:solidFill>
                  <a:srgbClr val="FF5050"/>
                </a:solidFill>
              </a:rPr>
              <a:t>x</a:t>
            </a:r>
            <a:r>
              <a:rPr lang="en-US" altLang="en-US" sz="2400"/>
              <a:t>.title);</a:t>
            </a:r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D7BDA48D-5561-4354-831E-310A926BF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8800"/>
            <a:ext cx="6448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</a:t>
            </a:r>
            <a:r>
              <a:rPr lang="en-US" altLang="en-US" sz="2400">
                <a:solidFill>
                  <a:schemeClr val="accent2"/>
                </a:solidFill>
              </a:rPr>
              <a:t>Movie (</a:t>
            </a:r>
            <a:r>
              <a:rPr lang="en-US" altLang="en-US" sz="2400" u="sng">
                <a:solidFill>
                  <a:schemeClr val="accent2"/>
                </a:solidFill>
              </a:rPr>
              <a:t>title,  year</a:t>
            </a:r>
            <a:r>
              <a:rPr lang="en-US" altLang="en-US" sz="2400">
                <a:solidFill>
                  <a:schemeClr val="accent2"/>
                </a:solidFill>
              </a:rPr>
              <a:t>,  director, length)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Find movies whose title appears more than once.</a:t>
            </a:r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C62FEB81-2536-4A36-AEDA-4A5F1B87F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67400"/>
            <a:ext cx="8945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Note (1) scope of variables (2) this can still be expressed as single SFW</a:t>
            </a:r>
          </a:p>
        </p:txBody>
      </p:sp>
      <p:sp>
        <p:nvSpPr>
          <p:cNvPr id="64518" name="Oval 6">
            <a:extLst>
              <a:ext uri="{FF2B5EF4-FFF2-40B4-BE49-F238E27FC236}">
                <a16:creationId xmlns:a16="http://schemas.microsoft.com/office/drawing/2014/main" id="{C2A22B17-CB18-49E6-9EDD-CF5167CCE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438400"/>
            <a:ext cx="1524000" cy="762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correlation</a:t>
            </a:r>
          </a:p>
        </p:txBody>
      </p:sp>
      <p:sp>
        <p:nvSpPr>
          <p:cNvPr id="64519" name="Line 7">
            <a:extLst>
              <a:ext uri="{FF2B5EF4-FFF2-40B4-BE49-F238E27FC236}">
                <a16:creationId xmlns:a16="http://schemas.microsoft.com/office/drawing/2014/main" id="{CC40AF7E-4522-49CD-8AB6-1CF7118237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895600"/>
            <a:ext cx="2438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0" name="Line 8">
            <a:extLst>
              <a:ext uri="{FF2B5EF4-FFF2-40B4-BE49-F238E27FC236}">
                <a16:creationId xmlns:a16="http://schemas.microsoft.com/office/drawing/2014/main" id="{98A36953-6D7E-4924-85A7-9382C7B1D1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3200400"/>
            <a:ext cx="16002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A36EED7-594D-4A72-824D-40E971E90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Complex Correlated Query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F8636B80-2C7C-47A7-B756-8BAADEF7B1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Product ( pname,  price, category, maker, year)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Find products (and their manufacturers) that are more expensive than all products made by the same manufacturer before 1972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505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505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5050"/>
                </a:solidFill>
              </a:rPr>
              <a:t>Very powerful ! Also much harder to optimize.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E5E5C2B1-CAA8-4580-9C3C-99562C3DD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05200"/>
            <a:ext cx="7921625" cy="1474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SELECT DISTINCT</a:t>
            </a:r>
            <a:r>
              <a:rPr lang="en-US" altLang="en-US" sz="2000"/>
              <a:t>  pname, maker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FROM</a:t>
            </a:r>
            <a:r>
              <a:rPr lang="en-US" altLang="en-US" sz="2000"/>
              <a:t>     Product AS 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WHERE</a:t>
            </a:r>
            <a:r>
              <a:rPr lang="en-US" altLang="en-US" sz="2000"/>
              <a:t>  price &gt; </a:t>
            </a:r>
            <a:r>
              <a:rPr lang="en-US" altLang="en-US" sz="2000">
                <a:solidFill>
                  <a:schemeClr val="accent2"/>
                </a:solidFill>
              </a:rPr>
              <a:t>ALL</a:t>
            </a:r>
            <a:r>
              <a:rPr lang="en-US" altLang="en-US" sz="2000"/>
              <a:t>  (</a:t>
            </a:r>
            <a:r>
              <a:rPr lang="en-US" altLang="en-US" sz="2000">
                <a:solidFill>
                  <a:schemeClr val="accent2"/>
                </a:solidFill>
              </a:rPr>
              <a:t>SELECT</a:t>
            </a:r>
            <a:r>
              <a:rPr lang="en-US" altLang="en-US" sz="2000"/>
              <a:t>  price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                                        </a:t>
            </a:r>
            <a:r>
              <a:rPr lang="en-US" altLang="en-US" sz="2000">
                <a:solidFill>
                  <a:schemeClr val="accent2"/>
                </a:solidFill>
              </a:rPr>
              <a:t>FROM</a:t>
            </a:r>
            <a:r>
              <a:rPr lang="en-US" altLang="en-US" sz="2000"/>
              <a:t>    Product AS y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                                        </a:t>
            </a:r>
            <a:r>
              <a:rPr lang="en-US" altLang="en-US" sz="2000">
                <a:solidFill>
                  <a:schemeClr val="accent2"/>
                </a:solidFill>
              </a:rPr>
              <a:t>WHERE</a:t>
            </a:r>
            <a:r>
              <a:rPr lang="en-US" altLang="en-US" sz="2000"/>
              <a:t>  x.maker = y.maker AND y.year &lt; 1972);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3B845495-73B4-404D-956E-677CFB770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Aggregation</a:t>
            </a:r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9A9E7650-0E5D-481C-939E-2F2C9A224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905000"/>
            <a:ext cx="2963863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count(*)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Product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 year &gt; 1995</a:t>
            </a: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C2949920-1213-4F43-9D39-B9A348F6C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562600"/>
            <a:ext cx="704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Except count, all aggregations apply to a single attribute</a:t>
            </a:r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3392FED9-3068-42F0-BDDB-8D158F205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05000"/>
            <a:ext cx="3573463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avg(price)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 Product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WHERE </a:t>
            </a:r>
            <a:r>
              <a:rPr lang="en-US" altLang="en-US" sz="2400"/>
              <a:t>  maker=“Toyota”</a:t>
            </a:r>
          </a:p>
        </p:txBody>
      </p:sp>
      <p:sp>
        <p:nvSpPr>
          <p:cNvPr id="68614" name="Text Box 6">
            <a:extLst>
              <a:ext uri="{FF2B5EF4-FFF2-40B4-BE49-F238E27FC236}">
                <a16:creationId xmlns:a16="http://schemas.microsoft.com/office/drawing/2014/main" id="{49D3661A-1BBF-406F-BEDF-859D123EA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657600"/>
            <a:ext cx="57546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SQL supports several aggregation operations: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sum, count, min, max, avg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>
            <a:extLst>
              <a:ext uri="{FF2B5EF4-FFF2-40B4-BE49-F238E27FC236}">
                <a16:creationId xmlns:a16="http://schemas.microsoft.com/office/drawing/2014/main" id="{CE231C49-2D28-45B1-84A6-C0AAD8F63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946275"/>
            <a:ext cx="699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COUNT   applies to duplicates, unless otherwise stated:</a:t>
            </a:r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6E7C435C-3648-4B2F-B7E2-37ECB2B1B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19400"/>
            <a:ext cx="353695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Count(category)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Product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 year &gt; 1995</a:t>
            </a: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28B1C9D3-5C98-4F07-9562-BBF7658A5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743200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same as Count(*)</a:t>
            </a:r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D86C4AA1-E745-4280-A134-8CDC536A9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43400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We probably want:</a:t>
            </a:r>
          </a:p>
        </p:txBody>
      </p:sp>
      <p:sp>
        <p:nvSpPr>
          <p:cNvPr id="70662" name="Text Box 6">
            <a:extLst>
              <a:ext uri="{FF2B5EF4-FFF2-40B4-BE49-F238E27FC236}">
                <a16:creationId xmlns:a16="http://schemas.microsoft.com/office/drawing/2014/main" id="{D1EE38EE-767B-4D9F-BAE9-0722C1EE9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029200"/>
            <a:ext cx="4926013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Count(</a:t>
            </a:r>
            <a:r>
              <a:rPr lang="en-US" altLang="en-US" sz="2400">
                <a:solidFill>
                  <a:schemeClr val="accent2"/>
                </a:solidFill>
              </a:rPr>
              <a:t>DISTINCT</a:t>
            </a:r>
            <a:r>
              <a:rPr lang="en-US" altLang="en-US" sz="2400"/>
              <a:t> category)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Product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 year &gt; 1995</a:t>
            </a:r>
          </a:p>
        </p:txBody>
      </p:sp>
      <p:sp>
        <p:nvSpPr>
          <p:cNvPr id="70663" name="Rectangle 7">
            <a:extLst>
              <a:ext uri="{FF2B5EF4-FFF2-40B4-BE49-F238E27FC236}">
                <a16:creationId xmlns:a16="http://schemas.microsoft.com/office/drawing/2014/main" id="{649FF79C-7B9F-4A1D-B7E8-869D1C392B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Aggregation: Count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>
            <a:extLst>
              <a:ext uri="{FF2B5EF4-FFF2-40B4-BE49-F238E27FC236}">
                <a16:creationId xmlns:a16="http://schemas.microsoft.com/office/drawing/2014/main" id="{07899E4A-CCD0-4224-A552-5036F2B36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81200"/>
            <a:ext cx="4991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Purchase(product, date, price, quantity)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932803A-EEAA-45D9-B432-1E41B1E32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Examples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817E1EDB-FDFA-4787-A747-ACD91689A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352800"/>
            <a:ext cx="4138613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Sum(price * quantity)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 Purchase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54CCC1D8-7EC6-480C-AC07-062FB9C6A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029200"/>
            <a:ext cx="4138613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Sum(price * quantity)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 Purchase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WHERE </a:t>
            </a:r>
            <a:r>
              <a:rPr lang="en-US" altLang="en-US" sz="2400"/>
              <a:t>  product = ‘bagel’</a:t>
            </a:r>
          </a:p>
        </p:txBody>
      </p:sp>
      <p:sp>
        <p:nvSpPr>
          <p:cNvPr id="72710" name="Oval 6">
            <a:extLst>
              <a:ext uri="{FF2B5EF4-FFF2-40B4-BE49-F238E27FC236}">
                <a16:creationId xmlns:a16="http://schemas.microsoft.com/office/drawing/2014/main" id="{253127D6-4FE3-4C0F-A424-57FF952A4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38600"/>
            <a:ext cx="2279650" cy="1136650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What do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they mean 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14610A31-1BE8-445A-AD25-84B6181350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Aggregations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A64FE748-3E35-433C-BE7A-FD0E0358B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96975"/>
            <a:ext cx="165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Purchase</a:t>
            </a:r>
          </a:p>
        </p:txBody>
      </p:sp>
      <p:graphicFrame>
        <p:nvGraphicFramePr>
          <p:cNvPr id="280580" name="Group 4">
            <a:extLst>
              <a:ext uri="{FF2B5EF4-FFF2-40B4-BE49-F238E27FC236}">
                <a16:creationId xmlns:a16="http://schemas.microsoft.com/office/drawing/2014/main" id="{301FE5D8-9E39-40B7-A0FD-048140427059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1905000"/>
          <a:ext cx="6477000" cy="2895600"/>
        </p:xfrm>
        <a:graphic>
          <a:graphicData uri="http://schemas.openxmlformats.org/drawingml/2006/table">
            <a:tbl>
              <a:tblPr/>
              <a:tblGrid>
                <a:gridCol w="16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788" name="Text Box 36">
            <a:extLst>
              <a:ext uri="{FF2B5EF4-FFF2-40B4-BE49-F238E27FC236}">
                <a16:creationId xmlns:a16="http://schemas.microsoft.com/office/drawing/2014/main" id="{4C4C4CA9-91D0-4EE9-B27F-982F5DB7A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81600"/>
            <a:ext cx="4138613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Sum(price * quantity)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 Purchase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WHERE </a:t>
            </a:r>
            <a:r>
              <a:rPr lang="en-US" altLang="en-US" sz="2400"/>
              <a:t>  product = ‘bagel’</a:t>
            </a:r>
          </a:p>
        </p:txBody>
      </p:sp>
      <p:sp>
        <p:nvSpPr>
          <p:cNvPr id="74789" name="AutoShape 37">
            <a:extLst>
              <a:ext uri="{FF2B5EF4-FFF2-40B4-BE49-F238E27FC236}">
                <a16:creationId xmlns:a16="http://schemas.microsoft.com/office/drawing/2014/main" id="{B1D889F1-0061-4067-803A-B71E0985A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562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4790" name="Rectangle 38">
            <a:extLst>
              <a:ext uri="{FF2B5EF4-FFF2-40B4-BE49-F238E27FC236}">
                <a16:creationId xmlns:a16="http://schemas.microsoft.com/office/drawing/2014/main" id="{5738E80F-69CD-4056-9EF3-C5CC8160F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562600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  (= 20+30)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9D07D512-55AD-4F52-97B1-C045ECCC2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Grouping and Aggregation</a:t>
            </a:r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8238EF31-9837-4329-94B2-B02D349D7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641475"/>
            <a:ext cx="4991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Purchase(product, date, price, quantity)</a:t>
            </a:r>
            <a:endParaRPr lang="en-US" altLang="en-US" sz="2400"/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13054649-637E-402B-B3C2-533930F03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33800"/>
            <a:ext cx="7354888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 </a:t>
            </a:r>
            <a:r>
              <a:rPr lang="en-US" altLang="en-US" sz="2400"/>
              <a:t>       product, Sum(price*quantity) AS TotalSales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      Purchase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      date &gt; ‘10/1/2005’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66"/>
                </a:solidFill>
              </a:rPr>
              <a:t>GROUP BY</a:t>
            </a:r>
            <a:r>
              <a:rPr lang="en-US" altLang="en-US" sz="2400"/>
              <a:t>  product</a:t>
            </a:r>
          </a:p>
        </p:txBody>
      </p:sp>
      <p:sp>
        <p:nvSpPr>
          <p:cNvPr id="76805" name="Text Box 5">
            <a:extLst>
              <a:ext uri="{FF2B5EF4-FFF2-40B4-BE49-F238E27FC236}">
                <a16:creationId xmlns:a16="http://schemas.microsoft.com/office/drawing/2014/main" id="{14279A8C-18C6-4118-9060-A05BC1E56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5984875"/>
            <a:ext cx="362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Let’s see what this means…</a:t>
            </a:r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4466EEDC-E2AD-47C1-8F7A-952252596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90800"/>
            <a:ext cx="552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Find total sales after 10/1/2005 per product.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4E63027A-CF01-4DA4-93D4-9827C66A70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Grouping and Aggregation</a:t>
            </a:r>
          </a:p>
        </p:txBody>
      </p:sp>
      <p:sp>
        <p:nvSpPr>
          <p:cNvPr id="78851" name="Text Box 3">
            <a:extLst>
              <a:ext uri="{FF2B5EF4-FFF2-40B4-BE49-F238E27FC236}">
                <a16:creationId xmlns:a16="http://schemas.microsoft.com/office/drawing/2014/main" id="{01614563-C343-415D-8462-0F7B520D4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09800"/>
            <a:ext cx="84280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1. Compute the </a:t>
            </a: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and </a:t>
            </a: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clauses.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2. Group by the attributes in the </a:t>
            </a:r>
            <a:r>
              <a:rPr lang="en-US" altLang="en-US" sz="2400">
                <a:solidFill>
                  <a:schemeClr val="accent2"/>
                </a:solidFill>
              </a:rPr>
              <a:t>GROUPBY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3. Compute the </a:t>
            </a: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clause: grouped attributes and aggregates.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2A178E80-E960-47F9-98D1-7E3E610D7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1&amp;2. FROM-WHERE-GROUPBY</a:t>
            </a:r>
            <a:endParaRPr lang="en-US" altLang="en-US" sz="3200">
              <a:solidFill>
                <a:schemeClr val="tx1"/>
              </a:solidFill>
            </a:endParaRPr>
          </a:p>
        </p:txBody>
      </p:sp>
      <p:graphicFrame>
        <p:nvGraphicFramePr>
          <p:cNvPr id="286723" name="Group 3">
            <a:extLst>
              <a:ext uri="{FF2B5EF4-FFF2-40B4-BE49-F238E27FC236}">
                <a16:creationId xmlns:a16="http://schemas.microsoft.com/office/drawing/2014/main" id="{79075352-1893-4F36-9FD4-025595635552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2438400"/>
          <a:ext cx="6477000" cy="2894013"/>
        </p:xfrm>
        <a:graphic>
          <a:graphicData uri="http://schemas.openxmlformats.org/drawingml/2006/table">
            <a:tbl>
              <a:tblPr/>
              <a:tblGrid>
                <a:gridCol w="16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09CD91F-8AB5-4676-86A4-1A8AE21CB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Tables Explained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EE20BDF-15AE-40D8-80F9-74D3B4DEA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 i="1"/>
              <a:t>schema</a:t>
            </a:r>
            <a:r>
              <a:rPr lang="en-US" altLang="en-US"/>
              <a:t> of a table is the table name and its attributes: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Product(PName, Price, Category, Manfacturer)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i="1"/>
              <a:t>key</a:t>
            </a:r>
            <a:r>
              <a:rPr lang="en-US" altLang="en-US"/>
              <a:t> is an attribute whose values are unique;</a:t>
            </a:r>
            <a:br>
              <a:rPr lang="en-US" altLang="en-US"/>
            </a:br>
            <a:r>
              <a:rPr lang="en-US" altLang="en-US"/>
              <a:t>we underline a key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Product(</a:t>
            </a:r>
            <a:r>
              <a:rPr lang="en-US" altLang="en-US" u="sng">
                <a:solidFill>
                  <a:schemeClr val="accent2"/>
                </a:solidFill>
              </a:rPr>
              <a:t>PName</a:t>
            </a:r>
            <a:r>
              <a:rPr lang="en-US" altLang="en-US">
                <a:solidFill>
                  <a:schemeClr val="accent2"/>
                </a:solidFill>
              </a:rPr>
              <a:t>, Price, Category, Manfacturer)</a:t>
            </a:r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A29227F1-E074-41A2-846A-A24C1CB88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 SELECT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4CF6404C-6D07-4861-850E-DB0CAE7FC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648200"/>
            <a:ext cx="7354888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 </a:t>
            </a:r>
            <a:r>
              <a:rPr lang="en-US" altLang="en-US" sz="2400"/>
              <a:t>       product, Sum(price*quantity) AS TotalSales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      Purchase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      date &gt; ‘10/1/2005’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66"/>
                </a:solidFill>
              </a:rPr>
              <a:t>GROUP BY</a:t>
            </a:r>
            <a:r>
              <a:rPr lang="en-US" altLang="en-US" sz="2400"/>
              <a:t>  product</a:t>
            </a:r>
          </a:p>
        </p:txBody>
      </p:sp>
      <p:graphicFrame>
        <p:nvGraphicFramePr>
          <p:cNvPr id="288772" name="Group 4">
            <a:extLst>
              <a:ext uri="{FF2B5EF4-FFF2-40B4-BE49-F238E27FC236}">
                <a16:creationId xmlns:a16="http://schemas.microsoft.com/office/drawing/2014/main" id="{14A65595-EE2E-461D-8149-223A5F6B9A91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981200"/>
          <a:ext cx="4038600" cy="182880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8806" name="Group 38">
            <a:extLst>
              <a:ext uri="{FF2B5EF4-FFF2-40B4-BE49-F238E27FC236}">
                <a16:creationId xmlns:a16="http://schemas.microsoft.com/office/drawing/2014/main" id="{97109BBE-86E7-4A66-B822-0E0C0EE932F5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1905000"/>
          <a:ext cx="3429000" cy="18034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TotalSales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994" name="AutoShape 52">
            <a:extLst>
              <a:ext uri="{FF2B5EF4-FFF2-40B4-BE49-F238E27FC236}">
                <a16:creationId xmlns:a16="http://schemas.microsoft.com/office/drawing/2014/main" id="{7C349C3A-CAE4-46C3-A020-E24145496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667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4A0BA794-B67C-4C66-8BA3-6A211DE11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GROUP BY v.s. Nested Quereis</a:t>
            </a:r>
          </a:p>
        </p:txBody>
      </p:sp>
      <p:sp>
        <p:nvSpPr>
          <p:cNvPr id="84995" name="Text Box 3">
            <a:extLst>
              <a:ext uri="{FF2B5EF4-FFF2-40B4-BE49-F238E27FC236}">
                <a16:creationId xmlns:a16="http://schemas.microsoft.com/office/drawing/2014/main" id="{0076BD86-A4BC-4F61-9711-F69036A0E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0"/>
            <a:ext cx="7278688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 </a:t>
            </a:r>
            <a:r>
              <a:rPr lang="en-US" altLang="en-US" sz="2400"/>
              <a:t>      product, Sum(price*quantity) </a:t>
            </a:r>
            <a:r>
              <a:rPr lang="en-US" altLang="en-US" sz="2400">
                <a:solidFill>
                  <a:schemeClr val="accent2"/>
                </a:solidFill>
              </a:rPr>
              <a:t>AS</a:t>
            </a:r>
            <a:r>
              <a:rPr lang="en-US" altLang="en-US" sz="2400"/>
              <a:t> TotalSales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     Purchase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     date &gt; ‘10/1/2005’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5050"/>
                </a:solidFill>
              </a:rPr>
              <a:t>GROUP BY</a:t>
            </a:r>
            <a:r>
              <a:rPr lang="en-US" altLang="en-US" sz="2400"/>
              <a:t>  product</a:t>
            </a:r>
          </a:p>
        </p:txBody>
      </p:sp>
      <p:sp>
        <p:nvSpPr>
          <p:cNvPr id="84996" name="Text Box 4">
            <a:extLst>
              <a:ext uri="{FF2B5EF4-FFF2-40B4-BE49-F238E27FC236}">
                <a16:creationId xmlns:a16="http://schemas.microsoft.com/office/drawing/2014/main" id="{45D963DD-E53E-46AB-8498-776FA1927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505200"/>
            <a:ext cx="8637588" cy="302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 DISTINCT</a:t>
            </a:r>
            <a:r>
              <a:rPr lang="en-US" altLang="en-US" sz="2400"/>
              <a:t>  x.product, (</a:t>
            </a: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Sum(y.price*y.quantity)</a:t>
            </a:r>
            <a:br>
              <a:rPr lang="en-US" altLang="en-US" sz="2400"/>
            </a:br>
            <a:r>
              <a:rPr lang="en-US" altLang="en-US" sz="2400"/>
              <a:t>                                                      </a:t>
            </a: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Purchase y</a:t>
            </a:r>
            <a:br>
              <a:rPr lang="en-US" altLang="en-US" sz="2400"/>
            </a:br>
            <a:r>
              <a:rPr lang="en-US" altLang="en-US" sz="2400"/>
              <a:t>                                                      </a:t>
            </a: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x.product = y.product </a:t>
            </a:r>
            <a:br>
              <a:rPr lang="en-US" altLang="en-US" sz="2400"/>
            </a:br>
            <a:r>
              <a:rPr lang="en-US" altLang="en-US" sz="2400"/>
              <a:t>                                                                   AND y.date &gt; ‘10/1/2005’)</a:t>
            </a:r>
            <a:br>
              <a:rPr lang="en-US" altLang="en-US" sz="2400"/>
            </a:br>
            <a:r>
              <a:rPr lang="en-US" altLang="en-US" sz="2400"/>
              <a:t>                                                    </a:t>
            </a:r>
            <a:r>
              <a:rPr lang="en-US" altLang="en-US" sz="2400">
                <a:solidFill>
                  <a:schemeClr val="accent2"/>
                </a:solidFill>
              </a:rPr>
              <a:t>AS</a:t>
            </a:r>
            <a:r>
              <a:rPr lang="en-US" altLang="en-US" sz="2400"/>
              <a:t> TotalSales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     Purchase 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     x.date &gt; ‘10/1/2005’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CC84468-BF93-45AE-AAA7-93FC7292F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Example</a:t>
            </a:r>
          </a:p>
        </p:txBody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35487505-5E7C-4E33-8187-A3152668A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48000"/>
            <a:ext cx="6162675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    product,</a:t>
            </a:r>
            <a:br>
              <a:rPr lang="en-US" altLang="en-US" sz="2400"/>
            </a:br>
            <a:r>
              <a:rPr lang="en-US" altLang="en-US" sz="2400"/>
              <a:t>                     sum(price * quantity) AS SumSales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max(quantity) AS MaxQuantity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    Purchase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5050"/>
                </a:solidFill>
              </a:rPr>
              <a:t>GROUP BY</a:t>
            </a:r>
            <a:r>
              <a:rPr lang="en-US" altLang="en-US" sz="2400"/>
              <a:t> product</a:t>
            </a:r>
          </a:p>
        </p:txBody>
      </p:sp>
      <p:sp>
        <p:nvSpPr>
          <p:cNvPr id="87044" name="Oval 4">
            <a:extLst>
              <a:ext uri="{FF2B5EF4-FFF2-40B4-BE49-F238E27FC236}">
                <a16:creationId xmlns:a16="http://schemas.microsoft.com/office/drawing/2014/main" id="{F7EBC31F-079A-43AE-B686-21E4F8688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676400"/>
            <a:ext cx="2025650" cy="1136650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What does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it mean 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3C082B2B-ADAB-433B-A531-49C716B8E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HAVING Clause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D77B7478-7059-4B9A-9C6B-669195078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352800"/>
            <a:ext cx="5602288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     product, Sum(price * quantity)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     Purchase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     date &gt; ‘10/1/2005’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GROUP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BY</a:t>
            </a:r>
            <a:r>
              <a:rPr lang="en-US" altLang="en-US" sz="2400"/>
              <a:t> product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66"/>
                </a:solidFill>
              </a:rPr>
              <a:t>HAVING</a:t>
            </a:r>
            <a:r>
              <a:rPr lang="en-US" altLang="en-US" sz="2400"/>
              <a:t>      Sum(quantity) &gt; 30</a:t>
            </a:r>
          </a:p>
        </p:txBody>
      </p:sp>
      <p:sp>
        <p:nvSpPr>
          <p:cNvPr id="89092" name="Text Box 4">
            <a:extLst>
              <a:ext uri="{FF2B5EF4-FFF2-40B4-BE49-F238E27FC236}">
                <a16:creationId xmlns:a16="http://schemas.microsoft.com/office/drawing/2014/main" id="{FDF31BB8-D810-4276-B1E4-0ABE3244E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74469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Same query, except that we consider only products that had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at least 100 buyers.</a:t>
            </a:r>
          </a:p>
        </p:txBody>
      </p:sp>
      <p:sp>
        <p:nvSpPr>
          <p:cNvPr id="89093" name="Text Box 5">
            <a:extLst>
              <a:ext uri="{FF2B5EF4-FFF2-40B4-BE49-F238E27FC236}">
                <a16:creationId xmlns:a16="http://schemas.microsoft.com/office/drawing/2014/main" id="{B49D02F0-771A-424C-8AAC-AE8EFC8E2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603875"/>
            <a:ext cx="649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HAVING clause contains conditions on aggregates.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390A7BBF-9865-4C6A-833C-822A1B093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 form of Grouping and Aggregation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FA956106-127B-4837-B444-7A1EF08D9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SELECT</a:t>
            </a:r>
            <a:r>
              <a:rPr lang="en-US" altLang="en-US" sz="2800"/>
              <a:t>   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FROM</a:t>
            </a:r>
            <a:r>
              <a:rPr lang="en-US" altLang="en-US" sz="2800"/>
              <a:t>       R</a:t>
            </a:r>
            <a:r>
              <a:rPr lang="en-US" altLang="en-US" sz="2800" baseline="-25000"/>
              <a:t>1</a:t>
            </a:r>
            <a:r>
              <a:rPr lang="en-US" altLang="en-US" sz="2800"/>
              <a:t>,…,R</a:t>
            </a:r>
            <a:r>
              <a:rPr lang="en-US" altLang="en-US" sz="2800" baseline="-25000"/>
              <a:t>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WHERE</a:t>
            </a:r>
            <a:r>
              <a:rPr lang="en-US" altLang="en-US" sz="2800"/>
              <a:t>    C1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GROUP BY</a:t>
            </a:r>
            <a:r>
              <a:rPr lang="en-US" altLang="en-US" sz="2800"/>
              <a:t> a</a:t>
            </a:r>
            <a:r>
              <a:rPr lang="en-US" altLang="en-US" sz="2800" baseline="-25000"/>
              <a:t>1</a:t>
            </a:r>
            <a:r>
              <a:rPr lang="en-US" altLang="en-US" sz="2800"/>
              <a:t>,…,a</a:t>
            </a:r>
            <a:r>
              <a:rPr lang="en-US" altLang="en-US" sz="2800" baseline="-25000"/>
              <a:t>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HAVING</a:t>
            </a:r>
            <a:r>
              <a:rPr lang="en-US" altLang="en-US" sz="2800"/>
              <a:t>     C2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S = may contain attributes a</a:t>
            </a:r>
            <a:r>
              <a:rPr lang="en-US" altLang="en-US" sz="2000" baseline="-25000"/>
              <a:t>1</a:t>
            </a:r>
            <a:r>
              <a:rPr lang="en-US" altLang="en-US" sz="2000"/>
              <a:t>,…,a</a:t>
            </a:r>
            <a:r>
              <a:rPr lang="en-US" altLang="en-US" sz="2000" baseline="-25000"/>
              <a:t>k</a:t>
            </a:r>
            <a:r>
              <a:rPr lang="en-US" altLang="en-US" sz="2000"/>
              <a:t> and/or any aggregates but NO OTHER ATTRIBUTES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C1 = is any condition on the attributes in R</a:t>
            </a:r>
            <a:r>
              <a:rPr lang="en-US" altLang="en-US" sz="2000" baseline="-25000"/>
              <a:t>1</a:t>
            </a:r>
            <a:r>
              <a:rPr lang="en-US" altLang="en-US" sz="2000"/>
              <a:t>,…,R</a:t>
            </a:r>
            <a:r>
              <a:rPr lang="en-US" altLang="en-US" sz="2000" baseline="-25000"/>
              <a:t>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C2 = is any condition on aggregate expressions</a:t>
            </a:r>
          </a:p>
        </p:txBody>
      </p:sp>
      <p:sp>
        <p:nvSpPr>
          <p:cNvPr id="91140" name="AutoShape 4">
            <a:extLst>
              <a:ext uri="{FF2B5EF4-FFF2-40B4-BE49-F238E27FC236}">
                <a16:creationId xmlns:a16="http://schemas.microsoft.com/office/drawing/2014/main" id="{E4FB37E7-FB5B-45DE-B13E-8699E9E22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276600"/>
            <a:ext cx="1330325" cy="619125"/>
          </a:xfrm>
          <a:prstGeom prst="wedgeEllipseCallout">
            <a:avLst>
              <a:gd name="adj1" fmla="val -28282"/>
              <a:gd name="adj2" fmla="val 185130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Why 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C80ED126-B85C-47F8-8042-A8EBB2649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 form of Grouping and Aggregation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08E72578-F120-4618-AF38-7EF843146C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4114800"/>
            <a:ext cx="7785100" cy="2209800"/>
          </a:xfrm>
          <a:noFill/>
        </p:spPr>
        <p:txBody>
          <a:bodyPr wrap="none">
            <a:spAutoFit/>
          </a:bodyPr>
          <a:lstStyle/>
          <a:p>
            <a:pPr marL="609600" indent="-609600" eaLnBrk="1" hangingPunct="1">
              <a:buFontTx/>
              <a:buNone/>
            </a:pPr>
            <a:r>
              <a:rPr lang="en-US" altLang="en-US" sz="2400"/>
              <a:t>Evaluation steps: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/>
              <a:t>Evaluate FROM-WHERE, apply condition C1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/>
              <a:t>Group by the attributes a</a:t>
            </a:r>
            <a:r>
              <a:rPr lang="en-US" altLang="en-US" sz="2400" baseline="-25000"/>
              <a:t>1</a:t>
            </a:r>
            <a:r>
              <a:rPr lang="en-US" altLang="en-US" sz="2400"/>
              <a:t>,…,a</a:t>
            </a:r>
            <a:r>
              <a:rPr lang="en-US" altLang="en-US" sz="2400" baseline="-25000"/>
              <a:t>k</a:t>
            </a:r>
            <a:r>
              <a:rPr lang="en-US" altLang="en-US" baseline="-25000"/>
              <a:t> </a:t>
            </a:r>
            <a:endParaRPr lang="en-US" altLang="en-US" sz="2400"/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/>
              <a:t>Apply condition C2 to each group (may have aggregates)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/>
              <a:t>Compute aggregates in S and return the result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9E6E038B-5BAA-4D54-AA45-ECB273218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981200"/>
            <a:ext cx="2733675" cy="20367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 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  R</a:t>
            </a:r>
            <a:r>
              <a:rPr lang="en-US" altLang="en-US" sz="2400" baseline="-25000"/>
              <a:t>1</a:t>
            </a:r>
            <a:r>
              <a:rPr lang="en-US" altLang="en-US" sz="2400"/>
              <a:t>,…,R</a:t>
            </a:r>
            <a:r>
              <a:rPr lang="en-US" altLang="en-US" sz="2400" baseline="-25000"/>
              <a:t>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  C1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GROUP BY</a:t>
            </a:r>
            <a:r>
              <a:rPr lang="en-US" altLang="en-US" sz="2400"/>
              <a:t> a</a:t>
            </a:r>
            <a:r>
              <a:rPr lang="en-US" altLang="en-US" sz="2400" baseline="-25000"/>
              <a:t>1</a:t>
            </a:r>
            <a:r>
              <a:rPr lang="en-US" altLang="en-US" sz="2400"/>
              <a:t>,…,a</a:t>
            </a:r>
            <a:r>
              <a:rPr lang="en-US" altLang="en-US" sz="2400" baseline="-25000"/>
              <a:t>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HAVING</a:t>
            </a:r>
            <a:r>
              <a:rPr lang="en-US" altLang="en-US" sz="2400"/>
              <a:t>     C2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26356B00-649E-4629-8C41-33EEE5C86F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Advanced SQLizing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17A34AD6-DC75-4DF7-B518-BC4FC815A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marL="609600" indent="-609600" eaLnBrk="1" hangingPunct="1">
              <a:buFont typeface="Times" panose="02020603050405020304" pitchFamily="18" charset="0"/>
              <a:buAutoNum type="arabicPeriod"/>
            </a:pPr>
            <a:r>
              <a:rPr lang="en-US" altLang="en-US"/>
              <a:t>Getting around INTERSECT and EXCEPT</a:t>
            </a:r>
          </a:p>
          <a:p>
            <a:pPr marL="609600" indent="-609600" eaLnBrk="1" hangingPunct="1">
              <a:buFont typeface="Times" panose="02020603050405020304" pitchFamily="18" charset="0"/>
              <a:buAutoNum type="arabicPeriod"/>
            </a:pPr>
            <a:endParaRPr lang="en-US" altLang="en-US"/>
          </a:p>
          <a:p>
            <a:pPr marL="609600" indent="-609600" eaLnBrk="1" hangingPunct="1">
              <a:buFont typeface="Times" panose="02020603050405020304" pitchFamily="18" charset="0"/>
              <a:buAutoNum type="arabicPeriod"/>
            </a:pPr>
            <a:r>
              <a:rPr lang="en-US" altLang="en-US"/>
              <a:t>Quantifiers</a:t>
            </a:r>
          </a:p>
          <a:p>
            <a:pPr marL="609600" indent="-609600" eaLnBrk="1" hangingPunct="1">
              <a:buFont typeface="Times" panose="02020603050405020304" pitchFamily="18" charset="0"/>
              <a:buAutoNum type="arabicPeriod"/>
            </a:pPr>
            <a:endParaRPr lang="en-US" altLang="en-US"/>
          </a:p>
          <a:p>
            <a:pPr marL="609600" indent="-609600" eaLnBrk="1" hangingPunct="1">
              <a:buFont typeface="Times" panose="02020603050405020304" pitchFamily="18" charset="0"/>
              <a:buAutoNum type="arabicPeriod"/>
            </a:pPr>
            <a:r>
              <a:rPr lang="en-US" altLang="en-US"/>
              <a:t>Aggregation v.s. subqueries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319D059E-EE54-464D-A39E-4E5742333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 INTERSECT and EXCEPT: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D55824C9-F4C5-4D1C-B37B-1C4FB07E7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2219325" cy="1474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(SELECT</a:t>
            </a:r>
            <a:r>
              <a:rPr lang="en-US" altLang="en-US" sz="2000"/>
              <a:t> R.A, R.B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FROM</a:t>
            </a:r>
            <a:r>
              <a:rPr lang="en-US" altLang="en-US" sz="2000"/>
              <a:t>    R)</a:t>
            </a:r>
            <a:br>
              <a:rPr lang="en-US" altLang="en-US" sz="2000"/>
            </a:br>
            <a:r>
              <a:rPr lang="en-US" altLang="en-US" sz="2000"/>
              <a:t>    </a:t>
            </a:r>
            <a:r>
              <a:rPr lang="en-US" altLang="en-US" sz="2000">
                <a:solidFill>
                  <a:srgbClr val="FF5050"/>
                </a:solidFill>
              </a:rPr>
              <a:t>INTERSECT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(SELECT</a:t>
            </a:r>
            <a:r>
              <a:rPr lang="en-US" altLang="en-US" sz="2000"/>
              <a:t> S.A, S.B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FROM</a:t>
            </a:r>
            <a:r>
              <a:rPr lang="en-US" altLang="en-US" sz="2000"/>
              <a:t>    S)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CEFD8ACF-2502-435D-92F0-2659D492C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286000"/>
            <a:ext cx="4875213" cy="174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SELECT</a:t>
            </a:r>
            <a:r>
              <a:rPr lang="en-US" altLang="en-US" sz="2000"/>
              <a:t> R.A, R.B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FROM</a:t>
            </a:r>
            <a:r>
              <a:rPr lang="en-US" altLang="en-US" sz="2000"/>
              <a:t>    R</a:t>
            </a:r>
            <a:br>
              <a:rPr lang="en-US" altLang="en-US" sz="2000"/>
            </a:br>
            <a:r>
              <a:rPr lang="en-US" altLang="en-US" sz="2000">
                <a:solidFill>
                  <a:schemeClr val="accent2"/>
                </a:solidFill>
              </a:rPr>
              <a:t>WHERE</a:t>
            </a:r>
            <a:br>
              <a:rPr lang="en-US" altLang="en-US" sz="2000"/>
            </a:br>
            <a:r>
              <a:rPr lang="en-US" altLang="en-US" sz="2000"/>
              <a:t>     </a:t>
            </a:r>
            <a:r>
              <a:rPr lang="en-US" altLang="en-US" sz="2000">
                <a:solidFill>
                  <a:srgbClr val="FF5050"/>
                </a:solidFill>
              </a:rPr>
              <a:t>EXISTS</a:t>
            </a:r>
            <a:r>
              <a:rPr lang="en-US" altLang="en-US" sz="2000"/>
              <a:t>(</a:t>
            </a:r>
            <a:r>
              <a:rPr lang="en-US" altLang="en-US" sz="2000">
                <a:solidFill>
                  <a:schemeClr val="accent2"/>
                </a:solidFill>
              </a:rPr>
              <a:t>SELECT</a:t>
            </a:r>
            <a:r>
              <a:rPr lang="en-US" altLang="en-US" sz="2000"/>
              <a:t> *</a:t>
            </a:r>
            <a:br>
              <a:rPr lang="en-US" altLang="en-US" sz="2000"/>
            </a:br>
            <a:r>
              <a:rPr lang="en-US" altLang="en-US" sz="2000"/>
              <a:t>                    </a:t>
            </a:r>
            <a:r>
              <a:rPr lang="en-US" altLang="en-US" sz="2000">
                <a:solidFill>
                  <a:schemeClr val="accent2"/>
                </a:solidFill>
              </a:rPr>
              <a:t>FROM</a:t>
            </a:r>
            <a:r>
              <a:rPr lang="en-US" altLang="en-US" sz="2000"/>
              <a:t> S</a:t>
            </a:r>
            <a:br>
              <a:rPr lang="en-US" altLang="en-US" sz="2000"/>
            </a:br>
            <a:r>
              <a:rPr lang="en-US" altLang="en-US" sz="2000"/>
              <a:t>                    </a:t>
            </a:r>
            <a:r>
              <a:rPr lang="en-US" altLang="en-US" sz="2000">
                <a:solidFill>
                  <a:schemeClr val="accent2"/>
                </a:solidFill>
              </a:rPr>
              <a:t>WHERE</a:t>
            </a:r>
            <a:r>
              <a:rPr lang="en-US" altLang="en-US" sz="2000"/>
              <a:t> R.A=S.A and R.B=S.B)</a:t>
            </a:r>
          </a:p>
        </p:txBody>
      </p:sp>
      <p:sp>
        <p:nvSpPr>
          <p:cNvPr id="303109" name="AutoShape 5">
            <a:extLst>
              <a:ext uri="{FF2B5EF4-FFF2-40B4-BE49-F238E27FC236}">
                <a16:creationId xmlns:a16="http://schemas.microsoft.com/office/drawing/2014/main" id="{BFAF9F65-0CD5-4B62-82EC-C4B46C459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95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7286" name="Rectangle 6">
            <a:extLst>
              <a:ext uri="{FF2B5EF4-FFF2-40B4-BE49-F238E27FC236}">
                <a16:creationId xmlns:a16="http://schemas.microsoft.com/office/drawing/2014/main" id="{A654573C-A9C4-4197-8587-5A0535234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495800"/>
            <a:ext cx="2219325" cy="1474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(SELECT</a:t>
            </a:r>
            <a:r>
              <a:rPr lang="en-US" altLang="en-US" sz="2000"/>
              <a:t> R.A, R.B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FROM</a:t>
            </a:r>
            <a:r>
              <a:rPr lang="en-US" altLang="en-US" sz="2000"/>
              <a:t>    R)</a:t>
            </a:r>
            <a:br>
              <a:rPr lang="en-US" altLang="en-US" sz="2000"/>
            </a:br>
            <a:r>
              <a:rPr lang="en-US" altLang="en-US" sz="2000"/>
              <a:t>    </a:t>
            </a:r>
            <a:r>
              <a:rPr lang="en-US" altLang="en-US" sz="2000">
                <a:solidFill>
                  <a:srgbClr val="FF5050"/>
                </a:solidFill>
              </a:rPr>
              <a:t>EXCEPT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(SELECT</a:t>
            </a:r>
            <a:r>
              <a:rPr lang="en-US" altLang="en-US" sz="2000"/>
              <a:t> S.A, S.B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FROM</a:t>
            </a:r>
            <a:r>
              <a:rPr lang="en-US" altLang="en-US" sz="2000"/>
              <a:t>    S)</a:t>
            </a:r>
          </a:p>
        </p:txBody>
      </p:sp>
      <p:sp>
        <p:nvSpPr>
          <p:cNvPr id="303111" name="Rectangle 7">
            <a:extLst>
              <a:ext uri="{FF2B5EF4-FFF2-40B4-BE49-F238E27FC236}">
                <a16:creationId xmlns:a16="http://schemas.microsoft.com/office/drawing/2014/main" id="{44279FFE-98B2-4ECD-A1E6-AC78A4043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95800"/>
            <a:ext cx="4875213" cy="174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SELECT</a:t>
            </a:r>
            <a:r>
              <a:rPr lang="en-US" altLang="en-US" sz="2000"/>
              <a:t> R.A, R.B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FROM</a:t>
            </a:r>
            <a:r>
              <a:rPr lang="en-US" altLang="en-US" sz="2000"/>
              <a:t>    R</a:t>
            </a:r>
            <a:br>
              <a:rPr lang="en-US" altLang="en-US" sz="2000"/>
            </a:br>
            <a:r>
              <a:rPr lang="en-US" altLang="en-US" sz="2000">
                <a:solidFill>
                  <a:schemeClr val="accent2"/>
                </a:solidFill>
              </a:rPr>
              <a:t>WHERE</a:t>
            </a:r>
            <a:br>
              <a:rPr lang="en-US" altLang="en-US" sz="2000"/>
            </a:br>
            <a:r>
              <a:rPr lang="en-US" altLang="en-US" sz="2000"/>
              <a:t>   </a:t>
            </a:r>
            <a:r>
              <a:rPr lang="en-US" altLang="en-US" sz="2000">
                <a:solidFill>
                  <a:srgbClr val="FF5050"/>
                </a:solidFill>
              </a:rPr>
              <a:t>NOT</a:t>
            </a:r>
            <a:r>
              <a:rPr lang="en-US" altLang="en-US" sz="2000"/>
              <a:t>  </a:t>
            </a:r>
            <a:r>
              <a:rPr lang="en-US" altLang="en-US" sz="2000">
                <a:solidFill>
                  <a:srgbClr val="FF5050"/>
                </a:solidFill>
              </a:rPr>
              <a:t>EXISTS</a:t>
            </a:r>
            <a:r>
              <a:rPr lang="en-US" altLang="en-US" sz="2000"/>
              <a:t>(</a:t>
            </a:r>
            <a:r>
              <a:rPr lang="en-US" altLang="en-US" sz="2000">
                <a:solidFill>
                  <a:schemeClr val="accent2"/>
                </a:solidFill>
              </a:rPr>
              <a:t>SELECT</a:t>
            </a:r>
            <a:r>
              <a:rPr lang="en-US" altLang="en-US" sz="2000"/>
              <a:t> *</a:t>
            </a:r>
            <a:br>
              <a:rPr lang="en-US" altLang="en-US" sz="2000"/>
            </a:br>
            <a:r>
              <a:rPr lang="en-US" altLang="en-US" sz="2000"/>
              <a:t>                    </a:t>
            </a:r>
            <a:r>
              <a:rPr lang="en-US" altLang="en-US" sz="2000">
                <a:solidFill>
                  <a:schemeClr val="accent2"/>
                </a:solidFill>
              </a:rPr>
              <a:t>FROM</a:t>
            </a:r>
            <a:r>
              <a:rPr lang="en-US" altLang="en-US" sz="2000"/>
              <a:t> S</a:t>
            </a:r>
            <a:br>
              <a:rPr lang="en-US" altLang="en-US" sz="2000"/>
            </a:br>
            <a:r>
              <a:rPr lang="en-US" altLang="en-US" sz="2000"/>
              <a:t>                    </a:t>
            </a:r>
            <a:r>
              <a:rPr lang="en-US" altLang="en-US" sz="2000">
                <a:solidFill>
                  <a:schemeClr val="accent2"/>
                </a:solidFill>
              </a:rPr>
              <a:t>WHERE</a:t>
            </a:r>
            <a:r>
              <a:rPr lang="en-US" altLang="en-US" sz="2000"/>
              <a:t> R.A=S.A and R.B=S.B)</a:t>
            </a:r>
          </a:p>
        </p:txBody>
      </p:sp>
      <p:sp>
        <p:nvSpPr>
          <p:cNvPr id="303112" name="AutoShape 8">
            <a:extLst>
              <a:ext uri="{FF2B5EF4-FFF2-40B4-BE49-F238E27FC236}">
                <a16:creationId xmlns:a16="http://schemas.microsoft.com/office/drawing/2014/main" id="{9CA744CB-249B-427C-AA76-59F7396D2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054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03113" name="AutoShape 9">
            <a:extLst>
              <a:ext uri="{FF2B5EF4-FFF2-40B4-BE49-F238E27FC236}">
                <a16:creationId xmlns:a16="http://schemas.microsoft.com/office/drawing/2014/main" id="{19B2F7FF-C049-4EA6-A77A-7914AEDF2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143000"/>
            <a:ext cx="2468563" cy="1831975"/>
          </a:xfrm>
          <a:prstGeom prst="wedgeEllipseCallout">
            <a:avLst>
              <a:gd name="adj1" fmla="val -59167"/>
              <a:gd name="adj2" fmla="val 44801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If R, S have no</a:t>
            </a:r>
            <a:br>
              <a:rPr lang="en-US" altLang="en-US" sz="1600"/>
            </a:br>
            <a:r>
              <a:rPr lang="en-US" altLang="en-US" sz="1600"/>
              <a:t>duplicates, then can</a:t>
            </a:r>
            <a:br>
              <a:rPr lang="en-US" altLang="en-US" sz="1600"/>
            </a:br>
            <a:r>
              <a:rPr lang="en-US" altLang="en-US" sz="1600"/>
              <a:t>write without</a:t>
            </a:r>
            <a:br>
              <a:rPr lang="en-US" altLang="en-US" sz="1600"/>
            </a:br>
            <a:r>
              <a:rPr lang="en-US" altLang="en-US" sz="1600"/>
              <a:t>subqueries</a:t>
            </a:r>
            <a:br>
              <a:rPr lang="en-US" altLang="en-US" sz="1600"/>
            </a:br>
            <a:r>
              <a:rPr lang="en-US" altLang="en-US" sz="1600"/>
              <a:t>(HOW ?)</a:t>
            </a:r>
          </a:p>
        </p:txBody>
      </p:sp>
      <p:sp>
        <p:nvSpPr>
          <p:cNvPr id="97290" name="AutoShape 10">
            <a:extLst>
              <a:ext uri="{FF2B5EF4-FFF2-40B4-BE49-F238E27FC236}">
                <a16:creationId xmlns:a16="http://schemas.microsoft.com/office/drawing/2014/main" id="{9DE0926B-D410-4423-9D15-458719076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152400"/>
            <a:ext cx="6018212" cy="508000"/>
          </a:xfrm>
          <a:prstGeom prst="roundRect">
            <a:avLst>
              <a:gd name="adj" fmla="val 16667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INTERSECT and EXCEPT: not in SQL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8" grpId="0" animBg="1" autoUpdateAnimBg="0"/>
      <p:bldP spid="303109" grpId="0" animBg="1"/>
      <p:bldP spid="303111" grpId="0" animBg="1" autoUpdateAnimBg="0"/>
      <p:bldP spid="303112" grpId="0" animBg="1"/>
      <p:bldP spid="303113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ACCC9C9B-5B93-4BF0-A13F-882A8AF7A9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 Quantifiers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9382B075-22E2-4519-9A2D-43CC8B0E2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057400"/>
            <a:ext cx="4406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Product ( pname,  price, company)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Company( cname, city)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C8974FD0-3168-4175-B30D-ABC1D68A3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352800"/>
            <a:ext cx="7704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Find all companies that make </a:t>
            </a:r>
            <a:r>
              <a:rPr lang="en-US" altLang="en-US" sz="2400" u="sng"/>
              <a:t>some</a:t>
            </a:r>
            <a:r>
              <a:rPr lang="en-US" altLang="en-US" sz="2400"/>
              <a:t> products with price &lt; 100</a:t>
            </a:r>
          </a:p>
        </p:txBody>
      </p:sp>
      <p:sp>
        <p:nvSpPr>
          <p:cNvPr id="305157" name="Rectangle 5">
            <a:extLst>
              <a:ext uri="{FF2B5EF4-FFF2-40B4-BE49-F238E27FC236}">
                <a16:creationId xmlns:a16="http://schemas.microsoft.com/office/drawing/2014/main" id="{2910C3AD-947D-437D-858D-2DE5D7B16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48200"/>
            <a:ext cx="7499350" cy="925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SELECT DISTINCT</a:t>
            </a:r>
            <a:r>
              <a:rPr lang="en-US" altLang="en-US" sz="2000"/>
              <a:t>  Company.cname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FROM</a:t>
            </a:r>
            <a:r>
              <a:rPr lang="en-US" altLang="en-US" sz="2000"/>
              <a:t>     Company, Product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WHERE</a:t>
            </a:r>
            <a:r>
              <a:rPr lang="en-US" altLang="en-US" sz="2000"/>
              <a:t>  Company.cname = Product.company and Product.price &lt; 100</a:t>
            </a:r>
          </a:p>
        </p:txBody>
      </p:sp>
      <p:sp>
        <p:nvSpPr>
          <p:cNvPr id="305158" name="Text Box 6">
            <a:extLst>
              <a:ext uri="{FF2B5EF4-FFF2-40B4-BE49-F238E27FC236}">
                <a16:creationId xmlns:a16="http://schemas.microsoft.com/office/drawing/2014/main" id="{62389820-D0A9-4719-B07D-F1562DED6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5884863"/>
            <a:ext cx="3641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5050"/>
                </a:solidFill>
              </a:rPr>
              <a:t>Existential: easy  ! </a:t>
            </a:r>
            <a:r>
              <a:rPr lang="en-US" altLang="en-US">
                <a:solidFill>
                  <a:srgbClr val="FF5050"/>
                </a:solidFill>
                <a:sym typeface="Wingdings" panose="05000000000000000000" pitchFamily="2" charset="2"/>
              </a:rPr>
              <a:t></a:t>
            </a:r>
            <a:endParaRPr lang="en-US" altLang="en-US">
              <a:solidFill>
                <a:srgbClr val="FF5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animBg="1" autoUpdateAnimBg="0"/>
      <p:bldP spid="30515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92D537AC-832B-452D-A18E-FA17EB778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 Quantifiers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3DA5F4AD-98BD-4A49-9089-A5DA761DD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057400"/>
            <a:ext cx="4406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Product ( pname,  price, company)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Company( cname, city)</a:t>
            </a:r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78B5D840-2E11-4CD9-9081-B5840C905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95800"/>
            <a:ext cx="7526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Find all companies s.t. </a:t>
            </a:r>
            <a:r>
              <a:rPr lang="en-US" altLang="en-US" sz="2400" u="sng"/>
              <a:t>all</a:t>
            </a:r>
            <a:r>
              <a:rPr lang="en-US" altLang="en-US" sz="2400"/>
              <a:t> of their products have price &lt; 100</a:t>
            </a:r>
          </a:p>
        </p:txBody>
      </p:sp>
      <p:sp>
        <p:nvSpPr>
          <p:cNvPr id="101381" name="Text Box 5">
            <a:extLst>
              <a:ext uri="{FF2B5EF4-FFF2-40B4-BE49-F238E27FC236}">
                <a16:creationId xmlns:a16="http://schemas.microsoft.com/office/drawing/2014/main" id="{599D185B-9C2B-47CA-8552-D74F52CDB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562600"/>
            <a:ext cx="348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5050"/>
                </a:solidFill>
              </a:rPr>
              <a:t>Universal: hard !  </a:t>
            </a:r>
            <a:r>
              <a:rPr lang="en-US" altLang="en-US">
                <a:solidFill>
                  <a:srgbClr val="FF5050"/>
                </a:solidFill>
                <a:sym typeface="Wingdings" panose="05000000000000000000" pitchFamily="2" charset="2"/>
              </a:rPr>
              <a:t></a:t>
            </a:r>
            <a:endParaRPr lang="en-US" altLang="en-US">
              <a:solidFill>
                <a:srgbClr val="FF5050"/>
              </a:solidFill>
            </a:endParaRPr>
          </a:p>
        </p:txBody>
      </p:sp>
      <p:sp>
        <p:nvSpPr>
          <p:cNvPr id="101382" name="Text Box 6">
            <a:extLst>
              <a:ext uri="{FF2B5EF4-FFF2-40B4-BE49-F238E27FC236}">
                <a16:creationId xmlns:a16="http://schemas.microsoft.com/office/drawing/2014/main" id="{B0F8B041-FC49-422B-A11D-C9B98D1F9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7602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Find all companies that make </a:t>
            </a:r>
            <a:r>
              <a:rPr lang="en-US" altLang="en-US" sz="2400" u="sng"/>
              <a:t>only</a:t>
            </a:r>
            <a:r>
              <a:rPr lang="en-US" altLang="en-US" sz="2400"/>
              <a:t> products with price &lt; 100</a:t>
            </a:r>
          </a:p>
        </p:txBody>
      </p:sp>
      <p:sp>
        <p:nvSpPr>
          <p:cNvPr id="101383" name="Rectangle 7">
            <a:extLst>
              <a:ext uri="{FF2B5EF4-FFF2-40B4-BE49-F238E27FC236}">
                <a16:creationId xmlns:a16="http://schemas.microsoft.com/office/drawing/2014/main" id="{AB32FD8E-085B-428E-9B1D-320A84C3A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886200"/>
            <a:ext cx="122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same as: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7C9679F-1FA0-4C58-974B-4653D0EA5A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Types in SQL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6C512D1-1BAF-47F9-82BE-9FB7B1E92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Sample types: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Characters: CHAR(20), VARCHAR(50)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Numbers: INT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CF18865A-FF35-48F5-B47A-36C514A7D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 Quantifiers</a:t>
            </a:r>
          </a:p>
        </p:txBody>
      </p:sp>
      <p:sp>
        <p:nvSpPr>
          <p:cNvPr id="103427" name="Text Box 3">
            <a:extLst>
              <a:ext uri="{FF2B5EF4-FFF2-40B4-BE49-F238E27FC236}">
                <a16:creationId xmlns:a16="http://schemas.microsoft.com/office/drawing/2014/main" id="{EB2D15AA-5357-4556-8354-976998206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343400"/>
            <a:ext cx="750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2. Find all companies s.t. </a:t>
            </a:r>
            <a:r>
              <a:rPr lang="en-US" altLang="en-US" sz="2400" u="sng"/>
              <a:t>all</a:t>
            </a:r>
            <a:r>
              <a:rPr lang="en-US" altLang="en-US" sz="2400"/>
              <a:t> their products have price &lt; 100</a:t>
            </a:r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FD10CE87-FC0D-4C28-944C-9384384D0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8800"/>
            <a:ext cx="706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1. Find </a:t>
            </a:r>
            <a:r>
              <a:rPr lang="en-US" altLang="en-US" sz="2400" i="1"/>
              <a:t>the other </a:t>
            </a:r>
            <a:r>
              <a:rPr lang="en-US" altLang="en-US" sz="2400"/>
              <a:t>companies: i.e. s.t. </a:t>
            </a:r>
            <a:r>
              <a:rPr lang="en-US" altLang="en-US" sz="2400" u="sng"/>
              <a:t>some</a:t>
            </a:r>
            <a:r>
              <a:rPr lang="en-US" altLang="en-US" sz="2400"/>
              <a:t> product </a:t>
            </a:r>
            <a:r>
              <a:rPr lang="en-US" altLang="en-US" sz="2400">
                <a:sym typeface="Symbol" panose="05050102010706020507" pitchFamily="18" charset="2"/>
              </a:rPr>
              <a:t></a:t>
            </a:r>
            <a:r>
              <a:rPr lang="en-US" altLang="en-US" sz="2400"/>
              <a:t> 100</a:t>
            </a:r>
          </a:p>
        </p:txBody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F996953C-C234-45F0-BE2B-1675F35A9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8400"/>
            <a:ext cx="6483350" cy="1474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SELECT DISTINCT</a:t>
            </a:r>
            <a:r>
              <a:rPr lang="en-US" altLang="en-US" sz="2000"/>
              <a:t>  Company.cname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FROM</a:t>
            </a:r>
            <a:r>
              <a:rPr lang="en-US" altLang="en-US" sz="2000"/>
              <a:t>     Company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WHERE</a:t>
            </a:r>
            <a:r>
              <a:rPr lang="en-US" altLang="en-US" sz="2000"/>
              <a:t>  Company.cname </a:t>
            </a:r>
            <a:r>
              <a:rPr lang="en-US" altLang="en-US" sz="2000">
                <a:solidFill>
                  <a:schemeClr val="accent2"/>
                </a:solidFill>
              </a:rPr>
              <a:t>IN</a:t>
            </a:r>
            <a:r>
              <a:rPr lang="en-US" altLang="en-US" sz="2000"/>
              <a:t> (</a:t>
            </a:r>
            <a:r>
              <a:rPr lang="en-US" altLang="en-US" sz="2000">
                <a:solidFill>
                  <a:schemeClr val="accent2"/>
                </a:solidFill>
              </a:rPr>
              <a:t>SELECT</a:t>
            </a:r>
            <a:r>
              <a:rPr lang="en-US" altLang="en-US" sz="2000"/>
              <a:t> Product.company</a:t>
            </a:r>
            <a:br>
              <a:rPr lang="en-US" altLang="en-US" sz="2000"/>
            </a:br>
            <a:r>
              <a:rPr lang="en-US" altLang="en-US" sz="2000"/>
              <a:t>                                                   </a:t>
            </a:r>
            <a:r>
              <a:rPr lang="en-US" altLang="en-US" sz="2000">
                <a:solidFill>
                  <a:schemeClr val="accent2"/>
                </a:solidFill>
              </a:rPr>
              <a:t>FROM</a:t>
            </a:r>
            <a:r>
              <a:rPr lang="en-US" altLang="en-US" sz="2000"/>
              <a:t> Product</a:t>
            </a:r>
            <a:br>
              <a:rPr lang="en-US" altLang="en-US" sz="2000"/>
            </a:br>
            <a:r>
              <a:rPr lang="en-US" altLang="en-US" sz="2000"/>
              <a:t>                                                   </a:t>
            </a:r>
            <a:r>
              <a:rPr lang="en-US" altLang="en-US" sz="2000">
                <a:solidFill>
                  <a:schemeClr val="accent2"/>
                </a:solidFill>
              </a:rPr>
              <a:t>WHERE</a:t>
            </a:r>
            <a:r>
              <a:rPr lang="en-US" altLang="en-US" sz="2000"/>
              <a:t> Produc.price &gt;= 100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B93BB773-5535-464F-828D-06B55BF5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953000"/>
            <a:ext cx="7054850" cy="1474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SELECT DISTINCT</a:t>
            </a:r>
            <a:r>
              <a:rPr lang="en-US" altLang="en-US" sz="2000"/>
              <a:t>  Company.cname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FROM</a:t>
            </a:r>
            <a:r>
              <a:rPr lang="en-US" altLang="en-US" sz="2000"/>
              <a:t>     Company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WHERE</a:t>
            </a:r>
            <a:r>
              <a:rPr lang="en-US" altLang="en-US" sz="2000"/>
              <a:t>  Company.cname </a:t>
            </a:r>
            <a:r>
              <a:rPr lang="en-US" altLang="en-US" sz="2000">
                <a:solidFill>
                  <a:schemeClr val="accent2"/>
                </a:solidFill>
              </a:rPr>
              <a:t>NOT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chemeClr val="accent2"/>
                </a:solidFill>
              </a:rPr>
              <a:t>IN</a:t>
            </a:r>
            <a:r>
              <a:rPr lang="en-US" altLang="en-US" sz="2000"/>
              <a:t> (</a:t>
            </a:r>
            <a:r>
              <a:rPr lang="en-US" altLang="en-US" sz="2000">
                <a:solidFill>
                  <a:schemeClr val="accent2"/>
                </a:solidFill>
              </a:rPr>
              <a:t>SELECT</a:t>
            </a:r>
            <a:r>
              <a:rPr lang="en-US" altLang="en-US" sz="2000"/>
              <a:t> Product.company</a:t>
            </a:r>
            <a:br>
              <a:rPr lang="en-US" altLang="en-US" sz="2000"/>
            </a:br>
            <a:r>
              <a:rPr lang="en-US" altLang="en-US" sz="2000"/>
              <a:t>                                                            </a:t>
            </a:r>
            <a:r>
              <a:rPr lang="en-US" altLang="en-US" sz="2000">
                <a:solidFill>
                  <a:schemeClr val="accent2"/>
                </a:solidFill>
              </a:rPr>
              <a:t>FROM</a:t>
            </a:r>
            <a:r>
              <a:rPr lang="en-US" altLang="en-US" sz="2000"/>
              <a:t> Product</a:t>
            </a:r>
            <a:br>
              <a:rPr lang="en-US" altLang="en-US" sz="2000"/>
            </a:br>
            <a:r>
              <a:rPr lang="en-US" altLang="en-US" sz="2000"/>
              <a:t>                                                            </a:t>
            </a:r>
            <a:r>
              <a:rPr lang="en-US" altLang="en-US" sz="2000">
                <a:solidFill>
                  <a:schemeClr val="accent2"/>
                </a:solidFill>
              </a:rPr>
              <a:t>WHERE</a:t>
            </a:r>
            <a:r>
              <a:rPr lang="en-US" altLang="en-US" sz="2000"/>
              <a:t> Produc.price &gt;= 100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4B790C00-39F9-4F35-AA1C-0FC8C7688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 Group-by v.s. Nested Query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3E0E67E7-E291-430B-B6EE-E4DE4B41A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667000"/>
            <a:ext cx="7772400" cy="2209800"/>
          </a:xfrm>
        </p:spPr>
        <p:txBody>
          <a:bodyPr/>
          <a:lstStyle/>
          <a:p>
            <a:pPr eaLnBrk="1" hangingPunct="1"/>
            <a:r>
              <a:rPr lang="en-US" altLang="en-US"/>
              <a:t>Find authors who wrote </a:t>
            </a:r>
            <a:r>
              <a:rPr lang="en-US" altLang="en-US">
                <a:latin typeface="Symbol" panose="05050102010706020507" pitchFamily="18" charset="2"/>
              </a:rPr>
              <a:t>³</a:t>
            </a:r>
            <a:r>
              <a:rPr lang="en-US" altLang="en-US"/>
              <a:t> 10 documents:</a:t>
            </a:r>
          </a:p>
          <a:p>
            <a:pPr eaLnBrk="1" hangingPunct="1"/>
            <a:r>
              <a:rPr lang="en-US" altLang="en-US"/>
              <a:t>Attempt 1: with nested queries</a:t>
            </a:r>
          </a:p>
        </p:txBody>
      </p:sp>
      <p:sp>
        <p:nvSpPr>
          <p:cNvPr id="105476" name="Text Box 4">
            <a:extLst>
              <a:ext uri="{FF2B5EF4-FFF2-40B4-BE49-F238E27FC236}">
                <a16:creationId xmlns:a16="http://schemas.microsoft.com/office/drawing/2014/main" id="{56A8DC92-9A56-45D1-B835-8EFBC1D9A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038600"/>
            <a:ext cx="7172325" cy="229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DISTINCT</a:t>
            </a:r>
            <a:r>
              <a:rPr lang="en-US" altLang="en-US" sz="2400"/>
              <a:t> Author.name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   </a:t>
            </a:r>
            <a:r>
              <a:rPr lang="en-US" altLang="en-US" sz="2400"/>
              <a:t>       Author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WHERE        </a:t>
            </a:r>
            <a:r>
              <a:rPr lang="en-US" altLang="en-US" sz="2400"/>
              <a:t>count(</a:t>
            </a: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Wrote.url</a:t>
            </a:r>
            <a:br>
              <a:rPr lang="en-US" altLang="en-US" sz="2400"/>
            </a:br>
            <a:r>
              <a:rPr lang="en-US" altLang="en-US" sz="2400"/>
              <a:t>                                 </a:t>
            </a: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Wrote</a:t>
            </a:r>
            <a:br>
              <a:rPr lang="en-US" altLang="en-US" sz="2400"/>
            </a:br>
            <a:r>
              <a:rPr lang="en-US" altLang="en-US" sz="2400"/>
              <a:t>                                 </a:t>
            </a: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Author.login=Wrote.login)</a:t>
            </a:r>
            <a:br>
              <a:rPr lang="en-US" altLang="en-US" sz="2400"/>
            </a:br>
            <a:r>
              <a:rPr lang="en-US" altLang="en-US" sz="2400"/>
              <a:t>                          &gt; 10</a:t>
            </a:r>
          </a:p>
        </p:txBody>
      </p:sp>
      <p:sp>
        <p:nvSpPr>
          <p:cNvPr id="311301" name="AutoShape 5">
            <a:extLst>
              <a:ext uri="{FF2B5EF4-FFF2-40B4-BE49-F238E27FC236}">
                <a16:creationId xmlns:a16="http://schemas.microsoft.com/office/drawing/2014/main" id="{24F6EC23-562D-4617-9B54-19EDCAD5B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1363" y="2667000"/>
            <a:ext cx="1643062" cy="1651000"/>
          </a:xfrm>
          <a:prstGeom prst="wedgeEllipseCallout">
            <a:avLst>
              <a:gd name="adj1" fmla="val -101056"/>
              <a:gd name="adj2" fmla="val 35384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This is</a:t>
            </a:r>
            <a:br>
              <a:rPr lang="en-US" altLang="en-US" sz="2400"/>
            </a:br>
            <a:r>
              <a:rPr lang="en-US" altLang="en-US" sz="2400"/>
              <a:t>SQL by</a:t>
            </a:r>
            <a:br>
              <a:rPr lang="en-US" altLang="en-US" sz="2400"/>
            </a:br>
            <a:r>
              <a:rPr lang="en-US" altLang="en-US" sz="2400"/>
              <a:t>a novice</a:t>
            </a:r>
          </a:p>
        </p:txBody>
      </p:sp>
      <p:sp>
        <p:nvSpPr>
          <p:cNvPr id="105478" name="Rectangle 6">
            <a:extLst>
              <a:ext uri="{FF2B5EF4-FFF2-40B4-BE49-F238E27FC236}">
                <a16:creationId xmlns:a16="http://schemas.microsoft.com/office/drawing/2014/main" id="{B99916AB-D8B3-455E-8481-74D6B8A63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47800"/>
            <a:ext cx="34226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Author(</a:t>
            </a:r>
            <a:r>
              <a:rPr lang="en-US" altLang="en-US" u="sng">
                <a:solidFill>
                  <a:schemeClr val="accent2"/>
                </a:solidFill>
              </a:rPr>
              <a:t>login</a:t>
            </a:r>
            <a:r>
              <a:rPr lang="en-US" altLang="en-US">
                <a:solidFill>
                  <a:schemeClr val="accent2"/>
                </a:solidFill>
              </a:rPr>
              <a:t>,name)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Wrote(login,url)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1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97C5FB14-B850-4586-B8F3-6ED94FCE06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 Group-by v.s. Nested Query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60362651-4228-434E-B948-04E907836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Find all authors who wrote at least 10 documents:</a:t>
            </a:r>
          </a:p>
          <a:p>
            <a:pPr eaLnBrk="1" hangingPunct="1"/>
            <a:r>
              <a:rPr lang="en-US" altLang="en-US"/>
              <a:t>Attempt 2: SQL style (with GROUP BY)</a:t>
            </a:r>
          </a:p>
        </p:txBody>
      </p:sp>
      <p:sp>
        <p:nvSpPr>
          <p:cNvPr id="107524" name="Text Box 4">
            <a:extLst>
              <a:ext uri="{FF2B5EF4-FFF2-40B4-BE49-F238E27FC236}">
                <a16:creationId xmlns:a16="http://schemas.microsoft.com/office/drawing/2014/main" id="{55F57A53-A77C-4619-8F1B-D34F59222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62400"/>
            <a:ext cx="5013325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     Author.name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   </a:t>
            </a:r>
            <a:r>
              <a:rPr lang="en-US" altLang="en-US" sz="2400"/>
              <a:t>       Author, Wrote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     Author.login=Wrote.login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GROUP BY</a:t>
            </a:r>
            <a:r>
              <a:rPr lang="en-US" altLang="en-US" sz="2400"/>
              <a:t> Author.name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HAVING     </a:t>
            </a:r>
            <a:r>
              <a:rPr lang="en-US" altLang="en-US" sz="2400"/>
              <a:t> count(wrote.url) &gt; 10</a:t>
            </a:r>
          </a:p>
        </p:txBody>
      </p:sp>
      <p:sp>
        <p:nvSpPr>
          <p:cNvPr id="313349" name="AutoShape 5">
            <a:extLst>
              <a:ext uri="{FF2B5EF4-FFF2-40B4-BE49-F238E27FC236}">
                <a16:creationId xmlns:a16="http://schemas.microsoft.com/office/drawing/2014/main" id="{28B6E824-9CD0-4310-9EB6-06A5176A7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3733800"/>
            <a:ext cx="1785938" cy="1651000"/>
          </a:xfrm>
          <a:prstGeom prst="wedgeEllipseCallout">
            <a:avLst>
              <a:gd name="adj1" fmla="val -97157"/>
              <a:gd name="adj2" fmla="val -33847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This is</a:t>
            </a:r>
            <a:br>
              <a:rPr lang="en-US" altLang="en-US" sz="2400"/>
            </a:br>
            <a:r>
              <a:rPr lang="en-US" altLang="en-US" sz="2400"/>
              <a:t>SQL  by</a:t>
            </a:r>
            <a:br>
              <a:rPr lang="en-US" altLang="en-US" sz="2400"/>
            </a:br>
            <a:r>
              <a:rPr lang="en-US" altLang="en-US" sz="2400"/>
              <a:t>an expert</a:t>
            </a:r>
          </a:p>
        </p:txBody>
      </p:sp>
      <p:sp>
        <p:nvSpPr>
          <p:cNvPr id="107526" name="Text Box 6">
            <a:extLst>
              <a:ext uri="{FF2B5EF4-FFF2-40B4-BE49-F238E27FC236}">
                <a16:creationId xmlns:a16="http://schemas.microsoft.com/office/drawing/2014/main" id="{23F4DBCB-1227-4129-B65A-36F61DDEA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6137275"/>
            <a:ext cx="720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No need for </a:t>
            </a:r>
            <a:r>
              <a:rPr lang="en-US" altLang="en-US" sz="2400">
                <a:solidFill>
                  <a:schemeClr val="accent2"/>
                </a:solidFill>
              </a:rPr>
              <a:t>DISTINCT</a:t>
            </a:r>
            <a:r>
              <a:rPr lang="en-US" altLang="en-US" sz="2400"/>
              <a:t>: automatically from </a:t>
            </a:r>
            <a:r>
              <a:rPr lang="en-US" altLang="en-US" sz="2400">
                <a:solidFill>
                  <a:schemeClr val="accent2"/>
                </a:solidFill>
              </a:rPr>
              <a:t>GROUP BY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9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997FAA09-B0FB-498E-8C8E-C007C2AE0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 Group-by v.s. Nested Query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27D1BEB6-00BE-4A52-806D-DAE6572626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3429000"/>
            <a:ext cx="7610475" cy="579438"/>
          </a:xfrm>
          <a:noFill/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en-US"/>
              <a:t>Find authors with vocabulary </a:t>
            </a:r>
            <a:r>
              <a:rPr lang="en-US" altLang="en-US">
                <a:latin typeface="Symbol" panose="05050102010706020507" pitchFamily="18" charset="2"/>
              </a:rPr>
              <a:t>³</a:t>
            </a:r>
            <a:r>
              <a:rPr lang="en-US" altLang="en-US"/>
              <a:t> 10000 words:</a:t>
            </a:r>
          </a:p>
        </p:txBody>
      </p:sp>
      <p:sp>
        <p:nvSpPr>
          <p:cNvPr id="109572" name="Text Box 4">
            <a:extLst>
              <a:ext uri="{FF2B5EF4-FFF2-40B4-BE49-F238E27FC236}">
                <a16:creationId xmlns:a16="http://schemas.microsoft.com/office/drawing/2014/main" id="{D1EC4CC8-4A9C-4A57-BBAC-05F6D1357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321175"/>
            <a:ext cx="8740775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     Author.name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     Author, Wrote, Mentions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WHERE </a:t>
            </a:r>
            <a:r>
              <a:rPr lang="en-US" altLang="en-US" sz="2400"/>
              <a:t>      Author.login=Wrote.login AND Wrote.url=Mentions.url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GROUP BY</a:t>
            </a:r>
            <a:r>
              <a:rPr lang="en-US" altLang="en-US" sz="2400"/>
              <a:t>  Author.name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HAVING     </a:t>
            </a:r>
            <a:r>
              <a:rPr lang="en-US" altLang="en-US" sz="2400"/>
              <a:t> count(distinct Mentions.word) &gt; 10000</a:t>
            </a:r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BB41491C-F167-4081-B3E5-4E2614E2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76400"/>
            <a:ext cx="3017838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Author(</a:t>
            </a:r>
            <a:r>
              <a:rPr lang="en-US" altLang="en-US" sz="2800" u="sng">
                <a:solidFill>
                  <a:schemeClr val="accent2"/>
                </a:solidFill>
              </a:rPr>
              <a:t>login</a:t>
            </a:r>
            <a:r>
              <a:rPr lang="en-US" altLang="en-US" sz="2800">
                <a:solidFill>
                  <a:schemeClr val="accent2"/>
                </a:solidFill>
              </a:rPr>
              <a:t>,name)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Wrote(login,url)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Mentions(url,word)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FC2018F6-02B4-412F-AF3A-66C6EB283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Examples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58749ECF-FD76-4512-A7CF-10BB88C9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87575"/>
            <a:ext cx="4587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Store(sid, sname)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Product(pid, pname, price, sid)</a:t>
            </a:r>
          </a:p>
        </p:txBody>
      </p:sp>
      <p:sp>
        <p:nvSpPr>
          <p:cNvPr id="111620" name="Text Box 4">
            <a:extLst>
              <a:ext uri="{FF2B5EF4-FFF2-40B4-BE49-F238E27FC236}">
                <a16:creationId xmlns:a16="http://schemas.microsoft.com/office/drawing/2014/main" id="{4A9FA3D7-86C3-471A-A5A6-9B7599AE2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7851775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Find all stores that sell </a:t>
            </a:r>
            <a:r>
              <a:rPr lang="en-US" altLang="en-US" sz="2800" i="1"/>
              <a:t>only </a:t>
            </a:r>
            <a:r>
              <a:rPr lang="en-US" altLang="en-US" sz="2800"/>
              <a:t>products with price &gt; 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same as: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Find all stores s.t. all their products have price &gt; 100)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50ED118A-2AA6-4188-B989-B974C4FB4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30175"/>
            <a:ext cx="4564063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Store.name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Store, Product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Store.sid = Product.sid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GROUP BY</a:t>
            </a:r>
            <a:r>
              <a:rPr lang="en-US" altLang="en-US" sz="2400"/>
              <a:t>  Store.sid, Store.name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HAVING </a:t>
            </a:r>
            <a:r>
              <a:rPr lang="en-US" altLang="en-US" sz="2400"/>
              <a:t>100 &lt; min(Product.price)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19057F49-6E9B-4C3C-A213-B7B0CB941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494213"/>
            <a:ext cx="5794375" cy="229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Store.name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Store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Store.sid </a:t>
            </a:r>
            <a:r>
              <a:rPr lang="en-US" altLang="en-US" sz="2400">
                <a:solidFill>
                  <a:schemeClr val="accent2"/>
                </a:solidFill>
              </a:rPr>
              <a:t>NOT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IN</a:t>
            </a:r>
            <a:r>
              <a:rPr lang="en-US" altLang="en-US" sz="240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(</a:t>
            </a: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Product.sid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                   FROM </a:t>
            </a:r>
            <a:r>
              <a:rPr lang="en-US" altLang="en-US" sz="2400"/>
              <a:t>Product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                   WHERE</a:t>
            </a:r>
            <a:r>
              <a:rPr lang="en-US" altLang="en-US" sz="2400"/>
              <a:t>  Product.price &lt;= 100)</a:t>
            </a:r>
          </a:p>
        </p:txBody>
      </p:sp>
      <p:sp>
        <p:nvSpPr>
          <p:cNvPr id="113668" name="Rectangle 4">
            <a:extLst>
              <a:ext uri="{FF2B5EF4-FFF2-40B4-BE49-F238E27FC236}">
                <a16:creationId xmlns:a16="http://schemas.microsoft.com/office/drawing/2014/main" id="{34B79128-2114-45C9-87DE-02376E072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133600"/>
            <a:ext cx="5986463" cy="229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Store.name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Store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</a:t>
            </a:r>
            <a:br>
              <a:rPr lang="en-US" altLang="en-US" sz="2400"/>
            </a:br>
            <a:r>
              <a:rPr lang="en-US" altLang="en-US" sz="2400"/>
              <a:t>   100 &lt; </a:t>
            </a:r>
            <a:r>
              <a:rPr lang="en-US" altLang="en-US" sz="2400">
                <a:solidFill>
                  <a:schemeClr val="accent2"/>
                </a:solidFill>
              </a:rPr>
              <a:t>ALL</a:t>
            </a:r>
            <a:r>
              <a:rPr lang="en-US" altLang="en-US" sz="2400"/>
              <a:t> (</a:t>
            </a: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Product.price</a:t>
            </a:r>
            <a:br>
              <a:rPr lang="en-US" altLang="en-US" sz="2400"/>
            </a:br>
            <a:r>
              <a:rPr lang="en-US" altLang="en-US" sz="2400"/>
              <a:t>                       </a:t>
            </a: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product</a:t>
            </a:r>
            <a:br>
              <a:rPr lang="en-US" altLang="en-US" sz="2400"/>
            </a:br>
            <a:r>
              <a:rPr lang="en-US" altLang="en-US" sz="2400"/>
              <a:t>                       </a:t>
            </a: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Store.sid = Product.sid)</a:t>
            </a:r>
          </a:p>
        </p:txBody>
      </p:sp>
      <p:sp>
        <p:nvSpPr>
          <p:cNvPr id="113669" name="Text Box 5">
            <a:extLst>
              <a:ext uri="{FF2B5EF4-FFF2-40B4-BE49-F238E27FC236}">
                <a16:creationId xmlns:a16="http://schemas.microsoft.com/office/drawing/2014/main" id="{1E486E72-9DAA-4AD9-AA9B-2CE4B8447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2895600"/>
            <a:ext cx="2732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Almost equivalent…</a:t>
            </a:r>
          </a:p>
        </p:txBody>
      </p:sp>
      <p:sp>
        <p:nvSpPr>
          <p:cNvPr id="113670" name="AutoShape 6">
            <a:extLst>
              <a:ext uri="{FF2B5EF4-FFF2-40B4-BE49-F238E27FC236}">
                <a16:creationId xmlns:a16="http://schemas.microsoft.com/office/drawing/2014/main" id="{2CC207E0-BEF5-4E30-B66E-7CEE3ECE8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715963"/>
            <a:ext cx="2206625" cy="619125"/>
          </a:xfrm>
          <a:prstGeom prst="wedgeEllipseCallout">
            <a:avLst>
              <a:gd name="adj1" fmla="val -108315"/>
              <a:gd name="adj2" fmla="val 73079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Why both ?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C8857C2E-B07E-45FB-A06C-E6D619412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Examples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7CA906A6-C435-49A6-B77B-DDFFB00E8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87575"/>
            <a:ext cx="4587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Store(</a:t>
            </a:r>
            <a:r>
              <a:rPr lang="en-US" altLang="en-US" sz="2800" u="sng">
                <a:solidFill>
                  <a:schemeClr val="accent2"/>
                </a:solidFill>
              </a:rPr>
              <a:t>sid</a:t>
            </a:r>
            <a:r>
              <a:rPr lang="en-US" altLang="en-US" sz="2800">
                <a:solidFill>
                  <a:schemeClr val="accent2"/>
                </a:solidFill>
              </a:rPr>
              <a:t>, sname)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Product(</a:t>
            </a:r>
            <a:r>
              <a:rPr lang="en-US" altLang="en-US" sz="2800" u="sng">
                <a:solidFill>
                  <a:schemeClr val="accent2"/>
                </a:solidFill>
              </a:rPr>
              <a:t>pid</a:t>
            </a:r>
            <a:r>
              <a:rPr lang="en-US" altLang="en-US" sz="2800">
                <a:solidFill>
                  <a:schemeClr val="accent2"/>
                </a:solidFill>
              </a:rPr>
              <a:t>, pname, price, sid)</a:t>
            </a:r>
          </a:p>
        </p:txBody>
      </p:sp>
      <p:sp>
        <p:nvSpPr>
          <p:cNvPr id="115716" name="Text Box 4">
            <a:extLst>
              <a:ext uri="{FF2B5EF4-FFF2-40B4-BE49-F238E27FC236}">
                <a16:creationId xmlns:a16="http://schemas.microsoft.com/office/drawing/2014/main" id="{908B158E-ADF2-4644-826D-7CEA3ABF4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86200"/>
            <a:ext cx="464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For each store, </a:t>
            </a:r>
            <a:br>
              <a:rPr lang="en-US" altLang="en-US" sz="2800"/>
            </a:br>
            <a:r>
              <a:rPr lang="en-US" altLang="en-US" sz="2800"/>
              <a:t>find its most expensive product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470E696D-168A-4C9F-8BDC-CE98E734F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Examples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87B82D8A-9115-4734-A34A-44A755944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905000"/>
            <a:ext cx="5399088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Store.sname, max(Product.price)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Store, Product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Store.sid = Product.sid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GROUP BY</a:t>
            </a:r>
            <a:r>
              <a:rPr lang="en-US" altLang="en-US" sz="2400"/>
              <a:t>  Store.sid, Store.sname</a:t>
            </a:r>
          </a:p>
        </p:txBody>
      </p:sp>
      <p:sp>
        <p:nvSpPr>
          <p:cNvPr id="325636" name="Rectangle 4">
            <a:extLst>
              <a:ext uri="{FF2B5EF4-FFF2-40B4-BE49-F238E27FC236}">
                <a16:creationId xmlns:a16="http://schemas.microsoft.com/office/drawing/2014/main" id="{0AF80D5A-3B0F-4D0E-B147-F7B23125E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663" y="3962400"/>
            <a:ext cx="5876925" cy="2657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Store.sname, x.pname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Store, Product 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Store.sid = x.sid and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       x.price &gt;= </a:t>
            </a:r>
            <a:br>
              <a:rPr lang="en-US" altLang="en-US" sz="2400"/>
            </a:br>
            <a:r>
              <a:rPr lang="en-US" altLang="en-US" sz="2400"/>
              <a:t>                      </a:t>
            </a:r>
            <a:r>
              <a:rPr lang="en-US" altLang="en-US" sz="2400">
                <a:solidFill>
                  <a:schemeClr val="accent2"/>
                </a:solidFill>
              </a:rPr>
              <a:t>ALL</a:t>
            </a:r>
            <a:r>
              <a:rPr lang="en-US" altLang="en-US" sz="2400"/>
              <a:t> (</a:t>
            </a: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y.price</a:t>
            </a:r>
            <a:br>
              <a:rPr lang="en-US" altLang="en-US" sz="2400"/>
            </a:br>
            <a:r>
              <a:rPr lang="en-US" altLang="en-US" sz="2400"/>
              <a:t>                                </a:t>
            </a: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Product y</a:t>
            </a:r>
            <a:br>
              <a:rPr lang="en-US" altLang="en-US" sz="2400"/>
            </a:br>
            <a:r>
              <a:rPr lang="en-US" altLang="en-US" sz="2400"/>
              <a:t>                                </a:t>
            </a: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Store.sid = y.sid)</a:t>
            </a:r>
          </a:p>
        </p:txBody>
      </p:sp>
      <p:sp>
        <p:nvSpPr>
          <p:cNvPr id="117765" name="Text Box 5">
            <a:extLst>
              <a:ext uri="{FF2B5EF4-FFF2-40B4-BE49-F238E27FC236}">
                <a16:creationId xmlns:a16="http://schemas.microsoft.com/office/drawing/2014/main" id="{B0E408CD-4D34-44B4-8DD0-892659436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0"/>
            <a:ext cx="5297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This is easy but doesn’t do what we want:</a:t>
            </a:r>
          </a:p>
        </p:txBody>
      </p:sp>
      <p:sp>
        <p:nvSpPr>
          <p:cNvPr id="325638" name="Text Box 6">
            <a:extLst>
              <a:ext uri="{FF2B5EF4-FFF2-40B4-BE49-F238E27FC236}">
                <a16:creationId xmlns:a16="http://schemas.microsoft.com/office/drawing/2014/main" id="{70804A72-B386-4702-8602-E67F8EB11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3698875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Better:</a:t>
            </a:r>
          </a:p>
        </p:txBody>
      </p:sp>
      <p:sp>
        <p:nvSpPr>
          <p:cNvPr id="325639" name="Text Box 7">
            <a:extLst>
              <a:ext uri="{FF2B5EF4-FFF2-40B4-BE49-F238E27FC236}">
                <a16:creationId xmlns:a16="http://schemas.microsoft.com/office/drawing/2014/main" id="{14A2CAC4-8173-49E7-9146-CBEE71669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24400"/>
            <a:ext cx="197008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But may</a:t>
            </a:r>
            <a:br>
              <a:rPr lang="en-US" altLang="en-US" sz="2400"/>
            </a:br>
            <a:r>
              <a:rPr lang="en-US" altLang="en-US" sz="2400"/>
              <a:t>return</a:t>
            </a:r>
            <a:br>
              <a:rPr lang="en-US" altLang="en-US" sz="2400"/>
            </a:br>
            <a:r>
              <a:rPr lang="en-US" altLang="en-US" sz="2400"/>
              <a:t>multiple </a:t>
            </a:r>
            <a:br>
              <a:rPr lang="en-US" altLang="en-US" sz="2400"/>
            </a:br>
            <a:r>
              <a:rPr lang="en-US" altLang="en-US" sz="2400"/>
              <a:t>product names</a:t>
            </a:r>
            <a:br>
              <a:rPr lang="en-US" altLang="en-US" sz="2400"/>
            </a:br>
            <a:r>
              <a:rPr lang="en-US" altLang="en-US" sz="2400"/>
              <a:t>per store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6" grpId="0" animBg="1" autoUpdateAnimBg="0"/>
      <p:bldP spid="325638" grpId="0" autoUpdateAnimBg="0"/>
      <p:bldP spid="325639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F244D9B2-8921-48FC-83E2-B06126028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Examples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B222BEBB-74D0-45DC-BCDB-BA36973AB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743200"/>
            <a:ext cx="5876925" cy="302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Store.sname, max(x.pname)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Store, Product 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Store.sid = x.sid and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       x.price &gt;= </a:t>
            </a:r>
            <a:br>
              <a:rPr lang="en-US" altLang="en-US" sz="2400"/>
            </a:br>
            <a:r>
              <a:rPr lang="en-US" altLang="en-US" sz="2400"/>
              <a:t>                      </a:t>
            </a:r>
            <a:r>
              <a:rPr lang="en-US" altLang="en-US" sz="2400">
                <a:solidFill>
                  <a:schemeClr val="accent2"/>
                </a:solidFill>
              </a:rPr>
              <a:t>ALL</a:t>
            </a:r>
            <a:r>
              <a:rPr lang="en-US" altLang="en-US" sz="2400"/>
              <a:t> (</a:t>
            </a: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y.price</a:t>
            </a:r>
            <a:br>
              <a:rPr lang="en-US" altLang="en-US" sz="2400"/>
            </a:br>
            <a:r>
              <a:rPr lang="en-US" altLang="en-US" sz="2400"/>
              <a:t>                                </a:t>
            </a: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Product y</a:t>
            </a:r>
            <a:br>
              <a:rPr lang="en-US" altLang="en-US" sz="2400"/>
            </a:br>
            <a:r>
              <a:rPr lang="en-US" altLang="en-US" sz="2400"/>
              <a:t>                                </a:t>
            </a: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Store.sid = y.sid)</a:t>
            </a:r>
            <a:br>
              <a:rPr lang="en-US" altLang="en-US" sz="2400"/>
            </a:br>
            <a:r>
              <a:rPr lang="en-US" altLang="en-US" sz="2400">
                <a:solidFill>
                  <a:schemeClr val="accent2"/>
                </a:solidFill>
              </a:rPr>
              <a:t>GROUP BY</a:t>
            </a:r>
            <a:r>
              <a:rPr lang="en-US" altLang="en-US" sz="2400"/>
              <a:t> Store.sname</a:t>
            </a:r>
          </a:p>
        </p:txBody>
      </p:sp>
      <p:sp>
        <p:nvSpPr>
          <p:cNvPr id="119812" name="Text Box 4">
            <a:extLst>
              <a:ext uri="{FF2B5EF4-FFF2-40B4-BE49-F238E27FC236}">
                <a16:creationId xmlns:a16="http://schemas.microsoft.com/office/drawing/2014/main" id="{20FB4F43-50EA-43BB-AE8D-7DBBE5052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565275"/>
            <a:ext cx="6751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Finally, choose some pid arbitrarily, if there are many</a:t>
            </a:r>
            <a:br>
              <a:rPr lang="en-US" altLang="en-US" sz="2400"/>
            </a:br>
            <a:r>
              <a:rPr lang="en-US" altLang="en-US" sz="2400"/>
              <a:t>with highest price: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EF49449B-D803-4444-99E2-0A6E76FD6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NULLS in SQL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25F72C95-5529-4605-B9AB-EADC1F996E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Whenever we don’t have a value, we can put a NULL</a:t>
            </a:r>
          </a:p>
          <a:p>
            <a:pPr eaLnBrk="1" hangingPunct="1"/>
            <a:r>
              <a:rPr lang="en-US" altLang="en-US" sz="2400"/>
              <a:t>Can mean many things:</a:t>
            </a:r>
          </a:p>
          <a:p>
            <a:pPr lvl="1" eaLnBrk="1" hangingPunct="1"/>
            <a:r>
              <a:rPr lang="en-US" altLang="en-US" sz="2000"/>
              <a:t>Value does not exists</a:t>
            </a:r>
          </a:p>
          <a:p>
            <a:pPr lvl="1" eaLnBrk="1" hangingPunct="1"/>
            <a:r>
              <a:rPr lang="en-US" altLang="en-US" sz="2000"/>
              <a:t>Value exists but is unknown</a:t>
            </a:r>
          </a:p>
          <a:p>
            <a:pPr lvl="1" eaLnBrk="1" hangingPunct="1"/>
            <a:r>
              <a:rPr lang="en-US" altLang="en-US" sz="2000"/>
              <a:t>Value not applicable</a:t>
            </a:r>
          </a:p>
          <a:p>
            <a:pPr lvl="1" eaLnBrk="1" hangingPunct="1"/>
            <a:r>
              <a:rPr lang="en-US" altLang="en-US" sz="2000"/>
              <a:t>Etc.</a:t>
            </a:r>
          </a:p>
          <a:p>
            <a:pPr eaLnBrk="1" hangingPunct="1"/>
            <a:r>
              <a:rPr lang="en-US" altLang="en-US" sz="2400"/>
              <a:t>The schema specifies for each attribute if can be null (</a:t>
            </a:r>
            <a:r>
              <a:rPr lang="en-US" altLang="en-US" sz="2400" i="1"/>
              <a:t>nullable </a:t>
            </a:r>
            <a:r>
              <a:rPr lang="en-US" altLang="en-US" sz="2400"/>
              <a:t>attribute) or not</a:t>
            </a:r>
          </a:p>
          <a:p>
            <a:pPr eaLnBrk="1" hangingPunct="1"/>
            <a:r>
              <a:rPr lang="en-US" altLang="en-US" sz="2400"/>
              <a:t>How does SQL cope with tables that have NULLs 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37931CD-11DB-42BB-B4BC-AF15D7F3A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Tables Explained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6189FD0-3AD7-483B-B995-DC6ED285C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tuple = a record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 table = a set of tuples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1E16780E-D856-41A9-A470-11BA64CBE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Null Values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B3CAF54A-E6A0-4DC5-A70B-2D9C7BD1F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x= NULL then 4*(3-x)/7 is still NULL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If x= NULL then x=“Joe”    is UNKNOWN</a:t>
            </a:r>
          </a:p>
          <a:p>
            <a:pPr eaLnBrk="1" hangingPunct="1"/>
            <a:r>
              <a:rPr lang="en-US" altLang="en-US"/>
              <a:t>In SQL there are three boolean values: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FALSE             = 	0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UNKNOWN    = 	0.5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TRUE               = 	1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1309C85D-34AA-4494-B127-BCC14DB22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Null Values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1333B4AA-F6B7-4A86-873B-E50626DAE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C1 AND C2   =  min(C1, C2)</a:t>
            </a:r>
          </a:p>
          <a:p>
            <a:pPr eaLnBrk="1" hangingPunct="1"/>
            <a:r>
              <a:rPr lang="en-US" altLang="en-US" sz="2400"/>
              <a:t>C1  OR    C2  =  max(C1, C2)</a:t>
            </a:r>
          </a:p>
          <a:p>
            <a:pPr eaLnBrk="1" hangingPunct="1"/>
            <a:r>
              <a:rPr lang="en-US" altLang="en-US" sz="2400"/>
              <a:t>NOT C1         =  1 – C1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Rule in SQL: include only tuples that yield TRUE</a:t>
            </a:r>
          </a:p>
        </p:txBody>
      </p:sp>
      <p:sp>
        <p:nvSpPr>
          <p:cNvPr id="125956" name="Rectangle 4">
            <a:extLst>
              <a:ext uri="{FF2B5EF4-FFF2-40B4-BE49-F238E27FC236}">
                <a16:creationId xmlns:a16="http://schemas.microsoft.com/office/drawing/2014/main" id="{65BB926F-AE71-4A66-BD0F-6FE7567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5849938" cy="163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SELECT</a:t>
            </a:r>
            <a:r>
              <a:rPr lang="en-US" altLang="en-US" sz="2800"/>
              <a:t> *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FROM</a:t>
            </a:r>
            <a:r>
              <a:rPr lang="en-US" altLang="en-US" sz="2800"/>
              <a:t> Person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WHERE</a:t>
            </a:r>
            <a:r>
              <a:rPr lang="en-US" altLang="en-US" sz="2800"/>
              <a:t>  (age &lt; 25) AND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/>
              <a:t>                (height &gt; 6 OR weight &gt; 190)</a:t>
            </a:r>
          </a:p>
        </p:txBody>
      </p:sp>
      <p:sp>
        <p:nvSpPr>
          <p:cNvPr id="125957" name="Text Box 5">
            <a:extLst>
              <a:ext uri="{FF2B5EF4-FFF2-40B4-BE49-F238E27FC236}">
                <a16:creationId xmlns:a16="http://schemas.microsoft.com/office/drawing/2014/main" id="{3EC54037-ED7E-4B0E-84D4-6E50E7DDB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733800"/>
            <a:ext cx="16398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E.g.</a:t>
            </a:r>
            <a:br>
              <a:rPr lang="en-US" altLang="en-US" sz="2000"/>
            </a:br>
            <a:r>
              <a:rPr lang="en-US" altLang="en-US" sz="2000"/>
              <a:t>age=20</a:t>
            </a:r>
            <a:br>
              <a:rPr lang="en-US" altLang="en-US" sz="2000"/>
            </a:br>
            <a:r>
              <a:rPr lang="en-US" altLang="en-US" sz="2000"/>
              <a:t>heigth=NULL</a:t>
            </a:r>
            <a:br>
              <a:rPr lang="en-US" altLang="en-US" sz="2000"/>
            </a:br>
            <a:r>
              <a:rPr lang="en-US" altLang="en-US" sz="2000"/>
              <a:t>weight=200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AD5E343D-CFBB-4804-92CA-D3FB80F3B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Null Values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E4811AC7-3E90-4DBA-9C00-065BBF607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Unexpected behavior: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Some Persons are not included !</a:t>
            </a:r>
          </a:p>
        </p:txBody>
      </p:sp>
      <p:sp>
        <p:nvSpPr>
          <p:cNvPr id="128004" name="Rectangle 4">
            <a:extLst>
              <a:ext uri="{FF2B5EF4-FFF2-40B4-BE49-F238E27FC236}">
                <a16:creationId xmlns:a16="http://schemas.microsoft.com/office/drawing/2014/main" id="{A853BAFB-03BB-44A5-AA99-D694B76B0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048000"/>
            <a:ext cx="5846763" cy="1563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Person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WHERE</a:t>
            </a:r>
            <a:r>
              <a:rPr lang="en-US" altLang="en-US"/>
              <a:t>  age &lt; 25  OR  age &gt;= 25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B63A1332-B523-43CE-9325-F18A5806C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Null Values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36BC9E0E-420A-4B36-A21B-5BD046ED56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Can test for NULL explicitly: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x IS NULL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x IS NOT NULL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Now it includes all Persons</a:t>
            </a:r>
          </a:p>
        </p:txBody>
      </p:sp>
      <p:sp>
        <p:nvSpPr>
          <p:cNvPr id="130052" name="Rectangle 4">
            <a:extLst>
              <a:ext uri="{FF2B5EF4-FFF2-40B4-BE49-F238E27FC236}">
                <a16:creationId xmlns:a16="http://schemas.microsoft.com/office/drawing/2014/main" id="{99BB68C7-690B-4A31-8F56-2898CF890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05200"/>
            <a:ext cx="7747000" cy="125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SELECT</a:t>
            </a:r>
            <a:r>
              <a:rPr lang="en-US" altLang="en-US" sz="2800"/>
              <a:t> *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FROM</a:t>
            </a:r>
            <a:r>
              <a:rPr lang="en-US" altLang="en-US" sz="2800"/>
              <a:t>     Person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WHERE</a:t>
            </a:r>
            <a:r>
              <a:rPr lang="en-US" altLang="en-US" sz="2800"/>
              <a:t>  age &lt; 25  OR  age &gt;= 25 OR age </a:t>
            </a:r>
            <a:r>
              <a:rPr lang="en-US" altLang="en-US" sz="2800">
                <a:solidFill>
                  <a:srgbClr val="FF5050"/>
                </a:solidFill>
              </a:rPr>
              <a:t>IS NULL</a:t>
            </a:r>
            <a:endParaRPr lang="en-US" altLang="en-US" sz="28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F7A53E43-8A00-4CD1-A87E-C28B822DC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Outerjoins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C40A9805-F912-471D-A80D-9E02505EC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Explicit joins in SQL = “inner joins”: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	Product(name, category)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      Purchase(prodName, store)</a:t>
            </a:r>
            <a:endParaRPr lang="en-US" altLang="en-US" sz="1800"/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EB45032D-A835-428D-A357-FE8C30E67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19400"/>
            <a:ext cx="6951663" cy="1233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Product.name, Purchase.store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Product </a:t>
            </a:r>
            <a:r>
              <a:rPr lang="en-US" altLang="en-US" sz="2400">
                <a:solidFill>
                  <a:schemeClr val="accent2"/>
                </a:solidFill>
              </a:rPr>
              <a:t>JOIN</a:t>
            </a:r>
            <a:r>
              <a:rPr lang="en-US" altLang="en-US" sz="2400"/>
              <a:t> Purchase </a:t>
            </a:r>
            <a:r>
              <a:rPr lang="en-US" altLang="en-US" sz="2400">
                <a:solidFill>
                  <a:schemeClr val="accent2"/>
                </a:solidFill>
              </a:rPr>
              <a:t>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                          Product.name = Purchase.prodName</a:t>
            </a:r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E6DE9B9A-F045-4057-A3E4-B5553CB1C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495800"/>
            <a:ext cx="5976938" cy="1233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Product.name, Purchase.store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Product, Purchase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 Product.name = Purchase.prodName</a:t>
            </a:r>
          </a:p>
        </p:txBody>
      </p:sp>
      <p:sp>
        <p:nvSpPr>
          <p:cNvPr id="132102" name="Rectangle 6">
            <a:extLst>
              <a:ext uri="{FF2B5EF4-FFF2-40B4-BE49-F238E27FC236}">
                <a16:creationId xmlns:a16="http://schemas.microsoft.com/office/drawing/2014/main" id="{10584C03-F119-4052-9C09-9AC9941FC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19600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Same as:</a:t>
            </a:r>
          </a:p>
        </p:txBody>
      </p:sp>
      <p:sp>
        <p:nvSpPr>
          <p:cNvPr id="132103" name="Rectangle 7">
            <a:extLst>
              <a:ext uri="{FF2B5EF4-FFF2-40B4-BE49-F238E27FC236}">
                <a16:creationId xmlns:a16="http://schemas.microsoft.com/office/drawing/2014/main" id="{4E0E9FEC-46E2-473B-920F-8F6B4151F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943600"/>
            <a:ext cx="5246688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But Products that never sold will be lost !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B2524282-C7D8-4E3E-BFFE-B034A3520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Outerjoins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973048A7-9207-412E-81F5-0A58126C67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Left outer joins in SQL: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	Product(name, category)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 Purchase(prodName, store)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	</a:t>
            </a: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  <p:sp>
        <p:nvSpPr>
          <p:cNvPr id="134148" name="Rectangle 4">
            <a:extLst>
              <a:ext uri="{FF2B5EF4-FFF2-40B4-BE49-F238E27FC236}">
                <a16:creationId xmlns:a16="http://schemas.microsoft.com/office/drawing/2014/main" id="{A685AA03-8910-479D-B509-639DA30F1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0"/>
            <a:ext cx="678815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Product.name, Purchase.store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Product </a:t>
            </a:r>
            <a:r>
              <a:rPr lang="en-US" altLang="en-US" sz="2400">
                <a:solidFill>
                  <a:schemeClr val="accent2"/>
                </a:solidFill>
              </a:rPr>
              <a:t>LEFT OUTER JOIN</a:t>
            </a:r>
            <a:r>
              <a:rPr lang="en-US" altLang="en-US" sz="2400"/>
              <a:t> Purchase </a:t>
            </a:r>
            <a:r>
              <a:rPr lang="en-US" altLang="en-US" sz="2400">
                <a:solidFill>
                  <a:schemeClr val="accent2"/>
                </a:solidFill>
              </a:rPr>
              <a:t>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 Product.name = Purchase.prodName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066" name="Group 2">
            <a:extLst>
              <a:ext uri="{FF2B5EF4-FFF2-40B4-BE49-F238E27FC236}">
                <a16:creationId xmlns:a16="http://schemas.microsoft.com/office/drawing/2014/main" id="{65CAB812-15DB-4AF7-88AC-E4867E78D46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4083" name="Group 19">
            <a:extLst>
              <a:ext uri="{FF2B5EF4-FFF2-40B4-BE49-F238E27FC236}">
                <a16:creationId xmlns:a16="http://schemas.microsoft.com/office/drawing/2014/main" id="{D9AF98FB-A688-4DC3-8AAF-22BF69C9F836}"/>
              </a:ext>
            </a:extLst>
          </p:cNvPr>
          <p:cNvGraphicFramePr>
            <a:graphicFrameLocks noGrp="1"/>
          </p:cNvGraphicFramePr>
          <p:nvPr/>
        </p:nvGraphicFramePr>
        <p:xfrm>
          <a:off x="5029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ProdName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4100" name="Group 36">
            <a:extLst>
              <a:ext uri="{FF2B5EF4-FFF2-40B4-BE49-F238E27FC236}">
                <a16:creationId xmlns:a16="http://schemas.microsoft.com/office/drawing/2014/main" id="{3BE5B158-DB15-459B-94FA-EB260E23458D}"/>
              </a:ext>
            </a:extLst>
          </p:cNvPr>
          <p:cNvGraphicFramePr>
            <a:graphicFrameLocks noGrp="1"/>
          </p:cNvGraphicFramePr>
          <p:nvPr/>
        </p:nvGraphicFramePr>
        <p:xfrm>
          <a:off x="2971800" y="4038600"/>
          <a:ext cx="3048000" cy="2540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anose="02020603050405020304" pitchFamily="18" charset="0"/>
                        </a:rPr>
                        <a:t>NULL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6248" name="Rectangle 56">
            <a:extLst>
              <a:ext uri="{FF2B5EF4-FFF2-40B4-BE49-F238E27FC236}">
                <a16:creationId xmlns:a16="http://schemas.microsoft.com/office/drawing/2014/main" id="{CB43C0E3-921A-4085-92EE-845F8A191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113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36249" name="Rectangle 57">
            <a:extLst>
              <a:ext uri="{FF2B5EF4-FFF2-40B4-BE49-F238E27FC236}">
                <a16:creationId xmlns:a16="http://schemas.microsoft.com/office/drawing/2014/main" id="{7E480F07-3FF6-4222-B485-AD24E2589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2954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Purchase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C1AFEF7B-E3B9-47CC-8079-0E42F6D36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Application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164ED73D-3031-4053-A43A-344EFC7852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Compute, for each product, the total number of sales in ‘September’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	Product(</a:t>
            </a:r>
            <a:r>
              <a:rPr lang="en-US" altLang="en-US" sz="2400" u="sng">
                <a:solidFill>
                  <a:schemeClr val="accent2"/>
                </a:solidFill>
              </a:rPr>
              <a:t>name</a:t>
            </a:r>
            <a:r>
              <a:rPr lang="en-US" altLang="en-US" sz="2400">
                <a:solidFill>
                  <a:schemeClr val="accent2"/>
                </a:solidFill>
              </a:rPr>
              <a:t>, category)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 Purchase(prodName, month, store)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	</a:t>
            </a: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  <p:sp>
        <p:nvSpPr>
          <p:cNvPr id="138244" name="Rectangle 4">
            <a:extLst>
              <a:ext uri="{FF2B5EF4-FFF2-40B4-BE49-F238E27FC236}">
                <a16:creationId xmlns:a16="http://schemas.microsoft.com/office/drawing/2014/main" id="{ADC3B861-45D2-4EA5-9B8B-AEF68CB08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352800"/>
            <a:ext cx="6053138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Product.name, count(*)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Product, Purchase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 Product.name = Purchase.prodName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and  Purchase.month = ‘September’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GROUP BY </a:t>
            </a:r>
            <a:r>
              <a:rPr lang="en-US" altLang="en-US" sz="2400"/>
              <a:t>Product.name</a:t>
            </a:r>
          </a:p>
        </p:txBody>
      </p:sp>
      <p:sp>
        <p:nvSpPr>
          <p:cNvPr id="138245" name="Rectangle 5">
            <a:extLst>
              <a:ext uri="{FF2B5EF4-FFF2-40B4-BE49-F238E27FC236}">
                <a16:creationId xmlns:a16="http://schemas.microsoft.com/office/drawing/2014/main" id="{BFB4A590-58C6-4EEC-BF8A-1FBA9160B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943600"/>
            <a:ext cx="213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What’s wrong ?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D64830E9-C634-48A1-AE9F-CBF0F6B3AA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Application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67ACF01B-9D1A-4BAB-AAAC-938F3799D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Compute, for each product, the total number of sales in ‘September’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	Product(name, category)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 Purchase(prodName, month, store)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	</a:t>
            </a: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  <p:sp>
        <p:nvSpPr>
          <p:cNvPr id="140292" name="Rectangle 4">
            <a:extLst>
              <a:ext uri="{FF2B5EF4-FFF2-40B4-BE49-F238E27FC236}">
                <a16:creationId xmlns:a16="http://schemas.microsoft.com/office/drawing/2014/main" id="{7B2C1C33-B9F8-4CD7-ACA3-D22FF6D87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6788150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Product.name, count(*)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Product </a:t>
            </a:r>
            <a:r>
              <a:rPr lang="en-US" altLang="en-US" sz="2400">
                <a:solidFill>
                  <a:schemeClr val="accent2"/>
                </a:solidFill>
              </a:rPr>
              <a:t>LEFT OUTER JOIN</a:t>
            </a:r>
            <a:r>
              <a:rPr lang="en-US" altLang="en-US" sz="2400"/>
              <a:t> Purchase </a:t>
            </a:r>
            <a:r>
              <a:rPr lang="en-US" altLang="en-US" sz="2400">
                <a:solidFill>
                  <a:schemeClr val="accent2"/>
                </a:solidFill>
              </a:rPr>
              <a:t>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 Product.name = Purchase.prodName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and  Purchase.month = ‘September’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GROUP BY </a:t>
            </a:r>
            <a:r>
              <a:rPr lang="en-US" altLang="en-US" sz="2400"/>
              <a:t>Product.name</a:t>
            </a:r>
          </a:p>
        </p:txBody>
      </p:sp>
      <p:sp>
        <p:nvSpPr>
          <p:cNvPr id="140293" name="Rectangle 5">
            <a:extLst>
              <a:ext uri="{FF2B5EF4-FFF2-40B4-BE49-F238E27FC236}">
                <a16:creationId xmlns:a16="http://schemas.microsoft.com/office/drawing/2014/main" id="{E7408091-7177-4E5B-AAAC-EFD413BA3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943600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Now we also get the products who sold in 0 quantity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C131C176-3349-4147-8799-C50693121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Outer Joins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EEA8A951-5191-41C7-BA27-4B5997BBD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Left outer join: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Include the left tuple even if there’s no match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Right outer join: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Include the right tuple even if there’s no match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Full outer join: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Include the both left and right tuples even if there’s no match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56530D9-01E2-4E93-82C2-470B6A16E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SQL Query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7574F07E-C030-4BBB-9D36-835C25A40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0"/>
            <a:ext cx="68548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Basic form: (plus many many more bells and whistles)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E0D3E066-684B-4F9C-B4D7-4F61ED7F0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988" y="3957638"/>
            <a:ext cx="445770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SELECT </a:t>
            </a:r>
            <a:r>
              <a:rPr lang="en-US" altLang="en-US" sz="2400"/>
              <a:t> &lt;attributes&gt;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&lt;one or more relations&gt;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&lt;conditions&gt;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6509F3C-5DAC-4465-8FBD-19245B9AB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Modifying the Database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827438C6-4822-41C6-BEA4-DA91F4C84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Three kinds of modifications</a:t>
            </a:r>
          </a:p>
          <a:p>
            <a:pPr eaLnBrk="1" hangingPunct="1"/>
            <a:r>
              <a:rPr lang="en-US" altLang="en-US"/>
              <a:t>Insertions</a:t>
            </a:r>
          </a:p>
          <a:p>
            <a:pPr eaLnBrk="1" hangingPunct="1"/>
            <a:r>
              <a:rPr lang="en-US" altLang="en-US"/>
              <a:t>Deletions</a:t>
            </a:r>
          </a:p>
          <a:p>
            <a:pPr eaLnBrk="1" hangingPunct="1"/>
            <a:r>
              <a:rPr lang="en-US" altLang="en-US"/>
              <a:t>Updates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Sometimes they are all called “updates”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C28FEC27-C17A-4A0F-91A2-ABD303678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Insertions</a:t>
            </a:r>
          </a:p>
        </p:txBody>
      </p:sp>
      <p:sp>
        <p:nvSpPr>
          <p:cNvPr id="146435" name="Text Box 3">
            <a:extLst>
              <a:ext uri="{FF2B5EF4-FFF2-40B4-BE49-F238E27FC236}">
                <a16:creationId xmlns:a16="http://schemas.microsoft.com/office/drawing/2014/main" id="{982A2FBA-68CC-4F92-8722-AD5845864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190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General form:</a:t>
            </a:r>
          </a:p>
        </p:txBody>
      </p:sp>
      <p:sp>
        <p:nvSpPr>
          <p:cNvPr id="146436" name="Text Box 4">
            <a:extLst>
              <a:ext uri="{FF2B5EF4-FFF2-40B4-BE49-F238E27FC236}">
                <a16:creationId xmlns:a16="http://schemas.microsoft.com/office/drawing/2014/main" id="{8DED9FC4-023F-4111-BB94-E69737B14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0"/>
            <a:ext cx="5981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Missing attribute </a:t>
            </a:r>
            <a:r>
              <a:rPr lang="en-US" altLang="en-US" sz="2400">
                <a:sym typeface="Symbol" panose="05050102010706020507" pitchFamily="18" charset="2"/>
              </a:rPr>
              <a:t></a:t>
            </a:r>
            <a:r>
              <a:rPr lang="en-US" altLang="en-US" sz="2400"/>
              <a:t> NULL.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May drop attribute names if give them in order.</a:t>
            </a:r>
          </a:p>
        </p:txBody>
      </p:sp>
      <p:sp>
        <p:nvSpPr>
          <p:cNvPr id="146437" name="Rectangle 5">
            <a:extLst>
              <a:ext uri="{FF2B5EF4-FFF2-40B4-BE49-F238E27FC236}">
                <a16:creationId xmlns:a16="http://schemas.microsoft.com/office/drawing/2014/main" id="{3DCDCEED-BCE7-4820-B77E-E2AE277F8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438400"/>
            <a:ext cx="72882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INSERT   INTO</a:t>
            </a:r>
            <a:r>
              <a:rPr lang="en-US" altLang="en-US" sz="2400"/>
              <a:t>   R(A1,…., An)   </a:t>
            </a:r>
            <a:r>
              <a:rPr lang="en-US" altLang="en-US" sz="2400">
                <a:solidFill>
                  <a:schemeClr val="accent2"/>
                </a:solidFill>
              </a:rPr>
              <a:t>VALUES</a:t>
            </a:r>
            <a:r>
              <a:rPr lang="en-US" altLang="en-US" sz="2400"/>
              <a:t>  (v1,…., vn)</a:t>
            </a:r>
          </a:p>
        </p:txBody>
      </p:sp>
      <p:sp>
        <p:nvSpPr>
          <p:cNvPr id="146438" name="Rectangle 6">
            <a:extLst>
              <a:ext uri="{FF2B5EF4-FFF2-40B4-BE49-F238E27FC236}">
                <a16:creationId xmlns:a16="http://schemas.microsoft.com/office/drawing/2014/main" id="{124A8C31-D6DF-42FF-A2F7-0448B3C95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872490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INSERT  INTO</a:t>
            </a:r>
            <a:r>
              <a:rPr lang="en-US" altLang="en-US" sz="2400"/>
              <a:t>  Purchase(buyer, seller, product, store)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      </a:t>
            </a:r>
            <a:r>
              <a:rPr lang="en-US" altLang="en-US" sz="2400">
                <a:solidFill>
                  <a:schemeClr val="accent2"/>
                </a:solidFill>
              </a:rPr>
              <a:t>VALUES</a:t>
            </a:r>
            <a:r>
              <a:rPr lang="en-US" altLang="en-US" sz="2400"/>
              <a:t>  (‘Joe’, ‘Fred’, ‘wakeup-clock-espresso-machine’,</a:t>
            </a:r>
            <a:br>
              <a:rPr lang="en-US" altLang="en-US" sz="2400"/>
            </a:br>
            <a:r>
              <a:rPr lang="en-US" altLang="en-US" sz="2400"/>
              <a:t>                                   ‘The Sharper Image’)</a:t>
            </a:r>
          </a:p>
        </p:txBody>
      </p:sp>
      <p:sp>
        <p:nvSpPr>
          <p:cNvPr id="146439" name="Text Box 7">
            <a:extLst>
              <a:ext uri="{FF2B5EF4-FFF2-40B4-BE49-F238E27FC236}">
                <a16:creationId xmlns:a16="http://schemas.microsoft.com/office/drawing/2014/main" id="{DE9C8C46-69DF-4C1B-92C3-C4E99933D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81400"/>
            <a:ext cx="604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Example: Insert a new purchase to the database: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0FF63611-FBEF-416B-B262-EC55A2CB0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Insertions</a:t>
            </a:r>
          </a:p>
        </p:txBody>
      </p:sp>
      <p:sp>
        <p:nvSpPr>
          <p:cNvPr id="148483" name="Text Box 3">
            <a:extLst>
              <a:ext uri="{FF2B5EF4-FFF2-40B4-BE49-F238E27FC236}">
                <a16:creationId xmlns:a16="http://schemas.microsoft.com/office/drawing/2014/main" id="{D937B594-0462-45B4-B8F6-8661897B8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3600"/>
            <a:ext cx="5492750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INSERT   INTO</a:t>
            </a:r>
            <a:r>
              <a:rPr lang="en-US" altLang="en-US" sz="2400"/>
              <a:t>   PRODUCT(name)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</a:t>
            </a:r>
            <a:r>
              <a:rPr lang="en-US" altLang="en-US" sz="2400">
                <a:solidFill>
                  <a:schemeClr val="accent2"/>
                </a:solidFill>
              </a:rPr>
              <a:t>SELECT  DISTINCT</a:t>
            </a:r>
            <a:r>
              <a:rPr lang="en-US" altLang="en-US" sz="2400"/>
              <a:t>  Purchase.product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</a:t>
            </a:r>
            <a:r>
              <a:rPr lang="en-US" altLang="en-US" sz="2400">
                <a:solidFill>
                  <a:schemeClr val="accent2"/>
                </a:solidFill>
              </a:rPr>
              <a:t>FROM </a:t>
            </a:r>
            <a:r>
              <a:rPr lang="en-US" altLang="en-US" sz="2400"/>
              <a:t>     Purchase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</a:t>
            </a: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 Purchase.date &gt; “10/26/01”</a:t>
            </a:r>
          </a:p>
        </p:txBody>
      </p:sp>
      <p:sp>
        <p:nvSpPr>
          <p:cNvPr id="148484" name="Text Box 4">
            <a:extLst>
              <a:ext uri="{FF2B5EF4-FFF2-40B4-BE49-F238E27FC236}">
                <a16:creationId xmlns:a16="http://schemas.microsoft.com/office/drawing/2014/main" id="{E393339F-6E78-4AE0-B682-7EFBBD8D3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257800"/>
            <a:ext cx="5551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The query replaces the VALUES keyword.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Here we insert </a:t>
            </a:r>
            <a:r>
              <a:rPr lang="en-US" altLang="en-US" sz="2400" i="1"/>
              <a:t>many</a:t>
            </a:r>
            <a:r>
              <a:rPr lang="en-US" altLang="en-US" sz="2400"/>
              <a:t> tuples into PRODUCT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E5B56E06-741A-49D0-8824-971A4E55B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Insertion: an Example</a:t>
            </a:r>
          </a:p>
        </p:txBody>
      </p:sp>
      <p:sp>
        <p:nvSpPr>
          <p:cNvPr id="150531" name="Text Box 3">
            <a:extLst>
              <a:ext uri="{FF2B5EF4-FFF2-40B4-BE49-F238E27FC236}">
                <a16:creationId xmlns:a16="http://schemas.microsoft.com/office/drawing/2014/main" id="{3B0F781F-48DA-4780-8C85-A40327D2A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667000"/>
            <a:ext cx="778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prodName</a:t>
            </a:r>
            <a:r>
              <a:rPr lang="en-US" altLang="en-US" sz="2400"/>
              <a:t> is foreign key in </a:t>
            </a:r>
            <a:r>
              <a:rPr lang="en-US" altLang="en-US" sz="2400">
                <a:solidFill>
                  <a:schemeClr val="accent2"/>
                </a:solidFill>
              </a:rPr>
              <a:t>Product</a:t>
            </a:r>
            <a:r>
              <a:rPr lang="en-US" altLang="en-US" sz="2400"/>
              <a:t>.</a:t>
            </a:r>
            <a:r>
              <a:rPr lang="en-US" altLang="en-US" sz="2400">
                <a:solidFill>
                  <a:schemeClr val="accent2"/>
                </a:solidFill>
              </a:rPr>
              <a:t>name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Suppose database got corrupted and we need to fix it:</a:t>
            </a:r>
          </a:p>
        </p:txBody>
      </p:sp>
      <p:graphicFrame>
        <p:nvGraphicFramePr>
          <p:cNvPr id="358404" name="Group 4">
            <a:extLst>
              <a:ext uri="{FF2B5EF4-FFF2-40B4-BE49-F238E27FC236}">
                <a16:creationId xmlns:a16="http://schemas.microsoft.com/office/drawing/2014/main" id="{440DA69C-FFD7-45EE-BD75-5B6330212AF0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4572000"/>
          <a:ext cx="3505200" cy="119380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listPrice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8418" name="Group 18">
            <a:extLst>
              <a:ext uri="{FF2B5EF4-FFF2-40B4-BE49-F238E27FC236}">
                <a16:creationId xmlns:a16="http://schemas.microsoft.com/office/drawing/2014/main" id="{16F7CBE4-81C0-4B68-A8FA-129D32847888}"/>
              </a:ext>
            </a:extLst>
          </p:cNvPr>
          <p:cNvGraphicFramePr>
            <a:graphicFrameLocks noGrp="1"/>
          </p:cNvGraphicFramePr>
          <p:nvPr/>
        </p:nvGraphicFramePr>
        <p:xfrm>
          <a:off x="4800600" y="4343400"/>
          <a:ext cx="3276600" cy="1727200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prodName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buyerName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anose="02020603050405020304" pitchFamily="18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John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Smith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anose="02020603050405020304" pitchFamily="18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Smith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0568" name="Text Box 40">
            <a:extLst>
              <a:ext uri="{FF2B5EF4-FFF2-40B4-BE49-F238E27FC236}">
                <a16:creationId xmlns:a16="http://schemas.microsoft.com/office/drawing/2014/main" id="{F3D17C2D-B99F-4043-8559-A0F805724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172200"/>
            <a:ext cx="665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Task: insert in </a:t>
            </a:r>
            <a:r>
              <a:rPr lang="en-US" altLang="en-US" sz="2400">
                <a:solidFill>
                  <a:schemeClr val="accent2"/>
                </a:solidFill>
              </a:rPr>
              <a:t>Product</a:t>
            </a:r>
            <a:r>
              <a:rPr lang="en-US" altLang="en-US" sz="2400"/>
              <a:t> all </a:t>
            </a:r>
            <a:r>
              <a:rPr lang="en-US" altLang="en-US" sz="2400">
                <a:solidFill>
                  <a:schemeClr val="accent2"/>
                </a:solidFill>
              </a:rPr>
              <a:t>prodNames</a:t>
            </a:r>
            <a:r>
              <a:rPr lang="en-US" altLang="en-US" sz="2400"/>
              <a:t> from </a:t>
            </a:r>
            <a:r>
              <a:rPr lang="en-US" altLang="en-US" sz="240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150569" name="Rectangle 41">
            <a:extLst>
              <a:ext uri="{FF2B5EF4-FFF2-40B4-BE49-F238E27FC236}">
                <a16:creationId xmlns:a16="http://schemas.microsoft.com/office/drawing/2014/main" id="{05378F73-7A49-4170-8A49-BCDAEAB87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14800"/>
            <a:ext cx="113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0570" name="Rectangle 42">
            <a:extLst>
              <a:ext uri="{FF2B5EF4-FFF2-40B4-BE49-F238E27FC236}">
                <a16:creationId xmlns:a16="http://schemas.microsoft.com/office/drawing/2014/main" id="{70FAD80D-BB19-44CC-B922-AB9BF2C5D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752600"/>
            <a:ext cx="5119688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Product(</a:t>
            </a:r>
            <a:r>
              <a:rPr lang="en-US" altLang="en-US" sz="2400" u="sng">
                <a:solidFill>
                  <a:schemeClr val="accent2"/>
                </a:solidFill>
              </a:rPr>
              <a:t>name</a:t>
            </a:r>
            <a:r>
              <a:rPr lang="en-US" altLang="en-US" sz="2400">
                <a:solidFill>
                  <a:schemeClr val="accent2"/>
                </a:solidFill>
              </a:rPr>
              <a:t>, listPrice, category)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Purchase(prodName, buyerName, price)</a:t>
            </a:r>
          </a:p>
        </p:txBody>
      </p:sp>
      <p:sp>
        <p:nvSpPr>
          <p:cNvPr id="150571" name="Rectangle 43">
            <a:extLst>
              <a:ext uri="{FF2B5EF4-FFF2-40B4-BE49-F238E27FC236}">
                <a16:creationId xmlns:a16="http://schemas.microsoft.com/office/drawing/2014/main" id="{816A0C7C-1D93-4984-8CCF-8D834F877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886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Purchase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898292E8-0285-4EC5-B5B3-145138393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Insertion: an Example</a:t>
            </a:r>
          </a:p>
        </p:txBody>
      </p:sp>
      <p:sp>
        <p:nvSpPr>
          <p:cNvPr id="152579" name="Text Box 3">
            <a:extLst>
              <a:ext uri="{FF2B5EF4-FFF2-40B4-BE49-F238E27FC236}">
                <a16:creationId xmlns:a16="http://schemas.microsoft.com/office/drawing/2014/main" id="{A12BEB33-6EED-488C-8E16-C0A3FDC7E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8294688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INSERT   INTO</a:t>
            </a:r>
            <a:r>
              <a:rPr lang="en-US" altLang="en-US" sz="2400"/>
              <a:t>   Product(name)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SELECT  DISTINCT</a:t>
            </a:r>
            <a:r>
              <a:rPr lang="en-US" altLang="en-US" sz="2400"/>
              <a:t>  prodName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FROM </a:t>
            </a:r>
            <a:r>
              <a:rPr lang="en-US" altLang="en-US" sz="2400"/>
              <a:t>    Purchase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 prodName  </a:t>
            </a:r>
            <a:r>
              <a:rPr lang="en-US" altLang="en-US" sz="2400">
                <a:solidFill>
                  <a:schemeClr val="accent2"/>
                </a:solidFill>
              </a:rPr>
              <a:t>NOT IN</a:t>
            </a:r>
            <a:r>
              <a:rPr lang="en-US" altLang="en-US" sz="2400"/>
              <a:t> (</a:t>
            </a: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name </a:t>
            </a: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Product)</a:t>
            </a:r>
          </a:p>
        </p:txBody>
      </p:sp>
      <p:graphicFrame>
        <p:nvGraphicFramePr>
          <p:cNvPr id="360452" name="Group 4">
            <a:extLst>
              <a:ext uri="{FF2B5EF4-FFF2-40B4-BE49-F238E27FC236}">
                <a16:creationId xmlns:a16="http://schemas.microsoft.com/office/drawing/2014/main" id="{BCEE7DAF-19AB-41EC-BA93-5F95AFBFF1E3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4419600"/>
          <a:ext cx="3505200" cy="179070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listPrice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2487A793-C145-4F45-B71C-F51682891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Insertion: an Example</a:t>
            </a:r>
          </a:p>
        </p:txBody>
      </p:sp>
      <p:sp>
        <p:nvSpPr>
          <p:cNvPr id="154627" name="Text Box 3">
            <a:extLst>
              <a:ext uri="{FF2B5EF4-FFF2-40B4-BE49-F238E27FC236}">
                <a16:creationId xmlns:a16="http://schemas.microsoft.com/office/drawing/2014/main" id="{DC7BCBA6-A766-4359-B27B-5086FF39B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81200"/>
            <a:ext cx="8294688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INSERT   INTO</a:t>
            </a:r>
            <a:r>
              <a:rPr lang="en-US" altLang="en-US" sz="2400"/>
              <a:t>   Product(name, listPrice)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SELECT  DISTINCT</a:t>
            </a:r>
            <a:r>
              <a:rPr lang="en-US" altLang="en-US" sz="2400"/>
              <a:t>  prodName, price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FROM </a:t>
            </a:r>
            <a:r>
              <a:rPr lang="en-US" altLang="en-US" sz="2400"/>
              <a:t> Purchase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 prodName  </a:t>
            </a:r>
            <a:r>
              <a:rPr lang="en-US" altLang="en-US" sz="2400">
                <a:solidFill>
                  <a:schemeClr val="accent2"/>
                </a:solidFill>
              </a:rPr>
              <a:t>NOT IN</a:t>
            </a:r>
            <a:r>
              <a:rPr lang="en-US" altLang="en-US" sz="2400"/>
              <a:t> (</a:t>
            </a: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name </a:t>
            </a: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Product)</a:t>
            </a:r>
          </a:p>
        </p:txBody>
      </p:sp>
      <p:graphicFrame>
        <p:nvGraphicFramePr>
          <p:cNvPr id="362500" name="Group 4">
            <a:extLst>
              <a:ext uri="{FF2B5EF4-FFF2-40B4-BE49-F238E27FC236}">
                <a16:creationId xmlns:a16="http://schemas.microsoft.com/office/drawing/2014/main" id="{2ACBB4A4-2F1B-48BF-A5C5-F85273DF7FBB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4191000"/>
          <a:ext cx="3505200" cy="238760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listPrice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camera ??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225  ??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4650" name="Text Box 26">
            <a:extLst>
              <a:ext uri="{FF2B5EF4-FFF2-40B4-BE49-F238E27FC236}">
                <a16:creationId xmlns:a16="http://schemas.microsoft.com/office/drawing/2014/main" id="{23B54473-E1AE-45A0-8733-28571F548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019800"/>
            <a:ext cx="4068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Depends on the implementation</a:t>
            </a:r>
          </a:p>
        </p:txBody>
      </p:sp>
      <p:sp>
        <p:nvSpPr>
          <p:cNvPr id="154651" name="Line 27">
            <a:extLst>
              <a:ext uri="{FF2B5EF4-FFF2-40B4-BE49-F238E27FC236}">
                <a16:creationId xmlns:a16="http://schemas.microsoft.com/office/drawing/2014/main" id="{88096501-125E-484A-929C-8BF74EE6F6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624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57D4E451-BC7E-4611-9716-00DD6A60B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Deletions</a:t>
            </a:r>
          </a:p>
        </p:txBody>
      </p:sp>
      <p:sp>
        <p:nvSpPr>
          <p:cNvPr id="156675" name="Text Box 3">
            <a:extLst>
              <a:ext uri="{FF2B5EF4-FFF2-40B4-BE49-F238E27FC236}">
                <a16:creationId xmlns:a16="http://schemas.microsoft.com/office/drawing/2014/main" id="{597B023D-632D-41DA-BC8B-7F7FB54BD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514600"/>
            <a:ext cx="5081588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DELETE    FROM</a:t>
            </a:r>
            <a:r>
              <a:rPr lang="en-US" altLang="en-US" sz="2400"/>
              <a:t>    PURCHASE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WHERE </a:t>
            </a:r>
            <a:r>
              <a:rPr lang="en-US" altLang="en-US" sz="2400"/>
              <a:t>   seller = ‘Joe’   AND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product = ‘Brooklyn Bridge’</a:t>
            </a:r>
          </a:p>
        </p:txBody>
      </p:sp>
      <p:sp>
        <p:nvSpPr>
          <p:cNvPr id="156676" name="Rectangle 4">
            <a:extLst>
              <a:ext uri="{FF2B5EF4-FFF2-40B4-BE49-F238E27FC236}">
                <a16:creationId xmlns:a16="http://schemas.microsoft.com/office/drawing/2014/main" id="{7820AADE-76C1-46BA-9D22-50CC9EFA3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572000"/>
            <a:ext cx="76152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Factoid about SQL:  there is no way to delete only a single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                                 occurrence of a tuple that appears twice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                                 in a relation.</a:t>
            </a:r>
          </a:p>
        </p:txBody>
      </p:sp>
      <p:sp>
        <p:nvSpPr>
          <p:cNvPr id="156677" name="Text Box 5">
            <a:extLst>
              <a:ext uri="{FF2B5EF4-FFF2-40B4-BE49-F238E27FC236}">
                <a16:creationId xmlns:a16="http://schemas.microsoft.com/office/drawing/2014/main" id="{15FA91E3-5112-4DB3-9FF0-E57E58155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135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Example: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0C6D41BC-9CCD-42E1-A909-9C63B86B9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Updates</a:t>
            </a:r>
          </a:p>
        </p:txBody>
      </p:sp>
      <p:sp>
        <p:nvSpPr>
          <p:cNvPr id="158723" name="Text Box 3">
            <a:extLst>
              <a:ext uri="{FF2B5EF4-FFF2-40B4-BE49-F238E27FC236}">
                <a16:creationId xmlns:a16="http://schemas.microsoft.com/office/drawing/2014/main" id="{4882E66C-DA3B-4FAD-9420-2494A6283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438400"/>
            <a:ext cx="5978525" cy="229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UPDATE</a:t>
            </a:r>
            <a:r>
              <a:rPr lang="en-US" altLang="en-US" sz="2400"/>
              <a:t>   PRODUCT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SET</a:t>
            </a:r>
            <a:r>
              <a:rPr lang="en-US" altLang="en-US" sz="2400"/>
              <a:t>    price = price/2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Product.name  </a:t>
            </a:r>
            <a:r>
              <a:rPr lang="en-US" altLang="en-US" sz="2400">
                <a:solidFill>
                  <a:schemeClr val="accent2"/>
                </a:solidFill>
              </a:rPr>
              <a:t>IN </a:t>
            </a:r>
            <a:r>
              <a:rPr lang="en-US" altLang="en-US" sz="240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(</a:t>
            </a: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product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</a:t>
            </a:r>
            <a:r>
              <a:rPr lang="en-US" altLang="en-US" sz="2400">
                <a:solidFill>
                  <a:schemeClr val="accent2"/>
                </a:solidFill>
              </a:rPr>
              <a:t>FROM    </a:t>
            </a:r>
            <a:r>
              <a:rPr lang="en-US" altLang="en-US" sz="2400"/>
              <a:t>Purchase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</a:t>
            </a: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Date =‘Oct, 25, 1999’);</a:t>
            </a:r>
          </a:p>
        </p:txBody>
      </p:sp>
      <p:sp>
        <p:nvSpPr>
          <p:cNvPr id="158724" name="Text Box 4">
            <a:extLst>
              <a:ext uri="{FF2B5EF4-FFF2-40B4-BE49-F238E27FC236}">
                <a16:creationId xmlns:a16="http://schemas.microsoft.com/office/drawing/2014/main" id="{65C7A3CE-F850-4820-8AF2-BDF38D573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717675"/>
            <a:ext cx="135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Example: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276115C-EC0A-40A3-A176-EB21E8A8B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SQL Query</a:t>
            </a:r>
          </a:p>
        </p:txBody>
      </p:sp>
      <p:graphicFrame>
        <p:nvGraphicFramePr>
          <p:cNvPr id="222211" name="Group 3">
            <a:extLst>
              <a:ext uri="{FF2B5EF4-FFF2-40B4-BE49-F238E27FC236}">
                <a16:creationId xmlns:a16="http://schemas.microsoft.com/office/drawing/2014/main" id="{A7A92B70-F55D-408D-A99E-A4BD1BBD6D22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1981200"/>
          <a:ext cx="5410200" cy="167640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67" name="Rectangle 35">
            <a:extLst>
              <a:ext uri="{FF2B5EF4-FFF2-40B4-BE49-F238E27FC236}">
                <a16:creationId xmlns:a16="http://schemas.microsoft.com/office/drawing/2014/main" id="{58730CA6-2770-4B47-B716-E0743CA18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0"/>
            <a:ext cx="3929063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 *</a:t>
            </a:r>
            <a:br>
              <a:rPr lang="en-US" altLang="en-US" sz="2400"/>
            </a:b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 Product</a:t>
            </a:r>
            <a:br>
              <a:rPr lang="en-US" altLang="en-US" sz="2400"/>
            </a:b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 category=‘Gadgets’</a:t>
            </a:r>
          </a:p>
        </p:txBody>
      </p:sp>
      <p:sp>
        <p:nvSpPr>
          <p:cNvPr id="222244" name="Text Box 36">
            <a:extLst>
              <a:ext uri="{FF2B5EF4-FFF2-40B4-BE49-F238E27FC236}">
                <a16:creationId xmlns:a16="http://schemas.microsoft.com/office/drawing/2014/main" id="{3F6E5604-93C6-44E8-9723-963A964DD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81200"/>
            <a:ext cx="815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22245" name="AutoShape 37">
            <a:extLst>
              <a:ext uri="{FF2B5EF4-FFF2-40B4-BE49-F238E27FC236}">
                <a16:creationId xmlns:a16="http://schemas.microsoft.com/office/drawing/2014/main" id="{DB95B8C5-2151-43ED-9F7E-2D27C96AD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222246" name="Group 38">
            <a:extLst>
              <a:ext uri="{FF2B5EF4-FFF2-40B4-BE49-F238E27FC236}">
                <a16:creationId xmlns:a16="http://schemas.microsoft.com/office/drawing/2014/main" id="{4001559C-6D1D-4F41-8262-431EACF36423}"/>
              </a:ext>
            </a:extLst>
          </p:cNvPr>
          <p:cNvGraphicFramePr>
            <a:graphicFrameLocks noGrp="1"/>
          </p:cNvGraphicFramePr>
          <p:nvPr/>
        </p:nvGraphicFramePr>
        <p:xfrm>
          <a:off x="3276600" y="5257800"/>
          <a:ext cx="5410200" cy="1006476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4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2268" name="Oval 60">
            <a:extLst>
              <a:ext uri="{FF2B5EF4-FFF2-40B4-BE49-F238E27FC236}">
                <a16:creationId xmlns:a16="http://schemas.microsoft.com/office/drawing/2014/main" id="{AD194314-62B3-4205-B496-F964CD64A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867400"/>
            <a:ext cx="2109788" cy="619125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“selection”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44" grpId="0" autoUpdateAnimBg="0"/>
      <p:bldP spid="222245" grpId="0" animBg="1"/>
      <p:bldP spid="22226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E6ABA54-6284-4FA7-B80C-C3782771D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SQL Query</a:t>
            </a:r>
          </a:p>
        </p:txBody>
      </p:sp>
      <p:graphicFrame>
        <p:nvGraphicFramePr>
          <p:cNvPr id="224259" name="Group 3">
            <a:extLst>
              <a:ext uri="{FF2B5EF4-FFF2-40B4-BE49-F238E27FC236}">
                <a16:creationId xmlns:a16="http://schemas.microsoft.com/office/drawing/2014/main" id="{D359C701-E1CC-4658-A0A3-5E3075B2FC9B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1981200"/>
          <a:ext cx="5410200" cy="167640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15" name="Rectangle 35">
            <a:extLst>
              <a:ext uri="{FF2B5EF4-FFF2-40B4-BE49-F238E27FC236}">
                <a16:creationId xmlns:a16="http://schemas.microsoft.com/office/drawing/2014/main" id="{399BD706-E6FB-462D-B032-56F7B6B23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0"/>
            <a:ext cx="5026025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 PName, Price, Manufacturer</a:t>
            </a:r>
            <a:br>
              <a:rPr lang="en-US" altLang="en-US" sz="2400"/>
            </a:b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 Product</a:t>
            </a:r>
            <a:br>
              <a:rPr lang="en-US" altLang="en-US" sz="2400"/>
            </a:b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 Price &gt; 100</a:t>
            </a:r>
          </a:p>
        </p:txBody>
      </p:sp>
      <p:sp>
        <p:nvSpPr>
          <p:cNvPr id="224292" name="Text Box 36">
            <a:extLst>
              <a:ext uri="{FF2B5EF4-FFF2-40B4-BE49-F238E27FC236}">
                <a16:creationId xmlns:a16="http://schemas.microsoft.com/office/drawing/2014/main" id="{E2800584-3B78-4C10-8AAA-04E7EC3C6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81200"/>
            <a:ext cx="815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24293" name="AutoShape 37">
            <a:extLst>
              <a:ext uri="{FF2B5EF4-FFF2-40B4-BE49-F238E27FC236}">
                <a16:creationId xmlns:a16="http://schemas.microsoft.com/office/drawing/2014/main" id="{BD24BFA9-CDE1-4489-8403-67EB77713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224294" name="Group 38">
            <a:extLst>
              <a:ext uri="{FF2B5EF4-FFF2-40B4-BE49-F238E27FC236}">
                <a16:creationId xmlns:a16="http://schemas.microsoft.com/office/drawing/2014/main" id="{A122B17D-4120-4802-BFCD-0577690D2872}"/>
              </a:ext>
            </a:extLst>
          </p:cNvPr>
          <p:cNvGraphicFramePr>
            <a:graphicFrameLocks noGrp="1"/>
          </p:cNvGraphicFramePr>
          <p:nvPr/>
        </p:nvGraphicFramePr>
        <p:xfrm>
          <a:off x="4114800" y="5257800"/>
          <a:ext cx="4057650" cy="1006476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4312" name="Oval 56">
            <a:extLst>
              <a:ext uri="{FF2B5EF4-FFF2-40B4-BE49-F238E27FC236}">
                <a16:creationId xmlns:a16="http://schemas.microsoft.com/office/drawing/2014/main" id="{AE64070A-A415-4570-B4CE-35AF7469D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3" y="5334000"/>
            <a:ext cx="2838450" cy="1136650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“selection” and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“projection”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92" grpId="0" autoUpdateAnimBg="0"/>
      <p:bldP spid="224293" grpId="0" animBg="1"/>
      <p:bldP spid="224312" grpId="0" animBg="1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3628</Words>
  <Application>Microsoft Office PowerPoint</Application>
  <PresentationFormat>On-screen Show (4:3)</PresentationFormat>
  <Paragraphs>1054</Paragraphs>
  <Slides>77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Symbol</vt:lpstr>
      <vt:lpstr>Times</vt:lpstr>
      <vt:lpstr>Times New Roman</vt:lpstr>
      <vt:lpstr>Default Design</vt:lpstr>
      <vt:lpstr>SQL Introduction</vt:lpstr>
      <vt:lpstr>SQL</vt:lpstr>
      <vt:lpstr>Tables in SQL</vt:lpstr>
      <vt:lpstr>Tables Explained</vt:lpstr>
      <vt:lpstr>Data Types in SQL</vt:lpstr>
      <vt:lpstr>Tables Explained</vt:lpstr>
      <vt:lpstr>SQL Query</vt:lpstr>
      <vt:lpstr>Simple SQL Query</vt:lpstr>
      <vt:lpstr>Simple SQL Query</vt:lpstr>
      <vt:lpstr>Notation</vt:lpstr>
      <vt:lpstr>Details</vt:lpstr>
      <vt:lpstr>The LIKE operator</vt:lpstr>
      <vt:lpstr>Eliminating Duplicates</vt:lpstr>
      <vt:lpstr>Ordering the Results</vt:lpstr>
      <vt:lpstr>PowerPoint Presentation</vt:lpstr>
      <vt:lpstr>Keys and Foreign Keys</vt:lpstr>
      <vt:lpstr>Joins</vt:lpstr>
      <vt:lpstr>Joins</vt:lpstr>
      <vt:lpstr>More Joins</vt:lpstr>
      <vt:lpstr>A Subtlety about Joins</vt:lpstr>
      <vt:lpstr>A Subtlety about Joins</vt:lpstr>
      <vt:lpstr>Tuple Variables</vt:lpstr>
      <vt:lpstr>Meaning (Semantics) of SQL Queries</vt:lpstr>
      <vt:lpstr>An Unintuitive Query</vt:lpstr>
      <vt:lpstr>Subqueries Returning Relations</vt:lpstr>
      <vt:lpstr>Subqueries Returning Relations</vt:lpstr>
      <vt:lpstr>Removing Duplicates</vt:lpstr>
      <vt:lpstr>Subqueries Returning Relations</vt:lpstr>
      <vt:lpstr>Question for Database Fans and their Friends</vt:lpstr>
      <vt:lpstr>Question for Database Fans and their Friends</vt:lpstr>
      <vt:lpstr>Correlated Queries</vt:lpstr>
      <vt:lpstr>Complex Correlated Query</vt:lpstr>
      <vt:lpstr>Aggregation</vt:lpstr>
      <vt:lpstr>Aggregation: Count</vt:lpstr>
      <vt:lpstr>More Examples</vt:lpstr>
      <vt:lpstr>Simple Aggregations</vt:lpstr>
      <vt:lpstr>Grouping and Aggregation</vt:lpstr>
      <vt:lpstr>Grouping and Aggregation</vt:lpstr>
      <vt:lpstr>1&amp;2. FROM-WHERE-GROUPBY</vt:lpstr>
      <vt:lpstr>3. SELECT</vt:lpstr>
      <vt:lpstr>GROUP BY v.s. Nested Quereis</vt:lpstr>
      <vt:lpstr>Another Example</vt:lpstr>
      <vt:lpstr>HAVING Clause</vt:lpstr>
      <vt:lpstr>General form of Grouping and Aggregation</vt:lpstr>
      <vt:lpstr>General form of Grouping and Aggregation</vt:lpstr>
      <vt:lpstr>Advanced SQLizing</vt:lpstr>
      <vt:lpstr>1. INTERSECT and EXCEPT:</vt:lpstr>
      <vt:lpstr>2. Quantifiers</vt:lpstr>
      <vt:lpstr>2. Quantifiers</vt:lpstr>
      <vt:lpstr>2. Quantifiers</vt:lpstr>
      <vt:lpstr>3. Group-by v.s. Nested Query</vt:lpstr>
      <vt:lpstr>3. Group-by v.s. Nested Query</vt:lpstr>
      <vt:lpstr>3. Group-by v.s. Nested Query</vt:lpstr>
      <vt:lpstr>Two Examples</vt:lpstr>
      <vt:lpstr>PowerPoint Presentation</vt:lpstr>
      <vt:lpstr>Two Examples</vt:lpstr>
      <vt:lpstr>Two Examples</vt:lpstr>
      <vt:lpstr>Two Examples</vt:lpstr>
      <vt:lpstr>NULLS in SQL</vt:lpstr>
      <vt:lpstr>Null Values</vt:lpstr>
      <vt:lpstr>Null Values</vt:lpstr>
      <vt:lpstr>Null Values</vt:lpstr>
      <vt:lpstr>Null Values</vt:lpstr>
      <vt:lpstr>Outerjoins</vt:lpstr>
      <vt:lpstr>Outerjoins</vt:lpstr>
      <vt:lpstr>PowerPoint Presentation</vt:lpstr>
      <vt:lpstr>Application</vt:lpstr>
      <vt:lpstr>Application</vt:lpstr>
      <vt:lpstr>Outer Joins</vt:lpstr>
      <vt:lpstr>Modifying the Database</vt:lpstr>
      <vt:lpstr>Insertions</vt:lpstr>
      <vt:lpstr>Insertions</vt:lpstr>
      <vt:lpstr>Insertion: an Example</vt:lpstr>
      <vt:lpstr>Insertion: an Example</vt:lpstr>
      <vt:lpstr>Insertion: an Example</vt:lpstr>
      <vt:lpstr>Deletions</vt:lpstr>
      <vt:lpstr>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SQL Workshop  for  beginner</dc:title>
  <dc:creator>angela lintakoon</dc:creator>
  <cp:lastModifiedBy>Bill Chen</cp:lastModifiedBy>
  <cp:revision>113</cp:revision>
  <dcterms:created xsi:type="dcterms:W3CDTF">2009-04-22T19:24:48Z</dcterms:created>
  <dcterms:modified xsi:type="dcterms:W3CDTF">2019-03-03T16:28:04Z</dcterms:modified>
</cp:coreProperties>
</file>