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7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976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22164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en-US" altLang="en-US" dirty="0"/>
              <a:t>The slides for this text are organized into chapters. This lecture covers relational algebra, from Chapter 4. The relational calculus part can be found in Chapter 4, Part B.</a:t>
            </a:r>
          </a:p>
          <a:p>
            <a:pPr marL="228600" indent="-228600"/>
            <a:r>
              <a:rPr lang="en-US" altLang="en-US" dirty="0"/>
              <a:t>Examples are used extensively.  The text and chapter exercises contain numerous additional examples.</a:t>
            </a:r>
          </a:p>
          <a:p>
            <a:pPr marL="228600" indent="-228600"/>
            <a:r>
              <a:rPr lang="en-US" altLang="en-US" dirty="0"/>
              <a:t>This material is important for two reasons:</a:t>
            </a:r>
          </a:p>
          <a:p>
            <a:pPr marL="228600" indent="-228600">
              <a:buFontTx/>
              <a:buChar char="•"/>
            </a:pPr>
            <a:r>
              <a:rPr lang="en-US" altLang="en-US" dirty="0"/>
              <a:t>It is a foundation for SQL.  This is an important reason to cover algebra in detail, but the discussion of SQL in the book does NOT depend on a detailed understanding of algebra. Instructors who prefer to explain the basic algebra operators and skip the discussion of how to write a wide range of queries in algebra can safely do so.</a:t>
            </a:r>
          </a:p>
          <a:p>
            <a:pPr marL="228600" indent="-228600">
              <a:buFontTx/>
              <a:buChar char="•"/>
            </a:pPr>
            <a:r>
              <a:rPr lang="en-US" altLang="en-US" dirty="0"/>
              <a:t>It is a foundation for query processing.  Students need to know what each operator does, and how they can be composed in queries. Again, it is possible to skip a detailed discussion of how to write complex queries in algebra, and this is left to the instructor’s discretion.	</a:t>
            </a:r>
          </a:p>
        </p:txBody>
      </p:sp>
      <p:sp>
        <p:nvSpPr>
          <p:cNvPr id="410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2335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62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24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82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34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15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88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16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68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17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21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56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19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70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623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5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8970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1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44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3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94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87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22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5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33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1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5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20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4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37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93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57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3663" y="6488113"/>
            <a:ext cx="5603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400">
                <a:latin typeface="Book Antiqua" panose="02040602050305030304" pitchFamily="18" charset="0"/>
              </a:rPr>
              <a:t>Database Management Systems 3ed,  R. Ramakrishnan and J. Gehrke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55050" y="6488113"/>
            <a:ext cx="396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E77E98D-9432-4489-855F-0BCBFEB454A2}" type="slidenum">
              <a:rPr lang="en-US" altLang="en-US" sz="1400">
                <a:latin typeface="Book Antiqua" panose="02040602050305030304" pitchFamily="18" charset="0"/>
              </a:rPr>
              <a:pPr algn="r"/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0"/>
            <a:ext cx="14351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Microsoft_Word_97_-_2003_Document.doc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000"/>
              <a:t>Relational Algebra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 altLang="en-US" sz="2800"/>
              <a:t>Chapter 4, Part A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1104900"/>
          </a:xfrm>
          <a:noFill/>
          <a:ln/>
        </p:spPr>
        <p:txBody>
          <a:bodyPr/>
          <a:lstStyle/>
          <a:p>
            <a:r>
              <a:rPr lang="en-US" altLang="en-US"/>
              <a:t>Cross-Product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076700"/>
          </a:xfrm>
          <a:noFill/>
          <a:ln/>
        </p:spPr>
        <p:txBody>
          <a:bodyPr/>
          <a:lstStyle/>
          <a:p>
            <a:r>
              <a:rPr lang="en-US" altLang="en-US" dirty="0"/>
              <a:t>Each row of S1 is paired with each row of R1.</a:t>
            </a:r>
          </a:p>
          <a:p>
            <a:r>
              <a:rPr lang="en-US" altLang="en-US" i="1" dirty="0">
                <a:solidFill>
                  <a:schemeClr val="accent2"/>
                </a:solidFill>
              </a:rPr>
              <a:t>Result schema </a:t>
            </a:r>
            <a:r>
              <a:rPr lang="en-US" altLang="en-US" dirty="0"/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altLang="en-US" sz="2800" i="1" dirty="0"/>
              <a:t>Conflict</a:t>
            </a:r>
            <a:r>
              <a:rPr lang="en-US" altLang="en-US" sz="2800" dirty="0"/>
              <a:t>:  Both S1 and R1 have a field called </a:t>
            </a:r>
            <a:r>
              <a:rPr lang="en-US" altLang="en-US" sz="2800" i="1" dirty="0" err="1"/>
              <a:t>sid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2151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29038" y="6045200"/>
          <a:ext cx="547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4" imgW="5478120" imgH="583920" progId="Equation.3">
                  <p:embed/>
                </p:oleObj>
              </mc:Choice>
              <mc:Fallback>
                <p:oleObj name="Equation" r:id="rId4" imgW="5478120" imgH="5839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6045200"/>
                        <a:ext cx="5478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9838" y="3128963"/>
          <a:ext cx="6989762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Document" r:id="rId6" imgW="6989400" imgH="2906640" progId="Word.Document.8">
                  <p:embed/>
                </p:oleObj>
              </mc:Choice>
              <mc:Fallback>
                <p:oleObj name="Document" r:id="rId6" imgW="6989400" imgH="290664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28963"/>
                        <a:ext cx="6989762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73100" y="6005513"/>
            <a:ext cx="29114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i="1" u="sng">
                <a:solidFill>
                  <a:schemeClr val="accent2"/>
                </a:solidFill>
                <a:latin typeface="Book Antiqua" panose="02040602050305030304" pitchFamily="18" charset="0"/>
              </a:rPr>
              <a:t> Renaming operator</a:t>
            </a:r>
            <a:r>
              <a:rPr lang="en-US" altLang="en-US">
                <a:latin typeface="Book Antiqua" panose="02040602050305030304" pitchFamily="18" charset="0"/>
              </a:rPr>
              <a:t>: 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Joins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076700"/>
          </a:xfrm>
          <a:noFill/>
          <a:ln/>
        </p:spPr>
        <p:txBody>
          <a:bodyPr/>
          <a:lstStyle/>
          <a:p>
            <a:r>
              <a:rPr lang="en-US" altLang="en-US" i="1" u="sng">
                <a:solidFill>
                  <a:schemeClr val="accent2"/>
                </a:solidFill>
              </a:rPr>
              <a:t>Condition Join</a:t>
            </a:r>
            <a:r>
              <a:rPr lang="en-US" altLang="en-US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r>
              <a:rPr lang="en-US" altLang="en-US" i="1">
                <a:solidFill>
                  <a:schemeClr val="accent2"/>
                </a:solidFill>
              </a:rPr>
              <a:t>Result schema </a:t>
            </a:r>
            <a:r>
              <a:rPr lang="en-US" altLang="en-US"/>
              <a:t>same as that of cross-product.</a:t>
            </a:r>
          </a:p>
          <a:p>
            <a:r>
              <a:rPr lang="en-US" altLang="en-US"/>
              <a:t>Fewer tuples than cross-product, might be able to compute more efficiently</a:t>
            </a:r>
          </a:p>
          <a:p>
            <a:r>
              <a:rPr lang="en-US" altLang="en-US"/>
              <a:t>Sometimes called a </a:t>
            </a:r>
            <a:r>
              <a:rPr lang="en-US" altLang="en-US" i="1">
                <a:solidFill>
                  <a:schemeClr val="accent2"/>
                </a:solidFill>
              </a:rPr>
              <a:t>theta-join</a:t>
            </a:r>
            <a:r>
              <a:rPr lang="en-US" altLang="en-US"/>
              <a:t>.  </a:t>
            </a:r>
          </a:p>
        </p:txBody>
      </p:sp>
      <p:graphicFrame>
        <p:nvGraphicFramePr>
          <p:cNvPr id="2355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81438" y="1620838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Microsoft Equation 3.0" r:id="rId4" imgW="4178160" imgH="701640" progId="Equation.3">
                  <p:embed/>
                </p:oleObj>
              </mc:Choice>
              <mc:Fallback>
                <p:oleObj name="Microsoft Equation 3.0" r:id="rId4" imgW="4178160" imgH="701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620838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2346325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Document" r:id="rId6" imgW="8305560" imgH="1618920" progId="Word.Document.8">
                  <p:embed/>
                </p:oleObj>
              </mc:Choice>
              <mc:Fallback>
                <p:oleObj name="Document" r:id="rId6" imgW="8305560" imgH="161892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46325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24125" y="3911600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8" imgW="4295520" imgH="942840" progId="Equation.3">
                  <p:embed/>
                </p:oleObj>
              </mc:Choice>
              <mc:Fallback>
                <p:oleObj name="Equation" r:id="rId8" imgW="4295520" imgH="9428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11600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Joins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4800600"/>
          </a:xfrm>
          <a:noFill/>
          <a:ln/>
        </p:spPr>
        <p:txBody>
          <a:bodyPr/>
          <a:lstStyle/>
          <a:p>
            <a:r>
              <a:rPr lang="en-US" altLang="en-US" i="1" u="sng" dirty="0" err="1">
                <a:solidFill>
                  <a:schemeClr val="accent2"/>
                </a:solidFill>
              </a:rPr>
              <a:t>Equi</a:t>
            </a:r>
            <a:r>
              <a:rPr lang="en-US" altLang="en-US" i="1" u="sng" dirty="0">
                <a:solidFill>
                  <a:schemeClr val="accent2"/>
                </a:solidFill>
              </a:rPr>
              <a:t>-Join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A special case of condition join where the condition </a:t>
            </a:r>
            <a:r>
              <a:rPr lang="en-US" altLang="en-US" i="1" dirty="0"/>
              <a:t>c</a:t>
            </a:r>
            <a:r>
              <a:rPr lang="en-US" altLang="en-US" dirty="0"/>
              <a:t> contains only </a:t>
            </a:r>
            <a:r>
              <a:rPr lang="en-US" altLang="en-US" b="1" i="1" dirty="0"/>
              <a:t>equalities</a:t>
            </a:r>
            <a:r>
              <a:rPr lang="en-US" altLang="en-US" b="1" dirty="0"/>
              <a:t>.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i="1" dirty="0">
                <a:solidFill>
                  <a:schemeClr val="accent2"/>
                </a:solidFill>
              </a:rPr>
              <a:t>Result schema </a:t>
            </a:r>
            <a:r>
              <a:rPr lang="en-US" altLang="en-US" dirty="0"/>
              <a:t>similar to cross-product, but only one copy of fields for which equality is specified.</a:t>
            </a:r>
          </a:p>
          <a:p>
            <a:r>
              <a:rPr lang="en-US" altLang="en-US" i="1" u="sng" dirty="0">
                <a:solidFill>
                  <a:schemeClr val="accent2"/>
                </a:solidFill>
              </a:rPr>
              <a:t>Natural Join</a:t>
            </a:r>
            <a:r>
              <a:rPr lang="en-US" altLang="en-US" dirty="0"/>
              <a:t>:  Equijoin on </a:t>
            </a:r>
            <a:r>
              <a:rPr lang="en-US" altLang="en-US" i="1" dirty="0"/>
              <a:t>all</a:t>
            </a:r>
            <a:r>
              <a:rPr lang="en-US" altLang="en-US" dirty="0"/>
              <a:t> common fields.</a:t>
            </a:r>
          </a:p>
        </p:txBody>
      </p:sp>
      <p:graphicFrame>
        <p:nvGraphicFramePr>
          <p:cNvPr id="256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8238" y="2646363"/>
          <a:ext cx="7524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Document" r:id="rId4" imgW="7524720" imgH="1618920" progId="Word.Document.8">
                  <p:embed/>
                </p:oleObj>
              </mc:Choice>
              <mc:Fallback>
                <p:oleObj name="Document" r:id="rId4" imgW="7524720" imgH="161892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646363"/>
                        <a:ext cx="75247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40200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6" imgW="2314440" imgH="790560" progId="Equation.3">
                  <p:embed/>
                </p:oleObj>
              </mc:Choice>
              <mc:Fallback>
                <p:oleObj name="Equation" r:id="rId6" imgW="2314440" imgH="79056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40200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Division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5029200"/>
          </a:xfrm>
          <a:noFill/>
          <a:ln/>
        </p:spPr>
        <p:txBody>
          <a:bodyPr/>
          <a:lstStyle/>
          <a:p>
            <a:r>
              <a:rPr lang="en-US" altLang="en-US"/>
              <a:t>Not supported as a primitive operator, but useful for expressing queries like:                                                                                                      	</a:t>
            </a:r>
            <a:r>
              <a:rPr lang="en-US" altLang="en-US" i="1"/>
              <a:t>Find sailors who have reserved </a:t>
            </a:r>
            <a:r>
              <a:rPr lang="en-US" altLang="en-US" b="1" i="1" u="sng">
                <a:solidFill>
                  <a:schemeClr val="accent2"/>
                </a:solidFill>
              </a:rPr>
              <a:t>all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 i="1"/>
              <a:t>boats</a:t>
            </a:r>
            <a:r>
              <a:rPr lang="en-US" altLang="en-US"/>
              <a:t>.</a:t>
            </a:r>
          </a:p>
          <a:p>
            <a:r>
              <a:rPr lang="en-US" altLang="en-US"/>
              <a:t>Let </a:t>
            </a:r>
            <a:r>
              <a:rPr lang="en-US" altLang="en-US" i="1"/>
              <a:t>A</a:t>
            </a:r>
            <a:r>
              <a:rPr lang="en-US" altLang="en-US"/>
              <a:t> have 2 fields,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; </a:t>
            </a:r>
            <a:r>
              <a:rPr lang="en-US" altLang="en-US" i="1"/>
              <a:t>B</a:t>
            </a:r>
            <a:r>
              <a:rPr lang="en-US" altLang="en-US"/>
              <a:t> have only field </a:t>
            </a:r>
            <a:r>
              <a:rPr lang="en-US" altLang="en-US" i="1"/>
              <a:t>y</a:t>
            </a:r>
            <a:r>
              <a:rPr lang="en-US" altLang="en-US"/>
              <a:t>:</a:t>
            </a:r>
          </a:p>
          <a:p>
            <a:pPr lvl="1">
              <a:buSzPct val="75000"/>
            </a:pPr>
            <a:r>
              <a:rPr lang="en-US" altLang="en-US" sz="2800" i="1"/>
              <a:t>A/B </a:t>
            </a:r>
            <a:r>
              <a:rPr lang="en-US" altLang="en-US"/>
              <a:t>= </a:t>
            </a:r>
          </a:p>
          <a:p>
            <a:pPr lvl="1">
              <a:buSzPct val="75000"/>
            </a:pPr>
            <a:r>
              <a:rPr lang="en-US" altLang="en-US"/>
              <a:t>i.e., </a:t>
            </a:r>
            <a:r>
              <a:rPr lang="en-US" altLang="en-US" b="1" i="1">
                <a:solidFill>
                  <a:schemeClr val="accent2"/>
                </a:solidFill>
              </a:rPr>
              <a:t>A/B </a:t>
            </a:r>
            <a:r>
              <a:rPr lang="en-US" altLang="en-US" b="1">
                <a:solidFill>
                  <a:schemeClr val="accent2"/>
                </a:solidFill>
              </a:rPr>
              <a:t>contains all </a:t>
            </a:r>
            <a:r>
              <a:rPr lang="en-US" altLang="en-US" b="1" i="1">
                <a:solidFill>
                  <a:schemeClr val="accent2"/>
                </a:solidFill>
              </a:rPr>
              <a:t>x</a:t>
            </a:r>
            <a:r>
              <a:rPr lang="en-US" altLang="en-US" b="1">
                <a:solidFill>
                  <a:schemeClr val="accent2"/>
                </a:solidFill>
              </a:rPr>
              <a:t> tuples (sailors) such that for </a:t>
            </a:r>
            <a:r>
              <a:rPr lang="en-US" altLang="en-US" b="1" i="1" u="sng">
                <a:solidFill>
                  <a:schemeClr val="accent2"/>
                </a:solidFill>
              </a:rPr>
              <a:t>every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 i="1">
                <a:solidFill>
                  <a:schemeClr val="accent2"/>
                </a:solidFill>
              </a:rPr>
              <a:t>y</a:t>
            </a:r>
            <a:r>
              <a:rPr lang="en-US" altLang="en-US" b="1">
                <a:solidFill>
                  <a:schemeClr val="accent2"/>
                </a:solidFill>
              </a:rPr>
              <a:t> tuple (boat) in </a:t>
            </a:r>
            <a:r>
              <a:rPr lang="en-US" altLang="en-US" b="1" i="1">
                <a:solidFill>
                  <a:schemeClr val="accent2"/>
                </a:solidFill>
              </a:rPr>
              <a:t>B</a:t>
            </a:r>
            <a:r>
              <a:rPr lang="en-US" altLang="en-US" b="1">
                <a:solidFill>
                  <a:schemeClr val="accent2"/>
                </a:solidFill>
              </a:rPr>
              <a:t>, there is an </a:t>
            </a:r>
            <a:r>
              <a:rPr lang="en-US" altLang="en-US" b="1" i="1">
                <a:solidFill>
                  <a:schemeClr val="accent2"/>
                </a:solidFill>
              </a:rPr>
              <a:t>xy</a:t>
            </a:r>
            <a:r>
              <a:rPr lang="en-US" altLang="en-US" b="1">
                <a:solidFill>
                  <a:schemeClr val="accent2"/>
                </a:solidFill>
              </a:rPr>
              <a:t> tuple in </a:t>
            </a:r>
            <a:r>
              <a:rPr lang="en-US" altLang="en-US" b="1" i="1">
                <a:solidFill>
                  <a:schemeClr val="accent2"/>
                </a:solidFill>
              </a:rPr>
              <a:t>A</a:t>
            </a:r>
            <a:r>
              <a:rPr lang="en-US" altLang="en-US" b="1"/>
              <a:t>.</a:t>
            </a:r>
            <a:endParaRPr lang="en-US" altLang="en-US"/>
          </a:p>
          <a:p>
            <a:pPr lvl="1">
              <a:buSzPct val="75000"/>
            </a:pPr>
            <a:r>
              <a:rPr lang="en-US" altLang="en-US" i="1"/>
              <a:t>Or</a:t>
            </a:r>
            <a:r>
              <a:rPr lang="en-US" altLang="en-US"/>
              <a:t>:  If the set of </a:t>
            </a:r>
            <a:r>
              <a:rPr lang="en-US" altLang="en-US" i="1"/>
              <a:t>y</a:t>
            </a:r>
            <a:r>
              <a:rPr lang="en-US" altLang="en-US"/>
              <a:t> values (boats) associated with an </a:t>
            </a:r>
            <a:r>
              <a:rPr lang="en-US" altLang="en-US" i="1"/>
              <a:t>x </a:t>
            </a:r>
            <a:r>
              <a:rPr lang="en-US" altLang="en-US"/>
              <a:t>value (sailor) in </a:t>
            </a:r>
            <a:r>
              <a:rPr lang="en-US" altLang="en-US" i="1"/>
              <a:t>A</a:t>
            </a:r>
            <a:r>
              <a:rPr lang="en-US" altLang="en-US"/>
              <a:t> contains all </a:t>
            </a:r>
            <a:r>
              <a:rPr lang="en-US" altLang="en-US" i="1"/>
              <a:t>y </a:t>
            </a:r>
            <a:r>
              <a:rPr lang="en-US" altLang="en-US"/>
              <a:t>values in </a:t>
            </a:r>
            <a:r>
              <a:rPr lang="en-US" altLang="en-US" i="1"/>
              <a:t>B</a:t>
            </a:r>
            <a:r>
              <a:rPr lang="en-US" altLang="en-US"/>
              <a:t>, the </a:t>
            </a:r>
            <a:r>
              <a:rPr lang="en-US" altLang="en-US" i="1"/>
              <a:t>x </a:t>
            </a:r>
            <a:r>
              <a:rPr lang="en-US" altLang="en-US"/>
              <a:t>value is in </a:t>
            </a:r>
            <a:r>
              <a:rPr lang="en-US" altLang="en-US" i="1"/>
              <a:t>A/B</a:t>
            </a:r>
            <a:r>
              <a:rPr lang="en-US" altLang="en-US"/>
              <a:t>.</a:t>
            </a:r>
          </a:p>
          <a:p>
            <a:r>
              <a:rPr lang="en-US" altLang="en-US"/>
              <a:t>In general,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 can be any lists of fields; </a:t>
            </a:r>
            <a:r>
              <a:rPr lang="en-US" altLang="en-US" i="1"/>
              <a:t>y</a:t>
            </a:r>
            <a:r>
              <a:rPr lang="en-US" altLang="en-US"/>
              <a:t> is the list of fields in </a:t>
            </a:r>
            <a:r>
              <a:rPr lang="en-US" altLang="en-US" i="1"/>
              <a:t>B</a:t>
            </a:r>
            <a:r>
              <a:rPr lang="en-US" altLang="en-US"/>
              <a:t>, and</a:t>
            </a:r>
            <a:r>
              <a:rPr lang="en-US" altLang="en-US" i="1"/>
              <a:t> x </a:t>
            </a:r>
            <a:r>
              <a:rPr lang="en-US" altLang="en-US"/>
              <a:t>   </a:t>
            </a:r>
            <a:r>
              <a:rPr lang="en-US" altLang="en-US" i="1"/>
              <a:t>y</a:t>
            </a:r>
            <a:r>
              <a:rPr lang="en-US" altLang="en-US"/>
              <a:t> is the list of fields of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8038" y="3429000"/>
          <a:ext cx="5160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4" imgW="5160600" imgH="685440" progId="Equation.3">
                  <p:embed/>
                </p:oleObj>
              </mc:Choice>
              <mc:Fallback>
                <p:oleObj name="Equation" r:id="rId4" imgW="5160600" imgH="6854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429000"/>
                        <a:ext cx="51609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05275" y="6197600"/>
          <a:ext cx="923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6" imgW="923760" imgH="475920" progId="Equation.3">
                  <p:embed/>
                </p:oleObj>
              </mc:Choice>
              <mc:Fallback>
                <p:oleObj name="Equation" r:id="rId6" imgW="923760" imgH="47592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6197600"/>
                        <a:ext cx="923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Examples of Division A/B</a:t>
            </a:r>
          </a:p>
        </p:txBody>
      </p:sp>
      <p:graphicFrame>
        <p:nvGraphicFramePr>
          <p:cNvPr id="297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Document" r:id="rId4" imgW="2003400" imgH="4273200" progId="Word.Document.8">
                  <p:embed/>
                </p:oleObj>
              </mc:Choice>
              <mc:Fallback>
                <p:oleObj name="Document" r:id="rId4" imgW="2003400" imgH="427320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Document" r:id="rId6" imgW="1177920" imgH="1047600" progId="Word.Document.8">
                  <p:embed/>
                </p:oleObj>
              </mc:Choice>
              <mc:Fallback>
                <p:oleObj name="Document" r:id="rId6" imgW="1177920" imgH="10476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Document" r:id="rId8" imgW="1339560" imgH="1650960" progId="Word.Document.8">
                  <p:embed/>
                </p:oleObj>
              </mc:Choice>
              <mc:Fallback>
                <p:oleObj name="Document" r:id="rId8" imgW="1339560" imgH="165096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47838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Document" r:id="rId10" imgW="1339560" imgH="2100240" progId="Word.Document.8">
                  <p:embed/>
                </p:oleObj>
              </mc:Choice>
              <mc:Fallback>
                <p:oleObj name="Document" r:id="rId10" imgW="1339560" imgH="2100240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1747838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Document" r:id="rId12" imgW="1339560" imgH="2263680" progId="Word.Document.8">
                  <p:embed/>
                </p:oleObj>
              </mc:Choice>
              <mc:Fallback>
                <p:oleObj name="Document" r:id="rId12" imgW="1339560" imgH="2263680" progId="Word.Documen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729038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481746"/>
              </p:ext>
            </p:extLst>
          </p:nvPr>
        </p:nvGraphicFramePr>
        <p:xfrm>
          <a:off x="5562600" y="4491038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Document" r:id="rId14" imgW="1339560" imgH="1452240" progId="Word.Document.8">
                  <p:embed/>
                </p:oleObj>
              </mc:Choice>
              <mc:Fallback>
                <p:oleObj name="Document" r:id="rId14" imgW="1339560" imgH="145224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1038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Document" r:id="rId16" imgW="1339560" imgH="1333440" progId="Word.Document.8">
                  <p:embed/>
                </p:oleObj>
              </mc:Choice>
              <mc:Fallback>
                <p:oleObj name="Document" r:id="rId16" imgW="1339560" imgH="1333440" progId="Word.Document.8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4876800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B1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B2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B3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A/B1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A/B2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i="1">
                <a:latin typeface="Book Antiqua" panose="02040602050305030304" pitchFamily="18" charset="0"/>
              </a:rPr>
              <a:t>A/B3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3597275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A/B2: Show A if all B2 conditions are met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293375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A/B1: Show A if all B1 conditions are 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A/B3:Show A1 if </a:t>
            </a:r>
            <a:r>
              <a:rPr lang="en-US" dirty="0" err="1">
                <a:solidFill>
                  <a:srgbClr val="00B0F0"/>
                </a:solidFill>
              </a:rPr>
              <a:t>Pno</a:t>
            </a:r>
            <a:r>
              <a:rPr lang="en-US" dirty="0">
                <a:solidFill>
                  <a:srgbClr val="00B0F0"/>
                </a:solidFill>
              </a:rPr>
              <a:t>=P1,P2,P4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229600" cy="1104900"/>
          </a:xfrm>
          <a:noFill/>
          <a:ln/>
        </p:spPr>
        <p:txBody>
          <a:bodyPr/>
          <a:lstStyle/>
          <a:p>
            <a:r>
              <a:rPr lang="en-US" altLang="en-US"/>
              <a:t>Expressing A/B Using Basic Operators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572000"/>
          </a:xfrm>
          <a:noFill/>
          <a:ln/>
        </p:spPr>
        <p:txBody>
          <a:bodyPr/>
          <a:lstStyle/>
          <a:p>
            <a:r>
              <a:rPr lang="en-US" altLang="en-US"/>
              <a:t>Division is not essential op; just a useful shorthand.  </a:t>
            </a:r>
          </a:p>
          <a:p>
            <a:pPr lvl="1">
              <a:buSzPct val="75000"/>
            </a:pPr>
            <a:r>
              <a:rPr lang="en-US" altLang="en-US"/>
              <a:t>(Also true of joins, but joins are so common that systems implement joins specially.)</a:t>
            </a:r>
          </a:p>
          <a:p>
            <a:r>
              <a:rPr lang="en-US" altLang="en-US" i="1">
                <a:solidFill>
                  <a:schemeClr val="accent2"/>
                </a:solidFill>
              </a:rPr>
              <a:t>Idea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For </a:t>
            </a:r>
            <a:r>
              <a:rPr lang="en-US" altLang="en-US" i="1"/>
              <a:t>A/B</a:t>
            </a:r>
            <a:r>
              <a:rPr lang="en-US" altLang="en-US"/>
              <a:t>, compute all </a:t>
            </a:r>
            <a:r>
              <a:rPr lang="en-US" altLang="en-US" i="1"/>
              <a:t>x</a:t>
            </a:r>
            <a:r>
              <a:rPr lang="en-US" altLang="en-US"/>
              <a:t> values that are not `disqualified’ by some </a:t>
            </a:r>
            <a:r>
              <a:rPr lang="en-US" altLang="en-US" i="1"/>
              <a:t>y</a:t>
            </a:r>
            <a:r>
              <a:rPr lang="en-US" altLang="en-US"/>
              <a:t> value in </a:t>
            </a:r>
            <a:r>
              <a:rPr lang="en-US" altLang="en-US" i="1"/>
              <a:t>B</a:t>
            </a:r>
            <a:r>
              <a:rPr lang="en-US" altLang="en-US"/>
              <a:t>.</a:t>
            </a:r>
          </a:p>
          <a:p>
            <a:pPr lvl="1">
              <a:buSzPct val="75000"/>
            </a:pPr>
            <a:r>
              <a:rPr lang="en-US" altLang="en-US" i="1"/>
              <a:t>x</a:t>
            </a:r>
            <a:r>
              <a:rPr lang="en-US" altLang="en-US"/>
              <a:t> value is </a:t>
            </a:r>
            <a:r>
              <a:rPr lang="en-US" altLang="en-US" i="1"/>
              <a:t>disqualified</a:t>
            </a:r>
            <a:r>
              <a:rPr lang="en-US" altLang="en-US"/>
              <a:t> if by attaching </a:t>
            </a:r>
            <a:r>
              <a:rPr lang="en-US" altLang="en-US" i="1"/>
              <a:t>y </a:t>
            </a:r>
            <a:r>
              <a:rPr lang="en-US" altLang="en-US"/>
              <a:t>value from </a:t>
            </a:r>
            <a:r>
              <a:rPr lang="en-US" altLang="en-US" i="1"/>
              <a:t>B</a:t>
            </a:r>
            <a:r>
              <a:rPr lang="en-US" altLang="en-US"/>
              <a:t>, we obtain an </a:t>
            </a:r>
            <a:r>
              <a:rPr lang="en-US" altLang="en-US" i="1"/>
              <a:t>xy</a:t>
            </a:r>
            <a:r>
              <a:rPr lang="en-US" altLang="en-US"/>
              <a:t> tuple that is not in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49300" y="5167313"/>
            <a:ext cx="355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Disqualified </a:t>
            </a:r>
            <a:r>
              <a:rPr lang="en-US" altLang="en-US" i="1">
                <a:solidFill>
                  <a:schemeClr val="folHlink"/>
                </a:solidFill>
                <a:latin typeface="Book Antiqua" panose="02040602050305030304" pitchFamily="18" charset="0"/>
              </a:rPr>
              <a:t>x</a:t>
            </a: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 values: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58900" y="5807075"/>
            <a:ext cx="925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 </a:t>
            </a:r>
            <a:r>
              <a:rPr lang="en-US" altLang="en-US" sz="2800" i="1">
                <a:solidFill>
                  <a:schemeClr val="folHlink"/>
                </a:solidFill>
                <a:latin typeface="Book Antiqua" panose="02040602050305030304" pitchFamily="18" charset="0"/>
              </a:rPr>
              <a:t>A/B:</a:t>
            </a:r>
          </a:p>
        </p:txBody>
      </p:sp>
      <p:graphicFrame>
        <p:nvGraphicFramePr>
          <p:cNvPr id="3175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5130800"/>
          <a:ext cx="38687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4" imgW="3868560" imgH="871200" progId="Equation.3">
                  <p:embed/>
                </p:oleObj>
              </mc:Choice>
              <mc:Fallback>
                <p:oleObj name="Equation" r:id="rId4" imgW="3868560" imgH="8712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30800"/>
                        <a:ext cx="38687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2819400" y="5776913"/>
            <a:ext cx="4689475" cy="790575"/>
            <a:chOff x="1776" y="3639"/>
            <a:chExt cx="2954" cy="498"/>
          </a:xfrm>
        </p:grpSpPr>
        <p:graphicFrame>
          <p:nvGraphicFramePr>
            <p:cNvPr id="31753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1" name="Equation" r:id="rId6" imgW="2155680" imgH="750600" progId="Equation.3">
                    <p:embed/>
                  </p:oleObj>
                </mc:Choice>
                <mc:Fallback>
                  <p:oleObj name="Equation" r:id="rId6" imgW="2155680" imgH="75060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all disqualified tuples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8229600" cy="1104900"/>
          </a:xfrm>
          <a:noFill/>
          <a:ln/>
        </p:spPr>
        <p:txBody>
          <a:bodyPr/>
          <a:lstStyle/>
          <a:p>
            <a:r>
              <a:rPr lang="en-US" altLang="en-US" sz="3200"/>
              <a:t>Find names of sailors who’ve reserved boat #103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  <a:ln/>
        </p:spPr>
        <p:txBody>
          <a:bodyPr/>
          <a:lstStyle/>
          <a:p>
            <a:r>
              <a:rPr lang="en-US" altLang="en-US"/>
              <a:t>Solution 1:   </a:t>
            </a:r>
          </a:p>
        </p:txBody>
      </p:sp>
      <p:graphicFrame>
        <p:nvGraphicFramePr>
          <p:cNvPr id="337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1925638"/>
          <a:ext cx="63404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4" imgW="6340320" imgH="774360" progId="Equation.3">
                  <p:embed/>
                </p:oleObj>
              </mc:Choice>
              <mc:Fallback>
                <p:oleObj name="Equation" r:id="rId4" imgW="6340320" imgH="7743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25638"/>
                        <a:ext cx="63404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39700" y="2989263"/>
            <a:ext cx="8605838" cy="2386012"/>
            <a:chOff x="88" y="1883"/>
            <a:chExt cx="5421" cy="1503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88" y="1883"/>
              <a:ext cx="13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altLang="en-US" sz="2800">
                  <a:latin typeface="Book Antiqua" panose="02040602050305030304" pitchFamily="18" charset="0"/>
                </a:rPr>
                <a:t> Solution 2</a:t>
              </a:r>
              <a:r>
                <a:rPr lang="en-US" altLang="en-US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33800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1936"/>
            <a:ext cx="387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8" name="Equation" r:id="rId6" imgW="6154560" imgH="822240" progId="Equation.3">
                    <p:embed/>
                  </p:oleObj>
                </mc:Choice>
                <mc:Fallback>
                  <p:oleObj name="Equation" r:id="rId6" imgW="6154560" imgH="8222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36"/>
                          <a:ext cx="387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512"/>
            <a:ext cx="387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9" name="Equation" r:id="rId8" imgW="6154560" imgH="679320" progId="Equation.3">
                    <p:embed/>
                  </p:oleObj>
                </mc:Choice>
                <mc:Fallback>
                  <p:oleObj name="Equation" r:id="rId8" imgW="6154560" imgH="67932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12"/>
                          <a:ext cx="387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944"/>
            <a:ext cx="206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0" name="Equation" r:id="rId10" imgW="3270240" imgH="701640" progId="Equation.3">
                    <p:embed/>
                  </p:oleObj>
                </mc:Choice>
                <mc:Fallback>
                  <p:oleObj name="Equation" r:id="rId10" imgW="3270240" imgH="7016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44"/>
                          <a:ext cx="206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139700" y="5654675"/>
            <a:ext cx="9004300" cy="890588"/>
            <a:chOff x="88" y="3562"/>
            <a:chExt cx="5672" cy="561"/>
          </a:xfrm>
        </p:grpSpPr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88" y="3562"/>
              <a:ext cx="13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altLang="en-US" sz="2800">
                  <a:latin typeface="Book Antiqua" panose="02040602050305030304" pitchFamily="18" charset="0"/>
                </a:rPr>
                <a:t> Solution 3</a:t>
              </a:r>
              <a:r>
                <a:rPr lang="en-US" altLang="en-US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33805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3600"/>
            <a:ext cx="412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1" name="Equation" r:id="rId12" imgW="6553080" imgH="830160" progId="Equation.3">
                    <p:embed/>
                  </p:oleObj>
                </mc:Choice>
                <mc:Fallback>
                  <p:oleObj name="Equation" r:id="rId12" imgW="6553080" imgH="83016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2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229600" cy="1104900"/>
          </a:xfrm>
          <a:noFill/>
          <a:ln/>
        </p:spPr>
        <p:txBody>
          <a:bodyPr/>
          <a:lstStyle/>
          <a:p>
            <a:r>
              <a:rPr lang="en-US" altLang="en-US" sz="3200"/>
              <a:t>Find names of sailors who’ve reserved a red boat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Information about boat color only available in Boats; so need an extra join:</a:t>
            </a:r>
          </a:p>
        </p:txBody>
      </p:sp>
      <p:graphicFrame>
        <p:nvGraphicFramePr>
          <p:cNvPr id="3584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3068638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4" imgW="7903800" imgH="726840" progId="Equation.3">
                  <p:embed/>
                </p:oleObj>
              </mc:Choice>
              <mc:Fallback>
                <p:oleObj name="Equation" r:id="rId4" imgW="7903800" imgH="7268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68638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901700" y="4054475"/>
            <a:ext cx="8262938" cy="1463675"/>
            <a:chOff x="568" y="2554"/>
            <a:chExt cx="5205" cy="922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568" y="2554"/>
              <a:ext cx="28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altLang="en-US" sz="2800" dirty="0">
                  <a:latin typeface="Book Antiqua" panose="02040602050305030304" pitchFamily="18" charset="0"/>
                </a:rPr>
                <a:t> A more efficient solution:</a:t>
              </a:r>
            </a:p>
          </p:txBody>
        </p:sp>
        <p:graphicFrame>
          <p:nvGraphicFramePr>
            <p:cNvPr id="3584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69" y="3040"/>
            <a:ext cx="5104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6" name="Equation" r:id="rId6" imgW="8102520" imgH="691920" progId="Equation.3">
                    <p:embed/>
                  </p:oleObj>
                </mc:Choice>
                <mc:Fallback>
                  <p:oleObj name="Equation" r:id="rId6" imgW="8102520" imgH="69192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3040"/>
                          <a:ext cx="5104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976313" y="5776913"/>
            <a:ext cx="7067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>
                <a:latin typeface="Book Antiqua" panose="02040602050305030304" pitchFamily="18" charset="0"/>
              </a:rPr>
              <a:t>A query optimizer can find this, given the first solution!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8458200" cy="1104900"/>
          </a:xfrm>
          <a:noFill/>
          <a:ln/>
        </p:spPr>
        <p:txBody>
          <a:bodyPr/>
          <a:lstStyle/>
          <a:p>
            <a:r>
              <a:rPr lang="en-US" altLang="en-US" sz="3200"/>
              <a:t>Find sailors who’ve reserved a red or a green boat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7772400" cy="4724400"/>
          </a:xfrm>
          <a:noFill/>
          <a:ln/>
        </p:spPr>
        <p:txBody>
          <a:bodyPr/>
          <a:lstStyle/>
          <a:p>
            <a:r>
              <a:rPr lang="en-US" altLang="en-US"/>
              <a:t>Can identify all red or green boats, then find sailors who’ve reserved one of these boats:</a:t>
            </a:r>
          </a:p>
        </p:txBody>
      </p: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762000" y="2784475"/>
            <a:ext cx="8393113" cy="1624013"/>
            <a:chOff x="480" y="1754"/>
            <a:chExt cx="5287" cy="1023"/>
          </a:xfrm>
        </p:grpSpPr>
        <p:graphicFrame>
          <p:nvGraphicFramePr>
            <p:cNvPr id="37894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8" y="1754"/>
            <a:ext cx="5239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2" name="Equation" r:id="rId4" imgW="8316720" imgH="842760" progId="Equation.3">
                    <p:embed/>
                  </p:oleObj>
                </mc:Choice>
                <mc:Fallback>
                  <p:oleObj name="Equation" r:id="rId4" imgW="8316720" imgH="84276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54"/>
                          <a:ext cx="5239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0" y="2298"/>
            <a:ext cx="472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3" name="Equation" r:id="rId6" imgW="7507080" imgH="760320" progId="Equation.3">
                    <p:embed/>
                  </p:oleObj>
                </mc:Choice>
                <mc:Fallback>
                  <p:oleObj name="Equation" r:id="rId6" imgW="7507080" imgH="76032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98"/>
                          <a:ext cx="4729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610600" cy="1104900"/>
          </a:xfrm>
          <a:noFill/>
          <a:ln/>
        </p:spPr>
        <p:txBody>
          <a:bodyPr/>
          <a:lstStyle/>
          <a:p>
            <a:r>
              <a:rPr lang="en-US" altLang="en-US" sz="3200"/>
              <a:t>Find sailors who’ve reserved a red </a:t>
            </a:r>
            <a:r>
              <a:rPr lang="en-US" altLang="en-US" sz="3200" u="sng"/>
              <a:t>and</a:t>
            </a:r>
            <a:r>
              <a:rPr lang="en-US" altLang="en-US" sz="3200"/>
              <a:t> a green boat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724400"/>
          </a:xfrm>
          <a:noFill/>
          <a:ln/>
        </p:spPr>
        <p:txBody>
          <a:bodyPr/>
          <a:lstStyle/>
          <a:p>
            <a:r>
              <a:rPr lang="en-US" altLang="en-US"/>
              <a:t>Previous approach won’t work!  Must identify sailors who’ve reserved red boats, sailors who’ve reserved green boats, then find the intersection </a:t>
            </a:r>
            <a:r>
              <a:rPr lang="en-US" altLang="en-US">
                <a:solidFill>
                  <a:schemeClr val="accent2"/>
                </a:solidFill>
              </a:rPr>
              <a:t>(note that </a:t>
            </a:r>
            <a:r>
              <a:rPr lang="en-US" altLang="en-US" i="1">
                <a:solidFill>
                  <a:schemeClr val="accent2"/>
                </a:solidFill>
              </a:rPr>
              <a:t>sid</a:t>
            </a:r>
            <a:r>
              <a:rPr lang="en-US" altLang="en-US">
                <a:solidFill>
                  <a:schemeClr val="accent2"/>
                </a:solidFill>
              </a:rPr>
              <a:t> is a key for Sailors)</a:t>
            </a:r>
            <a:r>
              <a:rPr lang="en-US" altLang="en-US"/>
              <a:t>:</a:t>
            </a:r>
          </a:p>
        </p:txBody>
      </p:sp>
      <p:graphicFrame>
        <p:nvGraphicFramePr>
          <p:cNvPr id="3994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6238" y="3713163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4" imgW="8715240" imgH="787320" progId="Equation.3">
                  <p:embed/>
                </p:oleObj>
              </mc:Choice>
              <mc:Fallback>
                <p:oleObj name="Equation" r:id="rId4" imgW="8715240" imgH="7873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713163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825500" y="4892675"/>
            <a:ext cx="269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3994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5557838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6" imgW="7746840" imgH="760320" progId="Equation.3">
                  <p:embed/>
                </p:oleObj>
              </mc:Choice>
              <mc:Fallback>
                <p:oleObj name="Equation" r:id="rId6" imgW="7746840" imgH="7603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57838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25500" y="5472113"/>
            <a:ext cx="257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3994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4567238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8" imgW="8839080" imgH="919080" progId="Equation.3">
                  <p:embed/>
                </p:oleObj>
              </mc:Choice>
              <mc:Fallback>
                <p:oleObj name="Equation" r:id="rId8" imgW="8839080" imgH="91908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67238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Relational Query Languages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839200" cy="4648200"/>
          </a:xfrm>
          <a:noFill/>
          <a:ln/>
        </p:spPr>
        <p:txBody>
          <a:bodyPr/>
          <a:lstStyle/>
          <a:p>
            <a:r>
              <a:rPr lang="en-US" altLang="en-US" i="1" u="sng"/>
              <a:t>Query languages</a:t>
            </a:r>
            <a:r>
              <a:rPr lang="en-US" altLang="en-US" i="1"/>
              <a:t>: </a:t>
            </a:r>
            <a:r>
              <a:rPr lang="en-US" altLang="en-US"/>
              <a:t> Allow manipulation and </a:t>
            </a:r>
            <a:r>
              <a:rPr lang="en-US" altLang="en-US">
                <a:solidFill>
                  <a:schemeClr val="accent2"/>
                </a:solidFill>
              </a:rPr>
              <a:t>retrieval of data </a:t>
            </a:r>
            <a:r>
              <a:rPr lang="en-US" altLang="en-US"/>
              <a:t>from a database.</a:t>
            </a:r>
          </a:p>
          <a:p>
            <a:r>
              <a:rPr lang="en-US" altLang="en-US"/>
              <a:t>Relational model supports simple, powerful QLs:</a:t>
            </a:r>
          </a:p>
          <a:p>
            <a:pPr lvl="1">
              <a:buSzPct val="75000"/>
            </a:pPr>
            <a:r>
              <a:rPr lang="en-US" altLang="en-US"/>
              <a:t>Strong formal foundation based on logic.</a:t>
            </a:r>
          </a:p>
          <a:p>
            <a:pPr lvl="1">
              <a:buSzPct val="75000"/>
            </a:pPr>
            <a:r>
              <a:rPr lang="en-US" altLang="en-US"/>
              <a:t>Allows for much optimization.</a:t>
            </a:r>
          </a:p>
          <a:p>
            <a:r>
              <a:rPr lang="en-US" altLang="en-US"/>
              <a:t>Query Languages </a:t>
            </a:r>
            <a:r>
              <a:rPr lang="en-US" altLang="en-US" b="1">
                <a:solidFill>
                  <a:schemeClr val="accent2"/>
                </a:solidFill>
              </a:rPr>
              <a:t>!=</a:t>
            </a:r>
            <a:r>
              <a:rPr lang="en-US" altLang="en-US"/>
              <a:t> programming languages!</a:t>
            </a:r>
          </a:p>
          <a:p>
            <a:pPr lvl="1">
              <a:buSzPct val="75000"/>
            </a:pPr>
            <a:r>
              <a:rPr lang="en-US" altLang="en-US"/>
              <a:t>QLs not expected to be “Turing complete”.</a:t>
            </a:r>
          </a:p>
          <a:p>
            <a:pPr lvl="1">
              <a:buSzPct val="75000"/>
            </a:pPr>
            <a:r>
              <a:rPr lang="en-US" altLang="en-US"/>
              <a:t>QLs not intended to be used for complex calculations.</a:t>
            </a:r>
          </a:p>
          <a:p>
            <a:pPr lvl="1">
              <a:buSzPct val="75000"/>
            </a:pPr>
            <a:r>
              <a:rPr lang="en-US" altLang="en-US"/>
              <a:t>QLs support easy, efficient access to large data sets.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610600" cy="1104900"/>
          </a:xfrm>
          <a:noFill/>
          <a:ln/>
        </p:spPr>
        <p:txBody>
          <a:bodyPr/>
          <a:lstStyle/>
          <a:p>
            <a:r>
              <a:rPr lang="en-US" altLang="en-US" sz="3200"/>
              <a:t>Find the names of sailors who’ve reserved all boats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7772400" cy="4076700"/>
          </a:xfrm>
          <a:noFill/>
          <a:ln/>
        </p:spPr>
        <p:txBody>
          <a:bodyPr/>
          <a:lstStyle/>
          <a:p>
            <a:r>
              <a:rPr lang="en-US" altLang="en-US"/>
              <a:t>Uses division; schemas of the input relations to / must be carefully chosen:</a:t>
            </a:r>
          </a:p>
        </p:txBody>
      </p:sp>
      <p:graphicFrame>
        <p:nvGraphicFramePr>
          <p:cNvPr id="419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3221038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4" imgW="8153280" imgH="839520" progId="Equation.3">
                  <p:embed/>
                </p:oleObj>
              </mc:Choice>
              <mc:Fallback>
                <p:oleObj name="Equation" r:id="rId4" imgW="8153280" imgH="8395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21038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985838" y="4068763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6" imgW="5621040" imgH="701640" progId="Equation.3">
                  <p:embed/>
                </p:oleObj>
              </mc:Choice>
              <mc:Fallback>
                <p:oleObj name="Equation" r:id="rId6" imgW="5621040" imgH="70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068763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3500" y="5045075"/>
            <a:ext cx="85899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altLang="en-US">
                <a:latin typeface="Book Antiqua" panose="02040602050305030304" pitchFamily="18" charset="0"/>
              </a:rPr>
              <a:t> </a:t>
            </a:r>
            <a:r>
              <a:rPr lang="en-US" altLang="en-US" sz="2800">
                <a:latin typeface="Book Antiqua" panose="02040602050305030304" pitchFamily="18" charset="0"/>
              </a:rPr>
              <a:t>To find sailors who’ve reserved all ‘Interlake’ boats:</a:t>
            </a:r>
          </a:p>
        </p:txBody>
      </p:sp>
      <p:graphicFrame>
        <p:nvGraphicFramePr>
          <p:cNvPr id="4199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5740400"/>
          <a:ext cx="6154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8" imgW="6154560" imgH="841320" progId="Equation.3">
                  <p:embed/>
                </p:oleObj>
              </mc:Choice>
              <mc:Fallback>
                <p:oleObj name="Equation" r:id="rId8" imgW="6154560" imgH="84132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40400"/>
                        <a:ext cx="61547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25500" y="5700713"/>
            <a:ext cx="561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.....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relational model has rigorously defined query languages that are simple and powerful.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Relational algebra is more operational; useful as internal representation for query evaluation plans.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Several ways of expressing a given query; a query optimizer should choose the most efficient version.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Formal Relational Query Languages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  <a:ln/>
        </p:spPr>
        <p:txBody>
          <a:bodyPr/>
          <a:lstStyle/>
          <a:p>
            <a:r>
              <a:rPr lang="en-US" altLang="en-US"/>
              <a:t>Two mathematical Query Languages form the basis for “real” languages (e.g. SQL), and for implementation:</a:t>
            </a:r>
          </a:p>
          <a:p>
            <a:pPr lvl="1"/>
            <a:r>
              <a:rPr lang="en-US" altLang="en-US" i="1" u="sng">
                <a:solidFill>
                  <a:schemeClr val="accent2"/>
                </a:solidFill>
              </a:rPr>
              <a:t>Relational Algebra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More </a:t>
            </a:r>
            <a:r>
              <a:rPr lang="en-US" altLang="en-US">
                <a:solidFill>
                  <a:schemeClr val="accent2"/>
                </a:solidFill>
              </a:rPr>
              <a:t>operational</a:t>
            </a:r>
            <a:r>
              <a:rPr lang="en-US" altLang="en-US"/>
              <a:t>, very useful for representing execution plans.</a:t>
            </a:r>
          </a:p>
          <a:p>
            <a:pPr lvl="1"/>
            <a:r>
              <a:rPr lang="en-US" altLang="en-US" i="1" u="sng">
                <a:solidFill>
                  <a:schemeClr val="accent2"/>
                </a:solidFill>
              </a:rPr>
              <a:t>Relational Calculus</a:t>
            </a:r>
            <a:r>
              <a:rPr lang="en-US" altLang="en-US">
                <a:solidFill>
                  <a:schemeClr val="accent2"/>
                </a:solidFill>
              </a:rPr>
              <a:t>:   </a:t>
            </a:r>
            <a:r>
              <a:rPr lang="en-US" altLang="en-US"/>
              <a:t>Lets users describe what they want, rather than how to compute it.  (</a:t>
            </a:r>
            <a:r>
              <a:rPr lang="en-US" altLang="en-US">
                <a:solidFill>
                  <a:schemeClr val="accent2"/>
                </a:solidFill>
              </a:rPr>
              <a:t>Non-operational, </a:t>
            </a:r>
            <a:r>
              <a:rPr lang="en-US" altLang="en-US" i="1" u="sng">
                <a:solidFill>
                  <a:schemeClr val="accent2"/>
                </a:solidFill>
              </a:rPr>
              <a:t>declarative</a:t>
            </a:r>
            <a:r>
              <a:rPr lang="en-US" altLang="en-US"/>
              <a:t>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Preliminaries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953000"/>
          </a:xfrm>
          <a:noFill/>
          <a:ln/>
        </p:spPr>
        <p:txBody>
          <a:bodyPr/>
          <a:lstStyle/>
          <a:p>
            <a:r>
              <a:rPr lang="en-US" altLang="en-US" dirty="0"/>
              <a:t>A query is applied to </a:t>
            </a:r>
            <a:r>
              <a:rPr lang="en-US" altLang="en-US" i="1" dirty="0">
                <a:solidFill>
                  <a:schemeClr val="accent2"/>
                </a:solidFill>
              </a:rPr>
              <a:t>relation instances</a:t>
            </a:r>
            <a:r>
              <a:rPr lang="en-US" altLang="en-US" dirty="0"/>
              <a:t>, and the result of a query is also a relation instance.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chemeClr val="accent2"/>
                </a:solidFill>
              </a:rPr>
              <a:t>Schemas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of input </a:t>
            </a:r>
            <a:r>
              <a:rPr lang="en-US" altLang="en-US" dirty="0"/>
              <a:t>relations for a query are </a:t>
            </a:r>
            <a:r>
              <a:rPr lang="en-US" altLang="en-US" dirty="0">
                <a:solidFill>
                  <a:schemeClr val="accent2"/>
                </a:solidFill>
              </a:rPr>
              <a:t>fixed </a:t>
            </a:r>
            <a:r>
              <a:rPr lang="en-US" altLang="en-US" dirty="0"/>
              <a:t>(but query will run regardless of instance!)</a:t>
            </a:r>
          </a:p>
          <a:p>
            <a:pPr lvl="1">
              <a:buSzPct val="75000"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2"/>
                </a:solidFill>
              </a:rPr>
              <a:t>schema for the </a:t>
            </a:r>
            <a:r>
              <a:rPr lang="en-US" altLang="en-US" i="1" dirty="0">
                <a:solidFill>
                  <a:schemeClr val="accent2"/>
                </a:solidFill>
              </a:rPr>
              <a:t>result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of a given query is also </a:t>
            </a:r>
            <a:r>
              <a:rPr lang="en-US" altLang="en-US" dirty="0">
                <a:solidFill>
                  <a:schemeClr val="accent2"/>
                </a:solidFill>
              </a:rPr>
              <a:t>fixed!</a:t>
            </a:r>
            <a:r>
              <a:rPr lang="en-US" altLang="en-US" dirty="0"/>
              <a:t> Determined by definition of query language constructs.</a:t>
            </a:r>
          </a:p>
          <a:p>
            <a:r>
              <a:rPr lang="en-US" altLang="en-US" dirty="0"/>
              <a:t>Positional vs. named-field notation:  </a:t>
            </a:r>
          </a:p>
          <a:p>
            <a:pPr lvl="1">
              <a:buSzPct val="75000"/>
            </a:pPr>
            <a:r>
              <a:rPr lang="en-US" altLang="en-US" dirty="0"/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 altLang="en-US" dirty="0"/>
              <a:t>Both used in SQL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 Instances</a:t>
            </a:r>
          </a:p>
        </p:txBody>
      </p:sp>
      <p:graphicFrame>
        <p:nvGraphicFramePr>
          <p:cNvPr id="112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1976438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Document" r:id="rId4" imgW="4233600" imgH="2206440" progId="Word.Document.8">
                  <p:embed/>
                </p:oleObj>
              </mc:Choice>
              <mc:Fallback>
                <p:oleObj name="Document" r:id="rId4" imgW="4233600" imgH="220644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6438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48655"/>
              </p:ext>
            </p:extLst>
          </p:nvPr>
        </p:nvGraphicFramePr>
        <p:xfrm>
          <a:off x="4800600" y="4295775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Document" r:id="rId6" imgW="4397040" imgH="2363760" progId="Word.Document.8">
                  <p:embed/>
                </p:oleObj>
              </mc:Choice>
              <mc:Fallback>
                <p:oleObj name="Document" r:id="rId6" imgW="4397040" imgH="236376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95775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0200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Document" r:id="rId8" imgW="3403440" imgH="1687320" progId="Word.Document.8">
                  <p:embed/>
                </p:oleObj>
              </mc:Choice>
              <mc:Fallback>
                <p:oleObj name="Document" r:id="rId8" imgW="3403440" imgH="168732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0200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014913" y="368300"/>
            <a:ext cx="554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254500" y="2120900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254500" y="4252913"/>
            <a:ext cx="503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 i="1">
                <a:latin typeface="Book Antiqua" panose="02040602050305030304" pitchFamily="18" charset="0"/>
              </a:rPr>
              <a:t>S2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4343400" cy="4648200"/>
          </a:xfrm>
          <a:noFill/>
          <a:ln/>
        </p:spPr>
        <p:txBody>
          <a:bodyPr/>
          <a:lstStyle/>
          <a:p>
            <a:r>
              <a:rPr lang="en-US" altLang="en-US" sz="2400"/>
              <a:t>“Sailors” and “Reserves” relations for our examples.</a:t>
            </a:r>
          </a:p>
          <a:p>
            <a:r>
              <a:rPr lang="en-US" altLang="en-US" sz="2400"/>
              <a:t>We’ll use positional or named field notation, assume that names of fields in query results are `inherited’ from names of fields in query input relations.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839200" cy="4076700"/>
              </a:xfrm>
              <a:noFill/>
              <a:ln/>
            </p:spPr>
            <p:txBody>
              <a:bodyPr/>
              <a:lstStyle/>
              <a:p>
                <a:r>
                  <a:rPr lang="en-US" altLang="en-US" dirty="0"/>
                  <a:t>Basic operations: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accent2"/>
                    </a:solidFill>
                  </a:rPr>
                  <a:t>Selection</a:t>
                </a:r>
                <a:r>
                  <a:rPr lang="en-US" altLang="en-US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en-US" dirty="0"/>
                  <a:t>)    Selects a subset of rows from relation.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accent2"/>
                    </a:solidFill>
                  </a:rPr>
                  <a:t>Projection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en-US" dirty="0"/>
                  <a:t>)   Deletes unwanted columns from relation.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accent2"/>
                    </a:solidFill>
                  </a:rPr>
                  <a:t>Cross-product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  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)  Allows us to combine two relations.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accent2"/>
                    </a:solidFill>
                  </a:rPr>
                  <a:t>Set-difference</a:t>
                </a:r>
                <a:r>
                  <a:rPr lang="en-US" altLang="en-US" dirty="0"/>
                  <a:t> 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/>
                  <a:t>)  Tuples in </a:t>
                </a:r>
                <a:r>
                  <a:rPr lang="en-US" altLang="en-US" dirty="0" err="1"/>
                  <a:t>reln</a:t>
                </a:r>
                <a:r>
                  <a:rPr lang="en-US" altLang="en-US" dirty="0"/>
                  <a:t>. 1, but not in </a:t>
                </a:r>
                <a:r>
                  <a:rPr lang="en-US" altLang="en-US" dirty="0" err="1"/>
                  <a:t>reln</a:t>
                </a:r>
                <a:r>
                  <a:rPr lang="en-US" altLang="en-US" dirty="0"/>
                  <a:t>. 2.</a:t>
                </a:r>
              </a:p>
              <a:p>
                <a:pPr lvl="1">
                  <a:buSzPct val="75000"/>
                </a:pPr>
                <a:r>
                  <a:rPr lang="en-US" altLang="en-US" i="1" u="sng" dirty="0">
                    <a:solidFill>
                      <a:schemeClr val="accent2"/>
                    </a:solidFill>
                  </a:rPr>
                  <a:t>Union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  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en-US" dirty="0"/>
                  <a:t>)  Tuples in </a:t>
                </a:r>
                <a:r>
                  <a:rPr lang="en-US" altLang="en-US" dirty="0" err="1"/>
                  <a:t>reln</a:t>
                </a:r>
                <a:r>
                  <a:rPr lang="en-US" altLang="en-US" dirty="0"/>
                  <a:t>. 1 and in </a:t>
                </a:r>
                <a:r>
                  <a:rPr lang="en-US" altLang="en-US" dirty="0" err="1"/>
                  <a:t>reln</a:t>
                </a:r>
                <a:r>
                  <a:rPr lang="en-US" altLang="en-US" dirty="0"/>
                  <a:t>. 2.</a:t>
                </a:r>
              </a:p>
              <a:p>
                <a:r>
                  <a:rPr lang="en-US" altLang="en-US" dirty="0"/>
                  <a:t>Additional operations:</a:t>
                </a:r>
              </a:p>
              <a:p>
                <a:pPr lvl="1">
                  <a:buSzPct val="75000"/>
                </a:pPr>
                <a:r>
                  <a:rPr lang="en-US" altLang="en-US" dirty="0"/>
                  <a:t>Intersection, </a:t>
                </a:r>
                <a:r>
                  <a:rPr lang="en-US" altLang="en-US" i="1" u="sng" dirty="0">
                    <a:solidFill>
                      <a:schemeClr val="accent2"/>
                    </a:solidFill>
                  </a:rPr>
                  <a:t>join</a:t>
                </a:r>
                <a:r>
                  <a:rPr lang="en-US" altLang="en-US" dirty="0"/>
                  <a:t>, division, renaming:  Not essential, but (very!) useful.</a:t>
                </a:r>
              </a:p>
              <a:p>
                <a:r>
                  <a:rPr lang="en-US" altLang="en-US" dirty="0"/>
                  <a:t>Since each operation returns a relation,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operations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can be </a:t>
                </a:r>
                <a:r>
                  <a:rPr lang="en-US" altLang="en-US" i="1" dirty="0">
                    <a:solidFill>
                      <a:schemeClr val="accent2"/>
                    </a:solidFill>
                  </a:rPr>
                  <a:t>composed</a:t>
                </a:r>
                <a:r>
                  <a:rPr lang="en-US" altLang="en-US" dirty="0"/>
                  <a:t>! (Algebra is “closed”.)</a:t>
                </a:r>
              </a:p>
            </p:txBody>
          </p:sp>
        </mc:Choice>
        <mc:Fallback>
          <p:sp>
            <p:nvSpPr>
              <p:cNvPr id="1331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839200" cy="4076700"/>
              </a:xfrm>
              <a:blipFill>
                <a:blip r:embed="rId3"/>
                <a:stretch>
                  <a:fillRect l="-759" t="-1647" b="-2604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Projection</a:t>
            </a:r>
          </a:p>
        </p:txBody>
      </p:sp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406400"/>
          <a:ext cx="2713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Document" r:id="rId4" imgW="2712960" imgH="2384280" progId="Word.Document.8">
                  <p:embed/>
                </p:oleObj>
              </mc:Choice>
              <mc:Fallback>
                <p:oleObj name="Document" r:id="rId4" imgW="2712960" imgH="238428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6400"/>
                        <a:ext cx="2713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4140200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Document" r:id="rId6" imgW="1238040" imgH="1687320" progId="Word.Document.8">
                  <p:embed/>
                </p:oleObj>
              </mc:Choice>
              <mc:Fallback>
                <p:oleObj name="Document" r:id="rId6" imgW="1238040" imgH="168732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40200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5105400" cy="4876800"/>
          </a:xfrm>
          <a:noFill/>
          <a:ln/>
        </p:spPr>
        <p:txBody>
          <a:bodyPr/>
          <a:lstStyle/>
          <a:p>
            <a:r>
              <a:rPr lang="en-US" altLang="en-US" sz="2400" dirty="0"/>
              <a:t>Deletes attributes that are not in </a:t>
            </a:r>
            <a:r>
              <a:rPr lang="en-US" altLang="en-US" sz="2400" i="1" dirty="0"/>
              <a:t>projection list</a:t>
            </a:r>
            <a:r>
              <a:rPr lang="en-US" altLang="en-US" sz="2400" dirty="0"/>
              <a:t>.</a:t>
            </a:r>
          </a:p>
          <a:p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 contains exactly the fields in the projection list, with the same names that they had in the (only) input relation.</a:t>
            </a:r>
          </a:p>
          <a:p>
            <a:r>
              <a:rPr lang="en-US" altLang="en-US" sz="2400" dirty="0"/>
              <a:t>Projection operator has to eliminate </a:t>
            </a:r>
            <a:r>
              <a:rPr lang="en-US" altLang="en-US" sz="2400" i="1" dirty="0">
                <a:solidFill>
                  <a:schemeClr val="accent2"/>
                </a:solidFill>
              </a:rPr>
              <a:t>duplicates</a:t>
            </a:r>
            <a:r>
              <a:rPr lang="en-US" altLang="en-US" sz="2400" dirty="0"/>
              <a:t>!  (Why??)</a:t>
            </a:r>
          </a:p>
          <a:p>
            <a:pPr lvl="1">
              <a:buSzPct val="75000"/>
            </a:pPr>
            <a:r>
              <a:rPr lang="en-US" altLang="en-US" dirty="0"/>
              <a:t>Note: real systems typically don’t do duplicate elimination unless the user explicitly asks for it.  (Why not?)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F743A3-CE43-4EDA-ADB7-A0A4015076F6}"/>
                  </a:ext>
                </a:extLst>
              </p:cNvPr>
              <p:cNvSpPr txBox="1"/>
              <p:nvPr/>
            </p:nvSpPr>
            <p:spPr>
              <a:xfrm>
                <a:off x="5482206" y="2867025"/>
                <a:ext cx="3657599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𝑠𝑛𝑎𝑚𝑒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F743A3-CE43-4EDA-ADB7-A0A40150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06" y="2867025"/>
                <a:ext cx="3657599" cy="624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AC2E5-0E41-4CE1-AC8B-ADC506869C22}"/>
                  </a:ext>
                </a:extLst>
              </p:cNvPr>
              <p:cNvSpPr txBox="1"/>
              <p:nvPr/>
            </p:nvSpPr>
            <p:spPr>
              <a:xfrm>
                <a:off x="5242719" y="5845689"/>
                <a:ext cx="3657599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AC2E5-0E41-4CE1-AC8B-ADC50686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19" y="5845689"/>
                <a:ext cx="3657599" cy="624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Selection</a:t>
            </a:r>
          </a:p>
        </p:txBody>
      </p:sp>
      <p:graphicFrame>
        <p:nvGraphicFramePr>
          <p:cNvPr id="1741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558800"/>
          <a:ext cx="4700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Document" r:id="rId4" imgW="4700520" imgH="1693800" progId="Word.Document.8">
                  <p:embed/>
                </p:oleObj>
              </mc:Choice>
              <mc:Fallback>
                <p:oleObj name="Document" r:id="rId4" imgW="4700520" imgH="16938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8800"/>
                        <a:ext cx="4700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3759200"/>
          <a:ext cx="31162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Document" r:id="rId6" imgW="3116160" imgH="1690560" progId="Word.Document.8">
                  <p:embed/>
                </p:oleObj>
              </mc:Choice>
              <mc:Fallback>
                <p:oleObj name="Document" r:id="rId6" imgW="3116160" imgH="169056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59200"/>
                        <a:ext cx="31162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3810000" cy="4572000"/>
          </a:xfrm>
          <a:noFill/>
          <a:ln/>
        </p:spPr>
        <p:txBody>
          <a:bodyPr/>
          <a:lstStyle/>
          <a:p>
            <a:r>
              <a:rPr lang="en-US" altLang="en-US" sz="2400" dirty="0"/>
              <a:t>Selects rows that satisfy </a:t>
            </a:r>
            <a:r>
              <a:rPr lang="en-US" altLang="en-US" sz="2400" i="1" dirty="0">
                <a:solidFill>
                  <a:schemeClr val="accent2"/>
                </a:solidFill>
              </a:rPr>
              <a:t>selection condition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No duplicates in result!  (Why?)</a:t>
            </a:r>
          </a:p>
          <a:p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 identical to schema of (only) input relation.</a:t>
            </a:r>
          </a:p>
          <a:p>
            <a:r>
              <a:rPr lang="en-US" altLang="en-US" sz="2400" i="1" dirty="0"/>
              <a:t>Result </a:t>
            </a:r>
            <a:r>
              <a:rPr lang="en-US" altLang="en-US" sz="2400" dirty="0"/>
              <a:t>relation can be the </a:t>
            </a:r>
            <a:r>
              <a:rPr lang="en-US" altLang="en-US" sz="2400" i="1" dirty="0"/>
              <a:t>input </a:t>
            </a:r>
            <a:r>
              <a:rPr lang="en-US" altLang="en-US" sz="2400" dirty="0"/>
              <a:t>for another relational algebra operation!  (</a:t>
            </a:r>
            <a:r>
              <a:rPr lang="en-US" altLang="en-US" sz="2400" i="1" dirty="0"/>
              <a:t>Operator</a:t>
            </a:r>
            <a:r>
              <a:rPr lang="en-US" altLang="en-US" sz="2400" dirty="0"/>
              <a:t> </a:t>
            </a:r>
            <a:r>
              <a:rPr lang="en-US" altLang="en-US" sz="2400" i="1" dirty="0"/>
              <a:t>composition.</a:t>
            </a:r>
            <a:r>
              <a:rPr lang="en-US" altLang="en-US" sz="2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88D5CA-DBF7-468D-AFA4-BF1B6F470554}"/>
                  </a:ext>
                </a:extLst>
              </p:cNvPr>
              <p:cNvSpPr txBox="1"/>
              <p:nvPr/>
            </p:nvSpPr>
            <p:spPr>
              <a:xfrm>
                <a:off x="5105400" y="2425700"/>
                <a:ext cx="3657599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&gt;8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3200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88D5CA-DBF7-468D-AFA4-BF1B6F470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425700"/>
                <a:ext cx="3657599" cy="624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2DA85E-DE03-4BA8-A857-215922784CAF}"/>
                  </a:ext>
                </a:extLst>
              </p:cNvPr>
              <p:cNvSpPr txBox="1"/>
              <p:nvPr/>
            </p:nvSpPr>
            <p:spPr>
              <a:xfrm>
                <a:off x="3531394" y="5577921"/>
                <a:ext cx="5867400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𝑠𝑛𝑎𝑚𝑒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&gt;8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2DA85E-DE03-4BA8-A857-215922784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94" y="5577921"/>
                <a:ext cx="5867400" cy="624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90500"/>
            <a:ext cx="7772400" cy="1104900"/>
          </a:xfrm>
          <a:noFill/>
          <a:ln/>
        </p:spPr>
        <p:txBody>
          <a:bodyPr/>
          <a:lstStyle/>
          <a:p>
            <a:r>
              <a:rPr lang="en-US" altLang="en-US" dirty="0"/>
              <a:t>Union, Intersection, Set-Difference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noFill/>
          <a:ln/>
        </p:spPr>
        <p:txBody>
          <a:bodyPr/>
          <a:lstStyle/>
          <a:p>
            <a:r>
              <a:rPr lang="en-US" altLang="en-US" sz="2400" dirty="0"/>
              <a:t>All of these operations take two input relations, which must be </a:t>
            </a:r>
            <a:r>
              <a:rPr lang="en-US" altLang="en-US" sz="2400" i="1" u="sng" dirty="0">
                <a:solidFill>
                  <a:schemeClr val="accent2"/>
                </a:solidFill>
              </a:rPr>
              <a:t>union-compatible</a:t>
            </a:r>
            <a:r>
              <a:rPr lang="en-US" altLang="en-US" sz="2400" dirty="0">
                <a:solidFill>
                  <a:schemeClr val="accent2"/>
                </a:solidFill>
              </a:rPr>
              <a:t>:</a:t>
            </a:r>
            <a:endParaRPr lang="en-US" altLang="en-US" sz="2400" dirty="0"/>
          </a:p>
          <a:p>
            <a:pPr lvl="1">
              <a:buSzPct val="75000"/>
            </a:pPr>
            <a:r>
              <a:rPr lang="en-US" altLang="en-US" dirty="0"/>
              <a:t>Same number of fields.</a:t>
            </a:r>
          </a:p>
          <a:p>
            <a:pPr lvl="1">
              <a:buSzPct val="75000"/>
            </a:pPr>
            <a:r>
              <a:rPr lang="en-US" altLang="en-US" dirty="0"/>
              <a:t>`Corresponding’ fields have the same type.</a:t>
            </a:r>
          </a:p>
          <a:p>
            <a:r>
              <a:rPr lang="en-US" altLang="en-US" sz="2400" dirty="0"/>
              <a:t>What is the </a:t>
            </a:r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result?</a:t>
            </a:r>
          </a:p>
        </p:txBody>
      </p:sp>
      <p:graphicFrame>
        <p:nvGraphicFramePr>
          <p:cNvPr id="194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11684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Document" r:id="rId4" imgW="4470120" imgH="2946240" progId="Word.Document.8">
                  <p:embed/>
                </p:oleObj>
              </mc:Choice>
              <mc:Fallback>
                <p:oleObj name="Document" r:id="rId4" imgW="4470120" imgH="294624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684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45974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Document" r:id="rId6" imgW="4335120" imgH="1498320" progId="Word.Document.8">
                  <p:embed/>
                </p:oleObj>
              </mc:Choice>
              <mc:Fallback>
                <p:oleObj name="Document" r:id="rId6" imgW="4335120" imgH="149832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974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3830638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8" imgW="1379520" imgH="515880" progId="Equation.3">
                  <p:embed/>
                </p:oleObj>
              </mc:Choice>
              <mc:Fallback>
                <p:oleObj name="Equation" r:id="rId8" imgW="1379520" imgH="5158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0638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5964238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10" imgW="1723680" imgH="536400" progId="Equation.3">
                  <p:embed/>
                </p:oleObj>
              </mc:Choice>
              <mc:Fallback>
                <p:oleObj name="Equation" r:id="rId10" imgW="1723680" imgH="5364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64238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4897438"/>
          <a:ext cx="43307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Document" r:id="rId12" imgW="4330440" imgH="1198440" progId="Word.Document.8">
                  <p:embed/>
                </p:oleObj>
              </mc:Choice>
              <mc:Fallback>
                <p:oleObj name="Document" r:id="rId12" imgW="4330440" imgH="119844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97438"/>
                        <a:ext cx="43307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5964238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14" imgW="1643040" imgH="465120" progId="Equation.3">
                  <p:embed/>
                </p:oleObj>
              </mc:Choice>
              <mc:Fallback>
                <p:oleObj name="Equation" r:id="rId14" imgW="1643040" imgH="46512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64238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c:\msoffice\powerpnt\raghu\book\slides\l1.ppt</Template>
  <TotalTime>308</TotalTime>
  <Pages>20</Pages>
  <Words>1246</Words>
  <Application>Microsoft Office PowerPoint</Application>
  <PresentationFormat>On-screen Show (4:3)</PresentationFormat>
  <Paragraphs>152</Paragraphs>
  <Slides>21</Slides>
  <Notes>21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 Antiqua</vt:lpstr>
      <vt:lpstr>Cambria Math</vt:lpstr>
      <vt:lpstr>Times New Roman</vt:lpstr>
      <vt:lpstr>Wingdings</vt:lpstr>
      <vt:lpstr>l1</vt:lpstr>
      <vt:lpstr>Document</vt:lpstr>
      <vt:lpstr>Equation</vt:lpstr>
      <vt:lpstr>Microsoft Equation 3.0</vt:lpstr>
      <vt:lpstr>Microsoft Word 97 - 2003 Document</vt:lpstr>
      <vt:lpstr>Relational Algebra</vt:lpstr>
      <vt:lpstr>Relational Query Languages</vt:lpstr>
      <vt:lpstr>Formal Relational Query Languages</vt:lpstr>
      <vt:lpstr>Preliminaries</vt:lpstr>
      <vt:lpstr>Example Instances</vt:lpstr>
      <vt:lpstr>Relational Algebra</vt:lpstr>
      <vt:lpstr>Projection</vt:lpstr>
      <vt:lpstr>Selection</vt:lpstr>
      <vt:lpstr>Union, Intersection, Set-Difference</vt:lpstr>
      <vt:lpstr>Cross-Product</vt:lpstr>
      <vt:lpstr>Joins</vt:lpstr>
      <vt:lpstr>Joins</vt:lpstr>
      <vt:lpstr>Division</vt:lpstr>
      <vt:lpstr>Examples of Division A/B</vt:lpstr>
      <vt:lpstr>Expressing A/B Using Basic Operators</vt:lpstr>
      <vt:lpstr>Find names of sailors who’ve reserved boat #103</vt:lpstr>
      <vt:lpstr>Find names of sailors who’ve reserved a red boat</vt:lpstr>
      <vt:lpstr>Find sailors who’ve reserved a red or a green boat</vt:lpstr>
      <vt:lpstr>Find sailors who’ve reserved a red and a green boat</vt:lpstr>
      <vt:lpstr>Find the names of sailors who’ve reserved all boats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subject>Database Management Systems</dc:subject>
  <dc:creator>Raghu Ramakrishnan and Johannes Gehrke</dc:creator>
  <cp:keywords>Chapter 4, Part A</cp:keywords>
  <dc:description/>
  <cp:lastModifiedBy>Bill Chen</cp:lastModifiedBy>
  <cp:revision>18</cp:revision>
  <cp:lastPrinted>1995-09-17T00:17:34Z</cp:lastPrinted>
  <dcterms:created xsi:type="dcterms:W3CDTF">1997-01-12T12:49:12Z</dcterms:created>
  <dcterms:modified xsi:type="dcterms:W3CDTF">2019-03-03T04:54:12Z</dcterms:modified>
</cp:coreProperties>
</file>