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257" r:id="rId3"/>
    <p:sldId id="268" r:id="rId4"/>
    <p:sldId id="271" r:id="rId5"/>
    <p:sldId id="272" r:id="rId6"/>
    <p:sldId id="273" r:id="rId7"/>
    <p:sldId id="274" r:id="rId8"/>
    <p:sldId id="275" r:id="rId9"/>
    <p:sldId id="276" r:id="rId10"/>
    <p:sldId id="277" r:id="rId11"/>
    <p:sldId id="278" r:id="rId12"/>
    <p:sldId id="279" r:id="rId13"/>
    <p:sldId id="280" r:id="rId14"/>
    <p:sldId id="281" r:id="rId15"/>
    <p:sldId id="282" r:id="rId16"/>
    <p:sldId id="283" r:id="rId17"/>
    <p:sldId id="284" r:id="rId18"/>
    <p:sldId id="285" r:id="rId19"/>
    <p:sldId id="286" r:id="rId20"/>
    <p:sldId id="287" r:id="rId21"/>
    <p:sldId id="288" r:id="rId22"/>
    <p:sldId id="289" r:id="rId23"/>
    <p:sldId id="290" r:id="rId24"/>
    <p:sldId id="29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3579"/>
  </p:normalViewPr>
  <p:slideViewPr>
    <p:cSldViewPr snapToGrid="0" snapToObjects="1">
      <p:cViewPr varScale="1">
        <p:scale>
          <a:sx n="80" d="100"/>
          <a:sy n="80" d="100"/>
        </p:scale>
        <p:origin x="180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90CB95-141B-E04D-885C-C97CD81E6692}" type="datetimeFigureOut">
              <a:rPr lang="en-US" smtClean="0"/>
              <a:t>2/11/18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6238ED-09D8-8E44-B8B4-AAFCEFEF9199}" type="slidenum">
              <a:rPr lang="en-US" smtClean="0"/>
              <a:t>‹#›</a:t>
            </a:fld>
            <a:endParaRPr lang="en-US"/>
          </a:p>
        </p:txBody>
      </p:sp>
    </p:spTree>
    <p:extLst>
      <p:ext uri="{BB962C8B-B14F-4D97-AF65-F5344CB8AC3E}">
        <p14:creationId xmlns:p14="http://schemas.microsoft.com/office/powerpoint/2010/main" val="4180234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Times" pitchFamily="2" charset="0"/>
              <a:buNone/>
            </a:pPr>
            <a:r>
              <a:rPr lang="en-US" altLang="en-US" sz="1200" b="1" i="1" dirty="0"/>
              <a:t>The preceding is worth about 50-60% -- the rest are more complex additions on the next page which they should have done</a:t>
            </a:r>
          </a:p>
          <a:p>
            <a:pPr>
              <a:buFont typeface="Times" pitchFamily="2" charset="0"/>
              <a:buNone/>
            </a:pPr>
            <a:endParaRPr lang="en-US" altLang="en-US" sz="1200" b="1" i="1" dirty="0"/>
          </a:p>
          <a:p>
            <a:pPr>
              <a:buFont typeface="Times" pitchFamily="2" charset="0"/>
              <a:buNone/>
            </a:pPr>
            <a:r>
              <a:rPr lang="en-US" altLang="en-US" sz="1200" b="1" i="1" dirty="0"/>
              <a:t>ACOUNT:</a:t>
            </a:r>
            <a:endParaRPr lang="en-US" altLang="en-US" sz="1200" dirty="0"/>
          </a:p>
          <a:p>
            <a:r>
              <a:rPr lang="en-US" altLang="en-US" sz="1200" dirty="0"/>
              <a:t>must abstract out ACCOUNT as a superclass. </a:t>
            </a:r>
          </a:p>
          <a:p>
            <a:r>
              <a:rPr lang="en-US" altLang="en-US" sz="1200" dirty="0"/>
              <a:t>must say </a:t>
            </a:r>
            <a:r>
              <a:rPr lang="en-US" altLang="en-US" sz="1200" i="1" dirty="0"/>
              <a:t>disjoint subclasses</a:t>
            </a:r>
            <a:r>
              <a:rPr lang="en-US" altLang="en-US" sz="1200" dirty="0"/>
              <a:t>; should also say “</a:t>
            </a:r>
            <a:r>
              <a:rPr lang="en-US" altLang="en-US" sz="1200" i="1" dirty="0"/>
              <a:t>cover</a:t>
            </a:r>
            <a:r>
              <a:rPr lang="en-US" altLang="en-US" sz="1200" dirty="0"/>
              <a:t>” since I did not mention other kinds of acts</a:t>
            </a:r>
          </a:p>
          <a:p>
            <a:r>
              <a:rPr lang="en-US" altLang="en-US" sz="1200" dirty="0"/>
              <a:t>JOINT_ACT is a separate direction since both CHECK and SAVING can be joint (so 3 way split not good)</a:t>
            </a:r>
          </a:p>
          <a:p>
            <a:pPr>
              <a:buFont typeface="Times" pitchFamily="2" charset="0"/>
              <a:buNone/>
            </a:pPr>
            <a:endParaRPr lang="en-US" altLang="en-US" sz="1200" dirty="0"/>
          </a:p>
          <a:p>
            <a:pPr>
              <a:buFont typeface="Times" pitchFamily="2" charset="0"/>
              <a:buNone/>
            </a:pPr>
            <a:r>
              <a:rPr lang="en-US" altLang="en-US" sz="1200" dirty="0"/>
              <a:t>BANK has associated BRANCHES</a:t>
            </a:r>
          </a:p>
          <a:p>
            <a:pPr>
              <a:buFont typeface="Times" pitchFamily="2" charset="0"/>
              <a:buNone/>
            </a:pPr>
            <a:r>
              <a:rPr lang="en-US" altLang="en-US" sz="1200" dirty="0"/>
              <a:t>Accounts are located at branches. </a:t>
            </a:r>
          </a:p>
          <a:p>
            <a:pPr>
              <a:buFont typeface="Times" pitchFamily="2" charset="0"/>
              <a:buNone/>
            </a:pPr>
            <a:r>
              <a:rPr lang="en-US" altLang="en-US" sz="1200" dirty="0"/>
              <a:t>Cards are issued by the bank.</a:t>
            </a:r>
          </a:p>
          <a:p>
            <a:pPr>
              <a:buFont typeface="Times" pitchFamily="2" charset="0"/>
              <a:buNone/>
            </a:pPr>
            <a:endParaRPr lang="en-US" altLang="en-US" sz="1200" dirty="0"/>
          </a:p>
          <a:p>
            <a:pPr>
              <a:buFont typeface="Times" pitchFamily="2" charset="0"/>
              <a:buNone/>
            </a:pPr>
            <a:r>
              <a:rPr lang="en-US" altLang="en-US" sz="1200" dirty="0"/>
              <a:t>ISSUES+HOLDS </a:t>
            </a:r>
            <a:r>
              <a:rPr lang="en-US" altLang="en-US" sz="1200" u="sng" dirty="0"/>
              <a:t>could be</a:t>
            </a:r>
            <a:r>
              <a:rPr lang="en-US" altLang="en-US" sz="1200" dirty="0"/>
              <a:t>  single ternary relation ISSUES(</a:t>
            </a:r>
            <a:r>
              <a:rPr lang="en-US" altLang="en-US" sz="1200" dirty="0" err="1"/>
              <a:t>bank,card,customer</a:t>
            </a:r>
            <a:r>
              <a:rPr lang="en-US" altLang="en-US" sz="1200" dirty="0"/>
              <a:t>)</a:t>
            </a:r>
          </a:p>
          <a:p>
            <a:pPr>
              <a:buFont typeface="Times" pitchFamily="2" charset="0"/>
              <a:buNone/>
            </a:pPr>
            <a:r>
              <a:rPr lang="en-US" altLang="en-US" sz="1200" dirty="0"/>
              <a:t>LOCATEDAT + OWNS </a:t>
            </a:r>
            <a:r>
              <a:rPr lang="en-US" altLang="en-US" sz="1200" u="sng" dirty="0"/>
              <a:t>could be</a:t>
            </a:r>
            <a:r>
              <a:rPr lang="en-US" altLang="en-US" sz="1200" dirty="0"/>
              <a:t> a single ternary relation HAS(customer, account, branch)</a:t>
            </a:r>
          </a:p>
          <a:p>
            <a:endParaRPr lang="en-US" dirty="0"/>
          </a:p>
        </p:txBody>
      </p:sp>
      <p:sp>
        <p:nvSpPr>
          <p:cNvPr id="4" name="Slide Number Placeholder 3"/>
          <p:cNvSpPr>
            <a:spLocks noGrp="1"/>
          </p:cNvSpPr>
          <p:nvPr>
            <p:ph type="sldNum" sz="quarter" idx="10"/>
          </p:nvPr>
        </p:nvSpPr>
        <p:spPr/>
        <p:txBody>
          <a:bodyPr/>
          <a:lstStyle/>
          <a:p>
            <a:fld id="{146238ED-09D8-8E44-B8B4-AAFCEFEF9199}" type="slidenum">
              <a:rPr lang="en-US" smtClean="0"/>
              <a:t>3</a:t>
            </a:fld>
            <a:endParaRPr lang="en-US"/>
          </a:p>
        </p:txBody>
      </p:sp>
    </p:spTree>
    <p:extLst>
      <p:ext uri="{BB962C8B-B14F-4D97-AF65-F5344CB8AC3E}">
        <p14:creationId xmlns:p14="http://schemas.microsoft.com/office/powerpoint/2010/main" val="22966323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BDBB41E5-832B-6D48-B3CD-39B6C58D6825}"/>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0F31921-ADA0-7D4E-9493-0C53A560A638}" type="slidenum">
              <a:rPr lang="en-US" altLang="en-US" sz="1200" smtClean="0"/>
              <a:pPr/>
              <a:t>15</a:t>
            </a:fld>
            <a:endParaRPr lang="en-US" altLang="en-US" sz="1200"/>
          </a:p>
        </p:txBody>
      </p:sp>
      <p:sp>
        <p:nvSpPr>
          <p:cNvPr id="45059" name="Rectangle 2">
            <a:extLst>
              <a:ext uri="{FF2B5EF4-FFF2-40B4-BE49-F238E27FC236}">
                <a16:creationId xmlns:a16="http://schemas.microsoft.com/office/drawing/2014/main" id="{B90D84A4-9DD3-8347-8E89-FE7541A04AB8}"/>
              </a:ext>
            </a:extLst>
          </p:cNvPr>
          <p:cNvSpPr>
            <a:spLocks noChangeArrowheads="1" noTextEdit="1"/>
          </p:cNvSpPr>
          <p:nvPr>
            <p:ph type="sldImg"/>
          </p:nvPr>
        </p:nvSpPr>
        <p:spPr>
          <a:solidFill>
            <a:srgbClr val="FFFFFF"/>
          </a:solidFill>
          <a:ln/>
        </p:spPr>
      </p:sp>
      <p:sp>
        <p:nvSpPr>
          <p:cNvPr id="45060" name="Rectangle 3">
            <a:extLst>
              <a:ext uri="{FF2B5EF4-FFF2-40B4-BE49-F238E27FC236}">
                <a16:creationId xmlns:a16="http://schemas.microsoft.com/office/drawing/2014/main" id="{9F06E497-F145-B540-A282-E8E2795F0739}"/>
              </a:ext>
            </a:extLst>
          </p:cNvPr>
          <p:cNvSpPr>
            <a:spLocks noChangeArrowheads="1"/>
          </p:cNvSpPr>
          <p:nvPr>
            <p:ph type="body" idx="1"/>
          </p:nvPr>
        </p:nvSpPr>
        <p:spPr>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39791283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832B60DE-A61B-A341-9A1A-F74E07E58A4E}"/>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F4F4377-7470-4845-9B2D-C5E6AB76AA1B}" type="slidenum">
              <a:rPr lang="en-US" altLang="en-US" sz="1200" smtClean="0"/>
              <a:pPr/>
              <a:t>16</a:t>
            </a:fld>
            <a:endParaRPr lang="en-US" altLang="en-US" sz="1200"/>
          </a:p>
        </p:txBody>
      </p:sp>
      <p:sp>
        <p:nvSpPr>
          <p:cNvPr id="47107" name="Rectangle 2">
            <a:extLst>
              <a:ext uri="{FF2B5EF4-FFF2-40B4-BE49-F238E27FC236}">
                <a16:creationId xmlns:a16="http://schemas.microsoft.com/office/drawing/2014/main" id="{E1E4D4DD-AB59-FD4C-A521-9491DEC0D0DB}"/>
              </a:ext>
            </a:extLst>
          </p:cNvPr>
          <p:cNvSpPr>
            <a:spLocks noChangeArrowheads="1" noTextEdit="1"/>
          </p:cNvSpPr>
          <p:nvPr>
            <p:ph type="sldImg"/>
          </p:nvPr>
        </p:nvSpPr>
        <p:spPr>
          <a:solidFill>
            <a:srgbClr val="FFFFFF"/>
          </a:solidFill>
          <a:ln/>
        </p:spPr>
      </p:sp>
      <p:sp>
        <p:nvSpPr>
          <p:cNvPr id="47108" name="Rectangle 3">
            <a:extLst>
              <a:ext uri="{FF2B5EF4-FFF2-40B4-BE49-F238E27FC236}">
                <a16:creationId xmlns:a16="http://schemas.microsoft.com/office/drawing/2014/main" id="{EB89AB17-C358-144D-9301-4C93CFA8EC33}"/>
              </a:ext>
            </a:extLst>
          </p:cNvPr>
          <p:cNvSpPr>
            <a:spLocks noChangeArrowheads="1"/>
          </p:cNvSpPr>
          <p:nvPr>
            <p:ph type="body" idx="1"/>
          </p:nvPr>
        </p:nvSpPr>
        <p:spPr>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14621609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56C08A95-B210-C148-9B23-8A6BDDFEE521}"/>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1ACD3BF-6ABF-F745-AE3E-F1FFF28CBCBE}" type="slidenum">
              <a:rPr lang="en-US" altLang="en-US" sz="1200" smtClean="0"/>
              <a:pPr/>
              <a:t>17</a:t>
            </a:fld>
            <a:endParaRPr lang="en-US" altLang="en-US" sz="1200"/>
          </a:p>
        </p:txBody>
      </p:sp>
      <p:sp>
        <p:nvSpPr>
          <p:cNvPr id="53251" name="Rectangle 2">
            <a:extLst>
              <a:ext uri="{FF2B5EF4-FFF2-40B4-BE49-F238E27FC236}">
                <a16:creationId xmlns:a16="http://schemas.microsoft.com/office/drawing/2014/main" id="{F2456103-1DF7-3D40-A23D-B635B65C903F}"/>
              </a:ext>
            </a:extLst>
          </p:cNvPr>
          <p:cNvSpPr>
            <a:spLocks noChangeArrowheads="1" noTextEdit="1"/>
          </p:cNvSpPr>
          <p:nvPr>
            <p:ph type="sldImg"/>
          </p:nvPr>
        </p:nvSpPr>
        <p:spPr>
          <a:solidFill>
            <a:srgbClr val="FFFFFF"/>
          </a:solidFill>
          <a:ln/>
        </p:spPr>
      </p:sp>
      <p:sp>
        <p:nvSpPr>
          <p:cNvPr id="53252" name="Rectangle 3">
            <a:extLst>
              <a:ext uri="{FF2B5EF4-FFF2-40B4-BE49-F238E27FC236}">
                <a16:creationId xmlns:a16="http://schemas.microsoft.com/office/drawing/2014/main" id="{ED5CA1C0-5AD5-0C42-836B-3369D7E52AC3}"/>
              </a:ext>
            </a:extLst>
          </p:cNvPr>
          <p:cNvSpPr>
            <a:spLocks noChangeArrowheads="1"/>
          </p:cNvSpPr>
          <p:nvPr>
            <p:ph type="body" idx="1"/>
          </p:nvPr>
        </p:nvSpPr>
        <p:spPr>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7737984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00F416C4-8FDF-BC44-8F58-70B0C3634DC7}"/>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EA5E40F-6CC2-5B4E-951A-908B87F0C577}" type="slidenum">
              <a:rPr lang="en-US" altLang="en-US" sz="1200" smtClean="0"/>
              <a:pPr/>
              <a:t>18</a:t>
            </a:fld>
            <a:endParaRPr lang="en-US" altLang="en-US" sz="1200"/>
          </a:p>
        </p:txBody>
      </p:sp>
      <p:sp>
        <p:nvSpPr>
          <p:cNvPr id="57347" name="Rectangle 2">
            <a:extLst>
              <a:ext uri="{FF2B5EF4-FFF2-40B4-BE49-F238E27FC236}">
                <a16:creationId xmlns:a16="http://schemas.microsoft.com/office/drawing/2014/main" id="{B5DEA48C-E07D-3845-84D2-B74FC030B49C}"/>
              </a:ext>
            </a:extLst>
          </p:cNvPr>
          <p:cNvSpPr>
            <a:spLocks noChangeArrowheads="1" noTextEdit="1"/>
          </p:cNvSpPr>
          <p:nvPr>
            <p:ph type="sldImg"/>
          </p:nvPr>
        </p:nvSpPr>
        <p:spPr>
          <a:solidFill>
            <a:srgbClr val="FFFFFF"/>
          </a:solidFill>
          <a:ln/>
        </p:spPr>
      </p:sp>
      <p:sp>
        <p:nvSpPr>
          <p:cNvPr id="57348" name="Rectangle 3">
            <a:extLst>
              <a:ext uri="{FF2B5EF4-FFF2-40B4-BE49-F238E27FC236}">
                <a16:creationId xmlns:a16="http://schemas.microsoft.com/office/drawing/2014/main" id="{0335DE09-0E9B-0143-A750-27F911AC1603}"/>
              </a:ext>
            </a:extLst>
          </p:cNvPr>
          <p:cNvSpPr>
            <a:spLocks noChangeArrowheads="1"/>
          </p:cNvSpPr>
          <p:nvPr>
            <p:ph type="body" idx="1"/>
          </p:nvPr>
        </p:nvSpPr>
        <p:spPr>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41713197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06088EF2-1F5A-7A43-8CB7-CF1C215433D8}"/>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DD3E875-093D-914C-B6F9-19DD5C6EE4DA}" type="slidenum">
              <a:rPr lang="en-US" altLang="en-US" sz="1200" smtClean="0"/>
              <a:pPr/>
              <a:t>19</a:t>
            </a:fld>
            <a:endParaRPr lang="en-US" altLang="en-US" sz="1200"/>
          </a:p>
        </p:txBody>
      </p:sp>
      <p:sp>
        <p:nvSpPr>
          <p:cNvPr id="65539" name="Rectangle 2">
            <a:extLst>
              <a:ext uri="{FF2B5EF4-FFF2-40B4-BE49-F238E27FC236}">
                <a16:creationId xmlns:a16="http://schemas.microsoft.com/office/drawing/2014/main" id="{8DD98071-D395-8840-935C-B4D2776A4A6F}"/>
              </a:ext>
            </a:extLst>
          </p:cNvPr>
          <p:cNvSpPr>
            <a:spLocks noChangeArrowheads="1" noTextEdit="1"/>
          </p:cNvSpPr>
          <p:nvPr>
            <p:ph type="sldImg"/>
          </p:nvPr>
        </p:nvSpPr>
        <p:spPr>
          <a:solidFill>
            <a:srgbClr val="FFFFFF"/>
          </a:solidFill>
          <a:ln/>
        </p:spPr>
      </p:sp>
      <p:sp>
        <p:nvSpPr>
          <p:cNvPr id="65540" name="Rectangle 3">
            <a:extLst>
              <a:ext uri="{FF2B5EF4-FFF2-40B4-BE49-F238E27FC236}">
                <a16:creationId xmlns:a16="http://schemas.microsoft.com/office/drawing/2014/main" id="{8FBA17F7-8A4E-474F-8AF7-8A8C8AD7CE27}"/>
              </a:ext>
            </a:extLst>
          </p:cNvPr>
          <p:cNvSpPr>
            <a:spLocks noChangeArrowheads="1"/>
          </p:cNvSpPr>
          <p:nvPr>
            <p:ph type="body" idx="1"/>
          </p:nvPr>
        </p:nvSpPr>
        <p:spPr>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31696852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0E415487-CA41-1C49-853E-17A6BC751908}"/>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2A4D224-E29E-A94B-A44A-D15345AE4FBA}" type="slidenum">
              <a:rPr lang="en-US" altLang="en-US" sz="1200" smtClean="0"/>
              <a:pPr/>
              <a:t>20</a:t>
            </a:fld>
            <a:endParaRPr lang="en-US" altLang="en-US" sz="1200"/>
          </a:p>
        </p:txBody>
      </p:sp>
      <p:sp>
        <p:nvSpPr>
          <p:cNvPr id="67587" name="Rectangle 2">
            <a:extLst>
              <a:ext uri="{FF2B5EF4-FFF2-40B4-BE49-F238E27FC236}">
                <a16:creationId xmlns:a16="http://schemas.microsoft.com/office/drawing/2014/main" id="{2113FF70-BDA9-5443-B1B4-76AB5D0BE627}"/>
              </a:ext>
            </a:extLst>
          </p:cNvPr>
          <p:cNvSpPr>
            <a:spLocks noChangeArrowheads="1" noTextEdit="1"/>
          </p:cNvSpPr>
          <p:nvPr>
            <p:ph type="sldImg"/>
          </p:nvPr>
        </p:nvSpPr>
        <p:spPr>
          <a:solidFill>
            <a:srgbClr val="FFFFFF"/>
          </a:solidFill>
          <a:ln/>
        </p:spPr>
      </p:sp>
      <p:sp>
        <p:nvSpPr>
          <p:cNvPr id="67588" name="Rectangle 3">
            <a:extLst>
              <a:ext uri="{FF2B5EF4-FFF2-40B4-BE49-F238E27FC236}">
                <a16:creationId xmlns:a16="http://schemas.microsoft.com/office/drawing/2014/main" id="{E353FAF0-B4F3-DC42-AB49-0BC3A1326887}"/>
              </a:ext>
            </a:extLst>
          </p:cNvPr>
          <p:cNvSpPr>
            <a:spLocks noChangeArrowheads="1"/>
          </p:cNvSpPr>
          <p:nvPr>
            <p:ph type="body" idx="1"/>
          </p:nvPr>
        </p:nvSpPr>
        <p:spPr>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12152254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88787F04-7481-AE4F-8419-378EB47D9009}"/>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07C833B-592F-E445-AB5B-46DA6495C211}" type="slidenum">
              <a:rPr lang="en-US" altLang="en-US" sz="1200" smtClean="0"/>
              <a:pPr/>
              <a:t>21</a:t>
            </a:fld>
            <a:endParaRPr lang="en-US" altLang="en-US" sz="1200"/>
          </a:p>
        </p:txBody>
      </p:sp>
      <p:sp>
        <p:nvSpPr>
          <p:cNvPr id="69635" name="Rectangle 2">
            <a:extLst>
              <a:ext uri="{FF2B5EF4-FFF2-40B4-BE49-F238E27FC236}">
                <a16:creationId xmlns:a16="http://schemas.microsoft.com/office/drawing/2014/main" id="{39AA9B76-4B5B-004F-8ED3-47841F93934D}"/>
              </a:ext>
            </a:extLst>
          </p:cNvPr>
          <p:cNvSpPr>
            <a:spLocks noChangeArrowheads="1" noTextEdit="1"/>
          </p:cNvSpPr>
          <p:nvPr>
            <p:ph type="sldImg"/>
          </p:nvPr>
        </p:nvSpPr>
        <p:spPr>
          <a:solidFill>
            <a:srgbClr val="FFFFFF"/>
          </a:solidFill>
          <a:ln/>
        </p:spPr>
      </p:sp>
      <p:sp>
        <p:nvSpPr>
          <p:cNvPr id="69636" name="Rectangle 3">
            <a:extLst>
              <a:ext uri="{FF2B5EF4-FFF2-40B4-BE49-F238E27FC236}">
                <a16:creationId xmlns:a16="http://schemas.microsoft.com/office/drawing/2014/main" id="{B064092E-8A93-2246-BC8F-3BD843FF0D9B}"/>
              </a:ext>
            </a:extLst>
          </p:cNvPr>
          <p:cNvSpPr>
            <a:spLocks noChangeArrowheads="1"/>
          </p:cNvSpPr>
          <p:nvPr>
            <p:ph type="body" idx="1"/>
          </p:nvPr>
        </p:nvSpPr>
        <p:spPr>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4782243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C3BB401F-042F-8549-BDC4-76F14FCE9D19}"/>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D72E92C-5651-3846-AF1E-D4B825CEEB42}" type="slidenum">
              <a:rPr lang="en-US" altLang="en-US" sz="1200" smtClean="0"/>
              <a:pPr/>
              <a:t>22</a:t>
            </a:fld>
            <a:endParaRPr lang="en-US" altLang="en-US" sz="1200"/>
          </a:p>
        </p:txBody>
      </p:sp>
      <p:sp>
        <p:nvSpPr>
          <p:cNvPr id="71683" name="Rectangle 2">
            <a:extLst>
              <a:ext uri="{FF2B5EF4-FFF2-40B4-BE49-F238E27FC236}">
                <a16:creationId xmlns:a16="http://schemas.microsoft.com/office/drawing/2014/main" id="{03AB8D78-A1AC-4D41-97E6-2776C9E9BDCD}"/>
              </a:ext>
            </a:extLst>
          </p:cNvPr>
          <p:cNvSpPr>
            <a:spLocks noChangeArrowheads="1" noTextEdit="1"/>
          </p:cNvSpPr>
          <p:nvPr>
            <p:ph type="sldImg"/>
          </p:nvPr>
        </p:nvSpPr>
        <p:spPr>
          <a:solidFill>
            <a:srgbClr val="FFFFFF"/>
          </a:solidFill>
          <a:ln/>
        </p:spPr>
      </p:sp>
      <p:sp>
        <p:nvSpPr>
          <p:cNvPr id="71684" name="Rectangle 3">
            <a:extLst>
              <a:ext uri="{FF2B5EF4-FFF2-40B4-BE49-F238E27FC236}">
                <a16:creationId xmlns:a16="http://schemas.microsoft.com/office/drawing/2014/main" id="{B75EB70B-AAA7-ED4E-85C3-9026403D407D}"/>
              </a:ext>
            </a:extLst>
          </p:cNvPr>
          <p:cNvSpPr>
            <a:spLocks noChangeArrowheads="1"/>
          </p:cNvSpPr>
          <p:nvPr>
            <p:ph type="body" idx="1"/>
          </p:nvPr>
        </p:nvSpPr>
        <p:spPr>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34686890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AFE938D1-0DDA-E64F-9FF2-45A6E21F9F44}"/>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21A24C8-8CD9-304F-83CE-5DD81EBB10C9}" type="slidenum">
              <a:rPr lang="en-US" altLang="en-US" sz="1200" smtClean="0"/>
              <a:pPr/>
              <a:t>23</a:t>
            </a:fld>
            <a:endParaRPr lang="en-US" altLang="en-US" sz="1200"/>
          </a:p>
        </p:txBody>
      </p:sp>
      <p:sp>
        <p:nvSpPr>
          <p:cNvPr id="77827" name="Rectangle 2">
            <a:extLst>
              <a:ext uri="{FF2B5EF4-FFF2-40B4-BE49-F238E27FC236}">
                <a16:creationId xmlns:a16="http://schemas.microsoft.com/office/drawing/2014/main" id="{CDE7602A-4E04-5449-91E9-4A2547B03EC3}"/>
              </a:ext>
            </a:extLst>
          </p:cNvPr>
          <p:cNvSpPr>
            <a:spLocks noChangeArrowheads="1" noTextEdit="1"/>
          </p:cNvSpPr>
          <p:nvPr>
            <p:ph type="sldImg"/>
          </p:nvPr>
        </p:nvSpPr>
        <p:spPr>
          <a:solidFill>
            <a:srgbClr val="FFFFFF"/>
          </a:solidFill>
          <a:ln/>
        </p:spPr>
      </p:sp>
      <p:sp>
        <p:nvSpPr>
          <p:cNvPr id="77828" name="Rectangle 3">
            <a:extLst>
              <a:ext uri="{FF2B5EF4-FFF2-40B4-BE49-F238E27FC236}">
                <a16:creationId xmlns:a16="http://schemas.microsoft.com/office/drawing/2014/main" id="{A4F2A255-9228-4748-9DE9-E35DBAC9035B}"/>
              </a:ext>
            </a:extLst>
          </p:cNvPr>
          <p:cNvSpPr>
            <a:spLocks noChangeArrowheads="1"/>
          </p:cNvSpPr>
          <p:nvPr>
            <p:ph type="body" idx="1"/>
          </p:nvPr>
        </p:nvSpPr>
        <p:spPr>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20282207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0818763C-3E71-7549-AE9E-EE7BA062F913}"/>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8A548F8-9D7B-FF4A-A550-178C784B0027}" type="slidenum">
              <a:rPr lang="en-US" altLang="en-US" sz="1200" smtClean="0"/>
              <a:pPr/>
              <a:t>24</a:t>
            </a:fld>
            <a:endParaRPr lang="en-US" altLang="en-US" sz="1200"/>
          </a:p>
        </p:txBody>
      </p:sp>
      <p:sp>
        <p:nvSpPr>
          <p:cNvPr id="79875" name="Rectangle 2">
            <a:extLst>
              <a:ext uri="{FF2B5EF4-FFF2-40B4-BE49-F238E27FC236}">
                <a16:creationId xmlns:a16="http://schemas.microsoft.com/office/drawing/2014/main" id="{ED98187E-DF90-A640-94E3-4661D57C1F50}"/>
              </a:ext>
            </a:extLst>
          </p:cNvPr>
          <p:cNvSpPr>
            <a:spLocks noChangeArrowheads="1" noTextEdit="1"/>
          </p:cNvSpPr>
          <p:nvPr>
            <p:ph type="sldImg"/>
          </p:nvPr>
        </p:nvSpPr>
        <p:spPr>
          <a:solidFill>
            <a:srgbClr val="FFFFFF"/>
          </a:solidFill>
          <a:ln/>
        </p:spPr>
      </p:sp>
      <p:sp>
        <p:nvSpPr>
          <p:cNvPr id="79876" name="Rectangle 3">
            <a:extLst>
              <a:ext uri="{FF2B5EF4-FFF2-40B4-BE49-F238E27FC236}">
                <a16:creationId xmlns:a16="http://schemas.microsoft.com/office/drawing/2014/main" id="{A591E61F-DBFC-ED4A-B5DB-151A12462CEB}"/>
              </a:ext>
            </a:extLst>
          </p:cNvPr>
          <p:cNvSpPr>
            <a:spLocks noChangeArrowheads="1"/>
          </p:cNvSpPr>
          <p:nvPr>
            <p:ph type="body" idx="1"/>
          </p:nvPr>
        </p:nvSpPr>
        <p:spPr>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1335624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95300" indent="-495300">
              <a:lnSpc>
                <a:spcPct val="90000"/>
              </a:lnSpc>
              <a:buFont typeface="Times" pitchFamily="2" charset="0"/>
              <a:buNone/>
            </a:pPr>
            <a:r>
              <a:rPr lang="en-US" altLang="en-US" sz="1200" dirty="0"/>
              <a:t>The have to model at least acts as weak entities (5 digit numbers are not </a:t>
            </a:r>
            <a:r>
              <a:rPr lang="en-US" altLang="en-US" sz="1200" dirty="0" err="1"/>
              <a:t>enoug</a:t>
            </a:r>
            <a:r>
              <a:rPr lang="en-US" altLang="en-US" sz="1200" dirty="0"/>
              <a:t>). Bonus for also modeling branches as weak entities. </a:t>
            </a:r>
          </a:p>
          <a:p>
            <a:pPr marL="495300" indent="-495300">
              <a:lnSpc>
                <a:spcPct val="90000"/>
              </a:lnSpc>
              <a:buFont typeface="Times" pitchFamily="2" charset="0"/>
              <a:buNone/>
            </a:pPr>
            <a:r>
              <a:rPr lang="en-US" altLang="en-US" sz="1200" dirty="0"/>
              <a:t>Arrows should indicate unique participation of at least the things shown here. If they assume a credit card is issued to only one person, then more arrows come in.</a:t>
            </a:r>
          </a:p>
          <a:p>
            <a:pPr marL="495300" indent="-495300">
              <a:lnSpc>
                <a:spcPct val="90000"/>
              </a:lnSpc>
              <a:buFont typeface="Times" pitchFamily="2" charset="0"/>
              <a:buNone/>
            </a:pPr>
            <a:r>
              <a:rPr lang="en-US" altLang="en-US" sz="1200" dirty="0"/>
              <a:t>Thick edges need to be added to model the fact that every acct has at least one owner, every credit card at least one user, every branch must be at some bank.</a:t>
            </a:r>
          </a:p>
          <a:p>
            <a:pPr marL="495300" indent="-495300">
              <a:lnSpc>
                <a:spcPct val="90000"/>
              </a:lnSpc>
              <a:buFont typeface="Times" pitchFamily="2" charset="0"/>
              <a:buNone/>
            </a:pPr>
            <a:endParaRPr lang="en-US" altLang="en-US" sz="1200" dirty="0"/>
          </a:p>
          <a:p>
            <a:pPr marL="495300" indent="-495300">
              <a:lnSpc>
                <a:spcPct val="90000"/>
              </a:lnSpc>
              <a:buFont typeface="Times" pitchFamily="2" charset="0"/>
              <a:buNone/>
            </a:pPr>
            <a:r>
              <a:rPr lang="en-US" altLang="en-US" sz="1200" dirty="0"/>
              <a:t>In my list of concepts</a:t>
            </a:r>
          </a:p>
          <a:p>
            <a:pPr marL="495300" indent="-495300">
              <a:lnSpc>
                <a:spcPct val="90000"/>
              </a:lnSpc>
              <a:buFont typeface="Arial" panose="020B0604020202020204" pitchFamily="34" charset="0"/>
              <a:buAutoNum type="romanLcParenR"/>
            </a:pPr>
            <a:r>
              <a:rPr lang="en-US" altLang="en-US" sz="1200" dirty="0"/>
              <a:t>I did not see an obvious need for relationship attribute, but if they added a reasonable one, fine</a:t>
            </a:r>
          </a:p>
          <a:p>
            <a:pPr marL="495300" indent="-495300">
              <a:lnSpc>
                <a:spcPct val="90000"/>
              </a:lnSpc>
              <a:buFont typeface="Arial" panose="020B0604020202020204" pitchFamily="34" charset="0"/>
              <a:buAutoNum type="romanLcParenR"/>
            </a:pPr>
            <a:r>
              <a:rPr lang="en-US" altLang="en-US" sz="1200" dirty="0"/>
              <a:t>I did not see a need for aggregate relation</a:t>
            </a:r>
          </a:p>
          <a:p>
            <a:pPr marL="495300" indent="-495300">
              <a:lnSpc>
                <a:spcPct val="90000"/>
              </a:lnSpc>
              <a:buFont typeface="Arial" panose="020B0604020202020204" pitchFamily="34" charset="0"/>
              <a:buAutoNum type="romanLcParenR"/>
            </a:pPr>
            <a:r>
              <a:rPr lang="en-US" altLang="en-US" sz="1200" dirty="0"/>
              <a:t>Bank/Branch is a manifestation/realization relationship</a:t>
            </a:r>
          </a:p>
          <a:p>
            <a:pPr marL="495300" indent="-495300">
              <a:lnSpc>
                <a:spcPct val="90000"/>
              </a:lnSpc>
              <a:buFont typeface="Arial" panose="020B0604020202020204" pitchFamily="34" charset="0"/>
              <a:buAutoNum type="romanLcParenR"/>
            </a:pPr>
            <a:endParaRPr lang="en-US" altLang="en-US" sz="1200" dirty="0"/>
          </a:p>
          <a:p>
            <a:r>
              <a:rPr lang="en-US" altLang="en-US" dirty="0"/>
              <a:t>To track history, need ternary relation</a:t>
            </a:r>
          </a:p>
          <a:p>
            <a:pPr>
              <a:buFont typeface="Times" pitchFamily="2" charset="0"/>
              <a:buNone/>
            </a:pPr>
            <a:r>
              <a:rPr lang="en-US" altLang="en-US" dirty="0" err="1"/>
              <a:t>hasBalance</a:t>
            </a:r>
            <a:r>
              <a:rPr lang="en-US" altLang="en-US" dirty="0"/>
              <a:t>(</a:t>
            </a:r>
            <a:r>
              <a:rPr lang="en-US" altLang="en-US" dirty="0" err="1"/>
              <a:t>act,balance,date</a:t>
            </a:r>
            <a:r>
              <a:rPr lang="en-US" altLang="en-US" dirty="0"/>
              <a:t>)</a:t>
            </a:r>
          </a:p>
          <a:p>
            <a:pPr>
              <a:buFont typeface="Times" pitchFamily="2" charset="0"/>
              <a:buNone/>
            </a:pPr>
            <a:r>
              <a:rPr lang="en-US" altLang="en-US" dirty="0"/>
              <a:t>or binary relationship</a:t>
            </a:r>
          </a:p>
          <a:p>
            <a:pPr>
              <a:buFont typeface="Times" pitchFamily="2" charset="0"/>
              <a:buNone/>
            </a:pPr>
            <a:r>
              <a:rPr lang="en-US" altLang="en-US" dirty="0"/>
              <a:t>status(</a:t>
            </a:r>
            <a:r>
              <a:rPr lang="en-US" altLang="en-US" dirty="0" err="1"/>
              <a:t>act,date</a:t>
            </a:r>
            <a:r>
              <a:rPr lang="en-US" altLang="en-US" dirty="0"/>
              <a:t>) with relationship attribute </a:t>
            </a:r>
            <a:r>
              <a:rPr lang="en-US" altLang="en-US" i="1" dirty="0"/>
              <a:t>balance</a:t>
            </a:r>
            <a:endParaRPr lang="en-US" altLang="en-US" dirty="0"/>
          </a:p>
          <a:p>
            <a:pPr marL="495300" indent="-495300">
              <a:lnSpc>
                <a:spcPct val="90000"/>
              </a:lnSpc>
              <a:buFont typeface="Arial" panose="020B0604020202020204" pitchFamily="34" charset="0"/>
              <a:buAutoNum type="romanLcParenR"/>
            </a:pPr>
            <a:endParaRPr lang="en-US" altLang="en-US" sz="1200" dirty="0"/>
          </a:p>
          <a:p>
            <a:endParaRPr lang="en-US" dirty="0"/>
          </a:p>
        </p:txBody>
      </p:sp>
      <p:sp>
        <p:nvSpPr>
          <p:cNvPr id="4" name="Slide Number Placeholder 3"/>
          <p:cNvSpPr>
            <a:spLocks noGrp="1"/>
          </p:cNvSpPr>
          <p:nvPr>
            <p:ph type="sldNum" sz="quarter" idx="10"/>
          </p:nvPr>
        </p:nvSpPr>
        <p:spPr/>
        <p:txBody>
          <a:bodyPr/>
          <a:lstStyle/>
          <a:p>
            <a:fld id="{146238ED-09D8-8E44-B8B4-AAFCEFEF9199}" type="slidenum">
              <a:rPr lang="en-US" smtClean="0"/>
              <a:t>4</a:t>
            </a:fld>
            <a:endParaRPr lang="en-US"/>
          </a:p>
        </p:txBody>
      </p:sp>
    </p:spTree>
    <p:extLst>
      <p:ext uri="{BB962C8B-B14F-4D97-AF65-F5344CB8AC3E}">
        <p14:creationId xmlns:p14="http://schemas.microsoft.com/office/powerpoint/2010/main" val="3284738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39053E88-C27F-5F4B-B181-693426C3CC66}"/>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EAC22F5-698F-4E4A-8B1C-B6FEFE27624F}" type="slidenum">
              <a:rPr lang="en-US" altLang="en-US" sz="1200" smtClean="0"/>
              <a:pPr/>
              <a:t>8</a:t>
            </a:fld>
            <a:endParaRPr lang="en-US" altLang="en-US" sz="1200"/>
          </a:p>
        </p:txBody>
      </p:sp>
      <p:sp>
        <p:nvSpPr>
          <p:cNvPr id="17411" name="Rectangle 2">
            <a:extLst>
              <a:ext uri="{FF2B5EF4-FFF2-40B4-BE49-F238E27FC236}">
                <a16:creationId xmlns:a16="http://schemas.microsoft.com/office/drawing/2014/main" id="{4B1A0670-B45B-2642-A371-5AA159BB3D3D}"/>
              </a:ext>
            </a:extLst>
          </p:cNvPr>
          <p:cNvSpPr>
            <a:spLocks noChangeArrowheads="1" noTextEdit="1"/>
          </p:cNvSpPr>
          <p:nvPr>
            <p:ph type="sldImg"/>
          </p:nvPr>
        </p:nvSpPr>
        <p:spPr>
          <a:solidFill>
            <a:srgbClr val="FFFFFF"/>
          </a:solidFill>
          <a:ln/>
        </p:spPr>
      </p:sp>
      <p:sp>
        <p:nvSpPr>
          <p:cNvPr id="17412" name="Rectangle 3">
            <a:extLst>
              <a:ext uri="{FF2B5EF4-FFF2-40B4-BE49-F238E27FC236}">
                <a16:creationId xmlns:a16="http://schemas.microsoft.com/office/drawing/2014/main" id="{F8295764-A9B5-E34E-85F4-FF9197418CAD}"/>
              </a:ext>
            </a:extLst>
          </p:cNvPr>
          <p:cNvSpPr>
            <a:spLocks noChangeArrowheads="1"/>
          </p:cNvSpPr>
          <p:nvPr>
            <p:ph type="body" idx="1"/>
          </p:nvPr>
        </p:nvSpPr>
        <p:spPr>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485436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6E82D4C7-51BE-8F41-9E09-AA6D2E5E00DD}"/>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91E40A3-0643-364A-A4FC-2EDB5E1BF184}" type="slidenum">
              <a:rPr lang="en-US" altLang="en-US" sz="1200" smtClean="0"/>
              <a:pPr/>
              <a:t>9</a:t>
            </a:fld>
            <a:endParaRPr lang="en-US" altLang="en-US" sz="1200"/>
          </a:p>
        </p:txBody>
      </p:sp>
      <p:sp>
        <p:nvSpPr>
          <p:cNvPr id="19459" name="Rectangle 2">
            <a:extLst>
              <a:ext uri="{FF2B5EF4-FFF2-40B4-BE49-F238E27FC236}">
                <a16:creationId xmlns:a16="http://schemas.microsoft.com/office/drawing/2014/main" id="{48DD6881-D644-0348-9D32-7D3E6925CFFF}"/>
              </a:ext>
            </a:extLst>
          </p:cNvPr>
          <p:cNvSpPr>
            <a:spLocks noChangeArrowheads="1" noTextEdit="1"/>
          </p:cNvSpPr>
          <p:nvPr>
            <p:ph type="sldImg"/>
          </p:nvPr>
        </p:nvSpPr>
        <p:spPr>
          <a:solidFill>
            <a:srgbClr val="FFFFFF"/>
          </a:solidFill>
          <a:ln/>
        </p:spPr>
      </p:sp>
      <p:sp>
        <p:nvSpPr>
          <p:cNvPr id="19460" name="Rectangle 3">
            <a:extLst>
              <a:ext uri="{FF2B5EF4-FFF2-40B4-BE49-F238E27FC236}">
                <a16:creationId xmlns:a16="http://schemas.microsoft.com/office/drawing/2014/main" id="{445CD7D0-C64A-044F-8F0C-B610DFC4ACE3}"/>
              </a:ext>
            </a:extLst>
          </p:cNvPr>
          <p:cNvSpPr>
            <a:spLocks noChangeArrowheads="1"/>
          </p:cNvSpPr>
          <p:nvPr>
            <p:ph type="body" idx="1"/>
          </p:nvPr>
        </p:nvSpPr>
        <p:spPr>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621579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70DA907C-71BF-404F-B72E-9071E93E4CD0}"/>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B27F020-53EF-6042-B385-ED89412E30C1}" type="slidenum">
              <a:rPr lang="en-US" altLang="en-US" sz="1200" smtClean="0"/>
              <a:pPr/>
              <a:t>10</a:t>
            </a:fld>
            <a:endParaRPr lang="en-US" altLang="en-US" sz="1200"/>
          </a:p>
        </p:txBody>
      </p:sp>
      <p:sp>
        <p:nvSpPr>
          <p:cNvPr id="21507" name="Rectangle 2">
            <a:extLst>
              <a:ext uri="{FF2B5EF4-FFF2-40B4-BE49-F238E27FC236}">
                <a16:creationId xmlns:a16="http://schemas.microsoft.com/office/drawing/2014/main" id="{F92E5DE7-15E7-AD48-A1BA-2B048794D750}"/>
              </a:ext>
            </a:extLst>
          </p:cNvPr>
          <p:cNvSpPr>
            <a:spLocks noChangeArrowheads="1" noTextEdit="1"/>
          </p:cNvSpPr>
          <p:nvPr>
            <p:ph type="sldImg"/>
          </p:nvPr>
        </p:nvSpPr>
        <p:spPr>
          <a:solidFill>
            <a:srgbClr val="FFFFFF"/>
          </a:solidFill>
          <a:ln/>
        </p:spPr>
      </p:sp>
      <p:sp>
        <p:nvSpPr>
          <p:cNvPr id="21508" name="Rectangle 3">
            <a:extLst>
              <a:ext uri="{FF2B5EF4-FFF2-40B4-BE49-F238E27FC236}">
                <a16:creationId xmlns:a16="http://schemas.microsoft.com/office/drawing/2014/main" id="{D161D1C1-3D1E-D740-B08F-4BF0DAA87CC3}"/>
              </a:ext>
            </a:extLst>
          </p:cNvPr>
          <p:cNvSpPr>
            <a:spLocks noChangeArrowheads="1"/>
          </p:cNvSpPr>
          <p:nvPr>
            <p:ph type="body" idx="1"/>
          </p:nvPr>
        </p:nvSpPr>
        <p:spPr>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30614216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CCBF1CFA-4AC6-0842-AF6E-559BA4217A2A}"/>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8272D32-F78B-624B-A578-498B46E751FE}" type="slidenum">
              <a:rPr lang="en-US" altLang="en-US" sz="1200" smtClean="0"/>
              <a:pPr/>
              <a:t>11</a:t>
            </a:fld>
            <a:endParaRPr lang="en-US" altLang="en-US" sz="1200"/>
          </a:p>
        </p:txBody>
      </p:sp>
      <p:sp>
        <p:nvSpPr>
          <p:cNvPr id="34819" name="Rectangle 2">
            <a:extLst>
              <a:ext uri="{FF2B5EF4-FFF2-40B4-BE49-F238E27FC236}">
                <a16:creationId xmlns:a16="http://schemas.microsoft.com/office/drawing/2014/main" id="{FF59245D-BC4A-7C4F-B1C8-BF3A0A9EECEE}"/>
              </a:ext>
            </a:extLst>
          </p:cNvPr>
          <p:cNvSpPr>
            <a:spLocks noChangeArrowheads="1" noTextEdit="1"/>
          </p:cNvSpPr>
          <p:nvPr>
            <p:ph type="sldImg"/>
          </p:nvPr>
        </p:nvSpPr>
        <p:spPr>
          <a:solidFill>
            <a:srgbClr val="FFFFFF"/>
          </a:solidFill>
          <a:ln/>
        </p:spPr>
      </p:sp>
      <p:sp>
        <p:nvSpPr>
          <p:cNvPr id="34820" name="Rectangle 3">
            <a:extLst>
              <a:ext uri="{FF2B5EF4-FFF2-40B4-BE49-F238E27FC236}">
                <a16:creationId xmlns:a16="http://schemas.microsoft.com/office/drawing/2014/main" id="{43D1AE23-7AAE-8D40-AF5F-14081B1A8FF8}"/>
              </a:ext>
            </a:extLst>
          </p:cNvPr>
          <p:cNvSpPr>
            <a:spLocks noChangeArrowheads="1"/>
          </p:cNvSpPr>
          <p:nvPr>
            <p:ph type="body" idx="1"/>
          </p:nvPr>
        </p:nvSpPr>
        <p:spPr>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18073360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A0D4B18E-60C1-BE4D-8832-15A7A7C03DF3}"/>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0D0E163-1ED7-B147-BD56-07433282C5DE}" type="slidenum">
              <a:rPr lang="en-US" altLang="en-US" sz="1200" smtClean="0"/>
              <a:pPr/>
              <a:t>12</a:t>
            </a:fld>
            <a:endParaRPr lang="en-US" altLang="en-US" sz="1200"/>
          </a:p>
        </p:txBody>
      </p:sp>
      <p:sp>
        <p:nvSpPr>
          <p:cNvPr id="36867" name="Rectangle 2">
            <a:extLst>
              <a:ext uri="{FF2B5EF4-FFF2-40B4-BE49-F238E27FC236}">
                <a16:creationId xmlns:a16="http://schemas.microsoft.com/office/drawing/2014/main" id="{98018B32-46AD-3A4F-9FB4-96A3C5969839}"/>
              </a:ext>
            </a:extLst>
          </p:cNvPr>
          <p:cNvSpPr>
            <a:spLocks noChangeArrowheads="1" noTextEdit="1"/>
          </p:cNvSpPr>
          <p:nvPr>
            <p:ph type="sldImg"/>
          </p:nvPr>
        </p:nvSpPr>
        <p:spPr>
          <a:solidFill>
            <a:srgbClr val="FFFFFF"/>
          </a:solidFill>
          <a:ln/>
        </p:spPr>
      </p:sp>
      <p:sp>
        <p:nvSpPr>
          <p:cNvPr id="36868" name="Rectangle 3">
            <a:extLst>
              <a:ext uri="{FF2B5EF4-FFF2-40B4-BE49-F238E27FC236}">
                <a16:creationId xmlns:a16="http://schemas.microsoft.com/office/drawing/2014/main" id="{81982BBF-7C8E-8D4D-8AA7-7514514CD7AC}"/>
              </a:ext>
            </a:extLst>
          </p:cNvPr>
          <p:cNvSpPr>
            <a:spLocks noChangeArrowheads="1"/>
          </p:cNvSpPr>
          <p:nvPr>
            <p:ph type="body" idx="1"/>
          </p:nvPr>
        </p:nvSpPr>
        <p:spPr>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4114824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A0D4B18E-60C1-BE4D-8832-15A7A7C03DF3}"/>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0D0E163-1ED7-B147-BD56-07433282C5DE}" type="slidenum">
              <a:rPr lang="en-US" altLang="en-US" sz="1200" smtClean="0"/>
              <a:pPr/>
              <a:t>13</a:t>
            </a:fld>
            <a:endParaRPr lang="en-US" altLang="en-US" sz="1200"/>
          </a:p>
        </p:txBody>
      </p:sp>
      <p:sp>
        <p:nvSpPr>
          <p:cNvPr id="36867" name="Rectangle 2">
            <a:extLst>
              <a:ext uri="{FF2B5EF4-FFF2-40B4-BE49-F238E27FC236}">
                <a16:creationId xmlns:a16="http://schemas.microsoft.com/office/drawing/2014/main" id="{98018B32-46AD-3A4F-9FB4-96A3C5969839}"/>
              </a:ext>
            </a:extLst>
          </p:cNvPr>
          <p:cNvSpPr>
            <a:spLocks noChangeArrowheads="1" noTextEdit="1"/>
          </p:cNvSpPr>
          <p:nvPr>
            <p:ph type="sldImg"/>
          </p:nvPr>
        </p:nvSpPr>
        <p:spPr>
          <a:solidFill>
            <a:srgbClr val="FFFFFF"/>
          </a:solidFill>
          <a:ln/>
        </p:spPr>
      </p:sp>
      <p:sp>
        <p:nvSpPr>
          <p:cNvPr id="36868" name="Rectangle 3">
            <a:extLst>
              <a:ext uri="{FF2B5EF4-FFF2-40B4-BE49-F238E27FC236}">
                <a16:creationId xmlns:a16="http://schemas.microsoft.com/office/drawing/2014/main" id="{81982BBF-7C8E-8D4D-8AA7-7514514CD7AC}"/>
              </a:ext>
            </a:extLst>
          </p:cNvPr>
          <p:cNvSpPr>
            <a:spLocks noChangeArrowheads="1"/>
          </p:cNvSpPr>
          <p:nvPr>
            <p:ph type="body" idx="1"/>
          </p:nvPr>
        </p:nvSpPr>
        <p:spPr>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2899343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74D22504-E2B8-084C-8612-BBD5FCFB0A32}"/>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0932345-FD52-834D-9415-23EB83B8A5AC}" type="slidenum">
              <a:rPr lang="en-US" altLang="en-US" sz="1200" smtClean="0"/>
              <a:pPr/>
              <a:t>14</a:t>
            </a:fld>
            <a:endParaRPr lang="en-US" altLang="en-US" sz="1200"/>
          </a:p>
        </p:txBody>
      </p:sp>
      <p:sp>
        <p:nvSpPr>
          <p:cNvPr id="43011" name="Rectangle 2">
            <a:extLst>
              <a:ext uri="{FF2B5EF4-FFF2-40B4-BE49-F238E27FC236}">
                <a16:creationId xmlns:a16="http://schemas.microsoft.com/office/drawing/2014/main" id="{CA61FF34-B162-8E4B-932B-25FFABA3FF24}"/>
              </a:ext>
            </a:extLst>
          </p:cNvPr>
          <p:cNvSpPr>
            <a:spLocks noChangeArrowheads="1" noTextEdit="1"/>
          </p:cNvSpPr>
          <p:nvPr>
            <p:ph type="sldImg"/>
          </p:nvPr>
        </p:nvSpPr>
        <p:spPr>
          <a:solidFill>
            <a:srgbClr val="FFFFFF"/>
          </a:solidFill>
          <a:ln/>
        </p:spPr>
      </p:sp>
      <p:sp>
        <p:nvSpPr>
          <p:cNvPr id="43012" name="Rectangle 3">
            <a:extLst>
              <a:ext uri="{FF2B5EF4-FFF2-40B4-BE49-F238E27FC236}">
                <a16:creationId xmlns:a16="http://schemas.microsoft.com/office/drawing/2014/main" id="{99BD8C34-A688-7141-B9F4-F3E591F41FAD}"/>
              </a:ext>
            </a:extLst>
          </p:cNvPr>
          <p:cNvSpPr>
            <a:spLocks noChangeArrowheads="1"/>
          </p:cNvSpPr>
          <p:nvPr>
            <p:ph type="body" idx="1"/>
          </p:nvPr>
        </p:nvSpPr>
        <p:spPr>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2499940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52E136D-DD05-F446-99F8-5083EB1F946E}" type="datetimeFigureOut">
              <a:rPr lang="en-US" smtClean="0"/>
              <a:t>2/11/18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431A24-D474-3A45-833B-3D0F4A5460B7}" type="slidenum">
              <a:rPr lang="en-US" smtClean="0"/>
              <a:t>‹#›</a:t>
            </a:fld>
            <a:endParaRPr lang="en-US"/>
          </a:p>
        </p:txBody>
      </p:sp>
    </p:spTree>
    <p:extLst>
      <p:ext uri="{BB962C8B-B14F-4D97-AF65-F5344CB8AC3E}">
        <p14:creationId xmlns:p14="http://schemas.microsoft.com/office/powerpoint/2010/main" val="1368678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2E136D-DD05-F446-99F8-5083EB1F946E}" type="datetimeFigureOut">
              <a:rPr lang="en-US" smtClean="0"/>
              <a:t>2/11/18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431A24-D474-3A45-833B-3D0F4A5460B7}" type="slidenum">
              <a:rPr lang="en-US" smtClean="0"/>
              <a:t>‹#›</a:t>
            </a:fld>
            <a:endParaRPr lang="en-US"/>
          </a:p>
        </p:txBody>
      </p:sp>
    </p:spTree>
    <p:extLst>
      <p:ext uri="{BB962C8B-B14F-4D97-AF65-F5344CB8AC3E}">
        <p14:creationId xmlns:p14="http://schemas.microsoft.com/office/powerpoint/2010/main" val="680394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2E136D-DD05-F446-99F8-5083EB1F946E}" type="datetimeFigureOut">
              <a:rPr lang="en-US" smtClean="0"/>
              <a:t>2/11/18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431A24-D474-3A45-833B-3D0F4A5460B7}" type="slidenum">
              <a:rPr lang="en-US" smtClean="0"/>
              <a:t>‹#›</a:t>
            </a:fld>
            <a:endParaRPr lang="en-US"/>
          </a:p>
        </p:txBody>
      </p:sp>
    </p:spTree>
    <p:extLst>
      <p:ext uri="{BB962C8B-B14F-4D97-AF65-F5344CB8AC3E}">
        <p14:creationId xmlns:p14="http://schemas.microsoft.com/office/powerpoint/2010/main" val="37672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2E136D-DD05-F446-99F8-5083EB1F946E}" type="datetimeFigureOut">
              <a:rPr lang="en-US" smtClean="0"/>
              <a:t>2/11/18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431A24-D474-3A45-833B-3D0F4A5460B7}" type="slidenum">
              <a:rPr lang="en-US" smtClean="0"/>
              <a:t>‹#›</a:t>
            </a:fld>
            <a:endParaRPr lang="en-US"/>
          </a:p>
        </p:txBody>
      </p:sp>
    </p:spTree>
    <p:extLst>
      <p:ext uri="{BB962C8B-B14F-4D97-AF65-F5344CB8AC3E}">
        <p14:creationId xmlns:p14="http://schemas.microsoft.com/office/powerpoint/2010/main" val="1686004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2E136D-DD05-F446-99F8-5083EB1F946E}" type="datetimeFigureOut">
              <a:rPr lang="en-US" smtClean="0"/>
              <a:t>2/11/18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431A24-D474-3A45-833B-3D0F4A5460B7}" type="slidenum">
              <a:rPr lang="en-US" smtClean="0"/>
              <a:t>‹#›</a:t>
            </a:fld>
            <a:endParaRPr lang="en-US"/>
          </a:p>
        </p:txBody>
      </p:sp>
    </p:spTree>
    <p:extLst>
      <p:ext uri="{BB962C8B-B14F-4D97-AF65-F5344CB8AC3E}">
        <p14:creationId xmlns:p14="http://schemas.microsoft.com/office/powerpoint/2010/main" val="637043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52E136D-DD05-F446-99F8-5083EB1F946E}" type="datetimeFigureOut">
              <a:rPr lang="en-US" smtClean="0"/>
              <a:t>2/11/18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431A24-D474-3A45-833B-3D0F4A5460B7}" type="slidenum">
              <a:rPr lang="en-US" smtClean="0"/>
              <a:t>‹#›</a:t>
            </a:fld>
            <a:endParaRPr lang="en-US"/>
          </a:p>
        </p:txBody>
      </p:sp>
    </p:spTree>
    <p:extLst>
      <p:ext uri="{BB962C8B-B14F-4D97-AF65-F5344CB8AC3E}">
        <p14:creationId xmlns:p14="http://schemas.microsoft.com/office/powerpoint/2010/main" val="1590678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52E136D-DD05-F446-99F8-5083EB1F946E}" type="datetimeFigureOut">
              <a:rPr lang="en-US" smtClean="0"/>
              <a:t>2/11/18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431A24-D474-3A45-833B-3D0F4A5460B7}" type="slidenum">
              <a:rPr lang="en-US" smtClean="0"/>
              <a:t>‹#›</a:t>
            </a:fld>
            <a:endParaRPr lang="en-US"/>
          </a:p>
        </p:txBody>
      </p:sp>
    </p:spTree>
    <p:extLst>
      <p:ext uri="{BB962C8B-B14F-4D97-AF65-F5344CB8AC3E}">
        <p14:creationId xmlns:p14="http://schemas.microsoft.com/office/powerpoint/2010/main" val="516939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52E136D-DD05-F446-99F8-5083EB1F946E}" type="datetimeFigureOut">
              <a:rPr lang="en-US" smtClean="0"/>
              <a:t>2/11/18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431A24-D474-3A45-833B-3D0F4A5460B7}" type="slidenum">
              <a:rPr lang="en-US" smtClean="0"/>
              <a:t>‹#›</a:t>
            </a:fld>
            <a:endParaRPr lang="en-US"/>
          </a:p>
        </p:txBody>
      </p:sp>
    </p:spTree>
    <p:extLst>
      <p:ext uri="{BB962C8B-B14F-4D97-AF65-F5344CB8AC3E}">
        <p14:creationId xmlns:p14="http://schemas.microsoft.com/office/powerpoint/2010/main" val="1623126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2E136D-DD05-F446-99F8-5083EB1F946E}" type="datetimeFigureOut">
              <a:rPr lang="en-US" smtClean="0"/>
              <a:t>2/11/18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431A24-D474-3A45-833B-3D0F4A5460B7}" type="slidenum">
              <a:rPr lang="en-US" smtClean="0"/>
              <a:t>‹#›</a:t>
            </a:fld>
            <a:endParaRPr lang="en-US"/>
          </a:p>
        </p:txBody>
      </p:sp>
    </p:spTree>
    <p:extLst>
      <p:ext uri="{BB962C8B-B14F-4D97-AF65-F5344CB8AC3E}">
        <p14:creationId xmlns:p14="http://schemas.microsoft.com/office/powerpoint/2010/main" val="407006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2E136D-DD05-F446-99F8-5083EB1F946E}" type="datetimeFigureOut">
              <a:rPr lang="en-US" smtClean="0"/>
              <a:t>2/11/18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431A24-D474-3A45-833B-3D0F4A5460B7}" type="slidenum">
              <a:rPr lang="en-US" smtClean="0"/>
              <a:t>‹#›</a:t>
            </a:fld>
            <a:endParaRPr lang="en-US"/>
          </a:p>
        </p:txBody>
      </p:sp>
    </p:spTree>
    <p:extLst>
      <p:ext uri="{BB962C8B-B14F-4D97-AF65-F5344CB8AC3E}">
        <p14:creationId xmlns:p14="http://schemas.microsoft.com/office/powerpoint/2010/main" val="828073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2E136D-DD05-F446-99F8-5083EB1F946E}" type="datetimeFigureOut">
              <a:rPr lang="en-US" smtClean="0"/>
              <a:t>2/11/18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431A24-D474-3A45-833B-3D0F4A5460B7}" type="slidenum">
              <a:rPr lang="en-US" smtClean="0"/>
              <a:t>‹#›</a:t>
            </a:fld>
            <a:endParaRPr lang="en-US"/>
          </a:p>
        </p:txBody>
      </p:sp>
    </p:spTree>
    <p:extLst>
      <p:ext uri="{BB962C8B-B14F-4D97-AF65-F5344CB8AC3E}">
        <p14:creationId xmlns:p14="http://schemas.microsoft.com/office/powerpoint/2010/main" val="1738777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2E136D-DD05-F446-99F8-5083EB1F946E}" type="datetimeFigureOut">
              <a:rPr lang="en-US" smtClean="0"/>
              <a:t>2/11/18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431A24-D474-3A45-833B-3D0F4A5460B7}" type="slidenum">
              <a:rPr lang="en-US" smtClean="0"/>
              <a:t>‹#›</a:t>
            </a:fld>
            <a:endParaRPr lang="en-US"/>
          </a:p>
        </p:txBody>
      </p:sp>
    </p:spTree>
    <p:extLst>
      <p:ext uri="{BB962C8B-B14F-4D97-AF65-F5344CB8AC3E}">
        <p14:creationId xmlns:p14="http://schemas.microsoft.com/office/powerpoint/2010/main" val="850411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 </a:t>
            </a:r>
            <a:r>
              <a:rPr lang="en-US" altLang="zh-Hans" dirty="0"/>
              <a:t>336</a:t>
            </a:r>
            <a:r>
              <a:rPr lang="en-US" dirty="0"/>
              <a:t> Recitation</a:t>
            </a:r>
          </a:p>
        </p:txBody>
      </p:sp>
      <p:sp>
        <p:nvSpPr>
          <p:cNvPr id="3" name="Subtitle 2"/>
          <p:cNvSpPr>
            <a:spLocks noGrp="1"/>
          </p:cNvSpPr>
          <p:nvPr>
            <p:ph type="subTitle" idx="1"/>
          </p:nvPr>
        </p:nvSpPr>
        <p:spPr/>
        <p:txBody>
          <a:bodyPr>
            <a:normAutofit fontScale="77500" lnSpcReduction="20000"/>
          </a:bodyPr>
          <a:lstStyle/>
          <a:p>
            <a:r>
              <a:rPr lang="en-US" dirty="0" err="1"/>
              <a:t>Zuohui</a:t>
            </a:r>
            <a:r>
              <a:rPr lang="en-US" dirty="0"/>
              <a:t> Fu</a:t>
            </a:r>
          </a:p>
          <a:p>
            <a:r>
              <a:rPr lang="en-US" dirty="0"/>
              <a:t>Ph.D. Department of Computer Science</a:t>
            </a:r>
          </a:p>
          <a:p>
            <a:r>
              <a:rPr lang="en-US" dirty="0"/>
              <a:t>Office hour: </a:t>
            </a:r>
            <a:r>
              <a:rPr lang="en-US" altLang="zh-Hans" dirty="0"/>
              <a:t>Fri</a:t>
            </a:r>
            <a:r>
              <a:rPr lang="en-US" dirty="0"/>
              <a:t> 2pm-3pm(15min fluctuation)</a:t>
            </a:r>
          </a:p>
          <a:p>
            <a:r>
              <a:rPr lang="en-US" dirty="0"/>
              <a:t>Email: zf87 AT </a:t>
            </a:r>
            <a:r>
              <a:rPr lang="en-US" dirty="0" err="1"/>
              <a:t>cs</a:t>
            </a:r>
            <a:r>
              <a:rPr lang="en-US" dirty="0"/>
              <a:t> dot </a:t>
            </a:r>
            <a:r>
              <a:rPr lang="en-US" dirty="0" err="1"/>
              <a:t>rutgers</a:t>
            </a:r>
            <a:r>
              <a:rPr lang="en-US" dirty="0"/>
              <a:t> dot </a:t>
            </a:r>
            <a:r>
              <a:rPr lang="en-US" dirty="0" err="1"/>
              <a:t>edu</a:t>
            </a:r>
            <a:endParaRPr lang="en-US" dirty="0"/>
          </a:p>
          <a:p>
            <a:r>
              <a:rPr lang="en-US" dirty="0"/>
              <a:t>02/12/2017</a:t>
            </a:r>
          </a:p>
        </p:txBody>
      </p:sp>
      <p:pic>
        <p:nvPicPr>
          <p:cNvPr id="1025" name="Picture 1" descr="age1image56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391275" cy="14668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age1image56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391275" cy="1466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7817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AF23D68B-0A82-9F4F-B66B-08A0B9C380C4}"/>
              </a:ext>
            </a:extLst>
          </p:cNvPr>
          <p:cNvSpPr>
            <a:spLocks noGrp="1" noChangeArrowheads="1"/>
          </p:cNvSpPr>
          <p:nvPr>
            <p:ph type="title"/>
          </p:nvPr>
        </p:nvSpPr>
        <p:spPr/>
        <p:txBody>
          <a:bodyPr/>
          <a:lstStyle/>
          <a:p>
            <a:pPr eaLnBrk="1" hangingPunct="1"/>
            <a:r>
              <a:rPr lang="en-US" altLang="en-US"/>
              <a:t>Simple SQL Query</a:t>
            </a:r>
          </a:p>
        </p:txBody>
      </p:sp>
      <p:graphicFrame>
        <p:nvGraphicFramePr>
          <p:cNvPr id="224259" name="Group 3">
            <a:extLst>
              <a:ext uri="{FF2B5EF4-FFF2-40B4-BE49-F238E27FC236}">
                <a16:creationId xmlns:a16="http://schemas.microsoft.com/office/drawing/2014/main" id="{D359C701-E1CC-4658-A0A3-5E3075B2FC9B}"/>
              </a:ext>
            </a:extLst>
          </p:cNvPr>
          <p:cNvGraphicFramePr>
            <a:graphicFrameLocks noGrp="1"/>
          </p:cNvGraphicFramePr>
          <p:nvPr/>
        </p:nvGraphicFramePr>
        <p:xfrm>
          <a:off x="4876800" y="1981200"/>
          <a:ext cx="5410200" cy="1676400"/>
        </p:xfrm>
        <a:graphic>
          <a:graphicData uri="http://schemas.openxmlformats.org/drawingml/2006/table">
            <a:tbl>
              <a:tblPr/>
              <a:tblGrid>
                <a:gridCol w="1352550">
                  <a:extLst>
                    <a:ext uri="{9D8B030D-6E8A-4147-A177-3AD203B41FA5}">
                      <a16:colId xmlns:a16="http://schemas.microsoft.com/office/drawing/2014/main" val="20000"/>
                    </a:ext>
                  </a:extLst>
                </a:gridCol>
                <a:gridCol w="1352550">
                  <a:extLst>
                    <a:ext uri="{9D8B030D-6E8A-4147-A177-3AD203B41FA5}">
                      <a16:colId xmlns:a16="http://schemas.microsoft.com/office/drawing/2014/main" val="20001"/>
                    </a:ext>
                  </a:extLst>
                </a:gridCol>
                <a:gridCol w="1352550">
                  <a:extLst>
                    <a:ext uri="{9D8B030D-6E8A-4147-A177-3AD203B41FA5}">
                      <a16:colId xmlns:a16="http://schemas.microsoft.com/office/drawing/2014/main" val="20002"/>
                    </a:ext>
                  </a:extLst>
                </a:gridCol>
                <a:gridCol w="1352550">
                  <a:extLst>
                    <a:ext uri="{9D8B030D-6E8A-4147-A177-3AD203B41FA5}">
                      <a16:colId xmlns:a16="http://schemas.microsoft.com/office/drawing/2014/main" val="20003"/>
                    </a:ext>
                  </a:extLst>
                </a:gridCol>
              </a:tblGrid>
              <a:tr h="31908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accent2"/>
                          </a:solidFill>
                          <a:effectLst/>
                          <a:latin typeface="Times New Roman" panose="02020603050405020304" pitchFamily="18" charset="0"/>
                        </a:rPr>
                        <a:t>PName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accent2"/>
                          </a:solidFill>
                          <a:effectLst/>
                          <a:latin typeface="Times New Roman" panose="02020603050405020304" pitchFamily="18" charset="0"/>
                        </a:rPr>
                        <a:t>Price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accent2"/>
                          </a:solidFill>
                          <a:effectLst/>
                          <a:latin typeface="Times New Roman" panose="02020603050405020304" pitchFamily="18" charset="0"/>
                        </a:rPr>
                        <a:t>Category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accent2"/>
                          </a:solidFill>
                          <a:effectLst/>
                          <a:latin typeface="Times New Roman" panose="02020603050405020304" pitchFamily="18" charset="0"/>
                        </a:rPr>
                        <a:t>Manufacturer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067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rPr>
                        <a:t>Gizmo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rPr>
                        <a:t>$19.99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rPr>
                        <a:t>Gadgets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rPr>
                        <a:t>GizmoWorks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067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rPr>
                        <a:t>Powergizmo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rPr>
                        <a:t>$29.99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rPr>
                        <a:t>Gadgets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rPr>
                        <a:t>GizmoWorks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067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rPr>
                        <a:t>SingleTouch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rPr>
                        <a:t>$149.99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rPr>
                        <a:t>Photography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rPr>
                        <a:t>Canon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908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rPr>
                        <a:t>MultiTouch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rPr>
                        <a:t>$203.99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rPr>
                        <a:t>Household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rPr>
                        <a:t>Hitachi</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0515" name="Rectangle 35">
            <a:extLst>
              <a:ext uri="{FF2B5EF4-FFF2-40B4-BE49-F238E27FC236}">
                <a16:creationId xmlns:a16="http://schemas.microsoft.com/office/drawing/2014/main" id="{45A76640-D6F3-604E-BC09-0681D200F48B}"/>
              </a:ext>
            </a:extLst>
          </p:cNvPr>
          <p:cNvSpPr>
            <a:spLocks noChangeArrowheads="1"/>
          </p:cNvSpPr>
          <p:nvPr/>
        </p:nvSpPr>
        <p:spPr bwMode="auto">
          <a:xfrm>
            <a:off x="1752601" y="3810001"/>
            <a:ext cx="5026025" cy="1196975"/>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400">
                <a:solidFill>
                  <a:schemeClr val="accent2"/>
                </a:solidFill>
              </a:rPr>
              <a:t>SELECT</a:t>
            </a:r>
            <a:r>
              <a:rPr lang="en-US" altLang="en-US" sz="2400"/>
              <a:t>   PName, Price, Manufacturer</a:t>
            </a:r>
            <a:br>
              <a:rPr lang="en-US" altLang="en-US" sz="2400"/>
            </a:br>
            <a:r>
              <a:rPr lang="en-US" altLang="en-US" sz="2400">
                <a:solidFill>
                  <a:schemeClr val="accent2"/>
                </a:solidFill>
              </a:rPr>
              <a:t>FROM</a:t>
            </a:r>
            <a:r>
              <a:rPr lang="en-US" altLang="en-US" sz="2400"/>
              <a:t>      Product</a:t>
            </a:r>
            <a:br>
              <a:rPr lang="en-US" altLang="en-US" sz="2400"/>
            </a:br>
            <a:r>
              <a:rPr lang="en-US" altLang="en-US" sz="2400">
                <a:solidFill>
                  <a:schemeClr val="accent2"/>
                </a:solidFill>
              </a:rPr>
              <a:t>WHERE</a:t>
            </a:r>
            <a:r>
              <a:rPr lang="en-US" altLang="en-US" sz="2400"/>
              <a:t>   Price &gt; 100</a:t>
            </a:r>
          </a:p>
        </p:txBody>
      </p:sp>
      <p:sp>
        <p:nvSpPr>
          <p:cNvPr id="224292" name="Text Box 36">
            <a:extLst>
              <a:ext uri="{FF2B5EF4-FFF2-40B4-BE49-F238E27FC236}">
                <a16:creationId xmlns:a16="http://schemas.microsoft.com/office/drawing/2014/main" id="{6B3B53DE-0EDC-AB4E-AE66-DA1162640AE4}"/>
              </a:ext>
            </a:extLst>
          </p:cNvPr>
          <p:cNvSpPr txBox="1">
            <a:spLocks noChangeArrowheads="1"/>
          </p:cNvSpPr>
          <p:nvPr/>
        </p:nvSpPr>
        <p:spPr bwMode="auto">
          <a:xfrm>
            <a:off x="3886201" y="1981200"/>
            <a:ext cx="82426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600">
                <a:solidFill>
                  <a:schemeClr val="accent2"/>
                </a:solidFill>
              </a:rPr>
              <a:t>Product</a:t>
            </a:r>
          </a:p>
        </p:txBody>
      </p:sp>
      <p:sp>
        <p:nvSpPr>
          <p:cNvPr id="224293" name="AutoShape 37">
            <a:extLst>
              <a:ext uri="{FF2B5EF4-FFF2-40B4-BE49-F238E27FC236}">
                <a16:creationId xmlns:a16="http://schemas.microsoft.com/office/drawing/2014/main" id="{38974C84-273A-214A-9D2C-50645AB4D83A}"/>
              </a:ext>
            </a:extLst>
          </p:cNvPr>
          <p:cNvSpPr>
            <a:spLocks noChangeArrowheads="1"/>
          </p:cNvSpPr>
          <p:nvPr/>
        </p:nvSpPr>
        <p:spPr bwMode="auto">
          <a:xfrm>
            <a:off x="7543800" y="3962400"/>
            <a:ext cx="609600" cy="609600"/>
          </a:xfrm>
          <a:prstGeom prst="downArrow">
            <a:avLst>
              <a:gd name="adj1" fmla="val 50000"/>
              <a:gd name="adj2" fmla="val 25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graphicFrame>
        <p:nvGraphicFramePr>
          <p:cNvPr id="224294" name="Group 38">
            <a:extLst>
              <a:ext uri="{FF2B5EF4-FFF2-40B4-BE49-F238E27FC236}">
                <a16:creationId xmlns:a16="http://schemas.microsoft.com/office/drawing/2014/main" id="{A122B17D-4120-4802-BFCD-0577690D2872}"/>
              </a:ext>
            </a:extLst>
          </p:cNvPr>
          <p:cNvGraphicFramePr>
            <a:graphicFrameLocks noGrp="1"/>
          </p:cNvGraphicFramePr>
          <p:nvPr/>
        </p:nvGraphicFramePr>
        <p:xfrm>
          <a:off x="5638800" y="5257800"/>
          <a:ext cx="4057650" cy="1006476"/>
        </p:xfrm>
        <a:graphic>
          <a:graphicData uri="http://schemas.openxmlformats.org/drawingml/2006/table">
            <a:tbl>
              <a:tblPr/>
              <a:tblGrid>
                <a:gridCol w="1352550">
                  <a:extLst>
                    <a:ext uri="{9D8B030D-6E8A-4147-A177-3AD203B41FA5}">
                      <a16:colId xmlns:a16="http://schemas.microsoft.com/office/drawing/2014/main" val="20000"/>
                    </a:ext>
                  </a:extLst>
                </a:gridCol>
                <a:gridCol w="1352550">
                  <a:extLst>
                    <a:ext uri="{9D8B030D-6E8A-4147-A177-3AD203B41FA5}">
                      <a16:colId xmlns:a16="http://schemas.microsoft.com/office/drawing/2014/main" val="20001"/>
                    </a:ext>
                  </a:extLst>
                </a:gridCol>
                <a:gridCol w="1352550">
                  <a:extLst>
                    <a:ext uri="{9D8B030D-6E8A-4147-A177-3AD203B41FA5}">
                      <a16:colId xmlns:a16="http://schemas.microsoft.com/office/drawing/2014/main" val="20002"/>
                    </a:ext>
                  </a:extLst>
                </a:gridCol>
              </a:tblGrid>
              <a:tr h="335492">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accent2"/>
                          </a:solidFill>
                          <a:effectLst/>
                          <a:latin typeface="Times New Roman" panose="02020603050405020304" pitchFamily="18" charset="0"/>
                        </a:rPr>
                        <a:t>PName</a:t>
                      </a:r>
                    </a:p>
                  </a:txBody>
                  <a:tcPr marT="45749" marB="4574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accent2"/>
                          </a:solidFill>
                          <a:effectLst/>
                          <a:latin typeface="Times New Roman" panose="02020603050405020304" pitchFamily="18" charset="0"/>
                        </a:rPr>
                        <a:t>Price</a:t>
                      </a:r>
                    </a:p>
                  </a:txBody>
                  <a:tcPr marT="45749" marB="4574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accent2"/>
                          </a:solidFill>
                          <a:effectLst/>
                          <a:latin typeface="Times New Roman" panose="02020603050405020304" pitchFamily="18" charset="0"/>
                        </a:rPr>
                        <a:t>Manufacturer</a:t>
                      </a:r>
                    </a:p>
                  </a:txBody>
                  <a:tcPr marT="45749" marB="4574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492">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rPr>
                        <a:t>SingleTouch</a:t>
                      </a:r>
                    </a:p>
                  </a:txBody>
                  <a:tcPr marT="45749" marB="4574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rPr>
                        <a:t>$149.99</a:t>
                      </a:r>
                    </a:p>
                  </a:txBody>
                  <a:tcPr marT="45749" marB="4574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rPr>
                        <a:t>Canon</a:t>
                      </a:r>
                    </a:p>
                  </a:txBody>
                  <a:tcPr marT="45749" marB="4574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492">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rPr>
                        <a:t>MultiTouch</a:t>
                      </a:r>
                    </a:p>
                  </a:txBody>
                  <a:tcPr marT="45749" marB="4574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rPr>
                        <a:t>$203.99</a:t>
                      </a:r>
                    </a:p>
                  </a:txBody>
                  <a:tcPr marT="45749" marB="4574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rPr>
                        <a:t>Hitachi</a:t>
                      </a:r>
                    </a:p>
                  </a:txBody>
                  <a:tcPr marT="45749" marB="4574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24312" name="Oval 56">
            <a:extLst>
              <a:ext uri="{FF2B5EF4-FFF2-40B4-BE49-F238E27FC236}">
                <a16:creationId xmlns:a16="http://schemas.microsoft.com/office/drawing/2014/main" id="{0BE4769A-7278-3246-8F5B-8BACFC222991}"/>
              </a:ext>
            </a:extLst>
          </p:cNvPr>
          <p:cNvSpPr>
            <a:spLocks noChangeArrowheads="1"/>
          </p:cNvSpPr>
          <p:nvPr/>
        </p:nvSpPr>
        <p:spPr bwMode="auto">
          <a:xfrm>
            <a:off x="1867375" y="5318057"/>
            <a:ext cx="2910529" cy="1168539"/>
          </a:xfrm>
          <a:prstGeom prst="ellipse">
            <a:avLst/>
          </a:prstGeom>
          <a:solidFill>
            <a:srgbClr val="C0C0C0">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t>“selection” and</a:t>
            </a:r>
          </a:p>
          <a:p>
            <a:pPr algn="ctr" eaLnBrk="1" hangingPunct="1">
              <a:spcBef>
                <a:spcPct val="0"/>
              </a:spcBef>
              <a:buFontTx/>
              <a:buNone/>
            </a:pPr>
            <a:r>
              <a:rPr lang="en-US" altLang="en-US" sz="2400"/>
              <a:t>“projection”</a:t>
            </a:r>
          </a:p>
        </p:txBody>
      </p:sp>
    </p:spTree>
    <p:extLst>
      <p:ext uri="{BB962C8B-B14F-4D97-AF65-F5344CB8AC3E}">
        <p14:creationId xmlns:p14="http://schemas.microsoft.com/office/powerpoint/2010/main" val="23991293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4292"/>
                                        </p:tgtEl>
                                        <p:attrNameLst>
                                          <p:attrName>style.visibility</p:attrName>
                                        </p:attrNameLst>
                                      </p:cBhvr>
                                      <p:to>
                                        <p:strVal val="visible"/>
                                      </p:to>
                                    </p:set>
                                    <p:animEffect transition="in" filter="dissolve">
                                      <p:cBhvr>
                                        <p:cTn id="7" dur="500"/>
                                        <p:tgtEl>
                                          <p:spTgt spid="224292"/>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224259"/>
                                        </p:tgtEl>
                                        <p:attrNameLst>
                                          <p:attrName>style.visibility</p:attrName>
                                        </p:attrNameLst>
                                      </p:cBhvr>
                                      <p:to>
                                        <p:strVal val="visible"/>
                                      </p:to>
                                    </p:set>
                                    <p:animEffect transition="in" filter="dissolve">
                                      <p:cBhvr>
                                        <p:cTn id="11" dur="500"/>
                                        <p:tgtEl>
                                          <p:spTgt spid="22425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224293"/>
                                        </p:tgtEl>
                                        <p:attrNameLst>
                                          <p:attrName>style.visibility</p:attrName>
                                        </p:attrNameLst>
                                      </p:cBhvr>
                                      <p:to>
                                        <p:strVal val="visible"/>
                                      </p:to>
                                    </p:set>
                                    <p:animEffect transition="in" filter="dissolve">
                                      <p:cBhvr>
                                        <p:cTn id="16" dur="500"/>
                                        <p:tgtEl>
                                          <p:spTgt spid="224293"/>
                                        </p:tgtEl>
                                      </p:cBhvr>
                                    </p:animEffect>
                                  </p:childTnLst>
                                </p:cTn>
                              </p:par>
                            </p:childTnLst>
                          </p:cTn>
                        </p:par>
                        <p:par>
                          <p:cTn id="17" fill="hold" nodeType="afterGroup">
                            <p:stCondLst>
                              <p:cond delay="500"/>
                            </p:stCondLst>
                            <p:childTnLst>
                              <p:par>
                                <p:cTn id="18" presetID="9" presetClass="entr" presetSubtype="0" fill="hold" nodeType="afterEffect">
                                  <p:stCondLst>
                                    <p:cond delay="0"/>
                                  </p:stCondLst>
                                  <p:childTnLst>
                                    <p:set>
                                      <p:cBhvr>
                                        <p:cTn id="19" dur="1" fill="hold">
                                          <p:stCondLst>
                                            <p:cond delay="0"/>
                                          </p:stCondLst>
                                        </p:cTn>
                                        <p:tgtEl>
                                          <p:spTgt spid="224294"/>
                                        </p:tgtEl>
                                        <p:attrNameLst>
                                          <p:attrName>style.visibility</p:attrName>
                                        </p:attrNameLst>
                                      </p:cBhvr>
                                      <p:to>
                                        <p:strVal val="visible"/>
                                      </p:to>
                                    </p:set>
                                    <p:animEffect transition="in" filter="dissolve">
                                      <p:cBhvr>
                                        <p:cTn id="20" dur="500"/>
                                        <p:tgtEl>
                                          <p:spTgt spid="22429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24312"/>
                                        </p:tgtEl>
                                        <p:attrNameLst>
                                          <p:attrName>style.visibility</p:attrName>
                                        </p:attrNameLst>
                                      </p:cBhvr>
                                      <p:to>
                                        <p:strVal val="visible"/>
                                      </p:to>
                                    </p:set>
                                    <p:animEffect transition="in" filter="dissolve">
                                      <p:cBhvr>
                                        <p:cTn id="25" dur="500"/>
                                        <p:tgtEl>
                                          <p:spTgt spid="2243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92" grpId="0" autoUpdateAnimBg="0"/>
      <p:bldP spid="224293" grpId="0" animBg="1"/>
      <p:bldP spid="224312"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C60CAAB9-1D7D-6447-87DD-3EB724213AB3}"/>
              </a:ext>
            </a:extLst>
          </p:cNvPr>
          <p:cNvSpPr>
            <a:spLocks noGrp="1" noChangeArrowheads="1"/>
          </p:cNvSpPr>
          <p:nvPr>
            <p:ph type="title"/>
          </p:nvPr>
        </p:nvSpPr>
        <p:spPr/>
        <p:txBody>
          <a:bodyPr/>
          <a:lstStyle/>
          <a:p>
            <a:pPr eaLnBrk="1" hangingPunct="1"/>
            <a:r>
              <a:rPr lang="en-US" altLang="en-US"/>
              <a:t>Keys and Foreign Keys</a:t>
            </a:r>
          </a:p>
        </p:txBody>
      </p:sp>
      <p:graphicFrame>
        <p:nvGraphicFramePr>
          <p:cNvPr id="237571" name="Group 3">
            <a:extLst>
              <a:ext uri="{FF2B5EF4-FFF2-40B4-BE49-F238E27FC236}">
                <a16:creationId xmlns:a16="http://schemas.microsoft.com/office/drawing/2014/main" id="{AB1E02BD-59F1-4585-BE1D-1EB53CE612DC}"/>
              </a:ext>
            </a:extLst>
          </p:cNvPr>
          <p:cNvGraphicFramePr>
            <a:graphicFrameLocks noGrp="1"/>
          </p:cNvGraphicFramePr>
          <p:nvPr/>
        </p:nvGraphicFramePr>
        <p:xfrm>
          <a:off x="1828800" y="4724400"/>
          <a:ext cx="6324600" cy="1828800"/>
        </p:xfrm>
        <a:graphic>
          <a:graphicData uri="http://schemas.openxmlformats.org/drawingml/2006/table">
            <a:tbl>
              <a:tblPr/>
              <a:tblGrid>
                <a:gridCol w="1638300">
                  <a:extLst>
                    <a:ext uri="{9D8B030D-6E8A-4147-A177-3AD203B41FA5}">
                      <a16:colId xmlns:a16="http://schemas.microsoft.com/office/drawing/2014/main" val="20000"/>
                    </a:ext>
                  </a:extLst>
                </a:gridCol>
                <a:gridCol w="12573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tblGrid>
              <a:tr h="31908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sng" strike="noStrike" cap="none" normalizeH="0" baseline="0">
                          <a:ln>
                            <a:noFill/>
                          </a:ln>
                          <a:solidFill>
                            <a:schemeClr val="accent2"/>
                          </a:solidFill>
                          <a:effectLst/>
                          <a:latin typeface="Times New Roman" panose="02020603050405020304" pitchFamily="18" charset="0"/>
                        </a:rPr>
                        <a:t>PName</a:t>
                      </a:r>
                      <a:endParaRPr kumimoji="0" lang="en-US" altLang="en-US" sz="1800" b="0" i="0" u="none" strike="noStrike" cap="none" normalizeH="0" baseline="0">
                        <a:ln>
                          <a:noFill/>
                        </a:ln>
                        <a:solidFill>
                          <a:schemeClr val="accent2"/>
                        </a:solidFill>
                        <a:effectLst/>
                        <a:latin typeface="Times New Roman" panose="02020603050405020304"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accent2"/>
                          </a:solidFill>
                          <a:effectLst/>
                          <a:latin typeface="Times New Roman" panose="02020603050405020304" pitchFamily="18" charset="0"/>
                        </a:rPr>
                        <a:t>Price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accent2"/>
                          </a:solidFill>
                          <a:effectLst/>
                          <a:latin typeface="Times New Roman" panose="02020603050405020304" pitchFamily="18" charset="0"/>
                        </a:rPr>
                        <a:t>Category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accent2"/>
                          </a:solidFill>
                          <a:effectLst/>
                          <a:latin typeface="Times New Roman" panose="02020603050405020304" pitchFamily="18" charset="0"/>
                        </a:rPr>
                        <a:t>Manufacturer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067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Gizmo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$19.99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Gadgets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GizmoWorks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067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Powergizmo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$29.99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Gadgets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GizmoWorks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067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SingleTouch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$149.99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Photography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Canon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908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MultiTouch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$203.99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Household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Hitachi</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3827" name="Text Box 35">
            <a:extLst>
              <a:ext uri="{FF2B5EF4-FFF2-40B4-BE49-F238E27FC236}">
                <a16:creationId xmlns:a16="http://schemas.microsoft.com/office/drawing/2014/main" id="{783881A4-2D7F-584B-B438-D089B7C894DD}"/>
              </a:ext>
            </a:extLst>
          </p:cNvPr>
          <p:cNvSpPr txBox="1">
            <a:spLocks noChangeArrowheads="1"/>
          </p:cNvSpPr>
          <p:nvPr/>
        </p:nvSpPr>
        <p:spPr bwMode="auto">
          <a:xfrm>
            <a:off x="1828800" y="4194175"/>
            <a:ext cx="1131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solidFill>
                  <a:schemeClr val="accent2"/>
                </a:solidFill>
              </a:rPr>
              <a:t>Product</a:t>
            </a:r>
          </a:p>
        </p:txBody>
      </p:sp>
      <p:sp>
        <p:nvSpPr>
          <p:cNvPr id="33828" name="Text Box 36">
            <a:extLst>
              <a:ext uri="{FF2B5EF4-FFF2-40B4-BE49-F238E27FC236}">
                <a16:creationId xmlns:a16="http://schemas.microsoft.com/office/drawing/2014/main" id="{C197FF53-86D1-114F-841B-F1A744A39A49}"/>
              </a:ext>
            </a:extLst>
          </p:cNvPr>
          <p:cNvSpPr txBox="1">
            <a:spLocks noChangeArrowheads="1"/>
          </p:cNvSpPr>
          <p:nvPr/>
        </p:nvSpPr>
        <p:spPr bwMode="auto">
          <a:xfrm>
            <a:off x="3124201" y="1603375"/>
            <a:ext cx="1370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solidFill>
                  <a:schemeClr val="accent2"/>
                </a:solidFill>
              </a:rPr>
              <a:t>Company</a:t>
            </a:r>
          </a:p>
        </p:txBody>
      </p:sp>
      <p:graphicFrame>
        <p:nvGraphicFramePr>
          <p:cNvPr id="237605" name="Group 37">
            <a:extLst>
              <a:ext uri="{FF2B5EF4-FFF2-40B4-BE49-F238E27FC236}">
                <a16:creationId xmlns:a16="http://schemas.microsoft.com/office/drawing/2014/main" id="{912F1916-9A3D-41B0-9C4B-AEE7A12D1D40}"/>
              </a:ext>
            </a:extLst>
          </p:cNvPr>
          <p:cNvGraphicFramePr>
            <a:graphicFrameLocks noGrp="1"/>
          </p:cNvGraphicFramePr>
          <p:nvPr/>
        </p:nvGraphicFramePr>
        <p:xfrm>
          <a:off x="3048000" y="2133600"/>
          <a:ext cx="4419600" cy="1930400"/>
        </p:xfrm>
        <a:graphic>
          <a:graphicData uri="http://schemas.openxmlformats.org/drawingml/2006/table">
            <a:tbl>
              <a:tblPr/>
              <a:tblGrid>
                <a:gridCol w="16002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tblGrid>
              <a:tr h="4826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sng" strike="noStrike" cap="none" normalizeH="0" baseline="0">
                          <a:ln>
                            <a:noFill/>
                          </a:ln>
                          <a:solidFill>
                            <a:schemeClr val="accent2"/>
                          </a:solidFill>
                          <a:effectLst/>
                          <a:latin typeface="Times New Roman" panose="02020603050405020304" pitchFamily="18" charset="0"/>
                        </a:rPr>
                        <a:t>CName</a:t>
                      </a:r>
                      <a:endParaRPr kumimoji="0" lang="en-US" altLang="en-US" sz="1800" b="0" i="0" u="none" strike="noStrike" cap="none" normalizeH="0" baseline="0">
                        <a:ln>
                          <a:noFill/>
                        </a:ln>
                        <a:solidFill>
                          <a:schemeClr val="accent2"/>
                        </a:solidFill>
                        <a:effectLst/>
                        <a:latin typeface="Times New Roman" panose="02020603050405020304"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accent2"/>
                          </a:solidFill>
                          <a:effectLst/>
                          <a:latin typeface="Times New Roman" panose="02020603050405020304" pitchFamily="18" charset="0"/>
                        </a:rPr>
                        <a:t>StockPrice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accent2"/>
                          </a:solidFill>
                          <a:effectLst/>
                          <a:latin typeface="Times New Roman" panose="02020603050405020304" pitchFamily="18" charset="0"/>
                        </a:rPr>
                        <a:t>Country</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826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GizmoWorks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25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USA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826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Canon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65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Japan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826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Hitachi</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15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Japan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33851" name="AutoShape 59">
            <a:extLst>
              <a:ext uri="{FF2B5EF4-FFF2-40B4-BE49-F238E27FC236}">
                <a16:creationId xmlns:a16="http://schemas.microsoft.com/office/drawing/2014/main" id="{7BB03B3A-DA9C-3547-A388-A1DBF2303D63}"/>
              </a:ext>
            </a:extLst>
          </p:cNvPr>
          <p:cNvSpPr>
            <a:spLocks noChangeArrowheads="1"/>
          </p:cNvSpPr>
          <p:nvPr/>
        </p:nvSpPr>
        <p:spPr bwMode="auto">
          <a:xfrm>
            <a:off x="1719302" y="2651969"/>
            <a:ext cx="980996" cy="649188"/>
          </a:xfrm>
          <a:prstGeom prst="wedgeEllipseCallout">
            <a:avLst>
              <a:gd name="adj1" fmla="val 115972"/>
              <a:gd name="adj2" fmla="val -105384"/>
            </a:avLst>
          </a:prstGeom>
          <a:solidFill>
            <a:srgbClr val="C0C0C0">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t>Key</a:t>
            </a:r>
          </a:p>
        </p:txBody>
      </p:sp>
      <p:sp>
        <p:nvSpPr>
          <p:cNvPr id="33852" name="AutoShape 60">
            <a:extLst>
              <a:ext uri="{FF2B5EF4-FFF2-40B4-BE49-F238E27FC236}">
                <a16:creationId xmlns:a16="http://schemas.microsoft.com/office/drawing/2014/main" id="{26E23D57-FB84-E740-A0E3-DA6566B6289E}"/>
              </a:ext>
            </a:extLst>
          </p:cNvPr>
          <p:cNvSpPr>
            <a:spLocks noChangeArrowheads="1"/>
          </p:cNvSpPr>
          <p:nvPr/>
        </p:nvSpPr>
        <p:spPr bwMode="auto">
          <a:xfrm>
            <a:off x="8951701" y="4602095"/>
            <a:ext cx="1605389" cy="1168539"/>
          </a:xfrm>
          <a:prstGeom prst="wedgeEllipseCallout">
            <a:avLst>
              <a:gd name="adj1" fmla="val -116597"/>
              <a:gd name="adj2" fmla="val -24023"/>
            </a:avLst>
          </a:prstGeom>
          <a:solidFill>
            <a:srgbClr val="C0C0C0">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t>Foreign</a:t>
            </a:r>
            <a:br>
              <a:rPr lang="en-US" altLang="en-US" sz="2400"/>
            </a:br>
            <a:r>
              <a:rPr lang="en-US" altLang="en-US" sz="2400"/>
              <a:t>key</a:t>
            </a:r>
          </a:p>
        </p:txBody>
      </p:sp>
    </p:spTree>
    <p:extLst>
      <p:ext uri="{BB962C8B-B14F-4D97-AF65-F5344CB8AC3E}">
        <p14:creationId xmlns:p14="http://schemas.microsoft.com/office/powerpoint/2010/main" val="3147948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5992D900-BFEB-9B48-9413-F64D11D1E503}"/>
              </a:ext>
            </a:extLst>
          </p:cNvPr>
          <p:cNvSpPr>
            <a:spLocks noGrp="1" noChangeArrowheads="1"/>
          </p:cNvSpPr>
          <p:nvPr>
            <p:ph type="title"/>
          </p:nvPr>
        </p:nvSpPr>
        <p:spPr/>
        <p:txBody>
          <a:bodyPr/>
          <a:lstStyle/>
          <a:p>
            <a:pPr eaLnBrk="1" hangingPunct="1"/>
            <a:r>
              <a:rPr lang="en-US" altLang="en-US"/>
              <a:t>Joins</a:t>
            </a:r>
          </a:p>
        </p:txBody>
      </p:sp>
      <p:sp>
        <p:nvSpPr>
          <p:cNvPr id="35843" name="Rectangle 3">
            <a:extLst>
              <a:ext uri="{FF2B5EF4-FFF2-40B4-BE49-F238E27FC236}">
                <a16:creationId xmlns:a16="http://schemas.microsoft.com/office/drawing/2014/main" id="{43A8527A-5C9C-3D48-A622-D17A7AB7F6E6}"/>
              </a:ext>
            </a:extLst>
          </p:cNvPr>
          <p:cNvSpPr>
            <a:spLocks noChangeArrowheads="1"/>
          </p:cNvSpPr>
          <p:nvPr/>
        </p:nvSpPr>
        <p:spPr bwMode="auto">
          <a:xfrm>
            <a:off x="4953000" y="2571750"/>
            <a:ext cx="260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solidFill>
                  <a:schemeClr val="accent2"/>
                </a:solidFill>
              </a:rPr>
              <a:t> </a:t>
            </a:r>
          </a:p>
        </p:txBody>
      </p:sp>
      <p:sp>
        <p:nvSpPr>
          <p:cNvPr id="35844" name="Rectangle 4">
            <a:extLst>
              <a:ext uri="{FF2B5EF4-FFF2-40B4-BE49-F238E27FC236}">
                <a16:creationId xmlns:a16="http://schemas.microsoft.com/office/drawing/2014/main" id="{79539077-073F-0143-97D6-45A46987EAE2}"/>
              </a:ext>
            </a:extLst>
          </p:cNvPr>
          <p:cNvSpPr>
            <a:spLocks noChangeArrowheads="1"/>
          </p:cNvSpPr>
          <p:nvPr/>
        </p:nvSpPr>
        <p:spPr bwMode="auto">
          <a:xfrm>
            <a:off x="2438401" y="1752600"/>
            <a:ext cx="7191375"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solidFill>
                  <a:schemeClr val="accent2"/>
                </a:solidFill>
              </a:rPr>
              <a:t>Product (</a:t>
            </a:r>
            <a:r>
              <a:rPr lang="en-US" altLang="en-US" sz="2400" u="sng">
                <a:solidFill>
                  <a:schemeClr val="accent2"/>
                </a:solidFill>
              </a:rPr>
              <a:t>pname</a:t>
            </a:r>
            <a:r>
              <a:rPr lang="en-US" altLang="en-US" sz="2400">
                <a:solidFill>
                  <a:schemeClr val="accent2"/>
                </a:solidFill>
              </a:rPr>
              <a:t>,  price, category, manufacturer)</a:t>
            </a:r>
          </a:p>
          <a:p>
            <a:pPr>
              <a:spcBef>
                <a:spcPct val="0"/>
              </a:spcBef>
              <a:buFontTx/>
              <a:buNone/>
            </a:pPr>
            <a:r>
              <a:rPr lang="en-US" altLang="en-US" sz="2400">
                <a:solidFill>
                  <a:schemeClr val="accent2"/>
                </a:solidFill>
              </a:rPr>
              <a:t>Company (</a:t>
            </a:r>
            <a:r>
              <a:rPr lang="en-US" altLang="en-US" sz="2400" u="sng">
                <a:solidFill>
                  <a:schemeClr val="accent2"/>
                </a:solidFill>
              </a:rPr>
              <a:t>cname</a:t>
            </a:r>
            <a:r>
              <a:rPr lang="en-US" altLang="en-US" sz="2400">
                <a:solidFill>
                  <a:schemeClr val="accent2"/>
                </a:solidFill>
              </a:rPr>
              <a:t>, stockPrice, country)</a:t>
            </a:r>
          </a:p>
          <a:p>
            <a:pPr>
              <a:spcBef>
                <a:spcPct val="0"/>
              </a:spcBef>
              <a:buFontTx/>
              <a:buNone/>
            </a:pPr>
            <a:endParaRPr lang="en-US" altLang="en-US" sz="2400"/>
          </a:p>
          <a:p>
            <a:pPr>
              <a:spcBef>
                <a:spcPct val="0"/>
              </a:spcBef>
              <a:buFontTx/>
              <a:buNone/>
            </a:pPr>
            <a:r>
              <a:rPr lang="en-US" altLang="en-US" sz="2400"/>
              <a:t>Find all products under $200 manufactured in Japan;</a:t>
            </a:r>
            <a:br>
              <a:rPr lang="en-US" altLang="en-US" sz="2400"/>
            </a:br>
            <a:r>
              <a:rPr lang="en-US" altLang="en-US" sz="2400"/>
              <a:t>return their names and prices. </a:t>
            </a:r>
          </a:p>
        </p:txBody>
      </p:sp>
      <p:sp>
        <p:nvSpPr>
          <p:cNvPr id="35845" name="Rectangle 5">
            <a:extLst>
              <a:ext uri="{FF2B5EF4-FFF2-40B4-BE49-F238E27FC236}">
                <a16:creationId xmlns:a16="http://schemas.microsoft.com/office/drawing/2014/main" id="{B080B400-0894-5D49-A7B2-4B9B98E92936}"/>
              </a:ext>
            </a:extLst>
          </p:cNvPr>
          <p:cNvSpPr>
            <a:spLocks noChangeArrowheads="1"/>
          </p:cNvSpPr>
          <p:nvPr/>
        </p:nvSpPr>
        <p:spPr bwMode="auto">
          <a:xfrm>
            <a:off x="2667001" y="4191000"/>
            <a:ext cx="7148513" cy="15621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400">
                <a:solidFill>
                  <a:schemeClr val="accent2"/>
                </a:solidFill>
              </a:rPr>
              <a:t>SELECT</a:t>
            </a:r>
            <a:r>
              <a:rPr lang="en-US" altLang="en-US" sz="2400"/>
              <a:t>   PName, Price</a:t>
            </a:r>
            <a:br>
              <a:rPr lang="en-US" altLang="en-US" sz="2400"/>
            </a:br>
            <a:r>
              <a:rPr lang="en-US" altLang="en-US" sz="2400">
                <a:solidFill>
                  <a:schemeClr val="accent2"/>
                </a:solidFill>
              </a:rPr>
              <a:t>FROM</a:t>
            </a:r>
            <a:r>
              <a:rPr lang="en-US" altLang="en-US" sz="2400"/>
              <a:t>      Product, Company</a:t>
            </a:r>
            <a:br>
              <a:rPr lang="en-US" altLang="en-US" sz="2400"/>
            </a:br>
            <a:r>
              <a:rPr lang="en-US" altLang="en-US" sz="2400">
                <a:solidFill>
                  <a:schemeClr val="accent2"/>
                </a:solidFill>
              </a:rPr>
              <a:t>WHERE   </a:t>
            </a:r>
            <a:r>
              <a:rPr lang="en-US" altLang="en-US" sz="2400">
                <a:solidFill>
                  <a:schemeClr val="tx2"/>
                </a:solidFill>
              </a:rPr>
              <a:t>Manufacturer=CName AND Country=‘Japan’</a:t>
            </a:r>
            <a:br>
              <a:rPr lang="en-US" altLang="en-US" sz="2400">
                <a:solidFill>
                  <a:schemeClr val="tx2"/>
                </a:solidFill>
              </a:rPr>
            </a:br>
            <a:r>
              <a:rPr lang="en-US" altLang="en-US" sz="2400">
                <a:solidFill>
                  <a:schemeClr val="tx2"/>
                </a:solidFill>
              </a:rPr>
              <a:t>                 AND Price &lt;= 200</a:t>
            </a:r>
          </a:p>
        </p:txBody>
      </p:sp>
      <p:grpSp>
        <p:nvGrpSpPr>
          <p:cNvPr id="239622" name="Group 6">
            <a:extLst>
              <a:ext uri="{FF2B5EF4-FFF2-40B4-BE49-F238E27FC236}">
                <a16:creationId xmlns:a16="http://schemas.microsoft.com/office/drawing/2014/main" id="{4EF892EB-8659-FB49-B6E7-EAAC7708E31D}"/>
              </a:ext>
            </a:extLst>
          </p:cNvPr>
          <p:cNvGrpSpPr>
            <a:grpSpLocks/>
          </p:cNvGrpSpPr>
          <p:nvPr/>
        </p:nvGrpSpPr>
        <p:grpSpPr bwMode="auto">
          <a:xfrm>
            <a:off x="3962401" y="3200401"/>
            <a:ext cx="6392863" cy="2268538"/>
            <a:chOff x="1536" y="2016"/>
            <a:chExt cx="4027" cy="1429"/>
          </a:xfrm>
        </p:grpSpPr>
        <p:sp>
          <p:nvSpPr>
            <p:cNvPr id="35847" name="Oval 7">
              <a:extLst>
                <a:ext uri="{FF2B5EF4-FFF2-40B4-BE49-F238E27FC236}">
                  <a16:creationId xmlns:a16="http://schemas.microsoft.com/office/drawing/2014/main" id="{3D7EE2A2-5D4C-A14C-AE27-3959EBF9ECB5}"/>
                </a:ext>
              </a:extLst>
            </p:cNvPr>
            <p:cNvSpPr>
              <a:spLocks noChangeArrowheads="1"/>
            </p:cNvSpPr>
            <p:nvPr/>
          </p:nvSpPr>
          <p:spPr bwMode="auto">
            <a:xfrm>
              <a:off x="1536" y="3036"/>
              <a:ext cx="1728" cy="409"/>
            </a:xfrm>
            <a:prstGeom prst="ellipse">
              <a:avLst/>
            </a:prstGeom>
            <a:noFill/>
            <a:ln w="57150">
              <a:solidFill>
                <a:schemeClr val="tx1"/>
              </a:solidFill>
              <a:round/>
              <a:headEnd/>
              <a:tailEnd/>
            </a:ln>
            <a:effectLst/>
            <a:extLst>
              <a:ext uri="{909E8E84-426E-40DD-AFC4-6F175D3DCCD1}">
                <a14:hiddenFill xmlns:a14="http://schemas.microsoft.com/office/drawing/2010/main">
                  <a:solidFill>
                    <a:srgbClr val="C0C0C0">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35848" name="AutoShape 8">
              <a:extLst>
                <a:ext uri="{FF2B5EF4-FFF2-40B4-BE49-F238E27FC236}">
                  <a16:creationId xmlns:a16="http://schemas.microsoft.com/office/drawing/2014/main" id="{EFA2B0AA-3CDD-1544-9BF0-208F10904A8B}"/>
                </a:ext>
              </a:extLst>
            </p:cNvPr>
            <p:cNvSpPr>
              <a:spLocks noChangeArrowheads="1"/>
            </p:cNvSpPr>
            <p:nvPr/>
          </p:nvSpPr>
          <p:spPr bwMode="auto">
            <a:xfrm>
              <a:off x="3576" y="2016"/>
              <a:ext cx="1987" cy="1063"/>
            </a:xfrm>
            <a:prstGeom prst="wedgeEllipseCallout">
              <a:avLst>
                <a:gd name="adj1" fmla="val -79000"/>
                <a:gd name="adj2" fmla="val 57694"/>
              </a:avLst>
            </a:prstGeom>
            <a:solidFill>
              <a:srgbClr val="C0C0C0">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t>Join</a:t>
              </a:r>
              <a:br>
                <a:rPr lang="en-US" altLang="en-US" sz="2400"/>
              </a:br>
              <a:r>
                <a:rPr lang="en-US" altLang="en-US" sz="2400"/>
                <a:t>between Product</a:t>
              </a:r>
              <a:br>
                <a:rPr lang="en-US" altLang="en-US" sz="2400"/>
              </a:br>
              <a:r>
                <a:rPr lang="en-US" altLang="en-US" sz="2400"/>
                <a:t>and Company</a:t>
              </a:r>
            </a:p>
          </p:txBody>
        </p:sp>
      </p:grpSp>
    </p:spTree>
    <p:extLst>
      <p:ext uri="{BB962C8B-B14F-4D97-AF65-F5344CB8AC3E}">
        <p14:creationId xmlns:p14="http://schemas.microsoft.com/office/powerpoint/2010/main" val="38359687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39622"/>
                                        </p:tgtEl>
                                        <p:attrNameLst>
                                          <p:attrName>style.visibility</p:attrName>
                                        </p:attrNameLst>
                                      </p:cBhvr>
                                      <p:to>
                                        <p:strVal val="visible"/>
                                      </p:to>
                                    </p:set>
                                    <p:animEffect transition="in" filter="dissolve">
                                      <p:cBhvr>
                                        <p:cTn id="7" dur="500"/>
                                        <p:tgtEl>
                                          <p:spTgt spid="2396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5992D900-BFEB-9B48-9413-F64D11D1E503}"/>
              </a:ext>
            </a:extLst>
          </p:cNvPr>
          <p:cNvSpPr>
            <a:spLocks noGrp="1" noChangeArrowheads="1"/>
          </p:cNvSpPr>
          <p:nvPr>
            <p:ph type="title"/>
          </p:nvPr>
        </p:nvSpPr>
        <p:spPr/>
        <p:txBody>
          <a:bodyPr/>
          <a:lstStyle/>
          <a:p>
            <a:pPr eaLnBrk="1" hangingPunct="1"/>
            <a:r>
              <a:rPr lang="en-US" altLang="en-US"/>
              <a:t>Joins</a:t>
            </a:r>
          </a:p>
        </p:txBody>
      </p:sp>
      <p:sp>
        <p:nvSpPr>
          <p:cNvPr id="35843" name="Rectangle 3">
            <a:extLst>
              <a:ext uri="{FF2B5EF4-FFF2-40B4-BE49-F238E27FC236}">
                <a16:creationId xmlns:a16="http://schemas.microsoft.com/office/drawing/2014/main" id="{43A8527A-5C9C-3D48-A622-D17A7AB7F6E6}"/>
              </a:ext>
            </a:extLst>
          </p:cNvPr>
          <p:cNvSpPr>
            <a:spLocks noChangeArrowheads="1"/>
          </p:cNvSpPr>
          <p:nvPr/>
        </p:nvSpPr>
        <p:spPr bwMode="auto">
          <a:xfrm>
            <a:off x="4953000" y="2571750"/>
            <a:ext cx="260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solidFill>
                  <a:schemeClr val="accent2"/>
                </a:solidFill>
              </a:rPr>
              <a:t> </a:t>
            </a:r>
          </a:p>
        </p:txBody>
      </p:sp>
      <p:sp>
        <p:nvSpPr>
          <p:cNvPr id="35844" name="Rectangle 4">
            <a:extLst>
              <a:ext uri="{FF2B5EF4-FFF2-40B4-BE49-F238E27FC236}">
                <a16:creationId xmlns:a16="http://schemas.microsoft.com/office/drawing/2014/main" id="{79539077-073F-0143-97D6-45A46987EAE2}"/>
              </a:ext>
            </a:extLst>
          </p:cNvPr>
          <p:cNvSpPr>
            <a:spLocks noChangeArrowheads="1"/>
          </p:cNvSpPr>
          <p:nvPr/>
        </p:nvSpPr>
        <p:spPr bwMode="auto">
          <a:xfrm>
            <a:off x="2438401" y="1752600"/>
            <a:ext cx="7191375"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solidFill>
                  <a:schemeClr val="accent2"/>
                </a:solidFill>
              </a:rPr>
              <a:t>Product (</a:t>
            </a:r>
            <a:r>
              <a:rPr lang="en-US" altLang="en-US" sz="2400" u="sng">
                <a:solidFill>
                  <a:schemeClr val="accent2"/>
                </a:solidFill>
              </a:rPr>
              <a:t>pname</a:t>
            </a:r>
            <a:r>
              <a:rPr lang="en-US" altLang="en-US" sz="2400">
                <a:solidFill>
                  <a:schemeClr val="accent2"/>
                </a:solidFill>
              </a:rPr>
              <a:t>,  price, category, manufacturer)</a:t>
            </a:r>
          </a:p>
          <a:p>
            <a:pPr>
              <a:spcBef>
                <a:spcPct val="0"/>
              </a:spcBef>
              <a:buFontTx/>
              <a:buNone/>
            </a:pPr>
            <a:r>
              <a:rPr lang="en-US" altLang="en-US" sz="2400">
                <a:solidFill>
                  <a:schemeClr val="accent2"/>
                </a:solidFill>
              </a:rPr>
              <a:t>Company (</a:t>
            </a:r>
            <a:r>
              <a:rPr lang="en-US" altLang="en-US" sz="2400" u="sng">
                <a:solidFill>
                  <a:schemeClr val="accent2"/>
                </a:solidFill>
              </a:rPr>
              <a:t>cname</a:t>
            </a:r>
            <a:r>
              <a:rPr lang="en-US" altLang="en-US" sz="2400">
                <a:solidFill>
                  <a:schemeClr val="accent2"/>
                </a:solidFill>
              </a:rPr>
              <a:t>, stockPrice, country)</a:t>
            </a:r>
          </a:p>
          <a:p>
            <a:pPr>
              <a:spcBef>
                <a:spcPct val="0"/>
              </a:spcBef>
              <a:buFontTx/>
              <a:buNone/>
            </a:pPr>
            <a:endParaRPr lang="en-US" altLang="en-US" sz="2400"/>
          </a:p>
          <a:p>
            <a:pPr>
              <a:spcBef>
                <a:spcPct val="0"/>
              </a:spcBef>
              <a:buFontTx/>
              <a:buNone/>
            </a:pPr>
            <a:r>
              <a:rPr lang="en-US" altLang="en-US" sz="2400"/>
              <a:t>Find all products under $200 manufactured in Japan;</a:t>
            </a:r>
            <a:br>
              <a:rPr lang="en-US" altLang="en-US" sz="2400"/>
            </a:br>
            <a:r>
              <a:rPr lang="en-US" altLang="en-US" sz="2400"/>
              <a:t>return their names and prices. </a:t>
            </a:r>
          </a:p>
        </p:txBody>
      </p:sp>
      <p:sp>
        <p:nvSpPr>
          <p:cNvPr id="35845" name="Rectangle 5">
            <a:extLst>
              <a:ext uri="{FF2B5EF4-FFF2-40B4-BE49-F238E27FC236}">
                <a16:creationId xmlns:a16="http://schemas.microsoft.com/office/drawing/2014/main" id="{B080B400-0894-5D49-A7B2-4B9B98E92936}"/>
              </a:ext>
            </a:extLst>
          </p:cNvPr>
          <p:cNvSpPr>
            <a:spLocks noChangeArrowheads="1"/>
          </p:cNvSpPr>
          <p:nvPr/>
        </p:nvSpPr>
        <p:spPr bwMode="auto">
          <a:xfrm>
            <a:off x="2667001" y="4191000"/>
            <a:ext cx="7148513" cy="15621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400">
                <a:solidFill>
                  <a:schemeClr val="accent2"/>
                </a:solidFill>
              </a:rPr>
              <a:t>SELECT</a:t>
            </a:r>
            <a:r>
              <a:rPr lang="en-US" altLang="en-US" sz="2400"/>
              <a:t>   PName, Price</a:t>
            </a:r>
            <a:br>
              <a:rPr lang="en-US" altLang="en-US" sz="2400"/>
            </a:br>
            <a:r>
              <a:rPr lang="en-US" altLang="en-US" sz="2400">
                <a:solidFill>
                  <a:schemeClr val="accent2"/>
                </a:solidFill>
              </a:rPr>
              <a:t>FROM</a:t>
            </a:r>
            <a:r>
              <a:rPr lang="en-US" altLang="en-US" sz="2400"/>
              <a:t>      Product, Company</a:t>
            </a:r>
            <a:br>
              <a:rPr lang="en-US" altLang="en-US" sz="2400"/>
            </a:br>
            <a:r>
              <a:rPr lang="en-US" altLang="en-US" sz="2400">
                <a:solidFill>
                  <a:schemeClr val="accent2"/>
                </a:solidFill>
              </a:rPr>
              <a:t>WHERE   </a:t>
            </a:r>
            <a:r>
              <a:rPr lang="en-US" altLang="en-US" sz="2400">
                <a:solidFill>
                  <a:schemeClr val="tx2"/>
                </a:solidFill>
              </a:rPr>
              <a:t>Manufacturer=CName AND Country=‘Japan’</a:t>
            </a:r>
            <a:br>
              <a:rPr lang="en-US" altLang="en-US" sz="2400">
                <a:solidFill>
                  <a:schemeClr val="tx2"/>
                </a:solidFill>
              </a:rPr>
            </a:br>
            <a:r>
              <a:rPr lang="en-US" altLang="en-US" sz="2400">
                <a:solidFill>
                  <a:schemeClr val="tx2"/>
                </a:solidFill>
              </a:rPr>
              <a:t>                 AND Price &lt;= 200</a:t>
            </a:r>
          </a:p>
        </p:txBody>
      </p:sp>
      <p:grpSp>
        <p:nvGrpSpPr>
          <p:cNvPr id="239622" name="Group 6">
            <a:extLst>
              <a:ext uri="{FF2B5EF4-FFF2-40B4-BE49-F238E27FC236}">
                <a16:creationId xmlns:a16="http://schemas.microsoft.com/office/drawing/2014/main" id="{4EF892EB-8659-FB49-B6E7-EAAC7708E31D}"/>
              </a:ext>
            </a:extLst>
          </p:cNvPr>
          <p:cNvGrpSpPr>
            <a:grpSpLocks/>
          </p:cNvGrpSpPr>
          <p:nvPr/>
        </p:nvGrpSpPr>
        <p:grpSpPr bwMode="auto">
          <a:xfrm>
            <a:off x="3962401" y="3200401"/>
            <a:ext cx="6392863" cy="2268538"/>
            <a:chOff x="1536" y="2016"/>
            <a:chExt cx="4027" cy="1429"/>
          </a:xfrm>
        </p:grpSpPr>
        <p:sp>
          <p:nvSpPr>
            <p:cNvPr id="35847" name="Oval 7">
              <a:extLst>
                <a:ext uri="{FF2B5EF4-FFF2-40B4-BE49-F238E27FC236}">
                  <a16:creationId xmlns:a16="http://schemas.microsoft.com/office/drawing/2014/main" id="{3D7EE2A2-5D4C-A14C-AE27-3959EBF9ECB5}"/>
                </a:ext>
              </a:extLst>
            </p:cNvPr>
            <p:cNvSpPr>
              <a:spLocks noChangeArrowheads="1"/>
            </p:cNvSpPr>
            <p:nvPr/>
          </p:nvSpPr>
          <p:spPr bwMode="auto">
            <a:xfrm>
              <a:off x="1536" y="3036"/>
              <a:ext cx="1728" cy="409"/>
            </a:xfrm>
            <a:prstGeom prst="ellipse">
              <a:avLst/>
            </a:prstGeom>
            <a:noFill/>
            <a:ln w="57150">
              <a:solidFill>
                <a:schemeClr val="tx1"/>
              </a:solidFill>
              <a:round/>
              <a:headEnd/>
              <a:tailEnd/>
            </a:ln>
            <a:effectLst/>
            <a:extLst>
              <a:ext uri="{909E8E84-426E-40DD-AFC4-6F175D3DCCD1}">
                <a14:hiddenFill xmlns:a14="http://schemas.microsoft.com/office/drawing/2010/main">
                  <a:solidFill>
                    <a:srgbClr val="C0C0C0">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35848" name="AutoShape 8">
              <a:extLst>
                <a:ext uri="{FF2B5EF4-FFF2-40B4-BE49-F238E27FC236}">
                  <a16:creationId xmlns:a16="http://schemas.microsoft.com/office/drawing/2014/main" id="{EFA2B0AA-3CDD-1544-9BF0-208F10904A8B}"/>
                </a:ext>
              </a:extLst>
            </p:cNvPr>
            <p:cNvSpPr>
              <a:spLocks noChangeArrowheads="1"/>
            </p:cNvSpPr>
            <p:nvPr/>
          </p:nvSpPr>
          <p:spPr bwMode="auto">
            <a:xfrm>
              <a:off x="3576" y="2016"/>
              <a:ext cx="1987" cy="1063"/>
            </a:xfrm>
            <a:prstGeom prst="wedgeEllipseCallout">
              <a:avLst>
                <a:gd name="adj1" fmla="val -79000"/>
                <a:gd name="adj2" fmla="val 57694"/>
              </a:avLst>
            </a:prstGeom>
            <a:solidFill>
              <a:srgbClr val="C0C0C0">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t>Join</a:t>
              </a:r>
              <a:br>
                <a:rPr lang="en-US" altLang="en-US" sz="2400"/>
              </a:br>
              <a:r>
                <a:rPr lang="en-US" altLang="en-US" sz="2400"/>
                <a:t>between Product</a:t>
              </a:r>
              <a:br>
                <a:rPr lang="en-US" altLang="en-US" sz="2400"/>
              </a:br>
              <a:r>
                <a:rPr lang="en-US" altLang="en-US" sz="2400"/>
                <a:t>and Company</a:t>
              </a:r>
            </a:p>
          </p:txBody>
        </p:sp>
      </p:grpSp>
    </p:spTree>
    <p:extLst>
      <p:ext uri="{BB962C8B-B14F-4D97-AF65-F5344CB8AC3E}">
        <p14:creationId xmlns:p14="http://schemas.microsoft.com/office/powerpoint/2010/main" val="3457004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39622"/>
                                        </p:tgtEl>
                                        <p:attrNameLst>
                                          <p:attrName>style.visibility</p:attrName>
                                        </p:attrNameLst>
                                      </p:cBhvr>
                                      <p:to>
                                        <p:strVal val="visible"/>
                                      </p:to>
                                    </p:set>
                                    <p:animEffect transition="in" filter="dissolve">
                                      <p:cBhvr>
                                        <p:cTn id="7" dur="500"/>
                                        <p:tgtEl>
                                          <p:spTgt spid="2396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47357980-DC11-7D4D-AF67-2B19985293E0}"/>
              </a:ext>
            </a:extLst>
          </p:cNvPr>
          <p:cNvSpPr>
            <a:spLocks noGrp="1" noChangeArrowheads="1"/>
          </p:cNvSpPr>
          <p:nvPr>
            <p:ph type="title"/>
          </p:nvPr>
        </p:nvSpPr>
        <p:spPr/>
        <p:txBody>
          <a:bodyPr/>
          <a:lstStyle/>
          <a:p>
            <a:pPr eaLnBrk="1" hangingPunct="1"/>
            <a:r>
              <a:rPr lang="en-US" altLang="en-US"/>
              <a:t>A Subtlety about Joins</a:t>
            </a:r>
          </a:p>
        </p:txBody>
      </p:sp>
      <p:sp>
        <p:nvSpPr>
          <p:cNvPr id="41987" name="Rectangle 3">
            <a:extLst>
              <a:ext uri="{FF2B5EF4-FFF2-40B4-BE49-F238E27FC236}">
                <a16:creationId xmlns:a16="http://schemas.microsoft.com/office/drawing/2014/main" id="{578A30CA-3966-D645-BEA9-FD6A32759048}"/>
              </a:ext>
            </a:extLst>
          </p:cNvPr>
          <p:cNvSpPr>
            <a:spLocks noChangeArrowheads="1"/>
          </p:cNvSpPr>
          <p:nvPr/>
        </p:nvSpPr>
        <p:spPr bwMode="auto">
          <a:xfrm>
            <a:off x="4953000" y="2571750"/>
            <a:ext cx="260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solidFill>
                  <a:schemeClr val="accent2"/>
                </a:solidFill>
              </a:rPr>
              <a:t> </a:t>
            </a:r>
          </a:p>
        </p:txBody>
      </p:sp>
      <p:sp>
        <p:nvSpPr>
          <p:cNvPr id="41988" name="Rectangle 4">
            <a:extLst>
              <a:ext uri="{FF2B5EF4-FFF2-40B4-BE49-F238E27FC236}">
                <a16:creationId xmlns:a16="http://schemas.microsoft.com/office/drawing/2014/main" id="{28C5EB26-D2A5-BA47-8A1D-BF2CAE18C09D}"/>
              </a:ext>
            </a:extLst>
          </p:cNvPr>
          <p:cNvSpPr>
            <a:spLocks noChangeArrowheads="1"/>
          </p:cNvSpPr>
          <p:nvPr/>
        </p:nvSpPr>
        <p:spPr bwMode="auto">
          <a:xfrm>
            <a:off x="2438401" y="1752600"/>
            <a:ext cx="7191375"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solidFill>
                  <a:schemeClr val="accent2"/>
                </a:solidFill>
              </a:rPr>
              <a:t>Product (</a:t>
            </a:r>
            <a:r>
              <a:rPr lang="en-US" altLang="en-US" sz="2400" u="sng">
                <a:solidFill>
                  <a:schemeClr val="accent2"/>
                </a:solidFill>
              </a:rPr>
              <a:t>pname</a:t>
            </a:r>
            <a:r>
              <a:rPr lang="en-US" altLang="en-US" sz="2400">
                <a:solidFill>
                  <a:schemeClr val="accent2"/>
                </a:solidFill>
              </a:rPr>
              <a:t>,  price, category, manufacturer)</a:t>
            </a:r>
          </a:p>
          <a:p>
            <a:pPr>
              <a:spcBef>
                <a:spcPct val="0"/>
              </a:spcBef>
              <a:buFontTx/>
              <a:buNone/>
            </a:pPr>
            <a:r>
              <a:rPr lang="en-US" altLang="en-US" sz="2400">
                <a:solidFill>
                  <a:schemeClr val="accent2"/>
                </a:solidFill>
              </a:rPr>
              <a:t>Company (</a:t>
            </a:r>
            <a:r>
              <a:rPr lang="en-US" altLang="en-US" sz="2400" u="sng">
                <a:solidFill>
                  <a:schemeClr val="accent2"/>
                </a:solidFill>
              </a:rPr>
              <a:t>cname</a:t>
            </a:r>
            <a:r>
              <a:rPr lang="en-US" altLang="en-US" sz="2400">
                <a:solidFill>
                  <a:schemeClr val="accent2"/>
                </a:solidFill>
              </a:rPr>
              <a:t>, stockPrice, country)</a:t>
            </a:r>
          </a:p>
          <a:p>
            <a:pPr>
              <a:spcBef>
                <a:spcPct val="0"/>
              </a:spcBef>
              <a:buFontTx/>
              <a:buNone/>
            </a:pPr>
            <a:endParaRPr lang="en-US" altLang="en-US" sz="2400"/>
          </a:p>
          <a:p>
            <a:pPr>
              <a:spcBef>
                <a:spcPct val="0"/>
              </a:spcBef>
              <a:buFontTx/>
              <a:buNone/>
            </a:pPr>
            <a:r>
              <a:rPr lang="en-US" altLang="en-US" sz="2400"/>
              <a:t>Find all countries that manufacture some product in the ‘Gadgets’ category.</a:t>
            </a:r>
          </a:p>
        </p:txBody>
      </p:sp>
      <p:sp>
        <p:nvSpPr>
          <p:cNvPr id="41989" name="Rectangle 5">
            <a:extLst>
              <a:ext uri="{FF2B5EF4-FFF2-40B4-BE49-F238E27FC236}">
                <a16:creationId xmlns:a16="http://schemas.microsoft.com/office/drawing/2014/main" id="{F5D2F767-FA79-A344-A054-7992954AC4CA}"/>
              </a:ext>
            </a:extLst>
          </p:cNvPr>
          <p:cNvSpPr>
            <a:spLocks noChangeArrowheads="1"/>
          </p:cNvSpPr>
          <p:nvPr/>
        </p:nvSpPr>
        <p:spPr bwMode="auto">
          <a:xfrm>
            <a:off x="2362200" y="4191001"/>
            <a:ext cx="7570788" cy="1196975"/>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400">
                <a:solidFill>
                  <a:schemeClr val="accent2"/>
                </a:solidFill>
              </a:rPr>
              <a:t>SELECT</a:t>
            </a:r>
            <a:r>
              <a:rPr lang="en-US" altLang="en-US" sz="2400"/>
              <a:t>   Country</a:t>
            </a:r>
            <a:br>
              <a:rPr lang="en-US" altLang="en-US" sz="2400"/>
            </a:br>
            <a:r>
              <a:rPr lang="en-US" altLang="en-US" sz="2400">
                <a:solidFill>
                  <a:schemeClr val="accent2"/>
                </a:solidFill>
              </a:rPr>
              <a:t>FROM</a:t>
            </a:r>
            <a:r>
              <a:rPr lang="en-US" altLang="en-US" sz="2400"/>
              <a:t>      Product, Company</a:t>
            </a:r>
            <a:br>
              <a:rPr lang="en-US" altLang="en-US" sz="2400"/>
            </a:br>
            <a:r>
              <a:rPr lang="en-US" altLang="en-US" sz="2400">
                <a:solidFill>
                  <a:schemeClr val="accent2"/>
                </a:solidFill>
              </a:rPr>
              <a:t>WHERE   </a:t>
            </a:r>
            <a:r>
              <a:rPr lang="en-US" altLang="en-US" sz="2400">
                <a:solidFill>
                  <a:schemeClr val="tx2"/>
                </a:solidFill>
              </a:rPr>
              <a:t>Manufacturer=CName AND Category=‘Gadgets’</a:t>
            </a:r>
          </a:p>
        </p:txBody>
      </p:sp>
      <p:sp>
        <p:nvSpPr>
          <p:cNvPr id="41990" name="Rectangle 6">
            <a:extLst>
              <a:ext uri="{FF2B5EF4-FFF2-40B4-BE49-F238E27FC236}">
                <a16:creationId xmlns:a16="http://schemas.microsoft.com/office/drawing/2014/main" id="{A953CAFE-4CF5-2042-B155-36E8F791D470}"/>
              </a:ext>
            </a:extLst>
          </p:cNvPr>
          <p:cNvSpPr>
            <a:spLocks noChangeArrowheads="1"/>
          </p:cNvSpPr>
          <p:nvPr/>
        </p:nvSpPr>
        <p:spPr bwMode="auto">
          <a:xfrm>
            <a:off x="4576763" y="6045200"/>
            <a:ext cx="29511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t>Unexpected duplicates</a:t>
            </a:r>
          </a:p>
        </p:txBody>
      </p:sp>
    </p:spTree>
    <p:extLst>
      <p:ext uri="{BB962C8B-B14F-4D97-AF65-F5344CB8AC3E}">
        <p14:creationId xmlns:p14="http://schemas.microsoft.com/office/powerpoint/2010/main" val="281166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E9252399-03A9-3747-A299-D36795E78A5D}"/>
              </a:ext>
            </a:extLst>
          </p:cNvPr>
          <p:cNvSpPr>
            <a:spLocks noGrp="1" noChangeArrowheads="1"/>
          </p:cNvSpPr>
          <p:nvPr>
            <p:ph type="title"/>
          </p:nvPr>
        </p:nvSpPr>
        <p:spPr/>
        <p:txBody>
          <a:bodyPr/>
          <a:lstStyle/>
          <a:p>
            <a:pPr eaLnBrk="1" hangingPunct="1"/>
            <a:r>
              <a:rPr lang="en-US" altLang="en-US"/>
              <a:t>A Subtlety about Joins</a:t>
            </a:r>
          </a:p>
        </p:txBody>
      </p:sp>
      <p:graphicFrame>
        <p:nvGraphicFramePr>
          <p:cNvPr id="247811" name="Group 3">
            <a:extLst>
              <a:ext uri="{FF2B5EF4-FFF2-40B4-BE49-F238E27FC236}">
                <a16:creationId xmlns:a16="http://schemas.microsoft.com/office/drawing/2014/main" id="{AFDBDA50-AC32-4A82-9505-AEBC0B151701}"/>
              </a:ext>
            </a:extLst>
          </p:cNvPr>
          <p:cNvGraphicFramePr>
            <a:graphicFrameLocks noGrp="1"/>
          </p:cNvGraphicFramePr>
          <p:nvPr/>
        </p:nvGraphicFramePr>
        <p:xfrm>
          <a:off x="1676400" y="2133600"/>
          <a:ext cx="4114800" cy="1371600"/>
        </p:xfrm>
        <a:graphic>
          <a:graphicData uri="http://schemas.openxmlformats.org/drawingml/2006/table">
            <a:tbl>
              <a:tblPr/>
              <a:tblGrid>
                <a:gridCol w="1047750">
                  <a:extLst>
                    <a:ext uri="{9D8B030D-6E8A-4147-A177-3AD203B41FA5}">
                      <a16:colId xmlns:a16="http://schemas.microsoft.com/office/drawing/2014/main" val="20000"/>
                    </a:ext>
                  </a:extLst>
                </a:gridCol>
                <a:gridCol w="85725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tblGrid>
              <a:tr h="18256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sng" strike="noStrike" cap="none" normalizeH="0" baseline="0">
                          <a:ln>
                            <a:noFill/>
                          </a:ln>
                          <a:solidFill>
                            <a:schemeClr val="accent2"/>
                          </a:solidFill>
                          <a:effectLst/>
                          <a:latin typeface="Times New Roman" panose="02020603050405020304" pitchFamily="18" charset="0"/>
                        </a:rPr>
                        <a:t>Name</a:t>
                      </a:r>
                      <a:endParaRPr kumimoji="0" lang="en-US" altLang="en-US" sz="1200" b="0" i="0" u="none" strike="noStrike" cap="none" normalizeH="0" baseline="0">
                        <a:ln>
                          <a:noFill/>
                        </a:ln>
                        <a:solidFill>
                          <a:schemeClr val="accent2"/>
                        </a:solidFill>
                        <a:effectLst/>
                        <a:latin typeface="Times New Roman" panose="02020603050405020304"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accent2"/>
                          </a:solidFill>
                          <a:effectLst/>
                          <a:latin typeface="Times New Roman" panose="02020603050405020304" pitchFamily="18" charset="0"/>
                        </a:rPr>
                        <a:t>Price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accent2"/>
                          </a:solidFill>
                          <a:effectLst/>
                          <a:latin typeface="Times New Roman" panose="02020603050405020304" pitchFamily="18" charset="0"/>
                        </a:rPr>
                        <a:t>Category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accent2"/>
                          </a:solidFill>
                          <a:effectLst/>
                          <a:latin typeface="Times New Roman" panose="02020603050405020304" pitchFamily="18" charset="0"/>
                        </a:rPr>
                        <a:t>Manufacturer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256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rPr>
                        <a:t>Gizmo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rPr>
                        <a:t>$19.99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rPr>
                        <a:t>Gadgets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rPr>
                        <a:t>GizmoWorks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415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rPr>
                        <a:t>Powergizmo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rPr>
                        <a:t>$29.99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rPr>
                        <a:t>Gadgets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rPr>
                        <a:t>GizmoWorks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8256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rPr>
                        <a:t>SingleTouch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rPr>
                        <a:t>$149.99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rPr>
                        <a:t>Photography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rPr>
                        <a:t>Canon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256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rPr>
                        <a:t>MultiTouch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rPr>
                        <a:t>$203.99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rPr>
                        <a:t>Household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rPr>
                        <a:t>Hitachi</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4067" name="Text Box 35">
            <a:extLst>
              <a:ext uri="{FF2B5EF4-FFF2-40B4-BE49-F238E27FC236}">
                <a16:creationId xmlns:a16="http://schemas.microsoft.com/office/drawing/2014/main" id="{2F0FC6C3-1A20-9E4B-910D-DFF46FED88A7}"/>
              </a:ext>
            </a:extLst>
          </p:cNvPr>
          <p:cNvSpPr txBox="1">
            <a:spLocks noChangeArrowheads="1"/>
          </p:cNvSpPr>
          <p:nvPr/>
        </p:nvSpPr>
        <p:spPr bwMode="auto">
          <a:xfrm>
            <a:off x="1676401" y="1752600"/>
            <a:ext cx="65881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a:solidFill>
                  <a:schemeClr val="accent2"/>
                </a:solidFill>
              </a:rPr>
              <a:t>Product</a:t>
            </a:r>
          </a:p>
        </p:txBody>
      </p:sp>
      <p:sp>
        <p:nvSpPr>
          <p:cNvPr id="44068" name="Text Box 36">
            <a:extLst>
              <a:ext uri="{FF2B5EF4-FFF2-40B4-BE49-F238E27FC236}">
                <a16:creationId xmlns:a16="http://schemas.microsoft.com/office/drawing/2014/main" id="{09EC6631-5DB6-CC4D-BC49-47FFEC86618A}"/>
              </a:ext>
            </a:extLst>
          </p:cNvPr>
          <p:cNvSpPr txBox="1">
            <a:spLocks noChangeArrowheads="1"/>
          </p:cNvSpPr>
          <p:nvPr/>
        </p:nvSpPr>
        <p:spPr bwMode="auto">
          <a:xfrm>
            <a:off x="6553201" y="1828801"/>
            <a:ext cx="78418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a:solidFill>
                  <a:schemeClr val="accent2"/>
                </a:solidFill>
              </a:rPr>
              <a:t>Company</a:t>
            </a:r>
          </a:p>
        </p:txBody>
      </p:sp>
      <p:graphicFrame>
        <p:nvGraphicFramePr>
          <p:cNvPr id="247845" name="Group 37">
            <a:extLst>
              <a:ext uri="{FF2B5EF4-FFF2-40B4-BE49-F238E27FC236}">
                <a16:creationId xmlns:a16="http://schemas.microsoft.com/office/drawing/2014/main" id="{65DF2F1C-4AA9-4131-AA5F-72EFE6D3EE2E}"/>
              </a:ext>
            </a:extLst>
          </p:cNvPr>
          <p:cNvGraphicFramePr>
            <a:graphicFrameLocks noGrp="1"/>
          </p:cNvGraphicFramePr>
          <p:nvPr/>
        </p:nvGraphicFramePr>
        <p:xfrm>
          <a:off x="6629400" y="2209800"/>
          <a:ext cx="3810000" cy="1097104"/>
        </p:xfrm>
        <a:graphic>
          <a:graphicData uri="http://schemas.openxmlformats.org/drawingml/2006/table">
            <a:tbl>
              <a:tblPr/>
              <a:tblGrid>
                <a:gridCol w="1270000">
                  <a:extLst>
                    <a:ext uri="{9D8B030D-6E8A-4147-A177-3AD203B41FA5}">
                      <a16:colId xmlns:a16="http://schemas.microsoft.com/office/drawing/2014/main" val="20000"/>
                    </a:ext>
                  </a:extLst>
                </a:gridCol>
                <a:gridCol w="1270000">
                  <a:extLst>
                    <a:ext uri="{9D8B030D-6E8A-4147-A177-3AD203B41FA5}">
                      <a16:colId xmlns:a16="http://schemas.microsoft.com/office/drawing/2014/main" val="20001"/>
                    </a:ext>
                  </a:extLst>
                </a:gridCol>
                <a:gridCol w="1270000">
                  <a:extLst>
                    <a:ext uri="{9D8B030D-6E8A-4147-A177-3AD203B41FA5}">
                      <a16:colId xmlns:a16="http://schemas.microsoft.com/office/drawing/2014/main" val="20002"/>
                    </a:ext>
                  </a:extLst>
                </a:gridCol>
              </a:tblGrid>
              <a:tr h="274241">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sng" strike="noStrike" cap="none" normalizeH="0" baseline="0">
                          <a:ln>
                            <a:noFill/>
                          </a:ln>
                          <a:solidFill>
                            <a:schemeClr val="accent2"/>
                          </a:solidFill>
                          <a:effectLst/>
                          <a:latin typeface="Times New Roman" panose="02020603050405020304" pitchFamily="18" charset="0"/>
                        </a:rPr>
                        <a:t>Cname</a:t>
                      </a:r>
                      <a:endParaRPr kumimoji="0" lang="en-US" altLang="en-US" sz="1200" b="0" i="0" u="none" strike="noStrike" cap="none" normalizeH="0" baseline="0">
                        <a:ln>
                          <a:noFill/>
                        </a:ln>
                        <a:solidFill>
                          <a:schemeClr val="accent2"/>
                        </a:solidFill>
                        <a:effectLst/>
                        <a:latin typeface="Times New Roman" panose="02020603050405020304" pitchFamily="18" charset="0"/>
                      </a:endParaRPr>
                    </a:p>
                  </a:txBody>
                  <a:tcPr marT="45698" marB="456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accent2"/>
                          </a:solidFill>
                          <a:effectLst/>
                          <a:latin typeface="Times New Roman" panose="02020603050405020304" pitchFamily="18" charset="0"/>
                        </a:rPr>
                        <a:t>StockPrice</a:t>
                      </a:r>
                    </a:p>
                  </a:txBody>
                  <a:tcPr marT="45698" marB="456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accent2"/>
                          </a:solidFill>
                          <a:effectLst/>
                          <a:latin typeface="Times New Roman" panose="02020603050405020304" pitchFamily="18" charset="0"/>
                        </a:rPr>
                        <a:t>Country</a:t>
                      </a:r>
                    </a:p>
                  </a:txBody>
                  <a:tcPr marT="45698" marB="456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74241">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rPr>
                        <a:t>GizmoWorks</a:t>
                      </a:r>
                    </a:p>
                  </a:txBody>
                  <a:tcPr marT="45698" marB="456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rPr>
                        <a:t>25</a:t>
                      </a:r>
                    </a:p>
                  </a:txBody>
                  <a:tcPr marT="45698" marB="456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rPr>
                        <a:t>USA</a:t>
                      </a:r>
                    </a:p>
                  </a:txBody>
                  <a:tcPr marT="45698" marB="456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74241">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rPr>
                        <a:t>Canon</a:t>
                      </a:r>
                    </a:p>
                  </a:txBody>
                  <a:tcPr marT="45698" marB="456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rPr>
                        <a:t>65</a:t>
                      </a:r>
                    </a:p>
                  </a:txBody>
                  <a:tcPr marT="45698" marB="456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rPr>
                        <a:t>Japan</a:t>
                      </a:r>
                    </a:p>
                  </a:txBody>
                  <a:tcPr marT="45698" marB="456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74241">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rPr>
                        <a:t>Hitachi</a:t>
                      </a:r>
                    </a:p>
                  </a:txBody>
                  <a:tcPr marT="45698" marB="456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rPr>
                        <a:t>15</a:t>
                      </a:r>
                    </a:p>
                  </a:txBody>
                  <a:tcPr marT="45698" marB="456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rPr>
                        <a:t>Japan</a:t>
                      </a:r>
                    </a:p>
                  </a:txBody>
                  <a:tcPr marT="45698" marB="456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cxnSp>
        <p:nvCxnSpPr>
          <p:cNvPr id="44091" name="AutoShape 59">
            <a:extLst>
              <a:ext uri="{FF2B5EF4-FFF2-40B4-BE49-F238E27FC236}">
                <a16:creationId xmlns:a16="http://schemas.microsoft.com/office/drawing/2014/main" id="{E16E0F54-D3E0-D240-A241-EB972400979C}"/>
              </a:ext>
            </a:extLst>
          </p:cNvPr>
          <p:cNvCxnSpPr>
            <a:cxnSpLocks noChangeShapeType="1"/>
          </p:cNvCxnSpPr>
          <p:nvPr/>
        </p:nvCxnSpPr>
        <p:spPr bwMode="auto">
          <a:xfrm>
            <a:off x="5791200" y="2543175"/>
            <a:ext cx="838200" cy="76200"/>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92" name="AutoShape 60">
            <a:extLst>
              <a:ext uri="{FF2B5EF4-FFF2-40B4-BE49-F238E27FC236}">
                <a16:creationId xmlns:a16="http://schemas.microsoft.com/office/drawing/2014/main" id="{42694D20-C50B-B243-8128-A574FCE8B9B6}"/>
              </a:ext>
            </a:extLst>
          </p:cNvPr>
          <p:cNvCxnSpPr>
            <a:cxnSpLocks noChangeShapeType="1"/>
          </p:cNvCxnSpPr>
          <p:nvPr/>
        </p:nvCxnSpPr>
        <p:spPr bwMode="auto">
          <a:xfrm flipV="1">
            <a:off x="5791200" y="2892425"/>
            <a:ext cx="838200" cy="196850"/>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93" name="AutoShape 61">
            <a:extLst>
              <a:ext uri="{FF2B5EF4-FFF2-40B4-BE49-F238E27FC236}">
                <a16:creationId xmlns:a16="http://schemas.microsoft.com/office/drawing/2014/main" id="{285FCAD5-617B-7143-873E-A432A7F8CDB2}"/>
              </a:ext>
            </a:extLst>
          </p:cNvPr>
          <p:cNvCxnSpPr>
            <a:cxnSpLocks noChangeShapeType="1"/>
          </p:cNvCxnSpPr>
          <p:nvPr/>
        </p:nvCxnSpPr>
        <p:spPr bwMode="auto">
          <a:xfrm flipV="1">
            <a:off x="5791200" y="3316289"/>
            <a:ext cx="838200" cy="46037"/>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94" name="AutoShape 62">
            <a:extLst>
              <a:ext uri="{FF2B5EF4-FFF2-40B4-BE49-F238E27FC236}">
                <a16:creationId xmlns:a16="http://schemas.microsoft.com/office/drawing/2014/main" id="{03155441-4047-474F-8F09-527ABC4058D6}"/>
              </a:ext>
            </a:extLst>
          </p:cNvPr>
          <p:cNvCxnSpPr>
            <a:cxnSpLocks noChangeShapeType="1"/>
          </p:cNvCxnSpPr>
          <p:nvPr/>
        </p:nvCxnSpPr>
        <p:spPr bwMode="auto">
          <a:xfrm flipV="1">
            <a:off x="5791200" y="2619375"/>
            <a:ext cx="838200" cy="196850"/>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7871" name="Oval 63">
            <a:extLst>
              <a:ext uri="{FF2B5EF4-FFF2-40B4-BE49-F238E27FC236}">
                <a16:creationId xmlns:a16="http://schemas.microsoft.com/office/drawing/2014/main" id="{506EE7AA-C366-A049-89B1-547EC9AA48A6}"/>
              </a:ext>
            </a:extLst>
          </p:cNvPr>
          <p:cNvSpPr>
            <a:spLocks noChangeArrowheads="1"/>
          </p:cNvSpPr>
          <p:nvPr/>
        </p:nvSpPr>
        <p:spPr bwMode="auto">
          <a:xfrm>
            <a:off x="3733800" y="2342406"/>
            <a:ext cx="762000" cy="649188"/>
          </a:xfrm>
          <a:prstGeom prst="ellipse">
            <a:avLst/>
          </a:prstGeom>
          <a:noFill/>
          <a:ln w="57150">
            <a:solidFill>
              <a:schemeClr val="tx1"/>
            </a:solidFill>
            <a:round/>
            <a:headEnd/>
            <a:tailEnd/>
          </a:ln>
          <a:effectLst/>
          <a:extLst>
            <a:ext uri="{909E8E84-426E-40DD-AFC4-6F175D3DCCD1}">
              <a14:hiddenFill xmlns:a14="http://schemas.microsoft.com/office/drawing/2010/main">
                <a:solidFill>
                  <a:srgbClr val="C0C0C0">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44096" name="AutoShape 64">
            <a:extLst>
              <a:ext uri="{FF2B5EF4-FFF2-40B4-BE49-F238E27FC236}">
                <a16:creationId xmlns:a16="http://schemas.microsoft.com/office/drawing/2014/main" id="{DFEF5938-CAEA-B84C-B48D-6DA8A3C3906D}"/>
              </a:ext>
            </a:extLst>
          </p:cNvPr>
          <p:cNvSpPr>
            <a:spLocks noChangeArrowheads="1"/>
          </p:cNvSpPr>
          <p:nvPr/>
        </p:nvSpPr>
        <p:spPr bwMode="auto">
          <a:xfrm>
            <a:off x="8305800" y="4251275"/>
            <a:ext cx="366960" cy="550962"/>
          </a:xfrm>
          <a:prstGeom prst="downArrow">
            <a:avLst>
              <a:gd name="adj1" fmla="val 50000"/>
              <a:gd name="adj2" fmla="val 50245"/>
            </a:avLst>
          </a:prstGeom>
          <a:noFill/>
          <a:ln w="9525">
            <a:solidFill>
              <a:schemeClr val="tx1"/>
            </a:solidFill>
            <a:miter lim="800000"/>
            <a:headEnd/>
            <a:tailEnd/>
          </a:ln>
          <a:effectLst/>
          <a:extLst>
            <a:ext uri="{909E8E84-426E-40DD-AFC4-6F175D3DCCD1}">
              <a14:hiddenFill xmlns:a14="http://schemas.microsoft.com/office/drawing/2010/main">
                <a:solidFill>
                  <a:srgbClr val="C0C0C0">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graphicFrame>
        <p:nvGraphicFramePr>
          <p:cNvPr id="247873" name="Group 65">
            <a:extLst>
              <a:ext uri="{FF2B5EF4-FFF2-40B4-BE49-F238E27FC236}">
                <a16:creationId xmlns:a16="http://schemas.microsoft.com/office/drawing/2014/main" id="{097CFFBE-5F30-4324-84C0-C289CBBA15B7}"/>
              </a:ext>
            </a:extLst>
          </p:cNvPr>
          <p:cNvGraphicFramePr>
            <a:graphicFrameLocks noGrp="1"/>
          </p:cNvGraphicFramePr>
          <p:nvPr/>
        </p:nvGraphicFramePr>
        <p:xfrm>
          <a:off x="8077200" y="5181600"/>
          <a:ext cx="1270000" cy="1097104"/>
        </p:xfrm>
        <a:graphic>
          <a:graphicData uri="http://schemas.openxmlformats.org/drawingml/2006/table">
            <a:tbl>
              <a:tblPr/>
              <a:tblGrid>
                <a:gridCol w="1270000">
                  <a:extLst>
                    <a:ext uri="{9D8B030D-6E8A-4147-A177-3AD203B41FA5}">
                      <a16:colId xmlns:a16="http://schemas.microsoft.com/office/drawing/2014/main" val="20000"/>
                    </a:ext>
                  </a:extLst>
                </a:gridCol>
              </a:tblGrid>
              <a:tr h="274241">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accent2"/>
                          </a:solidFill>
                          <a:effectLst/>
                          <a:latin typeface="Times New Roman" panose="02020603050405020304" pitchFamily="18" charset="0"/>
                        </a:rPr>
                        <a:t>Country</a:t>
                      </a:r>
                    </a:p>
                  </a:txBody>
                  <a:tcPr marT="45698" marB="45698"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74241">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rPr>
                        <a:t> ??</a:t>
                      </a:r>
                    </a:p>
                  </a:txBody>
                  <a:tcPr marT="45698" marB="45698"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74241">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rPr>
                        <a:t> ??</a:t>
                      </a:r>
                    </a:p>
                  </a:txBody>
                  <a:tcPr marT="45698" marB="45698"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74241">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rPr>
                        <a:t> </a:t>
                      </a:r>
                    </a:p>
                  </a:txBody>
                  <a:tcPr marT="45698" marB="45698"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247885" name="Oval 77">
            <a:extLst>
              <a:ext uri="{FF2B5EF4-FFF2-40B4-BE49-F238E27FC236}">
                <a16:creationId xmlns:a16="http://schemas.microsoft.com/office/drawing/2014/main" id="{915CE018-D321-154D-800C-55DD4AD8ECAA}"/>
              </a:ext>
            </a:extLst>
          </p:cNvPr>
          <p:cNvSpPr>
            <a:spLocks noChangeArrowheads="1"/>
          </p:cNvSpPr>
          <p:nvPr/>
        </p:nvSpPr>
        <p:spPr bwMode="auto">
          <a:xfrm>
            <a:off x="1974640" y="5155636"/>
            <a:ext cx="2238799" cy="1601331"/>
          </a:xfrm>
          <a:prstGeom prst="ellipse">
            <a:avLst/>
          </a:prstGeom>
          <a:solidFill>
            <a:srgbClr val="C0C0C0">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lnSpc>
                <a:spcPct val="85000"/>
              </a:lnSpc>
              <a:spcBef>
                <a:spcPct val="0"/>
              </a:spcBef>
              <a:buFontTx/>
              <a:buNone/>
            </a:pPr>
            <a:r>
              <a:rPr lang="en-US" altLang="en-US" sz="2000"/>
              <a:t>What is</a:t>
            </a:r>
          </a:p>
          <a:p>
            <a:pPr algn="ctr" eaLnBrk="1" hangingPunct="1">
              <a:lnSpc>
                <a:spcPct val="85000"/>
              </a:lnSpc>
              <a:spcBef>
                <a:spcPct val="0"/>
              </a:spcBef>
              <a:buFontTx/>
              <a:buNone/>
            </a:pPr>
            <a:r>
              <a:rPr lang="en-US" altLang="en-US" sz="2000"/>
              <a:t>the problem ?</a:t>
            </a:r>
          </a:p>
          <a:p>
            <a:pPr algn="ctr" eaLnBrk="1" hangingPunct="1">
              <a:lnSpc>
                <a:spcPct val="85000"/>
              </a:lnSpc>
              <a:spcBef>
                <a:spcPct val="0"/>
              </a:spcBef>
              <a:buFontTx/>
              <a:buNone/>
            </a:pPr>
            <a:r>
              <a:rPr lang="en-US" altLang="en-US" sz="2000"/>
              <a:t>What’s the</a:t>
            </a:r>
            <a:br>
              <a:rPr lang="en-US" altLang="en-US" sz="2000"/>
            </a:br>
            <a:r>
              <a:rPr lang="en-US" altLang="en-US" sz="2000"/>
              <a:t>solution ?</a:t>
            </a:r>
          </a:p>
        </p:txBody>
      </p:sp>
      <p:sp>
        <p:nvSpPr>
          <p:cNvPr id="44110" name="Rectangle 78">
            <a:extLst>
              <a:ext uri="{FF2B5EF4-FFF2-40B4-BE49-F238E27FC236}">
                <a16:creationId xmlns:a16="http://schemas.microsoft.com/office/drawing/2014/main" id="{5CF43A06-3339-7146-86ED-1618AE186B68}"/>
              </a:ext>
            </a:extLst>
          </p:cNvPr>
          <p:cNvSpPr>
            <a:spLocks noChangeArrowheads="1"/>
          </p:cNvSpPr>
          <p:nvPr/>
        </p:nvSpPr>
        <p:spPr bwMode="auto">
          <a:xfrm>
            <a:off x="2133600" y="3962401"/>
            <a:ext cx="5111750" cy="835025"/>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600">
                <a:solidFill>
                  <a:schemeClr val="accent2"/>
                </a:solidFill>
              </a:rPr>
              <a:t>SELECT</a:t>
            </a:r>
            <a:r>
              <a:rPr lang="en-US" altLang="en-US" sz="1600"/>
              <a:t>   Country</a:t>
            </a:r>
            <a:br>
              <a:rPr lang="en-US" altLang="en-US" sz="1600"/>
            </a:br>
            <a:r>
              <a:rPr lang="en-US" altLang="en-US" sz="1600">
                <a:solidFill>
                  <a:schemeClr val="accent2"/>
                </a:solidFill>
              </a:rPr>
              <a:t>FROM</a:t>
            </a:r>
            <a:r>
              <a:rPr lang="en-US" altLang="en-US" sz="1600"/>
              <a:t>      Product, Company</a:t>
            </a:r>
            <a:br>
              <a:rPr lang="en-US" altLang="en-US" sz="1600"/>
            </a:br>
            <a:r>
              <a:rPr lang="en-US" altLang="en-US" sz="1600">
                <a:solidFill>
                  <a:schemeClr val="accent2"/>
                </a:solidFill>
              </a:rPr>
              <a:t>WHERE   </a:t>
            </a:r>
            <a:r>
              <a:rPr lang="en-US" altLang="en-US" sz="1600">
                <a:solidFill>
                  <a:schemeClr val="tx2"/>
                </a:solidFill>
              </a:rPr>
              <a:t>Manufacturer=CName AND Category=‘Gadgets’</a:t>
            </a:r>
          </a:p>
        </p:txBody>
      </p:sp>
    </p:spTree>
    <p:extLst>
      <p:ext uri="{BB962C8B-B14F-4D97-AF65-F5344CB8AC3E}">
        <p14:creationId xmlns:p14="http://schemas.microsoft.com/office/powerpoint/2010/main" val="8549312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7885"/>
                                        </p:tgtEl>
                                        <p:attrNameLst>
                                          <p:attrName>style.visibility</p:attrName>
                                        </p:attrNameLst>
                                      </p:cBhvr>
                                      <p:to>
                                        <p:strVal val="visible"/>
                                      </p:to>
                                    </p:set>
                                    <p:animEffect transition="in" filter="dissolve">
                                      <p:cBhvr>
                                        <p:cTn id="7" dur="500"/>
                                        <p:tgtEl>
                                          <p:spTgt spid="2478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7871"/>
                                        </p:tgtEl>
                                        <p:attrNameLst>
                                          <p:attrName>style.visibility</p:attrName>
                                        </p:attrNameLst>
                                      </p:cBhvr>
                                      <p:to>
                                        <p:strVal val="visible"/>
                                      </p:to>
                                    </p:set>
                                    <p:animEffect transition="in" filter="dissolve">
                                      <p:cBhvr>
                                        <p:cTn id="12" dur="500"/>
                                        <p:tgtEl>
                                          <p:spTgt spid="2478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71" grpId="0" animBg="1"/>
      <p:bldP spid="247885"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B563A1AE-F0EE-8746-89E9-CFD69CDA33CF}"/>
              </a:ext>
            </a:extLst>
          </p:cNvPr>
          <p:cNvSpPr>
            <a:spLocks noGrp="1" noChangeArrowheads="1"/>
          </p:cNvSpPr>
          <p:nvPr>
            <p:ph type="title"/>
          </p:nvPr>
        </p:nvSpPr>
        <p:spPr/>
        <p:txBody>
          <a:bodyPr/>
          <a:lstStyle/>
          <a:p>
            <a:pPr eaLnBrk="1" hangingPunct="1"/>
            <a:r>
              <a:rPr lang="en-US" altLang="en-US"/>
              <a:t>Tuple Variables</a:t>
            </a:r>
          </a:p>
        </p:txBody>
      </p:sp>
      <p:sp>
        <p:nvSpPr>
          <p:cNvPr id="46083" name="Rectangle 3">
            <a:extLst>
              <a:ext uri="{FF2B5EF4-FFF2-40B4-BE49-F238E27FC236}">
                <a16:creationId xmlns:a16="http://schemas.microsoft.com/office/drawing/2014/main" id="{6E56B2CD-F02E-304A-964C-AA6C065C735C}"/>
              </a:ext>
            </a:extLst>
          </p:cNvPr>
          <p:cNvSpPr>
            <a:spLocks noChangeArrowheads="1"/>
          </p:cNvSpPr>
          <p:nvPr/>
        </p:nvSpPr>
        <p:spPr bwMode="auto">
          <a:xfrm>
            <a:off x="2590800" y="2819401"/>
            <a:ext cx="4883150" cy="1196975"/>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400">
                <a:solidFill>
                  <a:schemeClr val="accent2"/>
                </a:solidFill>
              </a:rPr>
              <a:t>SELECT</a:t>
            </a:r>
            <a:r>
              <a:rPr lang="en-US" altLang="en-US" sz="2400"/>
              <a:t>   </a:t>
            </a:r>
            <a:r>
              <a:rPr lang="en-US" altLang="en-US" sz="2400">
                <a:solidFill>
                  <a:schemeClr val="accent2"/>
                </a:solidFill>
              </a:rPr>
              <a:t>DISTINCT</a:t>
            </a:r>
            <a:r>
              <a:rPr lang="en-US" altLang="en-US" sz="2400"/>
              <a:t> pname, address</a:t>
            </a:r>
            <a:br>
              <a:rPr lang="en-US" altLang="en-US" sz="2400"/>
            </a:br>
            <a:r>
              <a:rPr lang="en-US" altLang="en-US" sz="2400">
                <a:solidFill>
                  <a:schemeClr val="accent2"/>
                </a:solidFill>
              </a:rPr>
              <a:t>FROM</a:t>
            </a:r>
            <a:r>
              <a:rPr lang="en-US" altLang="en-US" sz="2400"/>
              <a:t>      Person, Company</a:t>
            </a:r>
            <a:br>
              <a:rPr lang="en-US" altLang="en-US" sz="2400"/>
            </a:br>
            <a:r>
              <a:rPr lang="en-US" altLang="en-US" sz="2400">
                <a:solidFill>
                  <a:schemeClr val="accent2"/>
                </a:solidFill>
              </a:rPr>
              <a:t>WHERE   </a:t>
            </a:r>
            <a:r>
              <a:rPr lang="en-US" altLang="en-US" sz="2400">
                <a:solidFill>
                  <a:schemeClr val="tx2"/>
                </a:solidFill>
              </a:rPr>
              <a:t>worksfor = cname</a:t>
            </a:r>
          </a:p>
        </p:txBody>
      </p:sp>
      <p:sp>
        <p:nvSpPr>
          <p:cNvPr id="46084" name="AutoShape 4">
            <a:extLst>
              <a:ext uri="{FF2B5EF4-FFF2-40B4-BE49-F238E27FC236}">
                <a16:creationId xmlns:a16="http://schemas.microsoft.com/office/drawing/2014/main" id="{C97F321B-6A8E-8F49-AA06-6A5DBADCAA01}"/>
              </a:ext>
            </a:extLst>
          </p:cNvPr>
          <p:cNvSpPr>
            <a:spLocks noChangeArrowheads="1"/>
          </p:cNvSpPr>
          <p:nvPr/>
        </p:nvSpPr>
        <p:spPr bwMode="auto">
          <a:xfrm>
            <a:off x="7987270" y="2360614"/>
            <a:ext cx="1857851" cy="1168539"/>
          </a:xfrm>
          <a:prstGeom prst="wedgeEllipseCallout">
            <a:avLst>
              <a:gd name="adj1" fmla="val -81824"/>
              <a:gd name="adj2" fmla="val 11870"/>
            </a:avLst>
          </a:prstGeom>
          <a:solidFill>
            <a:srgbClr val="C0C0C0">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t>Which</a:t>
            </a:r>
            <a:br>
              <a:rPr lang="en-US" altLang="en-US" sz="2400"/>
            </a:br>
            <a:r>
              <a:rPr lang="en-US" altLang="en-US" sz="2400"/>
              <a:t>address ?</a:t>
            </a:r>
          </a:p>
        </p:txBody>
      </p:sp>
      <p:sp>
        <p:nvSpPr>
          <p:cNvPr id="46085" name="Rectangle 5">
            <a:extLst>
              <a:ext uri="{FF2B5EF4-FFF2-40B4-BE49-F238E27FC236}">
                <a16:creationId xmlns:a16="http://schemas.microsoft.com/office/drawing/2014/main" id="{97B6451C-9670-FB40-A927-8928527ACE4D}"/>
              </a:ext>
            </a:extLst>
          </p:cNvPr>
          <p:cNvSpPr>
            <a:spLocks noChangeArrowheads="1"/>
          </p:cNvSpPr>
          <p:nvPr/>
        </p:nvSpPr>
        <p:spPr bwMode="auto">
          <a:xfrm>
            <a:off x="1828800" y="1752600"/>
            <a:ext cx="5043488" cy="946150"/>
          </a:xfrm>
          <a:prstGeom prst="rect">
            <a:avLst/>
          </a:prstGeom>
          <a:noFill/>
          <a:ln>
            <a:noFill/>
          </a:ln>
          <a:effectLst/>
          <a:extLst>
            <a:ext uri="{909E8E84-426E-40DD-AFC4-6F175D3DCCD1}">
              <a14:hiddenFill xmlns:a14="http://schemas.microsoft.com/office/drawing/2010/main">
                <a:solidFill>
                  <a:srgbClr val="C0C0C0">
                    <a:alpha val="50195"/>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800">
                <a:solidFill>
                  <a:schemeClr val="accent2"/>
                </a:solidFill>
              </a:rPr>
              <a:t>Person(</a:t>
            </a:r>
            <a:r>
              <a:rPr lang="en-US" altLang="en-US" sz="2800" u="sng">
                <a:solidFill>
                  <a:schemeClr val="accent2"/>
                </a:solidFill>
              </a:rPr>
              <a:t>pname</a:t>
            </a:r>
            <a:r>
              <a:rPr lang="en-US" altLang="en-US" sz="2800">
                <a:solidFill>
                  <a:schemeClr val="accent2"/>
                </a:solidFill>
              </a:rPr>
              <a:t>, address, worksfor)</a:t>
            </a:r>
            <a:br>
              <a:rPr lang="en-US" altLang="en-US" sz="2800">
                <a:solidFill>
                  <a:schemeClr val="accent2"/>
                </a:solidFill>
              </a:rPr>
            </a:br>
            <a:r>
              <a:rPr lang="en-US" altLang="en-US" sz="2800">
                <a:solidFill>
                  <a:schemeClr val="accent2"/>
                </a:solidFill>
              </a:rPr>
              <a:t>Company(</a:t>
            </a:r>
            <a:r>
              <a:rPr lang="en-US" altLang="en-US" sz="2800" u="sng">
                <a:solidFill>
                  <a:schemeClr val="accent2"/>
                </a:solidFill>
              </a:rPr>
              <a:t>cname</a:t>
            </a:r>
            <a:r>
              <a:rPr lang="en-US" altLang="en-US" sz="2800">
                <a:solidFill>
                  <a:schemeClr val="accent2"/>
                </a:solidFill>
              </a:rPr>
              <a:t>, address)</a:t>
            </a:r>
          </a:p>
        </p:txBody>
      </p:sp>
      <p:grpSp>
        <p:nvGrpSpPr>
          <p:cNvPr id="249862" name="Group 6">
            <a:extLst>
              <a:ext uri="{FF2B5EF4-FFF2-40B4-BE49-F238E27FC236}">
                <a16:creationId xmlns:a16="http://schemas.microsoft.com/office/drawing/2014/main" id="{68A5DE9E-A9C9-1047-884A-45C40D8111AE}"/>
              </a:ext>
            </a:extLst>
          </p:cNvPr>
          <p:cNvGrpSpPr>
            <a:grpSpLocks/>
          </p:cNvGrpSpPr>
          <p:nvPr/>
        </p:nvGrpSpPr>
        <p:grpSpPr bwMode="auto">
          <a:xfrm>
            <a:off x="2057400" y="4152901"/>
            <a:ext cx="8345488" cy="1196975"/>
            <a:chOff x="336" y="2616"/>
            <a:chExt cx="5257" cy="754"/>
          </a:xfrm>
        </p:grpSpPr>
        <p:sp>
          <p:nvSpPr>
            <p:cNvPr id="46090" name="Rectangle 7">
              <a:extLst>
                <a:ext uri="{FF2B5EF4-FFF2-40B4-BE49-F238E27FC236}">
                  <a16:creationId xmlns:a16="http://schemas.microsoft.com/office/drawing/2014/main" id="{D83477EE-4587-7F45-B8E2-863F2238C0AE}"/>
                </a:ext>
              </a:extLst>
            </p:cNvPr>
            <p:cNvSpPr>
              <a:spLocks noChangeArrowheads="1"/>
            </p:cNvSpPr>
            <p:nvPr/>
          </p:nvSpPr>
          <p:spPr bwMode="auto">
            <a:xfrm>
              <a:off x="1152" y="2616"/>
              <a:ext cx="4441" cy="754"/>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400">
                  <a:solidFill>
                    <a:schemeClr val="accent2"/>
                  </a:solidFill>
                </a:rPr>
                <a:t>SELECT</a:t>
              </a:r>
              <a:r>
                <a:rPr lang="en-US" altLang="en-US" sz="2400"/>
                <a:t>   </a:t>
              </a:r>
              <a:r>
                <a:rPr lang="en-US" altLang="en-US" sz="2400">
                  <a:solidFill>
                    <a:schemeClr val="accent2"/>
                  </a:solidFill>
                </a:rPr>
                <a:t>DISTINCT</a:t>
              </a:r>
              <a:r>
                <a:rPr lang="en-US" altLang="en-US" sz="2400"/>
                <a:t> Person.pname, Company.address</a:t>
              </a:r>
              <a:br>
                <a:rPr lang="en-US" altLang="en-US" sz="2400"/>
              </a:br>
              <a:r>
                <a:rPr lang="en-US" altLang="en-US" sz="2400">
                  <a:solidFill>
                    <a:schemeClr val="accent2"/>
                  </a:solidFill>
                </a:rPr>
                <a:t>FROM</a:t>
              </a:r>
              <a:r>
                <a:rPr lang="en-US" altLang="en-US" sz="2400"/>
                <a:t>      Person, Company</a:t>
              </a:r>
              <a:br>
                <a:rPr lang="en-US" altLang="en-US" sz="2400"/>
              </a:br>
              <a:r>
                <a:rPr lang="en-US" altLang="en-US" sz="2400">
                  <a:solidFill>
                    <a:schemeClr val="accent2"/>
                  </a:solidFill>
                </a:rPr>
                <a:t>WHERE   </a:t>
              </a:r>
              <a:r>
                <a:rPr lang="en-US" altLang="en-US" sz="2400">
                  <a:solidFill>
                    <a:schemeClr val="tx2"/>
                  </a:solidFill>
                </a:rPr>
                <a:t>Person.worksfor = Company.cname</a:t>
              </a:r>
            </a:p>
          </p:txBody>
        </p:sp>
        <p:sp>
          <p:nvSpPr>
            <p:cNvPr id="46091" name="AutoShape 8">
              <a:extLst>
                <a:ext uri="{FF2B5EF4-FFF2-40B4-BE49-F238E27FC236}">
                  <a16:creationId xmlns:a16="http://schemas.microsoft.com/office/drawing/2014/main" id="{66F9A197-8D42-EC45-B57B-3AD40221DBC1}"/>
                </a:ext>
              </a:extLst>
            </p:cNvPr>
            <p:cNvSpPr>
              <a:spLocks noChangeArrowheads="1"/>
            </p:cNvSpPr>
            <p:nvPr/>
          </p:nvSpPr>
          <p:spPr bwMode="auto">
            <a:xfrm>
              <a:off x="336" y="2792"/>
              <a:ext cx="155" cy="578"/>
            </a:xfrm>
            <a:prstGeom prst="rightArrow">
              <a:avLst>
                <a:gd name="adj1" fmla="val 50000"/>
                <a:gd name="adj2" fmla="val 50245"/>
              </a:avLst>
            </a:prstGeom>
            <a:solidFill>
              <a:srgbClr val="C0C0C0">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grpSp>
      <p:grpSp>
        <p:nvGrpSpPr>
          <p:cNvPr id="249865" name="Group 9">
            <a:extLst>
              <a:ext uri="{FF2B5EF4-FFF2-40B4-BE49-F238E27FC236}">
                <a16:creationId xmlns:a16="http://schemas.microsoft.com/office/drawing/2014/main" id="{F17AEE76-4F4F-C241-8ED6-F6806D3056BC}"/>
              </a:ext>
            </a:extLst>
          </p:cNvPr>
          <p:cNvGrpSpPr>
            <a:grpSpLocks/>
          </p:cNvGrpSpPr>
          <p:nvPr/>
        </p:nvGrpSpPr>
        <p:grpSpPr bwMode="auto">
          <a:xfrm>
            <a:off x="2057400" y="5470525"/>
            <a:ext cx="6635750" cy="1212850"/>
            <a:chOff x="336" y="3446"/>
            <a:chExt cx="4180" cy="764"/>
          </a:xfrm>
        </p:grpSpPr>
        <p:sp>
          <p:nvSpPr>
            <p:cNvPr id="46088" name="Rectangle 10">
              <a:extLst>
                <a:ext uri="{FF2B5EF4-FFF2-40B4-BE49-F238E27FC236}">
                  <a16:creationId xmlns:a16="http://schemas.microsoft.com/office/drawing/2014/main" id="{A4886A38-99B0-EF4E-A2A6-07DA237D35AA}"/>
                </a:ext>
              </a:extLst>
            </p:cNvPr>
            <p:cNvSpPr>
              <a:spLocks noChangeArrowheads="1"/>
            </p:cNvSpPr>
            <p:nvPr/>
          </p:nvSpPr>
          <p:spPr bwMode="auto">
            <a:xfrm>
              <a:off x="1152" y="3456"/>
              <a:ext cx="3364" cy="754"/>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400">
                  <a:solidFill>
                    <a:schemeClr val="accent2"/>
                  </a:solidFill>
                </a:rPr>
                <a:t>SELECT</a:t>
              </a:r>
              <a:r>
                <a:rPr lang="en-US" altLang="en-US" sz="2400"/>
                <a:t>   </a:t>
              </a:r>
              <a:r>
                <a:rPr lang="en-US" altLang="en-US" sz="2400">
                  <a:solidFill>
                    <a:schemeClr val="accent2"/>
                  </a:solidFill>
                </a:rPr>
                <a:t>DISTINCT</a:t>
              </a:r>
              <a:r>
                <a:rPr lang="en-US" altLang="en-US" sz="2400"/>
                <a:t> x.pname, y.address</a:t>
              </a:r>
              <a:br>
                <a:rPr lang="en-US" altLang="en-US" sz="2400"/>
              </a:br>
              <a:r>
                <a:rPr lang="en-US" altLang="en-US" sz="2400">
                  <a:solidFill>
                    <a:schemeClr val="accent2"/>
                  </a:solidFill>
                </a:rPr>
                <a:t>FROM</a:t>
              </a:r>
              <a:r>
                <a:rPr lang="en-US" altLang="en-US" sz="2400"/>
                <a:t>      Person AS x, Company AS y</a:t>
              </a:r>
              <a:br>
                <a:rPr lang="en-US" altLang="en-US" sz="2400"/>
              </a:br>
              <a:r>
                <a:rPr lang="en-US" altLang="en-US" sz="2400">
                  <a:solidFill>
                    <a:schemeClr val="accent2"/>
                  </a:solidFill>
                </a:rPr>
                <a:t>WHERE   </a:t>
              </a:r>
              <a:r>
                <a:rPr lang="en-US" altLang="en-US" sz="2400">
                  <a:solidFill>
                    <a:schemeClr val="tx2"/>
                  </a:solidFill>
                </a:rPr>
                <a:t>x.worksfor = y.cname</a:t>
              </a:r>
            </a:p>
          </p:txBody>
        </p:sp>
        <p:sp>
          <p:nvSpPr>
            <p:cNvPr id="46089" name="AutoShape 11">
              <a:extLst>
                <a:ext uri="{FF2B5EF4-FFF2-40B4-BE49-F238E27FC236}">
                  <a16:creationId xmlns:a16="http://schemas.microsoft.com/office/drawing/2014/main" id="{27381FAC-0FA9-464E-9331-6CBBC2B80A9C}"/>
                </a:ext>
              </a:extLst>
            </p:cNvPr>
            <p:cNvSpPr>
              <a:spLocks noChangeArrowheads="1"/>
            </p:cNvSpPr>
            <p:nvPr/>
          </p:nvSpPr>
          <p:spPr bwMode="auto">
            <a:xfrm>
              <a:off x="336" y="3446"/>
              <a:ext cx="155" cy="578"/>
            </a:xfrm>
            <a:prstGeom prst="rightArrow">
              <a:avLst>
                <a:gd name="adj1" fmla="val 50000"/>
                <a:gd name="adj2" fmla="val 50245"/>
              </a:avLst>
            </a:prstGeom>
            <a:solidFill>
              <a:srgbClr val="C0C0C0">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grpSp>
    </p:spTree>
    <p:extLst>
      <p:ext uri="{BB962C8B-B14F-4D97-AF65-F5344CB8AC3E}">
        <p14:creationId xmlns:p14="http://schemas.microsoft.com/office/powerpoint/2010/main" val="34619133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49862"/>
                                        </p:tgtEl>
                                        <p:attrNameLst>
                                          <p:attrName>style.visibility</p:attrName>
                                        </p:attrNameLst>
                                      </p:cBhvr>
                                      <p:to>
                                        <p:strVal val="visible"/>
                                      </p:to>
                                    </p:set>
                                    <p:animEffect transition="in" filter="dissolve">
                                      <p:cBhvr>
                                        <p:cTn id="7" dur="500"/>
                                        <p:tgtEl>
                                          <p:spTgt spid="2498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49865"/>
                                        </p:tgtEl>
                                        <p:attrNameLst>
                                          <p:attrName>style.visibility</p:attrName>
                                        </p:attrNameLst>
                                      </p:cBhvr>
                                      <p:to>
                                        <p:strVal val="visible"/>
                                      </p:to>
                                    </p:set>
                                    <p:animEffect transition="in" filter="dissolve">
                                      <p:cBhvr>
                                        <p:cTn id="12" dur="500"/>
                                        <p:tgtEl>
                                          <p:spTgt spid="2498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CED42E58-92BD-784E-B025-D244C06157CF}"/>
              </a:ext>
            </a:extLst>
          </p:cNvPr>
          <p:cNvSpPr>
            <a:spLocks noGrp="1" noChangeArrowheads="1"/>
          </p:cNvSpPr>
          <p:nvPr>
            <p:ph type="title"/>
          </p:nvPr>
        </p:nvSpPr>
        <p:spPr/>
        <p:txBody>
          <a:bodyPr/>
          <a:lstStyle/>
          <a:p>
            <a:pPr eaLnBrk="1" hangingPunct="1"/>
            <a:r>
              <a:rPr lang="en-US" altLang="en-US"/>
              <a:t>Subqueries Returning Relations</a:t>
            </a:r>
          </a:p>
        </p:txBody>
      </p:sp>
      <p:sp>
        <p:nvSpPr>
          <p:cNvPr id="52227" name="Text Box 3">
            <a:extLst>
              <a:ext uri="{FF2B5EF4-FFF2-40B4-BE49-F238E27FC236}">
                <a16:creationId xmlns:a16="http://schemas.microsoft.com/office/drawing/2014/main" id="{476A0147-DE3C-E54D-8B19-26B04B9F1CD0}"/>
              </a:ext>
            </a:extLst>
          </p:cNvPr>
          <p:cNvSpPr txBox="1">
            <a:spLocks noChangeArrowheads="1"/>
          </p:cNvSpPr>
          <p:nvPr/>
        </p:nvSpPr>
        <p:spPr bwMode="auto">
          <a:xfrm>
            <a:off x="2133600" y="3886201"/>
            <a:ext cx="7526338" cy="2657475"/>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 </a:t>
            </a:r>
            <a:r>
              <a:rPr lang="en-US" altLang="en-US" sz="2400">
                <a:solidFill>
                  <a:schemeClr val="accent2"/>
                </a:solidFill>
              </a:rPr>
              <a:t>SELECT</a:t>
            </a:r>
            <a:r>
              <a:rPr lang="en-US" altLang="en-US" sz="2400"/>
              <a:t>  Company.city</a:t>
            </a:r>
          </a:p>
          <a:p>
            <a:pPr>
              <a:spcBef>
                <a:spcPct val="0"/>
              </a:spcBef>
              <a:buFontTx/>
              <a:buNone/>
            </a:pPr>
            <a:r>
              <a:rPr lang="en-US" altLang="en-US" sz="2400"/>
              <a:t> </a:t>
            </a:r>
            <a:r>
              <a:rPr lang="en-US" altLang="en-US" sz="2400">
                <a:solidFill>
                  <a:schemeClr val="accent2"/>
                </a:solidFill>
              </a:rPr>
              <a:t>FROM</a:t>
            </a:r>
            <a:r>
              <a:rPr lang="en-US" altLang="en-US" sz="2400"/>
              <a:t>     Company</a:t>
            </a:r>
          </a:p>
          <a:p>
            <a:pPr>
              <a:spcBef>
                <a:spcPct val="0"/>
              </a:spcBef>
              <a:buFontTx/>
              <a:buNone/>
            </a:pPr>
            <a:r>
              <a:rPr lang="en-US" altLang="en-US" sz="2400"/>
              <a:t> </a:t>
            </a:r>
            <a:r>
              <a:rPr lang="en-US" altLang="en-US" sz="2400">
                <a:solidFill>
                  <a:schemeClr val="accent2"/>
                </a:solidFill>
              </a:rPr>
              <a:t>WHERE</a:t>
            </a:r>
            <a:r>
              <a:rPr lang="en-US" altLang="en-US" sz="2400"/>
              <a:t>  Company.name  </a:t>
            </a:r>
            <a:r>
              <a:rPr lang="en-US" altLang="en-US" sz="2400">
                <a:solidFill>
                  <a:srgbClr val="FF0066"/>
                </a:solidFill>
              </a:rPr>
              <a:t>IN</a:t>
            </a:r>
            <a:endParaRPr lang="en-US" altLang="en-US" sz="2400"/>
          </a:p>
          <a:p>
            <a:pPr>
              <a:spcBef>
                <a:spcPct val="0"/>
              </a:spcBef>
              <a:buFontTx/>
              <a:buNone/>
            </a:pPr>
            <a:r>
              <a:rPr lang="en-US" altLang="en-US" sz="2400"/>
              <a:t>                         (</a:t>
            </a:r>
            <a:r>
              <a:rPr lang="en-US" altLang="en-US" sz="2400">
                <a:solidFill>
                  <a:schemeClr val="accent2"/>
                </a:solidFill>
              </a:rPr>
              <a:t>SELECT</a:t>
            </a:r>
            <a:r>
              <a:rPr lang="en-US" altLang="en-US" sz="2400"/>
              <a:t> Product.maker</a:t>
            </a:r>
          </a:p>
          <a:p>
            <a:pPr>
              <a:spcBef>
                <a:spcPct val="0"/>
              </a:spcBef>
              <a:buFontTx/>
              <a:buNone/>
            </a:pPr>
            <a:r>
              <a:rPr lang="en-US" altLang="en-US" sz="2400"/>
              <a:t>                           </a:t>
            </a:r>
            <a:r>
              <a:rPr lang="en-US" altLang="en-US" sz="2400">
                <a:solidFill>
                  <a:schemeClr val="accent2"/>
                </a:solidFill>
              </a:rPr>
              <a:t>FROM</a:t>
            </a:r>
            <a:r>
              <a:rPr lang="en-US" altLang="en-US" sz="2400"/>
              <a:t>   Purchase , Product</a:t>
            </a:r>
          </a:p>
          <a:p>
            <a:pPr>
              <a:spcBef>
                <a:spcPct val="0"/>
              </a:spcBef>
              <a:buFontTx/>
              <a:buNone/>
            </a:pPr>
            <a:r>
              <a:rPr lang="en-US" altLang="en-US" sz="2400"/>
              <a:t>                           </a:t>
            </a:r>
            <a:r>
              <a:rPr lang="en-US" altLang="en-US" sz="2400">
                <a:solidFill>
                  <a:schemeClr val="accent2"/>
                </a:solidFill>
              </a:rPr>
              <a:t>WHERE</a:t>
            </a:r>
            <a:r>
              <a:rPr lang="en-US" altLang="en-US" sz="2400"/>
              <a:t> Product.pname=Purchase.product</a:t>
            </a:r>
          </a:p>
          <a:p>
            <a:pPr>
              <a:spcBef>
                <a:spcPct val="0"/>
              </a:spcBef>
              <a:buFontTx/>
              <a:buNone/>
            </a:pPr>
            <a:r>
              <a:rPr lang="en-US" altLang="en-US" sz="2400"/>
              <a:t>                                 AND Purchase .buyer = ‘Joe Blow‘);</a:t>
            </a:r>
          </a:p>
        </p:txBody>
      </p:sp>
      <p:sp>
        <p:nvSpPr>
          <p:cNvPr id="52228" name="Text Box 4">
            <a:extLst>
              <a:ext uri="{FF2B5EF4-FFF2-40B4-BE49-F238E27FC236}">
                <a16:creationId xmlns:a16="http://schemas.microsoft.com/office/drawing/2014/main" id="{2F69E280-F283-804F-B1EE-DB782D204B70}"/>
              </a:ext>
            </a:extLst>
          </p:cNvPr>
          <p:cNvSpPr txBox="1">
            <a:spLocks noChangeArrowheads="1"/>
          </p:cNvSpPr>
          <p:nvPr/>
        </p:nvSpPr>
        <p:spPr bwMode="auto">
          <a:xfrm>
            <a:off x="1976438" y="2971801"/>
            <a:ext cx="778931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Return cities where one can find companies that manufacture </a:t>
            </a:r>
            <a:br>
              <a:rPr lang="en-US" altLang="en-US" sz="2400"/>
            </a:br>
            <a:r>
              <a:rPr lang="en-US" altLang="en-US" sz="2400"/>
              <a:t>products bought by Joe Blow</a:t>
            </a:r>
          </a:p>
        </p:txBody>
      </p:sp>
      <p:sp>
        <p:nvSpPr>
          <p:cNvPr id="52229" name="Rectangle 5">
            <a:extLst>
              <a:ext uri="{FF2B5EF4-FFF2-40B4-BE49-F238E27FC236}">
                <a16:creationId xmlns:a16="http://schemas.microsoft.com/office/drawing/2014/main" id="{868628B5-C01B-8046-9A0B-2A9EE38B0A0B}"/>
              </a:ext>
            </a:extLst>
          </p:cNvPr>
          <p:cNvSpPr>
            <a:spLocks noChangeArrowheads="1"/>
          </p:cNvSpPr>
          <p:nvPr/>
        </p:nvSpPr>
        <p:spPr bwMode="auto">
          <a:xfrm>
            <a:off x="1981201" y="1600200"/>
            <a:ext cx="4232275" cy="1373188"/>
          </a:xfrm>
          <a:prstGeom prst="rect">
            <a:avLst/>
          </a:prstGeom>
          <a:noFill/>
          <a:ln>
            <a:noFill/>
          </a:ln>
          <a:effectLst/>
          <a:extLst>
            <a:ext uri="{909E8E84-426E-40DD-AFC4-6F175D3DCCD1}">
              <a14:hiddenFill xmlns:a14="http://schemas.microsoft.com/office/drawing/2010/main">
                <a:solidFill>
                  <a:srgbClr val="C0C0C0">
                    <a:alpha val="50195"/>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800">
                <a:solidFill>
                  <a:schemeClr val="accent2"/>
                </a:solidFill>
              </a:rPr>
              <a:t>Company(</a:t>
            </a:r>
            <a:r>
              <a:rPr lang="en-US" altLang="en-US" sz="2800" u="sng">
                <a:solidFill>
                  <a:schemeClr val="accent2"/>
                </a:solidFill>
              </a:rPr>
              <a:t>name</a:t>
            </a:r>
            <a:r>
              <a:rPr lang="en-US" altLang="en-US" sz="2800">
                <a:solidFill>
                  <a:schemeClr val="accent2"/>
                </a:solidFill>
              </a:rPr>
              <a:t>, city)</a:t>
            </a:r>
            <a:br>
              <a:rPr lang="en-US" altLang="en-US" sz="2800">
                <a:solidFill>
                  <a:schemeClr val="accent2"/>
                </a:solidFill>
              </a:rPr>
            </a:br>
            <a:r>
              <a:rPr lang="en-US" altLang="en-US" sz="2800">
                <a:solidFill>
                  <a:schemeClr val="accent2"/>
                </a:solidFill>
              </a:rPr>
              <a:t>Product(</a:t>
            </a:r>
            <a:r>
              <a:rPr lang="en-US" altLang="en-US" sz="2800" u="sng">
                <a:solidFill>
                  <a:schemeClr val="accent2"/>
                </a:solidFill>
              </a:rPr>
              <a:t>pname</a:t>
            </a:r>
            <a:r>
              <a:rPr lang="en-US" altLang="en-US" sz="2800">
                <a:solidFill>
                  <a:schemeClr val="accent2"/>
                </a:solidFill>
              </a:rPr>
              <a:t>, maker)</a:t>
            </a:r>
            <a:br>
              <a:rPr lang="en-US" altLang="en-US" sz="2800">
                <a:solidFill>
                  <a:schemeClr val="accent2"/>
                </a:solidFill>
              </a:rPr>
            </a:br>
            <a:r>
              <a:rPr lang="en-US" altLang="en-US" sz="2800">
                <a:solidFill>
                  <a:schemeClr val="accent2"/>
                </a:solidFill>
              </a:rPr>
              <a:t>Purchase(</a:t>
            </a:r>
            <a:r>
              <a:rPr lang="en-US" altLang="en-US" sz="2800" u="sng">
                <a:solidFill>
                  <a:schemeClr val="accent2"/>
                </a:solidFill>
              </a:rPr>
              <a:t>id</a:t>
            </a:r>
            <a:r>
              <a:rPr lang="en-US" altLang="en-US" sz="2800">
                <a:solidFill>
                  <a:schemeClr val="accent2"/>
                </a:solidFill>
              </a:rPr>
              <a:t>, product, buyer)</a:t>
            </a:r>
          </a:p>
        </p:txBody>
      </p:sp>
    </p:spTree>
    <p:extLst>
      <p:ext uri="{BB962C8B-B14F-4D97-AF65-F5344CB8AC3E}">
        <p14:creationId xmlns:p14="http://schemas.microsoft.com/office/powerpoint/2010/main" val="2008406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3D9A3899-842D-6B4A-A53A-56A818BA8790}"/>
              </a:ext>
            </a:extLst>
          </p:cNvPr>
          <p:cNvSpPr>
            <a:spLocks noGrp="1" noChangeArrowheads="1"/>
          </p:cNvSpPr>
          <p:nvPr>
            <p:ph type="title"/>
          </p:nvPr>
        </p:nvSpPr>
        <p:spPr/>
        <p:txBody>
          <a:bodyPr/>
          <a:lstStyle/>
          <a:p>
            <a:pPr eaLnBrk="1" hangingPunct="1"/>
            <a:r>
              <a:rPr lang="en-US" altLang="en-US"/>
              <a:t>Removing Duplicates</a:t>
            </a:r>
          </a:p>
        </p:txBody>
      </p:sp>
      <p:sp>
        <p:nvSpPr>
          <p:cNvPr id="56323" name="Text Box 3">
            <a:extLst>
              <a:ext uri="{FF2B5EF4-FFF2-40B4-BE49-F238E27FC236}">
                <a16:creationId xmlns:a16="http://schemas.microsoft.com/office/drawing/2014/main" id="{E166E462-30B7-614D-85AF-F32578B12971}"/>
              </a:ext>
            </a:extLst>
          </p:cNvPr>
          <p:cNvSpPr txBox="1">
            <a:spLocks noChangeArrowheads="1"/>
          </p:cNvSpPr>
          <p:nvPr/>
        </p:nvSpPr>
        <p:spPr bwMode="auto">
          <a:xfrm>
            <a:off x="8839200" y="4800601"/>
            <a:ext cx="146386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t>Now</a:t>
            </a:r>
          </a:p>
          <a:p>
            <a:pPr eaLnBrk="1" hangingPunct="1">
              <a:spcBef>
                <a:spcPct val="0"/>
              </a:spcBef>
              <a:buFontTx/>
              <a:buNone/>
            </a:pPr>
            <a:r>
              <a:rPr lang="en-US" altLang="en-US" sz="2400"/>
              <a:t>they are </a:t>
            </a:r>
          </a:p>
          <a:p>
            <a:pPr eaLnBrk="1" hangingPunct="1">
              <a:spcBef>
                <a:spcPct val="0"/>
              </a:spcBef>
              <a:buFontTx/>
              <a:buNone/>
            </a:pPr>
            <a:r>
              <a:rPr lang="en-US" altLang="en-US" sz="2400"/>
              <a:t>equivalent</a:t>
            </a:r>
          </a:p>
        </p:txBody>
      </p:sp>
      <p:sp>
        <p:nvSpPr>
          <p:cNvPr id="56324" name="Text Box 4">
            <a:extLst>
              <a:ext uri="{FF2B5EF4-FFF2-40B4-BE49-F238E27FC236}">
                <a16:creationId xmlns:a16="http://schemas.microsoft.com/office/drawing/2014/main" id="{59E6F609-B866-9A44-BCDC-6E2C7071CB92}"/>
              </a:ext>
            </a:extLst>
          </p:cNvPr>
          <p:cNvSpPr txBox="1">
            <a:spLocks noChangeArrowheads="1"/>
          </p:cNvSpPr>
          <p:nvPr/>
        </p:nvSpPr>
        <p:spPr bwMode="auto">
          <a:xfrm>
            <a:off x="2133600" y="1676401"/>
            <a:ext cx="7526338" cy="2657475"/>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 </a:t>
            </a:r>
            <a:r>
              <a:rPr lang="en-US" altLang="en-US" sz="2400">
                <a:solidFill>
                  <a:schemeClr val="accent2"/>
                </a:solidFill>
              </a:rPr>
              <a:t>SELECT</a:t>
            </a:r>
            <a:r>
              <a:rPr lang="en-US" altLang="en-US" sz="2400"/>
              <a:t> </a:t>
            </a:r>
            <a:r>
              <a:rPr lang="en-US" altLang="en-US" sz="2400">
                <a:solidFill>
                  <a:srgbClr val="FF0066"/>
                </a:solidFill>
              </a:rPr>
              <a:t>DISTINCT</a:t>
            </a:r>
            <a:r>
              <a:rPr lang="en-US" altLang="en-US" sz="2400"/>
              <a:t> Company.city</a:t>
            </a:r>
          </a:p>
          <a:p>
            <a:pPr>
              <a:spcBef>
                <a:spcPct val="0"/>
              </a:spcBef>
              <a:buFontTx/>
              <a:buNone/>
            </a:pPr>
            <a:r>
              <a:rPr lang="en-US" altLang="en-US" sz="2400"/>
              <a:t> </a:t>
            </a:r>
            <a:r>
              <a:rPr lang="en-US" altLang="en-US" sz="2400">
                <a:solidFill>
                  <a:schemeClr val="accent2"/>
                </a:solidFill>
              </a:rPr>
              <a:t>FROM</a:t>
            </a:r>
            <a:r>
              <a:rPr lang="en-US" altLang="en-US" sz="2400"/>
              <a:t>     Company</a:t>
            </a:r>
          </a:p>
          <a:p>
            <a:pPr>
              <a:spcBef>
                <a:spcPct val="0"/>
              </a:spcBef>
              <a:buFontTx/>
              <a:buNone/>
            </a:pPr>
            <a:r>
              <a:rPr lang="en-US" altLang="en-US" sz="2400"/>
              <a:t> </a:t>
            </a:r>
            <a:r>
              <a:rPr lang="en-US" altLang="en-US" sz="2400">
                <a:solidFill>
                  <a:schemeClr val="accent2"/>
                </a:solidFill>
              </a:rPr>
              <a:t>WHERE</a:t>
            </a:r>
            <a:r>
              <a:rPr lang="en-US" altLang="en-US" sz="2400"/>
              <a:t>  Company.name  </a:t>
            </a:r>
            <a:r>
              <a:rPr lang="en-US" altLang="en-US" sz="2400">
                <a:solidFill>
                  <a:srgbClr val="FF0066"/>
                </a:solidFill>
              </a:rPr>
              <a:t>IN</a:t>
            </a:r>
            <a:endParaRPr lang="en-US" altLang="en-US" sz="2400"/>
          </a:p>
          <a:p>
            <a:pPr>
              <a:spcBef>
                <a:spcPct val="0"/>
              </a:spcBef>
              <a:buFontTx/>
              <a:buNone/>
            </a:pPr>
            <a:r>
              <a:rPr lang="en-US" altLang="en-US" sz="2400"/>
              <a:t>                         (</a:t>
            </a:r>
            <a:r>
              <a:rPr lang="en-US" altLang="en-US" sz="2400">
                <a:solidFill>
                  <a:schemeClr val="accent2"/>
                </a:solidFill>
              </a:rPr>
              <a:t>SELECT</a:t>
            </a:r>
            <a:r>
              <a:rPr lang="en-US" altLang="en-US" sz="2400"/>
              <a:t> Product.maker</a:t>
            </a:r>
          </a:p>
          <a:p>
            <a:pPr>
              <a:spcBef>
                <a:spcPct val="0"/>
              </a:spcBef>
              <a:buFontTx/>
              <a:buNone/>
            </a:pPr>
            <a:r>
              <a:rPr lang="en-US" altLang="en-US" sz="2400"/>
              <a:t>                           </a:t>
            </a:r>
            <a:r>
              <a:rPr lang="en-US" altLang="en-US" sz="2400">
                <a:solidFill>
                  <a:schemeClr val="accent2"/>
                </a:solidFill>
              </a:rPr>
              <a:t>FROM</a:t>
            </a:r>
            <a:r>
              <a:rPr lang="en-US" altLang="en-US" sz="2400"/>
              <a:t>   Purchase , Product</a:t>
            </a:r>
          </a:p>
          <a:p>
            <a:pPr>
              <a:spcBef>
                <a:spcPct val="0"/>
              </a:spcBef>
              <a:buFontTx/>
              <a:buNone/>
            </a:pPr>
            <a:r>
              <a:rPr lang="en-US" altLang="en-US" sz="2400"/>
              <a:t>                           </a:t>
            </a:r>
            <a:r>
              <a:rPr lang="en-US" altLang="en-US" sz="2400">
                <a:solidFill>
                  <a:schemeClr val="accent2"/>
                </a:solidFill>
              </a:rPr>
              <a:t>WHERE</a:t>
            </a:r>
            <a:r>
              <a:rPr lang="en-US" altLang="en-US" sz="2400"/>
              <a:t> Product.pname=Purchase.product</a:t>
            </a:r>
          </a:p>
          <a:p>
            <a:pPr>
              <a:spcBef>
                <a:spcPct val="0"/>
              </a:spcBef>
              <a:buFontTx/>
              <a:buNone/>
            </a:pPr>
            <a:r>
              <a:rPr lang="en-US" altLang="en-US" sz="2400"/>
              <a:t>                                 AND Purchase .buyer = ‘Joe Blow‘);</a:t>
            </a:r>
          </a:p>
        </p:txBody>
      </p:sp>
      <p:sp>
        <p:nvSpPr>
          <p:cNvPr id="56325" name="Text Box 5">
            <a:extLst>
              <a:ext uri="{FF2B5EF4-FFF2-40B4-BE49-F238E27FC236}">
                <a16:creationId xmlns:a16="http://schemas.microsoft.com/office/drawing/2014/main" id="{FF5C9D6B-B8A1-1140-A8ED-E45DFD2E25A9}"/>
              </a:ext>
            </a:extLst>
          </p:cNvPr>
          <p:cNvSpPr txBox="1">
            <a:spLocks noChangeArrowheads="1"/>
          </p:cNvSpPr>
          <p:nvPr/>
        </p:nvSpPr>
        <p:spPr bwMode="auto">
          <a:xfrm>
            <a:off x="2209801" y="4648201"/>
            <a:ext cx="6418263" cy="1927225"/>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 </a:t>
            </a:r>
            <a:r>
              <a:rPr lang="en-US" altLang="en-US" sz="2400">
                <a:solidFill>
                  <a:schemeClr val="accent2"/>
                </a:solidFill>
              </a:rPr>
              <a:t>SELECT</a:t>
            </a:r>
            <a:r>
              <a:rPr lang="en-US" altLang="en-US" sz="2400"/>
              <a:t> </a:t>
            </a:r>
            <a:r>
              <a:rPr lang="en-US" altLang="en-US" sz="2400">
                <a:solidFill>
                  <a:srgbClr val="FF0066"/>
                </a:solidFill>
              </a:rPr>
              <a:t>DISTINCT</a:t>
            </a:r>
            <a:r>
              <a:rPr lang="en-US" altLang="en-US" sz="2400"/>
              <a:t> Company.city</a:t>
            </a:r>
          </a:p>
          <a:p>
            <a:pPr>
              <a:spcBef>
                <a:spcPct val="0"/>
              </a:spcBef>
              <a:buFontTx/>
              <a:buNone/>
            </a:pPr>
            <a:r>
              <a:rPr lang="en-US" altLang="en-US" sz="2400"/>
              <a:t> </a:t>
            </a:r>
            <a:r>
              <a:rPr lang="en-US" altLang="en-US" sz="2400">
                <a:solidFill>
                  <a:schemeClr val="accent2"/>
                </a:solidFill>
              </a:rPr>
              <a:t>FROM</a:t>
            </a:r>
            <a:r>
              <a:rPr lang="en-US" altLang="en-US" sz="2400"/>
              <a:t>      Company, Product, Purchase</a:t>
            </a:r>
          </a:p>
          <a:p>
            <a:pPr>
              <a:spcBef>
                <a:spcPct val="0"/>
              </a:spcBef>
              <a:buFontTx/>
              <a:buNone/>
            </a:pPr>
            <a:r>
              <a:rPr lang="en-US" altLang="en-US" sz="2400"/>
              <a:t> </a:t>
            </a:r>
            <a:r>
              <a:rPr lang="en-US" altLang="en-US" sz="2400">
                <a:solidFill>
                  <a:schemeClr val="accent2"/>
                </a:solidFill>
              </a:rPr>
              <a:t>WHERE</a:t>
            </a:r>
            <a:r>
              <a:rPr lang="en-US" altLang="en-US" sz="2400"/>
              <a:t>   Company.name= Product.maker</a:t>
            </a:r>
          </a:p>
          <a:p>
            <a:pPr>
              <a:spcBef>
                <a:spcPct val="0"/>
              </a:spcBef>
              <a:buFontTx/>
              <a:buNone/>
            </a:pPr>
            <a:r>
              <a:rPr lang="en-US" altLang="en-US" sz="2400"/>
              <a:t>              AND  Product.pname  = Purchase.product</a:t>
            </a:r>
          </a:p>
          <a:p>
            <a:pPr>
              <a:spcBef>
                <a:spcPct val="0"/>
              </a:spcBef>
              <a:buFontTx/>
              <a:buNone/>
            </a:pPr>
            <a:r>
              <a:rPr lang="en-US" altLang="en-US" sz="2400"/>
              <a:t>              AND  Purchase.buyer = ‘Joe Blow’</a:t>
            </a:r>
          </a:p>
        </p:txBody>
      </p:sp>
    </p:spTree>
    <p:extLst>
      <p:ext uri="{BB962C8B-B14F-4D97-AF65-F5344CB8AC3E}">
        <p14:creationId xmlns:p14="http://schemas.microsoft.com/office/powerpoint/2010/main" val="3509399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09ECC1A2-62FB-BC41-992E-B46D72C97583}"/>
              </a:ext>
            </a:extLst>
          </p:cNvPr>
          <p:cNvSpPr>
            <a:spLocks noGrp="1" noChangeArrowheads="1"/>
          </p:cNvSpPr>
          <p:nvPr>
            <p:ph type="title"/>
          </p:nvPr>
        </p:nvSpPr>
        <p:spPr/>
        <p:txBody>
          <a:bodyPr/>
          <a:lstStyle/>
          <a:p>
            <a:pPr eaLnBrk="1" hangingPunct="1"/>
            <a:r>
              <a:rPr lang="en-US" altLang="en-US"/>
              <a:t>Correlated Queries</a:t>
            </a:r>
          </a:p>
        </p:txBody>
      </p:sp>
      <p:sp>
        <p:nvSpPr>
          <p:cNvPr id="64515" name="Text Box 3">
            <a:extLst>
              <a:ext uri="{FF2B5EF4-FFF2-40B4-BE49-F238E27FC236}">
                <a16:creationId xmlns:a16="http://schemas.microsoft.com/office/drawing/2014/main" id="{2A8079B8-151F-164C-9BAE-F60FDDD3148D}"/>
              </a:ext>
            </a:extLst>
          </p:cNvPr>
          <p:cNvSpPr txBox="1">
            <a:spLocks noChangeArrowheads="1"/>
          </p:cNvSpPr>
          <p:nvPr/>
        </p:nvSpPr>
        <p:spPr bwMode="auto">
          <a:xfrm>
            <a:off x="2819401" y="3276600"/>
            <a:ext cx="5554663" cy="229235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 </a:t>
            </a:r>
            <a:r>
              <a:rPr lang="en-US" altLang="en-US" sz="2400">
                <a:solidFill>
                  <a:schemeClr val="accent2"/>
                </a:solidFill>
              </a:rPr>
              <a:t>SELECT</a:t>
            </a:r>
            <a:r>
              <a:rPr lang="en-US" altLang="en-US" sz="2400"/>
              <a:t> </a:t>
            </a:r>
            <a:r>
              <a:rPr lang="en-US" altLang="en-US" sz="2400">
                <a:solidFill>
                  <a:schemeClr val="accent2"/>
                </a:solidFill>
              </a:rPr>
              <a:t>DISTINCT</a:t>
            </a:r>
            <a:r>
              <a:rPr lang="en-US" altLang="en-US" sz="2400"/>
              <a:t> title</a:t>
            </a:r>
          </a:p>
          <a:p>
            <a:pPr>
              <a:spcBef>
                <a:spcPct val="0"/>
              </a:spcBef>
              <a:buFontTx/>
              <a:buNone/>
            </a:pPr>
            <a:r>
              <a:rPr lang="en-US" altLang="en-US" sz="2400"/>
              <a:t> </a:t>
            </a:r>
            <a:r>
              <a:rPr lang="en-US" altLang="en-US" sz="2400">
                <a:solidFill>
                  <a:schemeClr val="accent2"/>
                </a:solidFill>
              </a:rPr>
              <a:t>FROM</a:t>
            </a:r>
            <a:r>
              <a:rPr lang="en-US" altLang="en-US" sz="2400"/>
              <a:t>   Movie AS </a:t>
            </a:r>
            <a:r>
              <a:rPr lang="en-US" altLang="en-US" sz="2400">
                <a:solidFill>
                  <a:srgbClr val="FF5050"/>
                </a:solidFill>
              </a:rPr>
              <a:t>x</a:t>
            </a:r>
          </a:p>
          <a:p>
            <a:pPr>
              <a:spcBef>
                <a:spcPct val="0"/>
              </a:spcBef>
              <a:buFontTx/>
              <a:buNone/>
            </a:pPr>
            <a:r>
              <a:rPr lang="en-US" altLang="en-US" sz="2400"/>
              <a:t> </a:t>
            </a:r>
            <a:r>
              <a:rPr lang="en-US" altLang="en-US" sz="2400">
                <a:solidFill>
                  <a:schemeClr val="accent2"/>
                </a:solidFill>
              </a:rPr>
              <a:t>WHERE</a:t>
            </a:r>
            <a:r>
              <a:rPr lang="en-US" altLang="en-US" sz="2400"/>
              <a:t>  year &lt;&gt; </a:t>
            </a:r>
            <a:r>
              <a:rPr lang="en-US" altLang="en-US" sz="2400">
                <a:solidFill>
                  <a:schemeClr val="accent2"/>
                </a:solidFill>
              </a:rPr>
              <a:t>ANY</a:t>
            </a:r>
            <a:r>
              <a:rPr lang="en-US" altLang="en-US" sz="2400"/>
              <a:t>  </a:t>
            </a:r>
          </a:p>
          <a:p>
            <a:pPr>
              <a:spcBef>
                <a:spcPct val="0"/>
              </a:spcBef>
              <a:buFontTx/>
              <a:buNone/>
            </a:pPr>
            <a:r>
              <a:rPr lang="en-US" altLang="en-US" sz="2400"/>
              <a:t>                             (</a:t>
            </a:r>
            <a:r>
              <a:rPr lang="en-US" altLang="en-US" sz="2400">
                <a:solidFill>
                  <a:schemeClr val="accent2"/>
                </a:solidFill>
              </a:rPr>
              <a:t>SELECT</a:t>
            </a:r>
            <a:r>
              <a:rPr lang="en-US" altLang="en-US" sz="2400"/>
              <a:t>  year</a:t>
            </a:r>
          </a:p>
          <a:p>
            <a:pPr>
              <a:spcBef>
                <a:spcPct val="0"/>
              </a:spcBef>
              <a:buFontTx/>
              <a:buNone/>
            </a:pPr>
            <a:r>
              <a:rPr lang="en-US" altLang="en-US" sz="2400"/>
              <a:t>                               </a:t>
            </a:r>
            <a:r>
              <a:rPr lang="en-US" altLang="en-US" sz="2400">
                <a:solidFill>
                  <a:schemeClr val="accent2"/>
                </a:solidFill>
              </a:rPr>
              <a:t>FROM</a:t>
            </a:r>
            <a:r>
              <a:rPr lang="en-US" altLang="en-US" sz="2400"/>
              <a:t>    Movie</a:t>
            </a:r>
          </a:p>
          <a:p>
            <a:pPr>
              <a:spcBef>
                <a:spcPct val="0"/>
              </a:spcBef>
              <a:buFontTx/>
              <a:buNone/>
            </a:pPr>
            <a:r>
              <a:rPr lang="en-US" altLang="en-US" sz="2400"/>
              <a:t>                               </a:t>
            </a:r>
            <a:r>
              <a:rPr lang="en-US" altLang="en-US" sz="2400">
                <a:solidFill>
                  <a:schemeClr val="accent2"/>
                </a:solidFill>
              </a:rPr>
              <a:t>WHERE</a:t>
            </a:r>
            <a:r>
              <a:rPr lang="en-US" altLang="en-US" sz="2400"/>
              <a:t>  title =  </a:t>
            </a:r>
            <a:r>
              <a:rPr lang="en-US" altLang="en-US" sz="2400">
                <a:solidFill>
                  <a:srgbClr val="FF5050"/>
                </a:solidFill>
              </a:rPr>
              <a:t>x</a:t>
            </a:r>
            <a:r>
              <a:rPr lang="en-US" altLang="en-US" sz="2400"/>
              <a:t>.title);</a:t>
            </a:r>
          </a:p>
        </p:txBody>
      </p:sp>
      <p:sp>
        <p:nvSpPr>
          <p:cNvPr id="64516" name="Text Box 4">
            <a:extLst>
              <a:ext uri="{FF2B5EF4-FFF2-40B4-BE49-F238E27FC236}">
                <a16:creationId xmlns:a16="http://schemas.microsoft.com/office/drawing/2014/main" id="{7C0285D1-B61F-5D48-80E1-EC65BC41399D}"/>
              </a:ext>
            </a:extLst>
          </p:cNvPr>
          <p:cNvSpPr txBox="1">
            <a:spLocks noChangeArrowheads="1"/>
          </p:cNvSpPr>
          <p:nvPr/>
        </p:nvSpPr>
        <p:spPr bwMode="auto">
          <a:xfrm>
            <a:off x="2133601" y="1828801"/>
            <a:ext cx="650370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    </a:t>
            </a:r>
            <a:r>
              <a:rPr lang="en-US" altLang="en-US" sz="2400">
                <a:solidFill>
                  <a:schemeClr val="accent2"/>
                </a:solidFill>
              </a:rPr>
              <a:t>Movie (</a:t>
            </a:r>
            <a:r>
              <a:rPr lang="en-US" altLang="en-US" sz="2400" u="sng">
                <a:solidFill>
                  <a:schemeClr val="accent2"/>
                </a:solidFill>
              </a:rPr>
              <a:t>title,  year</a:t>
            </a:r>
            <a:r>
              <a:rPr lang="en-US" altLang="en-US" sz="2400">
                <a:solidFill>
                  <a:schemeClr val="accent2"/>
                </a:solidFill>
              </a:rPr>
              <a:t>,  director, length)</a:t>
            </a:r>
          </a:p>
          <a:p>
            <a:pPr>
              <a:spcBef>
                <a:spcPct val="0"/>
              </a:spcBef>
              <a:buFontTx/>
              <a:buNone/>
            </a:pPr>
            <a:r>
              <a:rPr lang="en-US" altLang="en-US" sz="2400"/>
              <a:t>    Find movies whose title appears more than once.</a:t>
            </a:r>
          </a:p>
        </p:txBody>
      </p:sp>
      <p:sp>
        <p:nvSpPr>
          <p:cNvPr id="64517" name="Text Box 5">
            <a:extLst>
              <a:ext uri="{FF2B5EF4-FFF2-40B4-BE49-F238E27FC236}">
                <a16:creationId xmlns:a16="http://schemas.microsoft.com/office/drawing/2014/main" id="{A7C201A6-DBB1-9845-8012-D997357E61E2}"/>
              </a:ext>
            </a:extLst>
          </p:cNvPr>
          <p:cNvSpPr txBox="1">
            <a:spLocks noChangeArrowheads="1"/>
          </p:cNvSpPr>
          <p:nvPr/>
        </p:nvSpPr>
        <p:spPr bwMode="auto">
          <a:xfrm>
            <a:off x="1524001" y="5867400"/>
            <a:ext cx="89455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Note (1) scope of variables (2) this can still be expressed as single SFW</a:t>
            </a:r>
          </a:p>
        </p:txBody>
      </p:sp>
      <p:sp>
        <p:nvSpPr>
          <p:cNvPr id="64518" name="Oval 6">
            <a:extLst>
              <a:ext uri="{FF2B5EF4-FFF2-40B4-BE49-F238E27FC236}">
                <a16:creationId xmlns:a16="http://schemas.microsoft.com/office/drawing/2014/main" id="{6E8498F4-0ADC-5948-A853-E4542FF03939}"/>
              </a:ext>
            </a:extLst>
          </p:cNvPr>
          <p:cNvSpPr>
            <a:spLocks noChangeArrowheads="1"/>
          </p:cNvSpPr>
          <p:nvPr/>
        </p:nvSpPr>
        <p:spPr bwMode="auto">
          <a:xfrm>
            <a:off x="8458200" y="2438400"/>
            <a:ext cx="1524000" cy="762000"/>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t>correlation</a:t>
            </a:r>
          </a:p>
        </p:txBody>
      </p:sp>
      <p:sp>
        <p:nvSpPr>
          <p:cNvPr id="64519" name="Line 7">
            <a:extLst>
              <a:ext uri="{FF2B5EF4-FFF2-40B4-BE49-F238E27FC236}">
                <a16:creationId xmlns:a16="http://schemas.microsoft.com/office/drawing/2014/main" id="{E9C02E2E-5A6E-DD4A-971B-ACABE89363C1}"/>
              </a:ext>
            </a:extLst>
          </p:cNvPr>
          <p:cNvSpPr>
            <a:spLocks noChangeShapeType="1"/>
          </p:cNvSpPr>
          <p:nvPr/>
        </p:nvSpPr>
        <p:spPr bwMode="auto">
          <a:xfrm flipH="1">
            <a:off x="6019800" y="2895600"/>
            <a:ext cx="24384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20" name="Line 8">
            <a:extLst>
              <a:ext uri="{FF2B5EF4-FFF2-40B4-BE49-F238E27FC236}">
                <a16:creationId xmlns:a16="http://schemas.microsoft.com/office/drawing/2014/main" id="{12CA5842-736E-E24D-8B79-D4BF7DD199AF}"/>
              </a:ext>
            </a:extLst>
          </p:cNvPr>
          <p:cNvSpPr>
            <a:spLocks noChangeShapeType="1"/>
          </p:cNvSpPr>
          <p:nvPr/>
        </p:nvSpPr>
        <p:spPr bwMode="auto">
          <a:xfrm flipH="1">
            <a:off x="7391400" y="3200400"/>
            <a:ext cx="1600200" cy="2057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972463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a:t>
            </a:r>
          </a:p>
        </p:txBody>
      </p:sp>
      <p:sp>
        <p:nvSpPr>
          <p:cNvPr id="3" name="Content Placeholder 2"/>
          <p:cNvSpPr>
            <a:spLocks noGrp="1"/>
          </p:cNvSpPr>
          <p:nvPr>
            <p:ph idx="1"/>
          </p:nvPr>
        </p:nvSpPr>
        <p:spPr/>
        <p:txBody>
          <a:bodyPr/>
          <a:lstStyle/>
          <a:p>
            <a:r>
              <a:rPr lang="en-US" dirty="0"/>
              <a:t>Solution of HW1 and HW2</a:t>
            </a:r>
          </a:p>
          <a:p>
            <a:r>
              <a:rPr lang="en-US" dirty="0"/>
              <a:t>Review of SQL</a:t>
            </a:r>
          </a:p>
        </p:txBody>
      </p:sp>
    </p:spTree>
    <p:extLst>
      <p:ext uri="{BB962C8B-B14F-4D97-AF65-F5344CB8AC3E}">
        <p14:creationId xmlns:p14="http://schemas.microsoft.com/office/powerpoint/2010/main" val="5813145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6E8A01ED-45C2-214D-A2E2-61396D46BB5A}"/>
              </a:ext>
            </a:extLst>
          </p:cNvPr>
          <p:cNvSpPr>
            <a:spLocks noGrp="1" noChangeArrowheads="1"/>
          </p:cNvSpPr>
          <p:nvPr>
            <p:ph type="title"/>
          </p:nvPr>
        </p:nvSpPr>
        <p:spPr/>
        <p:txBody>
          <a:bodyPr/>
          <a:lstStyle/>
          <a:p>
            <a:pPr eaLnBrk="1" hangingPunct="1"/>
            <a:r>
              <a:rPr lang="en-US" altLang="en-US"/>
              <a:t>Complex Correlated Query</a:t>
            </a:r>
          </a:p>
        </p:txBody>
      </p:sp>
      <p:sp>
        <p:nvSpPr>
          <p:cNvPr id="66563" name="Rectangle 3">
            <a:extLst>
              <a:ext uri="{FF2B5EF4-FFF2-40B4-BE49-F238E27FC236}">
                <a16:creationId xmlns:a16="http://schemas.microsoft.com/office/drawing/2014/main" id="{D7684C81-6BBD-8D4E-B226-BF9DD9FFF515}"/>
              </a:ext>
            </a:extLst>
          </p:cNvPr>
          <p:cNvSpPr>
            <a:spLocks noGrp="1" noChangeArrowheads="1"/>
          </p:cNvSpPr>
          <p:nvPr>
            <p:ph type="body" idx="1"/>
          </p:nvPr>
        </p:nvSpPr>
        <p:spPr>
          <a:xfrm>
            <a:off x="1752600" y="1981200"/>
            <a:ext cx="8686800" cy="4114800"/>
          </a:xfrm>
        </p:spPr>
        <p:txBody>
          <a:bodyPr/>
          <a:lstStyle/>
          <a:p>
            <a:pPr>
              <a:lnSpc>
                <a:spcPct val="90000"/>
              </a:lnSpc>
              <a:spcBef>
                <a:spcPct val="0"/>
              </a:spcBef>
              <a:buFontTx/>
              <a:buNone/>
            </a:pPr>
            <a:r>
              <a:rPr lang="en-US" altLang="en-US" sz="2400">
                <a:solidFill>
                  <a:schemeClr val="accent2"/>
                </a:solidFill>
              </a:rPr>
              <a:t>Product ( pname,  price, category, maker, year)</a:t>
            </a:r>
          </a:p>
          <a:p>
            <a:pPr eaLnBrk="1" hangingPunct="1">
              <a:lnSpc>
                <a:spcPct val="90000"/>
              </a:lnSpc>
            </a:pPr>
            <a:r>
              <a:rPr lang="en-US" altLang="en-US" sz="2400"/>
              <a:t>Find products (and their manufacturers) that are more expensive than all products made by the same manufacturer before 1972</a:t>
            </a:r>
          </a:p>
          <a:p>
            <a:pPr>
              <a:lnSpc>
                <a:spcPct val="90000"/>
              </a:lnSpc>
              <a:spcBef>
                <a:spcPct val="0"/>
              </a:spcBef>
              <a:buFontTx/>
              <a:buNone/>
            </a:pPr>
            <a:endParaRPr lang="en-US" altLang="en-US" sz="2400">
              <a:solidFill>
                <a:schemeClr val="accent2"/>
              </a:solidFill>
            </a:endParaRPr>
          </a:p>
          <a:p>
            <a:pPr>
              <a:lnSpc>
                <a:spcPct val="90000"/>
              </a:lnSpc>
              <a:spcBef>
                <a:spcPct val="0"/>
              </a:spcBef>
              <a:buFontTx/>
              <a:buNone/>
            </a:pPr>
            <a:endParaRPr lang="en-US" altLang="en-US" sz="2400"/>
          </a:p>
          <a:p>
            <a:pPr>
              <a:lnSpc>
                <a:spcPct val="90000"/>
              </a:lnSpc>
              <a:spcBef>
                <a:spcPct val="0"/>
              </a:spcBef>
              <a:buFontTx/>
              <a:buNone/>
            </a:pPr>
            <a:endParaRPr lang="en-US" altLang="en-US" sz="2400"/>
          </a:p>
          <a:p>
            <a:pPr>
              <a:lnSpc>
                <a:spcPct val="90000"/>
              </a:lnSpc>
              <a:spcBef>
                <a:spcPct val="0"/>
              </a:spcBef>
              <a:buFontTx/>
              <a:buNone/>
            </a:pPr>
            <a:endParaRPr lang="en-US" altLang="en-US" sz="2400"/>
          </a:p>
          <a:p>
            <a:pPr>
              <a:lnSpc>
                <a:spcPct val="90000"/>
              </a:lnSpc>
              <a:spcBef>
                <a:spcPct val="0"/>
              </a:spcBef>
              <a:buFontTx/>
              <a:buNone/>
            </a:pPr>
            <a:endParaRPr lang="en-US" altLang="en-US" sz="2400"/>
          </a:p>
          <a:p>
            <a:pPr>
              <a:lnSpc>
                <a:spcPct val="90000"/>
              </a:lnSpc>
              <a:spcBef>
                <a:spcPct val="0"/>
              </a:spcBef>
              <a:buFontTx/>
              <a:buNone/>
            </a:pPr>
            <a:endParaRPr lang="en-US" altLang="en-US" sz="2400">
              <a:solidFill>
                <a:srgbClr val="FF5050"/>
              </a:solidFill>
            </a:endParaRPr>
          </a:p>
          <a:p>
            <a:pPr>
              <a:lnSpc>
                <a:spcPct val="90000"/>
              </a:lnSpc>
              <a:spcBef>
                <a:spcPct val="0"/>
              </a:spcBef>
              <a:buFontTx/>
              <a:buNone/>
            </a:pPr>
            <a:endParaRPr lang="en-US" altLang="en-US" sz="2400">
              <a:solidFill>
                <a:srgbClr val="FF5050"/>
              </a:solidFill>
            </a:endParaRPr>
          </a:p>
          <a:p>
            <a:pPr>
              <a:lnSpc>
                <a:spcPct val="90000"/>
              </a:lnSpc>
              <a:spcBef>
                <a:spcPct val="0"/>
              </a:spcBef>
              <a:buFontTx/>
              <a:buNone/>
            </a:pPr>
            <a:r>
              <a:rPr lang="en-US" altLang="en-US" sz="2400">
                <a:solidFill>
                  <a:srgbClr val="FF5050"/>
                </a:solidFill>
              </a:rPr>
              <a:t>Very powerful ! Also much harder to optimize.</a:t>
            </a:r>
          </a:p>
        </p:txBody>
      </p:sp>
      <p:sp>
        <p:nvSpPr>
          <p:cNvPr id="66564" name="Rectangle 4">
            <a:extLst>
              <a:ext uri="{FF2B5EF4-FFF2-40B4-BE49-F238E27FC236}">
                <a16:creationId xmlns:a16="http://schemas.microsoft.com/office/drawing/2014/main" id="{54EE6AC3-E884-FC4D-BFD8-8A012DDF0F03}"/>
              </a:ext>
            </a:extLst>
          </p:cNvPr>
          <p:cNvSpPr>
            <a:spLocks noChangeArrowheads="1"/>
          </p:cNvSpPr>
          <p:nvPr/>
        </p:nvSpPr>
        <p:spPr bwMode="auto">
          <a:xfrm>
            <a:off x="1828801" y="3505200"/>
            <a:ext cx="7921625" cy="1474788"/>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90000"/>
              </a:lnSpc>
              <a:spcBef>
                <a:spcPct val="0"/>
              </a:spcBef>
              <a:buFontTx/>
              <a:buNone/>
            </a:pPr>
            <a:r>
              <a:rPr lang="en-US" altLang="en-US" sz="2000">
                <a:solidFill>
                  <a:schemeClr val="accent2"/>
                </a:solidFill>
              </a:rPr>
              <a:t>SELECT DISTINCT</a:t>
            </a:r>
            <a:r>
              <a:rPr lang="en-US" altLang="en-US" sz="2000"/>
              <a:t>  pname, maker</a:t>
            </a:r>
          </a:p>
          <a:p>
            <a:pPr>
              <a:lnSpc>
                <a:spcPct val="90000"/>
              </a:lnSpc>
              <a:spcBef>
                <a:spcPct val="0"/>
              </a:spcBef>
              <a:buFontTx/>
              <a:buNone/>
            </a:pPr>
            <a:r>
              <a:rPr lang="en-US" altLang="en-US" sz="2000">
                <a:solidFill>
                  <a:schemeClr val="accent2"/>
                </a:solidFill>
              </a:rPr>
              <a:t>FROM</a:t>
            </a:r>
            <a:r>
              <a:rPr lang="en-US" altLang="en-US" sz="2000"/>
              <a:t>     Product AS x</a:t>
            </a:r>
          </a:p>
          <a:p>
            <a:pPr>
              <a:lnSpc>
                <a:spcPct val="90000"/>
              </a:lnSpc>
              <a:spcBef>
                <a:spcPct val="0"/>
              </a:spcBef>
              <a:buFontTx/>
              <a:buNone/>
            </a:pPr>
            <a:r>
              <a:rPr lang="en-US" altLang="en-US" sz="2000">
                <a:solidFill>
                  <a:schemeClr val="accent2"/>
                </a:solidFill>
              </a:rPr>
              <a:t>WHERE</a:t>
            </a:r>
            <a:r>
              <a:rPr lang="en-US" altLang="en-US" sz="2000"/>
              <a:t>  price &gt; </a:t>
            </a:r>
            <a:r>
              <a:rPr lang="en-US" altLang="en-US" sz="2000">
                <a:solidFill>
                  <a:schemeClr val="accent2"/>
                </a:solidFill>
              </a:rPr>
              <a:t>ALL</a:t>
            </a:r>
            <a:r>
              <a:rPr lang="en-US" altLang="en-US" sz="2000"/>
              <a:t>  (</a:t>
            </a:r>
            <a:r>
              <a:rPr lang="en-US" altLang="en-US" sz="2000">
                <a:solidFill>
                  <a:schemeClr val="accent2"/>
                </a:solidFill>
              </a:rPr>
              <a:t>SELECT</a:t>
            </a:r>
            <a:r>
              <a:rPr lang="en-US" altLang="en-US" sz="2000"/>
              <a:t>  price</a:t>
            </a:r>
          </a:p>
          <a:p>
            <a:pPr>
              <a:lnSpc>
                <a:spcPct val="90000"/>
              </a:lnSpc>
              <a:spcBef>
                <a:spcPct val="0"/>
              </a:spcBef>
              <a:buFontTx/>
              <a:buNone/>
            </a:pPr>
            <a:r>
              <a:rPr lang="en-US" altLang="en-US" sz="2000"/>
              <a:t>                                        </a:t>
            </a:r>
            <a:r>
              <a:rPr lang="en-US" altLang="en-US" sz="2000">
                <a:solidFill>
                  <a:schemeClr val="accent2"/>
                </a:solidFill>
              </a:rPr>
              <a:t>FROM</a:t>
            </a:r>
            <a:r>
              <a:rPr lang="en-US" altLang="en-US" sz="2000"/>
              <a:t>    Product AS y</a:t>
            </a:r>
          </a:p>
          <a:p>
            <a:pPr>
              <a:lnSpc>
                <a:spcPct val="90000"/>
              </a:lnSpc>
              <a:spcBef>
                <a:spcPct val="0"/>
              </a:spcBef>
              <a:buFontTx/>
              <a:buNone/>
            </a:pPr>
            <a:r>
              <a:rPr lang="en-US" altLang="en-US" sz="2000"/>
              <a:t>                                        </a:t>
            </a:r>
            <a:r>
              <a:rPr lang="en-US" altLang="en-US" sz="2000">
                <a:solidFill>
                  <a:schemeClr val="accent2"/>
                </a:solidFill>
              </a:rPr>
              <a:t>WHERE</a:t>
            </a:r>
            <a:r>
              <a:rPr lang="en-US" altLang="en-US" sz="2000"/>
              <a:t>  x.maker = y.maker AND y.year &lt; 1972);</a:t>
            </a:r>
          </a:p>
        </p:txBody>
      </p:sp>
    </p:spTree>
    <p:extLst>
      <p:ext uri="{BB962C8B-B14F-4D97-AF65-F5344CB8AC3E}">
        <p14:creationId xmlns:p14="http://schemas.microsoft.com/office/powerpoint/2010/main" val="33248616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EACC9997-C0EA-B54B-9D88-EEA4EFBDF453}"/>
              </a:ext>
            </a:extLst>
          </p:cNvPr>
          <p:cNvSpPr>
            <a:spLocks noGrp="1" noChangeArrowheads="1"/>
          </p:cNvSpPr>
          <p:nvPr>
            <p:ph type="title"/>
          </p:nvPr>
        </p:nvSpPr>
        <p:spPr/>
        <p:txBody>
          <a:bodyPr/>
          <a:lstStyle/>
          <a:p>
            <a:pPr eaLnBrk="1" hangingPunct="1"/>
            <a:r>
              <a:rPr lang="en-US" altLang="en-US"/>
              <a:t>Aggregation</a:t>
            </a:r>
          </a:p>
        </p:txBody>
      </p:sp>
      <p:sp>
        <p:nvSpPr>
          <p:cNvPr id="68611" name="Text Box 3">
            <a:extLst>
              <a:ext uri="{FF2B5EF4-FFF2-40B4-BE49-F238E27FC236}">
                <a16:creationId xmlns:a16="http://schemas.microsoft.com/office/drawing/2014/main" id="{31CCCC06-3FFC-8F4E-9A03-E51332C09A1D}"/>
              </a:ext>
            </a:extLst>
          </p:cNvPr>
          <p:cNvSpPr txBox="1">
            <a:spLocks noChangeArrowheads="1"/>
          </p:cNvSpPr>
          <p:nvPr/>
        </p:nvSpPr>
        <p:spPr bwMode="auto">
          <a:xfrm>
            <a:off x="6705601" y="1905001"/>
            <a:ext cx="2963863" cy="1196975"/>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solidFill>
                  <a:schemeClr val="accent2"/>
                </a:solidFill>
              </a:rPr>
              <a:t>SELECT</a:t>
            </a:r>
            <a:r>
              <a:rPr lang="en-US" altLang="en-US" sz="2400"/>
              <a:t>  count(*)</a:t>
            </a:r>
          </a:p>
          <a:p>
            <a:pPr>
              <a:spcBef>
                <a:spcPct val="0"/>
              </a:spcBef>
              <a:buFontTx/>
              <a:buNone/>
            </a:pPr>
            <a:r>
              <a:rPr lang="en-US" altLang="en-US" sz="2400">
                <a:solidFill>
                  <a:schemeClr val="accent2"/>
                </a:solidFill>
              </a:rPr>
              <a:t>FROM</a:t>
            </a:r>
            <a:r>
              <a:rPr lang="en-US" altLang="en-US" sz="2400"/>
              <a:t>     Product</a:t>
            </a:r>
          </a:p>
          <a:p>
            <a:pPr>
              <a:spcBef>
                <a:spcPct val="0"/>
              </a:spcBef>
              <a:buFontTx/>
              <a:buNone/>
            </a:pPr>
            <a:r>
              <a:rPr lang="en-US" altLang="en-US" sz="2400">
                <a:solidFill>
                  <a:schemeClr val="accent2"/>
                </a:solidFill>
              </a:rPr>
              <a:t>WHERE</a:t>
            </a:r>
            <a:r>
              <a:rPr lang="en-US" altLang="en-US" sz="2400"/>
              <a:t>   year &gt; 1995</a:t>
            </a:r>
          </a:p>
        </p:txBody>
      </p:sp>
      <p:sp>
        <p:nvSpPr>
          <p:cNvPr id="68612" name="Rectangle 4">
            <a:extLst>
              <a:ext uri="{FF2B5EF4-FFF2-40B4-BE49-F238E27FC236}">
                <a16:creationId xmlns:a16="http://schemas.microsoft.com/office/drawing/2014/main" id="{F48A251A-7360-8243-A22F-9AE9A763B4B9}"/>
              </a:ext>
            </a:extLst>
          </p:cNvPr>
          <p:cNvSpPr>
            <a:spLocks noChangeArrowheads="1"/>
          </p:cNvSpPr>
          <p:nvPr/>
        </p:nvSpPr>
        <p:spPr bwMode="auto">
          <a:xfrm>
            <a:off x="2438400" y="5562600"/>
            <a:ext cx="7048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400"/>
              <a:t>Except count, all aggregations apply to a single attribute</a:t>
            </a:r>
          </a:p>
        </p:txBody>
      </p:sp>
      <p:sp>
        <p:nvSpPr>
          <p:cNvPr id="68613" name="Text Box 5">
            <a:extLst>
              <a:ext uri="{FF2B5EF4-FFF2-40B4-BE49-F238E27FC236}">
                <a16:creationId xmlns:a16="http://schemas.microsoft.com/office/drawing/2014/main" id="{BCA1799D-AFDC-8847-A2C1-FFEDDEBDB15D}"/>
              </a:ext>
            </a:extLst>
          </p:cNvPr>
          <p:cNvSpPr txBox="1">
            <a:spLocks noChangeArrowheads="1"/>
          </p:cNvSpPr>
          <p:nvPr/>
        </p:nvSpPr>
        <p:spPr bwMode="auto">
          <a:xfrm>
            <a:off x="2133601" y="1905001"/>
            <a:ext cx="3573463" cy="1196975"/>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solidFill>
                  <a:schemeClr val="accent2"/>
                </a:solidFill>
              </a:rPr>
              <a:t>SELECT</a:t>
            </a:r>
            <a:r>
              <a:rPr lang="en-US" altLang="en-US" sz="2400"/>
              <a:t>  avg(price)</a:t>
            </a:r>
          </a:p>
          <a:p>
            <a:pPr>
              <a:spcBef>
                <a:spcPct val="0"/>
              </a:spcBef>
              <a:buFontTx/>
              <a:buNone/>
            </a:pPr>
            <a:r>
              <a:rPr lang="en-US" altLang="en-US" sz="2400">
                <a:solidFill>
                  <a:schemeClr val="accent2"/>
                </a:solidFill>
              </a:rPr>
              <a:t>FROM</a:t>
            </a:r>
            <a:r>
              <a:rPr lang="en-US" altLang="en-US" sz="2400"/>
              <a:t>      Product</a:t>
            </a:r>
          </a:p>
          <a:p>
            <a:pPr>
              <a:spcBef>
                <a:spcPct val="0"/>
              </a:spcBef>
              <a:buFontTx/>
              <a:buNone/>
            </a:pPr>
            <a:r>
              <a:rPr lang="en-US" altLang="en-US" sz="2400">
                <a:solidFill>
                  <a:schemeClr val="accent2"/>
                </a:solidFill>
              </a:rPr>
              <a:t>WHERE </a:t>
            </a:r>
            <a:r>
              <a:rPr lang="en-US" altLang="en-US" sz="2400"/>
              <a:t>  maker=“Toyota”</a:t>
            </a:r>
          </a:p>
        </p:txBody>
      </p:sp>
      <p:sp>
        <p:nvSpPr>
          <p:cNvPr id="68614" name="Text Box 6">
            <a:extLst>
              <a:ext uri="{FF2B5EF4-FFF2-40B4-BE49-F238E27FC236}">
                <a16:creationId xmlns:a16="http://schemas.microsoft.com/office/drawing/2014/main" id="{48D53F1A-E383-0A45-8766-D4ED2BF85C88}"/>
              </a:ext>
            </a:extLst>
          </p:cNvPr>
          <p:cNvSpPr txBox="1">
            <a:spLocks noChangeArrowheads="1"/>
          </p:cNvSpPr>
          <p:nvPr/>
        </p:nvSpPr>
        <p:spPr bwMode="auto">
          <a:xfrm>
            <a:off x="2209801" y="3657600"/>
            <a:ext cx="5793381"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SQL supports several aggregation operations:</a:t>
            </a:r>
          </a:p>
          <a:p>
            <a:pPr>
              <a:spcBef>
                <a:spcPct val="0"/>
              </a:spcBef>
              <a:buFontTx/>
              <a:buNone/>
            </a:pPr>
            <a:endParaRPr lang="en-US" altLang="en-US" sz="2400"/>
          </a:p>
          <a:p>
            <a:pPr>
              <a:spcBef>
                <a:spcPct val="0"/>
              </a:spcBef>
              <a:buFontTx/>
              <a:buNone/>
            </a:pPr>
            <a:r>
              <a:rPr lang="en-US" altLang="en-US" sz="2400"/>
              <a:t>     sum, count, min, max, avg</a:t>
            </a:r>
          </a:p>
          <a:p>
            <a:pPr>
              <a:spcBef>
                <a:spcPct val="0"/>
              </a:spcBef>
              <a:buFontTx/>
              <a:buNone/>
            </a:pPr>
            <a:endParaRPr lang="en-US" altLang="en-US" sz="2400"/>
          </a:p>
        </p:txBody>
      </p:sp>
    </p:spTree>
    <p:extLst>
      <p:ext uri="{BB962C8B-B14F-4D97-AF65-F5344CB8AC3E}">
        <p14:creationId xmlns:p14="http://schemas.microsoft.com/office/powerpoint/2010/main" val="42409142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a:extLst>
              <a:ext uri="{FF2B5EF4-FFF2-40B4-BE49-F238E27FC236}">
                <a16:creationId xmlns:a16="http://schemas.microsoft.com/office/drawing/2014/main" id="{4CCEA93C-3F37-3B40-9470-400C5E57ECB1}"/>
              </a:ext>
            </a:extLst>
          </p:cNvPr>
          <p:cNvSpPr txBox="1">
            <a:spLocks noChangeArrowheads="1"/>
          </p:cNvSpPr>
          <p:nvPr/>
        </p:nvSpPr>
        <p:spPr bwMode="auto">
          <a:xfrm>
            <a:off x="2041525" y="1946275"/>
            <a:ext cx="6999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COUNT   applies to duplicates, unless otherwise stated:</a:t>
            </a:r>
          </a:p>
        </p:txBody>
      </p:sp>
      <p:sp>
        <p:nvSpPr>
          <p:cNvPr id="70659" name="Text Box 3">
            <a:extLst>
              <a:ext uri="{FF2B5EF4-FFF2-40B4-BE49-F238E27FC236}">
                <a16:creationId xmlns:a16="http://schemas.microsoft.com/office/drawing/2014/main" id="{CCADA81C-C473-1841-B5F1-06120AF80F33}"/>
              </a:ext>
            </a:extLst>
          </p:cNvPr>
          <p:cNvSpPr txBox="1">
            <a:spLocks noChangeArrowheads="1"/>
          </p:cNvSpPr>
          <p:nvPr/>
        </p:nvSpPr>
        <p:spPr bwMode="auto">
          <a:xfrm>
            <a:off x="2133600" y="2819401"/>
            <a:ext cx="3536950" cy="1196975"/>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solidFill>
                  <a:schemeClr val="accent2"/>
                </a:solidFill>
              </a:rPr>
              <a:t>SELECT</a:t>
            </a:r>
            <a:r>
              <a:rPr lang="en-US" altLang="en-US" sz="2400"/>
              <a:t>  Count(category) </a:t>
            </a:r>
          </a:p>
          <a:p>
            <a:pPr>
              <a:spcBef>
                <a:spcPct val="0"/>
              </a:spcBef>
              <a:buFontTx/>
              <a:buNone/>
            </a:pPr>
            <a:r>
              <a:rPr lang="en-US" altLang="en-US" sz="2400">
                <a:solidFill>
                  <a:schemeClr val="accent2"/>
                </a:solidFill>
              </a:rPr>
              <a:t>FROM</a:t>
            </a:r>
            <a:r>
              <a:rPr lang="en-US" altLang="en-US" sz="2400"/>
              <a:t>     Product</a:t>
            </a:r>
          </a:p>
          <a:p>
            <a:pPr>
              <a:spcBef>
                <a:spcPct val="0"/>
              </a:spcBef>
              <a:buFontTx/>
              <a:buNone/>
            </a:pPr>
            <a:r>
              <a:rPr lang="en-US" altLang="en-US" sz="2400">
                <a:solidFill>
                  <a:schemeClr val="accent2"/>
                </a:solidFill>
              </a:rPr>
              <a:t>WHERE</a:t>
            </a:r>
            <a:r>
              <a:rPr lang="en-US" altLang="en-US" sz="2400"/>
              <a:t>   year &gt; 1995</a:t>
            </a:r>
          </a:p>
        </p:txBody>
      </p:sp>
      <p:sp>
        <p:nvSpPr>
          <p:cNvPr id="70660" name="Rectangle 4">
            <a:extLst>
              <a:ext uri="{FF2B5EF4-FFF2-40B4-BE49-F238E27FC236}">
                <a16:creationId xmlns:a16="http://schemas.microsoft.com/office/drawing/2014/main" id="{C7F61A7E-3723-E44D-A3BB-67AB6DEB8F99}"/>
              </a:ext>
            </a:extLst>
          </p:cNvPr>
          <p:cNvSpPr>
            <a:spLocks noChangeArrowheads="1"/>
          </p:cNvSpPr>
          <p:nvPr/>
        </p:nvSpPr>
        <p:spPr bwMode="auto">
          <a:xfrm>
            <a:off x="6019800" y="2743200"/>
            <a:ext cx="2317750" cy="457200"/>
          </a:xfrm>
          <a:prstGeom prst="rect">
            <a:avLst/>
          </a:prstGeom>
          <a:noFill/>
          <a:ln>
            <a:noFill/>
          </a:ln>
          <a:effectLst/>
          <a:extLst>
            <a:ext uri="{909E8E84-426E-40DD-AFC4-6F175D3DCCD1}">
              <a14:hiddenFill xmlns:a14="http://schemas.microsoft.com/office/drawing/2010/main">
                <a:solidFill>
                  <a:srgbClr val="C0C0C0">
                    <a:alpha val="50195"/>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same as Count(*)</a:t>
            </a:r>
          </a:p>
        </p:txBody>
      </p:sp>
      <p:sp>
        <p:nvSpPr>
          <p:cNvPr id="70661" name="Rectangle 5">
            <a:extLst>
              <a:ext uri="{FF2B5EF4-FFF2-40B4-BE49-F238E27FC236}">
                <a16:creationId xmlns:a16="http://schemas.microsoft.com/office/drawing/2014/main" id="{0036EA8E-026A-BA4D-B5C9-66606594A58E}"/>
              </a:ext>
            </a:extLst>
          </p:cNvPr>
          <p:cNvSpPr>
            <a:spLocks noChangeArrowheads="1"/>
          </p:cNvSpPr>
          <p:nvPr/>
        </p:nvSpPr>
        <p:spPr bwMode="auto">
          <a:xfrm>
            <a:off x="1981200" y="4343400"/>
            <a:ext cx="2520950" cy="457200"/>
          </a:xfrm>
          <a:prstGeom prst="rect">
            <a:avLst/>
          </a:prstGeom>
          <a:noFill/>
          <a:ln>
            <a:noFill/>
          </a:ln>
          <a:effectLst/>
          <a:extLst>
            <a:ext uri="{909E8E84-426E-40DD-AFC4-6F175D3DCCD1}">
              <a14:hiddenFill xmlns:a14="http://schemas.microsoft.com/office/drawing/2010/main">
                <a:solidFill>
                  <a:srgbClr val="C0C0C0">
                    <a:alpha val="50195"/>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We probably want:</a:t>
            </a:r>
          </a:p>
        </p:txBody>
      </p:sp>
      <p:sp>
        <p:nvSpPr>
          <p:cNvPr id="70662" name="Text Box 6">
            <a:extLst>
              <a:ext uri="{FF2B5EF4-FFF2-40B4-BE49-F238E27FC236}">
                <a16:creationId xmlns:a16="http://schemas.microsoft.com/office/drawing/2014/main" id="{BDCF591A-46C4-D34C-A2A3-8B498FCE371A}"/>
              </a:ext>
            </a:extLst>
          </p:cNvPr>
          <p:cNvSpPr txBox="1">
            <a:spLocks noChangeArrowheads="1"/>
          </p:cNvSpPr>
          <p:nvPr/>
        </p:nvSpPr>
        <p:spPr bwMode="auto">
          <a:xfrm>
            <a:off x="2209801" y="5029201"/>
            <a:ext cx="4926013" cy="1196975"/>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solidFill>
                  <a:schemeClr val="accent2"/>
                </a:solidFill>
              </a:rPr>
              <a:t>SELECT</a:t>
            </a:r>
            <a:r>
              <a:rPr lang="en-US" altLang="en-US" sz="2400"/>
              <a:t>  Count(</a:t>
            </a:r>
            <a:r>
              <a:rPr lang="en-US" altLang="en-US" sz="2400">
                <a:solidFill>
                  <a:schemeClr val="accent2"/>
                </a:solidFill>
              </a:rPr>
              <a:t>DISTINCT</a:t>
            </a:r>
            <a:r>
              <a:rPr lang="en-US" altLang="en-US" sz="2400"/>
              <a:t> category)</a:t>
            </a:r>
          </a:p>
          <a:p>
            <a:pPr>
              <a:spcBef>
                <a:spcPct val="0"/>
              </a:spcBef>
              <a:buFontTx/>
              <a:buNone/>
            </a:pPr>
            <a:r>
              <a:rPr lang="en-US" altLang="en-US" sz="2400">
                <a:solidFill>
                  <a:schemeClr val="accent2"/>
                </a:solidFill>
              </a:rPr>
              <a:t>FROM</a:t>
            </a:r>
            <a:r>
              <a:rPr lang="en-US" altLang="en-US" sz="2400"/>
              <a:t>     Product</a:t>
            </a:r>
          </a:p>
          <a:p>
            <a:pPr>
              <a:spcBef>
                <a:spcPct val="0"/>
              </a:spcBef>
              <a:buFontTx/>
              <a:buNone/>
            </a:pPr>
            <a:r>
              <a:rPr lang="en-US" altLang="en-US" sz="2400">
                <a:solidFill>
                  <a:schemeClr val="accent2"/>
                </a:solidFill>
              </a:rPr>
              <a:t>WHERE</a:t>
            </a:r>
            <a:r>
              <a:rPr lang="en-US" altLang="en-US" sz="2400"/>
              <a:t>   year &gt; 1995</a:t>
            </a:r>
          </a:p>
        </p:txBody>
      </p:sp>
      <p:sp>
        <p:nvSpPr>
          <p:cNvPr id="70663" name="Rectangle 7">
            <a:extLst>
              <a:ext uri="{FF2B5EF4-FFF2-40B4-BE49-F238E27FC236}">
                <a16:creationId xmlns:a16="http://schemas.microsoft.com/office/drawing/2014/main" id="{B51E2BB5-BE55-9F4D-A324-EC737A5A60B5}"/>
              </a:ext>
            </a:extLst>
          </p:cNvPr>
          <p:cNvSpPr>
            <a:spLocks noGrp="1" noChangeArrowheads="1"/>
          </p:cNvSpPr>
          <p:nvPr>
            <p:ph type="title"/>
          </p:nvPr>
        </p:nvSpPr>
        <p:spPr/>
        <p:txBody>
          <a:bodyPr/>
          <a:lstStyle/>
          <a:p>
            <a:pPr eaLnBrk="1" hangingPunct="1"/>
            <a:r>
              <a:rPr lang="en-US" altLang="en-US"/>
              <a:t>Aggregation: Count</a:t>
            </a:r>
          </a:p>
        </p:txBody>
      </p:sp>
    </p:spTree>
    <p:extLst>
      <p:ext uri="{BB962C8B-B14F-4D97-AF65-F5344CB8AC3E}">
        <p14:creationId xmlns:p14="http://schemas.microsoft.com/office/powerpoint/2010/main" val="36508405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F7310EA1-3F23-A245-9CD9-5CAE1FD92898}"/>
              </a:ext>
            </a:extLst>
          </p:cNvPr>
          <p:cNvSpPr>
            <a:spLocks noGrp="1" noChangeArrowheads="1"/>
          </p:cNvSpPr>
          <p:nvPr>
            <p:ph type="title"/>
          </p:nvPr>
        </p:nvSpPr>
        <p:spPr/>
        <p:txBody>
          <a:bodyPr/>
          <a:lstStyle/>
          <a:p>
            <a:pPr eaLnBrk="1" hangingPunct="1"/>
            <a:r>
              <a:rPr lang="en-US" altLang="en-US"/>
              <a:t>Grouping and Aggregation</a:t>
            </a:r>
          </a:p>
        </p:txBody>
      </p:sp>
      <p:sp>
        <p:nvSpPr>
          <p:cNvPr id="76803" name="Text Box 3">
            <a:extLst>
              <a:ext uri="{FF2B5EF4-FFF2-40B4-BE49-F238E27FC236}">
                <a16:creationId xmlns:a16="http://schemas.microsoft.com/office/drawing/2014/main" id="{9FE1B752-32B3-CC4E-A241-D8F189D96DC2}"/>
              </a:ext>
            </a:extLst>
          </p:cNvPr>
          <p:cNvSpPr txBox="1">
            <a:spLocks noChangeArrowheads="1"/>
          </p:cNvSpPr>
          <p:nvPr/>
        </p:nvSpPr>
        <p:spPr bwMode="auto">
          <a:xfrm>
            <a:off x="1812925" y="1641475"/>
            <a:ext cx="4991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solidFill>
                  <a:schemeClr val="accent2"/>
                </a:solidFill>
              </a:rPr>
              <a:t>Purchase(product, date, price, quantity)</a:t>
            </a:r>
            <a:endParaRPr lang="en-US" altLang="en-US" sz="2400"/>
          </a:p>
        </p:txBody>
      </p:sp>
      <p:sp>
        <p:nvSpPr>
          <p:cNvPr id="76804" name="Rectangle 4">
            <a:extLst>
              <a:ext uri="{FF2B5EF4-FFF2-40B4-BE49-F238E27FC236}">
                <a16:creationId xmlns:a16="http://schemas.microsoft.com/office/drawing/2014/main" id="{22784D1F-B02B-7E48-9EB2-3E4846AD9BD0}"/>
              </a:ext>
            </a:extLst>
          </p:cNvPr>
          <p:cNvSpPr>
            <a:spLocks noChangeArrowheads="1"/>
          </p:cNvSpPr>
          <p:nvPr/>
        </p:nvSpPr>
        <p:spPr bwMode="auto">
          <a:xfrm>
            <a:off x="2057400" y="3733800"/>
            <a:ext cx="7354888" cy="15621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solidFill>
                  <a:schemeClr val="accent2"/>
                </a:solidFill>
              </a:rPr>
              <a:t>SELECT </a:t>
            </a:r>
            <a:r>
              <a:rPr lang="en-US" altLang="en-US" sz="2400"/>
              <a:t>       product, Sum(price*quantity) AS TotalSales</a:t>
            </a:r>
          </a:p>
          <a:p>
            <a:pPr>
              <a:spcBef>
                <a:spcPct val="0"/>
              </a:spcBef>
              <a:buFontTx/>
              <a:buNone/>
            </a:pPr>
            <a:r>
              <a:rPr lang="en-US" altLang="en-US" sz="2400">
                <a:solidFill>
                  <a:schemeClr val="accent2"/>
                </a:solidFill>
              </a:rPr>
              <a:t>FROM</a:t>
            </a:r>
            <a:r>
              <a:rPr lang="en-US" altLang="en-US" sz="2400"/>
              <a:t>           Purchase</a:t>
            </a:r>
          </a:p>
          <a:p>
            <a:pPr>
              <a:spcBef>
                <a:spcPct val="0"/>
              </a:spcBef>
              <a:buFontTx/>
              <a:buNone/>
            </a:pPr>
            <a:r>
              <a:rPr lang="en-US" altLang="en-US" sz="2400">
                <a:solidFill>
                  <a:schemeClr val="accent2"/>
                </a:solidFill>
              </a:rPr>
              <a:t>WHERE</a:t>
            </a:r>
            <a:r>
              <a:rPr lang="en-US" altLang="en-US" sz="2400"/>
              <a:t>        date &gt; ‘10/1/2005’</a:t>
            </a:r>
          </a:p>
          <a:p>
            <a:pPr>
              <a:spcBef>
                <a:spcPct val="0"/>
              </a:spcBef>
              <a:buFontTx/>
              <a:buNone/>
            </a:pPr>
            <a:r>
              <a:rPr lang="en-US" altLang="en-US" sz="2400">
                <a:solidFill>
                  <a:srgbClr val="FF0066"/>
                </a:solidFill>
              </a:rPr>
              <a:t>GROUP BY</a:t>
            </a:r>
            <a:r>
              <a:rPr lang="en-US" altLang="en-US" sz="2400"/>
              <a:t>  product</a:t>
            </a:r>
          </a:p>
        </p:txBody>
      </p:sp>
      <p:sp>
        <p:nvSpPr>
          <p:cNvPr id="76805" name="Text Box 5">
            <a:extLst>
              <a:ext uri="{FF2B5EF4-FFF2-40B4-BE49-F238E27FC236}">
                <a16:creationId xmlns:a16="http://schemas.microsoft.com/office/drawing/2014/main" id="{92A16F34-84AB-A641-88D8-03F49B59A87F}"/>
              </a:ext>
            </a:extLst>
          </p:cNvPr>
          <p:cNvSpPr txBox="1">
            <a:spLocks noChangeArrowheads="1"/>
          </p:cNvSpPr>
          <p:nvPr/>
        </p:nvSpPr>
        <p:spPr bwMode="auto">
          <a:xfrm>
            <a:off x="2574925" y="5984875"/>
            <a:ext cx="3621088" cy="457200"/>
          </a:xfrm>
          <a:prstGeom prst="rect">
            <a:avLst/>
          </a:prstGeom>
          <a:noFill/>
          <a:ln>
            <a:noFill/>
          </a:ln>
          <a:effectLst/>
          <a:extLst>
            <a:ext uri="{909E8E84-426E-40DD-AFC4-6F175D3DCCD1}">
              <a14:hiddenFill xmlns:a14="http://schemas.microsoft.com/office/drawing/2010/main">
                <a:solidFill>
                  <a:srgbClr val="C0C0C0">
                    <a:alpha val="50195"/>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t>Let’s see what this means…</a:t>
            </a:r>
          </a:p>
        </p:txBody>
      </p:sp>
      <p:sp>
        <p:nvSpPr>
          <p:cNvPr id="76806" name="Rectangle 6">
            <a:extLst>
              <a:ext uri="{FF2B5EF4-FFF2-40B4-BE49-F238E27FC236}">
                <a16:creationId xmlns:a16="http://schemas.microsoft.com/office/drawing/2014/main" id="{98413665-B29E-4848-AC27-91875D208072}"/>
              </a:ext>
            </a:extLst>
          </p:cNvPr>
          <p:cNvSpPr>
            <a:spLocks noChangeArrowheads="1"/>
          </p:cNvSpPr>
          <p:nvPr/>
        </p:nvSpPr>
        <p:spPr bwMode="auto">
          <a:xfrm>
            <a:off x="1981200" y="2590800"/>
            <a:ext cx="5526088" cy="457200"/>
          </a:xfrm>
          <a:prstGeom prst="rect">
            <a:avLst/>
          </a:prstGeom>
          <a:noFill/>
          <a:ln>
            <a:noFill/>
          </a:ln>
          <a:effectLst/>
          <a:extLst>
            <a:ext uri="{909E8E84-426E-40DD-AFC4-6F175D3DCCD1}">
              <a14:hiddenFill xmlns:a14="http://schemas.microsoft.com/office/drawing/2010/main">
                <a:solidFill>
                  <a:srgbClr val="C0C0C0">
                    <a:alpha val="50195"/>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t>Find total sales after 10/1/2005 per product.</a:t>
            </a:r>
          </a:p>
        </p:txBody>
      </p:sp>
    </p:spTree>
    <p:extLst>
      <p:ext uri="{BB962C8B-B14F-4D97-AF65-F5344CB8AC3E}">
        <p14:creationId xmlns:p14="http://schemas.microsoft.com/office/powerpoint/2010/main" val="24383877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3BB96491-CFFF-444E-BA7D-D8508AA1743A}"/>
              </a:ext>
            </a:extLst>
          </p:cNvPr>
          <p:cNvSpPr>
            <a:spLocks noGrp="1" noChangeArrowheads="1"/>
          </p:cNvSpPr>
          <p:nvPr>
            <p:ph type="title"/>
          </p:nvPr>
        </p:nvSpPr>
        <p:spPr/>
        <p:txBody>
          <a:bodyPr/>
          <a:lstStyle/>
          <a:p>
            <a:pPr eaLnBrk="1" hangingPunct="1"/>
            <a:r>
              <a:rPr lang="en-US" altLang="en-US"/>
              <a:t>Grouping and Aggregation</a:t>
            </a:r>
          </a:p>
        </p:txBody>
      </p:sp>
      <p:sp>
        <p:nvSpPr>
          <p:cNvPr id="78851" name="Text Box 3">
            <a:extLst>
              <a:ext uri="{FF2B5EF4-FFF2-40B4-BE49-F238E27FC236}">
                <a16:creationId xmlns:a16="http://schemas.microsoft.com/office/drawing/2014/main" id="{F654F783-D01E-C34E-9BBB-686EC36DE2B5}"/>
              </a:ext>
            </a:extLst>
          </p:cNvPr>
          <p:cNvSpPr txBox="1">
            <a:spLocks noChangeArrowheads="1"/>
          </p:cNvSpPr>
          <p:nvPr/>
        </p:nvSpPr>
        <p:spPr bwMode="auto">
          <a:xfrm>
            <a:off x="1905000" y="2209800"/>
            <a:ext cx="8493864"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a:p>
            <a:pPr>
              <a:spcBef>
                <a:spcPct val="0"/>
              </a:spcBef>
              <a:buFontTx/>
              <a:buNone/>
            </a:pPr>
            <a:r>
              <a:rPr lang="en-US" altLang="en-US" sz="2400"/>
              <a:t>1. Compute the </a:t>
            </a:r>
            <a:r>
              <a:rPr lang="en-US" altLang="en-US" sz="2400">
                <a:solidFill>
                  <a:schemeClr val="accent2"/>
                </a:solidFill>
              </a:rPr>
              <a:t>FROM</a:t>
            </a:r>
            <a:r>
              <a:rPr lang="en-US" altLang="en-US" sz="2400"/>
              <a:t> and </a:t>
            </a:r>
            <a:r>
              <a:rPr lang="en-US" altLang="en-US" sz="2400">
                <a:solidFill>
                  <a:schemeClr val="accent2"/>
                </a:solidFill>
              </a:rPr>
              <a:t>WHERE</a:t>
            </a:r>
            <a:r>
              <a:rPr lang="en-US" altLang="en-US" sz="2400"/>
              <a:t> clauses.</a:t>
            </a:r>
          </a:p>
          <a:p>
            <a:pPr>
              <a:spcBef>
                <a:spcPct val="0"/>
              </a:spcBef>
              <a:buFontTx/>
              <a:buNone/>
            </a:pPr>
            <a:endParaRPr lang="en-US" altLang="en-US" sz="2400"/>
          </a:p>
          <a:p>
            <a:pPr>
              <a:spcBef>
                <a:spcPct val="0"/>
              </a:spcBef>
              <a:buFontTx/>
              <a:buNone/>
            </a:pPr>
            <a:r>
              <a:rPr lang="en-US" altLang="en-US" sz="2400"/>
              <a:t>2. Group by the attributes in the </a:t>
            </a:r>
            <a:r>
              <a:rPr lang="en-US" altLang="en-US" sz="2400">
                <a:solidFill>
                  <a:schemeClr val="accent2"/>
                </a:solidFill>
              </a:rPr>
              <a:t>GROUPBY</a:t>
            </a:r>
          </a:p>
          <a:p>
            <a:pPr>
              <a:spcBef>
                <a:spcPct val="0"/>
              </a:spcBef>
              <a:buFontTx/>
              <a:buNone/>
            </a:pPr>
            <a:endParaRPr lang="en-US" altLang="en-US" sz="2400"/>
          </a:p>
          <a:p>
            <a:pPr>
              <a:spcBef>
                <a:spcPct val="0"/>
              </a:spcBef>
              <a:buFontTx/>
              <a:buNone/>
            </a:pPr>
            <a:r>
              <a:rPr lang="en-US" altLang="en-US" sz="2400"/>
              <a:t>3. Compute the </a:t>
            </a:r>
            <a:r>
              <a:rPr lang="en-US" altLang="en-US" sz="2400">
                <a:solidFill>
                  <a:schemeClr val="accent2"/>
                </a:solidFill>
              </a:rPr>
              <a:t>SELECT</a:t>
            </a:r>
            <a:r>
              <a:rPr lang="en-US" altLang="en-US" sz="2400"/>
              <a:t> clause: grouped attributes and aggregates.</a:t>
            </a:r>
          </a:p>
        </p:txBody>
      </p:sp>
    </p:spTree>
    <p:extLst>
      <p:ext uri="{BB962C8B-B14F-4D97-AF65-F5344CB8AC3E}">
        <p14:creationId xmlns:p14="http://schemas.microsoft.com/office/powerpoint/2010/main" val="2339132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Text Box 2">
            <a:extLst>
              <a:ext uri="{FF2B5EF4-FFF2-40B4-BE49-F238E27FC236}">
                <a16:creationId xmlns:a16="http://schemas.microsoft.com/office/drawing/2014/main" id="{A7935484-C738-3F4B-AFDD-1E8D2F07A993}"/>
              </a:ext>
            </a:extLst>
          </p:cNvPr>
          <p:cNvSpPr txBox="1">
            <a:spLocks noChangeArrowheads="1"/>
          </p:cNvSpPr>
          <p:nvPr/>
        </p:nvSpPr>
        <p:spPr bwMode="auto">
          <a:xfrm>
            <a:off x="2438401" y="479426"/>
            <a:ext cx="1173163" cy="1228725"/>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latin typeface="Courier" pitchFamily="2" charset="0"/>
              </a:rPr>
              <a:t> BANK  </a:t>
            </a:r>
          </a:p>
          <a:p>
            <a:pPr>
              <a:lnSpc>
                <a:spcPct val="60000"/>
              </a:lnSpc>
            </a:pPr>
            <a:endParaRPr lang="en-US" altLang="en-US" sz="1600" b="1">
              <a:latin typeface="Courier" pitchFamily="2" charset="0"/>
            </a:endParaRPr>
          </a:p>
          <a:p>
            <a:r>
              <a:rPr lang="en-US" altLang="en-US" sz="1600" b="1">
                <a:latin typeface="Courier" pitchFamily="2" charset="0"/>
              </a:rPr>
              <a:t>_swift#_</a:t>
            </a:r>
          </a:p>
          <a:p>
            <a:r>
              <a:rPr lang="en-US" altLang="en-US" sz="1600" b="1">
                <a:latin typeface="Courier" pitchFamily="2" charset="0"/>
              </a:rPr>
              <a:t>name</a:t>
            </a:r>
          </a:p>
          <a:p>
            <a:r>
              <a:rPr lang="en-US" altLang="en-US" sz="1600" b="1">
                <a:latin typeface="Courier" pitchFamily="2" charset="0"/>
              </a:rPr>
              <a:t>state</a:t>
            </a:r>
          </a:p>
        </p:txBody>
      </p:sp>
      <p:sp>
        <p:nvSpPr>
          <p:cNvPr id="177155" name="Text Box 3">
            <a:extLst>
              <a:ext uri="{FF2B5EF4-FFF2-40B4-BE49-F238E27FC236}">
                <a16:creationId xmlns:a16="http://schemas.microsoft.com/office/drawing/2014/main" id="{9882106A-7F53-884F-A57F-6D5D276386ED}"/>
              </a:ext>
            </a:extLst>
          </p:cNvPr>
          <p:cNvSpPr txBox="1">
            <a:spLocks noChangeArrowheads="1"/>
          </p:cNvSpPr>
          <p:nvPr/>
        </p:nvSpPr>
        <p:spPr bwMode="auto">
          <a:xfrm>
            <a:off x="2133601" y="2819401"/>
            <a:ext cx="1654175" cy="1222375"/>
          </a:xfrm>
          <a:prstGeom prst="rect">
            <a:avLst/>
          </a:prstGeom>
          <a:noFill/>
          <a:ln w="635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latin typeface="Courier" pitchFamily="2" charset="0"/>
              </a:rPr>
              <a:t> BANK_BRANCH</a:t>
            </a:r>
          </a:p>
          <a:p>
            <a:pPr>
              <a:lnSpc>
                <a:spcPct val="60000"/>
              </a:lnSpc>
            </a:pPr>
            <a:endParaRPr lang="en-US" altLang="en-US" sz="1600" b="1">
              <a:latin typeface="Courier" pitchFamily="2" charset="0"/>
            </a:endParaRPr>
          </a:p>
          <a:p>
            <a:r>
              <a:rPr lang="en-US" altLang="en-US" sz="1600" b="1">
                <a:latin typeface="Courier" pitchFamily="2" charset="0"/>
              </a:rPr>
              <a:t>_branch#_</a:t>
            </a:r>
          </a:p>
          <a:p>
            <a:r>
              <a:rPr lang="en-US" altLang="en-US" sz="1600" b="1">
                <a:latin typeface="Courier" pitchFamily="2" charset="0"/>
              </a:rPr>
              <a:t>city</a:t>
            </a:r>
          </a:p>
          <a:p>
            <a:r>
              <a:rPr lang="en-US" altLang="en-US" sz="1600" b="1">
                <a:latin typeface="Courier" pitchFamily="2" charset="0"/>
              </a:rPr>
              <a:t>phone</a:t>
            </a:r>
          </a:p>
        </p:txBody>
      </p:sp>
      <p:sp>
        <p:nvSpPr>
          <p:cNvPr id="177156" name="Text Box 4">
            <a:extLst>
              <a:ext uri="{FF2B5EF4-FFF2-40B4-BE49-F238E27FC236}">
                <a16:creationId xmlns:a16="http://schemas.microsoft.com/office/drawing/2014/main" id="{9677D820-E20B-FC44-BD13-187646647E77}"/>
              </a:ext>
            </a:extLst>
          </p:cNvPr>
          <p:cNvSpPr txBox="1">
            <a:spLocks noChangeArrowheads="1"/>
          </p:cNvSpPr>
          <p:nvPr/>
        </p:nvSpPr>
        <p:spPr bwMode="auto">
          <a:xfrm>
            <a:off x="5943601" y="3222625"/>
            <a:ext cx="1166813" cy="977900"/>
          </a:xfrm>
          <a:prstGeom prst="rect">
            <a:avLst/>
          </a:prstGeom>
          <a:noFill/>
          <a:ln w="635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latin typeface="Courier" pitchFamily="2" charset="0"/>
              </a:rPr>
              <a:t> ACOUNT </a:t>
            </a:r>
          </a:p>
          <a:p>
            <a:pPr>
              <a:lnSpc>
                <a:spcPct val="60000"/>
              </a:lnSpc>
            </a:pPr>
            <a:endParaRPr lang="en-US" altLang="en-US" sz="1600" b="1">
              <a:latin typeface="Courier" pitchFamily="2" charset="0"/>
            </a:endParaRPr>
          </a:p>
          <a:p>
            <a:r>
              <a:rPr lang="en-US" altLang="en-US" sz="1600" b="1">
                <a:latin typeface="Courier" pitchFamily="2" charset="0"/>
              </a:rPr>
              <a:t>_act#_</a:t>
            </a:r>
          </a:p>
          <a:p>
            <a:r>
              <a:rPr lang="en-US" altLang="en-US" sz="1600" b="1">
                <a:latin typeface="Courier" pitchFamily="2" charset="0"/>
              </a:rPr>
              <a:t>balance</a:t>
            </a:r>
          </a:p>
        </p:txBody>
      </p:sp>
      <p:sp>
        <p:nvSpPr>
          <p:cNvPr id="177157" name="Text Box 5">
            <a:extLst>
              <a:ext uri="{FF2B5EF4-FFF2-40B4-BE49-F238E27FC236}">
                <a16:creationId xmlns:a16="http://schemas.microsoft.com/office/drawing/2014/main" id="{8B16EB12-D535-FD41-8191-6DA1F6A849F1}"/>
              </a:ext>
            </a:extLst>
          </p:cNvPr>
          <p:cNvSpPr txBox="1">
            <a:spLocks noChangeArrowheads="1"/>
          </p:cNvSpPr>
          <p:nvPr/>
        </p:nvSpPr>
        <p:spPr bwMode="auto">
          <a:xfrm>
            <a:off x="5570538" y="5356226"/>
            <a:ext cx="1287462" cy="733425"/>
          </a:xfrm>
          <a:prstGeom prst="rect">
            <a:avLst/>
          </a:prstGeom>
          <a:noFill/>
          <a:ln w="635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latin typeface="Courier" pitchFamily="2" charset="0"/>
              </a:rPr>
              <a:t> SAVINGS </a:t>
            </a:r>
          </a:p>
          <a:p>
            <a:pPr>
              <a:lnSpc>
                <a:spcPct val="60000"/>
              </a:lnSpc>
            </a:pPr>
            <a:endParaRPr lang="en-US" altLang="en-US" sz="1600" b="1">
              <a:latin typeface="Courier" pitchFamily="2" charset="0"/>
            </a:endParaRPr>
          </a:p>
          <a:p>
            <a:r>
              <a:rPr lang="en-US" altLang="en-US" sz="1600" b="1">
                <a:latin typeface="Courier" pitchFamily="2" charset="0"/>
              </a:rPr>
              <a:t>interest</a:t>
            </a:r>
          </a:p>
        </p:txBody>
      </p:sp>
      <p:sp>
        <p:nvSpPr>
          <p:cNvPr id="177158" name="Text Box 6">
            <a:extLst>
              <a:ext uri="{FF2B5EF4-FFF2-40B4-BE49-F238E27FC236}">
                <a16:creationId xmlns:a16="http://schemas.microsoft.com/office/drawing/2014/main" id="{93561EFA-372B-6F4F-A9D2-5AD590D15819}"/>
              </a:ext>
            </a:extLst>
          </p:cNvPr>
          <p:cNvSpPr txBox="1">
            <a:spLocks noChangeArrowheads="1"/>
          </p:cNvSpPr>
          <p:nvPr/>
        </p:nvSpPr>
        <p:spPr bwMode="auto">
          <a:xfrm>
            <a:off x="7239000" y="5356226"/>
            <a:ext cx="1409700" cy="733425"/>
          </a:xfrm>
          <a:prstGeom prst="rect">
            <a:avLst/>
          </a:prstGeom>
          <a:noFill/>
          <a:ln w="635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latin typeface="Courier" pitchFamily="2" charset="0"/>
              </a:rPr>
              <a:t> CHECKING </a:t>
            </a:r>
          </a:p>
          <a:p>
            <a:pPr>
              <a:lnSpc>
                <a:spcPct val="60000"/>
              </a:lnSpc>
            </a:pPr>
            <a:endParaRPr lang="en-US" altLang="en-US" sz="1600" b="1">
              <a:latin typeface="Courier" pitchFamily="2" charset="0"/>
            </a:endParaRPr>
          </a:p>
          <a:p>
            <a:r>
              <a:rPr lang="en-US" altLang="en-US" sz="1600" b="1">
                <a:latin typeface="Courier" pitchFamily="2" charset="0"/>
              </a:rPr>
              <a:t>fee</a:t>
            </a:r>
          </a:p>
        </p:txBody>
      </p:sp>
      <p:sp>
        <p:nvSpPr>
          <p:cNvPr id="177159" name="Text Box 7">
            <a:extLst>
              <a:ext uri="{FF2B5EF4-FFF2-40B4-BE49-F238E27FC236}">
                <a16:creationId xmlns:a16="http://schemas.microsoft.com/office/drawing/2014/main" id="{07F0BD2B-736F-3648-BBA1-42D429707041}"/>
              </a:ext>
            </a:extLst>
          </p:cNvPr>
          <p:cNvSpPr txBox="1">
            <a:spLocks noChangeArrowheads="1"/>
          </p:cNvSpPr>
          <p:nvPr/>
        </p:nvSpPr>
        <p:spPr bwMode="auto">
          <a:xfrm>
            <a:off x="5715001" y="479426"/>
            <a:ext cx="1654175" cy="1222375"/>
          </a:xfrm>
          <a:prstGeom prst="rect">
            <a:avLst/>
          </a:prstGeom>
          <a:noFill/>
          <a:ln w="635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latin typeface="Courier" pitchFamily="2" charset="0"/>
              </a:rPr>
              <a:t> CREDIT_CARD</a:t>
            </a:r>
          </a:p>
          <a:p>
            <a:pPr>
              <a:lnSpc>
                <a:spcPct val="60000"/>
              </a:lnSpc>
            </a:pPr>
            <a:endParaRPr lang="en-US" altLang="en-US" sz="1600" b="1">
              <a:latin typeface="Courier" pitchFamily="2" charset="0"/>
            </a:endParaRPr>
          </a:p>
          <a:p>
            <a:r>
              <a:rPr lang="en-US" altLang="en-US" sz="1600" b="1">
                <a:latin typeface="Courier" pitchFamily="2" charset="0"/>
              </a:rPr>
              <a:t>_card#_</a:t>
            </a:r>
          </a:p>
          <a:p>
            <a:r>
              <a:rPr lang="en-US" altLang="en-US" sz="1600" b="1">
                <a:latin typeface="Courier" pitchFamily="2" charset="0"/>
              </a:rPr>
              <a:t>limit</a:t>
            </a:r>
          </a:p>
          <a:p>
            <a:r>
              <a:rPr lang="en-US" altLang="en-US" sz="1600" b="1">
                <a:latin typeface="Courier" pitchFamily="2" charset="0"/>
              </a:rPr>
              <a:t>expiry</a:t>
            </a:r>
          </a:p>
        </p:txBody>
      </p:sp>
      <p:sp>
        <p:nvSpPr>
          <p:cNvPr id="177160" name="Text Box 8">
            <a:extLst>
              <a:ext uri="{FF2B5EF4-FFF2-40B4-BE49-F238E27FC236}">
                <a16:creationId xmlns:a16="http://schemas.microsoft.com/office/drawing/2014/main" id="{5A99F1B0-85E9-5349-9E9E-B5AE6F3B779A}"/>
              </a:ext>
            </a:extLst>
          </p:cNvPr>
          <p:cNvSpPr txBox="1">
            <a:spLocks noChangeArrowheads="1"/>
          </p:cNvSpPr>
          <p:nvPr/>
        </p:nvSpPr>
        <p:spPr bwMode="auto">
          <a:xfrm>
            <a:off x="8839200" y="1927226"/>
            <a:ext cx="1409700" cy="733425"/>
          </a:xfrm>
          <a:prstGeom prst="rect">
            <a:avLst/>
          </a:prstGeom>
          <a:noFill/>
          <a:ln w="635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latin typeface="Courier" pitchFamily="2" charset="0"/>
              </a:rPr>
              <a:t> CUSTOMER </a:t>
            </a:r>
          </a:p>
          <a:p>
            <a:pPr>
              <a:lnSpc>
                <a:spcPct val="60000"/>
              </a:lnSpc>
            </a:pPr>
            <a:endParaRPr lang="en-US" altLang="en-US" sz="1600" b="1">
              <a:latin typeface="Courier" pitchFamily="2" charset="0"/>
            </a:endParaRPr>
          </a:p>
          <a:p>
            <a:r>
              <a:rPr lang="en-US" altLang="en-US" sz="1600" b="1">
                <a:latin typeface="Courier" pitchFamily="2" charset="0"/>
              </a:rPr>
              <a:t>_ssn_</a:t>
            </a:r>
          </a:p>
        </p:txBody>
      </p:sp>
      <p:grpSp>
        <p:nvGrpSpPr>
          <p:cNvPr id="177161" name="Group 9">
            <a:extLst>
              <a:ext uri="{FF2B5EF4-FFF2-40B4-BE49-F238E27FC236}">
                <a16:creationId xmlns:a16="http://schemas.microsoft.com/office/drawing/2014/main" id="{10C4AB3E-8516-034E-A749-B8871CA274AE}"/>
              </a:ext>
            </a:extLst>
          </p:cNvPr>
          <p:cNvGrpSpPr>
            <a:grpSpLocks/>
          </p:cNvGrpSpPr>
          <p:nvPr/>
        </p:nvGrpSpPr>
        <p:grpSpPr bwMode="auto">
          <a:xfrm>
            <a:off x="3505200" y="685800"/>
            <a:ext cx="2133600" cy="565150"/>
            <a:chOff x="1248" y="432"/>
            <a:chExt cx="1344" cy="356"/>
          </a:xfrm>
        </p:grpSpPr>
        <p:sp>
          <p:nvSpPr>
            <p:cNvPr id="177162" name="Line 10">
              <a:extLst>
                <a:ext uri="{FF2B5EF4-FFF2-40B4-BE49-F238E27FC236}">
                  <a16:creationId xmlns:a16="http://schemas.microsoft.com/office/drawing/2014/main" id="{EBB3B9C9-C0C3-9B46-B05C-832B1B0D17CF}"/>
                </a:ext>
              </a:extLst>
            </p:cNvPr>
            <p:cNvSpPr>
              <a:spLocks noChangeShapeType="1"/>
            </p:cNvSpPr>
            <p:nvPr/>
          </p:nvSpPr>
          <p:spPr bwMode="auto">
            <a:xfrm>
              <a:off x="1296" y="624"/>
              <a:ext cx="1296"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7163" name="Text Box 11">
              <a:extLst>
                <a:ext uri="{FF2B5EF4-FFF2-40B4-BE49-F238E27FC236}">
                  <a16:creationId xmlns:a16="http://schemas.microsoft.com/office/drawing/2014/main" id="{7D733169-ADA0-D949-8EE3-5320BCBA1655}"/>
                </a:ext>
              </a:extLst>
            </p:cNvPr>
            <p:cNvSpPr txBox="1">
              <a:spLocks noChangeArrowheads="1"/>
            </p:cNvSpPr>
            <p:nvPr/>
          </p:nvSpPr>
          <p:spPr bwMode="auto">
            <a:xfrm>
              <a:off x="1680" y="432"/>
              <a:ext cx="583"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latin typeface="Courier" pitchFamily="2" charset="0"/>
                </a:rPr>
                <a:t>issues</a:t>
              </a:r>
            </a:p>
          </p:txBody>
        </p:sp>
        <p:sp>
          <p:nvSpPr>
            <p:cNvPr id="177164" name="Text Box 12">
              <a:extLst>
                <a:ext uri="{FF2B5EF4-FFF2-40B4-BE49-F238E27FC236}">
                  <a16:creationId xmlns:a16="http://schemas.microsoft.com/office/drawing/2014/main" id="{C552717B-F98C-C549-9133-E547645FFB2E}"/>
                </a:ext>
              </a:extLst>
            </p:cNvPr>
            <p:cNvSpPr txBox="1">
              <a:spLocks noChangeArrowheads="1"/>
            </p:cNvSpPr>
            <p:nvPr/>
          </p:nvSpPr>
          <p:spPr bwMode="auto">
            <a:xfrm>
              <a:off x="1248" y="576"/>
              <a:ext cx="1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600" b="1">
                <a:latin typeface="Courier" pitchFamily="2" charset="0"/>
              </a:endParaRPr>
            </a:p>
          </p:txBody>
        </p:sp>
        <p:sp>
          <p:nvSpPr>
            <p:cNvPr id="177165" name="Text Box 13">
              <a:extLst>
                <a:ext uri="{FF2B5EF4-FFF2-40B4-BE49-F238E27FC236}">
                  <a16:creationId xmlns:a16="http://schemas.microsoft.com/office/drawing/2014/main" id="{6DE4C9C5-A7F1-1446-95B0-8F4832A55E0F}"/>
                </a:ext>
              </a:extLst>
            </p:cNvPr>
            <p:cNvSpPr txBox="1">
              <a:spLocks noChangeArrowheads="1"/>
            </p:cNvSpPr>
            <p:nvPr/>
          </p:nvSpPr>
          <p:spPr bwMode="auto">
            <a:xfrm>
              <a:off x="2160" y="576"/>
              <a:ext cx="1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600" b="1">
                <a:latin typeface="Courier" pitchFamily="2" charset="0"/>
              </a:endParaRPr>
            </a:p>
          </p:txBody>
        </p:sp>
      </p:grpSp>
      <p:grpSp>
        <p:nvGrpSpPr>
          <p:cNvPr id="177166" name="Group 14">
            <a:extLst>
              <a:ext uri="{FF2B5EF4-FFF2-40B4-BE49-F238E27FC236}">
                <a16:creationId xmlns:a16="http://schemas.microsoft.com/office/drawing/2014/main" id="{9255DBE9-2404-9A4B-AF1B-553EC436CFD9}"/>
              </a:ext>
            </a:extLst>
          </p:cNvPr>
          <p:cNvGrpSpPr>
            <a:grpSpLocks/>
          </p:cNvGrpSpPr>
          <p:nvPr/>
        </p:nvGrpSpPr>
        <p:grpSpPr bwMode="auto">
          <a:xfrm>
            <a:off x="3810000" y="3581400"/>
            <a:ext cx="2286000" cy="565150"/>
            <a:chOff x="1248" y="432"/>
            <a:chExt cx="1344" cy="356"/>
          </a:xfrm>
        </p:grpSpPr>
        <p:sp>
          <p:nvSpPr>
            <p:cNvPr id="177167" name="Line 15">
              <a:extLst>
                <a:ext uri="{FF2B5EF4-FFF2-40B4-BE49-F238E27FC236}">
                  <a16:creationId xmlns:a16="http://schemas.microsoft.com/office/drawing/2014/main" id="{BCAADFE0-E35E-1448-B7C2-9CF9E2ACF63A}"/>
                </a:ext>
              </a:extLst>
            </p:cNvPr>
            <p:cNvSpPr>
              <a:spLocks noChangeShapeType="1"/>
            </p:cNvSpPr>
            <p:nvPr/>
          </p:nvSpPr>
          <p:spPr bwMode="auto">
            <a:xfrm>
              <a:off x="1296" y="624"/>
              <a:ext cx="1296"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7168" name="Text Box 16">
              <a:extLst>
                <a:ext uri="{FF2B5EF4-FFF2-40B4-BE49-F238E27FC236}">
                  <a16:creationId xmlns:a16="http://schemas.microsoft.com/office/drawing/2014/main" id="{DE3DB817-55B2-4B47-93AC-DBC13EE90A82}"/>
                </a:ext>
              </a:extLst>
            </p:cNvPr>
            <p:cNvSpPr txBox="1">
              <a:spLocks noChangeArrowheads="1"/>
            </p:cNvSpPr>
            <p:nvPr/>
          </p:nvSpPr>
          <p:spPr bwMode="auto">
            <a:xfrm>
              <a:off x="1680" y="432"/>
              <a:ext cx="76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latin typeface="Courier" pitchFamily="2" charset="0"/>
                </a:rPr>
                <a:t>locatedAt</a:t>
              </a:r>
            </a:p>
          </p:txBody>
        </p:sp>
        <p:sp>
          <p:nvSpPr>
            <p:cNvPr id="177169" name="Text Box 17">
              <a:extLst>
                <a:ext uri="{FF2B5EF4-FFF2-40B4-BE49-F238E27FC236}">
                  <a16:creationId xmlns:a16="http://schemas.microsoft.com/office/drawing/2014/main" id="{8EE70A70-4628-8047-838A-136DD336FA3B}"/>
                </a:ext>
              </a:extLst>
            </p:cNvPr>
            <p:cNvSpPr txBox="1">
              <a:spLocks noChangeArrowheads="1"/>
            </p:cNvSpPr>
            <p:nvPr/>
          </p:nvSpPr>
          <p:spPr bwMode="auto">
            <a:xfrm>
              <a:off x="1248" y="576"/>
              <a:ext cx="1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600" b="1">
                <a:latin typeface="Courier" pitchFamily="2" charset="0"/>
              </a:endParaRPr>
            </a:p>
          </p:txBody>
        </p:sp>
        <p:sp>
          <p:nvSpPr>
            <p:cNvPr id="177170" name="Text Box 18">
              <a:extLst>
                <a:ext uri="{FF2B5EF4-FFF2-40B4-BE49-F238E27FC236}">
                  <a16:creationId xmlns:a16="http://schemas.microsoft.com/office/drawing/2014/main" id="{BDE8D269-314F-C141-A2C8-6010CB057364}"/>
                </a:ext>
              </a:extLst>
            </p:cNvPr>
            <p:cNvSpPr txBox="1">
              <a:spLocks noChangeArrowheads="1"/>
            </p:cNvSpPr>
            <p:nvPr/>
          </p:nvSpPr>
          <p:spPr bwMode="auto">
            <a:xfrm>
              <a:off x="2160" y="576"/>
              <a:ext cx="1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600" b="1">
                <a:latin typeface="Courier" pitchFamily="2" charset="0"/>
              </a:endParaRPr>
            </a:p>
          </p:txBody>
        </p:sp>
      </p:grpSp>
      <p:grpSp>
        <p:nvGrpSpPr>
          <p:cNvPr id="177171" name="Group 19">
            <a:extLst>
              <a:ext uri="{FF2B5EF4-FFF2-40B4-BE49-F238E27FC236}">
                <a16:creationId xmlns:a16="http://schemas.microsoft.com/office/drawing/2014/main" id="{3EA1BF22-B918-C544-B4DF-B5DD90A5F6A4}"/>
              </a:ext>
            </a:extLst>
          </p:cNvPr>
          <p:cNvGrpSpPr>
            <a:grpSpLocks/>
          </p:cNvGrpSpPr>
          <p:nvPr/>
        </p:nvGrpSpPr>
        <p:grpSpPr bwMode="auto">
          <a:xfrm>
            <a:off x="7391400" y="990600"/>
            <a:ext cx="2133600" cy="565150"/>
            <a:chOff x="1248" y="432"/>
            <a:chExt cx="1344" cy="356"/>
          </a:xfrm>
        </p:grpSpPr>
        <p:sp>
          <p:nvSpPr>
            <p:cNvPr id="177172" name="Line 20">
              <a:extLst>
                <a:ext uri="{FF2B5EF4-FFF2-40B4-BE49-F238E27FC236}">
                  <a16:creationId xmlns:a16="http://schemas.microsoft.com/office/drawing/2014/main" id="{78459318-BA6C-3349-8A9D-4E9D3BCEA417}"/>
                </a:ext>
              </a:extLst>
            </p:cNvPr>
            <p:cNvSpPr>
              <a:spLocks noChangeShapeType="1"/>
            </p:cNvSpPr>
            <p:nvPr/>
          </p:nvSpPr>
          <p:spPr bwMode="auto">
            <a:xfrm>
              <a:off x="1296" y="624"/>
              <a:ext cx="1296"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7173" name="Text Box 21">
              <a:extLst>
                <a:ext uri="{FF2B5EF4-FFF2-40B4-BE49-F238E27FC236}">
                  <a16:creationId xmlns:a16="http://schemas.microsoft.com/office/drawing/2014/main" id="{306AE955-18F4-C245-8F12-AEA0F3DBAAD9}"/>
                </a:ext>
              </a:extLst>
            </p:cNvPr>
            <p:cNvSpPr txBox="1">
              <a:spLocks noChangeArrowheads="1"/>
            </p:cNvSpPr>
            <p:nvPr/>
          </p:nvSpPr>
          <p:spPr bwMode="auto">
            <a:xfrm>
              <a:off x="1680" y="432"/>
              <a:ext cx="505"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latin typeface="Courier" pitchFamily="2" charset="0"/>
                </a:rPr>
                <a:t>holds</a:t>
              </a:r>
            </a:p>
          </p:txBody>
        </p:sp>
        <p:sp>
          <p:nvSpPr>
            <p:cNvPr id="177174" name="Text Box 22">
              <a:extLst>
                <a:ext uri="{FF2B5EF4-FFF2-40B4-BE49-F238E27FC236}">
                  <a16:creationId xmlns:a16="http://schemas.microsoft.com/office/drawing/2014/main" id="{9D15763B-1E77-DF48-875A-4D2D4916B4E3}"/>
                </a:ext>
              </a:extLst>
            </p:cNvPr>
            <p:cNvSpPr txBox="1">
              <a:spLocks noChangeArrowheads="1"/>
            </p:cNvSpPr>
            <p:nvPr/>
          </p:nvSpPr>
          <p:spPr bwMode="auto">
            <a:xfrm>
              <a:off x="1248" y="576"/>
              <a:ext cx="1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600" b="1">
                <a:latin typeface="Courier" pitchFamily="2" charset="0"/>
              </a:endParaRPr>
            </a:p>
          </p:txBody>
        </p:sp>
        <p:sp>
          <p:nvSpPr>
            <p:cNvPr id="177175" name="Text Box 23">
              <a:extLst>
                <a:ext uri="{FF2B5EF4-FFF2-40B4-BE49-F238E27FC236}">
                  <a16:creationId xmlns:a16="http://schemas.microsoft.com/office/drawing/2014/main" id="{B4B53675-DEDD-704C-B4BC-4EDD1BC9CC05}"/>
                </a:ext>
              </a:extLst>
            </p:cNvPr>
            <p:cNvSpPr txBox="1">
              <a:spLocks noChangeArrowheads="1"/>
            </p:cNvSpPr>
            <p:nvPr/>
          </p:nvSpPr>
          <p:spPr bwMode="auto">
            <a:xfrm>
              <a:off x="2160" y="576"/>
              <a:ext cx="1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600" b="1">
                <a:latin typeface="Courier" pitchFamily="2" charset="0"/>
              </a:endParaRPr>
            </a:p>
          </p:txBody>
        </p:sp>
      </p:grpSp>
      <p:grpSp>
        <p:nvGrpSpPr>
          <p:cNvPr id="177176" name="Group 24">
            <a:extLst>
              <a:ext uri="{FF2B5EF4-FFF2-40B4-BE49-F238E27FC236}">
                <a16:creationId xmlns:a16="http://schemas.microsoft.com/office/drawing/2014/main" id="{9F467E46-6F82-274A-9392-9B6BE011F7DE}"/>
              </a:ext>
            </a:extLst>
          </p:cNvPr>
          <p:cNvGrpSpPr>
            <a:grpSpLocks/>
          </p:cNvGrpSpPr>
          <p:nvPr/>
        </p:nvGrpSpPr>
        <p:grpSpPr bwMode="auto">
          <a:xfrm>
            <a:off x="7010400" y="2590800"/>
            <a:ext cx="2133600" cy="565150"/>
            <a:chOff x="1248" y="432"/>
            <a:chExt cx="1344" cy="356"/>
          </a:xfrm>
        </p:grpSpPr>
        <p:sp>
          <p:nvSpPr>
            <p:cNvPr id="177177" name="Line 25">
              <a:extLst>
                <a:ext uri="{FF2B5EF4-FFF2-40B4-BE49-F238E27FC236}">
                  <a16:creationId xmlns:a16="http://schemas.microsoft.com/office/drawing/2014/main" id="{2EF2D5DC-EB4C-E34C-98D8-00AB546118F0}"/>
                </a:ext>
              </a:extLst>
            </p:cNvPr>
            <p:cNvSpPr>
              <a:spLocks noChangeShapeType="1"/>
            </p:cNvSpPr>
            <p:nvPr/>
          </p:nvSpPr>
          <p:spPr bwMode="auto">
            <a:xfrm>
              <a:off x="1296" y="624"/>
              <a:ext cx="1296"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7178" name="Text Box 26">
              <a:extLst>
                <a:ext uri="{FF2B5EF4-FFF2-40B4-BE49-F238E27FC236}">
                  <a16:creationId xmlns:a16="http://schemas.microsoft.com/office/drawing/2014/main" id="{198CBD39-9C5F-0A40-92B0-0FCC4FBD026C}"/>
                </a:ext>
              </a:extLst>
            </p:cNvPr>
            <p:cNvSpPr txBox="1">
              <a:spLocks noChangeArrowheads="1"/>
            </p:cNvSpPr>
            <p:nvPr/>
          </p:nvSpPr>
          <p:spPr bwMode="auto">
            <a:xfrm>
              <a:off x="1680" y="432"/>
              <a:ext cx="427"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latin typeface="Courier" pitchFamily="2" charset="0"/>
                </a:rPr>
                <a:t>owns</a:t>
              </a:r>
            </a:p>
          </p:txBody>
        </p:sp>
        <p:sp>
          <p:nvSpPr>
            <p:cNvPr id="177179" name="Text Box 27">
              <a:extLst>
                <a:ext uri="{FF2B5EF4-FFF2-40B4-BE49-F238E27FC236}">
                  <a16:creationId xmlns:a16="http://schemas.microsoft.com/office/drawing/2014/main" id="{7925FD23-4935-DE48-ADCE-96CCE15858EA}"/>
                </a:ext>
              </a:extLst>
            </p:cNvPr>
            <p:cNvSpPr txBox="1">
              <a:spLocks noChangeArrowheads="1"/>
            </p:cNvSpPr>
            <p:nvPr/>
          </p:nvSpPr>
          <p:spPr bwMode="auto">
            <a:xfrm>
              <a:off x="1248" y="576"/>
              <a:ext cx="1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600" b="1">
                <a:latin typeface="Courier" pitchFamily="2" charset="0"/>
              </a:endParaRPr>
            </a:p>
          </p:txBody>
        </p:sp>
        <p:sp>
          <p:nvSpPr>
            <p:cNvPr id="177180" name="Text Box 28">
              <a:extLst>
                <a:ext uri="{FF2B5EF4-FFF2-40B4-BE49-F238E27FC236}">
                  <a16:creationId xmlns:a16="http://schemas.microsoft.com/office/drawing/2014/main" id="{121B62B0-C511-F244-B0E7-712DAF4C0828}"/>
                </a:ext>
              </a:extLst>
            </p:cNvPr>
            <p:cNvSpPr txBox="1">
              <a:spLocks noChangeArrowheads="1"/>
            </p:cNvSpPr>
            <p:nvPr/>
          </p:nvSpPr>
          <p:spPr bwMode="auto">
            <a:xfrm>
              <a:off x="2160" y="576"/>
              <a:ext cx="1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600" b="1">
                <a:latin typeface="Courier" pitchFamily="2" charset="0"/>
              </a:endParaRPr>
            </a:p>
          </p:txBody>
        </p:sp>
      </p:grpSp>
      <p:sp>
        <p:nvSpPr>
          <p:cNvPr id="177181" name="Line 29">
            <a:extLst>
              <a:ext uri="{FF2B5EF4-FFF2-40B4-BE49-F238E27FC236}">
                <a16:creationId xmlns:a16="http://schemas.microsoft.com/office/drawing/2014/main" id="{016896A1-29E4-7844-B1D0-3943F32472C1}"/>
              </a:ext>
            </a:extLst>
          </p:cNvPr>
          <p:cNvSpPr>
            <a:spLocks noChangeShapeType="1"/>
          </p:cNvSpPr>
          <p:nvPr/>
        </p:nvSpPr>
        <p:spPr bwMode="auto">
          <a:xfrm>
            <a:off x="7086600" y="2895600"/>
            <a:ext cx="0" cy="3048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7182" name="Line 30">
            <a:extLst>
              <a:ext uri="{FF2B5EF4-FFF2-40B4-BE49-F238E27FC236}">
                <a16:creationId xmlns:a16="http://schemas.microsoft.com/office/drawing/2014/main" id="{F05ED2B2-991C-204F-8839-4FF73BC61525}"/>
              </a:ext>
            </a:extLst>
          </p:cNvPr>
          <p:cNvSpPr>
            <a:spLocks noChangeShapeType="1"/>
          </p:cNvSpPr>
          <p:nvPr/>
        </p:nvSpPr>
        <p:spPr bwMode="auto">
          <a:xfrm>
            <a:off x="9144000" y="2667000"/>
            <a:ext cx="0" cy="2286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7183" name="AutoShape 31">
            <a:extLst>
              <a:ext uri="{FF2B5EF4-FFF2-40B4-BE49-F238E27FC236}">
                <a16:creationId xmlns:a16="http://schemas.microsoft.com/office/drawing/2014/main" id="{EF3078A6-6F5A-124F-9D59-8CDF7E1316CB}"/>
              </a:ext>
            </a:extLst>
          </p:cNvPr>
          <p:cNvSpPr>
            <a:spLocks noChangeArrowheads="1"/>
          </p:cNvSpPr>
          <p:nvPr/>
        </p:nvSpPr>
        <p:spPr bwMode="auto">
          <a:xfrm>
            <a:off x="6553200" y="4191000"/>
            <a:ext cx="228600" cy="228600"/>
          </a:xfrm>
          <a:prstGeom prst="triangle">
            <a:avLst>
              <a:gd name="adj" fmla="val 50000"/>
            </a:avLst>
          </a:prstGeom>
          <a:noFill/>
          <a:ln w="12700">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7184" name="Line 32">
            <a:extLst>
              <a:ext uri="{FF2B5EF4-FFF2-40B4-BE49-F238E27FC236}">
                <a16:creationId xmlns:a16="http://schemas.microsoft.com/office/drawing/2014/main" id="{6F23C21C-1E44-4343-A868-B33FEE1025E2}"/>
              </a:ext>
            </a:extLst>
          </p:cNvPr>
          <p:cNvSpPr>
            <a:spLocks noChangeShapeType="1"/>
          </p:cNvSpPr>
          <p:nvPr/>
        </p:nvSpPr>
        <p:spPr bwMode="auto">
          <a:xfrm>
            <a:off x="6705600" y="4419600"/>
            <a:ext cx="0" cy="3810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7185" name="Line 33">
            <a:extLst>
              <a:ext uri="{FF2B5EF4-FFF2-40B4-BE49-F238E27FC236}">
                <a16:creationId xmlns:a16="http://schemas.microsoft.com/office/drawing/2014/main" id="{146F1DDC-2ED8-AF49-B2D5-FADFD28692B7}"/>
              </a:ext>
            </a:extLst>
          </p:cNvPr>
          <p:cNvSpPr>
            <a:spLocks noChangeShapeType="1"/>
          </p:cNvSpPr>
          <p:nvPr/>
        </p:nvSpPr>
        <p:spPr bwMode="auto">
          <a:xfrm>
            <a:off x="5638800" y="4800600"/>
            <a:ext cx="2133600"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7186" name="Line 34">
            <a:extLst>
              <a:ext uri="{FF2B5EF4-FFF2-40B4-BE49-F238E27FC236}">
                <a16:creationId xmlns:a16="http://schemas.microsoft.com/office/drawing/2014/main" id="{81D9AC92-ABAB-7A42-A201-5831A0C2CD0D}"/>
              </a:ext>
            </a:extLst>
          </p:cNvPr>
          <p:cNvSpPr>
            <a:spLocks noChangeShapeType="1"/>
          </p:cNvSpPr>
          <p:nvPr/>
        </p:nvSpPr>
        <p:spPr bwMode="auto">
          <a:xfrm>
            <a:off x="5638800" y="4800600"/>
            <a:ext cx="0" cy="5334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7187" name="Line 35">
            <a:extLst>
              <a:ext uri="{FF2B5EF4-FFF2-40B4-BE49-F238E27FC236}">
                <a16:creationId xmlns:a16="http://schemas.microsoft.com/office/drawing/2014/main" id="{0D2E418E-FF9B-0747-86D2-39681A9099F7}"/>
              </a:ext>
            </a:extLst>
          </p:cNvPr>
          <p:cNvSpPr>
            <a:spLocks noChangeShapeType="1"/>
          </p:cNvSpPr>
          <p:nvPr/>
        </p:nvSpPr>
        <p:spPr bwMode="auto">
          <a:xfrm>
            <a:off x="7772400" y="4800600"/>
            <a:ext cx="0" cy="5334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7188" name="Text Box 36">
            <a:extLst>
              <a:ext uri="{FF2B5EF4-FFF2-40B4-BE49-F238E27FC236}">
                <a16:creationId xmlns:a16="http://schemas.microsoft.com/office/drawing/2014/main" id="{BE3335A7-7F57-784B-A702-E21D4E43F936}"/>
              </a:ext>
            </a:extLst>
          </p:cNvPr>
          <p:cNvSpPr txBox="1">
            <a:spLocks noChangeArrowheads="1"/>
          </p:cNvSpPr>
          <p:nvPr/>
        </p:nvSpPr>
        <p:spPr bwMode="auto">
          <a:xfrm>
            <a:off x="6765926" y="4494213"/>
            <a:ext cx="9556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i="1"/>
              <a:t>{disjoint}</a:t>
            </a:r>
            <a:endParaRPr lang="en-US" altLang="en-US" sz="2000"/>
          </a:p>
        </p:txBody>
      </p:sp>
      <p:sp>
        <p:nvSpPr>
          <p:cNvPr id="177189" name="Line 37">
            <a:extLst>
              <a:ext uri="{FF2B5EF4-FFF2-40B4-BE49-F238E27FC236}">
                <a16:creationId xmlns:a16="http://schemas.microsoft.com/office/drawing/2014/main" id="{A1992E10-2AC1-9648-9066-7E1C51169437}"/>
              </a:ext>
            </a:extLst>
          </p:cNvPr>
          <p:cNvSpPr>
            <a:spLocks noChangeShapeType="1"/>
          </p:cNvSpPr>
          <p:nvPr/>
        </p:nvSpPr>
        <p:spPr bwMode="auto">
          <a:xfrm>
            <a:off x="9525000" y="1295400"/>
            <a:ext cx="0" cy="6096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7190" name="Line 38">
            <a:extLst>
              <a:ext uri="{FF2B5EF4-FFF2-40B4-BE49-F238E27FC236}">
                <a16:creationId xmlns:a16="http://schemas.microsoft.com/office/drawing/2014/main" id="{BADCA16C-4178-304A-863B-1604DF865B4B}"/>
              </a:ext>
            </a:extLst>
          </p:cNvPr>
          <p:cNvSpPr>
            <a:spLocks noChangeShapeType="1"/>
          </p:cNvSpPr>
          <p:nvPr/>
        </p:nvSpPr>
        <p:spPr bwMode="auto">
          <a:xfrm flipH="1" flipV="1">
            <a:off x="2971800" y="1676400"/>
            <a:ext cx="0" cy="11430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7193" name="Text Box 41">
            <a:extLst>
              <a:ext uri="{FF2B5EF4-FFF2-40B4-BE49-F238E27FC236}">
                <a16:creationId xmlns:a16="http://schemas.microsoft.com/office/drawing/2014/main" id="{5C48A311-B7B3-3846-A6C7-9F3E6ACD752B}"/>
              </a:ext>
            </a:extLst>
          </p:cNvPr>
          <p:cNvSpPr txBox="1">
            <a:spLocks noChangeArrowheads="1"/>
          </p:cNvSpPr>
          <p:nvPr/>
        </p:nvSpPr>
        <p:spPr bwMode="auto">
          <a:xfrm>
            <a:off x="2513013" y="2057400"/>
            <a:ext cx="154241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dirty="0" err="1">
                <a:latin typeface="Courier" pitchFamily="2" charset="0"/>
              </a:rPr>
              <a:t>hasBranches</a:t>
            </a:r>
            <a:endParaRPr lang="en-US" altLang="en-US" sz="1600" b="1" dirty="0">
              <a:latin typeface="Courier" pitchFamily="2" charset="0"/>
            </a:endParaRPr>
          </a:p>
        </p:txBody>
      </p:sp>
      <p:grpSp>
        <p:nvGrpSpPr>
          <p:cNvPr id="177194" name="Group 42">
            <a:extLst>
              <a:ext uri="{FF2B5EF4-FFF2-40B4-BE49-F238E27FC236}">
                <a16:creationId xmlns:a16="http://schemas.microsoft.com/office/drawing/2014/main" id="{344B78B3-D678-3E41-B319-62A9497D36CA}"/>
              </a:ext>
            </a:extLst>
          </p:cNvPr>
          <p:cNvGrpSpPr>
            <a:grpSpLocks/>
          </p:cNvGrpSpPr>
          <p:nvPr/>
        </p:nvGrpSpPr>
        <p:grpSpPr bwMode="auto">
          <a:xfrm>
            <a:off x="8686801" y="3429001"/>
            <a:ext cx="2046315" cy="574675"/>
            <a:chOff x="1248" y="432"/>
            <a:chExt cx="1755" cy="348"/>
          </a:xfrm>
        </p:grpSpPr>
        <p:sp>
          <p:nvSpPr>
            <p:cNvPr id="177195" name="Line 43">
              <a:extLst>
                <a:ext uri="{FF2B5EF4-FFF2-40B4-BE49-F238E27FC236}">
                  <a16:creationId xmlns:a16="http://schemas.microsoft.com/office/drawing/2014/main" id="{B9A4838F-01F1-FB47-A3A7-8B381E889922}"/>
                </a:ext>
              </a:extLst>
            </p:cNvPr>
            <p:cNvSpPr>
              <a:spLocks noChangeShapeType="1"/>
            </p:cNvSpPr>
            <p:nvPr/>
          </p:nvSpPr>
          <p:spPr bwMode="auto">
            <a:xfrm>
              <a:off x="1296" y="624"/>
              <a:ext cx="1296"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7196" name="Text Box 44">
              <a:extLst>
                <a:ext uri="{FF2B5EF4-FFF2-40B4-BE49-F238E27FC236}">
                  <a16:creationId xmlns:a16="http://schemas.microsoft.com/office/drawing/2014/main" id="{B62B7313-8C03-1D47-A187-9FE50F56E38B}"/>
                </a:ext>
              </a:extLst>
            </p:cNvPr>
            <p:cNvSpPr txBox="1">
              <a:spLocks noChangeArrowheads="1"/>
            </p:cNvSpPr>
            <p:nvPr/>
          </p:nvSpPr>
          <p:spPr bwMode="auto">
            <a:xfrm>
              <a:off x="1680" y="432"/>
              <a:ext cx="1323"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latin typeface="Courier" pitchFamily="2" charset="0"/>
                </a:rPr>
                <a:t>primaryowns</a:t>
              </a:r>
            </a:p>
          </p:txBody>
        </p:sp>
        <p:sp>
          <p:nvSpPr>
            <p:cNvPr id="177197" name="Text Box 45">
              <a:extLst>
                <a:ext uri="{FF2B5EF4-FFF2-40B4-BE49-F238E27FC236}">
                  <a16:creationId xmlns:a16="http://schemas.microsoft.com/office/drawing/2014/main" id="{21045CE4-AD1A-154E-A9F2-2AAF64BA4179}"/>
                </a:ext>
              </a:extLst>
            </p:cNvPr>
            <p:cNvSpPr txBox="1">
              <a:spLocks noChangeArrowheads="1"/>
            </p:cNvSpPr>
            <p:nvPr/>
          </p:nvSpPr>
          <p:spPr bwMode="auto">
            <a:xfrm>
              <a:off x="1248" y="576"/>
              <a:ext cx="158"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600" b="1">
                <a:latin typeface="Courier" pitchFamily="2" charset="0"/>
              </a:endParaRPr>
            </a:p>
          </p:txBody>
        </p:sp>
        <p:sp>
          <p:nvSpPr>
            <p:cNvPr id="177198" name="Text Box 46">
              <a:extLst>
                <a:ext uri="{FF2B5EF4-FFF2-40B4-BE49-F238E27FC236}">
                  <a16:creationId xmlns:a16="http://schemas.microsoft.com/office/drawing/2014/main" id="{598DDF7A-9DF1-FA49-B84F-C1FE5EA23AB0}"/>
                </a:ext>
              </a:extLst>
            </p:cNvPr>
            <p:cNvSpPr txBox="1">
              <a:spLocks noChangeArrowheads="1"/>
            </p:cNvSpPr>
            <p:nvPr/>
          </p:nvSpPr>
          <p:spPr bwMode="auto">
            <a:xfrm>
              <a:off x="2138" y="576"/>
              <a:ext cx="158"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600" b="1">
                <a:latin typeface="Courier" pitchFamily="2" charset="0"/>
              </a:endParaRPr>
            </a:p>
          </p:txBody>
        </p:sp>
      </p:grpSp>
      <p:sp>
        <p:nvSpPr>
          <p:cNvPr id="177199" name="Line 47">
            <a:extLst>
              <a:ext uri="{FF2B5EF4-FFF2-40B4-BE49-F238E27FC236}">
                <a16:creationId xmlns:a16="http://schemas.microsoft.com/office/drawing/2014/main" id="{CE671748-1463-8B47-9B6D-75DD21641FE6}"/>
              </a:ext>
            </a:extLst>
          </p:cNvPr>
          <p:cNvSpPr>
            <a:spLocks noChangeShapeType="1"/>
          </p:cNvSpPr>
          <p:nvPr/>
        </p:nvSpPr>
        <p:spPr bwMode="auto">
          <a:xfrm>
            <a:off x="10210800" y="2667000"/>
            <a:ext cx="0" cy="11430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7201" name="Text Box 49">
            <a:extLst>
              <a:ext uri="{FF2B5EF4-FFF2-40B4-BE49-F238E27FC236}">
                <a16:creationId xmlns:a16="http://schemas.microsoft.com/office/drawing/2014/main" id="{C7A394AB-8BA4-0548-9995-570E37986D05}"/>
              </a:ext>
            </a:extLst>
          </p:cNvPr>
          <p:cNvSpPr txBox="1">
            <a:spLocks noChangeArrowheads="1"/>
          </p:cNvSpPr>
          <p:nvPr/>
        </p:nvSpPr>
        <p:spPr bwMode="auto">
          <a:xfrm>
            <a:off x="7467601" y="3429000"/>
            <a:ext cx="1287463" cy="488950"/>
          </a:xfrm>
          <a:prstGeom prst="rect">
            <a:avLst/>
          </a:prstGeom>
          <a:noFill/>
          <a:ln w="635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latin typeface="Courier" pitchFamily="2" charset="0"/>
              </a:rPr>
              <a:t>JT_ACOUNT</a:t>
            </a:r>
          </a:p>
          <a:p>
            <a:pPr>
              <a:lnSpc>
                <a:spcPct val="60000"/>
              </a:lnSpc>
            </a:pPr>
            <a:endParaRPr lang="en-US" altLang="en-US" sz="1600" b="1">
              <a:latin typeface="Courier" pitchFamily="2" charset="0"/>
            </a:endParaRPr>
          </a:p>
        </p:txBody>
      </p:sp>
      <p:sp>
        <p:nvSpPr>
          <p:cNvPr id="177203" name="AutoShape 51">
            <a:extLst>
              <a:ext uri="{FF2B5EF4-FFF2-40B4-BE49-F238E27FC236}">
                <a16:creationId xmlns:a16="http://schemas.microsoft.com/office/drawing/2014/main" id="{C3DB14C9-80C0-DC47-B865-8C8B31E00FAA}"/>
              </a:ext>
            </a:extLst>
          </p:cNvPr>
          <p:cNvSpPr>
            <a:spLocks noChangeArrowheads="1"/>
          </p:cNvSpPr>
          <p:nvPr/>
        </p:nvSpPr>
        <p:spPr bwMode="auto">
          <a:xfrm rot="16127889">
            <a:off x="7048500" y="3695700"/>
            <a:ext cx="228600" cy="152400"/>
          </a:xfrm>
          <a:prstGeom prst="triangle">
            <a:avLst>
              <a:gd name="adj" fmla="val 50000"/>
            </a:avLst>
          </a:prstGeom>
          <a:noFill/>
          <a:ln w="12700">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7205" name="Line 53">
            <a:extLst>
              <a:ext uri="{FF2B5EF4-FFF2-40B4-BE49-F238E27FC236}">
                <a16:creationId xmlns:a16="http://schemas.microsoft.com/office/drawing/2014/main" id="{293CBCDB-C6A7-304B-8E4F-A0905DD93740}"/>
              </a:ext>
            </a:extLst>
          </p:cNvPr>
          <p:cNvSpPr>
            <a:spLocks noChangeShapeType="1"/>
          </p:cNvSpPr>
          <p:nvPr/>
        </p:nvSpPr>
        <p:spPr bwMode="auto">
          <a:xfrm>
            <a:off x="7239000" y="3810000"/>
            <a:ext cx="228600"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7207" name="AutoShape 55">
            <a:extLst>
              <a:ext uri="{FF2B5EF4-FFF2-40B4-BE49-F238E27FC236}">
                <a16:creationId xmlns:a16="http://schemas.microsoft.com/office/drawing/2014/main" id="{60E9773B-4F86-3C41-B165-0F09A168ACE5}"/>
              </a:ext>
            </a:extLst>
          </p:cNvPr>
          <p:cNvSpPr>
            <a:spLocks noChangeArrowheads="1"/>
          </p:cNvSpPr>
          <p:nvPr/>
        </p:nvSpPr>
        <p:spPr bwMode="auto">
          <a:xfrm>
            <a:off x="3962400" y="685800"/>
            <a:ext cx="1447800" cy="304800"/>
          </a:xfrm>
          <a:prstGeom prst="diamond">
            <a:avLst/>
          </a:prstGeom>
          <a:noFill/>
          <a:ln w="12700">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7208" name="AutoShape 56">
            <a:extLst>
              <a:ext uri="{FF2B5EF4-FFF2-40B4-BE49-F238E27FC236}">
                <a16:creationId xmlns:a16="http://schemas.microsoft.com/office/drawing/2014/main" id="{F87526BB-6840-B546-AF55-DC5644FB692D}"/>
              </a:ext>
            </a:extLst>
          </p:cNvPr>
          <p:cNvSpPr>
            <a:spLocks noChangeArrowheads="1"/>
          </p:cNvSpPr>
          <p:nvPr/>
        </p:nvSpPr>
        <p:spPr bwMode="auto">
          <a:xfrm>
            <a:off x="7696200" y="1066800"/>
            <a:ext cx="1447800" cy="304800"/>
          </a:xfrm>
          <a:prstGeom prst="diamond">
            <a:avLst/>
          </a:prstGeom>
          <a:noFill/>
          <a:ln w="12700">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7209" name="AutoShape 57">
            <a:extLst>
              <a:ext uri="{FF2B5EF4-FFF2-40B4-BE49-F238E27FC236}">
                <a16:creationId xmlns:a16="http://schemas.microsoft.com/office/drawing/2014/main" id="{94544E56-3F5B-C743-B1A7-715A47CC6203}"/>
              </a:ext>
            </a:extLst>
          </p:cNvPr>
          <p:cNvSpPr>
            <a:spLocks noChangeArrowheads="1"/>
          </p:cNvSpPr>
          <p:nvPr/>
        </p:nvSpPr>
        <p:spPr bwMode="auto">
          <a:xfrm>
            <a:off x="4419600" y="3581400"/>
            <a:ext cx="1447800" cy="304800"/>
          </a:xfrm>
          <a:prstGeom prst="diamond">
            <a:avLst/>
          </a:prstGeom>
          <a:noFill/>
          <a:ln w="12700">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7210" name="AutoShape 58">
            <a:extLst>
              <a:ext uri="{FF2B5EF4-FFF2-40B4-BE49-F238E27FC236}">
                <a16:creationId xmlns:a16="http://schemas.microsoft.com/office/drawing/2014/main" id="{28D5D77A-6BF1-264E-919E-6570805989B6}"/>
              </a:ext>
            </a:extLst>
          </p:cNvPr>
          <p:cNvSpPr>
            <a:spLocks noChangeArrowheads="1"/>
          </p:cNvSpPr>
          <p:nvPr/>
        </p:nvSpPr>
        <p:spPr bwMode="auto">
          <a:xfrm>
            <a:off x="9067800" y="3352800"/>
            <a:ext cx="1447800" cy="533400"/>
          </a:xfrm>
          <a:prstGeom prst="diamond">
            <a:avLst/>
          </a:prstGeom>
          <a:noFill/>
          <a:ln w="12700">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7211" name="AutoShape 59">
            <a:extLst>
              <a:ext uri="{FF2B5EF4-FFF2-40B4-BE49-F238E27FC236}">
                <a16:creationId xmlns:a16="http://schemas.microsoft.com/office/drawing/2014/main" id="{16A67B11-D277-8B48-B5F9-D3307086BA58}"/>
              </a:ext>
            </a:extLst>
          </p:cNvPr>
          <p:cNvSpPr>
            <a:spLocks noChangeArrowheads="1"/>
          </p:cNvSpPr>
          <p:nvPr/>
        </p:nvSpPr>
        <p:spPr bwMode="auto">
          <a:xfrm>
            <a:off x="7239000" y="2667000"/>
            <a:ext cx="1447800" cy="304800"/>
          </a:xfrm>
          <a:prstGeom prst="diamond">
            <a:avLst/>
          </a:prstGeom>
          <a:noFill/>
          <a:ln w="12700">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7212" name="AutoShape 60">
            <a:extLst>
              <a:ext uri="{FF2B5EF4-FFF2-40B4-BE49-F238E27FC236}">
                <a16:creationId xmlns:a16="http://schemas.microsoft.com/office/drawing/2014/main" id="{9A61E724-8F66-0E4F-9365-554504F6BB63}"/>
              </a:ext>
            </a:extLst>
          </p:cNvPr>
          <p:cNvSpPr>
            <a:spLocks noChangeArrowheads="1"/>
          </p:cNvSpPr>
          <p:nvPr/>
        </p:nvSpPr>
        <p:spPr bwMode="auto">
          <a:xfrm>
            <a:off x="2286000" y="2057400"/>
            <a:ext cx="2057400" cy="381000"/>
          </a:xfrm>
          <a:prstGeom prst="diamond">
            <a:avLst/>
          </a:prstGeom>
          <a:noFill/>
          <a:ln w="12700">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 name="Title 1">
            <a:extLst>
              <a:ext uri="{FF2B5EF4-FFF2-40B4-BE49-F238E27FC236}">
                <a16:creationId xmlns:a16="http://schemas.microsoft.com/office/drawing/2014/main" id="{FEE0975D-373E-E748-8C85-3B77B99C31B0}"/>
              </a:ext>
            </a:extLst>
          </p:cNvPr>
          <p:cNvSpPr>
            <a:spLocks noGrp="1"/>
          </p:cNvSpPr>
          <p:nvPr>
            <p:ph type="title"/>
          </p:nvPr>
        </p:nvSpPr>
        <p:spPr>
          <a:xfrm>
            <a:off x="838200" y="365125"/>
            <a:ext cx="10515600" cy="1325563"/>
          </a:xfrm>
        </p:spPr>
        <p:txBody>
          <a:bodyPr/>
          <a:lstStyle/>
          <a:p>
            <a:r>
              <a:rPr lang="en-US" dirty="0"/>
              <a:t>HW1</a:t>
            </a:r>
          </a:p>
        </p:txBody>
      </p:sp>
    </p:spTree>
    <p:extLst>
      <p:ext uri="{BB962C8B-B14F-4D97-AF65-F5344CB8AC3E}">
        <p14:creationId xmlns:p14="http://schemas.microsoft.com/office/powerpoint/2010/main" val="620612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Text Box 2">
            <a:extLst>
              <a:ext uri="{FF2B5EF4-FFF2-40B4-BE49-F238E27FC236}">
                <a16:creationId xmlns:a16="http://schemas.microsoft.com/office/drawing/2014/main" id="{16542B9D-A11B-1047-BA9A-0CEB208244FC}"/>
              </a:ext>
            </a:extLst>
          </p:cNvPr>
          <p:cNvSpPr txBox="1">
            <a:spLocks noChangeArrowheads="1"/>
          </p:cNvSpPr>
          <p:nvPr/>
        </p:nvSpPr>
        <p:spPr bwMode="auto">
          <a:xfrm>
            <a:off x="2438400" y="457201"/>
            <a:ext cx="1157288" cy="379413"/>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pitchFamily="2" charset="0"/>
              </a:rPr>
              <a:t> BANK  </a:t>
            </a:r>
          </a:p>
        </p:txBody>
      </p:sp>
      <p:sp>
        <p:nvSpPr>
          <p:cNvPr id="174085" name="Text Box 5">
            <a:extLst>
              <a:ext uri="{FF2B5EF4-FFF2-40B4-BE49-F238E27FC236}">
                <a16:creationId xmlns:a16="http://schemas.microsoft.com/office/drawing/2014/main" id="{323ED74B-C618-A843-AFBD-F0941DBC249A}"/>
              </a:ext>
            </a:extLst>
          </p:cNvPr>
          <p:cNvSpPr txBox="1">
            <a:spLocks noChangeArrowheads="1"/>
          </p:cNvSpPr>
          <p:nvPr/>
        </p:nvSpPr>
        <p:spPr bwMode="auto">
          <a:xfrm>
            <a:off x="5029201" y="5334001"/>
            <a:ext cx="1287463" cy="373063"/>
          </a:xfrm>
          <a:prstGeom prst="rect">
            <a:avLst/>
          </a:prstGeom>
          <a:noFill/>
          <a:ln w="635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pitchFamily="2" charset="0"/>
              </a:rPr>
              <a:t> SAVINGS</a:t>
            </a:r>
          </a:p>
        </p:txBody>
      </p:sp>
      <p:sp>
        <p:nvSpPr>
          <p:cNvPr id="174086" name="Text Box 6">
            <a:extLst>
              <a:ext uri="{FF2B5EF4-FFF2-40B4-BE49-F238E27FC236}">
                <a16:creationId xmlns:a16="http://schemas.microsoft.com/office/drawing/2014/main" id="{CA8E88DE-4E86-0347-8DE7-449A67858D02}"/>
              </a:ext>
            </a:extLst>
          </p:cNvPr>
          <p:cNvSpPr txBox="1">
            <a:spLocks noChangeArrowheads="1"/>
          </p:cNvSpPr>
          <p:nvPr/>
        </p:nvSpPr>
        <p:spPr bwMode="auto">
          <a:xfrm>
            <a:off x="7239001" y="5334001"/>
            <a:ext cx="1425575" cy="373063"/>
          </a:xfrm>
          <a:prstGeom prst="rect">
            <a:avLst/>
          </a:prstGeom>
          <a:noFill/>
          <a:ln w="635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pitchFamily="2" charset="0"/>
              </a:rPr>
              <a:t> CHECKING</a:t>
            </a:r>
          </a:p>
        </p:txBody>
      </p:sp>
      <p:sp>
        <p:nvSpPr>
          <p:cNvPr id="174089" name="Oval 9">
            <a:extLst>
              <a:ext uri="{FF2B5EF4-FFF2-40B4-BE49-F238E27FC236}">
                <a16:creationId xmlns:a16="http://schemas.microsoft.com/office/drawing/2014/main" id="{9431BFB1-BBFC-CE4F-A9D6-3BDF3FB43B7D}"/>
              </a:ext>
            </a:extLst>
          </p:cNvPr>
          <p:cNvSpPr>
            <a:spLocks noChangeArrowheads="1"/>
          </p:cNvSpPr>
          <p:nvPr/>
        </p:nvSpPr>
        <p:spPr bwMode="auto">
          <a:xfrm>
            <a:off x="4114800" y="228600"/>
            <a:ext cx="1524000" cy="457200"/>
          </a:xfrm>
          <a:prstGeom prst="ellipse">
            <a:avLst/>
          </a:prstGeom>
          <a:noFill/>
          <a:ln w="12700">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u="sng">
                <a:latin typeface="Courier" pitchFamily="2" charset="0"/>
              </a:rPr>
              <a:t>swift</a:t>
            </a:r>
            <a:r>
              <a:rPr lang="en-US" altLang="en-US" b="1">
                <a:latin typeface="Courier" pitchFamily="2" charset="0"/>
              </a:rPr>
              <a:t>#</a:t>
            </a:r>
            <a:endParaRPr lang="en-US" altLang="en-US" sz="2000"/>
          </a:p>
        </p:txBody>
      </p:sp>
      <p:cxnSp>
        <p:nvCxnSpPr>
          <p:cNvPr id="174091" name="AutoShape 11">
            <a:extLst>
              <a:ext uri="{FF2B5EF4-FFF2-40B4-BE49-F238E27FC236}">
                <a16:creationId xmlns:a16="http://schemas.microsoft.com/office/drawing/2014/main" id="{C4B797A4-1E8D-A141-824C-A6B44E7A3BE2}"/>
              </a:ext>
            </a:extLst>
          </p:cNvPr>
          <p:cNvCxnSpPr>
            <a:cxnSpLocks noChangeShapeType="1"/>
            <a:stCxn id="174082" idx="3"/>
            <a:endCxn id="174089" idx="2"/>
          </p:cNvCxnSpPr>
          <p:nvPr/>
        </p:nvCxnSpPr>
        <p:spPr bwMode="auto">
          <a:xfrm flipV="1">
            <a:off x="3595688" y="457200"/>
            <a:ext cx="519112" cy="190500"/>
          </a:xfrm>
          <a:prstGeom prst="straightConnector1">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4092" name="Text Box 12">
            <a:extLst>
              <a:ext uri="{FF2B5EF4-FFF2-40B4-BE49-F238E27FC236}">
                <a16:creationId xmlns:a16="http://schemas.microsoft.com/office/drawing/2014/main" id="{71D6CA1A-B2B9-3D47-874C-C23184338D76}"/>
              </a:ext>
            </a:extLst>
          </p:cNvPr>
          <p:cNvSpPr txBox="1">
            <a:spLocks noChangeArrowheads="1"/>
          </p:cNvSpPr>
          <p:nvPr/>
        </p:nvSpPr>
        <p:spPr bwMode="auto">
          <a:xfrm>
            <a:off x="1752601" y="3886201"/>
            <a:ext cx="2111375" cy="373063"/>
          </a:xfrm>
          <a:prstGeom prst="rect">
            <a:avLst/>
          </a:prstGeom>
          <a:noFill/>
          <a:ln w="635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pitchFamily="2" charset="0"/>
              </a:rPr>
              <a:t> BANK_BRANCH  </a:t>
            </a:r>
          </a:p>
        </p:txBody>
      </p:sp>
      <p:sp>
        <p:nvSpPr>
          <p:cNvPr id="174093" name="Oval 13">
            <a:extLst>
              <a:ext uri="{FF2B5EF4-FFF2-40B4-BE49-F238E27FC236}">
                <a16:creationId xmlns:a16="http://schemas.microsoft.com/office/drawing/2014/main" id="{584DB069-A942-E34D-BD3A-073C91AB731E}"/>
              </a:ext>
            </a:extLst>
          </p:cNvPr>
          <p:cNvSpPr>
            <a:spLocks noChangeArrowheads="1"/>
          </p:cNvSpPr>
          <p:nvPr/>
        </p:nvSpPr>
        <p:spPr bwMode="auto">
          <a:xfrm>
            <a:off x="4038600" y="4267200"/>
            <a:ext cx="1295400" cy="457200"/>
          </a:xfrm>
          <a:prstGeom prst="ellipse">
            <a:avLst/>
          </a:prstGeom>
          <a:noFill/>
          <a:ln w="12700">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u="sng">
                <a:latin typeface="Courier" pitchFamily="2" charset="0"/>
              </a:rPr>
              <a:t>branch#</a:t>
            </a:r>
            <a:endParaRPr lang="en-US" altLang="en-US" sz="2000" u="sng"/>
          </a:p>
        </p:txBody>
      </p:sp>
      <p:cxnSp>
        <p:nvCxnSpPr>
          <p:cNvPr id="174094" name="AutoShape 14">
            <a:extLst>
              <a:ext uri="{FF2B5EF4-FFF2-40B4-BE49-F238E27FC236}">
                <a16:creationId xmlns:a16="http://schemas.microsoft.com/office/drawing/2014/main" id="{54D39642-0E5D-BD44-85A1-69916941C84C}"/>
              </a:ext>
            </a:extLst>
          </p:cNvPr>
          <p:cNvCxnSpPr>
            <a:cxnSpLocks noChangeShapeType="1"/>
            <a:stCxn id="174092" idx="3"/>
            <a:endCxn id="174093" idx="2"/>
          </p:cNvCxnSpPr>
          <p:nvPr/>
        </p:nvCxnSpPr>
        <p:spPr bwMode="auto">
          <a:xfrm>
            <a:off x="3863976" y="4073526"/>
            <a:ext cx="174625" cy="422275"/>
          </a:xfrm>
          <a:prstGeom prst="straightConnector1">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4095" name="Text Box 15">
            <a:extLst>
              <a:ext uri="{FF2B5EF4-FFF2-40B4-BE49-F238E27FC236}">
                <a16:creationId xmlns:a16="http://schemas.microsoft.com/office/drawing/2014/main" id="{877A2C2B-1E21-1E47-958C-6175E50E51A4}"/>
              </a:ext>
            </a:extLst>
          </p:cNvPr>
          <p:cNvSpPr txBox="1">
            <a:spLocks noChangeArrowheads="1"/>
          </p:cNvSpPr>
          <p:nvPr/>
        </p:nvSpPr>
        <p:spPr bwMode="auto">
          <a:xfrm>
            <a:off x="6019800" y="3886201"/>
            <a:ext cx="1149674" cy="646331"/>
          </a:xfrm>
          <a:prstGeom prst="rect">
            <a:avLst/>
          </a:prstGeom>
          <a:noFill/>
          <a:ln w="73025" cmpd="dbl">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pitchFamily="2" charset="0"/>
              </a:rPr>
              <a:t>ACCOUNT</a:t>
            </a:r>
          </a:p>
          <a:p>
            <a:endParaRPr lang="en-US" altLang="en-US" b="1">
              <a:latin typeface="Courier" pitchFamily="2" charset="0"/>
            </a:endParaRPr>
          </a:p>
        </p:txBody>
      </p:sp>
      <p:sp>
        <p:nvSpPr>
          <p:cNvPr id="174096" name="Oval 16">
            <a:extLst>
              <a:ext uri="{FF2B5EF4-FFF2-40B4-BE49-F238E27FC236}">
                <a16:creationId xmlns:a16="http://schemas.microsoft.com/office/drawing/2014/main" id="{81BA1952-622B-0D42-A251-301B8DFD2C10}"/>
              </a:ext>
            </a:extLst>
          </p:cNvPr>
          <p:cNvSpPr>
            <a:spLocks noChangeArrowheads="1"/>
          </p:cNvSpPr>
          <p:nvPr/>
        </p:nvSpPr>
        <p:spPr bwMode="auto">
          <a:xfrm>
            <a:off x="8153400" y="4267200"/>
            <a:ext cx="914400" cy="381000"/>
          </a:xfrm>
          <a:prstGeom prst="ellipse">
            <a:avLst/>
          </a:prstGeom>
          <a:noFill/>
          <a:ln w="12700">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latin typeface="Courier" pitchFamily="2" charset="0"/>
              </a:rPr>
              <a:t>act#</a:t>
            </a:r>
            <a:endParaRPr lang="en-US" altLang="en-US" sz="2000"/>
          </a:p>
        </p:txBody>
      </p:sp>
      <p:cxnSp>
        <p:nvCxnSpPr>
          <p:cNvPr id="174097" name="AutoShape 17">
            <a:extLst>
              <a:ext uri="{FF2B5EF4-FFF2-40B4-BE49-F238E27FC236}">
                <a16:creationId xmlns:a16="http://schemas.microsoft.com/office/drawing/2014/main" id="{C31AB421-D61D-C349-83E3-506CD65CEB5D}"/>
              </a:ext>
            </a:extLst>
          </p:cNvPr>
          <p:cNvCxnSpPr>
            <a:cxnSpLocks noChangeShapeType="1"/>
            <a:stCxn id="174095" idx="3"/>
            <a:endCxn id="174096" idx="2"/>
          </p:cNvCxnSpPr>
          <p:nvPr/>
        </p:nvCxnSpPr>
        <p:spPr bwMode="auto">
          <a:xfrm>
            <a:off x="7169474" y="4209366"/>
            <a:ext cx="983926" cy="248334"/>
          </a:xfrm>
          <a:prstGeom prst="straightConnector1">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4099" name="Text Box 19">
            <a:extLst>
              <a:ext uri="{FF2B5EF4-FFF2-40B4-BE49-F238E27FC236}">
                <a16:creationId xmlns:a16="http://schemas.microsoft.com/office/drawing/2014/main" id="{41206BFF-42F2-D748-8A50-EEE20CB28F5C}"/>
              </a:ext>
            </a:extLst>
          </p:cNvPr>
          <p:cNvSpPr txBox="1">
            <a:spLocks noChangeArrowheads="1"/>
          </p:cNvSpPr>
          <p:nvPr/>
        </p:nvSpPr>
        <p:spPr bwMode="auto">
          <a:xfrm>
            <a:off x="8229601" y="1600201"/>
            <a:ext cx="1706563" cy="379413"/>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pitchFamily="2" charset="0"/>
              </a:rPr>
              <a:t> CUSTOMER  </a:t>
            </a:r>
          </a:p>
        </p:txBody>
      </p:sp>
      <p:sp>
        <p:nvSpPr>
          <p:cNvPr id="174100" name="Oval 20">
            <a:extLst>
              <a:ext uri="{FF2B5EF4-FFF2-40B4-BE49-F238E27FC236}">
                <a16:creationId xmlns:a16="http://schemas.microsoft.com/office/drawing/2014/main" id="{10F588AC-E588-A24F-AE58-1EAE9714ABD5}"/>
              </a:ext>
            </a:extLst>
          </p:cNvPr>
          <p:cNvSpPr>
            <a:spLocks noChangeArrowheads="1"/>
          </p:cNvSpPr>
          <p:nvPr/>
        </p:nvSpPr>
        <p:spPr bwMode="auto">
          <a:xfrm>
            <a:off x="9144000" y="2362200"/>
            <a:ext cx="1066800" cy="457200"/>
          </a:xfrm>
          <a:prstGeom prst="ellipse">
            <a:avLst/>
          </a:prstGeom>
          <a:noFill/>
          <a:ln w="12700">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u="sng">
                <a:latin typeface="Courier" pitchFamily="2" charset="0"/>
              </a:rPr>
              <a:t>ssn</a:t>
            </a:r>
            <a:endParaRPr lang="en-US" altLang="en-US" sz="2000"/>
          </a:p>
        </p:txBody>
      </p:sp>
      <p:cxnSp>
        <p:nvCxnSpPr>
          <p:cNvPr id="174101" name="AutoShape 21">
            <a:extLst>
              <a:ext uri="{FF2B5EF4-FFF2-40B4-BE49-F238E27FC236}">
                <a16:creationId xmlns:a16="http://schemas.microsoft.com/office/drawing/2014/main" id="{43566168-5B0A-C84A-B370-48528E174830}"/>
              </a:ext>
            </a:extLst>
          </p:cNvPr>
          <p:cNvCxnSpPr>
            <a:cxnSpLocks noChangeShapeType="1"/>
            <a:stCxn id="174099" idx="2"/>
            <a:endCxn id="174100" idx="2"/>
          </p:cNvCxnSpPr>
          <p:nvPr/>
        </p:nvCxnSpPr>
        <p:spPr bwMode="auto">
          <a:xfrm>
            <a:off x="9083676" y="1979614"/>
            <a:ext cx="60325" cy="611187"/>
          </a:xfrm>
          <a:prstGeom prst="straightConnector1">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4102" name="Text Box 22">
            <a:extLst>
              <a:ext uri="{FF2B5EF4-FFF2-40B4-BE49-F238E27FC236}">
                <a16:creationId xmlns:a16="http://schemas.microsoft.com/office/drawing/2014/main" id="{DD91D32E-4617-F149-9633-A085AFDE5D47}"/>
              </a:ext>
            </a:extLst>
          </p:cNvPr>
          <p:cNvSpPr txBox="1">
            <a:spLocks noChangeArrowheads="1"/>
          </p:cNvSpPr>
          <p:nvPr/>
        </p:nvSpPr>
        <p:spPr bwMode="auto">
          <a:xfrm>
            <a:off x="6096000" y="533401"/>
            <a:ext cx="1843088" cy="379413"/>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pitchFamily="2" charset="0"/>
              </a:rPr>
              <a:t> CRED_CARD  </a:t>
            </a:r>
          </a:p>
        </p:txBody>
      </p:sp>
      <p:sp>
        <p:nvSpPr>
          <p:cNvPr id="174103" name="Oval 23">
            <a:extLst>
              <a:ext uri="{FF2B5EF4-FFF2-40B4-BE49-F238E27FC236}">
                <a16:creationId xmlns:a16="http://schemas.microsoft.com/office/drawing/2014/main" id="{01912B00-BEE4-1548-A98C-17A7CFEB0628}"/>
              </a:ext>
            </a:extLst>
          </p:cNvPr>
          <p:cNvSpPr>
            <a:spLocks noChangeArrowheads="1"/>
          </p:cNvSpPr>
          <p:nvPr/>
        </p:nvSpPr>
        <p:spPr bwMode="auto">
          <a:xfrm>
            <a:off x="8458200" y="304800"/>
            <a:ext cx="838200" cy="457200"/>
          </a:xfrm>
          <a:prstGeom prst="ellipse">
            <a:avLst/>
          </a:prstGeom>
          <a:noFill/>
          <a:ln w="12700">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u="sng">
                <a:latin typeface="Courier" pitchFamily="2" charset="0"/>
              </a:rPr>
              <a:t>card</a:t>
            </a:r>
            <a:r>
              <a:rPr lang="en-US" altLang="en-US" b="1">
                <a:latin typeface="Courier" pitchFamily="2" charset="0"/>
              </a:rPr>
              <a:t>#</a:t>
            </a:r>
            <a:endParaRPr lang="en-US" altLang="en-US" sz="2000"/>
          </a:p>
        </p:txBody>
      </p:sp>
      <p:cxnSp>
        <p:nvCxnSpPr>
          <p:cNvPr id="174104" name="AutoShape 24">
            <a:extLst>
              <a:ext uri="{FF2B5EF4-FFF2-40B4-BE49-F238E27FC236}">
                <a16:creationId xmlns:a16="http://schemas.microsoft.com/office/drawing/2014/main" id="{8DD6B6C4-3421-874A-9BB4-C3AA40DDFEB5}"/>
              </a:ext>
            </a:extLst>
          </p:cNvPr>
          <p:cNvCxnSpPr>
            <a:cxnSpLocks noChangeShapeType="1"/>
            <a:stCxn id="174102" idx="3"/>
            <a:endCxn id="174103" idx="2"/>
          </p:cNvCxnSpPr>
          <p:nvPr/>
        </p:nvCxnSpPr>
        <p:spPr bwMode="auto">
          <a:xfrm flipV="1">
            <a:off x="7939088" y="533400"/>
            <a:ext cx="519112" cy="190500"/>
          </a:xfrm>
          <a:prstGeom prst="straightConnector1">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4105" name="AutoShape 25">
            <a:extLst>
              <a:ext uri="{FF2B5EF4-FFF2-40B4-BE49-F238E27FC236}">
                <a16:creationId xmlns:a16="http://schemas.microsoft.com/office/drawing/2014/main" id="{2EBA55FB-F79A-8841-A958-551939AEA180}"/>
              </a:ext>
            </a:extLst>
          </p:cNvPr>
          <p:cNvSpPr>
            <a:spLocks noChangeArrowheads="1"/>
          </p:cNvSpPr>
          <p:nvPr/>
        </p:nvSpPr>
        <p:spPr bwMode="auto">
          <a:xfrm>
            <a:off x="2209800" y="2209800"/>
            <a:ext cx="1371600" cy="685800"/>
          </a:xfrm>
          <a:prstGeom prst="diamond">
            <a:avLst/>
          </a:prstGeom>
          <a:noFill/>
          <a:ln w="12700">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latin typeface="Courier" pitchFamily="2" charset="0"/>
              </a:rPr>
              <a:t>hasBranch</a:t>
            </a:r>
            <a:endParaRPr lang="en-US" altLang="en-US" sz="2000"/>
          </a:p>
        </p:txBody>
      </p:sp>
      <p:sp>
        <p:nvSpPr>
          <p:cNvPr id="174106" name="AutoShape 26">
            <a:extLst>
              <a:ext uri="{FF2B5EF4-FFF2-40B4-BE49-F238E27FC236}">
                <a16:creationId xmlns:a16="http://schemas.microsoft.com/office/drawing/2014/main" id="{57375960-D392-694A-8660-02A4C4D1D4DF}"/>
              </a:ext>
            </a:extLst>
          </p:cNvPr>
          <p:cNvSpPr>
            <a:spLocks noChangeArrowheads="1"/>
          </p:cNvSpPr>
          <p:nvPr/>
        </p:nvSpPr>
        <p:spPr bwMode="auto">
          <a:xfrm>
            <a:off x="4191000" y="1066800"/>
            <a:ext cx="1371600" cy="685800"/>
          </a:xfrm>
          <a:prstGeom prst="diamond">
            <a:avLst/>
          </a:prstGeom>
          <a:noFill/>
          <a:ln w="12700">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latin typeface="Courier" pitchFamily="2" charset="0"/>
              </a:rPr>
              <a:t>issues</a:t>
            </a:r>
            <a:endParaRPr lang="en-US" altLang="en-US" sz="2000"/>
          </a:p>
        </p:txBody>
      </p:sp>
      <p:sp>
        <p:nvSpPr>
          <p:cNvPr id="174107" name="AutoShape 27">
            <a:extLst>
              <a:ext uri="{FF2B5EF4-FFF2-40B4-BE49-F238E27FC236}">
                <a16:creationId xmlns:a16="http://schemas.microsoft.com/office/drawing/2014/main" id="{96AC70AF-2A71-214D-A9C8-5D5E56536D44}"/>
              </a:ext>
            </a:extLst>
          </p:cNvPr>
          <p:cNvSpPr>
            <a:spLocks noChangeArrowheads="1"/>
          </p:cNvSpPr>
          <p:nvPr/>
        </p:nvSpPr>
        <p:spPr bwMode="auto">
          <a:xfrm>
            <a:off x="6324600" y="1371600"/>
            <a:ext cx="1371600" cy="685800"/>
          </a:xfrm>
          <a:prstGeom prst="diamond">
            <a:avLst/>
          </a:prstGeom>
          <a:noFill/>
          <a:ln w="12700">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latin typeface="Courier" pitchFamily="2" charset="0"/>
              </a:rPr>
              <a:t>holds</a:t>
            </a:r>
            <a:endParaRPr lang="en-US" altLang="en-US" sz="2000"/>
          </a:p>
        </p:txBody>
      </p:sp>
      <p:sp>
        <p:nvSpPr>
          <p:cNvPr id="174108" name="AutoShape 28">
            <a:extLst>
              <a:ext uri="{FF2B5EF4-FFF2-40B4-BE49-F238E27FC236}">
                <a16:creationId xmlns:a16="http://schemas.microsoft.com/office/drawing/2014/main" id="{3A1BD594-7F07-9445-AFD8-9459750386CD}"/>
              </a:ext>
            </a:extLst>
          </p:cNvPr>
          <p:cNvSpPr>
            <a:spLocks noChangeArrowheads="1"/>
          </p:cNvSpPr>
          <p:nvPr/>
        </p:nvSpPr>
        <p:spPr bwMode="auto">
          <a:xfrm>
            <a:off x="6705600" y="2743200"/>
            <a:ext cx="1371600" cy="685800"/>
          </a:xfrm>
          <a:prstGeom prst="diamond">
            <a:avLst/>
          </a:prstGeom>
          <a:noFill/>
          <a:ln w="12700">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latin typeface="Courier" pitchFamily="2" charset="0"/>
              </a:rPr>
              <a:t>owns</a:t>
            </a:r>
            <a:endParaRPr lang="en-US" altLang="en-US" sz="2000"/>
          </a:p>
        </p:txBody>
      </p:sp>
      <p:sp>
        <p:nvSpPr>
          <p:cNvPr id="174109" name="AutoShape 29">
            <a:extLst>
              <a:ext uri="{FF2B5EF4-FFF2-40B4-BE49-F238E27FC236}">
                <a16:creationId xmlns:a16="http://schemas.microsoft.com/office/drawing/2014/main" id="{64074AC1-E368-C248-95C9-830D5E23683D}"/>
              </a:ext>
            </a:extLst>
          </p:cNvPr>
          <p:cNvSpPr>
            <a:spLocks noChangeArrowheads="1"/>
          </p:cNvSpPr>
          <p:nvPr/>
        </p:nvSpPr>
        <p:spPr bwMode="auto">
          <a:xfrm>
            <a:off x="4267200" y="2971800"/>
            <a:ext cx="1371600" cy="685800"/>
          </a:xfrm>
          <a:prstGeom prst="diamond">
            <a:avLst/>
          </a:prstGeom>
          <a:noFill/>
          <a:ln w="47625" cmpd="dbl">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latin typeface="Courier" pitchFamily="2" charset="0"/>
              </a:rPr>
              <a:t>located</a:t>
            </a:r>
            <a:endParaRPr lang="en-US" altLang="en-US" sz="2000"/>
          </a:p>
        </p:txBody>
      </p:sp>
      <p:sp>
        <p:nvSpPr>
          <p:cNvPr id="174110" name="Line 30">
            <a:extLst>
              <a:ext uri="{FF2B5EF4-FFF2-40B4-BE49-F238E27FC236}">
                <a16:creationId xmlns:a16="http://schemas.microsoft.com/office/drawing/2014/main" id="{54A84A03-6F5E-034B-B44C-7013F23627FF}"/>
              </a:ext>
            </a:extLst>
          </p:cNvPr>
          <p:cNvSpPr>
            <a:spLocks noChangeShapeType="1"/>
          </p:cNvSpPr>
          <p:nvPr/>
        </p:nvSpPr>
        <p:spPr bwMode="auto">
          <a:xfrm>
            <a:off x="2895600" y="838200"/>
            <a:ext cx="0" cy="1371600"/>
          </a:xfrm>
          <a:prstGeom prst="line">
            <a:avLst/>
          </a:prstGeom>
          <a:noFill/>
          <a:ln w="1905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11" name="Line 31">
            <a:extLst>
              <a:ext uri="{FF2B5EF4-FFF2-40B4-BE49-F238E27FC236}">
                <a16:creationId xmlns:a16="http://schemas.microsoft.com/office/drawing/2014/main" id="{9ADE7DC0-EECC-A443-A49B-CBE3AFA18E45}"/>
              </a:ext>
            </a:extLst>
          </p:cNvPr>
          <p:cNvSpPr>
            <a:spLocks noChangeShapeType="1"/>
          </p:cNvSpPr>
          <p:nvPr/>
        </p:nvSpPr>
        <p:spPr bwMode="auto">
          <a:xfrm flipH="1">
            <a:off x="2819400" y="3352800"/>
            <a:ext cx="1447800" cy="533400"/>
          </a:xfrm>
          <a:prstGeom prst="line">
            <a:avLst/>
          </a:prstGeom>
          <a:noFill/>
          <a:ln w="1905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12" name="Line 32">
            <a:extLst>
              <a:ext uri="{FF2B5EF4-FFF2-40B4-BE49-F238E27FC236}">
                <a16:creationId xmlns:a16="http://schemas.microsoft.com/office/drawing/2014/main" id="{650D88F8-1E03-B14E-BF89-FC945ADF2D1B}"/>
              </a:ext>
            </a:extLst>
          </p:cNvPr>
          <p:cNvSpPr>
            <a:spLocks noChangeShapeType="1"/>
          </p:cNvSpPr>
          <p:nvPr/>
        </p:nvSpPr>
        <p:spPr bwMode="auto">
          <a:xfrm flipH="1">
            <a:off x="7467600" y="1905000"/>
            <a:ext cx="762000" cy="838200"/>
          </a:xfrm>
          <a:prstGeom prst="line">
            <a:avLst/>
          </a:prstGeom>
          <a:noFill/>
          <a:ln w="1905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13" name="Line 33">
            <a:extLst>
              <a:ext uri="{FF2B5EF4-FFF2-40B4-BE49-F238E27FC236}">
                <a16:creationId xmlns:a16="http://schemas.microsoft.com/office/drawing/2014/main" id="{BD310E5C-4017-174C-8B8E-B7A8995BC316}"/>
              </a:ext>
            </a:extLst>
          </p:cNvPr>
          <p:cNvSpPr>
            <a:spLocks noChangeShapeType="1"/>
          </p:cNvSpPr>
          <p:nvPr/>
        </p:nvSpPr>
        <p:spPr bwMode="auto">
          <a:xfrm>
            <a:off x="7696200" y="1676400"/>
            <a:ext cx="533400" cy="76200"/>
          </a:xfrm>
          <a:prstGeom prst="line">
            <a:avLst/>
          </a:prstGeom>
          <a:noFill/>
          <a:ln w="1905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14" name="Line 34">
            <a:extLst>
              <a:ext uri="{FF2B5EF4-FFF2-40B4-BE49-F238E27FC236}">
                <a16:creationId xmlns:a16="http://schemas.microsoft.com/office/drawing/2014/main" id="{4258570C-99FC-3E4B-B6C7-7E2371849E28}"/>
              </a:ext>
            </a:extLst>
          </p:cNvPr>
          <p:cNvSpPr>
            <a:spLocks noChangeShapeType="1"/>
          </p:cNvSpPr>
          <p:nvPr/>
        </p:nvSpPr>
        <p:spPr bwMode="auto">
          <a:xfrm>
            <a:off x="2819400" y="2895600"/>
            <a:ext cx="0" cy="990600"/>
          </a:xfrm>
          <a:prstGeom prst="line">
            <a:avLst/>
          </a:prstGeom>
          <a:noFill/>
          <a:ln w="63500" cmpd="dbl">
            <a:solidFill>
              <a:schemeClr val="tx2"/>
            </a:solidFill>
            <a:round/>
            <a:headEnd type="arrow"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15" name="Line 35">
            <a:extLst>
              <a:ext uri="{FF2B5EF4-FFF2-40B4-BE49-F238E27FC236}">
                <a16:creationId xmlns:a16="http://schemas.microsoft.com/office/drawing/2014/main" id="{74859D01-C441-5B44-8A13-E2167865F32E}"/>
              </a:ext>
            </a:extLst>
          </p:cNvPr>
          <p:cNvSpPr>
            <a:spLocks noChangeShapeType="1"/>
          </p:cNvSpPr>
          <p:nvPr/>
        </p:nvSpPr>
        <p:spPr bwMode="auto">
          <a:xfrm>
            <a:off x="5638800" y="3352800"/>
            <a:ext cx="838200" cy="533400"/>
          </a:xfrm>
          <a:prstGeom prst="line">
            <a:avLst/>
          </a:prstGeom>
          <a:noFill/>
          <a:ln w="63500" cmpd="dbl">
            <a:solidFill>
              <a:schemeClr val="tx2"/>
            </a:solidFill>
            <a:round/>
            <a:headEnd type="arrow"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16" name="Line 36">
            <a:extLst>
              <a:ext uri="{FF2B5EF4-FFF2-40B4-BE49-F238E27FC236}">
                <a16:creationId xmlns:a16="http://schemas.microsoft.com/office/drawing/2014/main" id="{FFAC2CC8-AD74-804B-BCCE-92210A1F3913}"/>
              </a:ext>
            </a:extLst>
          </p:cNvPr>
          <p:cNvSpPr>
            <a:spLocks noChangeShapeType="1"/>
          </p:cNvSpPr>
          <p:nvPr/>
        </p:nvSpPr>
        <p:spPr bwMode="auto">
          <a:xfrm flipV="1">
            <a:off x="5562600" y="914400"/>
            <a:ext cx="838200" cy="457200"/>
          </a:xfrm>
          <a:prstGeom prst="line">
            <a:avLst/>
          </a:prstGeom>
          <a:noFill/>
          <a:ln w="63500" cmpd="dbl">
            <a:solidFill>
              <a:schemeClr val="tx2"/>
            </a:solidFill>
            <a:round/>
            <a:headEnd type="arrow"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17" name="Line 37">
            <a:extLst>
              <a:ext uri="{FF2B5EF4-FFF2-40B4-BE49-F238E27FC236}">
                <a16:creationId xmlns:a16="http://schemas.microsoft.com/office/drawing/2014/main" id="{082552B6-48F3-874C-8366-3CE863C797F4}"/>
              </a:ext>
            </a:extLst>
          </p:cNvPr>
          <p:cNvSpPr>
            <a:spLocks noChangeShapeType="1"/>
          </p:cNvSpPr>
          <p:nvPr/>
        </p:nvSpPr>
        <p:spPr bwMode="auto">
          <a:xfrm flipH="1">
            <a:off x="6781800" y="3429000"/>
            <a:ext cx="533400" cy="457200"/>
          </a:xfrm>
          <a:prstGeom prst="line">
            <a:avLst/>
          </a:prstGeom>
          <a:noFill/>
          <a:ln w="44450" cmpd="dbl">
            <a:solidFill>
              <a:schemeClr val="tx2"/>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18" name="Line 38">
            <a:extLst>
              <a:ext uri="{FF2B5EF4-FFF2-40B4-BE49-F238E27FC236}">
                <a16:creationId xmlns:a16="http://schemas.microsoft.com/office/drawing/2014/main" id="{594C8974-0149-A046-8EA9-B89603DEA2D0}"/>
              </a:ext>
            </a:extLst>
          </p:cNvPr>
          <p:cNvSpPr>
            <a:spLocks noChangeShapeType="1"/>
          </p:cNvSpPr>
          <p:nvPr/>
        </p:nvSpPr>
        <p:spPr bwMode="auto">
          <a:xfrm flipH="1">
            <a:off x="7010400" y="914400"/>
            <a:ext cx="0" cy="457200"/>
          </a:xfrm>
          <a:prstGeom prst="line">
            <a:avLst/>
          </a:prstGeom>
          <a:noFill/>
          <a:ln w="63500" cmpd="dbl">
            <a:solidFill>
              <a:schemeClr val="tx2"/>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19" name="Line 39">
            <a:extLst>
              <a:ext uri="{FF2B5EF4-FFF2-40B4-BE49-F238E27FC236}">
                <a16:creationId xmlns:a16="http://schemas.microsoft.com/office/drawing/2014/main" id="{78BFC424-B5BA-5A45-8AFF-9BF588A7631F}"/>
              </a:ext>
            </a:extLst>
          </p:cNvPr>
          <p:cNvSpPr>
            <a:spLocks noChangeShapeType="1"/>
          </p:cNvSpPr>
          <p:nvPr/>
        </p:nvSpPr>
        <p:spPr bwMode="auto">
          <a:xfrm>
            <a:off x="3276600" y="838200"/>
            <a:ext cx="914400" cy="533400"/>
          </a:xfrm>
          <a:prstGeom prst="line">
            <a:avLst/>
          </a:prstGeom>
          <a:noFill/>
          <a:ln w="1905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20" name="AutoShape 40">
            <a:extLst>
              <a:ext uri="{FF2B5EF4-FFF2-40B4-BE49-F238E27FC236}">
                <a16:creationId xmlns:a16="http://schemas.microsoft.com/office/drawing/2014/main" id="{D814056F-41B0-0E49-9BB6-2DFAD6964D27}"/>
              </a:ext>
            </a:extLst>
          </p:cNvPr>
          <p:cNvSpPr>
            <a:spLocks noChangeArrowheads="1"/>
          </p:cNvSpPr>
          <p:nvPr/>
        </p:nvSpPr>
        <p:spPr bwMode="auto">
          <a:xfrm>
            <a:off x="6477000" y="4648200"/>
            <a:ext cx="228600" cy="228600"/>
          </a:xfrm>
          <a:prstGeom prst="triangle">
            <a:avLst>
              <a:gd name="adj" fmla="val 50000"/>
            </a:avLst>
          </a:prstGeom>
          <a:noFill/>
          <a:ln w="12700">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21" name="Line 41">
            <a:extLst>
              <a:ext uri="{FF2B5EF4-FFF2-40B4-BE49-F238E27FC236}">
                <a16:creationId xmlns:a16="http://schemas.microsoft.com/office/drawing/2014/main" id="{AF4D5348-1406-3C4D-86F3-ED1FA1F86A11}"/>
              </a:ext>
            </a:extLst>
          </p:cNvPr>
          <p:cNvSpPr>
            <a:spLocks noChangeShapeType="1"/>
          </p:cNvSpPr>
          <p:nvPr/>
        </p:nvSpPr>
        <p:spPr bwMode="auto">
          <a:xfrm>
            <a:off x="6629400" y="4343400"/>
            <a:ext cx="0" cy="3810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23" name="Line 43">
            <a:extLst>
              <a:ext uri="{FF2B5EF4-FFF2-40B4-BE49-F238E27FC236}">
                <a16:creationId xmlns:a16="http://schemas.microsoft.com/office/drawing/2014/main" id="{DAE19C13-FCC9-6543-8FDD-D0CFBFC873EE}"/>
              </a:ext>
            </a:extLst>
          </p:cNvPr>
          <p:cNvSpPr>
            <a:spLocks noChangeShapeType="1"/>
          </p:cNvSpPr>
          <p:nvPr/>
        </p:nvSpPr>
        <p:spPr bwMode="auto">
          <a:xfrm flipH="1">
            <a:off x="5638800" y="4876800"/>
            <a:ext cx="914400" cy="4572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24" name="Line 44">
            <a:extLst>
              <a:ext uri="{FF2B5EF4-FFF2-40B4-BE49-F238E27FC236}">
                <a16:creationId xmlns:a16="http://schemas.microsoft.com/office/drawing/2014/main" id="{16931554-14B3-FF46-B529-FBDA48AA2A90}"/>
              </a:ext>
            </a:extLst>
          </p:cNvPr>
          <p:cNvSpPr>
            <a:spLocks noChangeShapeType="1"/>
          </p:cNvSpPr>
          <p:nvPr/>
        </p:nvSpPr>
        <p:spPr bwMode="auto">
          <a:xfrm>
            <a:off x="6629400" y="4876800"/>
            <a:ext cx="1143000" cy="4572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25" name="Text Box 45">
            <a:extLst>
              <a:ext uri="{FF2B5EF4-FFF2-40B4-BE49-F238E27FC236}">
                <a16:creationId xmlns:a16="http://schemas.microsoft.com/office/drawing/2014/main" id="{549FFD35-E219-7241-83DC-3078D86207D7}"/>
              </a:ext>
            </a:extLst>
          </p:cNvPr>
          <p:cNvSpPr txBox="1">
            <a:spLocks noChangeArrowheads="1"/>
          </p:cNvSpPr>
          <p:nvPr/>
        </p:nvSpPr>
        <p:spPr bwMode="auto">
          <a:xfrm>
            <a:off x="6629401" y="4692650"/>
            <a:ext cx="16351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i="1"/>
              <a:t>{disjoint, (cover)}</a:t>
            </a:r>
            <a:endParaRPr lang="en-US" altLang="en-US" sz="2000" b="1"/>
          </a:p>
        </p:txBody>
      </p:sp>
      <p:sp>
        <p:nvSpPr>
          <p:cNvPr id="174126" name="Line 46">
            <a:extLst>
              <a:ext uri="{FF2B5EF4-FFF2-40B4-BE49-F238E27FC236}">
                <a16:creationId xmlns:a16="http://schemas.microsoft.com/office/drawing/2014/main" id="{6FF66DDE-8EBD-4E49-9BE8-6312F79D46E6}"/>
              </a:ext>
            </a:extLst>
          </p:cNvPr>
          <p:cNvSpPr>
            <a:spLocks noChangeShapeType="1"/>
          </p:cNvSpPr>
          <p:nvPr/>
        </p:nvSpPr>
        <p:spPr bwMode="auto">
          <a:xfrm>
            <a:off x="8305800" y="4572000"/>
            <a:ext cx="609600" cy="0"/>
          </a:xfrm>
          <a:prstGeom prst="line">
            <a:avLst/>
          </a:prstGeom>
          <a:noFill/>
          <a:ln w="28575">
            <a:solidFill>
              <a:schemeClr val="tx2"/>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28" name="AutoShape 48">
            <a:extLst>
              <a:ext uri="{FF2B5EF4-FFF2-40B4-BE49-F238E27FC236}">
                <a16:creationId xmlns:a16="http://schemas.microsoft.com/office/drawing/2014/main" id="{5055A461-11DC-CC42-B165-CB75BF544AB8}"/>
              </a:ext>
            </a:extLst>
          </p:cNvPr>
          <p:cNvSpPr>
            <a:spLocks noChangeArrowheads="1"/>
          </p:cNvSpPr>
          <p:nvPr/>
        </p:nvSpPr>
        <p:spPr bwMode="auto">
          <a:xfrm rot="16127889">
            <a:off x="7200900" y="3924300"/>
            <a:ext cx="228600" cy="152400"/>
          </a:xfrm>
          <a:prstGeom prst="triangle">
            <a:avLst>
              <a:gd name="adj" fmla="val 50000"/>
            </a:avLst>
          </a:prstGeom>
          <a:noFill/>
          <a:ln w="12700">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29" name="Line 49">
            <a:extLst>
              <a:ext uri="{FF2B5EF4-FFF2-40B4-BE49-F238E27FC236}">
                <a16:creationId xmlns:a16="http://schemas.microsoft.com/office/drawing/2014/main" id="{A7229CD2-2886-4044-AF04-D904A6FCEDA1}"/>
              </a:ext>
            </a:extLst>
          </p:cNvPr>
          <p:cNvSpPr>
            <a:spLocks noChangeShapeType="1"/>
          </p:cNvSpPr>
          <p:nvPr/>
        </p:nvSpPr>
        <p:spPr bwMode="auto">
          <a:xfrm>
            <a:off x="7391400" y="4038600"/>
            <a:ext cx="228600"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30" name="Text Box 50">
            <a:extLst>
              <a:ext uri="{FF2B5EF4-FFF2-40B4-BE49-F238E27FC236}">
                <a16:creationId xmlns:a16="http://schemas.microsoft.com/office/drawing/2014/main" id="{80DC91C2-8E24-FB44-812D-AA61840AEBA9}"/>
              </a:ext>
            </a:extLst>
          </p:cNvPr>
          <p:cNvSpPr txBox="1">
            <a:spLocks noChangeArrowheads="1"/>
          </p:cNvSpPr>
          <p:nvPr/>
        </p:nvSpPr>
        <p:spPr bwMode="auto">
          <a:xfrm>
            <a:off x="7620000" y="3733800"/>
            <a:ext cx="1563248" cy="369332"/>
          </a:xfrm>
          <a:prstGeom prst="rect">
            <a:avLst/>
          </a:prstGeom>
          <a:noFill/>
          <a:ln w="73025" cmpd="dbl">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pitchFamily="2" charset="0"/>
              </a:rPr>
              <a:t>JT_ACCOUNT</a:t>
            </a:r>
          </a:p>
        </p:txBody>
      </p:sp>
      <p:sp>
        <p:nvSpPr>
          <p:cNvPr id="174131" name="Line 51">
            <a:extLst>
              <a:ext uri="{FF2B5EF4-FFF2-40B4-BE49-F238E27FC236}">
                <a16:creationId xmlns:a16="http://schemas.microsoft.com/office/drawing/2014/main" id="{E8BB29B0-000C-044B-8E0E-725EF6764943}"/>
              </a:ext>
            </a:extLst>
          </p:cNvPr>
          <p:cNvSpPr>
            <a:spLocks noChangeShapeType="1"/>
          </p:cNvSpPr>
          <p:nvPr/>
        </p:nvSpPr>
        <p:spPr bwMode="auto">
          <a:xfrm flipH="1">
            <a:off x="8686800" y="1981200"/>
            <a:ext cx="76200" cy="762000"/>
          </a:xfrm>
          <a:prstGeom prst="line">
            <a:avLst/>
          </a:prstGeom>
          <a:noFill/>
          <a:ln w="1905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32" name="AutoShape 52">
            <a:extLst>
              <a:ext uri="{FF2B5EF4-FFF2-40B4-BE49-F238E27FC236}">
                <a16:creationId xmlns:a16="http://schemas.microsoft.com/office/drawing/2014/main" id="{AF5CB6E6-4A80-8740-A07C-2EE9015BF223}"/>
              </a:ext>
            </a:extLst>
          </p:cNvPr>
          <p:cNvSpPr>
            <a:spLocks noChangeArrowheads="1"/>
          </p:cNvSpPr>
          <p:nvPr/>
        </p:nvSpPr>
        <p:spPr bwMode="auto">
          <a:xfrm>
            <a:off x="8001000" y="2743200"/>
            <a:ext cx="1371600" cy="685800"/>
          </a:xfrm>
          <a:prstGeom prst="diamond">
            <a:avLst/>
          </a:prstGeom>
          <a:noFill/>
          <a:ln w="12700">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latin typeface="Courier" pitchFamily="2" charset="0"/>
              </a:rPr>
              <a:t>primaryo</a:t>
            </a:r>
            <a:endParaRPr lang="en-US" altLang="en-US" sz="2000"/>
          </a:p>
        </p:txBody>
      </p:sp>
      <p:sp>
        <p:nvSpPr>
          <p:cNvPr id="174134" name="Line 54">
            <a:extLst>
              <a:ext uri="{FF2B5EF4-FFF2-40B4-BE49-F238E27FC236}">
                <a16:creationId xmlns:a16="http://schemas.microsoft.com/office/drawing/2014/main" id="{36CE3917-3DB0-B14E-828A-1B2763C9E3B0}"/>
              </a:ext>
            </a:extLst>
          </p:cNvPr>
          <p:cNvSpPr>
            <a:spLocks noChangeShapeType="1"/>
          </p:cNvSpPr>
          <p:nvPr/>
        </p:nvSpPr>
        <p:spPr bwMode="auto">
          <a:xfrm flipH="1">
            <a:off x="8534400" y="3429000"/>
            <a:ext cx="152400" cy="228600"/>
          </a:xfrm>
          <a:prstGeom prst="line">
            <a:avLst/>
          </a:prstGeom>
          <a:noFill/>
          <a:ln w="44450" cmpd="dbl">
            <a:solidFill>
              <a:schemeClr val="tx2"/>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784335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HW2</a:t>
            </a:r>
          </a:p>
        </p:txBody>
      </p:sp>
      <p:sp>
        <p:nvSpPr>
          <p:cNvPr id="3" name="Content Placeholder 2"/>
          <p:cNvSpPr>
            <a:spLocks noGrp="1"/>
          </p:cNvSpPr>
          <p:nvPr>
            <p:ph idx="1"/>
          </p:nvPr>
        </p:nvSpPr>
        <p:spPr/>
        <p:txBody>
          <a:bodyPr/>
          <a:lstStyle/>
          <a:p>
            <a:r>
              <a:rPr lang="en-US" dirty="0"/>
              <a:t>Look at my Drawing in Blackboard.</a:t>
            </a:r>
          </a:p>
        </p:txBody>
      </p:sp>
    </p:spTree>
    <p:extLst>
      <p:ext uri="{BB962C8B-B14F-4D97-AF65-F5344CB8AC3E}">
        <p14:creationId xmlns:p14="http://schemas.microsoft.com/office/powerpoint/2010/main" val="3204043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86EDEE7-A55D-DC4E-B2D1-E2041AC49E7E}"/>
              </a:ext>
            </a:extLst>
          </p:cNvPr>
          <p:cNvSpPr/>
          <p:nvPr/>
        </p:nvSpPr>
        <p:spPr>
          <a:xfrm>
            <a:off x="930442" y="176464"/>
            <a:ext cx="10748210" cy="6370975"/>
          </a:xfrm>
          <a:prstGeom prst="rect">
            <a:avLst/>
          </a:prstGeom>
        </p:spPr>
        <p:txBody>
          <a:bodyPr wrap="square">
            <a:spAutoFit/>
          </a:bodyPr>
          <a:lstStyle/>
          <a:p>
            <a:r>
              <a:rPr lang="en-US" sz="2400" dirty="0" err="1"/>
              <a:t>brotherOf</a:t>
            </a:r>
            <a:r>
              <a:rPr lang="en-US" sz="2400" dirty="0"/>
              <a:t>(B,S):-male(B),B\=</a:t>
            </a:r>
            <a:r>
              <a:rPr lang="en-US" sz="2400" dirty="0" err="1"/>
              <a:t>S,parentOf</a:t>
            </a:r>
            <a:r>
              <a:rPr lang="en-US" sz="2400" dirty="0"/>
              <a:t>(F,B),</a:t>
            </a:r>
            <a:r>
              <a:rPr lang="en-US" sz="2400" dirty="0" err="1"/>
              <a:t>parentOf</a:t>
            </a:r>
            <a:r>
              <a:rPr lang="en-US" sz="2400" dirty="0"/>
              <a:t>(F,S),</a:t>
            </a:r>
            <a:r>
              <a:rPr lang="en-US" sz="2400" dirty="0" err="1"/>
              <a:t>parentOf</a:t>
            </a:r>
            <a:r>
              <a:rPr lang="en-US" sz="2400" dirty="0"/>
              <a:t>(M,B),</a:t>
            </a:r>
            <a:r>
              <a:rPr lang="en-US" sz="2400" dirty="0" err="1"/>
              <a:t>parentOf</a:t>
            </a:r>
            <a:r>
              <a:rPr lang="en-US" sz="2400" dirty="0"/>
              <a:t>(M,S),F\=M.</a:t>
            </a:r>
          </a:p>
          <a:p>
            <a:endParaRPr lang="en-US" sz="2400" dirty="0"/>
          </a:p>
          <a:p>
            <a:r>
              <a:rPr lang="en-US" sz="2400" dirty="0" err="1"/>
              <a:t>grandMother</a:t>
            </a:r>
            <a:r>
              <a:rPr lang="en-US" sz="2400" dirty="0"/>
              <a:t>(GM,GC):-female(GM),</a:t>
            </a:r>
            <a:r>
              <a:rPr lang="en-US" sz="2400" dirty="0" err="1"/>
              <a:t>parentOf</a:t>
            </a:r>
            <a:r>
              <a:rPr lang="en-US" sz="2400" dirty="0"/>
              <a:t>(GM,P),</a:t>
            </a:r>
            <a:r>
              <a:rPr lang="en-US" sz="2400" dirty="0" err="1"/>
              <a:t>parentOf</a:t>
            </a:r>
            <a:r>
              <a:rPr lang="en-US" sz="2400" dirty="0"/>
              <a:t>(P,GC).</a:t>
            </a:r>
            <a:r>
              <a:rPr lang="en-US" sz="2400" dirty="0" err="1"/>
              <a:t>grandFather</a:t>
            </a:r>
            <a:r>
              <a:rPr lang="en-US" sz="2400" dirty="0"/>
              <a:t>(GF,GC):-male(GF),</a:t>
            </a:r>
            <a:r>
              <a:rPr lang="en-US" sz="2400" dirty="0" err="1"/>
              <a:t>parentOf</a:t>
            </a:r>
            <a:r>
              <a:rPr lang="en-US" sz="2400" dirty="0"/>
              <a:t>(GF,P),</a:t>
            </a:r>
            <a:r>
              <a:rPr lang="en-US" sz="2400" dirty="0" err="1"/>
              <a:t>parentOf</a:t>
            </a:r>
            <a:r>
              <a:rPr lang="en-US" sz="2400" dirty="0"/>
              <a:t>(P,GC).</a:t>
            </a:r>
          </a:p>
          <a:p>
            <a:endParaRPr lang="en-US" sz="2400" dirty="0"/>
          </a:p>
          <a:p>
            <a:r>
              <a:rPr lang="en-US" sz="2400" dirty="0" err="1"/>
              <a:t>greatGrandParent</a:t>
            </a:r>
            <a:r>
              <a:rPr lang="en-US" sz="2400" dirty="0"/>
              <a:t>(GGP,GGC):- </a:t>
            </a:r>
            <a:r>
              <a:rPr lang="en-US" sz="2400" dirty="0" err="1"/>
              <a:t>parentOf</a:t>
            </a:r>
            <a:r>
              <a:rPr lang="en-US" sz="2400" dirty="0"/>
              <a:t>(GGP,GP),</a:t>
            </a:r>
            <a:r>
              <a:rPr lang="en-US" sz="2400" dirty="0" err="1"/>
              <a:t>parentOf</a:t>
            </a:r>
            <a:r>
              <a:rPr lang="en-US" sz="2400" dirty="0"/>
              <a:t>(GP,P),</a:t>
            </a:r>
            <a:r>
              <a:rPr lang="en-US" sz="2400" dirty="0" err="1"/>
              <a:t>parentOf</a:t>
            </a:r>
            <a:r>
              <a:rPr lang="en-US" sz="2400" dirty="0"/>
              <a:t>(P,GGC).</a:t>
            </a:r>
          </a:p>
          <a:p>
            <a:endParaRPr lang="en-US" sz="2400" dirty="0"/>
          </a:p>
          <a:p>
            <a:r>
              <a:rPr lang="en-US" sz="2400" dirty="0"/>
              <a:t>sibling(X,Y):-</a:t>
            </a:r>
            <a:r>
              <a:rPr lang="en-US" sz="2400" dirty="0" err="1"/>
              <a:t>parentOf</a:t>
            </a:r>
            <a:r>
              <a:rPr lang="en-US" sz="2400" dirty="0"/>
              <a:t>(P,X),</a:t>
            </a:r>
            <a:r>
              <a:rPr lang="en-US" sz="2400" dirty="0" err="1"/>
              <a:t>parentOf</a:t>
            </a:r>
            <a:r>
              <a:rPr lang="en-US" sz="2400" dirty="0"/>
              <a:t>(P,Y).</a:t>
            </a:r>
          </a:p>
          <a:p>
            <a:endParaRPr lang="en-US" sz="2400" dirty="0"/>
          </a:p>
          <a:p>
            <a:r>
              <a:rPr lang="en-US" sz="2400" dirty="0" err="1"/>
              <a:t>firstCousin</a:t>
            </a:r>
            <a:r>
              <a:rPr lang="en-US" sz="2400" dirty="0"/>
              <a:t>(A,B):-</a:t>
            </a:r>
            <a:r>
              <a:rPr lang="en-US" sz="2400" dirty="0" err="1"/>
              <a:t>grandMother</a:t>
            </a:r>
            <a:r>
              <a:rPr lang="en-US" sz="2400" dirty="0"/>
              <a:t>(MO,A),</a:t>
            </a:r>
            <a:r>
              <a:rPr lang="en-US" sz="2400" dirty="0" err="1"/>
              <a:t>grandFather</a:t>
            </a:r>
            <a:r>
              <a:rPr lang="en-US" sz="2400" dirty="0"/>
              <a:t>(FA,B),not(sibling(A,B)),A\=B,MO\=FA.</a:t>
            </a:r>
          </a:p>
          <a:p>
            <a:endParaRPr lang="en-US" sz="2400" dirty="0"/>
          </a:p>
          <a:p>
            <a:r>
              <a:rPr lang="en-US" sz="2400" dirty="0" err="1"/>
              <a:t>secondCousin</a:t>
            </a:r>
            <a:r>
              <a:rPr lang="en-US" sz="2400" dirty="0"/>
              <a:t>(C,D):-</a:t>
            </a:r>
            <a:r>
              <a:rPr lang="en-US" sz="2400" dirty="0" err="1"/>
              <a:t>greatGrandParent</a:t>
            </a:r>
            <a:r>
              <a:rPr lang="en-US" sz="2400" dirty="0"/>
              <a:t>(GGP,C),</a:t>
            </a:r>
            <a:r>
              <a:rPr lang="en-US" sz="2400" dirty="0" err="1"/>
              <a:t>greatGrandParent</a:t>
            </a:r>
            <a:r>
              <a:rPr lang="en-US" sz="2400" dirty="0"/>
              <a:t>(GGP,D),not(</a:t>
            </a:r>
            <a:r>
              <a:rPr lang="en-US" sz="2400" dirty="0" err="1"/>
              <a:t>firstCousin</a:t>
            </a:r>
            <a:r>
              <a:rPr lang="en-US" sz="2400" dirty="0"/>
              <a:t>(C,D)),not(sibling(C,D)),C\=D.</a:t>
            </a:r>
          </a:p>
        </p:txBody>
      </p:sp>
    </p:spTree>
    <p:extLst>
      <p:ext uri="{BB962C8B-B14F-4D97-AF65-F5344CB8AC3E}">
        <p14:creationId xmlns:p14="http://schemas.microsoft.com/office/powerpoint/2010/main" val="61997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E8D75-C8B5-2741-A0CA-1E845CCBEDA0}"/>
              </a:ext>
            </a:extLst>
          </p:cNvPr>
          <p:cNvSpPr>
            <a:spLocks noGrp="1"/>
          </p:cNvSpPr>
          <p:nvPr>
            <p:ph type="title"/>
          </p:nvPr>
        </p:nvSpPr>
        <p:spPr/>
        <p:txBody>
          <a:bodyPr/>
          <a:lstStyle/>
          <a:p>
            <a:r>
              <a:rPr lang="en-US" dirty="0"/>
              <a:t>Review</a:t>
            </a:r>
          </a:p>
        </p:txBody>
      </p:sp>
    </p:spTree>
    <p:extLst>
      <p:ext uri="{BB962C8B-B14F-4D97-AF65-F5344CB8AC3E}">
        <p14:creationId xmlns:p14="http://schemas.microsoft.com/office/powerpoint/2010/main" val="1622356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8CC41A89-FB5E-414A-AB66-DBBC93079A0A}"/>
              </a:ext>
            </a:extLst>
          </p:cNvPr>
          <p:cNvSpPr>
            <a:spLocks noGrp="1" noChangeArrowheads="1"/>
          </p:cNvSpPr>
          <p:nvPr>
            <p:ph type="title"/>
          </p:nvPr>
        </p:nvSpPr>
        <p:spPr/>
        <p:txBody>
          <a:bodyPr/>
          <a:lstStyle/>
          <a:p>
            <a:pPr eaLnBrk="1" hangingPunct="1"/>
            <a:r>
              <a:rPr lang="en-US" altLang="en-US"/>
              <a:t>SQL Query</a:t>
            </a:r>
          </a:p>
        </p:txBody>
      </p:sp>
      <p:sp>
        <p:nvSpPr>
          <p:cNvPr id="16387" name="Text Box 3">
            <a:extLst>
              <a:ext uri="{FF2B5EF4-FFF2-40B4-BE49-F238E27FC236}">
                <a16:creationId xmlns:a16="http://schemas.microsoft.com/office/drawing/2014/main" id="{CCD36BA9-54B8-CF48-BE8B-AD0C22546928}"/>
              </a:ext>
            </a:extLst>
          </p:cNvPr>
          <p:cNvSpPr txBox="1">
            <a:spLocks noChangeArrowheads="1"/>
          </p:cNvSpPr>
          <p:nvPr/>
        </p:nvSpPr>
        <p:spPr bwMode="auto">
          <a:xfrm>
            <a:off x="1981200" y="2667000"/>
            <a:ext cx="6914072"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a:p>
            <a:pPr>
              <a:spcBef>
                <a:spcPct val="0"/>
              </a:spcBef>
              <a:buFontTx/>
              <a:buNone/>
            </a:pPr>
            <a:r>
              <a:rPr lang="en-US" altLang="en-US" sz="2400"/>
              <a:t>Basic form: (plus many many more bells and whistles)</a:t>
            </a:r>
          </a:p>
          <a:p>
            <a:pPr>
              <a:spcBef>
                <a:spcPct val="0"/>
              </a:spcBef>
              <a:buFontTx/>
              <a:buNone/>
            </a:pPr>
            <a:endParaRPr lang="en-US" altLang="en-US" sz="2400"/>
          </a:p>
          <a:p>
            <a:pPr>
              <a:spcBef>
                <a:spcPct val="0"/>
              </a:spcBef>
              <a:buFontTx/>
              <a:buNone/>
            </a:pPr>
            <a:endParaRPr lang="en-US" altLang="en-US" sz="2400"/>
          </a:p>
          <a:p>
            <a:pPr>
              <a:spcBef>
                <a:spcPct val="0"/>
              </a:spcBef>
              <a:buFontTx/>
              <a:buNone/>
            </a:pPr>
            <a:endParaRPr lang="en-US" altLang="en-US" sz="2400"/>
          </a:p>
        </p:txBody>
      </p:sp>
      <p:sp>
        <p:nvSpPr>
          <p:cNvPr id="16388" name="Rectangle 4">
            <a:extLst>
              <a:ext uri="{FF2B5EF4-FFF2-40B4-BE49-F238E27FC236}">
                <a16:creationId xmlns:a16="http://schemas.microsoft.com/office/drawing/2014/main" id="{78499F55-A7B1-D942-8EC5-779947302B24}"/>
              </a:ext>
            </a:extLst>
          </p:cNvPr>
          <p:cNvSpPr>
            <a:spLocks noChangeArrowheads="1"/>
          </p:cNvSpPr>
          <p:nvPr/>
        </p:nvSpPr>
        <p:spPr bwMode="auto">
          <a:xfrm>
            <a:off x="2820988" y="3957639"/>
            <a:ext cx="4457700" cy="1196975"/>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 </a:t>
            </a:r>
            <a:r>
              <a:rPr lang="en-US" altLang="en-US" sz="2400">
                <a:solidFill>
                  <a:schemeClr val="accent2"/>
                </a:solidFill>
              </a:rPr>
              <a:t>SELECT </a:t>
            </a:r>
            <a:r>
              <a:rPr lang="en-US" altLang="en-US" sz="2400"/>
              <a:t> &lt;attributes&gt;</a:t>
            </a:r>
          </a:p>
          <a:p>
            <a:pPr>
              <a:spcBef>
                <a:spcPct val="0"/>
              </a:spcBef>
              <a:buFontTx/>
              <a:buNone/>
            </a:pPr>
            <a:r>
              <a:rPr lang="en-US" altLang="en-US" sz="2400"/>
              <a:t> </a:t>
            </a:r>
            <a:r>
              <a:rPr lang="en-US" altLang="en-US" sz="2400">
                <a:solidFill>
                  <a:schemeClr val="accent2"/>
                </a:solidFill>
              </a:rPr>
              <a:t>FROM</a:t>
            </a:r>
            <a:r>
              <a:rPr lang="en-US" altLang="en-US" sz="2400"/>
              <a:t>     &lt;one or more relations&gt;</a:t>
            </a:r>
          </a:p>
          <a:p>
            <a:pPr>
              <a:spcBef>
                <a:spcPct val="0"/>
              </a:spcBef>
              <a:buFontTx/>
              <a:buNone/>
            </a:pPr>
            <a:r>
              <a:rPr lang="en-US" altLang="en-US" sz="2400"/>
              <a:t> </a:t>
            </a:r>
            <a:r>
              <a:rPr lang="en-US" altLang="en-US" sz="2400">
                <a:solidFill>
                  <a:schemeClr val="accent2"/>
                </a:solidFill>
              </a:rPr>
              <a:t>WHERE</a:t>
            </a:r>
            <a:r>
              <a:rPr lang="en-US" altLang="en-US" sz="2400"/>
              <a:t>  &lt;conditions&gt;</a:t>
            </a:r>
          </a:p>
        </p:txBody>
      </p:sp>
    </p:spTree>
    <p:extLst>
      <p:ext uri="{BB962C8B-B14F-4D97-AF65-F5344CB8AC3E}">
        <p14:creationId xmlns:p14="http://schemas.microsoft.com/office/powerpoint/2010/main" val="1734686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BCF61713-7E8D-C34C-862B-92562566AD76}"/>
              </a:ext>
            </a:extLst>
          </p:cNvPr>
          <p:cNvSpPr>
            <a:spLocks noGrp="1" noChangeArrowheads="1"/>
          </p:cNvSpPr>
          <p:nvPr>
            <p:ph type="title"/>
          </p:nvPr>
        </p:nvSpPr>
        <p:spPr/>
        <p:txBody>
          <a:bodyPr/>
          <a:lstStyle/>
          <a:p>
            <a:pPr eaLnBrk="1" hangingPunct="1"/>
            <a:r>
              <a:rPr lang="en-US" altLang="en-US"/>
              <a:t>Simple SQL Query</a:t>
            </a:r>
          </a:p>
        </p:txBody>
      </p:sp>
      <p:graphicFrame>
        <p:nvGraphicFramePr>
          <p:cNvPr id="222211" name="Group 3">
            <a:extLst>
              <a:ext uri="{FF2B5EF4-FFF2-40B4-BE49-F238E27FC236}">
                <a16:creationId xmlns:a16="http://schemas.microsoft.com/office/drawing/2014/main" id="{A7A92B70-F55D-408D-A99E-A4BD1BBD6D22}"/>
              </a:ext>
            </a:extLst>
          </p:cNvPr>
          <p:cNvGraphicFramePr>
            <a:graphicFrameLocks noGrp="1"/>
          </p:cNvGraphicFramePr>
          <p:nvPr/>
        </p:nvGraphicFramePr>
        <p:xfrm>
          <a:off x="4876800" y="1981200"/>
          <a:ext cx="5410200" cy="1676400"/>
        </p:xfrm>
        <a:graphic>
          <a:graphicData uri="http://schemas.openxmlformats.org/drawingml/2006/table">
            <a:tbl>
              <a:tblPr/>
              <a:tblGrid>
                <a:gridCol w="1352550">
                  <a:extLst>
                    <a:ext uri="{9D8B030D-6E8A-4147-A177-3AD203B41FA5}">
                      <a16:colId xmlns:a16="http://schemas.microsoft.com/office/drawing/2014/main" val="20000"/>
                    </a:ext>
                  </a:extLst>
                </a:gridCol>
                <a:gridCol w="1352550">
                  <a:extLst>
                    <a:ext uri="{9D8B030D-6E8A-4147-A177-3AD203B41FA5}">
                      <a16:colId xmlns:a16="http://schemas.microsoft.com/office/drawing/2014/main" val="20001"/>
                    </a:ext>
                  </a:extLst>
                </a:gridCol>
                <a:gridCol w="1352550">
                  <a:extLst>
                    <a:ext uri="{9D8B030D-6E8A-4147-A177-3AD203B41FA5}">
                      <a16:colId xmlns:a16="http://schemas.microsoft.com/office/drawing/2014/main" val="20002"/>
                    </a:ext>
                  </a:extLst>
                </a:gridCol>
                <a:gridCol w="1352550">
                  <a:extLst>
                    <a:ext uri="{9D8B030D-6E8A-4147-A177-3AD203B41FA5}">
                      <a16:colId xmlns:a16="http://schemas.microsoft.com/office/drawing/2014/main" val="20003"/>
                    </a:ext>
                  </a:extLst>
                </a:gridCol>
              </a:tblGrid>
              <a:tr h="31908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accent2"/>
                          </a:solidFill>
                          <a:effectLst/>
                          <a:latin typeface="Times New Roman" panose="02020603050405020304" pitchFamily="18" charset="0"/>
                        </a:rPr>
                        <a:t>PName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accent2"/>
                          </a:solidFill>
                          <a:effectLst/>
                          <a:latin typeface="Times New Roman" panose="02020603050405020304" pitchFamily="18" charset="0"/>
                        </a:rPr>
                        <a:t>Price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accent2"/>
                          </a:solidFill>
                          <a:effectLst/>
                          <a:latin typeface="Times New Roman" panose="02020603050405020304" pitchFamily="18" charset="0"/>
                        </a:rPr>
                        <a:t>Category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accent2"/>
                          </a:solidFill>
                          <a:effectLst/>
                          <a:latin typeface="Times New Roman" panose="02020603050405020304" pitchFamily="18" charset="0"/>
                        </a:rPr>
                        <a:t>Manufacturer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067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rPr>
                        <a:t>Gizmo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rPr>
                        <a:t>$19.99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rPr>
                        <a:t>Gadgets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rPr>
                        <a:t>GizmoWorks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067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rPr>
                        <a:t>Powergizmo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rPr>
                        <a:t>$29.99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rPr>
                        <a:t>Gadgets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rPr>
                        <a:t>GizmoWorks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067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rPr>
                        <a:t>SingleTouch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rPr>
                        <a:t>$149.99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rPr>
                        <a:t>Photography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rPr>
                        <a:t>Canon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908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rPr>
                        <a:t>MultiTouch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rPr>
                        <a:t>$203.99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rPr>
                        <a:t>Household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rPr>
                        <a:t>Hitachi</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8467" name="Rectangle 35">
            <a:extLst>
              <a:ext uri="{FF2B5EF4-FFF2-40B4-BE49-F238E27FC236}">
                <a16:creationId xmlns:a16="http://schemas.microsoft.com/office/drawing/2014/main" id="{5A1B8442-091A-1D44-B201-757ACA7691A8}"/>
              </a:ext>
            </a:extLst>
          </p:cNvPr>
          <p:cNvSpPr>
            <a:spLocks noChangeArrowheads="1"/>
          </p:cNvSpPr>
          <p:nvPr/>
        </p:nvSpPr>
        <p:spPr bwMode="auto">
          <a:xfrm>
            <a:off x="1752601" y="3810001"/>
            <a:ext cx="3929063" cy="1196975"/>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400">
                <a:solidFill>
                  <a:schemeClr val="accent2"/>
                </a:solidFill>
              </a:rPr>
              <a:t>SELECT</a:t>
            </a:r>
            <a:r>
              <a:rPr lang="en-US" altLang="en-US" sz="2400"/>
              <a:t>   *</a:t>
            </a:r>
            <a:br>
              <a:rPr lang="en-US" altLang="en-US" sz="2400"/>
            </a:br>
            <a:r>
              <a:rPr lang="en-US" altLang="en-US" sz="2400">
                <a:solidFill>
                  <a:schemeClr val="accent2"/>
                </a:solidFill>
              </a:rPr>
              <a:t>FROM</a:t>
            </a:r>
            <a:r>
              <a:rPr lang="en-US" altLang="en-US" sz="2400"/>
              <a:t>      Product</a:t>
            </a:r>
            <a:br>
              <a:rPr lang="en-US" altLang="en-US" sz="2400"/>
            </a:br>
            <a:r>
              <a:rPr lang="en-US" altLang="en-US" sz="2400">
                <a:solidFill>
                  <a:schemeClr val="accent2"/>
                </a:solidFill>
              </a:rPr>
              <a:t>WHERE</a:t>
            </a:r>
            <a:r>
              <a:rPr lang="en-US" altLang="en-US" sz="2400"/>
              <a:t>   category=‘Gadgets’</a:t>
            </a:r>
          </a:p>
        </p:txBody>
      </p:sp>
      <p:sp>
        <p:nvSpPr>
          <p:cNvPr id="222244" name="Text Box 36">
            <a:extLst>
              <a:ext uri="{FF2B5EF4-FFF2-40B4-BE49-F238E27FC236}">
                <a16:creationId xmlns:a16="http://schemas.microsoft.com/office/drawing/2014/main" id="{F5929B85-9D42-534B-882E-10C5C5EE9477}"/>
              </a:ext>
            </a:extLst>
          </p:cNvPr>
          <p:cNvSpPr txBox="1">
            <a:spLocks noChangeArrowheads="1"/>
          </p:cNvSpPr>
          <p:nvPr/>
        </p:nvSpPr>
        <p:spPr bwMode="auto">
          <a:xfrm>
            <a:off x="3886201" y="1981200"/>
            <a:ext cx="82426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600">
                <a:solidFill>
                  <a:schemeClr val="accent2"/>
                </a:solidFill>
              </a:rPr>
              <a:t>Product</a:t>
            </a:r>
          </a:p>
        </p:txBody>
      </p:sp>
      <p:sp>
        <p:nvSpPr>
          <p:cNvPr id="222245" name="AutoShape 37">
            <a:extLst>
              <a:ext uri="{FF2B5EF4-FFF2-40B4-BE49-F238E27FC236}">
                <a16:creationId xmlns:a16="http://schemas.microsoft.com/office/drawing/2014/main" id="{657F9735-AFB7-5048-9E54-C6086A9F083F}"/>
              </a:ext>
            </a:extLst>
          </p:cNvPr>
          <p:cNvSpPr>
            <a:spLocks noChangeArrowheads="1"/>
          </p:cNvSpPr>
          <p:nvPr/>
        </p:nvSpPr>
        <p:spPr bwMode="auto">
          <a:xfrm>
            <a:off x="7543800" y="3962400"/>
            <a:ext cx="609600" cy="609600"/>
          </a:xfrm>
          <a:prstGeom prst="downArrow">
            <a:avLst>
              <a:gd name="adj1" fmla="val 50000"/>
              <a:gd name="adj2" fmla="val 25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graphicFrame>
        <p:nvGraphicFramePr>
          <p:cNvPr id="222246" name="Group 38">
            <a:extLst>
              <a:ext uri="{FF2B5EF4-FFF2-40B4-BE49-F238E27FC236}">
                <a16:creationId xmlns:a16="http://schemas.microsoft.com/office/drawing/2014/main" id="{4001559C-6D1D-4F41-8262-431EACF36423}"/>
              </a:ext>
            </a:extLst>
          </p:cNvPr>
          <p:cNvGraphicFramePr>
            <a:graphicFrameLocks noGrp="1"/>
          </p:cNvGraphicFramePr>
          <p:nvPr/>
        </p:nvGraphicFramePr>
        <p:xfrm>
          <a:off x="4800600" y="5257800"/>
          <a:ext cx="5410200" cy="1006476"/>
        </p:xfrm>
        <a:graphic>
          <a:graphicData uri="http://schemas.openxmlformats.org/drawingml/2006/table">
            <a:tbl>
              <a:tblPr/>
              <a:tblGrid>
                <a:gridCol w="1352550">
                  <a:extLst>
                    <a:ext uri="{9D8B030D-6E8A-4147-A177-3AD203B41FA5}">
                      <a16:colId xmlns:a16="http://schemas.microsoft.com/office/drawing/2014/main" val="20000"/>
                    </a:ext>
                  </a:extLst>
                </a:gridCol>
                <a:gridCol w="1352550">
                  <a:extLst>
                    <a:ext uri="{9D8B030D-6E8A-4147-A177-3AD203B41FA5}">
                      <a16:colId xmlns:a16="http://schemas.microsoft.com/office/drawing/2014/main" val="20001"/>
                    </a:ext>
                  </a:extLst>
                </a:gridCol>
                <a:gridCol w="1352550">
                  <a:extLst>
                    <a:ext uri="{9D8B030D-6E8A-4147-A177-3AD203B41FA5}">
                      <a16:colId xmlns:a16="http://schemas.microsoft.com/office/drawing/2014/main" val="20002"/>
                    </a:ext>
                  </a:extLst>
                </a:gridCol>
                <a:gridCol w="1352550">
                  <a:extLst>
                    <a:ext uri="{9D8B030D-6E8A-4147-A177-3AD203B41FA5}">
                      <a16:colId xmlns:a16="http://schemas.microsoft.com/office/drawing/2014/main" val="20003"/>
                    </a:ext>
                  </a:extLst>
                </a:gridCol>
              </a:tblGrid>
              <a:tr h="335492">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accent2"/>
                          </a:solidFill>
                          <a:effectLst/>
                          <a:latin typeface="Times New Roman" panose="02020603050405020304" pitchFamily="18" charset="0"/>
                        </a:rPr>
                        <a:t>PName</a:t>
                      </a:r>
                    </a:p>
                  </a:txBody>
                  <a:tcPr marT="45749" marB="4574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accent2"/>
                          </a:solidFill>
                          <a:effectLst/>
                          <a:latin typeface="Times New Roman" panose="02020603050405020304" pitchFamily="18" charset="0"/>
                        </a:rPr>
                        <a:t>Price</a:t>
                      </a:r>
                    </a:p>
                  </a:txBody>
                  <a:tcPr marT="45749" marB="4574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accent2"/>
                          </a:solidFill>
                          <a:effectLst/>
                          <a:latin typeface="Times New Roman" panose="02020603050405020304" pitchFamily="18" charset="0"/>
                        </a:rPr>
                        <a:t>Category</a:t>
                      </a:r>
                    </a:p>
                  </a:txBody>
                  <a:tcPr marT="45749" marB="4574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accent2"/>
                          </a:solidFill>
                          <a:effectLst/>
                          <a:latin typeface="Times New Roman" panose="02020603050405020304" pitchFamily="18" charset="0"/>
                        </a:rPr>
                        <a:t>Manufacturer</a:t>
                      </a:r>
                    </a:p>
                  </a:txBody>
                  <a:tcPr marT="45749" marB="4574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492">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rPr>
                        <a:t>Gizmo</a:t>
                      </a:r>
                    </a:p>
                  </a:txBody>
                  <a:tcPr marT="45749" marB="4574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rPr>
                        <a:t>$19.99</a:t>
                      </a:r>
                    </a:p>
                  </a:txBody>
                  <a:tcPr marT="45749" marB="4574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rPr>
                        <a:t>Gadgets</a:t>
                      </a:r>
                    </a:p>
                  </a:txBody>
                  <a:tcPr marT="45749" marB="4574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rPr>
                        <a:t>GizmoWorks</a:t>
                      </a:r>
                    </a:p>
                  </a:txBody>
                  <a:tcPr marT="45749" marB="4574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492">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rPr>
                        <a:t>Powergizmo</a:t>
                      </a:r>
                    </a:p>
                  </a:txBody>
                  <a:tcPr marT="45749" marB="4574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rPr>
                        <a:t>$29.99</a:t>
                      </a:r>
                    </a:p>
                  </a:txBody>
                  <a:tcPr marT="45749" marB="4574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rPr>
                        <a:t>Gadgets</a:t>
                      </a:r>
                    </a:p>
                  </a:txBody>
                  <a:tcPr marT="45749" marB="4574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rPr>
                        <a:t>GizmoWorks</a:t>
                      </a:r>
                    </a:p>
                  </a:txBody>
                  <a:tcPr marT="45749" marB="4574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22268" name="Oval 60">
            <a:extLst>
              <a:ext uri="{FF2B5EF4-FFF2-40B4-BE49-F238E27FC236}">
                <a16:creationId xmlns:a16="http://schemas.microsoft.com/office/drawing/2014/main" id="{FC0B3583-16C3-9A4E-AB74-6ECE651618B0}"/>
              </a:ext>
            </a:extLst>
          </p:cNvPr>
          <p:cNvSpPr>
            <a:spLocks noChangeArrowheads="1"/>
          </p:cNvSpPr>
          <p:nvPr/>
        </p:nvSpPr>
        <p:spPr bwMode="auto">
          <a:xfrm>
            <a:off x="1794727" y="5852369"/>
            <a:ext cx="2177937" cy="649188"/>
          </a:xfrm>
          <a:prstGeom prst="ellipse">
            <a:avLst/>
          </a:prstGeom>
          <a:solidFill>
            <a:srgbClr val="C0C0C0">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t>“selection”</a:t>
            </a:r>
          </a:p>
        </p:txBody>
      </p:sp>
    </p:spTree>
    <p:extLst>
      <p:ext uri="{BB962C8B-B14F-4D97-AF65-F5344CB8AC3E}">
        <p14:creationId xmlns:p14="http://schemas.microsoft.com/office/powerpoint/2010/main" val="23216372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2244"/>
                                        </p:tgtEl>
                                        <p:attrNameLst>
                                          <p:attrName>style.visibility</p:attrName>
                                        </p:attrNameLst>
                                      </p:cBhvr>
                                      <p:to>
                                        <p:strVal val="visible"/>
                                      </p:to>
                                    </p:set>
                                    <p:animEffect transition="in" filter="dissolve">
                                      <p:cBhvr>
                                        <p:cTn id="7" dur="500"/>
                                        <p:tgtEl>
                                          <p:spTgt spid="222244"/>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222211"/>
                                        </p:tgtEl>
                                        <p:attrNameLst>
                                          <p:attrName>style.visibility</p:attrName>
                                        </p:attrNameLst>
                                      </p:cBhvr>
                                      <p:to>
                                        <p:strVal val="visible"/>
                                      </p:to>
                                    </p:set>
                                    <p:animEffect transition="in" filter="dissolve">
                                      <p:cBhvr>
                                        <p:cTn id="11" dur="500"/>
                                        <p:tgtEl>
                                          <p:spTgt spid="22221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222245"/>
                                        </p:tgtEl>
                                        <p:attrNameLst>
                                          <p:attrName>style.visibility</p:attrName>
                                        </p:attrNameLst>
                                      </p:cBhvr>
                                      <p:to>
                                        <p:strVal val="visible"/>
                                      </p:to>
                                    </p:set>
                                    <p:animEffect transition="in" filter="dissolve">
                                      <p:cBhvr>
                                        <p:cTn id="16" dur="500"/>
                                        <p:tgtEl>
                                          <p:spTgt spid="222245"/>
                                        </p:tgtEl>
                                      </p:cBhvr>
                                    </p:animEffect>
                                  </p:childTnLst>
                                </p:cTn>
                              </p:par>
                            </p:childTnLst>
                          </p:cTn>
                        </p:par>
                        <p:par>
                          <p:cTn id="17" fill="hold" nodeType="afterGroup">
                            <p:stCondLst>
                              <p:cond delay="500"/>
                            </p:stCondLst>
                            <p:childTnLst>
                              <p:par>
                                <p:cTn id="18" presetID="9" presetClass="entr" presetSubtype="0" fill="hold" nodeType="afterEffect">
                                  <p:stCondLst>
                                    <p:cond delay="0"/>
                                  </p:stCondLst>
                                  <p:childTnLst>
                                    <p:set>
                                      <p:cBhvr>
                                        <p:cTn id="19" dur="1" fill="hold">
                                          <p:stCondLst>
                                            <p:cond delay="0"/>
                                          </p:stCondLst>
                                        </p:cTn>
                                        <p:tgtEl>
                                          <p:spTgt spid="222246"/>
                                        </p:tgtEl>
                                        <p:attrNameLst>
                                          <p:attrName>style.visibility</p:attrName>
                                        </p:attrNameLst>
                                      </p:cBhvr>
                                      <p:to>
                                        <p:strVal val="visible"/>
                                      </p:to>
                                    </p:set>
                                    <p:animEffect transition="in" filter="dissolve">
                                      <p:cBhvr>
                                        <p:cTn id="20" dur="500"/>
                                        <p:tgtEl>
                                          <p:spTgt spid="22224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22268"/>
                                        </p:tgtEl>
                                        <p:attrNameLst>
                                          <p:attrName>style.visibility</p:attrName>
                                        </p:attrNameLst>
                                      </p:cBhvr>
                                      <p:to>
                                        <p:strVal val="visible"/>
                                      </p:to>
                                    </p:set>
                                    <p:animEffect transition="in" filter="dissolve">
                                      <p:cBhvr>
                                        <p:cTn id="25" dur="500"/>
                                        <p:tgtEl>
                                          <p:spTgt spid="222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44" grpId="0" autoUpdateAnimBg="0"/>
      <p:bldP spid="222245" grpId="0" animBg="1"/>
      <p:bldP spid="222268" grpId="0" animBg="1"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1331</TotalTime>
  <Words>1513</Words>
  <Application>Microsoft Macintosh PowerPoint</Application>
  <PresentationFormat>Widescreen</PresentationFormat>
  <Paragraphs>401</Paragraphs>
  <Slides>24</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DengXian</vt:lpstr>
      <vt:lpstr>DengXian Light</vt:lpstr>
      <vt:lpstr>Arial</vt:lpstr>
      <vt:lpstr>Calibri</vt:lpstr>
      <vt:lpstr>Calibri Light</vt:lpstr>
      <vt:lpstr>Courier</vt:lpstr>
      <vt:lpstr>Times</vt:lpstr>
      <vt:lpstr>Times New Roman</vt:lpstr>
      <vt:lpstr>Office Theme</vt:lpstr>
      <vt:lpstr>CS 336 Recitation</vt:lpstr>
      <vt:lpstr>Topics</vt:lpstr>
      <vt:lpstr>HW1</vt:lpstr>
      <vt:lpstr>PowerPoint Presentation</vt:lpstr>
      <vt:lpstr>HW2</vt:lpstr>
      <vt:lpstr>PowerPoint Presentation</vt:lpstr>
      <vt:lpstr>Review</vt:lpstr>
      <vt:lpstr>SQL Query</vt:lpstr>
      <vt:lpstr>Simple SQL Query</vt:lpstr>
      <vt:lpstr>Simple SQL Query</vt:lpstr>
      <vt:lpstr>Keys and Foreign Keys</vt:lpstr>
      <vt:lpstr>Joins</vt:lpstr>
      <vt:lpstr>Joins</vt:lpstr>
      <vt:lpstr>A Subtlety about Joins</vt:lpstr>
      <vt:lpstr>A Subtlety about Joins</vt:lpstr>
      <vt:lpstr>Tuple Variables</vt:lpstr>
      <vt:lpstr>Subqueries Returning Relations</vt:lpstr>
      <vt:lpstr>Removing Duplicates</vt:lpstr>
      <vt:lpstr>Correlated Queries</vt:lpstr>
      <vt:lpstr>Complex Correlated Query</vt:lpstr>
      <vt:lpstr>Aggregation</vt:lpstr>
      <vt:lpstr>Aggregation: Count</vt:lpstr>
      <vt:lpstr>Grouping and Aggregation</vt:lpstr>
      <vt:lpstr>Grouping and Aggregation</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214 Recitation(Sec. 6)</dc:title>
  <dc:creator>Zuohui Fu</dc:creator>
  <cp:lastModifiedBy>Zuohui Fu</cp:lastModifiedBy>
  <cp:revision>42</cp:revision>
  <dcterms:created xsi:type="dcterms:W3CDTF">2017-09-21T17:44:26Z</dcterms:created>
  <dcterms:modified xsi:type="dcterms:W3CDTF">2018-02-12T17:10:54Z</dcterms:modified>
</cp:coreProperties>
</file>