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302" r:id="rId15"/>
    <p:sldId id="303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296" r:id="rId41"/>
    <p:sldId id="297" r:id="rId42"/>
    <p:sldId id="298" r:id="rId43"/>
    <p:sldId id="299" r:id="rId44"/>
    <p:sldId id="300" r:id="rId45"/>
    <p:sldId id="301" r:id="rId46"/>
    <p:sldId id="316" r:id="rId47"/>
  </p:sldIdLst>
  <p:sldSz cx="9144000" cy="6858000" type="screen4x3"/>
  <p:notesSz cx="6997700" cy="9283700"/>
  <p:custShowLst>
    <p:custShow name="Custom Show 1" id="0">
      <p:sldLst>
        <p:sld r:id="rId3"/>
        <p:sld r:id="rId6"/>
        <p:sld r:id="rId9"/>
        <p:sld r:id="rId10"/>
        <p:sld r:id="rId22"/>
        <p:sld r:id="rId14"/>
        <p:sld r:id="rId41"/>
        <p:sld r:id="rId42"/>
        <p:sld r:id="rId2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48142B7-5440-46A1-833D-E6ED9A574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51B68CB-9E40-4149-AB12-30D449208A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38D7DA2-1E49-43F7-BF0D-A9D1FD117D5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FF695AE7-0679-4E2A-B4E2-C874470EB8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AA8BC93-90DA-437F-AA59-543101243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6AB9E30-3B9F-4825-84EE-5D090DB411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97BA387-1F94-41BE-8696-ED303CF0A9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06B2985-0C5E-418C-B309-67DCC21239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ABBDF36-A059-4D98-B534-F2E4319673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9F07FA4-86BB-48A7-991F-C6ABA8C547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ECF5BD3F-A69B-477F-897D-06F2D7122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E8DA513E-2414-48B6-ACE7-2F9DADD21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968A849-DB65-48CC-AB72-E364BD4FE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F01D003F-7980-4FE7-8F52-0AF93CDBB226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FC3ADAC-A67F-4FF0-92C9-E5D99E68D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BE6E663-25CA-4E8D-A306-EEA92923D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A3B6115-A8CA-48B6-8001-4C65DD640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308688F4-50A4-4AB2-9245-2847D82D356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1819FDF-7A0F-498F-BE01-A0D3E4ED0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95A1821-5469-4EE3-BD97-2510DA8C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F600D35-2858-4F33-A4E7-51024CCFB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066D70CF-7EA8-48F3-A35B-19658A357A5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D23FF07-797F-4D15-870B-F21B1950E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2524E0F-57E7-4B80-9112-942A669B0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0790973-705C-4EE5-88C4-D132E23A7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E46B64E2-AC24-4505-8B60-BAB346AD112D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8E4B5FC-6AF5-4966-909D-84B07588C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B56596-DA60-4591-9641-D60DE400F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D813260-1DF5-43FB-9559-5C067AB90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CA48C8F0-8E0C-4F9C-9604-655AB5481012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25B3E8-CB94-4925-91B2-ED1C906EE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8911F72-2B5C-4D04-A5AE-765F3489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18C5D70-7C39-41EF-AD49-7DEFA355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8412C31E-777B-4D44-AF2C-7CC35336FD8E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012CB7E-9633-4DA3-8E7B-EEA1EBF7B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81805EC-55A9-446D-B2C4-0AAAE02B3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E0B8220-0DC5-4392-8A44-FE8B9E879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FB3F8F85-7B1E-40A8-92C9-9B5C6DF05461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9D9035A-1A22-4464-BF09-10FC0E951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1B41707-6DF6-438F-8AFC-388D30BE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24F6B06-875C-494C-B2AE-4B7F6C6E8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2E8C7132-07B5-4F62-836A-86698398FFE6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71E3CFE-0DB4-41FB-9E11-2D2DABA1A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2BC2FB9-24BA-4554-9BD9-21958C7D3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F880701-D771-42DB-8B50-21DECB03A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DF4E0FAB-56DF-4625-9D62-C05DFA1DDDE6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0923750-D77E-4B77-A699-4B73B57F6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301736-234D-42C3-B24D-74F66C2D0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D6DEA5D-2270-4CF5-8DDD-D4B7586DD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E9B8391B-7E09-489D-B2BC-1EC1497135B8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B0A06CC-2E9B-49A6-B21F-FC119DA23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BBB0DB9-B712-4AB2-99BA-5F1457391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781396E-36ED-45E5-AE72-8629AD213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5F47B397-6454-4760-9E29-C04E648956E9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6BA520F-24B7-43D2-96F2-7DEDD11C3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36DA55-B44A-4800-96A6-A5FE4528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DA48A00-833D-4331-9EAB-C341C0971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3D62F27F-811E-4848-98DB-279C33768DFB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60DB28D-A611-4007-B90D-34791F7A7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EC1E5E-10C1-407C-A0BC-A911F82E3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C10D471-A9DC-4A82-ABC7-9CCB81662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F6AD7A15-4373-4D38-99FD-D91AD1012B6C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1DFDF8E-8341-44E2-A33F-13E15937C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1B18F69-4BAB-4413-B4C8-9E7F29386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9E0D6E6-287B-4D6E-9A45-F5ADDE418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40DA0AB3-BB0E-4B2F-9921-75AD6033F013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1E05A46-12CE-4EE8-9054-A9CA02D3B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178110F-70C9-41F8-A612-B7029500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C3139F5-1DEC-4024-A077-F26486B9D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5A0B53F3-1E14-40E7-BA84-08624B0CB130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E7EF0B6-F615-4999-8A6A-5FBDDA309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B099599-A5EC-47A7-BC37-DB6D05530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829521E-C31E-4CA0-A379-C17AE0035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46418381-8F2C-4FF5-8860-D33B3EBE39C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9069D7D-FCA4-4E2C-8AA9-388CC7B3F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AF6128A-9F3F-4445-A987-8617CC927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5CBEFC1-673E-4C14-B6E5-6C4D0A670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1F46831A-D888-4D4C-A7A4-6A5F73A3357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AD500E2-784D-4098-B5EE-9B2327CE2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25FF6A-3728-46F2-B098-3F42BF296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CB2CF7E-7A39-4380-90A8-2D9D694E0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4CE287A9-7425-43D6-B8A0-796F895C7B9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15EBE08-D314-40DB-8EEC-72167A675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ECA32C8-D3AB-416D-80B9-C568CF51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F1143F3-2FA3-4260-9C98-0D484101D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887257C2-3514-4AFD-8516-42A08BCCF784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053F8CE-6393-43FA-B8DA-7105D54FA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086975E-5D8B-4BEC-899D-7A9317C3A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2B19ED3-6C72-49DE-9C9F-C73245720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fld id="{875BD096-0512-4A84-A13C-374FDA9887C9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7485BCE-F1F4-4465-B578-D3842E395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559334-18BD-4027-9378-B11FDDC8F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FEBF2629-677B-46CA-9422-56701AF9032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B358E437-A377-46B5-B6F2-40D6A5CEA5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8F55BDDB-E2CC-4A6D-BC11-06AC0F76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911EEF07-D2B4-4359-B23D-FECAFD42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3F2C99-410C-4522-B847-5B26DB71A1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F9E578-AC72-4F4D-A67C-81944D037F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656D08F-AAC4-4D92-A9B6-A14085A73F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1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51BC4-07F9-4BE7-819A-6C1FDA3867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5E1E-9318-4014-9F4F-1C0CF7EB5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0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4187B-58DD-427C-92A8-1831F513B7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8CFFC-AD72-4AAB-AB37-1D597B73B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0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E0DD6-1917-4AE2-9633-661BAB4031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D08C4-8507-4582-B771-AC8802EDC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0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01BE1-A14F-4495-900C-1AAE1AE62C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81A0-C324-44EF-AC04-FA259D62A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9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8C8783-E64C-4357-B0C6-7CAA104710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F14C3-3D1C-4635-B310-4A3C58BC2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20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74403E-5019-470E-806B-2AAC07D19C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CE736-6379-43E5-88FA-02BA06082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ED1161F-929A-4CDA-B40C-4B64DEB769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F287-70A7-47FE-940C-09A5B703C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0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C439C31-90F0-4D3A-8D36-F10DEEFB74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4EDA-BACF-41C9-8150-4DB306779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4E3C00-433B-4C16-B038-DB8162BF53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36338-D00C-4FE6-93DD-68CB51D8B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1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45CF09-2F93-4E1B-8D69-062EE57D57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01E8-EA19-4650-A5D7-D93F1AB2A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4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48724D-89C8-45FB-92F6-95371936B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690A842E-ED47-4E42-B65F-114EE97D57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DF52F3-D1BC-4EF5-9AA3-7E2CFD613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32A33A5A-EFDE-40B1-ACC1-F1679FB99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CF2C7C5E-6FEA-4BBC-BFB7-63199E85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4.</a:t>
            </a:r>
            <a:fld id="{6A007C4A-69CE-4CFE-A9E2-FC24D671C1F6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AB5E9E8C-3D62-4EC1-95D8-E75473047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FCED2DF4-7FAB-45C3-B83B-E99C00B8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90F170AD-D95C-40AD-A72E-B1DB3D9D8B0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79B77ED1-9756-4405-89D5-21DFFF2F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0A2933BC-6615-44D9-814B-EAB8C43F33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3534290E-B7C5-473E-AB81-A1356FB90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 – Examples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47E557C-1F93-4DEE-B450-51A294E4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 i="1"/>
              <a:t>course</a:t>
            </a:r>
            <a:r>
              <a:rPr lang="en-US" altLang="en-US" sz="2000" b="1"/>
              <a:t> natural right outer join </a:t>
            </a:r>
            <a:r>
              <a:rPr lang="en-US" altLang="en-US" sz="2000" i="1"/>
              <a:t>prereq</a:t>
            </a:r>
            <a:endParaRPr lang="en-US" altLang="en-US" sz="1800" b="1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C17175A-7E7D-4288-A91B-8592CC38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78BBE61C-80E9-4D62-BC89-0B2E4CD3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7E5E6D-D10F-408E-B1AE-8F77F07F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800" i="1"/>
              <a:t>   </a:t>
            </a:r>
            <a:r>
              <a:rPr lang="en-US" altLang="en-US" sz="2000" i="1"/>
              <a:t>course</a:t>
            </a:r>
            <a:r>
              <a:rPr lang="en-US" altLang="en-US" b="1"/>
              <a:t> </a:t>
            </a:r>
            <a:r>
              <a:rPr lang="en-US" altLang="en-US" sz="2000" b="1"/>
              <a:t>full</a:t>
            </a:r>
            <a:r>
              <a:rPr lang="en-US" altLang="en-US" sz="1800" b="1"/>
              <a:t> </a:t>
            </a:r>
            <a:r>
              <a:rPr lang="en-US" altLang="en-US" sz="2000" b="1"/>
              <a:t>outer join </a:t>
            </a:r>
            <a:r>
              <a:rPr lang="en-US" altLang="en-US" sz="2000" i="1"/>
              <a:t>prereq </a:t>
            </a:r>
            <a:r>
              <a:rPr lang="en-US" altLang="en-US" sz="2000" b="1"/>
              <a:t>using</a:t>
            </a:r>
            <a:r>
              <a:rPr lang="en-US" altLang="en-US" sz="1800" b="1"/>
              <a:t> </a:t>
            </a:r>
            <a:r>
              <a:rPr lang="en-US" altLang="en-US" sz="2000"/>
              <a:t>(</a:t>
            </a:r>
            <a:r>
              <a:rPr lang="en-US" altLang="en-US" sz="2000" i="1"/>
              <a:t>course_id</a:t>
            </a:r>
            <a:r>
              <a:rPr lang="en-US" altLang="en-US" sz="2000"/>
              <a:t>)</a:t>
            </a:r>
            <a:endParaRPr lang="en-US" altLang="en-US" sz="1800"/>
          </a:p>
        </p:txBody>
      </p:sp>
      <p:pic>
        <p:nvPicPr>
          <p:cNvPr id="23559" name="Picture 7">
            <a:extLst>
              <a:ext uri="{FF2B5EF4-FFF2-40B4-BE49-F238E27FC236}">
                <a16:creationId xmlns:a16="http://schemas.microsoft.com/office/drawing/2014/main" id="{11700D5A-95B5-42E8-8246-41E76C418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>
            <a:extLst>
              <a:ext uri="{FF2B5EF4-FFF2-40B4-BE49-F238E27FC236}">
                <a16:creationId xmlns:a16="http://schemas.microsoft.com/office/drawing/2014/main" id="{38CA63B2-D4E4-465D-B0C8-6E834BFA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7">
            <a:extLst>
              <a:ext uri="{FF2B5EF4-FFF2-40B4-BE49-F238E27FC236}">
                <a16:creationId xmlns:a16="http://schemas.microsoft.com/office/drawing/2014/main" id="{62699A38-4BA5-4EEF-8A91-B7745A72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502024A7-0B00-4D7E-83D9-D1F9117D7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D3450D-8A1D-4398-B084-8D5FC14F3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Consider a person who needs to know an instructors name and department, but not the salary.  This person should see a relation described, in SQL, by 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		</a:t>
            </a:r>
            <a:br>
              <a:rPr kumimoji="0" lang="en-US" altLang="en-US" sz="2000" b="1">
                <a:ea typeface="MS PGothic" panose="020B0600070205080204" pitchFamily="34" charset="-128"/>
              </a:rPr>
            </a:br>
            <a:r>
              <a:rPr kumimoji="0" lang="en-US" altLang="en-US" sz="2000" b="1">
                <a:ea typeface="MS PGothic" panose="020B0600070205080204" pitchFamily="34" charset="-128"/>
              </a:rPr>
              <a:t>             select </a:t>
            </a:r>
            <a:r>
              <a:rPr kumimoji="0" lang="en-US" altLang="en-US" sz="2000" i="1">
                <a:ea typeface="MS PGothic" panose="020B0600070205080204" pitchFamily="34" charset="-128"/>
              </a:rPr>
              <a:t>ID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name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dept_name</a:t>
            </a:r>
            <a:br>
              <a:rPr kumimoji="0" lang="en-US" altLang="en-US" sz="2000" i="1">
                <a:ea typeface="MS PGothic" panose="020B0600070205080204" pitchFamily="34" charset="-128"/>
              </a:rPr>
            </a:br>
            <a:r>
              <a:rPr kumimoji="0" lang="en-US" altLang="en-US" sz="2000" i="1">
                <a:ea typeface="MS PGothic" panose="020B0600070205080204" pitchFamily="34" charset="-128"/>
              </a:rPr>
              <a:t>             </a:t>
            </a:r>
            <a:r>
              <a:rPr kumimoji="0" lang="en-US" altLang="en-US" sz="2000" b="1">
                <a:ea typeface="MS PGothic" panose="020B0600070205080204" pitchFamily="34" charset="-128"/>
              </a:rPr>
              <a:t>from </a:t>
            </a:r>
            <a:r>
              <a:rPr kumimoji="0" lang="en-US" altLang="en-US" sz="2000" i="1">
                <a:ea typeface="MS PGothic" panose="020B0600070205080204" pitchFamily="34" charset="-128"/>
              </a:rPr>
              <a:t>instructor</a:t>
            </a:r>
            <a:endParaRPr kumimoji="0" lang="en-US" altLang="en-US" sz="2000">
              <a:ea typeface="MS PGothic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3205163" algn="ctr"/>
              </a:tabLst>
            </a:pP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</a:t>
            </a:r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view</a:t>
            </a:r>
            <a:r>
              <a:rPr lang="en-US" altLang="en-US" sz="2000">
                <a:ea typeface="MS PGothic" panose="020B0600070205080204" pitchFamily="34" charset="-128"/>
              </a:rPr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Any relation that is not of the conceptual model but is made visible to a user as a </a:t>
            </a: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virtual relation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r>
              <a:rPr lang="en-US" altLang="ja-JP" sz="2000">
                <a:ea typeface="MS PGothic" panose="020B0600070205080204" pitchFamily="34" charset="-128"/>
              </a:rPr>
              <a:t> is called a </a:t>
            </a:r>
            <a:r>
              <a:rPr lang="en-US" altLang="ja-JP" sz="2000" b="1">
                <a:solidFill>
                  <a:srgbClr val="000099"/>
                </a:solidFill>
                <a:ea typeface="MS PGothic" panose="020B0600070205080204" pitchFamily="34" charset="-128"/>
              </a:rPr>
              <a:t>view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1294DDCF-AC0E-4335-910D-E3E3B27C5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 Definition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119C08F-78B6-4E3C-BBB2-67B28BF9A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view is defined using the 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>
                <a:ea typeface="MS PGothic" panose="020B0600070205080204" pitchFamily="34" charset="-128"/>
              </a:rPr>
              <a:t>statement which has the form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en-US">
                <a:ea typeface="MS PGothic" panose="020B0600070205080204" pitchFamily="34" charset="-128"/>
              </a:rPr>
              <a:t>		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v </a:t>
            </a:r>
            <a:r>
              <a:rPr lang="en-US" altLang="en-US" sz="2000" b="1">
                <a:ea typeface="MS PGothic" panose="020B0600070205080204" pitchFamily="34" charset="-128"/>
              </a:rPr>
              <a:t>as </a:t>
            </a:r>
            <a:r>
              <a:rPr lang="en-US" altLang="en-US" sz="2000" i="1">
                <a:ea typeface="MS PGothic" panose="020B0600070205080204" pitchFamily="34" charset="-128"/>
              </a:rPr>
              <a:t>&lt; </a:t>
            </a:r>
            <a:r>
              <a:rPr lang="en-US" altLang="en-US" sz="2000">
                <a:ea typeface="MS PGothic" panose="020B0600070205080204" pitchFamily="34" charset="-128"/>
              </a:rPr>
              <a:t>query expression &gt;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en-US">
                <a:ea typeface="MS PGothic" panose="020B0600070205080204" pitchFamily="34" charset="-128"/>
              </a:rPr>
              <a:t>	</a:t>
            </a:r>
            <a:r>
              <a:rPr lang="en-US" altLang="en-US" sz="2000">
                <a:ea typeface="MS PGothic" panose="020B0600070205080204" pitchFamily="34" charset="-128"/>
              </a:rPr>
              <a:t>where &lt;query expression&gt; is any legal SQL expression.  The view name is represented by </a:t>
            </a:r>
            <a:r>
              <a:rPr lang="en-US" altLang="en-US" sz="2000" i="1">
                <a:ea typeface="MS PGothic" panose="020B0600070205080204" pitchFamily="34" charset="-128"/>
              </a:rPr>
              <a:t>v.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Once a view is defined, the view name can be used to refer to the virtual relation that the view generates.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View definition is not the same as creating a new relation by evaluating the query expression</a:t>
            </a:r>
            <a:r>
              <a:rPr lang="en-US" altLang="en-US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Rather, a view definition causes the saving of an expression; the expression is substituted into queries using the view.</a:t>
            </a: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6824A416-CEA1-46DD-B19E-3CA432DBD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Views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931EC2B-DAD8-45C9-B25B-7214BD856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A view of instructors without their salary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kumimoji="0" lang="en-US" altLang="en-US" sz="2000" b="1">
                <a:ea typeface="MS PGothic" panose="020B0600070205080204" pitchFamily="34" charset="-128"/>
              </a:rPr>
              <a:t>create view </a:t>
            </a:r>
            <a:r>
              <a:rPr kumimoji="0" lang="en-US" altLang="en-US" sz="2000" i="1">
                <a:ea typeface="MS PGothic" panose="020B0600070205080204" pitchFamily="34" charset="-128"/>
              </a:rPr>
              <a:t>faculty </a:t>
            </a:r>
            <a:r>
              <a:rPr kumimoji="0" lang="en-US" altLang="en-US" sz="2000" b="1">
                <a:ea typeface="MS PGothic" panose="020B0600070205080204" pitchFamily="34" charset="-128"/>
              </a:rPr>
              <a:t>as</a:t>
            </a:r>
            <a:r>
              <a:rPr lang="en-US" altLang="en-US" sz="2000" b="1">
                <a:ea typeface="MS PGothic" panose="020B0600070205080204" pitchFamily="34" charset="-128"/>
              </a:rPr>
              <a:t> 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</a:t>
            </a:r>
            <a:r>
              <a:rPr kumimoji="0" lang="en-US" altLang="en-US" sz="2000" b="1">
                <a:ea typeface="MS PGothic" panose="020B0600070205080204" pitchFamily="34" charset="-128"/>
              </a:rPr>
              <a:t>select </a:t>
            </a:r>
            <a:r>
              <a:rPr kumimoji="0" lang="en-US" altLang="en-US" sz="2000" i="1">
                <a:ea typeface="MS PGothic" panose="020B0600070205080204" pitchFamily="34" charset="-128"/>
              </a:rPr>
              <a:t>ID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name</a:t>
            </a:r>
            <a:r>
              <a:rPr kumimoji="0" lang="en-US" altLang="en-US" sz="2000">
                <a:ea typeface="MS PGothic" panose="020B0600070205080204" pitchFamily="34" charset="-128"/>
              </a:rPr>
              <a:t>, </a:t>
            </a:r>
            <a:r>
              <a:rPr kumimoji="0" lang="en-US" altLang="en-US" sz="2000" i="1">
                <a:ea typeface="MS PGothic" panose="020B0600070205080204" pitchFamily="34" charset="-128"/>
              </a:rPr>
              <a:t>dept_name</a:t>
            </a:r>
            <a:br>
              <a:rPr kumimoji="0" lang="en-US" altLang="en-US" sz="2000" i="1">
                <a:ea typeface="MS PGothic" panose="020B0600070205080204" pitchFamily="34" charset="-128"/>
              </a:rPr>
            </a:br>
            <a:r>
              <a:rPr kumimoji="0" lang="en-US" altLang="en-US" sz="2000" i="1">
                <a:ea typeface="MS PGothic" panose="020B0600070205080204" pitchFamily="34" charset="-128"/>
              </a:rPr>
              <a:t>    </a:t>
            </a:r>
            <a:r>
              <a:rPr kumimoji="0" lang="en-US" altLang="en-US" sz="2000" b="1">
                <a:ea typeface="MS PGothic" panose="020B0600070205080204" pitchFamily="34" charset="-128"/>
              </a:rPr>
              <a:t>from </a:t>
            </a:r>
            <a:r>
              <a:rPr kumimoji="0" lang="en-US" altLang="en-US" sz="2000" i="1">
                <a:ea typeface="MS PGothic" panose="020B0600070205080204" pitchFamily="34" charset="-128"/>
              </a:rPr>
              <a:t>instructor</a:t>
            </a:r>
            <a:endParaRPr kumimoji="0" lang="en-US" altLang="en-US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Find all instructors in the Biology department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select </a:t>
            </a:r>
            <a:r>
              <a:rPr lang="en-US" altLang="en-US" sz="2000" i="1">
                <a:ea typeface="MS PGothic" panose="020B0600070205080204" pitchFamily="34" charset="-128"/>
              </a:rPr>
              <a:t>name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faculty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dept_name = </a:t>
            </a:r>
            <a:r>
              <a:rPr lang="ja-JP" altLang="en-US" sz="2000">
                <a:ea typeface="MS PGothic" panose="020B0600070205080204" pitchFamily="34" charset="-128"/>
              </a:rPr>
              <a:t>‘</a:t>
            </a:r>
            <a:r>
              <a:rPr lang="en-US" altLang="ja-JP" sz="2000">
                <a:ea typeface="MS PGothic" panose="020B0600070205080204" pitchFamily="34" charset="-128"/>
              </a:rPr>
              <a:t>Biology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endParaRPr lang="en-US" altLang="ja-JP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r>
              <a:rPr lang="en-US" altLang="en-US" sz="2000">
                <a:ea typeface="MS PGothic" panose="020B0600070205080204" pitchFamily="34" charset="-128"/>
              </a:rPr>
              <a:t>Create a view of department salary totals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 </a:t>
            </a:r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departments_total_salary</a:t>
            </a:r>
            <a:r>
              <a:rPr lang="en-US" altLang="en-US" sz="2000">
                <a:ea typeface="MS PGothic" panose="020B0600070205080204" pitchFamily="34" charset="-128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total_salary</a:t>
            </a:r>
            <a:r>
              <a:rPr lang="en-US" altLang="en-US" sz="2000">
                <a:ea typeface="MS PGothic" panose="020B0600070205080204" pitchFamily="34" charset="-128"/>
              </a:rPr>
              <a:t>)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   select 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b="1">
                <a:ea typeface="MS PGothic" panose="020B0600070205080204" pitchFamily="34" charset="-128"/>
              </a:rPr>
              <a:t>sum </a:t>
            </a:r>
            <a:r>
              <a:rPr lang="en-US" altLang="en-US" sz="2000">
                <a:ea typeface="MS PGothic" panose="020B0600070205080204" pitchFamily="34" charset="-128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</a:rPr>
              <a:t>salary</a:t>
            </a:r>
            <a:r>
              <a:rPr lang="en-US" altLang="en-US" sz="2000">
                <a:ea typeface="MS PGothic" panose="020B0600070205080204" pitchFamily="34" charset="-128"/>
              </a:rPr>
              <a:t>)</a:t>
            </a:r>
            <a:br>
              <a:rPr lang="en-US" altLang="en-US" sz="2000">
                <a:ea typeface="MS PGothic" panose="020B0600070205080204" pitchFamily="34" charset="-128"/>
              </a:rPr>
            </a:br>
            <a:r>
              <a:rPr lang="en-US" altLang="en-US" sz="2000">
                <a:ea typeface="MS PGothic" panose="020B0600070205080204" pitchFamily="34" charset="-128"/>
              </a:rPr>
              <a:t>    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instructor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  </a:t>
            </a:r>
            <a:r>
              <a:rPr lang="en-US" altLang="en-US" sz="2000" b="1">
                <a:ea typeface="MS PGothic" panose="020B0600070205080204" pitchFamily="34" charset="-128"/>
              </a:rPr>
              <a:t>group by </a:t>
            </a:r>
            <a:r>
              <a:rPr lang="en-US" altLang="en-US" sz="2000" i="1">
                <a:ea typeface="MS PGothic" panose="020B0600070205080204" pitchFamily="34" charset="-128"/>
              </a:rPr>
              <a:t>dept_name</a:t>
            </a:r>
            <a:r>
              <a:rPr lang="en-US" altLang="en-US" sz="2000">
                <a:ea typeface="MS PGothic" panose="020B0600070205080204" pitchFamily="34" charset="-128"/>
              </a:rPr>
              <a:t>;</a:t>
            </a:r>
            <a:endParaRPr lang="en-US" altLang="en-US" sz="24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4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000">
              <a:ea typeface="MS PGothic" panose="020B0600070205080204" pitchFamily="34" charset="-128"/>
            </a:endParaRPr>
          </a:p>
          <a:p>
            <a:pPr>
              <a:tabLst>
                <a:tab pos="1370013" algn="l"/>
              </a:tabLst>
            </a:pPr>
            <a:endParaRPr lang="en-US" altLang="en-US" sz="2000">
              <a:ea typeface="MS PGothic" panose="020B0600070205080204" pitchFamily="34" charset="-128"/>
            </a:endParaRPr>
          </a:p>
        </p:txBody>
      </p:sp>
      <p:sp>
        <p:nvSpPr>
          <p:cNvPr id="335877" name="Text Box 5">
            <a:extLst>
              <a:ext uri="{FF2B5EF4-FFF2-40B4-BE49-F238E27FC236}">
                <a16:creationId xmlns:a16="http://schemas.microsoft.com/office/drawing/2014/main" id="{A5FB5A9D-6936-49DA-B750-ED83AF49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ECF5B4E2-EF31-4D21-8364-F100F1D94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Views Defined Using Other Views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F602F-161D-4DAA-83A7-CA44F977B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solidFill>
                  <a:srgbClr val="000099"/>
                </a:solidFill>
                <a:ea typeface="MS PGothic" panose="020B0600070205080204" pitchFamily="34" charset="-128"/>
              </a:rPr>
              <a:t>physics_fall_2009</a:t>
            </a:r>
            <a:r>
              <a:rPr lang="en-US" altLang="en-US" sz="2000" i="1">
                <a:ea typeface="MS PGothic" panose="020B0600070205080204" pitchFamily="34" charset="-128"/>
              </a:rPr>
              <a:t>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select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sec_id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building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room_number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section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 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en-US" altLang="en-US" sz="2000" i="1">
                <a:ea typeface="MS PGothic" panose="020B0600070205080204" pitchFamily="34" charset="-128"/>
              </a:rPr>
              <a:t>section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          </a:t>
            </a:r>
            <a:r>
              <a:rPr lang="en-US" altLang="en-US" sz="2000" b="1">
                <a:ea typeface="MS PGothic" panose="020B0600070205080204" pitchFamily="34" charset="-128"/>
              </a:rPr>
              <a:t>and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en-US" altLang="en-US" sz="2000" i="1">
                <a:ea typeface="MS PGothic" panose="020B0600070205080204" pitchFamily="34" charset="-128"/>
              </a:rPr>
              <a:t>dept_name 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Physics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br>
              <a:rPr lang="en-US" altLang="ja-JP" sz="2000">
                <a:ea typeface="MS PGothic" panose="020B0600070205080204" pitchFamily="34" charset="-128"/>
              </a:rPr>
            </a:br>
            <a:r>
              <a:rPr lang="en-US" altLang="ja-JP" sz="2000">
                <a:ea typeface="MS PGothic" panose="020B0600070205080204" pitchFamily="34" charset="-128"/>
              </a:rPr>
              <a:t>              </a:t>
            </a:r>
            <a:r>
              <a:rPr lang="en-US" altLang="ja-JP" sz="2000" b="1">
                <a:ea typeface="MS PGothic" panose="020B0600070205080204" pitchFamily="34" charset="-128"/>
              </a:rPr>
              <a:t>and </a:t>
            </a:r>
            <a:r>
              <a:rPr lang="en-US" altLang="ja-JP" sz="2000" i="1">
                <a:ea typeface="MS PGothic" panose="020B0600070205080204" pitchFamily="34" charset="-128"/>
              </a:rPr>
              <a:t>section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r>
              <a:rPr lang="en-US" altLang="ja-JP" sz="2000" i="1">
                <a:ea typeface="MS PGothic" panose="020B0600070205080204" pitchFamily="34" charset="-128"/>
              </a:rPr>
              <a:t>semester </a:t>
            </a:r>
            <a:r>
              <a:rPr lang="en-US" altLang="ja-JP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Fall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br>
              <a:rPr lang="en-US" altLang="ja-JP" sz="2000">
                <a:ea typeface="MS PGothic" panose="020B0600070205080204" pitchFamily="34" charset="-128"/>
              </a:rPr>
            </a:br>
            <a:r>
              <a:rPr lang="en-US" altLang="ja-JP" sz="2000">
                <a:ea typeface="MS PGothic" panose="020B0600070205080204" pitchFamily="34" charset="-128"/>
              </a:rPr>
              <a:t>              </a:t>
            </a:r>
            <a:r>
              <a:rPr lang="en-US" altLang="ja-JP" sz="2000" b="1">
                <a:ea typeface="MS PGothic" panose="020B0600070205080204" pitchFamily="34" charset="-128"/>
              </a:rPr>
              <a:t>and </a:t>
            </a:r>
            <a:r>
              <a:rPr lang="en-US" altLang="ja-JP" sz="2000" i="1">
                <a:ea typeface="MS PGothic" panose="020B0600070205080204" pitchFamily="34" charset="-128"/>
              </a:rPr>
              <a:t>section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r>
              <a:rPr lang="en-US" altLang="ja-JP" sz="2000" i="1">
                <a:ea typeface="MS PGothic" panose="020B0600070205080204" pitchFamily="34" charset="-128"/>
              </a:rPr>
              <a:t>year </a:t>
            </a:r>
            <a:r>
              <a:rPr lang="en-US" altLang="ja-JP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2009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;</a:t>
            </a:r>
            <a:endParaRPr lang="en-US" altLang="ja-JP">
              <a:ea typeface="MS PGothic" panose="020B0600070205080204" pitchFamily="34" charset="-128"/>
            </a:endParaRPr>
          </a:p>
          <a:p>
            <a:r>
              <a:rPr lang="en-US" altLang="en-US" sz="2000" b="1">
                <a:ea typeface="MS PGothic" panose="020B0600070205080204" pitchFamily="34" charset="-128"/>
              </a:rPr>
              <a:t>create view </a:t>
            </a:r>
            <a:r>
              <a:rPr lang="en-US" altLang="en-US" sz="2000" i="1">
                <a:ea typeface="MS PGothic" panose="020B0600070205080204" pitchFamily="34" charset="-128"/>
              </a:rPr>
              <a:t>physics_fall_2009_watson </a:t>
            </a:r>
            <a:r>
              <a:rPr lang="en-US" altLang="en-US" sz="2000" b="1">
                <a:ea typeface="MS PGothic" panose="020B0600070205080204" pitchFamily="34" charset="-128"/>
              </a:rPr>
              <a:t>as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b="1">
                <a:ea typeface="MS PGothic" panose="020B0600070205080204" pitchFamily="34" charset="-128"/>
              </a:rPr>
              <a:t>    select </a:t>
            </a:r>
            <a:r>
              <a:rPr lang="en-US" altLang="en-US" sz="2000" i="1">
                <a:ea typeface="MS PGothic" panose="020B0600070205080204" pitchFamily="34" charset="-128"/>
              </a:rPr>
              <a:t>course_id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en-US" altLang="en-US" sz="2000" i="1">
                <a:ea typeface="MS PGothic" panose="020B0600070205080204" pitchFamily="34" charset="-128"/>
              </a:rPr>
              <a:t>room_number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 i="1">
                <a:solidFill>
                  <a:srgbClr val="000099"/>
                </a:solidFill>
                <a:ea typeface="MS PGothic" panose="020B0600070205080204" pitchFamily="34" charset="-128"/>
              </a:rPr>
              <a:t>physics_fall_2009</a:t>
            </a:r>
            <a:br>
              <a:rPr lang="en-US" altLang="en-US" sz="2000" i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    </a:t>
            </a:r>
            <a:r>
              <a:rPr lang="en-US" altLang="en-US" sz="2000" b="1">
                <a:ea typeface="MS PGothic" panose="020B0600070205080204" pitchFamily="34" charset="-128"/>
              </a:rPr>
              <a:t>where </a:t>
            </a:r>
            <a:r>
              <a:rPr lang="en-US" altLang="en-US" sz="2000" i="1">
                <a:ea typeface="MS PGothic" panose="020B0600070205080204" pitchFamily="34" charset="-128"/>
              </a:rPr>
              <a:t>building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Watson</a:t>
            </a:r>
            <a:r>
              <a:rPr lang="ja-JP" altLang="en-US" sz="2000">
                <a:ea typeface="MS PGothic" panose="020B0600070205080204" pitchFamily="34" charset="-128"/>
              </a:rPr>
              <a:t>’</a:t>
            </a:r>
            <a:r>
              <a:rPr lang="en-US" altLang="ja-JP" sz="2000">
                <a:ea typeface="MS PGothic" panose="020B0600070205080204" pitchFamily="34" charset="-128"/>
              </a:rPr>
              <a:t>;</a:t>
            </a:r>
            <a:endParaRPr lang="en-US" altLang="ja-JP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696E9917-17E4-42A6-83B6-0F49486C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View Expansion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0BBEB3-A44C-4EB2-BF27-48477906B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Expand use of a view in a query/another view</a:t>
            </a: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4CCF1CF-04AD-4DA1-9AEB-25CA640E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create view </a:t>
            </a:r>
            <a:r>
              <a:rPr kumimoji="0" lang="en-US" altLang="en-US" sz="2000" i="1"/>
              <a:t>physics_fall_2009_watson </a:t>
            </a:r>
            <a:r>
              <a:rPr kumimoji="0" lang="en-US" altLang="en-US" sz="2000" b="1"/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(</a:t>
            </a:r>
            <a:r>
              <a:rPr kumimoji="0" lang="en-US" altLang="en-US" sz="2000" b="1"/>
              <a:t>select </a:t>
            </a:r>
            <a:r>
              <a:rPr kumimoji="0" lang="en-US" altLang="en-US" sz="2000" i="1"/>
              <a:t>course_id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from </a:t>
            </a:r>
            <a:r>
              <a:rPr kumimoji="0" lang="en-US" altLang="en-US" sz="2000"/>
              <a:t>(</a:t>
            </a:r>
            <a:r>
              <a:rPr kumimoji="0" lang="en-US" altLang="en-US" sz="2000" b="1"/>
              <a:t>select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building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from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, </a:t>
            </a:r>
            <a:r>
              <a:rPr kumimoji="0" lang="en-US" altLang="en-US" sz="2000" i="1"/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where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 </a:t>
            </a:r>
            <a:r>
              <a:rPr kumimoji="0" lang="en-US" altLang="en-US" sz="2000"/>
              <a:t>=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course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dept_name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Physics</a:t>
            </a:r>
            <a:r>
              <a:rPr kumimoji="0" lang="ja-JP" altLang="en-US" sz="2000"/>
              <a:t>’</a:t>
            </a:r>
            <a:endParaRPr kumimoji="0" lang="en-US" altLang="ja-JP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semester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Fall</a:t>
            </a:r>
            <a:r>
              <a:rPr kumimoji="0" lang="ja-JP" altLang="en-US" sz="2000"/>
              <a:t>’</a:t>
            </a:r>
            <a:endParaRPr kumimoji="0" lang="en-US" altLang="ja-JP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               and </a:t>
            </a:r>
            <a:r>
              <a:rPr kumimoji="0" lang="en-US" altLang="en-US" sz="2000" i="1"/>
              <a:t>section</a:t>
            </a:r>
            <a:r>
              <a:rPr kumimoji="0" lang="en-US" altLang="en-US" sz="2000"/>
              <a:t>.</a:t>
            </a:r>
            <a:r>
              <a:rPr kumimoji="0" lang="en-US" altLang="en-US" sz="2000" i="1"/>
              <a:t>year 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2009</a:t>
            </a:r>
            <a:r>
              <a:rPr kumimoji="0" lang="ja-JP" altLang="en-US" sz="2000"/>
              <a:t>’</a:t>
            </a:r>
            <a:r>
              <a:rPr kumimoji="0" lang="en-US" altLang="ja-JP" sz="200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/>
              <a:t>where </a:t>
            </a:r>
            <a:r>
              <a:rPr kumimoji="0" lang="en-US" altLang="en-US" sz="2000" i="1"/>
              <a:t>building</a:t>
            </a:r>
            <a:r>
              <a:rPr kumimoji="0" lang="en-US" altLang="en-US" sz="2000"/>
              <a:t>= </a:t>
            </a:r>
            <a:r>
              <a:rPr kumimoji="0" lang="ja-JP" altLang="en-US" sz="2000"/>
              <a:t>’</a:t>
            </a:r>
            <a:r>
              <a:rPr kumimoji="0" lang="en-US" altLang="ja-JP" sz="2000"/>
              <a:t>Watson</a:t>
            </a:r>
            <a:r>
              <a:rPr kumimoji="0" lang="ja-JP" altLang="en-US" sz="2000"/>
              <a:t>’</a:t>
            </a:r>
            <a:r>
              <a:rPr kumimoji="0" lang="en-US" altLang="ja-JP" sz="200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FFDAF81-833A-4EF9-9267-D3A1CDF6E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5E80FDB5-8486-42F2-AC2B-F5430BF8603C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1AB81ECC-A38B-4594-901C-054AF43E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ALIASES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3CF4A7B-F40F-4FE4-8694-97A2BC7F2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03751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Some queries need to refer to the same relation twice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case,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aliases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are given to the relation name</a:t>
            </a:r>
          </a:p>
          <a:p>
            <a:pPr>
              <a:lnSpc>
                <a:spcPct val="90000"/>
              </a:lnSpc>
            </a:pPr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8: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each employee, retrieve the employee's name, and the name of his or her immediate supervisor.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Q8:	SELECT	E.FNAME, E.LNAME, S.FNAME, 					S.LNAME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 		EMPLOYEE E 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E.SUPERSSN=S.SSN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Q8, the alternate relation names E and S are called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aliases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or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tuple variables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the EMPLOYEE 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We can think of E and S as two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different copies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of EMPLOYEE; E represents employees in role of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supervisees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and S represents employees in role of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supervisors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1424C028-4996-4534-9D0C-796AE4C5B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0BE7FF19-534B-4532-A1BD-68C08CD046AC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013D2C6E-C858-4E60-A785-BD093E3F6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ALIASES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0B56D0E-58F4-417A-AAB3-503B85D2C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641475"/>
            <a:ext cx="8289925" cy="48021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Aliasing can also be used in any SQL query for convenience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Can also use the AS keyword to specify aliases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Q8:	SELECT	E.FNAME, E.LNAME, S.FNAME, 				S.LNAME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FROM 		EMPLOYEE AS E, EMPLOYEE AS 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WHERE	E.SUPERSSN=S.SSN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E8972A9E-4A69-4FEA-81AA-C23F9ECAF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BA11943C-8C28-40F9-8B9D-D9BF7F546D0A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8C43E19D-601B-4C3E-BFD1-6BF45E910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7" y="88777"/>
            <a:ext cx="8077200" cy="100501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UNSPECIFIED </a:t>
            </a:r>
            <a:br>
              <a:rPr lang="en-US" altLang="en-US" dirty="0"/>
            </a:br>
            <a:r>
              <a:rPr lang="en-US" altLang="en-US" dirty="0"/>
              <a:t>WHERE-clause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497A7A6-DEA5-4F24-A9A5-B21D0F8B9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A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missing WHERE-clause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indicates no condition; hence,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all tuples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of the relations in the FROM-clause are selected</a:t>
            </a: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This is equivalent to the condition WHERE TRUE</a:t>
            </a:r>
          </a:p>
          <a:p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9: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Retrieve the SSN values for all employees.</a:t>
            </a:r>
          </a:p>
          <a:p>
            <a:pPr lvl="1">
              <a:buFontTx/>
              <a:buNone/>
            </a:pP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Q9:	SELECT 	SSN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If more than one relation is specified in the FROM-clause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there is no join condition, then the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CARTESIAN PRODUCT 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of tuples is selected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E94F2F3A-8253-494B-AB80-D220C040A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2768C8AB-9759-46B9-A749-3D85BE1A57C6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7510E53F-2ED0-4FEB-9DCA-B046758DD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1697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UNSPECIFIED </a:t>
            </a:r>
            <a:br>
              <a:rPr lang="en-US" altLang="en-US" dirty="0"/>
            </a:br>
            <a:r>
              <a:rPr lang="en-US" altLang="en-US" dirty="0"/>
              <a:t>WHERE-clause (cont.)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BA9D0B8-69B5-4ADF-8A79-D4658177A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31988"/>
            <a:ext cx="8220075" cy="451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Example:</a:t>
            </a: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Q10:	SELECT	SSN, DNAME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EMPLOYEE, DEPARTMENT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It is extremely important not to overlook specifying any selection and join conditions in the WHERE-clause; otherwise, incorrect and very large relations may result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C7BE77CF-3671-4F47-8417-C955CB93D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14B2E8-B840-4C5D-AA2E-3DE3F4E59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2000">
                <a:ea typeface="MS PGothic" panose="020B0600070205080204" pitchFamily="34" charset="-128"/>
              </a:rPr>
              <a:t> take two relations and return as a result another relation.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>
                <a:ea typeface="MS PGothic" panose="020B0600070205080204" pitchFamily="34" charset="-128"/>
              </a:rPr>
              <a:t>clause</a:t>
            </a:r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ECD3ED8D-E46D-4A64-A291-E21BA4CAB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A631AA38-4035-4DF6-8278-77AE4FCAE29A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0CD617EA-826C-4338-9BA6-1BA4CF50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USE OF *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70815BF-D9CC-4C55-A1CF-49B6163FF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228013" cy="4802188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To retrieve all the attribute values of the selected tuples, a * is used, which stands for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all the attributes</a:t>
            </a:r>
            <a:b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Q1C:	SELECT 	*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DNO=5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Q1D:	SELECT	*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EMPLOYEE, DEPARTMENT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DNAME='Research' AND 					DNO=DNUMBER</a:t>
            </a: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214DBADC-04B2-46DC-B6A0-60B6ACB5D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A8D50982-F513-42CB-81F5-80AB51E6ED04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847A8153-48D8-4C96-9F53-5CA7EBAFE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USE OF DISTINCT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2BDB046-9E58-47D6-9E10-0419CA9B5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SQL does not treat a relation as a set;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duplicate tuples can appear</a:t>
            </a: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To eliminate duplicate tuples in a query result, the keyword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DISTINCT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is used</a:t>
            </a:r>
          </a:p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For example, the result of Q11 may have duplicate SALARY values whereas Q11A does not have any duplicate values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Q11:	SELECT 	SALARY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Q11A: 	SELECT 	DISTINCT SALARY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0052ABA3-F4A6-4026-9892-13BD94049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51D8C9CA-C9B0-462B-B0DF-A6F6AD4D6809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405A1E92-DE01-4F42-BE6B-8280927B7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OPERATIONS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11B3213-D80A-4EA7-93C7-188108CF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SQL has directly incorporated some set operations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There is a union operation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UNION)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, and in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some versions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 of SQL there are set difference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MINUS)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and intersection (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INTERSECT)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operations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resulting relations of these set operations are sets of tuples;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duplicate tuples are eliminated from the result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set operations apply only to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union compatible relations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; the two relations must have the same attributes and the attributes must appear in the same order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AC1ECBF8-C46C-4530-A1D6-7FC4A3071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30C62566-4CAD-48FC-8489-573796C4CD59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6BC02766-E06F-4B0A-97B0-F67ACD96E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OPERATIONS (cont.)</a:t>
            </a:r>
            <a:r>
              <a:rPr lang="en-US" altLang="en-US" u="sng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5ED659B-23BA-416B-B561-DF738296A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4: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Make a list of all project numbers for projects that involve an employee whose last name is 'Smith' as a worker or as a manager of the department that controls the project.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Q4:	(SELECT 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PROJECT, DEPARTMENT, 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DNUM=DNUMBER AND MGRSSN=SSN 	AND		LNAME='Smith')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UNION		(SELECT 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PROJECT, WORKS_ON, 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PNUMBER=PNO AND ESSN=SSN AND				LNAME='Smith')</a:t>
            </a:r>
            <a:endParaRPr lang="en-US" altLang="en-US" sz="2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698E56CB-FC21-4AAC-9BB7-79AC92106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C8471D77-CD1A-462A-9023-79191D67B484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998BC3D0-08CF-4285-9B32-CB14E0BE3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NESTING OF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B1E50A5-3A06-473D-9784-188B33A3C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complete SELECT query, called a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nested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, can be specified within the WHERE-clause of another query, called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outer query</a:t>
            </a:r>
          </a:p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Many of the previous queries can be specified in an alternative form using nesting</a:t>
            </a:r>
          </a:p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1: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Retrieve the name and address of all employees who work for the 'Research' department.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Q1:	SELECT	FNAME, LNAME, ADDRESS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 		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DNO IN  (SELECT  DNUMBER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DEPARTMENT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DNAME='Research' 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418051B9-807A-4BD7-882B-8B69DD1EB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DE62C358-2C71-4F2F-8CB6-D0C2A322B9F4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A60087FD-C4CA-4A72-8567-F6B1F4C93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NESTING OF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9A657CC-D1FF-4B90-89A1-32E92C721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7550"/>
            <a:ext cx="7975600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outer query select an EMPLOYEE tuple if its DNO value is in the result of either nested query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comparison operator </a:t>
            </a: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compares a value v with a set (or multi-set) of values V, and evaluates to </a:t>
            </a: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TRUE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if v is one of the elements in V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general, we can have several levels of nested queries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reference to an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unqualified attribute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refers to the relation declared in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innermost nested query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example, the nested query is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not correlated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with the outer query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AF8837B9-DC4B-4964-AAB7-8065EC019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8FF4648E-25CF-4AA5-8B31-BF8C3296C505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32303FF0-0209-42DC-8B88-061B438A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CORRELATED NESTED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80051D2-F71E-4084-AAD2-96BE8F0ED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If a condition in the WHERE-clause of a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nested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references an attribute of a relation declared in the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outer query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, the two queries are said to be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correlated</a:t>
            </a:r>
          </a:p>
          <a:p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result of a correlated nested query is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different for each tuple (or combination of tuples) of the relation(s) the outer query</a:t>
            </a:r>
          </a:p>
          <a:p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12: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Retrieve the name of each employee who has a dependent with the same first name as the employee.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Q12: SELECT  	E.FNAME, E.LNAME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	EMPLOYEE AS 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WHERE	E.SSN IN (SELECT	ESSN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FROM	DEPENDENT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WHERE	ESSN=E.SSN AND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	 	E.FNAME=DEPENDENT_NAME)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51B92795-FF37-480B-97EC-A69CF78E3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0BEFF574-11F8-41C0-BAE2-5BA80045257D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E780D2F1-B56A-4726-876E-D3E2CB8A5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CORRELATED NESTED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2E1B06F-98F8-47D3-AE53-C9469A63F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06575"/>
            <a:ext cx="7772400" cy="45196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In Q12, the nested query has a different result </a:t>
            </a:r>
            <a:r>
              <a:rPr lang="en-US" altLang="en-US" i="1">
                <a:solidFill>
                  <a:srgbClr val="000000"/>
                </a:solidFill>
                <a:ea typeface="MS PGothic" panose="020B0600070205080204" pitchFamily="34" charset="-128"/>
              </a:rPr>
              <a:t>for each tuple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  in the outer query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A query written with nested SELECT... FROM... WHERE... blocks and using the = or IN comparison operators can </a:t>
            </a:r>
            <a:r>
              <a:rPr lang="en-US" altLang="en-US" b="1" i="1">
                <a:solidFill>
                  <a:srgbClr val="000000"/>
                </a:solidFill>
                <a:ea typeface="MS PGothic" panose="020B0600070205080204" pitchFamily="34" charset="-128"/>
              </a:rPr>
              <a:t>always</a:t>
            </a: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be expressed as a single block query. For example, Q12 may be written as in Q12A</a:t>
            </a:r>
            <a:b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Q12A:	SELECT 	E.FNAME, E.LNAME</a:t>
            </a:r>
            <a:b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		FROM		EMPLOYEE E, DEPENDENT D</a:t>
            </a:r>
            <a:b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		WHERE		E.SSN=D.ESSN AND						E.FNAME=D.DEPENDENT_NAME</a:t>
            </a:r>
            <a:b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The original SQL as specified for SYSTEM R also had a </a:t>
            </a: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CONTAINS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 comparison operator, which is used in conjunction with nested correlated queries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This operator was </a:t>
            </a:r>
            <a:r>
              <a:rPr lang="en-US" altLang="en-US" u="sng">
                <a:solidFill>
                  <a:srgbClr val="000000"/>
                </a:solidFill>
                <a:ea typeface="MS PGothic" panose="020B0600070205080204" pitchFamily="34" charset="-128"/>
              </a:rPr>
              <a:t>dropped from the language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, possibly because of the difficulty in implementing it efficiently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DA44B209-25AD-4574-A870-4A79DC3FF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10A0495E-8516-45BB-9401-4CDB3EB69FD1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65057ED3-428A-478F-800A-2D174873E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AGGREGATE FUNCTIONS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7024CE4-2E65-49EB-AA57-921ADFA62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313738" cy="4802188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Include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MAX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MIN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, and </a:t>
            </a: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AVG</a:t>
            </a:r>
          </a:p>
          <a:p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15: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Find the maximum salary, the minimum salary, and the average salary among all employees.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Q15:	SELECT  	MAX(SALARY), 						MIN(SALARY), AVG(SALARY)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Some SQL implementations </a:t>
            </a:r>
            <a:r>
              <a:rPr lang="en-US" altLang="en-US" sz="2400" i="1">
                <a:solidFill>
                  <a:srgbClr val="000000"/>
                </a:solidFill>
                <a:ea typeface="MS PGothic" panose="020B0600070205080204" pitchFamily="34" charset="-128"/>
              </a:rPr>
              <a:t>may not allow more than one function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in the SELECT-clause</a:t>
            </a:r>
            <a:endParaRPr lang="en-US" altLang="en-US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A3B90900-4165-4F68-AF4E-F01705C46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EFD7BF81-0379-4972-8978-5E15D5575567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4F7F91A5-4AD2-43F8-B523-606C9F795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A6EEFA5-54FA-44FB-A149-D4C119F2A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In many cases, we want to apply the aggregate functions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to subgroups of tuples in a relation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Each subgroup of tuples consists of the set of tuples that have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the same value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 for the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grouping attribute(s)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SQL has a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GROUP BY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-clause for specifying the grouping attributes, which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must also appear in the SELECT-clause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398BD48A-0F68-4B88-AA82-C0F86BDFD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operations –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03FD17-4783-4A54-8BCA-8C58C5E7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z="2000">
                <a:ea typeface="MS PGothic" panose="020B0600070205080204" pitchFamily="34" charset="-128"/>
              </a:rPr>
              <a:t>Relation </a:t>
            </a:r>
            <a:r>
              <a:rPr lang="en-US" altLang="en-US" sz="2000" i="1">
                <a:ea typeface="MS PGothic" panose="020B0600070205080204" pitchFamily="34" charset="-128"/>
              </a:rPr>
              <a:t>course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C7E5839-C636-4E46-9A6F-83FD7BD5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Relation </a:t>
            </a:r>
            <a:r>
              <a:rPr lang="en-US" altLang="en-US" sz="2000" i="1"/>
              <a:t>prereq</a:t>
            </a:r>
            <a:endParaRPr lang="en-US" altLang="en-US" sz="18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7845D88-31BD-49A6-8D36-C0789DA1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   Observe that 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en-US" sz="2000"/>
              <a:t>         </a:t>
            </a:r>
            <a:r>
              <a:rPr lang="en-US" altLang="en-US" sz="1800"/>
              <a:t> </a:t>
            </a:r>
            <a:r>
              <a:rPr lang="en-US" altLang="en-US" sz="2000"/>
              <a:t>prereq information</a:t>
            </a:r>
            <a:r>
              <a:rPr lang="en-US" altLang="en-US" sz="1800"/>
              <a:t> </a:t>
            </a:r>
            <a:r>
              <a:rPr lang="en-US" altLang="en-US" sz="2000"/>
              <a:t>is missing for CS-315 and</a:t>
            </a:r>
            <a:r>
              <a:rPr lang="en-US" altLang="en-US" sz="1800"/>
              <a:t> </a:t>
            </a:r>
            <a:endParaRPr lang="en-US" altLang="en-US" sz="2000"/>
          </a:p>
          <a:p>
            <a:pPr>
              <a:buSzTx/>
              <a:buFont typeface="Monotype Sorts" pitchFamily="2" charset="2"/>
              <a:buNone/>
            </a:pPr>
            <a:r>
              <a:rPr lang="en-US" altLang="en-US" sz="2000"/>
              <a:t>          course</a:t>
            </a:r>
            <a:r>
              <a:rPr lang="en-US" altLang="en-US" sz="1800"/>
              <a:t> </a:t>
            </a:r>
            <a:r>
              <a:rPr lang="en-US" altLang="en-US" sz="2000"/>
              <a:t>information</a:t>
            </a:r>
            <a:r>
              <a:rPr lang="en-US" altLang="en-US" sz="1800"/>
              <a:t> </a:t>
            </a:r>
            <a:r>
              <a:rPr lang="en-US" altLang="en-US" sz="2000"/>
              <a:t>is missing  for  CS-437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3719E974-B54A-4D2A-9910-F39200F4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5EF0724A-D99F-4954-83F7-05DD6528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F06E8D79-3211-4FEA-9ED5-DB541CF84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7EABCCE8-3A3B-491A-8725-5C41D694E6FA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73E53C56-3A16-4B66-8B58-F73F54DC6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A0543D9-1F6D-4DA6-B3DB-84A6E04DC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u="sng">
                <a:solidFill>
                  <a:srgbClr val="000000"/>
                </a:solidFill>
                <a:ea typeface="MS PGothic" panose="020B0600070205080204" pitchFamily="34" charset="-128"/>
              </a:rPr>
              <a:t>Query 20: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For each department, retrieve the department number, the number of employees in the department, and their average salary.</a:t>
            </a: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Q20:	SELECT 	DNO, COUNT (*), AVG (SALARY)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FROM	EMPLOYEE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GROUP BY	DNO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0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Q20, the EMPLOYEE tuples are divided into groups--each group having the same value for the grouping attribute DNO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COUNT and AVG functions are applied to each such group of tuples separately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The SELECT-clause includes only the grouping attribute and the functions to be applied on each group of tuples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A join condition can be used in conjunction with grouping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5A91E70B-83F8-4A2A-98A7-1A3010B98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9050CDCC-EE86-4B95-BF29-6325A024656C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7357023E-54E8-4364-A37E-9462C74C0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GROUPING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E8D3CAF-D961-4B86-B070-16FFD4771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638" y="1514475"/>
            <a:ext cx="84582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21: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For each project, retrieve the project number, project name, and the number of employees who work on that project.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Q21:	SELECT 	PNUMBER, PNAME, COUNT (*)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PROJECT, WORKS_ON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PNUMBER=PNO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GROUP BY	PNUMBER, PNAME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 sz="2400" b="1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In this case, the grouping and functions are applied </a:t>
            </a:r>
            <a:r>
              <a:rPr lang="en-US" altLang="en-US" sz="2000" i="1">
                <a:solidFill>
                  <a:srgbClr val="000000"/>
                </a:solidFill>
                <a:ea typeface="MS PGothic" panose="020B0600070205080204" pitchFamily="34" charset="-128"/>
              </a:rPr>
              <a:t>after</a:t>
            </a:r>
            <a:r>
              <a:rPr lang="en-US" altLang="en-US" sz="2000">
                <a:solidFill>
                  <a:srgbClr val="000000"/>
                </a:solidFill>
                <a:ea typeface="MS PGothic" panose="020B0600070205080204" pitchFamily="34" charset="-128"/>
              </a:rPr>
              <a:t>  the joining of the two relations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06F08CFE-81C7-47AE-96C3-802F5B876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F767FBE9-1DD4-4254-A45B-8EE02974363A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4501204F-6F8E-4404-881C-F7466F0F6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 HAVING-CLAUSE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7355E5C-8C2C-4684-B697-82780A02E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Sometimes we want to retrieve the values of these functions for only those </a:t>
            </a:r>
            <a:r>
              <a:rPr lang="en-US" altLang="en-US" i="1">
                <a:solidFill>
                  <a:srgbClr val="000000"/>
                </a:solidFill>
                <a:ea typeface="MS PGothic" panose="020B0600070205080204" pitchFamily="34" charset="-128"/>
              </a:rPr>
              <a:t>groups that satisfy certain conditions</a:t>
            </a:r>
          </a:p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The HAVING-clause is used for specifying a selection condition on groups (rather than on individual tuples)</a:t>
            </a:r>
            <a:b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</a:b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0E8AA3A8-81AC-4265-BB89-18C25C3C3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75ECB7B9-A11C-4E25-8A4B-EE6E23EA5719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F749D049-07E6-4B54-A889-4A9EAC3C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8156575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HAVING-CLAUSE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BF8AD31-4C0D-48B4-8432-E7667365A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641475"/>
            <a:ext cx="8337550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000000"/>
                </a:solidFill>
                <a:ea typeface="MS PGothic" panose="020B0600070205080204" pitchFamily="34" charset="-128"/>
              </a:rPr>
              <a:t>Query 22: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For each project </a:t>
            </a:r>
            <a:r>
              <a:rPr lang="en-US" altLang="en-US" sz="2800" i="1">
                <a:solidFill>
                  <a:srgbClr val="000000"/>
                </a:solidFill>
                <a:ea typeface="MS PGothic" panose="020B0600070205080204" pitchFamily="34" charset="-128"/>
              </a:rPr>
              <a:t>on which more than two employees work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, retrieve the project number, project name, and the number of employees who work on that project.</a:t>
            </a: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Q22:     	SELECT 	PNUMBER, PNAME, COUNT 				(*)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PROJECT, WORKS_ON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PNUMBER=PNO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GROUP BY	PNUMBER, PNAME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HAVING	COUNT (*) &gt; 2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0B3DE8EB-E65A-4BE7-A2A6-319FBC3A8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55287C8B-221C-440D-B5F7-DDCD109B3606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C3E1407D-4425-4444-BBA5-65E4A9EB6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SUBSTRING COMPARISON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05844A0-885B-46B8-9A5E-4891A1793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1">
                <a:solidFill>
                  <a:srgbClr val="000000"/>
                </a:solidFill>
                <a:ea typeface="MS PGothic" panose="020B0600070205080204" pitchFamily="34" charset="-128"/>
              </a:rPr>
              <a:t>LIKE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 comparison operator is used to compare partial strings</a:t>
            </a:r>
          </a:p>
          <a:p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Two reserved characters are used: '%' (or '*' in some implementations) replaces an arbitrary number of characters, and '_' replaces a single arbitrary character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0EAE1912-2707-4A0E-A87E-FA951F64A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5A96708E-0A69-4B6D-9C4E-8FD9B8C5E19D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A1B774CA-FB6B-4B67-BA1E-E75C1A3D6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SUBSTRING COMPARISON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3C6B0D7-87AE-4F1D-9D61-FE5CAFA35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4975"/>
            <a:ext cx="7772400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rgbClr val="000000"/>
                </a:solidFill>
                <a:ea typeface="MS PGothic" panose="020B0600070205080204" pitchFamily="34" charset="-128"/>
              </a:rPr>
              <a:t>Query 25:</a:t>
            </a:r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  Retrieve all employees whose address is in Houston, Texas. Here, the value of the ADDRESS attribute must contain the substring 'Houston,TX'.</a:t>
            </a: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Q25:	SELECT 	FNAME, LNAME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FROM		EMPLOYEE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		WHERE	ADDRESS LIKE 						'%Houston,TX%’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8D1449D0-2B88-4507-9F3C-AB78E4AE6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9C46F929-9289-4317-89F7-C82E5CF0B5ED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2E8BB6EB-CD68-41E6-B345-6B72FF92E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ORDER BY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6A249F6-6838-4B06-B2FB-12CB445BA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042988"/>
            <a:ext cx="8297863" cy="4802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ORDER BY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clause is used to sort the tuples in a query result based on the values of some attribute(s)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000000"/>
                </a:solidFill>
                <a:ea typeface="MS PGothic" panose="020B0600070205080204" pitchFamily="34" charset="-128"/>
              </a:rPr>
              <a:t>Query 28: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Retrieve a list of employees and the projects each works in, ordered by the employee's department, and within each department ordered alphabetically by employee last name.</a:t>
            </a: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Q28: 	SELECT 	DNAME, LNAME, FNAME, PNAME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      		FROM 		DEPARTMENT, EMPLOYEE, 					WORKS_ON, PROJECT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WHERE	DNUMBER=DNO AND SSN=ESSN 		AND		PNO=PNUMBER</a:t>
            </a:r>
            <a:b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rgbClr val="000000"/>
                </a:solidFill>
                <a:ea typeface="MS PGothic" panose="020B0600070205080204" pitchFamily="34" charset="-128"/>
              </a:rPr>
              <a:t>		ORDER BY	DNAME, LNAME</a:t>
            </a:r>
            <a:endParaRPr lang="en-US" altLang="en-US" sz="2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5FF16B30-E836-4928-B337-0A1FC074F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C80B77CD-5D13-4E32-9512-94E6227F15E9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EB6B91FB-C940-4D60-9E04-51190F23F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ORDER BY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F4B9113-731D-4023-B86D-F8A5D823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29786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The default order is in ascending order of values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We can specify the keyword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DESC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if we want a descending order; the keyword </a:t>
            </a:r>
            <a:r>
              <a:rPr lang="en-US" altLang="en-US" sz="2800" b="1">
                <a:solidFill>
                  <a:srgbClr val="000000"/>
                </a:solidFill>
                <a:ea typeface="MS PGothic" panose="020B0600070205080204" pitchFamily="34" charset="-128"/>
              </a:rPr>
              <a:t>ASC</a:t>
            </a:r>
            <a:r>
              <a:rPr lang="en-US" altLang="en-US" sz="2800">
                <a:solidFill>
                  <a:srgbClr val="000000"/>
                </a:solidFill>
                <a:ea typeface="MS PGothic" panose="020B0600070205080204" pitchFamily="34" charset="-128"/>
              </a:rPr>
              <a:t> can be used to explicitly specify ascending order, even though it is the default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3C968686-FD69-46C4-B227-7D4EC8553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5111367F-9A41-4D61-99E2-BC1640C92636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FF73C8F1-1EFC-4733-A141-D5F49563C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Summary of SQL Queries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5A8EE67-B2D3-404E-BAA8-FEDBF8038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MS PGothic" panose="020B0600070205080204" pitchFamily="34" charset="-128"/>
              </a:rPr>
              <a:t>A query in SQL can consist of up to six clauses, but only the first two, SELECT and FROM, are mandatory. The clauses are specified in the following order: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SELECT	&lt;attribute list&gt;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FROM	&lt;table list&gt;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[WHERE	&lt;condition&gt;]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[GROUP BY &lt;grouping attribute(s)&gt;]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[HAVING	&lt;group condition&gt;]</a:t>
            </a:r>
            <a:b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rgbClr val="000000"/>
                </a:solidFill>
                <a:ea typeface="MS PGothic" panose="020B0600070205080204" pitchFamily="34" charset="-128"/>
              </a:rPr>
              <a:t>[ORDER BY &lt;attribute list&gt;]</a:t>
            </a:r>
            <a:endParaRPr lang="en-US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1ACC52F5-6671-41CB-A335-2CB184919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Slide 8-</a:t>
            </a:r>
            <a:fld id="{49A598A6-6C4C-40D0-8285-D5FCA0D89E7E}" type="slidenum">
              <a:rPr kumimoji="0" lang="en-US" altLang="en-US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DE214534-8394-43A3-A2BF-F9015CFC9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Summary of SQL Queries (cont.)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C46AF09-CB08-4C60-B224-F34C9BC00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4541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The WHERE-clause specifies the conditions for selection and join of tuples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ORDER BY specifies an order for displaying the result of a query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  <a:ea typeface="MS PGothic" panose="020B0600070205080204" pitchFamily="34" charset="-128"/>
              </a:rPr>
              <a:t>A query is evaluated by first applying the WHERE-clause, then GROUP BY and HAVING, and finally the SELECT-clause</a:t>
            </a:r>
            <a:endParaRPr lang="en-US" altLang="en-US" sz="2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C12C743E-AAD6-483A-B5AD-E79A4ACF4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Outer Join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6420458-9255-4F8F-B54C-B6BB46330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altLang="en-US" sz="2000">
                <a:ea typeface="MS PGothic" panose="020B0600070205080204" pitchFamily="34" charset="-128"/>
              </a:rPr>
              <a:t>An extension of the join operation that avoids loss of information.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2000">
                <a:ea typeface="MS PGothic" panose="020B0600070205080204" pitchFamily="34" charset="-128"/>
              </a:rPr>
              <a:t>Uses </a:t>
            </a:r>
            <a:r>
              <a:rPr lang="en-US" altLang="en-US" sz="2000" i="1">
                <a:ea typeface="MS PGothic" panose="020B0600070205080204" pitchFamily="34" charset="-128"/>
              </a:rPr>
              <a:t>null</a:t>
            </a:r>
            <a:r>
              <a:rPr lang="en-US" altLang="en-US" sz="2000">
                <a:ea typeface="MS PGothic" panose="020B0600070205080204" pitchFamily="34" charset="-128"/>
              </a:rPr>
              <a:t> 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8B1922DC-AF20-4936-AC2C-33AA83E33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4.01</a:t>
            </a:r>
          </a:p>
        </p:txBody>
      </p:sp>
      <p:pic>
        <p:nvPicPr>
          <p:cNvPr id="58371" name="Picture 3" descr="4">
            <a:extLst>
              <a:ext uri="{FF2B5EF4-FFF2-40B4-BE49-F238E27FC236}">
                <a16:creationId xmlns:a16="http://schemas.microsoft.com/office/drawing/2014/main" id="{D80ABF15-6528-4037-99FC-02305976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839913"/>
            <a:ext cx="3735387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55EB7F81-AC43-4EBA-B387-FC03E2FFE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4.02</a:t>
            </a:r>
          </a:p>
        </p:txBody>
      </p:sp>
      <p:pic>
        <p:nvPicPr>
          <p:cNvPr id="60419" name="Picture 3" descr="4">
            <a:extLst>
              <a:ext uri="{FF2B5EF4-FFF2-40B4-BE49-F238E27FC236}">
                <a16:creationId xmlns:a16="http://schemas.microsoft.com/office/drawing/2014/main" id="{4EAD2249-D9B4-4D61-9A37-ECAB6FDF2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882650"/>
            <a:ext cx="480536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2B1ACD51-6103-4354-B3BA-25ED758AB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4.03</a:t>
            </a:r>
          </a:p>
        </p:txBody>
      </p:sp>
      <p:pic>
        <p:nvPicPr>
          <p:cNvPr id="62467" name="Picture 3" descr="4">
            <a:extLst>
              <a:ext uri="{FF2B5EF4-FFF2-40B4-BE49-F238E27FC236}">
                <a16:creationId xmlns:a16="http://schemas.microsoft.com/office/drawing/2014/main" id="{757318B5-6091-4175-81D6-32713DFC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854075"/>
            <a:ext cx="64055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8046251F-9CF3-4C77-93AB-11D97DD8D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4.04</a:t>
            </a:r>
          </a:p>
        </p:txBody>
      </p:sp>
      <p:pic>
        <p:nvPicPr>
          <p:cNvPr id="64515" name="Picture 3" descr="4">
            <a:extLst>
              <a:ext uri="{FF2B5EF4-FFF2-40B4-BE49-F238E27FC236}">
                <a16:creationId xmlns:a16="http://schemas.microsoft.com/office/drawing/2014/main" id="{D5BA94B8-4212-4EB7-A48F-504914E3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47713"/>
            <a:ext cx="64055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6CBCA1F1-6AB2-47C4-AB32-01F4C688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4.05</a:t>
            </a:r>
          </a:p>
        </p:txBody>
      </p:sp>
      <p:pic>
        <p:nvPicPr>
          <p:cNvPr id="66563" name="Picture 3" descr="4">
            <a:extLst>
              <a:ext uri="{FF2B5EF4-FFF2-40B4-BE49-F238E27FC236}">
                <a16:creationId xmlns:a16="http://schemas.microsoft.com/office/drawing/2014/main" id="{C30CBFFA-7919-4C90-B743-7C2CE863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47713"/>
            <a:ext cx="6570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50759A25-A99B-4236-9EB7-DCC1A47FB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4.07</a:t>
            </a:r>
          </a:p>
        </p:txBody>
      </p:sp>
      <p:grpSp>
        <p:nvGrpSpPr>
          <p:cNvPr id="68611" name="Group 5">
            <a:extLst>
              <a:ext uri="{FF2B5EF4-FFF2-40B4-BE49-F238E27FC236}">
                <a16:creationId xmlns:a16="http://schemas.microsoft.com/office/drawing/2014/main" id="{4AB8F2E4-34B7-4F3E-85DC-4FE8C25C6E35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868363"/>
            <a:ext cx="2830513" cy="5503862"/>
            <a:chOff x="2050" y="547"/>
            <a:chExt cx="1783" cy="3467"/>
          </a:xfrm>
        </p:grpSpPr>
        <p:pic>
          <p:nvPicPr>
            <p:cNvPr id="68612" name="Picture 3" descr="4">
              <a:extLst>
                <a:ext uri="{FF2B5EF4-FFF2-40B4-BE49-F238E27FC236}">
                  <a16:creationId xmlns:a16="http://schemas.microsoft.com/office/drawing/2014/main" id="{5159D709-180B-47C3-81C2-739F9043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" y="547"/>
              <a:ext cx="1783" cy="3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3" name="Text Box 4">
              <a:extLst>
                <a:ext uri="{FF2B5EF4-FFF2-40B4-BE49-F238E27FC236}">
                  <a16:creationId xmlns:a16="http://schemas.microsoft.com/office/drawing/2014/main" id="{C9CE8DF0-566E-4D83-B777-3699C286F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688"/>
              <a:ext cx="341" cy="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Times New Roman" panose="02020603050405020304" pitchFamily="18" charset="0"/>
                </a:rPr>
                <a:t>Taylor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33B34DC4-AE98-4D66-96B8-F5B3AD9C1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Figure 4.06</a:t>
            </a:r>
          </a:p>
        </p:txBody>
      </p:sp>
      <p:pic>
        <p:nvPicPr>
          <p:cNvPr id="70659" name="Picture 5">
            <a:extLst>
              <a:ext uri="{FF2B5EF4-FFF2-40B4-BE49-F238E27FC236}">
                <a16:creationId xmlns:a16="http://schemas.microsoft.com/office/drawing/2014/main" id="{8B5F96BA-4CF4-4AC6-8F24-B95D343F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357313"/>
            <a:ext cx="7366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A4DD0C55-46BD-4EB6-8A00-49CB7576B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Left Outer Join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F41552-BFC5-49A8-8C9E-04B2C49F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i="1"/>
              <a:t> 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left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  <a:endParaRPr lang="en-US" altLang="en-US" sz="200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D9A7CE7-E7E1-41B4-972B-F97F89D6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>
            <a:extLst>
              <a:ext uri="{FF2B5EF4-FFF2-40B4-BE49-F238E27FC236}">
                <a16:creationId xmlns:a16="http://schemas.microsoft.com/office/drawing/2014/main" id="{96A9F848-F3DD-401C-88AB-9F588A02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65718822-B545-474F-9959-F6976CE1B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Right Outer Join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D32E4D-8A88-4C36-8F67-2C43624D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right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5196F0E-3D11-46AB-98F5-F71EC51E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FCB0DF6A-DC43-4520-84CA-7CB8DB60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5C5BC758-D85A-472D-94A5-E77C5699D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F8039E-EEC2-4C4C-80E7-4F6D42A8B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2000">
                <a:ea typeface="MS PGothic" panose="020B0600070205080204" pitchFamily="34" charset="-128"/>
              </a:rPr>
              <a:t> take two relations and return as a result another relation.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>
                <a:ea typeface="MS PGothic" panose="020B0600070205080204" pitchFamily="34" charset="-128"/>
              </a:rPr>
              <a:t>These additional operations are typically used as subquery expressions in the </a:t>
            </a:r>
            <a:r>
              <a:rPr lang="en-US" altLang="en-US" sz="2000" b="1">
                <a:ea typeface="MS PGothic" panose="020B0600070205080204" pitchFamily="34" charset="-128"/>
              </a:rPr>
              <a:t>from </a:t>
            </a:r>
            <a:r>
              <a:rPr lang="en-US" altLang="en-US" sz="2000">
                <a:ea typeface="MS PGothic" panose="020B0600070205080204" pitchFamily="34" charset="-128"/>
              </a:rPr>
              <a:t>clause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condition</a:t>
            </a:r>
            <a:r>
              <a:rPr lang="en-US" altLang="en-US" sz="2000">
                <a:ea typeface="MS PGothic" panose="020B0600070205080204" pitchFamily="34" charset="-128"/>
              </a:rPr>
              <a:t> – defines which tuples in the two relations match, and what attributes are present in the result of the join.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 sz="2000" b="1">
                <a:solidFill>
                  <a:srgbClr val="000099"/>
                </a:solidFill>
                <a:ea typeface="MS PGothic" panose="020B0600070205080204" pitchFamily="34" charset="-128"/>
              </a:rPr>
              <a:t>Join type</a:t>
            </a:r>
            <a:r>
              <a:rPr lang="en-US" altLang="en-US" sz="2000">
                <a:ea typeface="MS PGothic" panose="020B0600070205080204" pitchFamily="34" charset="-128"/>
              </a:rPr>
              <a:t> – defines how tuples in each relation that do not match any tuple in the other relation (based on the join condition) are treated.</a:t>
            </a:r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D1843D04-7C91-44E1-A562-3FB045F1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72219401-DC5F-4863-BF97-2184F421C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Full Outer Join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E65CFB9-0C6D-442A-9732-775973E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full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C95DEB19-CB0D-4B38-8F25-B79AA9A7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>
            <a:extLst>
              <a:ext uri="{FF2B5EF4-FFF2-40B4-BE49-F238E27FC236}">
                <a16:creationId xmlns:a16="http://schemas.microsoft.com/office/drawing/2014/main" id="{0F714C6E-5B6D-4E90-BD62-435210B8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B655352A-64E4-4A01-A6AF-DA1ECE00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Joined Relations – Examples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E040E77-AC37-413B-BB45-DCF6F9E93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en-US" sz="2000" i="1">
                <a:ea typeface="MS PGothic" panose="020B0600070205080204" pitchFamily="34" charset="-128"/>
              </a:rPr>
              <a:t>course </a:t>
            </a:r>
            <a:r>
              <a:rPr lang="en-US" altLang="en-US" sz="2000" b="1">
                <a:ea typeface="MS PGothic" panose="020B0600070205080204" pitchFamily="34" charset="-128"/>
              </a:rPr>
              <a:t>inner join </a:t>
            </a:r>
            <a:r>
              <a:rPr lang="en-US" altLang="en-US" sz="2000" i="1">
                <a:ea typeface="MS PGothic" panose="020B0600070205080204" pitchFamily="34" charset="-128"/>
              </a:rPr>
              <a:t>prereq </a:t>
            </a:r>
            <a:r>
              <a:rPr lang="en-US" altLang="en-US" sz="2000" b="1">
                <a:ea typeface="MS PGothic" panose="020B0600070205080204" pitchFamily="34" charset="-128"/>
              </a:rPr>
              <a:t>on</a:t>
            </a:r>
            <a:br>
              <a:rPr lang="en-US" altLang="en-US" sz="2000" b="1">
                <a:ea typeface="MS PGothic" panose="020B0600070205080204" pitchFamily="34" charset="-128"/>
              </a:rPr>
            </a:br>
            <a:r>
              <a:rPr lang="en-US" altLang="en-US" sz="2000" i="1">
                <a:ea typeface="MS PGothic" panose="020B0600070205080204" pitchFamily="34" charset="-128"/>
              </a:rPr>
              <a:t>course.course_id = prereq.course_id</a:t>
            </a:r>
            <a:endParaRPr lang="en-US" altLang="en-US" i="1">
              <a:ea typeface="MS PGothic" panose="020B0600070205080204" pitchFamily="34" charset="-128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79B6D33-7410-488A-96B4-AF7C89B31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en-US" sz="2000" i="1"/>
              <a:t>course </a:t>
            </a:r>
            <a:r>
              <a:rPr lang="en-US" altLang="en-US" sz="2000" b="1"/>
              <a:t>left outer join</a:t>
            </a:r>
            <a:r>
              <a:rPr lang="en-US" altLang="en-US" sz="2000" i="1"/>
              <a:t> prereq </a:t>
            </a:r>
            <a:r>
              <a:rPr lang="en-US" altLang="en-US" sz="2000" b="1"/>
              <a:t>on</a:t>
            </a:r>
            <a:br>
              <a:rPr lang="en-US" altLang="en-US" sz="2000" i="1"/>
            </a:br>
            <a:r>
              <a:rPr lang="en-US" altLang="en-US" sz="2000" i="1"/>
              <a:t>course.course_id = prereq.course_id</a:t>
            </a:r>
            <a:endParaRPr lang="en-US" altLang="en-US" sz="1800" i="1"/>
          </a:p>
          <a:p>
            <a:pPr>
              <a:buSzTx/>
            </a:pPr>
            <a:endParaRPr lang="en-US" altLang="en-US" sz="1800" i="1"/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460B5F10-4E64-4143-8020-A4065BF6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1274098C-66BF-42F7-A307-F5CC6FC8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7586F6E5-DA18-4183-B8C6-A31AE040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>
            <a:extLst>
              <a:ext uri="{FF2B5EF4-FFF2-40B4-BE49-F238E27FC236}">
                <a16:creationId xmlns:a16="http://schemas.microsoft.com/office/drawing/2014/main" id="{FEF45479-C737-450C-8087-B270B8FA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41177</TotalTime>
  <Words>1749</Words>
  <Application>Microsoft Office PowerPoint</Application>
  <PresentationFormat>On-screen Show (4:3)</PresentationFormat>
  <Paragraphs>217</Paragraphs>
  <Slides>46</Slides>
  <Notes>20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Helvetica</vt:lpstr>
      <vt:lpstr>Monotype Sorts</vt:lpstr>
      <vt:lpstr>Times New Roman</vt:lpstr>
      <vt:lpstr>Webdings</vt:lpstr>
      <vt:lpstr>Wingdings</vt:lpstr>
      <vt:lpstr>2_db-5-grey</vt:lpstr>
      <vt:lpstr>Clip</vt:lpstr>
      <vt:lpstr>Chapter 4: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View Expansion</vt:lpstr>
      <vt:lpstr>ALIASES</vt:lpstr>
      <vt:lpstr>ALIASES (cont.)</vt:lpstr>
      <vt:lpstr>UNSPECIFIED  WHERE-clause</vt:lpstr>
      <vt:lpstr>UNSPECIFIED  WHERE-clause (cont.)</vt:lpstr>
      <vt:lpstr>USE OF *</vt:lpstr>
      <vt:lpstr>USE OF DISTINCT</vt:lpstr>
      <vt:lpstr>SET OPERATIONS</vt:lpstr>
      <vt:lpstr>SET OPERATIONS (cont.) </vt:lpstr>
      <vt:lpstr>NESTING OF QUERIES</vt:lpstr>
      <vt:lpstr>NESTING OF QUERIES (cont.)</vt:lpstr>
      <vt:lpstr>CORRELATED NESTED QUERIES</vt:lpstr>
      <vt:lpstr>CORRELATED NESTED QUERIES (cont.)</vt:lpstr>
      <vt:lpstr>AGGREGATE FUNCTIONS</vt:lpstr>
      <vt:lpstr>GROUPING</vt:lpstr>
      <vt:lpstr>GROUPING (cont.)</vt:lpstr>
      <vt:lpstr>GROUPING (cont.)</vt:lpstr>
      <vt:lpstr>THE HAVING-CLAUSE</vt:lpstr>
      <vt:lpstr>THE HAVING-CLAUSE (cont.)</vt:lpstr>
      <vt:lpstr>SUBSTRING COMPARISON</vt:lpstr>
      <vt:lpstr>SUBSTRING COMPARISON (cont.)</vt:lpstr>
      <vt:lpstr>ORDER BY</vt:lpstr>
      <vt:lpstr>ORDER BY (cont.)</vt:lpstr>
      <vt:lpstr>Summary of SQL Queries</vt:lpstr>
      <vt:lpstr>Summary of SQL Queries (cont.)</vt:lpstr>
      <vt:lpstr>Figure 4.01</vt:lpstr>
      <vt:lpstr>Figure 4.02</vt:lpstr>
      <vt:lpstr>Figure 4.03</vt:lpstr>
      <vt:lpstr>Figure 4.04</vt:lpstr>
      <vt:lpstr>Figure 4.05</vt:lpstr>
      <vt:lpstr>Figure 4.07</vt:lpstr>
      <vt:lpstr>Figure 4.06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Bill Chen</cp:lastModifiedBy>
  <cp:revision>232</cp:revision>
  <cp:lastPrinted>2005-01-10T21:51:57Z</cp:lastPrinted>
  <dcterms:created xsi:type="dcterms:W3CDTF">1999-11-04T20:50:09Z</dcterms:created>
  <dcterms:modified xsi:type="dcterms:W3CDTF">2019-03-08T01:02:06Z</dcterms:modified>
</cp:coreProperties>
</file>