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Lst>
  <p:notesMasterIdLst>
    <p:notesMasterId r:id="rId34"/>
  </p:notesMasterIdLst>
  <p:handoutMasterIdLst>
    <p:handoutMasterId r:id="rId35"/>
  </p:handoutMasterIdLst>
  <p:sldIdLst>
    <p:sldId id="282" r:id="rId3"/>
    <p:sldId id="327" r:id="rId4"/>
    <p:sldId id="328" r:id="rId5"/>
    <p:sldId id="329" r:id="rId6"/>
    <p:sldId id="330" r:id="rId7"/>
    <p:sldId id="331" r:id="rId8"/>
    <p:sldId id="332" r:id="rId9"/>
    <p:sldId id="333" r:id="rId10"/>
    <p:sldId id="334" r:id="rId11"/>
    <p:sldId id="356" r:id="rId12"/>
    <p:sldId id="335" r:id="rId13"/>
    <p:sldId id="336" r:id="rId14"/>
    <p:sldId id="357"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5" r:id="rId33"/>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42" autoAdjust="0"/>
    <p:restoredTop sz="94660"/>
  </p:normalViewPr>
  <p:slideViewPr>
    <p:cSldViewPr snapToObjects="1">
      <p:cViewPr varScale="1">
        <p:scale>
          <a:sx n="79" d="100"/>
          <a:sy n="79" d="100"/>
        </p:scale>
        <p:origin x="972" y="8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51CCE5E2-682E-4F5E-A511-BA8013A71977}" type="slidenum">
              <a:rPr lang="en-CA" altLang="en-US"/>
              <a:pPr/>
              <a:t>‹#›</a:t>
            </a:fld>
            <a:endParaRPr lang="en-CA" altLang="en-US"/>
          </a:p>
        </p:txBody>
      </p:sp>
    </p:spTree>
    <p:extLst>
      <p:ext uri="{BB962C8B-B14F-4D97-AF65-F5344CB8AC3E}">
        <p14:creationId xmlns:p14="http://schemas.microsoft.com/office/powerpoint/2010/main" val="2483427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45EA3A54-9D5C-49C1-B3BE-C37913F62D1F}" type="slidenum">
              <a:rPr lang="en-CA" altLang="en-US"/>
              <a:pPr/>
              <a:t>‹#›</a:t>
            </a:fld>
            <a:endParaRPr lang="en-CA" altLang="en-US"/>
          </a:p>
        </p:txBody>
      </p:sp>
    </p:spTree>
    <p:extLst>
      <p:ext uri="{BB962C8B-B14F-4D97-AF65-F5344CB8AC3E}">
        <p14:creationId xmlns:p14="http://schemas.microsoft.com/office/powerpoint/2010/main" val="3528082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A5C04-1F5E-4062-8E66-B9F57998F853}" type="slidenum">
              <a:rPr lang="en-CA" altLang="en-US"/>
              <a:pPr/>
              <a:t>1</a:t>
            </a:fld>
            <a:endParaRPr lang="en-CA" altLang="en-US"/>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6508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88F3F-027F-47B1-BE5C-E92F0E7A0E67}" type="slidenum">
              <a:rPr lang="en-CA" altLang="en-US"/>
              <a:pPr/>
              <a:t>10</a:t>
            </a:fld>
            <a:endParaRPr lang="en-CA" alt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73575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6563D9-3A14-4C9D-B529-2EC5B73F5571}" type="slidenum">
              <a:rPr lang="en-CA" altLang="en-US"/>
              <a:pPr/>
              <a:t>11</a:t>
            </a:fld>
            <a:endParaRPr lang="en-CA"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3848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916D8-3D33-4013-86C1-603E940E14DF}" type="slidenum">
              <a:rPr lang="en-CA" altLang="en-US"/>
              <a:pPr/>
              <a:t>12</a:t>
            </a:fld>
            <a:endParaRPr lang="en-CA"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99650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916D8-3D33-4013-86C1-603E940E14DF}" type="slidenum">
              <a:rPr lang="en-CA" altLang="en-US"/>
              <a:pPr/>
              <a:t>13</a:t>
            </a:fld>
            <a:endParaRPr lang="en-CA"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8408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A8A003-9700-4F5C-A567-648E13F0AFBE}" type="slidenum">
              <a:rPr lang="en-CA" altLang="en-US"/>
              <a:pPr/>
              <a:t>14</a:t>
            </a:fld>
            <a:endParaRPr lang="en-CA" alt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1225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4F963-FD7C-4818-98D5-421F6E6064DC}" type="slidenum">
              <a:rPr lang="en-CA" altLang="en-US"/>
              <a:pPr/>
              <a:t>15</a:t>
            </a:fld>
            <a:endParaRPr lang="en-CA"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8653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F5FA6-3C29-422A-B155-3840DC21A444}" type="slidenum">
              <a:rPr lang="en-CA" altLang="en-US"/>
              <a:pPr/>
              <a:t>16</a:t>
            </a:fld>
            <a:endParaRPr lang="en-CA"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1698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94E7A-1ABA-4882-A260-B5BC80C1CF9C}" type="slidenum">
              <a:rPr lang="en-CA" altLang="en-US"/>
              <a:pPr/>
              <a:t>17</a:t>
            </a:fld>
            <a:endParaRPr lang="en-CA"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6077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C38AE-9666-4CFF-8F26-37DF584CD744}" type="slidenum">
              <a:rPr lang="en-CA" altLang="en-US"/>
              <a:pPr/>
              <a:t>18</a:t>
            </a:fld>
            <a:endParaRPr lang="en-CA" alt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542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CA50A-9AD4-450A-8548-C62F7B6BEA00}" type="slidenum">
              <a:rPr lang="en-CA" altLang="en-US"/>
              <a:pPr/>
              <a:t>19</a:t>
            </a:fld>
            <a:endParaRPr lang="en-CA"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9205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B2D0E9-6C70-4088-A6B7-6A96FF8A9B4B}" type="slidenum">
              <a:rPr lang="en-CA" altLang="en-US"/>
              <a:pPr/>
              <a:t>2</a:t>
            </a:fld>
            <a:endParaRPr lang="en-CA" altLang="en-U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144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5D92A-AE66-4A46-9DC5-60F1FFA64A06}" type="slidenum">
              <a:rPr lang="en-CA" altLang="en-US"/>
              <a:pPr/>
              <a:t>20</a:t>
            </a:fld>
            <a:endParaRPr lang="en-CA" alt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65909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96240-5C5B-4385-AA29-BA859C6AA6F6}" type="slidenum">
              <a:rPr lang="en-CA" altLang="en-US"/>
              <a:pPr/>
              <a:t>21</a:t>
            </a:fld>
            <a:endParaRPr lang="en-CA" alt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0505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3A3DC-0751-4DCE-9CC0-9942D5D70BF7}" type="slidenum">
              <a:rPr lang="en-CA" altLang="en-US"/>
              <a:pPr/>
              <a:t>22</a:t>
            </a:fld>
            <a:endParaRPr lang="en-CA" alt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53187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570CF-B0AE-4F7D-8FF9-D71AFEDFE8E2}" type="slidenum">
              <a:rPr lang="en-CA" altLang="en-US"/>
              <a:pPr/>
              <a:t>23</a:t>
            </a:fld>
            <a:endParaRPr lang="en-CA" alt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601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69C6E-E0FA-448B-86D1-471C78EADA8D}" type="slidenum">
              <a:rPr lang="en-CA" altLang="en-US"/>
              <a:pPr/>
              <a:t>24</a:t>
            </a:fld>
            <a:endParaRPr lang="en-CA" alt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6636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C89E36-0908-4D11-BAFB-E39C02BB0574}" type="slidenum">
              <a:rPr lang="en-CA" altLang="en-US"/>
              <a:pPr/>
              <a:t>25</a:t>
            </a:fld>
            <a:endParaRPr lang="en-CA" alt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59750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C62EA-3DAD-4B91-AC89-0817A7F65A7F}" type="slidenum">
              <a:rPr lang="en-CA" altLang="en-US"/>
              <a:pPr/>
              <a:t>26</a:t>
            </a:fld>
            <a:endParaRPr lang="en-CA" alt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14129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199FB-7EB7-421E-9DEA-6B87C1DDA509}" type="slidenum">
              <a:rPr lang="en-CA" altLang="en-US"/>
              <a:pPr/>
              <a:t>27</a:t>
            </a:fld>
            <a:endParaRPr lang="en-CA"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6178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AF714-9744-4EA8-91EC-D77544B06EA7}" type="slidenum">
              <a:rPr lang="en-CA" altLang="en-US"/>
              <a:pPr/>
              <a:t>28</a:t>
            </a:fld>
            <a:endParaRPr lang="en-CA" alt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5950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C89C1-6312-4E4B-BC63-08AF107C09C9}" type="slidenum">
              <a:rPr lang="en-CA" altLang="en-US"/>
              <a:pPr/>
              <a:t>29</a:t>
            </a:fld>
            <a:endParaRPr lang="en-CA" alt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2798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0F8393-818A-4F2E-B86D-EC079F2447E0}" type="slidenum">
              <a:rPr lang="en-CA" altLang="en-US"/>
              <a:pPr/>
              <a:t>3</a:t>
            </a:fld>
            <a:endParaRPr lang="en-CA" altLang="en-U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4773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CDC06-46EF-4810-9362-E521A87818C6}" type="slidenum">
              <a:rPr lang="en-CA" altLang="en-US"/>
              <a:pPr/>
              <a:t>30</a:t>
            </a:fld>
            <a:endParaRPr lang="en-CA" alt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2283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2FFF3-35F0-4CE4-825B-96B108210AB6}" type="slidenum">
              <a:rPr lang="en-CA" altLang="en-US"/>
              <a:pPr/>
              <a:t>31</a:t>
            </a:fld>
            <a:endParaRPr lang="en-CA" alt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03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EDAFE-E857-4F5D-9EFB-16C9D56A53D5}" type="slidenum">
              <a:rPr lang="en-CA" altLang="en-US"/>
              <a:pPr/>
              <a:t>4</a:t>
            </a:fld>
            <a:endParaRPr lang="en-CA" altLang="en-US"/>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3947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96E31-E4F2-4D5A-A5D3-2D119D7F4B04}" type="slidenum">
              <a:rPr lang="en-CA" altLang="en-US"/>
              <a:pPr/>
              <a:t>5</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680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255D6-2458-44F4-B6F5-61AE47860A18}" type="slidenum">
              <a:rPr lang="en-CA" altLang="en-US"/>
              <a:pPr/>
              <a:t>6</a:t>
            </a:fld>
            <a:endParaRPr lang="en-CA" alt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2026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37E87D-8939-46B9-88E6-C0D98C45BE2F}" type="slidenum">
              <a:rPr lang="en-CA" altLang="en-US"/>
              <a:pPr/>
              <a:t>7</a:t>
            </a:fld>
            <a:endParaRPr lang="en-CA" alt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17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A824F-C02A-4893-982D-C0F07B2B27D4}" type="slidenum">
              <a:rPr lang="en-CA" altLang="en-US"/>
              <a:pPr/>
              <a:t>8</a:t>
            </a:fld>
            <a:endParaRPr lang="en-CA" alt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2854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88F3F-027F-47B1-BE5C-E92F0E7A0E67}" type="slidenum">
              <a:rPr lang="en-CA" altLang="en-US"/>
              <a:pPr/>
              <a:t>9</a:t>
            </a:fld>
            <a:endParaRPr lang="en-CA" alt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61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086862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251660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043911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9349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43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603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8146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6727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225957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270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950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3690106"/>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197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5820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472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5380993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83274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57844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2002717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17505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004017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164241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EAFFC1"/>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731139" name="Rectangle 3"/>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731140"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15400" y="0"/>
            <a:ext cx="23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49" name="Rectangle 1"/>
          <p:cNvSpPr>
            <a:spLocks noChangeArrowheads="1"/>
          </p:cNvSpPr>
          <p:nvPr/>
        </p:nvSpPr>
        <p:spPr bwMode="auto">
          <a:xfrm>
            <a:off x="685800" y="6553200"/>
            <a:ext cx="6548438" cy="304800"/>
          </a:xfrm>
          <a:prstGeom prst="rect">
            <a:avLst/>
          </a:prstGeom>
          <a:noFill/>
          <a:ln w="9525">
            <a:noFill/>
            <a:round/>
            <a:headEnd/>
            <a:tailEnd/>
          </a:ln>
          <a:effectLst/>
        </p:spPr>
        <p:txBody>
          <a:bodyPr lIns="90000" tIns="46800" rIns="90000" bIns="46800" anchor="b"/>
          <a:lstStyle/>
          <a:p>
            <a:pPr>
              <a:spcBef>
                <a:spcPts val="6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000" dirty="0">
                <a:solidFill>
                  <a:srgbClr val="000000"/>
                </a:solidFill>
                <a:latin typeface="Century Gothic" pitchFamily="34" charset="0"/>
                <a:ea typeface="ヒラギノ角ゴ Pro W3" pitchFamily="1" charset="-128"/>
                <a:cs typeface="Arial" charset="0"/>
              </a:rPr>
              <a:t>Copyright © 2011 Ramez Elmasri and Shamkant Navathe</a:t>
            </a:r>
          </a:p>
        </p:txBody>
      </p:sp>
      <p:pic>
        <p:nvPicPr>
          <p:cNvPr id="731142"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spd="med"/>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cs typeface="Arial" charset="0"/>
        </a:defRPr>
      </a:lvl2pPr>
      <a:lvl3pPr algn="l" rtl="0" fontAlgn="base">
        <a:spcBef>
          <a:spcPct val="0"/>
        </a:spcBef>
        <a:spcAft>
          <a:spcPct val="0"/>
        </a:spcAft>
        <a:defRPr sz="3600">
          <a:solidFill>
            <a:srgbClr val="800000"/>
          </a:solidFill>
          <a:latin typeface="Arial" charset="0"/>
          <a:cs typeface="Arial" charset="0"/>
        </a:defRPr>
      </a:lvl3pPr>
      <a:lvl4pPr algn="l" rtl="0" fontAlgn="base">
        <a:spcBef>
          <a:spcPct val="0"/>
        </a:spcBef>
        <a:spcAft>
          <a:spcPct val="0"/>
        </a:spcAft>
        <a:defRPr sz="3600">
          <a:solidFill>
            <a:srgbClr val="800000"/>
          </a:solidFill>
          <a:latin typeface="Arial" charset="0"/>
          <a:cs typeface="Arial" charset="0"/>
        </a:defRPr>
      </a:lvl4pPr>
      <a:lvl5pPr algn="l" rtl="0" fontAlgn="base">
        <a:spcBef>
          <a:spcPct val="0"/>
        </a:spcBef>
        <a:spcAft>
          <a:spcPct val="0"/>
        </a:spcAft>
        <a:defRPr sz="3600">
          <a:solidFill>
            <a:srgbClr val="800000"/>
          </a:solidFill>
          <a:latin typeface="Arial" charset="0"/>
          <a:cs typeface="Arial" charset="0"/>
        </a:defRPr>
      </a:lvl5pPr>
      <a:lvl6pPr marL="457200" algn="l" rtl="0" fontAlgn="base">
        <a:spcBef>
          <a:spcPct val="0"/>
        </a:spcBef>
        <a:spcAft>
          <a:spcPct val="0"/>
        </a:spcAft>
        <a:defRPr sz="3600">
          <a:solidFill>
            <a:srgbClr val="800000"/>
          </a:solidFill>
          <a:latin typeface="Arial" charset="0"/>
          <a:cs typeface="Arial" charset="0"/>
        </a:defRPr>
      </a:lvl6pPr>
      <a:lvl7pPr marL="914400" algn="l" rtl="0" fontAlgn="base">
        <a:spcBef>
          <a:spcPct val="0"/>
        </a:spcBef>
        <a:spcAft>
          <a:spcPct val="0"/>
        </a:spcAft>
        <a:defRPr sz="3600">
          <a:solidFill>
            <a:srgbClr val="800000"/>
          </a:solidFill>
          <a:latin typeface="Arial" charset="0"/>
          <a:cs typeface="Arial" charset="0"/>
        </a:defRPr>
      </a:lvl7pPr>
      <a:lvl8pPr marL="1371600" algn="l" rtl="0" fontAlgn="base">
        <a:spcBef>
          <a:spcPct val="0"/>
        </a:spcBef>
        <a:spcAft>
          <a:spcPct val="0"/>
        </a:spcAft>
        <a:defRPr sz="3600">
          <a:solidFill>
            <a:srgbClr val="800000"/>
          </a:solidFill>
          <a:latin typeface="Arial" charset="0"/>
          <a:cs typeface="Arial" charset="0"/>
        </a:defRPr>
      </a:lvl8pPr>
      <a:lvl9pPr marL="1828800" algn="l" rtl="0" fontAlgn="base">
        <a:spcBef>
          <a:spcPct val="0"/>
        </a:spcBef>
        <a:spcAft>
          <a:spcPct val="0"/>
        </a:spcAft>
        <a:defRPr sz="3600">
          <a:solidFill>
            <a:srgbClr val="800000"/>
          </a:solidFill>
          <a:latin typeface="Arial" charset="0"/>
          <a:cs typeface="Arial"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cs typeface="+mn-cs"/>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cs typeface="+mn-cs"/>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cs typeface="+mn-cs"/>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9" name="Rectangle 3"/>
          <p:cNvSpPr>
            <a:spLocks noChangeArrowheads="1"/>
          </p:cNvSpPr>
          <p:nvPr/>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cs typeface="Arial" charset="0"/>
              </a:rPr>
              <a:t>Copyright © 2011 Pearson Education, Inc. Publishing as Pearson Addison-Wesley</a:t>
            </a:r>
          </a:p>
        </p:txBody>
      </p:sp>
      <p:pic>
        <p:nvPicPr>
          <p:cNvPr id="732163" name="Picture 12" descr="AW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173788"/>
            <a:ext cx="914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164"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3800" y="228600"/>
            <a:ext cx="5151438"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p:nvSpPr>
        <p:spPr bwMode="auto">
          <a:xfrm>
            <a:off x="76200" y="2147888"/>
            <a:ext cx="3429000" cy="1662112"/>
          </a:xfrm>
          <a:prstGeom prst="rect">
            <a:avLst/>
          </a:prstGeom>
          <a:noFill/>
          <a:ln w="9525">
            <a:noFill/>
            <a:miter lim="800000"/>
            <a:headEnd/>
            <a:tailEnd/>
          </a:ln>
          <a:effec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r">
              <a:spcBef>
                <a:spcPct val="50000"/>
              </a:spcBef>
            </a:pPr>
            <a:r>
              <a:rPr lang="en-US" altLang="en-US" sz="2800" b="1">
                <a:solidFill>
                  <a:srgbClr val="800000"/>
                </a:solidFill>
                <a:latin typeface="Century Gothic" pitchFamily="34" charset="0"/>
                <a:cs typeface="Arial" charset="0"/>
              </a:rPr>
              <a:t>Chapter 28</a:t>
            </a:r>
          </a:p>
          <a:p>
            <a:pPr algn="r">
              <a:spcBef>
                <a:spcPct val="50000"/>
              </a:spcBef>
            </a:pPr>
            <a:r>
              <a:rPr lang="en-US" altLang="en-US" sz="3000" b="1">
                <a:solidFill>
                  <a:srgbClr val="800000"/>
                </a:solidFill>
                <a:latin typeface="Century Gothic" pitchFamily="34" charset="0"/>
                <a:cs typeface="Arial" charset="0"/>
              </a:rPr>
              <a:t>Data Mining Concepts</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6" name="Rectangle 4"/>
          <p:cNvSpPr>
            <a:spLocks noGrp="1" noChangeArrowheads="1"/>
          </p:cNvSpPr>
          <p:nvPr>
            <p:ph type="title"/>
          </p:nvPr>
        </p:nvSpPr>
        <p:spPr>
          <a:xfrm>
            <a:off x="239713" y="76200"/>
            <a:ext cx="7796213" cy="611187"/>
          </a:xfrm>
        </p:spPr>
        <p:txBody>
          <a:bodyPr/>
          <a:lstStyle/>
          <a:p>
            <a:endParaRPr lang="en-US" altLang="en-US" dirty="0"/>
          </a:p>
        </p:txBody>
      </p:sp>
      <p:pic>
        <p:nvPicPr>
          <p:cNvPr id="4" name="Picture 3"/>
          <p:cNvPicPr>
            <a:picLocks noChangeAspect="1"/>
          </p:cNvPicPr>
          <p:nvPr/>
        </p:nvPicPr>
        <p:blipFill>
          <a:blip r:embed="rId3"/>
          <a:stretch>
            <a:fillRect/>
          </a:stretch>
        </p:blipFill>
        <p:spPr>
          <a:xfrm>
            <a:off x="93301" y="266622"/>
            <a:ext cx="8745899" cy="6324756"/>
          </a:xfrm>
          <a:prstGeom prst="rect">
            <a:avLst/>
          </a:prstGeom>
        </p:spPr>
      </p:pic>
    </p:spTree>
    <p:extLst>
      <p:ext uri="{BB962C8B-B14F-4D97-AF65-F5344CB8AC3E}">
        <p14:creationId xmlns:p14="http://schemas.microsoft.com/office/powerpoint/2010/main" val="265983655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4" name="Rectangle 4"/>
          <p:cNvSpPr>
            <a:spLocks noGrp="1" noChangeArrowheads="1"/>
          </p:cNvSpPr>
          <p:nvPr>
            <p:ph type="title"/>
          </p:nvPr>
        </p:nvSpPr>
        <p:spPr/>
        <p:txBody>
          <a:bodyPr/>
          <a:lstStyle/>
          <a:p>
            <a:r>
              <a:rPr lang="en-US" altLang="en-US"/>
              <a:t>Reducing Association Rule Complexity </a:t>
            </a:r>
          </a:p>
        </p:txBody>
      </p:sp>
      <p:sp>
        <p:nvSpPr>
          <p:cNvPr id="686085" name="Rectangle 5"/>
          <p:cNvSpPr>
            <a:spLocks noGrp="1" noChangeArrowheads="1"/>
          </p:cNvSpPr>
          <p:nvPr>
            <p:ph type="body" idx="1"/>
          </p:nvPr>
        </p:nvSpPr>
        <p:spPr/>
        <p:txBody>
          <a:bodyPr/>
          <a:lstStyle/>
          <a:p>
            <a:r>
              <a:rPr lang="en-US" altLang="en-US"/>
              <a:t>Two properties are used to reduce the search space for association rule generation.</a:t>
            </a:r>
          </a:p>
          <a:p>
            <a:pPr lvl="1"/>
            <a:r>
              <a:rPr lang="en-US" altLang="en-US" b="1"/>
              <a:t>Downward Closure</a:t>
            </a:r>
          </a:p>
          <a:p>
            <a:pPr lvl="2"/>
            <a:r>
              <a:rPr lang="en-US" altLang="en-US"/>
              <a:t>A subset of a large itemset must also be large</a:t>
            </a:r>
          </a:p>
          <a:p>
            <a:pPr lvl="1"/>
            <a:r>
              <a:rPr lang="en-US" altLang="en-US" b="1"/>
              <a:t>Anti-monotonicity</a:t>
            </a:r>
          </a:p>
          <a:p>
            <a:pPr lvl="2"/>
            <a:r>
              <a:rPr lang="en-US" altLang="en-US"/>
              <a:t>A superset of a small itemset is also small. This implies that the itemset does not have sufficient support to be considered for rule generation.</a:t>
            </a:r>
          </a:p>
          <a:p>
            <a:endParaRPr lang="en-US" altLang="en-US"/>
          </a:p>
          <a:p>
            <a:pPr lvl="1"/>
            <a:endParaRPr lang="en-US" alt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2" name="Rectangle 4"/>
          <p:cNvSpPr>
            <a:spLocks noGrp="1" noChangeArrowheads="1"/>
          </p:cNvSpPr>
          <p:nvPr>
            <p:ph type="title"/>
          </p:nvPr>
        </p:nvSpPr>
        <p:spPr/>
        <p:txBody>
          <a:bodyPr/>
          <a:lstStyle/>
          <a:p>
            <a:r>
              <a:rPr lang="en-US" altLang="en-US"/>
              <a:t>Generating Association Rules:</a:t>
            </a:r>
            <a:br>
              <a:rPr lang="en-US" altLang="en-US"/>
            </a:br>
            <a:r>
              <a:rPr lang="en-US" altLang="en-US"/>
              <a:t>The Apriori Algorithm</a:t>
            </a:r>
          </a:p>
        </p:txBody>
      </p:sp>
      <p:sp>
        <p:nvSpPr>
          <p:cNvPr id="688133" name="Rectangle 5"/>
          <p:cNvSpPr>
            <a:spLocks noGrp="1" noChangeArrowheads="1"/>
          </p:cNvSpPr>
          <p:nvPr>
            <p:ph type="body" idx="1"/>
          </p:nvPr>
        </p:nvSpPr>
        <p:spPr/>
        <p:txBody>
          <a:bodyPr/>
          <a:lstStyle/>
          <a:p>
            <a:r>
              <a:rPr lang="en-US" altLang="en-US"/>
              <a:t>The </a:t>
            </a:r>
            <a:r>
              <a:rPr lang="en-US" altLang="en-US" b="1"/>
              <a:t>Apriori algorithm</a:t>
            </a:r>
            <a:r>
              <a:rPr lang="en-US" altLang="en-US"/>
              <a:t> was the first algorithm used to generate association rules.</a:t>
            </a:r>
          </a:p>
          <a:p>
            <a:pPr lvl="1"/>
            <a:r>
              <a:rPr lang="en-US" altLang="en-US"/>
              <a:t>The Apriori algorithm uses the general algorithm for creating association rules together with downward closure and anti-monotonicity. </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8947369" cy="6189474"/>
          </a:xfrm>
          <a:prstGeom prst="rect">
            <a:avLst/>
          </a:prstGeom>
        </p:spPr>
      </p:pic>
      <p:sp>
        <p:nvSpPr>
          <p:cNvPr id="688132" name="Rectangle 4"/>
          <p:cNvSpPr>
            <a:spLocks noGrp="1" noChangeArrowheads="1"/>
          </p:cNvSpPr>
          <p:nvPr>
            <p:ph type="title"/>
          </p:nvPr>
        </p:nvSpPr>
        <p:spPr/>
        <p:txBody>
          <a:bodyPr/>
          <a:lstStyle/>
          <a:p>
            <a:endParaRPr lang="en-US" alt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11060070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0" name="Rectangle 4"/>
          <p:cNvSpPr>
            <a:spLocks noGrp="1" noChangeArrowheads="1"/>
          </p:cNvSpPr>
          <p:nvPr>
            <p:ph type="title"/>
          </p:nvPr>
        </p:nvSpPr>
        <p:spPr/>
        <p:txBody>
          <a:bodyPr/>
          <a:lstStyle/>
          <a:p>
            <a:r>
              <a:rPr lang="en-US" altLang="en-US"/>
              <a:t>Generating Association Rules:</a:t>
            </a:r>
            <a:br>
              <a:rPr lang="en-US" altLang="en-US"/>
            </a:br>
            <a:r>
              <a:rPr lang="en-US" altLang="en-US"/>
              <a:t>The Sampling Algorithm </a:t>
            </a:r>
          </a:p>
        </p:txBody>
      </p:sp>
      <p:sp>
        <p:nvSpPr>
          <p:cNvPr id="690181" name="Rectangle 5"/>
          <p:cNvSpPr>
            <a:spLocks noGrp="1" noChangeArrowheads="1"/>
          </p:cNvSpPr>
          <p:nvPr>
            <p:ph type="body" idx="1"/>
          </p:nvPr>
        </p:nvSpPr>
        <p:spPr/>
        <p:txBody>
          <a:bodyPr/>
          <a:lstStyle/>
          <a:p>
            <a:r>
              <a:rPr lang="en-US" altLang="en-US"/>
              <a:t>The </a:t>
            </a:r>
            <a:r>
              <a:rPr lang="en-US" altLang="en-US" b="1"/>
              <a:t>sampling algorithm</a:t>
            </a:r>
            <a:r>
              <a:rPr lang="en-US" altLang="en-US"/>
              <a:t> selects samples from the database of transactions that individually fit into memory. Frequent itemsets are then formed for each sample. </a:t>
            </a:r>
          </a:p>
          <a:p>
            <a:pPr lvl="1"/>
            <a:r>
              <a:rPr lang="en-US" altLang="en-US"/>
              <a:t>If the frequent itemsets form a superset of the frequent itemsets for the entire database, then the real frequent itemsets can be obtained by scanning the remainder of the database.</a:t>
            </a:r>
          </a:p>
          <a:p>
            <a:pPr lvl="1"/>
            <a:r>
              <a:rPr lang="en-US" altLang="en-US"/>
              <a:t>In some rare cases, a second scan of the database is required to find all frequent itemsets.</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8" name="Rectangle 4"/>
          <p:cNvSpPr>
            <a:spLocks noGrp="1" noChangeArrowheads="1"/>
          </p:cNvSpPr>
          <p:nvPr>
            <p:ph type="title"/>
          </p:nvPr>
        </p:nvSpPr>
        <p:spPr/>
        <p:txBody>
          <a:bodyPr/>
          <a:lstStyle/>
          <a:p>
            <a:r>
              <a:rPr lang="en-US" altLang="en-US"/>
              <a:t>Generating Association Rules:</a:t>
            </a:r>
            <a:br>
              <a:rPr lang="en-US" altLang="en-US"/>
            </a:br>
            <a:r>
              <a:rPr lang="en-US" altLang="en-US"/>
              <a:t>Frequent-Pattern Tree Algorithm </a:t>
            </a:r>
          </a:p>
        </p:txBody>
      </p:sp>
      <p:sp>
        <p:nvSpPr>
          <p:cNvPr id="692229" name="Rectangle 5"/>
          <p:cNvSpPr>
            <a:spLocks noGrp="1" noChangeArrowheads="1"/>
          </p:cNvSpPr>
          <p:nvPr>
            <p:ph type="body" idx="1"/>
          </p:nvPr>
        </p:nvSpPr>
        <p:spPr/>
        <p:txBody>
          <a:bodyPr/>
          <a:lstStyle/>
          <a:p>
            <a:pPr>
              <a:lnSpc>
                <a:spcPct val="90000"/>
              </a:lnSpc>
            </a:pPr>
            <a:r>
              <a:rPr lang="en-US" altLang="en-US"/>
              <a:t>The </a:t>
            </a:r>
            <a:r>
              <a:rPr lang="en-US" altLang="en-US" b="1"/>
              <a:t>Frequent-Pattern Tree</a:t>
            </a:r>
            <a:r>
              <a:rPr lang="en-US" altLang="en-US"/>
              <a:t> Algorithm reduces the total number of candidate itemsets by producing a compressed version of the database in terms of an FP-tree.</a:t>
            </a:r>
          </a:p>
          <a:p>
            <a:pPr>
              <a:lnSpc>
                <a:spcPct val="90000"/>
              </a:lnSpc>
            </a:pPr>
            <a:r>
              <a:rPr lang="en-US" altLang="en-US"/>
              <a:t>The FP-tree stores relevant information and allows for the efficient discovery of frequent itemsets.</a:t>
            </a:r>
          </a:p>
          <a:p>
            <a:pPr>
              <a:lnSpc>
                <a:spcPct val="90000"/>
              </a:lnSpc>
            </a:pPr>
            <a:r>
              <a:rPr lang="en-US" altLang="en-US"/>
              <a:t>The algorithm consists of two steps:</a:t>
            </a:r>
          </a:p>
          <a:p>
            <a:pPr lvl="1">
              <a:lnSpc>
                <a:spcPct val="90000"/>
              </a:lnSpc>
            </a:pPr>
            <a:r>
              <a:rPr lang="en-US" altLang="en-US"/>
              <a:t>Step 1 builds the FP-tree.</a:t>
            </a:r>
          </a:p>
          <a:p>
            <a:pPr lvl="1">
              <a:lnSpc>
                <a:spcPct val="90000"/>
              </a:lnSpc>
            </a:pPr>
            <a:r>
              <a:rPr lang="en-US" altLang="en-US"/>
              <a:t>Step 2 uses the tree to find frequent itemsets.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6" name="Rectangle 4"/>
          <p:cNvSpPr>
            <a:spLocks noGrp="1" noChangeArrowheads="1"/>
          </p:cNvSpPr>
          <p:nvPr>
            <p:ph type="title"/>
          </p:nvPr>
        </p:nvSpPr>
        <p:spPr>
          <a:xfrm>
            <a:off x="228600" y="303213"/>
            <a:ext cx="8610600" cy="1068387"/>
          </a:xfrm>
        </p:spPr>
        <p:txBody>
          <a:bodyPr/>
          <a:lstStyle/>
          <a:p>
            <a:r>
              <a:rPr lang="en-US" altLang="en-US" dirty="0"/>
              <a:t>Step 1: Building the </a:t>
            </a:r>
            <a:r>
              <a:rPr lang="en-US" altLang="en-US" dirty="0" smtClean="0"/>
              <a:t>Frequent Pattern Tree  (FP-Tree)</a:t>
            </a:r>
            <a:endParaRPr lang="en-US" altLang="en-US" dirty="0"/>
          </a:p>
        </p:txBody>
      </p:sp>
      <p:sp>
        <p:nvSpPr>
          <p:cNvPr id="694277" name="Rectangle 5"/>
          <p:cNvSpPr>
            <a:spLocks noGrp="1" noChangeArrowheads="1"/>
          </p:cNvSpPr>
          <p:nvPr>
            <p:ph type="body" idx="1"/>
          </p:nvPr>
        </p:nvSpPr>
        <p:spPr/>
        <p:txBody>
          <a:bodyPr/>
          <a:lstStyle/>
          <a:p>
            <a:pPr>
              <a:lnSpc>
                <a:spcPct val="80000"/>
              </a:lnSpc>
            </a:pPr>
            <a:r>
              <a:rPr lang="en-US" altLang="en-US" sz="2000" dirty="0"/>
              <a:t>First, frequent 1-itemsets along with the count of transactions containing each item are computed. </a:t>
            </a:r>
          </a:p>
          <a:p>
            <a:pPr>
              <a:lnSpc>
                <a:spcPct val="80000"/>
              </a:lnSpc>
            </a:pPr>
            <a:r>
              <a:rPr lang="en-US" altLang="en-US" sz="2000" dirty="0"/>
              <a:t>The 1-itemsets are sorted in non-increasing order.</a:t>
            </a:r>
          </a:p>
          <a:p>
            <a:pPr>
              <a:lnSpc>
                <a:spcPct val="80000"/>
              </a:lnSpc>
            </a:pPr>
            <a:r>
              <a:rPr lang="en-US" altLang="en-US" sz="2000" dirty="0"/>
              <a:t>The root of the FP-tree is created with a “null” label.</a:t>
            </a:r>
          </a:p>
          <a:p>
            <a:pPr>
              <a:lnSpc>
                <a:spcPct val="80000"/>
              </a:lnSpc>
            </a:pPr>
            <a:r>
              <a:rPr lang="en-US" altLang="en-US" sz="2000" dirty="0"/>
              <a:t>For each transaction T in the database, place the frequent 1-itemsets in T in sorted order. Designate T as consisting of a head and the remaining items, the tail.</a:t>
            </a:r>
          </a:p>
          <a:p>
            <a:pPr>
              <a:lnSpc>
                <a:spcPct val="80000"/>
              </a:lnSpc>
            </a:pPr>
            <a:r>
              <a:rPr lang="en-US" altLang="en-US" sz="2000" dirty="0"/>
              <a:t>Insert </a:t>
            </a:r>
            <a:r>
              <a:rPr lang="en-US" altLang="en-US" sz="2000" dirty="0" err="1"/>
              <a:t>itemset</a:t>
            </a:r>
            <a:r>
              <a:rPr lang="en-US" altLang="en-US" sz="2000" dirty="0"/>
              <a:t> information recursively into the FP-tree as follows:</a:t>
            </a:r>
          </a:p>
          <a:p>
            <a:pPr lvl="1">
              <a:lnSpc>
                <a:spcPct val="80000"/>
              </a:lnSpc>
            </a:pPr>
            <a:r>
              <a:rPr lang="en-US" altLang="en-US" sz="2000" dirty="0"/>
              <a:t>if the current node, N, of the FP-tree has a child with an item name = head, increment the count associated with N by 1 else create a new node, N, with a count of 1, link N to its parent and link N with the item header table. </a:t>
            </a:r>
          </a:p>
          <a:p>
            <a:pPr lvl="1">
              <a:lnSpc>
                <a:spcPct val="80000"/>
              </a:lnSpc>
            </a:pPr>
            <a:r>
              <a:rPr lang="en-US" altLang="en-US" sz="2000" dirty="0"/>
              <a:t>if tail is nonempty, repeat the above step using only the tail, i.e., the old head is removed and the new head is the first item from the tail and the remaining items become the new tail.</a:t>
            </a:r>
          </a:p>
          <a:p>
            <a:pPr>
              <a:lnSpc>
                <a:spcPct val="80000"/>
              </a:lnSpc>
            </a:pPr>
            <a:endParaRPr lang="en-US" altLang="en-US" sz="2000" dirty="0"/>
          </a:p>
          <a:p>
            <a:pPr lvl="1">
              <a:lnSpc>
                <a:spcPct val="80000"/>
              </a:lnSpc>
            </a:pPr>
            <a:endParaRPr lang="en-US" altLang="en-US" sz="2000"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4" name="Rectangle 4"/>
          <p:cNvSpPr>
            <a:spLocks noGrp="1" noChangeArrowheads="1"/>
          </p:cNvSpPr>
          <p:nvPr>
            <p:ph type="title"/>
          </p:nvPr>
        </p:nvSpPr>
        <p:spPr/>
        <p:txBody>
          <a:bodyPr/>
          <a:lstStyle/>
          <a:p>
            <a:r>
              <a:rPr lang="en-US" altLang="en-US"/>
              <a:t>Step 2: The FP-growth Algorithm For Finding Frequent Itemsets </a:t>
            </a:r>
          </a:p>
        </p:txBody>
      </p:sp>
      <p:sp>
        <p:nvSpPr>
          <p:cNvPr id="696325" name="Rectangle 5"/>
          <p:cNvSpPr>
            <a:spLocks noGrp="1" noChangeArrowheads="1"/>
          </p:cNvSpPr>
          <p:nvPr>
            <p:ph type="body" idx="1"/>
          </p:nvPr>
        </p:nvSpPr>
        <p:spPr/>
        <p:txBody>
          <a:bodyPr/>
          <a:lstStyle/>
          <a:p>
            <a:pPr>
              <a:lnSpc>
                <a:spcPct val="80000"/>
              </a:lnSpc>
              <a:buFont typeface="Wingdings" pitchFamily="2" charset="2"/>
              <a:buNone/>
            </a:pPr>
            <a:r>
              <a:rPr lang="en-US" altLang="en-US" sz="1600"/>
              <a:t>Input: Fp-tree and minimum support, mins</a:t>
            </a:r>
          </a:p>
          <a:p>
            <a:pPr>
              <a:lnSpc>
                <a:spcPct val="80000"/>
              </a:lnSpc>
              <a:buFont typeface="Wingdings" pitchFamily="2" charset="2"/>
              <a:buNone/>
            </a:pPr>
            <a:r>
              <a:rPr lang="en-US" altLang="en-US" sz="1600"/>
              <a:t>Output: frequent patterns (itemsets)</a:t>
            </a:r>
          </a:p>
          <a:p>
            <a:pPr>
              <a:lnSpc>
                <a:spcPct val="80000"/>
              </a:lnSpc>
              <a:buFont typeface="Wingdings" pitchFamily="2" charset="2"/>
              <a:buNone/>
            </a:pPr>
            <a:r>
              <a:rPr lang="en-US" altLang="en-US" sz="1600"/>
              <a:t>procedure FP-growth (tree, alpha);</a:t>
            </a:r>
          </a:p>
          <a:p>
            <a:pPr>
              <a:lnSpc>
                <a:spcPct val="80000"/>
              </a:lnSpc>
              <a:buFont typeface="Wingdings" pitchFamily="2" charset="2"/>
              <a:buNone/>
            </a:pPr>
            <a:r>
              <a:rPr lang="en-US" altLang="en-US" sz="1600"/>
              <a:t>Begin</a:t>
            </a:r>
          </a:p>
          <a:p>
            <a:pPr>
              <a:lnSpc>
                <a:spcPct val="80000"/>
              </a:lnSpc>
              <a:buFont typeface="Wingdings" pitchFamily="2" charset="2"/>
              <a:buNone/>
            </a:pPr>
            <a:r>
              <a:rPr lang="en-US" altLang="en-US" sz="1600"/>
              <a:t> if tree contains a single path P then</a:t>
            </a:r>
          </a:p>
          <a:p>
            <a:pPr>
              <a:lnSpc>
                <a:spcPct val="80000"/>
              </a:lnSpc>
              <a:buFont typeface="Wingdings" pitchFamily="2" charset="2"/>
              <a:buNone/>
            </a:pPr>
            <a:r>
              <a:rPr lang="en-US" altLang="en-US" sz="1600"/>
              <a:t>   for each combination, beta of the nodes in the path</a:t>
            </a:r>
          </a:p>
          <a:p>
            <a:pPr>
              <a:lnSpc>
                <a:spcPct val="80000"/>
              </a:lnSpc>
              <a:buFont typeface="Wingdings" pitchFamily="2" charset="2"/>
              <a:buNone/>
            </a:pPr>
            <a:r>
              <a:rPr lang="en-US" altLang="en-US" sz="1600"/>
              <a:t>    generate pattern (beta U alpha)</a:t>
            </a:r>
          </a:p>
          <a:p>
            <a:pPr>
              <a:lnSpc>
                <a:spcPct val="80000"/>
              </a:lnSpc>
              <a:buFont typeface="Wingdings" pitchFamily="2" charset="2"/>
              <a:buNone/>
            </a:pPr>
            <a:r>
              <a:rPr lang="en-US" altLang="en-US" sz="1600"/>
              <a:t>    with support = minimum support of nodes in beta</a:t>
            </a:r>
          </a:p>
          <a:p>
            <a:pPr>
              <a:lnSpc>
                <a:spcPct val="80000"/>
              </a:lnSpc>
              <a:buFont typeface="Wingdings" pitchFamily="2" charset="2"/>
              <a:buNone/>
            </a:pPr>
            <a:r>
              <a:rPr lang="en-US" altLang="en-US" sz="1600"/>
              <a:t>  else</a:t>
            </a:r>
          </a:p>
          <a:p>
            <a:pPr>
              <a:lnSpc>
                <a:spcPct val="80000"/>
              </a:lnSpc>
              <a:buFont typeface="Wingdings" pitchFamily="2" charset="2"/>
              <a:buNone/>
            </a:pPr>
            <a:r>
              <a:rPr lang="en-US" altLang="en-US" sz="1600"/>
              <a:t>   for each item, i, in the header of the tree do</a:t>
            </a:r>
          </a:p>
          <a:p>
            <a:pPr>
              <a:lnSpc>
                <a:spcPct val="80000"/>
              </a:lnSpc>
              <a:buFont typeface="Wingdings" pitchFamily="2" charset="2"/>
              <a:buNone/>
            </a:pPr>
            <a:r>
              <a:rPr lang="en-US" altLang="en-US" sz="1600"/>
              <a:t>    begin</a:t>
            </a:r>
          </a:p>
          <a:p>
            <a:pPr>
              <a:lnSpc>
                <a:spcPct val="80000"/>
              </a:lnSpc>
              <a:buFont typeface="Wingdings" pitchFamily="2" charset="2"/>
              <a:buNone/>
            </a:pPr>
            <a:r>
              <a:rPr lang="en-US" altLang="en-US" sz="1600"/>
              <a:t>     generate pattern beta = (i U alpha) with support = i.support;</a:t>
            </a:r>
          </a:p>
          <a:p>
            <a:pPr>
              <a:lnSpc>
                <a:spcPct val="80000"/>
              </a:lnSpc>
              <a:buFont typeface="Wingdings" pitchFamily="2" charset="2"/>
              <a:buNone/>
            </a:pPr>
            <a:r>
              <a:rPr lang="en-US" altLang="en-US" sz="1600"/>
              <a:t>     construct beta’s conditional pattern base;</a:t>
            </a:r>
          </a:p>
          <a:p>
            <a:pPr>
              <a:lnSpc>
                <a:spcPct val="80000"/>
              </a:lnSpc>
              <a:buFont typeface="Wingdings" pitchFamily="2" charset="2"/>
              <a:buNone/>
            </a:pPr>
            <a:r>
              <a:rPr lang="en-US" altLang="en-US" sz="1600"/>
              <a:t>     construct beta’s conditional FP-tree, beta_tree;</a:t>
            </a:r>
          </a:p>
          <a:p>
            <a:pPr>
              <a:lnSpc>
                <a:spcPct val="80000"/>
              </a:lnSpc>
              <a:buFont typeface="Wingdings" pitchFamily="2" charset="2"/>
              <a:buNone/>
            </a:pPr>
            <a:r>
              <a:rPr lang="en-US" altLang="en-US" sz="1600"/>
              <a:t>     if beta_tree is not empty then</a:t>
            </a:r>
          </a:p>
          <a:p>
            <a:pPr>
              <a:lnSpc>
                <a:spcPct val="80000"/>
              </a:lnSpc>
              <a:buFont typeface="Wingdings" pitchFamily="2" charset="2"/>
              <a:buNone/>
            </a:pPr>
            <a:r>
              <a:rPr lang="en-US" altLang="en-US" sz="1600"/>
              <a:t>      FP-growth(beta_tree, beta);</a:t>
            </a:r>
          </a:p>
          <a:p>
            <a:pPr>
              <a:lnSpc>
                <a:spcPct val="80000"/>
              </a:lnSpc>
              <a:buFont typeface="Wingdings" pitchFamily="2" charset="2"/>
              <a:buNone/>
            </a:pPr>
            <a:r>
              <a:rPr lang="en-US" altLang="en-US" sz="1600"/>
              <a:t>     end;</a:t>
            </a:r>
          </a:p>
          <a:p>
            <a:pPr>
              <a:lnSpc>
                <a:spcPct val="80000"/>
              </a:lnSpc>
              <a:buFont typeface="Wingdings" pitchFamily="2" charset="2"/>
              <a:buNone/>
            </a:pPr>
            <a:r>
              <a:rPr lang="en-US" altLang="en-US" sz="1600"/>
              <a:t> End;</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2" name="Rectangle 4"/>
          <p:cNvSpPr>
            <a:spLocks noGrp="1" noChangeArrowheads="1"/>
          </p:cNvSpPr>
          <p:nvPr>
            <p:ph type="title"/>
          </p:nvPr>
        </p:nvSpPr>
        <p:spPr/>
        <p:txBody>
          <a:bodyPr/>
          <a:lstStyle/>
          <a:p>
            <a:r>
              <a:rPr lang="en-US" altLang="en-US"/>
              <a:t>Generating Association Rules:</a:t>
            </a:r>
            <a:br>
              <a:rPr lang="en-US" altLang="en-US"/>
            </a:br>
            <a:r>
              <a:rPr lang="en-US" altLang="en-US"/>
              <a:t>The Partition Algorithm </a:t>
            </a:r>
          </a:p>
        </p:txBody>
      </p:sp>
      <p:sp>
        <p:nvSpPr>
          <p:cNvPr id="698373" name="Rectangle 5"/>
          <p:cNvSpPr>
            <a:spLocks noGrp="1" noChangeArrowheads="1"/>
          </p:cNvSpPr>
          <p:nvPr>
            <p:ph type="body" idx="1"/>
          </p:nvPr>
        </p:nvSpPr>
        <p:spPr/>
        <p:txBody>
          <a:bodyPr/>
          <a:lstStyle/>
          <a:p>
            <a:pPr>
              <a:lnSpc>
                <a:spcPct val="80000"/>
              </a:lnSpc>
            </a:pPr>
            <a:r>
              <a:rPr lang="en-US" altLang="en-US"/>
              <a:t>Divide the database into non-overlapping subsets. </a:t>
            </a:r>
          </a:p>
          <a:p>
            <a:pPr>
              <a:lnSpc>
                <a:spcPct val="80000"/>
              </a:lnSpc>
            </a:pPr>
            <a:r>
              <a:rPr lang="en-US" altLang="en-US"/>
              <a:t>Treat each subset as a separate database where each subset fits entirely into main memory.</a:t>
            </a:r>
          </a:p>
          <a:p>
            <a:pPr>
              <a:lnSpc>
                <a:spcPct val="80000"/>
              </a:lnSpc>
            </a:pPr>
            <a:r>
              <a:rPr lang="en-US" altLang="en-US"/>
              <a:t>Apply the Apriori algorithm to each partition.</a:t>
            </a:r>
          </a:p>
          <a:p>
            <a:pPr>
              <a:lnSpc>
                <a:spcPct val="80000"/>
              </a:lnSpc>
            </a:pPr>
            <a:r>
              <a:rPr lang="en-US" altLang="en-US"/>
              <a:t>Take the union of all frequent itemsets from each partition.</a:t>
            </a:r>
          </a:p>
          <a:p>
            <a:pPr>
              <a:lnSpc>
                <a:spcPct val="80000"/>
              </a:lnSpc>
            </a:pPr>
            <a:r>
              <a:rPr lang="en-US" altLang="en-US"/>
              <a:t>These itemsets form the global candidate frequent itemsets for the entire database.</a:t>
            </a:r>
          </a:p>
          <a:p>
            <a:pPr>
              <a:lnSpc>
                <a:spcPct val="80000"/>
              </a:lnSpc>
            </a:pPr>
            <a:r>
              <a:rPr lang="en-US" altLang="en-US"/>
              <a:t>Verify the global set of itemsets by having their actual support measured for the entire database.</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0" name="Rectangle 4"/>
          <p:cNvSpPr>
            <a:spLocks noGrp="1" noChangeArrowheads="1"/>
          </p:cNvSpPr>
          <p:nvPr>
            <p:ph type="title"/>
          </p:nvPr>
        </p:nvSpPr>
        <p:spPr/>
        <p:txBody>
          <a:bodyPr/>
          <a:lstStyle/>
          <a:p>
            <a:r>
              <a:rPr lang="en-US" altLang="en-US"/>
              <a:t>Complications seen with</a:t>
            </a:r>
            <a:br>
              <a:rPr lang="en-US" altLang="en-US"/>
            </a:br>
            <a:r>
              <a:rPr lang="en-US" altLang="en-US"/>
              <a:t>Association Rules</a:t>
            </a:r>
          </a:p>
        </p:txBody>
      </p:sp>
      <p:sp>
        <p:nvSpPr>
          <p:cNvPr id="700421" name="Rectangle 5"/>
          <p:cNvSpPr>
            <a:spLocks noGrp="1" noChangeArrowheads="1"/>
          </p:cNvSpPr>
          <p:nvPr>
            <p:ph type="body" idx="1"/>
          </p:nvPr>
        </p:nvSpPr>
        <p:spPr/>
        <p:txBody>
          <a:bodyPr/>
          <a:lstStyle/>
          <a:p>
            <a:r>
              <a:rPr lang="en-US" altLang="en-US"/>
              <a:t>The cardinality of itemsets in most situations is extremely large.</a:t>
            </a:r>
          </a:p>
          <a:p>
            <a:r>
              <a:rPr lang="en-US" altLang="en-US"/>
              <a:t>Association rule mining is more difficult when transactions show variability in factors such as geographic location and seasons.</a:t>
            </a:r>
          </a:p>
          <a:p>
            <a:r>
              <a:rPr lang="en-US" altLang="en-US"/>
              <a:t>Item classifications exist along multiple dimensions.</a:t>
            </a:r>
          </a:p>
          <a:p>
            <a:r>
              <a:rPr lang="en-US" altLang="en-US"/>
              <a:t>Data quality is variable; data may be missing, erroneous, conflicting, as well as redundant.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Grp="1" noChangeArrowheads="1"/>
          </p:cNvSpPr>
          <p:nvPr>
            <p:ph type="title"/>
          </p:nvPr>
        </p:nvSpPr>
        <p:spPr/>
        <p:txBody>
          <a:bodyPr/>
          <a:lstStyle/>
          <a:p>
            <a:r>
              <a:rPr lang="en-US" altLang="en-US"/>
              <a:t>Definitions of Data Mining</a:t>
            </a:r>
          </a:p>
        </p:txBody>
      </p:sp>
      <p:sp>
        <p:nvSpPr>
          <p:cNvPr id="669701" name="Rectangle 5"/>
          <p:cNvSpPr>
            <a:spLocks noGrp="1" noChangeArrowheads="1"/>
          </p:cNvSpPr>
          <p:nvPr>
            <p:ph type="body" idx="1"/>
          </p:nvPr>
        </p:nvSpPr>
        <p:spPr/>
        <p:txBody>
          <a:bodyPr/>
          <a:lstStyle/>
          <a:p>
            <a:r>
              <a:rPr lang="en-US" altLang="en-US"/>
              <a:t>The discovery of new information in terms of patterns or rules from vast amounts of data.</a:t>
            </a:r>
          </a:p>
          <a:p>
            <a:r>
              <a:rPr lang="en-US" altLang="en-US"/>
              <a:t>The process of finding interesting structure in data.</a:t>
            </a:r>
          </a:p>
          <a:p>
            <a:r>
              <a:rPr lang="en-US" altLang="en-US"/>
              <a:t>The process of employing one or more computer learning techniques to automatically analyze and extract knowledge from data. </a:t>
            </a:r>
          </a:p>
          <a:p>
            <a:endParaRPr lang="en-US" altLang="en-US"/>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8" name="Rectangle 4"/>
          <p:cNvSpPr>
            <a:spLocks noGrp="1" noChangeArrowheads="1"/>
          </p:cNvSpPr>
          <p:nvPr>
            <p:ph type="title"/>
          </p:nvPr>
        </p:nvSpPr>
        <p:spPr/>
        <p:txBody>
          <a:bodyPr/>
          <a:lstStyle/>
          <a:p>
            <a:r>
              <a:rPr lang="en-US" altLang="en-US"/>
              <a:t>Classification</a:t>
            </a:r>
          </a:p>
        </p:txBody>
      </p:sp>
      <p:sp>
        <p:nvSpPr>
          <p:cNvPr id="702469" name="Rectangle 5"/>
          <p:cNvSpPr>
            <a:spLocks noGrp="1" noChangeArrowheads="1"/>
          </p:cNvSpPr>
          <p:nvPr>
            <p:ph type="body" idx="1"/>
          </p:nvPr>
        </p:nvSpPr>
        <p:spPr>
          <a:xfrm>
            <a:off x="239713" y="1295400"/>
            <a:ext cx="8294687" cy="4876800"/>
          </a:xfrm>
        </p:spPr>
        <p:txBody>
          <a:bodyPr/>
          <a:lstStyle/>
          <a:p>
            <a:r>
              <a:rPr lang="en-US" altLang="en-US" b="1" dirty="0"/>
              <a:t>Classification</a:t>
            </a:r>
            <a:r>
              <a:rPr lang="en-US" altLang="en-US" dirty="0"/>
              <a:t> is the process of learning a model that is able to describe different classes of data.</a:t>
            </a:r>
          </a:p>
          <a:p>
            <a:r>
              <a:rPr lang="en-US" altLang="en-US" dirty="0"/>
              <a:t>Learning is </a:t>
            </a:r>
            <a:r>
              <a:rPr lang="en-US" altLang="en-US" b="1" dirty="0"/>
              <a:t>supervised</a:t>
            </a:r>
            <a:r>
              <a:rPr lang="en-US" altLang="en-US" dirty="0"/>
              <a:t> as the classes to be learned are predetermined.</a:t>
            </a:r>
          </a:p>
          <a:p>
            <a:r>
              <a:rPr lang="en-US" altLang="en-US" dirty="0"/>
              <a:t>Learning is accomplished by using a training set of pre-classified data.</a:t>
            </a:r>
          </a:p>
          <a:p>
            <a:r>
              <a:rPr lang="en-US" altLang="en-US" dirty="0"/>
              <a:t>The model produced is usually in the form of a decision tree or a set of rules</a:t>
            </a:r>
            <a:r>
              <a:rPr lang="en-US" altLang="en-US" dirty="0" smtClean="0"/>
              <a:t>.</a:t>
            </a:r>
          </a:p>
          <a:p>
            <a:r>
              <a:rPr lang="en-US" altLang="en-US" dirty="0" smtClean="0"/>
              <a:t>Ex: A population may be divided into 5 ranges of credit worthiness based on past activities</a:t>
            </a:r>
            <a:endParaRPr lang="en-US" altLang="en-US"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452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66800"/>
            <a:ext cx="88392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4" name="Rectangle 4"/>
          <p:cNvSpPr>
            <a:spLocks noGrp="1" noChangeArrowheads="1"/>
          </p:cNvSpPr>
          <p:nvPr>
            <p:ph type="title"/>
          </p:nvPr>
        </p:nvSpPr>
        <p:spPr/>
        <p:txBody>
          <a:bodyPr/>
          <a:lstStyle/>
          <a:p>
            <a:r>
              <a:rPr lang="en-US" altLang="en-US"/>
              <a:t>An Example Rule</a:t>
            </a:r>
          </a:p>
        </p:txBody>
      </p:sp>
      <p:sp>
        <p:nvSpPr>
          <p:cNvPr id="706565" name="Rectangle 5"/>
          <p:cNvSpPr>
            <a:spLocks noGrp="1" noChangeArrowheads="1"/>
          </p:cNvSpPr>
          <p:nvPr>
            <p:ph type="body" idx="1"/>
          </p:nvPr>
        </p:nvSpPr>
        <p:spPr/>
        <p:txBody>
          <a:bodyPr/>
          <a:lstStyle/>
          <a:p>
            <a:r>
              <a:rPr lang="en-US" altLang="en-US"/>
              <a:t>Here is one of the rules extracted from the decision tree of Figure 28.7.</a:t>
            </a:r>
          </a:p>
          <a:p>
            <a:pPr lvl="1">
              <a:buFont typeface="Wingdings" pitchFamily="2" charset="2"/>
              <a:buNone/>
            </a:pPr>
            <a:r>
              <a:rPr lang="en-US" altLang="en-US"/>
              <a:t>IF  50K &gt; salary &gt;= 20K  </a:t>
            </a:r>
          </a:p>
          <a:p>
            <a:pPr lvl="1">
              <a:buFont typeface="Wingdings" pitchFamily="2" charset="2"/>
              <a:buNone/>
            </a:pPr>
            <a:r>
              <a:rPr lang="en-US" altLang="en-US"/>
              <a:t>			AND age &gt;=25</a:t>
            </a:r>
          </a:p>
          <a:p>
            <a:pPr lvl="1">
              <a:buFont typeface="Wingdings" pitchFamily="2" charset="2"/>
              <a:buNone/>
            </a:pPr>
            <a:r>
              <a:rPr lang="en-US" altLang="en-US"/>
              <a:t>THEN class is “yes”</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2" name="Rectangle 4"/>
          <p:cNvSpPr>
            <a:spLocks noGrp="1" noChangeArrowheads="1"/>
          </p:cNvSpPr>
          <p:nvPr>
            <p:ph type="title"/>
          </p:nvPr>
        </p:nvSpPr>
        <p:spPr/>
        <p:txBody>
          <a:bodyPr/>
          <a:lstStyle/>
          <a:p>
            <a:r>
              <a:rPr lang="en-US" altLang="en-US"/>
              <a:t>Clustering</a:t>
            </a:r>
          </a:p>
        </p:txBody>
      </p:sp>
      <p:sp>
        <p:nvSpPr>
          <p:cNvPr id="708613" name="Rectangle 5"/>
          <p:cNvSpPr>
            <a:spLocks noGrp="1" noChangeArrowheads="1"/>
          </p:cNvSpPr>
          <p:nvPr>
            <p:ph type="body" idx="1"/>
          </p:nvPr>
        </p:nvSpPr>
        <p:spPr/>
        <p:txBody>
          <a:bodyPr/>
          <a:lstStyle/>
          <a:p>
            <a:r>
              <a:rPr lang="en-US" altLang="en-US"/>
              <a:t>Unsupervised learning or clustering builds models from data without predefined classes.</a:t>
            </a:r>
          </a:p>
          <a:p>
            <a:r>
              <a:rPr lang="en-US" altLang="en-US"/>
              <a:t>The goal is to place records into groups where the records in a group are highly similar to each other and dissimilar to records in other groups.</a:t>
            </a:r>
          </a:p>
          <a:p>
            <a:r>
              <a:rPr lang="en-US" altLang="en-US"/>
              <a:t>The </a:t>
            </a:r>
            <a:r>
              <a:rPr lang="en-US" altLang="en-US" b="1"/>
              <a:t>k-Means</a:t>
            </a:r>
            <a:r>
              <a:rPr lang="en-US" altLang="en-US"/>
              <a:t> algorithm is a simple yet effective clustering technique.</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0" name="Rectangle 4"/>
          <p:cNvSpPr>
            <a:spLocks noGrp="1" noChangeArrowheads="1"/>
          </p:cNvSpPr>
          <p:nvPr>
            <p:ph type="title"/>
          </p:nvPr>
        </p:nvSpPr>
        <p:spPr/>
        <p:txBody>
          <a:bodyPr/>
          <a:lstStyle/>
          <a:p>
            <a:r>
              <a:rPr lang="en-US" altLang="en-US"/>
              <a:t>Additional Data Mining Methods</a:t>
            </a:r>
          </a:p>
        </p:txBody>
      </p:sp>
      <p:sp>
        <p:nvSpPr>
          <p:cNvPr id="710661" name="Rectangle 5"/>
          <p:cNvSpPr>
            <a:spLocks noGrp="1" noChangeArrowheads="1"/>
          </p:cNvSpPr>
          <p:nvPr>
            <p:ph type="body" idx="1"/>
          </p:nvPr>
        </p:nvSpPr>
        <p:spPr/>
        <p:txBody>
          <a:bodyPr/>
          <a:lstStyle/>
          <a:p>
            <a:r>
              <a:rPr lang="en-US" altLang="en-US" b="1"/>
              <a:t>Sequential pattern analysis</a:t>
            </a:r>
          </a:p>
          <a:p>
            <a:r>
              <a:rPr lang="en-US" altLang="en-US" b="1"/>
              <a:t>Time Series Analysis</a:t>
            </a:r>
          </a:p>
          <a:p>
            <a:r>
              <a:rPr lang="en-US" altLang="en-US" b="1"/>
              <a:t>Regression</a:t>
            </a:r>
          </a:p>
          <a:p>
            <a:r>
              <a:rPr lang="en-US" altLang="en-US" b="1"/>
              <a:t>Neural Networks</a:t>
            </a:r>
          </a:p>
          <a:p>
            <a:r>
              <a:rPr lang="en-US" altLang="en-US" b="1"/>
              <a:t>Genetic Algorithms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9" name="Rectangle 5"/>
          <p:cNvSpPr>
            <a:spLocks noGrp="1" noChangeArrowheads="1"/>
          </p:cNvSpPr>
          <p:nvPr>
            <p:ph type="title"/>
          </p:nvPr>
        </p:nvSpPr>
        <p:spPr/>
        <p:txBody>
          <a:bodyPr/>
          <a:lstStyle/>
          <a:p>
            <a:r>
              <a:rPr lang="en-US" altLang="en-US"/>
              <a:t>Sequential Pattern Analysis</a:t>
            </a:r>
          </a:p>
        </p:txBody>
      </p:sp>
      <p:sp>
        <p:nvSpPr>
          <p:cNvPr id="712710" name="Rectangle 6"/>
          <p:cNvSpPr>
            <a:spLocks noGrp="1" noChangeArrowheads="1"/>
          </p:cNvSpPr>
          <p:nvPr>
            <p:ph type="body" idx="1"/>
          </p:nvPr>
        </p:nvSpPr>
        <p:spPr>
          <a:xfrm>
            <a:off x="239713" y="1295400"/>
            <a:ext cx="8599487" cy="4876800"/>
          </a:xfrm>
        </p:spPr>
        <p:txBody>
          <a:bodyPr/>
          <a:lstStyle/>
          <a:p>
            <a:r>
              <a:rPr lang="en-US" altLang="en-US" dirty="0"/>
              <a:t>Transactions ordered by time of purchase form a sequence of </a:t>
            </a:r>
            <a:r>
              <a:rPr lang="en-US" altLang="en-US" b="1" dirty="0" err="1"/>
              <a:t>itemsets</a:t>
            </a:r>
            <a:r>
              <a:rPr lang="en-US" altLang="en-US" dirty="0"/>
              <a:t>.</a:t>
            </a:r>
          </a:p>
          <a:p>
            <a:r>
              <a:rPr lang="en-US" altLang="en-US" dirty="0"/>
              <a:t>The problem is to find all </a:t>
            </a:r>
            <a:r>
              <a:rPr lang="en-US" altLang="en-US" b="1" dirty="0"/>
              <a:t>subsequences</a:t>
            </a:r>
            <a:r>
              <a:rPr lang="en-US" altLang="en-US" dirty="0"/>
              <a:t> from a given set of sequences that have a minimum support.</a:t>
            </a:r>
          </a:p>
          <a:p>
            <a:r>
              <a:rPr lang="en-US" altLang="en-US" dirty="0"/>
              <a:t>The sequence S</a:t>
            </a:r>
            <a:r>
              <a:rPr lang="en-US" altLang="en-US" baseline="-25000" dirty="0"/>
              <a:t>1</a:t>
            </a:r>
            <a:r>
              <a:rPr lang="en-US" altLang="en-US" dirty="0"/>
              <a:t>, S</a:t>
            </a:r>
            <a:r>
              <a:rPr lang="en-US" altLang="en-US" baseline="-25000" dirty="0"/>
              <a:t>2</a:t>
            </a:r>
            <a:r>
              <a:rPr lang="en-US" altLang="en-US" dirty="0"/>
              <a:t>, S</a:t>
            </a:r>
            <a:r>
              <a:rPr lang="en-US" altLang="en-US" baseline="-25000" dirty="0"/>
              <a:t>3</a:t>
            </a:r>
            <a:r>
              <a:rPr lang="en-US" altLang="en-US" dirty="0"/>
              <a:t>, .. is a predictor of the fact that a customer purchasing </a:t>
            </a:r>
            <a:r>
              <a:rPr lang="en-US" altLang="en-US" dirty="0" err="1"/>
              <a:t>itemset</a:t>
            </a:r>
            <a:r>
              <a:rPr lang="en-US" altLang="en-US" dirty="0"/>
              <a:t> S</a:t>
            </a:r>
            <a:r>
              <a:rPr lang="en-US" altLang="en-US" baseline="-25000" dirty="0"/>
              <a:t>1</a:t>
            </a:r>
            <a:r>
              <a:rPr lang="en-US" altLang="en-US" dirty="0"/>
              <a:t> is likely to buy S</a:t>
            </a:r>
            <a:r>
              <a:rPr lang="en-US" altLang="en-US" baseline="-25000" dirty="0"/>
              <a:t>2</a:t>
            </a:r>
            <a:r>
              <a:rPr lang="en-US" altLang="en-US" dirty="0"/>
              <a:t> , and then S</a:t>
            </a:r>
            <a:r>
              <a:rPr lang="en-US" altLang="en-US" baseline="-25000" dirty="0"/>
              <a:t>3</a:t>
            </a:r>
            <a:r>
              <a:rPr lang="en-US" altLang="en-US" dirty="0"/>
              <a:t>, and so on</a:t>
            </a:r>
            <a:r>
              <a:rPr lang="en-US" altLang="en-US" dirty="0" smtClean="0"/>
              <a:t>.</a:t>
            </a:r>
          </a:p>
          <a:p>
            <a:r>
              <a:rPr lang="en-US" altLang="en-US" dirty="0" smtClean="0"/>
              <a:t>Ex: S1: bought 2 items during recession</a:t>
            </a:r>
          </a:p>
          <a:p>
            <a:pPr marL="0" indent="0">
              <a:buNone/>
            </a:pPr>
            <a:r>
              <a:rPr lang="en-US" altLang="en-US" dirty="0" smtClean="0"/>
              <a:t> prediction: S2: will buy at least 1 item at boom time.</a:t>
            </a:r>
            <a:endParaRPr lang="en-US" altLang="en-US" dirty="0"/>
          </a:p>
        </p:txBody>
      </p:sp>
      <p:sp>
        <p:nvSpPr>
          <p:cNvPr id="712708" name="Rectangle 4"/>
          <p:cNvSpPr>
            <a:spLocks noChangeArrowheads="1"/>
          </p:cNvSpPr>
          <p:nvPr/>
        </p:nvSpPr>
        <p:spPr bwMode="auto">
          <a:xfrm>
            <a:off x="8382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0033"/>
              </a:buClr>
              <a:buSzPct val="60000"/>
              <a:buFont typeface="Wingdings" pitchFamily="2" charset="2"/>
              <a:buChar char="n"/>
              <a:defRPr sz="2800">
                <a:solidFill>
                  <a:schemeClr val="tx2"/>
                </a:solidFill>
                <a:latin typeface="Arial" charset="0"/>
                <a:cs typeface="Arial" charset="0"/>
              </a:defRPr>
            </a:lvl1pPr>
            <a:lvl2pPr marL="742950" indent="-285750">
              <a:spcBef>
                <a:spcPct val="20000"/>
              </a:spcBef>
              <a:buClr>
                <a:schemeClr val="tx2"/>
              </a:buClr>
              <a:buSzPct val="55000"/>
              <a:buFont typeface="Wingdings" pitchFamily="2" charset="2"/>
              <a:buChar char="n"/>
              <a:defRPr sz="2600">
                <a:solidFill>
                  <a:srgbClr val="800000"/>
                </a:solidFill>
                <a:latin typeface="Arial" charset="0"/>
                <a:cs typeface="Arial" charset="0"/>
              </a:defRPr>
            </a:lvl2pPr>
            <a:lvl3pPr marL="1143000" indent="-228600">
              <a:spcBef>
                <a:spcPct val="20000"/>
              </a:spcBef>
              <a:buClr>
                <a:srgbClr val="990033"/>
              </a:buClr>
              <a:buSzPct val="50000"/>
              <a:buFont typeface="Wingdings" pitchFamily="2" charset="2"/>
              <a:buChar char="n"/>
              <a:defRPr sz="2400">
                <a:solidFill>
                  <a:schemeClr val="tx2"/>
                </a:solidFill>
                <a:latin typeface="Arial" charset="0"/>
                <a:cs typeface="Arial" charset="0"/>
              </a:defRPr>
            </a:lvl3pPr>
            <a:lvl4pPr marL="1600200" indent="-228600">
              <a:spcBef>
                <a:spcPct val="20000"/>
              </a:spcBef>
              <a:buClr>
                <a:schemeClr val="tx2"/>
              </a:buClr>
              <a:buSzPct val="55000"/>
              <a:buFont typeface="Wingdings" pitchFamily="2" charset="2"/>
              <a:buChar char="n"/>
              <a:defRPr sz="2000">
                <a:solidFill>
                  <a:srgbClr val="800000"/>
                </a:solidFill>
                <a:latin typeface="Arial" charset="0"/>
                <a:cs typeface="Arial" charset="0"/>
              </a:defRPr>
            </a:lvl4pPr>
            <a:lvl5pPr marL="2057400" indent="-228600">
              <a:spcBef>
                <a:spcPct val="20000"/>
              </a:spcBef>
              <a:buClr>
                <a:srgbClr val="990033"/>
              </a:buClr>
              <a:buSzPct val="50000"/>
              <a:buFont typeface="Wingdings" pitchFamily="2" charset="2"/>
              <a:buChar char="n"/>
              <a:defRPr sz="2000">
                <a:solidFill>
                  <a:schemeClr val="tx2"/>
                </a:solidFill>
                <a:latin typeface="Arial" charset="0"/>
                <a:cs typeface="Arial" charset="0"/>
              </a:defRPr>
            </a:lvl5pPr>
            <a:lvl6pPr marL="2514600" indent="-228600" fontAlgn="base">
              <a:spcBef>
                <a:spcPct val="20000"/>
              </a:spcBef>
              <a:spcAft>
                <a:spcPct val="0"/>
              </a:spcAft>
              <a:buClr>
                <a:srgbClr val="990033"/>
              </a:buClr>
              <a:buSzPct val="50000"/>
              <a:buFont typeface="Wingdings" pitchFamily="2" charset="2"/>
              <a:buChar char="n"/>
              <a:defRPr sz="2000">
                <a:solidFill>
                  <a:schemeClr val="tx2"/>
                </a:solidFill>
                <a:latin typeface="Arial" charset="0"/>
                <a:cs typeface="Arial" charset="0"/>
              </a:defRPr>
            </a:lvl6pPr>
            <a:lvl7pPr marL="2971800" indent="-228600" fontAlgn="base">
              <a:spcBef>
                <a:spcPct val="20000"/>
              </a:spcBef>
              <a:spcAft>
                <a:spcPct val="0"/>
              </a:spcAft>
              <a:buClr>
                <a:srgbClr val="990033"/>
              </a:buClr>
              <a:buSzPct val="50000"/>
              <a:buFont typeface="Wingdings" pitchFamily="2" charset="2"/>
              <a:buChar char="n"/>
              <a:defRPr sz="2000">
                <a:solidFill>
                  <a:schemeClr val="tx2"/>
                </a:solidFill>
                <a:latin typeface="Arial" charset="0"/>
                <a:cs typeface="Arial" charset="0"/>
              </a:defRPr>
            </a:lvl7pPr>
            <a:lvl8pPr marL="3429000" indent="-228600" fontAlgn="base">
              <a:spcBef>
                <a:spcPct val="20000"/>
              </a:spcBef>
              <a:spcAft>
                <a:spcPct val="0"/>
              </a:spcAft>
              <a:buClr>
                <a:srgbClr val="990033"/>
              </a:buClr>
              <a:buSzPct val="50000"/>
              <a:buFont typeface="Wingdings" pitchFamily="2" charset="2"/>
              <a:buChar char="n"/>
              <a:defRPr sz="2000">
                <a:solidFill>
                  <a:schemeClr val="tx2"/>
                </a:solidFill>
                <a:latin typeface="Arial" charset="0"/>
                <a:cs typeface="Arial" charset="0"/>
              </a:defRPr>
            </a:lvl8pPr>
            <a:lvl9pPr marL="3886200" indent="-228600" fontAlgn="base">
              <a:spcBef>
                <a:spcPct val="20000"/>
              </a:spcBef>
              <a:spcAft>
                <a:spcPct val="0"/>
              </a:spcAft>
              <a:buClr>
                <a:srgbClr val="990033"/>
              </a:buClr>
              <a:buSzPct val="50000"/>
              <a:buFont typeface="Wingdings" pitchFamily="2" charset="2"/>
              <a:buChar char="n"/>
              <a:defRPr sz="2000">
                <a:solidFill>
                  <a:schemeClr val="tx2"/>
                </a:solidFill>
                <a:latin typeface="Arial" charset="0"/>
                <a:cs typeface="Arial" charset="0"/>
              </a:defRPr>
            </a:lvl9pPr>
          </a:lstStyle>
          <a:p>
            <a:pPr>
              <a:buFont typeface="Times" pitchFamily="71" charset="0"/>
              <a:buChar char="•"/>
            </a:pPr>
            <a:endParaRPr lang="en-US" altLang="en-US">
              <a:solidFill>
                <a:srgbClr val="000000"/>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6" name="Rectangle 4"/>
          <p:cNvSpPr>
            <a:spLocks noGrp="1" noChangeArrowheads="1"/>
          </p:cNvSpPr>
          <p:nvPr>
            <p:ph type="title"/>
          </p:nvPr>
        </p:nvSpPr>
        <p:spPr/>
        <p:txBody>
          <a:bodyPr/>
          <a:lstStyle/>
          <a:p>
            <a:r>
              <a:rPr lang="en-US" altLang="en-US"/>
              <a:t>Time Series Analysis</a:t>
            </a:r>
          </a:p>
        </p:txBody>
      </p:sp>
      <p:sp>
        <p:nvSpPr>
          <p:cNvPr id="714757" name="Rectangle 5"/>
          <p:cNvSpPr>
            <a:spLocks noGrp="1" noChangeArrowheads="1"/>
          </p:cNvSpPr>
          <p:nvPr>
            <p:ph type="body" idx="1"/>
          </p:nvPr>
        </p:nvSpPr>
        <p:spPr/>
        <p:txBody>
          <a:bodyPr/>
          <a:lstStyle/>
          <a:p>
            <a:r>
              <a:rPr lang="en-US" altLang="en-US" b="1" dirty="0"/>
              <a:t>Time series</a:t>
            </a:r>
            <a:r>
              <a:rPr lang="en-US" altLang="en-US" dirty="0"/>
              <a:t> are sequences of events. For example, </a:t>
            </a:r>
            <a:r>
              <a:rPr lang="en-US" altLang="en-US" dirty="0" smtClean="0"/>
              <a:t>the daily sales </a:t>
            </a:r>
            <a:r>
              <a:rPr lang="en-US" altLang="en-US" smtClean="0"/>
              <a:t>figure; the </a:t>
            </a:r>
            <a:r>
              <a:rPr lang="en-US" altLang="en-US" dirty="0"/>
              <a:t>closing price of a stock is an event that occurs each day of the week.</a:t>
            </a:r>
          </a:p>
          <a:p>
            <a:r>
              <a:rPr lang="en-US" altLang="en-US" dirty="0"/>
              <a:t>Time series analysis can be used to identify the price trends of a stock or mutual fund.</a:t>
            </a:r>
          </a:p>
          <a:p>
            <a:r>
              <a:rPr lang="en-US" altLang="en-US" dirty="0"/>
              <a:t>Time series analysis is an extended functionality of </a:t>
            </a:r>
            <a:r>
              <a:rPr lang="en-US" altLang="en-US" b="1" dirty="0"/>
              <a:t>temporal</a:t>
            </a:r>
            <a:r>
              <a:rPr lang="en-US" altLang="en-US" dirty="0"/>
              <a:t> data management.</a:t>
            </a:r>
          </a:p>
          <a:p>
            <a:endParaRPr lang="en-US" altLang="en-US" dirty="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Rectangle 4"/>
          <p:cNvSpPr>
            <a:spLocks noGrp="1" noChangeArrowheads="1"/>
          </p:cNvSpPr>
          <p:nvPr>
            <p:ph type="title"/>
          </p:nvPr>
        </p:nvSpPr>
        <p:spPr/>
        <p:txBody>
          <a:bodyPr/>
          <a:lstStyle/>
          <a:p>
            <a:r>
              <a:rPr lang="en-US" altLang="en-US"/>
              <a:t>Regression Analysis</a:t>
            </a:r>
          </a:p>
        </p:txBody>
      </p:sp>
      <p:sp>
        <p:nvSpPr>
          <p:cNvPr id="716805" name="Rectangle 5"/>
          <p:cNvSpPr>
            <a:spLocks noGrp="1" noChangeArrowheads="1"/>
          </p:cNvSpPr>
          <p:nvPr>
            <p:ph type="body" idx="1"/>
          </p:nvPr>
        </p:nvSpPr>
        <p:spPr/>
        <p:txBody>
          <a:bodyPr/>
          <a:lstStyle/>
          <a:p>
            <a:r>
              <a:rPr lang="en-US" altLang="en-US"/>
              <a:t>A </a:t>
            </a:r>
            <a:r>
              <a:rPr lang="en-US" altLang="en-US" b="1"/>
              <a:t>regression equation</a:t>
            </a:r>
            <a:r>
              <a:rPr lang="en-US" altLang="en-US"/>
              <a:t> estimates a </a:t>
            </a:r>
            <a:r>
              <a:rPr lang="en-US" altLang="en-US" b="1"/>
              <a:t>dependent</a:t>
            </a:r>
            <a:r>
              <a:rPr lang="en-US" altLang="en-US"/>
              <a:t> variable using a set of </a:t>
            </a:r>
            <a:r>
              <a:rPr lang="en-US" altLang="en-US" b="1"/>
              <a:t>independent</a:t>
            </a:r>
            <a:r>
              <a:rPr lang="en-US" altLang="en-US"/>
              <a:t> variables and a set of constants.</a:t>
            </a:r>
          </a:p>
          <a:p>
            <a:r>
              <a:rPr lang="en-US" altLang="en-US"/>
              <a:t>The independent variables as well as the dependent variable are numeric.</a:t>
            </a:r>
          </a:p>
          <a:p>
            <a:r>
              <a:rPr lang="en-US" altLang="en-US"/>
              <a:t>A regression equation can be written in the form Y=f(x</a:t>
            </a:r>
            <a:r>
              <a:rPr lang="en-US" altLang="en-US" baseline="-25000"/>
              <a:t>1</a:t>
            </a:r>
            <a:r>
              <a:rPr lang="en-US" altLang="en-US"/>
              <a:t>,x</a:t>
            </a:r>
            <a:r>
              <a:rPr lang="en-US" altLang="en-US" baseline="-25000"/>
              <a:t>2</a:t>
            </a:r>
            <a:r>
              <a:rPr lang="en-US" altLang="en-US"/>
              <a:t>,…,x</a:t>
            </a:r>
            <a:r>
              <a:rPr lang="en-US" altLang="en-US" baseline="-25000"/>
              <a:t>n</a:t>
            </a:r>
            <a:r>
              <a:rPr lang="en-US" altLang="en-US"/>
              <a:t>) where Y is the dependent variable.</a:t>
            </a:r>
          </a:p>
          <a:p>
            <a:r>
              <a:rPr lang="en-US" altLang="en-US"/>
              <a:t>If f is linear in the domain variables x</a:t>
            </a:r>
            <a:r>
              <a:rPr lang="en-US" altLang="en-US" baseline="-25000"/>
              <a:t>i</a:t>
            </a:r>
            <a:r>
              <a:rPr lang="en-US" altLang="en-US"/>
              <a:t>, the equation is call a </a:t>
            </a:r>
            <a:r>
              <a:rPr lang="en-US" altLang="en-US" b="1"/>
              <a:t>linear regression equation</a:t>
            </a:r>
            <a:r>
              <a:rPr lang="en-US" altLang="en-US"/>
              <a:t>.</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2" name="Rectangle 4"/>
          <p:cNvSpPr>
            <a:spLocks noGrp="1" noChangeArrowheads="1"/>
          </p:cNvSpPr>
          <p:nvPr>
            <p:ph type="title"/>
          </p:nvPr>
        </p:nvSpPr>
        <p:spPr/>
        <p:txBody>
          <a:bodyPr/>
          <a:lstStyle/>
          <a:p>
            <a:r>
              <a:rPr lang="en-US" altLang="en-US"/>
              <a:t>Neural Networks</a:t>
            </a:r>
          </a:p>
        </p:txBody>
      </p:sp>
      <p:sp>
        <p:nvSpPr>
          <p:cNvPr id="718853" name="Rectangle 5"/>
          <p:cNvSpPr>
            <a:spLocks noGrp="1" noChangeArrowheads="1"/>
          </p:cNvSpPr>
          <p:nvPr>
            <p:ph type="body" idx="1"/>
          </p:nvPr>
        </p:nvSpPr>
        <p:spPr/>
        <p:txBody>
          <a:bodyPr/>
          <a:lstStyle/>
          <a:p>
            <a:r>
              <a:rPr lang="en-US" altLang="en-US"/>
              <a:t>A </a:t>
            </a:r>
            <a:r>
              <a:rPr lang="en-US" altLang="en-US" b="1"/>
              <a:t>neural network</a:t>
            </a:r>
            <a:r>
              <a:rPr lang="en-US" altLang="en-US"/>
              <a:t> is a set of interconnected nodes designed to imitate the functioning of the brain.</a:t>
            </a:r>
          </a:p>
          <a:p>
            <a:r>
              <a:rPr lang="en-US" altLang="en-US" b="1"/>
              <a:t>Node connections</a:t>
            </a:r>
            <a:r>
              <a:rPr lang="en-US" altLang="en-US"/>
              <a:t> have </a:t>
            </a:r>
            <a:r>
              <a:rPr lang="en-US" altLang="en-US" b="1"/>
              <a:t>weights</a:t>
            </a:r>
            <a:r>
              <a:rPr lang="en-US" altLang="en-US"/>
              <a:t> which are modified during the learning process.</a:t>
            </a:r>
          </a:p>
          <a:p>
            <a:r>
              <a:rPr lang="en-US" altLang="en-US"/>
              <a:t>Neural networks can be used for supervised learning and unsupervised clustering.</a:t>
            </a:r>
          </a:p>
          <a:p>
            <a:r>
              <a:rPr lang="en-US" altLang="en-US"/>
              <a:t>The output of a neural network is </a:t>
            </a:r>
            <a:r>
              <a:rPr lang="en-US" altLang="en-US" b="1"/>
              <a:t>quantitative</a:t>
            </a:r>
            <a:r>
              <a:rPr lang="en-US" altLang="en-US"/>
              <a:t> and not easily understood.</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0" name="Rectangle 4"/>
          <p:cNvSpPr>
            <a:spLocks noGrp="1" noChangeArrowheads="1"/>
          </p:cNvSpPr>
          <p:nvPr>
            <p:ph type="title"/>
          </p:nvPr>
        </p:nvSpPr>
        <p:spPr/>
        <p:txBody>
          <a:bodyPr/>
          <a:lstStyle/>
          <a:p>
            <a:r>
              <a:rPr lang="en-US" altLang="en-US"/>
              <a:t>Genetic Learning </a:t>
            </a:r>
          </a:p>
        </p:txBody>
      </p:sp>
      <p:sp>
        <p:nvSpPr>
          <p:cNvPr id="720901" name="Rectangle 5"/>
          <p:cNvSpPr>
            <a:spLocks noGrp="1" noChangeArrowheads="1"/>
          </p:cNvSpPr>
          <p:nvPr>
            <p:ph type="body" idx="1"/>
          </p:nvPr>
        </p:nvSpPr>
        <p:spPr/>
        <p:txBody>
          <a:bodyPr/>
          <a:lstStyle/>
          <a:p>
            <a:r>
              <a:rPr lang="en-US" altLang="en-US" b="1"/>
              <a:t>Genetic learning</a:t>
            </a:r>
            <a:r>
              <a:rPr lang="en-US" altLang="en-US"/>
              <a:t> is based on the theory of evolution.</a:t>
            </a:r>
          </a:p>
          <a:p>
            <a:r>
              <a:rPr lang="en-US" altLang="en-US"/>
              <a:t>An initial population of several candidate solutions is provided to the learning model.</a:t>
            </a:r>
          </a:p>
          <a:p>
            <a:r>
              <a:rPr lang="en-US" altLang="en-US"/>
              <a:t>A fitness function defines which solutions survive from one generation to the next.</a:t>
            </a:r>
          </a:p>
          <a:p>
            <a:r>
              <a:rPr lang="en-US" altLang="en-US" b="1"/>
              <a:t>Crossover, mutation </a:t>
            </a:r>
            <a:r>
              <a:rPr lang="en-US" altLang="en-US"/>
              <a:t>and</a:t>
            </a:r>
            <a:r>
              <a:rPr lang="en-US" altLang="en-US" b="1"/>
              <a:t> selection</a:t>
            </a:r>
            <a:r>
              <a:rPr lang="en-US" altLang="en-US"/>
              <a:t> are used to create new population elements.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8" name="Rectangle 4"/>
          <p:cNvSpPr>
            <a:spLocks noGrp="1" noChangeArrowheads="1"/>
          </p:cNvSpPr>
          <p:nvPr>
            <p:ph type="title"/>
          </p:nvPr>
        </p:nvSpPr>
        <p:spPr/>
        <p:txBody>
          <a:bodyPr/>
          <a:lstStyle/>
          <a:p>
            <a:r>
              <a:rPr lang="en-US" altLang="en-US"/>
              <a:t>Data Warehousing</a:t>
            </a:r>
          </a:p>
        </p:txBody>
      </p:sp>
      <p:sp>
        <p:nvSpPr>
          <p:cNvPr id="671749" name="Rectangle 5"/>
          <p:cNvSpPr>
            <a:spLocks noGrp="1" noChangeArrowheads="1"/>
          </p:cNvSpPr>
          <p:nvPr>
            <p:ph type="body" idx="1"/>
          </p:nvPr>
        </p:nvSpPr>
        <p:spPr/>
        <p:txBody>
          <a:bodyPr/>
          <a:lstStyle/>
          <a:p>
            <a:r>
              <a:rPr lang="en-US" altLang="en-US"/>
              <a:t>The data warehouse is a historical database designed for decision support.</a:t>
            </a:r>
          </a:p>
          <a:p>
            <a:r>
              <a:rPr lang="en-US" altLang="en-US"/>
              <a:t>Data mining can be applied to the data in a warehouse to help with certain types of decisions.</a:t>
            </a:r>
          </a:p>
          <a:p>
            <a:r>
              <a:rPr lang="en-US" altLang="en-US"/>
              <a:t>Proper construction of a data warehouse is fundamental to the successful use of data mining.</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8" name="Rectangle 4"/>
          <p:cNvSpPr>
            <a:spLocks noGrp="1" noChangeArrowheads="1"/>
          </p:cNvSpPr>
          <p:nvPr>
            <p:ph type="title"/>
          </p:nvPr>
        </p:nvSpPr>
        <p:spPr/>
        <p:txBody>
          <a:bodyPr/>
          <a:lstStyle/>
          <a:p>
            <a:r>
              <a:rPr lang="en-US" altLang="en-US"/>
              <a:t>Data Mining Applications</a:t>
            </a:r>
          </a:p>
        </p:txBody>
      </p:sp>
      <p:sp>
        <p:nvSpPr>
          <p:cNvPr id="722949" name="Rectangle 5"/>
          <p:cNvSpPr>
            <a:spLocks noGrp="1" noChangeArrowheads="1"/>
          </p:cNvSpPr>
          <p:nvPr>
            <p:ph type="body" idx="1"/>
          </p:nvPr>
        </p:nvSpPr>
        <p:spPr/>
        <p:txBody>
          <a:bodyPr/>
          <a:lstStyle/>
          <a:p>
            <a:pPr>
              <a:lnSpc>
                <a:spcPct val="90000"/>
              </a:lnSpc>
            </a:pPr>
            <a:r>
              <a:rPr lang="en-US" altLang="en-US" b="1"/>
              <a:t>Marketing</a:t>
            </a:r>
          </a:p>
          <a:p>
            <a:pPr lvl="1">
              <a:lnSpc>
                <a:spcPct val="90000"/>
              </a:lnSpc>
            </a:pPr>
            <a:r>
              <a:rPr lang="en-US" altLang="en-US"/>
              <a:t>Marketing strategies and consumer behavior</a:t>
            </a:r>
          </a:p>
          <a:p>
            <a:pPr>
              <a:lnSpc>
                <a:spcPct val="90000"/>
              </a:lnSpc>
            </a:pPr>
            <a:r>
              <a:rPr lang="en-US" altLang="en-US" b="1"/>
              <a:t>Finance</a:t>
            </a:r>
          </a:p>
          <a:p>
            <a:pPr lvl="1">
              <a:lnSpc>
                <a:spcPct val="90000"/>
              </a:lnSpc>
            </a:pPr>
            <a:r>
              <a:rPr lang="en-US" altLang="en-US"/>
              <a:t>Fraud detection, creditworthiness and investment analysis</a:t>
            </a:r>
          </a:p>
          <a:p>
            <a:pPr>
              <a:lnSpc>
                <a:spcPct val="90000"/>
              </a:lnSpc>
            </a:pPr>
            <a:r>
              <a:rPr lang="en-US" altLang="en-US" b="1"/>
              <a:t>Manufacturing</a:t>
            </a:r>
          </a:p>
          <a:p>
            <a:pPr lvl="1">
              <a:lnSpc>
                <a:spcPct val="90000"/>
              </a:lnSpc>
            </a:pPr>
            <a:r>
              <a:rPr lang="en-US" altLang="en-US"/>
              <a:t>Resource optimization</a:t>
            </a:r>
          </a:p>
          <a:p>
            <a:pPr>
              <a:lnSpc>
                <a:spcPct val="90000"/>
              </a:lnSpc>
            </a:pPr>
            <a:r>
              <a:rPr lang="en-US" altLang="en-US" b="1"/>
              <a:t>Health</a:t>
            </a:r>
          </a:p>
          <a:p>
            <a:pPr lvl="1">
              <a:lnSpc>
                <a:spcPct val="90000"/>
              </a:lnSpc>
            </a:pPr>
            <a:r>
              <a:rPr lang="en-US" altLang="en-US"/>
              <a:t>Image analysis, side effects of drug, and treatment effectiveness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r>
              <a:rPr lang="en-US" altLang="en-US"/>
              <a:t>Recap</a:t>
            </a:r>
          </a:p>
        </p:txBody>
      </p:sp>
      <p:sp>
        <p:nvSpPr>
          <p:cNvPr id="727043" name="Rectangle 3"/>
          <p:cNvSpPr>
            <a:spLocks noGrp="1" noChangeArrowheads="1"/>
          </p:cNvSpPr>
          <p:nvPr>
            <p:ph type="body" idx="1"/>
          </p:nvPr>
        </p:nvSpPr>
        <p:spPr/>
        <p:txBody>
          <a:bodyPr/>
          <a:lstStyle/>
          <a:p>
            <a:pPr>
              <a:lnSpc>
                <a:spcPct val="90000"/>
              </a:lnSpc>
            </a:pPr>
            <a:r>
              <a:rPr lang="en-US" altLang="en-US" sz="2400"/>
              <a:t>Data Mining</a:t>
            </a:r>
          </a:p>
          <a:p>
            <a:pPr>
              <a:lnSpc>
                <a:spcPct val="90000"/>
              </a:lnSpc>
            </a:pPr>
            <a:r>
              <a:rPr lang="en-US" altLang="en-US" sz="2400"/>
              <a:t>Data Warehousing</a:t>
            </a:r>
          </a:p>
          <a:p>
            <a:pPr>
              <a:lnSpc>
                <a:spcPct val="90000"/>
              </a:lnSpc>
            </a:pPr>
            <a:r>
              <a:rPr lang="en-US" altLang="en-US" sz="2400"/>
              <a:t>Knowledge Discovery in Databases (KDD)</a:t>
            </a:r>
          </a:p>
          <a:p>
            <a:pPr>
              <a:lnSpc>
                <a:spcPct val="90000"/>
              </a:lnSpc>
            </a:pPr>
            <a:r>
              <a:rPr lang="en-US" altLang="en-US" sz="2400"/>
              <a:t>Goals of Data Mining and Knowledge Discovery</a:t>
            </a:r>
          </a:p>
          <a:p>
            <a:pPr>
              <a:lnSpc>
                <a:spcPct val="90000"/>
              </a:lnSpc>
            </a:pPr>
            <a:r>
              <a:rPr lang="en-US" altLang="en-US" sz="2400"/>
              <a:t>Association Rules</a:t>
            </a:r>
          </a:p>
          <a:p>
            <a:pPr>
              <a:lnSpc>
                <a:spcPct val="90000"/>
              </a:lnSpc>
            </a:pPr>
            <a:r>
              <a:rPr lang="en-US" altLang="en-US" sz="2400"/>
              <a:t>Additional Data Mining Algorithms</a:t>
            </a:r>
          </a:p>
          <a:p>
            <a:pPr lvl="1">
              <a:lnSpc>
                <a:spcPct val="90000"/>
              </a:lnSpc>
            </a:pPr>
            <a:r>
              <a:rPr lang="en-US" altLang="en-US" sz="2200"/>
              <a:t>Sequential pattern analysis</a:t>
            </a:r>
          </a:p>
          <a:p>
            <a:pPr lvl="1">
              <a:lnSpc>
                <a:spcPct val="90000"/>
              </a:lnSpc>
            </a:pPr>
            <a:r>
              <a:rPr lang="en-US" altLang="en-US" sz="2200"/>
              <a:t>Time Series Analysis</a:t>
            </a:r>
          </a:p>
          <a:p>
            <a:pPr lvl="1">
              <a:lnSpc>
                <a:spcPct val="90000"/>
              </a:lnSpc>
            </a:pPr>
            <a:r>
              <a:rPr lang="en-US" altLang="en-US" sz="2200"/>
              <a:t>Regression</a:t>
            </a:r>
          </a:p>
          <a:p>
            <a:pPr lvl="1">
              <a:lnSpc>
                <a:spcPct val="90000"/>
              </a:lnSpc>
            </a:pPr>
            <a:r>
              <a:rPr lang="en-US" altLang="en-US" sz="2200"/>
              <a:t>Neural Networks</a:t>
            </a:r>
          </a:p>
          <a:p>
            <a:pPr lvl="1">
              <a:lnSpc>
                <a:spcPct val="90000"/>
              </a:lnSpc>
            </a:pPr>
            <a:r>
              <a:rPr lang="en-US" altLang="en-US" sz="2200"/>
              <a:t>Genetic Algorithms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r>
              <a:rPr lang="en-US" altLang="en-US"/>
              <a:t>Knowledge Discovery in Databases (KDD)</a:t>
            </a:r>
          </a:p>
        </p:txBody>
      </p:sp>
      <p:sp>
        <p:nvSpPr>
          <p:cNvPr id="673797" name="Rectangle 5"/>
          <p:cNvSpPr>
            <a:spLocks noGrp="1" noChangeArrowheads="1"/>
          </p:cNvSpPr>
          <p:nvPr>
            <p:ph type="body" idx="1"/>
          </p:nvPr>
        </p:nvSpPr>
        <p:spPr/>
        <p:txBody>
          <a:bodyPr/>
          <a:lstStyle/>
          <a:p>
            <a:pPr>
              <a:lnSpc>
                <a:spcPct val="80000"/>
              </a:lnSpc>
            </a:pPr>
            <a:r>
              <a:rPr lang="en-US" altLang="en-US"/>
              <a:t>Data mining is actually one step of a larger process known as </a:t>
            </a:r>
            <a:r>
              <a:rPr lang="en-US" altLang="en-US" b="1"/>
              <a:t>knowledge discovery in databases</a:t>
            </a:r>
            <a:r>
              <a:rPr lang="en-US" altLang="en-US"/>
              <a:t> (KDD).</a:t>
            </a:r>
          </a:p>
          <a:p>
            <a:pPr>
              <a:lnSpc>
                <a:spcPct val="80000"/>
              </a:lnSpc>
            </a:pPr>
            <a:r>
              <a:rPr lang="en-US" altLang="en-US"/>
              <a:t>The KDD process model comprises six phases</a:t>
            </a:r>
          </a:p>
          <a:p>
            <a:pPr lvl="1">
              <a:lnSpc>
                <a:spcPct val="80000"/>
              </a:lnSpc>
            </a:pPr>
            <a:r>
              <a:rPr lang="en-US" altLang="en-US"/>
              <a:t>Data selection</a:t>
            </a:r>
          </a:p>
          <a:p>
            <a:pPr lvl="1">
              <a:lnSpc>
                <a:spcPct val="80000"/>
              </a:lnSpc>
            </a:pPr>
            <a:r>
              <a:rPr lang="en-US" altLang="en-US"/>
              <a:t>Data cleansing</a:t>
            </a:r>
          </a:p>
          <a:p>
            <a:pPr lvl="1">
              <a:lnSpc>
                <a:spcPct val="80000"/>
              </a:lnSpc>
            </a:pPr>
            <a:r>
              <a:rPr lang="en-US" altLang="en-US"/>
              <a:t>Enrichment</a:t>
            </a:r>
          </a:p>
          <a:p>
            <a:pPr lvl="1">
              <a:lnSpc>
                <a:spcPct val="80000"/>
              </a:lnSpc>
            </a:pPr>
            <a:r>
              <a:rPr lang="en-US" altLang="en-US"/>
              <a:t>Data transformation or encoding</a:t>
            </a:r>
          </a:p>
          <a:p>
            <a:pPr lvl="1">
              <a:lnSpc>
                <a:spcPct val="80000"/>
              </a:lnSpc>
            </a:pPr>
            <a:r>
              <a:rPr lang="en-US" altLang="en-US"/>
              <a:t>Data mining</a:t>
            </a:r>
          </a:p>
          <a:p>
            <a:pPr lvl="1">
              <a:lnSpc>
                <a:spcPct val="80000"/>
              </a:lnSpc>
            </a:pPr>
            <a:r>
              <a:rPr lang="en-US" altLang="en-US"/>
              <a:t>Reporting and displaying discovered knowledge</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4" name="Rectangle 4"/>
          <p:cNvSpPr>
            <a:spLocks noGrp="1" noChangeArrowheads="1"/>
          </p:cNvSpPr>
          <p:nvPr>
            <p:ph type="title"/>
          </p:nvPr>
        </p:nvSpPr>
        <p:spPr>
          <a:xfrm>
            <a:off x="228600" y="303213"/>
            <a:ext cx="7796213" cy="611187"/>
          </a:xfrm>
        </p:spPr>
        <p:txBody>
          <a:bodyPr/>
          <a:lstStyle/>
          <a:p>
            <a:r>
              <a:rPr lang="en-US" altLang="en-US" dirty="0"/>
              <a:t>Goals of Data Mining </a:t>
            </a:r>
            <a:r>
              <a:rPr lang="en-US" altLang="en-US" dirty="0" smtClean="0"/>
              <a:t>(PICO</a:t>
            </a:r>
            <a:r>
              <a:rPr lang="en-US" altLang="en-US" dirty="0"/>
              <a:t>)</a:t>
            </a:r>
          </a:p>
        </p:txBody>
      </p:sp>
      <p:sp>
        <p:nvSpPr>
          <p:cNvPr id="675845" name="Rectangle 5"/>
          <p:cNvSpPr>
            <a:spLocks noGrp="1" noChangeArrowheads="1"/>
          </p:cNvSpPr>
          <p:nvPr>
            <p:ph type="body" idx="1"/>
          </p:nvPr>
        </p:nvSpPr>
        <p:spPr>
          <a:xfrm>
            <a:off x="228600" y="914400"/>
            <a:ext cx="8915400" cy="5562600"/>
          </a:xfrm>
        </p:spPr>
        <p:txBody>
          <a:bodyPr/>
          <a:lstStyle/>
          <a:p>
            <a:r>
              <a:rPr lang="en-US" altLang="en-US" b="1" dirty="0"/>
              <a:t>Prediction</a:t>
            </a:r>
            <a:r>
              <a:rPr lang="en-US" altLang="en-US" dirty="0"/>
              <a:t>: </a:t>
            </a:r>
          </a:p>
          <a:p>
            <a:pPr marL="450850" lvl="1">
              <a:tabLst>
                <a:tab pos="406400" algn="l"/>
              </a:tabLst>
            </a:pPr>
            <a:r>
              <a:rPr lang="en-US" altLang="en-US" dirty="0"/>
              <a:t>Determine how certain attributes will behave in the future.</a:t>
            </a:r>
          </a:p>
          <a:p>
            <a:r>
              <a:rPr lang="en-US" altLang="en-US" b="1" dirty="0"/>
              <a:t>Identification</a:t>
            </a:r>
            <a:r>
              <a:rPr lang="en-US" altLang="en-US" dirty="0"/>
              <a:t>:</a:t>
            </a:r>
          </a:p>
          <a:p>
            <a:pPr lvl="1"/>
            <a:r>
              <a:rPr lang="en-US" altLang="en-US" dirty="0"/>
              <a:t>Identify the existence of an item, event, or activity</a:t>
            </a:r>
            <a:r>
              <a:rPr lang="en-US" altLang="en-US" dirty="0" smtClean="0"/>
              <a:t>.</a:t>
            </a:r>
          </a:p>
          <a:p>
            <a:pPr lvl="1"/>
            <a:r>
              <a:rPr lang="en-US" altLang="en-US" dirty="0" smtClean="0"/>
              <a:t>Ex: identify certain pattern using data pattern</a:t>
            </a:r>
            <a:endParaRPr lang="en-US" altLang="en-US" dirty="0"/>
          </a:p>
          <a:p>
            <a:r>
              <a:rPr lang="en-US" altLang="en-US" b="1" dirty="0"/>
              <a:t>Classification</a:t>
            </a:r>
            <a:r>
              <a:rPr lang="en-US" altLang="en-US" dirty="0"/>
              <a:t>: </a:t>
            </a:r>
          </a:p>
          <a:p>
            <a:pPr lvl="1"/>
            <a:r>
              <a:rPr lang="en-US" altLang="en-US" dirty="0"/>
              <a:t>Partition data into classes or categories</a:t>
            </a:r>
            <a:r>
              <a:rPr lang="en-US" altLang="en-US" dirty="0" smtClean="0"/>
              <a:t>. (Food: Party Food, School Lunch, Healthy Food)</a:t>
            </a:r>
            <a:endParaRPr lang="en-US" altLang="en-US" dirty="0"/>
          </a:p>
          <a:p>
            <a:r>
              <a:rPr lang="en-US" altLang="en-US" b="1" dirty="0"/>
              <a:t>Optimization</a:t>
            </a:r>
            <a:r>
              <a:rPr lang="en-US" altLang="en-US" dirty="0" smtClean="0"/>
              <a:t>: (Objective Function)</a:t>
            </a:r>
            <a:endParaRPr lang="en-US" altLang="en-US" dirty="0"/>
          </a:p>
          <a:p>
            <a:pPr lvl="1"/>
            <a:r>
              <a:rPr lang="en-US" altLang="en-US" dirty="0"/>
              <a:t>Optimize the use of limited </a:t>
            </a:r>
            <a:r>
              <a:rPr lang="en-US" altLang="en-US" dirty="0" smtClean="0"/>
              <a:t>resources (time, space, money).</a:t>
            </a:r>
            <a:endParaRPr lang="en-US"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2" name="Rectangle 4"/>
          <p:cNvSpPr>
            <a:spLocks noGrp="1" noChangeArrowheads="1"/>
          </p:cNvSpPr>
          <p:nvPr>
            <p:ph type="title"/>
          </p:nvPr>
        </p:nvSpPr>
        <p:spPr/>
        <p:txBody>
          <a:bodyPr/>
          <a:lstStyle/>
          <a:p>
            <a:r>
              <a:rPr lang="en-US" altLang="en-US"/>
              <a:t>Types of Discovered Knowledge</a:t>
            </a:r>
          </a:p>
        </p:txBody>
      </p:sp>
      <p:sp>
        <p:nvSpPr>
          <p:cNvPr id="677893" name="Rectangle 5"/>
          <p:cNvSpPr>
            <a:spLocks noGrp="1" noChangeArrowheads="1"/>
          </p:cNvSpPr>
          <p:nvPr>
            <p:ph type="body" idx="1"/>
          </p:nvPr>
        </p:nvSpPr>
        <p:spPr/>
        <p:txBody>
          <a:bodyPr/>
          <a:lstStyle/>
          <a:p>
            <a:pPr marL="0" indent="0">
              <a:buNone/>
            </a:pPr>
            <a:r>
              <a:rPr lang="en-US" altLang="en-US" dirty="0" smtClean="0"/>
              <a:t>The result of DM may be to discover the following type of new information</a:t>
            </a:r>
          </a:p>
          <a:p>
            <a:r>
              <a:rPr lang="en-US" altLang="en-US" dirty="0" smtClean="0"/>
              <a:t>Association </a:t>
            </a:r>
            <a:r>
              <a:rPr lang="en-US" altLang="en-US" dirty="0"/>
              <a:t>Rules</a:t>
            </a:r>
          </a:p>
          <a:p>
            <a:r>
              <a:rPr lang="en-US" altLang="en-US" dirty="0"/>
              <a:t>Classification Hierarchies</a:t>
            </a:r>
          </a:p>
          <a:p>
            <a:r>
              <a:rPr lang="en-US" altLang="en-US" dirty="0"/>
              <a:t>Sequential Patterns</a:t>
            </a:r>
          </a:p>
          <a:p>
            <a:r>
              <a:rPr lang="en-US" altLang="en-US" dirty="0"/>
              <a:t>Patterns Within Time Series</a:t>
            </a:r>
          </a:p>
          <a:p>
            <a:r>
              <a:rPr lang="en-US" altLang="en-US" dirty="0"/>
              <a:t>Clustering</a:t>
            </a:r>
          </a:p>
          <a:p>
            <a:endParaRPr lang="en-US" altLang="en-US"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0" name="Rectangle 4"/>
          <p:cNvSpPr>
            <a:spLocks noGrp="1" noChangeArrowheads="1"/>
          </p:cNvSpPr>
          <p:nvPr>
            <p:ph type="title"/>
          </p:nvPr>
        </p:nvSpPr>
        <p:spPr>
          <a:xfrm>
            <a:off x="228600" y="152401"/>
            <a:ext cx="7796213" cy="685800"/>
          </a:xfrm>
        </p:spPr>
        <p:txBody>
          <a:bodyPr/>
          <a:lstStyle/>
          <a:p>
            <a:r>
              <a:rPr lang="en-US" altLang="en-US" dirty="0"/>
              <a:t>Association Rules </a:t>
            </a:r>
          </a:p>
        </p:txBody>
      </p:sp>
      <p:sp>
        <p:nvSpPr>
          <p:cNvPr id="679941" name="Rectangle 5"/>
          <p:cNvSpPr>
            <a:spLocks noGrp="1" noChangeArrowheads="1"/>
          </p:cNvSpPr>
          <p:nvPr>
            <p:ph type="body" idx="1"/>
          </p:nvPr>
        </p:nvSpPr>
        <p:spPr>
          <a:xfrm>
            <a:off x="152400" y="838201"/>
            <a:ext cx="8294687" cy="5486399"/>
          </a:xfrm>
        </p:spPr>
        <p:txBody>
          <a:bodyPr/>
          <a:lstStyle/>
          <a:p>
            <a:pPr>
              <a:lnSpc>
                <a:spcPct val="90000"/>
              </a:lnSpc>
            </a:pPr>
            <a:r>
              <a:rPr lang="en-US" altLang="en-US" sz="2400" dirty="0"/>
              <a:t>Association rules are frequently used to generate rules from </a:t>
            </a:r>
            <a:r>
              <a:rPr lang="en-US" altLang="en-US" sz="2400" b="1" dirty="0"/>
              <a:t>market-basket data</a:t>
            </a:r>
            <a:r>
              <a:rPr lang="en-US" altLang="en-US" sz="2400" dirty="0"/>
              <a:t>. </a:t>
            </a:r>
            <a:r>
              <a:rPr lang="en-US" altLang="en-US" sz="2400" dirty="0" smtClean="0"/>
              <a:t>Ex: Beers and Diapers;</a:t>
            </a:r>
            <a:endParaRPr lang="en-US" altLang="en-US" sz="2400" dirty="0"/>
          </a:p>
          <a:p>
            <a:pPr lvl="1">
              <a:lnSpc>
                <a:spcPct val="90000"/>
              </a:lnSpc>
            </a:pPr>
            <a:r>
              <a:rPr lang="en-US" altLang="en-US" sz="2400" dirty="0"/>
              <a:t>A market basket corresponds to the sets of items a consumer purchases during one visit to a supermarket.</a:t>
            </a:r>
          </a:p>
          <a:p>
            <a:pPr>
              <a:lnSpc>
                <a:spcPct val="90000"/>
              </a:lnSpc>
            </a:pPr>
            <a:r>
              <a:rPr lang="en-US" altLang="en-US" sz="2400" dirty="0"/>
              <a:t>The set of items purchased by customers is known as an </a:t>
            </a:r>
            <a:r>
              <a:rPr lang="en-US" altLang="en-US" sz="2400" b="1" dirty="0" err="1"/>
              <a:t>itemset</a:t>
            </a:r>
            <a:r>
              <a:rPr lang="en-US" altLang="en-US" sz="2400" dirty="0"/>
              <a:t>.</a:t>
            </a:r>
          </a:p>
          <a:p>
            <a:pPr>
              <a:lnSpc>
                <a:spcPct val="90000"/>
              </a:lnSpc>
            </a:pPr>
            <a:r>
              <a:rPr lang="en-US" altLang="en-US" sz="2400" dirty="0"/>
              <a:t>An </a:t>
            </a:r>
            <a:r>
              <a:rPr lang="en-US" altLang="en-US" sz="2400" b="1" dirty="0"/>
              <a:t>association rule</a:t>
            </a:r>
            <a:r>
              <a:rPr lang="en-US" altLang="en-US" sz="2400" dirty="0"/>
              <a:t> is of the form X=&gt;Y, where X ={x</a:t>
            </a:r>
            <a:r>
              <a:rPr lang="en-US" altLang="en-US" sz="2400" baseline="-25000" dirty="0"/>
              <a:t>1</a:t>
            </a:r>
            <a:r>
              <a:rPr lang="en-US" altLang="en-US" sz="2400" dirty="0"/>
              <a:t>, x</a:t>
            </a:r>
            <a:r>
              <a:rPr lang="en-US" altLang="en-US" sz="2400" baseline="-25000" dirty="0"/>
              <a:t>2</a:t>
            </a:r>
            <a:r>
              <a:rPr lang="en-US" altLang="en-US" sz="2400" dirty="0"/>
              <a:t>, …., </a:t>
            </a:r>
            <a:r>
              <a:rPr lang="en-US" altLang="en-US" sz="2400" dirty="0" err="1"/>
              <a:t>x</a:t>
            </a:r>
            <a:r>
              <a:rPr lang="en-US" altLang="en-US" sz="2400" baseline="-25000" dirty="0" err="1"/>
              <a:t>n</a:t>
            </a:r>
            <a:r>
              <a:rPr lang="en-US" altLang="en-US" sz="2400" dirty="0"/>
              <a:t> }, and Y = {y</a:t>
            </a:r>
            <a:r>
              <a:rPr lang="en-US" altLang="en-US" sz="2400" baseline="-25000" dirty="0"/>
              <a:t>1</a:t>
            </a:r>
            <a:r>
              <a:rPr lang="en-US" altLang="en-US" sz="2400" dirty="0"/>
              <a:t>,y</a:t>
            </a:r>
            <a:r>
              <a:rPr lang="en-US" altLang="en-US" sz="2400" baseline="-25000" dirty="0"/>
              <a:t>2</a:t>
            </a:r>
            <a:r>
              <a:rPr lang="en-US" altLang="en-US" sz="2400" dirty="0"/>
              <a:t>, …., </a:t>
            </a:r>
            <a:r>
              <a:rPr lang="en-US" altLang="en-US" sz="2400" dirty="0" err="1"/>
              <a:t>y</a:t>
            </a:r>
            <a:r>
              <a:rPr lang="en-US" altLang="en-US" sz="2400" baseline="-25000" dirty="0" err="1"/>
              <a:t>n</a:t>
            </a:r>
            <a:r>
              <a:rPr lang="en-US" altLang="en-US" sz="2400" dirty="0"/>
              <a:t>} are sets of items, with x</a:t>
            </a:r>
            <a:r>
              <a:rPr lang="en-US" altLang="en-US" sz="2400" baseline="-25000" dirty="0"/>
              <a:t>i</a:t>
            </a:r>
            <a:r>
              <a:rPr lang="en-US" altLang="en-US" sz="2400" dirty="0"/>
              <a:t> and </a:t>
            </a:r>
            <a:r>
              <a:rPr lang="en-US" altLang="en-US" sz="2400" dirty="0" err="1"/>
              <a:t>y</a:t>
            </a:r>
            <a:r>
              <a:rPr lang="en-US" altLang="en-US" sz="2400" baseline="-25000" dirty="0" err="1"/>
              <a:t>i</a:t>
            </a:r>
            <a:r>
              <a:rPr lang="en-US" altLang="en-US" sz="2400" dirty="0"/>
              <a:t> being distinct items for all </a:t>
            </a:r>
            <a:r>
              <a:rPr lang="en-US" altLang="en-US" sz="2400" dirty="0" err="1"/>
              <a:t>i</a:t>
            </a:r>
            <a:r>
              <a:rPr lang="en-US" altLang="en-US" sz="2400" dirty="0"/>
              <a:t> and all j</a:t>
            </a:r>
            <a:r>
              <a:rPr lang="en-US" altLang="en-US" sz="2400" dirty="0" smtClean="0"/>
              <a:t>.</a:t>
            </a:r>
          </a:p>
          <a:p>
            <a:pPr>
              <a:lnSpc>
                <a:spcPct val="90000"/>
              </a:lnSpc>
            </a:pPr>
            <a:r>
              <a:rPr lang="en-US" altLang="en-US" sz="2400" dirty="0" smtClean="0"/>
              <a:t>For example: Buy Camera =&gt; Buy Accessories</a:t>
            </a:r>
            <a:endParaRPr lang="en-US" altLang="en-US" sz="2400" dirty="0"/>
          </a:p>
          <a:p>
            <a:pPr lvl="1">
              <a:lnSpc>
                <a:spcPct val="90000"/>
              </a:lnSpc>
            </a:pPr>
            <a:r>
              <a:rPr lang="en-US" altLang="en-US" sz="2400" dirty="0"/>
              <a:t>For an association rule to be of interest, it must satisfy </a:t>
            </a:r>
            <a:r>
              <a:rPr lang="en-US" altLang="en-US" sz="2400" dirty="0"/>
              <a:t>a minimum support </a:t>
            </a:r>
            <a:r>
              <a:rPr lang="en-US" altLang="en-US" sz="2400" dirty="0"/>
              <a:t>and confidence</a:t>
            </a:r>
            <a:r>
              <a:rPr lang="en-US" altLang="en-US" sz="2400" dirty="0" smtClean="0"/>
              <a:t>.</a:t>
            </a:r>
          </a:p>
          <a:p>
            <a:pPr lvl="1">
              <a:lnSpc>
                <a:spcPct val="90000"/>
              </a:lnSpc>
            </a:pPr>
            <a:r>
              <a:rPr lang="en-US" altLang="en-US" sz="2400" dirty="0" smtClean="0"/>
              <a:t>Discount on Shampoo generates sales on Conditional</a:t>
            </a:r>
            <a:endParaRPr lang="en-US" altLang="en-US" sz="2400" dirty="0"/>
          </a:p>
        </p:txBody>
      </p:sp>
      <p:pic>
        <p:nvPicPr>
          <p:cNvPr id="4" name="Picture 3" descr="\{\mathrm{onions, potatoes}\} \Rightarrow \{\mathrm{burger}\}"/>
          <p:cNvPicPr/>
          <p:nvPr/>
        </p:nvPicPr>
        <p:blipFill>
          <a:blip r:embed="rId3">
            <a:extLst>
              <a:ext uri="{28A0092B-C50C-407E-A947-70E740481C1C}">
                <a14:useLocalDpi xmlns:a14="http://schemas.microsoft.com/office/drawing/2010/main" val="0"/>
              </a:ext>
            </a:extLst>
          </a:blip>
          <a:srcRect/>
          <a:stretch>
            <a:fillRect/>
          </a:stretch>
        </p:blipFill>
        <p:spPr bwMode="auto">
          <a:xfrm>
            <a:off x="609600" y="5676900"/>
            <a:ext cx="6019800" cy="419100"/>
          </a:xfrm>
          <a:prstGeom prst="rect">
            <a:avLst/>
          </a:prstGeom>
          <a:noFill/>
          <a:ln>
            <a:noFill/>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8" name="Rectangle 4"/>
          <p:cNvSpPr>
            <a:spLocks noGrp="1" noChangeArrowheads="1"/>
          </p:cNvSpPr>
          <p:nvPr>
            <p:ph type="title"/>
          </p:nvPr>
        </p:nvSpPr>
        <p:spPr/>
        <p:txBody>
          <a:bodyPr/>
          <a:lstStyle/>
          <a:p>
            <a:r>
              <a:rPr lang="en-US" altLang="en-US"/>
              <a:t>Association Rules </a:t>
            </a:r>
            <a:br>
              <a:rPr lang="en-US" altLang="en-US"/>
            </a:br>
            <a:r>
              <a:rPr lang="en-US" altLang="en-US"/>
              <a:t>Confidence and Support</a:t>
            </a:r>
          </a:p>
        </p:txBody>
      </p:sp>
      <p:sp>
        <p:nvSpPr>
          <p:cNvPr id="681989" name="Rectangle 5"/>
          <p:cNvSpPr>
            <a:spLocks noGrp="1" noChangeArrowheads="1"/>
          </p:cNvSpPr>
          <p:nvPr>
            <p:ph type="body" idx="1"/>
          </p:nvPr>
        </p:nvSpPr>
        <p:spPr>
          <a:xfrm>
            <a:off x="239713" y="1359408"/>
            <a:ext cx="8294687" cy="4965192"/>
          </a:xfrm>
        </p:spPr>
        <p:txBody>
          <a:bodyPr/>
          <a:lstStyle/>
          <a:p>
            <a:pPr>
              <a:lnSpc>
                <a:spcPct val="80000"/>
              </a:lnSpc>
            </a:pPr>
            <a:r>
              <a:rPr lang="en-US" altLang="en-US" sz="2400" b="1" dirty="0"/>
              <a:t>Support</a:t>
            </a:r>
            <a:r>
              <a:rPr lang="en-US" altLang="en-US" sz="2400" dirty="0"/>
              <a:t>: </a:t>
            </a:r>
          </a:p>
          <a:p>
            <a:pPr lvl="1">
              <a:lnSpc>
                <a:spcPct val="80000"/>
              </a:lnSpc>
            </a:pPr>
            <a:r>
              <a:rPr lang="en-US" altLang="en-US" sz="2100" dirty="0"/>
              <a:t>The minimum percentage of instances in the database that contain all items listed in a given association rule.</a:t>
            </a:r>
          </a:p>
          <a:p>
            <a:pPr lvl="1">
              <a:lnSpc>
                <a:spcPct val="80000"/>
              </a:lnSpc>
            </a:pPr>
            <a:r>
              <a:rPr lang="en-US" altLang="en-US" sz="2100" dirty="0"/>
              <a:t>Support is the percentage of transactions that contain all of 	the items in the </a:t>
            </a:r>
            <a:r>
              <a:rPr lang="en-US" altLang="en-US" sz="2100" dirty="0" err="1"/>
              <a:t>itemset</a:t>
            </a:r>
            <a:r>
              <a:rPr lang="en-US" altLang="en-US" sz="2100" dirty="0"/>
              <a:t>, LHS U RHS.</a:t>
            </a:r>
          </a:p>
          <a:p>
            <a:pPr>
              <a:lnSpc>
                <a:spcPct val="80000"/>
              </a:lnSpc>
            </a:pPr>
            <a:r>
              <a:rPr lang="en-US" altLang="en-US" sz="2400" b="1" dirty="0"/>
              <a:t>Confidence</a:t>
            </a:r>
            <a:r>
              <a:rPr lang="en-US" altLang="en-US" sz="2400" dirty="0"/>
              <a:t>:</a:t>
            </a:r>
          </a:p>
          <a:p>
            <a:pPr lvl="1">
              <a:lnSpc>
                <a:spcPct val="80000"/>
              </a:lnSpc>
            </a:pPr>
            <a:r>
              <a:rPr lang="en-US" altLang="en-US" sz="2100" dirty="0"/>
              <a:t>Given a rule of the form  A=&gt;B, rule confidence is the conditional probability that B is true when A is known to be true.</a:t>
            </a:r>
          </a:p>
          <a:p>
            <a:pPr lvl="1">
              <a:lnSpc>
                <a:spcPct val="80000"/>
              </a:lnSpc>
            </a:pPr>
            <a:r>
              <a:rPr lang="en-US" altLang="en-US" sz="2100" dirty="0"/>
              <a:t>Confidence can be computed as </a:t>
            </a:r>
          </a:p>
          <a:p>
            <a:pPr lvl="2">
              <a:lnSpc>
                <a:spcPct val="80000"/>
              </a:lnSpc>
            </a:pPr>
            <a:r>
              <a:rPr lang="en-US" altLang="en-US" sz="2000" dirty="0"/>
              <a:t>support(LHS U RHS) / support(LHS</a:t>
            </a:r>
            <a:r>
              <a:rPr lang="en-US" altLang="en-US" sz="2000" dirty="0" smtClean="0"/>
              <a:t>)</a:t>
            </a:r>
          </a:p>
          <a:p>
            <a:pPr lvl="2">
              <a:lnSpc>
                <a:spcPct val="80000"/>
              </a:lnSpc>
            </a:pPr>
            <a:r>
              <a:rPr lang="en-US" altLang="en-US" sz="2000" dirty="0" smtClean="0"/>
              <a:t>Ex:  bought milk and juice together (2 times)/bought milk (3 times) therefore, the confidence is 2/3 = 66.7% (Fig. 28.1 </a:t>
            </a:r>
            <a:r>
              <a:rPr lang="en-US" altLang="en-US" sz="2000" dirty="0" err="1" smtClean="0"/>
              <a:t>pg</a:t>
            </a:r>
            <a:r>
              <a:rPr lang="en-US" altLang="en-US" sz="2000" dirty="0" smtClean="0"/>
              <a:t> 1040) It means that, of 3 transactions in which milk occurs, two contain </a:t>
            </a:r>
            <a:r>
              <a:rPr lang="en-US" altLang="en-US" sz="2000" dirty="0" smtClean="0"/>
              <a:t>juice</a:t>
            </a:r>
            <a:endParaRPr lang="en-US" altLang="en-US" sz="20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6" name="Rectangle 4"/>
          <p:cNvSpPr>
            <a:spLocks noGrp="1" noChangeArrowheads="1"/>
          </p:cNvSpPr>
          <p:nvPr>
            <p:ph type="title"/>
          </p:nvPr>
        </p:nvSpPr>
        <p:spPr>
          <a:xfrm>
            <a:off x="239713" y="76200"/>
            <a:ext cx="7796213" cy="611187"/>
          </a:xfrm>
        </p:spPr>
        <p:txBody>
          <a:bodyPr/>
          <a:lstStyle/>
          <a:p>
            <a:r>
              <a:rPr lang="en-US" altLang="en-US" dirty="0"/>
              <a:t>Generating Association Rules </a:t>
            </a:r>
          </a:p>
        </p:txBody>
      </p:sp>
      <p:sp>
        <p:nvSpPr>
          <p:cNvPr id="684037" name="Rectangle 5"/>
          <p:cNvSpPr>
            <a:spLocks noGrp="1" noChangeArrowheads="1"/>
          </p:cNvSpPr>
          <p:nvPr>
            <p:ph type="body" idx="1"/>
          </p:nvPr>
        </p:nvSpPr>
        <p:spPr>
          <a:xfrm>
            <a:off x="258001" y="723963"/>
            <a:ext cx="8294687" cy="5486400"/>
          </a:xfrm>
        </p:spPr>
        <p:txBody>
          <a:bodyPr/>
          <a:lstStyle/>
          <a:p>
            <a:r>
              <a:rPr lang="en-US" altLang="en-US" dirty="0" smtClean="0"/>
              <a:t>The goal of this rule is to generate all possible rules that exceed some min. support and confidence thresholds.</a:t>
            </a:r>
          </a:p>
          <a:p>
            <a:r>
              <a:rPr lang="en-US" altLang="en-US" dirty="0" smtClean="0"/>
              <a:t>The </a:t>
            </a:r>
            <a:r>
              <a:rPr lang="en-US" altLang="en-US" dirty="0"/>
              <a:t>general algorithm for generating association rules is a two-step process.</a:t>
            </a:r>
          </a:p>
          <a:p>
            <a:pPr lvl="1"/>
            <a:r>
              <a:rPr lang="en-US" altLang="en-US" dirty="0"/>
              <a:t>Generate all </a:t>
            </a:r>
            <a:r>
              <a:rPr lang="en-US" altLang="en-US" dirty="0" err="1"/>
              <a:t>itemsets</a:t>
            </a:r>
            <a:r>
              <a:rPr lang="en-US" altLang="en-US" dirty="0"/>
              <a:t> that have a support </a:t>
            </a:r>
            <a:r>
              <a:rPr lang="en-US" altLang="en-US" b="1" dirty="0">
                <a:solidFill>
                  <a:srgbClr val="7030A0"/>
                </a:solidFill>
              </a:rPr>
              <a:t>exceeding</a:t>
            </a:r>
            <a:r>
              <a:rPr lang="en-US" altLang="en-US" dirty="0"/>
              <a:t> the given threshold. </a:t>
            </a:r>
            <a:r>
              <a:rPr lang="en-US" altLang="en-US" dirty="0" err="1"/>
              <a:t>Itemsets</a:t>
            </a:r>
            <a:r>
              <a:rPr lang="en-US" altLang="en-US" dirty="0"/>
              <a:t> with this property are called </a:t>
            </a:r>
            <a:r>
              <a:rPr lang="en-US" altLang="en-US" b="1" dirty="0"/>
              <a:t>large</a:t>
            </a:r>
            <a:r>
              <a:rPr lang="en-US" altLang="en-US" dirty="0"/>
              <a:t> or </a:t>
            </a:r>
            <a:r>
              <a:rPr lang="en-US" altLang="en-US" b="1" dirty="0"/>
              <a:t>frequent </a:t>
            </a:r>
            <a:r>
              <a:rPr lang="en-US" altLang="en-US" b="1" dirty="0" err="1"/>
              <a:t>itemsets</a:t>
            </a:r>
            <a:r>
              <a:rPr lang="en-US" altLang="en-US" dirty="0"/>
              <a:t>.</a:t>
            </a:r>
          </a:p>
          <a:p>
            <a:pPr lvl="1"/>
            <a:r>
              <a:rPr lang="en-US" altLang="en-US" dirty="0"/>
              <a:t>Generate rules for each </a:t>
            </a:r>
            <a:r>
              <a:rPr lang="en-US" altLang="en-US" dirty="0" err="1"/>
              <a:t>itemset</a:t>
            </a:r>
            <a:r>
              <a:rPr lang="en-US" altLang="en-US" dirty="0"/>
              <a:t> as follows:</a:t>
            </a:r>
          </a:p>
          <a:p>
            <a:pPr lvl="2"/>
            <a:r>
              <a:rPr lang="en-US" altLang="en-US" dirty="0"/>
              <a:t>For </a:t>
            </a:r>
            <a:r>
              <a:rPr lang="en-US" altLang="en-US" dirty="0" err="1"/>
              <a:t>itemset</a:t>
            </a:r>
            <a:r>
              <a:rPr lang="en-US" altLang="en-US" dirty="0"/>
              <a:t> X and Y a subset of X, let Z = X – Y; </a:t>
            </a:r>
          </a:p>
          <a:p>
            <a:pPr lvl="2"/>
            <a:r>
              <a:rPr lang="en-US" altLang="en-US" dirty="0"/>
              <a:t>If support(X)/Support(Z) &gt; minimum confidence, the rule </a:t>
            </a:r>
            <a:r>
              <a:rPr lang="en-US" altLang="en-US" dirty="0" smtClean="0"/>
              <a:t>Z (aka (X-Y) ) =&gt;</a:t>
            </a:r>
            <a:r>
              <a:rPr lang="en-US" altLang="en-US" dirty="0"/>
              <a:t>Y is a valid rule.</a:t>
            </a:r>
          </a:p>
          <a:p>
            <a:pPr>
              <a:buFont typeface="Wingdings" pitchFamily="2" charset="2"/>
              <a:buNone/>
            </a:pPr>
            <a:endParaRPr lang="en-US" altLang="en-US" dirty="0"/>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1126</TotalTime>
  <Words>1843</Words>
  <Application>Microsoft Office PowerPoint</Application>
  <PresentationFormat>Letter Paper (8.5x11 in)</PresentationFormat>
  <Paragraphs>214</Paragraphs>
  <Slides>31</Slides>
  <Notes>31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Century Gothic</vt:lpstr>
      <vt:lpstr>Tahoma</vt:lpstr>
      <vt:lpstr>Times</vt:lpstr>
      <vt:lpstr>Wingdings</vt:lpstr>
      <vt:lpstr>ヒラギノ角ゴ Pro W3</vt:lpstr>
      <vt:lpstr>1_Blends</vt:lpstr>
      <vt:lpstr>2_Default Design</vt:lpstr>
      <vt:lpstr>PowerPoint Presentation</vt:lpstr>
      <vt:lpstr>Definitions of Data Mining</vt:lpstr>
      <vt:lpstr>Data Warehousing</vt:lpstr>
      <vt:lpstr>Knowledge Discovery in Databases (KDD)</vt:lpstr>
      <vt:lpstr>Goals of Data Mining (PICO)</vt:lpstr>
      <vt:lpstr>Types of Discovered Knowledge</vt:lpstr>
      <vt:lpstr>Association Rules </vt:lpstr>
      <vt:lpstr>Association Rules  Confidence and Support</vt:lpstr>
      <vt:lpstr>Generating Association Rules </vt:lpstr>
      <vt:lpstr>PowerPoint Presentation</vt:lpstr>
      <vt:lpstr>Reducing Association Rule Complexity </vt:lpstr>
      <vt:lpstr>Generating Association Rules: The Apriori Algorithm</vt:lpstr>
      <vt:lpstr>PowerPoint Presentation</vt:lpstr>
      <vt:lpstr>Generating Association Rules: The Sampling Algorithm </vt:lpstr>
      <vt:lpstr>Generating Association Rules: Frequent-Pattern Tree Algorithm </vt:lpstr>
      <vt:lpstr>Step 1: Building the Frequent Pattern Tree  (FP-Tree)</vt:lpstr>
      <vt:lpstr>Step 2: The FP-growth Algorithm For Finding Frequent Itemsets </vt:lpstr>
      <vt:lpstr>Generating Association Rules: The Partition Algorithm </vt:lpstr>
      <vt:lpstr>Complications seen with Association Rules</vt:lpstr>
      <vt:lpstr>Classification</vt:lpstr>
      <vt:lpstr>PowerPoint Presentation</vt:lpstr>
      <vt:lpstr>An Example Rule</vt:lpstr>
      <vt:lpstr>Clustering</vt:lpstr>
      <vt:lpstr>Additional Data Mining Methods</vt:lpstr>
      <vt:lpstr>Sequential Pattern Analysis</vt:lpstr>
      <vt:lpstr>Time Series Analysis</vt:lpstr>
      <vt:lpstr>Regression Analysis</vt:lpstr>
      <vt:lpstr>Neural Networks</vt:lpstr>
      <vt:lpstr>Genetic Learning </vt:lpstr>
      <vt:lpstr>Data Mining Applications</vt:lpstr>
      <vt:lpstr>Recap</vt:lpstr>
    </vt:vector>
  </TitlesOfParts>
  <Company>Copyright © 2007 Ramez Elmasri and Shamkant B. Navathe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28</dc:title>
  <dc:subject>Data Mining Concepts</dc:subject>
  <dc:creator>Elmasri/Navathe</dc:creator>
  <cp:lastModifiedBy>Chon C. Lintakoon</cp:lastModifiedBy>
  <cp:revision>77</cp:revision>
  <cp:lastPrinted>2001-11-04T00:51:13Z</cp:lastPrinted>
  <dcterms:created xsi:type="dcterms:W3CDTF">2005-02-25T19:46:41Z</dcterms:created>
  <dcterms:modified xsi:type="dcterms:W3CDTF">2013-11-01T13:24:07Z</dcterms:modified>
</cp:coreProperties>
</file>