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256" r:id="rId2"/>
    <p:sldId id="547" r:id="rId3"/>
    <p:sldId id="548" r:id="rId4"/>
    <p:sldId id="54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554" r:id="rId16"/>
    <p:sldId id="555" r:id="rId17"/>
    <p:sldId id="556" r:id="rId18"/>
    <p:sldId id="557" r:id="rId19"/>
    <p:sldId id="594" r:id="rId20"/>
    <p:sldId id="550" r:id="rId21"/>
    <p:sldId id="274" r:id="rId22"/>
    <p:sldId id="271" r:id="rId23"/>
    <p:sldId id="273" r:id="rId24"/>
    <p:sldId id="276" r:id="rId25"/>
    <p:sldId id="277" r:id="rId26"/>
    <p:sldId id="275" r:id="rId27"/>
    <p:sldId id="278" r:id="rId28"/>
    <p:sldId id="551" r:id="rId29"/>
    <p:sldId id="552" r:id="rId30"/>
    <p:sldId id="553" r:id="rId31"/>
    <p:sldId id="558" r:id="rId32"/>
    <p:sldId id="559" r:id="rId33"/>
    <p:sldId id="560" r:id="rId34"/>
    <p:sldId id="561" r:id="rId35"/>
    <p:sldId id="562" r:id="rId36"/>
    <p:sldId id="563" r:id="rId37"/>
    <p:sldId id="272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86" r:id="rId48"/>
    <p:sldId id="587" r:id="rId49"/>
    <p:sldId id="588" r:id="rId50"/>
    <p:sldId id="589" r:id="rId51"/>
    <p:sldId id="590" r:id="rId52"/>
    <p:sldId id="591" r:id="rId53"/>
    <p:sldId id="592" r:id="rId54"/>
    <p:sldId id="593" r:id="rId55"/>
    <p:sldId id="584" r:id="rId56"/>
  </p:sldIdLst>
  <p:sldSz cx="9144000" cy="6858000" type="screen4x3"/>
  <p:notesSz cx="6997700" cy="9283700"/>
  <p:embeddedFontLst>
    <p:embeddedFont>
      <p:font typeface="Arial Narrow" panose="020B0606020202030204" pitchFamily="34" charset="0"/>
      <p:regular r:id="rId59"/>
      <p:bold r:id="rId60"/>
      <p:italic r:id="rId61"/>
      <p:boldItalic r:id="rId62"/>
    </p:embeddedFont>
    <p:embeddedFont>
      <p:font typeface="Gill Sans MT" panose="020B0502020104020203" pitchFamily="34" charset="0"/>
      <p:regular r:id="rId63"/>
      <p:bold r:id="rId64"/>
      <p:italic r:id="rId65"/>
      <p:boldItalic r:id="rId66"/>
    </p:embeddedFont>
    <p:embeddedFont>
      <p:font typeface="Tahoma" panose="020B0604030504040204" pitchFamily="34" charset="0"/>
      <p:regular r:id="rId67"/>
      <p:bold r:id="rId68"/>
    </p:embeddedFont>
  </p:embeddedFontLst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B2B2B2"/>
    <a:srgbClr val="CC0000"/>
    <a:srgbClr val="660066"/>
    <a:srgbClr val="66CCFF"/>
    <a:srgbClr val="990000"/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2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022" y="-7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1869AE-22F1-4DBA-A8D4-C5C1978435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047BD62-4ED9-470B-AE1F-F83F8AEC67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BDB9C10-6AA2-4378-B703-C6296D35E1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C169CD2-53B2-4B8D-9BC0-34646466C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5D0E5EA4-8CFF-405E-BE45-2447AF7E4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C25EF3-94C2-4E19-A137-E546D4F9F2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ADB197-A41C-4355-B365-A05DC9C142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125C249-47AF-4CFF-A152-B59295E9C2B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045F1C8-8B0E-4FC6-9E74-B926F2ECC4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F8213D1-F556-4918-8973-5919FD479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F1322E8-598C-4C27-8E3C-75A72F402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79BA574A-B0C0-47E2-A123-D07C1E6E1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BF5DB4-852E-4130-ABF5-9A2AA165D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2236C8-906F-41F4-8F5B-9D0475B1BA33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B497542-B448-4036-9304-8E4480E0DB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C09E62F-5D35-48BF-AEC9-D435E7EA8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B36E5E6-D781-4F7A-A5E0-163AFCA40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31C9D4-A65F-4A43-97AB-61C8154CA1D9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0F870CF-7D4E-4362-B733-0A854FF66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9900627-1966-421D-B92D-AF7433F33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C6F36FA-7784-4B5D-A68E-FE060A99F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BD2E7-2C75-421B-8729-90EDB48D7700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7287833-DD59-423B-B88F-485EE62EED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364C821-20F7-44E9-9098-59416ED2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BC4F575-C532-46EC-A9A6-C89FC2BEA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0A3379-F059-49AB-8535-6A86B500185B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76E8D1D-6B7E-4314-9BEE-C762D3B7F2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BBDDA05-D862-4617-98DD-4A96EB23F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45CCFF7-ED54-44F9-BB85-2B7B4408E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52E681-2DD9-454B-B04A-4EB533ABE0F8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3A82967-D9AB-49EF-978E-F291441009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5B6448F-9B72-426B-A05C-68342920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FCBB421-9BC3-43D3-B341-08C2C18D0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7550A6-0A67-441E-B70E-546544BB9288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26E101C-2C5A-40CD-91FB-64EA66B25C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C9DBE58-28EF-4907-AEDC-EA7D072A0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BEFA981-A049-4E1E-B9E3-021868C99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12E337-4ADA-4ADA-940E-8586590608CC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2B5ADAC-24BB-4D5A-943C-5566CB15DA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517E53F-2A0D-4A4F-A595-8E0A103A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F412280-00A6-425F-BD40-997923895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E2B761-A89A-4BF9-B5F9-99681C314462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A921BA3-B773-4C89-AE38-A45AB7E852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5D4430B-FF72-4BE5-A1F4-9EE74521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4AF1EF7-F3C1-40BF-B7A5-62911B69F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69B8AA-7C34-4143-96F9-BEB7E6053CBC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92F704-61C5-42CC-9D0E-55D6D6830B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88E3BA6-82B3-4A9A-95F2-6C84303E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B11D831-D84C-4963-AC23-327098203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AE85A2-F8B0-4D67-9923-B4AB423CA1FA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996AE40-8914-44CF-8E1B-0AD1E169BF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2F5763D-F5AC-45BB-80F7-A0E8F4665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4D11EF1-BEC8-44D8-808E-2F4C0CFC5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657EA0-D4CB-4F5B-9016-1B1745B76C16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282DC57-09BD-48B3-98A9-7AF8A993FD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F8193AD-1B0D-4D82-B13A-F5177E9D0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9B8FFE1-A7E0-4F22-B862-80DDE36EC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4DB7F5-19B3-475C-99AC-84B8DA7F390B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2D4A97D-EB49-4B68-97D9-A05FC4F914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BFDA8F5-39DC-4947-A239-97C10FBA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692E3B4-513F-414E-B8BD-142205349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ECC5EB-644B-48B0-AB49-4CCD754070AA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0C4AD2A-4421-4196-B446-484D0252B7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AF157FA-D44B-4777-9B14-B60D2FFAC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1920907-9435-432F-9A27-C96AD0AE2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ECDF21-D4E0-4416-848B-8117D0328815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C27953B-FE4D-4BFB-949E-47BC072450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FBFD39E-B07E-417E-A92F-142F54E1A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76A6A37-4301-465A-829E-CF16B74BC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E2ABA3-42B7-4533-A3C2-87645D7FEA5B}" type="slidenum">
              <a:rPr kumimoji="0" lang="en-US" altLang="en-US" smtClean="0"/>
              <a:pPr>
                <a:spcBef>
                  <a:spcPct val="0"/>
                </a:spcBef>
              </a:pPr>
              <a:t>41</a:t>
            </a:fld>
            <a:endParaRPr kumimoji="0"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EBC6D67-08A4-415E-A5E6-C9D4DDF164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4F6E18A-7869-4A23-905E-C645FDE0C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A2B74C3-6671-4B40-83F7-79C23881A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597528-0FB1-4EB8-B2C3-A8F80E291022}" type="slidenum">
              <a:rPr kumimoji="0" lang="en-US" altLang="en-US" smtClean="0"/>
              <a:pPr>
                <a:spcBef>
                  <a:spcPct val="0"/>
                </a:spcBef>
              </a:pPr>
              <a:t>42</a:t>
            </a:fld>
            <a:endParaRPr kumimoji="0"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9B32BCC-AF77-4584-BA9D-E6D04C01D5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49F792F-6E38-4927-A08B-8CC34A1E0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E1FBCD8-97CC-4AC2-99F8-9054077F1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A54974-6FC3-4C48-8B15-4E95C15C6E0D}" type="slidenum">
              <a:rPr kumimoji="0" lang="en-US" altLang="en-US" smtClean="0"/>
              <a:pPr>
                <a:spcBef>
                  <a:spcPct val="0"/>
                </a:spcBef>
              </a:pPr>
              <a:t>43</a:t>
            </a:fld>
            <a:endParaRPr kumimoji="0"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69773EE-C695-4C7D-ABE8-A9733F96DD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F55F18B-25F2-4600-8038-DEAD3A20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0E4943F-5E8D-49D9-A4C8-06F45F73E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041FD4-8F64-48D7-A351-380A688F4879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C175D81-83E0-4762-92CB-51E4E858DD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789503D-43B8-4475-A591-802312F9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2B3338BC-4D20-4AE2-9680-CCD906AED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983B7C-6FE9-4AEC-A4BD-3D1187219676}" type="slidenum">
              <a:rPr kumimoji="0" lang="en-US" altLang="en-US" smtClean="0"/>
              <a:pPr>
                <a:spcBef>
                  <a:spcPct val="0"/>
                </a:spcBef>
              </a:pPr>
              <a:t>45</a:t>
            </a:fld>
            <a:endParaRPr kumimoji="0"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357C401-89D0-470D-9848-5156385AFB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0E59C8D-5594-48B2-B397-E89F7C56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6808591-FB39-4FC6-86FC-FCED340BF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61E73B-1E29-400F-9799-1D7469A3A55C}" type="slidenum">
              <a:rPr kumimoji="0" lang="en-US" altLang="en-US" smtClean="0"/>
              <a:pPr>
                <a:spcBef>
                  <a:spcPct val="0"/>
                </a:spcBef>
              </a:pPr>
              <a:t>46</a:t>
            </a:fld>
            <a:endParaRPr kumimoji="0"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C39265F-5E18-41F7-AB69-2858BEF9F0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436E390-4D4D-442E-9162-8E2254C49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F3C9E66-118B-4B2C-ADD1-2C2D3079A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3A0644-1246-44C8-8AC2-68A71DEC74DA}" type="slidenum">
              <a:rPr kumimoji="0" lang="en-US" altLang="en-US" smtClean="0"/>
              <a:pPr>
                <a:spcBef>
                  <a:spcPct val="0"/>
                </a:spcBef>
              </a:pPr>
              <a:t>47</a:t>
            </a:fld>
            <a:endParaRPr kumimoji="0"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092B201-CDEE-4448-8532-EFDC06C967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ED5D274-BCEA-4212-AFF9-F4FC34D87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E70E02B-DE19-4A50-8664-9BDF1AFBA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82860C-4D88-4D3F-84DA-58BBC2D2B51A}" type="slidenum">
              <a:rPr kumimoji="0" lang="en-US" altLang="en-US" smtClean="0"/>
              <a:pPr>
                <a:spcBef>
                  <a:spcPct val="0"/>
                </a:spcBef>
              </a:pPr>
              <a:t>48</a:t>
            </a:fld>
            <a:endParaRPr kumimoji="0"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801FE0A-BA95-403D-9BB8-0F7A12D299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382BFA4-EA3C-42A5-807B-8F087FD27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969CC5A-4454-4287-A83A-BE3D496A9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30E38E-D591-4D8A-93AA-6B7C2A0B514F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298EB6B-D355-4AA2-A0B5-3501B6BB60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C19ACD1-9889-4CAC-9D18-1152CBBBC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B2CCB04-FC07-4FD8-AC0D-1CB948E71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B3A733-C141-4A30-8BD6-3E7812F23640}" type="slidenum">
              <a:rPr kumimoji="0" lang="en-US" altLang="en-US" smtClean="0"/>
              <a:pPr>
                <a:spcBef>
                  <a:spcPct val="0"/>
                </a:spcBef>
              </a:pPr>
              <a:t>49</a:t>
            </a:fld>
            <a:endParaRPr kumimoji="0"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69E8A7C-4F02-4ECB-95E7-82A4D569B9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8D1F403-5BC2-4EE8-8A1B-95A65AFC1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69C2AFB-94A6-4D56-9731-848D787AD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373575-AB19-4C71-B61B-FDB2E164AA44}" type="slidenum">
              <a:rPr kumimoji="0" lang="en-US" altLang="en-US" smtClean="0"/>
              <a:pPr>
                <a:spcBef>
                  <a:spcPct val="0"/>
                </a:spcBef>
              </a:pPr>
              <a:t>50</a:t>
            </a:fld>
            <a:endParaRPr kumimoji="0"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FB10147-1DBC-44A3-AB38-B42B16C834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886D547-EC4C-4C6C-B907-415C73C93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85AC309-2928-4440-9F1C-BFD828843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B1852F-DE8F-4070-A328-1E3D5A38FBA4}" type="slidenum">
              <a:rPr kumimoji="0" lang="en-US" altLang="en-US" smtClean="0"/>
              <a:pPr>
                <a:spcBef>
                  <a:spcPct val="0"/>
                </a:spcBef>
              </a:pPr>
              <a:t>51</a:t>
            </a:fld>
            <a:endParaRPr kumimoji="0"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6D37A7E-7684-472F-B9AC-779CEBB3F2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DBF8151-1B4D-4456-8FB9-043E5C7E9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07DC911-480A-46B0-BAC3-82415F5DB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16C851-6D75-4CB2-B2E5-DC0A508F644D}" type="slidenum">
              <a:rPr kumimoji="0" lang="en-US" altLang="en-US" smtClean="0"/>
              <a:pPr>
                <a:spcBef>
                  <a:spcPct val="0"/>
                </a:spcBef>
              </a:pPr>
              <a:t>52</a:t>
            </a:fld>
            <a:endParaRPr kumimoji="0"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2ECDF9B-0040-4694-B0C9-16445798B7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07BF2025-1005-44DE-9CC9-A6664CDFE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FEFE498-33E6-4AE8-B2AE-E46B308A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5EAA23-6D9F-49BF-B4C2-9086D5534A60}" type="slidenum">
              <a:rPr kumimoji="0" lang="en-US" altLang="en-US" smtClean="0"/>
              <a:pPr>
                <a:spcBef>
                  <a:spcPct val="0"/>
                </a:spcBef>
              </a:pPr>
              <a:t>53</a:t>
            </a:fld>
            <a:endParaRPr kumimoji="0"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0332618-2BE9-4D4A-AF71-6B15284A9D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4318BDC-B10D-4D0D-BF2A-59AC219DD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28E17D8-3FF2-4E58-88A9-D7611AADD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3B687A-4166-47B0-878B-059FAB16794E}" type="slidenum">
              <a:rPr kumimoji="0" lang="en-US" altLang="en-US" smtClean="0"/>
              <a:pPr>
                <a:spcBef>
                  <a:spcPct val="0"/>
                </a:spcBef>
              </a:pPr>
              <a:t>54</a:t>
            </a:fld>
            <a:endParaRPr kumimoji="0"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869CACA-6445-4149-B8BC-30733CC7DA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9E5962C-08A2-41D9-BA3F-7EFE154F6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5C7C683-6775-4001-A499-46CEE47EC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2D9296-21D3-46E0-B7FD-BE502FB74EA2}" type="slidenum">
              <a:rPr kumimoji="0" lang="en-US" altLang="en-US" smtClean="0"/>
              <a:pPr>
                <a:spcBef>
                  <a:spcPct val="0"/>
                </a:spcBef>
              </a:pPr>
              <a:t>55</a:t>
            </a:fld>
            <a:endParaRPr kumimoji="0"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B343065-AEB7-42A2-9577-9B43EF5CEF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963F7F8-C594-418D-819A-46C3EB85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54DCD57-464F-43E0-B51D-B84780381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C06A3B-734B-4223-91D8-43E2D1FA4734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C04BDF5-851E-4C06-B6D0-AF035B392D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297E1DD-CDDC-4939-BC22-F39B273D4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7D11307-4F0C-4509-A956-D65259B81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317A19-967E-4819-8B6D-5B93A3C1DF10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E40713E-43B8-4C67-8791-57243817DB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BE06E66-FFD9-494E-AF3D-4C1C581D8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BCB2B4B-A83F-4E30-9CE1-A4F193A5E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8196F9-A51B-4082-B6C7-CC10CA31ACC9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E1447D1-85B3-4AC2-BDDA-ED78D09E9F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2379384-A821-477B-B2AB-F9B4083D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51D021A-B085-4330-8992-B42262946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4D155F-CA8B-4A44-BA58-5FD17CAF26F0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9F18166-9704-4E56-9837-D66E2B7309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4E0FEA6-A9E7-4BD9-BD5F-A71E059B9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01B11A-0A3E-4229-8675-B9589A87D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13F8B5-3454-4D2B-B1D3-87357583665F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33A1A92-056E-4B2F-8E03-82F0818B9A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31FBC47-C946-4D6C-A578-EBCC364C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7CF7331-5DA6-4F5E-BFA6-F65FE376A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52C45D-F90C-4F2E-B29C-D78D64738B33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1BF70DE-82A5-4439-8C1F-3D39DE304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3783CB4-DF5A-47BD-B43C-9AECB14CC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>
            <a:extLst>
              <a:ext uri="{FF2B5EF4-FFF2-40B4-BE49-F238E27FC236}">
                <a16:creationId xmlns:a16="http://schemas.microsoft.com/office/drawing/2014/main" id="{53897E15-E0E0-494E-A50E-C1B7FF61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21288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Line 1036">
            <a:extLst>
              <a:ext uri="{FF2B5EF4-FFF2-40B4-BE49-F238E27FC236}">
                <a16:creationId xmlns:a16="http://schemas.microsoft.com/office/drawing/2014/main" id="{1D1998E8-B9EE-4D88-AC07-0E5A2CBD4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188" y="4987925"/>
            <a:ext cx="2089150" cy="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" name="Rectangle 1026">
            <a:extLst/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3011" name="Rectangle 1027">
            <a:extLst/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9D1DA883-3251-40F2-9569-7131143AA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A91CF71-68AF-45CE-92F5-4EED8CEC8B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6910C12-CD05-4C9B-95E3-CCB5CDD2A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fld id="{F618AED2-5EF8-445C-9206-96DA0D9262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3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F13992-87B7-462F-B7B3-174BF6900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D35119-71B7-472B-864C-E77CFAA17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5BD894-3F3E-46F6-8D7C-4FD97529D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0197-39BC-4C8B-913B-D6E595A12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6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271EB1-A3DA-4498-AFCB-C6D31CB10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B87767-4AAD-4A14-835A-A5AB3E1FA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17845D-0FCD-45D4-88C0-9756E7E37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4FCEF-C2FF-48AB-BA92-30F35DE71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1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E4940B-99F9-4BA9-A5C0-72FFA9DFC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85422-2978-4392-B0D9-12A88984B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6DAF05-4F12-4A78-9684-F89858A81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DF734-CE4A-46F7-9886-7EB41D113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56CA78-BE75-40B1-B8A4-00D0E6C62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A1336-9DFD-4391-8CA5-07E96013E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74D5FF-11F9-44C1-A030-DC2CA81C4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60AAB-61F4-4AC9-9DBA-1BABFB466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9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B79EA-31A3-4725-BD09-E435FA8F3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9B999-DF35-4D90-975A-791BCDAA6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9B7D-7BD6-4C66-81AD-C81008779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822D7-D8A0-4A28-B2D0-46EE9EA22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C81343-8A2D-40BA-9254-CE4EE8EBF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0E88C2-8286-495A-B03C-930FA8B80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76C4B6-0D3C-49C1-849A-AF718147F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ED42C-6C56-4405-B1EB-B49CA9825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30652F-49CD-4B4C-934B-A70764FE6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5B65E4-3CA0-41A8-B21B-8D3401C84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2077F-13CE-40FC-855C-430120423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3DBFD-6F49-4518-9061-F91D6957A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A1D365-76FF-4C97-922D-21A331401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31729B-8887-4D69-B719-CC12D4B96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6F2BC5-E3CD-404E-AB3A-3488085C3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12B1-98D4-41E7-97B3-CAD63B8DE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542CD-1E52-46CF-B934-ED10D2FD0D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3A663-5861-4F10-B480-96D32A5C5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7FF5B-D145-4B0B-9F0B-337B41358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759F-9612-4192-A57F-0F9A1B37B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4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4E55A-8D53-45D0-BD28-7AEBEF19F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0D89A-41D3-419F-A2FB-3F77437BE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0D4F4-B9DD-437B-9607-E6C41AD2A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F8F72-CF01-42DA-B6A5-BE4BE32DE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153A55-0E0F-4D52-8B64-17E501C3C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F1503B-EB2F-424C-A1D5-D0A37FCE2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B3DBDC8-F2CA-4042-94BA-0543AD662A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96969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762A4B6-3EAF-4E87-98BC-526C90BBA1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96969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1B0FDB0D-8642-46EF-9855-435E86E197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96969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832626-26A4-4371-87CE-772B6113A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F0F4EB7-00CD-4BDE-89FD-398F7D6A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12906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800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4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"/>
        <a:defRPr kumimoji="1"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s"/>
        <a:defRPr kumimoji="1"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 "/>
        <a:defRPr kumimoji="1"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F4B9C53-F45B-4A89-BA3C-F6BBCAA763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8077200" cy="1143000"/>
          </a:xfrm>
        </p:spPr>
        <p:txBody>
          <a:bodyPr/>
          <a:lstStyle/>
          <a:p>
            <a:r>
              <a:rPr lang="en-US" altLang="en-US" sz="3200"/>
              <a:t>Transactions and Concurrency</a:t>
            </a:r>
          </a:p>
        </p:txBody>
      </p:sp>
      <p:sp>
        <p:nvSpPr>
          <p:cNvPr id="5123" name="Text Box 8">
            <a:extLst>
              <a:ext uri="{FF2B5EF4-FFF2-40B4-BE49-F238E27FC236}">
                <a16:creationId xmlns:a16="http://schemas.microsoft.com/office/drawing/2014/main" id="{E479DAB3-D627-4E68-A459-7C1D71E0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6741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Some slide content derived from Ramakrishnan &amp; Gehrke</a:t>
            </a:r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14313637-4D90-4DA1-9AC1-FD6FD3674B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5880AA8-7F28-4E6B-9931-74114E6A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FF0243B-39F5-4039-B4EE-CF46B446829C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A3D8EEA-1B52-4035-A27E-8D1EB0C6B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altLang="en-US"/>
              <a:t>Fixing the Problem by Using Transactions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F79EFE4-4728-47BB-B06B-DA1117D94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we group Sally’s statements </a:t>
            </a:r>
            <a:r>
              <a:rPr lang="en-US" altLang="en-US">
                <a:solidFill>
                  <a:srgbClr val="FF3300"/>
                </a:solidFill>
              </a:rPr>
              <a:t>(max)(min)</a:t>
            </a:r>
            <a:r>
              <a:rPr lang="en-US" altLang="en-US"/>
              <a:t> into one transaction, then she cannot see this inconsistency.</a:t>
            </a:r>
          </a:p>
          <a:p>
            <a:r>
              <a:rPr lang="en-US" altLang="en-US"/>
              <a:t>She sees Joe’s prices at some fixed time.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Either before or after he changes prices, or in the middle, but the MAX and MIN are computed from the same prices.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04423799-8AD2-4655-82EC-64CC5D8E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91D2AF4-8818-4613-95E1-8A1C7F508ECD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784EF6D-1498-427F-B585-FA4F5917E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Problem: Rollback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9CAC048-7B48-49F9-BC68-91FE927C5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Suppose Joe executes </a:t>
            </a:r>
            <a:r>
              <a:rPr lang="en-US" altLang="en-US">
                <a:solidFill>
                  <a:srgbClr val="FF3300"/>
                </a:solidFill>
              </a:rPr>
              <a:t>(del)(ins)</a:t>
            </a:r>
            <a:r>
              <a:rPr lang="en-US" altLang="en-US"/>
              <a:t>, not as a transaction, but after executing these statements, thinks better of it and issues a ROLLBACK statement.</a:t>
            </a:r>
          </a:p>
          <a:p>
            <a:r>
              <a:rPr lang="en-US" altLang="en-US"/>
              <a:t>If Sally executes her statements after </a:t>
            </a:r>
            <a:r>
              <a:rPr lang="en-US" altLang="en-US">
                <a:solidFill>
                  <a:srgbClr val="FF3300"/>
                </a:solidFill>
              </a:rPr>
              <a:t>(ins)</a:t>
            </a:r>
            <a:r>
              <a:rPr lang="en-US" altLang="en-US"/>
              <a:t> but before the rollback, she sees a value, 3.50, that never existed in the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401EBC82-AA94-4B17-96CE-9B289948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644C848-E9B2-4B1C-AA4B-27C311957B2C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7989BE0-4F4C-4C63-8BD7-BCACB6847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91508DC-A1FE-4486-9D57-86F4E0C54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Joe executes </a:t>
            </a:r>
            <a:r>
              <a:rPr lang="en-US" altLang="en-US">
                <a:solidFill>
                  <a:srgbClr val="FF3300"/>
                </a:solidFill>
              </a:rPr>
              <a:t>(del)(ins)</a:t>
            </a:r>
            <a:r>
              <a:rPr lang="en-US" altLang="en-US"/>
              <a:t> as a transaction, its effect cannot be seen by others until the transaction executes COMMIT.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the transaction executes ROLLBACK instead, then its effects can </a:t>
            </a:r>
            <a:r>
              <a:rPr lang="en-US" altLang="en-US" i="1">
                <a:ea typeface="ＭＳ Ｐゴシック" panose="020B0600070205080204" pitchFamily="34" charset="-128"/>
              </a:rPr>
              <a:t>never</a:t>
            </a:r>
            <a:r>
              <a:rPr lang="en-US" altLang="en-US">
                <a:ea typeface="ＭＳ Ｐゴシック" panose="020B0600070205080204" pitchFamily="34" charset="-128"/>
              </a:rPr>
              <a:t>  be seen.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F55299E9-651B-482E-9EDB-9CD84AC6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D23DD25-74BB-4028-A90B-53C4DC56626A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BECD44F-E7C5-4D35-8CAB-5E5909559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COMMIT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EAC5E13-2825-4379-8DD6-74038A1BC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/>
              <a:t>The SQL statement COMMIT causes a transaction to complete.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It’s database modifications are now permanent in the database.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893687F-FFF8-4469-AB39-9A1F233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ED0110B-B779-4EE8-AD00-0A49E0836773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01F8EBE-660D-4805-B3BD-1BA5C1F8F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ROLLBACK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C4612C0-3F77-4939-BA82-7F1C3FCB7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343400"/>
          </a:xfrm>
        </p:spPr>
        <p:txBody>
          <a:bodyPr/>
          <a:lstStyle/>
          <a:p>
            <a:r>
              <a:rPr lang="en-US" altLang="en-US"/>
              <a:t>The SQL statement ROLLBACK also causes the transaction to end, but by </a:t>
            </a:r>
            <a:r>
              <a:rPr lang="en-US" altLang="en-US" i="1">
                <a:solidFill>
                  <a:srgbClr val="FF0066"/>
                </a:solidFill>
              </a:rPr>
              <a:t>aborting</a:t>
            </a:r>
            <a:r>
              <a:rPr lang="en-US" altLang="en-US"/>
              <a:t>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effects on the database.</a:t>
            </a:r>
          </a:p>
          <a:p>
            <a:r>
              <a:rPr lang="en-US" altLang="en-US"/>
              <a:t>Failures like division by 0 or a constraint violation can also cause rollback, even if the programmer does not request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832A8A9-892C-4E73-AAF4-0B1C5E0B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EDFF687-4E6C-4317-BF57-5E0CB8BE08C8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C6A536E-4ACF-4357-9739-0C3B67F4F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Atomicity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84209A9-C351-4C45-8C88-1A11A2DA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Problems can also occur if a crash occurs in the middle of executing a transaction: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Need to guarantee that the write to </a:t>
            </a:r>
            <a:r>
              <a:rPr lang="en-US" altLang="en-US">
                <a:solidFill>
                  <a:srgbClr val="006699"/>
                </a:solidFill>
              </a:rPr>
              <a:t>X</a:t>
            </a:r>
            <a:r>
              <a:rPr lang="en-US" altLang="en-US"/>
              <a:t> does not persist (</a:t>
            </a:r>
            <a:r>
              <a:rPr lang="en-US" altLang="en-US">
                <a:solidFill>
                  <a:srgbClr val="990000"/>
                </a:solidFill>
              </a:rPr>
              <a:t>ABORT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Default assumption if a transaction doesn’t commit</a:t>
            </a:r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B0524A8A-6646-400B-A113-C446AA30CFC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46363"/>
            <a:ext cx="4784725" cy="2282825"/>
            <a:chOff x="912" y="1247"/>
            <a:chExt cx="3014" cy="1438"/>
          </a:xfrm>
        </p:grpSpPr>
        <p:sp>
          <p:nvSpPr>
            <p:cNvPr id="23558" name="Text Box 5">
              <a:extLst>
                <a:ext uri="{FF2B5EF4-FFF2-40B4-BE49-F238E27FC236}">
                  <a16:creationId xmlns:a16="http://schemas.microsoft.com/office/drawing/2014/main" id="{EE0BB325-BD88-4FAB-B4F2-5BFD8867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47"/>
              <a:ext cx="1541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6699"/>
                  </a:solidFill>
                </a:rPr>
                <a:t>Transfer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</a:rPr>
                <a:t>read(X.bal)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</a:rPr>
                <a:t>read(Y.bal)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</a:rPr>
                <a:t>X.bal= X.bal-$100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solidFill>
                  <a:srgbClr val="990000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</a:rPr>
                <a:t>Y.bal= Y.bal+$100</a:t>
              </a:r>
            </a:p>
          </p:txBody>
        </p:sp>
        <p:grpSp>
          <p:nvGrpSpPr>
            <p:cNvPr id="23559" name="Group 6">
              <a:extLst>
                <a:ext uri="{FF2B5EF4-FFF2-40B4-BE49-F238E27FC236}">
                  <a16:creationId xmlns:a16="http://schemas.microsoft.com/office/drawing/2014/main" id="{41904FF6-8842-4E80-97C1-D932E4AC0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063"/>
              <a:ext cx="3014" cy="337"/>
              <a:chOff x="912" y="2063"/>
              <a:chExt cx="3014" cy="337"/>
            </a:xfrm>
          </p:grpSpPr>
          <p:sp>
            <p:nvSpPr>
              <p:cNvPr id="23560" name="Text Box 7">
                <a:extLst>
                  <a:ext uri="{FF2B5EF4-FFF2-40B4-BE49-F238E27FC236}">
                    <a16:creationId xmlns:a16="http://schemas.microsoft.com/office/drawing/2014/main" id="{3FB07F69-F6F1-4D26-A28B-ECDF1DF28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63"/>
                <a:ext cx="7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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s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rgbClr val="CC0000"/>
                    </a:solidFill>
                  </a:rPr>
                  <a:t>CRASH</a:t>
                </a:r>
              </a:p>
            </p:txBody>
          </p:sp>
          <p:sp>
            <p:nvSpPr>
              <p:cNvPr id="23561" name="Freeform 8">
                <a:extLst>
                  <a:ext uri="{FF2B5EF4-FFF2-40B4-BE49-F238E27FC236}">
                    <a16:creationId xmlns:a16="http://schemas.microsoft.com/office/drawing/2014/main" id="{E01257E3-EF10-4063-89F0-6C3FCEF99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208"/>
                <a:ext cx="2102" cy="192"/>
              </a:xfrm>
              <a:custGeom>
                <a:avLst/>
                <a:gdLst>
                  <a:gd name="T0" fmla="*/ 0 w 2102"/>
                  <a:gd name="T1" fmla="*/ 0 h 192"/>
                  <a:gd name="T2" fmla="*/ 288 w 2102"/>
                  <a:gd name="T3" fmla="*/ 144 h 192"/>
                  <a:gd name="T4" fmla="*/ 528 w 2102"/>
                  <a:gd name="T5" fmla="*/ 48 h 192"/>
                  <a:gd name="T6" fmla="*/ 672 w 2102"/>
                  <a:gd name="T7" fmla="*/ 144 h 192"/>
                  <a:gd name="T8" fmla="*/ 816 w 2102"/>
                  <a:gd name="T9" fmla="*/ 0 h 192"/>
                  <a:gd name="T10" fmla="*/ 1200 w 2102"/>
                  <a:gd name="T11" fmla="*/ 192 h 192"/>
                  <a:gd name="T12" fmla="*/ 1248 w 2102"/>
                  <a:gd name="T13" fmla="*/ 48 h 192"/>
                  <a:gd name="T14" fmla="*/ 1584 w 2102"/>
                  <a:gd name="T15" fmla="*/ 192 h 192"/>
                  <a:gd name="T16" fmla="*/ 1584 w 2102"/>
                  <a:gd name="T17" fmla="*/ 0 h 192"/>
                  <a:gd name="T18" fmla="*/ 1802 w 2102"/>
                  <a:gd name="T19" fmla="*/ 67 h 192"/>
                  <a:gd name="T20" fmla="*/ 1869 w 2102"/>
                  <a:gd name="T21" fmla="*/ 90 h 192"/>
                  <a:gd name="T22" fmla="*/ 2102 w 2102"/>
                  <a:gd name="T23" fmla="*/ 190 h 192"/>
                  <a:gd name="T24" fmla="*/ 2064 w 2102"/>
                  <a:gd name="T25" fmla="*/ 96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02" h="192">
                    <a:moveTo>
                      <a:pt x="0" y="0"/>
                    </a:moveTo>
                    <a:lnTo>
                      <a:pt x="288" y="144"/>
                    </a:lnTo>
                    <a:lnTo>
                      <a:pt x="528" y="48"/>
                    </a:lnTo>
                    <a:lnTo>
                      <a:pt x="672" y="144"/>
                    </a:lnTo>
                    <a:lnTo>
                      <a:pt x="816" y="0"/>
                    </a:lnTo>
                    <a:lnTo>
                      <a:pt x="1200" y="192"/>
                    </a:lnTo>
                    <a:lnTo>
                      <a:pt x="1248" y="48"/>
                    </a:lnTo>
                    <a:lnTo>
                      <a:pt x="1584" y="192"/>
                    </a:lnTo>
                    <a:lnTo>
                      <a:pt x="1584" y="0"/>
                    </a:lnTo>
                    <a:cubicBezTo>
                      <a:pt x="1657" y="22"/>
                      <a:pt x="1730" y="43"/>
                      <a:pt x="1802" y="67"/>
                    </a:cubicBezTo>
                    <a:cubicBezTo>
                      <a:pt x="1824" y="75"/>
                      <a:pt x="1849" y="78"/>
                      <a:pt x="1869" y="90"/>
                    </a:cubicBezTo>
                    <a:cubicBezTo>
                      <a:pt x="1926" y="124"/>
                      <a:pt x="2037" y="190"/>
                      <a:pt x="2102" y="190"/>
                    </a:cubicBezTo>
                    <a:lnTo>
                      <a:pt x="2064" y="96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FBDE0548-BDE3-4462-AECD-E8BCC955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8AE474-DAE1-40AA-B987-E303C757B4F8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1B9DEB2-5B68-4289-A4F4-E5AF53A08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Transactions in SQL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97F23F-7CA5-4E6C-A3E0-C7A99B0DF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transaction begins when any SQL statement that queries the db begins.</a:t>
            </a:r>
          </a:p>
          <a:p>
            <a:r>
              <a:rPr lang="en-US" altLang="en-US" sz="2400"/>
              <a:t>To end a transaction, the user issues a </a:t>
            </a:r>
            <a:r>
              <a:rPr lang="en-US" altLang="en-US" sz="2400">
                <a:solidFill>
                  <a:srgbClr val="990000"/>
                </a:solidFill>
              </a:rPr>
              <a:t>COMMIT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rgbClr val="990000"/>
                </a:solidFill>
              </a:rPr>
              <a:t>ROLLBACK</a:t>
            </a:r>
            <a:r>
              <a:rPr lang="en-US" altLang="en-US" sz="2400"/>
              <a:t> statement.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229490FC-A888-4963-A0EB-2E7E1D1B9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76600"/>
            <a:ext cx="479425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0" lang="en-US" altLang="en-US" sz="2400">
                <a:solidFill>
                  <a:srgbClr val="006699"/>
                </a:solidFill>
              </a:rPr>
              <a:t>Transfer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 SET balance = balance -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 WHERE account#= ‘1234’;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 SET balance = balance +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 WHERE account#= ‘5678’;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COMMIT;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D2B55C81-37C5-4965-BCAB-9387E7D7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1BBEDFE-1BA1-4D2D-82F1-B483C8198DFD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8F62F94-934C-4A9B-A39B-6A5567077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219075"/>
            <a:ext cx="7772400" cy="1143000"/>
          </a:xfrm>
        </p:spPr>
        <p:txBody>
          <a:bodyPr/>
          <a:lstStyle/>
          <a:p>
            <a:r>
              <a:rPr lang="en-US" altLang="en-US"/>
              <a:t>Read-Only Transactions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10E07DD-43CB-42C7-9A41-D32C85B6A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574800"/>
            <a:ext cx="7772400" cy="4114800"/>
          </a:xfrm>
        </p:spPr>
        <p:txBody>
          <a:bodyPr/>
          <a:lstStyle/>
          <a:p>
            <a:r>
              <a:rPr lang="en-US" altLang="en-US"/>
              <a:t>When a transaction only reads information, we have more freedom to let the transaction execute in parallel with other transactions.	</a:t>
            </a:r>
          </a:p>
          <a:p>
            <a:r>
              <a:rPr lang="en-US" altLang="en-US"/>
              <a:t>We signal this to the system by stating: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041E80A1-DB1B-405B-BE98-874740DA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3617913"/>
            <a:ext cx="477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SET TRANSACTION READ ONLY;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SELECT * FROM Accounts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WHERE account#=‘1234’;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AB1D085-E5C0-411A-AD04-CB3D8104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9F6C141-8FC4-41A9-9468-318A0763C5AF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E2927B-7D96-4F98-86D8-EE8AE5174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Read-Write Transactions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92F4808-8953-40E8-BED1-D944D5F27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we state “read-only”, then the transaction cannot perform any updates.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Instead, we must specify that the transaction may update (the default):</a:t>
            </a:r>
          </a:p>
          <a:p>
            <a:endParaRPr lang="en-US" altLang="en-US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C61DE170-0DBB-48BC-9069-C570B9A5F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2505075"/>
            <a:ext cx="46958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SET TRANSACTION </a:t>
            </a:r>
            <a:r>
              <a:rPr kumimoji="0" lang="en-US" altLang="en-US" sz="2400">
                <a:solidFill>
                  <a:srgbClr val="FF0000"/>
                </a:solidFill>
              </a:rPr>
              <a:t>READ ONLY</a:t>
            </a:r>
            <a:r>
              <a:rPr kumimoji="0" lang="en-US" altLang="en-US" sz="2400">
                <a:solidFill>
                  <a:srgbClr val="990000"/>
                </a:solidFill>
              </a:rPr>
              <a:t>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SET balance = balance -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WHERE account#= ‘1234’; ...</a:t>
            </a: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BF668EB4-71A3-4AC9-803C-492692B9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5095875"/>
            <a:ext cx="47942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SET TRANSACTION </a:t>
            </a:r>
            <a:r>
              <a:rPr kumimoji="0" lang="en-US" altLang="en-US" sz="2400">
                <a:solidFill>
                  <a:srgbClr val="FF0000"/>
                </a:solidFill>
              </a:rPr>
              <a:t>READ WRITE</a:t>
            </a:r>
            <a:r>
              <a:rPr kumimoji="0" lang="en-US" altLang="en-US" sz="2400">
                <a:solidFill>
                  <a:srgbClr val="990000"/>
                </a:solidFill>
              </a:rPr>
              <a:t>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set balance = balance -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</a:rPr>
              <a:t>where account#= ‘1234’; ...</a:t>
            </a: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94D42842-FD19-4439-8EB3-DBC0CA47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887663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ILLEGAL!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07C488DA-5A04-4149-A5EB-0A4C906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7479FF0-BD12-46BE-93B8-EBF9D2A9DAE4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8C0EC82-88BB-4EA3-9FDF-B1EE0B0FE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the Isolation Level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350C50B-D266-4FF7-98D0-249835AFD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Within a transaction, we can say:</a:t>
            </a:r>
          </a:p>
          <a:p>
            <a:pPr marL="609600" indent="-609600">
              <a:buFont typeface="Monotype Sorts" pitchFamily="-109" charset="2"/>
              <a:buNone/>
            </a:pPr>
            <a:r>
              <a:rPr lang="en-US" altLang="en-US"/>
              <a:t>SET TRANSACTION ISOLATION LEVEL </a:t>
            </a:r>
            <a:r>
              <a:rPr lang="en-US" altLang="en-US" i="1"/>
              <a:t>X</a:t>
            </a:r>
          </a:p>
          <a:p>
            <a:pPr marL="609600" indent="-609600">
              <a:buFont typeface="Monotype Sorts" pitchFamily="-109" charset="2"/>
              <a:buNone/>
            </a:pPr>
            <a:r>
              <a:rPr lang="en-US" altLang="en-US"/>
              <a:t>	where </a:t>
            </a:r>
            <a:r>
              <a:rPr lang="en-US" altLang="en-US" i="1"/>
              <a:t>X</a:t>
            </a:r>
            <a:r>
              <a:rPr lang="en-US" altLang="en-US"/>
              <a:t>  =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SERIALIZABLE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REPEATABLE READ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READ COMMITTED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READ UNCOMMITTED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C9210FF-AB1C-4DBF-907A-3D2570B7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1C2B616-9755-4389-B5D7-5363D69F18C8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4676D0C-07CA-4025-BC50-6A636826E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Queries to Updates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C76BC0-0EDB-48F8-A07B-E86044709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We’ve spent a lot of time talking about </a:t>
            </a:r>
            <a:r>
              <a:rPr lang="en-US" altLang="en-US" i="1"/>
              <a:t>querying</a:t>
            </a:r>
            <a:r>
              <a:rPr lang="en-US" altLang="en-US"/>
              <a:t> data</a:t>
            </a:r>
          </a:p>
          <a:p>
            <a:r>
              <a:rPr lang="en-US" altLang="en-US"/>
              <a:t>Yet updates are a really major part of many DBMS applications</a:t>
            </a:r>
          </a:p>
          <a:p>
            <a:pPr lvl="1"/>
            <a:r>
              <a:rPr lang="en-US" altLang="en-US"/>
              <a:t>Particularly important:  ensuring </a:t>
            </a:r>
            <a:r>
              <a:rPr lang="en-US" altLang="en-US">
                <a:solidFill>
                  <a:srgbClr val="990000"/>
                </a:solidFill>
              </a:rPr>
              <a:t>ACID</a:t>
            </a:r>
            <a:r>
              <a:rPr lang="en-US" altLang="en-US"/>
              <a:t> properties</a:t>
            </a:r>
          </a:p>
          <a:p>
            <a:pPr lvl="2"/>
            <a:r>
              <a:rPr lang="en-US" altLang="en-US">
                <a:solidFill>
                  <a:srgbClr val="990000"/>
                </a:solidFill>
              </a:rPr>
              <a:t>Atomicity</a:t>
            </a:r>
            <a:r>
              <a:rPr lang="en-US" altLang="en-US"/>
              <a:t>:  each operation looks atomic to the user</a:t>
            </a:r>
          </a:p>
          <a:p>
            <a:pPr lvl="2"/>
            <a:r>
              <a:rPr lang="en-US" altLang="en-US">
                <a:solidFill>
                  <a:srgbClr val="990000"/>
                </a:solidFill>
              </a:rPr>
              <a:t>Consistency</a:t>
            </a:r>
            <a:r>
              <a:rPr lang="en-US" altLang="en-US"/>
              <a:t>:  each operation in isolation keeps the database in a consistent state (this is the responsibility of the user)</a:t>
            </a:r>
          </a:p>
          <a:p>
            <a:pPr lvl="2"/>
            <a:r>
              <a:rPr lang="en-US" altLang="en-US">
                <a:solidFill>
                  <a:srgbClr val="990000"/>
                </a:solidFill>
              </a:rPr>
              <a:t>Isolation</a:t>
            </a:r>
            <a:r>
              <a:rPr lang="en-US" altLang="en-US"/>
              <a:t>:  should be able to understand what’s going on by considering each separate transaction independently</a:t>
            </a:r>
          </a:p>
          <a:p>
            <a:pPr lvl="2"/>
            <a:r>
              <a:rPr lang="en-US" altLang="en-US">
                <a:solidFill>
                  <a:srgbClr val="990000"/>
                </a:solidFill>
              </a:rPr>
              <a:t>Durability</a:t>
            </a:r>
            <a:r>
              <a:rPr lang="en-US" altLang="en-US"/>
              <a:t>:  updates stay in the DBMS!!!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4683278F-FB83-40B4-93DA-29FBAED8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B311622-DB7C-4A4D-91F1-66A7AA2CE71B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26BBF9E-F518-4126-B0F5-15EB70FDB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Concurrent Deposits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C303447-9756-4AD5-A187-AEB4A9F7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400"/>
              <a:t>This SQL update code is represented as a sequence of read and write operations on “data items” (which for now should be thought of as individual accounts):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where </a:t>
            </a:r>
            <a:r>
              <a:rPr lang="en-US" altLang="en-US" sz="2400">
                <a:solidFill>
                  <a:srgbClr val="006699"/>
                </a:solidFill>
              </a:rPr>
              <a:t>X</a:t>
            </a:r>
            <a:r>
              <a:rPr lang="en-US" altLang="en-US" sz="2400"/>
              <a:t> is the data item representing the account with account# 1234.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DEFDA90A-7204-41D3-A28C-25DDA043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3133725"/>
            <a:ext cx="5926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400">
                <a:solidFill>
                  <a:srgbClr val="006699"/>
                </a:solidFill>
              </a:rPr>
              <a:t>Deposit 1                          Deposit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read(X.bal)                        read(X.bal)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X.bal := X.bal + $50          X.bal:= X.bal + $10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write(X.bal)                       write(X.bal)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B4901EE-47EE-4EFD-AAAC-7BFCD4F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C9E1028-7E84-427A-B4E8-7B5D9E086B67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58BCA17-9E56-4302-99C8-85CDB6C3F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171450"/>
            <a:ext cx="9144000" cy="1143000"/>
          </a:xfrm>
        </p:spPr>
        <p:txBody>
          <a:bodyPr/>
          <a:lstStyle/>
          <a:p>
            <a:r>
              <a:rPr lang="en-US" altLang="en-US"/>
              <a:t>Isolation Level Is Personal Choice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DB787A-FDB3-460A-AEF5-DDA8149CB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/>
              <a:t>Your choice, e.g., run serializable, affects only how </a:t>
            </a:r>
            <a:r>
              <a:rPr lang="en-US" altLang="en-US" i="1"/>
              <a:t>you</a:t>
            </a:r>
            <a:r>
              <a:rPr lang="en-US" altLang="en-US"/>
              <a:t>  see the database, not how others see it.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If Joe Runs serializable, but Sally doesn’t, then Sally might see no prices for Joe’s Bar.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i.e., it looks to Sally as if she ran in the middle of Joe’s transaction.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EDF771A2-643B-4CD7-96FC-C870E4D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C0E60C7-7F04-49A7-BC2C-FAAC8B7F0463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66CCCDD-CDF1-4F1B-9D37-D1DDDBE33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Isolation Levels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C69121-F5D0-47CF-B587-6DC3F22E5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SQL defines four </a:t>
            </a:r>
            <a:r>
              <a:rPr lang="en-US" altLang="en-US" i="1">
                <a:solidFill>
                  <a:srgbClr val="FF0066"/>
                </a:solidFill>
              </a:rPr>
              <a:t>isolation levels</a:t>
            </a:r>
            <a:r>
              <a:rPr lang="en-US" altLang="en-US"/>
              <a:t>  = choices about what interactions are allowed by transactions that execute at about the same time.</a:t>
            </a:r>
          </a:p>
          <a:p>
            <a:r>
              <a:rPr lang="en-US" altLang="en-US"/>
              <a:t>How a DBMS implements these isolation levels is highly complex, and a typical DBMS provides its own options.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59D8332D-9CA4-462B-99A2-BB76178B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725F152-CF09-457A-8463-B5F84914BAD9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8951E25-8D97-41C4-BD1C-B46FD55CA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CC"/>
                </a:solidFill>
              </a:rPr>
              <a:t>1</a:t>
            </a:r>
            <a:r>
              <a:rPr lang="en-US" altLang="en-US"/>
              <a:t> Serializable Transactions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2111176-9283-410C-B7E5-0BEEEE17C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419600"/>
          </a:xfrm>
        </p:spPr>
        <p:txBody>
          <a:bodyPr/>
          <a:lstStyle/>
          <a:p>
            <a:r>
              <a:rPr lang="en-US" altLang="en-US"/>
              <a:t>If Sally = </a:t>
            </a:r>
            <a:r>
              <a:rPr lang="en-US" altLang="en-US">
                <a:solidFill>
                  <a:srgbClr val="FF3300"/>
                </a:solidFill>
              </a:rPr>
              <a:t>(max)(min)</a:t>
            </a:r>
            <a:r>
              <a:rPr lang="en-US" altLang="en-US"/>
              <a:t> and Joe = </a:t>
            </a:r>
            <a:r>
              <a:rPr lang="en-US" altLang="en-US">
                <a:solidFill>
                  <a:srgbClr val="FF3300"/>
                </a:solidFill>
              </a:rPr>
              <a:t>(del)(ins)</a:t>
            </a:r>
            <a:r>
              <a:rPr lang="en-US" altLang="en-US"/>
              <a:t> are each transactions, and Sally runs with isolation level SERIALIZABLE, then she will see the database either before or after Joe runs, but not in the middle.</a:t>
            </a:r>
          </a:p>
          <a:p>
            <a:r>
              <a:rPr lang="en-US" altLang="en-US"/>
              <a:t>It’s up to the DBMS vendor to figure out how to do that, e.g.: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True isolation in time.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 Joe’s old prices around to answer Sally’s queries.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111E25A8-F221-4BF2-AE76-4AC4025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6C46A43-8249-445E-A798-BFAF50704CA1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B7CB109-A4FD-4E79-941B-C245BA6A3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458200" cy="1143000"/>
          </a:xfrm>
        </p:spPr>
        <p:txBody>
          <a:bodyPr/>
          <a:lstStyle/>
          <a:p>
            <a:r>
              <a:rPr lang="en-US" altLang="en-US">
                <a:solidFill>
                  <a:srgbClr val="CC00CC"/>
                </a:solidFill>
              </a:rPr>
              <a:t>2 </a:t>
            </a:r>
            <a:r>
              <a:rPr lang="en-US" altLang="en-US"/>
              <a:t>Repeatable-Read Transactions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50820A8-6D0A-4B53-A871-2F84D64F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Requirement is like read-committed, plus: if data is read again, then everything seen the first time will be seen the second time.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the second and subsequent reads may see </a:t>
            </a:r>
            <a:r>
              <a:rPr lang="en-US" altLang="en-US" i="1">
                <a:ea typeface="ＭＳ Ｐゴシック" panose="020B0600070205080204" pitchFamily="34" charset="-128"/>
              </a:rPr>
              <a:t>more</a:t>
            </a:r>
            <a:r>
              <a:rPr lang="en-US" altLang="en-US">
                <a:ea typeface="ＭＳ Ｐゴシック" panose="020B0600070205080204" pitchFamily="34" charset="-128"/>
              </a:rPr>
              <a:t>  tuples as well.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99BBFD-8F72-409F-AD56-4361287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A4C7805-F6A0-422B-8572-2A2914A33674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BE93216-8B71-4833-AE9A-989799B40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Repeatable Read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323D108-C5B4-460D-A59D-A5D7343AC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Sally runs under REPEATABLE READ, and the order of execution is </a:t>
            </a:r>
            <a:r>
              <a:rPr lang="en-US" altLang="en-US">
                <a:solidFill>
                  <a:srgbClr val="FF3300"/>
                </a:solidFill>
              </a:rPr>
              <a:t>(max)(del)(ins)(min)</a:t>
            </a:r>
            <a:r>
              <a:rPr lang="en-US" altLang="en-US"/>
              <a:t>.</a:t>
            </a:r>
          </a:p>
          <a:p>
            <a:pPr lvl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(max)</a:t>
            </a:r>
            <a:r>
              <a:rPr lang="en-US" altLang="en-US">
                <a:ea typeface="ＭＳ Ｐゴシック" panose="020B0600070205080204" pitchFamily="34" charset="-128"/>
              </a:rPr>
              <a:t> sees prices 2.50 and 3.00.</a:t>
            </a:r>
          </a:p>
          <a:p>
            <a:pPr lvl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(min)</a:t>
            </a:r>
            <a:r>
              <a:rPr lang="en-US" altLang="en-US">
                <a:ea typeface="ＭＳ Ｐゴシック" panose="020B0600070205080204" pitchFamily="34" charset="-128"/>
              </a:rPr>
              <a:t> can see 3.50, but must also see 2.50 and 3.00, because they were seen on the earlier read by </a:t>
            </a:r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(max)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FD76CE71-11B6-4D33-8E7D-CF00389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9443EA3-59E0-422D-915B-AD693C676858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CC1FA96-E8D5-47D7-9A9D-85A2756F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266700"/>
            <a:ext cx="8001000" cy="1066800"/>
          </a:xfrm>
        </p:spPr>
        <p:txBody>
          <a:bodyPr/>
          <a:lstStyle/>
          <a:p>
            <a:r>
              <a:rPr lang="en-US" altLang="en-US">
                <a:solidFill>
                  <a:srgbClr val="CC00CC"/>
                </a:solidFill>
              </a:rPr>
              <a:t>3 </a:t>
            </a:r>
            <a:r>
              <a:rPr lang="en-US" altLang="en-US"/>
              <a:t>Read-Commited Transactions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07346CD-F8EA-4B77-879C-5C11862CB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Sally runs with isolation level READ COMMITTED, then she can see only committed data, but not necessarily the same data each time.</a:t>
            </a:r>
          </a:p>
          <a:p>
            <a:r>
              <a:rPr lang="en-US" altLang="en-US"/>
              <a:t>Example: Under READ COMMITTED, the interleaving </a:t>
            </a:r>
            <a:r>
              <a:rPr lang="en-US" altLang="en-US">
                <a:solidFill>
                  <a:srgbClr val="FF3300"/>
                </a:solidFill>
              </a:rPr>
              <a:t>(max)(del)(ins)(min)</a:t>
            </a:r>
            <a:r>
              <a:rPr lang="en-US" altLang="en-US"/>
              <a:t> is allowed, as long as Joe commits.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Sally sees MAX &lt; MIN.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35848382-D290-4D27-9383-A9DF0FAA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7D566B3-20E6-4298-A28B-94716A6A2442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DDE7B39-025A-4586-9C2D-FF15DF7E0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CC"/>
                </a:solidFill>
              </a:rPr>
              <a:t>4 </a:t>
            </a:r>
            <a:r>
              <a:rPr lang="en-US" altLang="en-US"/>
              <a:t>Read Uncommitted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4BA9641-C4C8-499D-856A-7ACAA6343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transaction running under READ UNCOMMITTED can see data in the database, even if it was written by a transaction that has not committed (and may never).</a:t>
            </a:r>
          </a:p>
          <a:p>
            <a:r>
              <a:rPr lang="en-US" altLang="en-US"/>
              <a:t>Example: If Sally runs under READ UNCOMMITTED, she could see a price 3.50 even if Joe later aborts.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2B51FD0B-51E9-4575-B51F-A49AF3AA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B58C533-400C-4D92-99A2-62B46E8C3773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D3AC3FA-C945-4E06-949D-14B695C1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“Bad” Concurrent Execution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513CCF0-BC08-4037-8993-1FD99F8FC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238250"/>
            <a:ext cx="8178800" cy="4457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400"/>
              <a:t>Only one “action” (e.g. a read or a write) can actually happen at a time, and we can interleave deposit operations in many ways: [Why this is </a:t>
            </a:r>
            <a:r>
              <a:rPr lang="en-US" altLang="en-US" sz="2400">
                <a:solidFill>
                  <a:srgbClr val="FF0000"/>
                </a:solidFill>
              </a:rPr>
              <a:t>bad</a:t>
            </a:r>
            <a:r>
              <a:rPr lang="en-US" altLang="en-US" sz="2400"/>
              <a:t>? This would have been fine if the accounts were different (i.e. one were X and one were Y), i.e., transactions were independent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926AC0FE-007D-4A5F-8D88-670956B4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3505200"/>
            <a:ext cx="59578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400">
                <a:solidFill>
                  <a:srgbClr val="006699"/>
                </a:solidFill>
              </a:rPr>
              <a:t>Deposit 1                          Deposit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read(X.bal)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read(X.bal)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X.bal := X.bal + $50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X.bal:= X.bal + $10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write(X.bal)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write(X.bal)</a:t>
            </a:r>
          </a:p>
        </p:txBody>
      </p:sp>
      <p:grpSp>
        <p:nvGrpSpPr>
          <p:cNvPr id="41990" name="Group 5">
            <a:extLst>
              <a:ext uri="{FF2B5EF4-FFF2-40B4-BE49-F238E27FC236}">
                <a16:creationId xmlns:a16="http://schemas.microsoft.com/office/drawing/2014/main" id="{6E2BB6B7-98E3-4BEB-A5B3-976AEE60BFD4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238500"/>
            <a:ext cx="1262062" cy="2333625"/>
            <a:chOff x="-10" y="1842"/>
            <a:chExt cx="795" cy="1470"/>
          </a:xfrm>
        </p:grpSpPr>
        <p:grpSp>
          <p:nvGrpSpPr>
            <p:cNvPr id="41991" name="Group 6">
              <a:extLst>
                <a:ext uri="{FF2B5EF4-FFF2-40B4-BE49-F238E27FC236}">
                  <a16:creationId xmlns:a16="http://schemas.microsoft.com/office/drawing/2014/main" id="{C18D3E36-0EAD-442F-BCE1-50E30FC40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44"/>
              <a:ext cx="593" cy="968"/>
              <a:chOff x="182" y="2056"/>
              <a:chExt cx="593" cy="968"/>
            </a:xfrm>
          </p:grpSpPr>
          <p:sp>
            <p:nvSpPr>
              <p:cNvPr id="41993" name="Line 7">
                <a:extLst>
                  <a:ext uri="{FF2B5EF4-FFF2-40B4-BE49-F238E27FC236}">
                    <a16:creationId xmlns:a16="http://schemas.microsoft.com/office/drawing/2014/main" id="{CB0AC838-578C-4D41-B544-FCA510BB6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2056"/>
                <a:ext cx="7" cy="9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Text Box 8">
                <a:extLst>
                  <a:ext uri="{FF2B5EF4-FFF2-40B4-BE49-F238E27FC236}">
                    <a16:creationId xmlns:a16="http://schemas.microsoft.com/office/drawing/2014/main" id="{7281B63A-AC65-45AA-82D4-461A7B044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380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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s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</a:rPr>
                  <a:t>time</a:t>
                </a:r>
              </a:p>
            </p:txBody>
          </p:sp>
        </p:grpSp>
        <p:sp>
          <p:nvSpPr>
            <p:cNvPr id="41992" name="Text Box 9">
              <a:extLst>
                <a:ext uri="{FF2B5EF4-FFF2-40B4-BE49-F238E27FC236}">
                  <a16:creationId xmlns:a16="http://schemas.microsoft.com/office/drawing/2014/main" id="{106E4978-D947-4F97-9F00-0D417E078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" y="1842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CC0000"/>
                  </a:solidFill>
                </a:rPr>
                <a:t>BAD!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4CEE1DCB-A34D-4835-9AA0-7F6E3171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CB8CA01-632E-48BB-AE44-9F25C44315FA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21C9242-29C5-4D94-A1C2-E14C5DA49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“Good” Execution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3EFE546-9416-419B-A302-0259EB155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729163"/>
          </a:xfrm>
        </p:spPr>
        <p:txBody>
          <a:bodyPr/>
          <a:lstStyle/>
          <a:p>
            <a:r>
              <a:rPr lang="en-US" altLang="en-US" sz="2400"/>
              <a:t>The following execution is a </a:t>
            </a:r>
            <a:r>
              <a:rPr lang="en-US" altLang="en-US" sz="2400">
                <a:solidFill>
                  <a:srgbClr val="990000"/>
                </a:solidFill>
              </a:rPr>
              <a:t>serial</a:t>
            </a:r>
            <a:r>
              <a:rPr lang="en-US" altLang="en-US" sz="2400"/>
              <a:t> execution, and executes one transaction after the other: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D63814EC-4D24-4D0F-8145-1380B528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3578225"/>
            <a:ext cx="60420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400">
                <a:solidFill>
                  <a:srgbClr val="006699"/>
                </a:solidFill>
              </a:rPr>
              <a:t>Deposit 1                          Deposit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read(X.bal)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X.bal := X.bal + $50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write(X.bal)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read(X.bal)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X.bal:= X.bal + $10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write(X.bal)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E2E3712B-650C-40C1-8B9D-BF342AE7FAC0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3578225"/>
            <a:ext cx="1222375" cy="2444750"/>
            <a:chOff x="123" y="1773"/>
            <a:chExt cx="770" cy="1540"/>
          </a:xfrm>
        </p:grpSpPr>
        <p:grpSp>
          <p:nvGrpSpPr>
            <p:cNvPr id="44039" name="Group 6">
              <a:extLst>
                <a:ext uri="{FF2B5EF4-FFF2-40B4-BE49-F238E27FC236}">
                  <a16:creationId xmlns:a16="http://schemas.microsoft.com/office/drawing/2014/main" id="{88CFF584-E7FA-4B6F-9581-6E872A945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139"/>
              <a:ext cx="614" cy="1174"/>
              <a:chOff x="182" y="1851"/>
              <a:chExt cx="614" cy="1174"/>
            </a:xfrm>
          </p:grpSpPr>
          <p:sp>
            <p:nvSpPr>
              <p:cNvPr id="44041" name="Line 7">
                <a:extLst>
                  <a:ext uri="{FF2B5EF4-FFF2-40B4-BE49-F238E27FC236}">
                    <a16:creationId xmlns:a16="http://schemas.microsoft.com/office/drawing/2014/main" id="{40541357-878A-4B11-8EBF-E16D039D2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5" y="1851"/>
                <a:ext cx="11" cy="1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2" name="Text Box 8">
                <a:extLst>
                  <a:ext uri="{FF2B5EF4-FFF2-40B4-BE49-F238E27FC236}">
                    <a16:creationId xmlns:a16="http://schemas.microsoft.com/office/drawing/2014/main" id="{7916142F-AFE3-46D2-A86E-E603829C4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377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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s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</a:rPr>
                  <a:t>time</a:t>
                </a:r>
              </a:p>
            </p:txBody>
          </p:sp>
        </p:grpSp>
        <p:sp>
          <p:nvSpPr>
            <p:cNvPr id="44040" name="Text Box 9">
              <a:extLst>
                <a:ext uri="{FF2B5EF4-FFF2-40B4-BE49-F238E27FC236}">
                  <a16:creationId xmlns:a16="http://schemas.microsoft.com/office/drawing/2014/main" id="{83ACEBD2-F474-48D4-9436-074CFCBF0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1773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CC0000"/>
                  </a:solidFill>
                </a:rPr>
                <a:t>GOOD!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9CE210AF-7A94-4379-9B03-1033E23D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69C5305-C5F0-4EFF-B929-E276912CF7B7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643A2C7-9466-4FE8-A94C-5D70D117E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Transaction?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1559537-BB98-4304-8EFB-22D588829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A transaction is a sequence of read and write operations on data items that logically functions as one unit of work:</a:t>
            </a:r>
          </a:p>
          <a:p>
            <a:pPr lvl="1"/>
            <a:r>
              <a:rPr lang="en-US" altLang="en-US"/>
              <a:t>should either be done entirely or not at all</a:t>
            </a:r>
          </a:p>
          <a:p>
            <a:pPr lvl="1"/>
            <a:r>
              <a:rPr lang="en-US" altLang="en-US"/>
              <a:t>if it succeeds, the effects of write operations persist (</a:t>
            </a:r>
            <a:r>
              <a:rPr lang="en-US" altLang="en-US" i="1">
                <a:solidFill>
                  <a:srgbClr val="990000"/>
                </a:solidFill>
              </a:rPr>
              <a:t>commit</a:t>
            </a:r>
            <a:r>
              <a:rPr lang="en-US" altLang="en-US"/>
              <a:t>); if it fails, no effects of write operations persist (</a:t>
            </a:r>
            <a:r>
              <a:rPr lang="en-US" altLang="en-US" i="1">
                <a:solidFill>
                  <a:srgbClr val="990000"/>
                </a:solidFill>
              </a:rPr>
              <a:t>abort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these guarantees are made despite concurrent activity in the system, and despite failures that may occur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71F27B8A-A1A7-4842-9E8A-D5C0824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5B74080-4DB6-4212-BCEC-E988E57D31B9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C032664-FA6A-4C41-B2AA-BAD4BCB6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Executions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47CD8C0-870D-4414-B710-661E55780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600200"/>
            <a:ext cx="8229600" cy="47736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An execution is “good” if it is serial (transactions are executed atomically and consecutively) or </a:t>
            </a:r>
            <a:r>
              <a:rPr lang="en-US" altLang="en-US" sz="2400">
                <a:solidFill>
                  <a:srgbClr val="990000"/>
                </a:solidFill>
              </a:rPr>
              <a:t>serializable</a:t>
            </a:r>
            <a:r>
              <a:rPr lang="en-US" altLang="en-US" sz="2400"/>
              <a:t> (i.e. </a:t>
            </a:r>
            <a:r>
              <a:rPr lang="en-US" altLang="en-US" sz="2400" i="1">
                <a:solidFill>
                  <a:srgbClr val="990000"/>
                </a:solidFill>
              </a:rPr>
              <a:t>equivalent to some serial execution</a:t>
            </a:r>
            <a:r>
              <a:rPr lang="en-US" altLang="en-US" sz="2400"/>
              <a:t>)</a:t>
            </a:r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E</a:t>
            </a:r>
            <a:r>
              <a:rPr lang="en-US" altLang="en-US" sz="2400">
                <a:solidFill>
                  <a:schemeClr val="tx1"/>
                </a:solidFill>
              </a:rPr>
              <a:t>quivalent</a:t>
            </a:r>
            <a:r>
              <a:rPr lang="en-US" altLang="en-US" sz="2400"/>
              <a:t> to executing Deposit 1 then 3, or vice versa</a:t>
            </a: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FC0E980F-1716-46D1-9AA2-06A06AB46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2768600"/>
            <a:ext cx="58943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400">
                <a:solidFill>
                  <a:srgbClr val="006699"/>
                </a:solidFill>
              </a:rPr>
              <a:t>Deposit 1                          Deposit 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read(X.bal)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read(Y.bal)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X.bal := X.bal + $50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Y.bal:= Y.bal + $10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write(X.bal)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write(Y.bal)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025F1C19-F13E-4A35-85A2-19E3035F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63D8CFC-2552-4FB9-A58E-86DA2F10447C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31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2D33BD2-1D25-4DE9-9AB0-A21A162A5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Dirty Reads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2FDD7F3-B1CF-4148-9254-B05EA38B0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Dirty data</a:t>
            </a:r>
            <a:r>
              <a:rPr lang="en-US" altLang="en-US"/>
              <a:t> is data written by an uncommitted transaction; a </a:t>
            </a:r>
            <a:r>
              <a:rPr lang="en-US" altLang="en-US">
                <a:solidFill>
                  <a:srgbClr val="990000"/>
                </a:solidFill>
              </a:rPr>
              <a:t>dirty read</a:t>
            </a:r>
            <a:r>
              <a:rPr lang="en-US" altLang="en-US"/>
              <a:t> is a read of dirty data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>
                <a:solidFill>
                  <a:srgbClr val="FF0000"/>
                </a:solidFill>
              </a:rPr>
              <a:t>WR</a:t>
            </a:r>
            <a:r>
              <a:rPr lang="en-US" altLang="en-US" i="1"/>
              <a:t> conflict</a:t>
            </a:r>
            <a:r>
              <a:rPr lang="en-US" altLang="en-US"/>
              <a:t>)</a:t>
            </a:r>
          </a:p>
          <a:p>
            <a:r>
              <a:rPr lang="en-US" altLang="en-US"/>
              <a:t>T2: R(X), T2:R(Y),T2:</a:t>
            </a:r>
            <a:r>
              <a:rPr lang="en-US" altLang="en-US">
                <a:solidFill>
                  <a:srgbClr val="FF0000"/>
                </a:solidFill>
              </a:rPr>
              <a:t>W</a:t>
            </a:r>
            <a:r>
              <a:rPr lang="en-US" altLang="en-US"/>
              <a:t>(X), T1: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/>
              <a:t>(X)……</a:t>
            </a:r>
          </a:p>
          <a:p>
            <a:r>
              <a:rPr lang="en-US" altLang="en-US"/>
              <a:t>Ex: Reading Uncommitted Data means a transaction T1 could read a database object X that has been modified by another transaction T2, this is called a </a:t>
            </a:r>
            <a:r>
              <a:rPr lang="en-US" altLang="en-US">
                <a:solidFill>
                  <a:srgbClr val="990000"/>
                </a:solidFill>
              </a:rPr>
              <a:t>dirty read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75060BCD-BAD4-45AC-BD36-A3A256B6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D4786E8-3BB4-4523-87BE-B0D248FF0726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8AE8E2C-805A-47E0-921F-3944BCF7B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488" y="142875"/>
            <a:ext cx="7772400" cy="1143000"/>
          </a:xfrm>
        </p:spPr>
        <p:txBody>
          <a:bodyPr/>
          <a:lstStyle/>
          <a:p>
            <a:r>
              <a:rPr lang="en-US" altLang="en-US"/>
              <a:t>“Bad” Dirty Read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86265CC6-7F45-4AEE-AB03-7327FF08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174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D7A80581-4D40-4C07-87D2-7AF662C9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1376363"/>
            <a:ext cx="4468812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>
                <a:solidFill>
                  <a:srgbClr val="990000"/>
                </a:solidFill>
              </a:rPr>
              <a:t>EXEC SQL</a:t>
            </a:r>
            <a:r>
              <a:rPr kumimoji="0" lang="en-US" altLang="en-US" sz="2000" i="1">
                <a:solidFill>
                  <a:srgbClr val="FF0000"/>
                </a:solidFill>
              </a:rPr>
              <a:t> select balance into :</a:t>
            </a:r>
            <a:r>
              <a:rPr kumimoji="0" lang="en-US" altLang="en-US" i="1">
                <a:solidFill>
                  <a:srgbClr val="FF0000"/>
                </a:solidFill>
              </a:rPr>
              <a:t>bal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>
                <a:solidFill>
                  <a:srgbClr val="006699"/>
                </a:solidFill>
              </a:rPr>
              <a:t>                  </a:t>
            </a:r>
            <a:r>
              <a:rPr kumimoji="0" lang="en-US" altLang="en-US" sz="2000" i="1">
                <a:solidFill>
                  <a:srgbClr val="FF0000"/>
                </a:solidFill>
              </a:rPr>
              <a:t>from Accounts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>
                <a:solidFill>
                  <a:srgbClr val="FF0000"/>
                </a:solidFill>
              </a:rPr>
              <a:t>                  where account#=‘1234’;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660066"/>
                </a:solidFill>
              </a:rPr>
              <a:t>if (</a:t>
            </a:r>
            <a:r>
              <a:rPr kumimoji="0" lang="en-US" altLang="en-US" sz="2000">
                <a:solidFill>
                  <a:schemeClr val="tx2"/>
                </a:solidFill>
              </a:rPr>
              <a:t>bal</a:t>
            </a:r>
            <a:r>
              <a:rPr kumimoji="0" lang="en-US" altLang="en-US" sz="2000">
                <a:solidFill>
                  <a:srgbClr val="660066"/>
                </a:solidFill>
              </a:rPr>
              <a:t> &gt; 100) {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0000"/>
                </a:solidFill>
              </a:rPr>
              <a:t>	EXEC SQL</a:t>
            </a:r>
            <a:r>
              <a:rPr kumimoji="0" lang="en-US" altLang="en-US" sz="2000">
                <a:solidFill>
                  <a:schemeClr val="tx1"/>
                </a:solidFill>
              </a:rPr>
              <a:t> </a:t>
            </a:r>
            <a:r>
              <a:rPr kumimoji="0" lang="en-US" altLang="en-US" sz="2000">
                <a:solidFill>
                  <a:srgbClr val="006699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6699"/>
                </a:solidFill>
              </a:rPr>
              <a:t>                  set balance = balance -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6699"/>
                </a:solidFill>
              </a:rPr>
              <a:t>                  where account#= ‘1234’;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0000"/>
                </a:solidFill>
              </a:rPr>
              <a:t>	EXEC SQL</a:t>
            </a:r>
            <a:r>
              <a:rPr kumimoji="0" lang="en-US" altLang="en-US" sz="2000">
                <a:solidFill>
                  <a:schemeClr val="tx1"/>
                </a:solidFill>
              </a:rPr>
              <a:t> </a:t>
            </a:r>
            <a:r>
              <a:rPr kumimoji="0" lang="en-US" altLang="en-US" sz="2000">
                <a:solidFill>
                  <a:srgbClr val="006699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6699"/>
                </a:solidFill>
              </a:rPr>
              <a:t>                  set balance = balance + $100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6699"/>
                </a:solidFill>
              </a:rPr>
              <a:t>                  where account#= ‘5678’;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660066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0000"/>
                </a:solidFill>
              </a:rPr>
              <a:t>EXEC SQL</a:t>
            </a:r>
            <a:r>
              <a:rPr kumimoji="0" lang="en-US" altLang="en-US" sz="2000">
                <a:solidFill>
                  <a:schemeClr val="tx1"/>
                </a:solidFill>
              </a:rPr>
              <a:t> </a:t>
            </a:r>
            <a:r>
              <a:rPr kumimoji="0" lang="en-US" altLang="en-US" sz="2000">
                <a:solidFill>
                  <a:srgbClr val="006699"/>
                </a:solidFill>
              </a:rPr>
              <a:t>COMMIT;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C739C6-6C3C-43CE-9C6B-8BE957304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411788"/>
            <a:ext cx="71643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tx1"/>
                </a:solidFill>
              </a:rPr>
              <a:t>If the initial read (</a:t>
            </a:r>
            <a:r>
              <a:rPr kumimoji="0" lang="en-US" altLang="en-US" i="1">
                <a:solidFill>
                  <a:srgbClr val="FF0000"/>
                </a:solidFill>
              </a:rPr>
              <a:t>italics</a:t>
            </a:r>
            <a:r>
              <a:rPr kumimoji="0" lang="en-US" altLang="en-US">
                <a:solidFill>
                  <a:schemeClr val="tx1"/>
                </a:solidFill>
              </a:rPr>
              <a:t>) were dirty, the balance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chemeClr val="tx1"/>
                </a:solidFill>
              </a:rPr>
              <a:t>could become negative!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30B016B4-BED2-4490-AE31-FD15493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FE867CE-CB8A-42AB-8157-3C08B4D5693F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6EA01CA-0499-4A53-8477-856034540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0"/>
            <a:ext cx="7772400" cy="1143000"/>
          </a:xfrm>
        </p:spPr>
        <p:txBody>
          <a:bodyPr/>
          <a:lstStyle/>
          <a:p>
            <a:r>
              <a:rPr lang="en-US" altLang="en-US"/>
              <a:t>Acceptable Dirty Read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E8F062D-BACD-429F-BBE2-2C8034DF4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89063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If we are just checking availability of an airline seat, a dirty read might be fine! (</a:t>
            </a:r>
            <a:r>
              <a:rPr lang="en-US" altLang="en-US" i="1"/>
              <a:t>Why is that</a:t>
            </a:r>
            <a:r>
              <a:rPr lang="en-US" altLang="en-US"/>
              <a:t>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 </a:t>
            </a:r>
            <a:r>
              <a:rPr lang="en-US" altLang="en-US">
                <a:solidFill>
                  <a:srgbClr val="990000"/>
                </a:solidFill>
              </a:rPr>
              <a:t>Reservation</a:t>
            </a:r>
            <a:r>
              <a:rPr lang="en-US" altLang="en-US"/>
              <a:t> transaction:</a:t>
            </a:r>
          </a:p>
          <a:p>
            <a:endParaRPr lang="en-US" altLang="en-US"/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C932E675-BD9D-49F2-9D86-DA99B2E8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2749550"/>
            <a:ext cx="67881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EXEC SQL select occupied into :</a:t>
            </a:r>
            <a:r>
              <a:rPr kumimoji="0" lang="en-US" altLang="en-US" sz="2400">
                <a:solidFill>
                  <a:schemeClr val="tx2"/>
                </a:solidFill>
              </a:rPr>
              <a:t>occ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from Flights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where Num= ‘123’ and date=04-23-18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          and seat=‘23f’;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if (!</a:t>
            </a:r>
            <a:r>
              <a:rPr kumimoji="0" lang="en-US" altLang="en-US" sz="2400">
                <a:solidFill>
                  <a:schemeClr val="tx2"/>
                </a:solidFill>
              </a:rPr>
              <a:t>occ</a:t>
            </a:r>
            <a:r>
              <a:rPr kumimoji="0" lang="en-US" altLang="en-US" sz="2400">
                <a:solidFill>
                  <a:srgbClr val="006699"/>
                </a:solidFill>
              </a:rPr>
              <a:t>) {EXEC SQL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update Flights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set occupied=true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where Num= ‘123’ and date=04-23-18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       and seat=‘23f’;}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else {</a:t>
            </a:r>
            <a:r>
              <a:rPr kumimoji="0" lang="en-US" altLang="en-US" sz="2400" i="1"/>
              <a:t>notify user that seat is unavailable</a:t>
            </a:r>
            <a:r>
              <a:rPr kumimoji="0" lang="en-US" altLang="en-US" sz="2400">
                <a:solidFill>
                  <a:srgbClr val="006699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09D4459A-BB34-4DDD-A2D2-0787B44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407CFCE-5D31-49F7-91FF-055DADEC4E25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1F86099-D48F-4BA2-8541-A687E8975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Undesirable Phenomena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6F6E102-BE1C-4450-9812-DA1599F0C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Unrepeatable read</a:t>
            </a:r>
            <a:r>
              <a:rPr lang="en-US" altLang="en-US"/>
              <a:t>:  a transaction reads the same data item twice and gets different values (RW conflict)</a:t>
            </a:r>
          </a:p>
          <a:p>
            <a:r>
              <a:rPr lang="en-US" altLang="en-US">
                <a:solidFill>
                  <a:srgbClr val="990000"/>
                </a:solidFill>
              </a:rPr>
              <a:t>Phantom problem</a:t>
            </a:r>
            <a:r>
              <a:rPr lang="en-US" altLang="en-US"/>
              <a:t>: a transaction retrieves a collection of tuples twice and sees different results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EEB002F1-9D5F-4327-A243-F77ABB3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57D0BD8-53D9-41D0-9B40-96FF01A85115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35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B031E1A-523A-43D8-829E-149821057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Phantom Problem 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68ADA50-F6E1-43CE-BBD7-4C2CBFAD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1"/>
                </a:solidFill>
              </a:rPr>
              <a:t>T1:  “find the students with best grades who Take either </a:t>
            </a:r>
            <a:r>
              <a:rPr lang="en-US" altLang="en-US" sz="2400">
                <a:solidFill>
                  <a:schemeClr val="tx2"/>
                </a:solidFill>
              </a:rPr>
              <a:t>cis550-f03</a:t>
            </a:r>
            <a:r>
              <a:rPr lang="en-US" altLang="en-US" sz="2400">
                <a:solidFill>
                  <a:schemeClr val="tx1"/>
                </a:solidFill>
              </a:rPr>
              <a:t> or </a:t>
            </a:r>
            <a:r>
              <a:rPr lang="en-US" altLang="en-US" sz="2400">
                <a:solidFill>
                  <a:schemeClr val="tx2"/>
                </a:solidFill>
              </a:rPr>
              <a:t>cis570-f02</a:t>
            </a:r>
            <a:r>
              <a:rPr lang="en-US" altLang="en-US" sz="240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tx1"/>
                </a:solidFill>
              </a:rPr>
              <a:t>T2: “insert new entries for student #</a:t>
            </a:r>
            <a:r>
              <a:rPr lang="en-US" altLang="en-US" sz="2400">
                <a:solidFill>
                  <a:schemeClr val="tx2"/>
                </a:solidFill>
              </a:rPr>
              <a:t>1234</a:t>
            </a:r>
            <a:r>
              <a:rPr lang="en-US" altLang="en-US" sz="2400">
                <a:solidFill>
                  <a:schemeClr val="tx1"/>
                </a:solidFill>
              </a:rPr>
              <a:t> in the Takes relation, with grade </a:t>
            </a:r>
            <a:r>
              <a:rPr lang="en-US" altLang="en-US" sz="2400">
                <a:solidFill>
                  <a:schemeClr val="tx2"/>
                </a:solidFill>
              </a:rPr>
              <a:t>A</a:t>
            </a:r>
            <a:r>
              <a:rPr lang="en-US" altLang="en-US" sz="2400">
                <a:solidFill>
                  <a:schemeClr val="tx1"/>
                </a:solidFill>
              </a:rPr>
              <a:t> for </a:t>
            </a:r>
            <a:r>
              <a:rPr lang="en-US" altLang="en-US" sz="2400">
                <a:solidFill>
                  <a:schemeClr val="tx2"/>
                </a:solidFill>
              </a:rPr>
              <a:t>cis570-f02</a:t>
            </a:r>
            <a:r>
              <a:rPr lang="en-US" altLang="en-US" sz="2400">
                <a:solidFill>
                  <a:schemeClr val="tx1"/>
                </a:solidFill>
              </a:rPr>
              <a:t> and </a:t>
            </a:r>
            <a:r>
              <a:rPr lang="en-US" altLang="en-US" sz="2400">
                <a:solidFill>
                  <a:schemeClr val="tx2"/>
                </a:solidFill>
              </a:rPr>
              <a:t>cis550-f03</a:t>
            </a:r>
            <a:r>
              <a:rPr lang="en-US" altLang="en-US" sz="240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/>
              <a:t>Suppose that T1 consults all students in the Takes relation and finds the best grades for </a:t>
            </a:r>
            <a:r>
              <a:rPr lang="en-US" altLang="en-US" sz="2400">
                <a:solidFill>
                  <a:schemeClr val="tx2"/>
                </a:solidFill>
              </a:rPr>
              <a:t>cis550-f03</a:t>
            </a:r>
          </a:p>
          <a:p>
            <a:pPr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/>
              <a:t>Then T2 executes, inserting the new student at the end of the relation, perhaps on a page not seen by T1</a:t>
            </a:r>
          </a:p>
          <a:p>
            <a:pPr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/>
              <a:t>T1 then completes, finding the students with best grades for </a:t>
            </a:r>
            <a:r>
              <a:rPr lang="en-US" altLang="en-US" sz="2400">
                <a:solidFill>
                  <a:schemeClr val="tx2"/>
                </a:solidFill>
              </a:rPr>
              <a:t>cis570-f02</a:t>
            </a:r>
            <a:r>
              <a:rPr lang="en-US" altLang="en-US" sz="2400"/>
              <a:t> and now seeing student #</a:t>
            </a:r>
            <a:r>
              <a:rPr lang="en-US" altLang="en-US" sz="2400">
                <a:solidFill>
                  <a:schemeClr val="tx2"/>
                </a:solidFill>
              </a:rPr>
              <a:t>1234</a:t>
            </a: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468A1C08-3B84-484E-95C7-606A96B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C82DFA1-CDD1-4046-9589-9E15C0FC9178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36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4670C3B-1CF7-4B49-A075-3E5AF42FB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Isolation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B7B534F-9992-46B3-9ADF-B409714F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0000"/>
              </a:buClr>
            </a:pPr>
            <a:r>
              <a:rPr lang="en-US" altLang="en-US"/>
              <a:t>The problems we’ve seen are all related to </a:t>
            </a:r>
            <a:r>
              <a:rPr lang="en-US" altLang="en-US" i="1">
                <a:solidFill>
                  <a:srgbClr val="990000"/>
                </a:solidFill>
              </a:rPr>
              <a:t>isolation</a:t>
            </a:r>
            <a:endParaRPr lang="en-US" altLang="en-US"/>
          </a:p>
          <a:p>
            <a:r>
              <a:rPr lang="en-US" altLang="en-US"/>
              <a:t>General rules of thumb with respect to isolation:</a:t>
            </a:r>
          </a:p>
          <a:p>
            <a:pPr lvl="1"/>
            <a:r>
              <a:rPr lang="en-US" altLang="en-US"/>
              <a:t>Fully serializable isolation is more expensive than “no isolation”</a:t>
            </a:r>
          </a:p>
          <a:p>
            <a:pPr lvl="2"/>
            <a:r>
              <a:rPr lang="en-US" altLang="en-US"/>
              <a:t>We can’t do as many things concurrently (or we have to undo them frequently)</a:t>
            </a:r>
          </a:p>
          <a:p>
            <a:pPr lvl="1"/>
            <a:r>
              <a:rPr lang="en-US" altLang="en-US"/>
              <a:t>For performance, we generally want to specify the most relaxed </a:t>
            </a:r>
            <a:r>
              <a:rPr lang="en-US" altLang="en-US" i="1">
                <a:solidFill>
                  <a:srgbClr val="990000"/>
                </a:solidFill>
              </a:rPr>
              <a:t>isolation level</a:t>
            </a:r>
            <a:r>
              <a:rPr lang="en-US" altLang="en-US">
                <a:solidFill>
                  <a:srgbClr val="990000"/>
                </a:solidFill>
              </a:rPr>
              <a:t> </a:t>
            </a:r>
            <a:r>
              <a:rPr lang="en-US" altLang="en-US"/>
              <a:t>that’s acceptable</a:t>
            </a:r>
          </a:p>
          <a:p>
            <a:pPr lvl="2"/>
            <a:r>
              <a:rPr lang="en-US" altLang="en-US"/>
              <a:t>Note that we’re “slightly” violating a correctness constraint to get performance!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0013ECF7-3B15-42CA-BD70-BF482C5B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7C60DC9-0D7C-4FDA-B285-5EAF4B30DF21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37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646B89B-8866-4149-8D11-617C8211E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the Isolation Level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8EEA01A-50BB-4062-939B-D2B65E9A5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Within a transaction, we can say:</a:t>
            </a:r>
          </a:p>
          <a:p>
            <a:pPr marL="609600" indent="-609600">
              <a:buFont typeface="Monotype Sorts" pitchFamily="-109" charset="2"/>
              <a:buNone/>
            </a:pPr>
            <a:r>
              <a:rPr lang="en-US" altLang="en-US"/>
              <a:t>SET TRANSACTION ISOLATION LEVEL </a:t>
            </a:r>
            <a:r>
              <a:rPr lang="en-US" altLang="en-US" i="1"/>
              <a:t>X</a:t>
            </a:r>
          </a:p>
          <a:p>
            <a:pPr marL="609600" indent="-609600">
              <a:buFont typeface="Monotype Sorts" pitchFamily="-109" charset="2"/>
              <a:buNone/>
            </a:pPr>
            <a:r>
              <a:rPr lang="en-US" altLang="en-US"/>
              <a:t>	where </a:t>
            </a:r>
            <a:r>
              <a:rPr lang="en-US" altLang="en-US" i="1"/>
              <a:t>X</a:t>
            </a:r>
            <a:r>
              <a:rPr lang="en-US" altLang="en-US"/>
              <a:t>  =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SERIALIZABLE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(Default)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REPEATABLE READ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READ COMMITTED</a:t>
            </a:r>
          </a:p>
          <a:p>
            <a:pPr marL="990600" lvl="1" indent="-533400">
              <a:buFont typeface="Monotype Sorts" pitchFamily="-109" charset="2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READ UNCOMMITTED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687EF80-291B-46BA-B5F5-C6CDCD44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81AC3A3-4701-4ABD-B47B-04162912CF04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38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B41C96A-E222-46E5-8747-93E0C8A6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412750"/>
            <a:ext cx="7772400" cy="793750"/>
          </a:xfrm>
        </p:spPr>
        <p:txBody>
          <a:bodyPr/>
          <a:lstStyle/>
          <a:p>
            <a:r>
              <a:rPr lang="en-US" altLang="en-US" sz="3200"/>
              <a:t>Specifying Acceptable Isolation Levels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5F24D12-7D27-4677-A789-730E5A178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420813"/>
            <a:ext cx="8077200" cy="4114800"/>
          </a:xfrm>
        </p:spPr>
        <p:txBody>
          <a:bodyPr/>
          <a:lstStyle/>
          <a:p>
            <a:r>
              <a:rPr lang="en-US" altLang="en-US"/>
              <a:t>The default isolation level is </a:t>
            </a:r>
            <a:r>
              <a:rPr lang="en-US" altLang="en-US">
                <a:solidFill>
                  <a:schemeClr val="tx2"/>
                </a:solidFill>
              </a:rPr>
              <a:t>SERIALIZABLE</a:t>
            </a:r>
            <a:r>
              <a:rPr lang="en-US" altLang="en-US"/>
              <a:t> (as for the transfer example).</a:t>
            </a:r>
          </a:p>
          <a:p>
            <a:r>
              <a:rPr lang="en-US" altLang="en-US"/>
              <a:t>To signal to the system that a </a:t>
            </a:r>
            <a:r>
              <a:rPr lang="en-US" altLang="en-US">
                <a:solidFill>
                  <a:srgbClr val="990000"/>
                </a:solidFill>
              </a:rPr>
              <a:t>dirty read</a:t>
            </a:r>
            <a:r>
              <a:rPr lang="en-US" altLang="en-US"/>
              <a:t> is acceptable,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78F23DB7-CE0D-4E5F-B2A1-BD3EF628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3750"/>
            <a:ext cx="5853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SET TRANSACTION </a:t>
            </a:r>
            <a:r>
              <a:rPr kumimoji="0" lang="en-US" altLang="en-US" sz="2400">
                <a:solidFill>
                  <a:schemeClr val="tx2"/>
                </a:solidFill>
              </a:rPr>
              <a:t>READ WRITE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ISOLATION LEVEL </a:t>
            </a:r>
            <a:r>
              <a:rPr kumimoji="0" lang="en-US" altLang="en-US" sz="2400">
                <a:solidFill>
                  <a:schemeClr val="tx2"/>
                </a:solidFill>
              </a:rPr>
              <a:t>READ UNCOMMITTED</a:t>
            </a:r>
            <a:r>
              <a:rPr kumimoji="0" lang="en-US" altLang="en-US" sz="2400">
                <a:solidFill>
                  <a:srgbClr val="006699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1DA88164-8CC6-408C-A59F-39076B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5982FCE-8B42-4D7E-B1B9-9CCFFCF9C9DF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44E79F6-64C0-41DA-AF36-8900FBD7A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COMMITTED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903E8BC-F903-4845-9EB2-06AAF74B5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Forbids the reading of dirty (uncommitted) data, but allows a transaction T to </a:t>
            </a:r>
            <a:r>
              <a:rPr lang="en-US" altLang="en-US" i="1"/>
              <a:t>issue the same query several times and get different answers</a:t>
            </a:r>
          </a:p>
          <a:p>
            <a:pPr lvl="1"/>
            <a:r>
              <a:rPr lang="en-US" altLang="en-US"/>
              <a:t>No value written by T can be modified until T completes</a:t>
            </a:r>
          </a:p>
          <a:p>
            <a:r>
              <a:rPr lang="en-US" altLang="en-US"/>
              <a:t>For example, the Reservation example could also be </a:t>
            </a:r>
            <a:r>
              <a:rPr lang="en-US" altLang="en-US">
                <a:solidFill>
                  <a:schemeClr val="tx2"/>
                </a:solidFill>
              </a:rPr>
              <a:t>READ COMMITTED</a:t>
            </a:r>
            <a:r>
              <a:rPr lang="en-US" altLang="en-US"/>
              <a:t>; the transaction could repeatably poll to see if the seat was available, hoping for a cancellation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06B1615F-AF95-4E7E-9E3C-D500E0E7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B91D9DB-6D18-43BE-9CAC-1253FAB22749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8CCC011-4439-415D-BE43-FC3334949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Things Can Go Awry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A47EC9C-A437-4AB6-80B4-051AA5D20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04200" cy="4827588"/>
          </a:xfrm>
        </p:spPr>
        <p:txBody>
          <a:bodyPr/>
          <a:lstStyle/>
          <a:p>
            <a:r>
              <a:rPr lang="en-US" altLang="en-US" sz="2400"/>
              <a:t>Suppose we have a table of bank accounts which contains the balance of the account</a:t>
            </a:r>
          </a:p>
          <a:p>
            <a:r>
              <a:rPr lang="en-US" altLang="en-US" sz="2400"/>
              <a:t>An ATM deposit of $50 to account # 1234 would  be written as: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This reads and writes the account’s balance</a:t>
            </a:r>
          </a:p>
          <a:p>
            <a:r>
              <a:rPr lang="en-US" altLang="en-US" sz="2400" i="1"/>
              <a:t>What if two accountholders make deposits simultaneously from two ATMs?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C11FEC38-79A2-44E0-AD4B-B0F2AD5EA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197225"/>
            <a:ext cx="36179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update Accounts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set balance = balance + $50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where account#= ‘1234’;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BC9F3CCA-4FE9-4632-863B-AF509E84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CD5C5BF-76D2-4820-ABDE-37E12FEB4EAC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2BCD4B-B100-441C-AC22-954B3E0ED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REPEATABLE READ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036CD30-6608-4DC1-81FF-AE39675A6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it is NOT: a guarantee that the same query will get the same answer!</a:t>
            </a:r>
          </a:p>
          <a:p>
            <a:r>
              <a:rPr lang="en-US" altLang="en-US"/>
              <a:t>However, if a tuple is retrieved once it will be retrieved again if the query is repeated</a:t>
            </a:r>
          </a:p>
          <a:p>
            <a:pPr lvl="1"/>
            <a:r>
              <a:rPr lang="en-US" altLang="en-US"/>
              <a:t>For example, suppose </a:t>
            </a:r>
            <a:r>
              <a:rPr lang="en-US" altLang="en-US">
                <a:solidFill>
                  <a:schemeClr val="tx2"/>
                </a:solidFill>
              </a:rPr>
              <a:t>Reservation</a:t>
            </a:r>
            <a:r>
              <a:rPr lang="en-US" altLang="en-US"/>
              <a:t> were modified to retrieve all available seats</a:t>
            </a:r>
          </a:p>
          <a:p>
            <a:pPr lvl="1"/>
            <a:r>
              <a:rPr lang="en-US" altLang="en-US"/>
              <a:t>If a tuple were retrieved once, it would be retrieved again (but additional seats may also become available)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1A70D65F-1531-4A80-AA7F-FB77EF94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CEF81CF-197D-4884-80AC-24BD0C8D7EBE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3F8857F-9238-424A-A560-1DD13FB69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Isolation Levels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2309DB3-C690-4C73-8182-DB3FC5C77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One approach – use locking at some level (tuple, page, table, etc.):</a:t>
            </a:r>
          </a:p>
          <a:p>
            <a:pPr lvl="1"/>
            <a:r>
              <a:rPr lang="en-US" altLang="en-US" sz="2000"/>
              <a:t>each data item is either locked (in some mode, e.g. </a:t>
            </a:r>
            <a:r>
              <a:rPr lang="en-US" altLang="en-US" sz="2000">
                <a:solidFill>
                  <a:srgbClr val="990000"/>
                </a:solidFill>
              </a:rPr>
              <a:t>shared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rgbClr val="990000"/>
                </a:solidFill>
              </a:rPr>
              <a:t>exclusive</a:t>
            </a:r>
            <a:r>
              <a:rPr lang="en-US" altLang="en-US" sz="2000"/>
              <a:t>) or is available (</a:t>
            </a:r>
            <a:r>
              <a:rPr lang="en-US" altLang="en-US" sz="2000">
                <a:solidFill>
                  <a:srgbClr val="990000"/>
                </a:solidFill>
              </a:rPr>
              <a:t>no lock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/>
              <a:t>an action on a data item can be executed if the transaction holds an appropriate lock</a:t>
            </a:r>
          </a:p>
          <a:p>
            <a:r>
              <a:rPr lang="en-US" altLang="en-US" sz="2400"/>
              <a:t>Appropriate locks:</a:t>
            </a:r>
          </a:p>
          <a:p>
            <a:pPr lvl="1"/>
            <a:r>
              <a:rPr lang="en-US" altLang="en-US" sz="2000"/>
              <a:t>Before a read, a </a:t>
            </a:r>
            <a:r>
              <a:rPr lang="en-US" altLang="en-US" sz="2000">
                <a:solidFill>
                  <a:srgbClr val="990000"/>
                </a:solidFill>
              </a:rPr>
              <a:t>shared lock</a:t>
            </a:r>
            <a:r>
              <a:rPr lang="en-US" altLang="en-US" sz="2000"/>
              <a:t> must be acquired</a:t>
            </a:r>
          </a:p>
          <a:p>
            <a:pPr lvl="1"/>
            <a:r>
              <a:rPr lang="en-US" altLang="en-US" sz="2000"/>
              <a:t>Before a write, an </a:t>
            </a:r>
            <a:r>
              <a:rPr lang="en-US" altLang="en-US" sz="2000">
                <a:solidFill>
                  <a:srgbClr val="990000"/>
                </a:solidFill>
              </a:rPr>
              <a:t>exclusive lock</a:t>
            </a:r>
            <a:r>
              <a:rPr lang="en-US" altLang="en-US" sz="2000"/>
              <a:t> must be acquired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0269E343-8F5C-4252-8582-B7633E2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F1A9BAE-BA9E-4C3F-A1C4-1580CDA07076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9D60058-CF58-4A60-A72D-9435EE457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53988"/>
            <a:ext cx="7772400" cy="1143000"/>
          </a:xfrm>
        </p:spPr>
        <p:txBody>
          <a:bodyPr/>
          <a:lstStyle/>
          <a:p>
            <a:r>
              <a:rPr lang="en-US" altLang="en-US"/>
              <a:t>Lock Compatibility Matrix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FCE7A74-027F-423C-9AE4-80BD743C9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Locks on a data item are granted based on a </a:t>
            </a:r>
            <a:r>
              <a:rPr lang="en-US" altLang="en-US">
                <a:solidFill>
                  <a:srgbClr val="990000"/>
                </a:solidFill>
              </a:rPr>
              <a:t>lock compatibility matrix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When a transaction requests a lock, it must wait (</a:t>
            </a:r>
            <a:r>
              <a:rPr lang="en-US" altLang="en-US">
                <a:solidFill>
                  <a:srgbClr val="990000"/>
                </a:solidFill>
              </a:rPr>
              <a:t>block</a:t>
            </a:r>
            <a:r>
              <a:rPr lang="en-US" altLang="en-US"/>
              <a:t>) until the lock is granted</a:t>
            </a: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DE209426-D7BB-4A01-B4CD-0A4956ED80F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7824788" cy="1552575"/>
            <a:chOff x="192" y="1776"/>
            <a:chExt cx="4929" cy="978"/>
          </a:xfrm>
        </p:grpSpPr>
        <p:sp>
          <p:nvSpPr>
            <p:cNvPr id="69638" name="Text Box 5">
              <a:extLst>
                <a:ext uri="{FF2B5EF4-FFF2-40B4-BE49-F238E27FC236}">
                  <a16:creationId xmlns:a16="http://schemas.microsoft.com/office/drawing/2014/main" id="{4DA5DC2A-039D-4FD5-804E-C2F48EB38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76"/>
              <a:ext cx="344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</a:t>
              </a:r>
              <a:r>
                <a:rPr kumimoji="0" lang="en-US" altLang="en-US" sz="2400">
                  <a:solidFill>
                    <a:srgbClr val="990000"/>
                  </a:solidFill>
                </a:rPr>
                <a:t>Mode of Data Item</a:t>
              </a:r>
              <a:r>
                <a:rPr kumimoji="0" lang="en-US" altLang="en-US" sz="2400">
                  <a:solidFill>
                    <a:schemeClr val="tx1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                      None     Shared    Exclusive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Shared             Y           Y              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Exclusive        Y            N             N</a:t>
              </a:r>
            </a:p>
          </p:txBody>
        </p:sp>
        <p:sp>
          <p:nvSpPr>
            <p:cNvPr id="69639" name="Text Box 6">
              <a:extLst>
                <a:ext uri="{FF2B5EF4-FFF2-40B4-BE49-F238E27FC236}">
                  <a16:creationId xmlns:a16="http://schemas.microsoft.com/office/drawing/2014/main" id="{81D4C9F0-20D0-44E0-A4BB-B5485AAE9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60"/>
              <a:ext cx="140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</a:rPr>
                <a:t>Request mode</a:t>
              </a:r>
              <a:r>
                <a:rPr kumimoji="0"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5400">
                  <a:solidFill>
                    <a:srgbClr val="990000"/>
                  </a:solidFill>
                  <a:latin typeface="Arial Narrow" panose="020B0606020202030204" pitchFamily="34" charset="0"/>
                </a:rPr>
                <a:t>{</a:t>
              </a:r>
              <a:endParaRPr kumimoji="0"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7E3328C8-2717-41CD-ADC9-D2302FF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78BBF3B-C584-4307-BD99-4AFD47E6C9EE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02F8485-D333-44A2-9EFC-46A348662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750" y="304800"/>
            <a:ext cx="8274050" cy="990600"/>
          </a:xfrm>
        </p:spPr>
        <p:txBody>
          <a:bodyPr/>
          <a:lstStyle/>
          <a:p>
            <a:r>
              <a:rPr lang="en-US" altLang="en-US"/>
              <a:t>Locks Prevent “Bad” Execution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5E267C7-D1B1-4ED4-B65A-362C1D153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338263"/>
            <a:ext cx="77724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If the system used locking, the first “bad” execution could have been avoided:</a:t>
            </a:r>
          </a:p>
          <a:p>
            <a:pPr marL="0" indent="0"/>
            <a:endParaRPr lang="en-US" altLang="en-US" sz="24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C822CCD0-12F9-4F29-A2C5-E1D3D701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133600"/>
            <a:ext cx="75565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400">
                <a:solidFill>
                  <a:schemeClr val="tx2"/>
                </a:solidFill>
              </a:rPr>
              <a:t>Deposit 1                          Deposit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xlock(X)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read(X.bal)</a:t>
            </a:r>
            <a:r>
              <a:rPr kumimoji="0" lang="en-US" altLang="en-US" sz="2400">
                <a:solidFill>
                  <a:schemeClr val="tx1"/>
                </a:solidFill>
              </a:rPr>
              <a:t>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{xlock(X) is not granted}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X.bal := X.bal + $50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write(X.bal)</a:t>
            </a:r>
            <a:r>
              <a:rPr kumimoji="0" lang="en-US" altLang="en-US" sz="2400">
                <a:solidFill>
                  <a:schemeClr val="tx1"/>
                </a:solidFill>
              </a:rPr>
              <a:t>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release(X)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xlock(X)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                                         </a:t>
            </a:r>
            <a:r>
              <a:rPr kumimoji="0" lang="en-US" altLang="en-US" sz="2400">
                <a:solidFill>
                  <a:srgbClr val="006699"/>
                </a:solidFill>
              </a:rPr>
              <a:t>read(X.bal)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                       X.bal:= X.bal + $10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6699"/>
                </a:solidFill>
              </a:rPr>
              <a:t>                                        write(X.bal)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00"/>
                </a:solidFill>
              </a:rPr>
              <a:t>                                         release(X)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A1B671AF-8C78-433F-9510-81BFF8A6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937772A-438E-415C-8AA9-B57402D371EA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13BCE02-559C-4857-AED9-F561376DE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Types and Read/Write Modes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6EFF99F-E522-4BAB-86AC-BB596C77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When we specify “read-only”, the system only uses shared-mode locks</a:t>
            </a:r>
          </a:p>
          <a:p>
            <a:pPr lvl="1"/>
            <a:r>
              <a:rPr lang="en-US" altLang="en-US"/>
              <a:t>Any transaction that attempts to update will be illegal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When we specify “read-write”, the system may also acquire locks in exclusive mode</a:t>
            </a:r>
          </a:p>
          <a:p>
            <a:pPr lvl="1"/>
            <a:r>
              <a:rPr lang="en-US" altLang="en-US"/>
              <a:t>Obviously, we can still query in this mode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C7FAD061-9FA6-4C3B-AF0D-B19F8646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4FB6778-4FEF-49B0-A54E-BAB61F733917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45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599CBFA-EC45-48F6-8C26-AB021259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Isolation Levels and Locking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83E3E1D-8DAE-40B2-BBE8-A54C23925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99"/>
                </a:solidFill>
              </a:rPr>
              <a:t>READ UNCOMMITTED</a:t>
            </a:r>
            <a:r>
              <a:rPr lang="en-US" altLang="en-US"/>
              <a:t> allows queries in the transaction to </a:t>
            </a:r>
            <a:r>
              <a:rPr lang="en-US" altLang="en-US">
                <a:solidFill>
                  <a:srgbClr val="990000"/>
                </a:solidFill>
              </a:rPr>
              <a:t>read </a:t>
            </a:r>
            <a:r>
              <a:rPr lang="en-US" altLang="en-US"/>
              <a:t>data </a:t>
            </a:r>
            <a:r>
              <a:rPr lang="en-US" altLang="en-US" i="1"/>
              <a:t>without acquiring any lock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For updates, exclusive locks must be obtained and held to end of transaction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99"/>
                </a:solidFill>
              </a:rPr>
              <a:t>READ COMMITTED</a:t>
            </a:r>
            <a:r>
              <a:rPr lang="en-US" altLang="en-US"/>
              <a:t> requires a read-lock to be obtained for all tuples touched by queries, but it </a:t>
            </a:r>
            <a:r>
              <a:rPr lang="en-US" altLang="en-US">
                <a:solidFill>
                  <a:srgbClr val="990000"/>
                </a:solidFill>
              </a:rPr>
              <a:t>releases the locks immediately after the read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 i="1">
                <a:solidFill>
                  <a:schemeClr val="tx2"/>
                </a:solidFill>
              </a:rPr>
              <a:t>Exclusive locks must be obtained for updates and held to end of transaction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6B003CF2-BD24-40AD-B621-94E6A90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59ED876-2D65-44BF-AF8D-0347F48EC4C7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A2BF2B2-2B4D-4DEB-8ABC-913D001A5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r>
              <a:rPr lang="en-US" altLang="en-US"/>
              <a:t>Isolation levels and locking, cont.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29593CF-DEF4-4BA4-96FE-F8CB70F2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99"/>
                </a:solidFill>
              </a:rPr>
              <a:t>REPEATABLE READ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places shared locks on </a:t>
            </a:r>
            <a:r>
              <a:rPr lang="en-US" altLang="en-US">
                <a:solidFill>
                  <a:schemeClr val="tx1"/>
                </a:solidFill>
              </a:rPr>
              <a:t>tuples retrieved by queries</a:t>
            </a:r>
            <a:r>
              <a:rPr lang="en-US" altLang="en-US"/>
              <a:t>, holds them until the end of the transaction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 i="1">
                <a:solidFill>
                  <a:schemeClr val="tx2"/>
                </a:solidFill>
              </a:rPr>
              <a:t>Exclusive locks must be obtained for updates and held to end of transaction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SERIALIZABLE</a:t>
            </a:r>
            <a:r>
              <a:rPr lang="en-US" altLang="en-US"/>
              <a:t> places shared locks on </a:t>
            </a:r>
            <a:r>
              <a:rPr lang="en-US" altLang="en-US">
                <a:solidFill>
                  <a:schemeClr val="tx1"/>
                </a:solidFill>
              </a:rPr>
              <a:t>tuples retrieved by queries </a:t>
            </a:r>
            <a:r>
              <a:rPr lang="en-US" altLang="en-US" i="1">
                <a:solidFill>
                  <a:srgbClr val="990000"/>
                </a:solidFill>
              </a:rPr>
              <a:t>as well as the index</a:t>
            </a:r>
            <a:r>
              <a:rPr lang="en-US" altLang="en-US"/>
              <a:t>, holds them until the end of the transaction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 i="1">
                <a:solidFill>
                  <a:schemeClr val="tx2"/>
                </a:solidFill>
              </a:rPr>
              <a:t>Exclusive locks must be obtained for updates and held to end of transaction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Holding locks to the end of a transaction is called “</a:t>
            </a:r>
            <a:r>
              <a:rPr lang="en-US" altLang="en-US">
                <a:solidFill>
                  <a:srgbClr val="990000"/>
                </a:solidFill>
              </a:rPr>
              <a:t>strict</a:t>
            </a:r>
            <a:r>
              <a:rPr lang="en-US" altLang="en-US"/>
              <a:t>” locking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BE3B032A-0762-4A44-8635-DA081294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149AFAA-1DE6-4DE5-98DC-41238B443D53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CBF9148-933A-4004-BA41-86AA39361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of Serializability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E0656F7-A5DD-4F37-AF28-D3673E6B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990000"/>
                </a:solidFill>
              </a:rPr>
              <a:t>schedule</a:t>
            </a:r>
            <a:r>
              <a:rPr lang="en-US" altLang="en-US" sz="2400"/>
              <a:t> of a set of transactions is a linear ordering of their actions</a:t>
            </a:r>
          </a:p>
          <a:p>
            <a:pPr lvl="1"/>
            <a:r>
              <a:rPr lang="en-US" altLang="en-US" sz="2000"/>
              <a:t>e.g. for the simultaneous deposits 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  	 R1(X.bal) R2(X.bal) W1(X.bal) W2(X.bal)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990000"/>
                </a:solidFill>
              </a:rPr>
              <a:t>serial schedule</a:t>
            </a:r>
            <a:r>
              <a:rPr lang="en-US" altLang="en-US" sz="2400"/>
              <a:t> is one in which all the steps of each transaction occur consecutively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990000"/>
                </a:solidFill>
              </a:rPr>
              <a:t>serializable schedule</a:t>
            </a:r>
            <a:r>
              <a:rPr lang="en-US" altLang="en-US" sz="2400"/>
              <a:t> is one which is equivalent to some  serial schedule (i.e. given any initial state, the final state is the same as one produced by some serial schedule)</a:t>
            </a:r>
          </a:p>
          <a:p>
            <a:pPr lvl="1"/>
            <a:r>
              <a:rPr lang="en-US" altLang="en-US" sz="2000"/>
              <a:t>The example above is neither serial nor serializable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201B017A-7EB0-45AF-9267-E502233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2174810-47CE-4FAD-991F-E10A3FB64C0E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48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E1C6111-1D1B-4D4B-BDC3-CC0A8F72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to Address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C935E64-1A55-409D-949B-0F11943F8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schedule S, is it serializable? </a:t>
            </a:r>
          </a:p>
          <a:p>
            <a:r>
              <a:rPr lang="en-US" altLang="en-US"/>
              <a:t>How can we "restrict" transactions in progress to guarantee that only serializable schedules are produced?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CA606B9A-987C-4CD7-A051-66297F54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8710B56-8986-43E3-B9CC-ECD7A627D84D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49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3B57CB-549A-4504-9F99-1AD67366E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Actions Conflict</a:t>
            </a:r>
            <a:endParaRPr lang="en-US" altLang="en-US" i="1"/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2D66AB4-4B58-49B3-A719-E17C78146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Consider a schedule S in which there are two consecutive actions I</a:t>
            </a:r>
            <a:r>
              <a:rPr lang="en-US" altLang="en-US" sz="2400" baseline="-25000"/>
              <a:t>i</a:t>
            </a:r>
            <a:r>
              <a:rPr lang="en-US" altLang="en-US" sz="2400"/>
              <a:t> and I</a:t>
            </a:r>
            <a:r>
              <a:rPr lang="en-US" altLang="en-US" sz="2400" baseline="-25000"/>
              <a:t>j</a:t>
            </a:r>
            <a:r>
              <a:rPr lang="en-US" altLang="en-US" sz="2400"/>
              <a:t> of transactions T</a:t>
            </a:r>
            <a:r>
              <a:rPr lang="en-US" altLang="en-US" sz="2400" baseline="-25000"/>
              <a:t>i</a:t>
            </a:r>
            <a:r>
              <a:rPr lang="en-US" altLang="en-US" sz="2400"/>
              <a:t> and T</a:t>
            </a:r>
            <a:r>
              <a:rPr lang="en-US" altLang="en-US" sz="2400" baseline="-25000"/>
              <a:t>j</a:t>
            </a:r>
            <a:r>
              <a:rPr lang="en-US" altLang="en-US" sz="2400"/>
              <a:t> respectively</a:t>
            </a:r>
          </a:p>
          <a:p>
            <a:r>
              <a:rPr lang="en-US" altLang="en-US" sz="2400"/>
              <a:t>If I</a:t>
            </a:r>
            <a:r>
              <a:rPr lang="en-US" altLang="en-US" sz="2400" baseline="-25000"/>
              <a:t>i</a:t>
            </a:r>
            <a:r>
              <a:rPr lang="en-US" altLang="en-US" sz="2400"/>
              <a:t> and I</a:t>
            </a:r>
            <a:r>
              <a:rPr lang="en-US" altLang="en-US" sz="2400" baseline="-25000"/>
              <a:t>j</a:t>
            </a:r>
            <a:r>
              <a:rPr lang="en-US" altLang="en-US" sz="2400"/>
              <a:t> refer to different data items, then swapping I</a:t>
            </a:r>
            <a:r>
              <a:rPr lang="en-US" altLang="en-US" sz="2400" baseline="-25000"/>
              <a:t>i</a:t>
            </a:r>
            <a:r>
              <a:rPr lang="en-US" altLang="en-US" sz="2400"/>
              <a:t> and I</a:t>
            </a:r>
            <a:r>
              <a:rPr lang="en-US" altLang="en-US" sz="2400" baseline="-25000"/>
              <a:t>j</a:t>
            </a:r>
            <a:r>
              <a:rPr lang="en-US" altLang="en-US" sz="2400"/>
              <a:t> does not matter</a:t>
            </a:r>
          </a:p>
          <a:p>
            <a:r>
              <a:rPr lang="en-US" altLang="en-US" sz="2400"/>
              <a:t>If I</a:t>
            </a:r>
            <a:r>
              <a:rPr lang="en-US" altLang="en-US" sz="2400" baseline="-25000"/>
              <a:t>i</a:t>
            </a:r>
            <a:r>
              <a:rPr lang="en-US" altLang="en-US" sz="2400"/>
              <a:t> and I</a:t>
            </a:r>
            <a:r>
              <a:rPr lang="en-US" altLang="en-US" sz="2400" baseline="-25000"/>
              <a:t>j</a:t>
            </a:r>
            <a:r>
              <a:rPr lang="en-US" altLang="en-US" sz="2400"/>
              <a:t> refer to the same data item Q, then swapping I</a:t>
            </a:r>
            <a:r>
              <a:rPr lang="en-US" altLang="en-US" sz="2400" baseline="-25000"/>
              <a:t>i</a:t>
            </a:r>
            <a:r>
              <a:rPr lang="en-US" altLang="en-US" sz="2400"/>
              <a:t> and I</a:t>
            </a:r>
            <a:r>
              <a:rPr lang="en-US" altLang="en-US" sz="2400" baseline="-25000"/>
              <a:t>j</a:t>
            </a:r>
            <a:r>
              <a:rPr lang="en-US" altLang="en-US" sz="2400"/>
              <a:t> matters </a:t>
            </a:r>
            <a:r>
              <a:rPr lang="en-US" altLang="en-US" sz="2400" b="1"/>
              <a:t>if and only if</a:t>
            </a:r>
            <a:r>
              <a:rPr lang="en-US" altLang="en-US" sz="2400"/>
              <a:t> one of the actions is a write</a:t>
            </a:r>
          </a:p>
          <a:p>
            <a:pPr lvl="1"/>
            <a:r>
              <a:rPr lang="en-US" altLang="en-US" sz="2000"/>
              <a:t>Ri(Q) Wj(Q) produces a different final value for Q than Wj(Q) Ri(Q)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BBE1664-188E-4079-8543-F5C50358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E1270E8-06E0-4DC3-AA40-DB3233B571B8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B0658F6-37E3-4112-8E92-6DF0B82D0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200025"/>
            <a:ext cx="9144000" cy="1143000"/>
          </a:xfrm>
        </p:spPr>
        <p:txBody>
          <a:bodyPr/>
          <a:lstStyle/>
          <a:p>
            <a:r>
              <a:rPr lang="en-US" altLang="en-US"/>
              <a:t>An Example: Interacting Processes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44C0ADB-EDAC-4C79-A102-D0CF96076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/>
              <a:t>Assume the usual </a:t>
            </a:r>
            <a:r>
              <a:rPr lang="en-US" altLang="en-US">
                <a:solidFill>
                  <a:srgbClr val="CC00CC"/>
                </a:solidFill>
              </a:rPr>
              <a:t>Sells(bar,beer,price)</a:t>
            </a:r>
            <a:r>
              <a:rPr lang="en-US" altLang="en-US"/>
              <a:t> relation, and suppose that Joe’s Bar sells only Bud for $2.50 and Miller for $3.00.</a:t>
            </a:r>
          </a:p>
          <a:p>
            <a:r>
              <a:rPr lang="en-US" altLang="en-US"/>
              <a:t>Sally is querying </a:t>
            </a:r>
            <a:r>
              <a:rPr lang="en-US" altLang="en-US">
                <a:solidFill>
                  <a:srgbClr val="CC00CC"/>
                </a:solidFill>
              </a:rPr>
              <a:t>Sells</a:t>
            </a:r>
            <a:r>
              <a:rPr lang="en-US" altLang="en-US"/>
              <a:t> for the highest and lowest price Joe charges.</a:t>
            </a:r>
          </a:p>
          <a:p>
            <a:r>
              <a:rPr lang="en-US" altLang="en-US"/>
              <a:t>Joe decides to stop selling Bud and Miller, but to sell only Heineken at $3.50.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CF16E4D8-20CB-406D-A9EE-396F670D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B165B13-9E78-4B62-B11C-EE37CA8EE1AE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50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24134B5-D2F8-4F2F-A343-B0963453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Serializability 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69F2B66-AEC6-40AE-8585-71BE55529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schedule S, we can construct a di-graph G=(V,E) called a </a:t>
            </a:r>
            <a:r>
              <a:rPr lang="en-US" altLang="en-US">
                <a:solidFill>
                  <a:srgbClr val="990000"/>
                </a:solidFill>
              </a:rPr>
              <a:t>precedence graph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V :  all transactions in S</a:t>
            </a:r>
          </a:p>
          <a:p>
            <a:pPr lvl="1"/>
            <a:r>
              <a:rPr lang="en-US" altLang="en-US"/>
              <a:t>E :  T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T</a:t>
            </a:r>
            <a:r>
              <a:rPr lang="en-US" altLang="en-US" baseline="-25000"/>
              <a:t>j</a:t>
            </a:r>
            <a:r>
              <a:rPr lang="en-US" altLang="en-US"/>
              <a:t> whenever an action of T</a:t>
            </a:r>
            <a:r>
              <a:rPr lang="en-US" altLang="en-US" baseline="-25000"/>
              <a:t>i</a:t>
            </a:r>
            <a:r>
              <a:rPr lang="en-US" altLang="en-US"/>
              <a:t> precedes and conflicts with an action of T</a:t>
            </a:r>
            <a:r>
              <a:rPr lang="en-US" altLang="en-US" baseline="-25000"/>
              <a:t>j</a:t>
            </a:r>
            <a:r>
              <a:rPr lang="en-US" altLang="en-US"/>
              <a:t> in S</a:t>
            </a:r>
          </a:p>
          <a:p>
            <a:r>
              <a:rPr lang="en-US" altLang="en-US"/>
              <a:t>Theorem: </a:t>
            </a:r>
            <a:br>
              <a:rPr lang="en-US" altLang="en-US"/>
            </a:br>
            <a:r>
              <a:rPr lang="en-US" altLang="en-US"/>
              <a:t>A schedule S is </a:t>
            </a:r>
            <a:r>
              <a:rPr lang="en-US" altLang="en-US">
                <a:solidFill>
                  <a:srgbClr val="990000"/>
                </a:solidFill>
              </a:rPr>
              <a:t>conflict serializable</a:t>
            </a:r>
            <a:r>
              <a:rPr lang="en-US" altLang="en-US"/>
              <a:t> if and only if its precedence graph contains no cycles</a:t>
            </a:r>
          </a:p>
          <a:p>
            <a:pPr lvl="1"/>
            <a:r>
              <a:rPr lang="en-US" altLang="en-US"/>
              <a:t>Note that testing for a cycle in a digraph can be done in time O(|V|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>
            <a:extLst>
              <a:ext uri="{FF2B5EF4-FFF2-40B4-BE49-F238E27FC236}">
                <a16:creationId xmlns:a16="http://schemas.microsoft.com/office/drawing/2014/main" id="{1BDD1EF6-CB20-47BA-A71F-521BC95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934C621-8B57-4792-BB84-62AA087A89F6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51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CEA9944-7C5E-4A5E-B6AD-812D9647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88068" name="Group 3">
            <a:extLst>
              <a:ext uri="{FF2B5EF4-FFF2-40B4-BE49-F238E27FC236}">
                <a16:creationId xmlns:a16="http://schemas.microsoft.com/office/drawing/2014/main" id="{B11D39C5-8706-4D4C-B46A-8A6D442A767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22488"/>
            <a:ext cx="8374063" cy="4473575"/>
            <a:chOff x="144" y="1337"/>
            <a:chExt cx="5275" cy="2818"/>
          </a:xfrm>
        </p:grpSpPr>
        <p:grpSp>
          <p:nvGrpSpPr>
            <p:cNvPr id="88069" name="Group 4">
              <a:extLst>
                <a:ext uri="{FF2B5EF4-FFF2-40B4-BE49-F238E27FC236}">
                  <a16:creationId xmlns:a16="http://schemas.microsoft.com/office/drawing/2014/main" id="{6886E892-A141-4C05-BC48-79565EF83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337"/>
              <a:ext cx="3182" cy="2818"/>
              <a:chOff x="144" y="1337"/>
              <a:chExt cx="3182" cy="2818"/>
            </a:xfrm>
          </p:grpSpPr>
          <p:sp>
            <p:nvSpPr>
              <p:cNvPr id="88077" name="Text Box 5">
                <a:extLst>
                  <a:ext uri="{FF2B5EF4-FFF2-40B4-BE49-F238E27FC236}">
                    <a16:creationId xmlns:a16="http://schemas.microsoft.com/office/drawing/2014/main" id="{76916FE2-C8DB-4181-B20C-8AEC673E8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337"/>
                <a:ext cx="3182" cy="2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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s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T1            T2            T3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                            R(X,Y,Z)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R(X)   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W(X)   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               R(Y)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              W(Y)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R(Y)   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               R(X)                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                                 W(Z)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78" name="Line 6">
                <a:extLst>
                  <a:ext uri="{FF2B5EF4-FFF2-40B4-BE49-F238E27FC236}">
                    <a16:creationId xmlns:a16="http://schemas.microsoft.com/office/drawing/2014/main" id="{8B047FDF-5A01-4F1E-9816-67AF0FA20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438"/>
                <a:ext cx="0" cy="2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9" name="Line 7">
                <a:extLst>
                  <a:ext uri="{FF2B5EF4-FFF2-40B4-BE49-F238E27FC236}">
                    <a16:creationId xmlns:a16="http://schemas.microsoft.com/office/drawing/2014/main" id="{3F236764-C811-4B50-8587-315CA2CF8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38"/>
                <a:ext cx="0" cy="2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0" name="Line 8">
                <a:extLst>
                  <a:ext uri="{FF2B5EF4-FFF2-40B4-BE49-F238E27FC236}">
                    <a16:creationId xmlns:a16="http://schemas.microsoft.com/office/drawing/2014/main" id="{1901B450-7A97-47D0-A362-B19F5B802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13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70" name="Group 9">
              <a:extLst>
                <a:ext uri="{FF2B5EF4-FFF2-40B4-BE49-F238E27FC236}">
                  <a16:creationId xmlns:a16="http://schemas.microsoft.com/office/drawing/2014/main" id="{2B8EE9CD-CCC0-429B-85D8-8CF2AE3F1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8" y="1914"/>
              <a:ext cx="1571" cy="305"/>
              <a:chOff x="3638" y="2042"/>
              <a:chExt cx="1571" cy="288"/>
            </a:xfrm>
          </p:grpSpPr>
          <p:sp>
            <p:nvSpPr>
              <p:cNvPr id="88072" name="Text Box 10">
                <a:extLst>
                  <a:ext uri="{FF2B5EF4-FFF2-40B4-BE49-F238E27FC236}">
                    <a16:creationId xmlns:a16="http://schemas.microsoft.com/office/drawing/2014/main" id="{932E64AF-6E9D-4DCC-80A0-F299011F1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8" y="2042"/>
                <a:ext cx="157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00000"/>
                  </a:buClr>
                  <a:buFont typeface="Wingdings" panose="05000000000000000000" pitchFamily="2" charset="2"/>
                  <a:buChar char="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s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 "/>
                  <a:defRPr kumimoji="1" sz="2000">
                    <a:solidFill>
                      <a:srgbClr val="003366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T1        T2         T3</a:t>
                </a:r>
              </a:p>
            </p:txBody>
          </p:sp>
          <p:cxnSp>
            <p:nvCxnSpPr>
              <p:cNvPr id="88073" name="AutoShape 11">
                <a:extLst>
                  <a:ext uri="{FF2B5EF4-FFF2-40B4-BE49-F238E27FC236}">
                    <a16:creationId xmlns:a16="http://schemas.microsoft.com/office/drawing/2014/main" id="{1C407A5D-4AE8-40DA-94A6-F9A4FA582C61}"/>
                  </a:ext>
                </a:extLst>
              </p:cNvPr>
              <p:cNvCxnSpPr>
                <a:cxnSpLocks noChangeShapeType="1"/>
                <a:stCxn id="88072" idx="3"/>
                <a:endCxn id="88072" idx="1"/>
              </p:cNvCxnSpPr>
              <p:nvPr/>
            </p:nvCxnSpPr>
            <p:spPr bwMode="auto">
              <a:xfrm flipH="1">
                <a:off x="3638" y="2186"/>
                <a:ext cx="1571" cy="1"/>
              </a:xfrm>
              <a:prstGeom prst="curvedConnector5">
                <a:avLst>
                  <a:gd name="adj1" fmla="val -9167"/>
                  <a:gd name="adj2" fmla="val -28800000"/>
                  <a:gd name="adj3" fmla="val 1091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74" name="Line 12">
                <a:extLst>
                  <a:ext uri="{FF2B5EF4-FFF2-40B4-BE49-F238E27FC236}">
                    <a16:creationId xmlns:a16="http://schemas.microsoft.com/office/drawing/2014/main" id="{3AD3AE13-C039-488E-8DA7-595AFBAA7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5" name="Line 13">
                <a:extLst>
                  <a:ext uri="{FF2B5EF4-FFF2-40B4-BE49-F238E27FC236}">
                    <a16:creationId xmlns:a16="http://schemas.microsoft.com/office/drawing/2014/main" id="{304939EA-EC76-427C-8822-AB66F8118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076" name="AutoShape 14">
                <a:extLst>
                  <a:ext uri="{FF2B5EF4-FFF2-40B4-BE49-F238E27FC236}">
                    <a16:creationId xmlns:a16="http://schemas.microsoft.com/office/drawing/2014/main" id="{C85D0164-13CF-4C39-A008-09E34CCE0A1E}"/>
                  </a:ext>
                </a:extLst>
              </p:cNvPr>
              <p:cNvCxnSpPr>
                <a:cxnSpLocks noChangeShapeType="1"/>
                <a:stCxn id="88072" idx="1"/>
                <a:endCxn id="88072" idx="2"/>
              </p:cNvCxnSpPr>
              <p:nvPr/>
            </p:nvCxnSpPr>
            <p:spPr bwMode="auto">
              <a:xfrm rot="10800000" flipH="1" flipV="1">
                <a:off x="3638" y="2186"/>
                <a:ext cx="786" cy="144"/>
              </a:xfrm>
              <a:prstGeom prst="curvedConnector4">
                <a:avLst>
                  <a:gd name="adj1" fmla="val -18319"/>
                  <a:gd name="adj2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8071" name="Text Box 15">
              <a:extLst>
                <a:ext uri="{FF2B5EF4-FFF2-40B4-BE49-F238E27FC236}">
                  <a16:creationId xmlns:a16="http://schemas.microsoft.com/office/drawing/2014/main" id="{8E0B6FFB-10AA-4FB5-A6CE-0CE187111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627"/>
              <a:ext cx="20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Cyclic:  Not serializable.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82EF94C2-8F85-402A-BF30-9C90CBFE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81610BB-FA16-44DA-B4FB-203B9E357CD4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52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ECDB7E6-7030-439D-BA0C-D6BDBB25A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and Serializability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18DBB52-BB93-491E-808C-C134EE45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said that a transaction must hold all locks until it terminates (a condition called </a:t>
            </a:r>
            <a:r>
              <a:rPr lang="en-US" altLang="en-US">
                <a:solidFill>
                  <a:srgbClr val="990000"/>
                </a:solidFill>
              </a:rPr>
              <a:t>strict</a:t>
            </a:r>
            <a:r>
              <a:rPr lang="en-US" altLang="en-US"/>
              <a:t> locking)</a:t>
            </a:r>
          </a:p>
          <a:p>
            <a:r>
              <a:rPr lang="en-US" altLang="en-US"/>
              <a:t>It turns out that this is crucial to guarantee serializability</a:t>
            </a:r>
          </a:p>
          <a:p>
            <a:pPr lvl="1"/>
            <a:r>
              <a:rPr lang="en-US" altLang="en-US"/>
              <a:t>Note that the first (bad) example could have been produced if transactions acquired and immediately released locks.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B3A3CC4B-520E-4C0B-9171-CB0C1B3F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B8986AD-F194-4BC6-A0FA-91D150D63848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53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AC64C41-02D3-4770-8F7E-3ACAE26A0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185738"/>
            <a:ext cx="7772400" cy="1143000"/>
          </a:xfrm>
        </p:spPr>
        <p:txBody>
          <a:bodyPr/>
          <a:lstStyle/>
          <a:p>
            <a:r>
              <a:rPr lang="en-US" altLang="en-US"/>
              <a:t>Well-Formed, Two-Phased Transactions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B7B9E69-2BBD-4C2C-B5D8-EF403192E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transaction is </a:t>
            </a:r>
            <a:r>
              <a:rPr lang="en-US" altLang="en-US">
                <a:solidFill>
                  <a:srgbClr val="990000"/>
                </a:solidFill>
              </a:rPr>
              <a:t>well-formed</a:t>
            </a:r>
            <a:r>
              <a:rPr lang="en-US" altLang="en-US"/>
              <a:t> if it acquires </a:t>
            </a:r>
            <a:r>
              <a:rPr lang="en-US" altLang="en-US" i="1">
                <a:solidFill>
                  <a:srgbClr val="FF0000"/>
                </a:solidFill>
              </a:rPr>
              <a:t>at least </a:t>
            </a:r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shared lock </a:t>
            </a:r>
            <a:r>
              <a:rPr lang="en-US" altLang="en-US"/>
              <a:t>on Q </a:t>
            </a:r>
            <a:r>
              <a:rPr lang="en-US" altLang="en-US">
                <a:solidFill>
                  <a:srgbClr val="FF0000"/>
                </a:solidFill>
              </a:rPr>
              <a:t>before reading </a:t>
            </a:r>
            <a:r>
              <a:rPr lang="en-US" altLang="en-US"/>
              <a:t>Q or an </a:t>
            </a:r>
            <a:r>
              <a:rPr lang="en-US" altLang="en-US" i="1">
                <a:solidFill>
                  <a:srgbClr val="FF0000"/>
                </a:solidFill>
              </a:rPr>
              <a:t>exclusive lock </a:t>
            </a:r>
            <a:r>
              <a:rPr lang="en-US" altLang="en-US"/>
              <a:t>on Q </a:t>
            </a:r>
            <a:r>
              <a:rPr lang="en-US" altLang="en-US">
                <a:solidFill>
                  <a:srgbClr val="FF0000"/>
                </a:solidFill>
              </a:rPr>
              <a:t>before writing </a:t>
            </a:r>
            <a:r>
              <a:rPr lang="en-US" altLang="en-US"/>
              <a:t>Q and doesn’t release the lock until the action is performed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Locks are also released by the end of the transaction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transaction is </a:t>
            </a:r>
            <a:r>
              <a:rPr lang="en-US" altLang="en-US">
                <a:solidFill>
                  <a:srgbClr val="990000"/>
                </a:solidFill>
              </a:rPr>
              <a:t>two-phased</a:t>
            </a:r>
            <a:r>
              <a:rPr lang="en-US" altLang="en-US"/>
              <a:t> if it never acquires a lock after unlocking one	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i.e., there are two phases:  a </a:t>
            </a:r>
            <a:r>
              <a:rPr lang="en-US" altLang="en-US" i="1">
                <a:solidFill>
                  <a:srgbClr val="FF0000"/>
                </a:solidFill>
              </a:rPr>
              <a:t>growing phase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which the transaction acquires locks, and a </a:t>
            </a:r>
            <a:r>
              <a:rPr lang="en-US" altLang="en-US" i="1">
                <a:solidFill>
                  <a:srgbClr val="FF0000"/>
                </a:solidFill>
              </a:rPr>
              <a:t>shrinking phase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which locks are released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74E3E789-C4DE-4C59-A97F-D286F49F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5BACD8A-F411-47C4-9B4F-26B151CCE011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54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5C28672-5048-45A6-A64F-E4A5504A6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153988"/>
            <a:ext cx="7772400" cy="1143000"/>
          </a:xfrm>
        </p:spPr>
        <p:txBody>
          <a:bodyPr/>
          <a:lstStyle/>
          <a:p>
            <a:r>
              <a:rPr lang="en-US" altLang="en-US"/>
              <a:t>Two-Phased Locking Theorem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830B23F-382A-4C34-B82F-109629BF0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191000"/>
          </a:xfrm>
        </p:spPr>
        <p:txBody>
          <a:bodyPr/>
          <a:lstStyle/>
          <a:p>
            <a:r>
              <a:rPr lang="en-US" altLang="en-US"/>
              <a:t>If all transactions are well-formed and two-phase, then any schedule in which conflicting locks are never granted ensures serializability</a:t>
            </a:r>
          </a:p>
          <a:p>
            <a:pPr lvl="1"/>
            <a:r>
              <a:rPr lang="en-US" altLang="en-US"/>
              <a:t>i.e., there is a very simple scheduler!</a:t>
            </a:r>
          </a:p>
          <a:p>
            <a:r>
              <a:rPr lang="en-US" altLang="en-US"/>
              <a:t>However, </a:t>
            </a:r>
            <a:r>
              <a:rPr lang="en-US" altLang="en-US" i="1">
                <a:solidFill>
                  <a:srgbClr val="FF0000"/>
                </a:solidFill>
              </a:rPr>
              <a:t>if some transaction is not well-formed </a:t>
            </a:r>
            <a:r>
              <a:rPr lang="en-US" altLang="en-US"/>
              <a:t>or </a:t>
            </a:r>
            <a:r>
              <a:rPr lang="en-US" altLang="en-US" i="1">
                <a:solidFill>
                  <a:srgbClr val="FF0000"/>
                </a:solidFill>
              </a:rPr>
              <a:t>two-phase, </a:t>
            </a:r>
            <a:r>
              <a:rPr lang="en-US" altLang="en-US"/>
              <a:t>then there is some schedule in which conflicting locks are never granted but which </a:t>
            </a:r>
            <a:r>
              <a:rPr lang="en-US" altLang="en-US" i="1">
                <a:solidFill>
                  <a:srgbClr val="FF0000"/>
                </a:solidFill>
              </a:rPr>
              <a:t>fails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0000"/>
                </a:solidFill>
              </a:rPr>
              <a:t>to be serializable</a:t>
            </a:r>
          </a:p>
          <a:p>
            <a:pPr lvl="1"/>
            <a:r>
              <a:rPr lang="en-US" altLang="en-US"/>
              <a:t>i.e., one bad apple spoils the bunch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B035891E-0B91-4431-81A7-59A70F84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7C581D3-C2D3-4033-81B0-E570E8A70216}" type="slidenum">
              <a:rPr kumimoji="0" lang="en-US" altLang="en-US" sz="1000" smtClean="0">
                <a:solidFill>
                  <a:srgbClr val="969696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55</a:t>
            </a:fld>
            <a:endParaRPr kumimoji="0"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BCDB5AC-832D-416E-B4E0-B4396082D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2192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957984D-92A3-405B-8640-F3F0639C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576388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Transactions </a:t>
            </a:r>
            <a:r>
              <a:rPr lang="en-US" altLang="en-US"/>
              <a:t>are all-or-nothing units of work guaranteed despite concurrency or failures in the system.  </a:t>
            </a:r>
          </a:p>
          <a:p>
            <a:r>
              <a:rPr lang="en-US" altLang="en-US">
                <a:solidFill>
                  <a:schemeClr val="tx1"/>
                </a:solidFill>
              </a:rPr>
              <a:t>Theoretically</a:t>
            </a:r>
            <a:r>
              <a:rPr lang="en-US" altLang="en-US"/>
              <a:t>, the “correct” execution of transactions is </a:t>
            </a:r>
            <a:r>
              <a:rPr lang="en-US" altLang="en-US">
                <a:solidFill>
                  <a:srgbClr val="990000"/>
                </a:solidFill>
              </a:rPr>
              <a:t>serializable </a:t>
            </a:r>
            <a:r>
              <a:rPr lang="en-US" altLang="en-US"/>
              <a:t>(i.e. equivalent to some serial execution).</a:t>
            </a:r>
          </a:p>
          <a:p>
            <a:r>
              <a:rPr lang="en-US" altLang="en-US">
                <a:solidFill>
                  <a:schemeClr val="tx1"/>
                </a:solidFill>
              </a:rPr>
              <a:t>Practically</a:t>
            </a:r>
            <a:r>
              <a:rPr lang="en-US" altLang="en-US"/>
              <a:t>, this may adversely affect throughput </a:t>
            </a:r>
            <a:r>
              <a:rPr lang="en-US" altLang="en-US">
                <a:solidFill>
                  <a:srgbClr val="99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>
                <a:solidFill>
                  <a:srgbClr val="990000"/>
                </a:solidFill>
              </a:rPr>
              <a:t>isolation levels.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r>
              <a:rPr lang="en-US" altLang="en-US">
                <a:solidFill>
                  <a:schemeClr val="tx1"/>
                </a:solidFill>
              </a:rPr>
              <a:t>With isolation levels</a:t>
            </a:r>
            <a:r>
              <a:rPr lang="en-US" altLang="en-US"/>
              <a:t>, users can specify the level of “incorrectness” they are willing to tolerate.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37240E59-B748-40C4-8100-68EDF879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703554B-E0E9-42BC-86B8-151D17EBFAD6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1D41995-F55E-4020-9A78-3C70E8DC6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Sally’s Program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3BCB7CB-62D2-4E17-8EF1-7E5404AEA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Sally executes the following two SQL statements, which we call </a:t>
            </a:r>
            <a:r>
              <a:rPr lang="en-US" altLang="en-US">
                <a:solidFill>
                  <a:srgbClr val="FF3300"/>
                </a:solidFill>
              </a:rPr>
              <a:t>(min)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3300"/>
                </a:solidFill>
              </a:rPr>
              <a:t>(max)</a:t>
            </a:r>
            <a:r>
              <a:rPr lang="en-US" altLang="en-US"/>
              <a:t>, to help remember what they do.</a:t>
            </a:r>
          </a:p>
          <a:p>
            <a:pPr>
              <a:buFont typeface="Monotype Sorts" pitchFamily="-109" charset="2"/>
              <a:buNone/>
            </a:pPr>
            <a:r>
              <a:rPr lang="en-US" altLang="en-US">
                <a:solidFill>
                  <a:srgbClr val="FF3300"/>
                </a:solidFill>
              </a:rPr>
              <a:t>(max)</a:t>
            </a:r>
            <a:r>
              <a:rPr lang="en-US" altLang="en-US"/>
              <a:t>	SELECT MAX(price) FROM Sells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			WHERE bar = ’Joe’’s Bar’;</a:t>
            </a:r>
          </a:p>
          <a:p>
            <a:pPr>
              <a:buFont typeface="Monotype Sorts" pitchFamily="-109" charset="2"/>
              <a:buNone/>
            </a:pPr>
            <a:r>
              <a:rPr lang="en-US" altLang="en-US">
                <a:solidFill>
                  <a:srgbClr val="FF3300"/>
                </a:solidFill>
              </a:rPr>
              <a:t>(min)</a:t>
            </a:r>
            <a:r>
              <a:rPr lang="en-US" altLang="en-US"/>
              <a:t>	SELECT MIN(price) FROM Sells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			WHERE bar = ’Joe’’s Bar’;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514528A-9CF3-4185-B262-068B0487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1F698F7-699A-4CE1-97F6-9FBF6F4FC5BC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4787DB0-94EE-4C13-8411-A1B083BAA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Joe’s Program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A636C9E-3C5B-4B2C-9F71-75DA34119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495800"/>
          </a:xfrm>
        </p:spPr>
        <p:txBody>
          <a:bodyPr/>
          <a:lstStyle/>
          <a:p>
            <a:r>
              <a:rPr lang="en-US" altLang="en-US"/>
              <a:t>At about the same time, Joe executes the following steps, which have the mnemonic names </a:t>
            </a:r>
            <a:r>
              <a:rPr lang="en-US" altLang="en-US">
                <a:solidFill>
                  <a:srgbClr val="FF3300"/>
                </a:solidFill>
              </a:rPr>
              <a:t>(del)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3300"/>
                </a:solidFill>
              </a:rPr>
              <a:t>(ins)</a:t>
            </a:r>
            <a:r>
              <a:rPr lang="en-US" altLang="en-US"/>
              <a:t>.</a:t>
            </a:r>
          </a:p>
          <a:p>
            <a:pPr>
              <a:buFont typeface="Monotype Sorts" pitchFamily="-109" charset="2"/>
              <a:buNone/>
            </a:pPr>
            <a:r>
              <a:rPr lang="en-US" altLang="en-US">
                <a:solidFill>
                  <a:srgbClr val="FF3300"/>
                </a:solidFill>
              </a:rPr>
              <a:t>(del)</a:t>
            </a:r>
            <a:r>
              <a:rPr lang="en-US" altLang="en-US"/>
              <a:t>	  DELETE FROM Sells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		  WHERE bar = ’Joe’’s Bar’;</a:t>
            </a:r>
          </a:p>
          <a:p>
            <a:pPr>
              <a:buFont typeface="Monotype Sorts" pitchFamily="-109" charset="2"/>
              <a:buNone/>
            </a:pPr>
            <a:r>
              <a:rPr lang="en-US" altLang="en-US">
                <a:solidFill>
                  <a:srgbClr val="FF3300"/>
                </a:solidFill>
              </a:rPr>
              <a:t>(ins)</a:t>
            </a:r>
            <a:r>
              <a:rPr lang="en-US" altLang="en-US"/>
              <a:t>	  INSERT INTO Sells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		  VALUES(’Joe’’s Bar’, ’Heineken’, 3.50);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65DA3BE-6797-4BB2-BC02-154C9CCA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7F72A79-65AA-4D38-9B2E-624F7AF0C651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6C8280E-C4CA-49B9-8A1C-63B199AD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Interleaving of Statements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99BC5F8-A5C8-48B0-B57E-F46366F1B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Although </a:t>
            </a:r>
            <a:r>
              <a:rPr lang="en-US" altLang="en-US">
                <a:solidFill>
                  <a:srgbClr val="FF3300"/>
                </a:solidFill>
              </a:rPr>
              <a:t>(max)</a:t>
            </a:r>
            <a:r>
              <a:rPr lang="en-US" altLang="en-US"/>
              <a:t> must come before </a:t>
            </a:r>
            <a:r>
              <a:rPr lang="en-US" altLang="en-US">
                <a:solidFill>
                  <a:srgbClr val="FF3300"/>
                </a:solidFill>
              </a:rPr>
              <a:t>(min)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FF3300"/>
                </a:solidFill>
              </a:rPr>
              <a:t>(del)</a:t>
            </a:r>
            <a:r>
              <a:rPr lang="en-US" altLang="en-US"/>
              <a:t> must come before </a:t>
            </a:r>
            <a:r>
              <a:rPr lang="en-US" altLang="en-US">
                <a:solidFill>
                  <a:srgbClr val="FF3300"/>
                </a:solidFill>
              </a:rPr>
              <a:t>(ins)</a:t>
            </a:r>
            <a:r>
              <a:rPr lang="en-US" altLang="en-US"/>
              <a:t>, there are no other constraints on the order of these statements, unless we group Sally’s and/or Joe’s statements into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250AAD-02B6-465D-95CF-7264E55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03FCEEA-038B-496F-91DB-0E8F10EE1C84}" type="slidenum">
              <a:rPr kumimoji="0"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2217F1-05CA-470D-95B1-F0F89DFF6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Strange Interleaving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44A4C88-0748-4848-9AFC-AF9B6156E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the steps execute in the order </a:t>
            </a:r>
            <a:r>
              <a:rPr lang="en-US" altLang="en-US">
                <a:solidFill>
                  <a:srgbClr val="FF3300"/>
                </a:solidFill>
              </a:rPr>
              <a:t>(max)(del)(ins)(min)</a:t>
            </a:r>
            <a:r>
              <a:rPr lang="en-US" altLang="en-US"/>
              <a:t>.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Joe’s Prices: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Statement:</a:t>
            </a:r>
          </a:p>
          <a:p>
            <a:pPr>
              <a:buFont typeface="Monotype Sorts" pitchFamily="-109" charset="2"/>
              <a:buNone/>
            </a:pPr>
            <a:r>
              <a:rPr lang="en-US" altLang="en-US"/>
              <a:t>Result:</a:t>
            </a:r>
          </a:p>
          <a:p>
            <a:pPr>
              <a:buFont typeface="Monotype Sorts" pitchFamily="-109" charset="2"/>
              <a:buNone/>
            </a:pPr>
            <a:endParaRPr lang="en-US" altLang="en-US"/>
          </a:p>
          <a:p>
            <a:r>
              <a:rPr lang="en-US" altLang="en-US"/>
              <a:t>Sally sees MAX &lt; MIN!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486FE822-2C89-4804-9F63-1460C613B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48040A5A-6546-46E2-95C0-B35090E42D3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124200"/>
            <a:ext cx="1555750" cy="1066800"/>
            <a:chOff x="3024" y="1968"/>
            <a:chExt cx="980" cy="672"/>
          </a:xfrm>
        </p:grpSpPr>
        <p:sp>
          <p:nvSpPr>
            <p:cNvPr id="17424" name="Text Box 7">
              <a:extLst>
                <a:ext uri="{FF2B5EF4-FFF2-40B4-BE49-F238E27FC236}">
                  <a16:creationId xmlns:a16="http://schemas.microsoft.com/office/drawing/2014/main" id="{91F36301-1051-4597-9471-A40D8AE1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68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2.50, 3.00</a:t>
              </a:r>
            </a:p>
          </p:txBody>
        </p:sp>
        <p:sp>
          <p:nvSpPr>
            <p:cNvPr id="17425" name="Text Box 9">
              <a:extLst>
                <a:ext uri="{FF2B5EF4-FFF2-40B4-BE49-F238E27FC236}">
                  <a16:creationId xmlns:a16="http://schemas.microsoft.com/office/drawing/2014/main" id="{0585B03A-5CB2-4395-8224-3FE96EFF2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5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FF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(del)</a:t>
              </a:r>
            </a:p>
          </p:txBody>
        </p:sp>
      </p:grpSp>
      <p:sp>
        <p:nvSpPr>
          <p:cNvPr id="19466" name="Text Box 10">
            <a:extLst>
              <a:ext uri="{FF2B5EF4-FFF2-40B4-BE49-F238E27FC236}">
                <a16:creationId xmlns:a16="http://schemas.microsoft.com/office/drawing/2014/main" id="{7A1237FA-59CC-4C9F-A27B-9B6DF392C1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00800" y="3733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(ins)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DBD32E6-BE8D-4D46-A2CF-371D47BAB24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124200"/>
            <a:ext cx="914400" cy="1600200"/>
            <a:chOff x="4752" y="1968"/>
            <a:chExt cx="576" cy="1008"/>
          </a:xfrm>
        </p:grpSpPr>
        <p:sp>
          <p:nvSpPr>
            <p:cNvPr id="17421" name="Text Box 8">
              <a:extLst>
                <a:ext uri="{FF2B5EF4-FFF2-40B4-BE49-F238E27FC236}">
                  <a16:creationId xmlns:a16="http://schemas.microsoft.com/office/drawing/2014/main" id="{3F8DACE7-05E6-4479-A575-AD719C173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6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3.50</a:t>
              </a:r>
            </a:p>
          </p:txBody>
        </p:sp>
        <p:sp>
          <p:nvSpPr>
            <p:cNvPr id="17422" name="Text Box 11">
              <a:extLst>
                <a:ext uri="{FF2B5EF4-FFF2-40B4-BE49-F238E27FC236}">
                  <a16:creationId xmlns:a16="http://schemas.microsoft.com/office/drawing/2014/main" id="{619C5CFC-4DC5-4EEA-AF52-847D5CF2C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35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FF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(min)</a:t>
              </a:r>
            </a:p>
          </p:txBody>
        </p:sp>
        <p:sp>
          <p:nvSpPr>
            <p:cNvPr id="17423" name="Text Box 12">
              <a:extLst>
                <a:ext uri="{FF2B5EF4-FFF2-40B4-BE49-F238E27FC236}">
                  <a16:creationId xmlns:a16="http://schemas.microsoft.com/office/drawing/2014/main" id="{490A7FAD-39B5-48A9-B2CD-02AAC4C98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3.50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30019115-B528-4E50-8F91-730F753F61A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124200"/>
            <a:ext cx="1555750" cy="1600200"/>
            <a:chOff x="2016" y="1968"/>
            <a:chExt cx="980" cy="1008"/>
          </a:xfrm>
        </p:grpSpPr>
        <p:sp>
          <p:nvSpPr>
            <p:cNvPr id="17418" name="Text Box 5">
              <a:extLst>
                <a:ext uri="{FF2B5EF4-FFF2-40B4-BE49-F238E27FC236}">
                  <a16:creationId xmlns:a16="http://schemas.microsoft.com/office/drawing/2014/main" id="{A4D8211F-9D92-47F2-AE45-55A228C37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8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2.50, 3.00</a:t>
              </a:r>
            </a:p>
          </p:txBody>
        </p:sp>
        <p:sp>
          <p:nvSpPr>
            <p:cNvPr id="17419" name="Text Box 6">
              <a:extLst>
                <a:ext uri="{FF2B5EF4-FFF2-40B4-BE49-F238E27FC236}">
                  <a16:creationId xmlns:a16="http://schemas.microsoft.com/office/drawing/2014/main" id="{D874586F-33E2-49E0-9B14-B43133FC2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FF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(max)</a:t>
              </a:r>
            </a:p>
          </p:txBody>
        </p:sp>
        <p:sp>
          <p:nvSpPr>
            <p:cNvPr id="17420" name="Text Box 13">
              <a:extLst>
                <a:ext uri="{FF2B5EF4-FFF2-40B4-BE49-F238E27FC236}">
                  <a16:creationId xmlns:a16="http://schemas.microsoft.com/office/drawing/2014/main" id="{2C145CCD-5E5A-46F1-BFC3-94C4968F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68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66"/>
                  </a:solidFill>
                  <a:latin typeface="Gill Sans MT" panose="020B0502020104020203" pitchFamily="34" charset="0"/>
                </a:defRPr>
              </a:lvl1pPr>
              <a:lvl2pPr marL="37931725" indent="-37474525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66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00000"/>
                </a:buClr>
                <a:buFont typeface="Wingdings" panose="05000000000000000000" pitchFamily="2" charset="2"/>
                <a:buChar char="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 "/>
                <a:defRPr kumimoji="1" sz="2000">
                  <a:solidFill>
                    <a:srgbClr val="003366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rPr>
                <a:t>3.00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Zack's Standard">
  <a:themeElements>
    <a:clrScheme name="Zack's Standard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Zack's Standard</Template>
  <TotalTime>13903</TotalTime>
  <Words>3079</Words>
  <Application>Microsoft Office PowerPoint</Application>
  <PresentationFormat>On-screen Show (4:3)</PresentationFormat>
  <Paragraphs>474</Paragraphs>
  <Slides>55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Tahoma</vt:lpstr>
      <vt:lpstr>Times New Roman</vt:lpstr>
      <vt:lpstr>Wingdings</vt:lpstr>
      <vt:lpstr>Monotype Sorts</vt:lpstr>
      <vt:lpstr>Gill Sans MT</vt:lpstr>
      <vt:lpstr>Arial Narrow</vt:lpstr>
      <vt:lpstr>Arial</vt:lpstr>
      <vt:lpstr>Zack's Standard</vt:lpstr>
      <vt:lpstr>Transactions and Concurrency</vt:lpstr>
      <vt:lpstr>From Queries to Updates</vt:lpstr>
      <vt:lpstr>What is a Transaction?</vt:lpstr>
      <vt:lpstr>How Things Can Go Awry</vt:lpstr>
      <vt:lpstr>An Example: Interacting Processes</vt:lpstr>
      <vt:lpstr>Sally’s Program</vt:lpstr>
      <vt:lpstr>Joe’s Program</vt:lpstr>
      <vt:lpstr>Interleaving of Statements</vt:lpstr>
      <vt:lpstr>Example: Strange Interleaving</vt:lpstr>
      <vt:lpstr>Fixing the Problem by Using Transactions</vt:lpstr>
      <vt:lpstr>Another Problem: Rollback</vt:lpstr>
      <vt:lpstr>Solution</vt:lpstr>
      <vt:lpstr>COMMIT</vt:lpstr>
      <vt:lpstr>ROLLBACK</vt:lpstr>
      <vt:lpstr>Atomicity</vt:lpstr>
      <vt:lpstr>Transactions in SQL</vt:lpstr>
      <vt:lpstr>Read-Only Transactions</vt:lpstr>
      <vt:lpstr>Read-Write Transactions</vt:lpstr>
      <vt:lpstr>Choosing the Isolation Level</vt:lpstr>
      <vt:lpstr>Concurrent Deposits</vt:lpstr>
      <vt:lpstr>Isolation Level Is Personal Choice</vt:lpstr>
      <vt:lpstr>Isolation Levels</vt:lpstr>
      <vt:lpstr>1 Serializable Transactions</vt:lpstr>
      <vt:lpstr>2 Repeatable-Read Transactions</vt:lpstr>
      <vt:lpstr>Example: Repeatable Read</vt:lpstr>
      <vt:lpstr>3 Read-Commited Transactions</vt:lpstr>
      <vt:lpstr>4 Read Uncommitted</vt:lpstr>
      <vt:lpstr>A “Bad” Concurrent Execution</vt:lpstr>
      <vt:lpstr>A “Good” Execution</vt:lpstr>
      <vt:lpstr>Good Executions</vt:lpstr>
      <vt:lpstr>Dirty Reads</vt:lpstr>
      <vt:lpstr>“Bad” Dirty Read</vt:lpstr>
      <vt:lpstr>Acceptable Dirty Read</vt:lpstr>
      <vt:lpstr>Other Undesirable Phenomena</vt:lpstr>
      <vt:lpstr>Phantom Problem Example</vt:lpstr>
      <vt:lpstr>Isolation</vt:lpstr>
      <vt:lpstr>Choosing the Isolation Level</vt:lpstr>
      <vt:lpstr>Specifying Acceptable Isolation Levels</vt:lpstr>
      <vt:lpstr>READ COMMITTED</vt:lpstr>
      <vt:lpstr>REPEATABLE READ</vt:lpstr>
      <vt:lpstr>Implementing Isolation Levels</vt:lpstr>
      <vt:lpstr>Lock Compatibility Matrix</vt:lpstr>
      <vt:lpstr>Locks Prevent “Bad” Execution</vt:lpstr>
      <vt:lpstr>Lock Types and Read/Write Modes</vt:lpstr>
      <vt:lpstr>Isolation Levels and Locking</vt:lpstr>
      <vt:lpstr>Isolation levels and locking, cont.</vt:lpstr>
      <vt:lpstr>Theory of Serializability</vt:lpstr>
      <vt:lpstr>Questions to Address</vt:lpstr>
      <vt:lpstr>When Actions Conflict</vt:lpstr>
      <vt:lpstr>Testing for Serializability </vt:lpstr>
      <vt:lpstr>An Example</vt:lpstr>
      <vt:lpstr>Locking and Serializability</vt:lpstr>
      <vt:lpstr>Well-Formed, Two-Phased Transactions</vt:lpstr>
      <vt:lpstr>Two-Phased Locking Theorem</vt:lpstr>
      <vt:lpstr>Summary</vt:lpstr>
    </vt:vector>
  </TitlesOfParts>
  <Company>University of 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Lecture</dc:title>
  <dc:subject>CIS 550 - Database &amp; Info Systems</dc:subject>
  <dc:creator>Zack Ives</dc:creator>
  <cp:lastModifiedBy>Bill Chen</cp:lastModifiedBy>
  <cp:revision>612</cp:revision>
  <cp:lastPrinted>1999-02-17T19:14:15Z</cp:lastPrinted>
  <dcterms:created xsi:type="dcterms:W3CDTF">2003-04-07T13:36:53Z</dcterms:created>
  <dcterms:modified xsi:type="dcterms:W3CDTF">2019-04-03T14:07:08Z</dcterms:modified>
</cp:coreProperties>
</file>