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461" r:id="rId2"/>
    <p:sldId id="407" r:id="rId3"/>
    <p:sldId id="449" r:id="rId4"/>
    <p:sldId id="450" r:id="rId5"/>
    <p:sldId id="344" r:id="rId6"/>
    <p:sldId id="412" r:id="rId7"/>
    <p:sldId id="416" r:id="rId8"/>
    <p:sldId id="417" r:id="rId9"/>
    <p:sldId id="418" r:id="rId10"/>
    <p:sldId id="463" r:id="rId11"/>
    <p:sldId id="464" r:id="rId12"/>
    <p:sldId id="451" r:id="rId13"/>
    <p:sldId id="413" r:id="rId14"/>
    <p:sldId id="414" r:id="rId15"/>
    <p:sldId id="275" r:id="rId16"/>
    <p:sldId id="276" r:id="rId17"/>
    <p:sldId id="277" r:id="rId18"/>
    <p:sldId id="335" r:id="rId19"/>
    <p:sldId id="278" r:id="rId20"/>
    <p:sldId id="354" r:id="rId21"/>
    <p:sldId id="404" r:id="rId22"/>
    <p:sldId id="369" r:id="rId23"/>
    <p:sldId id="370" r:id="rId24"/>
    <p:sldId id="466" r:id="rId25"/>
    <p:sldId id="372" r:id="rId26"/>
    <p:sldId id="465" r:id="rId27"/>
    <p:sldId id="373" r:id="rId28"/>
    <p:sldId id="375" r:id="rId29"/>
    <p:sldId id="376" r:id="rId30"/>
    <p:sldId id="374" r:id="rId31"/>
    <p:sldId id="377" r:id="rId32"/>
    <p:sldId id="378" r:id="rId33"/>
    <p:sldId id="379" r:id="rId34"/>
    <p:sldId id="487" r:id="rId35"/>
    <p:sldId id="380" r:id="rId36"/>
    <p:sldId id="467" r:id="rId37"/>
    <p:sldId id="384" r:id="rId38"/>
    <p:sldId id="386" r:id="rId39"/>
    <p:sldId id="391" r:id="rId40"/>
    <p:sldId id="399" r:id="rId41"/>
    <p:sldId id="453" r:id="rId42"/>
    <p:sldId id="454" r:id="rId43"/>
    <p:sldId id="468" r:id="rId44"/>
    <p:sldId id="469" r:id="rId45"/>
    <p:sldId id="474" r:id="rId46"/>
    <p:sldId id="483" r:id="rId47"/>
    <p:sldId id="470" r:id="rId48"/>
    <p:sldId id="471" r:id="rId49"/>
    <p:sldId id="472" r:id="rId50"/>
    <p:sldId id="473" r:id="rId51"/>
    <p:sldId id="475" r:id="rId52"/>
    <p:sldId id="486" r:id="rId53"/>
    <p:sldId id="484" r:id="rId54"/>
    <p:sldId id="485" r:id="rId55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B3B3B3"/>
    <a:srgbClr val="E8E8E8"/>
    <a:srgbClr val="182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11"/>
    <p:restoredTop sz="94707"/>
  </p:normalViewPr>
  <p:slideViewPr>
    <p:cSldViewPr>
      <p:cViewPr varScale="1">
        <p:scale>
          <a:sx n="109" d="100"/>
          <a:sy n="109" d="100"/>
        </p:scale>
        <p:origin x="1458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70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0340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63850" y="519113"/>
            <a:ext cx="3416300" cy="2562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054026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" charset="0"/>
                <a:ea typeface="ＭＳ Ｐゴシック" charset="0"/>
              </a:rPr>
              <a:t>Relational </a:t>
            </a:r>
            <a:r>
              <a:rPr lang="en-US" dirty="0" err="1" smtClean="0">
                <a:solidFill>
                  <a:srgbClr val="FF0000"/>
                </a:solidFill>
                <a:latin typeface="Times" charset="0"/>
                <a:ea typeface="ＭＳ Ｐゴシック" charset="0"/>
              </a:rPr>
              <a:t>vs</a:t>
            </a:r>
            <a:r>
              <a:rPr lang="en-US" dirty="0" smtClean="0">
                <a:solidFill>
                  <a:srgbClr val="FF0000"/>
                </a:solidFill>
                <a:latin typeface="Times" charset="0"/>
                <a:ea typeface="ＭＳ Ｐゴシック" charset="0"/>
              </a:rPr>
              <a:t> XML is self-describing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" charset="0"/>
                <a:ea typeface="ＭＳ Ｐゴシック" charset="0"/>
              </a:rPr>
              <a:t>schema elements become part of the data (tags):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Times" charset="0"/>
                <a:ea typeface="ＭＳ Ｐゴシック" charset="0"/>
              </a:rPr>
              <a:t>	</a:t>
            </a:r>
            <a:r>
              <a:rPr lang="en-US" i="1" dirty="0" smtClean="0">
                <a:solidFill>
                  <a:srgbClr val="FF0000"/>
                </a:solidFill>
                <a:latin typeface="Times" charset="0"/>
                <a:ea typeface="ＭＳ Ｐゴシック" charset="0"/>
              </a:rPr>
              <a:t>person(</a:t>
            </a:r>
            <a:r>
              <a:rPr lang="en-US" i="1" dirty="0" err="1" smtClean="0">
                <a:solidFill>
                  <a:srgbClr val="FF0000"/>
                </a:solidFill>
                <a:latin typeface="Times" charset="0"/>
                <a:ea typeface="ＭＳ Ｐゴシック" charset="0"/>
              </a:rPr>
              <a:t>name,phone</a:t>
            </a:r>
            <a:r>
              <a:rPr lang="en-US" i="1" dirty="0" smtClean="0">
                <a:solidFill>
                  <a:srgbClr val="FF0000"/>
                </a:solidFill>
                <a:latin typeface="Times" charset="0"/>
                <a:ea typeface="ＭＳ Ｐゴシック" charset="0"/>
              </a:rPr>
              <a:t>) </a:t>
            </a:r>
            <a:r>
              <a:rPr lang="en-US" dirty="0" err="1" smtClean="0">
                <a:solidFill>
                  <a:srgbClr val="FF0000"/>
                </a:solidFill>
                <a:latin typeface="Times" charset="0"/>
                <a:ea typeface="ＭＳ Ｐゴシック" charset="0"/>
              </a:rPr>
              <a:t>vs</a:t>
            </a:r>
            <a:r>
              <a:rPr lang="en-US" dirty="0" smtClean="0">
                <a:solidFill>
                  <a:srgbClr val="FF0000"/>
                </a:solidFill>
                <a:latin typeface="Times" charset="0"/>
                <a:ea typeface="ＭＳ Ｐゴシック" charset="0"/>
              </a:rPr>
              <a:t> </a:t>
            </a:r>
          </a:p>
          <a:p>
            <a:pPr>
              <a:buFontTx/>
              <a:buNone/>
            </a:pPr>
            <a:r>
              <a:rPr lang="en-US" i="1" dirty="0" smtClean="0">
                <a:solidFill>
                  <a:srgbClr val="FF0000"/>
                </a:solidFill>
                <a:latin typeface="Times" charset="0"/>
                <a:ea typeface="ＭＳ Ｐゴシック" charset="0"/>
              </a:rPr>
              <a:t>	</a:t>
            </a:r>
            <a:r>
              <a:rPr lang="en-US" sz="1100" i="1" dirty="0" smtClean="0">
                <a:solidFill>
                  <a:srgbClr val="FF0000"/>
                </a:solidFill>
                <a:latin typeface="Times" charset="0"/>
                <a:ea typeface="ＭＳ Ｐゴシック" charset="0"/>
              </a:rPr>
              <a:t>&lt;person&gt; &lt;name&gt; &lt;/name&gt; &lt;phone&gt; &lt;/phone&gt; ...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" charset="0"/>
                <a:ea typeface="ＭＳ Ｐゴシック" charset="0"/>
              </a:rPr>
              <a:t>so XML </a:t>
            </a:r>
            <a:r>
              <a:rPr lang="en-US" i="1" dirty="0" smtClean="0">
                <a:solidFill>
                  <a:srgbClr val="FF0000"/>
                </a:solidFill>
                <a:latin typeface="Times" charset="0"/>
                <a:ea typeface="ＭＳ Ｐゴシック" charset="0"/>
              </a:rPr>
              <a:t>is more flexible because </a:t>
            </a:r>
            <a:r>
              <a:rPr lang="en-US" dirty="0" smtClean="0">
                <a:solidFill>
                  <a:srgbClr val="FF0000"/>
                </a:solidFill>
                <a:latin typeface="Times" charset="0"/>
                <a:ea typeface="ＭＳ Ｐゴシック" charset="0"/>
              </a:rPr>
              <a:t>do not have to follow slavishly a single flat schema:</a:t>
            </a:r>
          </a:p>
          <a:p>
            <a:pPr>
              <a:buFontTx/>
              <a:buNone/>
            </a:pPr>
            <a:endParaRPr lang="en-US" dirty="0" smtClean="0">
              <a:solidFill>
                <a:srgbClr val="FF0000"/>
              </a:solidFill>
              <a:latin typeface="Times" charset="0"/>
              <a:ea typeface="ＭＳ Ｐゴシック" charset="0"/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438" y="3255963"/>
            <a:ext cx="6711950" cy="308768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0333" tIns="44374" rIns="90333" bIns="4437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 smtClean="0"/>
              <a:t>DRAW TREE ON BOARD</a:t>
            </a: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46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 smtClean="0"/>
              <a:t>DRAW TREE ON BOARD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6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7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8269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5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5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9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2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3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51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935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805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001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92075" y="6524625"/>
            <a:ext cx="2047875" cy="225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488" tIns="44450" rIns="90488" bIns="44450" anchor="ctr">
            <a:spAutoFit/>
          </a:bodyPr>
          <a:lstStyle/>
          <a:p>
            <a:r>
              <a:rPr lang="en-US" sz="900" b="0"/>
              <a:t>Suciua/Ramakrishnan/ Gehrke/Borgida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62988" y="6488113"/>
            <a:ext cx="388937" cy="301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718BD156-923C-714A-B70E-AABFA5F13333}" type="slidenum">
              <a:rPr lang="en-US" sz="1400" b="0"/>
              <a:pPr algn="r"/>
              <a:t>‹#›</a:t>
            </a:fld>
            <a:endParaRPr lang="en-US" sz="14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•"/>
        <a:defRPr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path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reeformatter.com/xpath-tester.html#ad-output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query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09600" y="1905000"/>
            <a:ext cx="8001000" cy="914400"/>
          </a:xfrm>
        </p:spPr>
        <p:txBody>
          <a:bodyPr/>
          <a:lstStyle/>
          <a:p>
            <a:r>
              <a:rPr lang="en-US" sz="4000">
                <a:solidFill>
                  <a:srgbClr val="FF0000"/>
                </a:solidFill>
                <a:latin typeface="Times" charset="0"/>
                <a:ea typeface="ＭＳ Ｐゴシック" charset="0"/>
              </a:rPr>
              <a:t>XML and Semi-structured data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" charset="0"/>
                <a:ea typeface="ＭＳ Ｐゴシック" charset="0"/>
              </a:rPr>
              <a:t>Example doc for XPath Queries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990600"/>
            <a:ext cx="8667750" cy="5340350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000">
                <a:latin typeface="Times" charset="0"/>
                <a:ea typeface="ＭＳ Ｐゴシック" charset="0"/>
                <a:cs typeface="Arial" charset="0"/>
              </a:rPr>
              <a:t>&lt;</a:t>
            </a:r>
            <a:r>
              <a:rPr lang="en-US" sz="200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bib</a:t>
            </a:r>
            <a:r>
              <a:rPr lang="en-US" sz="200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</a:t>
            </a:r>
            <a:r>
              <a:rPr lang="en-US" sz="2000">
                <a:latin typeface="Times" charset="0"/>
                <a:ea typeface="ＭＳ Ｐゴシック" charset="0"/>
              </a:rPr>
              <a:t/>
            </a:r>
            <a:br>
              <a:rPr lang="en-US" sz="2000">
                <a:latin typeface="Times" charset="0"/>
                <a:ea typeface="ＭＳ Ｐゴシック" charset="0"/>
              </a:rPr>
            </a:br>
            <a:r>
              <a:rPr lang="en-US" sz="2000">
                <a:latin typeface="Times" charset="0"/>
                <a:ea typeface="ＭＳ Ｐゴシック" charset="0"/>
                <a:cs typeface="Arial" charset="0"/>
              </a:rPr>
              <a:t>&lt;</a:t>
            </a:r>
            <a:r>
              <a:rPr lang="en-US" sz="200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book</a:t>
            </a:r>
            <a:r>
              <a:rPr lang="en-US" sz="200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  &lt;</a:t>
            </a:r>
            <a:r>
              <a:rPr lang="en-US" sz="200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publisher</a:t>
            </a:r>
            <a:r>
              <a:rPr lang="en-US" sz="200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 Addison-Wesley &lt;/</a:t>
            </a:r>
            <a:r>
              <a:rPr lang="en-US" sz="200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publisher</a:t>
            </a:r>
            <a:r>
              <a:rPr lang="en-US" sz="200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</a:t>
            </a:r>
            <a:r>
              <a:rPr lang="en-US" sz="2000">
                <a:latin typeface="Times" charset="0"/>
                <a:ea typeface="ＭＳ Ｐゴシック" charset="0"/>
              </a:rPr>
              <a:t/>
            </a:r>
            <a:br>
              <a:rPr lang="en-US" sz="2000">
                <a:latin typeface="Times" charset="0"/>
                <a:ea typeface="ＭＳ Ｐゴシック" charset="0"/>
              </a:rPr>
            </a:br>
            <a:r>
              <a:rPr lang="en-US" sz="2000">
                <a:latin typeface="Times" charset="0"/>
                <a:ea typeface="ＭＳ Ｐゴシック" charset="0"/>
                <a:cs typeface="Arial" charset="0"/>
              </a:rPr>
              <a:t>              &lt;</a:t>
            </a:r>
            <a:r>
              <a:rPr lang="en-US" sz="200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author</a:t>
            </a:r>
            <a:r>
              <a:rPr lang="en-US" sz="200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 Serge Abiteboul &lt;/</a:t>
            </a:r>
            <a:r>
              <a:rPr lang="en-US" sz="200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author</a:t>
            </a:r>
            <a:r>
              <a:rPr lang="en-US" sz="200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</a:t>
            </a:r>
            <a:r>
              <a:rPr lang="en-US" sz="2000">
                <a:latin typeface="Times" charset="0"/>
                <a:ea typeface="ＭＳ Ｐゴシック" charset="0"/>
              </a:rPr>
              <a:t/>
            </a:r>
            <a:br>
              <a:rPr lang="en-US" sz="2000">
                <a:latin typeface="Times" charset="0"/>
                <a:ea typeface="ＭＳ Ｐゴシック" charset="0"/>
              </a:rPr>
            </a:br>
            <a:r>
              <a:rPr lang="en-US" sz="2000">
                <a:latin typeface="Times" charset="0"/>
                <a:ea typeface="ＭＳ Ｐゴシック" charset="0"/>
                <a:cs typeface="Arial" charset="0"/>
              </a:rPr>
              <a:t>              &lt;</a:t>
            </a:r>
            <a:r>
              <a:rPr lang="en-US" sz="200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author</a:t>
            </a:r>
            <a:r>
              <a:rPr lang="en-US" sz="200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 &lt;</a:t>
            </a:r>
            <a:r>
              <a:rPr lang="en-US" sz="200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first-name</a:t>
            </a:r>
            <a:r>
              <a:rPr lang="en-US" sz="200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 Rick &lt;/</a:t>
            </a:r>
            <a:r>
              <a:rPr lang="en-US" sz="200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first-name</a:t>
            </a:r>
            <a:r>
              <a:rPr lang="en-US" sz="200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</a:t>
            </a:r>
            <a:r>
              <a:rPr lang="en-US" sz="2000">
                <a:latin typeface="Times" charset="0"/>
                <a:ea typeface="ＭＳ Ｐゴシック" charset="0"/>
              </a:rPr>
              <a:t/>
            </a:r>
            <a:br>
              <a:rPr lang="en-US" sz="2000">
                <a:latin typeface="Times" charset="0"/>
                <a:ea typeface="ＭＳ Ｐゴシック" charset="0"/>
              </a:rPr>
            </a:br>
            <a:r>
              <a:rPr lang="en-US" sz="2000">
                <a:latin typeface="Times" charset="0"/>
                <a:ea typeface="ＭＳ Ｐゴシック" charset="0"/>
                <a:cs typeface="Arial" charset="0"/>
              </a:rPr>
              <a:t>                              &lt;</a:t>
            </a:r>
            <a:r>
              <a:rPr lang="en-US" sz="200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last-name</a:t>
            </a:r>
            <a:r>
              <a:rPr lang="en-US" sz="200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 Hull &lt;/</a:t>
            </a:r>
            <a:r>
              <a:rPr lang="en-US" sz="200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last-name</a:t>
            </a:r>
            <a:r>
              <a:rPr lang="en-US" sz="200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</a:t>
            </a:r>
            <a:r>
              <a:rPr lang="en-US" sz="2000">
                <a:latin typeface="Times" charset="0"/>
                <a:ea typeface="ＭＳ Ｐゴシック" charset="0"/>
              </a:rPr>
              <a:t/>
            </a:r>
            <a:br>
              <a:rPr lang="en-US" sz="2000">
                <a:latin typeface="Times" charset="0"/>
                <a:ea typeface="ＭＳ Ｐゴシック" charset="0"/>
              </a:rPr>
            </a:br>
            <a:r>
              <a:rPr lang="en-US" sz="2000">
                <a:latin typeface="Times" charset="0"/>
                <a:ea typeface="ＭＳ Ｐゴシック" charset="0"/>
                <a:cs typeface="Arial" charset="0"/>
              </a:rPr>
              <a:t>              &lt;/</a:t>
            </a:r>
            <a:r>
              <a:rPr lang="en-US" sz="200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author</a:t>
            </a:r>
            <a:r>
              <a:rPr lang="en-US" sz="200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</a:t>
            </a:r>
            <a:r>
              <a:rPr lang="en-US" sz="2000">
                <a:latin typeface="Times" charset="0"/>
                <a:ea typeface="ＭＳ Ｐゴシック" charset="0"/>
              </a:rPr>
              <a:t/>
            </a:r>
            <a:br>
              <a:rPr lang="en-US" sz="2000">
                <a:latin typeface="Times" charset="0"/>
                <a:ea typeface="ＭＳ Ｐゴシック" charset="0"/>
              </a:rPr>
            </a:br>
            <a:r>
              <a:rPr lang="en-US" sz="2000">
                <a:latin typeface="Times" charset="0"/>
                <a:ea typeface="ＭＳ Ｐゴシック" charset="0"/>
                <a:cs typeface="Arial" charset="0"/>
              </a:rPr>
              <a:t>              &lt;</a:t>
            </a:r>
            <a:r>
              <a:rPr lang="en-US" sz="200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author</a:t>
            </a:r>
            <a:r>
              <a:rPr lang="en-US" sz="200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 Victor Vianu &lt;/</a:t>
            </a:r>
            <a:r>
              <a:rPr lang="en-US" sz="200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author</a:t>
            </a:r>
            <a:r>
              <a:rPr lang="en-US" sz="200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</a:t>
            </a:r>
            <a:r>
              <a:rPr lang="en-US" sz="2000">
                <a:latin typeface="Times" charset="0"/>
                <a:ea typeface="ＭＳ Ｐゴシック" charset="0"/>
              </a:rPr>
              <a:t/>
            </a:r>
            <a:br>
              <a:rPr lang="en-US" sz="2000">
                <a:latin typeface="Times" charset="0"/>
                <a:ea typeface="ＭＳ Ｐゴシック" charset="0"/>
              </a:rPr>
            </a:br>
            <a:r>
              <a:rPr lang="en-US" sz="2000">
                <a:latin typeface="Times" charset="0"/>
                <a:ea typeface="ＭＳ Ｐゴシック" charset="0"/>
                <a:cs typeface="Arial" charset="0"/>
              </a:rPr>
              <a:t>              &lt;</a:t>
            </a:r>
            <a:r>
              <a:rPr lang="en-US" sz="200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title</a:t>
            </a:r>
            <a:r>
              <a:rPr lang="en-US" sz="200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 Foundations of Databases &lt;/</a:t>
            </a:r>
            <a:r>
              <a:rPr lang="en-US" sz="200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title</a:t>
            </a:r>
            <a:r>
              <a:rPr lang="en-US" sz="200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</a:t>
            </a:r>
            <a:r>
              <a:rPr lang="en-US" sz="2000">
                <a:latin typeface="Times" charset="0"/>
                <a:ea typeface="ＭＳ Ｐゴシック" charset="0"/>
              </a:rPr>
              <a:t/>
            </a:r>
            <a:br>
              <a:rPr lang="en-US" sz="2000">
                <a:latin typeface="Times" charset="0"/>
                <a:ea typeface="ＭＳ Ｐゴシック" charset="0"/>
              </a:rPr>
            </a:br>
            <a:r>
              <a:rPr lang="en-US" sz="2000">
                <a:latin typeface="Times" charset="0"/>
                <a:ea typeface="ＭＳ Ｐゴシック" charset="0"/>
                <a:cs typeface="Arial" charset="0"/>
              </a:rPr>
              <a:t>              &lt;</a:t>
            </a:r>
            <a:r>
              <a:rPr lang="en-US" sz="200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year</a:t>
            </a:r>
            <a:r>
              <a:rPr lang="en-US" sz="200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 1995 &lt;/</a:t>
            </a:r>
            <a:r>
              <a:rPr lang="en-US" sz="200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year</a:t>
            </a:r>
            <a:r>
              <a:rPr lang="en-US" sz="200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</a:t>
            </a:r>
            <a:r>
              <a:rPr lang="en-US" sz="2000">
                <a:latin typeface="Times" charset="0"/>
                <a:ea typeface="ＭＳ Ｐゴシック" charset="0"/>
              </a:rPr>
              <a:t/>
            </a:r>
            <a:br>
              <a:rPr lang="en-US" sz="2000">
                <a:latin typeface="Times" charset="0"/>
                <a:ea typeface="ＭＳ Ｐゴシック" charset="0"/>
              </a:rPr>
            </a:br>
            <a:r>
              <a:rPr lang="en-US" sz="2000">
                <a:latin typeface="Times" charset="0"/>
                <a:ea typeface="ＭＳ Ｐゴシック" charset="0"/>
                <a:cs typeface="Arial" charset="0"/>
              </a:rPr>
              <a:t>&lt;/</a:t>
            </a:r>
            <a:r>
              <a:rPr lang="en-US" sz="200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book</a:t>
            </a:r>
            <a:r>
              <a:rPr lang="en-US" sz="200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</a:t>
            </a:r>
            <a:r>
              <a:rPr lang="en-US" sz="2000">
                <a:latin typeface="Times" charset="0"/>
                <a:ea typeface="ＭＳ Ｐゴシック" charset="0"/>
              </a:rPr>
              <a:t/>
            </a:r>
            <a:br>
              <a:rPr lang="en-US" sz="2000">
                <a:latin typeface="Times" charset="0"/>
                <a:ea typeface="ＭＳ Ｐゴシック" charset="0"/>
              </a:rPr>
            </a:br>
            <a:r>
              <a:rPr lang="en-US" sz="2000">
                <a:latin typeface="Times" charset="0"/>
                <a:ea typeface="ＭＳ Ｐゴシック" charset="0"/>
                <a:cs typeface="Arial" charset="0"/>
              </a:rPr>
              <a:t>&lt;</a:t>
            </a:r>
            <a:r>
              <a:rPr lang="en-US" sz="200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book</a:t>
            </a:r>
            <a:r>
              <a:rPr lang="en-US" sz="2000">
                <a:solidFill>
                  <a:srgbClr val="009900"/>
                </a:solidFill>
                <a:latin typeface="Times" charset="0"/>
                <a:ea typeface="ＭＳ Ｐゴシック" charset="0"/>
                <a:cs typeface="Arial" charset="0"/>
              </a:rPr>
              <a:t> </a:t>
            </a:r>
            <a:r>
              <a:rPr lang="en-US" sz="2000">
                <a:solidFill>
                  <a:srgbClr val="CC3300"/>
                </a:solidFill>
                <a:latin typeface="Times" charset="0"/>
                <a:ea typeface="ＭＳ Ｐゴシック" charset="0"/>
                <a:cs typeface="Arial" charset="0"/>
              </a:rPr>
              <a:t>price</a:t>
            </a:r>
            <a:r>
              <a:rPr lang="en-US" sz="200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=</a:t>
            </a:r>
            <a:r>
              <a:rPr lang="ja-JP" altLang="en-US" sz="20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“</a:t>
            </a:r>
            <a:r>
              <a:rPr lang="en-US" altLang="ja-JP" sz="200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55</a:t>
            </a:r>
            <a:r>
              <a:rPr lang="ja-JP" altLang="en-US" sz="20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”</a:t>
            </a:r>
            <a:r>
              <a:rPr lang="en-US" altLang="ja-JP" sz="200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</a:t>
            </a:r>
            <a:r>
              <a:rPr lang="en-US" altLang="ja-JP" sz="2000">
                <a:latin typeface="Times" charset="0"/>
                <a:ea typeface="ＭＳ Ｐゴシック" charset="0"/>
              </a:rPr>
              <a:t/>
            </a:r>
            <a:br>
              <a:rPr lang="en-US" altLang="ja-JP" sz="2000">
                <a:latin typeface="Times" charset="0"/>
                <a:ea typeface="ＭＳ Ｐゴシック" charset="0"/>
              </a:rPr>
            </a:br>
            <a:r>
              <a:rPr lang="en-US" altLang="ja-JP" sz="2000">
                <a:latin typeface="Times" charset="0"/>
                <a:ea typeface="ＭＳ Ｐゴシック" charset="0"/>
                <a:cs typeface="Arial" charset="0"/>
              </a:rPr>
              <a:t>             &lt;</a:t>
            </a:r>
            <a:r>
              <a:rPr lang="en-US" altLang="ja-JP" sz="200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publisher</a:t>
            </a:r>
            <a:r>
              <a:rPr lang="en-US" altLang="ja-JP" sz="200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 Freeman &lt;/</a:t>
            </a:r>
            <a:r>
              <a:rPr lang="en-US" altLang="ja-JP" sz="200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publisher</a:t>
            </a:r>
            <a:r>
              <a:rPr lang="en-US" altLang="ja-JP" sz="200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</a:t>
            </a:r>
            <a:r>
              <a:rPr lang="en-US" altLang="ja-JP" sz="2000">
                <a:latin typeface="Times" charset="0"/>
                <a:ea typeface="ＭＳ Ｐゴシック" charset="0"/>
              </a:rPr>
              <a:t/>
            </a:r>
            <a:br>
              <a:rPr lang="en-US" altLang="ja-JP" sz="2000">
                <a:latin typeface="Times" charset="0"/>
                <a:ea typeface="ＭＳ Ｐゴシック" charset="0"/>
              </a:rPr>
            </a:br>
            <a:r>
              <a:rPr lang="en-US" altLang="ja-JP" sz="2000">
                <a:latin typeface="Times" charset="0"/>
                <a:ea typeface="ＭＳ Ｐゴシック" charset="0"/>
                <a:cs typeface="Arial" charset="0"/>
              </a:rPr>
              <a:t>              &lt;</a:t>
            </a:r>
            <a:r>
              <a:rPr lang="en-US" altLang="ja-JP" sz="200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author</a:t>
            </a:r>
            <a:r>
              <a:rPr lang="en-US" altLang="ja-JP" sz="200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 Jeffrey D. Ullman &lt;/</a:t>
            </a:r>
            <a:r>
              <a:rPr lang="en-US" altLang="ja-JP" sz="200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author</a:t>
            </a:r>
            <a:r>
              <a:rPr lang="en-US" altLang="ja-JP" sz="200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</a:t>
            </a:r>
            <a:r>
              <a:rPr lang="en-US" altLang="ja-JP" sz="2000">
                <a:latin typeface="Times" charset="0"/>
                <a:ea typeface="ＭＳ Ｐゴシック" charset="0"/>
              </a:rPr>
              <a:t/>
            </a:r>
            <a:br>
              <a:rPr lang="en-US" altLang="ja-JP" sz="2000">
                <a:latin typeface="Times" charset="0"/>
                <a:ea typeface="ＭＳ Ｐゴシック" charset="0"/>
              </a:rPr>
            </a:br>
            <a:r>
              <a:rPr lang="en-US" altLang="ja-JP" sz="2000">
                <a:latin typeface="Times" charset="0"/>
                <a:ea typeface="ＭＳ Ｐゴシック" charset="0"/>
                <a:cs typeface="Arial" charset="0"/>
              </a:rPr>
              <a:t>              &lt;</a:t>
            </a:r>
            <a:r>
              <a:rPr lang="en-US" altLang="ja-JP" sz="200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title</a:t>
            </a:r>
            <a:r>
              <a:rPr lang="en-US" altLang="ja-JP" sz="200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 Principles of Database and Knowledge Base Systems</a:t>
            </a:r>
            <a:r>
              <a:rPr lang="en-US" altLang="ja-JP" sz="2000">
                <a:latin typeface="Times" charset="0"/>
                <a:ea typeface="ＭＳ Ｐゴシック" charset="0"/>
                <a:cs typeface="Arial" charset="0"/>
              </a:rPr>
              <a:t> &lt;/</a:t>
            </a:r>
            <a:r>
              <a:rPr lang="en-US" altLang="ja-JP" sz="200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title</a:t>
            </a:r>
            <a:r>
              <a:rPr lang="en-US" altLang="ja-JP" sz="200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</a:t>
            </a:r>
            <a:r>
              <a:rPr lang="en-US" altLang="ja-JP" sz="2000">
                <a:latin typeface="Times" charset="0"/>
                <a:ea typeface="ＭＳ Ｐゴシック" charset="0"/>
              </a:rPr>
              <a:t/>
            </a:r>
            <a:br>
              <a:rPr lang="en-US" altLang="ja-JP" sz="2000">
                <a:latin typeface="Times" charset="0"/>
                <a:ea typeface="ＭＳ Ｐゴシック" charset="0"/>
              </a:rPr>
            </a:br>
            <a:r>
              <a:rPr lang="en-US" altLang="ja-JP" sz="2000">
                <a:latin typeface="Times" charset="0"/>
                <a:ea typeface="ＭＳ Ｐゴシック" charset="0"/>
                <a:cs typeface="Arial" charset="0"/>
              </a:rPr>
              <a:t>              &lt;</a:t>
            </a:r>
            <a:r>
              <a:rPr lang="en-US" altLang="ja-JP" sz="200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year</a:t>
            </a:r>
            <a:r>
              <a:rPr lang="en-US" altLang="ja-JP" sz="200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 1998 &lt;/</a:t>
            </a:r>
            <a:r>
              <a:rPr lang="en-US" altLang="ja-JP" sz="200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year</a:t>
            </a:r>
            <a:r>
              <a:rPr lang="en-US" altLang="ja-JP" sz="200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</a:t>
            </a:r>
            <a:r>
              <a:rPr lang="en-US" altLang="ja-JP" sz="2000">
                <a:latin typeface="Times" charset="0"/>
                <a:ea typeface="ＭＳ Ｐゴシック" charset="0"/>
              </a:rPr>
              <a:t/>
            </a:r>
            <a:br>
              <a:rPr lang="en-US" altLang="ja-JP" sz="2000">
                <a:latin typeface="Times" charset="0"/>
                <a:ea typeface="ＭＳ Ｐゴシック" charset="0"/>
              </a:rPr>
            </a:br>
            <a:r>
              <a:rPr lang="en-US" altLang="ja-JP" sz="2000">
                <a:latin typeface="Times" charset="0"/>
                <a:ea typeface="ＭＳ Ｐゴシック" charset="0"/>
                <a:cs typeface="Arial" charset="0"/>
              </a:rPr>
              <a:t>&lt;/</a:t>
            </a:r>
            <a:r>
              <a:rPr lang="en-US" altLang="ja-JP" sz="200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book</a:t>
            </a:r>
            <a:r>
              <a:rPr lang="en-US" altLang="ja-JP" sz="200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</a:t>
            </a:r>
            <a:endParaRPr lang="en-US" altLang="ja-JP" sz="2000">
              <a:latin typeface="Times" charset="0"/>
              <a:ea typeface="ＭＳ Ｐゴシック" charset="0"/>
            </a:endParaRPr>
          </a:p>
          <a:p>
            <a:pPr>
              <a:buFontTx/>
              <a:buNone/>
            </a:pPr>
            <a:r>
              <a:rPr lang="en-US" sz="2000">
                <a:latin typeface="Times" charset="0"/>
                <a:ea typeface="ＭＳ Ｐゴシック" charset="0"/>
                <a:cs typeface="Arial" charset="0"/>
              </a:rPr>
              <a:t>&lt;/</a:t>
            </a:r>
            <a:r>
              <a:rPr lang="en-US" sz="200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bib</a:t>
            </a:r>
            <a:r>
              <a:rPr lang="en-US" sz="200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</a:t>
            </a:r>
            <a:endParaRPr lang="en-US" sz="2000"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08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charset="0"/>
                <a:ea typeface="ＭＳ Ｐゴシック" charset="0"/>
              </a:rPr>
              <a:t>The ordered tree view of an XML document</a:t>
            </a:r>
            <a:endParaRPr lang="en-US" sz="2800" dirty="0">
              <a:latin typeface="Times" charset="0"/>
              <a:ea typeface="ＭＳ Ｐゴシック" charset="0"/>
            </a:endParaRPr>
          </a:p>
        </p:txBody>
      </p:sp>
      <p:sp>
        <p:nvSpPr>
          <p:cNvPr id="73765" name="Oval 5"/>
          <p:cNvSpPr>
            <a:spLocks noChangeAspect="1" noChangeArrowheads="1"/>
          </p:cNvSpPr>
          <p:nvPr/>
        </p:nvSpPr>
        <p:spPr bwMode="auto">
          <a:xfrm>
            <a:off x="3848100" y="2590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 b="0">
                <a:solidFill>
                  <a:srgbClr val="006600"/>
                </a:solidFill>
              </a:rPr>
              <a:t>bib</a:t>
            </a:r>
          </a:p>
        </p:txBody>
      </p:sp>
      <p:sp>
        <p:nvSpPr>
          <p:cNvPr id="73732" name="Oval 6"/>
          <p:cNvSpPr>
            <a:spLocks noChangeAspect="1" noChangeArrowheads="1"/>
          </p:cNvSpPr>
          <p:nvPr/>
        </p:nvSpPr>
        <p:spPr bwMode="auto">
          <a:xfrm>
            <a:off x="2667000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 b="0">
                <a:solidFill>
                  <a:srgbClr val="006600"/>
                </a:solidFill>
              </a:rPr>
              <a:t>book</a:t>
            </a:r>
          </a:p>
        </p:txBody>
      </p:sp>
      <p:sp>
        <p:nvSpPr>
          <p:cNvPr id="73733" name="Oval 7"/>
          <p:cNvSpPr>
            <a:spLocks noChangeAspect="1" noChangeArrowheads="1"/>
          </p:cNvSpPr>
          <p:nvPr/>
        </p:nvSpPr>
        <p:spPr bwMode="auto">
          <a:xfrm>
            <a:off x="62484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 b="0">
                <a:solidFill>
                  <a:srgbClr val="006600"/>
                </a:solidFill>
              </a:rPr>
              <a:t>book</a:t>
            </a:r>
          </a:p>
        </p:txBody>
      </p:sp>
      <p:sp>
        <p:nvSpPr>
          <p:cNvPr id="73734" name="Oval 8"/>
          <p:cNvSpPr>
            <a:spLocks noChangeAspect="1" noChangeArrowheads="1"/>
          </p:cNvSpPr>
          <p:nvPr/>
        </p:nvSpPr>
        <p:spPr bwMode="auto">
          <a:xfrm>
            <a:off x="1752600" y="4495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 b="0">
                <a:solidFill>
                  <a:srgbClr val="006600"/>
                </a:solidFill>
              </a:rPr>
              <a:t>publisher</a:t>
            </a:r>
          </a:p>
        </p:txBody>
      </p:sp>
      <p:sp>
        <p:nvSpPr>
          <p:cNvPr id="73735" name="Oval 9"/>
          <p:cNvSpPr>
            <a:spLocks noChangeAspect="1" noChangeArrowheads="1"/>
          </p:cNvSpPr>
          <p:nvPr/>
        </p:nvSpPr>
        <p:spPr bwMode="auto">
          <a:xfrm>
            <a:off x="3048000" y="4495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 b="0">
                <a:solidFill>
                  <a:srgbClr val="006600"/>
                </a:solidFill>
              </a:rPr>
              <a:t>author</a:t>
            </a:r>
          </a:p>
        </p:txBody>
      </p:sp>
      <p:sp>
        <p:nvSpPr>
          <p:cNvPr id="236555" name="Line 11"/>
          <p:cNvSpPr>
            <a:spLocks noChangeShapeType="1"/>
          </p:cNvSpPr>
          <p:nvPr/>
        </p:nvSpPr>
        <p:spPr bwMode="auto">
          <a:xfrm flipH="1">
            <a:off x="3200400" y="30480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556" name="Line 12"/>
          <p:cNvSpPr>
            <a:spLocks noChangeShapeType="1"/>
          </p:cNvSpPr>
          <p:nvPr/>
        </p:nvSpPr>
        <p:spPr bwMode="auto">
          <a:xfrm>
            <a:off x="4419600" y="3048000"/>
            <a:ext cx="1905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557" name="Line 13"/>
          <p:cNvSpPr>
            <a:spLocks noChangeShapeType="1"/>
          </p:cNvSpPr>
          <p:nvPr/>
        </p:nvSpPr>
        <p:spPr bwMode="auto">
          <a:xfrm flipH="1">
            <a:off x="2209800" y="40386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558" name="Line 14"/>
          <p:cNvSpPr>
            <a:spLocks noChangeShapeType="1"/>
          </p:cNvSpPr>
          <p:nvPr/>
        </p:nvSpPr>
        <p:spPr bwMode="auto">
          <a:xfrm>
            <a:off x="3200400" y="40386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559" name="Line 15"/>
          <p:cNvSpPr>
            <a:spLocks noChangeShapeType="1"/>
          </p:cNvSpPr>
          <p:nvPr/>
        </p:nvSpPr>
        <p:spPr bwMode="auto">
          <a:xfrm>
            <a:off x="1981200" y="5105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560" name="Line 16"/>
          <p:cNvSpPr>
            <a:spLocks noChangeShapeType="1"/>
          </p:cNvSpPr>
          <p:nvPr/>
        </p:nvSpPr>
        <p:spPr bwMode="auto">
          <a:xfrm>
            <a:off x="3352800" y="5105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43" name="Text Box 17"/>
          <p:cNvSpPr txBox="1">
            <a:spLocks noChangeArrowheads="1"/>
          </p:cNvSpPr>
          <p:nvPr/>
        </p:nvSpPr>
        <p:spPr bwMode="auto">
          <a:xfrm>
            <a:off x="4419600" y="4419600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/>
              <a:t>.  .  .</a:t>
            </a:r>
          </a:p>
        </p:txBody>
      </p:sp>
      <p:sp>
        <p:nvSpPr>
          <p:cNvPr id="73744" name="Rectangle 18"/>
          <p:cNvSpPr>
            <a:spLocks noChangeArrowheads="1"/>
          </p:cNvSpPr>
          <p:nvPr/>
        </p:nvSpPr>
        <p:spPr bwMode="auto">
          <a:xfrm>
            <a:off x="990600" y="5653088"/>
            <a:ext cx="1720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800" b="0">
                <a:solidFill>
                  <a:srgbClr val="000000"/>
                </a:solidFill>
                <a:cs typeface="Arial" charset="0"/>
              </a:rPr>
              <a:t>Addison-Wesley</a:t>
            </a:r>
          </a:p>
        </p:txBody>
      </p:sp>
      <p:sp>
        <p:nvSpPr>
          <p:cNvPr id="73745" name="Rectangle 19"/>
          <p:cNvSpPr>
            <a:spLocks noChangeArrowheads="1"/>
          </p:cNvSpPr>
          <p:nvPr/>
        </p:nvSpPr>
        <p:spPr bwMode="auto">
          <a:xfrm>
            <a:off x="2743200" y="5653088"/>
            <a:ext cx="109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800" b="0">
                <a:solidFill>
                  <a:srgbClr val="000000"/>
                </a:solidFill>
                <a:cs typeface="Arial" charset="0"/>
              </a:rPr>
              <a:t>Abiteboul</a:t>
            </a:r>
          </a:p>
        </p:txBody>
      </p:sp>
      <p:sp>
        <p:nvSpPr>
          <p:cNvPr id="73748" name="Oval 23"/>
          <p:cNvSpPr>
            <a:spLocks noChangeAspect="1" noChangeArrowheads="1"/>
          </p:cNvSpPr>
          <p:nvPr/>
        </p:nvSpPr>
        <p:spPr bwMode="auto">
          <a:xfrm>
            <a:off x="3962400" y="4572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 b="0">
                <a:solidFill>
                  <a:srgbClr val="006600"/>
                </a:solidFill>
              </a:rPr>
              <a:t>author</a:t>
            </a:r>
          </a:p>
        </p:txBody>
      </p:sp>
      <p:sp>
        <p:nvSpPr>
          <p:cNvPr id="236568" name="Line 24"/>
          <p:cNvSpPr>
            <a:spLocks noChangeShapeType="1"/>
          </p:cNvSpPr>
          <p:nvPr/>
        </p:nvSpPr>
        <p:spPr bwMode="auto">
          <a:xfrm>
            <a:off x="3276600" y="4038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569" name="Line 25"/>
          <p:cNvSpPr>
            <a:spLocks noChangeShapeType="1"/>
          </p:cNvSpPr>
          <p:nvPr/>
        </p:nvSpPr>
        <p:spPr bwMode="auto">
          <a:xfrm>
            <a:off x="4267200" y="518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1" name="Oval 28"/>
          <p:cNvSpPr>
            <a:spLocks noChangeAspect="1" noChangeArrowheads="1"/>
          </p:cNvSpPr>
          <p:nvPr/>
        </p:nvSpPr>
        <p:spPr bwMode="auto">
          <a:xfrm>
            <a:off x="6858000" y="4724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 b="0">
                <a:solidFill>
                  <a:srgbClr val="006600"/>
                </a:solidFill>
              </a:rPr>
              <a:t>author</a:t>
            </a:r>
          </a:p>
        </p:txBody>
      </p:sp>
      <p:sp>
        <p:nvSpPr>
          <p:cNvPr id="73754" name="Oval 31"/>
          <p:cNvSpPr>
            <a:spLocks noChangeAspect="1" noChangeArrowheads="1"/>
          </p:cNvSpPr>
          <p:nvPr/>
        </p:nvSpPr>
        <p:spPr bwMode="auto">
          <a:xfrm>
            <a:off x="51054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 b="0">
                <a:solidFill>
                  <a:schemeClr val="accent2"/>
                </a:solidFill>
              </a:rPr>
              <a:t>price</a:t>
            </a:r>
            <a:endParaRPr lang="en-US" sz="1800" b="0">
              <a:solidFill>
                <a:srgbClr val="006600"/>
              </a:solidFill>
            </a:endParaRPr>
          </a:p>
        </p:txBody>
      </p:sp>
      <p:sp>
        <p:nvSpPr>
          <p:cNvPr id="236577" name="Line 33"/>
          <p:cNvSpPr>
            <a:spLocks noChangeShapeType="1"/>
          </p:cNvSpPr>
          <p:nvPr/>
        </p:nvSpPr>
        <p:spPr bwMode="auto">
          <a:xfrm>
            <a:off x="5410200" y="525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7" name="Rectangle 34"/>
          <p:cNvSpPr>
            <a:spLocks noChangeArrowheads="1"/>
          </p:cNvSpPr>
          <p:nvPr/>
        </p:nvSpPr>
        <p:spPr bwMode="auto">
          <a:xfrm>
            <a:off x="6779821" y="5867400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800" b="0" dirty="0" smtClean="0">
                <a:solidFill>
                  <a:srgbClr val="000000"/>
                </a:solidFill>
                <a:cs typeface="Arial" charset="0"/>
              </a:rPr>
              <a:t>  Ullman    </a:t>
            </a:r>
            <a:endParaRPr lang="en-US" sz="1800" b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3758" name="Rectangle 35"/>
          <p:cNvSpPr>
            <a:spLocks noChangeArrowheads="1"/>
          </p:cNvSpPr>
          <p:nvPr/>
        </p:nvSpPr>
        <p:spPr bwMode="auto">
          <a:xfrm>
            <a:off x="5029200" y="5867400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ja-JP" altLang="en-US" sz="1800" b="0">
                <a:solidFill>
                  <a:srgbClr val="000000"/>
                </a:solidFill>
                <a:latin typeface="Arial" charset="0"/>
                <a:cs typeface="Arial" charset="0"/>
              </a:rPr>
              <a:t>“</a:t>
            </a:r>
            <a:r>
              <a:rPr lang="en-US" altLang="ja-JP" sz="1800" b="0">
                <a:solidFill>
                  <a:srgbClr val="000000"/>
                </a:solidFill>
                <a:cs typeface="Arial" charset="0"/>
              </a:rPr>
              <a:t>55</a:t>
            </a:r>
            <a:r>
              <a:rPr lang="ja-JP" altLang="en-US" sz="1800" b="0">
                <a:solidFill>
                  <a:srgbClr val="000000"/>
                </a:solidFill>
                <a:latin typeface="Arial" charset="0"/>
                <a:cs typeface="Arial" charset="0"/>
              </a:rPr>
              <a:t>”</a:t>
            </a: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3759" name="Oval 36"/>
          <p:cNvSpPr>
            <a:spLocks noChangeAspect="1" noChangeArrowheads="1"/>
          </p:cNvSpPr>
          <p:nvPr/>
        </p:nvSpPr>
        <p:spPr bwMode="auto">
          <a:xfrm>
            <a:off x="5943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 b="0">
                <a:solidFill>
                  <a:srgbClr val="006600"/>
                </a:solidFill>
              </a:rPr>
              <a:t>publisher</a:t>
            </a:r>
          </a:p>
        </p:txBody>
      </p:sp>
      <p:sp>
        <p:nvSpPr>
          <p:cNvPr id="236582" name="Line 38"/>
          <p:cNvSpPr>
            <a:spLocks noChangeShapeType="1"/>
          </p:cNvSpPr>
          <p:nvPr/>
        </p:nvSpPr>
        <p:spPr bwMode="auto">
          <a:xfrm>
            <a:off x="6172200" y="525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2" name="Rectangle 42"/>
          <p:cNvSpPr>
            <a:spLocks noChangeArrowheads="1"/>
          </p:cNvSpPr>
          <p:nvPr/>
        </p:nvSpPr>
        <p:spPr bwMode="auto">
          <a:xfrm>
            <a:off x="5867400" y="5867400"/>
            <a:ext cx="98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800" b="0" dirty="0">
                <a:solidFill>
                  <a:srgbClr val="000000"/>
                </a:solidFill>
                <a:cs typeface="Arial" charset="0"/>
              </a:rPr>
              <a:t>Freeman</a:t>
            </a:r>
          </a:p>
        </p:txBody>
      </p:sp>
      <p:sp>
        <p:nvSpPr>
          <p:cNvPr id="73763" name="Rectangle 1"/>
          <p:cNvSpPr>
            <a:spLocks noChangeArrowheads="1"/>
          </p:cNvSpPr>
          <p:nvPr/>
        </p:nvSpPr>
        <p:spPr bwMode="auto">
          <a:xfrm>
            <a:off x="152400" y="990600"/>
            <a:ext cx="2497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0" dirty="0"/>
              <a:t>(</a:t>
            </a:r>
            <a:r>
              <a:rPr lang="en-US" sz="2800" b="0" dirty="0">
                <a:solidFill>
                  <a:srgbClr val="FF0000"/>
                </a:solidFill>
              </a:rPr>
              <a:t>draw on board</a:t>
            </a:r>
            <a:r>
              <a:rPr lang="en-US" sz="2800" b="0" dirty="0"/>
              <a:t>)</a:t>
            </a:r>
            <a:endParaRPr lang="en-US" sz="2800" dirty="0"/>
          </a:p>
        </p:txBody>
      </p:sp>
      <p:sp>
        <p:nvSpPr>
          <p:cNvPr id="39" name="AutoShape 44"/>
          <p:cNvSpPr>
            <a:spLocks noChangeArrowheads="1"/>
          </p:cNvSpPr>
          <p:nvPr/>
        </p:nvSpPr>
        <p:spPr bwMode="auto">
          <a:xfrm>
            <a:off x="1447800" y="1905000"/>
            <a:ext cx="1392237" cy="965200"/>
          </a:xfrm>
          <a:prstGeom prst="wedgeEllipseCallout">
            <a:avLst>
              <a:gd name="adj1" fmla="val 41624"/>
              <a:gd name="adj2" fmla="val 131508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0" dirty="0"/>
              <a:t>Element</a:t>
            </a:r>
            <a:br>
              <a:rPr lang="en-US" sz="2000" b="0" dirty="0"/>
            </a:br>
            <a:r>
              <a:rPr lang="en-US" sz="2000" b="0" dirty="0"/>
              <a:t>node</a:t>
            </a:r>
          </a:p>
        </p:txBody>
      </p:sp>
      <p:sp>
        <p:nvSpPr>
          <p:cNvPr id="40" name="AutoShape 45"/>
          <p:cNvSpPr>
            <a:spLocks noChangeArrowheads="1"/>
          </p:cNvSpPr>
          <p:nvPr/>
        </p:nvSpPr>
        <p:spPr bwMode="auto">
          <a:xfrm>
            <a:off x="304800" y="4876800"/>
            <a:ext cx="893763" cy="965200"/>
          </a:xfrm>
          <a:prstGeom prst="wedgeEllipseCallout">
            <a:avLst>
              <a:gd name="adj1" fmla="val 90324"/>
              <a:gd name="adj2" fmla="val 43065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0"/>
              <a:t>Text</a:t>
            </a:r>
            <a:br>
              <a:rPr lang="en-US" sz="2000" b="0"/>
            </a:br>
            <a:r>
              <a:rPr lang="en-US" sz="2000" b="0"/>
              <a:t>node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0" y="6248400"/>
            <a:ext cx="3858598" cy="461665"/>
          </a:xfrm>
          <a:prstGeom prst="rect">
            <a:avLst/>
          </a:prstGeom>
          <a:noFill/>
          <a:ln>
            <a:solidFill>
              <a:srgbClr val="438E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Children nodes are </a:t>
            </a:r>
            <a:r>
              <a:rPr lang="en-US" i="1" dirty="0" smtClean="0">
                <a:solidFill>
                  <a:srgbClr val="0000FF"/>
                </a:solidFill>
              </a:rPr>
              <a:t>ordered!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42" name="AutoShape 27"/>
          <p:cNvCxnSpPr>
            <a:cxnSpLocks noChangeShapeType="1"/>
            <a:stCxn id="73733" idx="2"/>
            <a:endCxn id="73754" idx="0"/>
          </p:cNvCxnSpPr>
          <p:nvPr/>
        </p:nvCxnSpPr>
        <p:spPr bwMode="auto">
          <a:xfrm flipH="1">
            <a:off x="5410200" y="403860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" name="AutoShape 27"/>
          <p:cNvCxnSpPr>
            <a:cxnSpLocks noChangeShapeType="1"/>
            <a:stCxn id="73733" idx="3"/>
            <a:endCxn id="73759" idx="0"/>
          </p:cNvCxnSpPr>
          <p:nvPr/>
        </p:nvCxnSpPr>
        <p:spPr bwMode="auto">
          <a:xfrm flipH="1">
            <a:off x="6248400" y="4254126"/>
            <a:ext cx="89274" cy="3940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" name="AutoShape 27"/>
          <p:cNvCxnSpPr>
            <a:cxnSpLocks noChangeShapeType="1"/>
            <a:stCxn id="73733" idx="5"/>
            <a:endCxn id="73751" idx="0"/>
          </p:cNvCxnSpPr>
          <p:nvPr/>
        </p:nvCxnSpPr>
        <p:spPr bwMode="auto">
          <a:xfrm>
            <a:off x="6768726" y="4254126"/>
            <a:ext cx="394074" cy="4702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" name="AutoShape 27"/>
          <p:cNvCxnSpPr>
            <a:cxnSpLocks noChangeShapeType="1"/>
            <a:stCxn id="73751" idx="4"/>
            <a:endCxn id="73757" idx="0"/>
          </p:cNvCxnSpPr>
          <p:nvPr/>
        </p:nvCxnSpPr>
        <p:spPr bwMode="auto">
          <a:xfrm>
            <a:off x="7162800" y="5334000"/>
            <a:ext cx="113311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5" name="Oval 28"/>
          <p:cNvSpPr>
            <a:spLocks noChangeAspect="1" noChangeArrowheads="1"/>
          </p:cNvSpPr>
          <p:nvPr/>
        </p:nvSpPr>
        <p:spPr bwMode="auto">
          <a:xfrm>
            <a:off x="7620000" y="4724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 b="0" dirty="0">
                <a:solidFill>
                  <a:srgbClr val="006600"/>
                </a:solidFill>
              </a:rPr>
              <a:t>t</a:t>
            </a:r>
            <a:r>
              <a:rPr lang="en-US" sz="1800" b="0" dirty="0" smtClean="0">
                <a:solidFill>
                  <a:srgbClr val="006600"/>
                </a:solidFill>
              </a:rPr>
              <a:t>itle</a:t>
            </a:r>
            <a:endParaRPr lang="en-US" sz="1800" b="0" dirty="0">
              <a:solidFill>
                <a:srgbClr val="006600"/>
              </a:solidFill>
            </a:endParaRPr>
          </a:p>
        </p:txBody>
      </p:sp>
      <p:cxnSp>
        <p:nvCxnSpPr>
          <p:cNvPr id="56" name="AutoShape 27"/>
          <p:cNvCxnSpPr>
            <a:cxnSpLocks noChangeShapeType="1"/>
            <a:stCxn id="73733" idx="5"/>
            <a:endCxn id="55" idx="0"/>
          </p:cNvCxnSpPr>
          <p:nvPr/>
        </p:nvCxnSpPr>
        <p:spPr bwMode="auto">
          <a:xfrm>
            <a:off x="6768726" y="4254126"/>
            <a:ext cx="1156074" cy="4702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7" name="AutoShape 27"/>
          <p:cNvCxnSpPr>
            <a:cxnSpLocks noChangeShapeType="1"/>
            <a:stCxn id="55" idx="4"/>
            <a:endCxn id="65" idx="0"/>
          </p:cNvCxnSpPr>
          <p:nvPr/>
        </p:nvCxnSpPr>
        <p:spPr bwMode="auto">
          <a:xfrm>
            <a:off x="7924800" y="5334000"/>
            <a:ext cx="55933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8" name="Oval 28"/>
          <p:cNvSpPr>
            <a:spLocks noChangeAspect="1" noChangeArrowheads="1"/>
          </p:cNvSpPr>
          <p:nvPr/>
        </p:nvSpPr>
        <p:spPr bwMode="auto">
          <a:xfrm>
            <a:off x="8496300" y="4724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 b="0" dirty="0" smtClean="0">
                <a:solidFill>
                  <a:srgbClr val="006600"/>
                </a:solidFill>
              </a:rPr>
              <a:t>year</a:t>
            </a:r>
            <a:endParaRPr lang="en-US" sz="1800" b="0" dirty="0">
              <a:solidFill>
                <a:srgbClr val="006600"/>
              </a:solidFill>
            </a:endParaRPr>
          </a:p>
        </p:txBody>
      </p:sp>
      <p:cxnSp>
        <p:nvCxnSpPr>
          <p:cNvPr id="59" name="AutoShape 27"/>
          <p:cNvCxnSpPr>
            <a:cxnSpLocks noChangeShapeType="1"/>
            <a:stCxn id="73733" idx="6"/>
            <a:endCxn id="58" idx="0"/>
          </p:cNvCxnSpPr>
          <p:nvPr/>
        </p:nvCxnSpPr>
        <p:spPr bwMode="auto">
          <a:xfrm>
            <a:off x="6858000" y="4038600"/>
            <a:ext cx="19431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0" name="AutoShape 27"/>
          <p:cNvCxnSpPr>
            <a:cxnSpLocks noChangeShapeType="1"/>
            <a:stCxn id="58" idx="4"/>
            <a:endCxn id="66" idx="0"/>
          </p:cNvCxnSpPr>
          <p:nvPr/>
        </p:nvCxnSpPr>
        <p:spPr bwMode="auto">
          <a:xfrm>
            <a:off x="8801100" y="5334000"/>
            <a:ext cx="19735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4" name="AutoShape 46"/>
          <p:cNvSpPr>
            <a:spLocks noChangeArrowheads="1"/>
          </p:cNvSpPr>
          <p:nvPr/>
        </p:nvSpPr>
        <p:spPr bwMode="auto">
          <a:xfrm>
            <a:off x="6019800" y="2133600"/>
            <a:ext cx="1492250" cy="965200"/>
          </a:xfrm>
          <a:prstGeom prst="wedgeEllipseCallout">
            <a:avLst>
              <a:gd name="adj1" fmla="val -89949"/>
              <a:gd name="adj2" fmla="val 192872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0"/>
              <a:t>Attribute</a:t>
            </a:r>
            <a:br>
              <a:rPr lang="en-US" sz="2000" b="0"/>
            </a:br>
            <a:r>
              <a:rPr lang="en-US" sz="2000" b="0"/>
              <a:t>node</a:t>
            </a:r>
          </a:p>
        </p:txBody>
      </p:sp>
      <p:sp>
        <p:nvSpPr>
          <p:cNvPr id="65" name="Rectangle 34"/>
          <p:cNvSpPr>
            <a:spLocks noChangeArrowheads="1"/>
          </p:cNvSpPr>
          <p:nvPr/>
        </p:nvSpPr>
        <p:spPr bwMode="auto">
          <a:xfrm>
            <a:off x="7391400" y="6248400"/>
            <a:ext cx="1178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800" b="0" dirty="0" smtClean="0">
                <a:solidFill>
                  <a:srgbClr val="000000"/>
                </a:solidFill>
                <a:cs typeface="Arial" charset="0"/>
              </a:rPr>
              <a:t>  DB </a:t>
            </a:r>
            <a:r>
              <a:rPr lang="en-US" sz="1800" b="0" dirty="0" err="1" smtClean="0">
                <a:solidFill>
                  <a:srgbClr val="000000"/>
                </a:solidFill>
                <a:cs typeface="Arial" charset="0"/>
              </a:rPr>
              <a:t>Pples</a:t>
            </a:r>
            <a:endParaRPr lang="en-US" sz="1800" b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6" name="Rectangle 34"/>
          <p:cNvSpPr>
            <a:spLocks noChangeArrowheads="1"/>
          </p:cNvSpPr>
          <p:nvPr/>
        </p:nvSpPr>
        <p:spPr bwMode="auto">
          <a:xfrm>
            <a:off x="8497669" y="5867400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800" b="0" dirty="0" smtClean="0">
                <a:solidFill>
                  <a:srgbClr val="000000"/>
                </a:solidFill>
                <a:cs typeface="Arial" charset="0"/>
              </a:rPr>
              <a:t>1998</a:t>
            </a:r>
            <a:endParaRPr lang="en-US" sz="1800" b="0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820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78026"/>
            <a:ext cx="8078735" cy="582211"/>
          </a:xfrm>
        </p:spPr>
        <p:txBody>
          <a:bodyPr wrap="none">
            <a:spAutoFit/>
          </a:bodyPr>
          <a:lstStyle/>
          <a:p>
            <a:r>
              <a:rPr lang="en-US" dirty="0">
                <a:latin typeface="Times" charset="0"/>
                <a:ea typeface="ＭＳ Ｐゴシック" charset="0"/>
              </a:rPr>
              <a:t>One way to </a:t>
            </a:r>
            <a:r>
              <a:rPr lang="en-US" dirty="0" smtClean="0">
                <a:latin typeface="Times" charset="0"/>
                <a:ea typeface="ＭＳ Ｐゴシック" charset="0"/>
              </a:rPr>
              <a:t>represent </a:t>
            </a:r>
            <a:r>
              <a:rPr lang="en-US" dirty="0">
                <a:latin typeface="Times" charset="0"/>
                <a:ea typeface="ＭＳ Ｐゴシック" charset="0"/>
              </a:rPr>
              <a:t>Relational Data in XML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114800" y="3962400"/>
            <a:ext cx="5125265" cy="2798202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200" dirty="0">
                <a:latin typeface="Times" charset="0"/>
                <a:ea typeface="ＭＳ Ｐゴシック" charset="0"/>
              </a:rPr>
              <a:t>&lt;</a:t>
            </a:r>
            <a:r>
              <a:rPr lang="en-US" sz="2200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persons</a:t>
            </a:r>
            <a:r>
              <a:rPr lang="en-US" sz="2200" dirty="0">
                <a:latin typeface="Times" charset="0"/>
                <a:ea typeface="ＭＳ Ｐゴシック" charset="0"/>
              </a:rPr>
              <a:t>&gt;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2200" dirty="0">
                <a:latin typeface="Times" charset="0"/>
                <a:ea typeface="ＭＳ Ｐゴシック" charset="0"/>
              </a:rPr>
              <a:t>&lt;</a:t>
            </a:r>
            <a:r>
              <a:rPr lang="en-US" sz="2200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row&gt; &lt;name</a:t>
            </a:r>
            <a:r>
              <a:rPr lang="en-US" sz="2200" dirty="0">
                <a:latin typeface="Times" charset="0"/>
                <a:ea typeface="ＭＳ Ｐゴシック" charset="0"/>
              </a:rPr>
              <a:t>&gt;John&lt;/</a:t>
            </a:r>
            <a:r>
              <a:rPr lang="en-US" sz="2200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name</a:t>
            </a:r>
            <a:r>
              <a:rPr lang="en-US" sz="2200" dirty="0">
                <a:latin typeface="Times" charset="0"/>
                <a:ea typeface="ＭＳ Ｐゴシック" charset="0"/>
              </a:rPr>
              <a:t>&gt;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2200" dirty="0">
                <a:latin typeface="Times" charset="0"/>
                <a:ea typeface="ＭＳ Ｐゴシック" charset="0"/>
              </a:rPr>
              <a:t>           &lt;</a:t>
            </a:r>
            <a:r>
              <a:rPr lang="en-US" sz="2200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phone&gt;</a:t>
            </a:r>
            <a:r>
              <a:rPr lang="en-US" sz="2200" dirty="0">
                <a:latin typeface="Times" charset="0"/>
                <a:ea typeface="ＭＳ Ｐゴシック" charset="0"/>
              </a:rPr>
              <a:t> 3634&lt;/</a:t>
            </a:r>
            <a:r>
              <a:rPr lang="en-US" sz="2200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phone</a:t>
            </a:r>
            <a:r>
              <a:rPr lang="en-US" sz="2200" dirty="0">
                <a:latin typeface="Times" charset="0"/>
                <a:ea typeface="ＭＳ Ｐゴシック" charset="0"/>
              </a:rPr>
              <a:t>&gt;&lt;/</a:t>
            </a:r>
            <a:r>
              <a:rPr lang="en-US" sz="2200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row</a:t>
            </a:r>
            <a:r>
              <a:rPr lang="en-US" sz="2200" dirty="0">
                <a:latin typeface="Times" charset="0"/>
                <a:ea typeface="ＭＳ Ｐゴシック" charset="0"/>
              </a:rPr>
              <a:t>&gt;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2200" dirty="0">
                <a:latin typeface="Times" charset="0"/>
                <a:ea typeface="ＭＳ Ｐゴシック" charset="0"/>
              </a:rPr>
              <a:t> &lt;</a:t>
            </a:r>
            <a:r>
              <a:rPr lang="en-US" sz="2200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row&gt; &lt;name</a:t>
            </a:r>
            <a:r>
              <a:rPr lang="en-US" sz="2200" dirty="0">
                <a:latin typeface="Times" charset="0"/>
                <a:ea typeface="ＭＳ Ｐゴシック" charset="0"/>
              </a:rPr>
              <a:t>&gt;Sue&lt;/</a:t>
            </a:r>
            <a:r>
              <a:rPr lang="en-US" sz="2200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name</a:t>
            </a:r>
            <a:r>
              <a:rPr lang="en-US" sz="2200" dirty="0">
                <a:latin typeface="Times" charset="0"/>
                <a:ea typeface="ＭＳ Ｐゴシック" charset="0"/>
              </a:rPr>
              <a:t>&gt;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2200" dirty="0">
                <a:latin typeface="Times" charset="0"/>
                <a:ea typeface="ＭＳ Ｐゴシック" charset="0"/>
              </a:rPr>
              <a:t>             &lt;</a:t>
            </a:r>
            <a:r>
              <a:rPr lang="en-US" sz="2200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phone&gt;</a:t>
            </a:r>
            <a:r>
              <a:rPr lang="en-US" sz="2200" dirty="0">
                <a:latin typeface="Times" charset="0"/>
                <a:ea typeface="ＭＳ Ｐゴシック" charset="0"/>
              </a:rPr>
              <a:t> 6343&lt;/</a:t>
            </a:r>
            <a:r>
              <a:rPr lang="en-US" sz="2200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phone</a:t>
            </a:r>
            <a:r>
              <a:rPr lang="en-US" sz="2200" dirty="0">
                <a:latin typeface="Times" charset="0"/>
                <a:ea typeface="ＭＳ Ｐゴシック" charset="0"/>
              </a:rPr>
              <a:t>&gt;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2200" dirty="0">
                <a:latin typeface="Times" charset="0"/>
                <a:ea typeface="ＭＳ Ｐゴシック" charset="0"/>
              </a:rPr>
              <a:t> &lt;</a:t>
            </a:r>
            <a:r>
              <a:rPr lang="en-US" sz="2200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row</a:t>
            </a:r>
            <a:r>
              <a:rPr lang="en-US" sz="2200" dirty="0">
                <a:latin typeface="Times" charset="0"/>
                <a:ea typeface="ＭＳ Ｐゴシック" charset="0"/>
              </a:rPr>
              <a:t>&gt; &lt;</a:t>
            </a:r>
            <a:r>
              <a:rPr lang="en-US" sz="2200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name</a:t>
            </a:r>
            <a:r>
              <a:rPr lang="en-US" sz="2200" dirty="0">
                <a:latin typeface="Times" charset="0"/>
                <a:ea typeface="ＭＳ Ｐゴシック" charset="0"/>
              </a:rPr>
              <a:t>&gt;Dick&lt;/</a:t>
            </a:r>
            <a:r>
              <a:rPr lang="en-US" sz="2200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name</a:t>
            </a:r>
            <a:r>
              <a:rPr lang="en-US" sz="2200" dirty="0">
                <a:latin typeface="Times" charset="0"/>
                <a:ea typeface="ＭＳ Ｐゴシック" charset="0"/>
              </a:rPr>
              <a:t>&gt;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2200" dirty="0">
                <a:latin typeface="Times" charset="0"/>
                <a:ea typeface="ＭＳ Ｐゴシック" charset="0"/>
              </a:rPr>
              <a:t>             &lt;</a:t>
            </a:r>
            <a:r>
              <a:rPr lang="en-US" sz="2200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phone</a:t>
            </a:r>
            <a:r>
              <a:rPr lang="en-US" sz="2200" dirty="0">
                <a:latin typeface="Times" charset="0"/>
                <a:ea typeface="ＭＳ Ｐゴシック" charset="0"/>
              </a:rPr>
              <a:t>&gt; 6363&lt;/</a:t>
            </a:r>
            <a:r>
              <a:rPr lang="en-US" sz="2200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phone</a:t>
            </a:r>
            <a:r>
              <a:rPr lang="en-US" sz="2200" dirty="0">
                <a:latin typeface="Times" charset="0"/>
                <a:ea typeface="ＭＳ Ｐゴシック" charset="0"/>
              </a:rPr>
              <a:t>&gt;&lt;/</a:t>
            </a:r>
            <a:r>
              <a:rPr lang="en-US" sz="2200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row</a:t>
            </a:r>
            <a:r>
              <a:rPr lang="en-US" sz="2200" dirty="0">
                <a:latin typeface="Times" charset="0"/>
                <a:ea typeface="ＭＳ Ｐゴシック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dirty="0">
                <a:latin typeface="Times" charset="0"/>
                <a:ea typeface="ＭＳ Ｐゴシック" charset="0"/>
              </a:rPr>
              <a:t>&lt;/</a:t>
            </a:r>
            <a:r>
              <a:rPr lang="en-US" sz="2200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persons</a:t>
            </a:r>
            <a:r>
              <a:rPr lang="en-US" sz="2200" dirty="0">
                <a:latin typeface="Times" charset="0"/>
                <a:ea typeface="ＭＳ Ｐゴシック" charset="0"/>
              </a:rPr>
              <a:t>&gt;</a:t>
            </a:r>
          </a:p>
        </p:txBody>
      </p:sp>
      <p:sp>
        <p:nvSpPr>
          <p:cNvPr id="222213" name="Line 5"/>
          <p:cNvSpPr>
            <a:spLocks noChangeShapeType="1"/>
          </p:cNvSpPr>
          <p:nvPr/>
        </p:nvSpPr>
        <p:spPr bwMode="auto">
          <a:xfrm flipH="1">
            <a:off x="5459413" y="1752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222214" name="Line 6"/>
          <p:cNvSpPr>
            <a:spLocks noChangeShapeType="1"/>
          </p:cNvSpPr>
          <p:nvPr/>
        </p:nvSpPr>
        <p:spPr bwMode="auto">
          <a:xfrm>
            <a:off x="6450013" y="175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222215" name="Line 7"/>
          <p:cNvSpPr>
            <a:spLocks noChangeShapeType="1"/>
          </p:cNvSpPr>
          <p:nvPr/>
        </p:nvSpPr>
        <p:spPr bwMode="auto">
          <a:xfrm>
            <a:off x="6450013" y="1752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222216" name="Line 8"/>
          <p:cNvSpPr>
            <a:spLocks noChangeShapeType="1"/>
          </p:cNvSpPr>
          <p:nvPr/>
        </p:nvSpPr>
        <p:spPr bwMode="auto">
          <a:xfrm flipH="1">
            <a:off x="4938713" y="2312988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222217" name="Line 9"/>
          <p:cNvSpPr>
            <a:spLocks noChangeShapeType="1"/>
          </p:cNvSpPr>
          <p:nvPr/>
        </p:nvSpPr>
        <p:spPr bwMode="auto">
          <a:xfrm>
            <a:off x="5472113" y="2312988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222218" name="Line 10"/>
          <p:cNvSpPr>
            <a:spLocks noChangeShapeType="1"/>
          </p:cNvSpPr>
          <p:nvPr/>
        </p:nvSpPr>
        <p:spPr bwMode="auto">
          <a:xfrm flipH="1">
            <a:off x="6081713" y="2312988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222219" name="Line 11"/>
          <p:cNvSpPr>
            <a:spLocks noChangeShapeType="1"/>
          </p:cNvSpPr>
          <p:nvPr/>
        </p:nvSpPr>
        <p:spPr bwMode="auto">
          <a:xfrm>
            <a:off x="6450013" y="2286000"/>
            <a:ext cx="31750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222220" name="Line 12"/>
          <p:cNvSpPr>
            <a:spLocks noChangeShapeType="1"/>
          </p:cNvSpPr>
          <p:nvPr/>
        </p:nvSpPr>
        <p:spPr bwMode="auto">
          <a:xfrm flipH="1">
            <a:off x="7072313" y="2312988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222221" name="Line 13"/>
          <p:cNvSpPr>
            <a:spLocks noChangeShapeType="1"/>
          </p:cNvSpPr>
          <p:nvPr/>
        </p:nvSpPr>
        <p:spPr bwMode="auto">
          <a:xfrm>
            <a:off x="7453313" y="2312988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5181600" y="2195513"/>
            <a:ext cx="5437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6600"/>
                </a:solidFill>
              </a:rPr>
              <a:t>row</a:t>
            </a:r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6096000" y="2195513"/>
            <a:ext cx="5437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6600"/>
                </a:solidFill>
              </a:rPr>
              <a:t>row</a:t>
            </a: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7162800" y="2195513"/>
            <a:ext cx="5437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6600"/>
                </a:solidFill>
              </a:rPr>
              <a:t>row</a:t>
            </a:r>
          </a:p>
        </p:txBody>
      </p:sp>
      <p:sp>
        <p:nvSpPr>
          <p:cNvPr id="40977" name="Text Box 17"/>
          <p:cNvSpPr txBox="1">
            <a:spLocks noChangeArrowheads="1"/>
          </p:cNvSpPr>
          <p:nvPr/>
        </p:nvSpPr>
        <p:spPr bwMode="auto">
          <a:xfrm>
            <a:off x="4495800" y="3059113"/>
            <a:ext cx="6845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6600"/>
                </a:solidFill>
              </a:rPr>
              <a:t>name</a:t>
            </a:r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5791200" y="3059113"/>
            <a:ext cx="6845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6600"/>
                </a:solidFill>
              </a:rPr>
              <a:t>name</a:t>
            </a:r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7086600" y="3059113"/>
            <a:ext cx="6845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6600"/>
                </a:solidFill>
              </a:rPr>
              <a:t>name</a:t>
            </a:r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5181600" y="3059113"/>
            <a:ext cx="7487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6600"/>
                </a:solidFill>
              </a:rPr>
              <a:t>phone</a:t>
            </a:r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6400800" y="3059113"/>
            <a:ext cx="7487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6600"/>
                </a:solidFill>
              </a:rPr>
              <a:t>phone</a:t>
            </a:r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7848600" y="2982913"/>
            <a:ext cx="7487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6600"/>
                </a:solidFill>
              </a:rPr>
              <a:t>phone</a:t>
            </a:r>
          </a:p>
        </p:txBody>
      </p:sp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4481513" y="3336925"/>
            <a:ext cx="851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ja-JP" altLang="en-US" sz="1800" b="0">
                <a:latin typeface="Arial" charset="0"/>
              </a:rPr>
              <a:t>“</a:t>
            </a:r>
            <a:r>
              <a:rPr lang="en-US" altLang="ja-JP" sz="1800" b="0"/>
              <a:t>John</a:t>
            </a:r>
            <a:r>
              <a:rPr lang="ja-JP" altLang="en-US" sz="1800" b="0">
                <a:latin typeface="Arial" charset="0"/>
              </a:rPr>
              <a:t>”</a:t>
            </a:r>
            <a:endParaRPr lang="en-US" sz="1800" b="0"/>
          </a:p>
        </p:txBody>
      </p: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5243513" y="3336925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800" b="0"/>
              <a:t>3634</a:t>
            </a:r>
          </a:p>
        </p:txBody>
      </p:sp>
      <p:sp>
        <p:nvSpPr>
          <p:cNvPr id="40985" name="Text Box 25"/>
          <p:cNvSpPr txBox="1">
            <a:spLocks noChangeArrowheads="1"/>
          </p:cNvSpPr>
          <p:nvPr/>
        </p:nvSpPr>
        <p:spPr bwMode="auto">
          <a:xfrm>
            <a:off x="5776913" y="3336925"/>
            <a:ext cx="761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ja-JP" altLang="en-US" sz="1800" b="0">
                <a:latin typeface="Arial" charset="0"/>
              </a:rPr>
              <a:t>“</a:t>
            </a:r>
            <a:r>
              <a:rPr lang="en-US" altLang="ja-JP" sz="1800" b="0"/>
              <a:t>Sue</a:t>
            </a:r>
            <a:r>
              <a:rPr lang="ja-JP" altLang="en-US" sz="1800" b="0">
                <a:latin typeface="Arial" charset="0"/>
              </a:rPr>
              <a:t>”</a:t>
            </a:r>
            <a:endParaRPr lang="en-US" sz="1800" b="0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6996113" y="3336925"/>
            <a:ext cx="8642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ja-JP" altLang="en-US" sz="1800" b="0">
                <a:latin typeface="Arial" charset="0"/>
              </a:rPr>
              <a:t>“</a:t>
            </a:r>
            <a:r>
              <a:rPr lang="en-US" altLang="ja-JP" sz="1800" b="0"/>
              <a:t>Dick</a:t>
            </a:r>
            <a:r>
              <a:rPr lang="ja-JP" altLang="en-US" sz="1800" b="0">
                <a:latin typeface="Arial" charset="0"/>
              </a:rPr>
              <a:t>”</a:t>
            </a:r>
            <a:endParaRPr lang="en-US" sz="1800" b="0"/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auto">
          <a:xfrm>
            <a:off x="6462713" y="3336925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800" b="0"/>
              <a:t>6343</a:t>
            </a:r>
          </a:p>
        </p:txBody>
      </p:sp>
      <p:sp>
        <p:nvSpPr>
          <p:cNvPr id="40988" name="Text Box 28"/>
          <p:cNvSpPr txBox="1">
            <a:spLocks noChangeArrowheads="1"/>
          </p:cNvSpPr>
          <p:nvPr/>
        </p:nvSpPr>
        <p:spPr bwMode="auto">
          <a:xfrm>
            <a:off x="7910513" y="3336925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800" b="0"/>
              <a:t>6363</a:t>
            </a:r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609600" y="1905000"/>
            <a:ext cx="18469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 err="1" smtClean="0">
                <a:solidFill>
                  <a:srgbClr val="006600"/>
                </a:solidFill>
                <a:latin typeface="Courier"/>
                <a:cs typeface="Courier"/>
              </a:rPr>
              <a:t>Persons_T</a:t>
            </a:r>
            <a:endParaRPr lang="en-US" b="0" dirty="0">
              <a:latin typeface="Courier"/>
              <a:cs typeface="Courier"/>
            </a:endParaRP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auto">
          <a:xfrm>
            <a:off x="3505200" y="106680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solidFill>
                  <a:srgbClr val="FF0000"/>
                </a:solidFill>
              </a:rPr>
              <a:t>XML</a:t>
            </a:r>
            <a:r>
              <a:rPr lang="en-US" b="0" dirty="0"/>
              <a:t>:</a:t>
            </a:r>
          </a:p>
        </p:txBody>
      </p:sp>
      <p:sp>
        <p:nvSpPr>
          <p:cNvPr id="40991" name="Text Box 31"/>
          <p:cNvSpPr txBox="1">
            <a:spLocks noChangeArrowheads="1"/>
          </p:cNvSpPr>
          <p:nvPr/>
        </p:nvSpPr>
        <p:spPr bwMode="auto">
          <a:xfrm>
            <a:off x="5943600" y="1447800"/>
            <a:ext cx="8899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6600"/>
                </a:solidFill>
              </a:rPr>
              <a:t>persons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848576"/>
              </p:ext>
            </p:extLst>
          </p:nvPr>
        </p:nvGraphicFramePr>
        <p:xfrm>
          <a:off x="533400" y="2590800"/>
          <a:ext cx="2667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phone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‘John’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3634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‘Sue’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6343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‘Dick’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6363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charset="0"/>
                <a:ea typeface="ＭＳ Ｐゴシック" charset="0"/>
              </a:rPr>
              <a:t>XML </a:t>
            </a:r>
            <a:r>
              <a:rPr lang="en-US" dirty="0" err="1">
                <a:latin typeface="Times" charset="0"/>
                <a:ea typeface="ＭＳ Ｐゴシック" charset="0"/>
              </a:rPr>
              <a:t>vs</a:t>
            </a:r>
            <a:r>
              <a:rPr lang="en-US" dirty="0">
                <a:latin typeface="Times" charset="0"/>
                <a:ea typeface="ＭＳ Ｐゴシック" charset="0"/>
              </a:rPr>
              <a:t> Relational Data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7848600" cy="4572000"/>
          </a:xfrm>
        </p:spPr>
        <p:txBody>
          <a:bodyPr/>
          <a:lstStyle/>
          <a:p>
            <a:r>
              <a:rPr lang="en-US" dirty="0">
                <a:latin typeface="Times" charset="0"/>
                <a:ea typeface="ＭＳ Ｐゴシック" charset="0"/>
              </a:rPr>
              <a:t>XML is self-describing</a:t>
            </a:r>
          </a:p>
          <a:p>
            <a:r>
              <a:rPr lang="en-US" dirty="0">
                <a:latin typeface="Times" charset="0"/>
                <a:ea typeface="ＭＳ Ｐゴシック" charset="0"/>
              </a:rPr>
              <a:t>schema elements become part of the data (tags):</a:t>
            </a:r>
          </a:p>
          <a:p>
            <a:pPr>
              <a:buFontTx/>
              <a:buNone/>
            </a:pPr>
            <a:r>
              <a:rPr lang="en-US" dirty="0">
                <a:latin typeface="Times" charset="0"/>
                <a:ea typeface="ＭＳ Ｐゴシック" charset="0"/>
              </a:rPr>
              <a:t>	</a:t>
            </a:r>
            <a:r>
              <a:rPr lang="en-US" i="1" dirty="0">
                <a:latin typeface="Times" charset="0"/>
                <a:ea typeface="ＭＳ Ｐゴシック" charset="0"/>
              </a:rPr>
              <a:t>person(</a:t>
            </a:r>
            <a:r>
              <a:rPr lang="en-US" i="1" dirty="0" err="1">
                <a:latin typeface="Times" charset="0"/>
                <a:ea typeface="ＭＳ Ｐゴシック" charset="0"/>
              </a:rPr>
              <a:t>name,phone</a:t>
            </a:r>
            <a:r>
              <a:rPr lang="en-US" i="1" dirty="0">
                <a:latin typeface="Times" charset="0"/>
                <a:ea typeface="ＭＳ Ｐゴシック" charset="0"/>
              </a:rPr>
              <a:t>) </a:t>
            </a:r>
            <a:r>
              <a:rPr lang="en-US" dirty="0" err="1">
                <a:latin typeface="Times" charset="0"/>
                <a:ea typeface="ＭＳ Ｐゴシック" charset="0"/>
              </a:rPr>
              <a:t>vs</a:t>
            </a:r>
            <a:r>
              <a:rPr lang="en-US" dirty="0">
                <a:latin typeface="Times" charset="0"/>
                <a:ea typeface="ＭＳ Ｐゴシック" charset="0"/>
              </a:rPr>
              <a:t> </a:t>
            </a:r>
          </a:p>
          <a:p>
            <a:pPr>
              <a:buFontTx/>
              <a:buNone/>
            </a:pPr>
            <a:r>
              <a:rPr lang="en-US" i="1" dirty="0">
                <a:latin typeface="Times" charset="0"/>
                <a:ea typeface="ＭＳ Ｐゴシック" charset="0"/>
              </a:rPr>
              <a:t>	</a:t>
            </a:r>
            <a:r>
              <a:rPr lang="en-US" sz="2400" i="1" dirty="0">
                <a:latin typeface="Times" charset="0"/>
                <a:ea typeface="ＭＳ Ｐゴシック" charset="0"/>
              </a:rPr>
              <a:t>&lt;person&gt; &lt;name&gt; &lt;/name&gt; &lt;phone&gt; &lt;/phone&gt; ...</a:t>
            </a:r>
          </a:p>
          <a:p>
            <a:r>
              <a:rPr lang="en-US" dirty="0">
                <a:latin typeface="Times" charset="0"/>
                <a:ea typeface="ＭＳ Ｐゴシック" charset="0"/>
              </a:rPr>
              <a:t>so XML </a:t>
            </a:r>
            <a:r>
              <a:rPr lang="en-US" i="1" dirty="0">
                <a:latin typeface="Times" charset="0"/>
                <a:ea typeface="ＭＳ Ｐゴシック" charset="0"/>
              </a:rPr>
              <a:t>is more flexible because </a:t>
            </a:r>
            <a:r>
              <a:rPr lang="en-US" dirty="0">
                <a:latin typeface="Times" charset="0"/>
                <a:ea typeface="ＭＳ Ｐゴシック" charset="0"/>
              </a:rPr>
              <a:t>do not have to follow slavishly a single flat schema:</a:t>
            </a:r>
          </a:p>
          <a:p>
            <a:pPr>
              <a:buFontTx/>
              <a:buNone/>
            </a:pPr>
            <a:r>
              <a:rPr lang="en-US" i="1" dirty="0">
                <a:latin typeface="Times" charset="0"/>
                <a:ea typeface="ＭＳ Ｐゴシック" charset="0"/>
              </a:rPr>
              <a:t>		SEMISTRUCTURED DATA</a:t>
            </a:r>
          </a:p>
          <a:p>
            <a:pPr>
              <a:buFontTx/>
              <a:buNone/>
            </a:pPr>
            <a:endParaRPr lang="en-US" dirty="0">
              <a:latin typeface="Time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609600"/>
          </a:xfrm>
        </p:spPr>
        <p:txBody>
          <a:bodyPr/>
          <a:lstStyle/>
          <a:p>
            <a:r>
              <a:rPr lang="en-US" dirty="0" err="1">
                <a:latin typeface="Times" charset="0"/>
                <a:ea typeface="ＭＳ Ｐゴシック" charset="0"/>
              </a:rPr>
              <a:t>Semistructured</a:t>
            </a:r>
            <a:r>
              <a:rPr lang="en-US" dirty="0">
                <a:latin typeface="Times" charset="0"/>
                <a:ea typeface="ＭＳ Ｐゴシック" charset="0"/>
              </a:rPr>
              <a:t> Data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762000"/>
            <a:ext cx="83058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Times" charset="0"/>
                <a:ea typeface="ＭＳ Ｐゴシック" charset="0"/>
              </a:rPr>
              <a:t>fields may be </a:t>
            </a:r>
            <a:r>
              <a:rPr lang="en-US" sz="2000" dirty="0">
                <a:solidFill>
                  <a:schemeClr val="accent2"/>
                </a:solidFill>
                <a:latin typeface="Geneva"/>
                <a:ea typeface="ＭＳ Ｐゴシック" charset="0"/>
                <a:cs typeface="Geneva"/>
              </a:rPr>
              <a:t>missing</a:t>
            </a:r>
            <a:endParaRPr lang="en-US" sz="2000" dirty="0">
              <a:latin typeface="Geneva"/>
              <a:ea typeface="ＭＳ Ｐゴシック" charset="0"/>
              <a:cs typeface="Geneva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Times" charset="0"/>
                <a:ea typeface="ＭＳ Ｐゴシック" charset="0"/>
              </a:rPr>
              <a:t>	</a:t>
            </a:r>
            <a:r>
              <a:rPr lang="en-US" sz="1800" b="1" dirty="0">
                <a:latin typeface="Times" charset="0"/>
                <a:ea typeface="ＭＳ Ｐゴシック" charset="0"/>
              </a:rPr>
              <a:t>&lt;person&gt; &lt;name&gt;bob&lt;/name&gt; &lt;phone&gt;5-4544&lt;/phone&gt;&lt;/person&gt;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Times" charset="0"/>
                <a:ea typeface="ＭＳ Ｐゴシック" charset="0"/>
              </a:rPr>
              <a:t>	</a:t>
            </a:r>
            <a:r>
              <a:rPr lang="en-US" sz="1800" b="1" dirty="0">
                <a:latin typeface="Times" charset="0"/>
                <a:ea typeface="ＭＳ Ｐゴシック" charset="0"/>
              </a:rPr>
              <a:t>&lt;person&gt; &lt;name&gt;</a:t>
            </a:r>
            <a:r>
              <a:rPr lang="en-US" sz="1800" b="1" dirty="0" err="1">
                <a:latin typeface="Times" charset="0"/>
                <a:ea typeface="ＭＳ Ｐゴシック" charset="0"/>
              </a:rPr>
              <a:t>anna</a:t>
            </a:r>
            <a:r>
              <a:rPr lang="en-US" sz="1800" b="1" dirty="0">
                <a:latin typeface="Times" charset="0"/>
                <a:ea typeface="ＭＳ Ｐゴシック" charset="0"/>
              </a:rPr>
              <a:t>&lt;/name&gt; &lt;/person&gt;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Times" charset="0"/>
                <a:ea typeface="ＭＳ Ｐゴシック" charset="0"/>
              </a:rPr>
              <a:t>fields may be </a:t>
            </a:r>
            <a:r>
              <a:rPr lang="en-US" sz="2000" dirty="0" smtClean="0">
                <a:solidFill>
                  <a:schemeClr val="accent2"/>
                </a:solidFill>
                <a:latin typeface="Geneva"/>
                <a:ea typeface="ＭＳ Ｐゴシック" charset="0"/>
                <a:cs typeface="Geneva"/>
              </a:rPr>
              <a:t>nested</a:t>
            </a:r>
            <a:endParaRPr lang="en-US" sz="2000" dirty="0" smtClean="0">
              <a:latin typeface="Geneva"/>
              <a:ea typeface="ＭＳ Ｐゴシック" charset="0"/>
              <a:cs typeface="Geneva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" charset="0"/>
                <a:ea typeface="ＭＳ Ｐゴシック" charset="0"/>
              </a:rPr>
              <a:t>&lt;</a:t>
            </a:r>
            <a:r>
              <a:rPr lang="en-US" sz="1800" b="1" dirty="0">
                <a:latin typeface="Times" charset="0"/>
                <a:ea typeface="ＭＳ Ｐゴシック" charset="0"/>
              </a:rPr>
              <a:t>person&gt;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Times" charset="0"/>
                <a:ea typeface="ＭＳ Ｐゴシック" charset="0"/>
              </a:rPr>
              <a:t>&lt;name&gt; &lt;</a:t>
            </a:r>
            <a:r>
              <a:rPr lang="en-US" sz="1800" b="1" dirty="0" smtClean="0">
                <a:solidFill>
                  <a:srgbClr val="FF0000"/>
                </a:solidFill>
                <a:latin typeface="Times" charset="0"/>
                <a:ea typeface="ＭＳ Ｐゴシック" charset="0"/>
              </a:rPr>
              <a:t>first</a:t>
            </a:r>
            <a:r>
              <a:rPr lang="en-US" sz="1800" b="1" dirty="0" smtClean="0">
                <a:latin typeface="Times" charset="0"/>
                <a:ea typeface="ＭＳ Ｐゴシック" charset="0"/>
              </a:rPr>
              <a:t>&gt;eve&lt;/</a:t>
            </a:r>
            <a:r>
              <a:rPr lang="en-US" sz="1800" b="1" dirty="0">
                <a:latin typeface="Times" charset="0"/>
                <a:ea typeface="ＭＳ Ｐゴシック" charset="0"/>
              </a:rPr>
              <a:t>first&gt;&lt;</a:t>
            </a:r>
            <a:r>
              <a:rPr lang="en-US" sz="1800" b="1" dirty="0">
                <a:solidFill>
                  <a:srgbClr val="FF0000"/>
                </a:solidFill>
                <a:latin typeface="Times" charset="0"/>
                <a:ea typeface="ＭＳ Ｐゴシック" charset="0"/>
              </a:rPr>
              <a:t>last</a:t>
            </a:r>
            <a:r>
              <a:rPr lang="en-US" sz="1800" b="1" dirty="0">
                <a:latin typeface="Times" charset="0"/>
                <a:ea typeface="ＭＳ Ｐゴシック" charset="0"/>
              </a:rPr>
              <a:t>&gt;jones&lt;/last&gt;&lt;/name</a:t>
            </a:r>
            <a:r>
              <a:rPr lang="en-US" sz="1800" b="1" dirty="0" smtClean="0">
                <a:latin typeface="Times" charset="0"/>
                <a:ea typeface="ＭＳ Ｐゴシック" charset="0"/>
              </a:rPr>
              <a:t>&gt;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" charset="0"/>
                <a:ea typeface="ＭＳ Ｐゴシック" charset="0"/>
              </a:rPr>
              <a:t>&lt;name&gt; bob &lt;/name&gt;</a:t>
            </a:r>
            <a:endParaRPr lang="en-US" sz="1800" b="1" dirty="0">
              <a:latin typeface="Times" charset="0"/>
              <a:ea typeface="ＭＳ Ｐゴシック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Times" charset="0"/>
                <a:ea typeface="ＭＳ Ｐゴシック" charset="0"/>
              </a:rPr>
              <a:t>&lt;person&gt; </a:t>
            </a:r>
            <a:endParaRPr lang="en-US" sz="1600" dirty="0">
              <a:latin typeface="Times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Times" charset="0"/>
                <a:ea typeface="ＭＳ Ｐゴシック" charset="0"/>
              </a:rPr>
              <a:t>fields may be </a:t>
            </a:r>
            <a:r>
              <a:rPr lang="en-US" sz="2000" dirty="0" smtClean="0">
                <a:solidFill>
                  <a:schemeClr val="accent2"/>
                </a:solidFill>
                <a:latin typeface="Geneva"/>
                <a:ea typeface="ＭＳ Ｐゴシック" charset="0"/>
                <a:cs typeface="Geneva"/>
              </a:rPr>
              <a:t>heterogeneous </a:t>
            </a:r>
            <a:r>
              <a:rPr lang="en-US" sz="2000" dirty="0" smtClean="0">
                <a:latin typeface="Times" charset="0"/>
                <a:ea typeface="ＭＳ Ｐゴシック" charset="0"/>
              </a:rPr>
              <a:t>as in the above cases</a:t>
            </a:r>
            <a:r>
              <a:rPr lang="en-US" sz="2000" dirty="0" smtClean="0">
                <a:solidFill>
                  <a:schemeClr val="accent2"/>
                </a:solidFill>
                <a:latin typeface="Geneva"/>
                <a:ea typeface="ＭＳ Ｐゴシック" charset="0"/>
                <a:cs typeface="Geneva"/>
              </a:rPr>
              <a:t> </a:t>
            </a:r>
            <a:endParaRPr lang="en-US" sz="2000" b="1" dirty="0" smtClean="0">
              <a:latin typeface="Times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Times" charset="0"/>
                <a:ea typeface="ＭＳ Ｐゴシック" charset="0"/>
              </a:rPr>
              <a:t>fields may be </a:t>
            </a:r>
            <a:r>
              <a:rPr lang="en-US" sz="2000" dirty="0">
                <a:solidFill>
                  <a:schemeClr val="accent2"/>
                </a:solidFill>
                <a:latin typeface="Geneva"/>
                <a:ea typeface="ＭＳ Ｐゴシック" charset="0"/>
                <a:cs typeface="Geneva"/>
              </a:rPr>
              <a:t>repeated</a:t>
            </a:r>
            <a:r>
              <a:rPr lang="en-US" sz="2000" dirty="0">
                <a:latin typeface="Times" charset="0"/>
                <a:ea typeface="ＭＳ Ｐゴシック" charset="0"/>
              </a:rPr>
              <a:t>	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Times" charset="0"/>
                <a:ea typeface="ＭＳ Ｐゴシック" charset="0"/>
              </a:rPr>
              <a:t>&lt;person&gt; &lt;name&gt;bob&lt;/name&gt;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Times" charset="0"/>
                <a:ea typeface="ＭＳ Ｐゴシック" charset="0"/>
              </a:rPr>
              <a:t>	&lt;</a:t>
            </a:r>
            <a:r>
              <a:rPr lang="en-US" sz="1800" b="1" dirty="0">
                <a:solidFill>
                  <a:srgbClr val="FF0000"/>
                </a:solidFill>
                <a:latin typeface="Times" charset="0"/>
                <a:ea typeface="ＭＳ Ｐゴシック" charset="0"/>
              </a:rPr>
              <a:t>phone</a:t>
            </a:r>
            <a:r>
              <a:rPr lang="en-US" sz="1800" b="1" dirty="0">
                <a:latin typeface="Times" charset="0"/>
                <a:ea typeface="ＭＳ Ｐゴシック" charset="0"/>
              </a:rPr>
              <a:t>&gt;5-4544&lt;/phone&gt;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Times" charset="0"/>
                <a:ea typeface="ＭＳ Ｐゴシック" charset="0"/>
              </a:rPr>
              <a:t>	&lt;</a:t>
            </a:r>
            <a:r>
              <a:rPr lang="en-US" sz="1800" b="1" dirty="0">
                <a:solidFill>
                  <a:srgbClr val="FF0000"/>
                </a:solidFill>
                <a:latin typeface="Times" charset="0"/>
                <a:ea typeface="ＭＳ Ｐゴシック" charset="0"/>
              </a:rPr>
              <a:t>phone</a:t>
            </a:r>
            <a:r>
              <a:rPr lang="en-US" sz="1800" b="1" dirty="0">
                <a:latin typeface="Times" charset="0"/>
                <a:ea typeface="ＭＳ Ｐゴシック" charset="0"/>
              </a:rPr>
              <a:t>&gt; 3-5436&lt;/phone&gt; &lt;/person&gt;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Times" charset="0"/>
                <a:ea typeface="ＭＳ Ｐゴシック" charset="0"/>
              </a:rPr>
              <a:t>collections</a:t>
            </a:r>
            <a:r>
              <a:rPr lang="en-US" sz="2000" dirty="0" smtClean="0">
                <a:latin typeface="Times" charset="0"/>
                <a:ea typeface="ＭＳ Ｐゴシック" charset="0"/>
              </a:rPr>
              <a:t> </a:t>
            </a:r>
            <a:r>
              <a:rPr lang="en-US" sz="2000" dirty="0">
                <a:latin typeface="Times" charset="0"/>
                <a:ea typeface="ＭＳ Ｐゴシック" charset="0"/>
              </a:rPr>
              <a:t>may be </a:t>
            </a:r>
            <a:r>
              <a:rPr lang="en-US" sz="2000" dirty="0">
                <a:solidFill>
                  <a:schemeClr val="accent2"/>
                </a:solidFill>
                <a:latin typeface="Geneva"/>
                <a:ea typeface="ＭＳ Ｐゴシック" charset="0"/>
                <a:cs typeface="Geneva"/>
              </a:rPr>
              <a:t>heterogeneous</a:t>
            </a:r>
            <a:endParaRPr lang="en-US" sz="2000" dirty="0">
              <a:latin typeface="Geneva"/>
              <a:ea typeface="ＭＳ Ｐゴシック" charset="0"/>
              <a:cs typeface="Geneva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latin typeface="Times" charset="0"/>
                <a:ea typeface="ＭＳ Ｐゴシック" charset="0"/>
              </a:rPr>
              <a:t> 		</a:t>
            </a:r>
            <a:r>
              <a:rPr lang="en-US" sz="1800" b="1" dirty="0">
                <a:latin typeface="Times" charset="0"/>
                <a:ea typeface="ＭＳ Ｐゴシック" charset="0"/>
              </a:rPr>
              <a:t>&lt;persons&gt;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 dirty="0">
                <a:latin typeface="Times" charset="0"/>
                <a:ea typeface="ＭＳ Ｐゴシック" charset="0"/>
              </a:rPr>
              <a:t>		 	&lt;</a:t>
            </a:r>
            <a:r>
              <a:rPr lang="en-US" sz="1800" b="1" dirty="0">
                <a:solidFill>
                  <a:srgbClr val="FF0000"/>
                </a:solidFill>
                <a:latin typeface="Times" charset="0"/>
                <a:ea typeface="ＭＳ Ｐゴシック" charset="0"/>
              </a:rPr>
              <a:t>teacher</a:t>
            </a:r>
            <a:r>
              <a:rPr lang="en-US" sz="1800" b="1" dirty="0">
                <a:latin typeface="Times" charset="0"/>
                <a:ea typeface="ＭＳ Ｐゴシック" charset="0"/>
              </a:rPr>
              <a:t>&gt; ... &lt;/teacher&gt;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 dirty="0">
                <a:latin typeface="Times" charset="0"/>
                <a:ea typeface="ＭＳ Ｐゴシック" charset="0"/>
              </a:rPr>
              <a:t>			&lt;</a:t>
            </a:r>
            <a:r>
              <a:rPr lang="en-US" sz="1800" b="1" dirty="0">
                <a:solidFill>
                  <a:srgbClr val="FF0000"/>
                </a:solidFill>
                <a:latin typeface="Times" charset="0"/>
                <a:ea typeface="ＭＳ Ｐゴシック" charset="0"/>
              </a:rPr>
              <a:t>student</a:t>
            </a:r>
            <a:r>
              <a:rPr lang="en-US" sz="1800" b="1" dirty="0">
                <a:latin typeface="Times" charset="0"/>
                <a:ea typeface="ＭＳ Ｐゴシック" charset="0"/>
              </a:rPr>
              <a:t>&gt; ...&lt;/student&gt;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 dirty="0">
                <a:latin typeface="Times" charset="0"/>
                <a:ea typeface="ＭＳ Ｐゴシック" charset="0"/>
              </a:rPr>
              <a:t>		&lt;/persons&gt;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  <a:latin typeface="Times" charset="0"/>
                <a:ea typeface="ＭＳ Ｐゴシック" charset="0"/>
              </a:rPr>
              <a:t>DTD – Document Type Definition</a:t>
            </a:r>
            <a:endParaRPr lang="en-US" sz="2800">
              <a:latin typeface="Times" charset="0"/>
              <a:ea typeface="ＭＳ Ｐゴシック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" charset="0"/>
                <a:ea typeface="ＭＳ Ｐゴシック" charset="0"/>
              </a:rPr>
              <a:t>A DTD is a schema/grammar for XML data</a:t>
            </a:r>
          </a:p>
          <a:p>
            <a:r>
              <a:rPr lang="en-US">
                <a:latin typeface="Times" charset="0"/>
                <a:ea typeface="ＭＳ Ｐゴシック" charset="0"/>
              </a:rPr>
              <a:t>A DTD says what elements and attributes are required or optional</a:t>
            </a:r>
          </a:p>
          <a:p>
            <a:pPr lvl="1"/>
            <a:r>
              <a:rPr lang="en-US">
                <a:latin typeface="Times" charset="0"/>
                <a:ea typeface="ＭＳ Ｐゴシック" charset="0"/>
              </a:rPr>
              <a:t>Defines the formal structure of the doc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05800" cy="685800"/>
          </a:xfrm>
        </p:spPr>
        <p:txBody>
          <a:bodyPr/>
          <a:lstStyle/>
          <a:p>
            <a:r>
              <a:rPr lang="en-US">
                <a:latin typeface="Times" charset="0"/>
                <a:ea typeface="ＭＳ Ｐゴシック" charset="0"/>
              </a:rPr>
              <a:t>DTD – An Example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001000" cy="437038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chemeClr val="accent2"/>
                </a:solidFill>
                <a:latin typeface="Times" charset="0"/>
                <a:ea typeface="ＭＳ Ｐゴシック" charset="0"/>
              </a:rPr>
              <a:t>   </a:t>
            </a:r>
            <a:r>
              <a:rPr lang="en-US" sz="2400" b="1" dirty="0">
                <a:solidFill>
                  <a:srgbClr val="660066"/>
                </a:solidFill>
                <a:latin typeface="Times" charset="0"/>
                <a:ea typeface="ＭＳ Ｐゴシック" charset="0"/>
              </a:rPr>
              <a:t> &lt;!</a:t>
            </a:r>
            <a:r>
              <a:rPr lang="en-US" sz="2400" b="1" i="1" dirty="0">
                <a:solidFill>
                  <a:srgbClr val="660066"/>
                </a:solidFill>
                <a:latin typeface="Times" charset="0"/>
                <a:ea typeface="ＭＳ Ｐゴシック" charset="0"/>
              </a:rPr>
              <a:t>ELEMENT</a:t>
            </a:r>
            <a:r>
              <a:rPr lang="en-US" sz="2400" b="1" dirty="0">
                <a:solidFill>
                  <a:srgbClr val="660066"/>
                </a:solidFill>
                <a:latin typeface="Times" charset="0"/>
                <a:ea typeface="ＭＳ Ｐゴシック" charset="0"/>
              </a:rPr>
              <a:t> Basket (Cherry+, (Apple | Orange)*) 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660066"/>
                </a:solidFill>
                <a:latin typeface="Times" charset="0"/>
                <a:ea typeface="ＭＳ Ｐゴシック" charset="0"/>
              </a:rPr>
              <a:t>	&lt;!ELEMENT Cherry EMPTY&gt;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660066"/>
                </a:solidFill>
                <a:latin typeface="Times" charset="0"/>
                <a:ea typeface="ＭＳ Ｐゴシック" charset="0"/>
              </a:rPr>
              <a:t>	</a:t>
            </a:r>
            <a:r>
              <a:rPr lang="en-US" sz="2400" b="1" dirty="0" smtClean="0">
                <a:solidFill>
                  <a:srgbClr val="660066"/>
                </a:solidFill>
                <a:latin typeface="Times" charset="0"/>
                <a:ea typeface="ＭＳ Ｐゴシック" charset="0"/>
              </a:rPr>
              <a:t>&lt;!</a:t>
            </a:r>
            <a:r>
              <a:rPr lang="en-US" sz="2400" b="1" i="1" dirty="0">
                <a:solidFill>
                  <a:srgbClr val="660066"/>
                </a:solidFill>
                <a:latin typeface="Times" charset="0"/>
                <a:ea typeface="ＭＳ Ｐゴシック" charset="0"/>
              </a:rPr>
              <a:t>ATTLIST</a:t>
            </a:r>
            <a:r>
              <a:rPr lang="en-US" sz="2400" b="1" dirty="0">
                <a:solidFill>
                  <a:srgbClr val="660066"/>
                </a:solidFill>
                <a:latin typeface="Times" charset="0"/>
                <a:ea typeface="ＭＳ Ｐゴシック" charset="0"/>
              </a:rPr>
              <a:t> Cherry flavor CDATA #REQUIRED&gt;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660066"/>
                </a:solidFill>
                <a:latin typeface="Times" charset="0"/>
                <a:ea typeface="ＭＳ Ｐゴシック" charset="0"/>
              </a:rPr>
              <a:t>	&lt;!ELEMENT Apple EMPTY&gt;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660066"/>
                </a:solidFill>
                <a:latin typeface="Times" charset="0"/>
                <a:ea typeface="ＭＳ Ｐゴシック" charset="0"/>
              </a:rPr>
              <a:t>	</a:t>
            </a:r>
            <a:r>
              <a:rPr lang="en-US" sz="2400" b="1" dirty="0" smtClean="0">
                <a:solidFill>
                  <a:srgbClr val="660066"/>
                </a:solidFill>
                <a:latin typeface="Times" charset="0"/>
                <a:ea typeface="ＭＳ Ｐゴシック" charset="0"/>
              </a:rPr>
              <a:t>&lt;!</a:t>
            </a:r>
            <a:r>
              <a:rPr lang="en-US" sz="2400" b="1" dirty="0">
                <a:solidFill>
                  <a:srgbClr val="660066"/>
                </a:solidFill>
                <a:latin typeface="Times" charset="0"/>
                <a:ea typeface="ＭＳ Ｐゴシック" charset="0"/>
              </a:rPr>
              <a:t>ATTLIST Apple color CDATA #REQUIRED&gt;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660066"/>
                </a:solidFill>
                <a:latin typeface="Times" charset="0"/>
                <a:ea typeface="ＭＳ Ｐゴシック" charset="0"/>
              </a:rPr>
              <a:t>	&lt;!ELEMENT Orange EMPTY&gt;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660066"/>
                </a:solidFill>
                <a:latin typeface="Times" charset="0"/>
                <a:ea typeface="ＭＳ Ｐゴシック" charset="0"/>
              </a:rPr>
              <a:t>		&lt;!ATTLIST Orange location </a:t>
            </a:r>
            <a:r>
              <a:rPr lang="ja-JP" altLang="en-US" sz="2400" b="1" dirty="0">
                <a:solidFill>
                  <a:srgbClr val="660066"/>
                </a:solidFill>
                <a:latin typeface="Arial" charset="0"/>
                <a:ea typeface="ＭＳ Ｐゴシック" charset="0"/>
              </a:rPr>
              <a:t>‘</a:t>
            </a:r>
            <a:r>
              <a:rPr lang="en-US" altLang="ja-JP" sz="2400" b="1" dirty="0">
                <a:solidFill>
                  <a:srgbClr val="660066"/>
                </a:solidFill>
                <a:latin typeface="Times" charset="0"/>
                <a:ea typeface="ＭＳ Ｐゴシック" charset="0"/>
              </a:rPr>
              <a:t>Florida</a:t>
            </a:r>
            <a:r>
              <a:rPr lang="ja-JP" altLang="en-US" sz="2400" b="1" dirty="0">
                <a:solidFill>
                  <a:srgbClr val="660066"/>
                </a:solidFill>
                <a:latin typeface="Arial" charset="0"/>
                <a:ea typeface="ＭＳ Ｐゴシック" charset="0"/>
              </a:rPr>
              <a:t>’</a:t>
            </a:r>
            <a:r>
              <a:rPr lang="en-US" altLang="ja-JP" sz="2400" b="1" dirty="0">
                <a:solidFill>
                  <a:srgbClr val="660066"/>
                </a:solidFill>
                <a:latin typeface="Times" charset="0"/>
                <a:ea typeface="ＭＳ Ｐゴシック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chemeClr val="accent2"/>
                </a:solidFill>
                <a:latin typeface="Times" charset="0"/>
                <a:ea typeface="ＭＳ Ｐゴシック" charset="0"/>
              </a:rPr>
              <a:t>-------------------------------------------------------------------------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chemeClr val="accent2"/>
                </a:solidFill>
                <a:latin typeface="Times" charset="0"/>
                <a:ea typeface="ＭＳ Ｐゴシック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solidFill>
                <a:schemeClr val="accent2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4724400" y="4419600"/>
            <a:ext cx="4419600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0">
                <a:solidFill>
                  <a:schemeClr val="hlink"/>
                </a:solidFill>
              </a:rPr>
              <a:t>&lt;Basket&gt;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0">
                <a:solidFill>
                  <a:schemeClr val="hlink"/>
                </a:solidFill>
              </a:rPr>
              <a:t>     &lt;Apple/&gt;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0">
                <a:solidFill>
                  <a:schemeClr val="hlink"/>
                </a:solidFill>
              </a:rPr>
              <a:t>     &lt;Cherry flavor=</a:t>
            </a:r>
            <a:r>
              <a:rPr lang="ja-JP" altLang="en-US" b="0">
                <a:solidFill>
                  <a:schemeClr val="hlink"/>
                </a:solidFill>
                <a:latin typeface="Arial" charset="0"/>
              </a:rPr>
              <a:t>‘</a:t>
            </a:r>
            <a:r>
              <a:rPr lang="en-US" altLang="ja-JP" b="0">
                <a:solidFill>
                  <a:schemeClr val="hlink"/>
                </a:solidFill>
              </a:rPr>
              <a:t>good</a:t>
            </a:r>
            <a:r>
              <a:rPr lang="ja-JP" altLang="en-US" b="0">
                <a:solidFill>
                  <a:schemeClr val="hlink"/>
                </a:solidFill>
                <a:latin typeface="Arial" charset="0"/>
              </a:rPr>
              <a:t>’</a:t>
            </a:r>
            <a:r>
              <a:rPr lang="en-US" altLang="ja-JP" b="0">
                <a:solidFill>
                  <a:schemeClr val="hlink"/>
                </a:solidFill>
              </a:rPr>
              <a:t>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0">
                <a:solidFill>
                  <a:schemeClr val="hlink"/>
                </a:solidFill>
              </a:rPr>
              <a:t>     &lt;Orange/&gt;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0">
                <a:solidFill>
                  <a:schemeClr val="hlink"/>
                </a:solidFill>
              </a:rPr>
              <a:t>&lt;/Basket&gt;</a:t>
            </a:r>
            <a:endParaRPr lang="en-US" sz="2800" b="0">
              <a:solidFill>
                <a:schemeClr val="hlink"/>
              </a:solidFill>
            </a:endParaRP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609600" y="4419600"/>
            <a:ext cx="4343400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0">
                <a:solidFill>
                  <a:schemeClr val="hlink"/>
                </a:solidFill>
              </a:rPr>
              <a:t>&lt;Basket&gt;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0">
                <a:solidFill>
                  <a:schemeClr val="hlink"/>
                </a:solidFill>
              </a:rPr>
              <a:t>     &lt;Cherry flavor=</a:t>
            </a:r>
            <a:r>
              <a:rPr lang="ja-JP" altLang="en-US" b="0">
                <a:solidFill>
                  <a:schemeClr val="hlink"/>
                </a:solidFill>
                <a:latin typeface="Arial" charset="0"/>
              </a:rPr>
              <a:t>‘</a:t>
            </a:r>
            <a:r>
              <a:rPr lang="en-US" altLang="ja-JP" b="0">
                <a:solidFill>
                  <a:schemeClr val="hlink"/>
                </a:solidFill>
              </a:rPr>
              <a:t>good</a:t>
            </a:r>
            <a:r>
              <a:rPr lang="ja-JP" altLang="en-US" b="0">
                <a:solidFill>
                  <a:schemeClr val="hlink"/>
                </a:solidFill>
                <a:latin typeface="Arial" charset="0"/>
              </a:rPr>
              <a:t>’</a:t>
            </a:r>
            <a:r>
              <a:rPr lang="en-US" altLang="ja-JP" b="0">
                <a:solidFill>
                  <a:schemeClr val="hlink"/>
                </a:solidFill>
              </a:rPr>
              <a:t>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0">
                <a:solidFill>
                  <a:schemeClr val="hlink"/>
                </a:solidFill>
              </a:rPr>
              <a:t>     &lt;Apple color=</a:t>
            </a:r>
            <a:r>
              <a:rPr lang="ja-JP" altLang="en-US" b="0">
                <a:solidFill>
                  <a:schemeClr val="hlink"/>
                </a:solidFill>
                <a:latin typeface="Arial" charset="0"/>
              </a:rPr>
              <a:t>‘</a:t>
            </a:r>
            <a:r>
              <a:rPr lang="en-US" altLang="ja-JP" b="0">
                <a:solidFill>
                  <a:schemeClr val="hlink"/>
                </a:solidFill>
              </a:rPr>
              <a:t>red</a:t>
            </a:r>
            <a:r>
              <a:rPr lang="ja-JP" altLang="en-US" b="0">
                <a:solidFill>
                  <a:schemeClr val="hlink"/>
                </a:solidFill>
                <a:latin typeface="Arial" charset="0"/>
              </a:rPr>
              <a:t>’</a:t>
            </a:r>
            <a:r>
              <a:rPr lang="en-US" altLang="ja-JP" b="0">
                <a:solidFill>
                  <a:schemeClr val="hlink"/>
                </a:solidFill>
              </a:rPr>
              <a:t>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0">
                <a:solidFill>
                  <a:schemeClr val="hlink"/>
                </a:solidFill>
              </a:rPr>
              <a:t>     &lt;Apple color=</a:t>
            </a:r>
            <a:r>
              <a:rPr lang="ja-JP" altLang="en-US" b="0">
                <a:solidFill>
                  <a:schemeClr val="hlink"/>
                </a:solidFill>
                <a:latin typeface="Arial" charset="0"/>
              </a:rPr>
              <a:t>‘</a:t>
            </a:r>
            <a:r>
              <a:rPr lang="en-US" altLang="ja-JP" b="0">
                <a:solidFill>
                  <a:schemeClr val="hlink"/>
                </a:solidFill>
              </a:rPr>
              <a:t>green</a:t>
            </a:r>
            <a:r>
              <a:rPr lang="ja-JP" altLang="en-US" b="0">
                <a:solidFill>
                  <a:schemeClr val="hlink"/>
                </a:solidFill>
                <a:latin typeface="Arial" charset="0"/>
              </a:rPr>
              <a:t>’</a:t>
            </a:r>
            <a:r>
              <a:rPr lang="en-US" altLang="ja-JP" b="0">
                <a:solidFill>
                  <a:schemeClr val="hlink"/>
                </a:solidFill>
              </a:rPr>
              <a:t>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0">
                <a:solidFill>
                  <a:schemeClr val="hlink"/>
                </a:solidFill>
              </a:rPr>
              <a:t>&lt;/Basket&gt;</a:t>
            </a:r>
          </a:p>
        </p:txBody>
      </p:sp>
      <p:grpSp>
        <p:nvGrpSpPr>
          <p:cNvPr id="49158" name="Group 6"/>
          <p:cNvGrpSpPr>
            <a:grpSpLocks/>
          </p:cNvGrpSpPr>
          <p:nvPr/>
        </p:nvGrpSpPr>
        <p:grpSpPr bwMode="auto">
          <a:xfrm>
            <a:off x="8001000" y="4495800"/>
            <a:ext cx="457200" cy="457200"/>
            <a:chOff x="4560" y="1008"/>
            <a:chExt cx="288" cy="288"/>
          </a:xfrm>
        </p:grpSpPr>
        <p:sp>
          <p:nvSpPr>
            <p:cNvPr id="49167" name="Oval 7"/>
            <p:cNvSpPr>
              <a:spLocks noChangeArrowheads="1"/>
            </p:cNvSpPr>
            <p:nvPr/>
          </p:nvSpPr>
          <p:spPr bwMode="auto">
            <a:xfrm>
              <a:off x="4560" y="100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8" name="Oval 8"/>
            <p:cNvSpPr>
              <a:spLocks noChangeArrowheads="1"/>
            </p:cNvSpPr>
            <p:nvPr/>
          </p:nvSpPr>
          <p:spPr bwMode="auto">
            <a:xfrm>
              <a:off x="4632" y="1080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9" name="Oval 9"/>
            <p:cNvSpPr>
              <a:spLocks noChangeArrowheads="1"/>
            </p:cNvSpPr>
            <p:nvPr/>
          </p:nvSpPr>
          <p:spPr bwMode="auto">
            <a:xfrm>
              <a:off x="4728" y="1080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170" name="Group 10"/>
            <p:cNvGrpSpPr>
              <a:grpSpLocks/>
            </p:cNvGrpSpPr>
            <p:nvPr/>
          </p:nvGrpSpPr>
          <p:grpSpPr bwMode="auto">
            <a:xfrm flipV="1">
              <a:off x="4632" y="1200"/>
              <a:ext cx="144" cy="27"/>
              <a:chOff x="4608" y="912"/>
              <a:chExt cx="192" cy="48"/>
            </a:xfrm>
          </p:grpSpPr>
          <p:sp>
            <p:nvSpPr>
              <p:cNvPr id="94219" name="Arc 11"/>
              <p:cNvSpPr>
                <a:spLocks/>
              </p:cNvSpPr>
              <p:nvPr/>
            </p:nvSpPr>
            <p:spPr bwMode="auto">
              <a:xfrm rot="10800000" flipH="1">
                <a:off x="4704" y="912"/>
                <a:ext cx="96" cy="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20" name="Arc 12"/>
              <p:cNvSpPr>
                <a:spLocks/>
              </p:cNvSpPr>
              <p:nvPr/>
            </p:nvSpPr>
            <p:spPr bwMode="auto">
              <a:xfrm rot="-10800000">
                <a:off x="4608" y="912"/>
                <a:ext cx="96" cy="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9159" name="Group 13"/>
          <p:cNvGrpSpPr>
            <a:grpSpLocks/>
          </p:cNvGrpSpPr>
          <p:nvPr/>
        </p:nvGrpSpPr>
        <p:grpSpPr bwMode="auto">
          <a:xfrm>
            <a:off x="228600" y="4876800"/>
            <a:ext cx="457200" cy="457200"/>
            <a:chOff x="5088" y="1488"/>
            <a:chExt cx="288" cy="288"/>
          </a:xfrm>
        </p:grpSpPr>
        <p:sp>
          <p:nvSpPr>
            <p:cNvPr id="49161" name="Oval 14"/>
            <p:cNvSpPr>
              <a:spLocks noChangeArrowheads="1"/>
            </p:cNvSpPr>
            <p:nvPr/>
          </p:nvSpPr>
          <p:spPr bwMode="auto">
            <a:xfrm>
              <a:off x="5088" y="14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2" name="Oval 15"/>
            <p:cNvSpPr>
              <a:spLocks noChangeArrowheads="1"/>
            </p:cNvSpPr>
            <p:nvPr/>
          </p:nvSpPr>
          <p:spPr bwMode="auto">
            <a:xfrm>
              <a:off x="5166" y="1566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3" name="Oval 16"/>
            <p:cNvSpPr>
              <a:spLocks noChangeArrowheads="1"/>
            </p:cNvSpPr>
            <p:nvPr/>
          </p:nvSpPr>
          <p:spPr bwMode="auto">
            <a:xfrm>
              <a:off x="5262" y="1566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164" name="Group 17"/>
            <p:cNvGrpSpPr>
              <a:grpSpLocks/>
            </p:cNvGrpSpPr>
            <p:nvPr/>
          </p:nvGrpSpPr>
          <p:grpSpPr bwMode="auto">
            <a:xfrm>
              <a:off x="5160" y="1698"/>
              <a:ext cx="144" cy="27"/>
              <a:chOff x="4608" y="912"/>
              <a:chExt cx="192" cy="48"/>
            </a:xfrm>
          </p:grpSpPr>
          <p:sp>
            <p:nvSpPr>
              <p:cNvPr id="94226" name="Arc 18"/>
              <p:cNvSpPr>
                <a:spLocks/>
              </p:cNvSpPr>
              <p:nvPr/>
            </p:nvSpPr>
            <p:spPr bwMode="auto">
              <a:xfrm rot="10800000" flipH="1">
                <a:off x="4704" y="912"/>
                <a:ext cx="96" cy="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27" name="Arc 19"/>
              <p:cNvSpPr>
                <a:spLocks/>
              </p:cNvSpPr>
              <p:nvPr/>
            </p:nvSpPr>
            <p:spPr bwMode="auto">
              <a:xfrm rot="-10800000">
                <a:off x="4608" y="912"/>
                <a:ext cx="96" cy="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9160" name="TextBox 1"/>
          <p:cNvSpPr txBox="1">
            <a:spLocks noChangeArrowheads="1"/>
          </p:cNvSpPr>
          <p:nvPr/>
        </p:nvSpPr>
        <p:spPr bwMode="auto">
          <a:xfrm>
            <a:off x="228600" y="3886200"/>
            <a:ext cx="1968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i="1"/>
              <a:t>2 documents: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 charset="0"/>
                <a:ea typeface="ＭＳ Ｐゴシック" charset="0"/>
              </a:rPr>
              <a:t>DTD: !</a:t>
            </a:r>
            <a:r>
              <a:rPr lang="en-US" dirty="0">
                <a:latin typeface="Times" charset="0"/>
                <a:ea typeface="ＭＳ Ｐゴシック" charset="0"/>
              </a:rPr>
              <a:t>ELEMENT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660066"/>
                </a:solidFill>
                <a:latin typeface="Times" charset="0"/>
                <a:ea typeface="ＭＳ Ｐゴシック" charset="0"/>
              </a:rPr>
              <a:t>&lt;!ELEMENT Basket (Cherry+, (Apple | Orange)*) &gt;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3200">
              <a:solidFill>
                <a:schemeClr val="accent2"/>
              </a:solidFill>
              <a:latin typeface="Times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  <a:latin typeface="Times" charset="0"/>
                <a:ea typeface="ＭＳ Ｐゴシック" charset="0"/>
              </a:rPr>
              <a:t>!ELEMENT</a:t>
            </a:r>
            <a:r>
              <a:rPr lang="en-US">
                <a:latin typeface="Times" charset="0"/>
                <a:ea typeface="ＭＳ Ｐゴシック" charset="0"/>
              </a:rPr>
              <a:t> declares an element name, and what children elements it should have</a:t>
            </a:r>
          </a:p>
          <a:p>
            <a:pPr>
              <a:lnSpc>
                <a:spcPct val="90000"/>
              </a:lnSpc>
            </a:pPr>
            <a:r>
              <a:rPr lang="en-US">
                <a:latin typeface="Times" charset="0"/>
                <a:ea typeface="ＭＳ Ｐゴシック" charset="0"/>
              </a:rPr>
              <a:t>Content types: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Times" charset="0"/>
                <a:ea typeface="ＭＳ Ｐゴシック" charset="0"/>
              </a:rPr>
              <a:t>Other elements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Times" charset="0"/>
                <a:ea typeface="ＭＳ Ｐゴシック" charset="0"/>
              </a:rPr>
              <a:t>#PCDATA (parsed character data)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Times" charset="0"/>
                <a:ea typeface="ＭＳ Ｐゴシック" charset="0"/>
              </a:rPr>
              <a:t>etc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514600" y="213360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0"/>
              <a:t>Name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5029200" y="2159000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/>
              <a:t>Children</a:t>
            </a:r>
          </a:p>
        </p:txBody>
      </p:sp>
      <p:sp>
        <p:nvSpPr>
          <p:cNvPr id="51206" name="AutoShape 6"/>
          <p:cNvSpPr>
            <a:spLocks/>
          </p:cNvSpPr>
          <p:nvPr/>
        </p:nvSpPr>
        <p:spPr bwMode="auto">
          <a:xfrm rot="-5400000">
            <a:off x="5372100" y="38100"/>
            <a:ext cx="152400" cy="3886200"/>
          </a:xfrm>
          <a:prstGeom prst="leftBrace">
            <a:avLst>
              <a:gd name="adj1" fmla="val 21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AutoShape 7"/>
          <p:cNvSpPr>
            <a:spLocks/>
          </p:cNvSpPr>
          <p:nvPr/>
        </p:nvSpPr>
        <p:spPr bwMode="auto">
          <a:xfrm rot="-5400000">
            <a:off x="2895600" y="1447800"/>
            <a:ext cx="76200" cy="990600"/>
          </a:xfrm>
          <a:prstGeom prst="leftBrace">
            <a:avLst>
              <a:gd name="adj1" fmla="val 10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 charset="0"/>
                <a:ea typeface="ＭＳ Ｐゴシック" charset="0"/>
              </a:rPr>
              <a:t>DTD:  !</a:t>
            </a:r>
            <a:r>
              <a:rPr lang="en-US" dirty="0">
                <a:latin typeface="Times" charset="0"/>
                <a:ea typeface="ＭＳ Ｐゴシック" charset="0"/>
              </a:rPr>
              <a:t>ELEMENT in general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01000" cy="4876800"/>
          </a:xfrm>
        </p:spPr>
        <p:txBody>
          <a:bodyPr/>
          <a:lstStyle/>
          <a:p>
            <a:r>
              <a:rPr lang="en-US" dirty="0">
                <a:latin typeface="Times" charset="0"/>
                <a:ea typeface="ＭＳ Ｐゴシック" charset="0"/>
              </a:rPr>
              <a:t>A regular expression describing the content has the following structure:</a:t>
            </a:r>
          </a:p>
          <a:p>
            <a:pPr lvl="1"/>
            <a:r>
              <a:rPr lang="en-US" dirty="0">
                <a:latin typeface="Times" charset="0"/>
                <a:ea typeface="ＭＳ Ｐゴシック" charset="0"/>
              </a:rPr>
              <a:t>exp</a:t>
            </a:r>
            <a:r>
              <a:rPr lang="en-US" baseline="-25000" dirty="0">
                <a:latin typeface="Times" charset="0"/>
                <a:ea typeface="ＭＳ Ｐゴシック" charset="0"/>
              </a:rPr>
              <a:t>1</a:t>
            </a:r>
            <a:r>
              <a:rPr lang="en-US" sz="3200" b="1" dirty="0">
                <a:solidFill>
                  <a:schemeClr val="accent2"/>
                </a:solidFill>
                <a:latin typeface="Times" charset="0"/>
                <a:ea typeface="ＭＳ Ｐゴシック" charset="0"/>
              </a:rPr>
              <a:t>, </a:t>
            </a:r>
            <a:r>
              <a:rPr lang="en-US" dirty="0">
                <a:latin typeface="Times" charset="0"/>
                <a:ea typeface="ＭＳ Ｐゴシック" charset="0"/>
              </a:rPr>
              <a:t>exp</a:t>
            </a:r>
            <a:r>
              <a:rPr lang="en-US" baseline="-25000" dirty="0">
                <a:latin typeface="Times" charset="0"/>
                <a:ea typeface="ＭＳ Ｐゴシック" charset="0"/>
              </a:rPr>
              <a:t>2</a:t>
            </a:r>
            <a:r>
              <a:rPr lang="en-US" dirty="0">
                <a:latin typeface="Times" charset="0"/>
                <a:ea typeface="ＭＳ Ｐゴシック" charset="0"/>
              </a:rPr>
              <a:t>, exp</a:t>
            </a:r>
            <a:r>
              <a:rPr lang="en-US" baseline="-25000" dirty="0">
                <a:latin typeface="Times" charset="0"/>
                <a:ea typeface="ＭＳ Ｐゴシック" charset="0"/>
              </a:rPr>
              <a:t>3</a:t>
            </a:r>
            <a:r>
              <a:rPr lang="en-US" dirty="0">
                <a:latin typeface="Times" charset="0"/>
                <a:ea typeface="ＭＳ Ｐゴシック" charset="0"/>
              </a:rPr>
              <a:t>, …, </a:t>
            </a:r>
            <a:r>
              <a:rPr lang="en-US" dirty="0" err="1">
                <a:latin typeface="Times" charset="0"/>
                <a:ea typeface="ＭＳ Ｐゴシック" charset="0"/>
              </a:rPr>
              <a:t>exp</a:t>
            </a:r>
            <a:r>
              <a:rPr lang="en-US" baseline="-25000" dirty="0" err="1">
                <a:latin typeface="Times" charset="0"/>
                <a:ea typeface="ＭＳ Ｐゴシック" charset="0"/>
              </a:rPr>
              <a:t>k</a:t>
            </a:r>
            <a:r>
              <a:rPr lang="en-US" dirty="0">
                <a:latin typeface="Times" charset="0"/>
                <a:ea typeface="ＭＳ Ｐゴシック" charset="0"/>
              </a:rPr>
              <a:t>: An ordered list of regular expressions</a:t>
            </a:r>
          </a:p>
          <a:p>
            <a:pPr lvl="1"/>
            <a:r>
              <a:rPr lang="en-US" dirty="0" err="1">
                <a:latin typeface="Times" charset="0"/>
                <a:ea typeface="ＭＳ Ｐゴシック" charset="0"/>
              </a:rPr>
              <a:t>exp</a:t>
            </a:r>
            <a:r>
              <a:rPr lang="en-US" sz="2800" b="1" dirty="0">
                <a:solidFill>
                  <a:schemeClr val="accent2"/>
                </a:solidFill>
                <a:latin typeface="Times" charset="0"/>
                <a:ea typeface="ＭＳ Ｐゴシック" charset="0"/>
              </a:rPr>
              <a:t>*</a:t>
            </a:r>
            <a:r>
              <a:rPr lang="en-US" dirty="0">
                <a:latin typeface="Times" charset="0"/>
                <a:ea typeface="ＭＳ Ｐゴシック" charset="0"/>
              </a:rPr>
              <a:t>: An optional expression with zero or more occurrences</a:t>
            </a:r>
          </a:p>
          <a:p>
            <a:pPr lvl="1"/>
            <a:r>
              <a:rPr lang="en-US" dirty="0" err="1">
                <a:latin typeface="Times" charset="0"/>
                <a:ea typeface="ＭＳ Ｐゴシック" charset="0"/>
              </a:rPr>
              <a:t>exp</a:t>
            </a:r>
            <a:r>
              <a:rPr lang="en-US" sz="2800" b="1" dirty="0">
                <a:solidFill>
                  <a:schemeClr val="accent2"/>
                </a:solidFill>
                <a:latin typeface="Times" charset="0"/>
                <a:ea typeface="ＭＳ Ｐゴシック" charset="0"/>
              </a:rPr>
              <a:t>+</a:t>
            </a:r>
            <a:r>
              <a:rPr lang="en-US" dirty="0">
                <a:latin typeface="Times" charset="0"/>
                <a:ea typeface="ＭＳ Ｐゴシック" charset="0"/>
              </a:rPr>
              <a:t>: An expression with one or more occurrences</a:t>
            </a:r>
          </a:p>
          <a:p>
            <a:pPr lvl="1"/>
            <a:r>
              <a:rPr lang="en-US" dirty="0" err="1">
                <a:latin typeface="Times" charset="0"/>
                <a:ea typeface="ＭＳ Ｐゴシック" charset="0"/>
              </a:rPr>
              <a:t>exp</a:t>
            </a:r>
            <a:r>
              <a:rPr lang="en-US" sz="2800" b="1" dirty="0">
                <a:solidFill>
                  <a:schemeClr val="accent2"/>
                </a:solidFill>
                <a:latin typeface="Times" charset="0"/>
                <a:ea typeface="ＭＳ Ｐゴシック" charset="0"/>
              </a:rPr>
              <a:t>?</a:t>
            </a:r>
            <a:r>
              <a:rPr lang="en-US" dirty="0">
                <a:latin typeface="Times" charset="0"/>
                <a:ea typeface="ＭＳ Ｐゴシック" charset="0"/>
              </a:rPr>
              <a:t>: An optional expression with zero or one occurrence</a:t>
            </a:r>
          </a:p>
          <a:p>
            <a:pPr lvl="1"/>
            <a:r>
              <a:rPr lang="en-US" dirty="0">
                <a:latin typeface="Times" charset="0"/>
                <a:ea typeface="ＭＳ Ｐゴシック" charset="0"/>
              </a:rPr>
              <a:t>exp</a:t>
            </a:r>
            <a:r>
              <a:rPr lang="en-US" baseline="-25000" dirty="0">
                <a:latin typeface="Times" charset="0"/>
                <a:ea typeface="ＭＳ Ｐゴシック" charset="0"/>
              </a:rPr>
              <a:t>1</a:t>
            </a:r>
            <a:r>
              <a:rPr lang="en-US" dirty="0">
                <a:latin typeface="Times" charset="0"/>
                <a:ea typeface="ＭＳ Ｐゴシック" charset="0"/>
              </a:rPr>
              <a:t> </a:t>
            </a:r>
            <a:r>
              <a:rPr lang="en-US" sz="2800" b="1" dirty="0">
                <a:solidFill>
                  <a:schemeClr val="accent2"/>
                </a:solidFill>
                <a:latin typeface="Times" charset="0"/>
                <a:ea typeface="ＭＳ Ｐゴシック" charset="0"/>
              </a:rPr>
              <a:t>|</a:t>
            </a:r>
            <a:r>
              <a:rPr lang="en-US" dirty="0">
                <a:latin typeface="Times" charset="0"/>
                <a:ea typeface="ＭＳ Ｐゴシック" charset="0"/>
              </a:rPr>
              <a:t> exp</a:t>
            </a:r>
            <a:r>
              <a:rPr lang="en-US" baseline="-25000" dirty="0">
                <a:latin typeface="Times" charset="0"/>
                <a:ea typeface="ＭＳ Ｐゴシック" charset="0"/>
              </a:rPr>
              <a:t>2</a:t>
            </a:r>
            <a:r>
              <a:rPr lang="en-US" dirty="0">
                <a:latin typeface="Times" charset="0"/>
                <a:ea typeface="ＭＳ Ｐゴシック" charset="0"/>
              </a:rPr>
              <a:t> | … | </a:t>
            </a:r>
            <a:r>
              <a:rPr lang="en-US" dirty="0" err="1">
                <a:latin typeface="Times" charset="0"/>
                <a:ea typeface="ＭＳ Ｐゴシック" charset="0"/>
              </a:rPr>
              <a:t>exp</a:t>
            </a:r>
            <a:r>
              <a:rPr lang="en-US" baseline="-25000" dirty="0" err="1">
                <a:latin typeface="Times" charset="0"/>
                <a:ea typeface="ＭＳ Ｐゴシック" charset="0"/>
              </a:rPr>
              <a:t>k</a:t>
            </a:r>
            <a:r>
              <a:rPr lang="en-US" dirty="0">
                <a:latin typeface="Times" charset="0"/>
                <a:ea typeface="ＭＳ Ｐゴシック" charset="0"/>
              </a:rPr>
              <a:t>: </a:t>
            </a:r>
            <a:r>
              <a:rPr lang="en-US" dirty="0" smtClean="0">
                <a:latin typeface="Times" charset="0"/>
                <a:ea typeface="ＭＳ Ｐゴシック" charset="0"/>
              </a:rPr>
              <a:t>A set of alternative expressions</a:t>
            </a:r>
            <a:endParaRPr lang="en-US" dirty="0">
              <a:latin typeface="Time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" charset="0"/>
                <a:ea typeface="ＭＳ Ｐゴシック" charset="0"/>
              </a:rPr>
              <a:t>DTD - !ATTLIST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820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 dirty="0">
                <a:solidFill>
                  <a:srgbClr val="660066"/>
                </a:solidFill>
                <a:latin typeface="Times" charset="0"/>
                <a:ea typeface="ＭＳ Ｐゴシック" charset="0"/>
              </a:rPr>
              <a:t>  &lt;!ATTLIST   Cherry   flavor </a:t>
            </a:r>
            <a:r>
              <a:rPr lang="en-US" sz="2400" b="1" dirty="0" smtClean="0">
                <a:solidFill>
                  <a:srgbClr val="660066"/>
                </a:solidFill>
                <a:latin typeface="Times" charset="0"/>
                <a:ea typeface="ＭＳ Ｐゴシック" charset="0"/>
              </a:rPr>
              <a:t>        </a:t>
            </a:r>
            <a:r>
              <a:rPr lang="en-US" sz="2400" b="1" dirty="0">
                <a:solidFill>
                  <a:srgbClr val="660066"/>
                </a:solidFill>
                <a:latin typeface="Times" charset="0"/>
                <a:ea typeface="ＭＳ Ｐゴシック" charset="0"/>
              </a:rPr>
              <a:t>CDATA   #REQUIRED&gt;</a:t>
            </a:r>
          </a:p>
          <a:p>
            <a:pPr>
              <a:buFontTx/>
              <a:buNone/>
            </a:pPr>
            <a:endParaRPr lang="en-US" sz="2400" dirty="0">
              <a:solidFill>
                <a:schemeClr val="accent2"/>
              </a:solidFill>
              <a:latin typeface="Times" charset="0"/>
              <a:ea typeface="ＭＳ Ｐゴシック" charset="0"/>
            </a:endParaRPr>
          </a:p>
          <a:p>
            <a:pPr>
              <a:buFontTx/>
              <a:buNone/>
            </a:pPr>
            <a:r>
              <a:rPr lang="en-US" sz="2000" dirty="0">
                <a:solidFill>
                  <a:srgbClr val="8514B8"/>
                </a:solidFill>
                <a:latin typeface="Times" charset="0"/>
                <a:ea typeface="ＭＳ Ｐゴシック" charset="0"/>
              </a:rPr>
              <a:t/>
            </a:r>
            <a:br>
              <a:rPr lang="en-US" sz="2000" dirty="0">
                <a:solidFill>
                  <a:srgbClr val="8514B8"/>
                </a:solidFill>
                <a:latin typeface="Times" charset="0"/>
                <a:ea typeface="ＭＳ Ｐゴシック" charset="0"/>
              </a:rPr>
            </a:br>
            <a:endParaRPr lang="en-US" dirty="0">
              <a:solidFill>
                <a:schemeClr val="accent2"/>
              </a:solidFill>
              <a:latin typeface="Times" charset="0"/>
              <a:ea typeface="ＭＳ Ｐゴシック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Times" charset="0"/>
                <a:ea typeface="ＭＳ Ｐゴシック" charset="0"/>
              </a:rPr>
              <a:t>!ATTLIST</a:t>
            </a:r>
            <a:r>
              <a:rPr lang="en-US" dirty="0">
                <a:solidFill>
                  <a:srgbClr val="04C845"/>
                </a:solidFill>
                <a:latin typeface="Times" charset="0"/>
                <a:ea typeface="ＭＳ Ｐゴシック" charset="0"/>
              </a:rPr>
              <a:t> </a:t>
            </a:r>
            <a:r>
              <a:rPr lang="en-US" dirty="0">
                <a:latin typeface="Times" charset="0"/>
                <a:ea typeface="ＭＳ Ｐゴシック" charset="0"/>
              </a:rPr>
              <a:t>defines a list of attributes for an element</a:t>
            </a:r>
          </a:p>
          <a:p>
            <a:r>
              <a:rPr lang="en-US" dirty="0" smtClean="0">
                <a:latin typeface="Times" charset="0"/>
                <a:ea typeface="ＭＳ Ｐゴシック" charset="0"/>
              </a:rPr>
              <a:t>(* Attributes </a:t>
            </a:r>
            <a:r>
              <a:rPr lang="en-US" dirty="0">
                <a:latin typeface="Times" charset="0"/>
                <a:ea typeface="ＭＳ Ｐゴシック" charset="0"/>
              </a:rPr>
              <a:t>can be of different types, can be required or not required, and they can have default </a:t>
            </a:r>
            <a:r>
              <a:rPr lang="en-US" dirty="0" smtClean="0">
                <a:latin typeface="Times" charset="0"/>
                <a:ea typeface="ＭＳ Ｐゴシック" charset="0"/>
              </a:rPr>
              <a:t>values)</a:t>
            </a:r>
            <a:endParaRPr lang="en-US" dirty="0">
              <a:latin typeface="Times" charset="0"/>
              <a:ea typeface="ＭＳ Ｐゴシック" charset="0"/>
            </a:endParaRP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2514600" y="19812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0"/>
              <a:t>Element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3657600" y="19812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0"/>
              <a:t>Attribute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4953000" y="19812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0"/>
              <a:t>Type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6400800" y="1981200"/>
            <a:ext cx="205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0"/>
              <a:t>Flag</a:t>
            </a:r>
          </a:p>
        </p:txBody>
      </p:sp>
      <p:sp>
        <p:nvSpPr>
          <p:cNvPr id="55304" name="AutoShape 8"/>
          <p:cNvSpPr>
            <a:spLocks/>
          </p:cNvSpPr>
          <p:nvPr/>
        </p:nvSpPr>
        <p:spPr bwMode="auto">
          <a:xfrm rot="-5400000">
            <a:off x="4076700" y="14859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5" name="AutoShape 9"/>
          <p:cNvSpPr>
            <a:spLocks/>
          </p:cNvSpPr>
          <p:nvPr/>
        </p:nvSpPr>
        <p:spPr bwMode="auto">
          <a:xfrm rot="-5400000">
            <a:off x="3009900" y="1409700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6" name="AutoShape 10"/>
          <p:cNvSpPr>
            <a:spLocks/>
          </p:cNvSpPr>
          <p:nvPr/>
        </p:nvSpPr>
        <p:spPr bwMode="auto">
          <a:xfrm rot="-5400000">
            <a:off x="5219700" y="1409700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7" name="AutoShape 11"/>
          <p:cNvSpPr>
            <a:spLocks/>
          </p:cNvSpPr>
          <p:nvPr/>
        </p:nvSpPr>
        <p:spPr bwMode="auto">
          <a:xfrm rot="-5400000">
            <a:off x="6781800" y="10668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4800600" y="1371600"/>
            <a:ext cx="3505200" cy="990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rPr>
              <a:t>... *other stuff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rPr>
              <a:t> we won’t mention in this course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" charset="0"/>
                <a:ea typeface="ＭＳ Ｐゴシック" charset="0"/>
              </a:rPr>
              <a:t>What is XML?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229600" cy="5257800"/>
          </a:xfrm>
        </p:spPr>
        <p:txBody>
          <a:bodyPr/>
          <a:lstStyle/>
          <a:p>
            <a:r>
              <a:rPr lang="en-US">
                <a:latin typeface="Times" charset="0"/>
                <a:ea typeface="ＭＳ Ｐゴシック" charset="0"/>
              </a:rPr>
              <a:t>Text annotation/markup language (</a:t>
            </a:r>
            <a:r>
              <a:rPr lang="ja-JP" altLang="en-US">
                <a:latin typeface="Arial" charset="0"/>
                <a:ea typeface="ＭＳ Ｐゴシック" charset="0"/>
              </a:rPr>
              <a:t>“</a:t>
            </a:r>
            <a:r>
              <a:rPr lang="en-US" altLang="ja-JP">
                <a:latin typeface="Times" charset="0"/>
                <a:ea typeface="ＭＳ Ｐゴシック" charset="0"/>
              </a:rPr>
              <a:t>e</a:t>
            </a:r>
            <a:r>
              <a:rPr lang="en-US" altLang="ja-JP">
                <a:solidFill>
                  <a:srgbClr val="1822CD"/>
                </a:solidFill>
                <a:latin typeface="Times" charset="0"/>
                <a:ea typeface="ＭＳ Ｐゴシック" charset="0"/>
              </a:rPr>
              <a:t>X</a:t>
            </a:r>
            <a:r>
              <a:rPr lang="en-US" altLang="ja-JP">
                <a:latin typeface="Times" charset="0"/>
                <a:ea typeface="ＭＳ Ｐゴシック" charset="0"/>
              </a:rPr>
              <a:t>tensible </a:t>
            </a:r>
            <a:r>
              <a:rPr lang="en-US" altLang="ja-JP">
                <a:solidFill>
                  <a:srgbClr val="1822CD"/>
                </a:solidFill>
                <a:latin typeface="Times" charset="0"/>
                <a:ea typeface="ＭＳ Ｐゴシック" charset="0"/>
              </a:rPr>
              <a:t>M</a:t>
            </a:r>
            <a:r>
              <a:rPr lang="en-US" altLang="ja-JP">
                <a:latin typeface="Times" charset="0"/>
                <a:ea typeface="ＭＳ Ｐゴシック" charset="0"/>
              </a:rPr>
              <a:t>arkup </a:t>
            </a:r>
            <a:r>
              <a:rPr lang="en-US" altLang="ja-JP">
                <a:solidFill>
                  <a:srgbClr val="1822CD"/>
                </a:solidFill>
                <a:latin typeface="Times" charset="0"/>
                <a:ea typeface="ＭＳ Ｐゴシック" charset="0"/>
              </a:rPr>
              <a:t>L</a:t>
            </a:r>
            <a:r>
              <a:rPr lang="en-US" altLang="ja-JP">
                <a:latin typeface="Times" charset="0"/>
                <a:ea typeface="ＭＳ Ｐゴシック" charset="0"/>
              </a:rPr>
              <a:t>anguage)</a:t>
            </a:r>
          </a:p>
          <a:p>
            <a:endParaRPr lang="en-US">
              <a:latin typeface="Times" charset="0"/>
              <a:ea typeface="ＭＳ Ｐゴシック" charset="0"/>
            </a:endParaRPr>
          </a:p>
          <a:p>
            <a:endParaRPr lang="en-US">
              <a:latin typeface="Times" charset="0"/>
              <a:ea typeface="ＭＳ Ｐゴシック" charset="0"/>
            </a:endParaRPr>
          </a:p>
          <a:p>
            <a:endParaRPr lang="en-US">
              <a:latin typeface="Times" charset="0"/>
              <a:ea typeface="ＭＳ Ｐゴシック" charset="0"/>
            </a:endParaRPr>
          </a:p>
          <a:p>
            <a:endParaRPr lang="en-US">
              <a:latin typeface="Times" charset="0"/>
              <a:ea typeface="ＭＳ Ｐゴシック" charset="0"/>
            </a:endParaRPr>
          </a:p>
          <a:p>
            <a:pPr>
              <a:buFontTx/>
              <a:buNone/>
            </a:pPr>
            <a:endParaRPr lang="en-US">
              <a:latin typeface="Times" charset="0"/>
              <a:ea typeface="ＭＳ Ｐゴシック" charset="0"/>
            </a:endParaRPr>
          </a:p>
          <a:p>
            <a:pPr>
              <a:buFontTx/>
              <a:buNone/>
            </a:pPr>
            <a:endParaRPr lang="en-US">
              <a:latin typeface="Times" charset="0"/>
              <a:ea typeface="ＭＳ Ｐゴシック" charset="0"/>
            </a:endParaRPr>
          </a:p>
          <a:p>
            <a:r>
              <a:rPr lang="en-US">
                <a:latin typeface="Times" charset="0"/>
                <a:ea typeface="ＭＳ Ｐゴシック" charset="0"/>
              </a:rPr>
              <a:t>Think of markup as </a:t>
            </a:r>
            <a:r>
              <a:rPr lang="en-US" i="1">
                <a:latin typeface="Times" charset="0"/>
                <a:ea typeface="ＭＳ Ｐゴシック" charset="0"/>
              </a:rPr>
              <a:t>meta-data (data about data)</a:t>
            </a:r>
          </a:p>
          <a:p>
            <a:r>
              <a:rPr lang="en-US">
                <a:latin typeface="Times" charset="0"/>
                <a:ea typeface="ＭＳ Ｐゴシック" charset="0"/>
              </a:rPr>
              <a:t>Resulting document is structured like a tree 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524000" y="2057400"/>
            <a:ext cx="6280150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</a:rPr>
              <a:t>&lt;BOOK genre="Science" format="Hardcover"&gt;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</a:rPr>
              <a:t>        &lt;AUTHOR&gt;  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</a:rPr>
              <a:t>             	&lt;FIRSTNAME&gt;Rich&lt;/FIRSTNAME&gt;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</a:rPr>
              <a:t>	&lt;LASTNAME&gt;Feynman&lt;/LASTNAME&gt;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</a:rPr>
              <a:t>         &lt;/AUTHOR&gt;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</a:rPr>
              <a:t>        &lt;TITLE&gt;The Character of Physical Law&lt;/TITLE&gt;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</a:rPr>
              <a:t>        &lt;PUBLISHED&gt;1980&lt;/PUBLISHED&gt;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</a:rPr>
              <a:t>&lt;/BOOK&gt;</a:t>
            </a:r>
            <a:endParaRPr lang="en-US" sz="16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147050" cy="609600"/>
          </a:xfrm>
        </p:spPr>
        <p:txBody>
          <a:bodyPr/>
          <a:lstStyle/>
          <a:p>
            <a:r>
              <a:rPr lang="en-US" dirty="0" smtClean="0">
                <a:latin typeface="Times" charset="0"/>
                <a:ea typeface="ＭＳ Ｐゴシック" charset="0"/>
              </a:rPr>
              <a:t>(*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b="0" dirty="0" smtClean="0">
                <a:latin typeface="Arial" charset="0"/>
                <a:ea typeface="ＭＳ Ｐゴシック" charset="0"/>
              </a:rPr>
              <a:t>Aside</a:t>
            </a:r>
            <a:r>
              <a:rPr lang="en-US" dirty="0" smtClean="0">
                <a:latin typeface="Arial" charset="0"/>
                <a:ea typeface="ＭＳ Ｐゴシック" charset="0"/>
              </a:rPr>
              <a:t>: </a:t>
            </a:r>
            <a:r>
              <a:rPr lang="en-US" altLang="ja-JP" dirty="0" smtClean="0">
                <a:latin typeface="Times" charset="0"/>
                <a:ea typeface="ＭＳ Ｐゴシック" charset="0"/>
              </a:rPr>
              <a:t>XML Schema </a:t>
            </a:r>
            <a:r>
              <a:rPr lang="en-US" altLang="ja-JP" dirty="0">
                <a:latin typeface="Times" charset="0"/>
                <a:ea typeface="ＭＳ Ｐゴシック" charset="0"/>
              </a:rPr>
              <a:t>)</a:t>
            </a:r>
            <a:endParaRPr lang="en-US" dirty="0">
              <a:latin typeface="Times" charset="0"/>
              <a:ea typeface="ＭＳ Ｐゴシック" charset="0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752600"/>
            <a:ext cx="7447052" cy="4891082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latin typeface="Times" charset="0"/>
                <a:ea typeface="ＭＳ Ｐゴシック" charset="0"/>
              </a:rPr>
              <a:t>&lt;</a:t>
            </a:r>
            <a:r>
              <a:rPr lang="en-US" sz="2400" dirty="0" err="1">
                <a:solidFill>
                  <a:srgbClr val="006600"/>
                </a:solidFill>
                <a:latin typeface="Times" charset="0"/>
                <a:ea typeface="ＭＳ Ｐゴシック" charset="0"/>
              </a:rPr>
              <a:t>xsd:</a:t>
            </a:r>
            <a:r>
              <a:rPr lang="en-US" sz="2400" dirty="0" err="1">
                <a:solidFill>
                  <a:srgbClr val="3366FF"/>
                </a:solidFill>
                <a:latin typeface="Times" charset="0"/>
                <a:ea typeface="ＭＳ Ｐゴシック" charset="0"/>
              </a:rPr>
              <a:t>element</a:t>
            </a:r>
            <a:r>
              <a:rPr lang="en-US" sz="2400" dirty="0">
                <a:latin typeface="Times" charset="0"/>
                <a:ea typeface="ＭＳ Ｐゴシック" charset="0"/>
              </a:rPr>
              <a:t> </a:t>
            </a:r>
            <a:r>
              <a:rPr lang="en-US" sz="2400" dirty="0">
                <a:solidFill>
                  <a:srgbClr val="CC3300"/>
                </a:solidFill>
                <a:latin typeface="Times" charset="0"/>
                <a:ea typeface="ＭＳ Ｐゴシック" charset="0"/>
              </a:rPr>
              <a:t>name</a:t>
            </a:r>
            <a:r>
              <a:rPr lang="en-US" sz="2400" dirty="0">
                <a:latin typeface="Times" charset="0"/>
                <a:ea typeface="ＭＳ Ｐゴシック" charset="0"/>
              </a:rPr>
              <a:t>=</a:t>
            </a:r>
            <a:r>
              <a:rPr lang="ja-JP" altLang="en-US" sz="2400" dirty="0">
                <a:latin typeface="Arial" charset="0"/>
                <a:ea typeface="ＭＳ Ｐゴシック" charset="0"/>
              </a:rPr>
              <a:t>“</a:t>
            </a:r>
            <a:r>
              <a:rPr lang="en-US" altLang="ja-JP" sz="2400" dirty="0">
                <a:latin typeface="Times" charset="0"/>
                <a:ea typeface="ＭＳ Ｐゴシック" charset="0"/>
              </a:rPr>
              <a:t>paper</a:t>
            </a:r>
            <a:r>
              <a:rPr lang="ja-JP" altLang="en-US" sz="2400" dirty="0">
                <a:latin typeface="Arial" charset="0"/>
                <a:ea typeface="ＭＳ Ｐゴシック" charset="0"/>
              </a:rPr>
              <a:t>”</a:t>
            </a:r>
            <a:r>
              <a:rPr lang="en-US" altLang="ja-JP" sz="2400" dirty="0">
                <a:latin typeface="Times" charset="0"/>
                <a:ea typeface="ＭＳ Ｐゴシック" charset="0"/>
              </a:rPr>
              <a:t> </a:t>
            </a:r>
            <a:r>
              <a:rPr lang="en-US" altLang="ja-JP" sz="2400" dirty="0">
                <a:solidFill>
                  <a:srgbClr val="CC3300"/>
                </a:solidFill>
                <a:latin typeface="Times" charset="0"/>
                <a:ea typeface="ＭＳ Ｐゴシック" charset="0"/>
              </a:rPr>
              <a:t>type</a:t>
            </a:r>
            <a:r>
              <a:rPr lang="en-US" altLang="ja-JP" sz="2400" dirty="0">
                <a:latin typeface="Times" charset="0"/>
                <a:ea typeface="ＭＳ Ｐゴシック" charset="0"/>
              </a:rPr>
              <a:t>=</a:t>
            </a:r>
            <a:r>
              <a:rPr lang="ja-JP" altLang="en-US" sz="2400" dirty="0">
                <a:latin typeface="Arial" charset="0"/>
                <a:ea typeface="ＭＳ Ｐゴシック" charset="0"/>
              </a:rPr>
              <a:t>“</a:t>
            </a:r>
            <a:r>
              <a:rPr lang="en-US" altLang="ja-JP" sz="2400" i="1" dirty="0" err="1">
                <a:latin typeface="Times" charset="0"/>
                <a:ea typeface="ＭＳ Ｐゴシック" charset="0"/>
              </a:rPr>
              <a:t>papertype</a:t>
            </a:r>
            <a:r>
              <a:rPr lang="ja-JP" altLang="en-US" sz="2400" dirty="0">
                <a:latin typeface="Arial" charset="0"/>
                <a:ea typeface="ＭＳ Ｐゴシック" charset="0"/>
              </a:rPr>
              <a:t>”</a:t>
            </a:r>
            <a:r>
              <a:rPr lang="en-US" altLang="ja-JP" sz="2400" dirty="0">
                <a:latin typeface="Times" charset="0"/>
                <a:ea typeface="ＭＳ Ｐゴシック" charset="0"/>
              </a:rPr>
              <a:t>/&gt;</a:t>
            </a:r>
          </a:p>
          <a:p>
            <a:pPr>
              <a:buFontTx/>
              <a:buNone/>
            </a:pPr>
            <a:r>
              <a:rPr lang="en-US" sz="2400" dirty="0">
                <a:latin typeface="Times" charset="0"/>
                <a:ea typeface="ＭＳ Ｐゴシック" charset="0"/>
              </a:rPr>
              <a:t>&lt;</a:t>
            </a:r>
            <a:r>
              <a:rPr lang="en-US" sz="2400" dirty="0" err="1">
                <a:solidFill>
                  <a:srgbClr val="006600"/>
                </a:solidFill>
                <a:latin typeface="Times" charset="0"/>
                <a:ea typeface="ＭＳ Ｐゴシック" charset="0"/>
              </a:rPr>
              <a:t>xsd:</a:t>
            </a:r>
            <a:r>
              <a:rPr lang="en-US" sz="2400" dirty="0" err="1">
                <a:solidFill>
                  <a:srgbClr val="3366FF"/>
                </a:solidFill>
                <a:latin typeface="Times" charset="0"/>
                <a:ea typeface="ＭＳ Ｐゴシック" charset="0"/>
              </a:rPr>
              <a:t>complexType</a:t>
            </a:r>
            <a:r>
              <a:rPr lang="en-US" sz="2400" dirty="0">
                <a:latin typeface="Times" charset="0"/>
                <a:ea typeface="ＭＳ Ｐゴシック" charset="0"/>
              </a:rPr>
              <a:t> </a:t>
            </a:r>
            <a:r>
              <a:rPr lang="en-US" sz="2400" dirty="0">
                <a:solidFill>
                  <a:srgbClr val="CC3300"/>
                </a:solidFill>
                <a:latin typeface="Times" charset="0"/>
                <a:ea typeface="ＭＳ Ｐゴシック" charset="0"/>
              </a:rPr>
              <a:t>name</a:t>
            </a:r>
            <a:r>
              <a:rPr lang="en-US" sz="2400" dirty="0">
                <a:latin typeface="Times" charset="0"/>
                <a:ea typeface="ＭＳ Ｐゴシック" charset="0"/>
              </a:rPr>
              <a:t>=</a:t>
            </a:r>
            <a:r>
              <a:rPr lang="ja-JP" altLang="en-US" sz="2400" dirty="0">
                <a:latin typeface="Arial" charset="0"/>
                <a:ea typeface="ＭＳ Ｐゴシック" charset="0"/>
              </a:rPr>
              <a:t>“</a:t>
            </a:r>
            <a:r>
              <a:rPr lang="en-US" altLang="ja-JP" sz="2400" i="1" dirty="0" err="1">
                <a:latin typeface="Times" charset="0"/>
                <a:ea typeface="ＭＳ Ｐゴシック" charset="0"/>
              </a:rPr>
              <a:t>papertype</a:t>
            </a:r>
            <a:r>
              <a:rPr lang="ja-JP" altLang="en-US" sz="2400" dirty="0">
                <a:latin typeface="Arial" charset="0"/>
                <a:ea typeface="ＭＳ Ｐゴシック" charset="0"/>
              </a:rPr>
              <a:t>”</a:t>
            </a:r>
            <a:r>
              <a:rPr lang="en-US" altLang="ja-JP" sz="2400" dirty="0">
                <a:latin typeface="Times" charset="0"/>
                <a:ea typeface="ＭＳ Ｐゴシック" charset="0"/>
              </a:rPr>
              <a:t>&gt;</a:t>
            </a:r>
          </a:p>
          <a:p>
            <a:pPr>
              <a:buFontTx/>
              <a:buNone/>
            </a:pPr>
            <a:r>
              <a:rPr lang="en-US" sz="2400" dirty="0">
                <a:latin typeface="Times" charset="0"/>
                <a:ea typeface="ＭＳ Ｐゴシック" charset="0"/>
              </a:rPr>
              <a:t>     &lt;</a:t>
            </a:r>
            <a:r>
              <a:rPr lang="en-US" sz="2400" dirty="0" err="1">
                <a:solidFill>
                  <a:srgbClr val="006600"/>
                </a:solidFill>
                <a:latin typeface="Times" charset="0"/>
                <a:ea typeface="ＭＳ Ｐゴシック" charset="0"/>
              </a:rPr>
              <a:t>xsd:</a:t>
            </a:r>
            <a:r>
              <a:rPr lang="en-US" sz="2400" dirty="0" err="1">
                <a:solidFill>
                  <a:srgbClr val="1822CD"/>
                </a:solidFill>
                <a:latin typeface="Times" charset="0"/>
                <a:ea typeface="ＭＳ Ｐゴシック" charset="0"/>
              </a:rPr>
              <a:t>sequence</a:t>
            </a:r>
            <a:r>
              <a:rPr lang="en-US" sz="2400" dirty="0">
                <a:latin typeface="Times" charset="0"/>
                <a:ea typeface="ＭＳ Ｐゴシック" charset="0"/>
              </a:rPr>
              <a:t>&gt;</a:t>
            </a:r>
          </a:p>
          <a:p>
            <a:pPr>
              <a:buFontTx/>
              <a:buNone/>
            </a:pPr>
            <a:r>
              <a:rPr lang="en-US" sz="2400" dirty="0">
                <a:latin typeface="Times" charset="0"/>
                <a:ea typeface="ＭＳ Ｐゴシック" charset="0"/>
              </a:rPr>
              <a:t>            &lt;</a:t>
            </a:r>
            <a:r>
              <a:rPr lang="en-US" sz="2400" dirty="0" err="1">
                <a:solidFill>
                  <a:srgbClr val="006600"/>
                </a:solidFill>
                <a:latin typeface="Times" charset="0"/>
                <a:ea typeface="ＭＳ Ｐゴシック" charset="0"/>
              </a:rPr>
              <a:t>xsd:element</a:t>
            </a:r>
            <a:r>
              <a:rPr lang="en-US" sz="2400" dirty="0">
                <a:latin typeface="Times" charset="0"/>
                <a:ea typeface="ＭＳ Ｐゴシック" charset="0"/>
              </a:rPr>
              <a:t> </a:t>
            </a:r>
            <a:r>
              <a:rPr lang="en-US" sz="2400" dirty="0">
                <a:solidFill>
                  <a:srgbClr val="CC3300"/>
                </a:solidFill>
                <a:latin typeface="Times" charset="0"/>
                <a:ea typeface="ＭＳ Ｐゴシック" charset="0"/>
              </a:rPr>
              <a:t>name</a:t>
            </a:r>
            <a:r>
              <a:rPr lang="en-US" sz="2400" dirty="0">
                <a:latin typeface="Times" charset="0"/>
                <a:ea typeface="ＭＳ Ｐゴシック" charset="0"/>
              </a:rPr>
              <a:t>=</a:t>
            </a:r>
            <a:r>
              <a:rPr lang="ja-JP" altLang="en-US" sz="2400" dirty="0">
                <a:latin typeface="Arial" charset="0"/>
                <a:ea typeface="ＭＳ Ｐゴシック" charset="0"/>
              </a:rPr>
              <a:t>“</a:t>
            </a:r>
            <a:r>
              <a:rPr lang="en-US" altLang="ja-JP" sz="2400" dirty="0">
                <a:latin typeface="Times" charset="0"/>
                <a:ea typeface="ＭＳ Ｐゴシック" charset="0"/>
              </a:rPr>
              <a:t>title</a:t>
            </a:r>
            <a:r>
              <a:rPr lang="ja-JP" altLang="en-US" sz="2400" dirty="0">
                <a:latin typeface="Arial" charset="0"/>
                <a:ea typeface="ＭＳ Ｐゴシック" charset="0"/>
              </a:rPr>
              <a:t>”</a:t>
            </a:r>
            <a:r>
              <a:rPr lang="en-US" altLang="ja-JP" sz="2400" dirty="0">
                <a:latin typeface="Times" charset="0"/>
                <a:ea typeface="ＭＳ Ｐゴシック" charset="0"/>
              </a:rPr>
              <a:t> </a:t>
            </a:r>
            <a:r>
              <a:rPr lang="en-US" altLang="ja-JP" sz="2400" dirty="0">
                <a:solidFill>
                  <a:srgbClr val="CC3300"/>
                </a:solidFill>
                <a:latin typeface="Times" charset="0"/>
                <a:ea typeface="ＭＳ Ｐゴシック" charset="0"/>
              </a:rPr>
              <a:t>type</a:t>
            </a:r>
            <a:r>
              <a:rPr lang="en-US" altLang="ja-JP" sz="2400" dirty="0">
                <a:latin typeface="Times" charset="0"/>
                <a:ea typeface="ＭＳ Ｐゴシック" charset="0"/>
              </a:rPr>
              <a:t>=</a:t>
            </a:r>
            <a:r>
              <a:rPr lang="ja-JP" altLang="en-US" sz="2400" dirty="0">
                <a:latin typeface="Arial" charset="0"/>
                <a:ea typeface="ＭＳ Ｐゴシック" charset="0"/>
              </a:rPr>
              <a:t>“</a:t>
            </a:r>
            <a:r>
              <a:rPr lang="en-US" altLang="ja-JP" sz="2400" dirty="0" err="1">
                <a:latin typeface="Times" charset="0"/>
                <a:ea typeface="ＭＳ Ｐゴシック" charset="0"/>
              </a:rPr>
              <a:t>xsd:string</a:t>
            </a:r>
            <a:r>
              <a:rPr lang="ja-JP" altLang="en-US" sz="2400" dirty="0">
                <a:latin typeface="Arial" charset="0"/>
                <a:ea typeface="ＭＳ Ｐゴシック" charset="0"/>
              </a:rPr>
              <a:t>”</a:t>
            </a:r>
            <a:r>
              <a:rPr lang="en-US" altLang="ja-JP" sz="2400" dirty="0">
                <a:latin typeface="Times" charset="0"/>
                <a:ea typeface="ＭＳ Ｐゴシック" charset="0"/>
              </a:rPr>
              <a:t>/&gt;</a:t>
            </a:r>
          </a:p>
          <a:p>
            <a:pPr>
              <a:buFontTx/>
              <a:buNone/>
            </a:pPr>
            <a:r>
              <a:rPr lang="en-US" sz="2400" dirty="0">
                <a:latin typeface="Times" charset="0"/>
                <a:ea typeface="ＭＳ Ｐゴシック" charset="0"/>
              </a:rPr>
              <a:t>            &lt;</a:t>
            </a:r>
            <a:r>
              <a:rPr lang="en-US" sz="2400" dirty="0" err="1">
                <a:solidFill>
                  <a:srgbClr val="006600"/>
                </a:solidFill>
                <a:latin typeface="Times" charset="0"/>
                <a:ea typeface="ＭＳ Ｐゴシック" charset="0"/>
              </a:rPr>
              <a:t>xsd:element</a:t>
            </a:r>
            <a:r>
              <a:rPr lang="en-US" sz="2400" dirty="0">
                <a:latin typeface="Times" charset="0"/>
                <a:ea typeface="ＭＳ Ｐゴシック" charset="0"/>
              </a:rPr>
              <a:t> </a:t>
            </a:r>
            <a:r>
              <a:rPr lang="en-US" sz="2400" dirty="0">
                <a:solidFill>
                  <a:srgbClr val="CC3300"/>
                </a:solidFill>
                <a:latin typeface="Times" charset="0"/>
                <a:ea typeface="ＭＳ Ｐゴシック" charset="0"/>
              </a:rPr>
              <a:t>name</a:t>
            </a:r>
            <a:r>
              <a:rPr lang="en-US" sz="2400" dirty="0">
                <a:latin typeface="Times" charset="0"/>
                <a:ea typeface="ＭＳ Ｐゴシック" charset="0"/>
              </a:rPr>
              <a:t>=</a:t>
            </a:r>
            <a:r>
              <a:rPr lang="ja-JP" altLang="en-US" sz="2400" dirty="0">
                <a:latin typeface="Arial" charset="0"/>
                <a:ea typeface="ＭＳ Ｐゴシック" charset="0"/>
              </a:rPr>
              <a:t>“</a:t>
            </a:r>
            <a:r>
              <a:rPr lang="en-US" altLang="ja-JP" sz="2400" dirty="0">
                <a:latin typeface="Times" charset="0"/>
                <a:ea typeface="ＭＳ Ｐゴシック" charset="0"/>
              </a:rPr>
              <a:t>author</a:t>
            </a:r>
            <a:r>
              <a:rPr lang="ja-JP" altLang="en-US" sz="2400" dirty="0">
                <a:latin typeface="Arial" charset="0"/>
                <a:ea typeface="ＭＳ Ｐゴシック" charset="0"/>
              </a:rPr>
              <a:t>”</a:t>
            </a:r>
            <a:r>
              <a:rPr lang="en-US" altLang="ja-JP" sz="2400" dirty="0">
                <a:latin typeface="Times" charset="0"/>
                <a:ea typeface="ＭＳ Ｐゴシック" charset="0"/>
              </a:rPr>
              <a:t> </a:t>
            </a:r>
            <a:r>
              <a:rPr lang="en-US" altLang="ja-JP" sz="2400" dirty="0" err="1">
                <a:solidFill>
                  <a:srgbClr val="CC3300"/>
                </a:solidFill>
                <a:latin typeface="Times" charset="0"/>
                <a:ea typeface="ＭＳ Ｐゴシック" charset="0"/>
              </a:rPr>
              <a:t>minOccurs</a:t>
            </a:r>
            <a:r>
              <a:rPr lang="en-US" altLang="ja-JP" sz="2400" dirty="0">
                <a:latin typeface="Times" charset="0"/>
                <a:ea typeface="ＭＳ Ｐゴシック" charset="0"/>
              </a:rPr>
              <a:t>=</a:t>
            </a:r>
            <a:r>
              <a:rPr lang="ja-JP" altLang="en-US" sz="2400" dirty="0">
                <a:latin typeface="Arial" charset="0"/>
                <a:ea typeface="ＭＳ Ｐゴシック" charset="0"/>
              </a:rPr>
              <a:t>“</a:t>
            </a:r>
            <a:r>
              <a:rPr lang="en-US" altLang="ja-JP" sz="2400" dirty="0">
                <a:latin typeface="Times" charset="0"/>
                <a:ea typeface="ＭＳ Ｐゴシック" charset="0"/>
              </a:rPr>
              <a:t>0</a:t>
            </a:r>
            <a:r>
              <a:rPr lang="ja-JP" altLang="en-US" sz="2400" dirty="0">
                <a:latin typeface="Arial" charset="0"/>
                <a:ea typeface="ＭＳ Ｐゴシック" charset="0"/>
              </a:rPr>
              <a:t>”</a:t>
            </a:r>
            <a:r>
              <a:rPr lang="en-US" altLang="ja-JP" sz="2400" dirty="0">
                <a:latin typeface="Times" charset="0"/>
                <a:ea typeface="ＭＳ Ｐゴシック" charset="0"/>
              </a:rPr>
              <a:t>/&gt;</a:t>
            </a:r>
          </a:p>
          <a:p>
            <a:pPr>
              <a:buFontTx/>
              <a:buNone/>
            </a:pPr>
            <a:r>
              <a:rPr lang="en-US" sz="2400" dirty="0">
                <a:latin typeface="Times" charset="0"/>
                <a:ea typeface="ＭＳ Ｐゴシック" charset="0"/>
              </a:rPr>
              <a:t>            &lt;</a:t>
            </a:r>
            <a:r>
              <a:rPr lang="en-US" sz="2400" dirty="0" err="1">
                <a:solidFill>
                  <a:srgbClr val="006600"/>
                </a:solidFill>
                <a:latin typeface="Times" charset="0"/>
                <a:ea typeface="ＭＳ Ｐゴシック" charset="0"/>
              </a:rPr>
              <a:t>xsd:element</a:t>
            </a:r>
            <a:r>
              <a:rPr lang="en-US" sz="2400" dirty="0">
                <a:latin typeface="Times" charset="0"/>
                <a:ea typeface="ＭＳ Ｐゴシック" charset="0"/>
              </a:rPr>
              <a:t> </a:t>
            </a:r>
            <a:r>
              <a:rPr lang="en-US" sz="2400" dirty="0">
                <a:solidFill>
                  <a:srgbClr val="CC3300"/>
                </a:solidFill>
                <a:latin typeface="Times" charset="0"/>
                <a:ea typeface="ＭＳ Ｐゴシック" charset="0"/>
              </a:rPr>
              <a:t>name</a:t>
            </a:r>
            <a:r>
              <a:rPr lang="en-US" sz="2400" dirty="0">
                <a:latin typeface="Times" charset="0"/>
                <a:ea typeface="ＭＳ Ｐゴシック" charset="0"/>
              </a:rPr>
              <a:t>=</a:t>
            </a:r>
            <a:r>
              <a:rPr lang="ja-JP" altLang="en-US" sz="2400" dirty="0">
                <a:latin typeface="Arial" charset="0"/>
                <a:ea typeface="ＭＳ Ｐゴシック" charset="0"/>
              </a:rPr>
              <a:t>“</a:t>
            </a:r>
            <a:r>
              <a:rPr lang="en-US" altLang="ja-JP" sz="2400" dirty="0">
                <a:latin typeface="Times" charset="0"/>
                <a:ea typeface="ＭＳ Ｐゴシック" charset="0"/>
              </a:rPr>
              <a:t>year</a:t>
            </a:r>
            <a:r>
              <a:rPr lang="ja-JP" altLang="en-US" sz="2400" dirty="0">
                <a:latin typeface="Arial" charset="0"/>
                <a:ea typeface="ＭＳ Ｐゴシック" charset="0"/>
              </a:rPr>
              <a:t>”</a:t>
            </a:r>
            <a:r>
              <a:rPr lang="en-US" altLang="ja-JP" sz="2400" dirty="0">
                <a:latin typeface="Times" charset="0"/>
                <a:ea typeface="ＭＳ Ｐゴシック" charset="0"/>
              </a:rPr>
              <a:t>/&gt;</a:t>
            </a:r>
          </a:p>
          <a:p>
            <a:pPr>
              <a:buFontTx/>
              <a:buNone/>
            </a:pPr>
            <a:r>
              <a:rPr lang="en-US" sz="2400" dirty="0">
                <a:latin typeface="Times" charset="0"/>
                <a:ea typeface="ＭＳ Ｐゴシック" charset="0"/>
              </a:rPr>
              <a:t>            &lt;</a:t>
            </a:r>
            <a:r>
              <a:rPr lang="en-US" sz="2400" dirty="0" err="1">
                <a:solidFill>
                  <a:srgbClr val="006600"/>
                </a:solidFill>
                <a:latin typeface="Times" charset="0"/>
                <a:ea typeface="ＭＳ Ｐゴシック" charset="0"/>
              </a:rPr>
              <a:t>xsd</a:t>
            </a:r>
            <a:r>
              <a:rPr lang="en-US" sz="2400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:</a:t>
            </a:r>
            <a:r>
              <a:rPr lang="en-US" sz="2400" dirty="0">
                <a:latin typeface="Times" charset="0"/>
                <a:ea typeface="ＭＳ Ｐゴシック" charset="0"/>
              </a:rPr>
              <a:t> </a:t>
            </a:r>
            <a:r>
              <a:rPr lang="en-US" sz="2400" dirty="0">
                <a:solidFill>
                  <a:srgbClr val="1822CD"/>
                </a:solidFill>
                <a:latin typeface="Times" charset="0"/>
                <a:ea typeface="ＭＳ Ｐゴシック" charset="0"/>
              </a:rPr>
              <a:t>choice</a:t>
            </a:r>
            <a:r>
              <a:rPr lang="en-US" sz="2400" dirty="0">
                <a:latin typeface="Times" charset="0"/>
                <a:ea typeface="ＭＳ Ｐゴシック" charset="0"/>
              </a:rPr>
              <a:t>&gt; &lt; </a:t>
            </a:r>
            <a:r>
              <a:rPr lang="en-US" sz="2400" dirty="0" err="1">
                <a:solidFill>
                  <a:srgbClr val="006600"/>
                </a:solidFill>
                <a:latin typeface="Times" charset="0"/>
                <a:ea typeface="ＭＳ Ｐゴシック" charset="0"/>
              </a:rPr>
              <a:t>xsd:element</a:t>
            </a:r>
            <a:r>
              <a:rPr lang="en-US" sz="2400" dirty="0">
                <a:latin typeface="Times" charset="0"/>
                <a:ea typeface="ＭＳ Ｐゴシック" charset="0"/>
              </a:rPr>
              <a:t> </a:t>
            </a:r>
            <a:r>
              <a:rPr lang="en-US" sz="2400" dirty="0">
                <a:solidFill>
                  <a:srgbClr val="CC3300"/>
                </a:solidFill>
                <a:latin typeface="Times" charset="0"/>
                <a:ea typeface="ＭＳ Ｐゴシック" charset="0"/>
              </a:rPr>
              <a:t>name</a:t>
            </a:r>
            <a:r>
              <a:rPr lang="en-US" sz="2400" dirty="0">
                <a:latin typeface="Times" charset="0"/>
                <a:ea typeface="ＭＳ Ｐゴシック" charset="0"/>
              </a:rPr>
              <a:t>=</a:t>
            </a:r>
            <a:r>
              <a:rPr lang="ja-JP" altLang="en-US" sz="2400" dirty="0">
                <a:latin typeface="Arial" charset="0"/>
                <a:ea typeface="ＭＳ Ｐゴシック" charset="0"/>
              </a:rPr>
              <a:t>“</a:t>
            </a:r>
            <a:r>
              <a:rPr lang="en-US" altLang="ja-JP" sz="2400" dirty="0">
                <a:latin typeface="Times" charset="0"/>
                <a:ea typeface="ＭＳ Ｐゴシック" charset="0"/>
              </a:rPr>
              <a:t>journal</a:t>
            </a:r>
            <a:r>
              <a:rPr lang="ja-JP" altLang="en-US" sz="2400" dirty="0">
                <a:latin typeface="Arial" charset="0"/>
                <a:ea typeface="ＭＳ Ｐゴシック" charset="0"/>
              </a:rPr>
              <a:t>”</a:t>
            </a:r>
            <a:r>
              <a:rPr lang="en-US" altLang="ja-JP" sz="2400" dirty="0">
                <a:latin typeface="Times" charset="0"/>
                <a:ea typeface="ＭＳ Ｐゴシック" charset="0"/>
              </a:rPr>
              <a:t>/&gt;</a:t>
            </a:r>
          </a:p>
          <a:p>
            <a:pPr>
              <a:buFontTx/>
              <a:buNone/>
            </a:pPr>
            <a:r>
              <a:rPr lang="en-US" sz="2400" dirty="0">
                <a:latin typeface="Times" charset="0"/>
                <a:ea typeface="ＭＳ Ｐゴシック" charset="0"/>
              </a:rPr>
              <a:t>                                    &lt;</a:t>
            </a:r>
            <a:r>
              <a:rPr lang="en-US" sz="2400" dirty="0" err="1">
                <a:solidFill>
                  <a:srgbClr val="006600"/>
                </a:solidFill>
                <a:latin typeface="Times" charset="0"/>
                <a:ea typeface="ＭＳ Ｐゴシック" charset="0"/>
              </a:rPr>
              <a:t>xsd:element</a:t>
            </a:r>
            <a:r>
              <a:rPr lang="en-US" sz="2400" dirty="0">
                <a:latin typeface="Times" charset="0"/>
                <a:ea typeface="ＭＳ Ｐゴシック" charset="0"/>
              </a:rPr>
              <a:t> </a:t>
            </a:r>
            <a:r>
              <a:rPr lang="en-US" sz="2400" dirty="0">
                <a:solidFill>
                  <a:srgbClr val="CC3300"/>
                </a:solidFill>
                <a:latin typeface="Times" charset="0"/>
                <a:ea typeface="ＭＳ Ｐゴシック" charset="0"/>
              </a:rPr>
              <a:t>name</a:t>
            </a:r>
            <a:r>
              <a:rPr lang="en-US" sz="2400" dirty="0">
                <a:latin typeface="Times" charset="0"/>
                <a:ea typeface="ＭＳ Ｐゴシック" charset="0"/>
              </a:rPr>
              <a:t>=</a:t>
            </a:r>
            <a:r>
              <a:rPr lang="ja-JP" altLang="en-US" sz="2400" dirty="0">
                <a:latin typeface="Arial" charset="0"/>
                <a:ea typeface="ＭＳ Ｐゴシック" charset="0"/>
              </a:rPr>
              <a:t>“</a:t>
            </a:r>
            <a:r>
              <a:rPr lang="en-US" altLang="ja-JP" sz="2400" dirty="0">
                <a:latin typeface="Times" charset="0"/>
                <a:ea typeface="ＭＳ Ｐゴシック" charset="0"/>
              </a:rPr>
              <a:t>conference</a:t>
            </a:r>
            <a:r>
              <a:rPr lang="ja-JP" altLang="en-US" sz="2400" dirty="0">
                <a:latin typeface="Arial" charset="0"/>
                <a:ea typeface="ＭＳ Ｐゴシック" charset="0"/>
              </a:rPr>
              <a:t>”</a:t>
            </a:r>
            <a:r>
              <a:rPr lang="en-US" altLang="ja-JP" sz="2400" dirty="0">
                <a:latin typeface="Times" charset="0"/>
                <a:ea typeface="ＭＳ Ｐゴシック" charset="0"/>
              </a:rPr>
              <a:t>/&gt;</a:t>
            </a:r>
          </a:p>
          <a:p>
            <a:pPr>
              <a:buFontTx/>
              <a:buNone/>
            </a:pPr>
            <a:r>
              <a:rPr lang="en-US" sz="2400" dirty="0">
                <a:latin typeface="Times" charset="0"/>
                <a:ea typeface="ＭＳ Ｐゴシック" charset="0"/>
              </a:rPr>
              <a:t>            &lt;/</a:t>
            </a:r>
            <a:r>
              <a:rPr lang="en-US" sz="2400" dirty="0" err="1">
                <a:solidFill>
                  <a:srgbClr val="006600"/>
                </a:solidFill>
                <a:latin typeface="Times" charset="0"/>
                <a:ea typeface="ＭＳ Ｐゴシック" charset="0"/>
              </a:rPr>
              <a:t>xsd:choice</a:t>
            </a:r>
            <a:r>
              <a:rPr lang="en-US" sz="2400" dirty="0">
                <a:latin typeface="Times" charset="0"/>
                <a:ea typeface="ＭＳ Ｐゴシック" charset="0"/>
              </a:rPr>
              <a:t>&gt;</a:t>
            </a:r>
          </a:p>
          <a:p>
            <a:pPr>
              <a:buFontTx/>
              <a:buNone/>
            </a:pPr>
            <a:r>
              <a:rPr lang="en-US" sz="2400" dirty="0">
                <a:latin typeface="Times" charset="0"/>
                <a:ea typeface="ＭＳ Ｐゴシック" charset="0"/>
              </a:rPr>
              <a:t>     &lt;/</a:t>
            </a:r>
            <a:r>
              <a:rPr lang="en-US" sz="2400" dirty="0" err="1">
                <a:solidFill>
                  <a:srgbClr val="006600"/>
                </a:solidFill>
                <a:latin typeface="Times" charset="0"/>
                <a:ea typeface="ＭＳ Ｐゴシック" charset="0"/>
              </a:rPr>
              <a:t>xsd:sequence</a:t>
            </a:r>
            <a:r>
              <a:rPr lang="en-US" sz="2400" dirty="0">
                <a:latin typeface="Times" charset="0"/>
                <a:ea typeface="ＭＳ Ｐゴシック" charset="0"/>
              </a:rPr>
              <a:t>&gt;</a:t>
            </a:r>
          </a:p>
          <a:p>
            <a:pPr>
              <a:buFontTx/>
              <a:buNone/>
            </a:pPr>
            <a:r>
              <a:rPr lang="en-US" sz="2400" dirty="0">
                <a:latin typeface="Times" charset="0"/>
                <a:ea typeface="ＭＳ Ｐゴシック" charset="0"/>
              </a:rPr>
              <a:t>&lt;/</a:t>
            </a:r>
            <a:r>
              <a:rPr lang="en-US" sz="2400" dirty="0" err="1">
                <a:solidFill>
                  <a:srgbClr val="006600"/>
                </a:solidFill>
                <a:latin typeface="Times" charset="0"/>
                <a:ea typeface="ＭＳ Ｐゴシック" charset="0"/>
              </a:rPr>
              <a:t>xsd</a:t>
            </a:r>
            <a:r>
              <a:rPr lang="en-US" sz="2400" dirty="0" err="1">
                <a:latin typeface="Times" charset="0"/>
                <a:ea typeface="ＭＳ Ｐゴシック" charset="0"/>
              </a:rPr>
              <a:t>:</a:t>
            </a:r>
            <a:r>
              <a:rPr lang="en-US" sz="2400" dirty="0" err="1">
                <a:solidFill>
                  <a:srgbClr val="006600"/>
                </a:solidFill>
                <a:latin typeface="Times" charset="0"/>
                <a:ea typeface="ＭＳ Ｐゴシック" charset="0"/>
              </a:rPr>
              <a:t>element</a:t>
            </a:r>
            <a:r>
              <a:rPr lang="en-US" sz="2400" dirty="0">
                <a:latin typeface="Times" charset="0"/>
                <a:ea typeface="ＭＳ Ｐゴシック" charset="0"/>
              </a:rPr>
              <a:t>&gt;</a:t>
            </a:r>
          </a:p>
        </p:txBody>
      </p:sp>
      <p:sp>
        <p:nvSpPr>
          <p:cNvPr id="217092" name="Text Box 4"/>
          <p:cNvSpPr txBox="1">
            <a:spLocks noChangeArrowheads="1"/>
          </p:cNvSpPr>
          <p:nvPr/>
        </p:nvSpPr>
        <p:spPr bwMode="auto">
          <a:xfrm>
            <a:off x="-4763" y="684213"/>
            <a:ext cx="8632826" cy="460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b="0" i="1"/>
              <a:t>DTD</a:t>
            </a:r>
            <a:r>
              <a:rPr lang="en-US" b="0"/>
              <a:t>:  &lt;!ELEMENT </a:t>
            </a:r>
            <a:r>
              <a:rPr lang="en-US" b="0">
                <a:solidFill>
                  <a:srgbClr val="006600"/>
                </a:solidFill>
              </a:rPr>
              <a:t>paper</a:t>
            </a:r>
            <a:r>
              <a:rPr lang="en-US" b="0"/>
              <a:t> (</a:t>
            </a:r>
            <a:r>
              <a:rPr lang="en-US" b="0">
                <a:solidFill>
                  <a:srgbClr val="006600"/>
                </a:solidFill>
              </a:rPr>
              <a:t>title</a:t>
            </a:r>
            <a:r>
              <a:rPr lang="en-US" b="0"/>
              <a:t>,</a:t>
            </a:r>
            <a:r>
              <a:rPr lang="en-US" b="0">
                <a:solidFill>
                  <a:srgbClr val="006600"/>
                </a:solidFill>
              </a:rPr>
              <a:t>author</a:t>
            </a:r>
            <a:r>
              <a:rPr lang="en-US" b="0"/>
              <a:t>*,</a:t>
            </a:r>
            <a:r>
              <a:rPr lang="en-US" b="0">
                <a:solidFill>
                  <a:srgbClr val="006600"/>
                </a:solidFill>
              </a:rPr>
              <a:t>year</a:t>
            </a:r>
            <a:r>
              <a:rPr lang="en-US" b="0"/>
              <a:t>, (</a:t>
            </a:r>
            <a:r>
              <a:rPr lang="en-US" b="0">
                <a:solidFill>
                  <a:srgbClr val="006600"/>
                </a:solidFill>
              </a:rPr>
              <a:t>journal</a:t>
            </a:r>
            <a:r>
              <a:rPr lang="en-US" b="0"/>
              <a:t>|</a:t>
            </a:r>
            <a:r>
              <a:rPr lang="en-US" b="0">
                <a:solidFill>
                  <a:srgbClr val="006600"/>
                </a:solidFill>
              </a:rPr>
              <a:t>conference</a:t>
            </a:r>
            <a:r>
              <a:rPr lang="en-US" b="0"/>
              <a:t>))&gt;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2279650" y="1295400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i="1">
                <a:solidFill>
                  <a:schemeClr val="accent2"/>
                </a:solidFill>
              </a:rPr>
              <a:t>becomes</a:t>
            </a:r>
            <a:endParaRPr lang="en-US" i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/>
            <a:r>
              <a:rPr lang="en-US" sz="4000">
                <a:solidFill>
                  <a:schemeClr val="accent2"/>
                </a:solidFill>
                <a:latin typeface="Times" charset="0"/>
                <a:ea typeface="ＭＳ Ｐゴシック" charset="0"/>
              </a:rPr>
              <a:t>Querying XML Documents</a:t>
            </a: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Times" charset="0"/>
                <a:ea typeface="ＭＳ Ｐゴシック" charset="0"/>
              </a:rPr>
              <a:t>(based on notes by D.Suciu/UofW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>
                <a:solidFill>
                  <a:srgbClr val="FF0000"/>
                </a:solidFill>
                <a:latin typeface="Times" charset="0"/>
                <a:ea typeface="ＭＳ Ｐゴシック" charset="0"/>
              </a:rPr>
              <a:t>XPath</a:t>
            </a: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763000" cy="4495800"/>
          </a:xfrm>
        </p:spPr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  <a:latin typeface="Times" charset="0"/>
                <a:ea typeface="ＭＳ Ｐゴシック" charset="0"/>
                <a:hlinkClick r:id="rId3"/>
              </a:rPr>
              <a:t>description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Times" charset="0"/>
                <a:ea typeface="ＭＳ Ｐゴシック" charset="0"/>
                <a:hlinkClick r:id="rId3"/>
              </a:rPr>
              <a:t>http</a:t>
            </a:r>
            <a:r>
              <a:rPr lang="en-US" dirty="0">
                <a:solidFill>
                  <a:srgbClr val="0000FF"/>
                </a:solidFill>
                <a:latin typeface="Times" charset="0"/>
                <a:ea typeface="ＭＳ Ｐゴシック" charset="0"/>
                <a:hlinkClick r:id="rId3"/>
              </a:rPr>
              <a:t>://www.w3.org/TR/xpath</a:t>
            </a:r>
            <a:r>
              <a:rPr lang="en-US" dirty="0" smtClean="0">
                <a:solidFill>
                  <a:srgbClr val="0000FF"/>
                </a:solidFill>
                <a:latin typeface="Times" charset="0"/>
                <a:ea typeface="ＭＳ Ｐゴシック" charset="0"/>
                <a:hlinkClick r:id="rId3"/>
              </a:rPr>
              <a:t>/</a:t>
            </a:r>
            <a:endParaRPr lang="en-US" dirty="0" smtClean="0">
              <a:solidFill>
                <a:srgbClr val="0000FF"/>
              </a:solidFill>
              <a:latin typeface="Times" charset="0"/>
              <a:ea typeface="ＭＳ Ｐゴシック" charset="0"/>
            </a:endParaRPr>
          </a:p>
          <a:p>
            <a:r>
              <a:rPr lang="en-US" b="1" i="1" dirty="0" smtClean="0">
                <a:solidFill>
                  <a:srgbClr val="FF0000"/>
                </a:solidFill>
                <a:latin typeface="Times" charset="0"/>
                <a:ea typeface="ＭＳ Ｐゴシック" charset="0"/>
                <a:hlinkClick r:id="rId4"/>
              </a:rPr>
              <a:t>on-line interpreter of Xpath commands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Times" charset="0"/>
                <a:ea typeface="ＭＳ Ｐゴシック" charset="0"/>
                <a:hlinkClick r:id="rId4"/>
              </a:rPr>
              <a:t>https</a:t>
            </a:r>
            <a:r>
              <a:rPr lang="en-US" dirty="0">
                <a:solidFill>
                  <a:srgbClr val="0000FF"/>
                </a:solidFill>
                <a:latin typeface="Times" charset="0"/>
                <a:ea typeface="ＭＳ Ｐゴシック" charset="0"/>
                <a:hlinkClick r:id="rId4"/>
              </a:rPr>
              <a:t>://www.freeformatter.com/xpath-tester.html#ad-</a:t>
            </a:r>
            <a:r>
              <a:rPr lang="en-US" dirty="0" smtClean="0">
                <a:solidFill>
                  <a:srgbClr val="0000FF"/>
                </a:solidFill>
                <a:latin typeface="Times" charset="0"/>
                <a:ea typeface="ＭＳ Ｐゴシック" charset="0"/>
                <a:hlinkClick r:id="rId4"/>
              </a:rPr>
              <a:t>output</a:t>
            </a:r>
            <a:r>
              <a:rPr lang="en-US" dirty="0" smtClean="0">
                <a:solidFill>
                  <a:srgbClr val="0000FF"/>
                </a:solidFill>
                <a:latin typeface="Times" charset="0"/>
                <a:ea typeface="ＭＳ Ｐゴシック" charset="0"/>
              </a:rPr>
              <a:t> </a:t>
            </a:r>
            <a:endParaRPr lang="en-US" dirty="0">
              <a:solidFill>
                <a:srgbClr val="0000FF"/>
              </a:solidFill>
              <a:latin typeface="Times" charset="0"/>
              <a:ea typeface="ＭＳ Ｐゴシック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" charset="0"/>
                <a:ea typeface="ＭＳ Ｐゴシック" charset="0"/>
              </a:rPr>
              <a:t>Example doc for XPath Queries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990600"/>
            <a:ext cx="8667750" cy="5340350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000" dirty="0">
                <a:latin typeface="Times" charset="0"/>
                <a:ea typeface="ＭＳ Ｐゴシック" charset="0"/>
                <a:cs typeface="Arial" charset="0"/>
              </a:rPr>
              <a:t>&lt;</a:t>
            </a:r>
            <a:r>
              <a:rPr lang="en-US" sz="2000" dirty="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bib</a:t>
            </a:r>
            <a:r>
              <a:rPr lang="en-US" sz="2000" dirty="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</a:t>
            </a:r>
            <a:r>
              <a:rPr lang="en-US" sz="2000" dirty="0">
                <a:latin typeface="Times" charset="0"/>
                <a:ea typeface="ＭＳ Ｐゴシック" charset="0"/>
              </a:rPr>
              <a:t/>
            </a:r>
            <a:br>
              <a:rPr lang="en-US" sz="2000" dirty="0">
                <a:latin typeface="Times" charset="0"/>
                <a:ea typeface="ＭＳ Ｐゴシック" charset="0"/>
              </a:rPr>
            </a:br>
            <a:r>
              <a:rPr lang="en-US" sz="2000" dirty="0">
                <a:latin typeface="Times" charset="0"/>
                <a:ea typeface="ＭＳ Ｐゴシック" charset="0"/>
                <a:cs typeface="Arial" charset="0"/>
              </a:rPr>
              <a:t>&lt;</a:t>
            </a:r>
            <a:r>
              <a:rPr lang="en-US" sz="2000" dirty="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book</a:t>
            </a:r>
            <a:r>
              <a:rPr lang="en-US" sz="2000" dirty="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  &lt;</a:t>
            </a:r>
            <a:r>
              <a:rPr lang="en-US" sz="2000" dirty="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publisher</a:t>
            </a:r>
            <a:r>
              <a:rPr lang="en-US" sz="2000" dirty="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 Addison-Wesley &lt;/</a:t>
            </a:r>
            <a:r>
              <a:rPr lang="en-US" sz="2000" dirty="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publisher</a:t>
            </a:r>
            <a:r>
              <a:rPr lang="en-US" sz="2000" dirty="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</a:t>
            </a:r>
            <a:r>
              <a:rPr lang="en-US" sz="2000" dirty="0">
                <a:latin typeface="Times" charset="0"/>
                <a:ea typeface="ＭＳ Ｐゴシック" charset="0"/>
              </a:rPr>
              <a:t/>
            </a:r>
            <a:br>
              <a:rPr lang="en-US" sz="2000" dirty="0">
                <a:latin typeface="Times" charset="0"/>
                <a:ea typeface="ＭＳ Ｐゴシック" charset="0"/>
              </a:rPr>
            </a:br>
            <a:r>
              <a:rPr lang="en-US" sz="2000" dirty="0">
                <a:latin typeface="Times" charset="0"/>
                <a:ea typeface="ＭＳ Ｐゴシック" charset="0"/>
                <a:cs typeface="Arial" charset="0"/>
              </a:rPr>
              <a:t>              &lt;</a:t>
            </a:r>
            <a:r>
              <a:rPr lang="en-US" sz="2000" dirty="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author</a:t>
            </a:r>
            <a:r>
              <a:rPr lang="en-US" sz="2000" dirty="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 Serge </a:t>
            </a:r>
            <a:r>
              <a:rPr lang="en-US" sz="2000" dirty="0" err="1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Abiteboul</a:t>
            </a:r>
            <a:r>
              <a:rPr lang="en-US" sz="2000" dirty="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 &lt;/</a:t>
            </a:r>
            <a:r>
              <a:rPr lang="en-US" sz="2000" dirty="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author</a:t>
            </a:r>
            <a:r>
              <a:rPr lang="en-US" sz="2000" dirty="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</a:t>
            </a:r>
            <a:r>
              <a:rPr lang="en-US" sz="2000" dirty="0">
                <a:latin typeface="Times" charset="0"/>
                <a:ea typeface="ＭＳ Ｐゴシック" charset="0"/>
              </a:rPr>
              <a:t/>
            </a:r>
            <a:br>
              <a:rPr lang="en-US" sz="2000" dirty="0">
                <a:latin typeface="Times" charset="0"/>
                <a:ea typeface="ＭＳ Ｐゴシック" charset="0"/>
              </a:rPr>
            </a:br>
            <a:r>
              <a:rPr lang="en-US" sz="2000" dirty="0">
                <a:latin typeface="Times" charset="0"/>
                <a:ea typeface="ＭＳ Ｐゴシック" charset="0"/>
                <a:cs typeface="Arial" charset="0"/>
              </a:rPr>
              <a:t>              &lt;</a:t>
            </a:r>
            <a:r>
              <a:rPr lang="en-US" sz="2000" dirty="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author</a:t>
            </a:r>
            <a:r>
              <a:rPr lang="en-US" sz="2000" dirty="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 &lt;</a:t>
            </a:r>
            <a:r>
              <a:rPr lang="en-US" sz="2000" dirty="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first-name</a:t>
            </a:r>
            <a:r>
              <a:rPr lang="en-US" sz="2000" dirty="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 Rick &lt;/</a:t>
            </a:r>
            <a:r>
              <a:rPr lang="en-US" sz="2000" dirty="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first-name</a:t>
            </a:r>
            <a:r>
              <a:rPr lang="en-US" sz="2000" dirty="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</a:t>
            </a:r>
            <a:r>
              <a:rPr lang="en-US" sz="2000" dirty="0">
                <a:latin typeface="Times" charset="0"/>
                <a:ea typeface="ＭＳ Ｐゴシック" charset="0"/>
              </a:rPr>
              <a:t/>
            </a:r>
            <a:br>
              <a:rPr lang="en-US" sz="2000" dirty="0">
                <a:latin typeface="Times" charset="0"/>
                <a:ea typeface="ＭＳ Ｐゴシック" charset="0"/>
              </a:rPr>
            </a:br>
            <a:r>
              <a:rPr lang="en-US" sz="2000" dirty="0">
                <a:latin typeface="Times" charset="0"/>
                <a:ea typeface="ＭＳ Ｐゴシック" charset="0"/>
                <a:cs typeface="Arial" charset="0"/>
              </a:rPr>
              <a:t>                              &lt;</a:t>
            </a:r>
            <a:r>
              <a:rPr lang="en-US" sz="2000" dirty="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last-name</a:t>
            </a:r>
            <a:r>
              <a:rPr lang="en-US" sz="2000" dirty="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 Hull &lt;/</a:t>
            </a:r>
            <a:r>
              <a:rPr lang="en-US" sz="2000" dirty="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last-name</a:t>
            </a:r>
            <a:r>
              <a:rPr lang="en-US" sz="2000" dirty="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</a:t>
            </a:r>
            <a:r>
              <a:rPr lang="en-US" sz="2000" dirty="0">
                <a:latin typeface="Times" charset="0"/>
                <a:ea typeface="ＭＳ Ｐゴシック" charset="0"/>
              </a:rPr>
              <a:t/>
            </a:r>
            <a:br>
              <a:rPr lang="en-US" sz="2000" dirty="0">
                <a:latin typeface="Times" charset="0"/>
                <a:ea typeface="ＭＳ Ｐゴシック" charset="0"/>
              </a:rPr>
            </a:br>
            <a:r>
              <a:rPr lang="en-US" sz="2000" dirty="0">
                <a:latin typeface="Times" charset="0"/>
                <a:ea typeface="ＭＳ Ｐゴシック" charset="0"/>
                <a:cs typeface="Arial" charset="0"/>
              </a:rPr>
              <a:t>              &lt;/</a:t>
            </a:r>
            <a:r>
              <a:rPr lang="en-US" sz="2000" dirty="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author</a:t>
            </a:r>
            <a:r>
              <a:rPr lang="en-US" sz="2000" dirty="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</a:t>
            </a:r>
            <a:r>
              <a:rPr lang="en-US" sz="2000" dirty="0">
                <a:latin typeface="Times" charset="0"/>
                <a:ea typeface="ＭＳ Ｐゴシック" charset="0"/>
              </a:rPr>
              <a:t/>
            </a:r>
            <a:br>
              <a:rPr lang="en-US" sz="2000" dirty="0">
                <a:latin typeface="Times" charset="0"/>
                <a:ea typeface="ＭＳ Ｐゴシック" charset="0"/>
              </a:rPr>
            </a:br>
            <a:r>
              <a:rPr lang="en-US" sz="2000" dirty="0">
                <a:latin typeface="Times" charset="0"/>
                <a:ea typeface="ＭＳ Ｐゴシック" charset="0"/>
                <a:cs typeface="Arial" charset="0"/>
              </a:rPr>
              <a:t>              &lt;</a:t>
            </a:r>
            <a:r>
              <a:rPr lang="en-US" sz="2000" dirty="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author</a:t>
            </a:r>
            <a:r>
              <a:rPr lang="en-US" sz="2000" dirty="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 Victor </a:t>
            </a:r>
            <a:r>
              <a:rPr lang="en-US" sz="2000" dirty="0" err="1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Vianu</a:t>
            </a:r>
            <a:r>
              <a:rPr lang="en-US" sz="2000" dirty="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 &lt;/</a:t>
            </a:r>
            <a:r>
              <a:rPr lang="en-US" sz="2000" dirty="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author</a:t>
            </a:r>
            <a:r>
              <a:rPr lang="en-US" sz="2000" dirty="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</a:t>
            </a:r>
            <a:r>
              <a:rPr lang="en-US" sz="2000" dirty="0">
                <a:latin typeface="Times" charset="0"/>
                <a:ea typeface="ＭＳ Ｐゴシック" charset="0"/>
              </a:rPr>
              <a:t/>
            </a:r>
            <a:br>
              <a:rPr lang="en-US" sz="2000" dirty="0">
                <a:latin typeface="Times" charset="0"/>
                <a:ea typeface="ＭＳ Ｐゴシック" charset="0"/>
              </a:rPr>
            </a:br>
            <a:r>
              <a:rPr lang="en-US" sz="2000" dirty="0">
                <a:latin typeface="Times" charset="0"/>
                <a:ea typeface="ＭＳ Ｐゴシック" charset="0"/>
                <a:cs typeface="Arial" charset="0"/>
              </a:rPr>
              <a:t>              &lt;</a:t>
            </a:r>
            <a:r>
              <a:rPr lang="en-US" sz="2000" dirty="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title</a:t>
            </a:r>
            <a:r>
              <a:rPr lang="en-US" sz="2000" dirty="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 Foundations of Databases &lt;/</a:t>
            </a:r>
            <a:r>
              <a:rPr lang="en-US" sz="2000" dirty="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title</a:t>
            </a:r>
            <a:r>
              <a:rPr lang="en-US" sz="2000" dirty="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</a:t>
            </a:r>
            <a:r>
              <a:rPr lang="en-US" sz="2000" dirty="0">
                <a:latin typeface="Times" charset="0"/>
                <a:ea typeface="ＭＳ Ｐゴシック" charset="0"/>
              </a:rPr>
              <a:t/>
            </a:r>
            <a:br>
              <a:rPr lang="en-US" sz="2000" dirty="0">
                <a:latin typeface="Times" charset="0"/>
                <a:ea typeface="ＭＳ Ｐゴシック" charset="0"/>
              </a:rPr>
            </a:br>
            <a:r>
              <a:rPr lang="en-US" sz="2000" dirty="0">
                <a:latin typeface="Times" charset="0"/>
                <a:ea typeface="ＭＳ Ｐゴシック" charset="0"/>
                <a:cs typeface="Arial" charset="0"/>
              </a:rPr>
              <a:t>              &lt;</a:t>
            </a:r>
            <a:r>
              <a:rPr lang="en-US" sz="2000" dirty="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year</a:t>
            </a:r>
            <a:r>
              <a:rPr lang="en-US" sz="2000" dirty="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 1995 &lt;/</a:t>
            </a:r>
            <a:r>
              <a:rPr lang="en-US" sz="2000" dirty="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year</a:t>
            </a:r>
            <a:r>
              <a:rPr lang="en-US" sz="2000" dirty="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</a:t>
            </a:r>
            <a:r>
              <a:rPr lang="en-US" sz="2000" dirty="0">
                <a:latin typeface="Times" charset="0"/>
                <a:ea typeface="ＭＳ Ｐゴシック" charset="0"/>
              </a:rPr>
              <a:t/>
            </a:r>
            <a:br>
              <a:rPr lang="en-US" sz="2000" dirty="0">
                <a:latin typeface="Times" charset="0"/>
                <a:ea typeface="ＭＳ Ｐゴシック" charset="0"/>
              </a:rPr>
            </a:br>
            <a:r>
              <a:rPr lang="en-US" sz="2000" dirty="0">
                <a:latin typeface="Times" charset="0"/>
                <a:ea typeface="ＭＳ Ｐゴシック" charset="0"/>
                <a:cs typeface="Arial" charset="0"/>
              </a:rPr>
              <a:t>&lt;/</a:t>
            </a:r>
            <a:r>
              <a:rPr lang="en-US" sz="2000" dirty="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book</a:t>
            </a:r>
            <a:r>
              <a:rPr lang="en-US" sz="2000" dirty="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</a:t>
            </a:r>
            <a:r>
              <a:rPr lang="en-US" sz="2000" dirty="0">
                <a:latin typeface="Times" charset="0"/>
                <a:ea typeface="ＭＳ Ｐゴシック" charset="0"/>
              </a:rPr>
              <a:t/>
            </a:r>
            <a:br>
              <a:rPr lang="en-US" sz="2000" dirty="0">
                <a:latin typeface="Times" charset="0"/>
                <a:ea typeface="ＭＳ Ｐゴシック" charset="0"/>
              </a:rPr>
            </a:br>
            <a:r>
              <a:rPr lang="en-US" sz="2000" dirty="0">
                <a:latin typeface="Times" charset="0"/>
                <a:ea typeface="ＭＳ Ｐゴシック" charset="0"/>
                <a:cs typeface="Arial" charset="0"/>
              </a:rPr>
              <a:t>&lt;</a:t>
            </a:r>
            <a:r>
              <a:rPr lang="en-US" sz="2000" dirty="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book</a:t>
            </a:r>
            <a:r>
              <a:rPr lang="en-US" sz="2000" dirty="0">
                <a:solidFill>
                  <a:srgbClr val="009900"/>
                </a:solidFill>
                <a:latin typeface="Times" charset="0"/>
                <a:ea typeface="ＭＳ Ｐゴシック" charset="0"/>
                <a:cs typeface="Arial" charset="0"/>
              </a:rPr>
              <a:t> </a:t>
            </a:r>
            <a:r>
              <a:rPr lang="en-US" sz="2000" dirty="0">
                <a:solidFill>
                  <a:srgbClr val="CC3300"/>
                </a:solidFill>
                <a:latin typeface="Times" charset="0"/>
                <a:ea typeface="ＭＳ Ｐゴシック" charset="0"/>
                <a:cs typeface="Arial" charset="0"/>
              </a:rPr>
              <a:t>price</a:t>
            </a:r>
            <a:r>
              <a:rPr lang="en-US" sz="2000" dirty="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=</a:t>
            </a:r>
            <a:r>
              <a:rPr lang="ja-JP" altLang="en-US" sz="20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“</a:t>
            </a:r>
            <a:r>
              <a:rPr lang="en-US" altLang="ja-JP" sz="2000" dirty="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55</a:t>
            </a:r>
            <a:r>
              <a:rPr lang="ja-JP" altLang="en-US" sz="20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”</a:t>
            </a:r>
            <a:r>
              <a:rPr lang="en-US" altLang="ja-JP" sz="2000" dirty="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</a:t>
            </a:r>
            <a:r>
              <a:rPr lang="en-US" altLang="ja-JP" sz="2000" dirty="0">
                <a:latin typeface="Times" charset="0"/>
                <a:ea typeface="ＭＳ Ｐゴシック" charset="0"/>
              </a:rPr>
              <a:t/>
            </a:r>
            <a:br>
              <a:rPr lang="en-US" altLang="ja-JP" sz="2000" dirty="0">
                <a:latin typeface="Times" charset="0"/>
                <a:ea typeface="ＭＳ Ｐゴシック" charset="0"/>
              </a:rPr>
            </a:br>
            <a:r>
              <a:rPr lang="en-US" altLang="ja-JP" sz="2000" dirty="0">
                <a:latin typeface="Times" charset="0"/>
                <a:ea typeface="ＭＳ Ｐゴシック" charset="0"/>
                <a:cs typeface="Arial" charset="0"/>
              </a:rPr>
              <a:t>             &lt;</a:t>
            </a:r>
            <a:r>
              <a:rPr lang="en-US" altLang="ja-JP" sz="2000" dirty="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publisher</a:t>
            </a:r>
            <a:r>
              <a:rPr lang="en-US" altLang="ja-JP" sz="2000" dirty="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 Freeman &lt;/</a:t>
            </a:r>
            <a:r>
              <a:rPr lang="en-US" altLang="ja-JP" sz="2000" dirty="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publisher</a:t>
            </a:r>
            <a:r>
              <a:rPr lang="en-US" altLang="ja-JP" sz="2000" dirty="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</a:t>
            </a:r>
            <a:r>
              <a:rPr lang="en-US" altLang="ja-JP" sz="2000" dirty="0">
                <a:latin typeface="Times" charset="0"/>
                <a:ea typeface="ＭＳ Ｐゴシック" charset="0"/>
              </a:rPr>
              <a:t/>
            </a:r>
            <a:br>
              <a:rPr lang="en-US" altLang="ja-JP" sz="2000" dirty="0">
                <a:latin typeface="Times" charset="0"/>
                <a:ea typeface="ＭＳ Ｐゴシック" charset="0"/>
              </a:rPr>
            </a:br>
            <a:r>
              <a:rPr lang="en-US" altLang="ja-JP" sz="2000" dirty="0">
                <a:latin typeface="Times" charset="0"/>
                <a:ea typeface="ＭＳ Ｐゴシック" charset="0"/>
                <a:cs typeface="Arial" charset="0"/>
              </a:rPr>
              <a:t>              &lt;</a:t>
            </a:r>
            <a:r>
              <a:rPr lang="en-US" altLang="ja-JP" sz="2000" dirty="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author</a:t>
            </a:r>
            <a:r>
              <a:rPr lang="en-US" altLang="ja-JP" sz="2000" dirty="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 Jeffrey D. Ullman &lt;/</a:t>
            </a:r>
            <a:r>
              <a:rPr lang="en-US" altLang="ja-JP" sz="2000" dirty="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author</a:t>
            </a:r>
            <a:r>
              <a:rPr lang="en-US" altLang="ja-JP" sz="2000" dirty="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</a:t>
            </a:r>
            <a:r>
              <a:rPr lang="en-US" altLang="ja-JP" sz="2000" dirty="0">
                <a:latin typeface="Times" charset="0"/>
                <a:ea typeface="ＭＳ Ｐゴシック" charset="0"/>
              </a:rPr>
              <a:t/>
            </a:r>
            <a:br>
              <a:rPr lang="en-US" altLang="ja-JP" sz="2000" dirty="0">
                <a:latin typeface="Times" charset="0"/>
                <a:ea typeface="ＭＳ Ｐゴシック" charset="0"/>
              </a:rPr>
            </a:br>
            <a:r>
              <a:rPr lang="en-US" altLang="ja-JP" sz="2000" dirty="0">
                <a:latin typeface="Times" charset="0"/>
                <a:ea typeface="ＭＳ Ｐゴシック" charset="0"/>
                <a:cs typeface="Arial" charset="0"/>
              </a:rPr>
              <a:t>              &lt;</a:t>
            </a:r>
            <a:r>
              <a:rPr lang="en-US" altLang="ja-JP" sz="2000" dirty="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title</a:t>
            </a:r>
            <a:r>
              <a:rPr lang="en-US" altLang="ja-JP" sz="2000" dirty="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 Principles of Database and Knowledge Base Systems</a:t>
            </a:r>
            <a:r>
              <a:rPr lang="en-US" altLang="ja-JP" sz="2000" dirty="0">
                <a:latin typeface="Times" charset="0"/>
                <a:ea typeface="ＭＳ Ｐゴシック" charset="0"/>
                <a:cs typeface="Arial" charset="0"/>
              </a:rPr>
              <a:t> &lt;/</a:t>
            </a:r>
            <a:r>
              <a:rPr lang="en-US" altLang="ja-JP" sz="2000" dirty="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title</a:t>
            </a:r>
            <a:r>
              <a:rPr lang="en-US" altLang="ja-JP" sz="2000" dirty="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</a:t>
            </a:r>
            <a:r>
              <a:rPr lang="en-US" altLang="ja-JP" sz="2000" dirty="0">
                <a:latin typeface="Times" charset="0"/>
                <a:ea typeface="ＭＳ Ｐゴシック" charset="0"/>
              </a:rPr>
              <a:t/>
            </a:r>
            <a:br>
              <a:rPr lang="en-US" altLang="ja-JP" sz="2000" dirty="0">
                <a:latin typeface="Times" charset="0"/>
                <a:ea typeface="ＭＳ Ｐゴシック" charset="0"/>
              </a:rPr>
            </a:br>
            <a:r>
              <a:rPr lang="en-US" altLang="ja-JP" sz="2000" dirty="0">
                <a:latin typeface="Times" charset="0"/>
                <a:ea typeface="ＭＳ Ｐゴシック" charset="0"/>
                <a:cs typeface="Arial" charset="0"/>
              </a:rPr>
              <a:t>              &lt;</a:t>
            </a:r>
            <a:r>
              <a:rPr lang="en-US" altLang="ja-JP" sz="2000" dirty="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year</a:t>
            </a:r>
            <a:r>
              <a:rPr lang="en-US" altLang="ja-JP" sz="2000" dirty="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 1998 &lt;/</a:t>
            </a:r>
            <a:r>
              <a:rPr lang="en-US" altLang="ja-JP" sz="2000" dirty="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year</a:t>
            </a:r>
            <a:r>
              <a:rPr lang="en-US" altLang="ja-JP" sz="2000" dirty="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</a:t>
            </a:r>
            <a:r>
              <a:rPr lang="en-US" altLang="ja-JP" sz="2000" dirty="0">
                <a:latin typeface="Times" charset="0"/>
                <a:ea typeface="ＭＳ Ｐゴシック" charset="0"/>
              </a:rPr>
              <a:t/>
            </a:r>
            <a:br>
              <a:rPr lang="en-US" altLang="ja-JP" sz="2000" dirty="0">
                <a:latin typeface="Times" charset="0"/>
                <a:ea typeface="ＭＳ Ｐゴシック" charset="0"/>
              </a:rPr>
            </a:br>
            <a:r>
              <a:rPr lang="en-US" altLang="ja-JP" sz="2000" dirty="0">
                <a:latin typeface="Times" charset="0"/>
                <a:ea typeface="ＭＳ Ｐゴシック" charset="0"/>
                <a:cs typeface="Arial" charset="0"/>
              </a:rPr>
              <a:t>&lt;/</a:t>
            </a:r>
            <a:r>
              <a:rPr lang="en-US" altLang="ja-JP" sz="2000" dirty="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book</a:t>
            </a:r>
            <a:r>
              <a:rPr lang="en-US" altLang="ja-JP" sz="2000" dirty="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</a:t>
            </a:r>
            <a:endParaRPr lang="en-US" altLang="ja-JP" sz="2000" dirty="0">
              <a:latin typeface="Times" charset="0"/>
              <a:ea typeface="ＭＳ Ｐゴシック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Times" charset="0"/>
                <a:ea typeface="ＭＳ Ｐゴシック" charset="0"/>
                <a:cs typeface="Arial" charset="0"/>
              </a:rPr>
              <a:t>&lt;/</a:t>
            </a:r>
            <a:r>
              <a:rPr lang="en-US" sz="2000" dirty="0">
                <a:solidFill>
                  <a:srgbClr val="006600"/>
                </a:solidFill>
                <a:latin typeface="Times" charset="0"/>
                <a:ea typeface="ＭＳ Ｐゴシック" charset="0"/>
                <a:cs typeface="Arial" charset="0"/>
              </a:rPr>
              <a:t>bib</a:t>
            </a:r>
            <a:r>
              <a:rPr lang="en-US" sz="2000" dirty="0">
                <a:solidFill>
                  <a:srgbClr val="000000"/>
                </a:solidFill>
                <a:latin typeface="Times" charset="0"/>
                <a:ea typeface="ＭＳ Ｐゴシック" charset="0"/>
                <a:cs typeface="Arial" charset="0"/>
              </a:rPr>
              <a:t>&gt;</a:t>
            </a:r>
            <a:endParaRPr lang="en-US" sz="2000" dirty="0">
              <a:latin typeface="Time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charset="0"/>
                <a:ea typeface="ＭＳ Ｐゴシック" charset="0"/>
              </a:rPr>
              <a:t>Corresponding tree for </a:t>
            </a:r>
            <a:r>
              <a:rPr lang="en-US" dirty="0" err="1">
                <a:latin typeface="Times" charset="0"/>
                <a:ea typeface="ＭＳ Ｐゴシック" charset="0"/>
              </a:rPr>
              <a:t>XPath</a:t>
            </a:r>
            <a:r>
              <a:rPr lang="en-US" dirty="0">
                <a:latin typeface="Times" charset="0"/>
                <a:ea typeface="ＭＳ Ｐゴシック" charset="0"/>
              </a:rPr>
              <a:t> </a:t>
            </a:r>
            <a:r>
              <a:rPr lang="en-US" sz="2800" b="0" dirty="0" smtClean="0">
                <a:latin typeface="Times" charset="0"/>
                <a:ea typeface="ＭＳ Ｐゴシック" charset="0"/>
              </a:rPr>
              <a:t>(add a blank root node so every element is below a node – like a Linux file system)</a:t>
            </a:r>
            <a:endParaRPr lang="en-US" sz="2400" dirty="0">
              <a:latin typeface="Times" charset="0"/>
              <a:ea typeface="ＭＳ Ｐゴシック" charset="0"/>
            </a:endParaRPr>
          </a:p>
        </p:txBody>
      </p:sp>
      <p:sp>
        <p:nvSpPr>
          <p:cNvPr id="73732" name="Oval 6"/>
          <p:cNvSpPr>
            <a:spLocks noChangeAspect="1" noChangeArrowheads="1"/>
          </p:cNvSpPr>
          <p:nvPr/>
        </p:nvSpPr>
        <p:spPr bwMode="auto">
          <a:xfrm>
            <a:off x="2667000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 b="0">
                <a:solidFill>
                  <a:srgbClr val="006600"/>
                </a:solidFill>
              </a:rPr>
              <a:t>book</a:t>
            </a:r>
          </a:p>
        </p:txBody>
      </p:sp>
      <p:sp>
        <p:nvSpPr>
          <p:cNvPr id="73733" name="Oval 7"/>
          <p:cNvSpPr>
            <a:spLocks noChangeAspect="1" noChangeArrowheads="1"/>
          </p:cNvSpPr>
          <p:nvPr/>
        </p:nvSpPr>
        <p:spPr bwMode="auto">
          <a:xfrm>
            <a:off x="62484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 b="0">
                <a:solidFill>
                  <a:srgbClr val="006600"/>
                </a:solidFill>
              </a:rPr>
              <a:t>book</a:t>
            </a:r>
          </a:p>
        </p:txBody>
      </p:sp>
      <p:sp>
        <p:nvSpPr>
          <p:cNvPr id="73734" name="Oval 8"/>
          <p:cNvSpPr>
            <a:spLocks noChangeAspect="1" noChangeArrowheads="1"/>
          </p:cNvSpPr>
          <p:nvPr/>
        </p:nvSpPr>
        <p:spPr bwMode="auto">
          <a:xfrm>
            <a:off x="1752600" y="4495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 b="0">
                <a:solidFill>
                  <a:srgbClr val="006600"/>
                </a:solidFill>
              </a:rPr>
              <a:t>publisher</a:t>
            </a:r>
          </a:p>
        </p:txBody>
      </p:sp>
      <p:sp>
        <p:nvSpPr>
          <p:cNvPr id="73735" name="Oval 9"/>
          <p:cNvSpPr>
            <a:spLocks noChangeAspect="1" noChangeArrowheads="1"/>
          </p:cNvSpPr>
          <p:nvPr/>
        </p:nvSpPr>
        <p:spPr bwMode="auto">
          <a:xfrm>
            <a:off x="3048000" y="4495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 b="0">
                <a:solidFill>
                  <a:srgbClr val="006600"/>
                </a:solidFill>
              </a:rPr>
              <a:t>author</a:t>
            </a:r>
          </a:p>
        </p:txBody>
      </p:sp>
      <p:sp>
        <p:nvSpPr>
          <p:cNvPr id="236555" name="Line 11"/>
          <p:cNvSpPr>
            <a:spLocks noChangeShapeType="1"/>
          </p:cNvSpPr>
          <p:nvPr/>
        </p:nvSpPr>
        <p:spPr bwMode="auto">
          <a:xfrm flipH="1">
            <a:off x="3200400" y="30480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556" name="Line 12"/>
          <p:cNvSpPr>
            <a:spLocks noChangeShapeType="1"/>
          </p:cNvSpPr>
          <p:nvPr/>
        </p:nvSpPr>
        <p:spPr bwMode="auto">
          <a:xfrm>
            <a:off x="4419600" y="3048000"/>
            <a:ext cx="1905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557" name="Line 13"/>
          <p:cNvSpPr>
            <a:spLocks noChangeShapeType="1"/>
          </p:cNvSpPr>
          <p:nvPr/>
        </p:nvSpPr>
        <p:spPr bwMode="auto">
          <a:xfrm flipH="1">
            <a:off x="2209800" y="40386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558" name="Line 14"/>
          <p:cNvSpPr>
            <a:spLocks noChangeShapeType="1"/>
          </p:cNvSpPr>
          <p:nvPr/>
        </p:nvSpPr>
        <p:spPr bwMode="auto">
          <a:xfrm>
            <a:off x="3200400" y="40386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559" name="Line 15"/>
          <p:cNvSpPr>
            <a:spLocks noChangeShapeType="1"/>
          </p:cNvSpPr>
          <p:nvPr/>
        </p:nvSpPr>
        <p:spPr bwMode="auto">
          <a:xfrm>
            <a:off x="1981200" y="5105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560" name="Line 16"/>
          <p:cNvSpPr>
            <a:spLocks noChangeShapeType="1"/>
          </p:cNvSpPr>
          <p:nvPr/>
        </p:nvSpPr>
        <p:spPr bwMode="auto">
          <a:xfrm>
            <a:off x="3352800" y="5105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43" name="Text Box 17"/>
          <p:cNvSpPr txBox="1">
            <a:spLocks noChangeArrowheads="1"/>
          </p:cNvSpPr>
          <p:nvPr/>
        </p:nvSpPr>
        <p:spPr bwMode="auto">
          <a:xfrm>
            <a:off x="4419600" y="4419600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/>
              <a:t>.  .  .</a:t>
            </a:r>
          </a:p>
        </p:txBody>
      </p:sp>
      <p:sp>
        <p:nvSpPr>
          <p:cNvPr id="73744" name="Rectangle 18"/>
          <p:cNvSpPr>
            <a:spLocks noChangeArrowheads="1"/>
          </p:cNvSpPr>
          <p:nvPr/>
        </p:nvSpPr>
        <p:spPr bwMode="auto">
          <a:xfrm>
            <a:off x="990600" y="5653088"/>
            <a:ext cx="1720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800" b="0">
                <a:solidFill>
                  <a:srgbClr val="000000"/>
                </a:solidFill>
                <a:cs typeface="Arial" charset="0"/>
              </a:rPr>
              <a:t>Addison-Wesley</a:t>
            </a:r>
          </a:p>
        </p:txBody>
      </p:sp>
      <p:sp>
        <p:nvSpPr>
          <p:cNvPr id="73745" name="Rectangle 19"/>
          <p:cNvSpPr>
            <a:spLocks noChangeArrowheads="1"/>
          </p:cNvSpPr>
          <p:nvPr/>
        </p:nvSpPr>
        <p:spPr bwMode="auto">
          <a:xfrm>
            <a:off x="2743200" y="5653088"/>
            <a:ext cx="109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800" b="0">
                <a:solidFill>
                  <a:srgbClr val="000000"/>
                </a:solidFill>
                <a:cs typeface="Arial" charset="0"/>
              </a:rPr>
              <a:t>Abiteboul</a:t>
            </a:r>
          </a:p>
        </p:txBody>
      </p:sp>
      <p:sp>
        <p:nvSpPr>
          <p:cNvPr id="73748" name="Oval 23"/>
          <p:cNvSpPr>
            <a:spLocks noChangeAspect="1" noChangeArrowheads="1"/>
          </p:cNvSpPr>
          <p:nvPr/>
        </p:nvSpPr>
        <p:spPr bwMode="auto">
          <a:xfrm>
            <a:off x="3962400" y="4572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 b="0">
                <a:solidFill>
                  <a:srgbClr val="006600"/>
                </a:solidFill>
              </a:rPr>
              <a:t>author</a:t>
            </a:r>
          </a:p>
        </p:txBody>
      </p:sp>
      <p:sp>
        <p:nvSpPr>
          <p:cNvPr id="236568" name="Line 24"/>
          <p:cNvSpPr>
            <a:spLocks noChangeShapeType="1"/>
          </p:cNvSpPr>
          <p:nvPr/>
        </p:nvSpPr>
        <p:spPr bwMode="auto">
          <a:xfrm>
            <a:off x="3276600" y="4038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569" name="Line 25"/>
          <p:cNvSpPr>
            <a:spLocks noChangeShapeType="1"/>
          </p:cNvSpPr>
          <p:nvPr/>
        </p:nvSpPr>
        <p:spPr bwMode="auto">
          <a:xfrm>
            <a:off x="4267200" y="518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1" name="Oval 28"/>
          <p:cNvSpPr>
            <a:spLocks noChangeAspect="1" noChangeArrowheads="1"/>
          </p:cNvSpPr>
          <p:nvPr/>
        </p:nvSpPr>
        <p:spPr bwMode="auto">
          <a:xfrm>
            <a:off x="6858000" y="4724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 b="0">
                <a:solidFill>
                  <a:srgbClr val="006600"/>
                </a:solidFill>
              </a:rPr>
              <a:t>author</a:t>
            </a:r>
          </a:p>
        </p:txBody>
      </p:sp>
      <p:sp>
        <p:nvSpPr>
          <p:cNvPr id="73754" name="Oval 31"/>
          <p:cNvSpPr>
            <a:spLocks noChangeAspect="1" noChangeArrowheads="1"/>
          </p:cNvSpPr>
          <p:nvPr/>
        </p:nvSpPr>
        <p:spPr bwMode="auto">
          <a:xfrm>
            <a:off x="51054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 b="0">
                <a:solidFill>
                  <a:schemeClr val="accent2"/>
                </a:solidFill>
              </a:rPr>
              <a:t>price</a:t>
            </a:r>
            <a:endParaRPr lang="en-US" sz="1800" b="0">
              <a:solidFill>
                <a:srgbClr val="006600"/>
              </a:solidFill>
            </a:endParaRPr>
          </a:p>
        </p:txBody>
      </p:sp>
      <p:sp>
        <p:nvSpPr>
          <p:cNvPr id="236577" name="Line 33"/>
          <p:cNvSpPr>
            <a:spLocks noChangeShapeType="1"/>
          </p:cNvSpPr>
          <p:nvPr/>
        </p:nvSpPr>
        <p:spPr bwMode="auto">
          <a:xfrm>
            <a:off x="5410200" y="525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7" name="Rectangle 34"/>
          <p:cNvSpPr>
            <a:spLocks noChangeArrowheads="1"/>
          </p:cNvSpPr>
          <p:nvPr/>
        </p:nvSpPr>
        <p:spPr bwMode="auto">
          <a:xfrm>
            <a:off x="6779821" y="5867400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800" b="0" dirty="0" smtClean="0">
                <a:solidFill>
                  <a:srgbClr val="000000"/>
                </a:solidFill>
                <a:cs typeface="Arial" charset="0"/>
              </a:rPr>
              <a:t>  Ullman    </a:t>
            </a:r>
            <a:endParaRPr lang="en-US" sz="1800" b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3758" name="Rectangle 35"/>
          <p:cNvSpPr>
            <a:spLocks noChangeArrowheads="1"/>
          </p:cNvSpPr>
          <p:nvPr/>
        </p:nvSpPr>
        <p:spPr bwMode="auto">
          <a:xfrm>
            <a:off x="5029200" y="5867400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ja-JP" altLang="en-US" sz="1800" b="0">
                <a:solidFill>
                  <a:srgbClr val="000000"/>
                </a:solidFill>
                <a:latin typeface="Arial" charset="0"/>
                <a:cs typeface="Arial" charset="0"/>
              </a:rPr>
              <a:t>“</a:t>
            </a:r>
            <a:r>
              <a:rPr lang="en-US" altLang="ja-JP" sz="1800" b="0">
                <a:solidFill>
                  <a:srgbClr val="000000"/>
                </a:solidFill>
                <a:cs typeface="Arial" charset="0"/>
              </a:rPr>
              <a:t>55</a:t>
            </a:r>
            <a:r>
              <a:rPr lang="ja-JP" altLang="en-US" sz="1800" b="0">
                <a:solidFill>
                  <a:srgbClr val="000000"/>
                </a:solidFill>
                <a:latin typeface="Arial" charset="0"/>
                <a:cs typeface="Arial" charset="0"/>
              </a:rPr>
              <a:t>”</a:t>
            </a: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3759" name="Oval 36"/>
          <p:cNvSpPr>
            <a:spLocks noChangeAspect="1" noChangeArrowheads="1"/>
          </p:cNvSpPr>
          <p:nvPr/>
        </p:nvSpPr>
        <p:spPr bwMode="auto">
          <a:xfrm>
            <a:off x="5943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 b="0">
                <a:solidFill>
                  <a:srgbClr val="006600"/>
                </a:solidFill>
              </a:rPr>
              <a:t>publisher</a:t>
            </a:r>
          </a:p>
        </p:txBody>
      </p:sp>
      <p:sp>
        <p:nvSpPr>
          <p:cNvPr id="236582" name="Line 38"/>
          <p:cNvSpPr>
            <a:spLocks noChangeShapeType="1"/>
          </p:cNvSpPr>
          <p:nvPr/>
        </p:nvSpPr>
        <p:spPr bwMode="auto">
          <a:xfrm>
            <a:off x="6172200" y="525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2" name="Rectangle 42"/>
          <p:cNvSpPr>
            <a:spLocks noChangeArrowheads="1"/>
          </p:cNvSpPr>
          <p:nvPr/>
        </p:nvSpPr>
        <p:spPr bwMode="auto">
          <a:xfrm>
            <a:off x="5867400" y="5867400"/>
            <a:ext cx="98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800" b="0" dirty="0">
                <a:solidFill>
                  <a:srgbClr val="000000"/>
                </a:solidFill>
                <a:cs typeface="Arial" charset="0"/>
              </a:rPr>
              <a:t>Freeman</a:t>
            </a:r>
          </a:p>
        </p:txBody>
      </p:sp>
      <p:sp>
        <p:nvSpPr>
          <p:cNvPr id="39" name="AutoShape 44"/>
          <p:cNvSpPr>
            <a:spLocks noChangeArrowheads="1"/>
          </p:cNvSpPr>
          <p:nvPr/>
        </p:nvSpPr>
        <p:spPr bwMode="auto">
          <a:xfrm>
            <a:off x="1447800" y="1905000"/>
            <a:ext cx="1392237" cy="965200"/>
          </a:xfrm>
          <a:prstGeom prst="wedgeEllipseCallout">
            <a:avLst>
              <a:gd name="adj1" fmla="val 41624"/>
              <a:gd name="adj2" fmla="val 131508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0" dirty="0"/>
              <a:t>Element</a:t>
            </a:r>
            <a:br>
              <a:rPr lang="en-US" sz="2000" b="0" dirty="0"/>
            </a:br>
            <a:r>
              <a:rPr lang="en-US" sz="2000" b="0" dirty="0"/>
              <a:t>node</a:t>
            </a:r>
          </a:p>
        </p:txBody>
      </p:sp>
      <p:sp>
        <p:nvSpPr>
          <p:cNvPr id="40" name="AutoShape 45"/>
          <p:cNvSpPr>
            <a:spLocks noChangeArrowheads="1"/>
          </p:cNvSpPr>
          <p:nvPr/>
        </p:nvSpPr>
        <p:spPr bwMode="auto">
          <a:xfrm>
            <a:off x="304800" y="4876800"/>
            <a:ext cx="893763" cy="965200"/>
          </a:xfrm>
          <a:prstGeom prst="wedgeEllipseCallout">
            <a:avLst>
              <a:gd name="adj1" fmla="val 90324"/>
              <a:gd name="adj2" fmla="val 43065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0"/>
              <a:t>Text</a:t>
            </a:r>
            <a:br>
              <a:rPr lang="en-US" sz="2000" b="0"/>
            </a:br>
            <a:r>
              <a:rPr lang="en-US" sz="2000" b="0"/>
              <a:t>node</a:t>
            </a:r>
          </a:p>
        </p:txBody>
      </p:sp>
      <p:cxnSp>
        <p:nvCxnSpPr>
          <p:cNvPr id="42" name="AutoShape 27"/>
          <p:cNvCxnSpPr>
            <a:cxnSpLocks noChangeShapeType="1"/>
            <a:stCxn id="73733" idx="2"/>
            <a:endCxn id="73754" idx="0"/>
          </p:cNvCxnSpPr>
          <p:nvPr/>
        </p:nvCxnSpPr>
        <p:spPr bwMode="auto">
          <a:xfrm flipH="1">
            <a:off x="5410200" y="403860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" name="AutoShape 27"/>
          <p:cNvCxnSpPr>
            <a:cxnSpLocks noChangeShapeType="1"/>
            <a:stCxn id="73733" idx="3"/>
            <a:endCxn id="73759" idx="0"/>
          </p:cNvCxnSpPr>
          <p:nvPr/>
        </p:nvCxnSpPr>
        <p:spPr bwMode="auto">
          <a:xfrm flipH="1">
            <a:off x="6248400" y="4254126"/>
            <a:ext cx="89274" cy="3940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" name="AutoShape 27"/>
          <p:cNvCxnSpPr>
            <a:cxnSpLocks noChangeShapeType="1"/>
            <a:stCxn id="73733" idx="5"/>
            <a:endCxn id="73751" idx="0"/>
          </p:cNvCxnSpPr>
          <p:nvPr/>
        </p:nvCxnSpPr>
        <p:spPr bwMode="auto">
          <a:xfrm>
            <a:off x="6768726" y="4254126"/>
            <a:ext cx="394074" cy="4702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" name="AutoShape 27"/>
          <p:cNvCxnSpPr>
            <a:cxnSpLocks noChangeShapeType="1"/>
            <a:stCxn id="73751" idx="4"/>
            <a:endCxn id="73757" idx="0"/>
          </p:cNvCxnSpPr>
          <p:nvPr/>
        </p:nvCxnSpPr>
        <p:spPr bwMode="auto">
          <a:xfrm>
            <a:off x="7162800" y="5334000"/>
            <a:ext cx="113311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5" name="Oval 28"/>
          <p:cNvSpPr>
            <a:spLocks noChangeAspect="1" noChangeArrowheads="1"/>
          </p:cNvSpPr>
          <p:nvPr/>
        </p:nvSpPr>
        <p:spPr bwMode="auto">
          <a:xfrm>
            <a:off x="7620000" y="4724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 b="0" dirty="0">
                <a:solidFill>
                  <a:srgbClr val="006600"/>
                </a:solidFill>
              </a:rPr>
              <a:t>t</a:t>
            </a:r>
            <a:r>
              <a:rPr lang="en-US" sz="1800" b="0" dirty="0" smtClean="0">
                <a:solidFill>
                  <a:srgbClr val="006600"/>
                </a:solidFill>
              </a:rPr>
              <a:t>itle</a:t>
            </a:r>
            <a:endParaRPr lang="en-US" sz="1800" b="0" dirty="0">
              <a:solidFill>
                <a:srgbClr val="006600"/>
              </a:solidFill>
            </a:endParaRPr>
          </a:p>
        </p:txBody>
      </p:sp>
      <p:cxnSp>
        <p:nvCxnSpPr>
          <p:cNvPr id="56" name="AutoShape 27"/>
          <p:cNvCxnSpPr>
            <a:cxnSpLocks noChangeShapeType="1"/>
            <a:stCxn id="73733" idx="5"/>
            <a:endCxn id="55" idx="0"/>
          </p:cNvCxnSpPr>
          <p:nvPr/>
        </p:nvCxnSpPr>
        <p:spPr bwMode="auto">
          <a:xfrm>
            <a:off x="6768726" y="4254126"/>
            <a:ext cx="1156074" cy="4702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7" name="AutoShape 27"/>
          <p:cNvCxnSpPr>
            <a:cxnSpLocks noChangeShapeType="1"/>
            <a:stCxn id="55" idx="4"/>
            <a:endCxn id="65" idx="0"/>
          </p:cNvCxnSpPr>
          <p:nvPr/>
        </p:nvCxnSpPr>
        <p:spPr bwMode="auto">
          <a:xfrm>
            <a:off x="7924800" y="5334000"/>
            <a:ext cx="55933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8" name="Oval 28"/>
          <p:cNvSpPr>
            <a:spLocks noChangeAspect="1" noChangeArrowheads="1"/>
          </p:cNvSpPr>
          <p:nvPr/>
        </p:nvSpPr>
        <p:spPr bwMode="auto">
          <a:xfrm>
            <a:off x="8496300" y="4724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800" b="0" dirty="0" smtClean="0">
                <a:solidFill>
                  <a:srgbClr val="006600"/>
                </a:solidFill>
              </a:rPr>
              <a:t>year</a:t>
            </a:r>
            <a:endParaRPr lang="en-US" sz="1800" b="0" dirty="0">
              <a:solidFill>
                <a:srgbClr val="006600"/>
              </a:solidFill>
            </a:endParaRPr>
          </a:p>
        </p:txBody>
      </p:sp>
      <p:cxnSp>
        <p:nvCxnSpPr>
          <p:cNvPr id="59" name="AutoShape 27"/>
          <p:cNvCxnSpPr>
            <a:cxnSpLocks noChangeShapeType="1"/>
            <a:stCxn id="73733" idx="6"/>
            <a:endCxn id="58" idx="0"/>
          </p:cNvCxnSpPr>
          <p:nvPr/>
        </p:nvCxnSpPr>
        <p:spPr bwMode="auto">
          <a:xfrm>
            <a:off x="6858000" y="4038600"/>
            <a:ext cx="19431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0" name="AutoShape 27"/>
          <p:cNvCxnSpPr>
            <a:cxnSpLocks noChangeShapeType="1"/>
            <a:stCxn id="58" idx="4"/>
            <a:endCxn id="66" idx="0"/>
          </p:cNvCxnSpPr>
          <p:nvPr/>
        </p:nvCxnSpPr>
        <p:spPr bwMode="auto">
          <a:xfrm>
            <a:off x="8801100" y="5334000"/>
            <a:ext cx="19735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4" name="AutoShape 46"/>
          <p:cNvSpPr>
            <a:spLocks noChangeArrowheads="1"/>
          </p:cNvSpPr>
          <p:nvPr/>
        </p:nvSpPr>
        <p:spPr bwMode="auto">
          <a:xfrm>
            <a:off x="4038600" y="3429000"/>
            <a:ext cx="1600200" cy="995422"/>
          </a:xfrm>
          <a:prstGeom prst="wedgeEllipseCallout">
            <a:avLst>
              <a:gd name="adj1" fmla="val 23462"/>
              <a:gd name="adj2" fmla="val 72459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000" b="0"/>
              <a:t>Attribute</a:t>
            </a:r>
            <a:br>
              <a:rPr lang="en-US" sz="2000" b="0"/>
            </a:br>
            <a:r>
              <a:rPr lang="en-US" sz="2000" b="0"/>
              <a:t>node</a:t>
            </a:r>
          </a:p>
        </p:txBody>
      </p:sp>
      <p:sp>
        <p:nvSpPr>
          <p:cNvPr id="65" name="Rectangle 34"/>
          <p:cNvSpPr>
            <a:spLocks noChangeArrowheads="1"/>
          </p:cNvSpPr>
          <p:nvPr/>
        </p:nvSpPr>
        <p:spPr bwMode="auto">
          <a:xfrm>
            <a:off x="7391400" y="6248400"/>
            <a:ext cx="1178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800" b="0" dirty="0" smtClean="0">
                <a:solidFill>
                  <a:srgbClr val="000000"/>
                </a:solidFill>
                <a:cs typeface="Arial" charset="0"/>
              </a:rPr>
              <a:t>  DB </a:t>
            </a:r>
            <a:r>
              <a:rPr lang="en-US" sz="1800" b="0" dirty="0" err="1" smtClean="0">
                <a:solidFill>
                  <a:srgbClr val="000000"/>
                </a:solidFill>
                <a:cs typeface="Arial" charset="0"/>
              </a:rPr>
              <a:t>Pples</a:t>
            </a:r>
            <a:endParaRPr lang="en-US" sz="1800" b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6" name="Rectangle 34"/>
          <p:cNvSpPr>
            <a:spLocks noChangeArrowheads="1"/>
          </p:cNvSpPr>
          <p:nvPr/>
        </p:nvSpPr>
        <p:spPr bwMode="auto">
          <a:xfrm>
            <a:off x="8497669" y="5867400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800" b="0" dirty="0" smtClean="0">
                <a:solidFill>
                  <a:srgbClr val="000000"/>
                </a:solidFill>
                <a:cs typeface="Arial" charset="0"/>
              </a:rPr>
              <a:t>1998</a:t>
            </a:r>
            <a:endParaRPr lang="en-US" sz="1800" b="0" dirty="0">
              <a:solidFill>
                <a:srgbClr val="000000"/>
              </a:solidFill>
              <a:cs typeface="Arial" charset="0"/>
            </a:endParaRPr>
          </a:p>
        </p:txBody>
      </p:sp>
      <p:grpSp>
        <p:nvGrpSpPr>
          <p:cNvPr id="46" name="Group 3"/>
          <p:cNvGrpSpPr>
            <a:grpSpLocks/>
          </p:cNvGrpSpPr>
          <p:nvPr/>
        </p:nvGrpSpPr>
        <p:grpSpPr bwMode="auto">
          <a:xfrm>
            <a:off x="3848100" y="1752600"/>
            <a:ext cx="609600" cy="1524000"/>
            <a:chOff x="2424" y="1248"/>
            <a:chExt cx="384" cy="960"/>
          </a:xfrm>
        </p:grpSpPr>
        <p:sp>
          <p:nvSpPr>
            <p:cNvPr id="47" name="Oval 4"/>
            <p:cNvSpPr>
              <a:spLocks noChangeAspect="1" noChangeArrowheads="1"/>
            </p:cNvSpPr>
            <p:nvPr/>
          </p:nvSpPr>
          <p:spPr bwMode="auto">
            <a:xfrm>
              <a:off x="2424" y="124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5"/>
            <p:cNvSpPr>
              <a:spLocks noChangeAspect="1" noChangeArrowheads="1"/>
            </p:cNvSpPr>
            <p:nvPr/>
          </p:nvSpPr>
          <p:spPr bwMode="auto">
            <a:xfrm>
              <a:off x="2424" y="18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800" b="0">
                  <a:solidFill>
                    <a:srgbClr val="006600"/>
                  </a:solidFill>
                </a:rPr>
                <a:t>bib</a:t>
              </a:r>
            </a:p>
          </p:txBody>
        </p:sp>
      </p:grpSp>
      <p:sp>
        <p:nvSpPr>
          <p:cNvPr id="50" name="Line 10"/>
          <p:cNvSpPr>
            <a:spLocks noChangeShapeType="1"/>
          </p:cNvSpPr>
          <p:nvPr/>
        </p:nvSpPr>
        <p:spPr bwMode="auto">
          <a:xfrm>
            <a:off x="4191000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2" name="AutoShape 20"/>
          <p:cNvSpPr>
            <a:spLocks noChangeArrowheads="1"/>
          </p:cNvSpPr>
          <p:nvPr/>
        </p:nvSpPr>
        <p:spPr bwMode="auto">
          <a:xfrm>
            <a:off x="6798426" y="1854200"/>
            <a:ext cx="1771640" cy="461665"/>
          </a:xfrm>
          <a:prstGeom prst="wedgeRectCallout">
            <a:avLst>
              <a:gd name="adj1" fmla="val -181273"/>
              <a:gd name="adj2" fmla="val -12926"/>
            </a:avLst>
          </a:prstGeom>
          <a:solidFill>
            <a:srgbClr val="B3B3B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b="0"/>
              <a:t>The </a:t>
            </a:r>
            <a:r>
              <a:rPr lang="en-US" b="0" smtClean="0"/>
              <a:t>tree root</a:t>
            </a:r>
            <a:endParaRPr lang="en-US" b="0" dirty="0"/>
          </a:p>
        </p:txBody>
      </p:sp>
      <p:sp>
        <p:nvSpPr>
          <p:cNvPr id="53" name="AutoShape 21"/>
          <p:cNvSpPr>
            <a:spLocks noChangeArrowheads="1"/>
          </p:cNvSpPr>
          <p:nvPr/>
        </p:nvSpPr>
        <p:spPr bwMode="auto">
          <a:xfrm>
            <a:off x="5808663" y="2819400"/>
            <a:ext cx="2274887" cy="466725"/>
          </a:xfrm>
          <a:prstGeom prst="wedgeRectCallout">
            <a:avLst>
              <a:gd name="adj1" fmla="val -109537"/>
              <a:gd name="adj2" fmla="val -21431"/>
            </a:avLst>
          </a:prstGeom>
          <a:solidFill>
            <a:srgbClr val="B3B3B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b="0" dirty="0"/>
              <a:t>The root </a:t>
            </a:r>
            <a:r>
              <a:rPr lang="en-US" b="0" u="sng" dirty="0"/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1936102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" charset="0"/>
                <a:ea typeface="ＭＳ Ｐゴシック" charset="0"/>
              </a:rPr>
              <a:t>XPath</a:t>
            </a:r>
            <a:r>
              <a:rPr lang="en-US" dirty="0">
                <a:latin typeface="Times" charset="0"/>
                <a:ea typeface="ＭＳ Ｐゴシック" charset="0"/>
              </a:rPr>
              <a:t>: Simple </a:t>
            </a:r>
            <a:r>
              <a:rPr lang="en-US" dirty="0" smtClean="0">
                <a:latin typeface="Times" charset="0"/>
                <a:ea typeface="ＭＳ Ｐゴシック" charset="0"/>
              </a:rPr>
              <a:t>Expressions (matching element nodes)</a:t>
            </a:r>
            <a:endParaRPr lang="en-US" dirty="0">
              <a:latin typeface="Times" charset="0"/>
              <a:ea typeface="ＭＳ Ｐゴシック" charset="0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>
              <a:solidFill>
                <a:schemeClr val="accent2"/>
              </a:solidFill>
              <a:latin typeface="Times" charset="0"/>
              <a:ea typeface="ＭＳ Ｐゴシック" charset="0"/>
            </a:endParaRPr>
          </a:p>
          <a:p>
            <a:pPr>
              <a:buFontTx/>
              <a:buNone/>
            </a:pPr>
            <a:r>
              <a:rPr lang="en-US" i="1" dirty="0">
                <a:latin typeface="Times" charset="0"/>
                <a:ea typeface="ＭＳ Ｐゴシック" charset="0"/>
              </a:rPr>
              <a:t>Result</a:t>
            </a:r>
            <a:r>
              <a:rPr lang="en-US" dirty="0">
                <a:latin typeface="Times" charset="0"/>
                <a:ea typeface="ＭＳ Ｐゴシック" charset="0"/>
              </a:rPr>
              <a:t>:  &lt;</a:t>
            </a:r>
            <a:r>
              <a:rPr lang="en-US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year</a:t>
            </a:r>
            <a:r>
              <a:rPr lang="en-US" dirty="0">
                <a:latin typeface="Times" charset="0"/>
                <a:ea typeface="ＭＳ Ｐゴシック" charset="0"/>
              </a:rPr>
              <a:t>&gt; 1995 &lt;/</a:t>
            </a:r>
            <a:r>
              <a:rPr lang="en-US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year</a:t>
            </a:r>
            <a:r>
              <a:rPr lang="en-US" dirty="0">
                <a:latin typeface="Times" charset="0"/>
                <a:ea typeface="ＭＳ Ｐゴシック" charset="0"/>
              </a:rPr>
              <a:t>&gt;</a:t>
            </a:r>
          </a:p>
          <a:p>
            <a:pPr>
              <a:buFontTx/>
              <a:buNone/>
            </a:pPr>
            <a:r>
              <a:rPr lang="en-US" dirty="0">
                <a:latin typeface="Times" charset="0"/>
                <a:ea typeface="ＭＳ Ｐゴシック" charset="0"/>
              </a:rPr>
              <a:t>             &lt;</a:t>
            </a:r>
            <a:r>
              <a:rPr lang="en-US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year</a:t>
            </a:r>
            <a:r>
              <a:rPr lang="en-US" dirty="0">
                <a:latin typeface="Times" charset="0"/>
                <a:ea typeface="ＭＳ Ｐゴシック" charset="0"/>
              </a:rPr>
              <a:t>&gt; 1998 &lt;/</a:t>
            </a:r>
            <a:r>
              <a:rPr lang="en-US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year</a:t>
            </a:r>
            <a:r>
              <a:rPr lang="en-US" dirty="0">
                <a:latin typeface="Times" charset="0"/>
                <a:ea typeface="ＭＳ Ｐゴシック" charset="0"/>
              </a:rPr>
              <a:t>&gt;</a:t>
            </a:r>
          </a:p>
          <a:p>
            <a:pPr>
              <a:buFontTx/>
              <a:buNone/>
            </a:pPr>
            <a:endParaRPr lang="en-US" dirty="0">
              <a:latin typeface="Times" charset="0"/>
              <a:ea typeface="ＭＳ Ｐゴシック" charset="0"/>
            </a:endParaRPr>
          </a:p>
          <a:p>
            <a:pPr>
              <a:buFontTx/>
              <a:buNone/>
            </a:pPr>
            <a:endParaRPr lang="en-US" dirty="0">
              <a:solidFill>
                <a:schemeClr val="accent2"/>
              </a:solidFill>
              <a:latin typeface="Times" charset="0"/>
              <a:ea typeface="ＭＳ Ｐゴシック" charset="0"/>
            </a:endParaRPr>
          </a:p>
          <a:p>
            <a:pPr>
              <a:buFontTx/>
              <a:buNone/>
            </a:pPr>
            <a:r>
              <a:rPr lang="en-US" i="1" dirty="0">
                <a:latin typeface="Times" charset="0"/>
                <a:ea typeface="ＭＳ Ｐゴシック" charset="0"/>
              </a:rPr>
              <a:t>Result</a:t>
            </a:r>
            <a:r>
              <a:rPr lang="en-US" dirty="0">
                <a:latin typeface="Times" charset="0"/>
                <a:ea typeface="ＭＳ Ｐゴシック" charset="0"/>
              </a:rPr>
              <a:t>:  empty          </a:t>
            </a:r>
            <a:r>
              <a:rPr lang="en-US" i="1" dirty="0">
                <a:latin typeface="Times" charset="0"/>
                <a:ea typeface="ＭＳ Ｐゴシック" charset="0"/>
              </a:rPr>
              <a:t>(there were no papers)</a:t>
            </a: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533400" y="1471613"/>
            <a:ext cx="2266950" cy="528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 b="0">
                <a:solidFill>
                  <a:schemeClr val="accent2"/>
                </a:solidFill>
              </a:rPr>
              <a:t>/bib/book/year</a:t>
            </a: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304800" y="3473450"/>
            <a:ext cx="2346325" cy="528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 b="0">
                <a:solidFill>
                  <a:schemeClr val="accent2"/>
                </a:solidFill>
              </a:rPr>
              <a:t>/bib/paper/year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" charset="0"/>
                <a:ea typeface="ＭＳ Ｐゴシック" charset="0"/>
              </a:rPr>
              <a:t>XPath</a:t>
            </a:r>
            <a:endParaRPr lang="en-US" dirty="0">
              <a:latin typeface="Times" charset="0"/>
              <a:ea typeface="ＭＳ Ｐゴシック" charset="0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010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b="1" i="1" dirty="0" smtClean="0">
                <a:solidFill>
                  <a:srgbClr val="008000"/>
                </a:solidFill>
                <a:latin typeface="Times" charset="0"/>
                <a:ea typeface="ＭＳ Ｐゴシック" charset="0"/>
              </a:rPr>
              <a:t>Away to think about it </a:t>
            </a:r>
          </a:p>
          <a:p>
            <a:r>
              <a:rPr lang="en-US" b="1" i="1" dirty="0" smtClean="0">
                <a:solidFill>
                  <a:srgbClr val="008000"/>
                </a:solidFill>
                <a:latin typeface="Times" charset="0"/>
                <a:ea typeface="ＭＳ Ｐゴシック" charset="0"/>
              </a:rPr>
              <a:t>each initial part of a path “marks” certain nodes in the tree as being acceptable – part of the current collection</a:t>
            </a:r>
          </a:p>
          <a:p>
            <a:r>
              <a:rPr lang="en-US" b="1" i="1" dirty="0">
                <a:solidFill>
                  <a:srgbClr val="008000"/>
                </a:solidFill>
                <a:latin typeface="Times" charset="0"/>
                <a:ea typeface="ＭＳ Ｐゴシック" charset="0"/>
              </a:rPr>
              <a:t>t</a:t>
            </a:r>
            <a:r>
              <a:rPr lang="en-US" b="1" i="1" dirty="0" smtClean="0">
                <a:solidFill>
                  <a:srgbClr val="008000"/>
                </a:solidFill>
                <a:latin typeface="Times" charset="0"/>
                <a:ea typeface="ＭＳ Ｐゴシック" charset="0"/>
              </a:rPr>
              <a:t>he next step in the path unmarks these and marks as acceptable only those children of previously marked nodes which pass some additional test</a:t>
            </a:r>
          </a:p>
          <a:p>
            <a:pPr>
              <a:buFontTx/>
              <a:buNone/>
            </a:pPr>
            <a:endParaRPr lang="en-US" sz="2400" b="1" i="1" dirty="0" smtClean="0">
              <a:solidFill>
                <a:srgbClr val="008000"/>
              </a:solidFill>
              <a:latin typeface="Times" charset="0"/>
              <a:ea typeface="ＭＳ Ｐゴシック" charset="0"/>
            </a:endParaRPr>
          </a:p>
          <a:p>
            <a:pPr>
              <a:buFontTx/>
              <a:buNone/>
            </a:pPr>
            <a:r>
              <a:rPr lang="en-US" sz="2400" b="1" i="1" dirty="0" smtClean="0">
                <a:solidFill>
                  <a:srgbClr val="008000"/>
                </a:solidFill>
                <a:latin typeface="Times" charset="0"/>
                <a:ea typeface="ＭＳ Ｐゴシック" charset="0"/>
              </a:rPr>
              <a:t>(* In the full </a:t>
            </a:r>
            <a:r>
              <a:rPr lang="en-US" sz="2400" b="1" i="1" dirty="0" err="1" smtClean="0">
                <a:solidFill>
                  <a:srgbClr val="008000"/>
                </a:solidFill>
                <a:latin typeface="Times" charset="0"/>
                <a:ea typeface="ＭＳ Ｐゴシック" charset="0"/>
              </a:rPr>
              <a:t>XPath</a:t>
            </a:r>
            <a:r>
              <a:rPr lang="en-US" sz="2400" b="1" i="1" dirty="0" smtClean="0">
                <a:solidFill>
                  <a:srgbClr val="008000"/>
                </a:solidFill>
                <a:latin typeface="Times" charset="0"/>
                <a:ea typeface="ＭＳ Ｐゴシック" charset="0"/>
              </a:rPr>
              <a:t>, one can go from marked nodes to their descendants, parents, ancestors, left and right siblings.)</a:t>
            </a:r>
            <a:endParaRPr lang="en-US" b="1" i="1" dirty="0">
              <a:solidFill>
                <a:srgbClr val="008000"/>
              </a:solidFill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74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28600"/>
            <a:ext cx="8001000" cy="914400"/>
          </a:xfrm>
        </p:spPr>
        <p:txBody>
          <a:bodyPr/>
          <a:lstStyle/>
          <a:p>
            <a:r>
              <a:rPr lang="en-US">
                <a:latin typeface="Times" charset="0"/>
                <a:ea typeface="ＭＳ Ｐゴシック" charset="0"/>
              </a:rPr>
              <a:t>XPath: Restricted Kleene Closure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01000" cy="4572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400" dirty="0">
              <a:solidFill>
                <a:schemeClr val="accent2"/>
              </a:solidFill>
              <a:latin typeface="Times" charset="0"/>
              <a:ea typeface="ＭＳ Ｐゴシック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i="1" dirty="0">
                <a:latin typeface="Times" charset="0"/>
                <a:ea typeface="ＭＳ Ｐゴシック" charset="0"/>
              </a:rPr>
              <a:t>Result</a:t>
            </a:r>
            <a:r>
              <a:rPr lang="en-US" sz="2400" dirty="0">
                <a:latin typeface="Times" charset="0"/>
                <a:ea typeface="ＭＳ Ｐゴシック" charset="0"/>
              </a:rPr>
              <a:t>:&lt;</a:t>
            </a:r>
            <a:r>
              <a:rPr lang="en-US" sz="2400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author</a:t>
            </a:r>
            <a:r>
              <a:rPr lang="en-US" sz="2400" dirty="0">
                <a:latin typeface="Times" charset="0"/>
                <a:ea typeface="ＭＳ Ｐゴシック" charset="0"/>
              </a:rPr>
              <a:t>&gt; Serge </a:t>
            </a:r>
            <a:r>
              <a:rPr lang="en-US" sz="2400" dirty="0" err="1">
                <a:latin typeface="Times" charset="0"/>
                <a:ea typeface="ＭＳ Ｐゴシック" charset="0"/>
              </a:rPr>
              <a:t>Abiteboul</a:t>
            </a:r>
            <a:r>
              <a:rPr lang="en-US" sz="2400" dirty="0">
                <a:latin typeface="Times" charset="0"/>
                <a:ea typeface="ＭＳ Ｐゴシック" charset="0"/>
              </a:rPr>
              <a:t> &lt;/</a:t>
            </a:r>
            <a:r>
              <a:rPr lang="en-US" sz="2400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author</a:t>
            </a:r>
            <a:r>
              <a:rPr lang="en-US" sz="2400" dirty="0">
                <a:latin typeface="Times" charset="0"/>
                <a:ea typeface="ＭＳ Ｐゴシック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Times" charset="0"/>
                <a:ea typeface="ＭＳ Ｐゴシック" charset="0"/>
              </a:rPr>
              <a:t>              &lt;</a:t>
            </a:r>
            <a:r>
              <a:rPr lang="en-US" sz="2400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author</a:t>
            </a:r>
            <a:r>
              <a:rPr lang="en-US" sz="2400" dirty="0">
                <a:latin typeface="Times" charset="0"/>
                <a:ea typeface="ＭＳ Ｐゴシック" charset="0"/>
              </a:rPr>
              <a:t>&gt; &lt;</a:t>
            </a:r>
            <a:r>
              <a:rPr lang="en-US" sz="2400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first-name</a:t>
            </a:r>
            <a:r>
              <a:rPr lang="en-US" sz="2400" dirty="0">
                <a:latin typeface="Times" charset="0"/>
                <a:ea typeface="ＭＳ Ｐゴシック" charset="0"/>
              </a:rPr>
              <a:t>&gt; Rick &lt;/</a:t>
            </a:r>
            <a:r>
              <a:rPr lang="en-US" sz="2400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first-name</a:t>
            </a:r>
            <a:r>
              <a:rPr lang="en-US" sz="2400" dirty="0">
                <a:latin typeface="Times" charset="0"/>
                <a:ea typeface="ＭＳ Ｐゴシック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Times" charset="0"/>
                <a:ea typeface="ＭＳ Ｐゴシック" charset="0"/>
              </a:rPr>
              <a:t>                              &lt;</a:t>
            </a:r>
            <a:r>
              <a:rPr lang="en-US" sz="2400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last-name</a:t>
            </a:r>
            <a:r>
              <a:rPr lang="en-US" sz="2400" dirty="0">
                <a:latin typeface="Times" charset="0"/>
                <a:ea typeface="ＭＳ Ｐゴシック" charset="0"/>
              </a:rPr>
              <a:t>&gt; Hull &lt;/</a:t>
            </a:r>
            <a:r>
              <a:rPr lang="en-US" sz="2400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last-name</a:t>
            </a:r>
            <a:r>
              <a:rPr lang="en-US" sz="2400" dirty="0">
                <a:latin typeface="Times" charset="0"/>
                <a:ea typeface="ＭＳ Ｐゴシック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Times" charset="0"/>
                <a:ea typeface="ＭＳ Ｐゴシック" charset="0"/>
              </a:rPr>
              <a:t>              &lt;/</a:t>
            </a:r>
            <a:r>
              <a:rPr lang="en-US" sz="2400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author</a:t>
            </a:r>
            <a:r>
              <a:rPr lang="en-US" sz="2400" dirty="0">
                <a:latin typeface="Times" charset="0"/>
                <a:ea typeface="ＭＳ Ｐゴシック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Times" charset="0"/>
                <a:ea typeface="ＭＳ Ｐゴシック" charset="0"/>
              </a:rPr>
              <a:t>              &lt;</a:t>
            </a:r>
            <a:r>
              <a:rPr lang="en-US" sz="2400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author</a:t>
            </a:r>
            <a:r>
              <a:rPr lang="en-US" sz="2400" dirty="0">
                <a:latin typeface="Times" charset="0"/>
                <a:ea typeface="ＭＳ Ｐゴシック" charset="0"/>
              </a:rPr>
              <a:t>&gt; Victor </a:t>
            </a:r>
            <a:r>
              <a:rPr lang="en-US" sz="2400" dirty="0" err="1">
                <a:latin typeface="Times" charset="0"/>
                <a:ea typeface="ＭＳ Ｐゴシック" charset="0"/>
              </a:rPr>
              <a:t>Vianu</a:t>
            </a:r>
            <a:r>
              <a:rPr lang="en-US" sz="2400" dirty="0">
                <a:latin typeface="Times" charset="0"/>
                <a:ea typeface="ＭＳ Ｐゴシック" charset="0"/>
              </a:rPr>
              <a:t> &lt;/</a:t>
            </a:r>
            <a:r>
              <a:rPr lang="en-US" sz="2400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author</a:t>
            </a:r>
            <a:r>
              <a:rPr lang="en-US" sz="2400" dirty="0">
                <a:latin typeface="Times" charset="0"/>
                <a:ea typeface="ＭＳ Ｐゴシック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Times" charset="0"/>
                <a:ea typeface="ＭＳ Ｐゴシック" charset="0"/>
              </a:rPr>
              <a:t>              &lt;</a:t>
            </a:r>
            <a:r>
              <a:rPr lang="en-US" sz="2400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author</a:t>
            </a:r>
            <a:r>
              <a:rPr lang="en-US" sz="2400" dirty="0">
                <a:latin typeface="Times" charset="0"/>
                <a:ea typeface="ＭＳ Ｐゴシック" charset="0"/>
              </a:rPr>
              <a:t>&gt; Jeffrey D. Ullman &lt;/</a:t>
            </a:r>
            <a:r>
              <a:rPr lang="en-US" sz="2400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author</a:t>
            </a:r>
            <a:r>
              <a:rPr lang="en-US" sz="2400" dirty="0">
                <a:latin typeface="Times" charset="0"/>
                <a:ea typeface="ＭＳ Ｐゴシック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Times" charset="0"/>
              <a:ea typeface="ＭＳ Ｐゴシック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i="1" dirty="0" smtClean="0">
                <a:latin typeface="Times" charset="0"/>
                <a:ea typeface="ＭＳ Ｐゴシック" charset="0"/>
              </a:rPr>
              <a:t>Result: </a:t>
            </a:r>
            <a:r>
              <a:rPr lang="en-US" sz="2400" dirty="0" smtClean="0">
                <a:latin typeface="Times" charset="0"/>
                <a:ea typeface="ＭＳ Ｐゴシック" charset="0"/>
              </a:rPr>
              <a:t>&lt;author&gt; Serge </a:t>
            </a:r>
            <a:r>
              <a:rPr lang="en-US" sz="2400" dirty="0" err="1" smtClean="0">
                <a:latin typeface="Times" charset="0"/>
                <a:ea typeface="ＭＳ Ｐゴシック" charset="0"/>
              </a:rPr>
              <a:t>Abiteboul</a:t>
            </a:r>
            <a:r>
              <a:rPr lang="en-US" sz="2400" dirty="0" smtClean="0">
                <a:latin typeface="Times" charset="0"/>
                <a:ea typeface="ＭＳ Ｐゴシック" charset="0"/>
              </a:rPr>
              <a:t> &lt;/author&gt;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i="1" dirty="0">
              <a:latin typeface="Times" charset="0"/>
              <a:ea typeface="ＭＳ Ｐゴシック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Times" charset="0"/>
              <a:ea typeface="ＭＳ Ｐゴシック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i="1" dirty="0">
                <a:latin typeface="Times" charset="0"/>
                <a:ea typeface="ＭＳ Ｐゴシック" charset="0"/>
              </a:rPr>
              <a:t>Result</a:t>
            </a:r>
            <a:r>
              <a:rPr lang="en-US" sz="2400" dirty="0">
                <a:latin typeface="Times" charset="0"/>
                <a:ea typeface="ＭＳ Ｐゴシック" charset="0"/>
              </a:rPr>
              <a:t>:  &lt;</a:t>
            </a:r>
            <a:r>
              <a:rPr lang="en-US" sz="2400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first-name</a:t>
            </a:r>
            <a:r>
              <a:rPr lang="en-US" sz="2400" dirty="0">
                <a:latin typeface="Times" charset="0"/>
                <a:ea typeface="ＭＳ Ｐゴシック" charset="0"/>
              </a:rPr>
              <a:t>&gt; Rick &lt;/</a:t>
            </a:r>
            <a:r>
              <a:rPr lang="en-US" sz="2400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first-name</a:t>
            </a:r>
            <a:r>
              <a:rPr lang="en-US" sz="2400" dirty="0">
                <a:latin typeface="Times" charset="0"/>
                <a:ea typeface="ＭＳ Ｐゴシック" charset="0"/>
              </a:rPr>
              <a:t>&gt;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381000" y="977900"/>
            <a:ext cx="1223412" cy="45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600" b="0" dirty="0">
                <a:solidFill>
                  <a:schemeClr val="accent2"/>
                </a:solidFill>
              </a:rPr>
              <a:t>//author</a:t>
            </a: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304800" y="4874900"/>
            <a:ext cx="2240567" cy="45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600" b="0" dirty="0">
                <a:solidFill>
                  <a:schemeClr val="accent2"/>
                </a:solidFill>
              </a:rPr>
              <a:t>/bib//first-name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4800" y="3733800"/>
            <a:ext cx="1610512" cy="45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600" b="0" dirty="0">
                <a:solidFill>
                  <a:schemeClr val="accent2"/>
                </a:solidFill>
              </a:rPr>
              <a:t>//</a:t>
            </a:r>
            <a:r>
              <a:rPr lang="en-US" sz="2600" b="0" dirty="0" smtClean="0">
                <a:solidFill>
                  <a:schemeClr val="accent2"/>
                </a:solidFill>
              </a:rPr>
              <a:t>author[1]</a:t>
            </a:r>
            <a:endParaRPr lang="en-US" sz="2600" b="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" charset="0"/>
                <a:ea typeface="ＭＳ Ｐゴシック" charset="0"/>
              </a:rPr>
              <a:t>Xpath: Wildcard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z="3200">
              <a:solidFill>
                <a:schemeClr val="accent2"/>
              </a:solidFill>
              <a:latin typeface="Times" charset="0"/>
              <a:ea typeface="ＭＳ Ｐゴシック" charset="0"/>
            </a:endParaRPr>
          </a:p>
          <a:p>
            <a:pPr>
              <a:buFontTx/>
              <a:buNone/>
            </a:pPr>
            <a:endParaRPr lang="en-US" sz="3200">
              <a:latin typeface="Times" charset="0"/>
              <a:ea typeface="ＭＳ Ｐゴシック" charset="0"/>
            </a:endParaRPr>
          </a:p>
          <a:p>
            <a:pPr>
              <a:buFontTx/>
              <a:buNone/>
            </a:pPr>
            <a:r>
              <a:rPr lang="en-US" sz="3200">
                <a:latin typeface="Times" charset="0"/>
                <a:ea typeface="ＭＳ Ｐゴシック" charset="0"/>
              </a:rPr>
              <a:t>Result: </a:t>
            </a:r>
            <a:r>
              <a:rPr lang="en-US">
                <a:latin typeface="Times" charset="0"/>
                <a:ea typeface="ＭＳ Ｐゴシック" charset="0"/>
              </a:rPr>
              <a:t>&lt;</a:t>
            </a:r>
            <a:r>
              <a:rPr lang="en-US">
                <a:solidFill>
                  <a:srgbClr val="006600"/>
                </a:solidFill>
                <a:latin typeface="Times" charset="0"/>
                <a:ea typeface="ＭＳ Ｐゴシック" charset="0"/>
              </a:rPr>
              <a:t>first-name</a:t>
            </a:r>
            <a:r>
              <a:rPr lang="en-US">
                <a:latin typeface="Times" charset="0"/>
                <a:ea typeface="ＭＳ Ｐゴシック" charset="0"/>
              </a:rPr>
              <a:t>&gt; Rick &lt;/</a:t>
            </a:r>
            <a:r>
              <a:rPr lang="en-US">
                <a:solidFill>
                  <a:srgbClr val="006600"/>
                </a:solidFill>
                <a:latin typeface="Times" charset="0"/>
                <a:ea typeface="ＭＳ Ｐゴシック" charset="0"/>
              </a:rPr>
              <a:t>first-name</a:t>
            </a:r>
            <a:r>
              <a:rPr lang="en-US">
                <a:latin typeface="Times" charset="0"/>
                <a:ea typeface="ＭＳ Ｐゴシック" charset="0"/>
              </a:rPr>
              <a:t>&gt;</a:t>
            </a:r>
          </a:p>
          <a:p>
            <a:pPr>
              <a:buFontTx/>
              <a:buNone/>
            </a:pPr>
            <a:r>
              <a:rPr lang="en-US">
                <a:latin typeface="Times" charset="0"/>
                <a:ea typeface="ＭＳ Ｐゴシック" charset="0"/>
              </a:rPr>
              <a:t>              &lt;</a:t>
            </a:r>
            <a:r>
              <a:rPr lang="en-US">
                <a:solidFill>
                  <a:srgbClr val="006600"/>
                </a:solidFill>
                <a:latin typeface="Times" charset="0"/>
                <a:ea typeface="ＭＳ Ｐゴシック" charset="0"/>
              </a:rPr>
              <a:t>last-name</a:t>
            </a:r>
            <a:r>
              <a:rPr lang="en-US">
                <a:latin typeface="Times" charset="0"/>
                <a:ea typeface="ＭＳ Ｐゴシック" charset="0"/>
              </a:rPr>
              <a:t>&gt; Hull &lt;/</a:t>
            </a:r>
            <a:r>
              <a:rPr lang="en-US">
                <a:solidFill>
                  <a:srgbClr val="006600"/>
                </a:solidFill>
                <a:latin typeface="Times" charset="0"/>
                <a:ea typeface="ＭＳ Ｐゴシック" charset="0"/>
              </a:rPr>
              <a:t>last-name</a:t>
            </a:r>
            <a:r>
              <a:rPr lang="en-US">
                <a:latin typeface="Times" charset="0"/>
                <a:ea typeface="ＭＳ Ｐゴシック" charset="0"/>
              </a:rPr>
              <a:t>&gt;</a:t>
            </a:r>
          </a:p>
          <a:p>
            <a:pPr>
              <a:buFontTx/>
              <a:buNone/>
            </a:pPr>
            <a:endParaRPr lang="en-US" sz="3200">
              <a:latin typeface="Times" charset="0"/>
              <a:ea typeface="ＭＳ Ｐゴシック" charset="0"/>
            </a:endParaRPr>
          </a:p>
          <a:p>
            <a:pPr>
              <a:buFontTx/>
              <a:buNone/>
            </a:pPr>
            <a:r>
              <a:rPr lang="en-US" sz="3200" i="1">
                <a:solidFill>
                  <a:schemeClr val="accent2"/>
                </a:solidFill>
                <a:latin typeface="Times" charset="0"/>
                <a:ea typeface="ＭＳ Ｐゴシック" charset="0"/>
              </a:rPr>
              <a:t>*</a:t>
            </a:r>
            <a:r>
              <a:rPr lang="en-US" sz="3200" i="1">
                <a:latin typeface="Times" charset="0"/>
                <a:ea typeface="ＭＳ Ｐゴシック" charset="0"/>
              </a:rPr>
              <a:t> Matches any element</a:t>
            </a:r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762000" y="5226050"/>
            <a:ext cx="1754188" cy="528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 b="0">
                <a:solidFill>
                  <a:schemeClr val="accent2"/>
                </a:solidFill>
              </a:rPr>
              <a:t>/*/*/author</a:t>
            </a:r>
          </a:p>
        </p:txBody>
      </p:sp>
      <p:sp>
        <p:nvSpPr>
          <p:cNvPr id="240646" name="Rectangle 6"/>
          <p:cNvSpPr>
            <a:spLocks noChangeArrowheads="1"/>
          </p:cNvSpPr>
          <p:nvPr/>
        </p:nvSpPr>
        <p:spPr bwMode="auto">
          <a:xfrm>
            <a:off x="533400" y="1644650"/>
            <a:ext cx="1576388" cy="528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 b="0">
                <a:solidFill>
                  <a:schemeClr val="accent2"/>
                </a:solidFill>
              </a:rPr>
              <a:t>//author/*</a:t>
            </a:r>
          </a:p>
        </p:txBody>
      </p:sp>
      <p:sp>
        <p:nvSpPr>
          <p:cNvPr id="79878" name="Text Box 7"/>
          <p:cNvSpPr txBox="1">
            <a:spLocks noChangeArrowheads="1"/>
          </p:cNvSpPr>
          <p:nvPr/>
        </p:nvSpPr>
        <p:spPr bwMode="auto">
          <a:xfrm>
            <a:off x="1965325" y="5775325"/>
            <a:ext cx="2919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ja-JP" altLang="en-US" b="0" i="1">
                <a:latin typeface="Arial" charset="0"/>
              </a:rPr>
              <a:t>“</a:t>
            </a:r>
            <a:r>
              <a:rPr lang="en-US" altLang="ja-JP" b="0" i="1"/>
              <a:t>authors at 3rd level</a:t>
            </a:r>
            <a:r>
              <a:rPr lang="ja-JP" altLang="en-US" b="0" i="1">
                <a:latin typeface="Arial" charset="0"/>
              </a:rPr>
              <a:t>”</a:t>
            </a:r>
            <a:endParaRPr lang="en-US" b="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" charset="0"/>
                <a:ea typeface="ＭＳ Ｐゴシック" charset="0"/>
              </a:rPr>
              <a:t>Xpath</a:t>
            </a:r>
            <a:r>
              <a:rPr lang="en-US" dirty="0">
                <a:latin typeface="Times" charset="0"/>
                <a:ea typeface="ＭＳ Ｐゴシック" charset="0"/>
              </a:rPr>
              <a:t>: </a:t>
            </a:r>
            <a:r>
              <a:rPr lang="en-US" dirty="0" smtClean="0">
                <a:latin typeface="Times" charset="0"/>
                <a:ea typeface="ＭＳ Ｐゴシック" charset="0"/>
              </a:rPr>
              <a:t>matching Attribute </a:t>
            </a:r>
            <a:r>
              <a:rPr lang="en-US" dirty="0">
                <a:latin typeface="Times" charset="0"/>
                <a:ea typeface="ＭＳ Ｐゴシック" charset="0"/>
              </a:rPr>
              <a:t>Nodes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dirty="0">
              <a:solidFill>
                <a:schemeClr val="accent2"/>
              </a:solidFill>
              <a:latin typeface="Times" charset="0"/>
              <a:ea typeface="ＭＳ Ｐゴシック" charset="0"/>
            </a:endParaRPr>
          </a:p>
          <a:p>
            <a:pPr>
              <a:buFontTx/>
              <a:buNone/>
            </a:pPr>
            <a:r>
              <a:rPr lang="en-US" i="1" dirty="0">
                <a:latin typeface="Times" charset="0"/>
                <a:ea typeface="ＭＳ Ｐゴシック" charset="0"/>
              </a:rPr>
              <a:t>Result</a:t>
            </a:r>
            <a:r>
              <a:rPr lang="en-US" dirty="0">
                <a:latin typeface="Times" charset="0"/>
                <a:ea typeface="ＭＳ Ｐゴシック" charset="0"/>
              </a:rPr>
              <a:t>:       </a:t>
            </a:r>
            <a:r>
              <a:rPr lang="en-US" dirty="0">
                <a:solidFill>
                  <a:schemeClr val="tx2"/>
                </a:solidFill>
                <a:latin typeface="Times" charset="0"/>
                <a:ea typeface="ＭＳ Ｐゴシック" charset="0"/>
              </a:rPr>
              <a:t>price="55"</a:t>
            </a:r>
            <a:endParaRPr lang="en-US" dirty="0">
              <a:latin typeface="Times" charset="0"/>
              <a:ea typeface="ＭＳ Ｐゴシック" charset="0"/>
            </a:endParaRP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Times" charset="0"/>
                <a:ea typeface="ＭＳ Ｐゴシック" charset="0"/>
              </a:rPr>
              <a:t>@price</a:t>
            </a:r>
            <a:r>
              <a:rPr lang="en-US" dirty="0">
                <a:latin typeface="Times" charset="0"/>
                <a:ea typeface="ＭＳ Ｐゴシック" charset="0"/>
              </a:rPr>
              <a:t> means that there is a price attribute with a value present </a:t>
            </a:r>
          </a:p>
        </p:txBody>
      </p:sp>
      <p:sp>
        <p:nvSpPr>
          <p:cNvPr id="241668" name="Rectangle 4"/>
          <p:cNvSpPr>
            <a:spLocks noChangeArrowheads="1"/>
          </p:cNvSpPr>
          <p:nvPr/>
        </p:nvSpPr>
        <p:spPr bwMode="auto">
          <a:xfrm>
            <a:off x="685800" y="1644650"/>
            <a:ext cx="2693988" cy="528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 b="0">
                <a:solidFill>
                  <a:schemeClr val="accent2"/>
                </a:solidFill>
              </a:rPr>
              <a:t>/bib/book/@price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4267200"/>
            <a:ext cx="8077200" cy="609600"/>
          </a:xfrm>
        </p:spPr>
        <p:txBody>
          <a:bodyPr/>
          <a:lstStyle/>
          <a:p>
            <a:r>
              <a:rPr lang="en-US">
                <a:latin typeface="Times" charset="0"/>
                <a:ea typeface="ＭＳ Ｐゴシック" charset="0"/>
              </a:rPr>
              <a:t>HTML vs </a:t>
            </a:r>
            <a:r>
              <a:rPr lang="en-US">
                <a:solidFill>
                  <a:srgbClr val="1822CD"/>
                </a:solidFill>
                <a:latin typeface="Times" charset="0"/>
                <a:ea typeface="ＭＳ Ｐゴシック" charset="0"/>
              </a:rPr>
              <a:t>XML</a:t>
            </a: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38100"/>
            <a:ext cx="4572000" cy="2667000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Times" charset="0"/>
                <a:ea typeface="ＭＳ Ｐゴシック" charset="0"/>
              </a:rPr>
              <a:t>&lt;</a:t>
            </a:r>
            <a:r>
              <a:rPr lang="en-US" sz="2000" b="1">
                <a:solidFill>
                  <a:srgbClr val="006600"/>
                </a:solidFill>
                <a:latin typeface="Times" charset="0"/>
                <a:ea typeface="ＭＳ Ｐゴシック" charset="0"/>
              </a:rPr>
              <a:t>h1</a:t>
            </a:r>
            <a:r>
              <a:rPr lang="en-US" sz="2000" b="1">
                <a:latin typeface="Times" charset="0"/>
                <a:ea typeface="ＭＳ Ｐゴシック" charset="0"/>
              </a:rPr>
              <a:t>&gt; Bibliography &lt;/</a:t>
            </a:r>
            <a:r>
              <a:rPr lang="en-US" sz="2000" b="1">
                <a:solidFill>
                  <a:srgbClr val="006600"/>
                </a:solidFill>
                <a:latin typeface="Times" charset="0"/>
                <a:ea typeface="ＭＳ Ｐゴシック" charset="0"/>
              </a:rPr>
              <a:t>h1</a:t>
            </a:r>
            <a:r>
              <a:rPr lang="en-US" sz="2000" b="1">
                <a:latin typeface="Times" charset="0"/>
                <a:ea typeface="ＭＳ Ｐゴシック" charset="0"/>
              </a:rPr>
              <a:t>&gt;</a:t>
            </a:r>
          </a:p>
          <a:p>
            <a:pPr>
              <a:buFontTx/>
              <a:buNone/>
            </a:pPr>
            <a:r>
              <a:rPr lang="en-US" sz="2000" b="1">
                <a:latin typeface="Times" charset="0"/>
                <a:ea typeface="ＭＳ Ｐゴシック" charset="0"/>
              </a:rPr>
              <a:t>&lt;</a:t>
            </a:r>
            <a:r>
              <a:rPr lang="en-US" sz="2000" b="1">
                <a:solidFill>
                  <a:srgbClr val="006600"/>
                </a:solidFill>
                <a:latin typeface="Times" charset="0"/>
                <a:ea typeface="ＭＳ Ｐゴシック" charset="0"/>
              </a:rPr>
              <a:t>p</a:t>
            </a:r>
            <a:r>
              <a:rPr lang="en-US" sz="2000" b="1">
                <a:latin typeface="Times" charset="0"/>
                <a:ea typeface="ＭＳ Ｐゴシック" charset="0"/>
              </a:rPr>
              <a:t>&gt; &lt;</a:t>
            </a:r>
            <a:r>
              <a:rPr lang="en-US" sz="2000" b="1">
                <a:solidFill>
                  <a:srgbClr val="006600"/>
                </a:solidFill>
                <a:latin typeface="Times" charset="0"/>
                <a:ea typeface="ＭＳ Ｐゴシック" charset="0"/>
              </a:rPr>
              <a:t>i</a:t>
            </a:r>
            <a:r>
              <a:rPr lang="en-US" sz="2000" b="1">
                <a:latin typeface="Times" charset="0"/>
                <a:ea typeface="ＭＳ Ｐゴシック" charset="0"/>
              </a:rPr>
              <a:t>&gt; Foundations of Databases &lt;/</a:t>
            </a:r>
            <a:r>
              <a:rPr lang="en-US" sz="2000" b="1">
                <a:solidFill>
                  <a:srgbClr val="006600"/>
                </a:solidFill>
                <a:latin typeface="Times" charset="0"/>
                <a:ea typeface="ＭＳ Ｐゴシック" charset="0"/>
              </a:rPr>
              <a:t>i</a:t>
            </a:r>
            <a:r>
              <a:rPr lang="en-US" sz="2000" b="1">
                <a:latin typeface="Times" charset="0"/>
                <a:ea typeface="ＭＳ Ｐゴシック" charset="0"/>
              </a:rPr>
              <a:t>&gt;</a:t>
            </a:r>
          </a:p>
          <a:p>
            <a:pPr>
              <a:buFontTx/>
              <a:buNone/>
            </a:pPr>
            <a:r>
              <a:rPr lang="en-US" sz="2000" b="1">
                <a:latin typeface="Times" charset="0"/>
                <a:ea typeface="ＭＳ Ｐゴシック" charset="0"/>
              </a:rPr>
              <a:t>         Abiteboul, Hull, Vianu</a:t>
            </a:r>
          </a:p>
          <a:p>
            <a:pPr>
              <a:buFontTx/>
              <a:buNone/>
            </a:pPr>
            <a:r>
              <a:rPr lang="en-US" sz="2000" b="1">
                <a:latin typeface="Times" charset="0"/>
                <a:ea typeface="ＭＳ Ｐゴシック" charset="0"/>
              </a:rPr>
              <a:t>         &lt;br&gt; Addison Wesley, 1995</a:t>
            </a:r>
          </a:p>
          <a:p>
            <a:pPr>
              <a:buFontTx/>
              <a:buNone/>
            </a:pPr>
            <a:r>
              <a:rPr lang="en-US" sz="2000" b="1">
                <a:latin typeface="Times" charset="0"/>
                <a:ea typeface="ＭＳ Ｐゴシック" charset="0"/>
              </a:rPr>
              <a:t>&lt;</a:t>
            </a:r>
            <a:r>
              <a:rPr lang="en-US" sz="2000" b="1">
                <a:solidFill>
                  <a:srgbClr val="006600"/>
                </a:solidFill>
                <a:latin typeface="Times" charset="0"/>
                <a:ea typeface="ＭＳ Ｐゴシック" charset="0"/>
              </a:rPr>
              <a:t>p</a:t>
            </a:r>
            <a:r>
              <a:rPr lang="en-US" sz="2000" b="1">
                <a:latin typeface="Times" charset="0"/>
                <a:ea typeface="ＭＳ Ｐゴシック" charset="0"/>
              </a:rPr>
              <a:t>&gt; &lt;</a:t>
            </a:r>
            <a:r>
              <a:rPr lang="en-US" sz="2000" b="1">
                <a:solidFill>
                  <a:srgbClr val="006600"/>
                </a:solidFill>
                <a:latin typeface="Times" charset="0"/>
                <a:ea typeface="ＭＳ Ｐゴシック" charset="0"/>
              </a:rPr>
              <a:t>i</a:t>
            </a:r>
            <a:r>
              <a:rPr lang="en-US" sz="2000" b="1">
                <a:latin typeface="Times" charset="0"/>
                <a:ea typeface="ＭＳ Ｐゴシック" charset="0"/>
              </a:rPr>
              <a:t>&gt; Data on the Web &lt;/</a:t>
            </a:r>
            <a:r>
              <a:rPr lang="en-US" sz="2000" b="1">
                <a:solidFill>
                  <a:srgbClr val="006600"/>
                </a:solidFill>
                <a:latin typeface="Times" charset="0"/>
                <a:ea typeface="ＭＳ Ｐゴシック" charset="0"/>
              </a:rPr>
              <a:t>i</a:t>
            </a:r>
            <a:r>
              <a:rPr lang="en-US" sz="2000" b="1">
                <a:latin typeface="Times" charset="0"/>
                <a:ea typeface="ＭＳ Ｐゴシック" charset="0"/>
              </a:rPr>
              <a:t>&gt;</a:t>
            </a:r>
          </a:p>
          <a:p>
            <a:pPr>
              <a:buFontTx/>
              <a:buNone/>
            </a:pPr>
            <a:r>
              <a:rPr lang="en-US" sz="2000" b="1">
                <a:latin typeface="Times" charset="0"/>
                <a:ea typeface="ＭＳ Ｐゴシック" charset="0"/>
              </a:rPr>
              <a:t>         Abiteoul, Buneman, Suciu</a:t>
            </a:r>
          </a:p>
          <a:p>
            <a:pPr>
              <a:buFontTx/>
              <a:buNone/>
            </a:pPr>
            <a:r>
              <a:rPr lang="en-US" sz="2000" b="1">
                <a:latin typeface="Times" charset="0"/>
                <a:ea typeface="ＭＳ Ｐゴシック" charset="0"/>
              </a:rPr>
              <a:t>         &lt;</a:t>
            </a:r>
            <a:r>
              <a:rPr lang="en-US" sz="2000" b="1">
                <a:solidFill>
                  <a:srgbClr val="006600"/>
                </a:solidFill>
                <a:latin typeface="Times" charset="0"/>
                <a:ea typeface="ＭＳ Ｐゴシック" charset="0"/>
              </a:rPr>
              <a:t>br</a:t>
            </a:r>
            <a:r>
              <a:rPr lang="en-US" sz="2000" b="1">
                <a:latin typeface="Times" charset="0"/>
                <a:ea typeface="ＭＳ Ｐゴシック" charset="0"/>
              </a:rPr>
              <a:t>&gt; Morgan Kaufmann, 1999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76200" y="2895600"/>
            <a:ext cx="6367463" cy="3686175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>
                <a:solidFill>
                  <a:srgbClr val="1822CD"/>
                </a:solidFill>
              </a:rPr>
              <a:t>&lt;bibliography&gt;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2000">
                <a:solidFill>
                  <a:srgbClr val="1822CD"/>
                </a:solidFill>
              </a:rPr>
              <a:t>  &lt;book&gt;    &lt;title&gt; Foundations… &lt;/title&gt;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2000">
                <a:solidFill>
                  <a:srgbClr val="1822CD"/>
                </a:solidFill>
              </a:rPr>
              <a:t>                  &lt;author&gt; Abiteboul &lt;/author&gt;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2000">
                <a:solidFill>
                  <a:srgbClr val="1822CD"/>
                </a:solidFill>
              </a:rPr>
              <a:t>                  &lt;author&gt; Hull &lt;/author&gt;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2000">
                <a:solidFill>
                  <a:srgbClr val="1822CD"/>
                </a:solidFill>
              </a:rPr>
              <a:t>                  &lt;author&gt; Vianu &lt;/author&gt;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2000">
                <a:solidFill>
                  <a:srgbClr val="1822CD"/>
                </a:solidFill>
              </a:rPr>
              <a:t>                  &lt;publisher&gt; Addison Wesley &lt;/publisher&gt;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2000">
                <a:solidFill>
                  <a:srgbClr val="1822CD"/>
                </a:solidFill>
              </a:rPr>
              <a:t>                  &lt;year&gt; 1995 &lt;/year&gt;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2000">
                <a:solidFill>
                  <a:srgbClr val="1822CD"/>
                </a:solidFill>
              </a:rPr>
              <a:t>  &lt;/book&gt;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2000">
                <a:solidFill>
                  <a:srgbClr val="1822CD"/>
                </a:solidFill>
              </a:rPr>
              <a:t>  …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>
                <a:solidFill>
                  <a:srgbClr val="1822CD"/>
                </a:solidFill>
              </a:rPr>
              <a:t>&lt;/bibliography&gt;</a:t>
            </a:r>
            <a:endParaRPr lang="en-US" sz="2000"/>
          </a:p>
        </p:txBody>
      </p:sp>
      <p:sp>
        <p:nvSpPr>
          <p:cNvPr id="18437" name="Content Placeholder 2"/>
          <p:cNvSpPr txBox="1">
            <a:spLocks/>
          </p:cNvSpPr>
          <p:nvPr/>
        </p:nvSpPr>
        <p:spPr bwMode="auto">
          <a:xfrm>
            <a:off x="5562600" y="152400"/>
            <a:ext cx="3581400" cy="4800600"/>
          </a:xfrm>
          <a:prstGeom prst="rect">
            <a:avLst/>
          </a:prstGeom>
          <a:solidFill>
            <a:srgbClr val="E8E8E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>
                <a:solidFill>
                  <a:srgbClr val="FF0000"/>
                </a:solidFill>
              </a:rPr>
              <a:t>HTML vs XML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lang="en-US"/>
              <a:t>Syntax like html, but set of tags is not fixed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lang="en-US"/>
              <a:t>Separate web page </a:t>
            </a:r>
            <a:r>
              <a:rPr lang="en-US" i="1"/>
              <a:t>content</a:t>
            </a:r>
            <a:r>
              <a:rPr lang="en-US"/>
              <a:t> (specified in XML) from </a:t>
            </a:r>
            <a:r>
              <a:rPr lang="en-US" i="1"/>
              <a:t>display format </a:t>
            </a:r>
            <a:r>
              <a:rPr lang="en-US"/>
              <a:t>(specified in different language, XSL); plus language(s) for </a:t>
            </a:r>
            <a:r>
              <a:rPr lang="en-US" i="1"/>
              <a:t>transforming</a:t>
            </a:r>
            <a:r>
              <a:rPr lang="en-US"/>
              <a:t> document structure (XSLT, XQuery)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 charset="0"/>
                <a:ea typeface="ＭＳ Ｐゴシック" charset="0"/>
              </a:rPr>
              <a:t> </a:t>
            </a:r>
            <a:r>
              <a:rPr lang="en-US" dirty="0" err="1">
                <a:latin typeface="Times" charset="0"/>
                <a:ea typeface="ＭＳ Ｐゴシック" charset="0"/>
              </a:rPr>
              <a:t>Xpath</a:t>
            </a:r>
            <a:r>
              <a:rPr lang="en-US" dirty="0" smtClean="0">
                <a:latin typeface="Times" charset="0"/>
                <a:ea typeface="ＭＳ Ｐゴシック" charset="0"/>
              </a:rPr>
              <a:t>: matching </a:t>
            </a:r>
            <a:r>
              <a:rPr lang="en-US" dirty="0">
                <a:latin typeface="Times" charset="0"/>
                <a:ea typeface="ＭＳ Ｐゴシック" charset="0"/>
              </a:rPr>
              <a:t>Text </a:t>
            </a:r>
            <a:r>
              <a:rPr lang="en-US" dirty="0" smtClean="0">
                <a:latin typeface="Times" charset="0"/>
                <a:ea typeface="ＭＳ Ｐゴシック" charset="0"/>
              </a:rPr>
              <a:t>Nodes</a:t>
            </a:r>
            <a:endParaRPr lang="en-US" dirty="0">
              <a:latin typeface="Times" charset="0"/>
              <a:ea typeface="ＭＳ Ｐゴシック" charset="0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dirty="0">
              <a:solidFill>
                <a:schemeClr val="accent1"/>
              </a:solidFill>
              <a:latin typeface="Times" charset="0"/>
              <a:ea typeface="ＭＳ Ｐゴシック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i="1" dirty="0">
                <a:latin typeface="Times" charset="0"/>
                <a:ea typeface="ＭＳ Ｐゴシック" charset="0"/>
              </a:rPr>
              <a:t>Result</a:t>
            </a:r>
            <a:r>
              <a:rPr lang="en-US" dirty="0">
                <a:latin typeface="Times" charset="0"/>
                <a:ea typeface="ＭＳ Ｐゴシック" charset="0"/>
              </a:rPr>
              <a:t>:  </a:t>
            </a:r>
            <a:r>
              <a:rPr lang="en-US" dirty="0" smtClean="0">
                <a:latin typeface="Times" charset="0"/>
                <a:ea typeface="ＭＳ Ｐゴシック" charset="0"/>
              </a:rPr>
              <a:t>   </a:t>
            </a:r>
            <a:r>
              <a:rPr lang="en-US" sz="2400" dirty="0">
                <a:solidFill>
                  <a:schemeClr val="tx2"/>
                </a:solidFill>
                <a:latin typeface="Times" charset="0"/>
                <a:ea typeface="ＭＳ Ｐゴシック" charset="0"/>
              </a:rPr>
              <a:t>Serge </a:t>
            </a:r>
            <a:r>
              <a:rPr lang="en-US" sz="2400" dirty="0" err="1">
                <a:solidFill>
                  <a:schemeClr val="tx2"/>
                </a:solidFill>
                <a:latin typeface="Times" charset="0"/>
                <a:ea typeface="ＭＳ Ｐゴシック" charset="0"/>
              </a:rPr>
              <a:t>Abiteboul</a:t>
            </a:r>
            <a:r>
              <a:rPr lang="en-US" sz="2400" dirty="0">
                <a:solidFill>
                  <a:schemeClr val="tx2"/>
                </a:solidFill>
                <a:latin typeface="Times" charset="0"/>
                <a:ea typeface="ＭＳ Ｐゴシック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2"/>
                </a:solidFill>
                <a:latin typeface="Times" charset="0"/>
                <a:ea typeface="ＭＳ Ｐゴシック" charset="0"/>
              </a:rPr>
              <a:t>                   Jeffrey D. Ullman</a:t>
            </a:r>
            <a:endParaRPr lang="en-US" sz="2400" dirty="0">
              <a:latin typeface="Times" charset="0"/>
              <a:ea typeface="ＭＳ Ｐゴシック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Times" charset="0"/>
              <a:ea typeface="ＭＳ Ｐゴシック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i="1" dirty="0">
                <a:latin typeface="Times" charset="0"/>
                <a:ea typeface="ＭＳ Ｐゴシック" charset="0"/>
              </a:rPr>
              <a:t>Rick Hull </a:t>
            </a:r>
            <a:r>
              <a:rPr lang="en-US" sz="2400" i="1" dirty="0" err="1">
                <a:latin typeface="Times" charset="0"/>
                <a:ea typeface="ＭＳ Ｐゴシック" charset="0"/>
              </a:rPr>
              <a:t>doesn</a:t>
            </a:r>
            <a:r>
              <a:rPr lang="ja-JP" altLang="en-US" sz="2400" i="1" dirty="0">
                <a:latin typeface="Arial" charset="0"/>
                <a:ea typeface="ＭＳ Ｐゴシック" charset="0"/>
              </a:rPr>
              <a:t>’</a:t>
            </a:r>
            <a:r>
              <a:rPr lang="en-US" altLang="ja-JP" sz="2400" i="1" dirty="0">
                <a:latin typeface="Times" charset="0"/>
                <a:ea typeface="ＭＳ Ｐゴシック" charset="0"/>
              </a:rPr>
              <a:t>t appear because he has </a:t>
            </a:r>
            <a:r>
              <a:rPr lang="en-US" altLang="ja-JP" sz="2400" i="1" dirty="0" err="1">
                <a:solidFill>
                  <a:srgbClr val="006600"/>
                </a:solidFill>
                <a:latin typeface="Times" charset="0"/>
                <a:ea typeface="ＭＳ Ｐゴシック" charset="0"/>
              </a:rPr>
              <a:t>firstname</a:t>
            </a:r>
            <a:r>
              <a:rPr lang="en-US" altLang="ja-JP" sz="2400" i="1" dirty="0">
                <a:latin typeface="Times" charset="0"/>
                <a:ea typeface="ＭＳ Ｐゴシック" charset="0"/>
              </a:rPr>
              <a:t>, </a:t>
            </a:r>
            <a:r>
              <a:rPr lang="en-US" altLang="ja-JP" sz="2400" i="1" dirty="0" err="1">
                <a:solidFill>
                  <a:srgbClr val="006600"/>
                </a:solidFill>
                <a:latin typeface="Times" charset="0"/>
                <a:ea typeface="ＭＳ Ｐゴシック" charset="0"/>
              </a:rPr>
              <a:t>lastname</a:t>
            </a:r>
            <a:endParaRPr lang="en-US" altLang="ja-JP" sz="2400" i="1" dirty="0">
              <a:solidFill>
                <a:srgbClr val="006600"/>
              </a:solidFill>
              <a:latin typeface="Times" charset="0"/>
              <a:ea typeface="ＭＳ Ｐゴシック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dirty="0">
              <a:latin typeface="Times" charset="0"/>
              <a:ea typeface="ＭＳ Ｐゴシック" charset="0"/>
            </a:endParaRPr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457200" y="1066800"/>
            <a:ext cx="3433763" cy="485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800" b="0">
                <a:solidFill>
                  <a:schemeClr val="accent2"/>
                </a:solidFill>
              </a:rPr>
              <a:t>/bib/book/author/</a:t>
            </a:r>
            <a:r>
              <a:rPr lang="en-US" sz="2800" b="0">
                <a:solidFill>
                  <a:schemeClr val="accent1"/>
                </a:solidFill>
              </a:rPr>
              <a:t>text()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" charset="0"/>
                <a:ea typeface="ＭＳ Ｐゴシック" charset="0"/>
              </a:rPr>
              <a:t>Xpath</a:t>
            </a:r>
            <a:r>
              <a:rPr lang="en-US" dirty="0" smtClean="0">
                <a:latin typeface="Times" charset="0"/>
                <a:ea typeface="ＭＳ Ｐゴシック" charset="0"/>
              </a:rPr>
              <a:t>: Testing for Qualifiers (</a:t>
            </a:r>
            <a:r>
              <a:rPr lang="en-US" i="0" dirty="0" smtClean="0">
                <a:latin typeface="Times" charset="0"/>
                <a:ea typeface="ＭＳ Ｐゴシック" charset="0"/>
              </a:rPr>
              <a:t>very important/useful)</a:t>
            </a:r>
            <a:endParaRPr lang="en-US" dirty="0">
              <a:latin typeface="Times" charset="0"/>
              <a:ea typeface="ＭＳ Ｐゴシック" charset="0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01000" cy="4572000"/>
          </a:xfrm>
        </p:spPr>
        <p:txBody>
          <a:bodyPr/>
          <a:lstStyle/>
          <a:p>
            <a:pPr>
              <a:buNone/>
            </a:pPr>
            <a:r>
              <a:rPr lang="en-US" altLang="ja-JP" i="1" dirty="0" smtClean="0">
                <a:latin typeface="Arial" charset="0"/>
                <a:ea typeface="ＭＳ Ｐゴシック" charset="0"/>
              </a:rPr>
              <a:t>Checks if current node satisfies condition in square brackets:</a:t>
            </a:r>
            <a:endParaRPr lang="en-US" altLang="ja-JP" i="1" dirty="0">
              <a:latin typeface="Times" charset="0"/>
              <a:ea typeface="ＭＳ Ｐゴシック" charset="0"/>
            </a:endParaRPr>
          </a:p>
          <a:p>
            <a:pPr>
              <a:buFontTx/>
              <a:buNone/>
            </a:pPr>
            <a:r>
              <a:rPr lang="en-US" sz="3200" i="1" dirty="0" smtClean="0">
                <a:latin typeface="Times" charset="0"/>
                <a:ea typeface="ＭＳ Ｐゴシック" charset="0"/>
              </a:rPr>
              <a:t>Result</a:t>
            </a:r>
            <a:r>
              <a:rPr lang="en-US" sz="3200" dirty="0">
                <a:latin typeface="Times" charset="0"/>
                <a:ea typeface="ＭＳ Ｐゴシック" charset="0"/>
              </a:rPr>
              <a:t>:</a:t>
            </a:r>
            <a:r>
              <a:rPr lang="en-US" dirty="0">
                <a:latin typeface="Times" charset="0"/>
                <a:ea typeface="ＭＳ Ｐゴシック" charset="0"/>
              </a:rPr>
              <a:t> &lt;</a:t>
            </a:r>
            <a:r>
              <a:rPr lang="en-US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author</a:t>
            </a:r>
            <a:r>
              <a:rPr lang="en-US" dirty="0">
                <a:latin typeface="Times" charset="0"/>
                <a:ea typeface="ＭＳ Ｐゴシック" charset="0"/>
              </a:rPr>
              <a:t>&gt; &lt;</a:t>
            </a:r>
            <a:r>
              <a:rPr lang="en-US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first-name</a:t>
            </a:r>
            <a:r>
              <a:rPr lang="en-US" dirty="0">
                <a:latin typeface="Times" charset="0"/>
                <a:ea typeface="ＭＳ Ｐゴシック" charset="0"/>
              </a:rPr>
              <a:t>&gt; Rick &lt;/</a:t>
            </a:r>
            <a:r>
              <a:rPr lang="en-US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first-name</a:t>
            </a:r>
            <a:r>
              <a:rPr lang="en-US" dirty="0">
                <a:latin typeface="Times" charset="0"/>
                <a:ea typeface="ＭＳ Ｐゴシック" charset="0"/>
              </a:rPr>
              <a:t>&gt;</a:t>
            </a:r>
          </a:p>
          <a:p>
            <a:pPr>
              <a:buFontTx/>
              <a:buNone/>
            </a:pPr>
            <a:r>
              <a:rPr lang="en-US" dirty="0">
                <a:latin typeface="Times" charset="0"/>
                <a:ea typeface="ＭＳ Ｐゴシック" charset="0"/>
              </a:rPr>
              <a:t>                              &lt;</a:t>
            </a:r>
            <a:r>
              <a:rPr lang="en-US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last-name</a:t>
            </a:r>
            <a:r>
              <a:rPr lang="en-US" dirty="0">
                <a:latin typeface="Times" charset="0"/>
                <a:ea typeface="ＭＳ Ｐゴシック" charset="0"/>
              </a:rPr>
              <a:t>&gt; Hull &lt;/</a:t>
            </a:r>
            <a:r>
              <a:rPr lang="en-US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last-name</a:t>
            </a:r>
            <a:r>
              <a:rPr lang="en-US" dirty="0">
                <a:latin typeface="Times" charset="0"/>
                <a:ea typeface="ＭＳ Ｐゴシック" charset="0"/>
              </a:rPr>
              <a:t>&gt;</a:t>
            </a:r>
          </a:p>
          <a:p>
            <a:pPr>
              <a:buFontTx/>
              <a:buNone/>
            </a:pPr>
            <a:r>
              <a:rPr lang="en-US" dirty="0">
                <a:latin typeface="Times" charset="0"/>
                <a:ea typeface="ＭＳ Ｐゴシック" charset="0"/>
              </a:rPr>
              <a:t>              &lt;/</a:t>
            </a:r>
            <a:r>
              <a:rPr lang="en-US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author</a:t>
            </a:r>
            <a:r>
              <a:rPr lang="en-US" dirty="0" smtClean="0">
                <a:latin typeface="Times" charset="0"/>
                <a:ea typeface="ＭＳ Ｐゴシック" charset="0"/>
              </a:rPr>
              <a:t>&gt;</a:t>
            </a:r>
          </a:p>
          <a:p>
            <a:pPr>
              <a:buNone/>
            </a:pPr>
            <a:r>
              <a:rPr lang="en-US" i="1" dirty="0" smtClean="0">
                <a:latin typeface="Times" charset="0"/>
                <a:ea typeface="ＭＳ Ｐゴシック" charset="0"/>
              </a:rPr>
              <a:t>So  </a:t>
            </a:r>
            <a:r>
              <a:rPr lang="en-US" dirty="0" smtClean="0">
                <a:latin typeface="Times" charset="0"/>
                <a:ea typeface="ＭＳ Ｐゴシック" charset="0"/>
              </a:rPr>
              <a:t>[</a:t>
            </a:r>
            <a:r>
              <a:rPr lang="en-US" dirty="0">
                <a:latin typeface="Times" charset="0"/>
                <a:ea typeface="ＭＳ Ｐゴシック" charset="0"/>
              </a:rPr>
              <a:t>first-name] </a:t>
            </a:r>
            <a:r>
              <a:rPr lang="en-US" dirty="0">
                <a:latin typeface="Times" charset="0"/>
                <a:ea typeface="ＭＳ Ｐゴシック" charset="0"/>
                <a:sym typeface="Symbol" charset="0"/>
              </a:rPr>
              <a:t> </a:t>
            </a:r>
            <a:r>
              <a:rPr lang="en-US" i="1" dirty="0" smtClean="0">
                <a:latin typeface="Times" charset="0"/>
                <a:ea typeface="ＭＳ Ｐゴシック" charset="0"/>
                <a:sym typeface="Symbol" charset="0"/>
              </a:rPr>
              <a:t>can be read as </a:t>
            </a:r>
            <a:r>
              <a:rPr lang="ja-JP" altLang="en-US" dirty="0" smtClean="0">
                <a:latin typeface="Arial" charset="0"/>
                <a:ea typeface="ＭＳ Ｐゴシック" charset="0"/>
              </a:rPr>
              <a:t>“</a:t>
            </a:r>
            <a:r>
              <a:rPr lang="en-US" altLang="ja-JP" i="1" u="sng" dirty="0" smtClean="0">
                <a:latin typeface="Times" charset="0"/>
                <a:ea typeface="ＭＳ Ｐゴシック" charset="0"/>
              </a:rPr>
              <a:t>has element</a:t>
            </a:r>
            <a:r>
              <a:rPr lang="en-US" altLang="ja-JP" dirty="0" smtClean="0">
                <a:latin typeface="Times" charset="0"/>
                <a:ea typeface="ＭＳ Ｐゴシック" charset="0"/>
              </a:rPr>
              <a:t> first-name</a:t>
            </a:r>
            <a:r>
              <a:rPr lang="ja-JP" altLang="en-US" dirty="0" smtClean="0">
                <a:latin typeface="Arial" charset="0"/>
                <a:ea typeface="ＭＳ Ｐゴシック" charset="0"/>
              </a:rPr>
              <a:t>”</a:t>
            </a:r>
            <a:endParaRPr lang="en-US" altLang="ja-JP" dirty="0" smtClean="0">
              <a:latin typeface="Arial" charset="0"/>
              <a:ea typeface="ＭＳ Ｐゴシック" charset="0"/>
            </a:endParaRPr>
          </a:p>
          <a:p>
            <a:pPr>
              <a:buNone/>
            </a:pPr>
            <a:r>
              <a:rPr lang="en-US" altLang="ja-JP" i="1" dirty="0" smtClean="0">
                <a:latin typeface="Arial" charset="0"/>
                <a:ea typeface="ＭＳ Ｐゴシック" charset="0"/>
              </a:rPr>
              <a:t>Note that the marked element remains </a:t>
            </a:r>
            <a:r>
              <a:rPr lang="en-US" altLang="ja-JP" dirty="0" smtClean="0">
                <a:latin typeface="Arial" charset="0"/>
                <a:ea typeface="ＭＳ Ｐゴシック" charset="0"/>
              </a:rPr>
              <a:t>author.</a:t>
            </a:r>
            <a:endParaRPr lang="en-US" dirty="0">
              <a:latin typeface="Times" charset="0"/>
              <a:ea typeface="ＭＳ Ｐゴシック" charset="0"/>
            </a:endParaRPr>
          </a:p>
          <a:p>
            <a:pPr>
              <a:buFontTx/>
              <a:buNone/>
            </a:pPr>
            <a:endParaRPr lang="en-US" sz="3200" dirty="0">
              <a:latin typeface="Times" charset="0"/>
              <a:ea typeface="ＭＳ Ｐゴシック" charset="0"/>
            </a:endParaRPr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304800" y="1219200"/>
            <a:ext cx="2997200" cy="523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 b="0">
                <a:solidFill>
                  <a:schemeClr val="accent2"/>
                </a:solidFill>
              </a:rPr>
              <a:t>//author[first-name]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" charset="0"/>
                <a:ea typeface="ＭＳ Ｐゴシック" charset="0"/>
              </a:rPr>
              <a:t>Xpath: More Qualifiers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0"/>
            <a:ext cx="8534400" cy="4114800"/>
          </a:xfrm>
        </p:spPr>
        <p:txBody>
          <a:bodyPr/>
          <a:lstStyle/>
          <a:p>
            <a:pPr>
              <a:buFontTx/>
              <a:buNone/>
            </a:pPr>
            <a:endParaRPr lang="en-US" sz="3200" dirty="0">
              <a:solidFill>
                <a:schemeClr val="accent2"/>
              </a:solidFill>
              <a:latin typeface="Times" charset="0"/>
              <a:ea typeface="ＭＳ Ｐゴシック" charset="0"/>
            </a:endParaRPr>
          </a:p>
          <a:p>
            <a:pPr>
              <a:buFontTx/>
              <a:buNone/>
            </a:pPr>
            <a:r>
              <a:rPr lang="en-US" sz="3200" i="1" dirty="0">
                <a:latin typeface="Times" charset="0"/>
                <a:ea typeface="ＭＳ Ｐゴシック" charset="0"/>
              </a:rPr>
              <a:t>Result</a:t>
            </a:r>
            <a:r>
              <a:rPr lang="en-US" sz="3200" dirty="0">
                <a:latin typeface="Times" charset="0"/>
                <a:ea typeface="ＭＳ Ｐゴシック" charset="0"/>
              </a:rPr>
              <a:t>:</a:t>
            </a:r>
            <a:r>
              <a:rPr lang="en-US" dirty="0">
                <a:latin typeface="Times" charset="0"/>
                <a:ea typeface="ＭＳ Ｐゴシック" charset="0"/>
              </a:rPr>
              <a:t> &lt;</a:t>
            </a:r>
            <a:r>
              <a:rPr lang="en-US" dirty="0" err="1">
                <a:solidFill>
                  <a:srgbClr val="006600"/>
                </a:solidFill>
                <a:latin typeface="Times" charset="0"/>
                <a:ea typeface="ＭＳ Ｐゴシック" charset="0"/>
              </a:rPr>
              <a:t>lastname</a:t>
            </a:r>
            <a:r>
              <a:rPr lang="en-US" dirty="0">
                <a:latin typeface="Times" charset="0"/>
                <a:ea typeface="ＭＳ Ｐゴシック" charset="0"/>
              </a:rPr>
              <a:t>&gt; … &lt;/</a:t>
            </a:r>
            <a:r>
              <a:rPr lang="en-US" dirty="0" err="1">
                <a:solidFill>
                  <a:srgbClr val="006600"/>
                </a:solidFill>
                <a:latin typeface="Times" charset="0"/>
                <a:ea typeface="ＭＳ Ｐゴシック" charset="0"/>
              </a:rPr>
              <a:t>lastname</a:t>
            </a:r>
            <a:r>
              <a:rPr lang="en-US" dirty="0">
                <a:latin typeface="Times" charset="0"/>
                <a:ea typeface="ＭＳ Ｐゴシック" charset="0"/>
              </a:rPr>
              <a:t>&gt;</a:t>
            </a:r>
          </a:p>
          <a:p>
            <a:pPr>
              <a:buFontTx/>
              <a:buNone/>
            </a:pPr>
            <a:r>
              <a:rPr lang="en-US" dirty="0">
                <a:latin typeface="Times" charset="0"/>
                <a:ea typeface="ＭＳ Ｐゴシック" charset="0"/>
              </a:rPr>
              <a:t>              </a:t>
            </a:r>
            <a:endParaRPr lang="en-US" sz="3200" dirty="0">
              <a:latin typeface="Times" charset="0"/>
              <a:ea typeface="ＭＳ Ｐゴシック" charset="0"/>
            </a:endParaRP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304800" y="1954213"/>
            <a:ext cx="8547100" cy="528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 b="0">
                <a:solidFill>
                  <a:schemeClr val="accent2"/>
                </a:solidFill>
              </a:rPr>
              <a:t>/bib/book/author[first-name][address[//zip][city]]/lastname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228600" y="4071938"/>
            <a:ext cx="8792378" cy="1261884"/>
          </a:xfrm>
          <a:prstGeom prst="rect">
            <a:avLst/>
          </a:prstGeom>
          <a:solidFill>
            <a:srgbClr val="E8E8E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ja-JP" altLang="en-US" sz="2800" dirty="0">
                <a:latin typeface="Arial" charset="0"/>
              </a:rPr>
              <a:t>“</a:t>
            </a:r>
            <a:r>
              <a:rPr lang="en-US" altLang="ja-JP" dirty="0" err="1"/>
              <a:t>lastname</a:t>
            </a:r>
            <a:r>
              <a:rPr lang="en-US" altLang="ja-JP" dirty="0"/>
              <a:t> </a:t>
            </a:r>
            <a:r>
              <a:rPr lang="en-US" altLang="ja-JP" i="1" dirty="0"/>
              <a:t>of </a:t>
            </a:r>
            <a:r>
              <a:rPr lang="en-US" altLang="ja-JP" dirty="0"/>
              <a:t>author </a:t>
            </a:r>
          </a:p>
          <a:p>
            <a:r>
              <a:rPr lang="en-US" dirty="0"/>
              <a:t>	(</a:t>
            </a:r>
            <a:r>
              <a:rPr lang="en-US" i="1" dirty="0"/>
              <a:t>which has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i="1" dirty="0"/>
              <a:t>and</a:t>
            </a:r>
          </a:p>
          <a:p>
            <a:r>
              <a:rPr lang="en-US" i="1" dirty="0"/>
              <a:t>                              </a:t>
            </a:r>
            <a:r>
              <a:rPr lang="en-US" dirty="0"/>
              <a:t> address (</a:t>
            </a:r>
            <a:r>
              <a:rPr lang="en-US" i="1" dirty="0"/>
              <a:t>which </a:t>
            </a:r>
            <a:r>
              <a:rPr lang="en-US" i="1" dirty="0" smtClean="0"/>
              <a:t>(has</a:t>
            </a:r>
            <a:r>
              <a:rPr lang="en-US" dirty="0" smtClean="0"/>
              <a:t> </a:t>
            </a:r>
            <a:r>
              <a:rPr lang="en-US" dirty="0"/>
              <a:t>zip </a:t>
            </a:r>
            <a:r>
              <a:rPr lang="en-US" i="1" dirty="0"/>
              <a:t>below </a:t>
            </a:r>
            <a:r>
              <a:rPr lang="en-US" i="1" dirty="0" smtClean="0"/>
              <a:t>it) and has</a:t>
            </a:r>
            <a:r>
              <a:rPr lang="en-US" dirty="0" smtClean="0"/>
              <a:t> </a:t>
            </a:r>
            <a:r>
              <a:rPr lang="en-US" dirty="0"/>
              <a:t>city))</a:t>
            </a:r>
            <a:r>
              <a:rPr lang="ja-JP" altLang="en-US" dirty="0">
                <a:latin typeface="Arial" charset="0"/>
              </a:rPr>
              <a:t>”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" charset="0"/>
                <a:ea typeface="ＭＳ Ｐゴシック" charset="0"/>
              </a:rPr>
              <a:t>Xpath: Qualifiers with conditions on values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81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dirty="0">
              <a:solidFill>
                <a:schemeClr val="accent2"/>
              </a:solidFill>
              <a:latin typeface="Times" charset="0"/>
              <a:ea typeface="ＭＳ Ｐゴシック" charset="0"/>
            </a:endParaRPr>
          </a:p>
          <a:p>
            <a:pPr>
              <a:buFontTx/>
              <a:buNone/>
            </a:pPr>
            <a:endParaRPr lang="en-US" dirty="0">
              <a:solidFill>
                <a:schemeClr val="accent2"/>
              </a:solidFill>
              <a:latin typeface="Times" charset="0"/>
              <a:ea typeface="ＭＳ Ｐゴシック" charset="0"/>
            </a:endParaRPr>
          </a:p>
          <a:p>
            <a:pPr>
              <a:buFontTx/>
              <a:buNone/>
            </a:pPr>
            <a:endParaRPr lang="en-US" dirty="0">
              <a:solidFill>
                <a:schemeClr val="accent2"/>
              </a:solidFill>
              <a:latin typeface="Times" charset="0"/>
              <a:ea typeface="ＭＳ Ｐゴシック" charset="0"/>
            </a:endParaRPr>
          </a:p>
          <a:p>
            <a:pPr>
              <a:buFontTx/>
              <a:buNone/>
            </a:pPr>
            <a:endParaRPr lang="en-US" dirty="0" smtClean="0">
              <a:solidFill>
                <a:schemeClr val="accent2"/>
              </a:solidFill>
              <a:latin typeface="Times" charset="0"/>
              <a:ea typeface="ＭＳ Ｐゴシック" charset="0"/>
            </a:endParaRPr>
          </a:p>
          <a:p>
            <a:pPr>
              <a:buFontTx/>
              <a:buNone/>
            </a:pPr>
            <a:endParaRPr lang="en-US" dirty="0">
              <a:solidFill>
                <a:schemeClr val="accent2"/>
              </a:solidFill>
              <a:latin typeface="Times" charset="0"/>
              <a:ea typeface="ＭＳ Ｐゴシック" charset="0"/>
            </a:endParaRPr>
          </a:p>
          <a:p>
            <a:pPr>
              <a:buFontTx/>
              <a:buNone/>
            </a:pPr>
            <a:endParaRPr lang="en-US" dirty="0" smtClean="0">
              <a:solidFill>
                <a:schemeClr val="accent2"/>
              </a:solidFill>
              <a:latin typeface="Times" charset="0"/>
              <a:ea typeface="ＭＳ Ｐゴシック" charset="0"/>
            </a:endParaRPr>
          </a:p>
          <a:p>
            <a:pPr>
              <a:buFontTx/>
              <a:buNone/>
            </a:pPr>
            <a:endParaRPr lang="en-US" dirty="0">
              <a:solidFill>
                <a:schemeClr val="accent2"/>
              </a:solidFill>
              <a:latin typeface="Times" charset="0"/>
              <a:ea typeface="ＭＳ Ｐゴシック" charset="0"/>
            </a:endParaRPr>
          </a:p>
          <a:p>
            <a:pPr>
              <a:buFontTx/>
              <a:buNone/>
            </a:pPr>
            <a:r>
              <a:rPr lang="en-US" dirty="0" smtClean="0">
                <a:latin typeface="Times" charset="0"/>
                <a:ea typeface="ＭＳ Ｐゴシック" charset="0"/>
              </a:rPr>
              <a:t>	“Any book whose author is the title of </a:t>
            </a:r>
            <a:r>
              <a:rPr lang="en-US" u="sng" dirty="0" smtClean="0">
                <a:latin typeface="Times" charset="0"/>
                <a:ea typeface="ＭＳ Ｐゴシック" charset="0"/>
              </a:rPr>
              <a:t>something</a:t>
            </a:r>
            <a:r>
              <a:rPr lang="en-US" i="1" u="sng" dirty="0" smtClean="0">
                <a:latin typeface="Times" charset="0"/>
                <a:ea typeface="ＭＳ Ｐゴシック" charset="0"/>
              </a:rPr>
              <a:t> </a:t>
            </a:r>
            <a:r>
              <a:rPr lang="en-US" i="1" dirty="0" smtClean="0">
                <a:latin typeface="Times" charset="0"/>
                <a:ea typeface="ＭＳ Ｐゴシック" charset="0"/>
              </a:rPr>
              <a:t>in the document named ‘bib’</a:t>
            </a:r>
            <a:endParaRPr lang="en-US" dirty="0">
              <a:latin typeface="Times" charset="0"/>
              <a:ea typeface="ＭＳ Ｐゴシック" charset="0"/>
            </a:endParaRPr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1905000" y="2297113"/>
            <a:ext cx="4379913" cy="588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 b="0">
                <a:solidFill>
                  <a:schemeClr val="accent2"/>
                </a:solidFill>
              </a:rPr>
              <a:t>/bib/book[@price &lt; </a:t>
            </a:r>
            <a:r>
              <a:rPr lang="en-US" sz="3200" b="0">
                <a:solidFill>
                  <a:schemeClr val="accent2"/>
                </a:solidFill>
                <a:latin typeface="Times New Roman" charset="0"/>
              </a:rPr>
              <a:t>"</a:t>
            </a:r>
            <a:r>
              <a:rPr lang="en-US" sz="3200" b="0">
                <a:solidFill>
                  <a:schemeClr val="accent2"/>
                </a:solidFill>
              </a:rPr>
              <a:t>60</a:t>
            </a:r>
            <a:r>
              <a:rPr lang="en-US" sz="3200" b="0">
                <a:solidFill>
                  <a:schemeClr val="accent2"/>
                </a:solidFill>
                <a:latin typeface="Times New Roman" charset="0"/>
              </a:rPr>
              <a:t>"</a:t>
            </a:r>
            <a:r>
              <a:rPr lang="en-US" sz="3200" b="0">
                <a:solidFill>
                  <a:schemeClr val="accent2"/>
                </a:solidFill>
              </a:rPr>
              <a:t>]</a:t>
            </a:r>
          </a:p>
        </p:txBody>
      </p:sp>
      <p:sp>
        <p:nvSpPr>
          <p:cNvPr id="244741" name="Rectangle 5"/>
          <p:cNvSpPr>
            <a:spLocks noChangeArrowheads="1"/>
          </p:cNvSpPr>
          <p:nvPr/>
        </p:nvSpPr>
        <p:spPr bwMode="auto">
          <a:xfrm>
            <a:off x="1905000" y="3668713"/>
            <a:ext cx="5281613" cy="588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/>
            <a:r>
              <a:rPr lang="en-US" sz="3200" b="0">
                <a:solidFill>
                  <a:schemeClr val="accent2"/>
                </a:solidFill>
              </a:rPr>
              <a:t>/bib/book[author/@age &lt; </a:t>
            </a:r>
            <a:r>
              <a:rPr lang="en-US" sz="3200" b="0">
                <a:solidFill>
                  <a:schemeClr val="accent2"/>
                </a:solidFill>
                <a:latin typeface="Times New Roman" charset="0"/>
              </a:rPr>
              <a:t>"</a:t>
            </a:r>
            <a:r>
              <a:rPr lang="en-US" sz="3200" b="0">
                <a:solidFill>
                  <a:schemeClr val="accent2"/>
                </a:solidFill>
              </a:rPr>
              <a:t>25</a:t>
            </a:r>
            <a:r>
              <a:rPr lang="en-US" sz="3200" b="0">
                <a:solidFill>
                  <a:schemeClr val="accent2"/>
                </a:solidFill>
                <a:latin typeface="Times New Roman" charset="0"/>
              </a:rPr>
              <a:t>"</a:t>
            </a:r>
            <a:r>
              <a:rPr lang="en-US" sz="3200" b="0">
                <a:solidFill>
                  <a:schemeClr val="accent2"/>
                </a:solidFill>
              </a:rPr>
              <a:t>]</a:t>
            </a:r>
          </a:p>
        </p:txBody>
      </p:sp>
      <p:sp>
        <p:nvSpPr>
          <p:cNvPr id="244742" name="Rectangle 6"/>
          <p:cNvSpPr>
            <a:spLocks noChangeArrowheads="1"/>
          </p:cNvSpPr>
          <p:nvPr/>
        </p:nvSpPr>
        <p:spPr bwMode="auto">
          <a:xfrm>
            <a:off x="381000" y="4876800"/>
            <a:ext cx="8212505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 b="0" dirty="0">
                <a:solidFill>
                  <a:schemeClr val="accent2"/>
                </a:solidFill>
              </a:rPr>
              <a:t>/bib/book[author/</a:t>
            </a:r>
            <a:r>
              <a:rPr lang="en-US" sz="3200" b="0" dirty="0">
                <a:solidFill>
                  <a:schemeClr val="accent1"/>
                </a:solidFill>
              </a:rPr>
              <a:t>text</a:t>
            </a:r>
            <a:r>
              <a:rPr lang="en-US" sz="3200" b="0" dirty="0" smtClean="0">
                <a:solidFill>
                  <a:schemeClr val="accent1"/>
                </a:solidFill>
              </a:rPr>
              <a:t>() </a:t>
            </a:r>
            <a:r>
              <a:rPr lang="en-US" sz="3200" b="0" dirty="0" smtClean="0">
                <a:solidFill>
                  <a:srgbClr val="FF0000"/>
                </a:solidFill>
              </a:rPr>
              <a:t>= doc("bib")//title</a:t>
            </a:r>
            <a:r>
              <a:rPr lang="en-US" sz="3200" b="0" dirty="0" smtClean="0">
                <a:solidFill>
                  <a:schemeClr val="accent1"/>
                </a:solidFill>
              </a:rPr>
              <a:t>/text()] </a:t>
            </a:r>
            <a:endParaRPr lang="en-US" sz="3200" b="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" charset="0"/>
                <a:ea typeface="ＭＳ Ｐゴシック" charset="0"/>
              </a:rPr>
              <a:t>Xpath</a:t>
            </a:r>
            <a:r>
              <a:rPr lang="en-US" dirty="0">
                <a:latin typeface="Times" charset="0"/>
                <a:ea typeface="ＭＳ Ｐゴシック" charset="0"/>
              </a:rPr>
              <a:t>: Qualifiers </a:t>
            </a:r>
            <a:r>
              <a:rPr lang="en-US" dirty="0" smtClean="0">
                <a:latin typeface="Times" charset="0"/>
                <a:ea typeface="ＭＳ Ｐゴシック" charset="0"/>
              </a:rPr>
              <a:t>and //</a:t>
            </a:r>
            <a:endParaRPr lang="en-US" dirty="0">
              <a:latin typeface="Times" charset="0"/>
              <a:ea typeface="ＭＳ Ｐゴシック" charset="0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81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dirty="0" smtClean="0">
              <a:solidFill>
                <a:schemeClr val="accent2"/>
              </a:solidFill>
              <a:latin typeface="Times" charset="0"/>
              <a:ea typeface="ＭＳ Ｐゴシック" charset="0"/>
            </a:endParaRPr>
          </a:p>
          <a:p>
            <a:pPr>
              <a:buFontTx/>
              <a:buNone/>
            </a:pPr>
            <a:endParaRPr lang="en-US" dirty="0">
              <a:solidFill>
                <a:schemeClr val="accent2"/>
              </a:solidFill>
              <a:latin typeface="Times" charset="0"/>
              <a:ea typeface="ＭＳ Ｐゴシック" charset="0"/>
            </a:endParaRPr>
          </a:p>
          <a:p>
            <a:pPr>
              <a:buFontTx/>
              <a:buNone/>
            </a:pPr>
            <a:r>
              <a:rPr lang="en-US" dirty="0" smtClean="0">
                <a:latin typeface="Times" charset="0"/>
                <a:ea typeface="ＭＳ Ｐゴシック" charset="0"/>
              </a:rPr>
              <a:t>	Beware of the dot needed after //[  Think of dot as “current node”</a:t>
            </a:r>
            <a:endParaRPr lang="en-US" dirty="0">
              <a:latin typeface="Times" charset="0"/>
              <a:ea typeface="ＭＳ Ｐゴシック" charset="0"/>
            </a:endParaRPr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1905000" y="2297113"/>
            <a:ext cx="4109619" cy="5847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 b="0" dirty="0" smtClean="0">
                <a:solidFill>
                  <a:schemeClr val="accent2"/>
                </a:solidFill>
              </a:rPr>
              <a:t>//[.author/@age &lt; “25”]</a:t>
            </a:r>
            <a:endParaRPr lang="en-US" sz="3200" b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33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" charset="0"/>
                <a:ea typeface="ＭＳ Ｐゴシック" charset="0"/>
              </a:rPr>
              <a:t>Xpath</a:t>
            </a:r>
            <a:r>
              <a:rPr lang="en-US" dirty="0">
                <a:latin typeface="Times" charset="0"/>
                <a:ea typeface="ＭＳ Ｐゴシック" charset="0"/>
              </a:rPr>
              <a:t>: </a:t>
            </a:r>
            <a:r>
              <a:rPr lang="en-US" dirty="0" smtClean="0">
                <a:latin typeface="Times" charset="0"/>
                <a:ea typeface="ＭＳ Ｐゴシック" charset="0"/>
              </a:rPr>
              <a:t>Summary of examples &amp; notation</a:t>
            </a:r>
            <a:endParaRPr lang="en-US" dirty="0">
              <a:latin typeface="Times" charset="0"/>
              <a:ea typeface="ＭＳ Ｐゴシック" charset="0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8305800" cy="5703612"/>
          </a:xfr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Courier"/>
                <a:ea typeface="ＭＳ Ｐゴシック" charset="0"/>
                <a:cs typeface="Courier"/>
              </a:rPr>
              <a:t>*</a:t>
            </a:r>
            <a:r>
              <a:rPr lang="en-US" sz="2400" dirty="0">
                <a:latin typeface="Courier"/>
                <a:ea typeface="ＭＳ Ｐゴシック" charset="0"/>
                <a:cs typeface="Courier"/>
              </a:rPr>
              <a:t>	</a:t>
            </a:r>
            <a:r>
              <a:rPr lang="en-US" sz="2400" dirty="0">
                <a:latin typeface="Times" charset="0"/>
                <a:ea typeface="ＭＳ Ｐゴシック" charset="0"/>
              </a:rPr>
              <a:t>		</a:t>
            </a:r>
            <a:r>
              <a:rPr lang="en-US" sz="2400" b="1" dirty="0" smtClean="0">
                <a:latin typeface="Times" charset="0"/>
                <a:ea typeface="ＭＳ Ｐゴシック" charset="0"/>
              </a:rPr>
              <a:t>matches</a:t>
            </a:r>
            <a:r>
              <a:rPr lang="en-US" sz="2400" dirty="0" smtClean="0">
                <a:latin typeface="Times" charset="0"/>
                <a:ea typeface="ＭＳ Ｐゴシック" charset="0"/>
              </a:rPr>
              <a:t> </a:t>
            </a:r>
            <a:r>
              <a:rPr lang="en-US" sz="2400" dirty="0">
                <a:latin typeface="Times" charset="0"/>
                <a:ea typeface="ＭＳ Ｐゴシック" charset="0"/>
              </a:rPr>
              <a:t>any element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Courier"/>
                <a:ea typeface="ＭＳ Ｐゴシック" charset="0"/>
                <a:cs typeface="Courier"/>
              </a:rPr>
              <a:t>/</a:t>
            </a:r>
            <a:r>
              <a:rPr lang="en-US" sz="2400" dirty="0">
                <a:latin typeface="Courier"/>
                <a:ea typeface="ＭＳ Ｐゴシック" charset="0"/>
                <a:cs typeface="Courier"/>
              </a:rPr>
              <a:t>	</a:t>
            </a:r>
            <a:r>
              <a:rPr lang="en-US" sz="2400" dirty="0">
                <a:latin typeface="Times" charset="0"/>
                <a:ea typeface="ＭＳ Ｐゴシック" charset="0"/>
              </a:rPr>
              <a:t>			</a:t>
            </a:r>
            <a:r>
              <a:rPr lang="en-US" sz="2400" dirty="0" smtClean="0">
                <a:latin typeface="Times" charset="0"/>
                <a:ea typeface="ＭＳ Ｐゴシック" charset="0"/>
              </a:rPr>
              <a:t> </a:t>
            </a:r>
            <a:r>
              <a:rPr lang="en-US" sz="2400" dirty="0">
                <a:latin typeface="Times" charset="0"/>
                <a:ea typeface="ＭＳ Ｐゴシック" charset="0"/>
              </a:rPr>
              <a:t>the </a:t>
            </a:r>
            <a:r>
              <a:rPr lang="en-US" sz="2400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root</a:t>
            </a:r>
            <a:r>
              <a:rPr lang="en-US" sz="2400" dirty="0">
                <a:latin typeface="Times" charset="0"/>
                <a:ea typeface="ＭＳ Ｐゴシック" charset="0"/>
              </a:rPr>
              <a:t> element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Courier"/>
                <a:ea typeface="ＭＳ Ｐゴシック" charset="0"/>
                <a:cs typeface="Courier"/>
              </a:rPr>
              <a:t>.</a:t>
            </a:r>
            <a:r>
              <a:rPr lang="en-US" sz="2400" dirty="0">
                <a:latin typeface="Times" charset="0"/>
                <a:ea typeface="ＭＳ Ｐゴシック" charset="0"/>
              </a:rPr>
              <a:t>			</a:t>
            </a:r>
            <a:r>
              <a:rPr lang="en-US" sz="2400" dirty="0" smtClean="0">
                <a:latin typeface="Times" charset="0"/>
                <a:ea typeface="ＭＳ Ｐゴシック" charset="0"/>
              </a:rPr>
              <a:t>	current node</a:t>
            </a:r>
            <a:endParaRPr lang="en-US" sz="2400" dirty="0">
              <a:latin typeface="Times" charset="0"/>
              <a:ea typeface="ＭＳ Ｐゴシック" charset="0"/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Courier"/>
                <a:ea typeface="ＭＳ Ｐゴシック" charset="0"/>
                <a:cs typeface="Courier"/>
              </a:rPr>
              <a:t>/</a:t>
            </a:r>
            <a:r>
              <a:rPr lang="en-US" sz="2400" dirty="0">
                <a:solidFill>
                  <a:schemeClr val="accent2"/>
                </a:solidFill>
                <a:latin typeface="Courier"/>
                <a:ea typeface="ＭＳ Ｐゴシック" charset="0"/>
                <a:cs typeface="Courier"/>
              </a:rPr>
              <a:t>bib</a:t>
            </a:r>
            <a:r>
              <a:rPr lang="en-US" sz="2400" dirty="0">
                <a:latin typeface="Times" charset="0"/>
                <a:ea typeface="ＭＳ Ｐゴシック" charset="0"/>
              </a:rPr>
              <a:t>			</a:t>
            </a:r>
            <a:r>
              <a:rPr lang="en-US" sz="2400" dirty="0" smtClean="0">
                <a:latin typeface="Times" charset="0"/>
                <a:ea typeface="ＭＳ Ｐゴシック" charset="0"/>
              </a:rPr>
              <a:t>any </a:t>
            </a:r>
            <a:r>
              <a:rPr lang="en-US" sz="2400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bib</a:t>
            </a:r>
            <a:r>
              <a:rPr lang="en-US" sz="2400" dirty="0">
                <a:latin typeface="Times" charset="0"/>
                <a:ea typeface="ＭＳ Ｐゴシック" charset="0"/>
              </a:rPr>
              <a:t> element under </a:t>
            </a:r>
            <a:r>
              <a:rPr lang="en-US" sz="2400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root</a:t>
            </a:r>
            <a:endParaRPr lang="en-US" sz="2400" dirty="0">
              <a:latin typeface="Times" charset="0"/>
              <a:ea typeface="ＭＳ Ｐゴシック" charset="0"/>
            </a:endParaRPr>
          </a:p>
          <a:p>
            <a:pPr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Courier"/>
                <a:ea typeface="ＭＳ Ｐゴシック" charset="0"/>
                <a:cs typeface="Courier"/>
              </a:rPr>
              <a:t>bib/paper</a:t>
            </a:r>
            <a:r>
              <a:rPr lang="en-US" sz="2400" dirty="0">
                <a:latin typeface="Times" charset="0"/>
                <a:ea typeface="ＭＳ Ｐゴシック" charset="0"/>
              </a:rPr>
              <a:t>		</a:t>
            </a:r>
            <a:r>
              <a:rPr lang="en-US" sz="2400" dirty="0" smtClean="0">
                <a:latin typeface="Times" charset="0"/>
                <a:ea typeface="ＭＳ Ｐゴシック" charset="0"/>
              </a:rPr>
              <a:t>any </a:t>
            </a:r>
            <a:r>
              <a:rPr lang="en-US" sz="2400" dirty="0" smtClean="0">
                <a:solidFill>
                  <a:srgbClr val="006600"/>
                </a:solidFill>
                <a:latin typeface="Times" charset="0"/>
                <a:ea typeface="ＭＳ Ｐゴシック" charset="0"/>
              </a:rPr>
              <a:t>paper</a:t>
            </a:r>
            <a:r>
              <a:rPr lang="en-US" sz="2400" dirty="0" smtClean="0">
                <a:latin typeface="Times" charset="0"/>
                <a:ea typeface="ＭＳ Ｐゴシック" charset="0"/>
              </a:rPr>
              <a:t> under </a:t>
            </a:r>
            <a:r>
              <a:rPr lang="en-US" sz="2400" dirty="0" smtClean="0">
                <a:solidFill>
                  <a:srgbClr val="006600"/>
                </a:solidFill>
                <a:latin typeface="Times" charset="0"/>
                <a:ea typeface="ＭＳ Ｐゴシック" charset="0"/>
              </a:rPr>
              <a:t>bib</a:t>
            </a:r>
            <a:endParaRPr lang="en-US" sz="2400" dirty="0">
              <a:latin typeface="Times" charset="0"/>
              <a:ea typeface="ＭＳ Ｐゴシック" charset="0"/>
            </a:endParaRPr>
          </a:p>
          <a:p>
            <a:pPr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Courier"/>
                <a:ea typeface="ＭＳ Ｐゴシック" charset="0"/>
                <a:cs typeface="Courier"/>
              </a:rPr>
              <a:t>bib//paper</a:t>
            </a:r>
            <a:r>
              <a:rPr lang="en-US" sz="2400" dirty="0">
                <a:latin typeface="Times" charset="0"/>
                <a:ea typeface="ＭＳ Ｐゴシック" charset="0"/>
              </a:rPr>
              <a:t>	</a:t>
            </a:r>
            <a:r>
              <a:rPr lang="en-US" sz="2400" dirty="0" smtClean="0">
                <a:latin typeface="Times" charset="0"/>
                <a:ea typeface="ＭＳ Ｐゴシック" charset="0"/>
              </a:rPr>
              <a:t>any </a:t>
            </a:r>
            <a:r>
              <a:rPr lang="en-US" sz="2400" dirty="0" smtClean="0">
                <a:solidFill>
                  <a:srgbClr val="006600"/>
                </a:solidFill>
                <a:latin typeface="Times" charset="0"/>
                <a:ea typeface="ＭＳ Ｐゴシック" charset="0"/>
              </a:rPr>
              <a:t>paper</a:t>
            </a:r>
            <a:r>
              <a:rPr lang="en-US" sz="2400" dirty="0" smtClean="0">
                <a:latin typeface="Times" charset="0"/>
                <a:ea typeface="ＭＳ Ｐゴシック" charset="0"/>
              </a:rPr>
              <a:t> under </a:t>
            </a:r>
            <a:r>
              <a:rPr lang="en-US" sz="2400" dirty="0" smtClean="0">
                <a:solidFill>
                  <a:srgbClr val="006600"/>
                </a:solidFill>
                <a:latin typeface="Times" charset="0"/>
                <a:ea typeface="ＭＳ Ｐゴシック" charset="0"/>
              </a:rPr>
              <a:t>bib</a:t>
            </a:r>
            <a:r>
              <a:rPr lang="en-US" sz="2400" dirty="0">
                <a:latin typeface="Times" charset="0"/>
                <a:ea typeface="ＭＳ Ｐゴシック" charset="0"/>
              </a:rPr>
              <a:t>, at any depth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Courier"/>
                <a:ea typeface="ＭＳ Ｐゴシック" charset="0"/>
                <a:cs typeface="Courier"/>
              </a:rPr>
              <a:t>//paper</a:t>
            </a:r>
            <a:r>
              <a:rPr lang="en-US" sz="2400" dirty="0">
                <a:latin typeface="Courier"/>
                <a:ea typeface="ＭＳ Ｐゴシック" charset="0"/>
                <a:cs typeface="Courier"/>
              </a:rPr>
              <a:t>	</a:t>
            </a:r>
            <a:r>
              <a:rPr lang="en-US" sz="2400" dirty="0">
                <a:latin typeface="Times" charset="0"/>
                <a:ea typeface="ＭＳ Ｐゴシック" charset="0"/>
              </a:rPr>
              <a:t>	</a:t>
            </a:r>
            <a:r>
              <a:rPr lang="en-US" sz="2400" dirty="0" smtClean="0">
                <a:latin typeface="Times" charset="0"/>
                <a:ea typeface="ＭＳ Ｐゴシック" charset="0"/>
              </a:rPr>
              <a:t>any </a:t>
            </a:r>
            <a:r>
              <a:rPr lang="en-US" sz="2400" dirty="0">
                <a:latin typeface="Times" charset="0"/>
                <a:ea typeface="ＭＳ Ｐゴシック" charset="0"/>
              </a:rPr>
              <a:t>paper at any depth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Courier"/>
                <a:ea typeface="ＭＳ Ｐゴシック" charset="0"/>
                <a:cs typeface="Courier"/>
              </a:rPr>
              <a:t>//paper/.</a:t>
            </a:r>
            <a:r>
              <a:rPr lang="en-US" sz="2400" dirty="0" smtClean="0">
                <a:solidFill>
                  <a:schemeClr val="accent2"/>
                </a:solidFill>
                <a:latin typeface="Courier"/>
                <a:ea typeface="ＭＳ Ｐゴシック" charset="0"/>
                <a:cs typeface="Courier"/>
              </a:rPr>
              <a:t>.</a:t>
            </a:r>
            <a:r>
              <a:rPr lang="en-US" sz="2400" dirty="0">
                <a:latin typeface="Times" charset="0"/>
                <a:ea typeface="ＭＳ Ｐゴシック" charset="0"/>
              </a:rPr>
              <a:t>	</a:t>
            </a:r>
            <a:r>
              <a:rPr lang="en-US" sz="2400" dirty="0" smtClean="0">
                <a:latin typeface="Times" charset="0"/>
                <a:ea typeface="ＭＳ Ｐゴシック" charset="0"/>
              </a:rPr>
              <a:t>the </a:t>
            </a:r>
            <a:r>
              <a:rPr lang="en-US" sz="2400" b="1" dirty="0">
                <a:latin typeface="Times" charset="0"/>
                <a:ea typeface="ＭＳ Ｐゴシック" charset="0"/>
              </a:rPr>
              <a:t>parent</a:t>
            </a:r>
            <a:r>
              <a:rPr lang="en-US" sz="2400" dirty="0">
                <a:latin typeface="Times" charset="0"/>
                <a:ea typeface="ＭＳ Ｐゴシック" charset="0"/>
              </a:rPr>
              <a:t> of </a:t>
            </a:r>
            <a:r>
              <a:rPr lang="en-US" sz="2400" dirty="0" smtClean="0">
                <a:latin typeface="Times" charset="0"/>
                <a:ea typeface="ＭＳ Ｐゴシック" charset="0"/>
              </a:rPr>
              <a:t>any paper </a:t>
            </a:r>
            <a:r>
              <a:rPr lang="en-US" sz="2400" dirty="0">
                <a:latin typeface="Times" charset="0"/>
                <a:ea typeface="ＭＳ Ｐゴシック" charset="0"/>
              </a:rPr>
              <a:t>at any depth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Courier"/>
                <a:ea typeface="ＭＳ Ｐゴシック" charset="0"/>
                <a:cs typeface="Courier"/>
              </a:rPr>
              <a:t>paper | book</a:t>
            </a:r>
            <a:r>
              <a:rPr lang="en-US" sz="2400" dirty="0">
                <a:latin typeface="Times" charset="0"/>
                <a:ea typeface="ＭＳ Ｐゴシック" charset="0"/>
              </a:rPr>
              <a:t>	</a:t>
            </a:r>
            <a:r>
              <a:rPr lang="en-US" sz="2400" dirty="0" smtClean="0">
                <a:latin typeface="Times" charset="0"/>
                <a:ea typeface="ＭＳ Ｐゴシック" charset="0"/>
              </a:rPr>
              <a:t>any </a:t>
            </a:r>
            <a:r>
              <a:rPr lang="en-US" sz="2400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paper</a:t>
            </a:r>
            <a:r>
              <a:rPr lang="en-US" sz="2400" dirty="0">
                <a:latin typeface="Times" charset="0"/>
                <a:ea typeface="ＭＳ Ｐゴシック" charset="0"/>
              </a:rPr>
              <a:t> </a:t>
            </a:r>
            <a:r>
              <a:rPr lang="en-US" sz="2400" i="1" dirty="0">
                <a:latin typeface="Times" charset="0"/>
                <a:ea typeface="ＭＳ Ｐゴシック" charset="0"/>
              </a:rPr>
              <a:t>or</a:t>
            </a:r>
            <a:r>
              <a:rPr lang="en-US" sz="2400" dirty="0">
                <a:latin typeface="Times" charset="0"/>
                <a:ea typeface="ＭＳ Ｐゴシック" charset="0"/>
              </a:rPr>
              <a:t> a </a:t>
            </a:r>
            <a:r>
              <a:rPr lang="en-US" sz="2400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book</a:t>
            </a:r>
            <a:endParaRPr lang="en-US" sz="2400" dirty="0">
              <a:latin typeface="Times" charset="0"/>
              <a:ea typeface="ＭＳ Ｐゴシック" charset="0"/>
            </a:endParaRPr>
          </a:p>
          <a:p>
            <a:pPr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Courier"/>
                <a:ea typeface="ＭＳ Ｐゴシック" charset="0"/>
                <a:cs typeface="Courier"/>
              </a:rPr>
              <a:t>@price	</a:t>
            </a:r>
            <a:r>
              <a:rPr lang="en-US" sz="2400" dirty="0">
                <a:latin typeface="Times" charset="0"/>
                <a:ea typeface="ＭＳ Ｐゴシック" charset="0"/>
              </a:rPr>
              <a:t>	</a:t>
            </a:r>
            <a:r>
              <a:rPr lang="en-US" sz="2400" dirty="0" smtClean="0">
                <a:latin typeface="Times" charset="0"/>
                <a:ea typeface="ＭＳ Ｐゴシック" charset="0"/>
              </a:rPr>
              <a:t>a </a:t>
            </a:r>
            <a:r>
              <a:rPr lang="en-US" sz="2400" dirty="0">
                <a:solidFill>
                  <a:srgbClr val="CC3300"/>
                </a:solidFill>
                <a:latin typeface="Times" charset="0"/>
                <a:ea typeface="ＭＳ Ｐゴシック" charset="0"/>
              </a:rPr>
              <a:t>price</a:t>
            </a:r>
            <a:r>
              <a:rPr lang="en-US" sz="2400" dirty="0">
                <a:latin typeface="Times" charset="0"/>
                <a:ea typeface="ＭＳ Ｐゴシック" charset="0"/>
              </a:rPr>
              <a:t> attribute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Courier"/>
                <a:ea typeface="ＭＳ Ｐゴシック" charset="0"/>
                <a:cs typeface="Courier"/>
              </a:rPr>
              <a:t>bib/book/@price</a:t>
            </a:r>
            <a:r>
              <a:rPr lang="en-US" sz="2400" dirty="0">
                <a:latin typeface="Times" charset="0"/>
                <a:ea typeface="ＭＳ Ｐゴシック" charset="0"/>
              </a:rPr>
              <a:t>	</a:t>
            </a:r>
            <a:r>
              <a:rPr lang="en-US" sz="2400" dirty="0" smtClean="0">
                <a:solidFill>
                  <a:srgbClr val="CC3300"/>
                </a:solidFill>
                <a:latin typeface="Times" charset="0"/>
                <a:ea typeface="ＭＳ Ｐゴシック" charset="0"/>
              </a:rPr>
              <a:t>price</a:t>
            </a:r>
            <a:r>
              <a:rPr lang="en-US" sz="2400" dirty="0" smtClean="0">
                <a:latin typeface="Times" charset="0"/>
                <a:ea typeface="ＭＳ Ｐゴシック" charset="0"/>
              </a:rPr>
              <a:t> </a:t>
            </a:r>
            <a:r>
              <a:rPr lang="en-US" sz="2400" dirty="0">
                <a:latin typeface="Times" charset="0"/>
                <a:ea typeface="ＭＳ Ｐゴシック" charset="0"/>
              </a:rPr>
              <a:t>attribute in </a:t>
            </a:r>
            <a:r>
              <a:rPr lang="en-US" sz="2400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book</a:t>
            </a:r>
            <a:r>
              <a:rPr lang="en-US" sz="2400" dirty="0">
                <a:latin typeface="Times" charset="0"/>
                <a:ea typeface="ＭＳ Ｐゴシック" charset="0"/>
              </a:rPr>
              <a:t>, in </a:t>
            </a:r>
            <a:r>
              <a:rPr lang="en-US" sz="2400" dirty="0">
                <a:solidFill>
                  <a:srgbClr val="006600"/>
                </a:solidFill>
                <a:latin typeface="Times" charset="0"/>
                <a:ea typeface="ＭＳ Ｐゴシック" charset="0"/>
              </a:rPr>
              <a:t>bib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Courier"/>
                <a:ea typeface="ＭＳ Ｐゴシック" charset="0"/>
                <a:cs typeface="Courier"/>
              </a:rPr>
              <a:t>bib/book/[@price&lt;</a:t>
            </a:r>
            <a:r>
              <a:rPr lang="ja-JP" altLang="en-US" sz="2400" dirty="0">
                <a:solidFill>
                  <a:schemeClr val="accent2"/>
                </a:solidFill>
                <a:latin typeface="Courier"/>
                <a:ea typeface="ＭＳ Ｐゴシック" charset="0"/>
                <a:cs typeface="Courier"/>
              </a:rPr>
              <a:t>“</a:t>
            </a:r>
            <a:r>
              <a:rPr lang="en-US" altLang="ja-JP" sz="2400" dirty="0">
                <a:solidFill>
                  <a:schemeClr val="accent2"/>
                </a:solidFill>
                <a:latin typeface="Courier"/>
                <a:ea typeface="ＭＳ Ｐゴシック" charset="0"/>
                <a:cs typeface="Courier"/>
              </a:rPr>
              <a:t>55</a:t>
            </a:r>
            <a:r>
              <a:rPr lang="ja-JP" altLang="en-US" sz="2400" dirty="0">
                <a:solidFill>
                  <a:schemeClr val="accent2"/>
                </a:solidFill>
                <a:latin typeface="Courier"/>
                <a:ea typeface="ＭＳ Ｐゴシック" charset="0"/>
                <a:cs typeface="Courier"/>
              </a:rPr>
              <a:t>”</a:t>
            </a:r>
            <a:r>
              <a:rPr lang="en-US" altLang="ja-JP" sz="2400" dirty="0">
                <a:solidFill>
                  <a:schemeClr val="accent2"/>
                </a:solidFill>
                <a:latin typeface="Courier"/>
                <a:ea typeface="ＭＳ Ｐゴシック" charset="0"/>
                <a:cs typeface="Courier"/>
              </a:rPr>
              <a:t>]/author/</a:t>
            </a:r>
            <a:r>
              <a:rPr lang="en-US" altLang="ja-JP" sz="2400" dirty="0" err="1">
                <a:solidFill>
                  <a:schemeClr val="accent2"/>
                </a:solidFill>
                <a:latin typeface="Courier"/>
                <a:ea typeface="ＭＳ Ｐゴシック" charset="0"/>
                <a:cs typeface="Courier"/>
              </a:rPr>
              <a:t>lastname</a:t>
            </a:r>
            <a:r>
              <a:rPr lang="en-US" altLang="ja-JP" sz="2400" dirty="0">
                <a:solidFill>
                  <a:schemeClr val="accent2"/>
                </a:solidFill>
                <a:latin typeface="Courier"/>
                <a:ea typeface="ＭＳ Ｐゴシック" charset="0"/>
                <a:cs typeface="Courier"/>
              </a:rPr>
              <a:t>  </a:t>
            </a:r>
            <a:r>
              <a:rPr lang="en-US" altLang="ja-JP" sz="2400" dirty="0" smtClean="0">
                <a:latin typeface="Times" charset="0"/>
                <a:ea typeface="ＭＳ Ｐゴシック" charset="0"/>
              </a:rPr>
              <a:t>arbitrary combination</a:t>
            </a:r>
            <a:endParaRPr lang="en-US" sz="2400" dirty="0">
              <a:latin typeface="Time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" charset="0"/>
                <a:ea typeface="ＭＳ Ｐゴシック" charset="0"/>
              </a:rPr>
              <a:t>Xpath</a:t>
            </a:r>
            <a:r>
              <a:rPr lang="en-US" dirty="0">
                <a:latin typeface="Times" charset="0"/>
                <a:ea typeface="ＭＳ Ｐゴシック" charset="0"/>
              </a:rPr>
              <a:t>: </a:t>
            </a:r>
            <a:r>
              <a:rPr lang="en-US" dirty="0" smtClean="0">
                <a:latin typeface="Times" charset="0"/>
                <a:ea typeface="ＭＳ Ｐゴシック" charset="0"/>
              </a:rPr>
              <a:t>Summary (more)</a:t>
            </a:r>
            <a:endParaRPr lang="en-US" dirty="0">
              <a:latin typeface="Times" charset="0"/>
              <a:ea typeface="ＭＳ Ｐゴシック" charset="0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953000"/>
            <a:ext cx="7924800" cy="459100"/>
          </a:xfrm>
        </p:spPr>
        <p:txBody>
          <a:bodyPr>
            <a:spAutoFit/>
          </a:bodyPr>
          <a:lstStyle/>
          <a:p>
            <a:pPr>
              <a:buFontTx/>
              <a:buNone/>
            </a:pPr>
            <a:endParaRPr lang="en-US" sz="2400" dirty="0">
              <a:latin typeface="Times" charset="0"/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1295400"/>
            <a:ext cx="59554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can also use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operators (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+,-,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and,or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>inside conditions;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functions like </a:t>
            </a:r>
            <a:r>
              <a:rPr lang="en-US" i="1" dirty="0" smtClean="0">
                <a:solidFill>
                  <a:srgbClr val="FF0000"/>
                </a:solidFill>
              </a:rPr>
              <a:t>count( ), not( </a:t>
            </a:r>
            <a:r>
              <a:rPr lang="en-US" i="1" dirty="0" smtClean="0"/>
              <a:t>)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00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 smtClean="0">
                <a:solidFill>
                  <a:srgbClr val="FF0000"/>
                </a:solidFill>
                <a:latin typeface="Times" charset="0"/>
                <a:ea typeface="ＭＳ Ｐゴシック" charset="0"/>
              </a:rPr>
              <a:t>* XQuery</a:t>
            </a:r>
            <a:endParaRPr lang="en-US" sz="4000" dirty="0">
              <a:latin typeface="Times" charset="0"/>
              <a:ea typeface="ＭＳ Ｐゴシック" charset="0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" charset="0"/>
                <a:ea typeface="ＭＳ Ｐゴシック" charset="0"/>
                <a:hlinkClick r:id="rId3"/>
              </a:rPr>
              <a:t>http://www.w3.org/TR/xquery</a:t>
            </a:r>
            <a:r>
              <a:rPr lang="en-US" dirty="0" smtClean="0">
                <a:latin typeface="Times" charset="0"/>
                <a:ea typeface="ＭＳ Ｐゴシック" charset="0"/>
                <a:hlinkClick r:id="rId3"/>
              </a:rPr>
              <a:t>/</a:t>
            </a:r>
            <a:endParaRPr lang="en-US" dirty="0" smtClean="0">
              <a:latin typeface="Times" charset="0"/>
              <a:ea typeface="ＭＳ Ｐゴシック" charset="0"/>
            </a:endParaRPr>
          </a:p>
          <a:p>
            <a:endParaRPr lang="en-US" dirty="0">
              <a:latin typeface="Times" charset="0"/>
              <a:ea typeface="ＭＳ Ｐゴシック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" charset="0"/>
                <a:ea typeface="ＭＳ Ｐゴシック" charset="0"/>
              </a:rPr>
              <a:t>Full declarative query language. More powerful than SQL in the sense that it needs to be able to rearrange elements into new trees, which are the result</a:t>
            </a:r>
            <a:endParaRPr lang="en-US" dirty="0">
              <a:latin typeface="Time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" charset="0"/>
                <a:ea typeface="ＭＳ Ｐゴシック" charset="0"/>
              </a:rPr>
              <a:t>XQuery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latin typeface="Times" charset="0"/>
                <a:ea typeface="ＭＳ Ｐゴシック" charset="0"/>
              </a:rPr>
              <a:t>“Find </a:t>
            </a:r>
            <a:r>
              <a:rPr lang="en-US" dirty="0">
                <a:latin typeface="Times" charset="0"/>
                <a:ea typeface="ＭＳ Ｐゴシック" charset="0"/>
              </a:rPr>
              <a:t>all book titles published after </a:t>
            </a:r>
            <a:r>
              <a:rPr lang="en-US" dirty="0" smtClean="0">
                <a:latin typeface="Times" charset="0"/>
                <a:ea typeface="ＭＳ Ｐゴシック" charset="0"/>
              </a:rPr>
              <a:t>1995”:</a:t>
            </a:r>
            <a:endParaRPr lang="en-US" dirty="0">
              <a:latin typeface="Times" charset="0"/>
              <a:ea typeface="ＭＳ Ｐゴシック" charset="0"/>
            </a:endParaRPr>
          </a:p>
        </p:txBody>
      </p:sp>
      <p:sp>
        <p:nvSpPr>
          <p:cNvPr id="251908" name="Rectangle 4"/>
          <p:cNvSpPr>
            <a:spLocks noChangeArrowheads="1"/>
          </p:cNvSpPr>
          <p:nvPr/>
        </p:nvSpPr>
        <p:spPr bwMode="auto">
          <a:xfrm>
            <a:off x="685800" y="2895600"/>
            <a:ext cx="5942978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 b="0" u="sng" dirty="0"/>
              <a:t>for</a:t>
            </a:r>
            <a:r>
              <a:rPr lang="en-US" sz="2800" b="0" dirty="0"/>
              <a:t> </a:t>
            </a:r>
            <a:r>
              <a:rPr lang="en-US" sz="2800" b="0" dirty="0">
                <a:solidFill>
                  <a:schemeClr val="accent2"/>
                </a:solidFill>
              </a:rPr>
              <a:t>$x</a:t>
            </a:r>
            <a:r>
              <a:rPr lang="en-US" sz="2800" b="0" dirty="0"/>
              <a:t> </a:t>
            </a:r>
            <a:r>
              <a:rPr lang="en-US" sz="2800" b="0" u="sng" dirty="0"/>
              <a:t>in</a:t>
            </a:r>
            <a:r>
              <a:rPr lang="en-US" sz="2800" b="0" dirty="0"/>
              <a:t> document("</a:t>
            </a:r>
            <a:r>
              <a:rPr lang="en-US" sz="2800" b="0" dirty="0" err="1"/>
              <a:t>bib.xml</a:t>
            </a:r>
            <a:r>
              <a:rPr lang="en-US" sz="2800" b="0" dirty="0"/>
              <a:t>")/</a:t>
            </a:r>
            <a:r>
              <a:rPr lang="en-US" sz="2800" b="0" dirty="0">
                <a:solidFill>
                  <a:srgbClr val="006600"/>
                </a:solidFill>
              </a:rPr>
              <a:t>bib</a:t>
            </a:r>
            <a:r>
              <a:rPr lang="en-US" sz="2800" b="0" dirty="0"/>
              <a:t>/</a:t>
            </a:r>
            <a:r>
              <a:rPr lang="en-US" sz="2800" b="0" dirty="0">
                <a:solidFill>
                  <a:srgbClr val="006600"/>
                </a:solidFill>
              </a:rPr>
              <a:t>book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0" u="sng" dirty="0"/>
              <a:t>where</a:t>
            </a:r>
            <a:r>
              <a:rPr lang="en-US" sz="2800" b="0" dirty="0"/>
              <a:t> </a:t>
            </a:r>
            <a:r>
              <a:rPr lang="en-US" sz="2800" b="0" dirty="0">
                <a:solidFill>
                  <a:schemeClr val="accent2"/>
                </a:solidFill>
              </a:rPr>
              <a:t>$x</a:t>
            </a:r>
            <a:r>
              <a:rPr lang="en-US" sz="2800" b="0" dirty="0"/>
              <a:t>/</a:t>
            </a:r>
            <a:r>
              <a:rPr lang="en-US" sz="2800" b="0" dirty="0">
                <a:solidFill>
                  <a:srgbClr val="006600"/>
                </a:solidFill>
              </a:rPr>
              <a:t>year</a:t>
            </a:r>
            <a:r>
              <a:rPr lang="en-US" sz="2800" b="0" dirty="0"/>
              <a:t> &gt; 1995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0" u="sng" dirty="0"/>
              <a:t>return</a:t>
            </a:r>
            <a:r>
              <a:rPr lang="en-US" sz="2800" b="0" dirty="0"/>
              <a:t>  </a:t>
            </a:r>
            <a:r>
              <a:rPr lang="en-US" sz="2800" b="0" dirty="0">
                <a:solidFill>
                  <a:schemeClr val="accent2"/>
                </a:solidFill>
              </a:rPr>
              <a:t>$x</a:t>
            </a:r>
            <a:r>
              <a:rPr lang="en-US" sz="2800" b="0" dirty="0"/>
              <a:t>/</a:t>
            </a:r>
            <a:r>
              <a:rPr lang="en-US" sz="2800" b="0" dirty="0">
                <a:solidFill>
                  <a:srgbClr val="006600"/>
                </a:solidFill>
              </a:rPr>
              <a:t>title </a:t>
            </a:r>
            <a:endParaRPr lang="en-US" sz="2800" b="0" dirty="0">
              <a:solidFill>
                <a:srgbClr val="FF0000"/>
              </a:solidFill>
            </a:endParaRP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381000" y="5051048"/>
            <a:ext cx="872546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0" i="1" dirty="0"/>
              <a:t>Result</a:t>
            </a:r>
            <a:r>
              <a:rPr lang="en-US" sz="2800" b="0" dirty="0"/>
              <a:t>:</a:t>
            </a:r>
          </a:p>
          <a:p>
            <a:pPr eaLnBrk="1" hangingPunct="1"/>
            <a:r>
              <a:rPr lang="en-US" b="0" dirty="0">
                <a:solidFill>
                  <a:schemeClr val="tx2"/>
                </a:solidFill>
              </a:rPr>
              <a:t>   </a:t>
            </a:r>
            <a:r>
              <a:rPr lang="en-US" b="0" dirty="0">
                <a:solidFill>
                  <a:schemeClr val="tx2"/>
                </a:solidFill>
                <a:latin typeface="Times New Roman" charset="0"/>
              </a:rPr>
              <a:t>&lt;title&gt;Principles of Database and Knowledge Base Systems&lt;/title&gt;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" charset="0"/>
                <a:ea typeface="ＭＳ Ｐゴシック" charset="0"/>
              </a:rPr>
              <a:t>XQuery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ja-JP" altLang="en-US" dirty="0">
                <a:latin typeface="Arial" charset="0"/>
                <a:ea typeface="ＭＳ Ｐゴシック" charset="0"/>
              </a:rPr>
              <a:t>“</a:t>
            </a:r>
            <a:r>
              <a:rPr lang="en-US" altLang="ja-JP" dirty="0">
                <a:latin typeface="Times" charset="0"/>
                <a:ea typeface="ＭＳ Ｐゴシック" charset="0"/>
              </a:rPr>
              <a:t>Find books whose price is larger than average</a:t>
            </a:r>
            <a:r>
              <a:rPr lang="ja-JP" altLang="en-US" dirty="0">
                <a:latin typeface="Arial" charset="0"/>
                <a:ea typeface="ＭＳ Ｐゴシック" charset="0"/>
              </a:rPr>
              <a:t>”</a:t>
            </a:r>
            <a:r>
              <a:rPr lang="en-US" altLang="ja-JP" dirty="0">
                <a:latin typeface="Times" charset="0"/>
                <a:ea typeface="ＭＳ Ｐゴシック" charset="0"/>
              </a:rPr>
              <a:t>:</a:t>
            </a:r>
            <a:endParaRPr lang="en-US" dirty="0">
              <a:latin typeface="Times" charset="0"/>
              <a:ea typeface="ＭＳ Ｐゴシック" charset="0"/>
            </a:endParaRPr>
          </a:p>
        </p:txBody>
      </p:sp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762000" y="2971800"/>
            <a:ext cx="7482888" cy="24622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 b="0" u="sng"/>
              <a:t>let</a:t>
            </a:r>
            <a:r>
              <a:rPr lang="en-US" sz="2800" b="0"/>
              <a:t> </a:t>
            </a:r>
            <a:r>
              <a:rPr lang="en-US" sz="2800" b="0">
                <a:solidFill>
                  <a:schemeClr val="accent2"/>
                </a:solidFill>
              </a:rPr>
              <a:t>$a </a:t>
            </a:r>
            <a:r>
              <a:rPr lang="en-US" sz="2800"/>
              <a:t>:= </a:t>
            </a:r>
            <a:r>
              <a:rPr lang="en-US" sz="2800" b="0">
                <a:solidFill>
                  <a:srgbClr val="FF33CC"/>
                </a:solidFill>
              </a:rPr>
              <a:t>avg</a:t>
            </a:r>
            <a:r>
              <a:rPr lang="en-US" sz="2800" b="0"/>
              <a:t>(document("bib.xml")/</a:t>
            </a:r>
            <a:r>
              <a:rPr lang="en-US" sz="2800" b="0">
                <a:solidFill>
                  <a:srgbClr val="006600"/>
                </a:solidFill>
              </a:rPr>
              <a:t>bib</a:t>
            </a:r>
            <a:r>
              <a:rPr lang="en-US" sz="2800" b="0"/>
              <a:t>/</a:t>
            </a:r>
            <a:r>
              <a:rPr lang="en-US" sz="2800" b="0">
                <a:solidFill>
                  <a:srgbClr val="006600"/>
                </a:solidFill>
              </a:rPr>
              <a:t>book</a:t>
            </a:r>
            <a:r>
              <a:rPr lang="en-US" sz="2800" b="0"/>
              <a:t>/</a:t>
            </a:r>
            <a:r>
              <a:rPr lang="en-US" sz="2800" b="0">
                <a:solidFill>
                  <a:srgbClr val="006600"/>
                </a:solidFill>
              </a:rPr>
              <a:t>price</a:t>
            </a:r>
            <a:r>
              <a:rPr lang="en-US" sz="2800" b="0"/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0" u="sng"/>
              <a:t>for</a:t>
            </a:r>
            <a:r>
              <a:rPr lang="en-US" sz="2800" b="0"/>
              <a:t> </a:t>
            </a:r>
            <a:r>
              <a:rPr lang="en-US" sz="2800" b="0">
                <a:solidFill>
                  <a:schemeClr val="accent2"/>
                </a:solidFill>
              </a:rPr>
              <a:t>$b</a:t>
            </a:r>
            <a:r>
              <a:rPr lang="en-US" sz="2800" b="0"/>
              <a:t> in document("bib.xml")/</a:t>
            </a:r>
            <a:r>
              <a:rPr lang="en-US" sz="2800" b="0">
                <a:solidFill>
                  <a:srgbClr val="006600"/>
                </a:solidFill>
              </a:rPr>
              <a:t>bib</a:t>
            </a:r>
            <a:r>
              <a:rPr lang="en-US" sz="2800" b="0"/>
              <a:t>/</a:t>
            </a:r>
            <a:r>
              <a:rPr lang="en-US" sz="2800" b="0">
                <a:solidFill>
                  <a:srgbClr val="006600"/>
                </a:solidFill>
              </a:rPr>
              <a:t>book</a:t>
            </a:r>
            <a:endParaRPr lang="en-US" sz="2800" b="0"/>
          </a:p>
          <a:p>
            <a:pPr eaLnBrk="1" hangingPunct="1">
              <a:spcBef>
                <a:spcPct val="50000"/>
              </a:spcBef>
            </a:pPr>
            <a:r>
              <a:rPr lang="en-US" sz="2800" b="0" u="sng"/>
              <a:t>where</a:t>
            </a:r>
            <a:r>
              <a:rPr lang="en-US" sz="2800" b="0"/>
              <a:t> </a:t>
            </a:r>
            <a:r>
              <a:rPr lang="en-US" sz="2800" b="0">
                <a:solidFill>
                  <a:schemeClr val="accent2"/>
                </a:solidFill>
              </a:rPr>
              <a:t>$b</a:t>
            </a:r>
            <a:r>
              <a:rPr lang="en-US" sz="2800" b="0"/>
              <a:t>/</a:t>
            </a:r>
            <a:r>
              <a:rPr lang="en-US" sz="2800" b="0">
                <a:solidFill>
                  <a:srgbClr val="006600"/>
                </a:solidFill>
              </a:rPr>
              <a:t>price</a:t>
            </a:r>
            <a:r>
              <a:rPr lang="en-US" sz="2800" b="0"/>
              <a:t> &gt; </a:t>
            </a:r>
            <a:r>
              <a:rPr lang="en-US" sz="2800" b="0">
                <a:solidFill>
                  <a:schemeClr val="accent2"/>
                </a:solidFill>
              </a:rPr>
              <a:t>$a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0" u="sng"/>
              <a:t>return</a:t>
            </a:r>
            <a:r>
              <a:rPr lang="en-US" sz="2800" b="0"/>
              <a:t>  </a:t>
            </a:r>
            <a:r>
              <a:rPr lang="en-US" sz="2800" b="0">
                <a:solidFill>
                  <a:schemeClr val="accent2"/>
                </a:solidFill>
              </a:rPr>
              <a:t>$b </a:t>
            </a:r>
            <a:endParaRPr lang="en-US" sz="2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001000" cy="914400"/>
          </a:xfrm>
        </p:spPr>
        <p:txBody>
          <a:bodyPr/>
          <a:lstStyle/>
          <a:p>
            <a:r>
              <a:rPr lang="en-US">
                <a:latin typeface="Times" charset="0"/>
                <a:ea typeface="ＭＳ Ｐゴシック" charset="0"/>
              </a:rPr>
              <a:t>Success of XML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077200" cy="4876800"/>
          </a:xfrm>
        </p:spPr>
        <p:txBody>
          <a:bodyPr/>
          <a:lstStyle/>
          <a:p>
            <a:r>
              <a:rPr lang="en-US">
                <a:latin typeface="Times" charset="0"/>
                <a:ea typeface="ＭＳ Ｐゴシック" charset="0"/>
              </a:rPr>
              <a:t>Ability to represent </a:t>
            </a:r>
            <a:r>
              <a:rPr lang="ja-JP" altLang="en-US">
                <a:latin typeface="Arial" charset="0"/>
                <a:ea typeface="ＭＳ Ｐゴシック" charset="0"/>
              </a:rPr>
              <a:t>“</a:t>
            </a:r>
            <a:r>
              <a:rPr lang="en-US" altLang="ja-JP">
                <a:latin typeface="Times" charset="0"/>
                <a:ea typeface="ＭＳ Ｐゴシック" charset="0"/>
              </a:rPr>
              <a:t>varying format data</a:t>
            </a:r>
            <a:r>
              <a:rPr lang="ja-JP" altLang="en-US">
                <a:latin typeface="Arial" charset="0"/>
                <a:ea typeface="ＭＳ Ｐゴシック" charset="0"/>
              </a:rPr>
              <a:t>”</a:t>
            </a:r>
            <a:r>
              <a:rPr lang="en-US" altLang="ja-JP">
                <a:latin typeface="Times" charset="0"/>
                <a:ea typeface="ＭＳ Ｐゴシック" charset="0"/>
              </a:rPr>
              <a:t> (semi-structured)</a:t>
            </a:r>
          </a:p>
          <a:p>
            <a:r>
              <a:rPr lang="en-US">
                <a:latin typeface="Times" charset="0"/>
                <a:ea typeface="ＭＳ Ｐゴシック" charset="0"/>
              </a:rPr>
              <a:t>Ability to introduce new tags, led to publication of </a:t>
            </a:r>
            <a:r>
              <a:rPr lang="ja-JP" altLang="en-US">
                <a:latin typeface="Arial" charset="0"/>
                <a:ea typeface="ＭＳ Ｐゴシック" charset="0"/>
              </a:rPr>
              <a:t>“</a:t>
            </a:r>
            <a:r>
              <a:rPr lang="en-US" altLang="ja-JP">
                <a:latin typeface="Times" charset="0"/>
                <a:ea typeface="ＭＳ Ｐゴシック" charset="0"/>
              </a:rPr>
              <a:t>standards</a:t>
            </a:r>
            <a:r>
              <a:rPr lang="ja-JP" altLang="en-US">
                <a:latin typeface="Arial" charset="0"/>
                <a:ea typeface="ＭＳ Ｐゴシック" charset="0"/>
              </a:rPr>
              <a:t>”</a:t>
            </a:r>
            <a:r>
              <a:rPr lang="en-US" altLang="ja-JP">
                <a:latin typeface="Times" charset="0"/>
                <a:ea typeface="ＭＳ Ｐゴシック" charset="0"/>
              </a:rPr>
              <a:t> for many sub-areas. </a:t>
            </a:r>
          </a:p>
          <a:p>
            <a:pPr algn="ctr">
              <a:buFontTx/>
              <a:buNone/>
            </a:pPr>
            <a:r>
              <a:rPr lang="en-US" sz="3200" b="1" u="sng">
                <a:solidFill>
                  <a:schemeClr val="accent2"/>
                </a:solidFill>
                <a:latin typeface="Times" charset="0"/>
                <a:ea typeface="ＭＳ Ｐゴシック" charset="0"/>
              </a:rPr>
              <a:t>data exchange</a:t>
            </a:r>
          </a:p>
          <a:p>
            <a:r>
              <a:rPr lang="en-US">
                <a:latin typeface="Times" charset="0"/>
                <a:ea typeface="ＭＳ Ｐゴシック" charset="0"/>
              </a:rPr>
              <a:t>Example: Chemical Markup Language</a:t>
            </a:r>
          </a:p>
          <a:p>
            <a:pPr lvl="1">
              <a:buFontTx/>
              <a:buNone/>
            </a:pPr>
            <a:r>
              <a:rPr lang="en-US">
                <a:solidFill>
                  <a:srgbClr val="8514B8"/>
                </a:solidFill>
                <a:latin typeface="Times" charset="0"/>
                <a:ea typeface="ＭＳ Ｐゴシック" charset="0"/>
              </a:rPr>
              <a:t>	</a:t>
            </a:r>
            <a:r>
              <a:rPr lang="en-US">
                <a:solidFill>
                  <a:schemeClr val="accent2"/>
                </a:solidFill>
                <a:latin typeface="Times" charset="0"/>
                <a:ea typeface="ＭＳ Ｐゴシック" charset="0"/>
              </a:rPr>
              <a:t>&lt;molecule&gt;</a:t>
            </a:r>
          </a:p>
          <a:p>
            <a:pPr lvl="1">
              <a:buFontTx/>
              <a:buNone/>
            </a:pPr>
            <a:r>
              <a:rPr lang="en-US">
                <a:solidFill>
                  <a:schemeClr val="accent2"/>
                </a:solidFill>
                <a:latin typeface="Times" charset="0"/>
                <a:ea typeface="ＭＳ Ｐゴシック" charset="0"/>
              </a:rPr>
              <a:t>			&lt;weight&gt;234.5&lt;/weight&gt;</a:t>
            </a:r>
          </a:p>
          <a:p>
            <a:pPr lvl="1">
              <a:buFontTx/>
              <a:buNone/>
            </a:pPr>
            <a:r>
              <a:rPr lang="en-US">
                <a:solidFill>
                  <a:schemeClr val="accent2"/>
                </a:solidFill>
                <a:latin typeface="Times" charset="0"/>
                <a:ea typeface="ＭＳ Ｐゴシック" charset="0"/>
              </a:rPr>
              <a:t>			&lt;Spectra&gt;…&lt;/Spectra&gt;</a:t>
            </a:r>
          </a:p>
          <a:p>
            <a:pPr lvl="1">
              <a:buFontTx/>
              <a:buNone/>
            </a:pPr>
            <a:r>
              <a:rPr lang="en-US">
                <a:solidFill>
                  <a:schemeClr val="accent2"/>
                </a:solidFill>
                <a:latin typeface="Times" charset="0"/>
                <a:ea typeface="ＭＳ Ｐゴシック" charset="0"/>
              </a:rPr>
              <a:t>			&lt;Figures&gt;…&lt;/Figures&gt;</a:t>
            </a:r>
          </a:p>
          <a:p>
            <a:pPr lvl="1">
              <a:buFontTx/>
              <a:buNone/>
            </a:pPr>
            <a:r>
              <a:rPr lang="en-US">
                <a:solidFill>
                  <a:schemeClr val="accent2"/>
                </a:solidFill>
                <a:latin typeface="Times" charset="0"/>
                <a:ea typeface="ＭＳ Ｐゴシック" charset="0"/>
              </a:rPr>
              <a:t>	&lt;/molecule&gt;</a:t>
            </a:r>
            <a:endParaRPr lang="en-US">
              <a:latin typeface="Time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2362200" y="2895600"/>
            <a:ext cx="44958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 charset="0"/>
                <a:ea typeface="ＭＳ Ｐゴシック" charset="0"/>
              </a:rPr>
              <a:t>(*</a:t>
            </a:r>
            <a:r>
              <a:rPr lang="en-US" sz="2800" b="0" dirty="0" smtClean="0">
                <a:latin typeface="Times" charset="0"/>
                <a:ea typeface="ＭＳ Ｐゴシック" charset="0"/>
              </a:rPr>
              <a:t>Aside: Universal Quantifiers are easy because there is construct </a:t>
            </a:r>
            <a:r>
              <a:rPr lang="en-US" sz="2800" b="0" i="0" dirty="0" smtClean="0">
                <a:latin typeface="Times" charset="0"/>
                <a:ea typeface="ＭＳ Ｐゴシック" charset="0"/>
              </a:rPr>
              <a:t>every $x in ...</a:t>
            </a:r>
            <a:r>
              <a:rPr lang="en-US" sz="2800" b="0" dirty="0" smtClean="0">
                <a:latin typeface="Times" charset="0"/>
                <a:ea typeface="ＭＳ Ｐゴシック" charset="0"/>
              </a:rPr>
              <a:t>)</a:t>
            </a:r>
            <a:endParaRPr lang="en-US" sz="2800" b="0" dirty="0">
              <a:latin typeface="Times" charset="0"/>
              <a:ea typeface="ＭＳ Ｐゴシック" charset="0"/>
            </a:endParaRP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1447800" y="2362200"/>
            <a:ext cx="4749800" cy="21002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0" u="sng" dirty="0"/>
              <a:t>for</a:t>
            </a:r>
            <a:r>
              <a:rPr lang="en-US" b="0" dirty="0"/>
              <a:t> </a:t>
            </a:r>
            <a:r>
              <a:rPr lang="en-US" b="0" dirty="0">
                <a:solidFill>
                  <a:schemeClr val="accent2"/>
                </a:solidFill>
              </a:rPr>
              <a:t>$b</a:t>
            </a:r>
            <a:r>
              <a:rPr lang="en-US" b="0" dirty="0"/>
              <a:t> in //</a:t>
            </a:r>
            <a:r>
              <a:rPr lang="en-US" b="0" dirty="0">
                <a:solidFill>
                  <a:srgbClr val="006600"/>
                </a:solidFill>
              </a:rPr>
              <a:t>book</a:t>
            </a:r>
          </a:p>
          <a:p>
            <a:pPr eaLnBrk="1" hangingPunct="1">
              <a:spcBef>
                <a:spcPct val="50000"/>
              </a:spcBef>
            </a:pPr>
            <a:r>
              <a:rPr lang="en-US" b="0" u="sng" dirty="0"/>
              <a:t>where</a:t>
            </a:r>
            <a:r>
              <a:rPr lang="en-US" b="0" dirty="0"/>
              <a:t> </a:t>
            </a:r>
            <a:r>
              <a:rPr lang="en-US" b="0" u="sng" dirty="0"/>
              <a:t>every</a:t>
            </a:r>
            <a:r>
              <a:rPr lang="en-US" b="0" dirty="0"/>
              <a:t> </a:t>
            </a:r>
            <a:r>
              <a:rPr lang="en-US" b="0" dirty="0">
                <a:solidFill>
                  <a:schemeClr val="accent2"/>
                </a:solidFill>
              </a:rPr>
              <a:t>$p</a:t>
            </a:r>
            <a:r>
              <a:rPr lang="en-US" b="0" dirty="0"/>
              <a:t> in </a:t>
            </a:r>
            <a:r>
              <a:rPr lang="en-US" b="0" dirty="0">
                <a:solidFill>
                  <a:schemeClr val="accent2"/>
                </a:solidFill>
              </a:rPr>
              <a:t>$b</a:t>
            </a:r>
            <a:r>
              <a:rPr lang="en-US" b="0" dirty="0"/>
              <a:t>//</a:t>
            </a:r>
            <a:r>
              <a:rPr lang="en-US" b="0" dirty="0" err="1">
                <a:solidFill>
                  <a:srgbClr val="006600"/>
                </a:solidFill>
              </a:rPr>
              <a:t>para</a:t>
            </a:r>
            <a:r>
              <a:rPr lang="en-US" b="0" dirty="0"/>
              <a:t> </a:t>
            </a:r>
            <a:r>
              <a:rPr lang="en-US" b="0" u="sng" dirty="0"/>
              <a:t>satisfies</a:t>
            </a:r>
          </a:p>
          <a:p>
            <a:pPr eaLnBrk="1" hangingPunct="1">
              <a:spcBef>
                <a:spcPct val="50000"/>
              </a:spcBef>
            </a:pPr>
            <a:r>
              <a:rPr lang="en-US" b="0" dirty="0"/>
              <a:t>                        contains(</a:t>
            </a:r>
            <a:r>
              <a:rPr lang="en-US" b="0" dirty="0">
                <a:solidFill>
                  <a:schemeClr val="accent2"/>
                </a:solidFill>
              </a:rPr>
              <a:t>$p</a:t>
            </a:r>
            <a:r>
              <a:rPr lang="en-US" b="0" dirty="0"/>
              <a:t>, "sailing")</a:t>
            </a:r>
          </a:p>
          <a:p>
            <a:pPr eaLnBrk="1" hangingPunct="1">
              <a:spcBef>
                <a:spcPct val="50000"/>
              </a:spcBef>
            </a:pPr>
            <a:r>
              <a:rPr lang="en-US" b="0" u="sng" dirty="0"/>
              <a:t>return</a:t>
            </a:r>
            <a:r>
              <a:rPr lang="en-US" b="0" dirty="0"/>
              <a:t>  </a:t>
            </a:r>
            <a:r>
              <a:rPr lang="en-US" b="0" dirty="0">
                <a:solidFill>
                  <a:schemeClr val="accent2"/>
                </a:solidFill>
              </a:rPr>
              <a:t>$b</a:t>
            </a:r>
            <a:r>
              <a:rPr lang="en-US" b="0" dirty="0"/>
              <a:t>/</a:t>
            </a:r>
            <a:r>
              <a:rPr lang="en-US" b="0" dirty="0">
                <a:solidFill>
                  <a:srgbClr val="006600"/>
                </a:solidFill>
              </a:rPr>
              <a:t>title </a:t>
            </a:r>
            <a:endParaRPr lang="en-US" b="0" dirty="0"/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822325" y="1203325"/>
            <a:ext cx="6391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ja-JP" altLang="en-US">
                <a:latin typeface="Arial" charset="0"/>
              </a:rPr>
              <a:t>“</a:t>
            </a:r>
            <a:r>
              <a:rPr lang="en-US" altLang="ja-JP" i="1"/>
              <a:t>Books in which all paragraphs contain the word</a:t>
            </a:r>
          </a:p>
          <a:p>
            <a:r>
              <a:rPr lang="en-US"/>
              <a:t>sailing</a:t>
            </a:r>
            <a:r>
              <a:rPr lang="ja-JP" altLang="en-US" i="1">
                <a:latin typeface="Arial" charset="0"/>
              </a:rPr>
              <a:t>”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22325" y="5334000"/>
            <a:ext cx="6655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Existential quantifier: "some" instead of "every"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5400"/>
            <a:ext cx="8001000" cy="914400"/>
          </a:xfrm>
        </p:spPr>
        <p:txBody>
          <a:bodyPr/>
          <a:lstStyle/>
          <a:p>
            <a:r>
              <a:rPr lang="en-US" dirty="0">
                <a:latin typeface="Times" charset="0"/>
                <a:ea typeface="ＭＳ Ｐゴシック" charset="0"/>
              </a:rPr>
              <a:t>SQL and XQuery Side-by-side</a:t>
            </a:r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573588" cy="4953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Product(pid, name, maker, price)</a:t>
            </a:r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4279900" y="4081351"/>
            <a:ext cx="4881540" cy="523220"/>
          </a:xfrm>
          <a:prstGeom prst="rect">
            <a:avLst/>
          </a:prstGeom>
          <a:solidFill>
            <a:srgbClr val="E8E8E8"/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800" b="0" u="sng" dirty="0">
                <a:solidFill>
                  <a:srgbClr val="1822CD"/>
                </a:solidFill>
                <a:latin typeface="Arial" charset="0"/>
              </a:rPr>
              <a:t>‘</a:t>
            </a:r>
            <a:r>
              <a:rPr lang="en-US" altLang="ja-JP" sz="2800" b="0" u="sng" dirty="0">
                <a:solidFill>
                  <a:srgbClr val="1822CD"/>
                </a:solidFill>
              </a:rPr>
              <a:t>Find all product names, prices</a:t>
            </a:r>
            <a:r>
              <a:rPr lang="ja-JP" altLang="en-US" sz="2800" b="0" u="sng" dirty="0">
                <a:solidFill>
                  <a:srgbClr val="1822CD"/>
                </a:solidFill>
                <a:latin typeface="Arial" charset="0"/>
              </a:rPr>
              <a:t>’</a:t>
            </a:r>
            <a:endParaRPr lang="en-US" sz="2800" b="0" u="sng" dirty="0">
              <a:solidFill>
                <a:srgbClr val="1822CD"/>
              </a:solidFill>
            </a:endParaRPr>
          </a:p>
        </p:txBody>
      </p:sp>
      <p:grpSp>
        <p:nvGrpSpPr>
          <p:cNvPr id="139269" name="Group 5"/>
          <p:cNvGrpSpPr>
            <a:grpSpLocks/>
          </p:cNvGrpSpPr>
          <p:nvPr/>
        </p:nvGrpSpPr>
        <p:grpSpPr bwMode="auto">
          <a:xfrm>
            <a:off x="228600" y="3809999"/>
            <a:ext cx="4038600" cy="2143125"/>
            <a:chOff x="96" y="1824"/>
            <a:chExt cx="2544" cy="1350"/>
          </a:xfrm>
        </p:grpSpPr>
        <p:sp>
          <p:nvSpPr>
            <p:cNvPr id="378886" name="Rectangle 6"/>
            <p:cNvSpPr>
              <a:spLocks noChangeArrowheads="1"/>
            </p:cNvSpPr>
            <p:nvPr/>
          </p:nvSpPr>
          <p:spPr bwMode="auto">
            <a:xfrm>
              <a:off x="96" y="1824"/>
              <a:ext cx="2544" cy="5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dirty="0">
                  <a:solidFill>
                    <a:schemeClr val="tx2"/>
                  </a:solidFill>
                </a:rPr>
                <a:t>SELECT </a:t>
              </a:r>
              <a:r>
                <a:rPr lang="en-US" dirty="0" err="1">
                  <a:solidFill>
                    <a:schemeClr val="tx2"/>
                  </a:solidFill>
                </a:rPr>
                <a:t>x.name</a:t>
              </a:r>
              <a:r>
                <a:rPr lang="en-US" dirty="0" smtClean="0">
                  <a:solidFill>
                    <a:schemeClr val="tx2"/>
                  </a:solidFill>
                </a:rPr>
                <a:t>,</a:t>
              </a:r>
              <a:r>
                <a:rPr lang="en-US" dirty="0">
                  <a:solidFill>
                    <a:schemeClr val="tx2"/>
                  </a:solidFill>
                </a:rPr>
                <a:t> </a:t>
              </a:r>
              <a:r>
                <a:rPr lang="en-US" dirty="0" smtClean="0">
                  <a:solidFill>
                    <a:schemeClr val="tx2"/>
                  </a:solidFill>
                </a:rPr>
                <a:t>  </a:t>
              </a:r>
              <a:r>
                <a:rPr lang="en-US" dirty="0" err="1" smtClean="0">
                  <a:solidFill>
                    <a:schemeClr val="tx2"/>
                  </a:solidFill>
                </a:rPr>
                <a:t>x.price</a:t>
              </a:r>
              <a:r>
                <a:rPr lang="en-US" dirty="0">
                  <a:solidFill>
                    <a:schemeClr val="tx2"/>
                  </a:solidFill>
                </a:rPr>
                <a:t/>
              </a:r>
              <a:br>
                <a:rPr lang="en-US" dirty="0">
                  <a:solidFill>
                    <a:schemeClr val="tx2"/>
                  </a:solidFill>
                </a:rPr>
              </a:br>
              <a:r>
                <a:rPr lang="en-US" dirty="0">
                  <a:solidFill>
                    <a:schemeClr val="tx2"/>
                  </a:solidFill>
                </a:rPr>
                <a:t>FROM Product x</a:t>
              </a:r>
              <a:endParaRPr lang="en-US" b="0" dirty="0">
                <a:solidFill>
                  <a:schemeClr val="tx2"/>
                </a:solidFill>
              </a:endParaRPr>
            </a:p>
          </p:txBody>
        </p:sp>
        <p:sp>
          <p:nvSpPr>
            <p:cNvPr id="139275" name="AutoShape 7"/>
            <p:cNvSpPr>
              <a:spLocks noChangeArrowheads="1"/>
            </p:cNvSpPr>
            <p:nvPr/>
          </p:nvSpPr>
          <p:spPr bwMode="auto">
            <a:xfrm>
              <a:off x="240" y="2784"/>
              <a:ext cx="637" cy="390"/>
            </a:xfrm>
            <a:prstGeom prst="wedgeEllipseCallout">
              <a:avLst>
                <a:gd name="adj1" fmla="val -4319"/>
                <a:gd name="adj2" fmla="val -147693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0">
                  <a:solidFill>
                    <a:schemeClr val="tx2"/>
                  </a:solidFill>
                </a:rPr>
                <a:t>SQL</a:t>
              </a:r>
              <a:endParaRPr lang="en-US" b="0"/>
            </a:p>
          </p:txBody>
        </p:sp>
      </p:grpSp>
      <p:sp>
        <p:nvSpPr>
          <p:cNvPr id="139273" name="AutoShape 10"/>
          <p:cNvSpPr>
            <a:spLocks noChangeArrowheads="1"/>
          </p:cNvSpPr>
          <p:nvPr/>
        </p:nvSpPr>
        <p:spPr bwMode="auto">
          <a:xfrm>
            <a:off x="762000" y="6019800"/>
            <a:ext cx="1581150" cy="619125"/>
          </a:xfrm>
          <a:prstGeom prst="wedgeEllipseCallout">
            <a:avLst>
              <a:gd name="adj1" fmla="val 43995"/>
              <a:gd name="adj2" fmla="val -128463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b="0"/>
              <a:t>XQuery</a:t>
            </a:r>
          </a:p>
        </p:txBody>
      </p:sp>
      <p:sp>
        <p:nvSpPr>
          <p:cNvPr id="139271" name="Text Box 11"/>
          <p:cNvSpPr txBox="1">
            <a:spLocks noChangeArrowheads="1"/>
          </p:cNvSpPr>
          <p:nvPr/>
        </p:nvSpPr>
        <p:spPr bwMode="auto">
          <a:xfrm>
            <a:off x="3429000" y="1981200"/>
            <a:ext cx="5506636" cy="15819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b="0" dirty="0"/>
              <a:t>&lt;</a:t>
            </a:r>
            <a:r>
              <a:rPr lang="en-US" b="0" dirty="0" err="1"/>
              <a:t>db</a:t>
            </a:r>
            <a:r>
              <a:rPr lang="en-US" b="0" dirty="0"/>
              <a:t>&gt;</a:t>
            </a:r>
          </a:p>
          <a:p>
            <a:pPr eaLnBrk="1" hangingPunct="1">
              <a:lnSpc>
                <a:spcPct val="80000"/>
              </a:lnSpc>
            </a:pPr>
            <a:r>
              <a:rPr lang="en-US" b="0" dirty="0"/>
              <a:t>   &lt;Product&gt;</a:t>
            </a:r>
          </a:p>
          <a:p>
            <a:pPr eaLnBrk="1" hangingPunct="1">
              <a:lnSpc>
                <a:spcPct val="80000"/>
              </a:lnSpc>
            </a:pPr>
            <a:r>
              <a:rPr lang="en-US" b="0" dirty="0"/>
              <a:t>       &lt;row&gt;</a:t>
            </a:r>
          </a:p>
          <a:p>
            <a:pPr eaLnBrk="1" hangingPunct="1">
              <a:lnSpc>
                <a:spcPct val="80000"/>
              </a:lnSpc>
            </a:pPr>
            <a:r>
              <a:rPr lang="en-US" b="0" dirty="0"/>
              <a:t>         &lt;</a:t>
            </a:r>
            <a:r>
              <a:rPr lang="en-US" b="0" dirty="0" err="1"/>
              <a:t>pid</a:t>
            </a:r>
            <a:r>
              <a:rPr lang="en-US" b="0" dirty="0"/>
              <a:t> 1234 /&gt; &lt;name </a:t>
            </a:r>
            <a:r>
              <a:rPr lang="ja-JP" altLang="en-US" b="0" dirty="0">
                <a:latin typeface="Arial" charset="0"/>
              </a:rPr>
              <a:t>‘</a:t>
            </a:r>
            <a:r>
              <a:rPr lang="en-US" altLang="ja-JP" b="0" dirty="0" smtClean="0"/>
              <a:t>bulb’/</a:t>
            </a:r>
            <a:r>
              <a:rPr lang="en-US" altLang="ja-JP" b="0" dirty="0"/>
              <a:t>&gt; &lt;maker</a:t>
            </a:r>
          </a:p>
          <a:p>
            <a:pPr eaLnBrk="1" hangingPunct="1">
              <a:lnSpc>
                <a:spcPct val="80000"/>
              </a:lnSpc>
            </a:pPr>
            <a:r>
              <a:rPr lang="en-US" b="0" dirty="0"/>
              <a:t>       &lt;/row&gt;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590800" y="4724400"/>
            <a:ext cx="6552996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0" dirty="0" smtClean="0"/>
              <a:t>&lt;</a:t>
            </a:r>
            <a:r>
              <a:rPr lang="en-US" b="0" dirty="0" smtClean="0">
                <a:solidFill>
                  <a:srgbClr val="006600"/>
                </a:solidFill>
              </a:rPr>
              <a:t>answer</a:t>
            </a:r>
            <a:r>
              <a:rPr lang="en-US" b="0" dirty="0" smtClean="0"/>
              <a:t>&gt;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  {  </a:t>
            </a:r>
            <a:r>
              <a:rPr lang="en-US" b="0" u="sng" dirty="0"/>
              <a:t>for</a:t>
            </a:r>
            <a:r>
              <a:rPr lang="en-US" b="0" dirty="0"/>
              <a:t> </a:t>
            </a:r>
            <a:r>
              <a:rPr lang="en-US" b="0" dirty="0">
                <a:solidFill>
                  <a:schemeClr val="accent2"/>
                </a:solidFill>
              </a:rPr>
              <a:t>$x</a:t>
            </a:r>
            <a:r>
              <a:rPr lang="en-US" b="0" dirty="0"/>
              <a:t> in document(</a:t>
            </a:r>
            <a:r>
              <a:rPr lang="ja-JP" altLang="en-US" b="0" dirty="0">
                <a:latin typeface="Arial" charset="0"/>
              </a:rPr>
              <a:t>“</a:t>
            </a:r>
            <a:r>
              <a:rPr lang="en-US" altLang="ja-JP" b="0" dirty="0" err="1"/>
              <a:t>db.xml</a:t>
            </a:r>
            <a:r>
              <a:rPr lang="ja-JP" altLang="en-US" b="0" dirty="0">
                <a:latin typeface="Arial" charset="0"/>
              </a:rPr>
              <a:t>”</a:t>
            </a:r>
            <a:r>
              <a:rPr lang="en-US" altLang="ja-JP" b="0" dirty="0"/>
              <a:t>)/</a:t>
            </a:r>
            <a:r>
              <a:rPr lang="en-US" altLang="ja-JP" b="0" dirty="0" err="1">
                <a:solidFill>
                  <a:srgbClr val="006600"/>
                </a:solidFill>
              </a:rPr>
              <a:t>db</a:t>
            </a:r>
            <a:r>
              <a:rPr lang="en-US" altLang="ja-JP" b="0" dirty="0"/>
              <a:t>/</a:t>
            </a:r>
            <a:r>
              <a:rPr lang="en-US" altLang="ja-JP" b="0" dirty="0">
                <a:solidFill>
                  <a:srgbClr val="006600"/>
                </a:solidFill>
              </a:rPr>
              <a:t>Product</a:t>
            </a:r>
            <a:r>
              <a:rPr lang="en-US" altLang="ja-JP" b="0" dirty="0"/>
              <a:t>/</a:t>
            </a:r>
            <a:r>
              <a:rPr lang="en-US" altLang="ja-JP" b="0" dirty="0">
                <a:solidFill>
                  <a:srgbClr val="006600"/>
                </a:solidFill>
              </a:rPr>
              <a:t>row</a:t>
            </a:r>
            <a:br>
              <a:rPr lang="en-US" altLang="ja-JP" b="0" dirty="0">
                <a:solidFill>
                  <a:srgbClr val="006600"/>
                </a:solidFill>
              </a:rPr>
            </a:br>
            <a:r>
              <a:rPr lang="en-US" altLang="ja-JP" b="0" dirty="0">
                <a:solidFill>
                  <a:srgbClr val="006600"/>
                </a:solidFill>
              </a:rPr>
              <a:t>      </a:t>
            </a:r>
            <a:r>
              <a:rPr lang="en-US" altLang="ja-JP" b="0" u="sng" dirty="0"/>
              <a:t>return</a:t>
            </a:r>
            <a:r>
              <a:rPr lang="en-US" altLang="ja-JP" b="0" dirty="0"/>
              <a:t> &lt;</a:t>
            </a:r>
            <a:r>
              <a:rPr lang="en-US" altLang="ja-JP" b="0" dirty="0">
                <a:solidFill>
                  <a:srgbClr val="006600"/>
                </a:solidFill>
              </a:rPr>
              <a:t>row</a:t>
            </a:r>
            <a:r>
              <a:rPr lang="en-US" altLang="ja-JP" b="0" dirty="0" smtClean="0"/>
              <a:t>&gt; { </a:t>
            </a:r>
            <a:r>
              <a:rPr lang="en-US" altLang="ja-JP" b="0" dirty="0">
                <a:solidFill>
                  <a:schemeClr val="accent2"/>
                </a:solidFill>
              </a:rPr>
              <a:t>$x</a:t>
            </a:r>
            <a:r>
              <a:rPr lang="en-US" altLang="ja-JP" b="0" dirty="0"/>
              <a:t>/</a:t>
            </a:r>
            <a:r>
              <a:rPr lang="en-US" altLang="ja-JP" b="0" dirty="0">
                <a:solidFill>
                  <a:srgbClr val="006600"/>
                </a:solidFill>
              </a:rPr>
              <a:t>name,  </a:t>
            </a:r>
            <a:r>
              <a:rPr lang="en-US" altLang="ja-JP" b="0" dirty="0">
                <a:solidFill>
                  <a:schemeClr val="accent2"/>
                </a:solidFill>
              </a:rPr>
              <a:t>$x</a:t>
            </a:r>
            <a:r>
              <a:rPr lang="en-US" altLang="ja-JP" b="0" dirty="0"/>
              <a:t>/</a:t>
            </a:r>
            <a:r>
              <a:rPr lang="en-US" altLang="ja-JP" b="0" dirty="0">
                <a:solidFill>
                  <a:srgbClr val="006600"/>
                </a:solidFill>
              </a:rPr>
              <a:t>price</a:t>
            </a:r>
            <a:r>
              <a:rPr lang="en-US" altLang="ja-JP" b="0" dirty="0"/>
              <a:t> </a:t>
            </a:r>
            <a:r>
              <a:rPr lang="en-US" altLang="ja-JP" b="0" dirty="0" smtClean="0"/>
              <a:t>}</a:t>
            </a:r>
            <a:r>
              <a:rPr lang="en-US" altLang="ja-JP" b="0" dirty="0"/>
              <a:t> </a:t>
            </a:r>
            <a:r>
              <a:rPr lang="en-US" altLang="ja-JP" b="0" dirty="0" smtClean="0"/>
              <a:t>&lt;</a:t>
            </a:r>
            <a:r>
              <a:rPr lang="en-US" altLang="ja-JP" b="0" dirty="0"/>
              <a:t>/row</a:t>
            </a:r>
            <a:r>
              <a:rPr lang="en-US" altLang="ja-JP" b="0" dirty="0" smtClean="0"/>
              <a:t>&gt; }</a:t>
            </a:r>
            <a:r>
              <a:rPr lang="en-US" altLang="ja-JP" b="0" dirty="0"/>
              <a:t/>
            </a:r>
            <a:br>
              <a:rPr lang="en-US" altLang="ja-JP" b="0" dirty="0"/>
            </a:br>
            <a:r>
              <a:rPr lang="en-US" altLang="ja-JP" b="0" dirty="0"/>
              <a:t>&lt;</a:t>
            </a:r>
            <a:r>
              <a:rPr lang="en-US" altLang="ja-JP" b="0" dirty="0" smtClean="0"/>
              <a:t>/</a:t>
            </a:r>
            <a:r>
              <a:rPr lang="en-US" altLang="ja-JP" b="0" dirty="0" smtClean="0">
                <a:solidFill>
                  <a:srgbClr val="006600"/>
                </a:solidFill>
              </a:rPr>
              <a:t>answer</a:t>
            </a:r>
            <a:r>
              <a:rPr lang="en-US" altLang="ja-JP" b="0" dirty="0" smtClean="0"/>
              <a:t>&gt;</a:t>
            </a:r>
            <a:endParaRPr 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609600" y="2076450"/>
            <a:ext cx="3642344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 smtClean="0"/>
              <a:t>&lt;answer&gt;</a:t>
            </a:r>
          </a:p>
          <a:p>
            <a:pPr eaLnBrk="1" hangingPunct="1"/>
            <a:r>
              <a:rPr lang="en-US" b="0" dirty="0" smtClean="0"/>
              <a:t>  &lt;row&gt;</a:t>
            </a:r>
            <a:endParaRPr lang="en-US" b="0" dirty="0"/>
          </a:p>
          <a:p>
            <a:pPr eaLnBrk="1" hangingPunct="1"/>
            <a:r>
              <a:rPr lang="en-US" b="0" dirty="0"/>
              <a:t>        &lt;name&gt;  </a:t>
            </a:r>
            <a:r>
              <a:rPr lang="en-US" b="0" dirty="0" err="1"/>
              <a:t>abc</a:t>
            </a:r>
            <a:r>
              <a:rPr lang="en-US" b="0" dirty="0"/>
              <a:t>  &lt;/name&gt;</a:t>
            </a:r>
          </a:p>
          <a:p>
            <a:pPr eaLnBrk="1" hangingPunct="1"/>
            <a:r>
              <a:rPr lang="en-US" b="0" dirty="0"/>
              <a:t>        &lt;price&gt;  7 &lt;/price&gt;</a:t>
            </a:r>
            <a:br>
              <a:rPr lang="en-US" b="0" dirty="0"/>
            </a:br>
            <a:r>
              <a:rPr lang="en-US" b="0" dirty="0" smtClean="0"/>
              <a:t> &lt;/ </a:t>
            </a:r>
            <a:r>
              <a:rPr lang="en-US" b="0" dirty="0"/>
              <a:t>row &gt;</a:t>
            </a:r>
            <a:br>
              <a:rPr lang="en-US" b="0" dirty="0"/>
            </a:br>
            <a:r>
              <a:rPr lang="en-US" b="0" dirty="0"/>
              <a:t> </a:t>
            </a:r>
            <a:r>
              <a:rPr lang="en-US" b="0" dirty="0" smtClean="0"/>
              <a:t> &lt; </a:t>
            </a:r>
            <a:r>
              <a:rPr lang="en-US" b="0" dirty="0"/>
              <a:t>row &gt;</a:t>
            </a:r>
          </a:p>
          <a:p>
            <a:pPr eaLnBrk="1" hangingPunct="1"/>
            <a:r>
              <a:rPr lang="en-US" b="0" dirty="0"/>
              <a:t>        &lt;name&gt;  </a:t>
            </a:r>
            <a:r>
              <a:rPr lang="en-US" b="0" dirty="0" err="1"/>
              <a:t>def</a:t>
            </a:r>
            <a:r>
              <a:rPr lang="en-US" b="0" dirty="0"/>
              <a:t>  &lt;/name&gt;</a:t>
            </a:r>
          </a:p>
          <a:p>
            <a:pPr eaLnBrk="1" hangingPunct="1"/>
            <a:r>
              <a:rPr lang="en-US" b="0" dirty="0"/>
              <a:t>        &lt;price&gt;  23 &lt;/price&gt;</a:t>
            </a:r>
            <a:br>
              <a:rPr lang="en-US" b="0" dirty="0"/>
            </a:br>
            <a:r>
              <a:rPr lang="en-US" b="0" dirty="0" smtClean="0"/>
              <a:t> &lt;/ </a:t>
            </a:r>
            <a:r>
              <a:rPr lang="en-US" b="0" dirty="0"/>
              <a:t>row &gt;</a:t>
            </a:r>
          </a:p>
          <a:p>
            <a:pPr eaLnBrk="1" hangingPunct="1"/>
            <a:r>
              <a:rPr lang="en-US" b="0" dirty="0"/>
              <a:t>   . . . </a:t>
            </a:r>
            <a:r>
              <a:rPr lang="en-US" b="0" dirty="0" smtClean="0"/>
              <a:t>.</a:t>
            </a:r>
          </a:p>
          <a:p>
            <a:pPr eaLnBrk="1" hangingPunct="1"/>
            <a:r>
              <a:rPr lang="en-US" b="0" dirty="0" smtClean="0"/>
              <a:t>&lt;/answer&gt;</a:t>
            </a:r>
            <a:endParaRPr lang="en-US" b="0" dirty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" charset="0"/>
                <a:ea typeface="ＭＳ Ｐゴシック" charset="0"/>
              </a:rPr>
              <a:t>Xquery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 altLang="ja-JP">
                <a:latin typeface="Times" charset="0"/>
                <a:ea typeface="ＭＳ Ｐゴシック" charset="0"/>
              </a:rPr>
              <a:t>s Answer</a:t>
            </a:r>
            <a:endParaRPr lang="en-US">
              <a:latin typeface="Times" charset="0"/>
              <a:ea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: another “data model” for </a:t>
            </a:r>
            <a:r>
              <a:rPr lang="en-US" dirty="0" err="1" smtClean="0"/>
              <a:t>semistructured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4800" y="1524000"/>
            <a:ext cx="86106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JavaScript Object Notation (</a:t>
            </a:r>
            <a:r>
              <a:rPr lang="en-US" sz="2800" b="1" dirty="0" err="1" smtClean="0">
                <a:solidFill>
                  <a:srgbClr val="990000"/>
                </a:solidFill>
              </a:rPr>
              <a:t>JSON</a:t>
            </a:r>
            <a:r>
              <a:rPr lang="en-US" sz="2800" b="1" dirty="0" smtClean="0">
                <a:solidFill>
                  <a:srgbClr val="990000"/>
                </a:solidFill>
              </a:rPr>
              <a:t>)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0" dirty="0" smtClean="0"/>
              <a:t>Started as standard for “serializing” data objects in Java; i.e., writing in-memory objects to persistent storage (files) so you can recover them when the program restarts 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b="0" dirty="0" smtClean="0"/>
              <a:t>Also useful for representing &amp; storing semi-structured data, esp. in "document store" NoSQL databases like MongoDB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b="0" dirty="0"/>
              <a:t> </a:t>
            </a:r>
            <a:r>
              <a:rPr lang="en-US" b="0" dirty="0" smtClean="0"/>
              <a:t>Relatively human-readable and briefer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endParaRPr lang="en-US" b="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20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: syntax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4800" y="1524000"/>
            <a:ext cx="86106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</a:rPr>
              <a:t>Recursively constructed from the following kinds of values: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endParaRPr lang="en-US" sz="2800" dirty="0">
              <a:solidFill>
                <a:srgbClr val="990000"/>
              </a:solidFill>
            </a:endParaRPr>
          </a:p>
          <a:p>
            <a:pPr marL="274320" indent="-182880">
              <a:lnSpc>
                <a:spcPct val="7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Base values</a:t>
            </a:r>
          </a:p>
          <a:p>
            <a:pPr marL="274320" indent="-182880">
              <a:lnSpc>
                <a:spcPct val="6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sz="2400" dirty="0"/>
              <a:t>number, string, </a:t>
            </a:r>
            <a:r>
              <a:rPr lang="en-US" sz="2400" dirty="0" smtClean="0"/>
              <a:t>...</a:t>
            </a:r>
            <a:endParaRPr lang="en-US" sz="2000" dirty="0"/>
          </a:p>
          <a:p>
            <a:pPr marL="274320" indent="-182880">
              <a:lnSpc>
                <a:spcPct val="60000"/>
              </a:lnSpc>
              <a:spcBef>
                <a:spcPts val="12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Objects { }</a:t>
            </a:r>
          </a:p>
          <a:p>
            <a:pPr marL="274320" indent="-182880">
              <a:lnSpc>
                <a:spcPct val="6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sz="2400" dirty="0"/>
              <a:t>sets of label-value </a:t>
            </a:r>
            <a:r>
              <a:rPr lang="en-US" sz="2400" dirty="0" smtClean="0"/>
              <a:t>pairs; labels usually strings; (like an associative array/ map)</a:t>
            </a:r>
            <a:endParaRPr lang="en-US" dirty="0"/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Arrays [ ]</a:t>
            </a:r>
          </a:p>
          <a:p>
            <a:pPr marL="274320" indent="-182880">
              <a:lnSpc>
                <a:spcPct val="6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sz="2400" dirty="0"/>
              <a:t>lists of </a:t>
            </a:r>
            <a:r>
              <a:rPr lang="en-US" sz="2400" dirty="0" smtClean="0"/>
              <a:t>values indexed from 1</a:t>
            </a:r>
          </a:p>
          <a:p>
            <a:pPr marL="274320" indent="-182880">
              <a:lnSpc>
                <a:spcPct val="60000"/>
              </a:lnSpc>
              <a:spcBef>
                <a:spcPts val="0"/>
              </a:spcBef>
              <a:buClr>
                <a:srgbClr val="0000FF"/>
              </a:buClr>
              <a:buNone/>
            </a:pPr>
            <a:endParaRPr lang="en-US" sz="2400" dirty="0"/>
          </a:p>
          <a:p>
            <a:pPr marL="674370" lvl="1" indent="-182880">
              <a:lnSpc>
                <a:spcPct val="6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400" b="0" dirty="0" smtClean="0"/>
              <a:t>	list/set elements separated by commas;</a:t>
            </a:r>
          </a:p>
          <a:p>
            <a:pPr marL="274320" indent="-182880">
              <a:lnSpc>
                <a:spcPct val="60000"/>
              </a:lnSpc>
              <a:spcBef>
                <a:spcPts val="0"/>
              </a:spcBef>
              <a:buClr>
                <a:srgbClr val="0000FF"/>
              </a:buClr>
              <a:buNone/>
            </a:pPr>
            <a:endParaRPr lang="en-US" sz="2800" b="0" dirty="0" smtClean="0"/>
          </a:p>
          <a:p>
            <a:pPr marL="548640" indent="-457200">
              <a:lnSpc>
                <a:spcPct val="60000"/>
              </a:lnSpc>
              <a:spcBef>
                <a:spcPts val="0"/>
              </a:spcBef>
              <a:buClr>
                <a:srgbClr val="0000FF"/>
              </a:buClr>
            </a:pPr>
            <a:r>
              <a:rPr lang="en-US" dirty="0">
                <a:solidFill>
                  <a:srgbClr val="0000FF"/>
                </a:solidFill>
              </a:rPr>
              <a:t>Arbitrary </a:t>
            </a:r>
            <a:r>
              <a:rPr lang="en-US" dirty="0" smtClean="0">
                <a:solidFill>
                  <a:srgbClr val="0000FF"/>
                </a:solidFill>
              </a:rPr>
              <a:t>nesting</a:t>
            </a:r>
            <a:endParaRPr lang="en-US" dirty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endParaRPr lang="en-US" sz="2400" b="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13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700"/>
            <a:ext cx="7924800" cy="673100"/>
          </a:xfrm>
        </p:spPr>
        <p:txBody>
          <a:bodyPr/>
          <a:lstStyle/>
          <a:p>
            <a:r>
              <a:rPr lang="en-US" smtClean="0"/>
              <a:t>JSON document example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685800"/>
            <a:ext cx="8763000" cy="6019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b="0" dirty="0" smtClean="0">
                <a:solidFill>
                  <a:srgbClr val="0000FF"/>
                </a:solidFill>
              </a:rPr>
              <a:t>{ 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b="0" dirty="0">
                <a:solidFill>
                  <a:srgbClr val="0000FF"/>
                </a:solidFill>
              </a:rPr>
              <a:t> </a:t>
            </a:r>
            <a:r>
              <a:rPr lang="en-US" sz="2400" b="0" dirty="0" smtClean="0">
                <a:solidFill>
                  <a:srgbClr val="0000FF"/>
                </a:solidFill>
              </a:rPr>
              <a:t>   </a:t>
            </a:r>
            <a:r>
              <a:rPr lang="en-US" sz="2400" b="0" dirty="0">
                <a:solidFill>
                  <a:srgbClr val="0000FF"/>
                </a:solidFill>
              </a:rPr>
              <a:t>"</a:t>
            </a:r>
            <a:r>
              <a:rPr lang="en-US" sz="2400" b="0" dirty="0" err="1">
                <a:solidFill>
                  <a:srgbClr val="0000FF"/>
                </a:solidFill>
              </a:rPr>
              <a:t>firstName</a:t>
            </a:r>
            <a:r>
              <a:rPr lang="en-US" sz="2400" b="0" dirty="0">
                <a:solidFill>
                  <a:srgbClr val="0000FF"/>
                </a:solidFill>
              </a:rPr>
              <a:t>": "John",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b="0" dirty="0">
                <a:solidFill>
                  <a:srgbClr val="0000FF"/>
                </a:solidFill>
              </a:rPr>
              <a:t>    "</a:t>
            </a:r>
            <a:r>
              <a:rPr lang="en-US" sz="2400" b="0" dirty="0" err="1">
                <a:solidFill>
                  <a:srgbClr val="0000FF"/>
                </a:solidFill>
              </a:rPr>
              <a:t>lastName</a:t>
            </a:r>
            <a:r>
              <a:rPr lang="en-US" sz="2400" b="0" dirty="0">
                <a:solidFill>
                  <a:srgbClr val="0000FF"/>
                </a:solidFill>
              </a:rPr>
              <a:t>": "Smith",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b="0" dirty="0">
                <a:solidFill>
                  <a:srgbClr val="0000FF"/>
                </a:solidFill>
              </a:rPr>
              <a:t>    "age": 25,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b="0" dirty="0">
                <a:solidFill>
                  <a:srgbClr val="0000FF"/>
                </a:solidFill>
              </a:rPr>
              <a:t>    "hobbies" : ["skiing", "arguing", "sleeping"]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b="0" dirty="0">
                <a:solidFill>
                  <a:srgbClr val="0000FF"/>
                </a:solidFill>
              </a:rPr>
              <a:t>    "address": {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b="0" dirty="0">
                <a:solidFill>
                  <a:srgbClr val="0000FF"/>
                </a:solidFill>
              </a:rPr>
              <a:t>        "</a:t>
            </a:r>
            <a:r>
              <a:rPr lang="en-US" sz="2400" b="0" dirty="0" err="1">
                <a:solidFill>
                  <a:srgbClr val="0000FF"/>
                </a:solidFill>
              </a:rPr>
              <a:t>streetAddress</a:t>
            </a:r>
            <a:r>
              <a:rPr lang="en-US" sz="2400" b="0" dirty="0">
                <a:solidFill>
                  <a:srgbClr val="0000FF"/>
                </a:solidFill>
              </a:rPr>
              <a:t>": "21 2nd Street",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b="0" dirty="0">
                <a:solidFill>
                  <a:srgbClr val="0000FF"/>
                </a:solidFill>
              </a:rPr>
              <a:t>        "city": "New York",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b="0" dirty="0">
                <a:solidFill>
                  <a:srgbClr val="0000FF"/>
                </a:solidFill>
              </a:rPr>
              <a:t>        "state": "NY",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b="0" dirty="0">
                <a:solidFill>
                  <a:srgbClr val="0000FF"/>
                </a:solidFill>
              </a:rPr>
              <a:t>        "</a:t>
            </a:r>
            <a:r>
              <a:rPr lang="en-US" sz="2400" b="0" dirty="0" err="1">
                <a:solidFill>
                  <a:srgbClr val="0000FF"/>
                </a:solidFill>
              </a:rPr>
              <a:t>postalCode</a:t>
            </a:r>
            <a:r>
              <a:rPr lang="en-US" sz="2400" b="0" dirty="0">
                <a:solidFill>
                  <a:srgbClr val="0000FF"/>
                </a:solidFill>
              </a:rPr>
              <a:t>": </a:t>
            </a:r>
            <a:r>
              <a:rPr lang="en-US" sz="2400" b="0" dirty="0" smtClean="0">
                <a:solidFill>
                  <a:srgbClr val="0000FF"/>
                </a:solidFill>
              </a:rPr>
              <a:t>10021</a:t>
            </a:r>
            <a:endParaRPr lang="en-US" sz="2400" b="0" dirty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b="0" dirty="0">
                <a:solidFill>
                  <a:srgbClr val="0000FF"/>
                </a:solidFill>
              </a:rPr>
              <a:t>    </a:t>
            </a:r>
            <a:r>
              <a:rPr lang="en-US" sz="2400" b="0" dirty="0" smtClean="0">
                <a:solidFill>
                  <a:srgbClr val="0000FF"/>
                </a:solidFill>
              </a:rPr>
              <a:t>      },</a:t>
            </a:r>
            <a:endParaRPr lang="en-US" sz="2400" b="0" dirty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1800" b="0" dirty="0">
                <a:solidFill>
                  <a:srgbClr val="0000FF"/>
                </a:solidFill>
              </a:rPr>
              <a:t>    "</a:t>
            </a:r>
            <a:r>
              <a:rPr lang="en-US" sz="1800" b="0" dirty="0" err="1">
                <a:solidFill>
                  <a:srgbClr val="0000FF"/>
                </a:solidFill>
              </a:rPr>
              <a:t>phoneNumber</a:t>
            </a:r>
            <a:r>
              <a:rPr lang="en-US" sz="1800" b="0" dirty="0">
                <a:solidFill>
                  <a:srgbClr val="0000FF"/>
                </a:solidFill>
              </a:rPr>
              <a:t>": [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1800" b="0" dirty="0">
                <a:solidFill>
                  <a:srgbClr val="0000FF"/>
                </a:solidFill>
              </a:rPr>
              <a:t>        </a:t>
            </a:r>
            <a:r>
              <a:rPr lang="en-US" sz="1800" b="0" dirty="0" smtClean="0">
                <a:solidFill>
                  <a:srgbClr val="0000FF"/>
                </a:solidFill>
              </a:rPr>
              <a:t>{"</a:t>
            </a:r>
            <a:r>
              <a:rPr lang="en-US" sz="1800" b="0" dirty="0">
                <a:solidFill>
                  <a:srgbClr val="0000FF"/>
                </a:solidFill>
              </a:rPr>
              <a:t>type": "home",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1800" b="0" dirty="0">
                <a:solidFill>
                  <a:srgbClr val="0000FF"/>
                </a:solidFill>
              </a:rPr>
              <a:t>            "number": "212 555-1234"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1800" b="0" dirty="0">
                <a:solidFill>
                  <a:srgbClr val="0000FF"/>
                </a:solidFill>
              </a:rPr>
              <a:t>        },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1800" b="0" dirty="0">
                <a:solidFill>
                  <a:srgbClr val="0000FF"/>
                </a:solidFill>
              </a:rPr>
              <a:t>        </a:t>
            </a:r>
            <a:r>
              <a:rPr lang="en-US" sz="1800" b="0" dirty="0" smtClean="0">
                <a:solidFill>
                  <a:srgbClr val="0000FF"/>
                </a:solidFill>
              </a:rPr>
              <a:t>{"</a:t>
            </a:r>
            <a:r>
              <a:rPr lang="en-US" sz="1800" b="0" dirty="0">
                <a:solidFill>
                  <a:srgbClr val="0000FF"/>
                </a:solidFill>
              </a:rPr>
              <a:t>type": "fax",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1800" b="0" dirty="0">
                <a:solidFill>
                  <a:srgbClr val="0000FF"/>
                </a:solidFill>
              </a:rPr>
              <a:t>            "number": "646 555-4567"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1800" b="0" dirty="0">
                <a:solidFill>
                  <a:srgbClr val="0000FF"/>
                </a:solidFill>
              </a:rPr>
              <a:t>        </a:t>
            </a:r>
            <a:r>
              <a:rPr lang="en-US" sz="1800" b="0" dirty="0" smtClean="0">
                <a:solidFill>
                  <a:srgbClr val="0000FF"/>
                </a:solidFill>
              </a:rPr>
              <a:t>}                       ],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1800" b="0" dirty="0" smtClean="0">
                <a:solidFill>
                  <a:srgbClr val="0000FF"/>
                </a:solidFill>
              </a:rPr>
              <a:t>    </a:t>
            </a:r>
            <a:r>
              <a:rPr lang="en-US" sz="1800" b="0" dirty="0">
                <a:solidFill>
                  <a:srgbClr val="0000FF"/>
                </a:solidFill>
              </a:rPr>
              <a:t>"gender</a:t>
            </a:r>
            <a:r>
              <a:rPr lang="en-US" sz="1800" b="0" dirty="0" smtClean="0">
                <a:solidFill>
                  <a:srgbClr val="0000FF"/>
                </a:solidFill>
              </a:rPr>
              <a:t>":{         </a:t>
            </a:r>
            <a:r>
              <a:rPr lang="en-US" sz="1800" b="0" dirty="0">
                <a:solidFill>
                  <a:srgbClr val="0000FF"/>
                </a:solidFill>
              </a:rPr>
              <a:t>"</a:t>
            </a:r>
            <a:r>
              <a:rPr lang="en-US" sz="1800" b="0" dirty="0" err="1">
                <a:solidFill>
                  <a:srgbClr val="0000FF"/>
                </a:solidFill>
              </a:rPr>
              <a:t>type":"male</a:t>
            </a:r>
            <a:r>
              <a:rPr lang="en-US" sz="1800" b="0" dirty="0" smtClean="0">
                <a:solidFill>
                  <a:srgbClr val="0000FF"/>
                </a:solidFill>
              </a:rPr>
              <a:t>"    </a:t>
            </a:r>
            <a:r>
              <a:rPr lang="en-US" sz="1800" b="0" dirty="0">
                <a:solidFill>
                  <a:srgbClr val="0000FF"/>
                </a:solidFill>
              </a:rPr>
              <a:t>}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1800" b="0" dirty="0">
                <a:solidFill>
                  <a:srgbClr val="0000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222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86000" y="2590800"/>
            <a:ext cx="4267200" cy="2057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700"/>
            <a:ext cx="7924800" cy="673100"/>
          </a:xfrm>
        </p:spPr>
        <p:txBody>
          <a:bodyPr/>
          <a:lstStyle/>
          <a:p>
            <a:r>
              <a:rPr lang="en-US" smtClean="0"/>
              <a:t>JSON document example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685800"/>
            <a:ext cx="8763000" cy="6019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b="0" dirty="0" smtClean="0">
                <a:solidFill>
                  <a:srgbClr val="0000FF"/>
                </a:solidFill>
              </a:rPr>
              <a:t>{ 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b="0" dirty="0">
                <a:solidFill>
                  <a:srgbClr val="0000FF"/>
                </a:solidFill>
              </a:rPr>
              <a:t> </a:t>
            </a:r>
            <a:r>
              <a:rPr lang="en-US" sz="2400" b="0" dirty="0" smtClean="0">
                <a:solidFill>
                  <a:srgbClr val="0000FF"/>
                </a:solidFill>
              </a:rPr>
              <a:t>   </a:t>
            </a:r>
            <a:r>
              <a:rPr lang="en-US" sz="2400" b="0" dirty="0">
                <a:solidFill>
                  <a:srgbClr val="0000FF"/>
                </a:solidFill>
              </a:rPr>
              <a:t>"</a:t>
            </a:r>
            <a:r>
              <a:rPr lang="en-US" sz="2400" b="0" dirty="0" err="1">
                <a:solidFill>
                  <a:srgbClr val="0000FF"/>
                </a:solidFill>
              </a:rPr>
              <a:t>firstName</a:t>
            </a:r>
            <a:r>
              <a:rPr lang="en-US" sz="2400" b="0" dirty="0">
                <a:solidFill>
                  <a:srgbClr val="0000FF"/>
                </a:solidFill>
              </a:rPr>
              <a:t>": "John",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b="0" dirty="0">
                <a:solidFill>
                  <a:srgbClr val="0000FF"/>
                </a:solidFill>
              </a:rPr>
              <a:t>    "</a:t>
            </a:r>
            <a:r>
              <a:rPr lang="en-US" sz="2400" b="0" dirty="0" err="1">
                <a:solidFill>
                  <a:srgbClr val="0000FF"/>
                </a:solidFill>
              </a:rPr>
              <a:t>lastName</a:t>
            </a:r>
            <a:r>
              <a:rPr lang="en-US" sz="2400" b="0" dirty="0">
                <a:solidFill>
                  <a:srgbClr val="0000FF"/>
                </a:solidFill>
              </a:rPr>
              <a:t>": "Smith",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b="0" dirty="0">
                <a:solidFill>
                  <a:srgbClr val="0000FF"/>
                </a:solidFill>
              </a:rPr>
              <a:t>    "age": 25,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b="0" dirty="0">
                <a:solidFill>
                  <a:srgbClr val="0000FF"/>
                </a:solidFill>
              </a:rPr>
              <a:t>    "hobbies" : ["skiing", "arguing", "sleeping"]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b="0" dirty="0">
                <a:solidFill>
                  <a:srgbClr val="0000FF"/>
                </a:solidFill>
              </a:rPr>
              <a:t>    "address": {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b="0" dirty="0">
                <a:solidFill>
                  <a:srgbClr val="0000FF"/>
                </a:solidFill>
              </a:rPr>
              <a:t>       </a:t>
            </a:r>
            <a:r>
              <a:rPr lang="en-US" sz="2400" b="0" dirty="0" smtClean="0">
                <a:solidFill>
                  <a:srgbClr val="0000FF"/>
                </a:solidFill>
              </a:rPr>
              <a:t>	 </a:t>
            </a:r>
            <a:r>
              <a:rPr lang="en-US" sz="2400" b="0" dirty="0">
                <a:solidFill>
                  <a:srgbClr val="0000FF"/>
                </a:solidFill>
              </a:rPr>
              <a:t>"</a:t>
            </a:r>
            <a:r>
              <a:rPr lang="en-US" sz="2400" b="0" dirty="0" err="1">
                <a:solidFill>
                  <a:srgbClr val="0000FF"/>
                </a:solidFill>
              </a:rPr>
              <a:t>streetAddress</a:t>
            </a:r>
            <a:r>
              <a:rPr lang="en-US" sz="2400" b="0" dirty="0">
                <a:solidFill>
                  <a:srgbClr val="0000FF"/>
                </a:solidFill>
              </a:rPr>
              <a:t>": "21 2nd Street",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b="0" dirty="0">
                <a:solidFill>
                  <a:srgbClr val="0000FF"/>
                </a:solidFill>
              </a:rPr>
              <a:t>      </a:t>
            </a:r>
            <a:r>
              <a:rPr lang="en-US" sz="2400" b="0" dirty="0" smtClean="0">
                <a:solidFill>
                  <a:srgbClr val="0000FF"/>
                </a:solidFill>
              </a:rPr>
              <a:t>	  </a:t>
            </a:r>
            <a:r>
              <a:rPr lang="en-US" sz="2400" b="0" dirty="0">
                <a:solidFill>
                  <a:srgbClr val="0000FF"/>
                </a:solidFill>
              </a:rPr>
              <a:t>"city": "New York",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b="0" dirty="0">
                <a:solidFill>
                  <a:srgbClr val="0000FF"/>
                </a:solidFill>
              </a:rPr>
              <a:t>      </a:t>
            </a:r>
            <a:r>
              <a:rPr lang="en-US" sz="2400" b="0" dirty="0" smtClean="0">
                <a:solidFill>
                  <a:srgbClr val="0000FF"/>
                </a:solidFill>
              </a:rPr>
              <a:t>	  </a:t>
            </a:r>
            <a:r>
              <a:rPr lang="en-US" sz="2400" b="0" dirty="0">
                <a:solidFill>
                  <a:srgbClr val="0000FF"/>
                </a:solidFill>
              </a:rPr>
              <a:t>"state": "NY",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b="0" dirty="0">
                <a:solidFill>
                  <a:srgbClr val="0000FF"/>
                </a:solidFill>
              </a:rPr>
              <a:t>       </a:t>
            </a:r>
            <a:r>
              <a:rPr lang="en-US" sz="2400" b="0" dirty="0" smtClean="0">
                <a:solidFill>
                  <a:srgbClr val="0000FF"/>
                </a:solidFill>
              </a:rPr>
              <a:t>	 </a:t>
            </a:r>
            <a:r>
              <a:rPr lang="en-US" sz="2400" b="0" dirty="0">
                <a:solidFill>
                  <a:srgbClr val="0000FF"/>
                </a:solidFill>
              </a:rPr>
              <a:t>"</a:t>
            </a:r>
            <a:r>
              <a:rPr lang="en-US" sz="2400" b="0" dirty="0" err="1">
                <a:solidFill>
                  <a:srgbClr val="0000FF"/>
                </a:solidFill>
              </a:rPr>
              <a:t>postalCode</a:t>
            </a:r>
            <a:r>
              <a:rPr lang="en-US" sz="2400" b="0" dirty="0">
                <a:solidFill>
                  <a:srgbClr val="0000FF"/>
                </a:solidFill>
              </a:rPr>
              <a:t>": </a:t>
            </a:r>
            <a:r>
              <a:rPr lang="en-US" sz="2400" b="0" dirty="0" smtClean="0">
                <a:solidFill>
                  <a:srgbClr val="0000FF"/>
                </a:solidFill>
              </a:rPr>
              <a:t>10021</a:t>
            </a:r>
            <a:endParaRPr lang="en-US" sz="2400" b="0" dirty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b="0" dirty="0">
                <a:solidFill>
                  <a:srgbClr val="0000FF"/>
                </a:solidFill>
              </a:rPr>
              <a:t>    </a:t>
            </a:r>
            <a:r>
              <a:rPr lang="en-US" sz="2400" b="0" dirty="0" smtClean="0">
                <a:solidFill>
                  <a:srgbClr val="0000FF"/>
                </a:solidFill>
              </a:rPr>
              <a:t>    	  },</a:t>
            </a:r>
            <a:endParaRPr lang="en-US" sz="2400" b="0" dirty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1800" b="0" dirty="0">
                <a:solidFill>
                  <a:srgbClr val="0000FF"/>
                </a:solidFill>
              </a:rPr>
              <a:t>    "</a:t>
            </a:r>
            <a:r>
              <a:rPr lang="en-US" sz="1800" b="0" dirty="0" err="1">
                <a:solidFill>
                  <a:srgbClr val="0000FF"/>
                </a:solidFill>
              </a:rPr>
              <a:t>phoneNumber</a:t>
            </a:r>
            <a:r>
              <a:rPr lang="en-US" sz="1800" b="0" dirty="0">
                <a:solidFill>
                  <a:srgbClr val="0000FF"/>
                </a:solidFill>
              </a:rPr>
              <a:t>": [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1800" b="0" dirty="0">
                <a:solidFill>
                  <a:srgbClr val="0000FF"/>
                </a:solidFill>
              </a:rPr>
              <a:t>        </a:t>
            </a:r>
            <a:r>
              <a:rPr lang="en-US" sz="1800" b="0" dirty="0" smtClean="0">
                <a:solidFill>
                  <a:srgbClr val="0000FF"/>
                </a:solidFill>
              </a:rPr>
              <a:t>{"</a:t>
            </a:r>
            <a:r>
              <a:rPr lang="en-US" sz="1800" b="0" dirty="0">
                <a:solidFill>
                  <a:srgbClr val="0000FF"/>
                </a:solidFill>
              </a:rPr>
              <a:t>type": "home",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1800" b="0" dirty="0">
                <a:solidFill>
                  <a:srgbClr val="0000FF"/>
                </a:solidFill>
              </a:rPr>
              <a:t>            "number": "212 555-1234"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1800" b="0" dirty="0">
                <a:solidFill>
                  <a:srgbClr val="0000FF"/>
                </a:solidFill>
              </a:rPr>
              <a:t>        },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1800" b="0" dirty="0">
                <a:solidFill>
                  <a:srgbClr val="0000FF"/>
                </a:solidFill>
              </a:rPr>
              <a:t>        </a:t>
            </a:r>
            <a:r>
              <a:rPr lang="en-US" sz="1800" b="0" dirty="0" smtClean="0">
                <a:solidFill>
                  <a:srgbClr val="0000FF"/>
                </a:solidFill>
              </a:rPr>
              <a:t>{"</a:t>
            </a:r>
            <a:r>
              <a:rPr lang="en-US" sz="1800" b="0" dirty="0">
                <a:solidFill>
                  <a:srgbClr val="0000FF"/>
                </a:solidFill>
              </a:rPr>
              <a:t>type": "fax",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1800" b="0" dirty="0">
                <a:solidFill>
                  <a:srgbClr val="0000FF"/>
                </a:solidFill>
              </a:rPr>
              <a:t>            "number": "646 555-4567"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1800" b="0" dirty="0">
                <a:solidFill>
                  <a:srgbClr val="0000FF"/>
                </a:solidFill>
              </a:rPr>
              <a:t>        </a:t>
            </a:r>
            <a:r>
              <a:rPr lang="en-US" sz="1800" b="0" dirty="0" smtClean="0">
                <a:solidFill>
                  <a:srgbClr val="0000FF"/>
                </a:solidFill>
              </a:rPr>
              <a:t>}                       ],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1800" b="0" dirty="0" smtClean="0">
                <a:solidFill>
                  <a:srgbClr val="0000FF"/>
                </a:solidFill>
              </a:rPr>
              <a:t>    </a:t>
            </a:r>
            <a:r>
              <a:rPr lang="en-US" sz="1800" b="0" dirty="0">
                <a:solidFill>
                  <a:srgbClr val="0000FF"/>
                </a:solidFill>
              </a:rPr>
              <a:t>"gender</a:t>
            </a:r>
            <a:r>
              <a:rPr lang="en-US" sz="1800" b="0" dirty="0" smtClean="0">
                <a:solidFill>
                  <a:srgbClr val="0000FF"/>
                </a:solidFill>
              </a:rPr>
              <a:t>":{         </a:t>
            </a:r>
            <a:r>
              <a:rPr lang="en-US" sz="1800" b="0" dirty="0">
                <a:solidFill>
                  <a:srgbClr val="0000FF"/>
                </a:solidFill>
              </a:rPr>
              <a:t>"</a:t>
            </a:r>
            <a:r>
              <a:rPr lang="en-US" sz="1800" b="0" dirty="0" err="1">
                <a:solidFill>
                  <a:srgbClr val="0000FF"/>
                </a:solidFill>
              </a:rPr>
              <a:t>type":"male</a:t>
            </a:r>
            <a:r>
              <a:rPr lang="en-US" sz="1800" b="0" dirty="0" smtClean="0">
                <a:solidFill>
                  <a:srgbClr val="0000FF"/>
                </a:solidFill>
              </a:rPr>
              <a:t>"    </a:t>
            </a:r>
            <a:r>
              <a:rPr lang="en-US" sz="1800" b="0" dirty="0">
                <a:solidFill>
                  <a:srgbClr val="0000FF"/>
                </a:solidFill>
              </a:rPr>
              <a:t>}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1800" b="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86600" y="2819400"/>
            <a:ext cx="17146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nested</a:t>
            </a:r>
          </a:p>
          <a:p>
            <a:r>
              <a:rPr lang="en-US" dirty="0" smtClean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700"/>
            <a:ext cx="7924800" cy="673100"/>
          </a:xfrm>
        </p:spPr>
        <p:txBody>
          <a:bodyPr/>
          <a:lstStyle/>
          <a:p>
            <a:r>
              <a:rPr lang="en-US" smtClean="0"/>
              <a:t>JSON document example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685800"/>
            <a:ext cx="8763000" cy="6019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1800" b="0" dirty="0" smtClean="0">
                <a:solidFill>
                  <a:srgbClr val="0000FF"/>
                </a:solidFill>
              </a:rPr>
              <a:t>"</a:t>
            </a:r>
            <a:r>
              <a:rPr lang="en-US" sz="1800" b="0" dirty="0">
                <a:solidFill>
                  <a:srgbClr val="0000FF"/>
                </a:solidFill>
              </a:rPr>
              <a:t>age": 25,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1800" b="0" dirty="0">
                <a:solidFill>
                  <a:srgbClr val="0000FF"/>
                </a:solidFill>
              </a:rPr>
              <a:t>    "hobbies" : ["skiing", "arguing", "sleeping"]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1800" b="0" dirty="0">
                <a:solidFill>
                  <a:srgbClr val="0000FF"/>
                </a:solidFill>
              </a:rPr>
              <a:t>    "address": {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1800" b="0" dirty="0">
                <a:solidFill>
                  <a:srgbClr val="0000FF"/>
                </a:solidFill>
              </a:rPr>
              <a:t>        "</a:t>
            </a:r>
            <a:r>
              <a:rPr lang="en-US" sz="1800" b="0" dirty="0" err="1">
                <a:solidFill>
                  <a:srgbClr val="0000FF"/>
                </a:solidFill>
              </a:rPr>
              <a:t>streetAddress</a:t>
            </a:r>
            <a:r>
              <a:rPr lang="en-US" sz="1800" b="0" dirty="0">
                <a:solidFill>
                  <a:srgbClr val="0000FF"/>
                </a:solidFill>
              </a:rPr>
              <a:t>": "21 2nd Street",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1800" b="0" dirty="0">
                <a:solidFill>
                  <a:srgbClr val="0000FF"/>
                </a:solidFill>
              </a:rPr>
              <a:t>        "city": "New York",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1800" b="0" dirty="0">
                <a:solidFill>
                  <a:srgbClr val="0000FF"/>
                </a:solidFill>
              </a:rPr>
              <a:t>        "state": "NY",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1800" b="0" dirty="0">
                <a:solidFill>
                  <a:srgbClr val="0000FF"/>
                </a:solidFill>
              </a:rPr>
              <a:t>        "</a:t>
            </a:r>
            <a:r>
              <a:rPr lang="en-US" sz="1800" b="0" dirty="0" err="1">
                <a:solidFill>
                  <a:srgbClr val="0000FF"/>
                </a:solidFill>
              </a:rPr>
              <a:t>postalCode</a:t>
            </a:r>
            <a:r>
              <a:rPr lang="en-US" sz="1800" b="0" dirty="0">
                <a:solidFill>
                  <a:srgbClr val="0000FF"/>
                </a:solidFill>
              </a:rPr>
              <a:t>": </a:t>
            </a:r>
            <a:r>
              <a:rPr lang="en-US" sz="1800" b="0" dirty="0" smtClean="0">
                <a:solidFill>
                  <a:srgbClr val="0000FF"/>
                </a:solidFill>
              </a:rPr>
              <a:t>10021</a:t>
            </a:r>
            <a:endParaRPr lang="en-US" sz="1800" b="0" dirty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1800" b="0" dirty="0">
                <a:solidFill>
                  <a:srgbClr val="0000FF"/>
                </a:solidFill>
              </a:rPr>
              <a:t>    </a:t>
            </a:r>
            <a:r>
              <a:rPr lang="en-US" sz="1800" b="0" dirty="0" smtClean="0">
                <a:solidFill>
                  <a:srgbClr val="0000FF"/>
                </a:solidFill>
              </a:rPr>
              <a:t>      },</a:t>
            </a:r>
            <a:endParaRPr lang="en-US" sz="1800" b="0" dirty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1800" b="0" dirty="0">
                <a:solidFill>
                  <a:srgbClr val="0000FF"/>
                </a:solidFill>
              </a:rPr>
              <a:t>   </a:t>
            </a:r>
            <a:r>
              <a:rPr lang="en-US" sz="2400" b="0" dirty="0">
                <a:solidFill>
                  <a:srgbClr val="0000FF"/>
                </a:solidFill>
              </a:rPr>
              <a:t> "</a:t>
            </a:r>
            <a:r>
              <a:rPr lang="en-US" sz="2400" b="0" dirty="0" err="1">
                <a:solidFill>
                  <a:srgbClr val="0000FF"/>
                </a:solidFill>
              </a:rPr>
              <a:t>phoneNumber</a:t>
            </a:r>
            <a:r>
              <a:rPr lang="en-US" sz="2400" b="0" dirty="0">
                <a:solidFill>
                  <a:srgbClr val="0000FF"/>
                </a:solidFill>
              </a:rPr>
              <a:t>": [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b="0" dirty="0">
                <a:solidFill>
                  <a:srgbClr val="0000FF"/>
                </a:solidFill>
              </a:rPr>
              <a:t>        </a:t>
            </a:r>
            <a:r>
              <a:rPr lang="en-US" sz="2400" b="0" dirty="0" smtClean="0">
                <a:solidFill>
                  <a:srgbClr val="0000FF"/>
                </a:solidFill>
              </a:rPr>
              <a:t>		{"</a:t>
            </a:r>
            <a:r>
              <a:rPr lang="en-US" sz="2400" b="0" dirty="0">
                <a:solidFill>
                  <a:srgbClr val="0000FF"/>
                </a:solidFill>
              </a:rPr>
              <a:t>type": "home",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b="0" dirty="0">
                <a:solidFill>
                  <a:srgbClr val="0000FF"/>
                </a:solidFill>
              </a:rPr>
              <a:t>            </a:t>
            </a:r>
            <a:r>
              <a:rPr lang="en-US" sz="2400" b="0" dirty="0" smtClean="0">
                <a:solidFill>
                  <a:srgbClr val="0000FF"/>
                </a:solidFill>
              </a:rPr>
              <a:t>		"</a:t>
            </a:r>
            <a:r>
              <a:rPr lang="en-US" sz="2400" b="0" dirty="0">
                <a:solidFill>
                  <a:srgbClr val="0000FF"/>
                </a:solidFill>
              </a:rPr>
              <a:t>number": "212 555-</a:t>
            </a:r>
            <a:r>
              <a:rPr lang="en-US" sz="2400" b="0" dirty="0" smtClean="0">
                <a:solidFill>
                  <a:srgbClr val="0000FF"/>
                </a:solidFill>
              </a:rPr>
              <a:t>1234”}</a:t>
            </a:r>
            <a:r>
              <a:rPr lang="en-US" sz="2400" b="0" dirty="0">
                <a:solidFill>
                  <a:srgbClr val="0000FF"/>
                </a:solidFill>
              </a:rPr>
              <a:t>,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b="0" dirty="0">
                <a:solidFill>
                  <a:srgbClr val="0000FF"/>
                </a:solidFill>
              </a:rPr>
              <a:t>        </a:t>
            </a:r>
            <a:r>
              <a:rPr lang="en-US" sz="2400" b="0" dirty="0" smtClean="0">
                <a:solidFill>
                  <a:srgbClr val="0000FF"/>
                </a:solidFill>
              </a:rPr>
              <a:t>		{"</a:t>
            </a:r>
            <a:r>
              <a:rPr lang="en-US" sz="2400" b="0" dirty="0">
                <a:solidFill>
                  <a:srgbClr val="0000FF"/>
                </a:solidFill>
              </a:rPr>
              <a:t>type": "fax",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b="0" dirty="0">
                <a:solidFill>
                  <a:srgbClr val="0000FF"/>
                </a:solidFill>
              </a:rPr>
              <a:t>            </a:t>
            </a:r>
            <a:r>
              <a:rPr lang="en-US" sz="2400" b="0" dirty="0" smtClean="0">
                <a:solidFill>
                  <a:srgbClr val="0000FF"/>
                </a:solidFill>
              </a:rPr>
              <a:t>		"</a:t>
            </a:r>
            <a:r>
              <a:rPr lang="en-US" sz="2400" b="0" dirty="0">
                <a:solidFill>
                  <a:srgbClr val="0000FF"/>
                </a:solidFill>
              </a:rPr>
              <a:t>number": "646 555-</a:t>
            </a:r>
            <a:r>
              <a:rPr lang="en-US" sz="2400" b="0" dirty="0" smtClean="0">
                <a:solidFill>
                  <a:srgbClr val="0000FF"/>
                </a:solidFill>
              </a:rPr>
              <a:t>4567”}</a:t>
            </a:r>
            <a:endParaRPr lang="en-US" sz="2400" b="0" dirty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b="0" dirty="0">
                <a:solidFill>
                  <a:srgbClr val="0000FF"/>
                </a:solidFill>
              </a:rPr>
              <a:t>        </a:t>
            </a:r>
            <a:r>
              <a:rPr lang="en-US" sz="2400" b="0" dirty="0" smtClean="0">
                <a:solidFill>
                  <a:srgbClr val="0000FF"/>
                </a:solidFill>
              </a:rPr>
              <a:t>		 ],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b="0" dirty="0" smtClean="0">
                <a:solidFill>
                  <a:srgbClr val="0000FF"/>
                </a:solidFill>
              </a:rPr>
              <a:t>    </a:t>
            </a:r>
            <a:r>
              <a:rPr lang="en-US" sz="2400" b="0" dirty="0">
                <a:solidFill>
                  <a:srgbClr val="0000FF"/>
                </a:solidFill>
              </a:rPr>
              <a:t>"gender</a:t>
            </a:r>
            <a:r>
              <a:rPr lang="en-US" sz="2400" b="0" dirty="0" smtClean="0">
                <a:solidFill>
                  <a:srgbClr val="0000FF"/>
                </a:solidFill>
              </a:rPr>
              <a:t>":{         </a:t>
            </a:r>
            <a:r>
              <a:rPr lang="en-US" sz="2400" b="0" dirty="0">
                <a:solidFill>
                  <a:srgbClr val="0000FF"/>
                </a:solidFill>
              </a:rPr>
              <a:t>"</a:t>
            </a:r>
            <a:r>
              <a:rPr lang="en-US" sz="2400" b="0" dirty="0" err="1">
                <a:solidFill>
                  <a:srgbClr val="0000FF"/>
                </a:solidFill>
              </a:rPr>
              <a:t>type":"male</a:t>
            </a:r>
            <a:r>
              <a:rPr lang="en-US" sz="2400" b="0" dirty="0" smtClean="0">
                <a:solidFill>
                  <a:srgbClr val="0000FF"/>
                </a:solidFill>
              </a:rPr>
              <a:t>"    </a:t>
            </a:r>
            <a:r>
              <a:rPr lang="en-US" sz="2400" b="0" dirty="0">
                <a:solidFill>
                  <a:srgbClr val="0000FF"/>
                </a:solidFill>
              </a:rPr>
              <a:t>}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b="0" dirty="0">
                <a:solidFill>
                  <a:srgbClr val="0000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858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40901" y="246856"/>
            <a:ext cx="6057900" cy="4572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" charset="0"/>
                <a:ea typeface="ＭＳ Ｐゴシック" charset="0"/>
              </a:rPr>
              <a:t>JSON as </a:t>
            </a:r>
            <a:r>
              <a:rPr lang="en-US" sz="2800" dirty="0" err="1">
                <a:latin typeface="Times" charset="0"/>
                <a:ea typeface="ＭＳ Ｐゴシック" charset="0"/>
              </a:rPr>
              <a:t>Semistructured</a:t>
            </a:r>
            <a:r>
              <a:rPr lang="en-US" sz="2800" dirty="0">
                <a:latin typeface="Times" charset="0"/>
                <a:ea typeface="ＭＳ Ｐゴシック" charset="0"/>
              </a:rPr>
              <a:t> Data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704056"/>
            <a:ext cx="7394000" cy="584914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Times" charset="0"/>
                <a:ea typeface="ＭＳ Ｐゴシック" charset="0"/>
              </a:rPr>
              <a:t>fields may be </a:t>
            </a:r>
            <a:r>
              <a:rPr lang="en-US" sz="2400" dirty="0">
                <a:solidFill>
                  <a:schemeClr val="accent2"/>
                </a:solidFill>
                <a:latin typeface="Geneva"/>
                <a:ea typeface="ＭＳ Ｐゴシック" charset="0"/>
                <a:cs typeface="Geneva"/>
              </a:rPr>
              <a:t>missing</a:t>
            </a:r>
            <a:endParaRPr lang="en-US" sz="2400" dirty="0">
              <a:latin typeface="Geneva"/>
              <a:ea typeface="ＭＳ Ｐゴシック" charset="0"/>
              <a:cs typeface="Geneva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Times" charset="0"/>
                <a:ea typeface="ＭＳ Ｐゴシック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Times" charset="0"/>
                <a:ea typeface="ＭＳ Ｐゴシック" charset="0"/>
              </a:rPr>
              <a:t>{person : [ {name : bob, phone : 5-4544}.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00FF"/>
                </a:solidFill>
                <a:latin typeface="Times" charset="0"/>
                <a:ea typeface="ＭＳ Ｐゴシック" charset="0"/>
              </a:rPr>
              <a:t>		        {name : </a:t>
            </a:r>
            <a:r>
              <a:rPr lang="en-US" sz="2000" b="1" dirty="0" err="1">
                <a:solidFill>
                  <a:srgbClr val="0000FF"/>
                </a:solidFill>
                <a:latin typeface="Times" charset="0"/>
                <a:ea typeface="ＭＳ Ｐゴシック" charset="0"/>
              </a:rPr>
              <a:t>anna</a:t>
            </a:r>
            <a:r>
              <a:rPr lang="en-US" sz="2000" b="1" dirty="0">
                <a:solidFill>
                  <a:srgbClr val="0000FF"/>
                </a:solidFill>
                <a:latin typeface="Times" charset="0"/>
                <a:ea typeface="ＭＳ Ｐゴシック" charset="0"/>
              </a:rPr>
              <a:t>} ]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Times" charset="0"/>
                <a:ea typeface="ＭＳ Ｐゴシック" charset="0"/>
              </a:rPr>
              <a:t>	fields may be </a:t>
            </a:r>
            <a:r>
              <a:rPr lang="en-US" sz="2400" dirty="0">
                <a:solidFill>
                  <a:schemeClr val="accent2"/>
                </a:solidFill>
                <a:latin typeface="Geneva"/>
                <a:ea typeface="ＭＳ Ｐゴシック" charset="0"/>
                <a:cs typeface="Geneva"/>
              </a:rPr>
              <a:t>repeated</a:t>
            </a:r>
            <a:r>
              <a:rPr lang="en-US" sz="2400" dirty="0">
                <a:latin typeface="Times" charset="0"/>
                <a:ea typeface="ＭＳ Ｐゴシック" charset="0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00FF"/>
                </a:solidFill>
                <a:latin typeface="Times" charset="0"/>
                <a:ea typeface="ＭＳ Ｐゴシック" charset="0"/>
              </a:rPr>
              <a:t>	{person : [ {name : bob, phone : 5-4544},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00FF"/>
                </a:solidFill>
                <a:latin typeface="Times" charset="0"/>
                <a:ea typeface="ＭＳ Ｐゴシック" charset="0"/>
              </a:rPr>
              <a:t>		        {name : </a:t>
            </a:r>
            <a:r>
              <a:rPr lang="en-US" sz="2000" b="1" dirty="0" err="1">
                <a:solidFill>
                  <a:srgbClr val="0000FF"/>
                </a:solidFill>
                <a:latin typeface="Times" charset="0"/>
                <a:ea typeface="ＭＳ Ｐゴシック" charset="0"/>
              </a:rPr>
              <a:t>mimi</a:t>
            </a:r>
            <a:r>
              <a:rPr lang="en-US" sz="2000" b="1" dirty="0">
                <a:solidFill>
                  <a:srgbClr val="0000FF"/>
                </a:solidFill>
                <a:latin typeface="Times" charset="0"/>
                <a:ea typeface="ＭＳ Ｐゴシック" charset="0"/>
              </a:rPr>
              <a:t>, phone : [1245, 6789]} ]   }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" charset="0"/>
                <a:ea typeface="ＭＳ Ｐゴシック" charset="0"/>
              </a:rPr>
              <a:t>fields may be </a:t>
            </a:r>
            <a:r>
              <a:rPr lang="en-US" sz="2400" dirty="0">
                <a:solidFill>
                  <a:schemeClr val="accent2"/>
                </a:solidFill>
                <a:latin typeface="Geneva"/>
                <a:ea typeface="ＭＳ Ｐゴシック" charset="0"/>
                <a:cs typeface="Geneva"/>
              </a:rPr>
              <a:t>nested</a:t>
            </a:r>
            <a:endParaRPr lang="en-US" sz="2400" dirty="0">
              <a:latin typeface="Geneva"/>
              <a:ea typeface="ＭＳ Ｐゴシック" charset="0"/>
              <a:cs typeface="Geneva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0000FF"/>
                </a:solidFill>
                <a:latin typeface="Times" charset="0"/>
                <a:ea typeface="ＭＳ Ｐゴシック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Times" charset="0"/>
                <a:ea typeface="ＭＳ Ｐゴシック" charset="0"/>
              </a:rPr>
              <a:t>{person : [ {name : bob, phone : 5-4544}.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00FF"/>
                </a:solidFill>
                <a:latin typeface="Times" charset="0"/>
                <a:ea typeface="ＭＳ Ｐゴシック" charset="0"/>
              </a:rPr>
              <a:t>		        {name : {first : </a:t>
            </a:r>
            <a:r>
              <a:rPr lang="en-US" sz="2000" b="1" dirty="0" err="1">
                <a:solidFill>
                  <a:srgbClr val="0000FF"/>
                </a:solidFill>
                <a:latin typeface="Times" charset="0"/>
                <a:ea typeface="ＭＳ Ｐゴシック" charset="0"/>
              </a:rPr>
              <a:t>anna</a:t>
            </a:r>
            <a:r>
              <a:rPr lang="en-US" sz="2000" b="1" dirty="0">
                <a:solidFill>
                  <a:srgbClr val="0000FF"/>
                </a:solidFill>
                <a:latin typeface="Times" charset="0"/>
                <a:ea typeface="ＭＳ Ｐゴシック" charset="0"/>
              </a:rPr>
              <a:t>, last: </a:t>
            </a:r>
            <a:r>
              <a:rPr lang="en-US" sz="2000" b="1" dirty="0" err="1">
                <a:solidFill>
                  <a:srgbClr val="0000FF"/>
                </a:solidFill>
                <a:latin typeface="Times" charset="0"/>
                <a:ea typeface="ＭＳ Ｐゴシック" charset="0"/>
              </a:rPr>
              <a:t>nicola</a:t>
            </a:r>
            <a:r>
              <a:rPr lang="en-US" sz="2000" b="1" dirty="0">
                <a:solidFill>
                  <a:srgbClr val="0000FF"/>
                </a:solidFill>
                <a:latin typeface="Times" charset="0"/>
                <a:ea typeface="ＭＳ Ｐゴシック" charset="0"/>
              </a:rPr>
              <a:t>} } ]   }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" charset="0"/>
                <a:ea typeface="ＭＳ Ｐゴシック" charset="0"/>
              </a:rPr>
              <a:t>fields may be </a:t>
            </a:r>
            <a:r>
              <a:rPr lang="en-US" sz="2400" dirty="0">
                <a:solidFill>
                  <a:schemeClr val="accent2"/>
                </a:solidFill>
                <a:latin typeface="Geneva"/>
                <a:ea typeface="ＭＳ Ｐゴシック" charset="0"/>
                <a:cs typeface="Geneva"/>
              </a:rPr>
              <a:t>heterogeneous</a:t>
            </a:r>
            <a:endParaRPr lang="en-US" sz="2400" dirty="0">
              <a:latin typeface="Geneva"/>
              <a:ea typeface="ＭＳ Ｐゴシック" charset="0"/>
              <a:cs typeface="Geneva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Times" charset="0"/>
                <a:ea typeface="ＭＳ Ｐゴシック" charset="0"/>
              </a:rPr>
              <a:t>	e.g., name:  </a:t>
            </a:r>
            <a:r>
              <a:rPr lang="en-US" sz="2400" dirty="0">
                <a:latin typeface="Times" charset="0"/>
                <a:ea typeface="ＭＳ Ｐゴシック" charset="0"/>
              </a:rPr>
              <a:t>nested above, </a:t>
            </a:r>
            <a:r>
              <a:rPr lang="en-US" sz="2400" b="1" dirty="0">
                <a:latin typeface="Times" charset="0"/>
                <a:ea typeface="ＭＳ Ｐゴシック" charset="0"/>
              </a:rPr>
              <a:t>phone</a:t>
            </a:r>
            <a:r>
              <a:rPr lang="en-US" sz="2400" dirty="0">
                <a:latin typeface="Times" charset="0"/>
                <a:ea typeface="ＭＳ Ｐゴシック" charset="0"/>
              </a:rPr>
              <a:t> multivalued above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Times" charset="0"/>
                <a:ea typeface="ＭＳ Ｐゴシック" charset="0"/>
              </a:rPr>
              <a:t>collections</a:t>
            </a:r>
            <a:r>
              <a:rPr lang="en-US" sz="2400" dirty="0">
                <a:latin typeface="Times" charset="0"/>
                <a:ea typeface="ＭＳ Ｐゴシック" charset="0"/>
              </a:rPr>
              <a:t> may be </a:t>
            </a:r>
            <a:r>
              <a:rPr lang="en-US" sz="2400" dirty="0">
                <a:solidFill>
                  <a:schemeClr val="accent2"/>
                </a:solidFill>
                <a:latin typeface="Geneva"/>
                <a:ea typeface="ＭＳ Ｐゴシック" charset="0"/>
                <a:cs typeface="Geneva"/>
              </a:rPr>
              <a:t>heterogeneous</a:t>
            </a:r>
            <a:endParaRPr lang="en-US" sz="2400" dirty="0">
              <a:latin typeface="Geneva"/>
              <a:ea typeface="ＭＳ Ｐゴシック" charset="0"/>
              <a:cs typeface="Geneva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Times" charset="0"/>
                <a:ea typeface="ＭＳ Ｐゴシック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" charset="0"/>
                <a:ea typeface="ＭＳ Ｐゴシック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Times" charset="0"/>
                <a:ea typeface="ＭＳ Ｐゴシック" charset="0"/>
              </a:rPr>
              <a:t>{persons 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00FF"/>
                </a:solidFill>
                <a:latin typeface="Times" charset="0"/>
                <a:ea typeface="ＭＳ Ｐゴシック" charset="0"/>
              </a:rPr>
              <a:t>		     {teacher  :  [ {name : bob, subject: math}.  ... 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00FF"/>
                </a:solidFill>
                <a:latin typeface="Times" charset="0"/>
                <a:ea typeface="ＭＳ Ｐゴシック" charset="0"/>
              </a:rPr>
              <a:t>		     {student : [ {name : </a:t>
            </a:r>
            <a:r>
              <a:rPr lang="en-US" sz="2000" b="1" dirty="0" err="1">
                <a:solidFill>
                  <a:srgbClr val="0000FF"/>
                </a:solidFill>
                <a:latin typeface="Times" charset="0"/>
                <a:ea typeface="ＭＳ Ｐゴシック" charset="0"/>
              </a:rPr>
              <a:t>anna</a:t>
            </a:r>
            <a:r>
              <a:rPr lang="en-US" sz="2000" b="1" dirty="0">
                <a:solidFill>
                  <a:srgbClr val="0000FF"/>
                </a:solidFill>
                <a:latin typeface="Times" charset="0"/>
                <a:ea typeface="ＭＳ Ｐゴシック" charset="0"/>
              </a:rPr>
              <a:t>, </a:t>
            </a:r>
            <a:r>
              <a:rPr lang="en-US" sz="2000" b="1" dirty="0" err="1">
                <a:solidFill>
                  <a:srgbClr val="0000FF"/>
                </a:solidFill>
                <a:latin typeface="Times" charset="0"/>
                <a:ea typeface="ＭＳ Ｐゴシック" charset="0"/>
              </a:rPr>
              <a:t>gpa</a:t>
            </a:r>
            <a:r>
              <a:rPr lang="en-US" sz="2000" b="1" dirty="0">
                <a:solidFill>
                  <a:srgbClr val="0000FF"/>
                </a:solidFill>
                <a:latin typeface="Times" charset="0"/>
                <a:ea typeface="ＭＳ Ｐゴシック" charset="0"/>
              </a:rPr>
              <a:t>: 4.5},  .... ]  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990600"/>
            <a:ext cx="21086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/>
              <a:t>All </a:t>
            </a:r>
            <a:r>
              <a:rPr lang="en-US" b="0" i="1" dirty="0" err="1"/>
              <a:t>english</a:t>
            </a:r>
            <a:r>
              <a:rPr lang="en-US" b="0" i="1" dirty="0"/>
              <a:t> words</a:t>
            </a:r>
          </a:p>
          <a:p>
            <a:r>
              <a:rPr lang="en-US" b="0" i="1" dirty="0"/>
              <a:t>should have</a:t>
            </a:r>
          </a:p>
          <a:p>
            <a:r>
              <a:rPr lang="en-US" b="0" i="1" dirty="0"/>
              <a:t>quotes around </a:t>
            </a:r>
          </a:p>
          <a:p>
            <a:r>
              <a:rPr lang="en-US" b="0" i="1" dirty="0"/>
              <a:t>them </a:t>
            </a:r>
            <a:r>
              <a:rPr lang="en-US" b="0" i="1" dirty="0">
                <a:sym typeface="Wingdings"/>
              </a:rPr>
              <a:t></a:t>
            </a: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67174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28600" y="304800"/>
            <a:ext cx="8305800" cy="53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>
                <a:solidFill>
                  <a:srgbClr val="990000"/>
                </a:solidFill>
              </a:rPr>
              <a:t>Relational Model versus </a:t>
            </a:r>
            <a:r>
              <a:rPr lang="en-US" sz="2800" dirty="0" smtClean="0">
                <a:solidFill>
                  <a:srgbClr val="990000"/>
                </a:solidFill>
              </a:rPr>
              <a:t>JSON (</a:t>
            </a:r>
            <a:r>
              <a:rPr lang="en-US" sz="2800" dirty="0" err="1" smtClean="0">
                <a:solidFill>
                  <a:srgbClr val="990000"/>
                </a:solidFill>
              </a:rPr>
              <a:t>Widom</a:t>
            </a:r>
            <a:r>
              <a:rPr lang="en-US" sz="2800" dirty="0" smtClean="0">
                <a:solidFill>
                  <a:srgbClr val="990000"/>
                </a:solidFill>
              </a:rPr>
              <a:t>)</a:t>
            </a:r>
            <a:endParaRPr lang="en-US" sz="2800" dirty="0">
              <a:solidFill>
                <a:srgbClr val="99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155537"/>
              </p:ext>
            </p:extLst>
          </p:nvPr>
        </p:nvGraphicFramePr>
        <p:xfrm>
          <a:off x="457200" y="1676403"/>
          <a:ext cx="8153400" cy="5207995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1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Relational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JSON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4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Structure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Helvetica"/>
                          <a:cs typeface="Helvetica"/>
                        </a:rPr>
                        <a:t>rigid; tables</a:t>
                      </a:r>
                      <a:r>
                        <a:rPr lang="en-US" sz="2000" baseline="0" dirty="0" smtClean="0">
                          <a:latin typeface="Helvetica"/>
                          <a:cs typeface="Helvetica"/>
                        </a:rPr>
                        <a:t> with flat rows </a:t>
                      </a:r>
                      <a:r>
                        <a:rPr lang="en-US" sz="2000" dirty="0" smtClean="0">
                          <a:latin typeface="Helvetica"/>
                          <a:cs typeface="Helvetica"/>
                        </a:rPr>
                        <a:t> </a:t>
                      </a:r>
                      <a:endParaRPr lang="en-US" sz="2000" dirty="0">
                        <a:latin typeface="Helvetica"/>
                        <a:cs typeface="Helvetic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Helvetica"/>
                          <a:cs typeface="Helvetica"/>
                        </a:rPr>
                        <a:t>recursively nested arrays and sets of </a:t>
                      </a:r>
                      <a:r>
                        <a:rPr lang="en-US" sz="2000" dirty="0" err="1" smtClean="0">
                          <a:latin typeface="Helvetica"/>
                          <a:cs typeface="Helvetica"/>
                        </a:rPr>
                        <a:t>label:value</a:t>
                      </a:r>
                      <a:r>
                        <a:rPr lang="en-US" sz="2000" dirty="0" smtClean="0">
                          <a:latin typeface="Helvetica"/>
                          <a:cs typeface="Helvetica"/>
                        </a:rPr>
                        <a:t> pairs</a:t>
                      </a:r>
                      <a:endParaRPr lang="en-US" sz="2000" dirty="0">
                        <a:latin typeface="Helvetica"/>
                        <a:cs typeface="Helvetic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4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Schema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Helvetica"/>
                          <a:cs typeface="Helvetica"/>
                        </a:rPr>
                        <a:t>must</a:t>
                      </a:r>
                      <a:r>
                        <a:rPr lang="en-US" sz="2000" baseline="0" dirty="0" smtClean="0">
                          <a:latin typeface="Helvetica"/>
                          <a:cs typeface="Helvetica"/>
                        </a:rPr>
                        <a:t> CREATE before use</a:t>
                      </a:r>
                      <a:endParaRPr lang="en-US" sz="2000" dirty="0">
                        <a:latin typeface="Helvetica"/>
                        <a:cs typeface="Helvetic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Helvetica"/>
                          <a:cs typeface="Helvetica"/>
                        </a:rPr>
                        <a:t>JSON schema optional; otherwise</a:t>
                      </a:r>
                      <a:r>
                        <a:rPr lang="en-US" sz="2000" baseline="0" dirty="0" smtClean="0">
                          <a:latin typeface="Helvetica"/>
                          <a:cs typeface="Helvetica"/>
                        </a:rPr>
                        <a:t> like XML</a:t>
                      </a:r>
                      <a:endParaRPr lang="en-US" sz="2000" dirty="0">
                        <a:latin typeface="Helvetica"/>
                        <a:cs typeface="Helvetic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4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Queries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Helvetica"/>
                          <a:cs typeface="Helvetica"/>
                        </a:rPr>
                        <a:t>SQL – widely known</a:t>
                      </a:r>
                      <a:endParaRPr lang="en-US" sz="2000" dirty="0">
                        <a:latin typeface="Helvetica"/>
                        <a:cs typeface="Helvetic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Helvetica"/>
                          <a:cs typeface="Helvetica"/>
                        </a:rPr>
                        <a:t>no dominant language;</a:t>
                      </a:r>
                      <a:r>
                        <a:rPr lang="en-US" sz="2000" baseline="0" dirty="0" smtClean="0">
                          <a:latin typeface="Helvetica"/>
                          <a:cs typeface="Helvetica"/>
                        </a:rPr>
                        <a:t> procedural; see later</a:t>
                      </a:r>
                      <a:endParaRPr lang="en-US" sz="2000" dirty="0">
                        <a:latin typeface="Helvetica"/>
                        <a:cs typeface="Helvetic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44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Ordering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Helvetica"/>
                          <a:cs typeface="Helvetica"/>
                        </a:rPr>
                        <a:t>none</a:t>
                      </a:r>
                      <a:endParaRPr lang="en-US" sz="2000" dirty="0">
                        <a:latin typeface="Helvetica"/>
                        <a:cs typeface="Helvetic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Helvetica"/>
                          <a:cs typeface="Helvetica"/>
                        </a:rPr>
                        <a:t>in arrays</a:t>
                      </a:r>
                      <a:endParaRPr lang="en-US" sz="2000" dirty="0">
                        <a:latin typeface="Helvetica"/>
                        <a:cs typeface="Helvetic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44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Implementation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Helvetica"/>
                          <a:cs typeface="Helvetica"/>
                        </a:rPr>
                        <a:t>large industry</a:t>
                      </a:r>
                      <a:r>
                        <a:rPr lang="en-US" sz="2000" baseline="0" dirty="0" smtClean="0">
                          <a:latin typeface="Helvetica"/>
                          <a:cs typeface="Helvetica"/>
                        </a:rPr>
                        <a:t> of relational </a:t>
                      </a:r>
                      <a:r>
                        <a:rPr lang="en-US" sz="2000" baseline="0" dirty="0" err="1" smtClean="0">
                          <a:latin typeface="Helvetica"/>
                          <a:cs typeface="Helvetica"/>
                        </a:rPr>
                        <a:t>dbms</a:t>
                      </a:r>
                      <a:endParaRPr lang="en-US" sz="2000" dirty="0">
                        <a:latin typeface="Helvetica"/>
                        <a:cs typeface="Helvetic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Helvetica"/>
                          <a:cs typeface="Helvetica"/>
                        </a:rPr>
                        <a:t>- some NoSQL</a:t>
                      </a:r>
                      <a:r>
                        <a:rPr lang="en-US" sz="2000" baseline="0" dirty="0" smtClean="0">
                          <a:latin typeface="Helvetica"/>
                          <a:cs typeface="Helvetica"/>
                        </a:rPr>
                        <a:t> systems</a:t>
                      </a:r>
                    </a:p>
                    <a:p>
                      <a:pPr algn="ctr"/>
                      <a:r>
                        <a:rPr lang="en-US" sz="2000" baseline="0" dirty="0" smtClean="0">
                          <a:latin typeface="Helvetica"/>
                          <a:cs typeface="Helvetica"/>
                        </a:rPr>
                        <a:t>- frequently through programming</a:t>
                      </a:r>
                      <a:endParaRPr lang="en-US" sz="2000" dirty="0">
                        <a:latin typeface="Helvetica"/>
                        <a:cs typeface="Helvetic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60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 charset="0"/>
                <a:ea typeface="ＭＳ Ｐゴシック" charset="0"/>
              </a:rPr>
              <a:t>* XML </a:t>
            </a:r>
            <a:r>
              <a:rPr lang="en-US" dirty="0">
                <a:latin typeface="Times" charset="0"/>
                <a:ea typeface="ＭＳ Ｐゴシック" charset="0"/>
              </a:rPr>
              <a:t>Namespaces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001000" cy="4572000"/>
          </a:xfrm>
        </p:spPr>
        <p:txBody>
          <a:bodyPr/>
          <a:lstStyle/>
          <a:p>
            <a:r>
              <a:rPr lang="en-US" sz="2400" dirty="0">
                <a:latin typeface="Times" charset="0"/>
                <a:ea typeface="ＭＳ Ｐゴシック" charset="0"/>
              </a:rPr>
              <a:t>A way to </a:t>
            </a:r>
            <a:r>
              <a:rPr lang="en-US" sz="2400" i="1" dirty="0">
                <a:latin typeface="Times" charset="0"/>
                <a:ea typeface="ＭＳ Ｐゴシック" charset="0"/>
              </a:rPr>
              <a:t>share</a:t>
            </a:r>
            <a:r>
              <a:rPr lang="en-US" sz="2400" dirty="0">
                <a:latin typeface="Times" charset="0"/>
                <a:ea typeface="ＭＳ Ｐゴシック" charset="0"/>
              </a:rPr>
              <a:t> tags, attributes,...</a:t>
            </a:r>
          </a:p>
          <a:p>
            <a:r>
              <a:rPr lang="en-US" sz="2400" dirty="0" smtClean="0">
                <a:latin typeface="Courier" charset="0"/>
                <a:ea typeface="ＭＳ Ｐゴシック" charset="0"/>
                <a:cs typeface="Courier" charset="0"/>
              </a:rPr>
              <a:t>http</a:t>
            </a:r>
            <a:r>
              <a:rPr lang="en-US" sz="2400" dirty="0">
                <a:latin typeface="Courier" charset="0"/>
                <a:ea typeface="ＭＳ Ｐゴシック" charset="0"/>
                <a:cs typeface="Courier" charset="0"/>
              </a:rPr>
              <a:t>://www.w3.org/TR/REC-xml-names  </a:t>
            </a:r>
          </a:p>
          <a:p>
            <a:r>
              <a:rPr lang="en-US" dirty="0">
                <a:latin typeface="Times" charset="0"/>
                <a:ea typeface="ＭＳ Ｐゴシック" charset="0"/>
              </a:rPr>
              <a:t>name ::= </a:t>
            </a:r>
            <a:r>
              <a:rPr lang="en-US" dirty="0" err="1" smtClean="0">
                <a:latin typeface="Times" charset="0"/>
                <a:ea typeface="ＭＳ Ｐゴシック" charset="0"/>
              </a:rPr>
              <a:t>localtag</a:t>
            </a:r>
            <a:r>
              <a:rPr lang="en-US" dirty="0" smtClean="0">
                <a:latin typeface="Times" charset="0"/>
                <a:ea typeface="ＭＳ Ｐゴシック" charset="0"/>
              </a:rPr>
              <a:t> OR </a:t>
            </a:r>
            <a:r>
              <a:rPr lang="en-US" dirty="0" err="1" smtClean="0">
                <a:solidFill>
                  <a:schemeClr val="tx2"/>
                </a:solidFill>
                <a:latin typeface="Times" charset="0"/>
                <a:ea typeface="ＭＳ Ｐゴシック" charset="0"/>
              </a:rPr>
              <a:t>prefix:</a:t>
            </a:r>
            <a:r>
              <a:rPr lang="en-US" dirty="0" err="1" smtClean="0">
                <a:latin typeface="Times" charset="0"/>
                <a:ea typeface="ＭＳ Ｐゴシック" charset="0"/>
              </a:rPr>
              <a:t>tag</a:t>
            </a:r>
            <a:endParaRPr lang="en-US" dirty="0">
              <a:latin typeface="Times" charset="0"/>
              <a:ea typeface="ＭＳ Ｐゴシック" charset="0"/>
            </a:endParaRPr>
          </a:p>
          <a:p>
            <a:pPr>
              <a:buFontTx/>
              <a:buNone/>
            </a:pPr>
            <a:endParaRPr lang="en-US" dirty="0">
              <a:latin typeface="Times" charset="0"/>
              <a:ea typeface="ＭＳ Ｐゴシック" charset="0"/>
            </a:endParaRPr>
          </a:p>
          <a:p>
            <a:pPr>
              <a:buFontTx/>
              <a:buNone/>
            </a:pPr>
            <a:endParaRPr lang="en-US" dirty="0">
              <a:latin typeface="Times" charset="0"/>
              <a:ea typeface="ＭＳ Ｐゴシック" charset="0"/>
            </a:endParaRPr>
          </a:p>
          <a:p>
            <a:pPr>
              <a:buFontTx/>
              <a:buNone/>
            </a:pPr>
            <a:endParaRPr lang="en-US" dirty="0">
              <a:latin typeface="Times" charset="0"/>
              <a:ea typeface="ＭＳ Ｐゴシック" charset="0"/>
            </a:endParaRPr>
          </a:p>
          <a:p>
            <a:pPr>
              <a:buFontTx/>
              <a:buNone/>
            </a:pPr>
            <a:endParaRPr lang="en-US" dirty="0">
              <a:latin typeface="Times" charset="0"/>
              <a:ea typeface="ＭＳ Ｐゴシック" charset="0"/>
            </a:endParaRPr>
          </a:p>
          <a:p>
            <a:pPr>
              <a:buFontTx/>
              <a:buNone/>
            </a:pPr>
            <a:endParaRPr lang="en-US" dirty="0">
              <a:latin typeface="Times" charset="0"/>
              <a:ea typeface="ＭＳ Ｐゴシック" charset="0"/>
            </a:endParaRPr>
          </a:p>
          <a:p>
            <a:pPr>
              <a:buFontTx/>
              <a:buNone/>
            </a:pPr>
            <a:endParaRPr lang="en-US" dirty="0">
              <a:latin typeface="Times" charset="0"/>
              <a:ea typeface="ＭＳ Ｐゴシック" charset="0"/>
            </a:endParaRP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228600" y="2667000"/>
            <a:ext cx="5989638" cy="2657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&lt;</a:t>
            </a:r>
            <a:r>
              <a:rPr lang="en-US" dirty="0">
                <a:solidFill>
                  <a:srgbClr val="006600"/>
                </a:solidFill>
              </a:rPr>
              <a:t>book</a:t>
            </a:r>
            <a:r>
              <a:rPr lang="en-US" dirty="0"/>
              <a:t> </a:t>
            </a:r>
            <a:r>
              <a:rPr lang="en-US" dirty="0" err="1">
                <a:solidFill>
                  <a:srgbClr val="CC3300"/>
                </a:solidFill>
              </a:rPr>
              <a:t>xmlns:isbn</a:t>
            </a:r>
            <a:r>
              <a:rPr lang="en-US" dirty="0"/>
              <a:t>=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 err="1"/>
              <a:t>www.isbn-org.org</a:t>
            </a:r>
            <a:r>
              <a:rPr lang="en-US" altLang="ja-JP" dirty="0"/>
              <a:t>/</a:t>
            </a:r>
            <a:r>
              <a:rPr lang="en-US" altLang="ja-JP" dirty="0" err="1"/>
              <a:t>def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/>
              <a:t>&gt;</a:t>
            </a:r>
          </a:p>
          <a:p>
            <a:pPr>
              <a:spcBef>
                <a:spcPct val="50000"/>
              </a:spcBef>
            </a:pPr>
            <a:r>
              <a:rPr lang="en-US" dirty="0"/>
              <a:t>       &lt;</a:t>
            </a:r>
            <a:r>
              <a:rPr lang="en-US" dirty="0">
                <a:solidFill>
                  <a:srgbClr val="006600"/>
                </a:solidFill>
              </a:rPr>
              <a:t>title</a:t>
            </a:r>
            <a:r>
              <a:rPr lang="en-US" dirty="0"/>
              <a:t>&gt; … &lt;/</a:t>
            </a:r>
            <a:r>
              <a:rPr lang="en-US" dirty="0">
                <a:solidFill>
                  <a:srgbClr val="006600"/>
                </a:solidFill>
              </a:rPr>
              <a:t>title</a:t>
            </a:r>
            <a:r>
              <a:rPr lang="en-US" dirty="0"/>
              <a:t>&gt;</a:t>
            </a:r>
          </a:p>
          <a:p>
            <a:pPr>
              <a:spcBef>
                <a:spcPct val="50000"/>
              </a:spcBef>
            </a:pPr>
            <a:r>
              <a:rPr lang="en-US" dirty="0"/>
              <a:t>       &lt;</a:t>
            </a:r>
            <a:r>
              <a:rPr lang="en-US" dirty="0">
                <a:solidFill>
                  <a:srgbClr val="006600"/>
                </a:solidFill>
              </a:rPr>
              <a:t>number</a:t>
            </a:r>
            <a:r>
              <a:rPr lang="en-US" dirty="0"/>
              <a:t>&gt; 15 &lt;/</a:t>
            </a:r>
            <a:r>
              <a:rPr lang="en-US" dirty="0">
                <a:solidFill>
                  <a:srgbClr val="006600"/>
                </a:solidFill>
              </a:rPr>
              <a:t>number</a:t>
            </a:r>
            <a:r>
              <a:rPr lang="en-US" dirty="0"/>
              <a:t>&gt;</a:t>
            </a:r>
          </a:p>
          <a:p>
            <a:pPr>
              <a:spcBef>
                <a:spcPct val="50000"/>
              </a:spcBef>
            </a:pPr>
            <a:r>
              <a:rPr lang="en-US" dirty="0"/>
              <a:t>       &lt;</a:t>
            </a:r>
            <a:r>
              <a:rPr lang="en-US" dirty="0" err="1">
                <a:solidFill>
                  <a:srgbClr val="006600"/>
                </a:solidFill>
              </a:rPr>
              <a:t>isbn:number</a:t>
            </a:r>
            <a:r>
              <a:rPr lang="en-US" dirty="0"/>
              <a:t>&gt; …. &lt;/</a:t>
            </a:r>
            <a:r>
              <a:rPr lang="en-US" dirty="0" err="1">
                <a:solidFill>
                  <a:srgbClr val="006600"/>
                </a:solidFill>
              </a:rPr>
              <a:t>isbn:number</a:t>
            </a:r>
            <a:r>
              <a:rPr lang="en-US" dirty="0"/>
              <a:t>&gt;</a:t>
            </a:r>
          </a:p>
          <a:p>
            <a:pPr>
              <a:spcBef>
                <a:spcPct val="50000"/>
              </a:spcBef>
            </a:pPr>
            <a:r>
              <a:rPr lang="en-US" dirty="0"/>
              <a:t>&lt;/</a:t>
            </a:r>
            <a:r>
              <a:rPr lang="en-US" dirty="0">
                <a:solidFill>
                  <a:srgbClr val="006600"/>
                </a:solidFill>
              </a:rPr>
              <a:t>book</a:t>
            </a:r>
            <a:r>
              <a:rPr lang="en-US" dirty="0"/>
              <a:t>&gt;</a:t>
            </a:r>
          </a:p>
        </p:txBody>
      </p:sp>
      <p:sp>
        <p:nvSpPr>
          <p:cNvPr id="7" name="AutoShape 21"/>
          <p:cNvSpPr>
            <a:spLocks noChangeArrowheads="1"/>
          </p:cNvSpPr>
          <p:nvPr/>
        </p:nvSpPr>
        <p:spPr bwMode="auto">
          <a:xfrm>
            <a:off x="5121895" y="3124200"/>
            <a:ext cx="4022105" cy="830997"/>
          </a:xfrm>
          <a:prstGeom prst="wedgeRectCallout">
            <a:avLst>
              <a:gd name="adj1" fmla="val -72855"/>
              <a:gd name="adj2" fmla="val 53791"/>
            </a:avLst>
          </a:prstGeom>
          <a:solidFill>
            <a:srgbClr val="B3B3B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b="0" dirty="0" smtClean="0"/>
              <a:t>A local “number” tag, meaning</a:t>
            </a:r>
          </a:p>
          <a:p>
            <a:pPr eaLnBrk="1" hangingPunct="1"/>
            <a:r>
              <a:rPr lang="en-US" b="0" dirty="0" smtClean="0"/>
              <a:t>how many books are in stock</a:t>
            </a:r>
            <a:endParaRPr lang="en-US" b="0" dirty="0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auto">
          <a:xfrm>
            <a:off x="4495800" y="5029200"/>
            <a:ext cx="4423957" cy="1569660"/>
          </a:xfrm>
          <a:prstGeom prst="wedgeRectCallout">
            <a:avLst>
              <a:gd name="adj1" fmla="val -69095"/>
              <a:gd name="adj2" fmla="val -67981"/>
            </a:avLst>
          </a:prstGeom>
          <a:solidFill>
            <a:srgbClr val="B3B3B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b="0" dirty="0" smtClean="0"/>
              <a:t>The “number” tag of ISBN, which</a:t>
            </a:r>
          </a:p>
          <a:p>
            <a:pPr algn="ctr" eaLnBrk="1" hangingPunct="1"/>
            <a:r>
              <a:rPr lang="en-US" b="0" dirty="0" smtClean="0"/>
              <a:t>is the unique number assigned to</a:t>
            </a:r>
          </a:p>
          <a:p>
            <a:pPr eaLnBrk="1" hangingPunct="1"/>
            <a:r>
              <a:rPr lang="en-US" b="0" dirty="0" smtClean="0"/>
              <a:t>each book edition by an</a:t>
            </a:r>
          </a:p>
          <a:p>
            <a:pPr eaLnBrk="1" hangingPunct="1"/>
            <a:r>
              <a:rPr lang="en-US" b="0" dirty="0" smtClean="0"/>
              <a:t> international agency.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1066801"/>
            <a:ext cx="8305800" cy="53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>
                <a:solidFill>
                  <a:srgbClr val="990000"/>
                </a:solidFill>
              </a:rPr>
              <a:t>XML versus </a:t>
            </a:r>
            <a:r>
              <a:rPr lang="en-US" sz="2800" dirty="0" smtClean="0">
                <a:solidFill>
                  <a:srgbClr val="990000"/>
                </a:solidFill>
              </a:rPr>
              <a:t>JSON (</a:t>
            </a:r>
            <a:r>
              <a:rPr lang="en-US" sz="2800" dirty="0" err="1" smtClean="0">
                <a:solidFill>
                  <a:srgbClr val="990000"/>
                </a:solidFill>
              </a:rPr>
              <a:t>Widom</a:t>
            </a:r>
            <a:r>
              <a:rPr lang="en-US" sz="2800" dirty="0" smtClean="0">
                <a:solidFill>
                  <a:srgbClr val="990000"/>
                </a:solidFill>
              </a:rPr>
              <a:t>)</a:t>
            </a:r>
            <a:endParaRPr lang="en-US" sz="2800" dirty="0">
              <a:solidFill>
                <a:srgbClr val="99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644817"/>
              </p:ext>
            </p:extLst>
          </p:nvPr>
        </p:nvGraphicFramePr>
        <p:xfrm>
          <a:off x="457200" y="1676403"/>
          <a:ext cx="8153400" cy="4286996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1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XML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JSON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4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Verbosity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Helvetica"/>
                          <a:cs typeface="Helvetica"/>
                        </a:rPr>
                        <a:t>more</a:t>
                      </a:r>
                      <a:endParaRPr lang="en-US" sz="2000" dirty="0">
                        <a:latin typeface="Helvetica"/>
                        <a:cs typeface="Helvetic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Helvetica"/>
                          <a:cs typeface="Helvetica"/>
                        </a:rPr>
                        <a:t>less</a:t>
                      </a:r>
                      <a:endParaRPr lang="en-US" sz="2000" dirty="0">
                        <a:latin typeface="Helvetica"/>
                        <a:cs typeface="Helvetic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4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Complexity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Helvetica"/>
                          <a:cs typeface="Helvetica"/>
                        </a:rPr>
                        <a:t>more</a:t>
                      </a:r>
                      <a:endParaRPr lang="en-US" sz="2000" dirty="0">
                        <a:latin typeface="Helvetica"/>
                        <a:cs typeface="Helvetic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Helvetica"/>
                          <a:cs typeface="Helvetica"/>
                        </a:rPr>
                        <a:t>less</a:t>
                      </a:r>
                      <a:endParaRPr lang="en-US" sz="2000" dirty="0">
                        <a:latin typeface="Helvetica"/>
                        <a:cs typeface="Helvetic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4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Validity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Helvetica"/>
                          <a:cs typeface="Helvetica"/>
                        </a:rPr>
                        <a:t>DTD, XML Schema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Helvetica"/>
                          <a:cs typeface="Helvetica"/>
                        </a:rPr>
                        <a:t>widely</a:t>
                      </a:r>
                      <a:r>
                        <a:rPr lang="en-US" sz="2000" baseline="0" dirty="0" smtClean="0">
                          <a:latin typeface="Helvetica"/>
                          <a:cs typeface="Helvetica"/>
                        </a:rPr>
                        <a:t> used</a:t>
                      </a:r>
                      <a:endParaRPr lang="en-US" sz="2000" dirty="0">
                        <a:latin typeface="Helvetica"/>
                        <a:cs typeface="Helvetic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Helvetica"/>
                          <a:cs typeface="Helvetica"/>
                        </a:rPr>
                        <a:t>no widely used one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Helvetica"/>
                          <a:cs typeface="Helvetica"/>
                        </a:rPr>
                        <a:t>(JSON schema)</a:t>
                      </a:r>
                      <a:endParaRPr lang="en-US" sz="2000" dirty="0">
                        <a:latin typeface="Helvetica"/>
                        <a:cs typeface="Helvetic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44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solidFill>
                            <a:srgbClr val="0000FF"/>
                          </a:solidFill>
                        </a:rPr>
                        <a:t>Prog</a:t>
                      </a:r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2400" b="1" baseline="0" dirty="0" smtClean="0">
                          <a:solidFill>
                            <a:srgbClr val="0000FF"/>
                          </a:solidFill>
                        </a:rPr>
                        <a:t> Interface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Helvetica"/>
                          <a:cs typeface="Helvetica"/>
                        </a:rPr>
                        <a:t> SAX,DOM (clunky, “</a:t>
                      </a:r>
                      <a:r>
                        <a:rPr lang="en-US" sz="2000" dirty="0" err="1" smtClean="0">
                          <a:latin typeface="Helvetica"/>
                          <a:cs typeface="Helvetica"/>
                        </a:rPr>
                        <a:t>impedence</a:t>
                      </a:r>
                      <a:r>
                        <a:rPr lang="en-US" sz="2000" dirty="0" smtClean="0">
                          <a:latin typeface="Helvetica"/>
                          <a:cs typeface="Helvetica"/>
                        </a:rPr>
                        <a:t> mismatch”)</a:t>
                      </a:r>
                      <a:endParaRPr lang="en-US" sz="2000" dirty="0">
                        <a:latin typeface="Helvetica"/>
                        <a:cs typeface="Helvetic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Helvetica"/>
                          <a:cs typeface="Helvetica"/>
                        </a:rPr>
                        <a:t>more direct, esp.</a:t>
                      </a:r>
                      <a:r>
                        <a:rPr lang="en-US" sz="2000" baseline="0" dirty="0" smtClean="0">
                          <a:latin typeface="Helvetica"/>
                          <a:cs typeface="Helvetica"/>
                        </a:rPr>
                        <a:t> in Java</a:t>
                      </a:r>
                      <a:endParaRPr lang="en-US" sz="2000" dirty="0">
                        <a:latin typeface="Helvetica"/>
                        <a:cs typeface="Helvetic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44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Querying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Helvetica"/>
                          <a:cs typeface="Helvetica"/>
                        </a:rPr>
                        <a:t>XPath</a:t>
                      </a:r>
                      <a:r>
                        <a:rPr lang="en-US" sz="2000" dirty="0" smtClean="0">
                          <a:latin typeface="Helvetica"/>
                          <a:cs typeface="Helvetica"/>
                        </a:rPr>
                        <a:t>, </a:t>
                      </a:r>
                      <a:r>
                        <a:rPr lang="en-US" sz="2000" dirty="0" err="1" smtClean="0">
                          <a:latin typeface="Helvetica"/>
                          <a:cs typeface="Helvetica"/>
                        </a:rPr>
                        <a:t>Xquery</a:t>
                      </a:r>
                      <a:endParaRPr lang="en-US" sz="2000" dirty="0">
                        <a:latin typeface="Helvetica"/>
                        <a:cs typeface="Helvetic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Helvetica"/>
                          <a:cs typeface="Helvetica"/>
                        </a:rPr>
                        <a:t>no  real declarative language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Helvetica"/>
                          <a:cs typeface="Helvetica"/>
                        </a:rPr>
                        <a:t>(“JSON path”)</a:t>
                      </a:r>
                      <a:endParaRPr lang="en-US" sz="2000" dirty="0">
                        <a:latin typeface="Helvetica"/>
                        <a:cs typeface="Helvetic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89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12" y="1066800"/>
            <a:ext cx="8069635" cy="4648200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304800" y="304800"/>
            <a:ext cx="8305800" cy="53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</a:rPr>
              <a:t>JSON as tree [</a:t>
            </a:r>
            <a:r>
              <a:rPr lang="en-US" sz="2800" dirty="0" err="1" smtClean="0">
                <a:solidFill>
                  <a:srgbClr val="990000"/>
                </a:solidFill>
              </a:rPr>
              <a:t>Suciu</a:t>
            </a:r>
            <a:r>
              <a:rPr lang="en-US" sz="2800" dirty="0" smtClean="0">
                <a:solidFill>
                  <a:srgbClr val="990000"/>
                </a:solidFill>
              </a:rPr>
              <a:t>]</a:t>
            </a:r>
            <a:endParaRPr lang="en-US" sz="28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91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736600"/>
            <a:ext cx="9118600" cy="5384800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152400"/>
            <a:ext cx="8305800" cy="5334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</a:rPr>
              <a:t>Mapping relational data to JSON [</a:t>
            </a:r>
            <a:r>
              <a:rPr lang="en-US" sz="2800" dirty="0" err="1" smtClean="0">
                <a:solidFill>
                  <a:srgbClr val="990000"/>
                </a:solidFill>
              </a:rPr>
              <a:t>Suciu</a:t>
            </a:r>
            <a:r>
              <a:rPr lang="en-US" sz="2800" dirty="0" smtClean="0">
                <a:solidFill>
                  <a:srgbClr val="990000"/>
                </a:solidFill>
              </a:rPr>
              <a:t>]</a:t>
            </a:r>
            <a:endParaRPr lang="en-US" sz="28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70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1" y="1143000"/>
            <a:ext cx="9055100" cy="5562600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304800" y="0"/>
            <a:ext cx="8305800" cy="1143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</a:rPr>
              <a:t>Mapping relational data to JSON with more structure[</a:t>
            </a:r>
            <a:r>
              <a:rPr lang="en-US" sz="2800" dirty="0" err="1" smtClean="0">
                <a:solidFill>
                  <a:srgbClr val="990000"/>
                </a:solidFill>
              </a:rPr>
              <a:t>Suciu</a:t>
            </a:r>
            <a:r>
              <a:rPr lang="en-US" sz="2800" dirty="0" smtClean="0">
                <a:solidFill>
                  <a:srgbClr val="990000"/>
                </a:solidFill>
              </a:rPr>
              <a:t>] </a:t>
            </a:r>
            <a:r>
              <a:rPr lang="en-US" sz="2800" b="0" dirty="0" smtClean="0">
                <a:solidFill>
                  <a:srgbClr val="990000"/>
                </a:solidFill>
              </a:rPr>
              <a:t>(same could be done in XML)</a:t>
            </a:r>
            <a:endParaRPr lang="en-US" sz="2800" b="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1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04800" y="609600"/>
            <a:ext cx="8305800" cy="5334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</a:rPr>
              <a:t>Mapping XML document to JSON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800" dirty="0">
              <a:solidFill>
                <a:srgbClr val="99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1905000"/>
            <a:ext cx="7089200" cy="464819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 smtClean="0">
                <a:latin typeface="Times" charset="0"/>
                <a:ea typeface="ＭＳ Ｐゴシック" charset="0"/>
              </a:rPr>
              <a:t>Dealing with repeated elements -&gt; make them arrays</a:t>
            </a:r>
            <a:endParaRPr lang="en-US" sz="2000" b="1" dirty="0">
              <a:solidFill>
                <a:srgbClr val="0000FF"/>
              </a:solidFill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4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/>
            <a:r>
              <a:rPr lang="en-US" sz="4000">
                <a:solidFill>
                  <a:schemeClr val="accent2"/>
                </a:solidFill>
                <a:latin typeface="Times" charset="0"/>
                <a:ea typeface="ＭＳ Ｐゴシック" charset="0"/>
              </a:rPr>
              <a:t>The syntax of XML</a:t>
            </a:r>
            <a:r>
              <a:rPr lang="en-US">
                <a:latin typeface="Times" charset="0"/>
                <a:ea typeface="ＭＳ Ｐゴシック" charset="0"/>
              </a:rPr>
              <a:t/>
            </a:r>
            <a:br>
              <a:rPr lang="en-US">
                <a:latin typeface="Times" charset="0"/>
                <a:ea typeface="ＭＳ Ｐゴシック" charset="0"/>
              </a:rPr>
            </a:b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>
                <a:latin typeface="Times" charset="0"/>
                <a:ea typeface="ＭＳ Ｐゴシック" charset="0"/>
              </a:rPr>
              <a:t>(Silberschatz or Kiffer text better)</a:t>
            </a:r>
            <a:endParaRPr lang="en-US">
              <a:latin typeface="Times" charset="0"/>
              <a:ea typeface="ＭＳ Ｐゴシック" charset="0"/>
            </a:endParaRPr>
          </a:p>
          <a:p>
            <a:endParaRPr lang="en-US">
              <a:latin typeface="Time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" charset="0"/>
                <a:ea typeface="ＭＳ Ｐゴシック" charset="0"/>
              </a:rPr>
              <a:t>Sample XML document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231063" cy="4406900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latin typeface="Times" charset="0"/>
                <a:ea typeface="ＭＳ Ｐゴシック" charset="0"/>
              </a:rPr>
              <a:t>&lt;</a:t>
            </a:r>
            <a:r>
              <a:rPr lang="en-US" sz="2400">
                <a:solidFill>
                  <a:srgbClr val="006600"/>
                </a:solidFill>
                <a:latin typeface="Times" charset="0"/>
                <a:ea typeface="ＭＳ Ｐゴシック" charset="0"/>
              </a:rPr>
              <a:t>bibliography</a:t>
            </a:r>
            <a:r>
              <a:rPr lang="en-US" sz="2400">
                <a:latin typeface="Times" charset="0"/>
                <a:ea typeface="ＭＳ Ｐゴシック" charset="0"/>
              </a:rPr>
              <a:t>&gt;</a:t>
            </a:r>
          </a:p>
          <a:p>
            <a:pPr lvl="1">
              <a:buFontTx/>
              <a:buNone/>
            </a:pPr>
            <a:r>
              <a:rPr lang="en-US">
                <a:latin typeface="Times" charset="0"/>
                <a:ea typeface="ＭＳ Ｐゴシック" charset="0"/>
              </a:rPr>
              <a:t>  &lt;</a:t>
            </a:r>
            <a:r>
              <a:rPr lang="en-US">
                <a:solidFill>
                  <a:srgbClr val="006600"/>
                </a:solidFill>
                <a:latin typeface="Times" charset="0"/>
                <a:ea typeface="ＭＳ Ｐゴシック" charset="0"/>
              </a:rPr>
              <a:t>book</a:t>
            </a:r>
            <a:r>
              <a:rPr lang="en-US">
                <a:latin typeface="Times" charset="0"/>
                <a:ea typeface="ＭＳ Ｐゴシック" charset="0"/>
              </a:rPr>
              <a:t>&gt;    &lt;</a:t>
            </a:r>
            <a:r>
              <a:rPr lang="en-US">
                <a:solidFill>
                  <a:srgbClr val="006600"/>
                </a:solidFill>
                <a:latin typeface="Times" charset="0"/>
                <a:ea typeface="ＭＳ Ｐゴシック" charset="0"/>
              </a:rPr>
              <a:t>title</a:t>
            </a:r>
            <a:r>
              <a:rPr lang="en-US">
                <a:latin typeface="Times" charset="0"/>
                <a:ea typeface="ＭＳ Ｐゴシック" charset="0"/>
              </a:rPr>
              <a:t>&gt; Foundations… &lt;/</a:t>
            </a:r>
            <a:r>
              <a:rPr lang="en-US">
                <a:solidFill>
                  <a:srgbClr val="006600"/>
                </a:solidFill>
                <a:latin typeface="Times" charset="0"/>
                <a:ea typeface="ＭＳ Ｐゴシック" charset="0"/>
              </a:rPr>
              <a:t>title</a:t>
            </a:r>
            <a:r>
              <a:rPr lang="en-US">
                <a:latin typeface="Times" charset="0"/>
                <a:ea typeface="ＭＳ Ｐゴシック" charset="0"/>
              </a:rPr>
              <a:t>&gt;</a:t>
            </a:r>
          </a:p>
          <a:p>
            <a:pPr lvl="1">
              <a:buFontTx/>
              <a:buNone/>
            </a:pPr>
            <a:r>
              <a:rPr lang="en-US">
                <a:latin typeface="Times" charset="0"/>
                <a:ea typeface="ＭＳ Ｐゴシック" charset="0"/>
              </a:rPr>
              <a:t>                  &lt;</a:t>
            </a:r>
            <a:r>
              <a:rPr lang="en-US">
                <a:solidFill>
                  <a:srgbClr val="006600"/>
                </a:solidFill>
                <a:latin typeface="Times" charset="0"/>
                <a:ea typeface="ＭＳ Ｐゴシック" charset="0"/>
              </a:rPr>
              <a:t>author</a:t>
            </a:r>
            <a:r>
              <a:rPr lang="en-US">
                <a:latin typeface="Times" charset="0"/>
                <a:ea typeface="ＭＳ Ｐゴシック" charset="0"/>
              </a:rPr>
              <a:t>&gt; Abiteboul &lt;/</a:t>
            </a:r>
            <a:r>
              <a:rPr lang="en-US">
                <a:solidFill>
                  <a:srgbClr val="006600"/>
                </a:solidFill>
                <a:latin typeface="Times" charset="0"/>
                <a:ea typeface="ＭＳ Ｐゴシック" charset="0"/>
              </a:rPr>
              <a:t>author</a:t>
            </a:r>
            <a:r>
              <a:rPr lang="en-US">
                <a:latin typeface="Times" charset="0"/>
                <a:ea typeface="ＭＳ Ｐゴシック" charset="0"/>
              </a:rPr>
              <a:t>&gt;</a:t>
            </a:r>
          </a:p>
          <a:p>
            <a:pPr lvl="1">
              <a:buFontTx/>
              <a:buNone/>
            </a:pPr>
            <a:r>
              <a:rPr lang="en-US">
                <a:latin typeface="Times" charset="0"/>
                <a:ea typeface="ＭＳ Ｐゴシック" charset="0"/>
              </a:rPr>
              <a:t>                  &lt;</a:t>
            </a:r>
            <a:r>
              <a:rPr lang="en-US">
                <a:solidFill>
                  <a:srgbClr val="006600"/>
                </a:solidFill>
                <a:latin typeface="Times" charset="0"/>
                <a:ea typeface="ＭＳ Ｐゴシック" charset="0"/>
              </a:rPr>
              <a:t>author</a:t>
            </a:r>
            <a:r>
              <a:rPr lang="en-US">
                <a:latin typeface="Times" charset="0"/>
                <a:ea typeface="ＭＳ Ｐゴシック" charset="0"/>
              </a:rPr>
              <a:t>&gt; Hull &lt;/</a:t>
            </a:r>
            <a:r>
              <a:rPr lang="en-US">
                <a:solidFill>
                  <a:srgbClr val="006600"/>
                </a:solidFill>
                <a:latin typeface="Times" charset="0"/>
                <a:ea typeface="ＭＳ Ｐゴシック" charset="0"/>
              </a:rPr>
              <a:t>author</a:t>
            </a:r>
            <a:r>
              <a:rPr lang="en-US">
                <a:latin typeface="Times" charset="0"/>
                <a:ea typeface="ＭＳ Ｐゴシック" charset="0"/>
              </a:rPr>
              <a:t>&gt;</a:t>
            </a:r>
          </a:p>
          <a:p>
            <a:pPr lvl="1">
              <a:buFontTx/>
              <a:buNone/>
            </a:pPr>
            <a:r>
              <a:rPr lang="en-US">
                <a:latin typeface="Times" charset="0"/>
                <a:ea typeface="ＭＳ Ｐゴシック" charset="0"/>
              </a:rPr>
              <a:t>                  &lt;</a:t>
            </a:r>
            <a:r>
              <a:rPr lang="en-US">
                <a:solidFill>
                  <a:srgbClr val="006600"/>
                </a:solidFill>
                <a:latin typeface="Times" charset="0"/>
                <a:ea typeface="ＭＳ Ｐゴシック" charset="0"/>
              </a:rPr>
              <a:t>author</a:t>
            </a:r>
            <a:r>
              <a:rPr lang="en-US">
                <a:latin typeface="Times" charset="0"/>
                <a:ea typeface="ＭＳ Ｐゴシック" charset="0"/>
              </a:rPr>
              <a:t>&gt; Vianu &lt;/</a:t>
            </a:r>
            <a:r>
              <a:rPr lang="en-US">
                <a:solidFill>
                  <a:srgbClr val="006600"/>
                </a:solidFill>
                <a:latin typeface="Times" charset="0"/>
                <a:ea typeface="ＭＳ Ｐゴシック" charset="0"/>
              </a:rPr>
              <a:t>author</a:t>
            </a:r>
            <a:r>
              <a:rPr lang="en-US">
                <a:latin typeface="Times" charset="0"/>
                <a:ea typeface="ＭＳ Ｐゴシック" charset="0"/>
              </a:rPr>
              <a:t>&gt;</a:t>
            </a:r>
          </a:p>
          <a:p>
            <a:pPr lvl="1">
              <a:buFontTx/>
              <a:buNone/>
            </a:pPr>
            <a:r>
              <a:rPr lang="en-US">
                <a:latin typeface="Times" charset="0"/>
                <a:ea typeface="ＭＳ Ｐゴシック" charset="0"/>
              </a:rPr>
              <a:t>                  &lt;</a:t>
            </a:r>
            <a:r>
              <a:rPr lang="en-US">
                <a:solidFill>
                  <a:srgbClr val="006600"/>
                </a:solidFill>
                <a:latin typeface="Times" charset="0"/>
                <a:ea typeface="ＭＳ Ｐゴシック" charset="0"/>
              </a:rPr>
              <a:t>publisher</a:t>
            </a:r>
            <a:r>
              <a:rPr lang="en-US">
                <a:latin typeface="Times" charset="0"/>
                <a:ea typeface="ＭＳ Ｐゴシック" charset="0"/>
              </a:rPr>
              <a:t>&gt; Addison Wesley &lt;/</a:t>
            </a:r>
            <a:r>
              <a:rPr lang="en-US">
                <a:solidFill>
                  <a:srgbClr val="006600"/>
                </a:solidFill>
                <a:latin typeface="Times" charset="0"/>
                <a:ea typeface="ＭＳ Ｐゴシック" charset="0"/>
              </a:rPr>
              <a:t>publisher</a:t>
            </a:r>
            <a:r>
              <a:rPr lang="en-US">
                <a:latin typeface="Times" charset="0"/>
                <a:ea typeface="ＭＳ Ｐゴシック" charset="0"/>
              </a:rPr>
              <a:t>&gt;</a:t>
            </a:r>
          </a:p>
          <a:p>
            <a:pPr lvl="1">
              <a:buFontTx/>
              <a:buNone/>
            </a:pPr>
            <a:r>
              <a:rPr lang="en-US">
                <a:latin typeface="Times" charset="0"/>
                <a:ea typeface="ＭＳ Ｐゴシック" charset="0"/>
              </a:rPr>
              <a:t>                  &lt;</a:t>
            </a:r>
            <a:r>
              <a:rPr lang="en-US">
                <a:solidFill>
                  <a:srgbClr val="006600"/>
                </a:solidFill>
                <a:latin typeface="Times" charset="0"/>
                <a:ea typeface="ＭＳ Ｐゴシック" charset="0"/>
              </a:rPr>
              <a:t>year</a:t>
            </a:r>
            <a:r>
              <a:rPr lang="en-US">
                <a:latin typeface="Times" charset="0"/>
                <a:ea typeface="ＭＳ Ｐゴシック" charset="0"/>
              </a:rPr>
              <a:t>&gt; 1995 &lt;/</a:t>
            </a:r>
            <a:r>
              <a:rPr lang="en-US">
                <a:solidFill>
                  <a:srgbClr val="006600"/>
                </a:solidFill>
                <a:latin typeface="Times" charset="0"/>
                <a:ea typeface="ＭＳ Ｐゴシック" charset="0"/>
              </a:rPr>
              <a:t>year</a:t>
            </a:r>
            <a:r>
              <a:rPr lang="en-US">
                <a:latin typeface="Times" charset="0"/>
                <a:ea typeface="ＭＳ Ｐゴシック" charset="0"/>
              </a:rPr>
              <a:t>&gt;</a:t>
            </a:r>
          </a:p>
          <a:p>
            <a:pPr lvl="1">
              <a:buFontTx/>
              <a:buNone/>
            </a:pPr>
            <a:r>
              <a:rPr lang="en-US">
                <a:latin typeface="Times" charset="0"/>
                <a:ea typeface="ＭＳ Ｐゴシック" charset="0"/>
              </a:rPr>
              <a:t>  &lt;/</a:t>
            </a:r>
            <a:r>
              <a:rPr lang="en-US">
                <a:solidFill>
                  <a:srgbClr val="006600"/>
                </a:solidFill>
                <a:latin typeface="Times" charset="0"/>
                <a:ea typeface="ＭＳ Ｐゴシック" charset="0"/>
              </a:rPr>
              <a:t>book</a:t>
            </a:r>
            <a:r>
              <a:rPr lang="en-US">
                <a:latin typeface="Times" charset="0"/>
                <a:ea typeface="ＭＳ Ｐゴシック" charset="0"/>
              </a:rPr>
              <a:t>&gt;</a:t>
            </a:r>
          </a:p>
          <a:p>
            <a:pPr lvl="1">
              <a:buFontTx/>
              <a:buNone/>
            </a:pPr>
            <a:r>
              <a:rPr lang="en-US">
                <a:latin typeface="Times" charset="0"/>
                <a:ea typeface="ＭＳ Ｐゴシック" charset="0"/>
              </a:rPr>
              <a:t>  …</a:t>
            </a:r>
          </a:p>
          <a:p>
            <a:pPr>
              <a:buFontTx/>
              <a:buNone/>
            </a:pPr>
            <a:r>
              <a:rPr lang="en-US" sz="2400">
                <a:latin typeface="Times" charset="0"/>
                <a:ea typeface="ＭＳ Ｐゴシック" charset="0"/>
              </a:rPr>
              <a:t>&lt;/</a:t>
            </a:r>
            <a:r>
              <a:rPr lang="en-US" sz="2400">
                <a:solidFill>
                  <a:srgbClr val="006600"/>
                </a:solidFill>
                <a:latin typeface="Times" charset="0"/>
                <a:ea typeface="ＭＳ Ｐゴシック" charset="0"/>
              </a:rPr>
              <a:t>bibliography</a:t>
            </a:r>
            <a:r>
              <a:rPr lang="en-US" sz="2400">
                <a:latin typeface="Times" charset="0"/>
                <a:ea typeface="ＭＳ Ｐゴシック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001000" cy="914400"/>
          </a:xfrm>
        </p:spPr>
        <p:txBody>
          <a:bodyPr/>
          <a:lstStyle/>
          <a:p>
            <a:r>
              <a:rPr lang="en-US">
                <a:latin typeface="Times" charset="0"/>
                <a:ea typeface="ＭＳ Ｐゴシック" charset="0"/>
              </a:rPr>
              <a:t>XML Terminology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8229600" cy="4570413"/>
          </a:xfrm>
        </p:spPr>
        <p:txBody>
          <a:bodyPr>
            <a:spAutoFit/>
          </a:bodyPr>
          <a:lstStyle/>
          <a:p>
            <a:r>
              <a:rPr lang="en-US">
                <a:latin typeface="Times" charset="0"/>
                <a:ea typeface="ＭＳ Ｐゴシック" charset="0"/>
              </a:rPr>
              <a:t>tags: </a:t>
            </a:r>
            <a:r>
              <a:rPr lang="en-US" b="1">
                <a:solidFill>
                  <a:srgbClr val="006600"/>
                </a:solidFill>
                <a:latin typeface="Times" charset="0"/>
                <a:ea typeface="ＭＳ Ｐゴシック" charset="0"/>
              </a:rPr>
              <a:t>book</a:t>
            </a:r>
            <a:r>
              <a:rPr lang="en-US" b="1">
                <a:latin typeface="Times" charset="0"/>
                <a:ea typeface="ＭＳ Ｐゴシック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Times" charset="0"/>
                <a:ea typeface="ＭＳ Ｐゴシック" charset="0"/>
              </a:rPr>
              <a:t>title</a:t>
            </a:r>
            <a:r>
              <a:rPr lang="en-US" b="1">
                <a:latin typeface="Times" charset="0"/>
                <a:ea typeface="ＭＳ Ｐゴシック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Times" charset="0"/>
                <a:ea typeface="ＭＳ Ｐゴシック" charset="0"/>
              </a:rPr>
              <a:t>author</a:t>
            </a:r>
            <a:r>
              <a:rPr lang="en-US">
                <a:latin typeface="Times" charset="0"/>
                <a:ea typeface="ＭＳ Ｐゴシック" charset="0"/>
              </a:rPr>
              <a:t>, …</a:t>
            </a:r>
          </a:p>
          <a:p>
            <a:r>
              <a:rPr lang="en-US">
                <a:latin typeface="Times" charset="0"/>
                <a:ea typeface="ＭＳ Ｐゴシック" charset="0"/>
              </a:rPr>
              <a:t>start tag: </a:t>
            </a:r>
            <a:r>
              <a:rPr lang="en-US" b="1">
                <a:latin typeface="Times" charset="0"/>
                <a:ea typeface="ＭＳ Ｐゴシック" charset="0"/>
              </a:rPr>
              <a:t>&lt;</a:t>
            </a:r>
            <a:r>
              <a:rPr lang="en-US" b="1">
                <a:solidFill>
                  <a:srgbClr val="006600"/>
                </a:solidFill>
                <a:latin typeface="Times" charset="0"/>
                <a:ea typeface="ＭＳ Ｐゴシック" charset="0"/>
              </a:rPr>
              <a:t>book</a:t>
            </a:r>
            <a:r>
              <a:rPr lang="en-US">
                <a:latin typeface="Times" charset="0"/>
                <a:ea typeface="ＭＳ Ｐゴシック" charset="0"/>
              </a:rPr>
              <a:t>&gt;,  end tag: </a:t>
            </a:r>
            <a:r>
              <a:rPr lang="en-US" b="1">
                <a:latin typeface="Times" charset="0"/>
                <a:ea typeface="ＭＳ Ｐゴシック" charset="0"/>
              </a:rPr>
              <a:t>&lt;/</a:t>
            </a:r>
            <a:r>
              <a:rPr lang="en-US" b="1">
                <a:solidFill>
                  <a:srgbClr val="006600"/>
                </a:solidFill>
                <a:latin typeface="Times" charset="0"/>
                <a:ea typeface="ＭＳ Ｐゴシック" charset="0"/>
              </a:rPr>
              <a:t>book</a:t>
            </a:r>
            <a:r>
              <a:rPr lang="en-US" b="1">
                <a:latin typeface="Times" charset="0"/>
                <a:ea typeface="ＭＳ Ｐゴシック" charset="0"/>
              </a:rPr>
              <a:t>&gt;</a:t>
            </a:r>
            <a:endParaRPr lang="en-US">
              <a:latin typeface="Times" charset="0"/>
              <a:ea typeface="ＭＳ Ｐゴシック" charset="0"/>
            </a:endParaRPr>
          </a:p>
          <a:p>
            <a:r>
              <a:rPr lang="en-US">
                <a:latin typeface="Times" charset="0"/>
                <a:ea typeface="ＭＳ Ｐゴシック" charset="0"/>
              </a:rPr>
              <a:t>elements: </a:t>
            </a:r>
          </a:p>
          <a:p>
            <a:pPr>
              <a:buFontTx/>
              <a:buNone/>
            </a:pPr>
            <a:r>
              <a:rPr lang="en-US">
                <a:latin typeface="Times" charset="0"/>
                <a:ea typeface="ＭＳ Ｐゴシック" charset="0"/>
              </a:rPr>
              <a:t>		&lt;</a:t>
            </a:r>
            <a:r>
              <a:rPr lang="en-US">
                <a:solidFill>
                  <a:srgbClr val="006600"/>
                </a:solidFill>
                <a:latin typeface="Times" charset="0"/>
                <a:ea typeface="ＭＳ Ｐゴシック" charset="0"/>
              </a:rPr>
              <a:t>book</a:t>
            </a:r>
            <a:r>
              <a:rPr lang="en-US">
                <a:latin typeface="Times" charset="0"/>
                <a:ea typeface="ＭＳ Ｐゴシック" charset="0"/>
              </a:rPr>
              <a:t>&gt;…&lt;/</a:t>
            </a:r>
            <a:r>
              <a:rPr lang="en-US">
                <a:solidFill>
                  <a:srgbClr val="006600"/>
                </a:solidFill>
                <a:latin typeface="Times" charset="0"/>
                <a:ea typeface="ＭＳ Ｐゴシック" charset="0"/>
              </a:rPr>
              <a:t>book</a:t>
            </a:r>
            <a:r>
              <a:rPr lang="en-US">
                <a:latin typeface="Times" charset="0"/>
                <a:ea typeface="ＭＳ Ｐゴシック" charset="0"/>
              </a:rPr>
              <a:t>&gt;  </a:t>
            </a:r>
          </a:p>
          <a:p>
            <a:pPr>
              <a:buFontTx/>
              <a:buNone/>
            </a:pPr>
            <a:r>
              <a:rPr lang="en-US">
                <a:latin typeface="Times" charset="0"/>
                <a:ea typeface="ＭＳ Ｐゴシック" charset="0"/>
              </a:rPr>
              <a:t>		&lt;</a:t>
            </a:r>
            <a:r>
              <a:rPr lang="en-US">
                <a:solidFill>
                  <a:srgbClr val="006600"/>
                </a:solidFill>
                <a:latin typeface="Times" charset="0"/>
                <a:ea typeface="ＭＳ Ｐゴシック" charset="0"/>
              </a:rPr>
              <a:t>author</a:t>
            </a:r>
            <a:r>
              <a:rPr lang="en-US">
                <a:latin typeface="Times" charset="0"/>
                <a:ea typeface="ＭＳ Ｐゴシック" charset="0"/>
              </a:rPr>
              <a:t>&gt;…&lt;/</a:t>
            </a:r>
            <a:r>
              <a:rPr lang="en-US">
                <a:solidFill>
                  <a:srgbClr val="006600"/>
                </a:solidFill>
                <a:latin typeface="Times" charset="0"/>
                <a:ea typeface="ＭＳ Ｐゴシック" charset="0"/>
              </a:rPr>
              <a:t>author</a:t>
            </a:r>
            <a:r>
              <a:rPr lang="en-US">
                <a:latin typeface="Times" charset="0"/>
                <a:ea typeface="ＭＳ Ｐゴシック" charset="0"/>
              </a:rPr>
              <a:t>&gt;</a:t>
            </a:r>
          </a:p>
          <a:p>
            <a:r>
              <a:rPr lang="en-US">
                <a:latin typeface="Times" charset="0"/>
                <a:ea typeface="ＭＳ Ｐゴシック" charset="0"/>
              </a:rPr>
              <a:t>elements are nested and bottom out at data values </a:t>
            </a:r>
            <a:r>
              <a:rPr lang="en-US" sz="2400">
                <a:latin typeface="Times" charset="0"/>
                <a:ea typeface="ＭＳ Ｐゴシック" charset="0"/>
              </a:rPr>
              <a:t>(hence form a tree)</a:t>
            </a:r>
          </a:p>
          <a:p>
            <a:r>
              <a:rPr lang="en-US">
                <a:latin typeface="Times" charset="0"/>
                <a:ea typeface="ＭＳ Ｐゴシック" charset="0"/>
              </a:rPr>
              <a:t>empty element: </a:t>
            </a:r>
            <a:r>
              <a:rPr lang="en-US" b="1">
                <a:latin typeface="Times" charset="0"/>
                <a:ea typeface="ＭＳ Ｐゴシック" charset="0"/>
              </a:rPr>
              <a:t>&lt;</a:t>
            </a:r>
            <a:r>
              <a:rPr lang="en-US" b="1">
                <a:solidFill>
                  <a:srgbClr val="006600"/>
                </a:solidFill>
                <a:latin typeface="Times" charset="0"/>
                <a:ea typeface="ＭＳ Ｐゴシック" charset="0"/>
              </a:rPr>
              <a:t>red</a:t>
            </a:r>
            <a:r>
              <a:rPr lang="en-US" b="1">
                <a:latin typeface="Times" charset="0"/>
                <a:ea typeface="ＭＳ Ｐゴシック" charset="0"/>
              </a:rPr>
              <a:t>&gt;&lt;/</a:t>
            </a:r>
            <a:r>
              <a:rPr lang="en-US" b="1">
                <a:solidFill>
                  <a:srgbClr val="006600"/>
                </a:solidFill>
                <a:latin typeface="Times" charset="0"/>
                <a:ea typeface="ＭＳ Ｐゴシック" charset="0"/>
              </a:rPr>
              <a:t>red</a:t>
            </a:r>
            <a:r>
              <a:rPr lang="en-US" b="1">
                <a:latin typeface="Times" charset="0"/>
                <a:ea typeface="ＭＳ Ｐゴシック" charset="0"/>
              </a:rPr>
              <a:t>&gt;</a:t>
            </a:r>
            <a:r>
              <a:rPr lang="en-US">
                <a:latin typeface="Times" charset="0"/>
                <a:ea typeface="ＭＳ Ｐゴシック" charset="0"/>
              </a:rPr>
              <a:t> abbrev. </a:t>
            </a:r>
            <a:r>
              <a:rPr lang="en-US" b="1">
                <a:latin typeface="Times" charset="0"/>
                <a:ea typeface="ＭＳ Ｐゴシック" charset="0"/>
              </a:rPr>
              <a:t>&lt;</a:t>
            </a:r>
            <a:r>
              <a:rPr lang="en-US" b="1">
                <a:solidFill>
                  <a:srgbClr val="006600"/>
                </a:solidFill>
                <a:latin typeface="Times" charset="0"/>
                <a:ea typeface="ＭＳ Ｐゴシック" charset="0"/>
              </a:rPr>
              <a:t>red</a:t>
            </a:r>
            <a:r>
              <a:rPr lang="en-US" b="1">
                <a:latin typeface="Times" charset="0"/>
                <a:ea typeface="ＭＳ Ｐゴシック" charset="0"/>
              </a:rPr>
              <a:t>/&gt;</a:t>
            </a:r>
            <a:endParaRPr lang="en-US">
              <a:latin typeface="Times" charset="0"/>
              <a:ea typeface="ＭＳ Ｐゴシック" charset="0"/>
            </a:endParaRPr>
          </a:p>
          <a:p>
            <a:r>
              <a:rPr lang="en-US">
                <a:latin typeface="Times" charset="0"/>
                <a:ea typeface="ＭＳ Ｐゴシック" charset="0"/>
              </a:rPr>
              <a:t>an XML document must be a </a:t>
            </a:r>
            <a:r>
              <a:rPr lang="en-US" i="1">
                <a:latin typeface="Times" charset="0"/>
                <a:ea typeface="ＭＳ Ｐゴシック" charset="0"/>
              </a:rPr>
              <a:t>single element (</a:t>
            </a:r>
            <a:r>
              <a:rPr lang="ja-JP" altLang="en-US" i="1">
                <a:latin typeface="Arial" charset="0"/>
                <a:ea typeface="ＭＳ Ｐゴシック" charset="0"/>
              </a:rPr>
              <a:t>“</a:t>
            </a:r>
            <a:r>
              <a:rPr lang="en-US" altLang="ja-JP" i="1">
                <a:latin typeface="Times" charset="0"/>
                <a:ea typeface="ＭＳ Ｐゴシック" charset="0"/>
              </a:rPr>
              <a:t>root</a:t>
            </a:r>
            <a:r>
              <a:rPr lang="ja-JP" altLang="en-US" i="1">
                <a:latin typeface="Arial" charset="0"/>
                <a:ea typeface="ＭＳ Ｐゴシック" charset="0"/>
              </a:rPr>
              <a:t>”</a:t>
            </a:r>
            <a:r>
              <a:rPr lang="en-US" altLang="ja-JP" i="1">
                <a:latin typeface="Times" charset="0"/>
                <a:ea typeface="ＭＳ Ｐゴシック" charset="0"/>
              </a:rPr>
              <a:t>)</a:t>
            </a: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533400" y="5588000"/>
            <a:ext cx="756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800" b="0" i="1">
                <a:solidFill>
                  <a:srgbClr val="FF33CC"/>
                </a:solidFill>
              </a:rPr>
              <a:t>(a well formed</a:t>
            </a:r>
            <a:r>
              <a:rPr lang="en-US" sz="2800" b="0">
                <a:solidFill>
                  <a:srgbClr val="FF33CC"/>
                </a:solidFill>
              </a:rPr>
              <a:t> XML document has properly nested</a:t>
            </a:r>
          </a:p>
          <a:p>
            <a:r>
              <a:rPr lang="en-US" sz="2800" b="0">
                <a:solidFill>
                  <a:srgbClr val="FF33CC"/>
                </a:solidFill>
              </a:rPr>
              <a:t>matching tags)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001000" cy="914400"/>
          </a:xfrm>
        </p:spPr>
        <p:txBody>
          <a:bodyPr/>
          <a:lstStyle/>
          <a:p>
            <a:r>
              <a:rPr lang="en-US" b="0" i="0">
                <a:latin typeface="Times" charset="0"/>
                <a:ea typeface="ＭＳ Ｐゴシック" charset="0"/>
              </a:rPr>
              <a:t>More XML</a:t>
            </a:r>
            <a:r>
              <a:rPr lang="en-US">
                <a:latin typeface="Times" charset="0"/>
                <a:ea typeface="ＭＳ Ｐゴシック" charset="0"/>
              </a:rPr>
              <a:t>: Attributes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6305550" cy="3089275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latin typeface="Times" charset="0"/>
                <a:ea typeface="ＭＳ Ｐゴシック" charset="0"/>
              </a:rPr>
              <a:t>&lt;</a:t>
            </a:r>
            <a:r>
              <a:rPr lang="en-US">
                <a:solidFill>
                  <a:srgbClr val="006600"/>
                </a:solidFill>
                <a:latin typeface="Times" charset="0"/>
                <a:ea typeface="ＭＳ Ｐゴシック" charset="0"/>
              </a:rPr>
              <a:t>book</a:t>
            </a:r>
            <a:r>
              <a:rPr lang="en-US">
                <a:latin typeface="Times" charset="0"/>
                <a:ea typeface="ＭＳ Ｐゴシック" charset="0"/>
              </a:rPr>
              <a:t> </a:t>
            </a:r>
            <a:r>
              <a:rPr lang="en-US">
                <a:solidFill>
                  <a:srgbClr val="CC3300"/>
                </a:solidFill>
                <a:latin typeface="Times" charset="0"/>
                <a:ea typeface="ＭＳ Ｐゴシック" charset="0"/>
              </a:rPr>
              <a:t>price</a:t>
            </a:r>
            <a:r>
              <a:rPr lang="en-US">
                <a:latin typeface="Times" charset="0"/>
                <a:ea typeface="ＭＳ Ｐゴシック" charset="0"/>
              </a:rPr>
              <a:t> = </a:t>
            </a:r>
            <a:r>
              <a:rPr lang="ja-JP" altLang="en-US">
                <a:latin typeface="Arial" charset="0"/>
                <a:ea typeface="ＭＳ Ｐゴシック" charset="0"/>
              </a:rPr>
              <a:t>“</a:t>
            </a:r>
            <a:r>
              <a:rPr lang="en-US" altLang="ja-JP">
                <a:latin typeface="Times" charset="0"/>
                <a:ea typeface="ＭＳ Ｐゴシック" charset="0"/>
              </a:rPr>
              <a:t>55</a:t>
            </a:r>
            <a:r>
              <a:rPr lang="ja-JP" altLang="en-US">
                <a:latin typeface="Arial" charset="0"/>
                <a:ea typeface="ＭＳ Ｐゴシック" charset="0"/>
              </a:rPr>
              <a:t>”</a:t>
            </a:r>
            <a:r>
              <a:rPr lang="en-US" altLang="ja-JP">
                <a:latin typeface="Times" charset="0"/>
                <a:ea typeface="ＭＳ Ｐゴシック" charset="0"/>
              </a:rPr>
              <a:t> </a:t>
            </a:r>
            <a:r>
              <a:rPr lang="en-US" altLang="ja-JP">
                <a:solidFill>
                  <a:srgbClr val="CC3300"/>
                </a:solidFill>
                <a:latin typeface="Times" charset="0"/>
                <a:ea typeface="ＭＳ Ｐゴシック" charset="0"/>
              </a:rPr>
              <a:t>currency</a:t>
            </a:r>
            <a:r>
              <a:rPr lang="en-US" altLang="ja-JP">
                <a:latin typeface="Times" charset="0"/>
                <a:ea typeface="ＭＳ Ｐゴシック" charset="0"/>
              </a:rPr>
              <a:t> = </a:t>
            </a:r>
            <a:r>
              <a:rPr lang="ja-JP" altLang="en-US">
                <a:latin typeface="Arial" charset="0"/>
                <a:ea typeface="ＭＳ Ｐゴシック" charset="0"/>
              </a:rPr>
              <a:t>“</a:t>
            </a:r>
            <a:r>
              <a:rPr lang="en-US" altLang="ja-JP">
                <a:latin typeface="Times" charset="0"/>
                <a:ea typeface="ＭＳ Ｐゴシック" charset="0"/>
              </a:rPr>
              <a:t>USD</a:t>
            </a:r>
            <a:r>
              <a:rPr lang="ja-JP" altLang="en-US">
                <a:latin typeface="Arial" charset="0"/>
                <a:ea typeface="ＭＳ Ｐゴシック" charset="0"/>
              </a:rPr>
              <a:t>”</a:t>
            </a:r>
            <a:r>
              <a:rPr lang="en-US" altLang="ja-JP">
                <a:latin typeface="Times" charset="0"/>
                <a:ea typeface="ＭＳ Ｐゴシック" charset="0"/>
              </a:rPr>
              <a:t>&gt;</a:t>
            </a:r>
          </a:p>
          <a:p>
            <a:pPr>
              <a:buFontTx/>
              <a:buNone/>
            </a:pPr>
            <a:r>
              <a:rPr lang="en-US">
                <a:latin typeface="Times" charset="0"/>
                <a:ea typeface="ＭＳ Ｐゴシック" charset="0"/>
              </a:rPr>
              <a:t>   &lt;</a:t>
            </a:r>
            <a:r>
              <a:rPr lang="en-US">
                <a:solidFill>
                  <a:srgbClr val="006600"/>
                </a:solidFill>
                <a:latin typeface="Times" charset="0"/>
                <a:ea typeface="ＭＳ Ｐゴシック" charset="0"/>
              </a:rPr>
              <a:t>title</a:t>
            </a:r>
            <a:r>
              <a:rPr lang="en-US">
                <a:latin typeface="Times" charset="0"/>
                <a:ea typeface="ＭＳ Ｐゴシック" charset="0"/>
              </a:rPr>
              <a:t>&gt; Foundations of Databases &lt;/</a:t>
            </a:r>
            <a:r>
              <a:rPr lang="en-US">
                <a:solidFill>
                  <a:srgbClr val="006600"/>
                </a:solidFill>
                <a:latin typeface="Times" charset="0"/>
                <a:ea typeface="ＭＳ Ｐゴシック" charset="0"/>
              </a:rPr>
              <a:t>title</a:t>
            </a:r>
            <a:r>
              <a:rPr lang="en-US">
                <a:latin typeface="Times" charset="0"/>
                <a:ea typeface="ＭＳ Ｐゴシック" charset="0"/>
              </a:rPr>
              <a:t>&gt;</a:t>
            </a:r>
          </a:p>
          <a:p>
            <a:pPr>
              <a:buFontTx/>
              <a:buNone/>
            </a:pPr>
            <a:r>
              <a:rPr lang="en-US">
                <a:latin typeface="Times" charset="0"/>
                <a:ea typeface="ＭＳ Ｐゴシック" charset="0"/>
              </a:rPr>
              <a:t>   &lt;</a:t>
            </a:r>
            <a:r>
              <a:rPr lang="en-US">
                <a:solidFill>
                  <a:srgbClr val="006600"/>
                </a:solidFill>
                <a:latin typeface="Times" charset="0"/>
                <a:ea typeface="ＭＳ Ｐゴシック" charset="0"/>
              </a:rPr>
              <a:t>author</a:t>
            </a:r>
            <a:r>
              <a:rPr lang="en-US">
                <a:latin typeface="Times" charset="0"/>
                <a:ea typeface="ＭＳ Ｐゴシック" charset="0"/>
              </a:rPr>
              <a:t>&gt; Abiteboul &lt;/</a:t>
            </a:r>
            <a:r>
              <a:rPr lang="en-US">
                <a:solidFill>
                  <a:srgbClr val="006600"/>
                </a:solidFill>
                <a:latin typeface="Times" charset="0"/>
                <a:ea typeface="ＭＳ Ｐゴシック" charset="0"/>
              </a:rPr>
              <a:t>author</a:t>
            </a:r>
            <a:r>
              <a:rPr lang="en-US">
                <a:latin typeface="Times" charset="0"/>
                <a:ea typeface="ＭＳ Ｐゴシック" charset="0"/>
              </a:rPr>
              <a:t>&gt;</a:t>
            </a:r>
          </a:p>
          <a:p>
            <a:pPr>
              <a:buFontTx/>
              <a:buNone/>
            </a:pPr>
            <a:r>
              <a:rPr lang="en-US">
                <a:latin typeface="Times" charset="0"/>
                <a:ea typeface="ＭＳ Ｐゴシック" charset="0"/>
              </a:rPr>
              <a:t>    …</a:t>
            </a:r>
          </a:p>
          <a:p>
            <a:pPr>
              <a:buFontTx/>
              <a:buNone/>
            </a:pPr>
            <a:r>
              <a:rPr lang="en-US">
                <a:latin typeface="Times" charset="0"/>
                <a:ea typeface="ＭＳ Ｐゴシック" charset="0"/>
              </a:rPr>
              <a:t>   &lt;</a:t>
            </a:r>
            <a:r>
              <a:rPr lang="en-US">
                <a:solidFill>
                  <a:srgbClr val="006600"/>
                </a:solidFill>
                <a:latin typeface="Times" charset="0"/>
                <a:ea typeface="ＭＳ Ｐゴシック" charset="0"/>
              </a:rPr>
              <a:t>year</a:t>
            </a:r>
            <a:r>
              <a:rPr lang="en-US">
                <a:latin typeface="Times" charset="0"/>
                <a:ea typeface="ＭＳ Ｐゴシック" charset="0"/>
              </a:rPr>
              <a:t>&gt; 1995 &lt;/</a:t>
            </a:r>
            <a:r>
              <a:rPr lang="en-US">
                <a:solidFill>
                  <a:srgbClr val="006600"/>
                </a:solidFill>
                <a:latin typeface="Times" charset="0"/>
                <a:ea typeface="ＭＳ Ｐゴシック" charset="0"/>
              </a:rPr>
              <a:t>year</a:t>
            </a:r>
            <a:r>
              <a:rPr lang="en-US">
                <a:latin typeface="Times" charset="0"/>
                <a:ea typeface="ＭＳ Ｐゴシック" charset="0"/>
              </a:rPr>
              <a:t>&gt;</a:t>
            </a:r>
          </a:p>
          <a:p>
            <a:pPr>
              <a:buFontTx/>
              <a:buNone/>
            </a:pPr>
            <a:r>
              <a:rPr lang="en-US">
                <a:latin typeface="Times" charset="0"/>
                <a:ea typeface="ＭＳ Ｐゴシック" charset="0"/>
              </a:rPr>
              <a:t>&lt;/</a:t>
            </a:r>
            <a:r>
              <a:rPr lang="en-US">
                <a:solidFill>
                  <a:srgbClr val="006600"/>
                </a:solidFill>
                <a:latin typeface="Times" charset="0"/>
                <a:ea typeface="ＭＳ Ｐゴシック" charset="0"/>
              </a:rPr>
              <a:t>book</a:t>
            </a:r>
            <a:r>
              <a:rPr lang="en-US">
                <a:latin typeface="Times" charset="0"/>
                <a:ea typeface="ＭＳ Ｐゴシック" charset="0"/>
              </a:rPr>
              <a:t>&gt;</a:t>
            </a: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381000" y="4419600"/>
            <a:ext cx="8001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lang="en-US" dirty="0">
                <a:solidFill>
                  <a:srgbClr val="1822CD"/>
                </a:solidFill>
              </a:rPr>
              <a:t>Attributes are alternative ways to represent data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lang="en-US" i="1" dirty="0">
                <a:solidFill>
                  <a:srgbClr val="1822CD"/>
                </a:solidFill>
              </a:rPr>
              <a:t>At most one occurrence of attribute per element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lang="en-US" dirty="0">
                <a:solidFill>
                  <a:srgbClr val="1822CD"/>
                </a:solidFill>
              </a:rPr>
              <a:t>Attribute value is a </a:t>
            </a:r>
            <a:r>
              <a:rPr lang="en-US" i="1" dirty="0">
                <a:solidFill>
                  <a:srgbClr val="1822CD"/>
                </a:solidFill>
              </a:rPr>
              <a:t>single</a:t>
            </a:r>
            <a:r>
              <a:rPr lang="en-US" dirty="0">
                <a:solidFill>
                  <a:srgbClr val="1822CD"/>
                </a:solidFill>
              </a:rPr>
              <a:t> string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dirty="0">
                <a:solidFill>
                  <a:srgbClr val="1822CD"/>
                </a:solidFill>
              </a:rPr>
              <a:t>	(Multiple values for an attribute separated by blank/tab)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33425" y="5951537"/>
            <a:ext cx="80295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i="1" dirty="0"/>
              <a:t>Good attributes are </a:t>
            </a:r>
            <a:r>
              <a:rPr lang="en-US" i="1" u="sng" dirty="0"/>
              <a:t>meta-data</a:t>
            </a:r>
            <a:r>
              <a:rPr lang="en-US" i="1" dirty="0"/>
              <a:t>:</a:t>
            </a:r>
          </a:p>
          <a:p>
            <a:r>
              <a:rPr lang="en-US" i="1" dirty="0"/>
              <a:t>  </a:t>
            </a:r>
            <a:r>
              <a:rPr lang="en-US" i="1" dirty="0">
                <a:solidFill>
                  <a:schemeClr val="accent2"/>
                </a:solidFill>
              </a:rPr>
              <a:t>status</a:t>
            </a:r>
            <a:r>
              <a:rPr lang="en-US" i="1" dirty="0"/>
              <a:t> =</a:t>
            </a:r>
            <a:r>
              <a:rPr lang="ja-JP" altLang="en-US" i="1" dirty="0">
                <a:latin typeface="Arial" charset="0"/>
              </a:rPr>
              <a:t>“</a:t>
            </a:r>
            <a:r>
              <a:rPr lang="en-US" altLang="ja-JP" i="1" dirty="0" err="1"/>
              <a:t>outOfPrint</a:t>
            </a:r>
            <a:r>
              <a:rPr lang="ja-JP" altLang="en-US" i="1" dirty="0">
                <a:latin typeface="Arial" charset="0"/>
              </a:rPr>
              <a:t>”</a:t>
            </a:r>
            <a:r>
              <a:rPr lang="en-US" altLang="ja-JP" i="1" dirty="0"/>
              <a:t>, </a:t>
            </a:r>
            <a:r>
              <a:rPr lang="en-US" altLang="ja-JP" i="1" dirty="0">
                <a:solidFill>
                  <a:schemeClr val="accent2"/>
                </a:solidFill>
              </a:rPr>
              <a:t>language</a:t>
            </a:r>
            <a:r>
              <a:rPr lang="en-US" altLang="ja-JP" i="1" dirty="0"/>
              <a:t>=</a:t>
            </a:r>
            <a:r>
              <a:rPr lang="ja-JP" altLang="en-US" i="1" dirty="0">
                <a:latin typeface="Arial" charset="0"/>
              </a:rPr>
              <a:t>“</a:t>
            </a:r>
            <a:r>
              <a:rPr lang="en-US" altLang="ja-JP" i="1" dirty="0"/>
              <a:t>English</a:t>
            </a:r>
            <a:r>
              <a:rPr lang="ja-JP" altLang="en-US" i="1" dirty="0">
                <a:latin typeface="Arial" charset="0"/>
              </a:rPr>
              <a:t>”</a:t>
            </a:r>
            <a:r>
              <a:rPr lang="en-US" altLang="ja-JP" i="1" dirty="0"/>
              <a:t>, </a:t>
            </a:r>
            <a:r>
              <a:rPr lang="en-US" altLang="ja-JP" i="1" dirty="0" err="1">
                <a:solidFill>
                  <a:schemeClr val="accent2"/>
                </a:solidFill>
              </a:rPr>
              <a:t>categ</a:t>
            </a:r>
            <a:r>
              <a:rPr lang="en-US" altLang="ja-JP" i="1" dirty="0"/>
              <a:t>=</a:t>
            </a:r>
            <a:r>
              <a:rPr lang="ja-JP" altLang="en-US" i="1" dirty="0">
                <a:latin typeface="Arial" charset="0"/>
              </a:rPr>
              <a:t>“</a:t>
            </a:r>
            <a:r>
              <a:rPr lang="en-US" altLang="ja-JP" i="1" dirty="0"/>
              <a:t>fiction</a:t>
            </a:r>
            <a:r>
              <a:rPr lang="ja-JP" altLang="en-US" i="1" dirty="0">
                <a:latin typeface="Arial" charset="0"/>
              </a:rPr>
              <a:t>”</a:t>
            </a:r>
            <a:r>
              <a:rPr lang="en-US" altLang="ja-JP" i="1" dirty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1">
  <a:themeElements>
    <a:clrScheme name="">
      <a:dk1>
        <a:srgbClr val="005400"/>
      </a:dk1>
      <a:lt1>
        <a:srgbClr val="FFF6E9"/>
      </a:lt1>
      <a:dk2>
        <a:srgbClr val="000000"/>
      </a:dk2>
      <a:lt2>
        <a:srgbClr val="C8FEC8"/>
      </a:lt2>
      <a:accent1>
        <a:srgbClr val="438E00"/>
      </a:accent1>
      <a:accent2>
        <a:srgbClr val="FC0128"/>
      </a:accent2>
      <a:accent3>
        <a:srgbClr val="FFFAF2"/>
      </a:accent3>
      <a:accent4>
        <a:srgbClr val="004600"/>
      </a:accent4>
      <a:accent5>
        <a:srgbClr val="B0C6AA"/>
      </a:accent5>
      <a:accent6>
        <a:srgbClr val="E40123"/>
      </a:accent6>
      <a:hlink>
        <a:srgbClr val="4C2E00"/>
      </a:hlink>
      <a:folHlink>
        <a:srgbClr val="BC3700"/>
      </a:folHlink>
    </a:clrScheme>
    <a:fontScheme name="l1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l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c:\msoffice\powerpnt\raghu\book\slides\l1.ppt</Template>
  <TotalTime>15575</TotalTime>
  <Pages>30</Pages>
  <Words>2469</Words>
  <Application>Microsoft Office PowerPoint</Application>
  <PresentationFormat>On-screen Show (4:3)</PresentationFormat>
  <Paragraphs>598</Paragraphs>
  <Slides>54</Slides>
  <Notes>40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ＭＳ Ｐゴシック</vt:lpstr>
      <vt:lpstr>Arial</vt:lpstr>
      <vt:lpstr>Book Antiqua</vt:lpstr>
      <vt:lpstr>Courier</vt:lpstr>
      <vt:lpstr>Geneva</vt:lpstr>
      <vt:lpstr>Helvetica</vt:lpstr>
      <vt:lpstr>Symbol</vt:lpstr>
      <vt:lpstr>Times</vt:lpstr>
      <vt:lpstr>Times New Roman</vt:lpstr>
      <vt:lpstr>Wingdings</vt:lpstr>
      <vt:lpstr>l1</vt:lpstr>
      <vt:lpstr>XML and Semi-structured data</vt:lpstr>
      <vt:lpstr>What is XML?</vt:lpstr>
      <vt:lpstr>HTML vs XML</vt:lpstr>
      <vt:lpstr>Success of XML</vt:lpstr>
      <vt:lpstr>* XML Namespaces</vt:lpstr>
      <vt:lpstr>The syntax of XML </vt:lpstr>
      <vt:lpstr>Sample XML document</vt:lpstr>
      <vt:lpstr>XML Terminology</vt:lpstr>
      <vt:lpstr>More XML: Attributes</vt:lpstr>
      <vt:lpstr>Example doc for XPath Queries</vt:lpstr>
      <vt:lpstr>The ordered tree view of an XML document</vt:lpstr>
      <vt:lpstr>One way to represent Relational Data in XML</vt:lpstr>
      <vt:lpstr>XML vs Relational Data</vt:lpstr>
      <vt:lpstr>Semistructured Data</vt:lpstr>
      <vt:lpstr>DTD – Document Type Definition</vt:lpstr>
      <vt:lpstr>DTD – An Example</vt:lpstr>
      <vt:lpstr>DTD: !ELEMENT</vt:lpstr>
      <vt:lpstr>DTD:  !ELEMENT in general</vt:lpstr>
      <vt:lpstr>DTD - !ATTLIST</vt:lpstr>
      <vt:lpstr>(* Aside: XML Schema )</vt:lpstr>
      <vt:lpstr>Querying XML Documents</vt:lpstr>
      <vt:lpstr>XPath</vt:lpstr>
      <vt:lpstr>Example doc for XPath Queries</vt:lpstr>
      <vt:lpstr>Corresponding tree for XPath (add a blank root node so every element is below a node – like a Linux file system)</vt:lpstr>
      <vt:lpstr>XPath: Simple Expressions (matching element nodes)</vt:lpstr>
      <vt:lpstr>XPath</vt:lpstr>
      <vt:lpstr>XPath: Restricted Kleene Closure</vt:lpstr>
      <vt:lpstr>Xpath: Wildcard</vt:lpstr>
      <vt:lpstr>Xpath: matching Attribute Nodes</vt:lpstr>
      <vt:lpstr> Xpath: matching Text Nodes</vt:lpstr>
      <vt:lpstr>Xpath: Testing for Qualifiers (very important/useful)</vt:lpstr>
      <vt:lpstr>Xpath: More Qualifiers</vt:lpstr>
      <vt:lpstr>Xpath: Qualifiers with conditions on values</vt:lpstr>
      <vt:lpstr>Xpath: Qualifiers and //</vt:lpstr>
      <vt:lpstr>Xpath: Summary of examples &amp; notation</vt:lpstr>
      <vt:lpstr>Xpath: Summary (more)</vt:lpstr>
      <vt:lpstr>* XQuery</vt:lpstr>
      <vt:lpstr>XQuery</vt:lpstr>
      <vt:lpstr>XQuery</vt:lpstr>
      <vt:lpstr>(*Aside: Universal Quantifiers are easy because there is construct every $x in ...)</vt:lpstr>
      <vt:lpstr>SQL and XQuery Side-by-side</vt:lpstr>
      <vt:lpstr>Xquery’s Answer</vt:lpstr>
      <vt:lpstr>JSON : another “data model” for semistructured data</vt:lpstr>
      <vt:lpstr>JSON : syntax</vt:lpstr>
      <vt:lpstr>JSON document example</vt:lpstr>
      <vt:lpstr>JSON document example</vt:lpstr>
      <vt:lpstr>JSON document example</vt:lpstr>
      <vt:lpstr>JSON as Semistructured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SQL: Queries, Programming, Triggers</dc:title>
  <dc:subject>Database Management Systems</dc:subject>
  <dc:creator>Raghu Ramakrishnan and Johannes Gehrke</dc:creator>
  <cp:keywords>Chapter 5</cp:keywords>
  <dc:description>See the notes for information on how the slides are organized.</dc:description>
  <cp:lastModifiedBy>lintakoo</cp:lastModifiedBy>
  <cp:revision>187</cp:revision>
  <cp:lastPrinted>2018-04-15T16:21:57Z</cp:lastPrinted>
  <dcterms:created xsi:type="dcterms:W3CDTF">1997-01-12T19:06:00Z</dcterms:created>
  <dcterms:modified xsi:type="dcterms:W3CDTF">2018-04-24T15:24:24Z</dcterms:modified>
</cp:coreProperties>
</file>