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2" r:id="rId18"/>
    <p:sldId id="314" r:id="rId19"/>
    <p:sldId id="316" r:id="rId20"/>
    <p:sldId id="317" r:id="rId21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F11"/>
    <a:srgbClr val="D9F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50" autoAdjust="0"/>
    <p:restoredTop sz="90769" autoAdjust="0"/>
  </p:normalViewPr>
  <p:slideViewPr>
    <p:cSldViewPr snapToGrid="0" snapToObjects="1" showGuides="1">
      <p:cViewPr varScale="1">
        <p:scale>
          <a:sx n="98" d="100"/>
          <a:sy n="98" d="100"/>
        </p:scale>
        <p:origin x="-1728" y="-102"/>
      </p:cViewPr>
      <p:guideLst>
        <p:guide orient="horz" pos="2446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40431-FB6A-4BE9-AC83-863440459741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56FEB-7C11-4D36-83DA-D2DA9554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31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93A1C-C8D5-4828-A5C6-66B024A88F14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DE2FC-A7C3-49EE-A5AF-1D10A0CB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7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854F-C322-4ADE-86B2-C9311597A2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892" y="1034312"/>
            <a:ext cx="4826833" cy="1470025"/>
          </a:xfr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77" y="2597037"/>
            <a:ext cx="481933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6466-D70C-49F3-A5D9-3656D716C625}" type="datetimeFigureOut">
              <a:rPr lang="en-US" smtClean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1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6466-D70C-49F3-A5D9-3656D716C625}" type="datetimeFigureOut">
              <a:rPr lang="en-US" smtClean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9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6466-D70C-49F3-A5D9-3656D716C625}" type="datetimeFigureOut">
              <a:rPr lang="en-US" smtClean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5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11215"/>
            <a:ext cx="9144000" cy="554678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49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6466-D70C-49F3-A5D9-3656D716C625}" type="datetimeFigureOut">
              <a:rPr lang="en-US" smtClean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3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6466-D70C-49F3-A5D9-3656D716C625}" type="datetimeFigureOut">
              <a:rPr lang="en-US" smtClean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9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11215"/>
            <a:ext cx="9144000" cy="554678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6466-D70C-49F3-A5D9-3656D716C625}" type="datetimeFigureOut">
              <a:rPr lang="en-US" smtClean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349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4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311215"/>
            <a:ext cx="9144000" cy="554678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6466-D70C-49F3-A5D9-3656D716C625}" type="datetimeFigureOut">
              <a:rPr lang="en-US" smtClean="0"/>
              <a:t>1/13/2015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349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6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6466-D70C-49F3-A5D9-3656D716C625}" type="datetimeFigureOut">
              <a:rPr lang="en-US" smtClean="0"/>
              <a:t>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3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6466-D70C-49F3-A5D9-3656D716C625}" type="datetimeFigureOut">
              <a:rPr lang="en-US" smtClean="0"/>
              <a:t>1/13/2015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6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6466-D70C-49F3-A5D9-3656D716C625}" type="datetimeFigureOut">
              <a:rPr lang="en-US" smtClean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7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6466-D70C-49F3-A5D9-3656D716C625}" type="datetimeFigureOut">
              <a:rPr lang="en-US" smtClean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3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6466-D70C-49F3-A5D9-3656D716C625}" type="datetimeFigureOut">
              <a:rPr lang="en-US" smtClean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" y="-23440"/>
            <a:ext cx="9158544" cy="6881440"/>
            <a:chOff x="-1" y="-23440"/>
            <a:chExt cx="9158544" cy="6881440"/>
          </a:xfrm>
        </p:grpSpPr>
        <p:pic>
          <p:nvPicPr>
            <p:cNvPr id="8" name="Picture 2" descr="C:\Users\shorr\Desktop\lt_tele_communication_0920_powerpoint_templates_title_slide.jpg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43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shorr\Desktop\lt_tele_communication_0920_powerpoint_templates_title_slide.jpg"/>
            <p:cNvPicPr>
              <a:picLocks noChangeAspect="1" noChangeArrowheads="1"/>
            </p:cNvPicPr>
            <p:nvPr userDrawn="1"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" b="66325"/>
            <a:stretch/>
          </p:blipFill>
          <p:spPr bwMode="auto">
            <a:xfrm>
              <a:off x="-1" y="-23440"/>
              <a:ext cx="9158543" cy="2309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C:\Users\shorr\Desktop\lt_dishantenna_ta_04_powerpoint_templates_title_slide.jpg"/>
            <p:cNvPicPr>
              <a:picLocks noChangeAspect="1" noChangeArrowheads="1"/>
            </p:cNvPicPr>
            <p:nvPr userDrawn="1"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92" t="26867" r="1905" b="48495"/>
            <a:stretch/>
          </p:blipFill>
          <p:spPr bwMode="auto">
            <a:xfrm>
              <a:off x="-1" y="405223"/>
              <a:ext cx="9158543" cy="1943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2114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5" y="1819372"/>
            <a:ext cx="4831980" cy="1470025"/>
          </a:xfrm>
        </p:spPr>
        <p:txBody>
          <a:bodyPr>
            <a:normAutofit/>
          </a:bodyPr>
          <a:lstStyle/>
          <a:p>
            <a:pPr algn="l"/>
            <a:r>
              <a:rPr lang="en-US" sz="4200" b="1" dirty="0" smtClean="0">
                <a:ln w="17780" cmpd="sng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SY202 - Cyber </a:t>
            </a:r>
            <a:br>
              <a:rPr lang="en-US" sz="4200" b="1" dirty="0" smtClean="0">
                <a:ln w="17780" cmpd="sng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sz="4200" b="1" dirty="0" smtClean="0">
                <a:ln w="17780" cmpd="sng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Systems Engineering</a:t>
            </a:r>
            <a:endParaRPr lang="en-US" sz="4200" b="1" dirty="0">
              <a:ln w="17780" cmpd="sng">
                <a:solidFill>
                  <a:srgbClr val="002060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77" y="3345153"/>
            <a:ext cx="4819338" cy="123608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b="1" cap="all" dirty="0" err="1" smtClean="0">
                <a:ln w="900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Matlab</a:t>
            </a:r>
            <a:r>
              <a:rPr lang="en-US" sz="2800" b="1" cap="all" dirty="0" smtClean="0">
                <a:ln w="900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reference</a:t>
            </a:r>
          </a:p>
          <a:p>
            <a:pPr>
              <a:spcBef>
                <a:spcPts val="0"/>
              </a:spcBef>
            </a:pPr>
            <a:r>
              <a:rPr lang="en-US" sz="2800" b="1" cap="all" dirty="0" smtClean="0">
                <a:ln w="900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Scripts &amp; </a:t>
            </a:r>
            <a:r>
              <a:rPr lang="en-US" sz="2800" b="1" cap="all" dirty="0" err="1" smtClean="0">
                <a:ln w="900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funtions</a:t>
            </a:r>
            <a:endParaRPr lang="en-US" sz="2800" b="1" cap="all" dirty="0">
              <a:ln w="9000" cmpd="sng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81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does a function “call”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You can call a function from the workspace or a script </a:t>
            </a:r>
          </a:p>
          <a:p>
            <a:pPr lvl="1"/>
            <a:r>
              <a:rPr lang="en-US" sz="2600" dirty="0" smtClean="0"/>
              <a:t>Think about sin(x), you do this all the time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= 2;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y = 3;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[a, b, c]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itchFamily="49" charset="0"/>
              </a:rPr>
              <a:t>The result:</a:t>
            </a:r>
            <a:endParaRPr lang="en-US" sz="24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 =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-1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 =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9600" y="3018288"/>
            <a:ext cx="2133600" cy="647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              Function </a:t>
            </a:r>
            <a:r>
              <a:rPr lang="en-US" dirty="0" smtClean="0">
                <a:solidFill>
                  <a:schemeClr val="tx1"/>
                </a:solidFill>
              </a:rPr>
              <a:t>call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648200" y="3342138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05600" y="2286000"/>
            <a:ext cx="2133600" cy="1673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Note: the variable names are different, but we are consistent with the </a:t>
            </a:r>
            <a:r>
              <a:rPr lang="en-US" b="1" dirty="0" smtClean="0">
                <a:solidFill>
                  <a:schemeClr val="tx1"/>
                </a:solidFill>
              </a:rPr>
              <a:t>number</a:t>
            </a:r>
            <a:r>
              <a:rPr lang="en-US" dirty="0" smtClean="0">
                <a:solidFill>
                  <a:schemeClr val="tx1"/>
                </a:solidFill>
              </a:rPr>
              <a:t> of inputs and outputs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0" y="3950040"/>
            <a:ext cx="2133600" cy="2362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we typed the function call in the workspace, this would be the result. 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What if we don’t want to see the values of a, b, and c?</a:t>
            </a:r>
          </a:p>
        </p:txBody>
      </p:sp>
    </p:spTree>
    <p:extLst>
      <p:ext uri="{BB962C8B-B14F-4D97-AF65-F5344CB8AC3E}">
        <p14:creationId xmlns:p14="http://schemas.microsoft.com/office/powerpoint/2010/main" val="79781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140857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95800" y="836057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0200" y="762000"/>
            <a:ext cx="135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WORKSPACE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762000"/>
            <a:ext cx="199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“SPACE”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542" y="1369457"/>
            <a:ext cx="50526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 =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=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 =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 =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85933" y="1369457"/>
            <a:ext cx="62869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1 =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2 =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</a:t>
            </a:r>
            <a:r>
              <a:rPr lang="en-US" dirty="0"/>
              <a:t>1</a:t>
            </a:r>
            <a:r>
              <a:rPr lang="en-US" dirty="0" smtClean="0"/>
              <a:t> =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</a:t>
            </a:r>
            <a:r>
              <a:rPr lang="en-US" dirty="0"/>
              <a:t>2</a:t>
            </a:r>
            <a:r>
              <a:rPr lang="en-US" dirty="0" smtClean="0"/>
              <a:t> =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</a:t>
            </a:r>
            <a:r>
              <a:rPr lang="en-US" dirty="0"/>
              <a:t>3</a:t>
            </a:r>
            <a:r>
              <a:rPr lang="en-US" dirty="0" smtClean="0"/>
              <a:t> =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85933" y="5429603"/>
            <a:ext cx="3352800" cy="13849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function [o1,o2,o3]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(i1,i2)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o1 = i1 + i2;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o2 = i1 – i2;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o3 = i1*i2;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587" y="5429603"/>
            <a:ext cx="339852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x = 2;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y = 3;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[a, b, c]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28037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50292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Always</a:t>
            </a:r>
            <a:r>
              <a:rPr lang="en-US" sz="2800" dirty="0" smtClean="0"/>
              <a:t> a separate file (unless special structure is used)</a:t>
            </a:r>
          </a:p>
          <a:p>
            <a:endParaRPr lang="en-US" sz="1000" dirty="0" smtClean="0"/>
          </a:p>
          <a:p>
            <a:pPr lvl="1"/>
            <a:r>
              <a:rPr lang="en-US" sz="2400" dirty="0" smtClean="0"/>
              <a:t>Cannot combine multiple functions like we combine multiple scripts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2400" dirty="0" smtClean="0"/>
              <a:t>We will see how to embed functions as part of the final project</a:t>
            </a:r>
          </a:p>
          <a:p>
            <a:pPr marL="114300" indent="0">
              <a:buNone/>
            </a:pPr>
            <a:endParaRPr lang="en-US" sz="2000" dirty="0" smtClean="0"/>
          </a:p>
          <a:p>
            <a:r>
              <a:rPr lang="en-US" sz="2800" dirty="0" smtClean="0"/>
              <a:t>Can use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dirty="0" smtClean="0"/>
              <a:t> to terminate early</a:t>
            </a:r>
          </a:p>
        </p:txBody>
      </p:sp>
    </p:spTree>
    <p:extLst>
      <p:ext uri="{BB962C8B-B14F-4D97-AF65-F5344CB8AC3E}">
        <p14:creationId xmlns:p14="http://schemas.microsoft.com/office/powerpoint/2010/main" val="199795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Functions –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 variables are </a:t>
            </a:r>
            <a:r>
              <a:rPr lang="en-US" sz="2800" b="1" dirty="0" smtClean="0"/>
              <a:t>local</a:t>
            </a:r>
            <a:r>
              <a:rPr lang="en-US" sz="2800" dirty="0" smtClean="0"/>
              <a:t>!</a:t>
            </a:r>
          </a:p>
          <a:p>
            <a:endParaRPr lang="en-US" sz="1000" dirty="0" smtClean="0"/>
          </a:p>
          <a:p>
            <a:pPr lvl="1"/>
            <a:r>
              <a:rPr lang="en-US" sz="2400" dirty="0" smtClean="0"/>
              <a:t>When you </a:t>
            </a:r>
            <a:r>
              <a:rPr lang="en-US" sz="2400" i="1" u="sng" dirty="0" smtClean="0"/>
              <a:t>pass in </a:t>
            </a:r>
            <a:r>
              <a:rPr lang="en-US" sz="2400" dirty="0" smtClean="0"/>
              <a:t>variables (from the workspace or a script), their </a:t>
            </a:r>
            <a:r>
              <a:rPr lang="en-US" sz="2400" i="1" u="sng" dirty="0" smtClean="0"/>
              <a:t>values</a:t>
            </a:r>
            <a:r>
              <a:rPr lang="en-US" sz="2400" dirty="0" smtClean="0"/>
              <a:t> are sent to the function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2400" dirty="0" smtClean="0"/>
              <a:t>If the function modifies the values of the input variables, the </a:t>
            </a:r>
            <a:r>
              <a:rPr lang="en-US" sz="2400" i="1" u="sng" dirty="0" smtClean="0"/>
              <a:t>changes are only local </a:t>
            </a:r>
            <a:r>
              <a:rPr lang="en-US" sz="2400" dirty="0" smtClean="0"/>
              <a:t>unless you pass the new values back out!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2400" dirty="0" smtClean="0"/>
              <a:t>You can use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global</a:t>
            </a:r>
            <a:r>
              <a:rPr lang="en-US" sz="2400" dirty="0" smtClean="0"/>
              <a:t> keyword to share variables without passing them, but it is discouraged</a:t>
            </a:r>
          </a:p>
        </p:txBody>
      </p:sp>
    </p:spTree>
    <p:extLst>
      <p:ext uri="{BB962C8B-B14F-4D97-AF65-F5344CB8AC3E}">
        <p14:creationId xmlns:p14="http://schemas.microsoft.com/office/powerpoint/2010/main" val="2026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04413" y="5105400"/>
            <a:ext cx="5686987" cy="1469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on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86" y="1417637"/>
            <a:ext cx="8245514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Inputs: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All inputs necessary for the function to run must be </a:t>
            </a:r>
            <a:r>
              <a:rPr lang="en-US" sz="2000" i="1" dirty="0" smtClean="0"/>
              <a:t>passed in</a:t>
            </a:r>
            <a:r>
              <a:rPr lang="en-US" sz="2000" dirty="0" smtClean="0"/>
              <a:t> or </a:t>
            </a:r>
            <a:r>
              <a:rPr lang="en-US" sz="2000" i="1" dirty="0" smtClean="0"/>
              <a:t>defined inside </a:t>
            </a:r>
            <a:r>
              <a:rPr lang="en-US" sz="2000" dirty="0" smtClean="0"/>
              <a:t>the function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sz="300" dirty="0" smtClean="0"/>
          </a:p>
          <a:p>
            <a:pPr marL="971550" lvl="1" indent="-514350">
              <a:buFont typeface="+mj-lt"/>
              <a:buAutoNum type="arabicPeriod"/>
            </a:pPr>
            <a:endParaRPr lang="en-US" sz="1400" dirty="0" smtClean="0"/>
          </a:p>
          <a:p>
            <a:pPr marL="971550" lvl="1" indent="-514350">
              <a:buFont typeface="+mj-lt"/>
              <a:buAutoNum type="arabicPeriod"/>
            </a:pPr>
            <a:endParaRPr lang="en-US" sz="1400" dirty="0"/>
          </a:p>
          <a:p>
            <a:pPr marL="971550" lvl="1" indent="-514350">
              <a:buFont typeface="+mj-lt"/>
              <a:buAutoNum type="arabicPeriod"/>
            </a:pPr>
            <a:endParaRPr lang="en-US" sz="1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The number of inputs sent in the function call must match the number of inputs expected by the function (</a:t>
            </a:r>
            <a:r>
              <a:rPr lang="en-US" sz="1600" dirty="0" smtClean="0"/>
              <a:t>names </a:t>
            </a:r>
            <a:r>
              <a:rPr lang="en-US" sz="1600" b="1" dirty="0" smtClean="0"/>
              <a:t>need not match</a:t>
            </a:r>
            <a:r>
              <a:rPr lang="en-US" sz="1600" dirty="0" smtClean="0"/>
              <a:t>)</a:t>
            </a:r>
            <a:endParaRPr lang="en-US" sz="16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81200" y="58674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cs typeface="Courier New" pitchFamily="49" charset="0"/>
              </a:rPr>
              <a:t>Inside function file: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[o1,o2,o3]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(i1,i2)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51054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cs typeface="Courier New" pitchFamily="49" charset="0"/>
              </a:rPr>
              <a:t>Function call in Workspace: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[a, b, c]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20906" y="5737086"/>
            <a:ext cx="1298764" cy="48425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88685" y="5737086"/>
            <a:ext cx="1393115" cy="48425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87810" y="2590800"/>
            <a:ext cx="56089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[o1,o2,o3]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(i1,i2)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6400" y="3067110"/>
            <a:ext cx="6276413" cy="6395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only knows the values of i1, i2, and any variables </a:t>
            </a:r>
            <a:r>
              <a:rPr lang="en-US" i="1" u="sng" dirty="0" smtClean="0">
                <a:solidFill>
                  <a:schemeClr val="tx1"/>
                </a:solidFill>
              </a:rPr>
              <a:t>explicitly defined inside</a:t>
            </a:r>
            <a:r>
              <a:rPr lang="en-US" dirty="0" smtClean="0">
                <a:solidFill>
                  <a:schemeClr val="tx1"/>
                </a:solidFill>
              </a:rPr>
              <a:t> the function</a:t>
            </a:r>
          </a:p>
        </p:txBody>
      </p:sp>
    </p:spTree>
    <p:extLst>
      <p:ext uri="{BB962C8B-B14F-4D97-AF65-F5344CB8AC3E}">
        <p14:creationId xmlns:p14="http://schemas.microsoft.com/office/powerpoint/2010/main" val="7946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on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763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Outputs: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Variable names must be in the list of outputs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 startAt="2"/>
            </a:pPr>
            <a:r>
              <a:rPr lang="en-US" sz="2200" dirty="0" smtClean="0"/>
              <a:t>Variables must be assigned values inside the function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 dirty="0" smtClean="0"/>
          </a:p>
          <a:p>
            <a:pPr marL="914400" lvl="1" indent="-457200">
              <a:buFont typeface="+mj-lt"/>
              <a:buAutoNum type="arabicPeriod" startAt="2"/>
            </a:pPr>
            <a:endParaRPr lang="en-US" dirty="0" smtClean="0"/>
          </a:p>
          <a:p>
            <a:pPr marL="914400" lvl="1" indent="-457200">
              <a:buFont typeface="+mj-lt"/>
              <a:buAutoNum type="arabicPeriod" startAt="2"/>
            </a:pPr>
            <a:r>
              <a:rPr lang="en-US" sz="2000" dirty="0" smtClean="0"/>
              <a:t>The </a:t>
            </a:r>
            <a:r>
              <a:rPr lang="en-US" sz="2000" dirty="0" smtClean="0"/>
              <a:t>number of outputs returned by the function must match the number of outputs expected by the function call (names </a:t>
            </a:r>
            <a:r>
              <a:rPr lang="en-US" sz="2000" b="1" dirty="0" smtClean="0"/>
              <a:t>need not match</a:t>
            </a:r>
            <a:r>
              <a:rPr lang="en-US" sz="2000" dirty="0" smtClean="0"/>
              <a:t>)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987810" y="2451846"/>
            <a:ext cx="56089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[o1,o2,o3]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(i1,i2)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5813" y="2928157"/>
            <a:ext cx="6220387" cy="5142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can only send out variables o1, o2, and o3. Other variables will remain local to the function.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3808" y="3890682"/>
            <a:ext cx="56089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[o1,o2,o3]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(i1,i2)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1534" y="4337551"/>
            <a:ext cx="6220387" cy="3618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Outputs o1, o2, and o3 must be given values inside function.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04413" y="5525868"/>
            <a:ext cx="5686987" cy="13223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1981200" y="6211669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Inside function file: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[o1,o2,o3]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(i1,i2)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1200" y="5525869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Function call in Workspace: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[a, b, c]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62200" y="6113277"/>
            <a:ext cx="1146364" cy="43992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19400" y="6113277"/>
            <a:ext cx="1164515" cy="43992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76600" y="6113277"/>
            <a:ext cx="1143000" cy="43992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7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Script: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 = 11;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 = 5;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 = 1;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[y1, y2]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h,b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600" dirty="0" smtClean="0"/>
              <a:t>Function:</a:t>
            </a:r>
            <a:endParaRPr lang="en-US" sz="2600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o1,o2]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(i1,i2)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o1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i1/i2;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 = i2^2;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o2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m*i1;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600" dirty="0" smtClean="0"/>
              <a:t>What is the value of m in the function?</a:t>
            </a:r>
          </a:p>
          <a:p>
            <a:r>
              <a:rPr lang="en-US" sz="2600" dirty="0" smtClean="0"/>
              <a:t>What is the value of m in the script?</a:t>
            </a:r>
            <a:endParaRPr lang="en-US" sz="2600" dirty="0"/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374520" y="3200400"/>
            <a:ext cx="231648" cy="20574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1200" y="3467100"/>
            <a:ext cx="2362200" cy="15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Remember, the function text is in its own m-file!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382050" y="1524000"/>
            <a:ext cx="231648" cy="152534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8730" y="1652760"/>
            <a:ext cx="2362200" cy="11298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function call is done in the Workspace or in a script file.</a:t>
            </a:r>
          </a:p>
        </p:txBody>
      </p:sp>
    </p:spTree>
    <p:extLst>
      <p:ext uri="{BB962C8B-B14F-4D97-AF65-F5344CB8AC3E}">
        <p14:creationId xmlns:p14="http://schemas.microsoft.com/office/powerpoint/2010/main" val="24827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Script: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 = 11;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 = 5;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 = 1;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[y1, y2]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h,b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600" dirty="0" smtClean="0"/>
              <a:t>Function:</a:t>
            </a:r>
            <a:endParaRPr lang="en-US" sz="2600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o1,m]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(i1,i2)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o1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i1/i2;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 = i2^2;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600" dirty="0" smtClean="0"/>
              <a:t>What is the value of m in the function?</a:t>
            </a:r>
          </a:p>
          <a:p>
            <a:r>
              <a:rPr lang="en-US" sz="2600" dirty="0" smtClean="0"/>
              <a:t>What is the value of m in the script?</a:t>
            </a:r>
          </a:p>
          <a:p>
            <a:r>
              <a:rPr lang="en-US" sz="2600" dirty="0" smtClean="0"/>
              <a:t>What is the value of y2 in the script?</a:t>
            </a:r>
            <a:endParaRPr lang="en-US" sz="2600" dirty="0"/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4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Script: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 = 5;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 = 1;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[y1, y2]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h,b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/>
              <a:t>Function:</a:t>
            </a: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o1,o2]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(i1,i2)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z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i1+4;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o1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i1/i2;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o2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z+b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/>
              <a:t>What is the value of </a:t>
            </a:r>
            <a:r>
              <a:rPr lang="en-US" sz="2000" dirty="0" smtClean="0"/>
              <a:t>z </a:t>
            </a:r>
            <a:r>
              <a:rPr lang="en-US" sz="2000" dirty="0"/>
              <a:t>in the function?</a:t>
            </a:r>
          </a:p>
          <a:p>
            <a:r>
              <a:rPr lang="en-US" sz="2000" dirty="0"/>
              <a:t>What is the value of </a:t>
            </a:r>
            <a:r>
              <a:rPr lang="en-US" sz="2000" dirty="0" smtClean="0"/>
              <a:t>z </a:t>
            </a:r>
            <a:r>
              <a:rPr lang="en-US" sz="2000" dirty="0"/>
              <a:t>in the script?</a:t>
            </a:r>
          </a:p>
          <a:p>
            <a:r>
              <a:rPr lang="en-US" sz="2000" dirty="0"/>
              <a:t>What is the value of y2 in the script?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1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functions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2004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Very useful if you need to execute a series of commands repeatedly</a:t>
            </a:r>
          </a:p>
          <a:p>
            <a:endParaRPr lang="en-US" dirty="0" smtClean="0"/>
          </a:p>
          <a:p>
            <a:r>
              <a:rPr lang="en-US" sz="2800" dirty="0" smtClean="0"/>
              <a:t>Think of common processes, like computing the median of a set of data…</a:t>
            </a: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8" t="16762" r="69465" b="9754"/>
          <a:stretch/>
        </p:blipFill>
        <p:spPr bwMode="auto">
          <a:xfrm>
            <a:off x="3940938" y="1506070"/>
            <a:ext cx="4745862" cy="5031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48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file containing a collection of MATLAB commands </a:t>
            </a:r>
          </a:p>
          <a:p>
            <a:r>
              <a:rPr lang="en-US" sz="2400" dirty="0" smtClean="0"/>
              <a:t>This is what we’ve been writing in the MATLAB editor 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0" t="11518" r="13019" b="44739"/>
          <a:stretch/>
        </p:blipFill>
        <p:spPr bwMode="auto">
          <a:xfrm>
            <a:off x="533400" y="2667000"/>
            <a:ext cx="8133549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0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functions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if we had to copy and paste the code for that function every time we needed to perform that operation?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33345" y="5094452"/>
            <a:ext cx="2238391" cy="1647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Much cleaner to write a function and keep re-using the same set of code!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4349" y="6098529"/>
            <a:ext cx="569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median([1 57 3 8 68 456 5 89 32 1 4 52])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1907" y="5459431"/>
            <a:ext cx="53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dirty="0" smtClean="0"/>
              <a:t>s.</a:t>
            </a:r>
            <a:endParaRPr lang="en-US" sz="24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01581" y="2467626"/>
            <a:ext cx="4678680" cy="2777382"/>
            <a:chOff x="1112520" y="4035937"/>
            <a:chExt cx="4416911" cy="260961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8" t="58430" r="72664" b="10708"/>
            <a:stretch/>
          </p:blipFill>
          <p:spPr bwMode="auto">
            <a:xfrm>
              <a:off x="1116580" y="4180084"/>
              <a:ext cx="4412851" cy="2465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8" t="16762" r="73412" b="81703"/>
            <a:stretch/>
          </p:blipFill>
          <p:spPr bwMode="auto">
            <a:xfrm>
              <a:off x="1112520" y="4035937"/>
              <a:ext cx="4416911" cy="127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16"/>
          <p:cNvSpPr/>
          <p:nvPr/>
        </p:nvSpPr>
        <p:spPr>
          <a:xfrm>
            <a:off x="6019800" y="2603833"/>
            <a:ext cx="2041278" cy="12158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median function has over 150 lines of code!!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0" y="4832842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0" y="4963726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5083852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643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5029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file containing a collection of MATLAB commands</a:t>
            </a:r>
          </a:p>
          <a:p>
            <a:endParaRPr lang="en-US" sz="1800" dirty="0" smtClean="0"/>
          </a:p>
          <a:p>
            <a:r>
              <a:rPr lang="en-US" sz="2400" dirty="0" smtClean="0"/>
              <a:t>But… we use it differently</a:t>
            </a:r>
          </a:p>
          <a:p>
            <a:pPr lvl="1"/>
            <a:r>
              <a:rPr lang="en-US" sz="2400" dirty="0" smtClean="0"/>
              <a:t>It’s like a MATLAB script in solitary confinement</a:t>
            </a:r>
          </a:p>
          <a:p>
            <a:pPr lvl="1"/>
            <a:endParaRPr lang="en-US" sz="1800" dirty="0" smtClean="0"/>
          </a:p>
          <a:p>
            <a:r>
              <a:rPr lang="en-US" sz="2400" dirty="0" smtClean="0"/>
              <a:t>We carefully control what information a function has access to</a:t>
            </a:r>
          </a:p>
          <a:p>
            <a:pPr lvl="1"/>
            <a:r>
              <a:rPr lang="en-US" sz="1800" dirty="0" smtClean="0"/>
              <a:t>Only aware of variables “passed in” or defined explicitly in the function</a:t>
            </a:r>
          </a:p>
          <a:p>
            <a:pPr lvl="1"/>
            <a:r>
              <a:rPr lang="en-US" sz="1800" dirty="0" smtClean="0"/>
              <a:t>Can only share information with the rest of MATLAB if the variables are “passed out”</a:t>
            </a:r>
          </a:p>
          <a:p>
            <a:pPr lvl="1"/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29400" y="5715000"/>
            <a:ext cx="168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P. 205 Chapman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1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function file has the following first </a:t>
            </a:r>
            <a:r>
              <a:rPr lang="en-US" sz="2400" dirty="0" smtClean="0"/>
              <a:t>line: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[o1, o2]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func_name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(i1,i2)</a:t>
            </a:r>
          </a:p>
          <a:p>
            <a:pPr marL="0" indent="0">
              <a:buNone/>
            </a:pP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>
                <a:cs typeface="Courier New" pitchFamily="49" charset="0"/>
              </a:rPr>
              <a:t>The word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dirty="0">
                <a:cs typeface="Courier New" pitchFamily="49" charset="0"/>
              </a:rPr>
              <a:t> must begin the first line</a:t>
            </a:r>
          </a:p>
          <a:p>
            <a:pPr lvl="1"/>
            <a:endParaRPr lang="en-US" sz="1050" dirty="0">
              <a:cs typeface="Courier New" pitchFamily="49" charset="0"/>
            </a:endParaRPr>
          </a:p>
          <a:p>
            <a:pPr lvl="1"/>
            <a:endParaRPr lang="en-US" sz="2400" dirty="0"/>
          </a:p>
          <a:p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2514600"/>
            <a:ext cx="1676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2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function file has the following first </a:t>
            </a:r>
            <a:r>
              <a:rPr lang="en-US" sz="2400" dirty="0" smtClean="0"/>
              <a:t>line: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[o1, o2]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func_name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(i1,i2)</a:t>
            </a:r>
          </a:p>
          <a:p>
            <a:pPr marL="0" indent="0">
              <a:buNone/>
            </a:pP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>
                <a:cs typeface="Courier New" pitchFamily="49" charset="0"/>
              </a:rPr>
              <a:t>The word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dirty="0">
                <a:cs typeface="Courier New" pitchFamily="49" charset="0"/>
              </a:rPr>
              <a:t> must begin the first line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>
                <a:cs typeface="Courier New" pitchFamily="49" charset="0"/>
              </a:rPr>
              <a:t>variable names for the outputs (what the function shares with the world) should be in square braces</a:t>
            </a:r>
          </a:p>
          <a:p>
            <a:pPr lvl="2"/>
            <a:r>
              <a:rPr lang="en-US" sz="2000" dirty="0">
                <a:cs typeface="Courier New" pitchFamily="49" charset="0"/>
              </a:rPr>
              <a:t>They can have any name – it should match their name inside the function</a:t>
            </a:r>
          </a:p>
          <a:p>
            <a:pPr lvl="2"/>
            <a:r>
              <a:rPr lang="en-US" sz="2000" dirty="0">
                <a:cs typeface="Courier New" pitchFamily="49" charset="0"/>
              </a:rPr>
              <a:t>There can be any number of </a:t>
            </a:r>
            <a:r>
              <a:rPr lang="en-US" sz="2000" dirty="0" smtClean="0">
                <a:cs typeface="Courier New" pitchFamily="49" charset="0"/>
              </a:rPr>
              <a:t>outputs</a:t>
            </a:r>
            <a:endParaRPr lang="en-US" sz="2000" dirty="0"/>
          </a:p>
          <a:p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14600" y="2514600"/>
            <a:ext cx="1676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2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function file has the following first </a:t>
            </a:r>
            <a:r>
              <a:rPr lang="en-US" sz="2400" dirty="0" smtClean="0"/>
              <a:t>line: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[o1, o2]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func_name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(i1,i2)</a:t>
            </a:r>
          </a:p>
          <a:p>
            <a:pPr marL="0" indent="0">
              <a:buNone/>
            </a:pP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>
                <a:cs typeface="Courier New" pitchFamily="49" charset="0"/>
              </a:rPr>
              <a:t>The word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dirty="0">
                <a:cs typeface="Courier New" pitchFamily="49" charset="0"/>
              </a:rPr>
              <a:t> must begin the first line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>
                <a:cs typeface="Courier New" pitchFamily="49" charset="0"/>
              </a:rPr>
              <a:t>variable names for the outputs (what the function shares with the world) should be in square braces</a:t>
            </a:r>
          </a:p>
          <a:p>
            <a:pPr lvl="2"/>
            <a:r>
              <a:rPr lang="en-US" sz="2000" dirty="0">
                <a:cs typeface="Courier New" pitchFamily="49" charset="0"/>
              </a:rPr>
              <a:t>They can have any name – it should match their name inside the function</a:t>
            </a:r>
          </a:p>
          <a:p>
            <a:pPr lvl="2"/>
            <a:r>
              <a:rPr lang="en-US" sz="2000" dirty="0">
                <a:cs typeface="Courier New" pitchFamily="49" charset="0"/>
              </a:rPr>
              <a:t>There can be any number of outputs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function name cannot include spaces or characters other than the underscore _</a:t>
            </a:r>
          </a:p>
          <a:p>
            <a:pPr lvl="2"/>
            <a:r>
              <a:rPr lang="en-US" sz="2000" dirty="0"/>
              <a:t>You must name the </a:t>
            </a:r>
            <a:r>
              <a:rPr lang="en-US" sz="2000" b="1" dirty="0"/>
              <a:t>file</a:t>
            </a:r>
            <a:r>
              <a:rPr lang="en-US" sz="2000" dirty="0"/>
              <a:t> with the same name as the </a:t>
            </a:r>
            <a:r>
              <a:rPr lang="en-US" sz="2000" b="1" dirty="0"/>
              <a:t>function</a:t>
            </a:r>
            <a:r>
              <a:rPr lang="en-US" sz="2000" dirty="0"/>
              <a:t> (</a:t>
            </a:r>
            <a:r>
              <a:rPr lang="en-US" sz="2000" dirty="0" err="1"/>
              <a:t>func_name.m</a:t>
            </a:r>
            <a:r>
              <a:rPr lang="en-US" sz="2000" dirty="0"/>
              <a:t>)</a:t>
            </a:r>
          </a:p>
          <a:p>
            <a:pPr lvl="1"/>
            <a:endParaRPr lang="en-US" sz="2400" dirty="0"/>
          </a:p>
          <a:p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800600" y="2590800"/>
            <a:ext cx="2057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7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function file has the following first line: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[o1, o2]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func_name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(i1,i2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000" dirty="0"/>
          </a:p>
          <a:p>
            <a:pPr lvl="1"/>
            <a:r>
              <a:rPr lang="en-US" sz="2400" dirty="0"/>
              <a:t>The variable names for the inputs (the information the function is allowed to see) should be in parenthesis</a:t>
            </a:r>
          </a:p>
          <a:p>
            <a:pPr lvl="2"/>
            <a:r>
              <a:rPr lang="en-US" sz="2000" dirty="0"/>
              <a:t>These are often called </a:t>
            </a:r>
            <a:r>
              <a:rPr lang="en-US" sz="2000" b="1" i="1" u="sng" dirty="0"/>
              <a:t>arguments</a:t>
            </a:r>
            <a:r>
              <a:rPr lang="en-US" sz="2000" dirty="0"/>
              <a:t>, and are </a:t>
            </a:r>
            <a:r>
              <a:rPr lang="en-US" sz="2000" b="1" i="1" u="sng" dirty="0"/>
              <a:t>passed</a:t>
            </a:r>
            <a:r>
              <a:rPr lang="en-US" sz="2000" dirty="0"/>
              <a:t> to the function</a:t>
            </a:r>
          </a:p>
          <a:p>
            <a:pPr lvl="2"/>
            <a:r>
              <a:rPr lang="en-US" sz="2000" dirty="0"/>
              <a:t>They can have any name – </a:t>
            </a:r>
            <a:r>
              <a:rPr lang="en-US" sz="2000" dirty="0">
                <a:cs typeface="Courier New" pitchFamily="49" charset="0"/>
              </a:rPr>
              <a:t>it should match their name inside the function</a:t>
            </a:r>
          </a:p>
          <a:p>
            <a:pPr lvl="2"/>
            <a:r>
              <a:rPr lang="en-US" sz="2000" dirty="0"/>
              <a:t>There can be any number of inputs</a:t>
            </a:r>
          </a:p>
          <a:p>
            <a:pPr lvl="2"/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14968" y="2514600"/>
            <a:ext cx="1295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function file has the following first line: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[o1, o2]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func_name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(i1,i2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000" dirty="0"/>
          </a:p>
          <a:p>
            <a:pPr lvl="1"/>
            <a:r>
              <a:rPr lang="en-US" sz="2400" dirty="0"/>
              <a:t>The variable names for the inputs (the information the function is allowed to see) should be in parenthesis</a:t>
            </a:r>
          </a:p>
          <a:p>
            <a:pPr lvl="2"/>
            <a:r>
              <a:rPr lang="en-US" sz="2000" dirty="0"/>
              <a:t>These are often called </a:t>
            </a:r>
            <a:r>
              <a:rPr lang="en-US" sz="2000" b="1" i="1" u="sng" dirty="0"/>
              <a:t>arguments</a:t>
            </a:r>
            <a:r>
              <a:rPr lang="en-US" sz="2000" dirty="0"/>
              <a:t>, and are </a:t>
            </a:r>
            <a:r>
              <a:rPr lang="en-US" sz="2000" b="1" i="1" u="sng" dirty="0"/>
              <a:t>passed</a:t>
            </a:r>
            <a:r>
              <a:rPr lang="en-US" sz="2000" dirty="0"/>
              <a:t> to the function</a:t>
            </a:r>
          </a:p>
          <a:p>
            <a:pPr lvl="2"/>
            <a:r>
              <a:rPr lang="en-US" sz="2000" dirty="0"/>
              <a:t>They can have any name – </a:t>
            </a:r>
            <a:r>
              <a:rPr lang="en-US" sz="2000" dirty="0">
                <a:cs typeface="Courier New" pitchFamily="49" charset="0"/>
              </a:rPr>
              <a:t>it should match their name inside the function</a:t>
            </a:r>
          </a:p>
          <a:p>
            <a:pPr lvl="2"/>
            <a:r>
              <a:rPr lang="en-US" sz="2000" dirty="0"/>
              <a:t>There can be any number of </a:t>
            </a:r>
            <a:r>
              <a:rPr lang="en-US" sz="2000" dirty="0" smtClean="0"/>
              <a:t>inputs</a:t>
            </a:r>
            <a:endParaRPr lang="en-US" sz="1000" dirty="0"/>
          </a:p>
          <a:p>
            <a:pPr lvl="1"/>
            <a:r>
              <a:rPr lang="en-US" sz="2400" dirty="0"/>
              <a:t>There is an option to generate a function file from the menu… when you do this, the basic structure is generated for you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43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function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Defined in </a:t>
            </a:r>
            <a:r>
              <a:rPr lang="en-US" sz="2400" b="1" dirty="0" smtClean="0"/>
              <a:t>its own file </a:t>
            </a:r>
            <a:r>
              <a:rPr lang="en-US" sz="2400" dirty="0" smtClean="0"/>
              <a:t>called </a:t>
            </a:r>
            <a:r>
              <a:rPr lang="en-US" sz="2400" dirty="0" err="1" smtClean="0"/>
              <a:t>getit.m</a:t>
            </a:r>
            <a:endParaRPr lang="en-US" sz="2400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function [o1,o2,o3]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(i1,i2)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o1 = i1 + i2;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o2 = i1 – i2;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o3 = i1*i2;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2169" y="3124200"/>
            <a:ext cx="3886200" cy="182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code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Note that: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All outputs are assigned values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 computations, we use the input variable names specified in the function heading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07864" y="4963758"/>
            <a:ext cx="1524000" cy="647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 of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0" y="2286000"/>
            <a:ext cx="1524000" cy="647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heading</a:t>
            </a:r>
          </a:p>
        </p:txBody>
      </p:sp>
    </p:spTree>
    <p:extLst>
      <p:ext uri="{BB962C8B-B14F-4D97-AF65-F5344CB8AC3E}">
        <p14:creationId xmlns:p14="http://schemas.microsoft.com/office/powerpoint/2010/main" val="21212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</TotalTime>
  <Words>1408</Words>
  <Application>Microsoft Office PowerPoint</Application>
  <PresentationFormat>On-screen Show (4:3)</PresentationFormat>
  <Paragraphs>254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SY202 - Cyber  Systems Engineering</vt:lpstr>
      <vt:lpstr>What’s a script?</vt:lpstr>
      <vt:lpstr>What’s a function?</vt:lpstr>
      <vt:lpstr>Anatomy of a Function</vt:lpstr>
      <vt:lpstr>Anatomy of a Function</vt:lpstr>
      <vt:lpstr>Anatomy of a Function</vt:lpstr>
      <vt:lpstr>Anatomy of a Function</vt:lpstr>
      <vt:lpstr>Anatomy of a Function</vt:lpstr>
      <vt:lpstr>What does a function look like?</vt:lpstr>
      <vt:lpstr>What does a function “call” look like?</vt:lpstr>
      <vt:lpstr>How?</vt:lpstr>
      <vt:lpstr>Properties of Functions</vt:lpstr>
      <vt:lpstr>Properties of Functions – con’t</vt:lpstr>
      <vt:lpstr>Requirements on Inputs</vt:lpstr>
      <vt:lpstr>Requirements on Outputs</vt:lpstr>
      <vt:lpstr>Example</vt:lpstr>
      <vt:lpstr>Example</vt:lpstr>
      <vt:lpstr>Example</vt:lpstr>
      <vt:lpstr>Why use functions anyway?</vt:lpstr>
      <vt:lpstr>Why use functions anyway?</vt:lpstr>
    </vt:vector>
  </TitlesOfParts>
  <Company>USNA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Capt Shorr</dc:creator>
  <cp:lastModifiedBy>Capt Shorr</cp:lastModifiedBy>
  <cp:revision>101</cp:revision>
  <cp:lastPrinted>2015-01-08T20:34:15Z</cp:lastPrinted>
  <dcterms:created xsi:type="dcterms:W3CDTF">2014-10-17T13:27:34Z</dcterms:created>
  <dcterms:modified xsi:type="dcterms:W3CDTF">2015-01-13T19:51:52Z</dcterms:modified>
</cp:coreProperties>
</file>