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79" r:id="rId4"/>
    <p:sldId id="280" r:id="rId5"/>
    <p:sldId id="258" r:id="rId6"/>
    <p:sldId id="259" r:id="rId7"/>
    <p:sldId id="260" r:id="rId8"/>
    <p:sldId id="282" r:id="rId9"/>
    <p:sldId id="285" r:id="rId10"/>
    <p:sldId id="293" r:id="rId11"/>
    <p:sldId id="294" r:id="rId12"/>
    <p:sldId id="295" r:id="rId13"/>
    <p:sldId id="296" r:id="rId14"/>
    <p:sldId id="286" r:id="rId15"/>
    <p:sldId id="287" r:id="rId16"/>
    <p:sldId id="288" r:id="rId17"/>
    <p:sldId id="289" r:id="rId18"/>
    <p:sldId id="261" r:id="rId19"/>
    <p:sldId id="262" r:id="rId20"/>
    <p:sldId id="263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E1B-B875-40A3-B7A2-AEDF068F1D9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6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E1B-B875-40A3-B7A2-AEDF068F1D9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8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E1B-B875-40A3-B7A2-AEDF068F1D9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9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E1B-B875-40A3-B7A2-AEDF068F1D9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0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E1B-B875-40A3-B7A2-AEDF068F1D9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E1B-B875-40A3-B7A2-AEDF068F1D9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3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E1B-B875-40A3-B7A2-AEDF068F1D9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5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E1B-B875-40A3-B7A2-AEDF068F1D9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9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E1B-B875-40A3-B7A2-AEDF068F1D9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9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E1B-B875-40A3-B7A2-AEDF068F1D9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6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E1B-B875-40A3-B7A2-AEDF068F1D9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3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3E1B-B875-40A3-B7A2-AEDF068F1D9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3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xtoolbox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Email Investigations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0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Investigating email crimes and violations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b="1" dirty="0">
                <a:solidFill>
                  <a:prstClr val="black"/>
                </a:solidFill>
              </a:rPr>
              <a:t>Electronic Communications Privacy Act (ECPA) </a:t>
            </a:r>
            <a:r>
              <a:rPr lang="en-US" sz="3200" dirty="0">
                <a:solidFill>
                  <a:prstClr val="black"/>
                </a:solidFill>
              </a:rPr>
              <a:t>and the </a:t>
            </a:r>
            <a:r>
              <a:rPr lang="en-US" sz="3200" b="1" dirty="0">
                <a:solidFill>
                  <a:prstClr val="black"/>
                </a:solidFill>
              </a:rPr>
              <a:t>Stored Communications Act (SCA) </a:t>
            </a:r>
            <a:r>
              <a:rPr lang="en-US" sz="3200" dirty="0">
                <a:solidFill>
                  <a:prstClr val="black"/>
                </a:solidFill>
              </a:rPr>
              <a:t>apply to e-mail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en-US" sz="3200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en-US" sz="3200" dirty="0" smtClean="0">
                <a:solidFill>
                  <a:prstClr val="black"/>
                </a:solidFill>
              </a:rPr>
              <a:t>What are these acts about?</a:t>
            </a:r>
          </a:p>
          <a:p>
            <a:pPr marL="457200" lvl="1" indent="0">
              <a:buNone/>
            </a:pPr>
            <a:endParaRPr lang="en-US" altLang="en-US" sz="32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en-US" sz="3200" dirty="0" smtClean="0">
                <a:solidFill>
                  <a:prstClr val="black"/>
                </a:solidFill>
              </a:rPr>
              <a:t>How would you approach email investigations?</a:t>
            </a:r>
            <a:endParaRPr lang="en-US" altLang="en-US" sz="32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7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investigations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servers</a:t>
            </a:r>
          </a:p>
          <a:p>
            <a:r>
              <a:rPr lang="en-US" dirty="0" smtClean="0"/>
              <a:t>View email headers</a:t>
            </a:r>
          </a:p>
          <a:p>
            <a:r>
              <a:rPr lang="en-US" dirty="0" smtClean="0"/>
              <a:t>Trace email – where is the email originating from?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3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3F9DEAD8-AF10-014A-A438-AEC5FCA37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319383"/>
            <a:ext cx="10701867" cy="47089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E-mail </a:t>
            </a:r>
            <a:r>
              <a:rPr lang="en-US" altLang="en-US" dirty="0" smtClean="0"/>
              <a:t>Servers</a:t>
            </a:r>
            <a:endParaRPr lang="en-US" altLang="en-US" dirty="0"/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EE4C3E33-5255-ED4B-93F8-7AC6849E24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E-mail logs generally identify the following:</a:t>
            </a:r>
          </a:p>
          <a:p>
            <a:pPr lvl="1" eaLnBrk="1" hangingPunct="1"/>
            <a:r>
              <a:rPr lang="en-US" altLang="en-US"/>
              <a:t>E-mail messages an account received</a:t>
            </a:r>
          </a:p>
          <a:p>
            <a:pPr lvl="1" eaLnBrk="1" hangingPunct="1"/>
            <a:r>
              <a:rPr lang="en-US" altLang="en-US"/>
              <a:t>Sending IP address</a:t>
            </a:r>
          </a:p>
          <a:p>
            <a:pPr lvl="1" eaLnBrk="1" hangingPunct="1"/>
            <a:r>
              <a:rPr lang="en-US" altLang="en-US"/>
              <a:t>Receiving and reading date and time</a:t>
            </a:r>
          </a:p>
          <a:p>
            <a:pPr lvl="1" eaLnBrk="1" hangingPunct="1"/>
            <a:r>
              <a:rPr lang="en-US" altLang="en-US"/>
              <a:t>E-mail content</a:t>
            </a:r>
          </a:p>
          <a:p>
            <a:pPr lvl="1" eaLnBrk="1" hangingPunct="1"/>
            <a:r>
              <a:rPr lang="en-US" altLang="en-US"/>
              <a:t>System-specific information</a:t>
            </a:r>
          </a:p>
          <a:p>
            <a:pPr eaLnBrk="1" hangingPunct="1"/>
            <a:r>
              <a:rPr lang="en-US" altLang="en-US"/>
              <a:t>Contact suspect’s network e-mail administrator as soon as possible</a:t>
            </a:r>
          </a:p>
          <a:p>
            <a:pPr eaLnBrk="1" hangingPunct="1"/>
            <a:r>
              <a:rPr lang="en-US" altLang="en-US"/>
              <a:t>Servers can recover deleted e-mails</a:t>
            </a:r>
          </a:p>
          <a:p>
            <a:pPr lvl="1" eaLnBrk="1" hangingPunct="1"/>
            <a:r>
              <a:rPr lang="en-US" altLang="en-US"/>
              <a:t>Similar to deletion of files on a hard drive</a:t>
            </a:r>
          </a:p>
        </p:txBody>
      </p:sp>
    </p:spTree>
    <p:extLst>
      <p:ext uri="{BB962C8B-B14F-4D97-AF65-F5344CB8AC3E}">
        <p14:creationId xmlns:p14="http://schemas.microsoft.com/office/powerpoint/2010/main" val="11521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60A6E88E-073F-E349-9888-183763643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319383"/>
            <a:ext cx="10701867" cy="47089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Using Network E-mail </a:t>
            </a:r>
            <a:r>
              <a:rPr lang="en-US" altLang="en-US" dirty="0" smtClean="0"/>
              <a:t>Logs</a:t>
            </a:r>
            <a:endParaRPr lang="en-US" altLang="en-US" dirty="0"/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476ED6B7-14A0-1D41-B093-9DC6DE09FB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Router logs</a:t>
            </a:r>
          </a:p>
          <a:p>
            <a:pPr lvl="1" eaLnBrk="1" hangingPunct="1"/>
            <a:r>
              <a:rPr lang="en-US" altLang="en-US"/>
              <a:t>Record all incoming and outgoing traffic</a:t>
            </a:r>
          </a:p>
          <a:p>
            <a:pPr lvl="1" eaLnBrk="1" hangingPunct="1"/>
            <a:r>
              <a:rPr lang="en-US" altLang="en-US"/>
              <a:t>Have rules to allow or disallow traffic</a:t>
            </a:r>
          </a:p>
          <a:p>
            <a:pPr lvl="1" eaLnBrk="1" hangingPunct="1"/>
            <a:r>
              <a:rPr lang="en-US" altLang="en-US"/>
              <a:t>You can resolve the path a transmitted e-mail has taken</a:t>
            </a:r>
          </a:p>
          <a:p>
            <a:pPr eaLnBrk="1" hangingPunct="1"/>
            <a:r>
              <a:rPr lang="en-US" altLang="en-US"/>
              <a:t>Firewall logs</a:t>
            </a:r>
          </a:p>
          <a:p>
            <a:pPr lvl="1" eaLnBrk="1" hangingPunct="1"/>
            <a:r>
              <a:rPr lang="en-US" altLang="en-US"/>
              <a:t>Filter e-mail traffic</a:t>
            </a:r>
          </a:p>
          <a:p>
            <a:pPr lvl="1" eaLnBrk="1" hangingPunct="1"/>
            <a:r>
              <a:rPr lang="en-US" altLang="en-US"/>
              <a:t>Verify whether the e-mail passed through</a:t>
            </a:r>
          </a:p>
          <a:p>
            <a:pPr eaLnBrk="1" hangingPunct="1"/>
            <a:r>
              <a:rPr lang="en-US" altLang="en-US"/>
              <a:t>You can use any text editor or specialized tools</a:t>
            </a:r>
          </a:p>
        </p:txBody>
      </p:sp>
    </p:spTree>
    <p:extLst>
      <p:ext uri="{BB962C8B-B14F-4D97-AF65-F5344CB8AC3E}">
        <p14:creationId xmlns:p14="http://schemas.microsoft.com/office/powerpoint/2010/main" val="335594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8736E584-8825-4246-8F1E-B83BE065C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319383"/>
            <a:ext cx="10701867" cy="47089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Viewing E-mail </a:t>
            </a:r>
            <a:r>
              <a:rPr lang="en-US" altLang="en-US" dirty="0" smtClean="0"/>
              <a:t>Headers</a:t>
            </a:r>
            <a:endParaRPr lang="en-US" altLang="en-US" dirty="0"/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E8AC95DF-2E49-8447-8222-5280FC1B6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Investigators should learn how to find e-mail headers</a:t>
            </a:r>
          </a:p>
          <a:p>
            <a:pPr lvl="1" eaLnBrk="1" hangingPunct="1"/>
            <a:r>
              <a:rPr lang="en-US" altLang="en-US"/>
              <a:t>GUI clients</a:t>
            </a:r>
          </a:p>
          <a:p>
            <a:pPr lvl="1" eaLnBrk="1" hangingPunct="1"/>
            <a:r>
              <a:rPr lang="en-US" altLang="en-US"/>
              <a:t>Web-based clients</a:t>
            </a:r>
          </a:p>
          <a:p>
            <a:pPr eaLnBrk="1" hangingPunct="1"/>
            <a:r>
              <a:rPr lang="en-US" altLang="en-US"/>
              <a:t>After you open e-mail headers, copy and paste them into a text document</a:t>
            </a:r>
          </a:p>
          <a:p>
            <a:pPr lvl="1" eaLnBrk="1" hangingPunct="1"/>
            <a:r>
              <a:rPr lang="en-US" altLang="en-US"/>
              <a:t>So that you can read them with a text editor</a:t>
            </a:r>
          </a:p>
          <a:p>
            <a:pPr eaLnBrk="1" hangingPunct="1"/>
            <a:r>
              <a:rPr lang="en-US" altLang="en-US"/>
              <a:t>Become familiar with as many e-mail programs as possible</a:t>
            </a:r>
          </a:p>
          <a:p>
            <a:pPr lvl="1" eaLnBrk="1" hangingPunct="1"/>
            <a:r>
              <a:rPr lang="en-US" altLang="en-US"/>
              <a:t>Often more than one e-mail program is installed</a:t>
            </a:r>
          </a:p>
        </p:txBody>
      </p:sp>
    </p:spTree>
    <p:extLst>
      <p:ext uri="{BB962C8B-B14F-4D97-AF65-F5344CB8AC3E}">
        <p14:creationId xmlns:p14="http://schemas.microsoft.com/office/powerpoint/2010/main" val="3580628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8EFF4F25-52BF-EC48-A884-95A5308D0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319383"/>
            <a:ext cx="10701867" cy="47089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Viewing E-mail </a:t>
            </a:r>
            <a:r>
              <a:rPr lang="en-US" altLang="en-US" dirty="0" smtClean="0"/>
              <a:t>Headers</a:t>
            </a:r>
            <a:endParaRPr lang="en-US" altLang="en-US" dirty="0"/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19C8C371-706A-3F49-8A2F-0F6081B1F7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6833" y="1538289"/>
            <a:ext cx="11220451" cy="512768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Gmail</a:t>
            </a:r>
          </a:p>
          <a:p>
            <a:pPr lvl="1" eaLnBrk="1" hangingPunct="1"/>
            <a:r>
              <a:rPr lang="en-US" altLang="en-US" sz="2800" dirty="0"/>
              <a:t>Click the </a:t>
            </a:r>
            <a:r>
              <a:rPr lang="en-US" altLang="en-US" sz="2800" dirty="0" smtClean="0"/>
              <a:t>three dots </a:t>
            </a:r>
            <a:r>
              <a:rPr lang="en-US" altLang="en-US" sz="2800" dirty="0"/>
              <a:t>next to the Reply circular arrow, and click </a:t>
            </a:r>
            <a:r>
              <a:rPr lang="en-US" altLang="en-US" sz="2800" b="1" dirty="0"/>
              <a:t>Show original</a:t>
            </a:r>
            <a:endParaRPr lang="en-US" altLang="en-US" sz="2800" dirty="0"/>
          </a:p>
          <a:p>
            <a:pPr lvl="1" eaLnBrk="1" hangingPunct="1"/>
            <a:r>
              <a:rPr lang="en-US" altLang="en-US" sz="2800" dirty="0" smtClean="0"/>
              <a:t>Copy to clipboard</a:t>
            </a:r>
            <a:r>
              <a:rPr lang="en-US" altLang="en-US" sz="2800" dirty="0"/>
              <a:t>	</a:t>
            </a:r>
            <a:endParaRPr lang="en-US" altLang="en-US" sz="2800" b="1" dirty="0"/>
          </a:p>
          <a:p>
            <a:pPr eaLnBrk="1" hangingPunct="1"/>
            <a:r>
              <a:rPr lang="en-US" altLang="en-US" dirty="0"/>
              <a:t>Yahoo</a:t>
            </a:r>
          </a:p>
          <a:p>
            <a:pPr lvl="1" eaLnBrk="1" hangingPunct="1"/>
            <a:r>
              <a:rPr lang="en-US" altLang="en-US" sz="2800" dirty="0"/>
              <a:t>Click </a:t>
            </a:r>
            <a:r>
              <a:rPr lang="en-US" altLang="en-US" sz="2800" b="1" dirty="0"/>
              <a:t>Inbox</a:t>
            </a:r>
            <a:r>
              <a:rPr lang="en-US" altLang="en-US" sz="2800" dirty="0"/>
              <a:t> to view a list of messages</a:t>
            </a:r>
          </a:p>
          <a:p>
            <a:pPr lvl="1" eaLnBrk="1" hangingPunct="1"/>
            <a:r>
              <a:rPr lang="en-US" altLang="en-US" sz="2800" dirty="0"/>
              <a:t>Above the message window, click </a:t>
            </a:r>
            <a:r>
              <a:rPr lang="en-US" altLang="en-US" sz="2800" b="1" dirty="0"/>
              <a:t>More </a:t>
            </a:r>
            <a:r>
              <a:rPr lang="en-US" altLang="en-US" sz="2800" dirty="0"/>
              <a:t>and click </a:t>
            </a:r>
            <a:r>
              <a:rPr lang="en-US" altLang="en-US" sz="2800" b="1" dirty="0"/>
              <a:t>View Raw Message</a:t>
            </a:r>
          </a:p>
          <a:p>
            <a:pPr lvl="1" eaLnBrk="1" hangingPunct="1"/>
            <a:r>
              <a:rPr lang="en-US" altLang="en-US" sz="2800" dirty="0"/>
              <a:t>Copy and paste headers to a text file</a:t>
            </a:r>
          </a:p>
        </p:txBody>
      </p:sp>
    </p:spTree>
    <p:extLst>
      <p:ext uri="{BB962C8B-B14F-4D97-AF65-F5344CB8AC3E}">
        <p14:creationId xmlns:p14="http://schemas.microsoft.com/office/powerpoint/2010/main" val="393084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1CDC98D5-C727-5249-B733-FB174A185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319383"/>
            <a:ext cx="10701867" cy="47089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Examining E-mail </a:t>
            </a:r>
            <a:r>
              <a:rPr lang="en-US" altLang="en-US" dirty="0" smtClean="0"/>
              <a:t>Headers</a:t>
            </a:r>
            <a:endParaRPr lang="en-US" altLang="en-US" dirty="0"/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2085552C-3C71-CD45-BCBF-8CAD903355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6833" y="1538288"/>
            <a:ext cx="11220451" cy="388410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Headers contain useful information</a:t>
            </a:r>
          </a:p>
          <a:p>
            <a:pPr lvl="1" eaLnBrk="1" hangingPunct="1"/>
            <a:r>
              <a:rPr lang="en-US" altLang="en-US" dirty="0"/>
              <a:t>The main piece of information you’re looking for is the originating e-mail’s IP address</a:t>
            </a:r>
          </a:p>
          <a:p>
            <a:pPr lvl="1" eaLnBrk="1" hangingPunct="1"/>
            <a:r>
              <a:rPr lang="en-US" altLang="en-US" dirty="0"/>
              <a:t>Date and time the message was sent</a:t>
            </a:r>
          </a:p>
          <a:p>
            <a:pPr lvl="1" eaLnBrk="1" hangingPunct="1"/>
            <a:r>
              <a:rPr lang="en-US" altLang="en-US" dirty="0"/>
              <a:t>Filenames of any attachments</a:t>
            </a:r>
          </a:p>
          <a:p>
            <a:pPr lvl="1" eaLnBrk="1" hangingPunct="1"/>
            <a:r>
              <a:rPr lang="en-US" altLang="en-US" dirty="0"/>
              <a:t>Unique message number (if supplied)</a:t>
            </a:r>
          </a:p>
        </p:txBody>
      </p:sp>
    </p:spTree>
    <p:extLst>
      <p:ext uri="{BB962C8B-B14F-4D97-AF65-F5344CB8AC3E}">
        <p14:creationId xmlns:p14="http://schemas.microsoft.com/office/powerpoint/2010/main" val="138611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0DDCEA3D-E08F-B14B-ACE6-AB8D41893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an E-mail Message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8FB94CA-9D35-7B40-A8F8-64C051C40B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Determining message origin is referred to as “tracing”</a:t>
            </a:r>
          </a:p>
          <a:p>
            <a:pPr eaLnBrk="1" hangingPunct="1"/>
            <a:r>
              <a:rPr lang="en-US" altLang="en-US"/>
              <a:t>Contact the administrator responsible for the sending server</a:t>
            </a:r>
          </a:p>
          <a:p>
            <a:pPr eaLnBrk="1" hangingPunct="1"/>
            <a:r>
              <a:rPr lang="en-US" altLang="en-US"/>
              <a:t>Use a registry site to find point of contact:</a:t>
            </a:r>
          </a:p>
          <a:p>
            <a:pPr lvl="1" eaLnBrk="1" hangingPunct="1"/>
            <a:r>
              <a:rPr lang="en-US" altLang="en-US"/>
              <a:t>www.arin.net</a:t>
            </a:r>
          </a:p>
          <a:p>
            <a:pPr lvl="1" eaLnBrk="1" hangingPunct="1"/>
            <a:r>
              <a:rPr lang="en-US" altLang="en-US"/>
              <a:t>www.internic.com</a:t>
            </a:r>
          </a:p>
          <a:p>
            <a:pPr lvl="1" eaLnBrk="1" hangingPunct="1"/>
            <a:r>
              <a:rPr lang="en-US" altLang="en-US"/>
              <a:t>www.google.com</a:t>
            </a:r>
          </a:p>
          <a:p>
            <a:pPr eaLnBrk="1" hangingPunct="1"/>
            <a:r>
              <a:rPr lang="en-US" altLang="en-US"/>
              <a:t>Verify your findings by checking network e-mail logs against e-mail addresses</a:t>
            </a:r>
          </a:p>
        </p:txBody>
      </p:sp>
    </p:spTree>
    <p:extLst>
      <p:ext uri="{BB962C8B-B14F-4D97-AF65-F5344CB8AC3E}">
        <p14:creationId xmlns:p14="http://schemas.microsoft.com/office/powerpoint/2010/main" val="37963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examine email headers for 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95" y="1950316"/>
            <a:ext cx="10515600" cy="4351338"/>
          </a:xfrm>
        </p:spPr>
        <p:txBody>
          <a:bodyPr/>
          <a:lstStyle/>
          <a:p>
            <a:r>
              <a:rPr lang="en-US" dirty="0"/>
              <a:t>Each email client has a different way of displaying the email headers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Sample </a:t>
            </a:r>
            <a:r>
              <a:rPr lang="en-US" dirty="0"/>
              <a:t>email was sent from </a:t>
            </a:r>
            <a:r>
              <a:rPr lang="en-US" b="1" dirty="0"/>
              <a:t>myspamhouse@aol.com</a:t>
            </a:r>
            <a:r>
              <a:rPr lang="en-US" dirty="0"/>
              <a:t> to </a:t>
            </a:r>
            <a:r>
              <a:rPr lang="en-US" dirty="0" smtClean="0"/>
              <a:t>an </a:t>
            </a:r>
            <a:r>
              <a:rPr lang="en-US" dirty="0"/>
              <a:t>email account at </a:t>
            </a:r>
            <a:r>
              <a:rPr lang="en-US" b="1" dirty="0"/>
              <a:t>Dr.Chaos@drchaos.com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3474719"/>
            <a:ext cx="7074131" cy="33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40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ask when examining a header?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it likely to be a correct server?</a:t>
            </a:r>
            <a:endParaRPr lang="en-US" dirty="0"/>
          </a:p>
          <a:p>
            <a:r>
              <a:rPr lang="en-US" dirty="0" smtClean="0"/>
              <a:t>Check the authenticity of the mail </a:t>
            </a:r>
            <a:r>
              <a:rPr lang="en-US" dirty="0" smtClean="0"/>
              <a:t>server: ping the server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nslookup</a:t>
            </a:r>
            <a:r>
              <a:rPr lang="en-US" dirty="0">
                <a:solidFill>
                  <a:srgbClr val="FF0000"/>
                </a:solidFill>
              </a:rPr>
              <a:t>,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Ping</a:t>
            </a:r>
            <a:r>
              <a:rPr lang="en-US" dirty="0">
                <a:solidFill>
                  <a:srgbClr val="FF0000"/>
                </a:solidFill>
              </a:rPr>
              <a:t>, or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Use </a:t>
            </a:r>
            <a:r>
              <a:rPr lang="en-US" dirty="0" smtClean="0">
                <a:solidFill>
                  <a:srgbClr val="FF0000"/>
                </a:solidFill>
              </a:rPr>
              <a:t>iplocation.com to check the location of the </a:t>
            </a:r>
            <a:r>
              <a:rPr lang="en-US" dirty="0" smtClean="0">
                <a:solidFill>
                  <a:srgbClr val="FF0000"/>
                </a:solidFill>
              </a:rPr>
              <a:t>server (for both servers)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Check if the </a:t>
            </a:r>
            <a:r>
              <a:rPr lang="en-US" dirty="0" smtClean="0"/>
              <a:t>servers </a:t>
            </a:r>
            <a:r>
              <a:rPr lang="en-US" dirty="0" smtClean="0"/>
              <a:t>has the capability of sending email – if it does what port does it need to communicate through</a:t>
            </a:r>
            <a:r>
              <a:rPr lang="en-US" dirty="0" smtClean="0"/>
              <a:t>? (SMTP port)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May want to connect to that port from your computer. What tool would you use? However what would you see as the problem?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12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Friday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work on our projects. </a:t>
            </a:r>
          </a:p>
          <a:p>
            <a:r>
              <a:rPr lang="en-US" dirty="0" smtClean="0"/>
              <a:t>I will be in Leahy 103 – please bring questions and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97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IP maybe logged into the remote server.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server may be malicious, waiting to send us an attack if we attempt to connect to </a:t>
            </a:r>
            <a:r>
              <a:rPr lang="en-US" dirty="0" smtClean="0"/>
              <a:t>it?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oneypot </a:t>
            </a:r>
            <a:r>
              <a:rPr lang="en-US" dirty="0"/>
              <a:t>waiting for our </a:t>
            </a:r>
            <a:r>
              <a:rPr lang="en-US" dirty="0" smtClean="0"/>
              <a:t>connection?</a:t>
            </a:r>
          </a:p>
          <a:p>
            <a:r>
              <a:rPr lang="en-US" dirty="0" smtClean="0"/>
              <a:t> Use website </a:t>
            </a:r>
            <a:r>
              <a:rPr lang="en-US" dirty="0">
                <a:hlinkClick r:id="rId2"/>
              </a:rPr>
              <a:t>https://mxtoolbox.com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to check if it can connect to the server:</a:t>
            </a:r>
          </a:p>
          <a:p>
            <a:pPr lvl="1"/>
            <a:r>
              <a:rPr lang="en-US" dirty="0" smtClean="0"/>
              <a:t>Use as a proxy – a computer/software that acts as a gateway between </a:t>
            </a:r>
            <a:r>
              <a:rPr lang="en-US" dirty="0"/>
              <a:t>an endpoint </a:t>
            </a:r>
            <a:r>
              <a:rPr lang="en-US" dirty="0" smtClean="0"/>
              <a:t>device.</a:t>
            </a:r>
          </a:p>
          <a:p>
            <a:pPr lvl="1"/>
            <a:r>
              <a:rPr lang="en-US" dirty="0" smtClean="0"/>
              <a:t>Is server responding </a:t>
            </a:r>
            <a:r>
              <a:rPr lang="en-US" dirty="0"/>
              <a:t>to SMTP requests.</a:t>
            </a:r>
          </a:p>
        </p:txBody>
      </p:sp>
    </p:spTree>
    <p:extLst>
      <p:ext uri="{BB962C8B-B14F-4D97-AF65-F5344CB8AC3E}">
        <p14:creationId xmlns:p14="http://schemas.microsoft.com/office/powerpoint/2010/main" val="153464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Memorable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employee was accused of sending harassing emails to another employee</a:t>
            </a:r>
            <a:r>
              <a:rPr lang="en-US" dirty="0" smtClean="0"/>
              <a:t>.</a:t>
            </a:r>
          </a:p>
          <a:p>
            <a:r>
              <a:rPr lang="en-US" dirty="0"/>
              <a:t>I was expecting to find a simple chain from an internal email </a:t>
            </a:r>
            <a:r>
              <a:rPr lang="en-US" dirty="0" smtClean="0"/>
              <a:t>server.</a:t>
            </a:r>
          </a:p>
          <a:p>
            <a:r>
              <a:rPr lang="en-US" dirty="0" smtClean="0"/>
              <a:t>Multiple </a:t>
            </a:r>
            <a:r>
              <a:rPr lang="en-US" dirty="0"/>
              <a:t>received lines in the email header that appeared from web-based email </a:t>
            </a:r>
            <a:r>
              <a:rPr lang="en-US" dirty="0" smtClean="0"/>
              <a:t>clients.</a:t>
            </a:r>
          </a:p>
          <a:p>
            <a:r>
              <a:rPr lang="en-US" dirty="0"/>
              <a:t>T</a:t>
            </a:r>
            <a:r>
              <a:rPr lang="en-US" dirty="0" smtClean="0"/>
              <a:t>urned </a:t>
            </a:r>
            <a:r>
              <a:rPr lang="en-US" dirty="0"/>
              <a:t>out the employee was innocent, and the emails were being spoofed externally.</a:t>
            </a:r>
          </a:p>
        </p:txBody>
      </p:sp>
    </p:spTree>
    <p:extLst>
      <p:ext uri="{BB962C8B-B14F-4D97-AF65-F5344CB8AC3E}">
        <p14:creationId xmlns:p14="http://schemas.microsoft.com/office/powerpoint/2010/main" val="1376675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investigations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likely you will encounter email during an investigation and be asked to validate where it came from</a:t>
            </a:r>
            <a:r>
              <a:rPr lang="en-US" dirty="0" smtClean="0"/>
              <a:t>.</a:t>
            </a:r>
          </a:p>
          <a:p>
            <a:r>
              <a:rPr lang="en-US" dirty="0"/>
              <a:t>Practice investigating spam and trusted email to see the difference between how they look via their email headers</a:t>
            </a:r>
          </a:p>
        </p:txBody>
      </p:sp>
    </p:spTree>
    <p:extLst>
      <p:ext uri="{BB962C8B-B14F-4D97-AF65-F5344CB8AC3E}">
        <p14:creationId xmlns:p14="http://schemas.microsoft.com/office/powerpoint/2010/main" val="1166514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one: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of the easiest ways to spoof emails is to simply use a mass mailer server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Hundreds of them are available out there, and a quick Google search can reveal how to do that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Method two: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an open SMTP </a:t>
            </a:r>
            <a:r>
              <a:rPr lang="en-US" dirty="0" err="1" smtClean="0"/>
              <a:t>server</a:t>
            </a:r>
            <a:r>
              <a:rPr lang="en-US" dirty="0" err="1" smtClean="0">
                <a:sym typeface="Wingdings" panose="05000000000000000000" pitchFamily="2" charset="2"/>
              </a:rPr>
              <a:t></a:t>
            </a:r>
            <a:r>
              <a:rPr lang="en-US" dirty="0" err="1" smtClean="0"/>
              <a:t>telnet</a:t>
            </a:r>
            <a:r>
              <a:rPr lang="en-US" dirty="0" smtClean="0"/>
              <a:t> </a:t>
            </a:r>
            <a:r>
              <a:rPr lang="en-US" dirty="0"/>
              <a:t>from a TOR or VPN client into an SMTP relay by specifying Telnet on port </a:t>
            </a:r>
            <a:r>
              <a:rPr lang="en-US" dirty="0" smtClean="0"/>
              <a:t>25, and  </a:t>
            </a:r>
            <a:r>
              <a:rPr lang="en-US" dirty="0"/>
              <a:t>manually enter SMTP commands such as MAIL </a:t>
            </a:r>
            <a:r>
              <a:rPr lang="en-US" dirty="0" err="1"/>
              <a:t>FROM:emailaddress@domain</a:t>
            </a:r>
            <a:r>
              <a:rPr lang="en-US" dirty="0"/>
              <a:t> as well as RCPT </a:t>
            </a:r>
            <a:r>
              <a:rPr lang="en-US" dirty="0" err="1" smtClean="0"/>
              <a:t>TO:recipient@domain.com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be careful</a:t>
            </a:r>
          </a:p>
          <a:p>
            <a:r>
              <a:rPr lang="en-US" dirty="0"/>
              <a:t>R</a:t>
            </a:r>
            <a:r>
              <a:rPr lang="en-US" dirty="0" smtClean="0"/>
              <a:t>esearchers </a:t>
            </a:r>
            <a:r>
              <a:rPr lang="en-US" dirty="0"/>
              <a:t>and spammers is </a:t>
            </a:r>
            <a:r>
              <a:rPr lang="en-US" dirty="0" err="1" smtClean="0"/>
              <a:t>SimpleEmailSpoofer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92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C3ABFA93-12E1-A84F-ACDB-D80A0545B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50BC09BD-8173-1E49-B6DA-A2A14B3200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6833" y="1538288"/>
            <a:ext cx="11220451" cy="45424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Hoe does email work?</a:t>
            </a:r>
          </a:p>
          <a:p>
            <a:pPr eaLnBrk="1" hangingPunct="1"/>
            <a:r>
              <a:rPr lang="en-US" altLang="en-US" sz="3200" dirty="0" smtClean="0"/>
              <a:t>Explain </a:t>
            </a:r>
            <a:r>
              <a:rPr lang="en-US" altLang="en-US" sz="3200" dirty="0"/>
              <a:t>the role of e-mail in investigations</a:t>
            </a:r>
          </a:p>
          <a:p>
            <a:pPr eaLnBrk="1" hangingPunct="1"/>
            <a:r>
              <a:rPr lang="en-US" altLang="en-US" sz="3200" dirty="0"/>
              <a:t>Describe client and server roles in e-mail</a:t>
            </a:r>
          </a:p>
          <a:p>
            <a:pPr eaLnBrk="1" hangingPunct="1"/>
            <a:r>
              <a:rPr lang="en-US" altLang="en-US" sz="3200" dirty="0"/>
              <a:t>Describe tasks in investigating e-mail crimes and violations</a:t>
            </a:r>
          </a:p>
          <a:p>
            <a:pPr eaLnBrk="1" hangingPunct="1"/>
            <a:r>
              <a:rPr lang="en-US" altLang="en-US" sz="3200" dirty="0" smtClean="0"/>
              <a:t>Describe </a:t>
            </a:r>
            <a:r>
              <a:rPr lang="en-US" altLang="en-US" sz="3200" dirty="0"/>
              <a:t>some specialized e-mail forensics </a:t>
            </a:r>
            <a:r>
              <a:rPr lang="en-US" altLang="en-US" sz="3200" dirty="0" smtClean="0"/>
              <a:t>tools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1410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email work?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616" y="2064169"/>
            <a:ext cx="50768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9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investigations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composes an email through </a:t>
            </a:r>
            <a:r>
              <a:rPr lang="en-US" dirty="0"/>
              <a:t>M</a:t>
            </a:r>
            <a:r>
              <a:rPr lang="en-US" dirty="0" smtClean="0"/>
              <a:t>ail </a:t>
            </a:r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A</a:t>
            </a:r>
            <a:r>
              <a:rPr lang="en-US" dirty="0" smtClean="0"/>
              <a:t>gent(MUA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Public:</a:t>
            </a:r>
          </a:p>
          <a:p>
            <a:pPr lvl="1"/>
            <a:r>
              <a:rPr lang="en-US" dirty="0"/>
              <a:t>Gmail, Outlook, Yahoo! </a:t>
            </a:r>
            <a:r>
              <a:rPr lang="en-US" dirty="0" smtClean="0"/>
              <a:t>Mail</a:t>
            </a:r>
          </a:p>
          <a:p>
            <a:r>
              <a:rPr lang="en-US" dirty="0" smtClean="0"/>
              <a:t>Corporate world</a:t>
            </a:r>
          </a:p>
          <a:p>
            <a:pPr lvl="1"/>
            <a:r>
              <a:rPr lang="en-US" dirty="0"/>
              <a:t>Microsoft Outlook, Mac Mail, Mozilla Thunderbird, IBM’s Lotus </a:t>
            </a:r>
            <a:r>
              <a:rPr lang="en-US" dirty="0" smtClean="0"/>
              <a:t>Notes</a:t>
            </a:r>
          </a:p>
          <a:p>
            <a:r>
              <a:rPr lang="en-US" dirty="0" smtClean="0"/>
              <a:t> The </a:t>
            </a:r>
            <a:r>
              <a:rPr lang="en-US" dirty="0" smtClean="0"/>
              <a:t>email is sent </a:t>
            </a:r>
            <a:r>
              <a:rPr lang="en-US" dirty="0"/>
              <a:t>to a mail transfer agent (MTA</a:t>
            </a:r>
            <a:r>
              <a:rPr lang="en-US" dirty="0" smtClean="0"/>
              <a:t>) (email server) – MS Exchange.</a:t>
            </a:r>
          </a:p>
          <a:p>
            <a:r>
              <a:rPr lang="en-US" dirty="0"/>
              <a:t>The MTA routes mail into local mailboxes or forwards to the Internet if no local mailboxes exist.</a:t>
            </a:r>
          </a:p>
        </p:txBody>
      </p:sp>
    </p:spTree>
    <p:extLst>
      <p:ext uri="{BB962C8B-B14F-4D97-AF65-F5344CB8AC3E}">
        <p14:creationId xmlns:p14="http://schemas.microsoft.com/office/powerpoint/2010/main" val="287693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 </a:t>
            </a:r>
            <a:r>
              <a:rPr lang="en-US" dirty="0">
                <a:solidFill>
                  <a:srgbClr val="FF0000"/>
                </a:solidFill>
              </a:rPr>
              <a:t>local mailbox </a:t>
            </a:r>
            <a:r>
              <a:rPr lang="en-US" dirty="0"/>
              <a:t>does not exist, the MTA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Domain </a:t>
            </a:r>
            <a:r>
              <a:rPr lang="en-US" dirty="0"/>
              <a:t>Name System (DNS) to determine where to send the email based on the recipient’s top-level domain (TLD</a:t>
            </a:r>
            <a:r>
              <a:rPr lang="en-US" dirty="0" smtClean="0"/>
              <a:t>).</a:t>
            </a:r>
          </a:p>
          <a:p>
            <a:r>
              <a:rPr lang="en-US" dirty="0"/>
              <a:t>The DNS system queries the recipient’s domain to see if a Mail Exchange (MX) record </a:t>
            </a:r>
            <a:r>
              <a:rPr lang="en-US" dirty="0" smtClean="0"/>
              <a:t>exists</a:t>
            </a:r>
          </a:p>
          <a:p>
            <a:r>
              <a:rPr lang="en-US" dirty="0"/>
              <a:t>The sender’s MTA asks the DNS system what server within the recipient’s domain will accept the email</a:t>
            </a:r>
            <a:r>
              <a:rPr lang="en-US" dirty="0" smtClean="0"/>
              <a:t>.</a:t>
            </a:r>
          </a:p>
          <a:p>
            <a:r>
              <a:rPr lang="en-US" dirty="0"/>
              <a:t>The DNS system replies back and provides the recipient’s domain MX </a:t>
            </a:r>
            <a:r>
              <a:rPr lang="en-US" dirty="0" smtClean="0"/>
              <a:t>server</a:t>
            </a:r>
            <a:r>
              <a:rPr lang="en-US" dirty="0"/>
              <a:t> </a:t>
            </a:r>
            <a:r>
              <a:rPr lang="en-US" dirty="0" smtClean="0"/>
              <a:t>and IP address/</a:t>
            </a:r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 smtClean="0"/>
              <a:t>Mail Transfer Protocol - </a:t>
            </a:r>
            <a:r>
              <a:rPr lang="en-US" dirty="0"/>
              <a:t>protocol used by the email server to send mail to other email </a:t>
            </a:r>
            <a:r>
              <a:rPr lang="en-US" dirty="0" smtClean="0"/>
              <a:t>servers.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2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/>
              <a:t>email server </a:t>
            </a:r>
            <a:r>
              <a:rPr lang="en-US" dirty="0" smtClean="0"/>
              <a:t>is mail.drshumba.com (X)</a:t>
            </a:r>
          </a:p>
          <a:p>
            <a:r>
              <a:rPr lang="en-US" dirty="0"/>
              <a:t>W</a:t>
            </a:r>
            <a:r>
              <a:rPr lang="en-US" dirty="0" smtClean="0"/>
              <a:t>ants </a:t>
            </a:r>
            <a:r>
              <a:rPr lang="en-US" dirty="0"/>
              <a:t>to send an email </a:t>
            </a:r>
            <a:r>
              <a:rPr lang="en-US" dirty="0" smtClean="0"/>
              <a:t>to mail.yourserver.com (Y). </a:t>
            </a:r>
          </a:p>
          <a:p>
            <a:r>
              <a:rPr lang="en-US" dirty="0" smtClean="0"/>
              <a:t>X asks the DNS</a:t>
            </a:r>
            <a:r>
              <a:rPr lang="en-US" dirty="0"/>
              <a:t>, “How do I send email to yourserver.com domain</a:t>
            </a:r>
            <a:r>
              <a:rPr lang="en-US" dirty="0" smtClean="0"/>
              <a:t>?”</a:t>
            </a:r>
          </a:p>
          <a:p>
            <a:r>
              <a:rPr lang="en-US" dirty="0" smtClean="0"/>
              <a:t>DNS </a:t>
            </a:r>
            <a:r>
              <a:rPr lang="en-US" dirty="0"/>
              <a:t>replies to </a:t>
            </a:r>
            <a:r>
              <a:rPr lang="en-US" dirty="0" smtClean="0"/>
              <a:t>X with </a:t>
            </a:r>
            <a:r>
              <a:rPr lang="en-US" dirty="0"/>
              <a:t>the MX record mail.yourserver.com and the IP address of that server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MX record –specifies the mail server responsible for accepting email messages on behalf of the domain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2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804C3309-38FD-6C4E-A6E0-05D290AD5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83934"/>
            <a:ext cx="10701867" cy="94179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</a:t>
            </a:r>
            <a:r>
              <a:rPr lang="en-US" altLang="en-US" dirty="0" smtClean="0"/>
              <a:t>he </a:t>
            </a:r>
            <a:r>
              <a:rPr lang="en-US" altLang="en-US" dirty="0"/>
              <a:t>Role of E-mail in </a:t>
            </a:r>
            <a:r>
              <a:rPr lang="en-US" altLang="en-US" dirty="0" smtClean="0"/>
              <a:t>Investigations</a:t>
            </a:r>
            <a:endParaRPr lang="en-US" altLang="en-US" dirty="0"/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C543A663-2202-B441-B41B-126C73F44A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An increase in e-mail scams and fraud attempts with phishing or spoofing</a:t>
            </a:r>
          </a:p>
          <a:p>
            <a:pPr lvl="1" eaLnBrk="1" hangingPunct="1"/>
            <a:r>
              <a:rPr lang="en-US" altLang="en-US" sz="2200" dirty="0"/>
              <a:t>Investigators need to know how to examine and interpret the unique content of e-mail messages</a:t>
            </a:r>
          </a:p>
          <a:p>
            <a:pPr eaLnBrk="1" hangingPunct="1"/>
            <a:r>
              <a:rPr lang="en-US" altLang="en-US" b="1" dirty="0"/>
              <a:t>Phishing </a:t>
            </a:r>
            <a:r>
              <a:rPr lang="en-US" altLang="en-US" dirty="0"/>
              <a:t>e-mails contain links to text on a Web page</a:t>
            </a:r>
          </a:p>
          <a:p>
            <a:pPr lvl="1" eaLnBrk="1" hangingPunct="1"/>
            <a:r>
              <a:rPr lang="en-US" altLang="en-US" sz="2200" dirty="0"/>
              <a:t>Attempts to get personal information from reader</a:t>
            </a:r>
          </a:p>
          <a:p>
            <a:pPr eaLnBrk="1" hangingPunct="1"/>
            <a:r>
              <a:rPr lang="en-US" altLang="en-US" b="1" dirty="0"/>
              <a:t>Pharming </a:t>
            </a:r>
            <a:r>
              <a:rPr lang="en-US" altLang="en-US" dirty="0"/>
              <a:t>- DNS poisoning takes user to a fake site</a:t>
            </a:r>
          </a:p>
          <a:p>
            <a:pPr eaLnBrk="1" hangingPunct="1"/>
            <a:r>
              <a:rPr lang="en-US" altLang="en-US" dirty="0"/>
              <a:t>A noteworthy e-mail scam was 419, or the Nigerian </a:t>
            </a:r>
            <a:r>
              <a:rPr lang="en-US" altLang="en-US" dirty="0" smtClean="0"/>
              <a:t>Scam</a:t>
            </a:r>
          </a:p>
          <a:p>
            <a:r>
              <a:rPr lang="en-US" altLang="en-US" b="1" dirty="0"/>
              <a:t>Spoofing</a:t>
            </a:r>
            <a:r>
              <a:rPr lang="en-US" altLang="en-US" dirty="0"/>
              <a:t> e-mail can be used to commit fraud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963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DEBE3FA4-8D8F-004B-9B2B-0FF500D8E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83934"/>
            <a:ext cx="10701867" cy="94179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Investigating E-mail Crimes and </a:t>
            </a:r>
            <a:r>
              <a:rPr lang="en-US" altLang="en-US" dirty="0" smtClean="0"/>
              <a:t>Violations</a:t>
            </a:r>
            <a:endParaRPr lang="en-US" altLang="en-US" dirty="0"/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420A257C-626A-3546-903A-9527884187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6833" y="1538288"/>
            <a:ext cx="11220451" cy="466134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Similar to other types of investigations</a:t>
            </a:r>
          </a:p>
          <a:p>
            <a:pPr eaLnBrk="1" hangingPunct="1"/>
            <a:r>
              <a:rPr lang="en-US" altLang="en-US" sz="3200" dirty="0"/>
              <a:t>Goals</a:t>
            </a:r>
          </a:p>
          <a:p>
            <a:pPr lvl="1" eaLnBrk="1" hangingPunct="1"/>
            <a:r>
              <a:rPr lang="en-US" altLang="en-US" sz="3200" dirty="0"/>
              <a:t>Find who is behind the crime</a:t>
            </a:r>
          </a:p>
          <a:p>
            <a:pPr lvl="1" eaLnBrk="1" hangingPunct="1"/>
            <a:r>
              <a:rPr lang="en-US" altLang="en-US" sz="3200" dirty="0"/>
              <a:t>Collect the evidence</a:t>
            </a:r>
          </a:p>
          <a:p>
            <a:pPr lvl="1" eaLnBrk="1" hangingPunct="1"/>
            <a:r>
              <a:rPr lang="en-US" altLang="en-US" sz="3200" dirty="0"/>
              <a:t>Present your findings</a:t>
            </a:r>
          </a:p>
          <a:p>
            <a:pPr lvl="1" eaLnBrk="1" hangingPunct="1"/>
            <a:r>
              <a:rPr lang="en-US" altLang="en-US" sz="3200" dirty="0"/>
              <a:t>Build a case</a:t>
            </a:r>
          </a:p>
          <a:p>
            <a:pPr eaLnBrk="1" hangingPunct="1"/>
            <a:r>
              <a:rPr lang="en-US" altLang="en-US" sz="3200" dirty="0"/>
              <a:t>Know the applicable privacy laws for your </a:t>
            </a:r>
            <a:r>
              <a:rPr lang="en-US" altLang="en-US" sz="3200" dirty="0" smtClean="0"/>
              <a:t>jurisdiction</a:t>
            </a:r>
          </a:p>
          <a:p>
            <a:pPr lvl="1"/>
            <a:r>
              <a:rPr lang="en-US" sz="3200" b="1" dirty="0" smtClean="0"/>
              <a:t>Electronic Communications </a:t>
            </a:r>
            <a:r>
              <a:rPr lang="en-US" sz="3200" b="1" dirty="0"/>
              <a:t>Privacy Act (ECPA) </a:t>
            </a:r>
            <a:r>
              <a:rPr lang="en-US" sz="3200" dirty="0"/>
              <a:t>and the </a:t>
            </a:r>
            <a:r>
              <a:rPr lang="en-US" sz="3200" b="1" dirty="0"/>
              <a:t>Stored Communications Act (SCA</a:t>
            </a:r>
            <a:r>
              <a:rPr lang="en-US" sz="3200" b="1" dirty="0" smtClean="0"/>
              <a:t>) </a:t>
            </a:r>
            <a:r>
              <a:rPr lang="en-US" sz="3200" dirty="0" smtClean="0"/>
              <a:t>apply to e-mail.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5419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1159</Words>
  <Application>Microsoft Office PowerPoint</Application>
  <PresentationFormat>Widescreen</PresentationFormat>
  <Paragraphs>140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Email Investigations</vt:lpstr>
      <vt:lpstr>Friday class</vt:lpstr>
      <vt:lpstr>Objectives</vt:lpstr>
      <vt:lpstr>How does email work?</vt:lpstr>
      <vt:lpstr>Email investigations</vt:lpstr>
      <vt:lpstr>Email </vt:lpstr>
      <vt:lpstr>Example</vt:lpstr>
      <vt:lpstr>The Role of E-mail in Investigations</vt:lpstr>
      <vt:lpstr>Investigating E-mail Crimes and Violations</vt:lpstr>
      <vt:lpstr>Investigating email crimes and violations</vt:lpstr>
      <vt:lpstr>Email investigations</vt:lpstr>
      <vt:lpstr>E-mail Servers</vt:lpstr>
      <vt:lpstr>Using Network E-mail Logs</vt:lpstr>
      <vt:lpstr>Viewing E-mail Headers</vt:lpstr>
      <vt:lpstr>Viewing E-mail Headers</vt:lpstr>
      <vt:lpstr>Examining E-mail Headers</vt:lpstr>
      <vt:lpstr>Tracing an E-mail Message</vt:lpstr>
      <vt:lpstr>How to examine email headers for spam</vt:lpstr>
      <vt:lpstr>Questions to ask when examining a header?</vt:lpstr>
      <vt:lpstr>Problem</vt:lpstr>
      <vt:lpstr>Memorable case</vt:lpstr>
      <vt:lpstr>Email investigations</vt:lpstr>
      <vt:lpstr>Email spoofing</vt:lpstr>
    </vt:vector>
  </TitlesOfParts>
  <Company>US Naval Academy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Shumba, Rosemary CIV USNA Annapolis</dc:creator>
  <cp:lastModifiedBy>Shumba, Rosemary CIV USNA Annapolis</cp:lastModifiedBy>
  <cp:revision>30</cp:revision>
  <dcterms:created xsi:type="dcterms:W3CDTF">2019-04-03T15:52:46Z</dcterms:created>
  <dcterms:modified xsi:type="dcterms:W3CDTF">2019-04-10T13:40:08Z</dcterms:modified>
</cp:coreProperties>
</file>