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  <p:sldMasterId id="2147483796" r:id="rId2"/>
  </p:sldMasterIdLst>
  <p:notesMasterIdLst>
    <p:notesMasterId r:id="rId20"/>
  </p:notesMasterIdLst>
  <p:sldIdLst>
    <p:sldId id="257" r:id="rId3"/>
    <p:sldId id="658" r:id="rId4"/>
    <p:sldId id="659" r:id="rId5"/>
    <p:sldId id="660" r:id="rId6"/>
    <p:sldId id="644" r:id="rId7"/>
    <p:sldId id="440" r:id="rId8"/>
    <p:sldId id="646" r:id="rId9"/>
    <p:sldId id="492" r:id="rId10"/>
    <p:sldId id="575" r:id="rId11"/>
    <p:sldId id="647" r:id="rId12"/>
    <p:sldId id="653" r:id="rId13"/>
    <p:sldId id="576" r:id="rId14"/>
    <p:sldId id="648" r:id="rId15"/>
    <p:sldId id="652" r:id="rId16"/>
    <p:sldId id="655" r:id="rId17"/>
    <p:sldId id="656" r:id="rId18"/>
    <p:sldId id="65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urston, Michael" initials="T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3" autoAdjust="0"/>
    <p:restoredTop sz="87514" autoAdjust="0"/>
  </p:normalViewPr>
  <p:slideViewPr>
    <p:cSldViewPr>
      <p:cViewPr>
        <p:scale>
          <a:sx n="100" d="100"/>
          <a:sy n="100" d="100"/>
        </p:scale>
        <p:origin x="-151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28T00:34:29.526" idx="1">
    <p:pos x="2698" y="1727"/>
    <p:text>Some of this text is very small for a slide. Can you replace some of the smaller fonts?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1BD7CE50-B134-6C47-AD06-A87EF82288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306CCA82-7E1C-5049-896D-A706D65EFA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xmlns="" id="{84C31957-83D4-254B-A315-4F9220760C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xmlns="" id="{7B0D4A73-DD36-3B42-AD03-B7D34868A8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xmlns="" id="{B63EAA7B-F34A-3744-AD74-955B9B1713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xmlns="" id="{506CF629-078F-2945-BA91-366620F3C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42E4CB-86CC-0343-8D1F-F06DFE790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1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4C1DB-DDE1-4DA9-8CBE-A12D5EB3CD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4C1DB-DDE1-4DA9-8CBE-A12D5EB3CD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>
            <a:extLst>
              <a:ext uri="{FF2B5EF4-FFF2-40B4-BE49-F238E27FC236}">
                <a16:creationId xmlns:a16="http://schemas.microsoft.com/office/drawing/2014/main" xmlns="" id="{A99538BA-89B9-E043-BD01-446EC17647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482463-92A5-6140-B239-D8294350E1B9}"/>
              </a:ext>
            </a:extLst>
          </p:cNvPr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Rules_Single_A.png">
            <a:extLst>
              <a:ext uri="{FF2B5EF4-FFF2-40B4-BE49-F238E27FC236}">
                <a16:creationId xmlns:a16="http://schemas.microsoft.com/office/drawing/2014/main" xmlns="" id="{9A1FAB37-387F-4F40-9CAC-98F01445C2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0EB5C3B4-2E49-E840-8FEA-51C411F522AC}"/>
              </a:ext>
            </a:extLst>
          </p:cNvPr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10" descr="Audio.png">
            <a:extLst>
              <a:ext uri="{FF2B5EF4-FFF2-40B4-BE49-F238E27FC236}">
                <a16:creationId xmlns:a16="http://schemas.microsoft.com/office/drawing/2014/main" xmlns="" id="{CBD85149-D75F-9541-AB14-11EA10061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xmlns="" id="{3D29C14B-D1D2-2040-B8DD-8DB385D2AF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>
            <a:extLst>
              <a:ext uri="{FF2B5EF4-FFF2-40B4-BE49-F238E27FC236}">
                <a16:creationId xmlns:a16="http://schemas.microsoft.com/office/drawing/2014/main" xmlns="" id="{EC0562F2-4721-DB41-A380-6FC75183C2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>
            <a:extLst>
              <a:ext uri="{FF2B5EF4-FFF2-40B4-BE49-F238E27FC236}">
                <a16:creationId xmlns:a16="http://schemas.microsoft.com/office/drawing/2014/main" xmlns="" id="{31789075-6AF0-DD4B-A882-EF12AD33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xmlns="" id="{3189EA50-7393-814A-AD08-B33BF3E9818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xmlns="" id="{02E8DCD3-D4CA-274D-A710-699F9066CAF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18826"/>
            <a:ext cx="7747000" cy="470898"/>
          </a:xfrm>
        </p:spPr>
        <p:txBody>
          <a:bodyPr anchor="b"/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C5D5B7D9-0F97-A34D-B5AB-1246DBA8D2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6960517" cy="756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76346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823021"/>
            <a:ext cx="3332988" cy="29273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805402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823020"/>
            <a:ext cx="3332988" cy="289412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69" y="99814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17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34" y="685801"/>
            <a:ext cx="6993482" cy="869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68" y="180150"/>
            <a:ext cx="956465" cy="1793254"/>
          </a:xfrm>
          <a:prstGeom prst="rect">
            <a:avLst/>
          </a:prstGeom>
        </p:spPr>
      </p:pic>
      <p:pic>
        <p:nvPicPr>
          <p:cNvPr id="7" name="Picture 5" descr="Rules_Single_B.png">
            <a:extLst>
              <a:ext uri="{FF2B5EF4-FFF2-40B4-BE49-F238E27FC236}">
                <a16:creationId xmlns:a16="http://schemas.microsoft.com/office/drawing/2014/main" xmlns="" id="{4967DEC6-7539-8E41-8ED5-FD31528B13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F34078B-697B-FF4C-AFE6-E0CE71C880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ules_Single_A.png">
            <a:extLst>
              <a:ext uri="{FF2B5EF4-FFF2-40B4-BE49-F238E27FC236}">
                <a16:creationId xmlns:a16="http://schemas.microsoft.com/office/drawing/2014/main" xmlns="" id="{4250D9B7-D847-6640-B8CB-3436689F1C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BDEA86E-85EB-0B4B-AD1D-BAF3D4327F4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71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6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50742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9246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712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697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>
            <a:extLst>
              <a:ext uri="{FF2B5EF4-FFF2-40B4-BE49-F238E27FC236}">
                <a16:creationId xmlns:a16="http://schemas.microsoft.com/office/drawing/2014/main" xmlns="" id="{1F6A2641-32B7-FC42-8C6D-B51E744FC8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>
            <a:extLst>
              <a:ext uri="{FF2B5EF4-FFF2-40B4-BE49-F238E27FC236}">
                <a16:creationId xmlns:a16="http://schemas.microsoft.com/office/drawing/2014/main" xmlns="" id="{94DAF928-D271-FF40-A8E9-2E3E0599A0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>
            <a:extLst>
              <a:ext uri="{FF2B5EF4-FFF2-40B4-BE49-F238E27FC236}">
                <a16:creationId xmlns:a16="http://schemas.microsoft.com/office/drawing/2014/main" xmlns="" id="{BF2AF20D-8D45-7344-807B-1F7DA1D479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>
            <a:extLst>
              <a:ext uri="{FF2B5EF4-FFF2-40B4-BE49-F238E27FC236}">
                <a16:creationId xmlns:a16="http://schemas.microsoft.com/office/drawing/2014/main" xmlns="" id="{20029F4B-8548-B64B-8F67-39F06E0B8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xmlns="" id="{E8E74AD3-0A02-614A-B299-1B8B12D307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xmlns="" id="{2DCB4E4E-3249-3142-A312-404F541111D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xmlns="" id="{8F1FA30C-4B11-3B42-B7D4-D85BA6A75B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xmlns="" id="{7A15B92F-3DC7-0D43-82EC-4AA90A95C7D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81252"/>
            <a:ext cx="6172200" cy="470898"/>
          </a:xfrm>
        </p:spPr>
        <p:txBody>
          <a:bodyPr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10155AAF-279E-1042-9769-87721E018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>
            <a:extLst>
              <a:ext uri="{FF2B5EF4-FFF2-40B4-BE49-F238E27FC236}">
                <a16:creationId xmlns:a16="http://schemas.microsoft.com/office/drawing/2014/main" xmlns="" id="{9E97B391-0231-8C4F-AAFE-47AD5A9B87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E2DBB55A-A885-9C46-A187-3326BE88D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>
            <a:extLst>
              <a:ext uri="{FF2B5EF4-FFF2-40B4-BE49-F238E27FC236}">
                <a16:creationId xmlns:a16="http://schemas.microsoft.com/office/drawing/2014/main" xmlns="" id="{88F90ED1-0D8E-764E-9BCA-93279FD5BB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F3EA30CE-CD1B-1C4F-8D03-17E8365959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446550"/>
          </a:xfrm>
        </p:spPr>
        <p:txBody>
          <a:bodyPr/>
          <a:lstStyle>
            <a:lvl1pPr marL="171450" indent="-171450">
              <a:defRPr/>
            </a:lvl1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xmlns="" id="{9FB1AF90-1A04-8C4B-AA8F-DE1770BA22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757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>
            <a:extLst>
              <a:ext uri="{FF2B5EF4-FFF2-40B4-BE49-F238E27FC236}">
                <a16:creationId xmlns:a16="http://schemas.microsoft.com/office/drawing/2014/main" xmlns="" id="{4967DEC6-7539-8E41-8ED5-FD31528B13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4F34078B-697B-FF4C-AFE6-E0CE71C880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>
            <a:extLst>
              <a:ext uri="{FF2B5EF4-FFF2-40B4-BE49-F238E27FC236}">
                <a16:creationId xmlns:a16="http://schemas.microsoft.com/office/drawing/2014/main" xmlns="" id="{4250D9B7-D847-6640-B8CB-3436689F1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DBDEA86E-85EB-0B4B-AD1D-BAF3D4327F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1563DDA8-8767-614E-8122-73A9A237C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1415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CB20924-F294-1743-BD3C-BE5211667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7438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6237" y="154983"/>
            <a:ext cx="8927024" cy="6586780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5" descr="Title_Slide.png">
            <a:extLst>
              <a:ext uri="{FF2B5EF4-FFF2-40B4-BE49-F238E27FC236}">
                <a16:creationId xmlns:a16="http://schemas.microsoft.com/office/drawing/2014/main" xmlns="" id="{A99538BA-89B9-E043-BD01-446EC17647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482463-92A5-6140-B239-D8294350E1B9}"/>
              </a:ext>
            </a:extLst>
          </p:cNvPr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Rules_Single_A.png">
            <a:extLst>
              <a:ext uri="{FF2B5EF4-FFF2-40B4-BE49-F238E27FC236}">
                <a16:creationId xmlns:a16="http://schemas.microsoft.com/office/drawing/2014/main" xmlns="" id="{9A1FAB37-387F-4F40-9CAC-98F01445C2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0EB5C3B4-2E49-E840-8FEA-51C411F522AC}"/>
              </a:ext>
            </a:extLst>
          </p:cNvPr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0" descr="Audio.png">
            <a:extLst>
              <a:ext uri="{FF2B5EF4-FFF2-40B4-BE49-F238E27FC236}">
                <a16:creationId xmlns:a16="http://schemas.microsoft.com/office/drawing/2014/main" xmlns="" id="{CBD85149-D75F-9541-AB14-11EA10061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xmlns="" id="{3D29C14B-D1D2-2040-B8DD-8DB385D2AF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Swirl_3.png">
            <a:extLst>
              <a:ext uri="{FF2B5EF4-FFF2-40B4-BE49-F238E27FC236}">
                <a16:creationId xmlns:a16="http://schemas.microsoft.com/office/drawing/2014/main" xmlns="" id="{EC0562F2-4721-DB41-A380-6FC75183C2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3" descr="Swirl_3.png">
            <a:extLst>
              <a:ext uri="{FF2B5EF4-FFF2-40B4-BE49-F238E27FC236}">
                <a16:creationId xmlns:a16="http://schemas.microsoft.com/office/drawing/2014/main" xmlns="" id="{31789075-6AF0-DD4B-A882-EF12AD33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xmlns="" id="{3189EA50-7393-814A-AD08-B33BF3E9818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">
            <a:extLst>
              <a:ext uri="{FF2B5EF4-FFF2-40B4-BE49-F238E27FC236}">
                <a16:creationId xmlns:a16="http://schemas.microsoft.com/office/drawing/2014/main" xmlns="" id="{02E8DCD3-D4CA-274D-A710-699F9066CAF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25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6882746" cy="765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1410"/>
            <a:ext cx="7019586" cy="4245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6" y="106106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5" descr="Rules_Single_A.png">
            <a:extLst>
              <a:ext uri="{FF2B5EF4-FFF2-40B4-BE49-F238E27FC236}">
                <a16:creationId xmlns:a16="http://schemas.microsoft.com/office/drawing/2014/main" xmlns="" id="{1F6A2641-32B7-FC42-8C6D-B51E744FC8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Audio.png">
            <a:extLst>
              <a:ext uri="{FF2B5EF4-FFF2-40B4-BE49-F238E27FC236}">
                <a16:creationId xmlns:a16="http://schemas.microsoft.com/office/drawing/2014/main" xmlns="" id="{94DAF928-D271-FF40-A8E9-2E3E0599A0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Swirl_3.png">
            <a:extLst>
              <a:ext uri="{FF2B5EF4-FFF2-40B4-BE49-F238E27FC236}">
                <a16:creationId xmlns:a16="http://schemas.microsoft.com/office/drawing/2014/main" xmlns="" id="{BF2AF20D-8D45-7344-807B-1F7DA1D479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Swirl_2.png">
            <a:extLst>
              <a:ext uri="{FF2B5EF4-FFF2-40B4-BE49-F238E27FC236}">
                <a16:creationId xmlns:a16="http://schemas.microsoft.com/office/drawing/2014/main" xmlns="" id="{20029F4B-8548-B64B-8F67-39F06E0B8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xmlns="" id="{E8E74AD3-0A02-614A-B299-1B8B12D307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xmlns="" id="{2DCB4E4E-3249-3142-A312-404F541111D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xmlns="" id="{8F1FA30C-4B11-3B42-B7D4-D85BA6A75B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7A15B92F-3DC7-0D43-82EC-4AA90A95C7D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4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685801"/>
            <a:ext cx="6811897" cy="8224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96826"/>
            <a:ext cx="3335840" cy="41705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696826"/>
            <a:ext cx="3264847" cy="4170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18" y="199752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83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xmlns="" id="{E0373E73-1FBF-1548-90EA-B8D7AE8E4A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16FA2B7-9084-2F41-81F7-C19D33D7F118}"/>
              </a:ext>
            </a:extLst>
          </p:cNvPr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BA238E4-90EA-F640-B7FA-F0D4DAC72A58}" type="slidenum">
              <a:rPr lang="en-US" altLang="en-US" sz="8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8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xmlns="" id="{A5E80CBA-264C-7A4D-A188-2CD4BDB29E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5125" y="393202"/>
            <a:ext cx="8415338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FD953D-D786-BA4F-85B0-20C9E790A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panose="020B0604020202020204" pitchFamily="34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24BD798-3935-DA44-96C2-075724F9E62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85DBB3-8A15-2D43-905D-BBA9D490B1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116FA2B7-9084-2F41-81F7-C19D33D7F118}"/>
              </a:ext>
            </a:extLst>
          </p:cNvPr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BA238E4-90EA-F640-B7FA-F0D4DAC72A58}" type="slidenum">
              <a:rPr lang="en-US" altLang="en-US" sz="8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8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F1D1A059-3351-4441-9F78-A11402290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xmlns="" id="{DCFDE689-B460-224A-8E3C-C8247573D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32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/>
              <a:t>Data runs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/>
              <a:t>Whole disk encryption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/>
              <a:t>Ways of hiding data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sz="3200" dirty="0"/>
              <a:t>NTFS Alternate Data </a:t>
            </a:r>
            <a:r>
              <a:rPr lang="en-US" altLang="en-US" sz="3200" dirty="0" smtClean="0"/>
              <a:t>Streams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sz="3200" dirty="0" smtClean="0">
                <a:solidFill>
                  <a:srgbClr val="FF0000"/>
                </a:solidFill>
              </a:rPr>
              <a:t>Bit shifting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sz="3200" dirty="0" smtClean="0">
                <a:solidFill>
                  <a:srgbClr val="FF0000"/>
                </a:solidFill>
              </a:rPr>
              <a:t>Steganography tools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3200" dirty="0" smtClean="0"/>
              <a:t> Windows </a:t>
            </a:r>
            <a:r>
              <a:rPr lang="en-US" altLang="en-US" sz="3200" dirty="0" err="1"/>
              <a:t>t</a:t>
            </a:r>
            <a:r>
              <a:rPr lang="en-US" altLang="en-US" sz="3200" dirty="0" err="1" smtClean="0"/>
              <a:t>humbcache</a:t>
            </a:r>
            <a:endParaRPr lang="en-US" altLang="en-US" sz="32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2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3200" dirty="0"/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xmlns="" id="{AE427307-C578-334E-A95D-87E7626E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24600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DCF3B7-9E1A-9E4B-9E93-4DEA1713DB5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altLang="en-US" sz="3600" dirty="0" smtClean="0"/>
              <a:t>Pre-boot authentication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/>
              <a:t>Pre-boot authentication with BitLocker is a policy setting that </a:t>
            </a:r>
            <a:r>
              <a:rPr lang="en-US" dirty="0" smtClean="0"/>
              <a:t>password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authenticate </a:t>
            </a:r>
            <a:r>
              <a:rPr lang="en-US" dirty="0"/>
              <a:t>prior to making the contents of the system drive accessible. </a:t>
            </a:r>
            <a:endParaRPr lang="en-US" dirty="0" smtClean="0"/>
          </a:p>
          <a:p>
            <a:r>
              <a:rPr lang="en-US" dirty="0"/>
              <a:t>BitLocker accesses and stores the encryption keys in memory only after pre-boot authentication is </a:t>
            </a:r>
            <a:r>
              <a:rPr lang="en-US" dirty="0" smtClean="0"/>
              <a:t>completed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Windows can’t </a:t>
            </a:r>
            <a:r>
              <a:rPr lang="en-US" dirty="0">
                <a:solidFill>
                  <a:srgbClr val="FF0000"/>
                </a:solidFill>
              </a:rPr>
              <a:t>access the encryption keys, the device can’t read or edit the files on the system drive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Pre-boot authentication is designed to prevent the encryption keys from being loaded to system memory </a:t>
            </a:r>
            <a:r>
              <a:rPr lang="en-US" dirty="0" smtClean="0"/>
              <a:t>authentication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– whole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 Customs observed possible child pornography on Sebastien Boucher’s laptop but did not realize that it was stored in a Pretty Good Privacy (PGP) encrypted container that was open and assigned drive letter “Z” at the time of the inspection. </a:t>
            </a:r>
            <a:endParaRPr lang="en-US" dirty="0" smtClean="0"/>
          </a:p>
          <a:p>
            <a:r>
              <a:rPr lang="en-US" dirty="0"/>
              <a:t>The laptop was shutdown and a forensic duplicate of the hard drive was created, but forensic examiners could not open the PGP encrypted container. </a:t>
            </a:r>
            <a:endParaRPr lang="en-US" dirty="0" smtClean="0"/>
          </a:p>
          <a:p>
            <a:r>
              <a:rPr lang="en-US" dirty="0"/>
              <a:t>A Grand Jury Subpoena to compel Boucher to provide his password for decrypting the data was denied on the grounds that it violated his Fifth Amendment right against self-incrimination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BE07EBB4-D229-BE46-80CA-8F2AD4F2A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3934"/>
            <a:ext cx="8026400" cy="9417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Whole </a:t>
            </a:r>
            <a:r>
              <a:rPr lang="en-US" altLang="en-US" dirty="0"/>
              <a:t>Disk </a:t>
            </a:r>
            <a:r>
              <a:rPr lang="en-US" altLang="en-US" dirty="0" smtClean="0"/>
              <a:t>Encryption</a:t>
            </a:r>
            <a:endParaRPr lang="en-US" altLang="en-US" dirty="0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xmlns="" id="{E30C8285-0E3B-8741-8D71-46A30ED96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6106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Whole disk encryption tools encrypt each sector of a drive separately</a:t>
            </a:r>
          </a:p>
          <a:p>
            <a:pPr eaLnBrk="1" hangingPunct="1"/>
            <a:r>
              <a:rPr lang="en-US" altLang="en-US" dirty="0"/>
              <a:t>Many of these tools encrypt the drive’s boot sector </a:t>
            </a:r>
          </a:p>
          <a:p>
            <a:pPr lvl="1" eaLnBrk="1" hangingPunct="1"/>
            <a:r>
              <a:rPr lang="en-US" altLang="en-US" dirty="0"/>
              <a:t>To prevent any efforts to bypass the secured drive’s partition</a:t>
            </a:r>
          </a:p>
          <a:p>
            <a:pPr eaLnBrk="1" hangingPunct="1"/>
            <a:r>
              <a:rPr lang="en-US" altLang="en-US" dirty="0"/>
              <a:t>To examine an encrypted drive, decrypt it first</a:t>
            </a:r>
          </a:p>
          <a:p>
            <a:pPr lvl="1" eaLnBrk="1" hangingPunct="1"/>
            <a:r>
              <a:rPr lang="en-US" altLang="en-US" dirty="0"/>
              <a:t>Run a vendor-specific program to decrypt the drive</a:t>
            </a:r>
          </a:p>
          <a:p>
            <a:pPr lvl="1" eaLnBrk="1" hangingPunct="1"/>
            <a:r>
              <a:rPr lang="en-US" altLang="en-US" dirty="0"/>
              <a:t>Many vendors use a bootable CD or USB drive that prompts for a </a:t>
            </a:r>
            <a:r>
              <a:rPr lang="en-US" altLang="en-US" b="1" dirty="0"/>
              <a:t>one-time passphrase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xmlns="" id="{7FF6999D-813D-AC47-8328-FE75D819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24600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927755-5FE8-9047-B00D-678DCB41516C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xmlns="" id="{86F9C539-0AC2-2449-8FE3-ADE68048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Data hiding - changing or manipulating a file to conceal information</a:t>
            </a:r>
          </a:p>
          <a:p>
            <a:pPr eaLnBrk="1" hangingPunct="1"/>
            <a:r>
              <a:rPr lang="en-US" altLang="en-US" dirty="0"/>
              <a:t>Techniques:</a:t>
            </a:r>
          </a:p>
          <a:p>
            <a:pPr lvl="1" eaLnBrk="1" hangingPunct="1"/>
            <a:r>
              <a:rPr lang="en-US" altLang="en-US" dirty="0"/>
              <a:t>Hiding entire partitions</a:t>
            </a:r>
          </a:p>
          <a:p>
            <a:pPr lvl="1" eaLnBrk="1" hangingPunct="1"/>
            <a:r>
              <a:rPr lang="en-US" altLang="en-US" dirty="0"/>
              <a:t>Changing file extensions</a:t>
            </a:r>
          </a:p>
          <a:p>
            <a:pPr lvl="1" eaLnBrk="1" hangingPunct="1"/>
            <a:r>
              <a:rPr lang="en-US" altLang="en-US" dirty="0"/>
              <a:t>Setting file attributes to hidden</a:t>
            </a:r>
          </a:p>
          <a:p>
            <a:pPr lvl="1" eaLnBrk="1" hangingPunct="1"/>
            <a:r>
              <a:rPr lang="en-US" altLang="en-US" dirty="0"/>
              <a:t>Bit-shifting</a:t>
            </a:r>
          </a:p>
          <a:p>
            <a:pPr lvl="1" eaLnBrk="1" hangingPunct="1"/>
            <a:r>
              <a:rPr lang="en-US" altLang="en-US" dirty="0"/>
              <a:t>Using encryption</a:t>
            </a:r>
          </a:p>
          <a:p>
            <a:pPr lvl="1" eaLnBrk="1" hangingPunct="1"/>
            <a:r>
              <a:rPr lang="en-US" altLang="en-US" dirty="0"/>
              <a:t>Setting up password protection</a:t>
            </a: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xmlns="" id="{C34C5EF7-EC11-5F41-9736-B7D2575C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Data-Hiding </a:t>
            </a:r>
            <a:r>
              <a:rPr lang="en-US" alt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513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xmlns="" id="{DEA9F8EA-3CFD-574A-82F0-8BE3A0C8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42529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Some users use a low-level encryption program that changes the order of binary data</a:t>
            </a:r>
          </a:p>
          <a:p>
            <a:pPr lvl="1" eaLnBrk="1" hangingPunct="1"/>
            <a:r>
              <a:rPr lang="en-US" altLang="en-US" dirty="0"/>
              <a:t>Makes altered data unreadable to secure a file, users run an assembler program (also called a “macro”) to scramble bits</a:t>
            </a:r>
          </a:p>
          <a:p>
            <a:pPr lvl="1" eaLnBrk="1" hangingPunct="1"/>
            <a:r>
              <a:rPr lang="en-US" altLang="en-US" dirty="0"/>
              <a:t>Run another program to restore the scrambled bits to their original order</a:t>
            </a:r>
          </a:p>
          <a:p>
            <a:pPr eaLnBrk="1" hangingPunct="1"/>
            <a:r>
              <a:rPr lang="en-US" altLang="en-US" b="1" dirty="0"/>
              <a:t>Bit shifting </a:t>
            </a:r>
            <a:r>
              <a:rPr lang="en-US" altLang="en-US" dirty="0"/>
              <a:t>changes data from readable code to data that looks like binary executable code</a:t>
            </a:r>
          </a:p>
          <a:p>
            <a:pPr eaLnBrk="1" hangingPunct="1"/>
            <a:r>
              <a:rPr lang="en-US" altLang="en-US" dirty="0"/>
              <a:t>WinHex and Hex Workshop includes a feature for shifting bits</a:t>
            </a:r>
          </a:p>
        </p:txBody>
      </p:sp>
      <p:sp>
        <p:nvSpPr>
          <p:cNvPr id="39939" name="Title 1">
            <a:extLst>
              <a:ext uri="{FF2B5EF4-FFF2-40B4-BE49-F238E27FC236}">
                <a16:creationId xmlns:a16="http://schemas.microsoft.com/office/drawing/2014/main" xmlns="" id="{CB8DD5C8-7DB0-324F-AD27-B1BCEF19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Bit-Shifting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C8E18F-F350-D04D-8994-8B3C071E8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Thumbcache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computer operating systems include the ability to view picture and other files within a folder </a:t>
            </a:r>
            <a:r>
              <a:rPr lang="en-US" dirty="0" smtClean="0"/>
              <a:t>as smaller </a:t>
            </a:r>
            <a:r>
              <a:rPr lang="en-US" dirty="0"/>
              <a:t>thumbnail images, representative of the file contents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MS Windows – </a:t>
            </a:r>
          </a:p>
          <a:p>
            <a:pPr lvl="1"/>
            <a:r>
              <a:rPr lang="en-US" dirty="0" err="1"/>
              <a:t>Thumbs.db</a:t>
            </a:r>
            <a:r>
              <a:rPr lang="en-US" dirty="0"/>
              <a:t>, or later; </a:t>
            </a:r>
            <a:r>
              <a:rPr lang="en-US" dirty="0" err="1"/>
              <a:t>Thumbcache.db</a:t>
            </a:r>
            <a:r>
              <a:rPr lang="en-US" dirty="0"/>
              <a:t> files</a:t>
            </a:r>
            <a:endParaRPr lang="en-US" dirty="0" smtClean="0"/>
          </a:p>
          <a:p>
            <a:r>
              <a:rPr lang="en-US" dirty="0" smtClean="0"/>
              <a:t>A range </a:t>
            </a:r>
            <a:r>
              <a:rPr lang="en-US" dirty="0"/>
              <a:t>of court cases </a:t>
            </a:r>
            <a:r>
              <a:rPr lang="en-US" dirty="0" smtClean="0"/>
              <a:t>involving thumbnail </a:t>
            </a:r>
            <a:r>
              <a:rPr lang="en-US" dirty="0"/>
              <a:t>pictures </a:t>
            </a:r>
            <a:r>
              <a:rPr lang="en-US" dirty="0" smtClean="0"/>
              <a:t>have been presented </a:t>
            </a:r>
            <a:r>
              <a:rPr lang="en-US" dirty="0"/>
              <a:t>to a court.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file crimes: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exually </a:t>
            </a:r>
            <a:r>
              <a:rPr lang="en-US" dirty="0"/>
              <a:t>related </a:t>
            </a:r>
            <a:r>
              <a:rPr lang="en-US" dirty="0" smtClean="0"/>
              <a:t>crimes, pornography, </a:t>
            </a:r>
            <a:r>
              <a:rPr lang="en-US" dirty="0"/>
              <a:t>drug offences, and insider threat cases, where pictures can potentially exist as thumbnail </a:t>
            </a:r>
            <a:r>
              <a:rPr lang="en-US" dirty="0" smtClean="0"/>
              <a:t>entries within </a:t>
            </a:r>
            <a:r>
              <a:rPr lang="en-US" dirty="0"/>
              <a:t>operating system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suspect could be selling intellectual property in the form of pictures of new and </a:t>
            </a:r>
            <a:r>
              <a:rPr lang="en-US" dirty="0" smtClean="0">
                <a:solidFill>
                  <a:srgbClr val="FF0000"/>
                </a:solidFill>
              </a:rPr>
              <a:t>unreleased technology </a:t>
            </a:r>
            <a:r>
              <a:rPr lang="en-US" dirty="0">
                <a:solidFill>
                  <a:srgbClr val="FF0000"/>
                </a:solidFill>
              </a:rPr>
              <a:t>to competitors.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Erasing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a suspect has erased pictures, there may still be evidence in </a:t>
            </a:r>
            <a:r>
              <a:rPr lang="en-US" dirty="0" err="1" smtClean="0"/>
              <a:t>thumbcache</a:t>
            </a:r>
            <a:r>
              <a:rPr lang="en-US" dirty="0"/>
              <a:t> </a:t>
            </a:r>
            <a:r>
              <a:rPr lang="en-US" dirty="0" smtClean="0"/>
              <a:t>files</a:t>
            </a:r>
            <a:r>
              <a:rPr lang="en-US" dirty="0"/>
              <a:t>, but this alone may not be enough to provide grounds for legal action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By conducting further </a:t>
            </a:r>
            <a:r>
              <a:rPr lang="en-US" dirty="0" smtClean="0"/>
              <a:t>analysis data maybe found in the </a:t>
            </a:r>
            <a:r>
              <a:rPr lang="en-US" dirty="0" err="1">
                <a:solidFill>
                  <a:srgbClr val="FF0000"/>
                </a:solidFill>
              </a:rPr>
              <a:t>windows.edb</a:t>
            </a:r>
            <a:r>
              <a:rPr lang="en-US" dirty="0"/>
              <a:t> file, </a:t>
            </a:r>
            <a:r>
              <a:rPr lang="en-US" dirty="0" smtClean="0"/>
              <a:t>may </a:t>
            </a:r>
            <a:r>
              <a:rPr lang="en-US" dirty="0"/>
              <a:t>be enough to provide grounds for legal action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Windows.edb</a:t>
            </a:r>
            <a:r>
              <a:rPr lang="en-US" dirty="0"/>
              <a:t> file is a hidden file, located in the following </a:t>
            </a:r>
            <a:r>
              <a:rPr lang="en-US" dirty="0" smtClean="0"/>
              <a:t>folder (faster searches)</a:t>
            </a:r>
            <a:endParaRPr lang="en-US" dirty="0"/>
          </a:p>
          <a:p>
            <a:r>
              <a:rPr lang="en-US" dirty="0"/>
              <a:t>C:\ProgramData\Microsoft\Search\Data\Applications\Windows\Windows.edb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 descr="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66245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8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Forensics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Registry analysis (Windows)</a:t>
            </a:r>
          </a:p>
          <a:p>
            <a:r>
              <a:rPr lang="en-US" dirty="0" smtClean="0"/>
              <a:t>File carving</a:t>
            </a:r>
          </a:p>
          <a:p>
            <a:pPr lvl="1"/>
            <a:r>
              <a:rPr lang="en-US" dirty="0" smtClean="0"/>
              <a:t>Recovery of deleted files</a:t>
            </a:r>
          </a:p>
          <a:p>
            <a:r>
              <a:rPr lang="en-US" dirty="0" smtClean="0"/>
              <a:t>Crack passwords/defeat encryption</a:t>
            </a:r>
          </a:p>
          <a:p>
            <a:r>
              <a:rPr lang="en-US" dirty="0" smtClean="0"/>
              <a:t>Examine log files</a:t>
            </a:r>
          </a:p>
          <a:p>
            <a:pPr lvl="1"/>
            <a:r>
              <a:rPr lang="en-US" dirty="0" smtClean="0"/>
              <a:t>Establish patterns/determine deviations from norms</a:t>
            </a:r>
          </a:p>
          <a:p>
            <a:r>
              <a:rPr lang="en-US" dirty="0" smtClean="0"/>
              <a:t>Run images in virtual machine</a:t>
            </a:r>
          </a:p>
          <a:p>
            <a:pPr lvl="1"/>
            <a:r>
              <a:rPr lang="en-US" dirty="0" smtClean="0"/>
              <a:t>Observe behavior</a:t>
            </a:r>
          </a:p>
          <a:p>
            <a:r>
              <a:rPr lang="en-US" dirty="0" smtClean="0"/>
              <a:t>Memory capture/analysis</a:t>
            </a:r>
          </a:p>
          <a:p>
            <a:pPr lvl="1"/>
            <a:r>
              <a:rPr lang="en-US" dirty="0" smtClean="0"/>
              <a:t>See what was running on the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Techniques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Web browser </a:t>
            </a:r>
            <a:r>
              <a:rPr lang="en-US" dirty="0" smtClean="0"/>
              <a:t>forensics</a:t>
            </a:r>
          </a:p>
          <a:p>
            <a:pPr lvl="1"/>
            <a:r>
              <a:rPr lang="en-US" dirty="0" smtClean="0"/>
              <a:t>History</a:t>
            </a:r>
            <a:r>
              <a:rPr lang="en-US" dirty="0"/>
              <a:t>, cache, stored passwords, cookies,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Examine hard drive using a live CD</a:t>
            </a:r>
          </a:p>
          <a:p>
            <a:pPr lvl="1"/>
            <a:r>
              <a:rPr lang="en-US" dirty="0" smtClean="0"/>
              <a:t>Usually Linux distribution</a:t>
            </a:r>
          </a:p>
          <a:p>
            <a:pPr lvl="1"/>
            <a:r>
              <a:rPr lang="en-US" dirty="0" smtClean="0"/>
              <a:t>Examine hard drive without booting the machine</a:t>
            </a:r>
          </a:p>
          <a:p>
            <a:r>
              <a:rPr lang="en-US" dirty="0" smtClean="0"/>
              <a:t>Packet capture analysis</a:t>
            </a:r>
          </a:p>
          <a:p>
            <a:pPr lvl="1"/>
            <a:r>
              <a:rPr lang="en-US" dirty="0" smtClean="0"/>
              <a:t>Router span port or intrusion detection system</a:t>
            </a:r>
          </a:p>
          <a:p>
            <a:r>
              <a:rPr lang="en-US" dirty="0" smtClean="0"/>
              <a:t>Email analysis</a:t>
            </a:r>
          </a:p>
          <a:p>
            <a:pPr lvl="1"/>
            <a:r>
              <a:rPr lang="en-US" dirty="0" smtClean="0"/>
              <a:t>Determine user activities</a:t>
            </a:r>
          </a:p>
          <a:p>
            <a:r>
              <a:rPr lang="en-US" dirty="0" smtClean="0"/>
              <a:t>Search for hidden or encrypted files, steganography, alternate data streams</a:t>
            </a:r>
          </a:p>
          <a:p>
            <a:r>
              <a:rPr lang="en-US" dirty="0" smtClean="0"/>
              <a:t>Create network 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Forensics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/>
              <a:t>Files larger than 512 bytes are stored outside the MFT.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or folder’s MFT record provides cluster addresses where the file is stored on the drive’s partition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cluster addresses are called data runs. </a:t>
            </a:r>
            <a:endParaRPr lang="en-US" dirty="0" smtClean="0"/>
          </a:p>
          <a:p>
            <a:r>
              <a:rPr lang="en-US" dirty="0"/>
              <a:t>This type of MFT record is referred to as “nonresident” because the file’s data is stored in its own separate file outside the MFT.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52409EAA-1C8B-C449-9B61-AAB119139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9383"/>
            <a:ext cx="8026400" cy="4708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NTFS Alternate Data </a:t>
            </a:r>
            <a:r>
              <a:rPr lang="en-US" altLang="en-US" dirty="0" smtClean="0"/>
              <a:t>Streams</a:t>
            </a:r>
            <a:endParaRPr lang="en-US" altLang="en-US" dirty="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678279C1-ACA0-C24B-8391-98EC4CF30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/>
              <a:t>Alternate data streams</a:t>
            </a:r>
          </a:p>
          <a:p>
            <a:pPr lvl="1" eaLnBrk="1" hangingPunct="1"/>
            <a:r>
              <a:rPr lang="en-US" altLang="en-US" dirty="0"/>
              <a:t>Ways data can be appended to existing files</a:t>
            </a:r>
          </a:p>
          <a:p>
            <a:pPr lvl="1" eaLnBrk="1" hangingPunct="1"/>
            <a:r>
              <a:rPr lang="en-US" altLang="en-US" dirty="0"/>
              <a:t>Can obscure valuable evidentiary data, intentionally or by coincidence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 NTFS, an alternate data stream becomes an additional file attribute</a:t>
            </a:r>
          </a:p>
          <a:p>
            <a:pPr lvl="1" eaLnBrk="1" hangingPunct="1"/>
            <a:r>
              <a:rPr lang="en-US" altLang="en-US" dirty="0"/>
              <a:t>Allows the file to be associated with different applications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You can only tell whether a file has a data stream attached by examining that file’s MFT entry</a:t>
            </a:r>
          </a:p>
        </p:txBody>
      </p:sp>
      <p:sp>
        <p:nvSpPr>
          <p:cNvPr id="52229" name="Slide Number Placeholder 4">
            <a:extLst>
              <a:ext uri="{FF2B5EF4-FFF2-40B4-BE49-F238E27FC236}">
                <a16:creationId xmlns:a16="http://schemas.microsoft.com/office/drawing/2014/main" xmlns="" id="{A2837602-66B6-3D4D-95AB-3E015816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24600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D46A06-300F-2A4D-AA15-AE89E05440C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data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</a:t>
            </a:r>
            <a:r>
              <a:rPr lang="en-US" dirty="0"/>
              <a:t>data streams are hidden files that are attached to visible </a:t>
            </a:r>
            <a:r>
              <a:rPr lang="en-US" dirty="0" smtClean="0"/>
              <a:t>ones.</a:t>
            </a:r>
          </a:p>
          <a:p>
            <a:r>
              <a:rPr lang="en-US" dirty="0"/>
              <a:t> </a:t>
            </a:r>
            <a:r>
              <a:rPr lang="en-US" dirty="0" smtClean="0"/>
              <a:t>Few </a:t>
            </a:r>
            <a:r>
              <a:rPr lang="en-US" dirty="0"/>
              <a:t>security programs that can recognize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B3-8A15-2D43-905D-BBA9D490B1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070C923C-A906-A441-A2B9-45B452EEA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3934"/>
            <a:ext cx="8026400" cy="9417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Whole </a:t>
            </a:r>
            <a:r>
              <a:rPr lang="en-US" altLang="en-US" dirty="0"/>
              <a:t>Disk </a:t>
            </a:r>
            <a:r>
              <a:rPr lang="en-US" altLang="en-US" dirty="0" smtClean="0"/>
              <a:t>Encryption</a:t>
            </a:r>
            <a:endParaRPr lang="en-US" altLang="en-US" dirty="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57532B38-5390-844A-9C2B-4D6E64A99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5577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In recent years, there has been more concern about loss of</a:t>
            </a:r>
          </a:p>
          <a:p>
            <a:pPr lvl="1" eaLnBrk="1" hangingPunct="1"/>
            <a:r>
              <a:rPr lang="en-US" altLang="en-US" b="1" dirty="0">
                <a:solidFill>
                  <a:srgbClr val="FF0000"/>
                </a:solidFill>
              </a:rPr>
              <a:t>Personal identity information (PII)</a:t>
            </a:r>
            <a:r>
              <a:rPr lang="en-US" altLang="en-US" dirty="0">
                <a:solidFill>
                  <a:srgbClr val="FF0000"/>
                </a:solidFill>
              </a:rPr>
              <a:t> and trade secrets caused by computer theft</a:t>
            </a:r>
          </a:p>
          <a:p>
            <a:pPr eaLnBrk="1" hangingPunct="1"/>
            <a:r>
              <a:rPr lang="en-US" altLang="en-US" dirty="0"/>
              <a:t>Of particular concern is the theft of laptop computers and handheld devices</a:t>
            </a:r>
          </a:p>
          <a:p>
            <a:pPr eaLnBrk="1" hangingPunct="1"/>
            <a:r>
              <a:rPr lang="en-US" altLang="en-US" dirty="0"/>
              <a:t>To help prevent loss of information, software vendors now provide whole disk </a:t>
            </a:r>
            <a:r>
              <a:rPr lang="en-US" altLang="en-US" dirty="0" smtClean="0"/>
              <a:t>encryption.</a:t>
            </a:r>
          </a:p>
          <a:p>
            <a:r>
              <a:rPr lang="en-US" dirty="0"/>
              <a:t>This feature creates new challenges in examining and recovering data from drives.</a:t>
            </a:r>
            <a:endParaRPr lang="en-US" altLang="en-US" dirty="0"/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xmlns="" id="{93B12E6E-7959-0443-A3D5-4205229F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24600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57A507-A9BE-3443-B354-351443641C0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DCD70E34-0ED2-6F4D-9D34-136A60801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3934"/>
            <a:ext cx="8026400" cy="9417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Whole </a:t>
            </a:r>
            <a:r>
              <a:rPr lang="en-US" altLang="en-US" dirty="0"/>
              <a:t>Disk </a:t>
            </a:r>
            <a:r>
              <a:rPr lang="en-US" altLang="en-US" dirty="0" smtClean="0"/>
              <a:t>Encryption</a:t>
            </a:r>
            <a:endParaRPr lang="en-US" altLang="en-US" dirty="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2F437A4D-C912-1341-AD3B-1C0D4FD46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458200" cy="5715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Current whole disk encryption tools offer the following features:</a:t>
            </a:r>
          </a:p>
          <a:p>
            <a:pPr lvl="1" eaLnBrk="1" hangingPunct="1"/>
            <a:r>
              <a:rPr lang="en-US" altLang="en-US" dirty="0" err="1"/>
              <a:t>Preboot</a:t>
            </a:r>
            <a:r>
              <a:rPr lang="en-US" altLang="en-US" dirty="0"/>
              <a:t> authentication</a:t>
            </a:r>
          </a:p>
          <a:p>
            <a:pPr lvl="1" eaLnBrk="1" hangingPunct="1"/>
            <a:r>
              <a:rPr lang="en-US" altLang="en-US" dirty="0"/>
              <a:t>Full or partial disk encryption with secure hibernation</a:t>
            </a:r>
          </a:p>
          <a:p>
            <a:pPr lvl="1" eaLnBrk="1" hangingPunct="1"/>
            <a:r>
              <a:rPr lang="en-US" altLang="en-US" dirty="0"/>
              <a:t>Advanced encryption algorithms</a:t>
            </a:r>
          </a:p>
          <a:p>
            <a:pPr lvl="1" eaLnBrk="1" hangingPunct="1"/>
            <a:r>
              <a:rPr lang="en-US" altLang="en-US" dirty="0"/>
              <a:t>Key management </a:t>
            </a:r>
            <a:r>
              <a:rPr lang="en-US" altLang="en-US" dirty="0" smtClean="0"/>
              <a:t>function</a:t>
            </a:r>
          </a:p>
          <a:p>
            <a:r>
              <a:rPr lang="en-US" dirty="0" smtClean="0"/>
              <a:t>The </a:t>
            </a:r>
            <a:r>
              <a:rPr lang="en-US" dirty="0"/>
              <a:t>integration of encryption into operating systems, specifically full </a:t>
            </a:r>
            <a:r>
              <a:rPr lang="en-US" dirty="0" smtClean="0"/>
              <a:t>disk encryption </a:t>
            </a:r>
            <a:r>
              <a:rPr lang="en-US" dirty="0"/>
              <a:t>(FDE), is making recovery of digital evidence more difficult.</a:t>
            </a:r>
            <a:endParaRPr lang="en-US" altLang="en-US" dirty="0"/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xmlns="" id="{F0541E25-22A4-BD4C-8142-9E05E300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24600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EF211F-0B34-4C4C-885D-CA15E2C6810A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yssns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29092</TotalTime>
  <Words>889</Words>
  <Application>Microsoft Office PowerPoint</Application>
  <PresentationFormat>On-screen Show (4:3)</PresentationFormat>
  <Paragraphs>123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uyssnsa</vt:lpstr>
      <vt:lpstr>Objectives</vt:lpstr>
      <vt:lpstr>PowerPoint Presentation</vt:lpstr>
      <vt:lpstr>Analysis Techniques</vt:lpstr>
      <vt:lpstr>Analysis Techniques (cont.)</vt:lpstr>
      <vt:lpstr>NTFS</vt:lpstr>
      <vt:lpstr>NTFS Alternate Data Streams</vt:lpstr>
      <vt:lpstr>Alternate data streams</vt:lpstr>
      <vt:lpstr>Whole Disk Encryption</vt:lpstr>
      <vt:lpstr>Whole Disk Encryption</vt:lpstr>
      <vt:lpstr>Pre-boot authentication </vt:lpstr>
      <vt:lpstr>Challenges – whole disk</vt:lpstr>
      <vt:lpstr>Whole Disk Encryption</vt:lpstr>
      <vt:lpstr>Data-Hiding Techniques</vt:lpstr>
      <vt:lpstr>Bit-Shifting</vt:lpstr>
      <vt:lpstr>Thumbcache files</vt:lpstr>
      <vt:lpstr>Picture file crimes:</vt:lpstr>
      <vt:lpstr>Erasing pictures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Computer Forensics  and Investigations Sixth Edition  Chapter 5</dc:title>
  <dc:creator>Shumba</dc:creator>
  <cp:lastModifiedBy>Shumba</cp:lastModifiedBy>
  <cp:revision>717</cp:revision>
  <dcterms:created xsi:type="dcterms:W3CDTF">2002-09-27T23:29:22Z</dcterms:created>
  <dcterms:modified xsi:type="dcterms:W3CDTF">2019-03-28T13:09:22Z</dcterms:modified>
</cp:coreProperties>
</file>