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3" r:id="rId4"/>
    <p:sldId id="297" r:id="rId5"/>
    <p:sldId id="324" r:id="rId6"/>
    <p:sldId id="298" r:id="rId7"/>
    <p:sldId id="300" r:id="rId8"/>
    <p:sldId id="301" r:id="rId9"/>
    <p:sldId id="302" r:id="rId10"/>
    <p:sldId id="327" r:id="rId11"/>
    <p:sldId id="328" r:id="rId12"/>
    <p:sldId id="326" r:id="rId13"/>
    <p:sldId id="303" r:id="rId14"/>
    <p:sldId id="304" r:id="rId15"/>
    <p:sldId id="305" r:id="rId16"/>
    <p:sldId id="306" r:id="rId17"/>
    <p:sldId id="292" r:id="rId18"/>
    <p:sldId id="307" r:id="rId19"/>
    <p:sldId id="279" r:id="rId20"/>
    <p:sldId id="280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5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9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9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3E1B-B875-40A3-B7A2-AEDF068F1D9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B607-EFD2-44B5-81C0-A5E9F1A2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3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Forensics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04/15/2019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0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jail breaking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RedSn0w, developed by the iPhone Dev </a:t>
            </a:r>
            <a:r>
              <a:rPr lang="en-US" dirty="0" smtClean="0"/>
              <a:t>Team.</a:t>
            </a:r>
          </a:p>
          <a:p>
            <a:pPr lvl="1"/>
            <a:r>
              <a:rPr lang="en-US" dirty="0"/>
              <a:t>it has been difficult to use RedSn0w since the release of iPhone 5</a:t>
            </a:r>
            <a:r>
              <a:rPr lang="en-US" dirty="0" smtClean="0"/>
              <a:t>.</a:t>
            </a:r>
          </a:p>
          <a:p>
            <a:r>
              <a:rPr lang="en-US" dirty="0"/>
              <a:t>iPhone 6s running iOS </a:t>
            </a:r>
            <a:r>
              <a:rPr lang="en-US" dirty="0" smtClean="0"/>
              <a:t>9.0–9.0.2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the </a:t>
            </a:r>
            <a:r>
              <a:rPr lang="en-US" dirty="0" err="1"/>
              <a:t>Pangu</a:t>
            </a:r>
            <a:r>
              <a:rPr lang="en-US" dirty="0"/>
              <a:t> team has released a public jailbreak for this model and code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2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Jailbreaking an 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8"/>
            <a:ext cx="10515600" cy="5428211"/>
          </a:xfrm>
        </p:spPr>
        <p:txBody>
          <a:bodyPr>
            <a:no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the </a:t>
            </a:r>
            <a:r>
              <a:rPr lang="en-US" dirty="0" err="1"/>
              <a:t>Pangu</a:t>
            </a:r>
            <a:r>
              <a:rPr lang="en-US" dirty="0"/>
              <a:t> 9 </a:t>
            </a:r>
            <a:r>
              <a:rPr lang="en-US" dirty="0" smtClean="0"/>
              <a:t>software- </a:t>
            </a:r>
            <a:r>
              <a:rPr lang="en-US" dirty="0"/>
              <a:t>you can find it using your favorite search engine.   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Disable services like Find my iPhone, Touch ID, and Passcode. If the phone has a passcode, you need that passcode to disable these services.  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Launch the </a:t>
            </a:r>
            <a:r>
              <a:rPr lang="en-US" dirty="0" err="1"/>
              <a:t>Pangu</a:t>
            </a:r>
            <a:r>
              <a:rPr lang="en-US" dirty="0"/>
              <a:t> 9 application. On a Mac, simply run the application. If you are using Windows, make sure you right-click on the jailbreak application and run it as administrator.   </a:t>
            </a:r>
            <a:endParaRPr lang="en-US" dirty="0"/>
          </a:p>
          <a:p>
            <a:r>
              <a:rPr lang="en-US" dirty="0" smtClean="0"/>
              <a:t>Plug </a:t>
            </a:r>
            <a:r>
              <a:rPr lang="en-US" dirty="0"/>
              <a:t>the mobile device you are investigating into your computer after you’ve opened </a:t>
            </a:r>
            <a:r>
              <a:rPr lang="en-US" dirty="0" err="1"/>
              <a:t>Pangu</a:t>
            </a:r>
            <a:r>
              <a:rPr lang="en-US" dirty="0"/>
              <a:t>. When your device has been detected, simply press Start to start.   </a:t>
            </a:r>
            <a:endParaRPr lang="en-US" dirty="0"/>
          </a:p>
          <a:p>
            <a:r>
              <a:rPr lang="en-US" dirty="0" smtClean="0"/>
              <a:t>Toggle </a:t>
            </a:r>
            <a:r>
              <a:rPr lang="en-US" dirty="0"/>
              <a:t>Airplane mode. The onscreen instructions guide you through the rest of the installation.   </a:t>
            </a:r>
            <a:endParaRPr lang="en-US" dirty="0"/>
          </a:p>
          <a:p>
            <a:r>
              <a:rPr lang="en-US" dirty="0" smtClean="0"/>
              <a:t>Reboot</a:t>
            </a:r>
            <a:r>
              <a:rPr lang="en-US" dirty="0"/>
              <a:t>. When you reboot the device, you can access the </a:t>
            </a:r>
            <a:r>
              <a:rPr lang="en-US" dirty="0" err="1"/>
              <a:t>Cydia</a:t>
            </a:r>
            <a:r>
              <a:rPr lang="en-US" dirty="0"/>
              <a:t> jailbreak software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Rooting vs jailbreaking?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Apple's operating </a:t>
            </a:r>
            <a:r>
              <a:rPr lang="en-US" dirty="0" smtClean="0"/>
              <a:t>NOT open </a:t>
            </a:r>
            <a:r>
              <a:rPr lang="en-US" dirty="0"/>
              <a:t>source </a:t>
            </a:r>
            <a:r>
              <a:rPr lang="en-US" dirty="0" smtClean="0"/>
              <a:t>system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cannot </a:t>
            </a:r>
            <a:r>
              <a:rPr lang="en-US" dirty="0"/>
              <a:t>make changes to the actual source code. 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open </a:t>
            </a:r>
            <a:r>
              <a:rPr lang="en-US" dirty="0"/>
              <a:t>source operating </a:t>
            </a:r>
            <a:r>
              <a:rPr lang="en-US" dirty="0" smtClean="0"/>
              <a:t>system</a:t>
            </a:r>
            <a:r>
              <a:rPr lang="en-US" dirty="0" smtClean="0">
                <a:sym typeface="Wingdings" panose="05000000000000000000" pitchFamily="2" charset="2"/>
              </a:rPr>
              <a:t> can do</a:t>
            </a:r>
            <a:r>
              <a:rPr lang="en-US" dirty="0" smtClean="0"/>
              <a:t> </a:t>
            </a:r>
            <a:r>
              <a:rPr lang="en-US" dirty="0"/>
              <a:t>more than just install 3rd party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Android allows for side loading -  installation of third party apps.</a:t>
            </a:r>
          </a:p>
          <a:p>
            <a:r>
              <a:rPr lang="en-US" dirty="0" smtClean="0"/>
              <a:t>Rooting allows you - </a:t>
            </a:r>
            <a:r>
              <a:rPr lang="en-US" dirty="0"/>
              <a:t> to completely remove and replace the entire operating system of the device. </a:t>
            </a:r>
            <a:endParaRPr lang="en-US" dirty="0" smtClean="0"/>
          </a:p>
          <a:p>
            <a:r>
              <a:rPr lang="en-US" dirty="0" smtClean="0"/>
              <a:t>Android built on a Linux Kernel – allowing user administrative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iTunes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 if you are a corporate forensic investigator interested in iOS devices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xamine </a:t>
            </a:r>
            <a:r>
              <a:rPr lang="en-US" dirty="0"/>
              <a:t>the computer that has synced with the </a:t>
            </a:r>
            <a:r>
              <a:rPr lang="en-US" dirty="0" smtClean="0"/>
              <a:t>device</a:t>
            </a:r>
          </a:p>
          <a:p>
            <a:pPr lvl="1"/>
            <a:r>
              <a:rPr lang="en-US" dirty="0"/>
              <a:t>An iOS device can be synced with a computer using USB or Wi-Fi.</a:t>
            </a:r>
            <a:endParaRPr lang="en-US" dirty="0" smtClean="0"/>
          </a:p>
          <a:p>
            <a:pPr lvl="1"/>
            <a:r>
              <a:rPr lang="en-US" dirty="0"/>
              <a:t>They normally sync automatically, which means they already have a PIN bypass, even when complex PINs are used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Unencrypted data</a:t>
            </a:r>
            <a:endParaRPr lang="en-US" dirty="0"/>
          </a:p>
          <a:p>
            <a:r>
              <a:rPr lang="en-US" dirty="0" smtClean="0"/>
              <a:t>Unfortunately</a:t>
            </a:r>
            <a:r>
              <a:rPr lang="en-US" dirty="0"/>
              <a:t>, many users these days are syncing with iCloud or other cloud </a:t>
            </a:r>
            <a:r>
              <a:rPr lang="en-US" dirty="0" smtClean="0"/>
              <a:t>services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making iTunes syncing obsolete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10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iTunes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isable </a:t>
            </a:r>
            <a:r>
              <a:rPr lang="en-US" dirty="0"/>
              <a:t>automatic </a:t>
            </a:r>
            <a:r>
              <a:rPr lang="en-US" dirty="0" smtClean="0"/>
              <a:t>syncing - </a:t>
            </a:r>
            <a:r>
              <a:rPr lang="en-US" dirty="0"/>
              <a:t>you don’t want to accidentally overwrite any </a:t>
            </a:r>
            <a:r>
              <a:rPr lang="en-US" dirty="0" smtClean="0"/>
              <a:t>data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Preferences</a:t>
            </a:r>
            <a:r>
              <a:rPr lang="en-US" dirty="0"/>
              <a:t>, Devices, and then select the option to stop syncing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621416"/>
            <a:ext cx="52387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03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that maybe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tools, such as </a:t>
            </a:r>
            <a:r>
              <a:rPr lang="en-US" dirty="0" err="1"/>
              <a:t>AnyTrans</a:t>
            </a:r>
            <a:r>
              <a:rPr lang="en-US" dirty="0"/>
              <a:t> and iPhone Backup Extractor, can help extract iOS data. Literally hundreds of tools can read iPhone backups.</a:t>
            </a:r>
            <a:endParaRPr lang="en-US" dirty="0" smtClean="0"/>
          </a:p>
          <a:p>
            <a:r>
              <a:rPr lang="en-US" dirty="0" smtClean="0"/>
              <a:t>iPhone </a:t>
            </a:r>
            <a:r>
              <a:rPr lang="en-US" dirty="0"/>
              <a:t>Backup </a:t>
            </a:r>
            <a:r>
              <a:rPr lang="en-US" dirty="0" smtClean="0"/>
              <a:t>Extractor</a:t>
            </a:r>
          </a:p>
          <a:p>
            <a:r>
              <a:rPr lang="en-US" dirty="0"/>
              <a:t>iPhone Backup Extractor enables you to examine and analyze iPhone backups from iCloud accounts as </a:t>
            </a:r>
            <a:r>
              <a:rPr lang="en-US" dirty="0" smtClean="0"/>
              <a:t>well (username and password).</a:t>
            </a:r>
          </a:p>
          <a:p>
            <a:r>
              <a:rPr lang="en-US" dirty="0">
                <a:solidFill>
                  <a:srgbClr val="FF0000"/>
                </a:solidFill>
              </a:rPr>
              <a:t>It is also possible to have these accounts reset from Apple under a compelling court order.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2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to examine this file system is looking at snapshots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OS takes </a:t>
            </a:r>
            <a:r>
              <a:rPr lang="en-US" dirty="0"/>
              <a:t>a snapshot of the screen when an application switches or is pushed to background. Snapshots are saved on the devices and located in the /private/</a:t>
            </a:r>
            <a:r>
              <a:rPr lang="en-US" dirty="0" err="1"/>
              <a:t>var</a:t>
            </a:r>
            <a:r>
              <a:rPr lang="en-US" dirty="0"/>
              <a:t>/mobile/Library/Caches/Snapshots </a:t>
            </a:r>
            <a:r>
              <a:rPr lang="en-US" dirty="0" smtClean="0"/>
              <a:t>folder</a:t>
            </a:r>
          </a:p>
          <a:p>
            <a:r>
              <a:rPr lang="en-US" dirty="0"/>
              <a:t>Snapshots are saved for every application that is used and active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many and for how long snapshots are saved:</a:t>
            </a:r>
          </a:p>
          <a:p>
            <a:pPr lvl="1"/>
            <a:r>
              <a:rPr lang="en-US" dirty="0"/>
              <a:t>when the user switches back to an application,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application is closed,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specific version of iOS the user is using.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1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btaining </a:t>
            </a:r>
            <a:r>
              <a:rPr lang="en-US" dirty="0"/>
              <a:t>snapshots is very difficult on modern iOS </a:t>
            </a:r>
            <a:r>
              <a:rPr lang="en-US" dirty="0" smtClean="0"/>
              <a:t>systems due to</a:t>
            </a:r>
          </a:p>
          <a:p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jailbreaking techniques available to gain access to the file system and shell of the iOS devices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ewer </a:t>
            </a:r>
            <a:r>
              <a:rPr lang="en-US" dirty="0"/>
              <a:t>iOS systems use disk encryption by default, which makes examining snapshots </a:t>
            </a:r>
            <a:r>
              <a:rPr lang="en-US" dirty="0" smtClean="0"/>
              <a:t>difficult.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36" y="4508047"/>
            <a:ext cx="6667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89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iOS mail application opened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21" y="1990838"/>
            <a:ext cx="2857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65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C3ABFA93-12E1-A84F-ACDB-D80A0545B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50BC09BD-8173-1E49-B6DA-A2A14B3200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6833" y="1538288"/>
            <a:ext cx="11220451" cy="45424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Hoe does email work?</a:t>
            </a:r>
          </a:p>
          <a:p>
            <a:pPr eaLnBrk="1" hangingPunct="1"/>
            <a:r>
              <a:rPr lang="en-US" altLang="en-US" sz="3200" dirty="0" smtClean="0"/>
              <a:t>Explain </a:t>
            </a:r>
            <a:r>
              <a:rPr lang="en-US" altLang="en-US" sz="3200" dirty="0"/>
              <a:t>the role of e-mail in investigations</a:t>
            </a:r>
          </a:p>
          <a:p>
            <a:pPr eaLnBrk="1" hangingPunct="1"/>
            <a:r>
              <a:rPr lang="en-US" altLang="en-US" sz="3200" dirty="0"/>
              <a:t>Describe client and server roles in e-mail</a:t>
            </a:r>
          </a:p>
          <a:p>
            <a:pPr eaLnBrk="1" hangingPunct="1"/>
            <a:r>
              <a:rPr lang="en-US" altLang="en-US" sz="3200" dirty="0"/>
              <a:t>Describe tasks in investigating e-mail crimes and violations</a:t>
            </a:r>
          </a:p>
          <a:p>
            <a:pPr eaLnBrk="1" hangingPunct="1"/>
            <a:r>
              <a:rPr lang="en-US" altLang="en-US" sz="3200" dirty="0" smtClean="0"/>
              <a:t>Describe </a:t>
            </a:r>
            <a:r>
              <a:rPr lang="en-US" altLang="en-US" sz="3200" dirty="0"/>
              <a:t>some specialized e-mail forensics </a:t>
            </a:r>
            <a:r>
              <a:rPr lang="en-US" altLang="en-US" sz="3200" dirty="0" smtClean="0"/>
              <a:t>tools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410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exam </a:t>
            </a:r>
            <a:r>
              <a:rPr lang="en-US" dirty="0" smtClean="0"/>
              <a:t>– Saturday May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, 1330 (venue to be announced)</a:t>
            </a:r>
          </a:p>
          <a:p>
            <a:r>
              <a:rPr lang="en-US" dirty="0" smtClean="0"/>
              <a:t>Final Project presentations – 22</a:t>
            </a:r>
            <a:r>
              <a:rPr lang="en-US" baseline="30000" dirty="0" smtClean="0"/>
              <a:t>nd</a:t>
            </a:r>
            <a:r>
              <a:rPr lang="en-US" dirty="0" smtClean="0"/>
              <a:t> and 26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Posted in the Course folder, the rubric for grading the team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25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email work?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616" y="2064169"/>
            <a:ext cx="5076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48486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3C3C3C"/>
                </a:solidFill>
                <a:latin typeface="Roboto"/>
              </a:rPr>
              <a:t>Examining </a:t>
            </a:r>
            <a:r>
              <a:rPr lang="en-US" dirty="0">
                <a:solidFill>
                  <a:srgbClr val="3C3C3C"/>
                </a:solidFill>
                <a:latin typeface="Roboto"/>
              </a:rPr>
              <a:t>the text and </a:t>
            </a:r>
            <a:r>
              <a:rPr lang="en-US" dirty="0" err="1">
                <a:solidFill>
                  <a:srgbClr val="3C3C3C"/>
                </a:solidFill>
                <a:latin typeface="Roboto"/>
              </a:rPr>
              <a:t>iMessages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43" y="3235211"/>
            <a:ext cx="5715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4285" y="2082578"/>
            <a:ext cx="10472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Text </a:t>
            </a:r>
            <a:r>
              <a:rPr lang="en-US" dirty="0"/>
              <a:t>and </a:t>
            </a:r>
            <a:r>
              <a:rPr lang="en-US" dirty="0" err="1"/>
              <a:t>iMessages</a:t>
            </a:r>
            <a:r>
              <a:rPr lang="en-US" dirty="0"/>
              <a:t> are located in the /private/</a:t>
            </a:r>
            <a:r>
              <a:rPr lang="en-US" dirty="0" err="1"/>
              <a:t>var</a:t>
            </a:r>
            <a:r>
              <a:rPr lang="en-US" dirty="0"/>
              <a:t>/mobile/Library/SMS </a:t>
            </a:r>
            <a:r>
              <a:rPr lang="en-US" dirty="0" smtClean="0"/>
              <a:t>directory</a:t>
            </a:r>
          </a:p>
          <a:p>
            <a:r>
              <a:rPr lang="en-US" dirty="0"/>
              <a:t>The file </a:t>
            </a:r>
            <a:r>
              <a:rPr lang="en-US" dirty="0" err="1"/>
              <a:t>sms.db</a:t>
            </a:r>
            <a:r>
              <a:rPr lang="en-US" dirty="0"/>
              <a:t> is a SQL Lite database that contains text messages, </a:t>
            </a:r>
            <a:r>
              <a:rPr lang="en-US" dirty="0" err="1"/>
              <a:t>iMessages</a:t>
            </a:r>
            <a:r>
              <a:rPr lang="en-US" dirty="0"/>
              <a:t>, and timestamps of </a:t>
            </a:r>
            <a:r>
              <a:rPr lang="en-US" dirty="0" smtClean="0"/>
              <a:t>messages</a:t>
            </a:r>
          </a:p>
          <a:p>
            <a:r>
              <a:rPr lang="en-US" dirty="0"/>
              <a:t>SQL Lite </a:t>
            </a:r>
            <a:r>
              <a:rPr lang="en-US" dirty="0" smtClean="0"/>
              <a:t>Manager –Firefox extension can be used to open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Lite database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753519"/>
            <a:ext cx="6667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29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Andy Rubin started Android in 2003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/>
              <a:t>acquired Android Inc. in </a:t>
            </a:r>
            <a:r>
              <a:rPr lang="en-US" dirty="0" smtClean="0"/>
              <a:t>2005</a:t>
            </a:r>
          </a:p>
          <a:p>
            <a:r>
              <a:rPr lang="en-US" dirty="0"/>
              <a:t>In 2007, the Open Handset Alliance was formed with the objective of creating open standards for mobile phones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Android </a:t>
            </a:r>
            <a:r>
              <a:rPr lang="en-US" dirty="0"/>
              <a:t>is an open source operating system distributed under the Apache </a:t>
            </a:r>
            <a:r>
              <a:rPr lang="en-US" dirty="0" smtClean="0"/>
              <a:t>license -anyone </a:t>
            </a:r>
            <a:r>
              <a:rPr lang="en-US" dirty="0"/>
              <a:t>can use and run the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60639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 </a:t>
            </a:r>
            <a:r>
              <a:rPr lang="en-US" dirty="0"/>
              <a:t>the Android device via USB to your </a:t>
            </a:r>
            <a:r>
              <a:rPr lang="en-US" dirty="0" smtClean="0"/>
              <a:t>computer.</a:t>
            </a:r>
          </a:p>
          <a:p>
            <a:r>
              <a:rPr lang="en-US" dirty="0"/>
              <a:t>T</a:t>
            </a:r>
            <a:r>
              <a:rPr lang="en-US" dirty="0" smtClean="0"/>
              <a:t>urn </a:t>
            </a:r>
            <a:r>
              <a:rPr lang="en-US" dirty="0"/>
              <a:t>on USB Mass Storage on the Android </a:t>
            </a:r>
            <a:r>
              <a:rPr lang="en-US" dirty="0" smtClean="0"/>
              <a:t>device in the setting area.</a:t>
            </a:r>
          </a:p>
          <a:p>
            <a:r>
              <a:rPr lang="en-US" dirty="0" smtClean="0"/>
              <a:t>Turn on </a:t>
            </a:r>
            <a:r>
              <a:rPr lang="en-US" dirty="0"/>
              <a:t>Media Device (MTP</a:t>
            </a:r>
            <a:r>
              <a:rPr lang="en-US" dirty="0" smtClean="0"/>
              <a:t>) – makes all file systems accessible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363686"/>
            <a:ext cx="4762500" cy="333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53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Examining modern Android systems is almost exactly like examining endpoints such as laptops and desktops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smtClean="0"/>
              <a:t>Except </a:t>
            </a:r>
            <a:r>
              <a:rPr lang="en-US" sz="3200" dirty="0"/>
              <a:t>Versions 6 and later encrypt the file system by default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need to decrypt the data to be able to successfully read it</a:t>
            </a:r>
            <a:r>
              <a:rPr lang="en-US" sz="3200" dirty="0" smtClean="0"/>
              <a:t>.</a:t>
            </a:r>
          </a:p>
          <a:p>
            <a:r>
              <a:rPr lang="en-US" sz="3600" dirty="0" smtClean="0"/>
              <a:t>To decrypt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ttaching </a:t>
            </a:r>
            <a:r>
              <a:rPr lang="en-US" sz="3200" dirty="0"/>
              <a:t>the encrypted disk to an Android emulator and </a:t>
            </a:r>
            <a:r>
              <a:rPr lang="en-US" sz="3200" dirty="0" smtClean="0"/>
              <a:t>brute force </a:t>
            </a:r>
            <a:r>
              <a:rPr lang="en-US" sz="3200" dirty="0"/>
              <a:t>on the passcode or locked screen of the home </a:t>
            </a:r>
            <a:r>
              <a:rPr lang="en-US" sz="3200" dirty="0" smtClean="0"/>
              <a:t>screen</a:t>
            </a:r>
          </a:p>
          <a:p>
            <a:r>
              <a:rPr lang="en-US" sz="3600" dirty="0" smtClean="0"/>
              <a:t>The </a:t>
            </a:r>
            <a:r>
              <a:rPr lang="en-US" sz="3600" dirty="0"/>
              <a:t>next step in Android forensics is to gain full root access to the device if possible.</a:t>
            </a:r>
          </a:p>
        </p:txBody>
      </p:sp>
    </p:spTree>
    <p:extLst>
      <p:ext uri="{BB962C8B-B14F-4D97-AF65-F5344CB8AC3E}">
        <p14:creationId xmlns:p14="http://schemas.microsoft.com/office/powerpoint/2010/main" val="1586814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Rooting the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favorite method to root an Android device is using the </a:t>
            </a:r>
            <a:r>
              <a:rPr lang="en-US" dirty="0" err="1"/>
              <a:t>KingoRoot</a:t>
            </a:r>
            <a:r>
              <a:rPr lang="en-US" dirty="0"/>
              <a:t> application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/>
              <a:t>the application and click the button to </a:t>
            </a:r>
            <a:r>
              <a:rPr lang="en-US" dirty="0" smtClean="0"/>
              <a:t>root.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662" y="3110593"/>
            <a:ext cx="2381250" cy="360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42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Once rooted </a:t>
            </a:r>
            <a:r>
              <a:rPr lang="en-US" dirty="0"/>
              <a:t>and mass storage is </a:t>
            </a:r>
            <a:r>
              <a:rPr lang="en-US" dirty="0" smtClean="0"/>
              <a:t>enabled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create </a:t>
            </a:r>
            <a:r>
              <a:rPr lang="en-US" dirty="0"/>
              <a:t>an image of the internal storage drives and examine </a:t>
            </a:r>
            <a:r>
              <a:rPr lang="en-US" dirty="0" smtClean="0"/>
              <a:t>with disk </a:t>
            </a:r>
            <a:r>
              <a:rPr lang="en-US" dirty="0"/>
              <a:t>forensics tool </a:t>
            </a:r>
            <a:r>
              <a:rPr lang="en-US" dirty="0" smtClean="0"/>
              <a:t>-FTK</a:t>
            </a:r>
          </a:p>
          <a:p>
            <a:r>
              <a:rPr lang="en-US" dirty="0" smtClean="0"/>
              <a:t>After image, use FTK to view the contents</a:t>
            </a:r>
          </a:p>
          <a:p>
            <a:pPr lvl="1"/>
            <a:r>
              <a:rPr lang="en-US" sz="2800" dirty="0"/>
              <a:t>P</a:t>
            </a:r>
            <a:r>
              <a:rPr lang="en-US" sz="2800" dirty="0" smtClean="0"/>
              <a:t>ictures </a:t>
            </a:r>
            <a:r>
              <a:rPr lang="en-US" sz="2800" dirty="0"/>
              <a:t>is typically found under Phone/DCIM. </a:t>
            </a:r>
            <a:endParaRPr lang="en-US" sz="28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SMS database is typically located, by default, at /data/data/</a:t>
            </a:r>
            <a:r>
              <a:rPr lang="en-US" sz="2800" dirty="0" err="1"/>
              <a:t>com.android.providers.telephony</a:t>
            </a:r>
            <a:r>
              <a:rPr lang="en-US" sz="2800" dirty="0"/>
              <a:t>/databases/</a:t>
            </a:r>
            <a:r>
              <a:rPr lang="en-US" sz="2800" dirty="0" err="1"/>
              <a:t>mmssms.db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0055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Bypass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3C3C"/>
                </a:solidFill>
                <a:latin typeface="Roboto"/>
              </a:rPr>
              <a:t>Recent </a:t>
            </a:r>
            <a:r>
              <a:rPr lang="en-US" dirty="0">
                <a:solidFill>
                  <a:srgbClr val="3C3C3C"/>
                </a:solidFill>
                <a:latin typeface="Roboto"/>
              </a:rPr>
              <a:t>investigations, passcodes were normally set to difficult alphanumeric characters that wouldn’t be bypassed by a simple </a:t>
            </a:r>
            <a:r>
              <a:rPr lang="en-US" dirty="0" smtClean="0">
                <a:solidFill>
                  <a:srgbClr val="3C3C3C"/>
                </a:solidFill>
                <a:latin typeface="Roboto"/>
              </a:rPr>
              <a:t>guess – iOS and Android are prompting users for complex passwords.</a:t>
            </a:r>
          </a:p>
          <a:p>
            <a:r>
              <a:rPr lang="en-US" dirty="0"/>
              <a:t>F</a:t>
            </a:r>
            <a:r>
              <a:rPr lang="en-US" dirty="0" smtClean="0"/>
              <a:t>ingerprint </a:t>
            </a:r>
            <a:r>
              <a:rPr lang="en-US" dirty="0"/>
              <a:t>or facial </a:t>
            </a:r>
            <a:r>
              <a:rPr lang="en-US" dirty="0" smtClean="0"/>
              <a:t>recognition are being used.</a:t>
            </a:r>
          </a:p>
          <a:p>
            <a:r>
              <a:rPr lang="en-US" dirty="0" smtClean="0"/>
              <a:t>Reported situations - when </a:t>
            </a:r>
            <a:r>
              <a:rPr lang="en-US" dirty="0"/>
              <a:t>law enforcement officers forced suspects to place a thumb on a locked mobile </a:t>
            </a:r>
            <a:r>
              <a:rPr lang="en-US" dirty="0" smtClean="0"/>
              <a:t>device (may violate law).</a:t>
            </a:r>
          </a:p>
          <a:p>
            <a:r>
              <a:rPr lang="en-US" dirty="0" smtClean="0"/>
              <a:t>Facial recognition now available – iPhone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55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rute force passcodes on locked screen (Rubber Ducky)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USB device is a keyboard/keystroke injection device that delivers preprogrammed keystroke payloads at more than 1000 words per minute</a:t>
            </a:r>
            <a:r>
              <a:rPr lang="en-US" dirty="0" smtClean="0"/>
              <a:t>.</a:t>
            </a:r>
          </a:p>
          <a:p>
            <a:r>
              <a:rPr lang="en-US" dirty="0"/>
              <a:t>In most cases, you need a USB–to–micro USB adapter to use on a mobile </a:t>
            </a:r>
            <a:r>
              <a:rPr lang="en-US" dirty="0" smtClean="0"/>
              <a:t>phone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78" y="3526972"/>
            <a:ext cx="3771900" cy="333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00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over 12 week exam</a:t>
            </a:r>
          </a:p>
          <a:p>
            <a:r>
              <a:rPr lang="en-US" dirty="0" smtClean="0"/>
              <a:t>Lessons </a:t>
            </a:r>
            <a:r>
              <a:rPr lang="en-US" dirty="0" smtClean="0"/>
              <a:t>we learnt from San </a:t>
            </a:r>
            <a:r>
              <a:rPr lang="en-US" dirty="0" smtClean="0"/>
              <a:t>Bernardino case</a:t>
            </a:r>
          </a:p>
          <a:p>
            <a:r>
              <a:rPr lang="en-US" dirty="0" smtClean="0"/>
              <a:t>iOS (j</a:t>
            </a:r>
            <a:r>
              <a:rPr lang="en-US" dirty="0" smtClean="0"/>
              <a:t>ailbreaking) vs Android (rooting) </a:t>
            </a:r>
          </a:p>
          <a:p>
            <a:r>
              <a:rPr lang="en-US" dirty="0" smtClean="0"/>
              <a:t>Forensic investigation of an iPhone</a:t>
            </a:r>
          </a:p>
          <a:p>
            <a:pPr lvl="1"/>
            <a:r>
              <a:rPr lang="en-US" dirty="0" smtClean="0"/>
              <a:t>Backups and snapshots</a:t>
            </a:r>
          </a:p>
          <a:p>
            <a:r>
              <a:rPr lang="en-US" dirty="0" smtClean="0"/>
              <a:t>Forensic investigation of an Android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552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Cellebrite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20144"/>
            <a:ext cx="47625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282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logs and SMS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rely on call </a:t>
            </a:r>
            <a:r>
              <a:rPr lang="en-US" dirty="0"/>
              <a:t>logs or SMS messages to determine the source of incoming phone calls or text/data messages</a:t>
            </a:r>
            <a:r>
              <a:rPr lang="en-US" dirty="0" smtClean="0"/>
              <a:t>.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 </a:t>
            </a:r>
            <a:r>
              <a:rPr lang="en-US" sz="3200" dirty="0"/>
              <a:t>company may want to direct all internal phones that call out to look like a specific number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/>
              <a:t>S</a:t>
            </a:r>
            <a:r>
              <a:rPr lang="en-US" sz="3200" dirty="0" smtClean="0"/>
              <a:t>poofing </a:t>
            </a:r>
            <a:r>
              <a:rPr lang="en-US" sz="3200" dirty="0"/>
              <a:t>is generally considered illegal in the United States and many other countries when the intent is to defraud or cause harm</a:t>
            </a:r>
            <a:r>
              <a:rPr lang="en-US" sz="3200" dirty="0" smtClean="0"/>
              <a:t>.</a:t>
            </a:r>
          </a:p>
          <a:p>
            <a:r>
              <a:rPr lang="en-US" sz="3600" dirty="0"/>
              <a:t>S</a:t>
            </a:r>
            <a:r>
              <a:rPr lang="en-US" sz="3600" dirty="0" smtClean="0"/>
              <a:t>everal </a:t>
            </a:r>
            <a:r>
              <a:rPr lang="en-US" sz="3600" dirty="0"/>
              <a:t>caller ID spoofing service providers provide legitimate services </a:t>
            </a:r>
            <a:r>
              <a:rPr lang="en-US" sz="3600" dirty="0" smtClean="0"/>
              <a:t>caller </a:t>
            </a:r>
            <a:r>
              <a:rPr lang="en-US" sz="3600" dirty="0"/>
              <a:t>and SMS spoofing in a legal </a:t>
            </a:r>
            <a:r>
              <a:rPr lang="en-US" sz="3600" dirty="0" smtClean="0"/>
              <a:t>manner -</a:t>
            </a:r>
            <a:r>
              <a:rPr lang="en-US" sz="3600" dirty="0"/>
              <a:t>Spoof Card, Trap Call, and Spoof Tel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233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then do you do as an investigator?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3C3C"/>
                </a:solidFill>
                <a:latin typeface="Roboto"/>
              </a:rPr>
              <a:t>Be </a:t>
            </a:r>
            <a:r>
              <a:rPr lang="en-US" dirty="0">
                <a:solidFill>
                  <a:srgbClr val="3C3C3C"/>
                </a:solidFill>
                <a:latin typeface="Roboto"/>
              </a:rPr>
              <a:t>aware of these </a:t>
            </a:r>
            <a:r>
              <a:rPr lang="en-US" dirty="0" smtClean="0">
                <a:solidFill>
                  <a:srgbClr val="3C3C3C"/>
                </a:solidFill>
                <a:latin typeface="Roboto"/>
              </a:rPr>
              <a:t>services</a:t>
            </a:r>
          </a:p>
          <a:p>
            <a:r>
              <a:rPr lang="en-US" dirty="0"/>
              <a:t>R</a:t>
            </a:r>
            <a:r>
              <a:rPr lang="en-US" dirty="0" smtClean="0"/>
              <a:t>econcile </a:t>
            </a:r>
            <a:r>
              <a:rPr lang="en-US" dirty="0"/>
              <a:t>the records of both ends of a conservation with call and billing logs to determine if the call was truly made from the displayed caller ID recorded in these logs.</a:t>
            </a:r>
          </a:p>
        </p:txBody>
      </p:sp>
    </p:spTree>
    <p:extLst>
      <p:ext uri="{BB962C8B-B14F-4D97-AF65-F5344CB8AC3E}">
        <p14:creationId xmlns:p14="http://schemas.microsoft.com/office/powerpoint/2010/main" val="4089876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Burner 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</a:t>
            </a:r>
            <a:r>
              <a:rPr lang="en-US" dirty="0" smtClean="0"/>
              <a:t>ell </a:t>
            </a:r>
            <a:r>
              <a:rPr lang="en-US" dirty="0"/>
              <a:t>phones (or SIMs) that are prepaid in cash</a:t>
            </a:r>
            <a:r>
              <a:rPr lang="en-US" dirty="0" smtClean="0"/>
              <a:t>.</a:t>
            </a:r>
          </a:p>
          <a:p>
            <a:r>
              <a:rPr lang="en-US" dirty="0"/>
              <a:t>Who is the person behind a phone number? How do we find this information</a:t>
            </a:r>
            <a:r>
              <a:rPr lang="en-US" dirty="0" smtClean="0"/>
              <a:t>?</a:t>
            </a:r>
          </a:p>
          <a:p>
            <a:r>
              <a:rPr lang="en-US" dirty="0"/>
              <a:t>  </a:t>
            </a:r>
            <a:r>
              <a:rPr lang="en-US" b="1" dirty="0"/>
              <a:t>Step 1. </a:t>
            </a:r>
            <a:r>
              <a:rPr lang="en-US" dirty="0"/>
              <a:t>Obtain the phone number of the person you are trying to identify.</a:t>
            </a:r>
          </a:p>
          <a:p>
            <a:r>
              <a:rPr lang="en-US" dirty="0"/>
              <a:t>  </a:t>
            </a:r>
            <a:r>
              <a:rPr lang="en-US" b="1" dirty="0"/>
              <a:t>Step 2. </a:t>
            </a:r>
            <a:r>
              <a:rPr lang="en-US" dirty="0"/>
              <a:t>Create a contact of that phone number in your phone.</a:t>
            </a:r>
          </a:p>
          <a:p>
            <a:r>
              <a:rPr lang="en-US" dirty="0"/>
              <a:t>  </a:t>
            </a:r>
            <a:r>
              <a:rPr lang="en-US" b="1" dirty="0"/>
              <a:t>Step 3. </a:t>
            </a:r>
            <a:r>
              <a:rPr lang="en-US" dirty="0"/>
              <a:t>Upload your contacts to social media applications such as Snapchat, LinkedIn, Instagram, Facebook, Twitter, WhatsApp, and other applications you can think of.</a:t>
            </a:r>
          </a:p>
          <a:p>
            <a:r>
              <a:rPr lang="en-US" dirty="0"/>
              <a:t>  </a:t>
            </a:r>
            <a:r>
              <a:rPr lang="en-US" b="1" dirty="0"/>
              <a:t>Step 4. </a:t>
            </a:r>
            <a:r>
              <a:rPr lang="en-US" dirty="0"/>
              <a:t>See if your unknown burner contact has a profile attached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9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C3C3C"/>
                </a:solidFill>
                <a:latin typeface="Roboto"/>
              </a:rPr>
              <a:t>SIM Card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aware that cloning a SIM card is highly illegal in some countries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Need to know that there </a:t>
            </a:r>
            <a:r>
              <a:rPr lang="en-US" dirty="0"/>
              <a:t>are SIM card standards</a:t>
            </a:r>
            <a:r>
              <a:rPr lang="en-US" dirty="0" smtClean="0"/>
              <a:t>.</a:t>
            </a:r>
          </a:p>
          <a:p>
            <a:r>
              <a:rPr lang="en-US" dirty="0"/>
              <a:t>SIM cards are manufactured based on three algorithms: </a:t>
            </a:r>
            <a:r>
              <a:rPr lang="en-US" dirty="0">
                <a:solidFill>
                  <a:srgbClr val="FF0000"/>
                </a:solidFill>
              </a:rPr>
              <a:t>COMP128v1</a:t>
            </a:r>
            <a:r>
              <a:rPr lang="en-US" dirty="0"/>
              <a:t>, COMP128v2, and </a:t>
            </a:r>
            <a:r>
              <a:rPr lang="en-US" dirty="0" smtClean="0"/>
              <a:t>COMP128v3 -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COMP128v1 only one that can be cloned.</a:t>
            </a:r>
          </a:p>
          <a:p>
            <a:r>
              <a:rPr lang="en-US" dirty="0" smtClean="0"/>
              <a:t>Obtain </a:t>
            </a:r>
            <a:r>
              <a:rPr lang="en-US" dirty="0"/>
              <a:t>a blank SIM </a:t>
            </a:r>
            <a:r>
              <a:rPr lang="en-US" dirty="0" smtClean="0"/>
              <a:t>card (eBay).</a:t>
            </a:r>
          </a:p>
          <a:p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a SIM card </a:t>
            </a:r>
            <a:r>
              <a:rPr lang="en-US" dirty="0" smtClean="0"/>
              <a:t>reader/writer - DIGIFLEX </a:t>
            </a:r>
            <a:r>
              <a:rPr lang="en-US" dirty="0"/>
              <a:t>USB SIM Card Reader Writer Copy Cloner Backup GSM </a:t>
            </a:r>
            <a:r>
              <a:rPr lang="en-US" dirty="0" smtClean="0"/>
              <a:t>CDMA</a:t>
            </a:r>
          </a:p>
          <a:p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appropriate software to copy and restore a SIM </a:t>
            </a:r>
            <a:r>
              <a:rPr lang="en-US" dirty="0" smtClean="0"/>
              <a:t>card (</a:t>
            </a:r>
            <a:r>
              <a:rPr lang="en-US" dirty="0" err="1" smtClean="0"/>
              <a:t>MagicSIM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2388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 card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may be prompted for a SIM unlock </a:t>
            </a:r>
            <a:r>
              <a:rPr lang="en-US" dirty="0" smtClean="0"/>
              <a:t>code.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call the mobile provider and tell </a:t>
            </a:r>
            <a:r>
              <a:rPr lang="en-US" dirty="0" smtClean="0"/>
              <a:t>them you trying to use the SIM card </a:t>
            </a:r>
            <a:r>
              <a:rPr lang="en-US" dirty="0"/>
              <a:t>an overseas </a:t>
            </a:r>
            <a:r>
              <a:rPr lang="en-US" dirty="0" smtClean="0"/>
              <a:t>phone.</a:t>
            </a:r>
          </a:p>
          <a:p>
            <a:r>
              <a:rPr lang="en-US" dirty="0">
                <a:solidFill>
                  <a:srgbClr val="3C3C3C"/>
                </a:solidFill>
                <a:latin typeface="Roboto"/>
              </a:rPr>
              <a:t>Professional tools that look more like what you see in the movies allow you to plug in a SIM card and automate the copying and cloning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6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San Bernardino Case (2016)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Apple received requests from the San </a:t>
            </a:r>
            <a:r>
              <a:rPr lang="en-US" sz="3200" dirty="0" smtClean="0"/>
              <a:t>Bernardino, </a:t>
            </a:r>
            <a:r>
              <a:rPr lang="en-US" sz="3200" dirty="0" smtClean="0"/>
              <a:t>FBI </a:t>
            </a:r>
            <a:r>
              <a:rPr lang="en-US" sz="3200" dirty="0"/>
              <a:t>to assist in obtaining information from locked iPhones. </a:t>
            </a:r>
            <a:endParaRPr lang="en-US" sz="3200" dirty="0" smtClean="0"/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The </a:t>
            </a:r>
            <a:r>
              <a:rPr lang="en-US" sz="3200" dirty="0">
                <a:solidFill>
                  <a:srgbClr val="FF0000"/>
                </a:solidFill>
              </a:rPr>
              <a:t>FBI believed a specific phone contained information critical to an investigation involving national security concerns.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Bernardino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FBI attempted to compel Apple to develop a weakened encryption standard and embed that weakened encryption design into a new operating system that could be loaded onto the device in question</a:t>
            </a:r>
            <a:r>
              <a:rPr lang="en-US" dirty="0" smtClean="0"/>
              <a:t>.</a:t>
            </a:r>
          </a:p>
          <a:p>
            <a:r>
              <a:rPr lang="en-US" dirty="0"/>
              <a:t> Eventually, after a long drawn-out battle, the San Bernardino FBI branch was able to access the device by hiring a third-party corporation to defeat the built-in security </a:t>
            </a:r>
            <a:r>
              <a:rPr lang="en-US" dirty="0" smtClean="0"/>
              <a:t>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lessons learnt?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overnment </a:t>
            </a:r>
            <a:r>
              <a:rPr lang="en-US" sz="3200" dirty="0"/>
              <a:t>officials </a:t>
            </a:r>
            <a:r>
              <a:rPr lang="en-US" sz="3200" dirty="0" smtClean="0"/>
              <a:t>can request manufacturers </a:t>
            </a:r>
            <a:r>
              <a:rPr lang="en-US" sz="3200" dirty="0"/>
              <a:t>of technology </a:t>
            </a:r>
            <a:r>
              <a:rPr lang="en-US" sz="3200" dirty="0" smtClean="0"/>
              <a:t>to unlock </a:t>
            </a:r>
            <a:r>
              <a:rPr lang="en-US" sz="3200" dirty="0"/>
              <a:t>their technology or provide a backdoor when the government deems </a:t>
            </a:r>
            <a:r>
              <a:rPr lang="en-US" sz="3200" dirty="0" smtClean="0"/>
              <a:t>necessary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smtClean="0"/>
              <a:t>Sometimes </a:t>
            </a:r>
            <a:r>
              <a:rPr lang="en-US" sz="3200" dirty="0"/>
              <a:t>companies </a:t>
            </a:r>
            <a:r>
              <a:rPr lang="en-US" sz="3200" dirty="0" smtClean="0"/>
              <a:t>comply </a:t>
            </a:r>
            <a:r>
              <a:rPr lang="en-US" sz="3200" dirty="0" smtClean="0"/>
              <a:t>else </a:t>
            </a:r>
            <a:r>
              <a:rPr lang="en-US" sz="3200" dirty="0" err="1" smtClean="0"/>
              <a:t>govt</a:t>
            </a:r>
            <a:r>
              <a:rPr lang="en-US" sz="3200" dirty="0" smtClean="0"/>
              <a:t> agency can  </a:t>
            </a:r>
            <a:r>
              <a:rPr lang="en-US" sz="3200" dirty="0"/>
              <a:t>bypass device security using whatever means available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Apple device security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 made </a:t>
            </a:r>
            <a:r>
              <a:rPr lang="en-US" sz="3200" dirty="0"/>
              <a:t>it difficult to use most traditional ways to forensically investigate </a:t>
            </a:r>
            <a:r>
              <a:rPr lang="en-US" sz="3200" dirty="0" smtClean="0"/>
              <a:t>the device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86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restricts any communications from applications to talk directly to the hardware or even certain parts of the operating system</a:t>
            </a:r>
            <a:r>
              <a:rPr lang="en-US" dirty="0" smtClean="0"/>
              <a:t>.</a:t>
            </a:r>
          </a:p>
          <a:p>
            <a:r>
              <a:rPr lang="en-US" dirty="0"/>
              <a:t>All applications must use and communicate via accepted APIs and methods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  <a:r>
              <a:rPr lang="en-US" dirty="0"/>
              <a:t>on an iOS device as being sandboxed from other applications. </a:t>
            </a:r>
            <a:r>
              <a:rPr lang="en-US" dirty="0" smtClean="0"/>
              <a:t>Why is this an issue?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7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an issue?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security applications need access to other applications to evaluate them for </a:t>
            </a:r>
            <a:r>
              <a:rPr lang="en-US" dirty="0" smtClean="0"/>
              <a:t>threats.</a:t>
            </a:r>
          </a:p>
          <a:p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/>
              <a:t>segmentation design prohibits most security technology from functioning properly, </a:t>
            </a:r>
            <a:r>
              <a:rPr lang="en-US" dirty="0">
                <a:solidFill>
                  <a:srgbClr val="FF0000"/>
                </a:solidFill>
              </a:rPr>
              <a:t>which is why there isn’t software like antivirus available for iOS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Some develops jailbreak the iOS. What is jail breaking?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Jailbreaking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removing any software restrictions of the device that have been mandated by </a:t>
            </a:r>
            <a:r>
              <a:rPr lang="en-US" dirty="0" smtClean="0"/>
              <a:t>Apple.</a:t>
            </a:r>
          </a:p>
          <a:p>
            <a:r>
              <a:rPr lang="en-US" dirty="0"/>
              <a:t>Jailbreaking occurs on iOS (iPhones, iPads, iPod Touch devices) as well as </a:t>
            </a:r>
            <a:r>
              <a:rPr lang="en-US" dirty="0" err="1"/>
              <a:t>tvOS</a:t>
            </a:r>
            <a:r>
              <a:rPr lang="en-US" dirty="0"/>
              <a:t> (Apple TV) devices</a:t>
            </a:r>
            <a:r>
              <a:rPr lang="en-US" dirty="0" smtClean="0"/>
              <a:t>.</a:t>
            </a:r>
          </a:p>
          <a:p>
            <a:r>
              <a:rPr lang="en-US" dirty="0"/>
              <a:t>Jailbreaking, in most cases, allows applications and the user root access to the device, allowing them to install applications, extensions, utilities, and themes that are not available through the </a:t>
            </a:r>
            <a:r>
              <a:rPr lang="en-US" dirty="0" err="1"/>
              <a:t>AppStore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Security risks </a:t>
            </a:r>
            <a:r>
              <a:rPr lang="en-US" dirty="0" smtClean="0"/>
              <a:t>associated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jailbreaking techniques do not work or yield any decent forensics </a:t>
            </a:r>
            <a:r>
              <a:rPr lang="en-US" dirty="0" smtClean="0"/>
              <a:t>evidence??? </a:t>
            </a:r>
            <a:r>
              <a:rPr lang="en-US" dirty="0" smtClean="0">
                <a:solidFill>
                  <a:srgbClr val="FF0000"/>
                </a:solidFill>
              </a:rPr>
              <a:t>Why and why talk about it?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1595</Words>
  <Application>Microsoft Office PowerPoint</Application>
  <PresentationFormat>Widescreen</PresentationFormat>
  <Paragraphs>152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Roboto</vt:lpstr>
      <vt:lpstr>Wingdings</vt:lpstr>
      <vt:lpstr>Office Theme</vt:lpstr>
      <vt:lpstr>Mobile Forensics</vt:lpstr>
      <vt:lpstr>Announcement</vt:lpstr>
      <vt:lpstr>Coverage</vt:lpstr>
      <vt:lpstr>San Bernardino Case (2016)</vt:lpstr>
      <vt:lpstr>San Bernardino</vt:lpstr>
      <vt:lpstr>What are the lessons learnt?</vt:lpstr>
      <vt:lpstr>iOS Architecture</vt:lpstr>
      <vt:lpstr>Why is this an issue?</vt:lpstr>
      <vt:lpstr>Jailbreaking</vt:lpstr>
      <vt:lpstr>Tools for jail breaking</vt:lpstr>
      <vt:lpstr>Jailbreaking an iPhone</vt:lpstr>
      <vt:lpstr>Rooting vs jailbreaking?</vt:lpstr>
      <vt:lpstr>iTunes Forensics</vt:lpstr>
      <vt:lpstr>Examining iTunes forensics</vt:lpstr>
      <vt:lpstr>Tools that maybe used</vt:lpstr>
      <vt:lpstr>iOS Snapshots</vt:lpstr>
      <vt:lpstr>Snapshots</vt:lpstr>
      <vt:lpstr>Snapshot of iOS mail application opened</vt:lpstr>
      <vt:lpstr>Objectives</vt:lpstr>
      <vt:lpstr>How does email work?</vt:lpstr>
      <vt:lpstr>Examining the text and iMessages</vt:lpstr>
      <vt:lpstr>SQL Lite database</vt:lpstr>
      <vt:lpstr>Android</vt:lpstr>
      <vt:lpstr>Android forensics</vt:lpstr>
      <vt:lpstr>Android forensics</vt:lpstr>
      <vt:lpstr>Rooting the device</vt:lpstr>
      <vt:lpstr>Imaging</vt:lpstr>
      <vt:lpstr>PIN Bypass</vt:lpstr>
      <vt:lpstr>Brute force passcodes on locked screen (Rubber Ducky)</vt:lpstr>
      <vt:lpstr>Cellebrite</vt:lpstr>
      <vt:lpstr>Call logs and SMS spoofing</vt:lpstr>
      <vt:lpstr>What then do you do as an investigator?</vt:lpstr>
      <vt:lpstr>Burner phones</vt:lpstr>
      <vt:lpstr>SIM Card Cloning</vt:lpstr>
      <vt:lpstr>SIM card cloning</vt:lpstr>
    </vt:vector>
  </TitlesOfParts>
  <Company>US Naval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Shumba, Rosemary CIV USNA Annapolis</dc:creator>
  <cp:lastModifiedBy>Shumba, Rosemary CIV USNA Annapolis</cp:lastModifiedBy>
  <cp:revision>48</cp:revision>
  <dcterms:created xsi:type="dcterms:W3CDTF">2019-04-03T15:52:46Z</dcterms:created>
  <dcterms:modified xsi:type="dcterms:W3CDTF">2019-04-15T13:40:26Z</dcterms:modified>
</cp:coreProperties>
</file>