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sldIdLst>
    <p:sldId id="256" r:id="rId2"/>
    <p:sldId id="341" r:id="rId3"/>
    <p:sldId id="357" r:id="rId4"/>
    <p:sldId id="358" r:id="rId5"/>
    <p:sldId id="331" r:id="rId6"/>
    <p:sldId id="366" r:id="rId7"/>
    <p:sldId id="360" r:id="rId8"/>
    <p:sldId id="359" r:id="rId9"/>
    <p:sldId id="361" r:id="rId10"/>
    <p:sldId id="362" r:id="rId11"/>
    <p:sldId id="365" r:id="rId12"/>
    <p:sldId id="332" r:id="rId13"/>
    <p:sldId id="335" r:id="rId14"/>
    <p:sldId id="333" r:id="rId15"/>
    <p:sldId id="368" r:id="rId16"/>
    <p:sldId id="36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52042-51C2-4FCD-8960-AA36EAE3ED2F}" type="doc">
      <dgm:prSet loTypeId="urn:microsoft.com/office/officeart/2005/8/layout/cycle3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3E1513-1EB5-46E6-8DAB-85511996F73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Seize</a:t>
          </a:r>
          <a:endParaRPr lang="en-US" dirty="0"/>
        </a:p>
      </dgm:t>
    </dgm:pt>
    <dgm:pt modelId="{B77EBD33-8574-4415-A41E-CDC72DAE7E56}" type="parTrans" cxnId="{E81A0DDE-8ADB-404B-A3F3-4FF7ABC7896B}">
      <dgm:prSet/>
      <dgm:spPr/>
      <dgm:t>
        <a:bodyPr/>
        <a:lstStyle/>
        <a:p>
          <a:endParaRPr lang="en-US"/>
        </a:p>
      </dgm:t>
    </dgm:pt>
    <dgm:pt modelId="{CA53BE2E-9EB6-4E00-9BF8-857B60771171}" type="sibTrans" cxnId="{E81A0DDE-8ADB-404B-A3F3-4FF7ABC7896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06F1EBA-369D-45E9-8B27-0887FD78802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Preserve</a:t>
          </a:r>
          <a:endParaRPr lang="en-US" dirty="0">
            <a:solidFill>
              <a:srgbClr val="0403A9"/>
            </a:solidFill>
          </a:endParaRPr>
        </a:p>
      </dgm:t>
    </dgm:pt>
    <dgm:pt modelId="{1FEC7551-8E50-4EED-9AF3-0F4A1083E783}" type="parTrans" cxnId="{4E2A789C-DE81-4353-A28B-DD9E11D09ADB}">
      <dgm:prSet/>
      <dgm:spPr/>
      <dgm:t>
        <a:bodyPr/>
        <a:lstStyle/>
        <a:p>
          <a:endParaRPr lang="en-US"/>
        </a:p>
      </dgm:t>
    </dgm:pt>
    <dgm:pt modelId="{E47AB12B-0409-4C74-98A7-391021CE627F}" type="sibTrans" cxnId="{4E2A789C-DE81-4353-A28B-DD9E11D09ADB}">
      <dgm:prSet/>
      <dgm:spPr/>
      <dgm:t>
        <a:bodyPr/>
        <a:lstStyle/>
        <a:p>
          <a:endParaRPr lang="en-US"/>
        </a:p>
      </dgm:t>
    </dgm:pt>
    <dgm:pt modelId="{8A2C9DA1-1FC2-4A58-95E3-22FCE2879CDC}">
      <dgm:prSet phldrT="[Text]"/>
      <dgm:spPr>
        <a:solidFill>
          <a:srgbClr val="0403A9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B1C5C7EC-F5BF-4A7E-92FF-028EBB15761B}" type="parTrans" cxnId="{BA6766F6-CC22-4765-87C7-D64B03A6F3D2}">
      <dgm:prSet/>
      <dgm:spPr/>
      <dgm:t>
        <a:bodyPr/>
        <a:lstStyle/>
        <a:p>
          <a:endParaRPr lang="en-US"/>
        </a:p>
      </dgm:t>
    </dgm:pt>
    <dgm:pt modelId="{BF294ED6-B777-47AF-89BB-09497CACA673}" type="sibTrans" cxnId="{BA6766F6-CC22-4765-87C7-D64B03A6F3D2}">
      <dgm:prSet/>
      <dgm:spPr/>
      <dgm:t>
        <a:bodyPr/>
        <a:lstStyle/>
        <a:p>
          <a:endParaRPr lang="en-US"/>
        </a:p>
      </dgm:t>
    </dgm:pt>
    <dgm:pt modelId="{BD4B6374-4803-402B-905B-337D9B91D3B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Forensically Examine</a:t>
          </a:r>
          <a:endParaRPr lang="en-US" dirty="0"/>
        </a:p>
      </dgm:t>
    </dgm:pt>
    <dgm:pt modelId="{303E875C-3F2D-40D2-B374-2C1123FA2147}" type="parTrans" cxnId="{012D402B-B588-4801-8BD5-612397EC8FE4}">
      <dgm:prSet/>
      <dgm:spPr/>
      <dgm:t>
        <a:bodyPr/>
        <a:lstStyle/>
        <a:p>
          <a:endParaRPr lang="en-US"/>
        </a:p>
      </dgm:t>
    </dgm:pt>
    <dgm:pt modelId="{1DB1082E-8619-4A82-ADE8-B577481A2BC6}" type="sibTrans" cxnId="{012D402B-B588-4801-8BD5-612397EC8FE4}">
      <dgm:prSet/>
      <dgm:spPr/>
      <dgm:t>
        <a:bodyPr/>
        <a:lstStyle/>
        <a:p>
          <a:endParaRPr lang="en-US"/>
        </a:p>
      </dgm:t>
    </dgm:pt>
    <dgm:pt modelId="{E273ACFF-7B19-4F8C-BD9F-5CA759F18DC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Present in Court of Law</a:t>
          </a:r>
          <a:endParaRPr lang="en-US" dirty="0"/>
        </a:p>
      </dgm:t>
    </dgm:pt>
    <dgm:pt modelId="{40EDB2FB-7D14-4B6B-A31D-D8EBFACA8E03}" type="parTrans" cxnId="{EA666804-6E37-44B2-81C0-BE38CE3FF195}">
      <dgm:prSet/>
      <dgm:spPr/>
      <dgm:t>
        <a:bodyPr/>
        <a:lstStyle/>
        <a:p>
          <a:endParaRPr lang="en-US"/>
        </a:p>
      </dgm:t>
    </dgm:pt>
    <dgm:pt modelId="{A14F2281-CDAC-478F-873C-70D83BFDA95A}" type="sibTrans" cxnId="{EA666804-6E37-44B2-81C0-BE38CE3FF195}">
      <dgm:prSet/>
      <dgm:spPr/>
      <dgm:t>
        <a:bodyPr/>
        <a:lstStyle/>
        <a:p>
          <a:endParaRPr lang="en-US"/>
        </a:p>
      </dgm:t>
    </dgm:pt>
    <dgm:pt modelId="{23CD92E0-B099-43F7-AEEC-94EBB6D7DFF3}" type="pres">
      <dgm:prSet presAssocID="{7DB52042-51C2-4FCD-8960-AA36EAE3ED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D9CCE-BC4D-466D-859D-0648C2316E48}" type="pres">
      <dgm:prSet presAssocID="{7DB52042-51C2-4FCD-8960-AA36EAE3ED2F}" presName="cycle" presStyleCnt="0"/>
      <dgm:spPr/>
    </dgm:pt>
    <dgm:pt modelId="{71A1518A-0949-4731-B326-ABAE86CCE8B8}" type="pres">
      <dgm:prSet presAssocID="{FB3E1513-1EB5-46E6-8DAB-85511996F73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6B01E-F5BE-46C3-80AF-94E7A1BED406}" type="pres">
      <dgm:prSet presAssocID="{CA53BE2E-9EB6-4E00-9BF8-857B6077117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72472C3-E7A3-4F50-A98A-A3DDF042CB5F}" type="pres">
      <dgm:prSet presAssocID="{F06F1EBA-369D-45E9-8B27-0887FD78802E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B2CD9-06C8-4748-8A30-69BFB0293FB6}" type="pres">
      <dgm:prSet presAssocID="{8A2C9DA1-1FC2-4A58-95E3-22FCE2879CD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5356-A6E3-40A5-94C8-088F78216BBB}" type="pres">
      <dgm:prSet presAssocID="{BD4B6374-4803-402B-905B-337D9B91D3BB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DEB35-D820-483B-8D57-660ED2C221E1}" type="pres">
      <dgm:prSet presAssocID="{E273ACFF-7B19-4F8C-BD9F-5CA759F18DC2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D402B-B588-4801-8BD5-612397EC8FE4}" srcId="{7DB52042-51C2-4FCD-8960-AA36EAE3ED2F}" destId="{BD4B6374-4803-402B-905B-337D9B91D3BB}" srcOrd="3" destOrd="0" parTransId="{303E875C-3F2D-40D2-B374-2C1123FA2147}" sibTransId="{1DB1082E-8619-4A82-ADE8-B577481A2BC6}"/>
    <dgm:cxn modelId="{55ACE396-9212-4941-9DBD-6F596B9D4340}" type="presOf" srcId="{7DB52042-51C2-4FCD-8960-AA36EAE3ED2F}" destId="{23CD92E0-B099-43F7-AEEC-94EBB6D7DFF3}" srcOrd="0" destOrd="0" presId="urn:microsoft.com/office/officeart/2005/8/layout/cycle3"/>
    <dgm:cxn modelId="{EA666804-6E37-44B2-81C0-BE38CE3FF195}" srcId="{7DB52042-51C2-4FCD-8960-AA36EAE3ED2F}" destId="{E273ACFF-7B19-4F8C-BD9F-5CA759F18DC2}" srcOrd="4" destOrd="0" parTransId="{40EDB2FB-7D14-4B6B-A31D-D8EBFACA8E03}" sibTransId="{A14F2281-CDAC-478F-873C-70D83BFDA95A}"/>
    <dgm:cxn modelId="{D9B35F90-658D-4A3B-92C6-E8F51E975657}" type="presOf" srcId="{E273ACFF-7B19-4F8C-BD9F-5CA759F18DC2}" destId="{E0FDEB35-D820-483B-8D57-660ED2C221E1}" srcOrd="0" destOrd="0" presId="urn:microsoft.com/office/officeart/2005/8/layout/cycle3"/>
    <dgm:cxn modelId="{36DCABA2-8C98-4FB7-932F-4313DF533AC1}" type="presOf" srcId="{8A2C9DA1-1FC2-4A58-95E3-22FCE2879CDC}" destId="{074B2CD9-06C8-4748-8A30-69BFB0293FB6}" srcOrd="0" destOrd="0" presId="urn:microsoft.com/office/officeart/2005/8/layout/cycle3"/>
    <dgm:cxn modelId="{60A1716A-8EEA-4AED-8077-C51310AF6B9B}" type="presOf" srcId="{CA53BE2E-9EB6-4E00-9BF8-857B60771171}" destId="{40F6B01E-F5BE-46C3-80AF-94E7A1BED406}" srcOrd="0" destOrd="0" presId="urn:microsoft.com/office/officeart/2005/8/layout/cycle3"/>
    <dgm:cxn modelId="{4E2A789C-DE81-4353-A28B-DD9E11D09ADB}" srcId="{7DB52042-51C2-4FCD-8960-AA36EAE3ED2F}" destId="{F06F1EBA-369D-45E9-8B27-0887FD78802E}" srcOrd="1" destOrd="0" parTransId="{1FEC7551-8E50-4EED-9AF3-0F4A1083E783}" sibTransId="{E47AB12B-0409-4C74-98A7-391021CE627F}"/>
    <dgm:cxn modelId="{244FD825-A344-4584-ADE1-CD0320218A81}" type="presOf" srcId="{FB3E1513-1EB5-46E6-8DAB-85511996F73C}" destId="{71A1518A-0949-4731-B326-ABAE86CCE8B8}" srcOrd="0" destOrd="0" presId="urn:microsoft.com/office/officeart/2005/8/layout/cycle3"/>
    <dgm:cxn modelId="{787C6A0D-C960-4F87-8F5E-9920654DB9B6}" type="presOf" srcId="{F06F1EBA-369D-45E9-8B27-0887FD78802E}" destId="{872472C3-E7A3-4F50-A98A-A3DDF042CB5F}" srcOrd="0" destOrd="0" presId="urn:microsoft.com/office/officeart/2005/8/layout/cycle3"/>
    <dgm:cxn modelId="{D7EB4683-4E15-4751-8E61-CDFA7B4B6D5E}" type="presOf" srcId="{BD4B6374-4803-402B-905B-337D9B91D3BB}" destId="{FFCB5356-A6E3-40A5-94C8-088F78216BBB}" srcOrd="0" destOrd="0" presId="urn:microsoft.com/office/officeart/2005/8/layout/cycle3"/>
    <dgm:cxn modelId="{E81A0DDE-8ADB-404B-A3F3-4FF7ABC7896B}" srcId="{7DB52042-51C2-4FCD-8960-AA36EAE3ED2F}" destId="{FB3E1513-1EB5-46E6-8DAB-85511996F73C}" srcOrd="0" destOrd="0" parTransId="{B77EBD33-8574-4415-A41E-CDC72DAE7E56}" sibTransId="{CA53BE2E-9EB6-4E00-9BF8-857B60771171}"/>
    <dgm:cxn modelId="{BA6766F6-CC22-4765-87C7-D64B03A6F3D2}" srcId="{7DB52042-51C2-4FCD-8960-AA36EAE3ED2F}" destId="{8A2C9DA1-1FC2-4A58-95E3-22FCE2879CDC}" srcOrd="2" destOrd="0" parTransId="{B1C5C7EC-F5BF-4A7E-92FF-028EBB15761B}" sibTransId="{BF294ED6-B777-47AF-89BB-09497CACA673}"/>
    <dgm:cxn modelId="{E0CD5D5A-3BCB-4D50-8935-22878712DF7B}" type="presParOf" srcId="{23CD92E0-B099-43F7-AEEC-94EBB6D7DFF3}" destId="{590D9CCE-BC4D-466D-859D-0648C2316E48}" srcOrd="0" destOrd="0" presId="urn:microsoft.com/office/officeart/2005/8/layout/cycle3"/>
    <dgm:cxn modelId="{DF3B527A-B1C2-4969-BAC1-8BB112B533B1}" type="presParOf" srcId="{590D9CCE-BC4D-466D-859D-0648C2316E48}" destId="{71A1518A-0949-4731-B326-ABAE86CCE8B8}" srcOrd="0" destOrd="0" presId="urn:microsoft.com/office/officeart/2005/8/layout/cycle3"/>
    <dgm:cxn modelId="{F94019B4-AED8-49A4-B3DA-C75561E64459}" type="presParOf" srcId="{590D9CCE-BC4D-466D-859D-0648C2316E48}" destId="{40F6B01E-F5BE-46C3-80AF-94E7A1BED406}" srcOrd="1" destOrd="0" presId="urn:microsoft.com/office/officeart/2005/8/layout/cycle3"/>
    <dgm:cxn modelId="{23927FE7-1D4D-431C-B2A8-4B54895FF092}" type="presParOf" srcId="{590D9CCE-BC4D-466D-859D-0648C2316E48}" destId="{872472C3-E7A3-4F50-A98A-A3DDF042CB5F}" srcOrd="2" destOrd="0" presId="urn:microsoft.com/office/officeart/2005/8/layout/cycle3"/>
    <dgm:cxn modelId="{75FBB1E2-543D-43EE-9425-9A0905E16DCE}" type="presParOf" srcId="{590D9CCE-BC4D-466D-859D-0648C2316E48}" destId="{074B2CD9-06C8-4748-8A30-69BFB0293FB6}" srcOrd="3" destOrd="0" presId="urn:microsoft.com/office/officeart/2005/8/layout/cycle3"/>
    <dgm:cxn modelId="{00BF10FE-FF70-402B-A3ED-A885EA5D11FF}" type="presParOf" srcId="{590D9CCE-BC4D-466D-859D-0648C2316E48}" destId="{FFCB5356-A6E3-40A5-94C8-088F78216BBB}" srcOrd="4" destOrd="0" presId="urn:microsoft.com/office/officeart/2005/8/layout/cycle3"/>
    <dgm:cxn modelId="{CF3458BF-1C24-4A1C-8113-A128348063F9}" type="presParOf" srcId="{590D9CCE-BC4D-466D-859D-0648C2316E48}" destId="{E0FDEB35-D820-483B-8D57-660ED2C221E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6B01E-F5BE-46C3-80AF-94E7A1BED406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A1518A-0949-4731-B326-ABAE86CCE8B8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Seize</a:t>
          </a:r>
          <a:endParaRPr lang="en-US" sz="2300" kern="1200" dirty="0"/>
        </a:p>
      </dsp:txBody>
      <dsp:txXfrm>
        <a:off x="2160400" y="47068"/>
        <a:ext cx="1775198" cy="842046"/>
      </dsp:txXfrm>
    </dsp:sp>
    <dsp:sp modelId="{872472C3-E7A3-4F50-A98A-A3DDF042CB5F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0403A9"/>
              </a:solidFill>
            </a:rPr>
            <a:t>Preserve</a:t>
          </a:r>
          <a:endParaRPr lang="en-US" sz="2300" kern="1200" dirty="0">
            <a:solidFill>
              <a:srgbClr val="0403A9"/>
            </a:solidFill>
          </a:endParaRPr>
        </a:p>
      </dsp:txBody>
      <dsp:txXfrm>
        <a:off x="3804791" y="1241788"/>
        <a:ext cx="1775198" cy="842046"/>
      </dsp:txXfrm>
    </dsp:sp>
    <dsp:sp modelId="{074B2CD9-06C8-4748-8A30-69BFB0293FB6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rgbClr val="0403A9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Process</a:t>
          </a:r>
          <a:endParaRPr lang="en-US" sz="2300" kern="1200" dirty="0"/>
        </a:p>
      </dsp:txBody>
      <dsp:txXfrm>
        <a:off x="3176690" y="3174885"/>
        <a:ext cx="1775198" cy="842046"/>
      </dsp:txXfrm>
    </dsp:sp>
    <dsp:sp modelId="{FFCB5356-A6E3-40A5-94C8-088F78216BBB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Forensically Examine</a:t>
          </a:r>
          <a:endParaRPr lang="en-US" sz="2300" kern="1200" dirty="0"/>
        </a:p>
      </dsp:txBody>
      <dsp:txXfrm>
        <a:off x="1144111" y="3174885"/>
        <a:ext cx="1775198" cy="842046"/>
      </dsp:txXfrm>
    </dsp:sp>
    <dsp:sp modelId="{E0FDEB35-D820-483B-8D57-660ED2C221E1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Present in Court of Law</a:t>
          </a:r>
          <a:endParaRPr lang="en-US" sz="2300" kern="1200" dirty="0"/>
        </a:p>
      </dsp:txBody>
      <dsp:txXfrm>
        <a:off x="516009" y="1241788"/>
        <a:ext cx="1775198" cy="8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68CF-FC49-4043-A0BB-C54C50F182D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5125-81B3-4E10-B083-ACA3EF7F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796E7-6F36-4A40-AE30-7464F2D4F23B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6CF-7D73-4578-933E-D24870C8CD51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7C1-BAD1-48A0-9DE2-8B3CCEAA87AF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C2F-0BE0-4994-A43D-C0D2B9C9BA0E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2DF8F6-18F6-47E7-B053-7BA9DC9AF8D0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9D40-6E19-4ED8-A09B-2862D2B02439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BE1D-94A7-46C7-A55E-DE4174CA8CA5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1D18-AFC0-4B71-AE99-CEB16FFDB2AD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D20C-71F7-468A-AEF1-25EC391FFC0E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06EDD8-BD68-4A4E-B020-DB8B44A44385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62278-4332-4BA5-B7DC-AC13B1296A6D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538FF8-C575-40D0-AE8C-22E17B75B62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taylorarmerding/2018/09/28/u-s-vows-to-go-on-cyber-offense/#4ea102157e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610" y="199644"/>
            <a:ext cx="8768778" cy="541430"/>
          </a:xfrm>
          <a:prstGeom prst="rect">
            <a:avLst/>
          </a:prstGeom>
        </p:spPr>
        <p:txBody>
          <a:bodyPr vert="horz" wrap="square" lIns="0" tIns="48514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lang="en-US" sz="3200" b="1" spc="-10" dirty="0" smtClean="0">
                <a:solidFill>
                  <a:schemeClr val="tx1"/>
                </a:solidFill>
                <a:latin typeface="Calibri"/>
                <a:cs typeface="Calibri"/>
              </a:rPr>
              <a:t>Cyber Crime Investigations</a:t>
            </a:r>
            <a:endParaRPr sz="3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104200"/>
            <a:ext cx="7905115" cy="243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5" dirty="0" smtClean="0">
                <a:solidFill>
                  <a:srgbClr val="FF6600"/>
                </a:solidFill>
                <a:latin typeface="Calibri"/>
                <a:cs typeface="Calibri"/>
              </a:rPr>
              <a:t>Class 3: Aspects of handling a crime involving technology</a:t>
            </a:r>
            <a:endParaRPr sz="4400" dirty="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2235"/>
              </a:spcBef>
            </a:pPr>
            <a:r>
              <a:rPr sz="2800" spc="-50" dirty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sz="2800" spc="-9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898989"/>
                </a:solidFill>
                <a:latin typeface="Calibri"/>
                <a:cs typeface="Calibri"/>
              </a:rPr>
              <a:t>Shumba</a:t>
            </a:r>
            <a:endParaRPr sz="2800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665"/>
              </a:spcBef>
            </a:pPr>
            <a:r>
              <a:rPr lang="en-US" sz="1800" spc="-10" dirty="0" smtClean="0">
                <a:solidFill>
                  <a:srgbClr val="898989"/>
                </a:solidFill>
                <a:latin typeface="Calibri"/>
                <a:cs typeface="Calibri"/>
              </a:rPr>
              <a:t>January 11,2019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312068"/>
            <a:ext cx="2792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Copyright 2014: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Jenny A.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Applequist. All Rights</a:t>
            </a: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E65E-25BA-47C7-9CD2-DF30D87B2969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outside the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XYZ </a:t>
            </a:r>
            <a:r>
              <a:rPr lang="en-US" dirty="0"/>
              <a:t>would have to involve US legal authorities and identify that laws are enforced by the country the criminal lives in. </a:t>
            </a:r>
            <a:endParaRPr lang="en-US" dirty="0" smtClean="0"/>
          </a:p>
          <a:p>
            <a:r>
              <a:rPr lang="en-US" dirty="0"/>
              <a:t>If a law is being broken in that </a:t>
            </a:r>
            <a:r>
              <a:rPr lang="en-US" dirty="0" smtClean="0"/>
              <a:t>country: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vidence is handed over by US and </a:t>
            </a:r>
            <a:r>
              <a:rPr lang="en-US" dirty="0"/>
              <a:t>that </a:t>
            </a:r>
            <a:r>
              <a:rPr lang="en-US" dirty="0" smtClean="0"/>
              <a:t>country can start </a:t>
            </a:r>
            <a:r>
              <a:rPr lang="en-US" dirty="0"/>
              <a:t>a local investigation. </a:t>
            </a:r>
            <a:endParaRPr lang="en-US" dirty="0" smtClean="0"/>
          </a:p>
          <a:p>
            <a:r>
              <a:rPr lang="en-US" dirty="0" smtClean="0"/>
              <a:t>ELSE:</a:t>
            </a:r>
          </a:p>
          <a:p>
            <a:pPr lvl="1"/>
            <a:r>
              <a:rPr lang="en-US" dirty="0" smtClean="0"/>
              <a:t> XYZ blocks the </a:t>
            </a:r>
            <a:r>
              <a:rPr lang="en-US" dirty="0"/>
              <a:t>attacker, but any other retaliation such as hacking </a:t>
            </a:r>
            <a:r>
              <a:rPr lang="en-US" dirty="0" smtClean="0"/>
              <a:t>back is breaking the law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841-B571-410C-8AF4-A0C4DB4E9635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U.S. Vows To Go On Cyber Offense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https://www.forbes.com/sites/taylorarmerding/2018/09/28/u-s-vows-to-go-on-cyber-offense/#</a:t>
            </a:r>
            <a:r>
              <a:rPr lang="en-US" dirty="0" smtClean="0">
                <a:hlinkClick r:id="rId2"/>
              </a:rPr>
              <a:t>4ea102157e19</a:t>
            </a:r>
            <a:endParaRPr lang="en-US" dirty="0" smtClean="0"/>
          </a:p>
          <a:p>
            <a:r>
              <a:rPr lang="en-US" dirty="0" smtClean="0"/>
              <a:t>Criminal investigation like XYZ has a lot of moving parts and can be very challenging.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A5D6-2CFA-4333-857A-F070F2365E5D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outsource?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Your team lacks the necessary time, skills, or technology.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potential conflict of interest.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situation could lead to an expensive or very risky situation.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want a resource that has a favorable reputation. </a:t>
            </a:r>
            <a:endParaRPr lang="en-US" dirty="0" smtClean="0"/>
          </a:p>
          <a:p>
            <a:r>
              <a:rPr lang="en-US" dirty="0" smtClean="0"/>
              <a:t>Laws </a:t>
            </a:r>
            <a:r>
              <a:rPr lang="en-US" dirty="0"/>
              <a:t>require or prohibit your team from engaging.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a budget and a preference to leverage another resource.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9162-3B68-4C3E-8B45-71353A797CF6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Contacting vendor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organizations leverage </a:t>
            </a:r>
            <a:r>
              <a:rPr lang="en-US" dirty="0"/>
              <a:t>security </a:t>
            </a:r>
            <a:r>
              <a:rPr lang="en-US" dirty="0" smtClean="0"/>
              <a:t>tools.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forms of alerts and logging that can be used for digital investigations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 </a:t>
            </a:r>
            <a:r>
              <a:rPr lang="en-US" dirty="0"/>
              <a:t>entail a </a:t>
            </a:r>
            <a:r>
              <a:rPr lang="en-US" dirty="0" smtClean="0"/>
              <a:t>cost or vendor </a:t>
            </a:r>
            <a:r>
              <a:rPr lang="en-US" dirty="0"/>
              <a:t>may assist based on existing support contracts or good customer support practices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71D-16CA-4AAB-B834-19F833C1E502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Professional forensic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</a:t>
            </a:r>
            <a:r>
              <a:rPr lang="en-US" dirty="0" smtClean="0"/>
              <a:t>depend on required </a:t>
            </a:r>
            <a:r>
              <a:rPr lang="en-US" dirty="0"/>
              <a:t>skills, location of investigation, how much the services are used, industry reputation, and so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Hire a company to provide </a:t>
            </a:r>
            <a:r>
              <a:rPr lang="en-US" dirty="0"/>
              <a:t>evidence that an employee was deleting and exporting system data from a company </a:t>
            </a:r>
            <a:r>
              <a:rPr lang="en-US" dirty="0" smtClean="0"/>
              <a:t>device ($30,000).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B35-1BD6-4075-A2F2-1AFF0DE3BAF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McAfee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16" y="1371600"/>
            <a:ext cx="5749784" cy="50817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C2F-0BE0-4994-A43D-C0D2B9C9BA0E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McAfee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Founder of anti-virus company, McAfee</a:t>
            </a:r>
          </a:p>
          <a:p>
            <a:r>
              <a:rPr lang="en-US" dirty="0" smtClean="0"/>
              <a:t>Identified as a person of interest in the murder of his neighbor in Belize.</a:t>
            </a:r>
          </a:p>
          <a:p>
            <a:r>
              <a:rPr lang="en-US" dirty="0" smtClean="0"/>
              <a:t>Voice Magazine published an article saying they are with him and would do a documentary on him.</a:t>
            </a:r>
          </a:p>
          <a:p>
            <a:r>
              <a:rPr lang="en-US" dirty="0" smtClean="0"/>
              <a:t>Geo-tagging </a:t>
            </a:r>
            <a:r>
              <a:rPr lang="en-US" dirty="0"/>
              <a:t>enabled in photographs you take on your </a:t>
            </a:r>
            <a:r>
              <a:rPr lang="en-US" dirty="0" smtClean="0"/>
              <a:t>iPhone</a:t>
            </a:r>
          </a:p>
          <a:p>
            <a:r>
              <a:rPr lang="en-US" dirty="0" smtClean="0"/>
              <a:t>EXIF (Exchangeable Image File Format) data – showed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C2F-0BE0-4994-A43D-C0D2B9C9BA0E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7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408801"/>
            <a:ext cx="801528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935">
              <a:lnSpc>
                <a:spcPct val="100000"/>
              </a:lnSpc>
            </a:pPr>
            <a:r>
              <a:rPr lang="en-US" spc="-5" dirty="0" smtClean="0"/>
              <a:t>Today’s outline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8763" y="1244854"/>
            <a:ext cx="8467090" cy="351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 (5 minutes)</a:t>
            </a:r>
          </a:p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andling technology related crime (15).</a:t>
            </a:r>
          </a:p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forensic science paradigm video  – Mark </a:t>
            </a: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Pollitt (20 minutes)</a:t>
            </a:r>
          </a:p>
          <a:p>
            <a:pPr marL="1041400" lvl="1" indent="-5715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3600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the video (10 minutes)</a:t>
            </a:r>
            <a:endParaRPr lang="en-US" sz="3600" spc="-5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>
              <a:lnSpc>
                <a:spcPts val="3650"/>
              </a:lnSpc>
              <a:spcBef>
                <a:spcPts val="330"/>
              </a:spcBef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4576-C3E9-4C1D-87DD-65E4BA8FC74E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of science to the identification, collection, examination and analysis of data while </a:t>
            </a:r>
            <a:r>
              <a:rPr lang="en-US" u="sng" dirty="0" smtClean="0">
                <a:solidFill>
                  <a:srgbClr val="FF0000"/>
                </a:solidFill>
              </a:rPr>
              <a:t>preserving the integrity of the information and maintaining a strict chain of custody for the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5D9-1297-43B6-B520-938AE09C92D4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8BA-CCFD-4275-85AE-1F28675D727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Your responsibilities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2240133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B356-4C8D-4EC7-AD22-55785FEC0441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Cyber investigations: Shumba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13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Handling a crime involving 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become a first </a:t>
            </a:r>
            <a:r>
              <a:rPr lang="en-US" dirty="0"/>
              <a:t>responder </a:t>
            </a:r>
            <a:r>
              <a:rPr lang="en-US" dirty="0" smtClean="0"/>
              <a:t>-responsible </a:t>
            </a:r>
            <a:r>
              <a:rPr lang="en-US" dirty="0"/>
              <a:t>for collecting, preserving, and investigating evidence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may decide to outsource. Why would you take this route?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9C95-8AF7-4EDA-B4E9-56EAFD37138A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field is 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Forensics security challenges</a:t>
            </a:r>
          </a:p>
          <a:p>
            <a:r>
              <a:rPr lang="en-US" dirty="0" smtClean="0"/>
              <a:t>https</a:t>
            </a:r>
            <a:r>
              <a:rPr lang="en-US" dirty="0"/>
              <a:t>://publications.computer.org/security-and-privacy/2018/03/01/digital-forensics-security-challenges-cybercrime/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C2F-0BE0-4994-A43D-C0D2B9C9BA0E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an incident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legal procedures.</a:t>
            </a:r>
          </a:p>
          <a:p>
            <a:r>
              <a:rPr lang="en-US" dirty="0" smtClean="0"/>
              <a:t>Professional forensic services?</a:t>
            </a:r>
          </a:p>
          <a:p>
            <a:r>
              <a:rPr lang="en-US" dirty="0" smtClean="0"/>
              <a:t>Contact authorities</a:t>
            </a:r>
          </a:p>
          <a:p>
            <a:r>
              <a:rPr lang="en-US" dirty="0" smtClean="0"/>
              <a:t>Use in house services</a:t>
            </a:r>
          </a:p>
          <a:p>
            <a:r>
              <a:rPr lang="en-US" dirty="0" smtClean="0"/>
              <a:t>Contact vendor  support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8980-6C19-4097-8C00-4523757673C1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ountries desperately </a:t>
            </a:r>
            <a:r>
              <a:rPr lang="en-US" dirty="0"/>
              <a:t>trying to keep legal regulations up to date </a:t>
            </a:r>
            <a:r>
              <a:rPr lang="en-US" dirty="0" smtClean="0"/>
              <a:t>– </a:t>
            </a:r>
            <a:r>
              <a:rPr lang="en-US" dirty="0" err="1" smtClean="0"/>
              <a:t>e.g</a:t>
            </a:r>
            <a:r>
              <a:rPr lang="en-US" dirty="0" smtClean="0"/>
              <a:t> defining acts of cybercrime.</a:t>
            </a:r>
          </a:p>
          <a:p>
            <a:r>
              <a:rPr lang="en-US" dirty="0" smtClean="0"/>
              <a:t>Lots of examples of crime committed – but no laws to enforce legal action.</a:t>
            </a:r>
          </a:p>
          <a:p>
            <a:r>
              <a:rPr lang="en-US" dirty="0" smtClean="0"/>
              <a:t>Spam was legal in the US till 2003 – CAN-SPAM Act of 2003 came into effect</a:t>
            </a:r>
          </a:p>
          <a:p>
            <a:pPr lvl="1"/>
            <a:r>
              <a:rPr lang="en-US" dirty="0" smtClean="0"/>
              <a:t>It is now a crime</a:t>
            </a:r>
          </a:p>
          <a:p>
            <a:pPr lvl="1"/>
            <a:r>
              <a:rPr lang="en-US" dirty="0" smtClean="0"/>
              <a:t>What if evidence fall outside a legal barrier?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1BC8-3064-4117-9BC2-27E487BFABB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attacker living on a small island is identified as launching an attack against a US-based company </a:t>
            </a:r>
            <a:r>
              <a:rPr lang="en-US" dirty="0" smtClean="0"/>
              <a:t>XYZ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XYZ </a:t>
            </a:r>
            <a:r>
              <a:rPr lang="en-US" dirty="0" smtClean="0"/>
              <a:t>wants to  </a:t>
            </a:r>
            <a:r>
              <a:rPr lang="en-US" dirty="0"/>
              <a:t>pursue the criminal for a </a:t>
            </a:r>
            <a:r>
              <a:rPr lang="en-US" dirty="0" smtClean="0"/>
              <a:t>cybercrime: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the evidence of the crime following proper forensic practices,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the laws being broken, and link the criminal to those crimes. </a:t>
            </a:r>
            <a:endParaRPr lang="en-US" dirty="0" smtClean="0"/>
          </a:p>
          <a:p>
            <a:r>
              <a:rPr lang="en-US" dirty="0" smtClean="0"/>
              <a:t>How about if the criminal is outside the US?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C9E4-7AFA-401A-BB9C-5E1C76160436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 investigations: Shumba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164"/>
      </p:ext>
    </p:extLst>
  </p:cSld>
  <p:clrMapOvr>
    <a:masterClrMapping/>
  </p:clrMapOvr>
</p:sld>
</file>

<file path=ppt/theme/theme1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uyssnsa</Template>
  <TotalTime>1269</TotalTime>
  <Words>707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Times New Roman</vt:lpstr>
      <vt:lpstr>Wingdings</vt:lpstr>
      <vt:lpstr>uyssnsa</vt:lpstr>
      <vt:lpstr>Cyber Crime Investigations</vt:lpstr>
      <vt:lpstr>Today’s outline</vt:lpstr>
      <vt:lpstr>NIST</vt:lpstr>
      <vt:lpstr>Your responsibilities</vt:lpstr>
      <vt:lpstr>Handling a crime involving technology</vt:lpstr>
      <vt:lpstr>Challenges field is facing</vt:lpstr>
      <vt:lpstr>Handling an incident</vt:lpstr>
      <vt:lpstr>Legal procedures</vt:lpstr>
      <vt:lpstr>Legal</vt:lpstr>
      <vt:lpstr>Criminal outside the US?</vt:lpstr>
      <vt:lpstr>U.S. Vows To Go On Cyber Offense </vt:lpstr>
      <vt:lpstr>Why outsource?</vt:lpstr>
      <vt:lpstr>Contacting vendor support</vt:lpstr>
      <vt:lpstr>Professional forensic services</vt:lpstr>
      <vt:lpstr>McAfee case</vt:lpstr>
      <vt:lpstr>John McAfee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Applequist</dc:creator>
  <cp:lastModifiedBy>Shumba, Rosemary CIV USNA Annapolis</cp:lastModifiedBy>
  <cp:revision>80</cp:revision>
  <dcterms:created xsi:type="dcterms:W3CDTF">2016-12-29T16:22:45Z</dcterms:created>
  <dcterms:modified xsi:type="dcterms:W3CDTF">2019-01-11T15:51:56Z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2016-12-29T00:00:00Z</vt:filetime>
  </property>
</Properties>
</file>