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256" r:id="rId2"/>
    <p:sldId id="318" r:id="rId3"/>
    <p:sldId id="341" r:id="rId4"/>
    <p:sldId id="410" r:id="rId5"/>
    <p:sldId id="369" r:id="rId6"/>
    <p:sldId id="367" r:id="rId7"/>
    <p:sldId id="368" r:id="rId8"/>
    <p:sldId id="372" r:id="rId9"/>
    <p:sldId id="373" r:id="rId10"/>
    <p:sldId id="375" r:id="rId11"/>
    <p:sldId id="374" r:id="rId12"/>
    <p:sldId id="376" r:id="rId13"/>
    <p:sldId id="377" r:id="rId14"/>
    <p:sldId id="387" r:id="rId15"/>
    <p:sldId id="378" r:id="rId16"/>
    <p:sldId id="380" r:id="rId17"/>
    <p:sldId id="388" r:id="rId18"/>
    <p:sldId id="386" r:id="rId19"/>
    <p:sldId id="393" r:id="rId20"/>
    <p:sldId id="350" r:id="rId21"/>
    <p:sldId id="351" r:id="rId22"/>
    <p:sldId id="352" r:id="rId23"/>
    <p:sldId id="383" r:id="rId24"/>
    <p:sldId id="38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urston, Michael" initials="T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2034" y="-8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28T00:34:29.526" idx="1">
    <p:pos x="2698" y="1727"/>
    <p:text>Some of this text is very small for a slide. Can you replace some of the smaller fonts?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3DB3-F1A4-4E4F-87D9-6F97F28B14C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4BC5E-C490-4ADC-8FAC-47EC5ABD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7FA671-1C4A-4F76-8819-DAA54669A2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64FBFE-07CA-40DD-9C46-3DE6238A46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237" y="154983"/>
            <a:ext cx="8927024" cy="6586780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625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6882746" cy="765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1410"/>
            <a:ext cx="7019586" cy="42459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6" y="106106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64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685801"/>
            <a:ext cx="6811897" cy="8224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96826"/>
            <a:ext cx="3335840" cy="41705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696826"/>
            <a:ext cx="3264847" cy="41705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18" y="199752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6960517" cy="756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76346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823021"/>
            <a:ext cx="3332988" cy="29273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805402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823020"/>
            <a:ext cx="3332988" cy="289412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69" y="99814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34" y="685801"/>
            <a:ext cx="6993482" cy="869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68" y="180150"/>
            <a:ext cx="956465" cy="17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5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145"/>
              </a:lnSpc>
            </a:pPr>
            <a:r>
              <a:rPr lang="en-US" spc="-5" smtClean="0"/>
              <a:t>Introduction to Digital</a:t>
            </a:r>
            <a:r>
              <a:rPr lang="en-US" spc="-85" smtClean="0"/>
              <a:t> </a:t>
            </a:r>
            <a:r>
              <a:rPr lang="en-US" spc="-5" smtClean="0"/>
              <a:t>Forensics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610" y="199644"/>
            <a:ext cx="8768778" cy="541430"/>
          </a:xfrm>
          <a:prstGeom prst="rect">
            <a:avLst/>
          </a:prstGeom>
        </p:spPr>
        <p:txBody>
          <a:bodyPr vert="horz" wrap="square" lIns="0" tIns="48514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lang="en-US" sz="3200" b="1" spc="-10" dirty="0" smtClean="0">
                <a:solidFill>
                  <a:schemeClr val="tx1"/>
                </a:solidFill>
                <a:latin typeface="Calibri"/>
                <a:cs typeface="Calibri"/>
              </a:rPr>
              <a:t>Cyber Crime Investigations</a:t>
            </a:r>
            <a:endParaRPr sz="3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104200"/>
            <a:ext cx="7905115" cy="176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5" smtClean="0">
                <a:solidFill>
                  <a:srgbClr val="FF6600"/>
                </a:solidFill>
                <a:latin typeface="Calibri"/>
                <a:cs typeface="Calibri"/>
              </a:rPr>
              <a:t>Investigation process</a:t>
            </a:r>
            <a:endParaRPr sz="4400" dirty="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2235"/>
              </a:spcBef>
            </a:pPr>
            <a:r>
              <a:rPr sz="2800" spc="-50" dirty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sz="2800" spc="-9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srgbClr val="898989"/>
                </a:solidFill>
                <a:latin typeface="Calibri"/>
                <a:cs typeface="Calibri"/>
              </a:rPr>
              <a:t>Shumba</a:t>
            </a:r>
            <a:endParaRPr sz="2800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665"/>
              </a:spcBef>
            </a:pPr>
            <a:r>
              <a:rPr lang="en-US" sz="1800" spc="-10" dirty="0" smtClean="0">
                <a:solidFill>
                  <a:srgbClr val="898989"/>
                </a:solidFill>
                <a:latin typeface="Calibri"/>
                <a:cs typeface="Calibri"/>
              </a:rPr>
              <a:t>January 16,2019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312068"/>
            <a:ext cx="2792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Copyright 2014: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Jenny A.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Applequist. All Rights</a:t>
            </a: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Documenting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things that you would need to capture to document the environment being investigated?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ocumentation </a:t>
            </a:r>
            <a:r>
              <a:rPr lang="en-US" sz="3200" dirty="0"/>
              <a:t>of the </a:t>
            </a:r>
            <a:r>
              <a:rPr lang="en-US" sz="3200" dirty="0" smtClean="0"/>
              <a:t>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of first responders with contact information </a:t>
            </a:r>
            <a:endParaRPr lang="en-US" dirty="0" smtClean="0"/>
          </a:p>
          <a:p>
            <a:r>
              <a:rPr lang="en-US" dirty="0" smtClean="0"/>
              <a:t>Asset </a:t>
            </a:r>
            <a:r>
              <a:rPr lang="en-US" dirty="0"/>
              <a:t>list for </a:t>
            </a:r>
            <a:r>
              <a:rPr lang="en-US" dirty="0" smtClean="0"/>
              <a:t>devices </a:t>
            </a:r>
            <a:r>
              <a:rPr lang="en-US" dirty="0"/>
              <a:t>of interest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order of volatility for artifacts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The </a:t>
            </a:r>
            <a:r>
              <a:rPr lang="en-US" dirty="0"/>
              <a:t>electronic serial number of the drive and other artifact-specific data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record of any system clock drift </a:t>
            </a:r>
            <a:endParaRPr lang="en-US" dirty="0" smtClean="0"/>
          </a:p>
          <a:p>
            <a:r>
              <a:rPr lang="en-US" dirty="0" smtClean="0"/>
              <a:t>Video</a:t>
            </a:r>
            <a:r>
              <a:rPr lang="en-US" dirty="0"/>
              <a:t>, photograph, or sketch of the scene of the incident if no other methods are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Contact </a:t>
            </a:r>
            <a:r>
              <a:rPr lang="en-US" dirty="0"/>
              <a:t>information for any witnesses</a:t>
            </a:r>
          </a:p>
        </p:txBody>
      </p:sp>
    </p:spTree>
    <p:extLst>
      <p:ext uri="{BB962C8B-B14F-4D97-AF65-F5344CB8AC3E}">
        <p14:creationId xmlns:p14="http://schemas.microsoft.com/office/powerpoint/2010/main" val="4619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353300" cy="765928"/>
          </a:xfrm>
        </p:spPr>
        <p:txBody>
          <a:bodyPr>
            <a:noAutofit/>
          </a:bodyPr>
          <a:lstStyle/>
          <a:p>
            <a:r>
              <a:rPr lang="en-US" sz="3200" dirty="0" smtClean="0"/>
              <a:t>Authority to access the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Validate that </a:t>
            </a:r>
            <a:r>
              <a:rPr lang="en-US" dirty="0"/>
              <a:t>you are authorized to access every system on the asset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US laws that protect device privacy.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need to obtain necessary warrants for search and </a:t>
            </a:r>
            <a:r>
              <a:rPr lang="en-US" dirty="0" smtClean="0"/>
              <a:t>seizure.</a:t>
            </a:r>
          </a:p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access systems on a live network, such as a firewall or </a:t>
            </a:r>
            <a:r>
              <a:rPr lang="en-US" dirty="0" smtClean="0"/>
              <a:t>router- obtain </a:t>
            </a:r>
            <a:r>
              <a:rPr lang="en-US" dirty="0"/>
              <a:t>a network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Maybe told to request data, and another authorized person is used to obtain the data. </a:t>
            </a:r>
            <a:r>
              <a:rPr lang="en-US" b="1" dirty="0" smtClean="0">
                <a:solidFill>
                  <a:srgbClr val="FF0000"/>
                </a:solidFill>
              </a:rPr>
              <a:t>What problems do you see with this?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7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of data contamination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aps </a:t>
            </a:r>
            <a:r>
              <a:rPr lang="en-US" dirty="0"/>
              <a:t>in the data chain of custody when introducing other parties to obtain data you plan to use for your investigation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</a:t>
            </a:r>
            <a:r>
              <a:rPr lang="en-US" dirty="0"/>
              <a:t>sure the entire process is documented.</a:t>
            </a:r>
          </a:p>
        </p:txBody>
      </p:sp>
    </p:spTree>
    <p:extLst>
      <p:ext uri="{BB962C8B-B14F-4D97-AF65-F5344CB8AC3E}">
        <p14:creationId xmlns:p14="http://schemas.microsoft.com/office/powerpoint/2010/main" val="63785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privacy  -US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a formal document that assures you have clear access to every </a:t>
            </a:r>
            <a:r>
              <a:rPr lang="en-US" dirty="0" smtClean="0"/>
              <a:t>device.</a:t>
            </a:r>
          </a:p>
          <a:p>
            <a:pPr lvl="1"/>
            <a:r>
              <a:rPr lang="en-US" dirty="0"/>
              <a:t>to protect yourself from violating some type of privacy </a:t>
            </a:r>
            <a:r>
              <a:rPr lang="en-US" dirty="0" smtClean="0"/>
              <a:t>law</a:t>
            </a:r>
          </a:p>
          <a:p>
            <a:pPr lvl="1"/>
            <a:r>
              <a:rPr lang="en-US" dirty="0"/>
              <a:t>may need to obtain necessary warrants for search and seizure.</a:t>
            </a:r>
          </a:p>
        </p:txBody>
      </p:sp>
    </p:spTree>
    <p:extLst>
      <p:ext uri="{BB962C8B-B14F-4D97-AF65-F5344CB8AC3E}">
        <p14:creationId xmlns:p14="http://schemas.microsoft.com/office/powerpoint/2010/main" val="350887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PATRIOT Act of 2001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imits </a:t>
            </a:r>
            <a:r>
              <a:rPr lang="en-US" dirty="0"/>
              <a:t>the ability of government agents to search for evidence without a warrant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search can be challenged, </a:t>
            </a:r>
            <a:r>
              <a:rPr lang="en-US" dirty="0"/>
              <a:t>under the law to determine if it is </a:t>
            </a:r>
            <a:r>
              <a:rPr lang="en-US" dirty="0" smtClean="0"/>
              <a:t>constitutional</a:t>
            </a:r>
          </a:p>
          <a:p>
            <a:r>
              <a:rPr lang="en-US" dirty="0" smtClean="0"/>
              <a:t>Searches can be challenged as unconstitutional.</a:t>
            </a:r>
          </a:p>
          <a:p>
            <a:r>
              <a:rPr lang="en-US" dirty="0"/>
              <a:t>C</a:t>
            </a:r>
            <a:r>
              <a:rPr lang="en-US" dirty="0" smtClean="0"/>
              <a:t>itizens </a:t>
            </a:r>
            <a:r>
              <a:rPr lang="en-US" dirty="0"/>
              <a:t>may expose themselves or their data in a public matter like a blog but may later claim their privacy is being violated when an officer collects that public data based on the officer’s understanding of what is reasonably public.</a:t>
            </a:r>
          </a:p>
        </p:txBody>
      </p:sp>
    </p:spTree>
    <p:extLst>
      <p:ext uri="{BB962C8B-B14F-4D97-AF65-F5344CB8AC3E}">
        <p14:creationId xmlns:p14="http://schemas.microsoft.com/office/powerpoint/2010/main" val="384623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748C97-B24C-4596-BD4B-BA222E54761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38200"/>
          </a:xfrm>
        </p:spPr>
        <p:txBody>
          <a:bodyPr/>
          <a:lstStyle/>
          <a:p>
            <a:r>
              <a:rPr lang="en-US" altLang="en-US" dirty="0"/>
              <a:t>Fourth Amendment</a:t>
            </a:r>
            <a:endParaRPr lang="en-US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Fourth Amendment </a:t>
            </a:r>
            <a:r>
              <a:rPr lang="en-US" altLang="en-US" dirty="0" smtClean="0"/>
              <a:t>to the U.S. Constitution</a:t>
            </a:r>
          </a:p>
          <a:p>
            <a:pPr lvl="1" eaLnBrk="1" hangingPunct="1"/>
            <a:r>
              <a:rPr lang="en-US" altLang="en-US" dirty="0" smtClean="0"/>
              <a:t>Protects everyone’s rights to be secure in their person, residence, and property</a:t>
            </a:r>
          </a:p>
          <a:p>
            <a:pPr lvl="2" eaLnBrk="1" hangingPunct="1"/>
            <a:r>
              <a:rPr lang="en-US" altLang="en-US" dirty="0" smtClean="0"/>
              <a:t>From search and seizure</a:t>
            </a:r>
          </a:p>
          <a:p>
            <a:pPr lvl="1" eaLnBrk="1" hangingPunct="1"/>
            <a:r>
              <a:rPr lang="en-US" altLang="en-US" b="1" dirty="0" smtClean="0"/>
              <a:t>Search warrants</a:t>
            </a:r>
            <a:r>
              <a:rPr lang="en-US" altLang="en-US" dirty="0" smtClean="0"/>
              <a:t> are needed (but not for private investigations)</a:t>
            </a:r>
          </a:p>
          <a:p>
            <a:pPr lvl="1" eaLnBrk="1" hangingPunct="1"/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5824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F35B23-7765-4E53-A165-F5BF529B11C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Fourth amendment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636713"/>
            <a:ext cx="533717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0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Fourth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aw </a:t>
            </a:r>
            <a:r>
              <a:rPr lang="en-US" dirty="0"/>
              <a:t>enforcement officers forcing a suspect to unlock their mobile device after an arrest may be deemed unconstitutional</a:t>
            </a:r>
            <a:r>
              <a:rPr lang="en-US" dirty="0" smtClean="0"/>
              <a:t>.</a:t>
            </a:r>
          </a:p>
          <a:p>
            <a:r>
              <a:rPr lang="en-US" dirty="0"/>
              <a:t>Riley vs. </a:t>
            </a:r>
            <a:r>
              <a:rPr lang="en-US"/>
              <a:t>California, The US Supreme Court unanimously ruled that warrantless search and seizure of a cell phone during an arrest is unconstitutional</a:t>
            </a:r>
          </a:p>
        </p:txBody>
      </p:sp>
    </p:spTree>
    <p:extLst>
      <p:ext uri="{BB962C8B-B14F-4D97-AF65-F5344CB8AC3E}">
        <p14:creationId xmlns:p14="http://schemas.microsoft.com/office/powerpoint/2010/main" val="101939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Electronic Communications Privacy Act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this protection would be seizing evidence from an </a:t>
            </a:r>
            <a:r>
              <a:rPr lang="en-US" dirty="0" smtClean="0"/>
              <a:t>ISP and </a:t>
            </a:r>
            <a:r>
              <a:rPr lang="en-US" dirty="0"/>
              <a:t>attempting to investigate the millions of customer accounts beyond the particular user of interest</a:t>
            </a:r>
            <a:r>
              <a:rPr lang="en-US" dirty="0" smtClean="0"/>
              <a:t>.</a:t>
            </a:r>
          </a:p>
          <a:p>
            <a:r>
              <a:rPr lang="en-US" dirty="0"/>
              <a:t>Anything found on users outside of the person of interest would be a clear violation of the ECPA</a:t>
            </a:r>
          </a:p>
        </p:txBody>
      </p:sp>
    </p:spTree>
    <p:extLst>
      <p:ext uri="{BB962C8B-B14F-4D97-AF65-F5344CB8AC3E}">
        <p14:creationId xmlns:p14="http://schemas.microsoft.com/office/powerpoint/2010/main" val="2049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63" y="408801"/>
            <a:ext cx="801528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935">
              <a:lnSpc>
                <a:spcPct val="100000"/>
              </a:lnSpc>
            </a:pPr>
            <a:r>
              <a:rPr lang="en-US" spc="-5" dirty="0" smtClean="0"/>
              <a:t>This week’s goal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0" y="6535738"/>
            <a:ext cx="183356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8763" y="1244854"/>
            <a:ext cx="846709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0" lvl="2" indent="-342900">
              <a:lnSpc>
                <a:spcPts val="365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  <a:p>
            <a:pPr marL="469900" lvl="1">
              <a:lnSpc>
                <a:spcPts val="3650"/>
              </a:lnSpc>
              <a:spcBef>
                <a:spcPts val="330"/>
              </a:spcBef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tx2"/>
                </a:solidFill>
              </a:rPr>
              <a:t>W</a:t>
            </a:r>
            <a:r>
              <a:rPr lang="en-US" sz="2800" dirty="0" smtClean="0">
                <a:solidFill>
                  <a:schemeClr val="tx2"/>
                </a:solidFill>
              </a:rPr>
              <a:t>hat </a:t>
            </a:r>
            <a:r>
              <a:rPr lang="en-US" sz="2800" dirty="0">
                <a:solidFill>
                  <a:schemeClr val="tx2"/>
                </a:solidFill>
              </a:rPr>
              <a:t>is involved with a forensics investigation from the beginning to when you hand off your results in the form of a forensic report to the party requesting your </a:t>
            </a:r>
            <a:r>
              <a:rPr lang="en-US" sz="2800" dirty="0" smtClean="0">
                <a:solidFill>
                  <a:schemeClr val="tx2"/>
                </a:solidFill>
              </a:rPr>
              <a:t>services?</a:t>
            </a:r>
            <a:endParaRPr lang="en-US" sz="2800" spc="-5" dirty="0" smtClean="0">
              <a:solidFill>
                <a:schemeClr val="tx2"/>
              </a:solidFill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72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notes as soon as you open the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Use a </a:t>
            </a:r>
            <a:r>
              <a:rPr lang="en-US" dirty="0"/>
              <a:t>case management application so that you are guided as you document each step </a:t>
            </a:r>
            <a:r>
              <a:rPr lang="en-US" dirty="0" smtClean="0"/>
              <a:t>taken</a:t>
            </a:r>
          </a:p>
          <a:p>
            <a:r>
              <a:rPr lang="en-US" dirty="0" smtClean="0"/>
              <a:t>Case management applications:</a:t>
            </a:r>
          </a:p>
          <a:p>
            <a:r>
              <a:rPr lang="en-US" dirty="0"/>
              <a:t>Date and time Place and location of incident Whether the evidence is on a volatile system or nonvolatile system Details of persons present at the crime scene Names and identification of people who can serve as witnesses Documentation, pictures, and videos</a:t>
            </a:r>
          </a:p>
        </p:txBody>
      </p:sp>
    </p:spTree>
    <p:extLst>
      <p:ext uri="{BB962C8B-B14F-4D97-AF65-F5344CB8AC3E}">
        <p14:creationId xmlns:p14="http://schemas.microsoft.com/office/powerpoint/2010/main" val="275100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collection of tools that can be accessed using a simple GUI in Kali Linux</a:t>
            </a:r>
            <a:r>
              <a:rPr lang="en-US" dirty="0" smtClean="0"/>
              <a:t>.</a:t>
            </a:r>
          </a:p>
          <a:p>
            <a:r>
              <a:rPr lang="en-US" dirty="0"/>
              <a:t>to analyze the disk images that have been collected in the investigation, but it can also be your case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342947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First Responder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 situation requires a first </a:t>
            </a:r>
            <a:r>
              <a:rPr lang="en-US" dirty="0" smtClean="0"/>
              <a:t>responder.</a:t>
            </a:r>
          </a:p>
          <a:p>
            <a:r>
              <a:rPr lang="en-US" dirty="0" smtClean="0"/>
              <a:t>Group </a:t>
            </a:r>
            <a:r>
              <a:rPr lang="en-US" dirty="0"/>
              <a:t>being engaged after a security incident requiring forensic services is needed.</a:t>
            </a:r>
            <a:endParaRPr lang="en-US" dirty="0" smtClean="0"/>
          </a:p>
          <a:p>
            <a:pPr lvl="1"/>
            <a:r>
              <a:rPr lang="en-US" dirty="0"/>
              <a:t>identifying and documenting the current state of the area involving the </a:t>
            </a:r>
            <a:r>
              <a:rPr lang="en-US" dirty="0" smtClean="0"/>
              <a:t>incident-investigation </a:t>
            </a:r>
            <a:r>
              <a:rPr lang="en-US" dirty="0"/>
              <a:t>notes start here.</a:t>
            </a:r>
          </a:p>
        </p:txBody>
      </p:sp>
    </p:spTree>
    <p:extLst>
      <p:ext uri="{BB962C8B-B14F-4D97-AF65-F5344CB8AC3E}">
        <p14:creationId xmlns:p14="http://schemas.microsoft.com/office/powerpoint/2010/main" val="419609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 off the area involving the incident. 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all systems involved and potential systems to be investigated. </a:t>
            </a:r>
            <a:endParaRPr lang="en-US" dirty="0" smtClean="0"/>
          </a:p>
          <a:p>
            <a:r>
              <a:rPr lang="en-US" dirty="0" smtClean="0"/>
              <a:t>Photograph </a:t>
            </a:r>
            <a:r>
              <a:rPr lang="en-US" dirty="0"/>
              <a:t>and record all details of the system’s current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Gather names of any people who could be witnesses. </a:t>
            </a:r>
            <a:endParaRPr lang="en-US" dirty="0" smtClean="0"/>
          </a:p>
          <a:p>
            <a:r>
              <a:rPr lang="en-US" dirty="0" smtClean="0"/>
              <a:t>Assess </a:t>
            </a:r>
            <a:r>
              <a:rPr lang="en-US" dirty="0"/>
              <a:t>any dangers or threats to the </a:t>
            </a:r>
            <a:r>
              <a:rPr lang="en-US" dirty="0" smtClean="0"/>
              <a:t>investigation.</a:t>
            </a:r>
          </a:p>
          <a:p>
            <a:r>
              <a:rPr lang="en-US" dirty="0" smtClean="0"/>
              <a:t>Engage </a:t>
            </a:r>
            <a:r>
              <a:rPr lang="en-US" dirty="0"/>
              <a:t>any required outside parties such as authorities or data owners. </a:t>
            </a:r>
            <a:endParaRPr lang="en-US" dirty="0" smtClean="0"/>
          </a:p>
          <a:p>
            <a:r>
              <a:rPr lang="en-US" dirty="0" smtClean="0"/>
              <a:t>Alert </a:t>
            </a:r>
            <a:r>
              <a:rPr lang="en-US" dirty="0"/>
              <a:t>the incident response team. </a:t>
            </a:r>
            <a:endParaRPr lang="en-US" dirty="0" smtClean="0"/>
          </a:p>
          <a:p>
            <a:r>
              <a:rPr lang="en-US" dirty="0" smtClean="0"/>
              <a:t>Decide </a:t>
            </a:r>
            <a:r>
              <a:rPr lang="en-US" dirty="0"/>
              <a:t>the next course of action (outsource, investigate with internal services, et</a:t>
            </a:r>
          </a:p>
        </p:txBody>
      </p:sp>
    </p:spTree>
    <p:extLst>
      <p:ext uri="{BB962C8B-B14F-4D97-AF65-F5344CB8AC3E}">
        <p14:creationId xmlns:p14="http://schemas.microsoft.com/office/powerpoint/2010/main" val="204707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team may become the first responder or be called in to take over the investigation, so you will need to engage with the first responder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tools do you need as a responder?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8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Investigation steps (</a:t>
            </a:r>
            <a:r>
              <a:rPr lang="en-US" smtClean="0"/>
              <a:t>using Casey(2002) model):</a:t>
            </a:r>
            <a:endParaRPr lang="en-US" dirty="0" smtClean="0"/>
          </a:p>
          <a:p>
            <a:r>
              <a:rPr lang="en-US" dirty="0" smtClean="0"/>
              <a:t>Assess:</a:t>
            </a:r>
          </a:p>
          <a:p>
            <a:pPr lvl="1"/>
            <a:r>
              <a:rPr lang="en-US" dirty="0" smtClean="0"/>
              <a:t>Pre-investigation checklist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/>
              <a:t>a forensic case </a:t>
            </a:r>
            <a:r>
              <a:rPr lang="en-US" dirty="0" smtClean="0"/>
              <a:t>and logging </a:t>
            </a:r>
            <a:r>
              <a:rPr lang="en-US" dirty="0"/>
              <a:t>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and </a:t>
            </a:r>
            <a:r>
              <a:rPr lang="en-US" dirty="0" smtClean="0"/>
              <a:t>seizure</a:t>
            </a:r>
          </a:p>
          <a:p>
            <a:pPr lvl="1"/>
            <a:r>
              <a:rPr lang="en-US" dirty="0"/>
              <a:t>Role of the chain of custody</a:t>
            </a:r>
          </a:p>
          <a:p>
            <a:r>
              <a:rPr lang="en-US" dirty="0" smtClean="0"/>
              <a:t>Acquire:</a:t>
            </a:r>
          </a:p>
          <a:p>
            <a:r>
              <a:rPr lang="en-US" dirty="0" smtClean="0"/>
              <a:t>Analyze:</a:t>
            </a:r>
          </a:p>
          <a:p>
            <a:r>
              <a:rPr lang="en-US" dirty="0" smtClean="0"/>
              <a:t>Report writing and reconstruction</a:t>
            </a:r>
            <a:endParaRPr lang="en-US" dirty="0"/>
          </a:p>
          <a:p>
            <a:r>
              <a:rPr lang="en-US" dirty="0" smtClean="0"/>
              <a:t>Critiquing the case</a:t>
            </a:r>
          </a:p>
        </p:txBody>
      </p:sp>
    </p:spTree>
    <p:extLst>
      <p:ext uri="{BB962C8B-B14F-4D97-AF65-F5344CB8AC3E}">
        <p14:creationId xmlns:p14="http://schemas.microsoft.com/office/powerpoint/2010/main" val="5503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66245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Pre-investigation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the goal </a:t>
            </a:r>
            <a:r>
              <a:rPr lang="en-US" dirty="0"/>
              <a:t>of the </a:t>
            </a:r>
            <a:r>
              <a:rPr lang="en-US" dirty="0" smtClean="0"/>
              <a:t>investigation</a:t>
            </a:r>
          </a:p>
          <a:p>
            <a:r>
              <a:rPr lang="en-US" dirty="0" smtClean="0"/>
              <a:t>Know who the </a:t>
            </a:r>
            <a:r>
              <a:rPr lang="en-US" dirty="0" smtClean="0">
                <a:solidFill>
                  <a:srgbClr val="FF0000"/>
                </a:solidFill>
              </a:rPr>
              <a:t>first responder </a:t>
            </a:r>
            <a:r>
              <a:rPr lang="en-US" dirty="0" smtClean="0"/>
              <a:t>was</a:t>
            </a:r>
          </a:p>
          <a:p>
            <a:r>
              <a:rPr lang="en-US" dirty="0" smtClean="0"/>
              <a:t>Have a solid documentation of the environment to be investigated.</a:t>
            </a:r>
          </a:p>
          <a:p>
            <a:r>
              <a:rPr lang="en-US" dirty="0" smtClean="0"/>
              <a:t>Validate that you can access all systems on the asset list (US laws, search warrants)</a:t>
            </a:r>
          </a:p>
        </p:txBody>
      </p:sp>
    </p:spTree>
    <p:extLst>
      <p:ext uri="{BB962C8B-B14F-4D97-AF65-F5344CB8AC3E}">
        <p14:creationId xmlns:p14="http://schemas.microsoft.com/office/powerpoint/2010/main" val="17381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investigation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 Some </a:t>
            </a:r>
            <a:r>
              <a:rPr lang="en-US" dirty="0"/>
              <a:t>event </a:t>
            </a:r>
            <a:r>
              <a:rPr lang="en-US" dirty="0" smtClean="0"/>
              <a:t>has occurred, </a:t>
            </a:r>
            <a:r>
              <a:rPr lang="en-US" dirty="0"/>
              <a:t>and you or your team </a:t>
            </a:r>
            <a:r>
              <a:rPr lang="en-US" dirty="0" smtClean="0"/>
              <a:t>are </a:t>
            </a:r>
            <a:r>
              <a:rPr lang="en-US" dirty="0"/>
              <a:t>brought in to understand what exactly </a:t>
            </a:r>
            <a:r>
              <a:rPr lang="en-US" dirty="0" smtClean="0"/>
              <a:t>happened.</a:t>
            </a:r>
          </a:p>
          <a:p>
            <a:pPr lvl="1"/>
            <a:r>
              <a:rPr lang="en-US" dirty="0" smtClean="0"/>
              <a:t>Have to understand the goal of the investigation.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example questions can you ask to understand the goal of the investigation?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6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Goal of the investigation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incident is being investigated? </a:t>
            </a:r>
            <a:endParaRPr lang="en-US" dirty="0" smtClean="0"/>
          </a:p>
          <a:p>
            <a:r>
              <a:rPr lang="en-US" dirty="0" smtClean="0"/>
              <a:t>Who </a:t>
            </a:r>
            <a:r>
              <a:rPr lang="en-US" dirty="0"/>
              <a:t>is involved?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it impact the organization? </a:t>
            </a:r>
            <a:endParaRPr lang="en-US" dirty="0" smtClean="0"/>
          </a:p>
          <a:p>
            <a:r>
              <a:rPr lang="en-US" dirty="0" smtClean="0"/>
              <a:t>What devices </a:t>
            </a:r>
            <a:r>
              <a:rPr lang="en-US" dirty="0"/>
              <a:t>are involved?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there any politics to be aware of?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there any clearance requirements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we need a search warrant?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4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was the first responder?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always the first person on the scene.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the first person who realized an investigation needs to occur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does the responder affect the rest of the investigation process?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responder and the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/>
              <a:t>first responder </a:t>
            </a:r>
            <a:r>
              <a:rPr lang="en-US" dirty="0" smtClean="0"/>
              <a:t>does not follow </a:t>
            </a:r>
            <a:r>
              <a:rPr lang="en-US" dirty="0"/>
              <a:t>an acceptable </a:t>
            </a:r>
            <a:r>
              <a:rPr lang="en-US" dirty="0" smtClean="0"/>
              <a:t>procedure -&gt; failure in evidence collection.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responder has </a:t>
            </a:r>
            <a:r>
              <a:rPr lang="en-US" dirty="0" smtClean="0"/>
              <a:t>to be trained.</a:t>
            </a:r>
          </a:p>
          <a:p>
            <a:r>
              <a:rPr lang="en-US" dirty="0" smtClean="0"/>
              <a:t>Should list all devices involved and ensure a process to add or remove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5272"/>
      </p:ext>
    </p:extLst>
  </p:cSld>
  <p:clrMapOvr>
    <a:masterClrMapping/>
  </p:clrMapOvr>
</p:sld>
</file>

<file path=ppt/theme/theme1.xml><?xml version="1.0" encoding="utf-8"?>
<a:theme xmlns:a="http://schemas.openxmlformats.org/drawingml/2006/main" name="uyssns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uyssnsa</Template>
  <TotalTime>2971</TotalTime>
  <Words>1017</Words>
  <Application>Microsoft Office PowerPoint</Application>
  <PresentationFormat>On-screen Show (4:3)</PresentationFormat>
  <Paragraphs>114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uyssnsa</vt:lpstr>
      <vt:lpstr>Cyber Crime Investigations</vt:lpstr>
      <vt:lpstr>This week’s goal</vt:lpstr>
      <vt:lpstr>Coverage</vt:lpstr>
      <vt:lpstr>PowerPoint Presentation</vt:lpstr>
      <vt:lpstr>Pre-investigation checklist</vt:lpstr>
      <vt:lpstr>Pre investigation checklist</vt:lpstr>
      <vt:lpstr>Goal of the investigation</vt:lpstr>
      <vt:lpstr>Who was the first responder?</vt:lpstr>
      <vt:lpstr>First responder and the process</vt:lpstr>
      <vt:lpstr>Documenting the environment</vt:lpstr>
      <vt:lpstr>Documentation of the environment</vt:lpstr>
      <vt:lpstr>Authority to access the systems</vt:lpstr>
      <vt:lpstr>Likely problems</vt:lpstr>
      <vt:lpstr>Device privacy  -US laws</vt:lpstr>
      <vt:lpstr>USA PATRIOT Act of 2001</vt:lpstr>
      <vt:lpstr>Fourth Amendment</vt:lpstr>
      <vt:lpstr>Fourth amendment</vt:lpstr>
      <vt:lpstr>The Fourth Amendment</vt:lpstr>
      <vt:lpstr>Electronic Communications Privacy Act </vt:lpstr>
      <vt:lpstr>Opening a case</vt:lpstr>
      <vt:lpstr>Autopsy</vt:lpstr>
      <vt:lpstr>First Responder</vt:lpstr>
      <vt:lpstr>Responder Responsibilities</vt:lpstr>
      <vt:lpstr>Your responsibilities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Applequist</dc:creator>
  <cp:lastModifiedBy>Shumba</cp:lastModifiedBy>
  <cp:revision>103</cp:revision>
  <dcterms:created xsi:type="dcterms:W3CDTF">2016-12-29T16:22:45Z</dcterms:created>
  <dcterms:modified xsi:type="dcterms:W3CDTF">2019-01-17T18:39:37Z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2016-12-29T00:00:00Z</vt:filetime>
  </property>
</Properties>
</file>