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9"/>
  </p:notesMasterIdLst>
  <p:sldIdLst>
    <p:sldId id="256" r:id="rId2"/>
    <p:sldId id="318" r:id="rId3"/>
    <p:sldId id="341" r:id="rId4"/>
    <p:sldId id="411" r:id="rId5"/>
    <p:sldId id="410" r:id="rId6"/>
    <p:sldId id="412" r:id="rId7"/>
    <p:sldId id="413" r:id="rId8"/>
    <p:sldId id="354" r:id="rId9"/>
    <p:sldId id="355" r:id="rId10"/>
    <p:sldId id="356" r:id="rId11"/>
    <p:sldId id="390" r:id="rId12"/>
    <p:sldId id="357" r:id="rId13"/>
    <p:sldId id="360" r:id="rId14"/>
    <p:sldId id="361" r:id="rId15"/>
    <p:sldId id="362" r:id="rId16"/>
    <p:sldId id="363" r:id="rId17"/>
    <p:sldId id="395" r:id="rId18"/>
    <p:sldId id="394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9" r:id="rId27"/>
    <p:sldId id="407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rston, Michael" initials="T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93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28T00:34:29.526" idx="1">
    <p:pos x="2698" y="1727"/>
    <p:text>Some of this text is very small for a slide. Can you replace some of the smaller fonts?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3DB3-F1A4-4E4F-87D9-6F97F28B14C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4BC5E-C490-4ADC-8FAC-47EC5ABD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4BDFB4-3AF8-4D8D-AFAE-251F24511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3227#section-2.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610" y="199644"/>
            <a:ext cx="8768778" cy="541430"/>
          </a:xfrm>
          <a:prstGeom prst="rect">
            <a:avLst/>
          </a:prstGeom>
        </p:spPr>
        <p:txBody>
          <a:bodyPr vert="horz" wrap="square" lIns="0" tIns="48514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lang="en-US" sz="3200" b="1" spc="-10" dirty="0" smtClean="0">
                <a:solidFill>
                  <a:schemeClr val="tx1"/>
                </a:solidFill>
                <a:latin typeface="Calibri"/>
                <a:cs typeface="Calibri"/>
              </a:rPr>
              <a:t>Cyber Crime Investigations</a:t>
            </a:r>
            <a:endParaRPr sz="3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104200"/>
            <a:ext cx="7905115" cy="176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5" smtClean="0">
                <a:solidFill>
                  <a:srgbClr val="FF6600"/>
                </a:solidFill>
                <a:latin typeface="Calibri"/>
                <a:cs typeface="Calibri"/>
              </a:rPr>
              <a:t>Investigation process</a:t>
            </a:r>
            <a:endParaRPr sz="4400" dirty="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2235"/>
              </a:spcBef>
            </a:pPr>
            <a:r>
              <a:rPr sz="2800" spc="-50" dirty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sz="2800" spc="-9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898989"/>
                </a:solidFill>
                <a:latin typeface="Calibri"/>
                <a:cs typeface="Calibri"/>
              </a:rPr>
              <a:t>Shumba</a:t>
            </a:r>
            <a:endParaRPr sz="2800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665"/>
              </a:spcBef>
            </a:pPr>
            <a:r>
              <a:rPr lang="en-US" sz="1800" spc="-10" dirty="0" smtClean="0">
                <a:solidFill>
                  <a:srgbClr val="898989"/>
                </a:solidFill>
                <a:latin typeface="Calibri"/>
                <a:cs typeface="Calibri"/>
              </a:rPr>
              <a:t>January 16,2019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312068"/>
            <a:ext cx="2792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Copyright 2014: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Jenny A.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Applequist. All Rights</a:t>
            </a: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the area?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need to monitor the </a:t>
            </a:r>
            <a:r>
              <a:rPr lang="en-US" dirty="0" smtClean="0">
                <a:solidFill>
                  <a:srgbClr val="FF0000"/>
                </a:solidFill>
              </a:rPr>
              <a:t>crime scene</a:t>
            </a:r>
            <a:r>
              <a:rPr lang="en-US" dirty="0" smtClean="0">
                <a:solidFill>
                  <a:srgbClr val="FF0000"/>
                </a:solidFill>
              </a:rPr>
              <a:t>? Why?</a:t>
            </a:r>
          </a:p>
        </p:txBody>
      </p:sp>
    </p:spTree>
    <p:extLst>
      <p:ext uri="{BB962C8B-B14F-4D97-AF65-F5344CB8AC3E}">
        <p14:creationId xmlns:p14="http://schemas.microsoft.com/office/powerpoint/2010/main" val="422589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the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gaps in monitoring </a:t>
            </a:r>
            <a:r>
              <a:rPr lang="en-US" dirty="0" smtClean="0"/>
              <a:t>- contamination </a:t>
            </a:r>
            <a:r>
              <a:rPr lang="en-US" dirty="0"/>
              <a:t>to your investigation, which means an opportunity for an outside party to impact the evidence. </a:t>
            </a:r>
            <a:endParaRPr lang="en-US" dirty="0" smtClean="0"/>
          </a:p>
          <a:p>
            <a:pPr lvl="1"/>
            <a:r>
              <a:rPr lang="en-US" dirty="0" smtClean="0"/>
              <a:t>Need a </a:t>
            </a:r>
            <a:r>
              <a:rPr lang="en-US" dirty="0"/>
              <a:t>log of the parties responsible for monitoring the contained crime scene </a:t>
            </a:r>
            <a:r>
              <a:rPr lang="en-US" dirty="0" smtClean="0"/>
              <a:t>(contact information) </a:t>
            </a:r>
          </a:p>
          <a:p>
            <a:pPr lvl="1"/>
            <a:r>
              <a:rPr lang="en-US" dirty="0" smtClean="0"/>
              <a:t>Need someone with legal </a:t>
            </a:r>
            <a:r>
              <a:rPr lang="en-US" dirty="0"/>
              <a:t>authority, such as a security guard or police officer versus a general employee of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1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the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It is illegal </a:t>
            </a:r>
            <a:r>
              <a:rPr lang="en-US" dirty="0"/>
              <a:t>for you to access a system without a warrant or the system owner’s </a:t>
            </a:r>
            <a:r>
              <a:rPr lang="en-US" dirty="0" smtClean="0"/>
              <a:t>permission except what </a:t>
            </a:r>
            <a:r>
              <a:rPr lang="en-US" dirty="0"/>
              <a:t>is publically </a:t>
            </a:r>
            <a:r>
              <a:rPr lang="en-US" dirty="0" smtClean="0"/>
              <a:t>viewable:</a:t>
            </a:r>
          </a:p>
          <a:p>
            <a:pPr lvl="1"/>
            <a:r>
              <a:rPr lang="en-US" dirty="0" smtClean="0"/>
              <a:t> that is </a:t>
            </a:r>
            <a:r>
              <a:rPr lang="en-US" dirty="0"/>
              <a:t>includes what can be seen on the monitor, if the officer/investigator has a legal right to be there and the discovery was done by chance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9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power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the devices powered or connected to a network?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owered </a:t>
            </a:r>
            <a:r>
              <a:rPr lang="en-US" dirty="0"/>
              <a:t>from a wall jack using technology such as power over Ethernet (</a:t>
            </a:r>
            <a:r>
              <a:rPr lang="en-US" dirty="0" err="1"/>
              <a:t>PoV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ellular communications</a:t>
            </a:r>
          </a:p>
          <a:p>
            <a:pPr lvl="1"/>
            <a:r>
              <a:rPr lang="en-US" dirty="0"/>
              <a:t>Bluetooth or Wireless network </a:t>
            </a:r>
            <a:r>
              <a:rPr lang="en-US" dirty="0" smtClean="0"/>
              <a:t>card.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>
                <a:solidFill>
                  <a:srgbClr val="FF0000"/>
                </a:solidFill>
              </a:rPr>
              <a:t>not change the state of the system unless doing so is </a:t>
            </a:r>
            <a:r>
              <a:rPr lang="en-US" dirty="0" smtClean="0">
                <a:solidFill>
                  <a:srgbClr val="FF0000"/>
                </a:solidFill>
              </a:rPr>
              <a:t>unavoidable? Why?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9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810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Powered </a:t>
            </a:r>
            <a:r>
              <a:rPr lang="en-US" dirty="0" smtClean="0"/>
              <a:t>systems are likely to have volatile data.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in </a:t>
            </a:r>
            <a:r>
              <a:rPr lang="en-US" dirty="0" smtClean="0"/>
              <a:t>RAM – important?</a:t>
            </a:r>
          </a:p>
          <a:p>
            <a:pPr lvl="1"/>
            <a:r>
              <a:rPr lang="en-US" dirty="0"/>
              <a:t>many forms of malware do not install themselves on the hard drive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network tables in a </a:t>
            </a:r>
            <a:r>
              <a:rPr lang="en-US" dirty="0" smtClean="0"/>
              <a:t>router</a:t>
            </a:r>
          </a:p>
          <a:p>
            <a:r>
              <a:rPr lang="en-US" dirty="0" smtClean="0"/>
              <a:t>Problems with powering down the system?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estroy </a:t>
            </a:r>
            <a:r>
              <a:rPr lang="en-US" dirty="0"/>
              <a:t>this data, </a:t>
            </a:r>
            <a:r>
              <a:rPr lang="en-US" dirty="0" smtClean="0"/>
              <a:t>and  </a:t>
            </a:r>
            <a:r>
              <a:rPr lang="en-US" dirty="0"/>
              <a:t>the power cycle can modify the </a:t>
            </a:r>
            <a:r>
              <a:rPr lang="en-US" dirty="0" smtClean="0"/>
              <a:t>asset.</a:t>
            </a:r>
          </a:p>
          <a:p>
            <a:r>
              <a:rPr lang="en-US" dirty="0" smtClean="0"/>
              <a:t>Who is liable when a device is powered off?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Always </a:t>
            </a:r>
            <a:r>
              <a:rPr lang="en-US" b="1" dirty="0" smtClean="0">
                <a:solidFill>
                  <a:srgbClr val="FF0000"/>
                </a:solidFill>
              </a:rPr>
              <a:t>collect data </a:t>
            </a:r>
            <a:r>
              <a:rPr lang="en-US" b="1" dirty="0">
                <a:solidFill>
                  <a:srgbClr val="FF0000"/>
                </a:solidFill>
              </a:rPr>
              <a:t>based on order of volatility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0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volatility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400800" cy="4648200"/>
          </a:xfrm>
        </p:spPr>
      </p:pic>
    </p:spTree>
    <p:extLst>
      <p:ext uri="{BB962C8B-B14F-4D97-AF65-F5344CB8AC3E}">
        <p14:creationId xmlns:p14="http://schemas.microsoft.com/office/powerpoint/2010/main" val="34465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Engineering Task Force (IETF) document </a:t>
            </a:r>
            <a:r>
              <a:rPr lang="en-US" dirty="0" smtClean="0"/>
              <a:t>RFC3227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tools.ietf.org/html/rfc3227#section-2.1</a:t>
            </a:r>
            <a:endParaRPr lang="en-US" dirty="0" smtClean="0"/>
          </a:p>
          <a:p>
            <a:r>
              <a:rPr lang="en-US" dirty="0" smtClean="0"/>
              <a:t>For each of the devices you need to collect and preserve evidence (next topic for next week).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8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76EFD7-C530-4AF3-BE90-D4FF881DCC4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Preparing for Computer Investigations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Digital forensics falls into two distinct categories</a:t>
            </a:r>
          </a:p>
          <a:p>
            <a:pPr lvl="1" eaLnBrk="1" hangingPunct="1"/>
            <a:r>
              <a:rPr lang="en-US" altLang="en-US" dirty="0" smtClean="0"/>
              <a:t>Public investigations</a:t>
            </a:r>
          </a:p>
          <a:p>
            <a:pPr lvl="1" eaLnBrk="1" hangingPunct="1"/>
            <a:r>
              <a:rPr lang="en-US" altLang="en-US" dirty="0" smtClean="0"/>
              <a:t>Private or corporate investigations</a:t>
            </a:r>
          </a:p>
          <a:p>
            <a:pPr eaLnBrk="1" hangingPunct="1"/>
            <a:r>
              <a:rPr lang="en-US" altLang="en-US" dirty="0" smtClean="0"/>
              <a:t>Public investigations</a:t>
            </a:r>
          </a:p>
          <a:p>
            <a:pPr lvl="1" eaLnBrk="1" hangingPunct="1"/>
            <a:r>
              <a:rPr lang="en-US" altLang="en-US" dirty="0" smtClean="0"/>
              <a:t>Involve government agencies responsible for criminal investigations and prosecution</a:t>
            </a:r>
          </a:p>
          <a:p>
            <a:pPr lvl="1" eaLnBrk="1" hangingPunct="1"/>
            <a:r>
              <a:rPr lang="en-US" altLang="en-US" dirty="0" smtClean="0"/>
              <a:t>Organizations must observe legal guidelines</a:t>
            </a:r>
          </a:p>
          <a:p>
            <a:pPr eaLnBrk="1" hangingPunct="1"/>
            <a:r>
              <a:rPr lang="en-US" altLang="en-US" dirty="0" smtClean="0"/>
              <a:t>Law of </a:t>
            </a:r>
            <a:r>
              <a:rPr lang="en-US" altLang="en-US" b="1" dirty="0" smtClean="0"/>
              <a:t>search and seizure</a:t>
            </a:r>
          </a:p>
          <a:p>
            <a:pPr lvl="1" eaLnBrk="1" hangingPunct="1"/>
            <a:r>
              <a:rPr lang="en-US" altLang="en-US" dirty="0" smtClean="0"/>
              <a:t>Protects rights of all people, including suspects</a:t>
            </a:r>
          </a:p>
        </p:txBody>
      </p:sp>
    </p:spTree>
    <p:extLst>
      <p:ext uri="{BB962C8B-B14F-4D97-AF65-F5344CB8AC3E}">
        <p14:creationId xmlns:p14="http://schemas.microsoft.com/office/powerpoint/2010/main" val="398156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or life cycle of obtaining an artifact for an </a:t>
            </a:r>
            <a:r>
              <a:rPr lang="en-US" dirty="0" smtClean="0"/>
              <a:t>investigation.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has access to it, where it is stored, and its current state throughout the investigation process.</a:t>
            </a:r>
          </a:p>
        </p:txBody>
      </p:sp>
    </p:spTree>
    <p:extLst>
      <p:ext uri="{BB962C8B-B14F-4D97-AF65-F5344CB8AC3E}">
        <p14:creationId xmlns:p14="http://schemas.microsoft.com/office/powerpoint/2010/main" val="50316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–Chain of custody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534400" cy="5257800"/>
          </a:xfrm>
        </p:spPr>
      </p:pic>
    </p:spTree>
    <p:extLst>
      <p:ext uri="{BB962C8B-B14F-4D97-AF65-F5344CB8AC3E}">
        <p14:creationId xmlns:p14="http://schemas.microsoft.com/office/powerpoint/2010/main" val="27441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408801"/>
            <a:ext cx="801528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935">
              <a:lnSpc>
                <a:spcPct val="100000"/>
              </a:lnSpc>
            </a:pPr>
            <a:r>
              <a:rPr lang="en-US" spc="-5" dirty="0" smtClean="0"/>
              <a:t>This week’s goal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6535738"/>
            <a:ext cx="183356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8763" y="1244854"/>
            <a:ext cx="846709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lvl="2" indent="-3429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469900" lvl="1">
              <a:lnSpc>
                <a:spcPts val="3650"/>
              </a:lnSpc>
              <a:spcBef>
                <a:spcPts val="330"/>
              </a:spcBef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W</a:t>
            </a:r>
            <a:r>
              <a:rPr lang="en-US" sz="2800" dirty="0" smtClean="0">
                <a:solidFill>
                  <a:schemeClr val="tx2"/>
                </a:solidFill>
              </a:rPr>
              <a:t>hat </a:t>
            </a:r>
            <a:r>
              <a:rPr lang="en-US" sz="2800" dirty="0">
                <a:solidFill>
                  <a:schemeClr val="tx2"/>
                </a:solidFill>
              </a:rPr>
              <a:t>is involved with a forensics investigation from the beginning to when you hand off your results in the form of a forensic report to the party requesting your </a:t>
            </a:r>
            <a:r>
              <a:rPr lang="en-US" sz="2800" dirty="0" smtClean="0">
                <a:solidFill>
                  <a:schemeClr val="tx2"/>
                </a:solidFill>
              </a:rPr>
              <a:t>services?</a:t>
            </a:r>
            <a:endParaRPr lang="en-US" sz="2800" spc="-5" dirty="0" smtClean="0">
              <a:solidFill>
                <a:schemeClr val="tx2"/>
              </a:solidFill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72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Hazmat bag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4953000" cy="4572000"/>
          </a:xfrm>
        </p:spPr>
      </p:pic>
    </p:spTree>
    <p:extLst>
      <p:ext uri="{BB962C8B-B14F-4D97-AF65-F5344CB8AC3E}">
        <p14:creationId xmlns:p14="http://schemas.microsoft.com/office/powerpoint/2010/main" val="168060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visible part of the investigation</a:t>
            </a:r>
            <a:r>
              <a:rPr lang="en-US" dirty="0" smtClean="0"/>
              <a:t>.</a:t>
            </a:r>
          </a:p>
          <a:p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report may make or break your career as an </a:t>
            </a:r>
            <a:r>
              <a:rPr lang="en-US" dirty="0" smtClean="0"/>
              <a:t>investigator.</a:t>
            </a:r>
          </a:p>
          <a:p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report may make or break your career as an </a:t>
            </a:r>
            <a:r>
              <a:rPr lang="en-US" dirty="0" smtClean="0"/>
              <a:t>investigator.</a:t>
            </a:r>
          </a:p>
          <a:p>
            <a:r>
              <a:rPr lang="en-US" dirty="0"/>
              <a:t>S</a:t>
            </a:r>
            <a:r>
              <a:rPr lang="en-US" dirty="0" smtClean="0"/>
              <a:t>ummarize </a:t>
            </a:r>
            <a:r>
              <a:rPr lang="en-US" dirty="0"/>
              <a:t>everything that was performed and deliver that information in a clear and unbiased format</a:t>
            </a:r>
            <a:r>
              <a:rPr lang="en-US" dirty="0" smtClean="0"/>
              <a:t>.</a:t>
            </a:r>
          </a:p>
          <a:p>
            <a:r>
              <a:rPr lang="en-US" dirty="0"/>
              <a:t>People will not go to some link you reference to learn more about a topic.</a:t>
            </a:r>
          </a:p>
        </p:txBody>
      </p:sp>
    </p:spTree>
    <p:extLst>
      <p:ext uri="{BB962C8B-B14F-4D97-AF65-F5344CB8AC3E}">
        <p14:creationId xmlns:p14="http://schemas.microsoft.com/office/powerpoint/2010/main" val="420295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pell </a:t>
            </a:r>
            <a:r>
              <a:rPr lang="en-US" dirty="0"/>
              <a:t>out every acronym or include an appendix that explains what they </a:t>
            </a:r>
            <a:r>
              <a:rPr lang="en-US" dirty="0" smtClean="0"/>
              <a:t>are.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background information on technical terms being </a:t>
            </a:r>
            <a:r>
              <a:rPr lang="en-US" dirty="0" smtClean="0"/>
              <a:t>covered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attack was delivered through an exploit </a:t>
            </a:r>
            <a:r>
              <a:rPr lang="en-US" dirty="0" smtClean="0">
                <a:solidFill>
                  <a:srgbClr val="FF0000"/>
                </a:solidFill>
              </a:rPr>
              <a:t>kit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Best practice – take notes during investigation process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Attach the logging tools report to the forensic report.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0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anding </a:t>
            </a:r>
            <a:r>
              <a:rPr lang="en-US" dirty="0"/>
              <a:t>off your </a:t>
            </a:r>
            <a:r>
              <a:rPr lang="en-US" dirty="0" smtClean="0"/>
              <a:t>findings – can be called back.</a:t>
            </a:r>
          </a:p>
          <a:p>
            <a:r>
              <a:rPr lang="en-US" dirty="0" smtClean="0"/>
              <a:t>How to close:</a:t>
            </a:r>
          </a:p>
          <a:p>
            <a:pPr lvl="1"/>
            <a:r>
              <a:rPr lang="en-US" dirty="0" smtClean="0"/>
              <a:t>Case tracking systems (</a:t>
            </a:r>
            <a:r>
              <a:rPr lang="en-US" dirty="0" err="1" smtClean="0"/>
              <a:t>Timelive</a:t>
            </a:r>
            <a:r>
              <a:rPr lang="en-US" dirty="0" smtClean="0"/>
              <a:t>) –logging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</a:t>
            </a:r>
            <a:r>
              <a:rPr lang="en-US" dirty="0"/>
              <a:t>need to return the artifacts before closing the case before the warrant expires, or specify those artifacts are stored in a secure manner and document the last party involved with accessing those artifacts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Sensitive data –shred or use Eraser</a:t>
            </a:r>
          </a:p>
          <a:p>
            <a:pPr lvl="1"/>
            <a:r>
              <a:rPr lang="en-US" dirty="0" smtClean="0"/>
              <a:t>Drilling into the platter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1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time to critique what was done to improve your 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the IEEE </a:t>
            </a:r>
            <a:r>
              <a:rPr lang="en-US" dirty="0" smtClean="0"/>
              <a:t> digital forensics maturity documentation to </a:t>
            </a:r>
            <a:r>
              <a:rPr lang="en-US" dirty="0" smtClean="0"/>
              <a:t>critique the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SY486 </a:t>
            </a:r>
            <a:r>
              <a:rPr lang="en-US" smtClean="0"/>
              <a:t>class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9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71600"/>
            <a:ext cx="7019586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could you improve your performance in the case you were involved in? </a:t>
            </a:r>
            <a:endParaRPr lang="en-US" dirty="0" smtClean="0"/>
          </a:p>
          <a:p>
            <a:r>
              <a:rPr lang="en-US" dirty="0" smtClean="0"/>
              <a:t>Did </a:t>
            </a:r>
            <a:r>
              <a:rPr lang="en-US" dirty="0"/>
              <a:t>you receive the results that you expected to be found?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was the quality of the forensics report that was delivered? </a:t>
            </a:r>
            <a:endParaRPr lang="en-US" dirty="0" smtClean="0"/>
          </a:p>
          <a:p>
            <a:r>
              <a:rPr lang="en-US" dirty="0" smtClean="0"/>
              <a:t>Were </a:t>
            </a:r>
            <a:r>
              <a:rPr lang="en-US" dirty="0"/>
              <a:t>any new problems discovered during the investigation process?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techniques or steps during the forensic process did you have concerns about?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techniques or steps during the forensic process did you feel were very effective?</a:t>
            </a:r>
          </a:p>
        </p:txBody>
      </p:sp>
    </p:spTree>
    <p:extLst>
      <p:ext uri="{BB962C8B-B14F-4D97-AF65-F5344CB8AC3E}">
        <p14:creationId xmlns:p14="http://schemas.microsoft.com/office/powerpoint/2010/main" val="190329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Warrant or Subpoena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warrant authorizes law enforcement to perform a search and seize evidence</a:t>
            </a:r>
          </a:p>
          <a:p>
            <a:r>
              <a:rPr lang="en-US" dirty="0" smtClean="0"/>
              <a:t>A subpoena orders an individual to appear in a certain place at a particular time with a collection of defined articles of evidence.</a:t>
            </a:r>
          </a:p>
          <a:p>
            <a:r>
              <a:rPr lang="en-US" dirty="0"/>
              <a:t>A subpoena orders </a:t>
            </a:r>
            <a:r>
              <a:rPr lang="en-US" dirty="0" smtClean="0"/>
              <a:t>an organization to surrender or  allow to be examined tangle evidence as defined by </a:t>
            </a:r>
            <a:r>
              <a:rPr lang="en-US" smtClean="0"/>
              <a:t>the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Explained the questions </a:t>
            </a:r>
            <a:r>
              <a:rPr lang="en-US" dirty="0"/>
              <a:t>and practices you </a:t>
            </a:r>
            <a:r>
              <a:rPr lang="en-US" dirty="0" smtClean="0"/>
              <a:t>need to  </a:t>
            </a:r>
            <a:r>
              <a:rPr lang="en-US" dirty="0"/>
              <a:t>perform before </a:t>
            </a:r>
            <a:r>
              <a:rPr lang="en-US" dirty="0" smtClean="0"/>
              <a:t>an investigation.</a:t>
            </a:r>
          </a:p>
          <a:p>
            <a:r>
              <a:rPr lang="en-US" dirty="0" smtClean="0"/>
              <a:t>Covered how </a:t>
            </a:r>
            <a:r>
              <a:rPr lang="en-US" dirty="0"/>
              <a:t>to properly open a case and how important it is to leverage forensic case management technology.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6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Casey Model of Investigation(2002)</a:t>
            </a:r>
            <a:endParaRPr lang="en-US" dirty="0" smtClean="0"/>
          </a:p>
          <a:p>
            <a:r>
              <a:rPr lang="en-US" dirty="0" smtClean="0"/>
              <a:t>Assess:</a:t>
            </a:r>
          </a:p>
          <a:p>
            <a:pPr lvl="1"/>
            <a:r>
              <a:rPr lang="en-US" dirty="0" smtClean="0"/>
              <a:t>Pre-investigation checklist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/>
              <a:t>a forensic case </a:t>
            </a:r>
            <a:r>
              <a:rPr lang="en-US" dirty="0" smtClean="0"/>
              <a:t>and logging </a:t>
            </a:r>
            <a:r>
              <a:rPr lang="en-US" dirty="0"/>
              <a:t>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and </a:t>
            </a:r>
            <a:r>
              <a:rPr lang="en-US" dirty="0" smtClean="0"/>
              <a:t>seizure</a:t>
            </a:r>
          </a:p>
          <a:p>
            <a:pPr lvl="1"/>
            <a:r>
              <a:rPr lang="en-US" dirty="0"/>
              <a:t>Role of the chain of custody</a:t>
            </a:r>
          </a:p>
          <a:p>
            <a:r>
              <a:rPr lang="en-US" dirty="0" smtClean="0"/>
              <a:t>Acquire:</a:t>
            </a:r>
          </a:p>
          <a:p>
            <a:r>
              <a:rPr lang="en-US" dirty="0" smtClean="0"/>
              <a:t>Analyze:</a:t>
            </a:r>
          </a:p>
          <a:p>
            <a:r>
              <a:rPr lang="en-US" dirty="0" smtClean="0"/>
              <a:t>Report writing and reconstruction</a:t>
            </a:r>
            <a:endParaRPr lang="en-US" dirty="0"/>
          </a:p>
          <a:p>
            <a:r>
              <a:rPr lang="en-US" dirty="0" smtClean="0"/>
              <a:t>Critiquing the case</a:t>
            </a:r>
          </a:p>
        </p:txBody>
      </p:sp>
    </p:spTree>
    <p:extLst>
      <p:ext uri="{BB962C8B-B14F-4D97-AF65-F5344CB8AC3E}">
        <p14:creationId xmlns:p14="http://schemas.microsoft.com/office/powerpoint/2010/main" val="5503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covered yesterday!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the goal </a:t>
            </a:r>
            <a:r>
              <a:rPr lang="en-US" dirty="0"/>
              <a:t>of the </a:t>
            </a:r>
            <a:r>
              <a:rPr lang="en-US" dirty="0" smtClean="0"/>
              <a:t>investigation</a:t>
            </a:r>
          </a:p>
          <a:p>
            <a:r>
              <a:rPr lang="en-US" dirty="0" smtClean="0"/>
              <a:t>Know who the </a:t>
            </a:r>
            <a:r>
              <a:rPr lang="en-US" dirty="0" smtClean="0">
                <a:solidFill>
                  <a:srgbClr val="FF0000"/>
                </a:solidFill>
              </a:rPr>
              <a:t>first responder </a:t>
            </a:r>
            <a:r>
              <a:rPr lang="en-US" dirty="0" smtClean="0"/>
              <a:t>was</a:t>
            </a:r>
          </a:p>
          <a:p>
            <a:r>
              <a:rPr lang="en-US" dirty="0" smtClean="0"/>
              <a:t>Have a solid documentation of the environment to be investigated.</a:t>
            </a:r>
          </a:p>
          <a:p>
            <a:r>
              <a:rPr lang="en-US" dirty="0" smtClean="0"/>
              <a:t>Validate that you can access all systems on the asset list (US laws, search warrants)</a:t>
            </a:r>
          </a:p>
        </p:txBody>
      </p:sp>
    </p:spTree>
    <p:extLst>
      <p:ext uri="{BB962C8B-B14F-4D97-AF65-F5344CB8AC3E}">
        <p14:creationId xmlns:p14="http://schemas.microsoft.com/office/powerpoint/2010/main" val="1740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66245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 and responsibilities of the first responder.</a:t>
            </a:r>
          </a:p>
          <a:p>
            <a:r>
              <a:rPr lang="en-US" dirty="0" smtClean="0"/>
              <a:t>Discussed the tools a first responder needs.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needed by the first responder</a:t>
            </a:r>
          </a:p>
          <a:p>
            <a:r>
              <a:rPr lang="en-US" dirty="0" smtClean="0"/>
              <a:t>Securing the crime scene including the device power state.</a:t>
            </a:r>
          </a:p>
          <a:p>
            <a:r>
              <a:rPr lang="en-US" dirty="0" smtClean="0"/>
              <a:t>Chain of custody</a:t>
            </a:r>
          </a:p>
          <a:p>
            <a:r>
              <a:rPr lang="en-US" dirty="0" smtClean="0"/>
              <a:t>Forensic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3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tools do you need as responder?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19200"/>
            <a:ext cx="7019586" cy="5562600"/>
          </a:xfrm>
        </p:spPr>
        <p:txBody>
          <a:bodyPr>
            <a:noAutofit/>
          </a:bodyPr>
          <a:lstStyle/>
          <a:p>
            <a:r>
              <a:rPr lang="en-US" sz="1800" dirty="0"/>
              <a:t>Powerful laptop (two recommended) with Windows and Linux (ensure that it is sanitized, meaning that is clean of malware, up to date with patches, and configured with proper security settings) </a:t>
            </a:r>
            <a:endParaRPr lang="en-US" sz="1800" dirty="0" smtClean="0"/>
          </a:p>
          <a:p>
            <a:r>
              <a:rPr lang="en-US" sz="1800" dirty="0" smtClean="0"/>
              <a:t>Large </a:t>
            </a:r>
            <a:r>
              <a:rPr lang="en-US" sz="1800" dirty="0"/>
              <a:t>external hard drives for duplicating lots of </a:t>
            </a:r>
            <a:r>
              <a:rPr lang="en-US" sz="1800" dirty="0" smtClean="0"/>
              <a:t>data</a:t>
            </a:r>
          </a:p>
          <a:p>
            <a:r>
              <a:rPr lang="en-US" sz="1800" dirty="0" smtClean="0"/>
              <a:t>USB </a:t>
            </a:r>
            <a:r>
              <a:rPr lang="en-US" sz="1800" dirty="0"/>
              <a:t>memory sticks for quick copies </a:t>
            </a:r>
            <a:endParaRPr lang="en-US" sz="1800" dirty="0" smtClean="0"/>
          </a:p>
          <a:p>
            <a:r>
              <a:rPr lang="en-US" sz="1800" dirty="0" smtClean="0"/>
              <a:t>Hard </a:t>
            </a:r>
            <a:r>
              <a:rPr lang="en-US" sz="1800" dirty="0"/>
              <a:t>drive write blockers </a:t>
            </a:r>
            <a:endParaRPr lang="en-US" sz="1800" dirty="0" smtClean="0"/>
          </a:p>
          <a:p>
            <a:r>
              <a:rPr lang="en-US" sz="1800" dirty="0" smtClean="0"/>
              <a:t>Digital </a:t>
            </a:r>
            <a:r>
              <a:rPr lang="en-US" sz="1800" dirty="0"/>
              <a:t>camera </a:t>
            </a:r>
            <a:endParaRPr lang="en-US" sz="1800" dirty="0" smtClean="0"/>
          </a:p>
          <a:p>
            <a:r>
              <a:rPr lang="en-US" sz="1800" dirty="0" smtClean="0"/>
              <a:t>Kali </a:t>
            </a:r>
            <a:r>
              <a:rPr lang="en-US" sz="1800" dirty="0"/>
              <a:t>Live CD and Live USB </a:t>
            </a:r>
            <a:endParaRPr lang="en-US" sz="1800" dirty="0" smtClean="0"/>
          </a:p>
          <a:p>
            <a:r>
              <a:rPr lang="en-US" sz="1800" dirty="0" smtClean="0"/>
              <a:t>Four-port </a:t>
            </a:r>
            <a:r>
              <a:rPr lang="en-US" sz="1800" dirty="0"/>
              <a:t>hub, not a switch </a:t>
            </a:r>
            <a:endParaRPr lang="en-US" sz="1800" dirty="0" smtClean="0"/>
          </a:p>
          <a:p>
            <a:r>
              <a:rPr lang="en-US" sz="1800" dirty="0" smtClean="0"/>
              <a:t>Chain </a:t>
            </a:r>
            <a:r>
              <a:rPr lang="en-US" sz="1800" dirty="0"/>
              <a:t>of custody, disclosure, and permission </a:t>
            </a:r>
            <a:r>
              <a:rPr lang="en-US" sz="1800" dirty="0" smtClean="0"/>
              <a:t>forms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Assorted tools and hex drivers </a:t>
            </a:r>
            <a:endParaRPr lang="en-US" sz="1800" dirty="0" smtClean="0"/>
          </a:p>
          <a:p>
            <a:r>
              <a:rPr lang="en-US" sz="1800" dirty="0" smtClean="0"/>
              <a:t>Portable </a:t>
            </a:r>
            <a:r>
              <a:rPr lang="en-US" sz="1800" dirty="0"/>
              <a:t>label printer, notebook, voice recorder, pens </a:t>
            </a:r>
            <a:endParaRPr lang="en-US" sz="1800" dirty="0" smtClean="0"/>
          </a:p>
          <a:p>
            <a:r>
              <a:rPr lang="en-US" sz="1800" dirty="0" smtClean="0"/>
              <a:t>Crime </a:t>
            </a:r>
            <a:r>
              <a:rPr lang="en-US" sz="1800" dirty="0"/>
              <a:t>tape</a:t>
            </a:r>
          </a:p>
        </p:txBody>
      </p:sp>
      <p:sp>
        <p:nvSpPr>
          <p:cNvPr id="4" name="AutoShape 2" descr="https://jigsaw.vitalsource.com/books/9780134755816/epub/OEBPS/xhtml/graphics/05fig0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Scene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5105400" cy="4495800"/>
          </a:xfrm>
        </p:spPr>
      </p:pic>
    </p:spTree>
    <p:extLst>
      <p:ext uri="{BB962C8B-B14F-4D97-AF65-F5344CB8AC3E}">
        <p14:creationId xmlns:p14="http://schemas.microsoft.com/office/powerpoint/2010/main" val="3454623160"/>
      </p:ext>
    </p:extLst>
  </p:cSld>
  <p:clrMapOvr>
    <a:masterClrMapping/>
  </p:clrMapOvr>
</p:sld>
</file>

<file path=ppt/theme/theme1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uyssnsa</Template>
  <TotalTime>3005</TotalTime>
  <Words>1074</Words>
  <Application>Microsoft Office PowerPoint</Application>
  <PresentationFormat>On-screen Show (4:3)</PresentationFormat>
  <Paragraphs>129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uyssnsa</vt:lpstr>
      <vt:lpstr>Cyber Crime Investigations</vt:lpstr>
      <vt:lpstr>This week’s goal</vt:lpstr>
      <vt:lpstr>Coverage</vt:lpstr>
      <vt:lpstr>What we covered yesterday!</vt:lpstr>
      <vt:lpstr>PowerPoint Presentation</vt:lpstr>
      <vt:lpstr>Finishing point</vt:lpstr>
      <vt:lpstr>Today</vt:lpstr>
      <vt:lpstr>What tools do you need as responder?</vt:lpstr>
      <vt:lpstr>Crime Scene</vt:lpstr>
      <vt:lpstr>Securing the area?</vt:lpstr>
      <vt:lpstr>Securing the place</vt:lpstr>
      <vt:lpstr>Securing the scene</vt:lpstr>
      <vt:lpstr>Device power state</vt:lpstr>
      <vt:lpstr>Power State</vt:lpstr>
      <vt:lpstr>Order of volatility</vt:lpstr>
      <vt:lpstr>Order of volatility</vt:lpstr>
      <vt:lpstr>Preparing for Computer Investigations</vt:lpstr>
      <vt:lpstr>Chain of custody</vt:lpstr>
      <vt:lpstr>NIST –Chain of custody form</vt:lpstr>
      <vt:lpstr>Hazmat bag</vt:lpstr>
      <vt:lpstr>Forensic reports</vt:lpstr>
      <vt:lpstr>Forensic reports</vt:lpstr>
      <vt:lpstr>Closing the case</vt:lpstr>
      <vt:lpstr>Critique what was done</vt:lpstr>
      <vt:lpstr>Questions to ask</vt:lpstr>
      <vt:lpstr>Warrant or Subpoena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Applequist</dc:creator>
  <cp:lastModifiedBy>Shumba</cp:lastModifiedBy>
  <cp:revision>106</cp:revision>
  <dcterms:created xsi:type="dcterms:W3CDTF">2016-12-29T16:22:45Z</dcterms:created>
  <dcterms:modified xsi:type="dcterms:W3CDTF">2019-01-17T18:41:38Z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2016-12-29T00:00:00Z</vt:filetime>
  </property>
</Properties>
</file>