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81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83" r:id="rId12"/>
    <p:sldId id="284" r:id="rId13"/>
    <p:sldId id="286" r:id="rId14"/>
    <p:sldId id="293" r:id="rId15"/>
    <p:sldId id="294" r:id="rId16"/>
    <p:sldId id="295" r:id="rId17"/>
    <p:sldId id="296" r:id="rId18"/>
    <p:sldId id="297" r:id="rId19"/>
    <p:sldId id="289" r:id="rId20"/>
    <p:sldId id="273" r:id="rId21"/>
    <p:sldId id="299" r:id="rId22"/>
    <p:sldId id="298" r:id="rId23"/>
    <p:sldId id="300" r:id="rId24"/>
    <p:sldId id="290" r:id="rId25"/>
    <p:sldId id="268" r:id="rId26"/>
    <p:sldId id="301" r:id="rId27"/>
    <p:sldId id="276" r:id="rId28"/>
    <p:sldId id="270" r:id="rId29"/>
    <p:sldId id="271" r:id="rId30"/>
    <p:sldId id="302" r:id="rId31"/>
    <p:sldId id="279" r:id="rId32"/>
    <p:sldId id="278" r:id="rId33"/>
    <p:sldId id="303" r:id="rId34"/>
    <p:sldId id="304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2"/>
    <p:restoredTop sz="90608" autoAdjust="0"/>
  </p:normalViewPr>
  <p:slideViewPr>
    <p:cSldViewPr>
      <p:cViewPr varScale="1">
        <p:scale>
          <a:sx n="104" d="100"/>
          <a:sy n="10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A6777-7641-4ADC-9E70-48F473AD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73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2A5F-FD5E-4867-B3DA-F524768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78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WinXP</a:t>
            </a:r>
            <a:r>
              <a:rPr lang="en-US" dirty="0" smtClean="0"/>
              <a:t> era =</a:t>
            </a:r>
            <a:r>
              <a:rPr lang="en-US" baseline="0" dirty="0" smtClean="0"/>
              <a:t> only NTUSER.dat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Win7, User Access Control… USRCLASS.dat file created to contain registry data that the UAC said couldn’t write to NTUSER.dat or other registry files, so stored in USRCLASS.dat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NTUSER.dat file stored in %</a:t>
            </a:r>
            <a:r>
              <a:rPr lang="en-US" baseline="0" dirty="0" err="1" smtClean="0"/>
              <a:t>UserProfile</a:t>
            </a:r>
            <a:r>
              <a:rPr lang="en-US" baseline="0" dirty="0" smtClean="0"/>
              <a:t>%</a:t>
            </a:r>
          </a:p>
          <a:p>
            <a:r>
              <a:rPr lang="en-US" baseline="0" dirty="0" smtClean="0"/>
              <a:t>USRCLASS.dat file stored in %</a:t>
            </a:r>
            <a:r>
              <a:rPr lang="en-US" baseline="0" smtClean="0"/>
              <a:t>UserProfile%AppData%Local%Microsoft%Windows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written</a:t>
            </a:r>
            <a:r>
              <a:rPr lang="en-US" baseline="0" dirty="0" smtClean="0"/>
              <a:t> d/t stamp for the corresponding key in the </a:t>
            </a:r>
            <a:r>
              <a:rPr lang="en-US" baseline="0" dirty="0" err="1" smtClean="0"/>
              <a:t>NTUSER.dat</a:t>
            </a:r>
            <a:r>
              <a:rPr lang="en-US" baseline="0" dirty="0" smtClean="0"/>
              <a:t> file MountPoints2 key…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??The USB drive in question was last inserted into this system (by this user account) on 10/14/14 1:53:07 UTC.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??The</a:t>
            </a:r>
            <a:r>
              <a:rPr lang="en-US" baseline="0" dirty="0" smtClean="0">
                <a:solidFill>
                  <a:srgbClr val="FF0000"/>
                </a:solidFill>
              </a:rPr>
              <a:t> USB drive in question was first inserted into the system (ever… not “since last reboot”) on 10/14/14 1:53:07 UTC.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%CCS% = </a:t>
            </a:r>
            <a:r>
              <a:rPr lang="en-US" dirty="0" err="1" smtClean="0"/>
              <a:t>CurrentControl</a:t>
            </a:r>
            <a:r>
              <a:rPr lang="en-US" baseline="0" dirty="0" err="1" smtClean="0"/>
              <a:t>Set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ControlSet</a:t>
            </a:r>
            <a:r>
              <a:rPr lang="en-US" baseline="0" dirty="0" smtClean="0"/>
              <a:t>### depending on Select key’s ‘Current’ value data</a:t>
            </a:r>
          </a:p>
          <a:p>
            <a:endParaRPr lang="en-US" dirty="0" smtClean="0"/>
          </a:p>
          <a:p>
            <a:r>
              <a:rPr lang="en-US" dirty="0" smtClean="0"/>
              <a:t>Bias</a:t>
            </a:r>
            <a:r>
              <a:rPr lang="en-US" baseline="0" dirty="0" smtClean="0"/>
              <a:t> value = standard time, minutes off GMT (e.g. 360 for CST, AKA 6 </a:t>
            </a:r>
            <a:r>
              <a:rPr lang="en-US" baseline="0" dirty="0" err="1" smtClean="0"/>
              <a:t>hrs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ActiveTimeBias</a:t>
            </a:r>
            <a:r>
              <a:rPr lang="en-US" baseline="0" dirty="0" smtClean="0"/>
              <a:t> value = Bias value, then in standard time.</a:t>
            </a:r>
          </a:p>
          <a:p>
            <a:r>
              <a:rPr lang="en-US" baseline="0" dirty="0" smtClean="0"/>
              <a:t>Else, </a:t>
            </a:r>
            <a:r>
              <a:rPr lang="en-US" baseline="0" dirty="0" err="1" smtClean="0"/>
              <a:t>ActiveTimeBias</a:t>
            </a:r>
            <a:r>
              <a:rPr lang="en-US" baseline="0" dirty="0" smtClean="0"/>
              <a:t> value = 300 (then ‘sprung ahead 60 min… </a:t>
            </a:r>
            <a:r>
              <a:rPr lang="en-US" baseline="0" dirty="0" err="1" smtClean="0"/>
              <a:t>ActiveTimeBias</a:t>
            </a:r>
            <a:r>
              <a:rPr lang="en-US" baseline="0" dirty="0" smtClean="0"/>
              <a:t> is 60 minutes off Bias value, thus in CDT)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shut down time – go to key, highlight 8 bytes in data, right-click show, show hex interpreter window (often matches key last write time, but NOT ALWAYS!)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ActiveTimeBias</a:t>
            </a:r>
            <a:r>
              <a:rPr lang="en-US" baseline="0" dirty="0" smtClean="0"/>
              <a:t> and Bias are both 360 (6 hours), so set to central standard time.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ActiveTimeBias</a:t>
            </a:r>
            <a:r>
              <a:rPr lang="en-US" baseline="0" dirty="0" smtClean="0"/>
              <a:t> had been 300 and Bias had been 360, then we’d new we’re on central daylight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SYSTEM\</a:t>
            </a:r>
            <a:r>
              <a:rPr lang="en-US" dirty="0" err="1" smtClean="0"/>
              <a:t>CurrentControlSet</a:t>
            </a:r>
            <a:r>
              <a:rPr lang="en-US" dirty="0" smtClean="0"/>
              <a:t>\Services\</a:t>
            </a:r>
            <a:r>
              <a:rPr lang="en-US" dirty="0" err="1" smtClean="0"/>
              <a:t>Eventlog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Older versions of windows stored app</a:t>
            </a:r>
            <a:r>
              <a:rPr lang="en-US" baseline="0" dirty="0" smtClean="0"/>
              <a:t> names as sub-key names under SOFTWARE\Microsoft\Windows\</a:t>
            </a:r>
            <a:r>
              <a:rPr lang="en-US" baseline="0" dirty="0" err="1" smtClean="0"/>
              <a:t>CurrentVersion</a:t>
            </a:r>
            <a:r>
              <a:rPr lang="en-US" baseline="0" dirty="0" smtClean="0"/>
              <a:t>\Uninstall</a:t>
            </a:r>
          </a:p>
          <a:p>
            <a:r>
              <a:rPr lang="en-US" baseline="0" dirty="0" smtClean="0"/>
              <a:t>Newer versions of windows stores GUIDS as sub-key names… need too look at </a:t>
            </a:r>
            <a:r>
              <a:rPr lang="en-US" baseline="0" dirty="0" err="1" smtClean="0"/>
              <a:t>DisplayName</a:t>
            </a:r>
            <a:r>
              <a:rPr lang="en-US" baseline="0" dirty="0" smtClean="0"/>
              <a:t> and other values/data to determine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article on </a:t>
            </a:r>
            <a:r>
              <a:rPr lang="en-US" dirty="0" err="1" smtClean="0"/>
              <a:t>shellbag</a:t>
            </a:r>
            <a:r>
              <a:rPr lang="en-US" baseline="0" dirty="0" smtClean="0"/>
              <a:t> MRU forensics: </a:t>
            </a:r>
            <a:r>
              <a:rPr lang="en-US" dirty="0" smtClean="0"/>
              <a:t>http://www.dfrws.org/2009/proceedings/p69-zhu.pdf</a:t>
            </a:r>
          </a:p>
          <a:p>
            <a:endParaRPr lang="en-US" dirty="0" smtClean="0"/>
          </a:p>
          <a:p>
            <a:r>
              <a:rPr lang="en-US" dirty="0" smtClean="0"/>
              <a:t>Note, ComDlg32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Dialog libraries can be used by any Windows application and Microsoft highly recommends that developers use them instead of creating novel user interface elements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OpenSaveMRU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LastVisitedMRU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keys are part of the ComDlg32 key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for Win7/later versions of IE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C2A5F-FD5E-4867-B3DA-F524768525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CB23C3-5466-45CF-8FD8-31B499DB135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71CBE3-9E89-4F8C-A9F1-A19F3796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ensicswiki.org/wiki/List_of_Windows_MRU_Loc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Registry ‘101’</a:t>
            </a:r>
          </a:p>
          <a:p>
            <a:pPr lvl="1"/>
            <a:r>
              <a:rPr lang="en-US" dirty="0" smtClean="0"/>
              <a:t>Good resources:</a:t>
            </a:r>
          </a:p>
          <a:p>
            <a:pPr lvl="2"/>
            <a:r>
              <a:rPr lang="en-US" i="1" dirty="0" smtClean="0"/>
              <a:t>Inside the Registry</a:t>
            </a:r>
            <a:r>
              <a:rPr lang="en-US" dirty="0" smtClean="0"/>
              <a:t> by Mark </a:t>
            </a:r>
            <a:r>
              <a:rPr lang="en-US" dirty="0" err="1" smtClean="0"/>
              <a:t>Russinovich</a:t>
            </a:r>
            <a:endParaRPr lang="en-US" i="1" dirty="0" smtClean="0"/>
          </a:p>
          <a:p>
            <a:pPr lvl="3"/>
            <a:r>
              <a:rPr lang="en-US" dirty="0" smtClean="0"/>
              <a:t>http://technet.microsoft.com/en-us/library/cc750583.aspx</a:t>
            </a:r>
          </a:p>
          <a:p>
            <a:pPr lvl="2"/>
            <a:r>
              <a:rPr lang="en-US" dirty="0" smtClean="0"/>
              <a:t>Harlan </a:t>
            </a:r>
            <a:r>
              <a:rPr lang="en-US" dirty="0" err="1" smtClean="0"/>
              <a:t>Carvey’s</a:t>
            </a:r>
            <a:r>
              <a:rPr lang="en-US" dirty="0" smtClean="0"/>
              <a:t> </a:t>
            </a:r>
            <a:r>
              <a:rPr lang="en-US" i="1" dirty="0" smtClean="0"/>
              <a:t>Windows Registry Forensics</a:t>
            </a:r>
            <a:endParaRPr lang="en-US" dirty="0" smtClean="0"/>
          </a:p>
          <a:p>
            <a:r>
              <a:rPr lang="en-US" dirty="0" smtClean="0"/>
              <a:t>Registry data recovery &amp; analysis</a:t>
            </a:r>
          </a:p>
          <a:p>
            <a:r>
              <a:rPr lang="en-US" dirty="0" smtClean="0"/>
              <a:t>Registry artifacts</a:t>
            </a:r>
          </a:p>
          <a:p>
            <a:pPr lvl="1"/>
            <a:r>
              <a:rPr lang="en-US" dirty="0" smtClean="0"/>
              <a:t>Some important ones</a:t>
            </a:r>
          </a:p>
          <a:p>
            <a:pPr lvl="1"/>
            <a:r>
              <a:rPr lang="en-US" dirty="0" smtClean="0"/>
              <a:t>… But this is only the beginning!</a:t>
            </a:r>
          </a:p>
          <a:p>
            <a:pPr lvl="1"/>
            <a:r>
              <a:rPr lang="en-US" dirty="0" smtClean="0"/>
              <a:t>… We could spend </a:t>
            </a:r>
            <a:r>
              <a:rPr lang="en-US" i="1" dirty="0" smtClean="0"/>
              <a:t>weeks</a:t>
            </a:r>
            <a:r>
              <a:rPr lang="en-US" dirty="0" smtClean="0"/>
              <a:t> on the Registry!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Carving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Carving for deleted Registry files</a:t>
            </a:r>
          </a:p>
          <a:p>
            <a:r>
              <a:rPr lang="en-US" dirty="0" smtClean="0"/>
              <a:t>Carving for unallocated cells (keys/values) </a:t>
            </a:r>
            <a:r>
              <a:rPr lang="en-US" i="1" dirty="0" smtClean="0"/>
              <a:t>within</a:t>
            </a:r>
            <a:r>
              <a:rPr lang="en-US" dirty="0" smtClean="0"/>
              <a:t> allocated or unallocated Registry files</a:t>
            </a:r>
          </a:p>
          <a:p>
            <a:pPr lvl="1"/>
            <a:r>
              <a:rPr lang="en-US" dirty="0" smtClean="0"/>
              <a:t>E.g., Carve for services keys &amp; sort based on </a:t>
            </a:r>
            <a:r>
              <a:rPr lang="en-US" dirty="0" err="1" smtClean="0"/>
              <a:t>lastwrite</a:t>
            </a:r>
            <a:r>
              <a:rPr lang="en-US" dirty="0" smtClean="0"/>
              <a:t> date/times … will show service install dates; can help ID rootkit related services, etc.</a:t>
            </a:r>
          </a:p>
          <a:p>
            <a:pPr lvl="1"/>
            <a:r>
              <a:rPr lang="en-US" dirty="0" smtClean="0"/>
              <a:t>E.g., Carve for artifacts of uninstalled software</a:t>
            </a:r>
          </a:p>
          <a:p>
            <a:r>
              <a:rPr lang="en-US" dirty="0" smtClean="0"/>
              <a:t>Carving for </a:t>
            </a:r>
            <a:r>
              <a:rPr lang="en-US" dirty="0" err="1" smtClean="0"/>
              <a:t>regf</a:t>
            </a:r>
            <a:r>
              <a:rPr lang="en-US" dirty="0" smtClean="0"/>
              <a:t> files and keys/values in memory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“Use Cases” / Investigative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Was that drive ever plugged into this system?</a:t>
            </a:r>
          </a:p>
          <a:p>
            <a:r>
              <a:rPr lang="en-US" dirty="0" smtClean="0"/>
              <a:t>When was that drive plugged into the system?</a:t>
            </a:r>
          </a:p>
          <a:p>
            <a:pPr lvl="1"/>
            <a:r>
              <a:rPr lang="en-US" dirty="0" smtClean="0"/>
              <a:t>When was it first plugged in?</a:t>
            </a:r>
          </a:p>
          <a:p>
            <a:pPr lvl="1"/>
            <a:r>
              <a:rPr lang="en-US" dirty="0" smtClean="0"/>
              <a:t>When was it last plugged in?</a:t>
            </a:r>
          </a:p>
          <a:p>
            <a:pPr lvl="1"/>
            <a:r>
              <a:rPr lang="en-US" dirty="0" smtClean="0"/>
              <a:t>Who was logged in when it was plugged in?</a:t>
            </a:r>
          </a:p>
          <a:p>
            <a:r>
              <a:rPr lang="en-US" dirty="0" smtClean="0"/>
              <a:t>Did my employee copy company sensitive data to a thumb drive?</a:t>
            </a:r>
          </a:p>
          <a:p>
            <a:r>
              <a:rPr lang="en-US" dirty="0" smtClean="0"/>
              <a:t>What drives has this user used with this machine that we should be searching / asking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Devices: Forensic 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 hard drives have a drive signature in MBR</a:t>
            </a:r>
          </a:p>
          <a:p>
            <a:r>
              <a:rPr lang="en-US" dirty="0" smtClean="0"/>
              <a:t>Thumb drives have unique serial numbers (s/n) in their device descriptor (in firmware)</a:t>
            </a:r>
          </a:p>
          <a:p>
            <a:pPr lvl="1"/>
            <a:r>
              <a:rPr lang="en-US" dirty="0" smtClean="0"/>
              <a:t>Usually, anyway…</a:t>
            </a:r>
          </a:p>
          <a:p>
            <a:pPr lvl="2"/>
            <a:r>
              <a:rPr lang="en-US" dirty="0" smtClean="0"/>
              <a:t>Old, old drives do not</a:t>
            </a:r>
          </a:p>
          <a:p>
            <a:pPr lvl="2"/>
            <a:r>
              <a:rPr lang="en-US" dirty="0" smtClean="0"/>
              <a:t>Manufacturers who don’t comply with the standard do not</a:t>
            </a:r>
          </a:p>
          <a:p>
            <a:pPr lvl="2"/>
            <a:r>
              <a:rPr lang="en-US" dirty="0" smtClean="0"/>
              <a:t>Manufacturers who don’t comply with the standard may use the </a:t>
            </a:r>
            <a:r>
              <a:rPr lang="en-US" i="1" dirty="0" smtClean="0"/>
              <a:t>same</a:t>
            </a:r>
            <a:r>
              <a:rPr lang="en-US" dirty="0" smtClean="0"/>
              <a:t> serial number for multiple drives of  the same model</a:t>
            </a:r>
          </a:p>
          <a:p>
            <a:r>
              <a:rPr lang="en-US" dirty="0" smtClean="0"/>
              <a:t>Drivers must be installed on the machine for r/w access</a:t>
            </a:r>
          </a:p>
          <a:p>
            <a:pPr lvl="1"/>
            <a:r>
              <a:rPr lang="en-US" dirty="0" smtClean="0"/>
              <a:t>Thus, entries in </a:t>
            </a:r>
            <a:r>
              <a:rPr lang="en-US" dirty="0" err="1" smtClean="0"/>
              <a:t>setup.api</a:t>
            </a:r>
            <a:r>
              <a:rPr lang="en-US" dirty="0" smtClean="0"/>
              <a:t> log (setupapi.dev.log)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4" y="4572000"/>
            <a:ext cx="678872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USBStor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What USB devices have been plugged in to the machine?</a:t>
            </a:r>
          </a:p>
          <a:p>
            <a:r>
              <a:rPr lang="en-US" sz="2400" dirty="0" smtClean="0"/>
              <a:t>System hive (file)</a:t>
            </a:r>
          </a:p>
          <a:p>
            <a:pPr lvl="1"/>
            <a:r>
              <a:rPr lang="en-US" sz="2000" dirty="0" smtClean="0"/>
              <a:t>HKLM\System\</a:t>
            </a:r>
            <a:r>
              <a:rPr lang="en-US" sz="2000" dirty="0" err="1" smtClean="0"/>
              <a:t>CurrentControlSet</a:t>
            </a:r>
            <a:r>
              <a:rPr lang="en-US" sz="2000" dirty="0" smtClean="0"/>
              <a:t>\</a:t>
            </a:r>
            <a:r>
              <a:rPr lang="en-US" sz="2000" dirty="0" err="1" smtClean="0"/>
              <a:t>Enum</a:t>
            </a:r>
            <a:r>
              <a:rPr lang="en-US" sz="2000" dirty="0" smtClean="0"/>
              <a:t>\</a:t>
            </a:r>
            <a:r>
              <a:rPr lang="en-US" sz="2000" dirty="0" err="1" smtClean="0"/>
              <a:t>USBStor</a:t>
            </a:r>
            <a:endParaRPr lang="en-US" sz="2000" dirty="0" smtClean="0"/>
          </a:p>
          <a:p>
            <a:pPr lvl="2"/>
            <a:r>
              <a:rPr lang="en-US" sz="1800" dirty="0" smtClean="0"/>
              <a:t>Note: There is no “</a:t>
            </a:r>
            <a:r>
              <a:rPr lang="en-US" sz="1800" dirty="0" err="1" smtClean="0"/>
              <a:t>CurrentControlSet</a:t>
            </a:r>
            <a:r>
              <a:rPr lang="en-US" sz="1800" dirty="0" smtClean="0"/>
              <a:t>” key</a:t>
            </a:r>
          </a:p>
          <a:p>
            <a:pPr lvl="3"/>
            <a:r>
              <a:rPr lang="en-US" sz="1600" dirty="0" smtClean="0"/>
              <a:t>See ControlSet001, ControlSet002, etc. – then Select key</a:t>
            </a:r>
          </a:p>
          <a:p>
            <a:r>
              <a:rPr lang="en-US" sz="2400" dirty="0" err="1" smtClean="0"/>
              <a:t>USBStor</a:t>
            </a:r>
            <a:r>
              <a:rPr lang="en-US" sz="2400" dirty="0" smtClean="0"/>
              <a:t> key lists thumb drives inserted in machine</a:t>
            </a:r>
          </a:p>
          <a:p>
            <a:pPr lvl="1"/>
            <a:r>
              <a:rPr lang="en-US" sz="2000" dirty="0" smtClean="0"/>
              <a:t>Device ID shows ‘make/model’</a:t>
            </a:r>
          </a:p>
          <a:p>
            <a:pPr lvl="2"/>
            <a:r>
              <a:rPr lang="en-US" sz="1800" dirty="0" err="1"/>
              <a:t>LastWrite</a:t>
            </a:r>
            <a:r>
              <a:rPr lang="en-US" sz="1800" dirty="0"/>
              <a:t> d/t </a:t>
            </a:r>
            <a:r>
              <a:rPr lang="en-US" sz="1800" dirty="0" smtClean="0"/>
              <a:t>of </a:t>
            </a:r>
            <a:r>
              <a:rPr lang="en-US" sz="1800" dirty="0"/>
              <a:t>Device ID = when </a:t>
            </a:r>
            <a:r>
              <a:rPr lang="en-US" sz="1800" u="sng" dirty="0"/>
              <a:t>first</a:t>
            </a:r>
            <a:r>
              <a:rPr lang="en-US" sz="1800" dirty="0"/>
              <a:t> connected </a:t>
            </a:r>
            <a:r>
              <a:rPr lang="en-US" sz="1800" i="1" dirty="0"/>
              <a:t>since last reboot </a:t>
            </a:r>
            <a:endParaRPr lang="en-US" sz="1800" i="1" dirty="0" smtClean="0"/>
          </a:p>
          <a:p>
            <a:pPr lvl="1"/>
            <a:r>
              <a:rPr lang="en-US" sz="2000" dirty="0" smtClean="0"/>
              <a:t>Unique Instance ID shows serial number from firmware*</a:t>
            </a:r>
          </a:p>
          <a:p>
            <a:pPr lvl="2"/>
            <a:r>
              <a:rPr lang="en-US" sz="1800" dirty="0" err="1"/>
              <a:t>LastWrite</a:t>
            </a:r>
            <a:r>
              <a:rPr lang="en-US" sz="1800" dirty="0"/>
              <a:t> d/t </a:t>
            </a:r>
            <a:r>
              <a:rPr lang="en-US" sz="1800" dirty="0" smtClean="0"/>
              <a:t>of </a:t>
            </a:r>
            <a:r>
              <a:rPr lang="en-US" sz="1800" dirty="0"/>
              <a:t>Unique Instance ID = when </a:t>
            </a:r>
            <a:r>
              <a:rPr lang="en-US" sz="1800" u="sng" dirty="0"/>
              <a:t>last</a:t>
            </a:r>
            <a:r>
              <a:rPr lang="en-US" sz="1800" dirty="0"/>
              <a:t> connected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5867400"/>
            <a:ext cx="33574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*Unless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character is “&amp;”</a:t>
            </a:r>
          </a:p>
          <a:p>
            <a:r>
              <a:rPr lang="en-US" sz="1400" dirty="0" smtClean="0"/>
              <a:t>Then it’s a Windows assigned ‘Parent Prefix’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19075"/>
            <a:ext cx="74199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19075"/>
            <a:ext cx="71913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" y="533400"/>
            <a:ext cx="9094962" cy="491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5791200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SYSTEM\</a:t>
            </a:r>
            <a:r>
              <a:rPr lang="en-US" dirty="0" err="1" smtClean="0"/>
              <a:t>ControlSet</a:t>
            </a:r>
            <a:r>
              <a:rPr lang="en-US" dirty="0" smtClean="0"/>
              <a:t>###\</a:t>
            </a:r>
            <a:r>
              <a:rPr lang="en-US" dirty="0" err="1" smtClean="0"/>
              <a:t>Enum</a:t>
            </a:r>
            <a:r>
              <a:rPr lang="en-US" dirty="0" smtClean="0"/>
              <a:t>\</a:t>
            </a:r>
            <a:r>
              <a:rPr lang="en-US" dirty="0" err="1" smtClean="0"/>
              <a:t>USBStor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3872298"/>
            <a:ext cx="1143000" cy="24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3872298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Unique instance ID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380"/>
            <a:ext cx="8534400" cy="673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657600"/>
            <a:ext cx="259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drive in question was assigned drive letter G:\ when last installed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295400"/>
            <a:ext cx="13716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714500"/>
            <a:ext cx="13716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11062" y="2133600"/>
            <a:ext cx="13716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3609242"/>
            <a:ext cx="13716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1" idx="2"/>
          </p:cNvCxnSpPr>
          <p:nvPr/>
        </p:nvCxnSpPr>
        <p:spPr>
          <a:xfrm flipV="1">
            <a:off x="4191000" y="2362200"/>
            <a:ext cx="5862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81400" y="297180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" y="609600"/>
            <a:ext cx="900986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2247037"/>
            <a:ext cx="33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 who?.... Which user account’s NTUSER.dat file is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‘Go the other way…’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Instead of tracking from device to user… track from user to device…</a:t>
            </a:r>
          </a:p>
          <a:p>
            <a:pPr lvl="1"/>
            <a:r>
              <a:rPr lang="en-US" dirty="0" smtClean="0"/>
              <a:t>What other drives should we look for (that this user used)?</a:t>
            </a:r>
          </a:p>
          <a:p>
            <a:r>
              <a:rPr lang="en-US" dirty="0" smtClean="0"/>
              <a:t>NTUSER.dat </a:t>
            </a:r>
            <a:r>
              <a:rPr lang="en-US" dirty="0" smtClean="0">
                <a:sym typeface="Wingdings" panose="05000000000000000000" pitchFamily="2" charset="2"/>
              </a:rPr>
              <a:t> MountPoints2 Key  drives listed</a:t>
            </a:r>
            <a:endParaRPr lang="en-US" dirty="0"/>
          </a:p>
          <a:p>
            <a:pPr lvl="1"/>
            <a:r>
              <a:rPr lang="en-US" dirty="0" smtClean="0"/>
              <a:t>Search in SYSTEM </a:t>
            </a:r>
            <a:r>
              <a:rPr lang="en-US" dirty="0" err="1" smtClean="0"/>
              <a:t>MountedDevices</a:t>
            </a:r>
            <a:r>
              <a:rPr lang="en-US" dirty="0" smtClean="0"/>
              <a:t> key for volume GUID</a:t>
            </a:r>
          </a:p>
          <a:p>
            <a:pPr lvl="1"/>
            <a:r>
              <a:rPr lang="en-US" dirty="0" smtClean="0"/>
              <a:t>Obtain Unique Instance ID or drive signature from value data</a:t>
            </a:r>
          </a:p>
          <a:p>
            <a:pPr lvl="1"/>
            <a:r>
              <a:rPr lang="en-US" dirty="0" smtClean="0"/>
              <a:t>Track Unique Instance ID or drive signature back to </a:t>
            </a:r>
            <a:r>
              <a:rPr lang="en-US" dirty="0" err="1" smtClean="0"/>
              <a:t>Enum</a:t>
            </a:r>
            <a:r>
              <a:rPr lang="en-US" dirty="0" smtClean="0"/>
              <a:t>\</a:t>
            </a:r>
            <a:r>
              <a:rPr lang="en-US" dirty="0" err="1" smtClean="0"/>
              <a:t>USBStor</a:t>
            </a:r>
            <a:r>
              <a:rPr lang="en-US" dirty="0" smtClean="0"/>
              <a:t> so know make/model you’re looking for</a:t>
            </a:r>
          </a:p>
          <a:p>
            <a:pPr lvl="1"/>
            <a:r>
              <a:rPr lang="en-US" dirty="0" smtClean="0"/>
              <a:t>Then search for or ask your suspect where their </a:t>
            </a:r>
            <a:r>
              <a:rPr lang="en-US" u="sng" dirty="0" smtClean="0"/>
              <a:t>fill in the blank with specific drive info</a:t>
            </a:r>
            <a:r>
              <a:rPr lang="en-US" dirty="0" smtClean="0"/>
              <a:t> is and watch a look of shock appear on their face!  ;)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722204"/>
            <a:ext cx="5781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Purpose</a:t>
            </a:r>
          </a:p>
          <a:p>
            <a:pPr lvl="1"/>
            <a:r>
              <a:rPr lang="en-US" sz="2000" dirty="0" smtClean="0"/>
              <a:t>Store configuration info for apps, h/w, devices, user</a:t>
            </a:r>
          </a:p>
          <a:p>
            <a:pPr lvl="1"/>
            <a:r>
              <a:rPr lang="en-US" sz="2000" dirty="0" smtClean="0"/>
              <a:t>Replace old autoexec.bat, config.sys, *.ini files</a:t>
            </a:r>
          </a:p>
          <a:p>
            <a:r>
              <a:rPr lang="en-US" sz="2400" dirty="0" smtClean="0"/>
              <a:t>Format</a:t>
            </a:r>
          </a:p>
          <a:p>
            <a:pPr lvl="1"/>
            <a:r>
              <a:rPr lang="en-US" sz="2000" dirty="0" smtClean="0"/>
              <a:t>‘Centralized hierarchical database’ (per Microsoft)</a:t>
            </a:r>
          </a:p>
          <a:p>
            <a:pPr lvl="2"/>
            <a:r>
              <a:rPr lang="en-US" sz="1800" dirty="0" smtClean="0"/>
              <a:t>NOT a database in traditional sense</a:t>
            </a:r>
          </a:p>
          <a:p>
            <a:pPr lvl="2"/>
            <a:r>
              <a:rPr lang="en-US" sz="1800" dirty="0" smtClean="0"/>
              <a:t>Hierarchical relationships are accomplished via parent-child structure for  key-value structure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 smtClean="0"/>
              <a:t>Keys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 dirty="0" err="1" smtClean="0"/>
              <a:t>Subkeys</a:t>
            </a:r>
            <a:endParaRPr lang="en-US" sz="1400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400" dirty="0" smtClean="0"/>
              <a:t>Values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US" dirty="0" smtClean="0"/>
              <a:t>Data</a:t>
            </a:r>
          </a:p>
          <a:p>
            <a:pPr lvl="3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30348" y="6297796"/>
            <a:ext cx="3054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Carvey</a:t>
            </a:r>
            <a:r>
              <a:rPr lang="en-US" sz="1100" dirty="0" smtClean="0"/>
              <a:t> (2012) Windows Forensic Analysis,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Ed.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info regarding the configuration of the system</a:t>
            </a:r>
          </a:p>
          <a:p>
            <a:r>
              <a:rPr lang="en-US" dirty="0" smtClean="0"/>
              <a:t>Registry file: System</a:t>
            </a:r>
          </a:p>
          <a:p>
            <a:pPr lvl="1"/>
            <a:r>
              <a:rPr lang="en-US" dirty="0" smtClean="0"/>
              <a:t>Must identify proper current control set (%CCS%)</a:t>
            </a:r>
          </a:p>
          <a:p>
            <a:pPr lvl="2"/>
            <a:r>
              <a:rPr lang="en-US" dirty="0" smtClean="0"/>
              <a:t>Registry contains current registry &amp; ‘last known good’</a:t>
            </a:r>
          </a:p>
          <a:p>
            <a:pPr lvl="2"/>
            <a:r>
              <a:rPr lang="en-US" dirty="0" smtClean="0"/>
              <a:t>ControlSet001 &amp; ControlSet002</a:t>
            </a:r>
          </a:p>
          <a:p>
            <a:pPr lvl="2"/>
            <a:r>
              <a:rPr lang="en-US" dirty="0" smtClean="0"/>
              <a:t>Select\Current key value indicates which is the current one</a:t>
            </a:r>
          </a:p>
          <a:p>
            <a:pPr lvl="3"/>
            <a:r>
              <a:rPr lang="en-US" dirty="0" smtClean="0"/>
              <a:t>Select\</a:t>
            </a:r>
            <a:r>
              <a:rPr lang="en-US" dirty="0" err="1" smtClean="0"/>
              <a:t>LastKnownGood</a:t>
            </a:r>
            <a:r>
              <a:rPr lang="en-US" dirty="0" smtClean="0"/>
              <a:t> value is the previous registry state</a:t>
            </a:r>
          </a:p>
          <a:p>
            <a:pPr lvl="1"/>
            <a:r>
              <a:rPr lang="en-US" dirty="0" err="1" smtClean="0"/>
              <a:t>Timezone</a:t>
            </a:r>
            <a:r>
              <a:rPr lang="en-US" dirty="0" smtClean="0"/>
              <a:t> info:  …\%CCS%\Control\</a:t>
            </a:r>
            <a:r>
              <a:rPr lang="en-US" dirty="0" err="1" smtClean="0"/>
              <a:t>TimeZoneInformation</a:t>
            </a:r>
            <a:endParaRPr lang="en-US" dirty="0" smtClean="0"/>
          </a:p>
          <a:p>
            <a:pPr lvl="1"/>
            <a:r>
              <a:rPr lang="en-US" dirty="0" smtClean="0"/>
              <a:t>Computer name:  …\%CCS%\Control\</a:t>
            </a:r>
            <a:r>
              <a:rPr lang="en-US" dirty="0" err="1" smtClean="0"/>
              <a:t>ComputerName</a:t>
            </a:r>
            <a:endParaRPr lang="en-US" dirty="0" smtClean="0"/>
          </a:p>
          <a:p>
            <a:pPr lvl="1"/>
            <a:r>
              <a:rPr lang="en-US" dirty="0" smtClean="0"/>
              <a:t>Last shut down: …\%CCS%\Control\Windows\</a:t>
            </a:r>
            <a:r>
              <a:rPr lang="en-US" dirty="0" err="1" smtClean="0"/>
              <a:t>ShutDownTime</a:t>
            </a:r>
            <a:endParaRPr lang="en-US" dirty="0" smtClean="0"/>
          </a:p>
          <a:p>
            <a:r>
              <a:rPr lang="en-US" dirty="0" smtClean="0"/>
              <a:t>Registry file: Software</a:t>
            </a:r>
          </a:p>
          <a:p>
            <a:pPr lvl="1"/>
            <a:r>
              <a:rPr lang="en-US" dirty="0" smtClean="0"/>
              <a:t>OS install data: …\Microsoft\Windows NT\</a:t>
            </a:r>
            <a:r>
              <a:rPr lang="en-US" dirty="0" err="1" smtClean="0"/>
              <a:t>CurrentVersion</a:t>
            </a:r>
            <a:endParaRPr lang="en-US" dirty="0" smtClean="0"/>
          </a:p>
          <a:p>
            <a:pPr lvl="1"/>
            <a:r>
              <a:rPr lang="en-US" dirty="0" smtClean="0"/>
              <a:t>Product, registration, version, date,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9" y="533400"/>
            <a:ext cx="8645511" cy="571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885"/>
            <a:ext cx="7696200" cy="670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1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90242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Available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with compromises, data breaches, malware infections, etc.</a:t>
            </a:r>
          </a:p>
          <a:p>
            <a:r>
              <a:rPr lang="en-US" dirty="0" smtClean="0"/>
              <a:t>HKLM\System\</a:t>
            </a:r>
            <a:r>
              <a:rPr lang="en-US" dirty="0" err="1" smtClean="0"/>
              <a:t>CurrentControlSet</a:t>
            </a:r>
            <a:r>
              <a:rPr lang="en-US" dirty="0" smtClean="0"/>
              <a:t>\Services</a:t>
            </a:r>
          </a:p>
          <a:p>
            <a:pPr lvl="1"/>
            <a:r>
              <a:rPr lang="en-US" dirty="0" smtClean="0"/>
              <a:t>Not all items listed are actually services (i.e. device drivers)</a:t>
            </a:r>
          </a:p>
          <a:p>
            <a:pPr lvl="1"/>
            <a:r>
              <a:rPr lang="en-US" dirty="0" smtClean="0"/>
              <a:t>Start values</a:t>
            </a:r>
          </a:p>
          <a:p>
            <a:pPr lvl="2"/>
            <a:r>
              <a:rPr lang="en-US" dirty="0" smtClean="0"/>
              <a:t>0x02 – </a:t>
            </a:r>
            <a:r>
              <a:rPr lang="en-US" dirty="0" err="1" smtClean="0"/>
              <a:t>autostart</a:t>
            </a:r>
            <a:r>
              <a:rPr lang="en-US" dirty="0" smtClean="0"/>
              <a:t> on boot (helps persistence)</a:t>
            </a:r>
          </a:p>
          <a:p>
            <a:pPr lvl="2"/>
            <a:r>
              <a:rPr lang="en-US" dirty="0" smtClean="0"/>
              <a:t>0x03 – manual start</a:t>
            </a:r>
          </a:p>
          <a:p>
            <a:pPr lvl="1"/>
            <a:r>
              <a:rPr lang="en-US" dirty="0" smtClean="0"/>
              <a:t>See Microsoft KB article 1030000 for other value info</a:t>
            </a:r>
          </a:p>
          <a:p>
            <a:r>
              <a:rPr lang="en-US" dirty="0" smtClean="0"/>
              <a:t>Uninstall apps/services = lose app </a:t>
            </a:r>
            <a:r>
              <a:rPr lang="en-US" dirty="0" err="1" smtClean="0"/>
              <a:t>subkeys</a:t>
            </a:r>
            <a:r>
              <a:rPr lang="en-US" dirty="0" smtClean="0"/>
              <a:t> in Services key</a:t>
            </a:r>
          </a:p>
          <a:p>
            <a:pPr lvl="1"/>
            <a:r>
              <a:rPr lang="en-US" dirty="0" smtClean="0"/>
              <a:t>Look in HKLM\System\</a:t>
            </a:r>
            <a:r>
              <a:rPr lang="en-US" dirty="0" err="1" smtClean="0"/>
              <a:t>Enum</a:t>
            </a:r>
            <a:r>
              <a:rPr lang="en-US" dirty="0" smtClean="0"/>
              <a:t>\Root</a:t>
            </a:r>
          </a:p>
          <a:p>
            <a:pPr lvl="2"/>
            <a:r>
              <a:rPr lang="en-US" dirty="0" smtClean="0"/>
              <a:t>Key: LEGACY_&lt;service name from above&gt; (</a:t>
            </a:r>
            <a:r>
              <a:rPr lang="en-US" dirty="0" err="1" smtClean="0"/>
              <a:t>LastWrite</a:t>
            </a:r>
            <a:r>
              <a:rPr lang="en-US" dirty="0" smtClean="0"/>
              <a:t> d/t = 1</a:t>
            </a:r>
            <a:r>
              <a:rPr lang="en-US" baseline="30000" dirty="0" smtClean="0"/>
              <a:t>st</a:t>
            </a:r>
            <a:r>
              <a:rPr lang="en-US" dirty="0" smtClean="0"/>
              <a:t> use)</a:t>
            </a:r>
          </a:p>
          <a:p>
            <a:pPr lvl="2"/>
            <a:r>
              <a:rPr lang="en-US" dirty="0" err="1" smtClean="0"/>
              <a:t>Subkey</a:t>
            </a:r>
            <a:r>
              <a:rPr lang="en-US" dirty="0" smtClean="0"/>
              <a:t>: 0000 (</a:t>
            </a:r>
            <a:r>
              <a:rPr lang="en-US" dirty="0" err="1" smtClean="0"/>
              <a:t>LastWrite</a:t>
            </a:r>
            <a:r>
              <a:rPr lang="en-US" dirty="0" smtClean="0"/>
              <a:t> d/t = last use)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info &amp; uninstall mechanism stored in Registry</a:t>
            </a:r>
          </a:p>
          <a:p>
            <a:r>
              <a:rPr lang="en-US" dirty="0" smtClean="0"/>
              <a:t>Registry file: Software</a:t>
            </a:r>
          </a:p>
          <a:p>
            <a:pPr lvl="1"/>
            <a:r>
              <a:rPr lang="en-US" dirty="0" smtClean="0"/>
              <a:t>Examine keys in root of Software hive (for installed apps)</a:t>
            </a:r>
          </a:p>
          <a:p>
            <a:pPr lvl="1"/>
            <a:r>
              <a:rPr lang="en-US" dirty="0" smtClean="0"/>
              <a:t>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\Uninstall</a:t>
            </a:r>
          </a:p>
          <a:p>
            <a:pPr lvl="2"/>
            <a:r>
              <a:rPr lang="en-US" dirty="0" smtClean="0"/>
              <a:t>Folder per installed app (that has uninstall function)</a:t>
            </a:r>
          </a:p>
          <a:p>
            <a:pPr lvl="2"/>
            <a:r>
              <a:rPr lang="en-US" dirty="0" smtClean="0"/>
              <a:t>Folder created during install &amp; not changed, so key last written time typically corresponds with application install date</a:t>
            </a:r>
          </a:p>
          <a:p>
            <a:pPr lvl="2"/>
            <a:r>
              <a:rPr lang="en-US" dirty="0" smtClean="0"/>
              <a:t>Sometimes folder &amp; other app data remains even after uninstall</a:t>
            </a:r>
          </a:p>
          <a:p>
            <a:pPr lvl="1"/>
            <a:r>
              <a:rPr lang="en-US" dirty="0" smtClean="0"/>
              <a:t>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\App Paths</a:t>
            </a:r>
          </a:p>
          <a:p>
            <a:pPr lvl="2"/>
            <a:r>
              <a:rPr lang="en-US" dirty="0" smtClean="0"/>
              <a:t>Folder per installed app</a:t>
            </a:r>
          </a:p>
          <a:p>
            <a:pPr lvl="2"/>
            <a:r>
              <a:rPr lang="en-US" dirty="0" smtClean="0"/>
              <a:t>Includes things installed w/o Microsoft Installer package (.</a:t>
            </a:r>
            <a:r>
              <a:rPr lang="en-US" dirty="0" err="1" smtClean="0"/>
              <a:t>msi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Registry file(s): NTUSER.dat</a:t>
            </a:r>
          </a:p>
          <a:p>
            <a:pPr lvl="1"/>
            <a:r>
              <a:rPr lang="en-US" dirty="0" smtClean="0"/>
              <a:t>Apps installed for use by specific users, not all users (global)</a:t>
            </a:r>
          </a:p>
          <a:p>
            <a:pPr lvl="1"/>
            <a:r>
              <a:rPr lang="en-US" dirty="0" smtClean="0"/>
              <a:t>Uninstall doesn’t normally clear </a:t>
            </a:r>
            <a:r>
              <a:rPr lang="en-US" dirty="0" err="1" smtClean="0"/>
              <a:t>UserAssist</a:t>
            </a:r>
            <a:r>
              <a:rPr lang="en-US" dirty="0" smtClean="0"/>
              <a:t> entries either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0" y="838200"/>
            <a:ext cx="850460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Malware can ensure persistence via Registry edits</a:t>
            </a:r>
          </a:p>
          <a:p>
            <a:pPr lvl="1"/>
            <a:r>
              <a:rPr lang="en-US" dirty="0" smtClean="0"/>
              <a:t>Registry file: Software</a:t>
            </a:r>
          </a:p>
          <a:p>
            <a:pPr lvl="1"/>
            <a:r>
              <a:rPr lang="en-US" dirty="0" smtClean="0"/>
              <a:t>…\Classes\{file class}\Shell\Open\Command</a:t>
            </a:r>
          </a:p>
          <a:p>
            <a:pPr lvl="2"/>
            <a:r>
              <a:rPr lang="en-US" dirty="0" smtClean="0"/>
              <a:t>Defines system action when file (by class) is opened (right-click, Open)</a:t>
            </a:r>
          </a:p>
          <a:p>
            <a:pPr lvl="2"/>
            <a:r>
              <a:rPr lang="en-US" dirty="0" smtClean="0"/>
              <a:t>Hackers modify key to open additional things, so open </a:t>
            </a:r>
            <a:r>
              <a:rPr lang="en-US" dirty="0" err="1" smtClean="0"/>
              <a:t>Solitare</a:t>
            </a:r>
            <a:r>
              <a:rPr lang="en-US" dirty="0" smtClean="0"/>
              <a:t> and…</a:t>
            </a:r>
          </a:p>
          <a:p>
            <a:pPr lvl="2"/>
            <a:r>
              <a:rPr lang="en-US" dirty="0" smtClean="0"/>
              <a:t>{file class} examples: </a:t>
            </a:r>
            <a:r>
              <a:rPr lang="en-US" dirty="0" err="1" smtClean="0"/>
              <a:t>Exefile</a:t>
            </a:r>
            <a:r>
              <a:rPr lang="en-US" dirty="0" smtClean="0"/>
              <a:t>, </a:t>
            </a:r>
            <a:r>
              <a:rPr lang="en-US" dirty="0" err="1" smtClean="0"/>
              <a:t>Word.document.x</a:t>
            </a:r>
            <a:r>
              <a:rPr lang="en-US" dirty="0" smtClean="0"/>
              <a:t> (where x=version)</a:t>
            </a:r>
          </a:p>
          <a:p>
            <a:pPr lvl="1"/>
            <a:r>
              <a:rPr lang="en-US" dirty="0" smtClean="0"/>
              <a:t>…\Microsoft\Command Processor\</a:t>
            </a:r>
            <a:r>
              <a:rPr lang="en-US" dirty="0" err="1" smtClean="0"/>
              <a:t>AutoRun</a:t>
            </a:r>
            <a:endParaRPr lang="en-US" dirty="0" smtClean="0"/>
          </a:p>
          <a:p>
            <a:pPr lvl="2"/>
            <a:r>
              <a:rPr lang="en-US" dirty="0" smtClean="0"/>
              <a:t>So, when run cmd.exe, also run….</a:t>
            </a:r>
          </a:p>
          <a:p>
            <a:pPr lvl="1"/>
            <a:r>
              <a:rPr lang="en-US" sz="2200" dirty="0" smtClean="0"/>
              <a:t>…\Microsoft\Windows NT\</a:t>
            </a:r>
            <a:r>
              <a:rPr lang="en-US" sz="2200" dirty="0" err="1" smtClean="0"/>
              <a:t>CurrentVersion</a:t>
            </a:r>
            <a:endParaRPr lang="en-US" sz="2200" dirty="0" smtClean="0"/>
          </a:p>
          <a:p>
            <a:pPr lvl="2"/>
            <a:r>
              <a:rPr lang="en-US" sz="1900" dirty="0" smtClean="0"/>
              <a:t>\Windows\</a:t>
            </a:r>
            <a:r>
              <a:rPr lang="en-US" sz="1900" dirty="0" err="1" smtClean="0"/>
              <a:t>AppInit_DLLs</a:t>
            </a:r>
            <a:endParaRPr lang="en-US" sz="1900" dirty="0" smtClean="0"/>
          </a:p>
          <a:p>
            <a:pPr lvl="3"/>
            <a:r>
              <a:rPr lang="en-US" sz="1700" dirty="0" smtClean="0"/>
              <a:t>Load specified DLLs into memory whenever a GUI app is started</a:t>
            </a:r>
          </a:p>
          <a:p>
            <a:pPr lvl="2"/>
            <a:r>
              <a:rPr lang="en-US" sz="1900" dirty="0" smtClean="0"/>
              <a:t>\</a:t>
            </a:r>
            <a:r>
              <a:rPr lang="en-US" sz="1900" dirty="0" err="1" smtClean="0"/>
              <a:t>WinLogon</a:t>
            </a:r>
            <a:r>
              <a:rPr lang="en-US" sz="1900" dirty="0" smtClean="0"/>
              <a:t>\Notify </a:t>
            </a:r>
          </a:p>
          <a:p>
            <a:pPr lvl="3"/>
            <a:r>
              <a:rPr lang="en-US" sz="1700" dirty="0" smtClean="0"/>
              <a:t>Ability to alert someone externally of some system event/status</a:t>
            </a:r>
          </a:p>
          <a:p>
            <a:pPr lvl="2"/>
            <a:r>
              <a:rPr lang="en-US" sz="1900" dirty="0" smtClean="0"/>
              <a:t>\</a:t>
            </a:r>
            <a:r>
              <a:rPr lang="en-US" sz="1900" dirty="0" err="1" smtClean="0"/>
              <a:t>WinLogon</a:t>
            </a:r>
            <a:r>
              <a:rPr lang="en-US" sz="1900" dirty="0" smtClean="0"/>
              <a:t>\</a:t>
            </a:r>
            <a:r>
              <a:rPr lang="en-US" sz="1900" dirty="0" err="1" smtClean="0"/>
              <a:t>TaskMan</a:t>
            </a:r>
            <a:endParaRPr lang="en-US" sz="1900" dirty="0" smtClean="0"/>
          </a:p>
          <a:p>
            <a:pPr lvl="3"/>
            <a:r>
              <a:rPr lang="en-US" sz="1700" dirty="0" smtClean="0"/>
              <a:t>Doesn’t exist by default, but can create to have system use different task manager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Autostart</a:t>
            </a:r>
            <a:r>
              <a:rPr lang="en-US" dirty="0" smtClean="0"/>
              <a:t>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Programs that run upon system boot, auto start, etc.</a:t>
            </a:r>
          </a:p>
          <a:p>
            <a:r>
              <a:rPr lang="en-US" dirty="0" smtClean="0"/>
              <a:t>Registry file: Software</a:t>
            </a:r>
          </a:p>
          <a:p>
            <a:pPr lvl="1"/>
            <a:r>
              <a:rPr lang="en-US" dirty="0" smtClean="0"/>
              <a:t>…\Microsoft\Windows\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Way more than ‘Run’ &amp; ‘</a:t>
            </a:r>
            <a:r>
              <a:rPr lang="en-US" dirty="0" err="1" smtClean="0"/>
              <a:t>RunOnce</a:t>
            </a:r>
            <a:r>
              <a:rPr lang="en-US" dirty="0" smtClean="0"/>
              <a:t>….Explorer, Shell, Policies, DLLs, </a:t>
            </a:r>
            <a:r>
              <a:rPr lang="en-US" dirty="0" err="1" smtClean="0"/>
              <a:t>WinLogon</a:t>
            </a:r>
            <a:endParaRPr lang="en-US" dirty="0" smtClean="0"/>
          </a:p>
          <a:p>
            <a:pPr lvl="1"/>
            <a:r>
              <a:rPr lang="en-US" dirty="0" smtClean="0"/>
              <a:t>…\Classes</a:t>
            </a:r>
          </a:p>
          <a:p>
            <a:pPr lvl="1"/>
            <a:r>
              <a:rPr lang="en-US" dirty="0" smtClean="0"/>
              <a:t>…\Microsoft\Command Processor</a:t>
            </a:r>
          </a:p>
          <a:p>
            <a:r>
              <a:rPr lang="en-US" dirty="0" smtClean="0"/>
              <a:t>Registry file: System</a:t>
            </a:r>
          </a:p>
          <a:p>
            <a:pPr lvl="1"/>
            <a:r>
              <a:rPr lang="en-US" dirty="0" smtClean="0"/>
              <a:t>…\%CCS%\Control\</a:t>
            </a:r>
            <a:r>
              <a:rPr lang="en-US" dirty="0" err="1" smtClean="0"/>
              <a:t>Sesson</a:t>
            </a:r>
            <a:r>
              <a:rPr lang="en-US" dirty="0" smtClean="0"/>
              <a:t> Manager\</a:t>
            </a:r>
            <a:r>
              <a:rPr lang="en-US" dirty="0" err="1" smtClean="0"/>
              <a:t>BootExecute</a:t>
            </a:r>
            <a:endParaRPr lang="en-US" dirty="0" smtClean="0"/>
          </a:p>
          <a:p>
            <a:pPr lvl="1"/>
            <a:r>
              <a:rPr lang="en-US" dirty="0" smtClean="0"/>
              <a:t>…\%CCS%\Services	</a:t>
            </a:r>
          </a:p>
          <a:p>
            <a:pPr lvl="2"/>
            <a:r>
              <a:rPr lang="en-US" dirty="0" smtClean="0"/>
              <a:t>Any with ‘Start’ value set to \x02 are automatic starting</a:t>
            </a:r>
          </a:p>
          <a:p>
            <a:r>
              <a:rPr lang="en-US" dirty="0" smtClean="0"/>
              <a:t>Registry file: NTUSER.dat</a:t>
            </a:r>
          </a:p>
          <a:p>
            <a:pPr lvl="1"/>
            <a:r>
              <a:rPr lang="en-US" dirty="0" smtClean="0"/>
              <a:t>....\Software\Microsoft\Windows\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Applets, Explorer</a:t>
            </a:r>
          </a:p>
          <a:p>
            <a:r>
              <a:rPr lang="en-US" dirty="0" smtClean="0"/>
              <a:t>Good tool: </a:t>
            </a:r>
            <a:r>
              <a:rPr lang="en-US" dirty="0" err="1" smtClean="0"/>
              <a:t>SysInternal’s</a:t>
            </a:r>
            <a:r>
              <a:rPr lang="en-US" dirty="0" smtClean="0"/>
              <a:t> </a:t>
            </a:r>
            <a:r>
              <a:rPr lang="en-US" dirty="0" err="1" smtClean="0"/>
              <a:t>AutoRuns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68284"/>
            <a:ext cx="3725761" cy="178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“MRU” (Most Recently Used)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OS &amp; application recall of last X docs/files used</a:t>
            </a:r>
          </a:p>
          <a:p>
            <a:r>
              <a:rPr lang="en-US" dirty="0" smtClean="0"/>
              <a:t>MRU keys could be anywhere, depending on app design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www.forensicswiki.org/wiki/List_of_Windows_MRU_Locations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Common areas</a:t>
            </a:r>
          </a:p>
          <a:p>
            <a:pPr lvl="1"/>
            <a:r>
              <a:rPr lang="en-US" dirty="0" smtClean="0"/>
              <a:t>Registry File: NTUSER.DAT</a:t>
            </a:r>
          </a:p>
          <a:p>
            <a:pPr lvl="2"/>
            <a:r>
              <a:rPr lang="en-US" dirty="0" smtClean="0"/>
              <a:t>…\Microsoft\Windows\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</a:t>
            </a:r>
            <a:r>
              <a:rPr lang="en-US" dirty="0" err="1" smtClean="0"/>
              <a:t>RecentDocs</a:t>
            </a:r>
            <a:endParaRPr lang="en-US" dirty="0" smtClean="0"/>
          </a:p>
          <a:p>
            <a:pPr lvl="3"/>
            <a:r>
              <a:rPr lang="en-US" dirty="0" smtClean="0"/>
              <a:t>Sub-keys organized by file type</a:t>
            </a:r>
          </a:p>
          <a:p>
            <a:pPr lvl="2"/>
            <a:r>
              <a:rPr lang="en-US" dirty="0" smtClean="0"/>
              <a:t>…\Microsoft\Windows\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\Explorer\ComDlg32</a:t>
            </a:r>
          </a:p>
          <a:p>
            <a:pPr lvl="3"/>
            <a:r>
              <a:rPr lang="en-US" dirty="0" smtClean="0"/>
              <a:t>If app uses standard Windows </a:t>
            </a:r>
            <a:r>
              <a:rPr lang="en-US" b="1" dirty="0" smtClean="0"/>
              <a:t>Open</a:t>
            </a:r>
            <a:r>
              <a:rPr lang="en-US" dirty="0" smtClean="0"/>
              <a:t> dialog box, then MRU list in</a:t>
            </a:r>
          </a:p>
          <a:p>
            <a:pPr lvl="4"/>
            <a:r>
              <a:rPr lang="en-US" dirty="0" err="1" smtClean="0"/>
              <a:t>WinXP</a:t>
            </a:r>
            <a:r>
              <a:rPr lang="en-US" dirty="0" smtClean="0"/>
              <a:t> Sub-keys*:  </a:t>
            </a:r>
          </a:p>
          <a:p>
            <a:pPr lvl="5"/>
            <a:r>
              <a:rPr lang="en-US" dirty="0" err="1" smtClean="0"/>
              <a:t>LastVisitedMRU</a:t>
            </a:r>
            <a:r>
              <a:rPr lang="en-US" dirty="0" smtClean="0"/>
              <a:t> (tracks app used to open a file via </a:t>
            </a:r>
            <a:r>
              <a:rPr lang="en-US" b="1" dirty="0" smtClean="0"/>
              <a:t>file &gt; Open</a:t>
            </a:r>
            <a:r>
              <a:rPr lang="en-US" dirty="0" smtClean="0"/>
              <a:t>)</a:t>
            </a:r>
          </a:p>
          <a:p>
            <a:pPr lvl="5"/>
            <a:r>
              <a:rPr lang="en-US" dirty="0" err="1" smtClean="0"/>
              <a:t>OpenSaveMRU</a:t>
            </a:r>
            <a:r>
              <a:rPr lang="en-US" dirty="0" smtClean="0"/>
              <a:t> (tracks files opened/saved via </a:t>
            </a:r>
            <a:r>
              <a:rPr lang="en-US" b="1" dirty="0" smtClean="0"/>
              <a:t>Open</a:t>
            </a:r>
            <a:r>
              <a:rPr lang="en-US" dirty="0" smtClean="0"/>
              <a:t> or </a:t>
            </a:r>
            <a:r>
              <a:rPr lang="en-US" b="1" dirty="0" smtClean="0"/>
              <a:t>Save 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…\Microsoft\Windows\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</a:t>
            </a:r>
            <a:r>
              <a:rPr lang="en-US" dirty="0" err="1" smtClean="0"/>
              <a:t>RunMRU</a:t>
            </a:r>
            <a:endParaRPr lang="en-US" dirty="0" smtClean="0"/>
          </a:p>
          <a:p>
            <a:pPr lvl="3"/>
            <a:r>
              <a:rPr lang="en-US" dirty="0" smtClean="0"/>
              <a:t>Tracks things run via </a:t>
            </a:r>
            <a:r>
              <a:rPr lang="en-US" b="1" dirty="0" smtClean="0"/>
              <a:t>Start &gt; Run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36755" y="515890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*Win7: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to create/populate hives are stored in five files</a:t>
            </a:r>
            <a:endParaRPr lang="en-US" dirty="0"/>
          </a:p>
          <a:p>
            <a:pPr lvl="1"/>
            <a:r>
              <a:rPr lang="en-US" dirty="0" smtClean="0"/>
              <a:t>C:\Windows\System32\Config\</a:t>
            </a:r>
          </a:p>
          <a:p>
            <a:pPr lvl="2"/>
            <a:r>
              <a:rPr lang="en-US" dirty="0" smtClean="0"/>
              <a:t>System, SAM, Security, Software</a:t>
            </a:r>
          </a:p>
          <a:p>
            <a:pPr lvl="1"/>
            <a:r>
              <a:rPr lang="en-US" dirty="0" smtClean="0"/>
              <a:t>NTUSER.dat and USRCLASS.dat files stored per user in each user folder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998882"/>
            <a:ext cx="9164094" cy="3758863"/>
            <a:chOff x="76200" y="1383268"/>
            <a:chExt cx="9164094" cy="37588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2050018"/>
              <a:ext cx="3533561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063088" y="2728185"/>
              <a:ext cx="15503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solidFill>
                    <a:srgbClr val="FF0000"/>
                  </a:solidFill>
                </a:rPr>
                <a:t>SOURCE</a:t>
              </a:r>
            </a:p>
            <a:p>
              <a:pPr algn="ctr"/>
              <a:r>
                <a:rPr lang="en-US" u="sng" dirty="0" smtClean="0">
                  <a:solidFill>
                    <a:srgbClr val="FF0000"/>
                  </a:solidFill>
                </a:rPr>
                <a:t>FILES: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0000"/>
                  </a:solidFill>
                </a:rPr>
                <a:t>SAM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0000"/>
                  </a:solidFill>
                </a:rPr>
                <a:t>Security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0000"/>
                  </a:solidFill>
                </a:rPr>
                <a:t>Software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0000"/>
                  </a:solidFill>
                </a:rPr>
                <a:t>System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>
              <a:off x="2872588" y="2804385"/>
              <a:ext cx="381000" cy="170022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6902" y="1383268"/>
              <a:ext cx="3067050" cy="3376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/>
          </p:nvSpPr>
          <p:spPr>
            <a:xfrm>
              <a:off x="5251302" y="3135868"/>
              <a:ext cx="10668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165702" y="4126468"/>
              <a:ext cx="762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27702" y="3836180"/>
              <a:ext cx="1579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NTUSER.dat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USRCLASS.dat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6775302" y="2602468"/>
              <a:ext cx="381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080102" y="2438400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User logged 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324603" y="3058081"/>
              <a:ext cx="450698" cy="2301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0963" y="3008166"/>
              <a:ext cx="2464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FF0000"/>
                  </a:solidFill>
                </a:rPr>
                <a:t>Volatile</a:t>
              </a:r>
              <a:r>
                <a:rPr lang="en-US" dirty="0" smtClean="0">
                  <a:solidFill>
                    <a:srgbClr val="FF0000"/>
                  </a:solidFill>
                </a:rPr>
                <a:t> hive created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at start-up, not allocated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5867402" y="4429680"/>
              <a:ext cx="533398" cy="14232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46171" y="4495800"/>
              <a:ext cx="30644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H/W profile to use at start-up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derived from HKLM\Hardware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V="1">
              <a:off x="6019800" y="2221468"/>
              <a:ext cx="609600" cy="152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21244" y="1868269"/>
              <a:ext cx="2619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types – app. mapping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d</a:t>
              </a:r>
              <a:r>
                <a:rPr lang="en-US" dirty="0" smtClean="0">
                  <a:solidFill>
                    <a:srgbClr val="FF0000"/>
                  </a:solidFill>
                </a:rPr>
                <a:t>erived from Software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686800" cy="45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40386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08194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GUID or app name of item most recently used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1066800"/>
            <a:ext cx="6248400" cy="0"/>
          </a:xfrm>
          <a:prstGeom prst="line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599" y="25908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MRUListEx</a:t>
            </a:r>
            <a:r>
              <a:rPr lang="en-US" dirty="0" smtClean="0">
                <a:solidFill>
                  <a:srgbClr val="FF0000"/>
                </a:solidFill>
              </a:rPr>
              <a:t> value data shows </a:t>
            </a:r>
            <a:r>
              <a:rPr lang="en-US" u="sng" dirty="0" err="1" smtClean="0">
                <a:solidFill>
                  <a:srgbClr val="FF0000"/>
                </a:solidFill>
              </a:rPr>
              <a:t>recency</a:t>
            </a:r>
            <a:r>
              <a:rPr lang="en-US" dirty="0" smtClean="0">
                <a:solidFill>
                  <a:srgbClr val="FF0000"/>
                </a:solidFill>
              </a:rPr>
              <a:t> order of MRU values via 4B data structures (ex. 03000000 06000000 05000000…)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Registry Viewer displays them in order based on </a:t>
            </a:r>
            <a:r>
              <a:rPr lang="en-US" dirty="0" err="1" smtClean="0">
                <a:solidFill>
                  <a:srgbClr val="FF0000"/>
                </a:solidFill>
              </a:rPr>
              <a:t>MRUList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RegEdit</a:t>
            </a:r>
            <a:r>
              <a:rPr lang="en-US" dirty="0" smtClean="0">
                <a:solidFill>
                  <a:srgbClr val="FF0000"/>
                </a:solidFill>
              </a:rPr>
              <a:t> doesn’t display values according to </a:t>
            </a:r>
            <a:r>
              <a:rPr lang="en-US" dirty="0" err="1" smtClean="0">
                <a:solidFill>
                  <a:srgbClr val="FF0000"/>
                </a:solidFill>
              </a:rPr>
              <a:t>MRUList</a:t>
            </a:r>
            <a:r>
              <a:rPr lang="en-US" dirty="0" smtClean="0">
                <a:solidFill>
                  <a:srgbClr val="FF0000"/>
                </a:solidFill>
              </a:rPr>
              <a:t> value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MRU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/>
          <a:lstStyle/>
          <a:p>
            <a:r>
              <a:rPr lang="en-US" dirty="0" smtClean="0"/>
              <a:t>Standard ordering convention</a:t>
            </a:r>
          </a:p>
          <a:p>
            <a:pPr lvl="1"/>
            <a:r>
              <a:rPr lang="en-US" dirty="0" smtClean="0"/>
              <a:t>Keys are numbered (with numbers or letters) (key name)</a:t>
            </a:r>
          </a:p>
          <a:p>
            <a:pPr lvl="1"/>
            <a:r>
              <a:rPr lang="en-US" dirty="0" smtClean="0"/>
              <a:t>Key values include command, path/filename, link info, etc.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MRUList</a:t>
            </a:r>
            <a:r>
              <a:rPr lang="en-US" dirty="0" smtClean="0"/>
              <a:t>’ (name varies) key then defines order</a:t>
            </a:r>
          </a:p>
          <a:p>
            <a:pPr lvl="2"/>
            <a:r>
              <a:rPr lang="en-US" dirty="0" smtClean="0"/>
              <a:t>First number/letter listed is MOST recently used, last number/letter in list is the item used longest ago</a:t>
            </a:r>
          </a:p>
          <a:p>
            <a:r>
              <a:rPr lang="en-US" dirty="0" smtClean="0"/>
              <a:t>MSOffice tracks MRU elsewhere</a:t>
            </a:r>
          </a:p>
          <a:p>
            <a:pPr lvl="1"/>
            <a:r>
              <a:rPr lang="en-US" dirty="0" smtClean="0"/>
              <a:t>Registry file: NTUSER.dat</a:t>
            </a:r>
          </a:p>
          <a:p>
            <a:pPr lvl="2"/>
            <a:r>
              <a:rPr lang="en-US" dirty="0" smtClean="0"/>
              <a:t>…\Software\Microsoft\Office\14.0\...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 - PSSP </a:t>
            </a:r>
            <a:r>
              <a:rPr lang="en-US" sz="2400" dirty="0" smtClean="0"/>
              <a:t>(Protected Storage System Provider)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sensitive IE data is stored</a:t>
            </a:r>
          </a:p>
          <a:p>
            <a:pPr lvl="1"/>
            <a:r>
              <a:rPr lang="en-US" dirty="0" smtClean="0"/>
              <a:t>Registry file: NTUSER.dat</a:t>
            </a:r>
          </a:p>
          <a:p>
            <a:pPr lvl="1"/>
            <a:r>
              <a:rPr lang="en-US" dirty="0" smtClean="0"/>
              <a:t>…\Software\Microsoft\Protected Storage System Provider\&lt;SID&gt;\Internet Explorer\Internet Explorer</a:t>
            </a:r>
          </a:p>
          <a:p>
            <a:r>
              <a:rPr lang="en-US" dirty="0" smtClean="0"/>
              <a:t>128bit encryption, but static key stored in Registry</a:t>
            </a:r>
          </a:p>
          <a:p>
            <a:r>
              <a:rPr lang="en-US" dirty="0" smtClean="0"/>
              <a:t>Data stored</a:t>
            </a:r>
          </a:p>
          <a:p>
            <a:pPr lvl="1"/>
            <a:r>
              <a:rPr lang="en-US" dirty="0" smtClean="0"/>
              <a:t>Form data</a:t>
            </a:r>
          </a:p>
          <a:p>
            <a:pPr lvl="1"/>
            <a:r>
              <a:rPr lang="en-US" dirty="0" smtClean="0"/>
              <a:t>Outlook &amp; Outlook Express passwords</a:t>
            </a:r>
          </a:p>
          <a:p>
            <a:pPr lvl="1"/>
            <a:r>
              <a:rPr lang="en-US" dirty="0" smtClean="0"/>
              <a:t>Website logon/pw info</a:t>
            </a:r>
          </a:p>
          <a:p>
            <a:pPr lvl="1"/>
            <a:r>
              <a:rPr lang="en-US" dirty="0" smtClean="0"/>
              <a:t>Web search queries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UserAssist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6005"/>
            <a:ext cx="8229600" cy="57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7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Registry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Identify user accounts by name and RID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5695950" cy="2457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400" y="25146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2942492"/>
            <a:ext cx="158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User’s RID </a:t>
            </a:r>
            <a:r>
              <a:rPr lang="en-US" sz="1400" dirty="0" smtClean="0">
                <a:solidFill>
                  <a:srgbClr val="FF0000"/>
                </a:solidFill>
              </a:rPr>
              <a:t>(in hex)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57600" y="2819400"/>
            <a:ext cx="1371600" cy="1752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5943600" cy="5864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2723" y="2590800"/>
            <a:ext cx="22860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2851" y="10668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V  Value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Full name for the 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Path to login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Encrypted PW hashes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</a:t>
            </a:r>
          </a:p>
          <a:p>
            <a:pPr lvl="1"/>
            <a:r>
              <a:rPr lang="en-US" dirty="0" smtClean="0"/>
              <a:t>“Password file” (pw hashes, correlate users to SIDs, etc.)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Stores local security data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OS &amp; application configuration data</a:t>
            </a:r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System identification &amp; configuration info/settings</a:t>
            </a:r>
          </a:p>
          <a:p>
            <a:r>
              <a:rPr lang="en-US" dirty="0" smtClean="0"/>
              <a:t>NTUSER.dat + USRCLASS.dat </a:t>
            </a:r>
          </a:p>
          <a:p>
            <a:pPr lvl="1"/>
            <a:r>
              <a:rPr lang="en-US" dirty="0" smtClean="0"/>
              <a:t>Individual user usage data</a:t>
            </a:r>
          </a:p>
          <a:p>
            <a:pPr lvl="1"/>
            <a:r>
              <a:rPr lang="en-US" dirty="0" smtClean="0"/>
              <a:t>So each user has these </a:t>
            </a:r>
            <a:r>
              <a:rPr lang="en-US" sz="1800" dirty="0" smtClean="0"/>
              <a:t>(paired set ≥ Win7, only NTUSER.dat ≤ </a:t>
            </a:r>
            <a:r>
              <a:rPr lang="en-US" sz="1800" dirty="0" err="1" smtClean="0"/>
              <a:t>WinXP</a:t>
            </a:r>
            <a:r>
              <a:rPr lang="en-US" sz="1800" dirty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r>
              <a:rPr lang="en-US" dirty="0" smtClean="0"/>
              <a:t>Data types (common ones)</a:t>
            </a:r>
          </a:p>
          <a:p>
            <a:pPr lvl="1"/>
            <a:r>
              <a:rPr lang="en-US" dirty="0" smtClean="0"/>
              <a:t>REG_BINARY  Raw binary data</a:t>
            </a:r>
          </a:p>
          <a:p>
            <a:pPr lvl="1"/>
            <a:r>
              <a:rPr lang="en-US" dirty="0" smtClean="0"/>
              <a:t>REG_DWORD  32bit integer</a:t>
            </a:r>
          </a:p>
          <a:p>
            <a:pPr lvl="1"/>
            <a:r>
              <a:rPr lang="en-US" dirty="0" smtClean="0"/>
              <a:t>REG_SZ  Fixed length string</a:t>
            </a:r>
          </a:p>
          <a:p>
            <a:pPr lvl="1"/>
            <a:r>
              <a:rPr lang="en-US" dirty="0" smtClean="0"/>
              <a:t>REG_EXPAND_SZ  Variable length string</a:t>
            </a:r>
          </a:p>
          <a:p>
            <a:pPr lvl="1"/>
            <a:r>
              <a:rPr lang="en-US" dirty="0" smtClean="0"/>
              <a:t>REG_MULTI_SZ  Multiple strings separated by delimiter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File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File signature: \x72 65 67 66 (“</a:t>
            </a:r>
            <a:r>
              <a:rPr lang="en-US" dirty="0" err="1" smtClean="0"/>
              <a:t>regf</a:t>
            </a:r>
            <a:r>
              <a:rPr lang="en-US" dirty="0" smtClean="0"/>
              <a:t>” in ASCII)</a:t>
            </a:r>
          </a:p>
          <a:p>
            <a:r>
              <a:rPr lang="en-US" dirty="0" smtClean="0"/>
              <a:t>Last updated date/time: offsets 12-19</a:t>
            </a:r>
          </a:p>
          <a:p>
            <a:r>
              <a:rPr lang="en-US" dirty="0" smtClean="0"/>
              <a:t>File path and/or name: starting offset = 48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43250"/>
            <a:ext cx="62484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52950"/>
            <a:ext cx="62769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29200" y="51816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3429000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signature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65986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last updated d/t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(not key/</a:t>
            </a:r>
            <a:r>
              <a:rPr lang="en-US" sz="1400" dirty="0" err="1" smtClean="0">
                <a:solidFill>
                  <a:srgbClr val="FF0000"/>
                </a:solidFill>
              </a:rPr>
              <a:t>subkey</a:t>
            </a:r>
            <a:r>
              <a:rPr lang="en-US" sz="1400" dirty="0" smtClean="0">
                <a:solidFill>
                  <a:srgbClr val="FF0000"/>
                </a:solidFill>
              </a:rPr>
              <a:t> d/t stamp)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534566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 path/name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5562600" y="3429000"/>
            <a:ext cx="12954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477000" y="4876800"/>
            <a:ext cx="381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6" idx="6"/>
          </p:cNvCxnSpPr>
          <p:nvPr/>
        </p:nvCxnSpPr>
        <p:spPr>
          <a:xfrm rot="10800000">
            <a:off x="6172200" y="5295900"/>
            <a:ext cx="762000" cy="2344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Cells (</a:t>
            </a:r>
            <a:r>
              <a:rPr lang="en-US" dirty="0" err="1" smtClean="0"/>
              <a:t>hbin</a:t>
            </a:r>
            <a:r>
              <a:rPr lang="en-US" dirty="0" smtClean="0"/>
              <a:t> blocks)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Keys, </a:t>
            </a:r>
            <a:r>
              <a:rPr lang="en-US" dirty="0" err="1" smtClean="0"/>
              <a:t>subkeys</a:t>
            </a:r>
            <a:r>
              <a:rPr lang="en-US" dirty="0" smtClean="0"/>
              <a:t>, and values allocated in 4KB ‘cells’ in Registry file</a:t>
            </a:r>
          </a:p>
          <a:p>
            <a:pPr lvl="1"/>
            <a:r>
              <a:rPr lang="en-US" dirty="0" smtClean="0"/>
              <a:t>‘Cells’ are blocks of data (like $MFT entries)</a:t>
            </a:r>
          </a:p>
          <a:p>
            <a:pPr lvl="1"/>
            <a:r>
              <a:rPr lang="en-US" dirty="0" smtClean="0"/>
              <a:t>Sometimes called ‘</a:t>
            </a:r>
            <a:r>
              <a:rPr lang="en-US" dirty="0" err="1" smtClean="0"/>
              <a:t>hbin</a:t>
            </a:r>
            <a:r>
              <a:rPr lang="en-US" dirty="0" smtClean="0"/>
              <a:t> blocks’ because of their ‘</a:t>
            </a:r>
            <a:r>
              <a:rPr lang="en-US" dirty="0" err="1" smtClean="0"/>
              <a:t>hbin</a:t>
            </a:r>
            <a:r>
              <a:rPr lang="en-US" dirty="0" smtClean="0"/>
              <a:t>’ ASCII signature</a:t>
            </a:r>
          </a:p>
          <a:p>
            <a:pPr lvl="1"/>
            <a:r>
              <a:rPr lang="en-US" dirty="0" smtClean="0"/>
              <a:t>When keys &amp; values are deleted, space is de-allocated</a:t>
            </a:r>
          </a:p>
          <a:p>
            <a:pPr lvl="2"/>
            <a:r>
              <a:rPr lang="en-US" dirty="0" smtClean="0"/>
              <a:t>Data remains until overwritten (‘Registry slack’)</a:t>
            </a:r>
          </a:p>
          <a:p>
            <a:pPr lvl="1"/>
            <a:r>
              <a:rPr lang="en-US" dirty="0" smtClean="0"/>
              <a:t>32 byte </a:t>
            </a:r>
            <a:r>
              <a:rPr lang="en-US" dirty="0" err="1" smtClean="0"/>
              <a:t>hbin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Offsets 4-7: Offset from first </a:t>
            </a:r>
            <a:r>
              <a:rPr lang="en-US" dirty="0" err="1" smtClean="0"/>
              <a:t>hbin</a:t>
            </a:r>
            <a:r>
              <a:rPr lang="en-US" dirty="0" smtClean="0"/>
              <a:t> block</a:t>
            </a:r>
          </a:p>
          <a:p>
            <a:pPr lvl="2"/>
            <a:r>
              <a:rPr lang="en-US" dirty="0" smtClean="0"/>
              <a:t>Offset 8-11: Offset to next </a:t>
            </a:r>
            <a:r>
              <a:rPr lang="en-US" dirty="0" err="1" smtClean="0"/>
              <a:t>hbin</a:t>
            </a:r>
            <a:r>
              <a:rPr lang="en-US" dirty="0" smtClean="0"/>
              <a:t> block (tells key/value </a:t>
            </a:r>
            <a:r>
              <a:rPr lang="en-US" dirty="0" err="1" smtClean="0"/>
              <a:t>alloc</a:t>
            </a:r>
            <a:r>
              <a:rPr lang="en-US" dirty="0" smtClean="0"/>
              <a:t>. size)</a:t>
            </a:r>
          </a:p>
          <a:p>
            <a:pPr lvl="2"/>
            <a:r>
              <a:rPr lang="en-US" smtClean="0"/>
              <a:t>Offsets 20-27</a:t>
            </a:r>
            <a:r>
              <a:rPr lang="en-US" dirty="0" smtClean="0"/>
              <a:t>: Last modified date/time (in first </a:t>
            </a:r>
            <a:r>
              <a:rPr lang="en-US" dirty="0" err="1" smtClean="0"/>
              <a:t>hbin</a:t>
            </a:r>
            <a:r>
              <a:rPr lang="en-US" dirty="0" smtClean="0"/>
              <a:t> block </a:t>
            </a:r>
            <a:r>
              <a:rPr lang="en-US" u="sng" dirty="0" smtClean="0"/>
              <a:t>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Offsets 36-37: </a:t>
            </a:r>
            <a:r>
              <a:rPr lang="en-US" dirty="0" err="1" smtClean="0"/>
              <a:t>hbin</a:t>
            </a:r>
            <a:r>
              <a:rPr lang="en-US" dirty="0" smtClean="0"/>
              <a:t> block type (</a:t>
            </a:r>
            <a:r>
              <a:rPr lang="en-US" u="sng" dirty="0" smtClean="0"/>
              <a:t>if</a:t>
            </a:r>
            <a:r>
              <a:rPr lang="en-US" dirty="0" smtClean="0"/>
              <a:t> named)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4724401"/>
            <a:ext cx="6324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0" y="495300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95300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495300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52578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52578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4953000"/>
            <a:ext cx="419100" cy="152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hbin</a:t>
            </a:r>
            <a:r>
              <a:rPr lang="en-US" dirty="0" smtClean="0"/>
              <a:t> Block Types &amp;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3657600" cy="4632960"/>
          </a:xfrm>
        </p:spPr>
        <p:txBody>
          <a:bodyPr numCol="1">
            <a:normAutofit/>
          </a:bodyPr>
          <a:lstStyle/>
          <a:p>
            <a:r>
              <a:rPr lang="en-US" dirty="0" err="1" smtClean="0"/>
              <a:t>hbin</a:t>
            </a:r>
            <a:r>
              <a:rPr lang="en-US" dirty="0" smtClean="0"/>
              <a:t> block types</a:t>
            </a:r>
          </a:p>
          <a:p>
            <a:pPr lvl="1"/>
            <a:r>
              <a:rPr lang="en-US" dirty="0" err="1" smtClean="0"/>
              <a:t>nk</a:t>
            </a:r>
            <a:r>
              <a:rPr lang="en-US" dirty="0" smtClean="0"/>
              <a:t> – key name*</a:t>
            </a:r>
          </a:p>
          <a:p>
            <a:pPr lvl="1"/>
            <a:r>
              <a:rPr lang="en-US" dirty="0" smtClean="0"/>
              <a:t>lf – </a:t>
            </a:r>
            <a:r>
              <a:rPr lang="en-US" dirty="0" err="1" smtClean="0"/>
              <a:t>subkey</a:t>
            </a:r>
            <a:r>
              <a:rPr lang="en-US" dirty="0" smtClean="0"/>
              <a:t> list (aka ‘</a:t>
            </a:r>
            <a:r>
              <a:rPr lang="en-US" dirty="0" err="1" smtClean="0"/>
              <a:t>lh</a:t>
            </a:r>
            <a:r>
              <a:rPr lang="en-US" dirty="0" smtClean="0"/>
              <a:t>’)</a:t>
            </a:r>
          </a:p>
          <a:p>
            <a:pPr lvl="1"/>
            <a:r>
              <a:rPr lang="en-US" dirty="0" err="1" smtClean="0"/>
              <a:t>vk</a:t>
            </a:r>
            <a:r>
              <a:rPr lang="en-US" dirty="0" smtClean="0"/>
              <a:t> – key value</a:t>
            </a:r>
          </a:p>
          <a:p>
            <a:pPr lvl="1"/>
            <a:r>
              <a:rPr lang="en-US" dirty="0" err="1" smtClean="0"/>
              <a:t>sk</a:t>
            </a:r>
            <a:r>
              <a:rPr lang="en-US" dirty="0" smtClean="0"/>
              <a:t> – security key</a:t>
            </a:r>
          </a:p>
          <a:p>
            <a:pPr lvl="1"/>
            <a:r>
              <a:rPr lang="en-US" dirty="0" smtClean="0"/>
              <a:t>Value lists (no type ID)</a:t>
            </a:r>
          </a:p>
          <a:p>
            <a:pPr lvl="1"/>
            <a:r>
              <a:rPr lang="en-US" dirty="0" smtClean="0"/>
              <a:t>Class info (no type ID)</a:t>
            </a:r>
          </a:p>
          <a:p>
            <a:pPr lvl="1"/>
            <a:r>
              <a:rPr lang="en-US" dirty="0" smtClean="0"/>
              <a:t>Data (no type ID)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4114800" y="1752600"/>
          <a:ext cx="4724400" cy="402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Header/entry length</a:t>
                      </a:r>
                      <a:r>
                        <a:rPr lang="en-US" sz="1600" baseline="0" dirty="0" smtClean="0"/>
                        <a:t>**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nk</a:t>
                      </a:r>
                      <a:r>
                        <a:rPr lang="en-US" sz="1600" dirty="0" smtClean="0"/>
                        <a:t>” header </a:t>
                      </a:r>
                      <a:r>
                        <a:rPr lang="en-US" sz="1400" dirty="0" smtClean="0"/>
                        <a:t>(\x6E6B)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type </a:t>
                      </a:r>
                      <a:r>
                        <a:rPr lang="en-US" sz="1400" dirty="0" smtClean="0"/>
                        <a:t>(\x2C00=root, \x2000=</a:t>
                      </a:r>
                      <a:r>
                        <a:rPr lang="en-US" sz="1400" dirty="0" err="1" smtClean="0"/>
                        <a:t>subkey</a:t>
                      </a:r>
                      <a:r>
                        <a:rPr lang="en-US" sz="14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8-15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modified date/time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20-23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Offset to owner/parent</a:t>
                      </a:r>
                      <a:r>
                        <a:rPr lang="en-US" sz="1600" baseline="0" dirty="0" smtClean="0"/>
                        <a:t> key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24-27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</a:t>
                      </a:r>
                      <a:r>
                        <a:rPr lang="en-US" sz="1600" dirty="0" err="1" smtClean="0"/>
                        <a:t>subkeys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32-35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Offset</a:t>
                      </a:r>
                      <a:r>
                        <a:rPr lang="en-US" sz="1600" baseline="0" dirty="0" smtClean="0"/>
                        <a:t> to </a:t>
                      </a:r>
                      <a:r>
                        <a:rPr lang="en-US" sz="1600" baseline="0" dirty="0" err="1" smtClean="0"/>
                        <a:t>subkey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40-43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values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44-47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Offset</a:t>
                      </a:r>
                      <a:r>
                        <a:rPr lang="en-US" sz="1600" baseline="0" dirty="0" smtClean="0"/>
                        <a:t> to value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76-77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name length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57912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** Usually \xA0</a:t>
            </a:r>
            <a:r>
              <a:rPr lang="en-US" sz="1200" u="sng" dirty="0" smtClean="0"/>
              <a:t>FFFFFF</a:t>
            </a:r>
            <a:r>
              <a:rPr lang="en-US" sz="1200" dirty="0" smtClean="0"/>
              <a:t> (signed 160) or \xA8</a:t>
            </a:r>
            <a:r>
              <a:rPr lang="en-US" sz="1200" u="sng" dirty="0" smtClean="0"/>
              <a:t>FFFFFF</a:t>
            </a:r>
            <a:r>
              <a:rPr lang="en-US" sz="1200" dirty="0" smtClean="0"/>
              <a:t> (signed 168) </a:t>
            </a:r>
          </a:p>
          <a:p>
            <a:r>
              <a:rPr lang="en-US" sz="1200" dirty="0" smtClean="0"/>
              <a:t>SIGN = </a:t>
            </a:r>
            <a:r>
              <a:rPr lang="en-US" sz="1200" dirty="0" err="1" smtClean="0"/>
              <a:t>unallocation</a:t>
            </a:r>
            <a:r>
              <a:rPr lang="en-US" sz="1200" dirty="0" smtClean="0"/>
              <a:t> status (</a:t>
            </a:r>
            <a:r>
              <a:rPr lang="en-US" sz="1200" u="sng" dirty="0" smtClean="0"/>
              <a:t>FFFFFF</a:t>
            </a:r>
            <a:r>
              <a:rPr lang="en-US" sz="1200" dirty="0" smtClean="0"/>
              <a:t> = neg. = allocated; </a:t>
            </a:r>
            <a:r>
              <a:rPr lang="en-US" sz="1200" u="sng" dirty="0" smtClean="0"/>
              <a:t>000000</a:t>
            </a:r>
            <a:r>
              <a:rPr lang="en-US" sz="1200" dirty="0" smtClean="0"/>
              <a:t> = pos. = </a:t>
            </a:r>
            <a:r>
              <a:rPr lang="en-US" sz="1200" dirty="0" err="1" smtClean="0"/>
              <a:t>unalloc</a:t>
            </a:r>
            <a:r>
              <a:rPr lang="en-US" sz="1200" dirty="0" smtClean="0"/>
              <a:t>.)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75043" y="1219200"/>
            <a:ext cx="265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*</a:t>
            </a:r>
            <a:r>
              <a:rPr lang="en-US" sz="2000" u="sng" dirty="0" err="1" smtClean="0"/>
              <a:t>nk</a:t>
            </a:r>
            <a:r>
              <a:rPr lang="en-US" sz="2000" u="sng" dirty="0" smtClean="0"/>
              <a:t> </a:t>
            </a:r>
            <a:r>
              <a:rPr lang="en-US" sz="2000" u="sng" dirty="0"/>
              <a:t>type data structure</a:t>
            </a:r>
            <a:r>
              <a:rPr lang="en-US" sz="2000" u="sng" dirty="0" smtClean="0"/>
              <a:t>: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hbin</a:t>
            </a:r>
            <a:r>
              <a:rPr lang="en-US" dirty="0" smtClean="0"/>
              <a:t> Block Types &amp;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nk</a:t>
            </a:r>
            <a:r>
              <a:rPr lang="en-US" dirty="0" smtClean="0"/>
              <a:t> points to value list (offsets 44-47 in </a:t>
            </a:r>
            <a:r>
              <a:rPr lang="en-US" dirty="0" err="1" smtClean="0"/>
              <a:t>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Offsets 0-3 in value list:  signed integer for length</a:t>
            </a:r>
          </a:p>
          <a:p>
            <a:pPr lvl="1"/>
            <a:r>
              <a:rPr lang="en-US" dirty="0" smtClean="0"/>
              <a:t>Offsets 4-7 in value list:  offset to first value (first of </a:t>
            </a:r>
            <a:r>
              <a:rPr lang="en-US" dirty="0" err="1" smtClean="0"/>
              <a:t>vk’s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vk</a:t>
            </a:r>
            <a:r>
              <a:rPr lang="en-US" dirty="0" smtClean="0"/>
              <a:t> (key values) data structure</a:t>
            </a:r>
          </a:p>
          <a:p>
            <a:pPr lvl="1"/>
            <a:r>
              <a:rPr lang="en-US" dirty="0" smtClean="0"/>
              <a:t>Offsets 0-3:  signed integer for header/entry length</a:t>
            </a:r>
          </a:p>
          <a:p>
            <a:pPr lvl="1"/>
            <a:r>
              <a:rPr lang="en-US" dirty="0" smtClean="0"/>
              <a:t>Offsets 4-5:  key type </a:t>
            </a:r>
          </a:p>
          <a:p>
            <a:pPr lvl="1"/>
            <a:r>
              <a:rPr lang="en-US" dirty="0" smtClean="0"/>
              <a:t>Offsets 10-11:  resident / non-resident status</a:t>
            </a:r>
          </a:p>
          <a:p>
            <a:pPr lvl="2"/>
            <a:r>
              <a:rPr lang="en-US" dirty="0" smtClean="0"/>
              <a:t>Residency relative to ‘cell’</a:t>
            </a:r>
          </a:p>
          <a:p>
            <a:pPr lvl="3"/>
            <a:r>
              <a:rPr lang="en-US" dirty="0" smtClean="0"/>
              <a:t>If resident, value immediately follows key name</a:t>
            </a:r>
          </a:p>
          <a:p>
            <a:pPr lvl="3"/>
            <a:r>
              <a:rPr lang="en-US" dirty="0" smtClean="0"/>
              <a:t>If non-resident, value stored elsewhere in registry file</a:t>
            </a:r>
          </a:p>
          <a:p>
            <a:pPr lvl="1"/>
            <a:r>
              <a:rPr lang="en-US" dirty="0" smtClean="0"/>
              <a:t>Offsets 12-15: offset to non-resident value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3E5D77"/>
      </a:hlink>
      <a:folHlink>
        <a:srgbClr val="3E5D77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4187</TotalTime>
  <Words>2279</Words>
  <Application>Microsoft Office PowerPoint</Application>
  <PresentationFormat>On-screen Show (4:3)</PresentationFormat>
  <Paragraphs>338</Paragraphs>
  <Slides>35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Discussion Topics</vt:lpstr>
      <vt:lpstr>Registry Overview</vt:lpstr>
      <vt:lpstr>Registry Overview</vt:lpstr>
      <vt:lpstr>Registry Files</vt:lpstr>
      <vt:lpstr>Registry Data Structures</vt:lpstr>
      <vt:lpstr>Registry File Header</vt:lpstr>
      <vt:lpstr>Registry Cells (hbin blocks)</vt:lpstr>
      <vt:lpstr>hbin Block Types &amp; Data Structures</vt:lpstr>
      <vt:lpstr>hbin Block Types &amp; Data Structures</vt:lpstr>
      <vt:lpstr>Registry Carving</vt:lpstr>
      <vt:lpstr>“Use Cases” / Investigative Questions</vt:lpstr>
      <vt:lpstr>USB Devices: Forensic Background Info</vt:lpstr>
      <vt:lpstr>Step 1: USBStor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 ‘Go the other way…’</vt:lpstr>
      <vt:lpstr>Basic System Information</vt:lpstr>
      <vt:lpstr>PowerPoint Presentation</vt:lpstr>
      <vt:lpstr>PowerPoint Presentation</vt:lpstr>
      <vt:lpstr>PowerPoint Presentation</vt:lpstr>
      <vt:lpstr>Analyzing Available Services</vt:lpstr>
      <vt:lpstr>Installed Programs</vt:lpstr>
      <vt:lpstr>PowerPoint Presentation</vt:lpstr>
      <vt:lpstr>Application Persistence</vt:lpstr>
      <vt:lpstr>Autostart Locations</vt:lpstr>
      <vt:lpstr>“MRU” (Most Recently Used) </vt:lpstr>
      <vt:lpstr>PowerPoint Presentation</vt:lpstr>
      <vt:lpstr>MRU (cont.)</vt:lpstr>
      <vt:lpstr>IE - PSSP (Protected Storage System Provider)</vt:lpstr>
      <vt:lpstr>UserAssist</vt:lpstr>
      <vt:lpstr>SAM Registry File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 Analysis of the Windows Registry*</dc:title>
  <dc:creator>Shumba, Rosemary CIV USNA Annapolis</dc:creator>
  <cp:lastModifiedBy>Shumba, Rosemary CIV USNA Annapolis</cp:lastModifiedBy>
  <cp:revision>77</cp:revision>
  <cp:lastPrinted>2014-11-19T23:00:37Z</cp:lastPrinted>
  <dcterms:created xsi:type="dcterms:W3CDTF">2009-11-10T05:16:26Z</dcterms:created>
  <dcterms:modified xsi:type="dcterms:W3CDTF">2019-04-03T16:02:09Z</dcterms:modified>
</cp:coreProperties>
</file>