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3" r:id="rId4"/>
    <p:sldId id="271" r:id="rId5"/>
    <p:sldId id="272" r:id="rId6"/>
    <p:sldId id="274" r:id="rId7"/>
    <p:sldId id="276" r:id="rId8"/>
    <p:sldId id="275" r:id="rId9"/>
    <p:sldId id="277" r:id="rId10"/>
    <p:sldId id="265" r:id="rId11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60"/>
  </p:normalViewPr>
  <p:slideViewPr>
    <p:cSldViewPr>
      <p:cViewPr varScale="1">
        <p:scale>
          <a:sx n="65" d="100"/>
          <a:sy n="65" d="100"/>
        </p:scale>
        <p:origin x="6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5951A-E3C9-475E-A13E-00E57935FC8C}" type="datetimeFigureOut">
              <a:rPr lang="nb-NO" smtClean="0"/>
              <a:t>13.08.2018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b-NO" smtClean="0"/>
              <a:t>USN - ES UML 4100 Autumn 2017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8047A-7B8A-407D-99F9-50CC3C38830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576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020B-173A-47A4-BEB6-BF22FB4B07D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USN - ES UML 4100 Autumn 2017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886B3-0A6F-4F56-BF70-D0FE3E01E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845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F7EF-B5D4-4B23-9E25-7632631AAAB5}" type="datetime1">
              <a:rPr lang="en-GB" smtClean="0"/>
              <a:t>13/08/2018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419E-2025-4D77-8EF7-83CDF98710D6}" type="datetime1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1FB7-03A0-4C19-A4F1-E3C9BF06E4A1}" type="datetime1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A088-13EF-488F-B31F-AB03AF76B8DB}" type="datetime1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040A-8159-45CA-A8A1-2D7427CCAA20}" type="datetime1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0F2E-7F7E-488A-866D-63AD5D7DA8CA}" type="datetime1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31C5-6F3B-45BA-BDB1-37F0AF0BBC77}" type="datetime1">
              <a:rPr lang="en-GB" smtClean="0"/>
              <a:t>13/08/2018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9C7-7F25-4775-865D-5DC591D5BF78}" type="datetime1">
              <a:rPr lang="en-GB" smtClean="0"/>
              <a:t>13/08/2018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B713-27F7-418C-90EF-A5B21853589F}" type="datetime1">
              <a:rPr lang="en-GB" smtClean="0"/>
              <a:t>13/08/2018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B980-DA39-4C06-8AFE-0D190F5AEB07}" type="datetime1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4349-42F4-4D9B-9F6C-392AB4626376}" type="datetime1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CBC9604-7B90-401F-BCB4-8571F12DC2B1}" type="datetime1">
              <a:rPr lang="en-GB" smtClean="0"/>
              <a:t>13/08/2018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 smtClean="0"/>
              <a:t>HBV - ES UML4100 Lecture 1</a:t>
            </a: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ju@usn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agmadev.com/downloads/UmlInPractice.pdf" TargetMode="External"/><Relationship Id="rId2" Type="http://schemas.openxmlformats.org/officeDocument/2006/relationships/hyperlink" Target="http://dl.acm.org/citation.cfm?id=1125949&amp;CFID=620802304&amp;CFTOKEN=9767455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ieeexplore.ieee.org/xpl/articleDetails.jsp?arnumber=5260494&amp;searchWithin=UML&amp;sortType=asc_p_Sequence&amp;filter=AND(p_IS_Number:5260409)" TargetMode="External"/><Relationship Id="rId4" Type="http://schemas.openxmlformats.org/officeDocument/2006/relationships/hyperlink" Target="http://ieeexplore.ieee.org/xpl/login.jsp?tp=&amp;arnumber=5625673&amp;url=http://ieeexplore.ieee.org/xpls/abs_all.jsp?arnumber=562567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692696"/>
            <a:ext cx="7776864" cy="3528392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/>
              </a:rPr>
              <a:t>Embedded System Modelling using UML</a:t>
            </a:r>
            <a:br>
              <a:rPr lang="en-GB" sz="4000" b="1" dirty="0">
                <a:effectLst/>
              </a:rPr>
            </a:br>
            <a:r>
              <a:rPr lang="en-US" sz="4000" b="1" dirty="0" smtClean="0">
                <a:effectLst/>
              </a:rPr>
              <a:t>ES-UML4100</a:t>
            </a:r>
            <a:r>
              <a:rPr lang="en-US" sz="3600" b="1" dirty="0" smtClean="0">
                <a:effectLst/>
              </a:rPr>
              <a:t/>
            </a:r>
            <a:br>
              <a:rPr lang="en-US" sz="3600" b="1" dirty="0" smtClean="0">
                <a:effectLst/>
              </a:rPr>
            </a:br>
            <a:r>
              <a:rPr lang="en-US" sz="3600" b="1" dirty="0" smtClean="0">
                <a:effectLst/>
              </a:rPr>
              <a:t>INTRODUCTION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725144"/>
            <a:ext cx="7484368" cy="1152128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100" b="1" dirty="0" smtClean="0"/>
              <a:t>Lecture </a:t>
            </a:r>
            <a:r>
              <a:rPr lang="en-GB" sz="2100" b="1" dirty="0"/>
              <a:t>1</a:t>
            </a:r>
            <a:r>
              <a:rPr lang="en-GB" sz="2100" b="1" dirty="0" smtClean="0"/>
              <a:t> </a:t>
            </a:r>
            <a:endParaRPr lang="en-GB" sz="2100" b="1" dirty="0" smtClean="0"/>
          </a:p>
          <a:p>
            <a:pPr algn="l"/>
            <a:r>
              <a:rPr lang="en-GB" sz="2100" b="1" dirty="0" smtClean="0"/>
              <a:t>Radmila Juric </a:t>
            </a:r>
            <a:r>
              <a:rPr lang="en-GB" sz="2100" b="1" dirty="0" smtClean="0">
                <a:hlinkClick r:id="rId2"/>
              </a:rPr>
              <a:t>rju@usn.no</a:t>
            </a:r>
            <a:r>
              <a:rPr lang="en-GB" sz="2100" b="1" dirty="0" smtClean="0"/>
              <a:t> </a:t>
            </a:r>
            <a:endParaRPr lang="en-GB" sz="2100" b="1" dirty="0" smtClean="0"/>
          </a:p>
          <a:p>
            <a:r>
              <a:rPr lang="en-GB" sz="2400" b="1" dirty="0" smtClean="0"/>
              <a:t>USN</a:t>
            </a:r>
            <a:endParaRPr lang="en-GB" sz="2100" b="1" dirty="0" smtClean="0"/>
          </a:p>
          <a:p>
            <a:pPr algn="l"/>
            <a:endParaRPr lang="en-GB" sz="2100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7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432048"/>
          </a:xfrm>
        </p:spPr>
        <p:txBody>
          <a:bodyPr>
            <a:normAutofit fontScale="90000"/>
          </a:bodyPr>
          <a:lstStyle/>
          <a:p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algn="ctr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Any 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Questions?</a:t>
            </a:r>
            <a:endParaRPr lang="en-GB" sz="6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Supporting Materials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The Book(s)</a:t>
            </a:r>
          </a:p>
          <a:p>
            <a:pPr fontAlgn="base"/>
            <a:r>
              <a:rPr lang="en-GB" sz="2400" dirty="0"/>
              <a:t>Bruce Powel Douglass 2004 Real Time UML Third Edition, Advances in the UML for Real-Time Systems (</a:t>
            </a:r>
            <a:r>
              <a:rPr lang="en-GB" sz="2400" dirty="0" err="1"/>
              <a:t>Ch</a:t>
            </a:r>
            <a:r>
              <a:rPr lang="en-GB" sz="2400" dirty="0"/>
              <a:t> </a:t>
            </a:r>
            <a:r>
              <a:rPr lang="en-GB" sz="2400" dirty="0" smtClean="0"/>
              <a:t>2-4)</a:t>
            </a:r>
          </a:p>
          <a:p>
            <a:pPr fontAlgn="base"/>
            <a:r>
              <a:rPr lang="en-GB" sz="2400" dirty="0" smtClean="0"/>
              <a:t>ISBN</a:t>
            </a:r>
            <a:r>
              <a:rPr lang="en-GB" sz="2400" dirty="0"/>
              <a:t>: </a:t>
            </a:r>
            <a:r>
              <a:rPr lang="en-GB" sz="2400" dirty="0" smtClean="0"/>
              <a:t>0-321-16076-2</a:t>
            </a:r>
          </a:p>
          <a:p>
            <a:pPr fontAlgn="base"/>
            <a:r>
              <a:rPr lang="en-GB" sz="2400" dirty="0" smtClean="0"/>
              <a:t>This book will be important in the subject delivery</a:t>
            </a:r>
            <a:endParaRPr lang="en-GB" sz="2400" dirty="0"/>
          </a:p>
          <a:p>
            <a:pPr fontAlgn="base"/>
            <a:endParaRPr lang="en-GB" sz="2400" dirty="0" smtClean="0"/>
          </a:p>
          <a:p>
            <a:pPr fontAlgn="base"/>
            <a:r>
              <a:rPr lang="en-GB" sz="2400" dirty="0" smtClean="0"/>
              <a:t>Bruce </a:t>
            </a:r>
            <a:r>
              <a:rPr lang="en-GB" sz="2400" dirty="0"/>
              <a:t>Powel Douglass 2007 Real-Time UML Workshop for Embedded Systems (</a:t>
            </a:r>
            <a:r>
              <a:rPr lang="en-GB" sz="2400" dirty="0" err="1"/>
              <a:t>Ch</a:t>
            </a:r>
            <a:r>
              <a:rPr lang="en-GB" sz="2400" dirty="0"/>
              <a:t> 1) Elsevier Inc.</a:t>
            </a:r>
          </a:p>
          <a:p>
            <a:pPr fontAlgn="base"/>
            <a:r>
              <a:rPr lang="en-GB" sz="2400" dirty="0"/>
              <a:t>ISBN-10: 0-7506-7906-9</a:t>
            </a:r>
          </a:p>
          <a:p>
            <a:r>
              <a:rPr lang="en-US" sz="1800" dirty="0" smtClean="0"/>
              <a:t>This book is not compulsory, but can be useful.</a:t>
            </a:r>
          </a:p>
          <a:p>
            <a:r>
              <a:rPr lang="en-US" sz="1800" dirty="0" smtClean="0"/>
              <a:t>Generic UML book (available in the library):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Schaum’s</a:t>
            </a:r>
            <a:r>
              <a:rPr lang="en-US" sz="1800" dirty="0" smtClean="0"/>
              <a:t> </a:t>
            </a:r>
            <a:r>
              <a:rPr lang="en-US" sz="1800" dirty="0"/>
              <a:t>Outline of </a:t>
            </a:r>
            <a:r>
              <a:rPr lang="en-US" sz="1800" dirty="0" smtClean="0"/>
              <a:t>UML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</a:t>
            </a:r>
            <a:r>
              <a:rPr lang="en-US" sz="1800" dirty="0" smtClean="0"/>
              <a:t>econd </a:t>
            </a:r>
            <a:r>
              <a:rPr lang="en-US" sz="1800" dirty="0"/>
              <a:t>edition, December </a:t>
            </a:r>
            <a:r>
              <a:rPr lang="en-US" sz="1800" dirty="0" smtClean="0"/>
              <a:t>2004, by </a:t>
            </a:r>
            <a:r>
              <a:rPr lang="en-US" sz="1800" dirty="0"/>
              <a:t>Simon Bennet, John Skelton and Ken Lunn</a:t>
            </a:r>
            <a:endParaRPr lang="en-GB" sz="1800" dirty="0"/>
          </a:p>
          <a:p>
            <a:pPr>
              <a:spcBef>
                <a:spcPts val="0"/>
              </a:spcBef>
            </a:pPr>
            <a:r>
              <a:rPr lang="en-US" sz="1800" dirty="0" err="1" smtClean="0"/>
              <a:t>Schaum’s</a:t>
            </a:r>
            <a:r>
              <a:rPr lang="en-US" sz="1800" dirty="0" smtClean="0"/>
              <a:t> </a:t>
            </a:r>
            <a:r>
              <a:rPr lang="en-US" sz="1800" dirty="0"/>
              <a:t>Outline </a:t>
            </a:r>
            <a:r>
              <a:rPr lang="en-US" sz="1800" dirty="0" smtClean="0"/>
              <a:t>Series are form McGraw </a:t>
            </a:r>
            <a:r>
              <a:rPr lang="en-US" sz="1800" dirty="0"/>
              <a:t>Hill, ISBN </a:t>
            </a:r>
            <a:r>
              <a:rPr lang="en-US" sz="1800" dirty="0" smtClean="0"/>
              <a:t>0-07-710741-1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825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Supporting Materials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Published Papers</a:t>
            </a:r>
          </a:p>
          <a:p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600" i="1" dirty="0"/>
              <a:t>How UML is </a:t>
            </a:r>
            <a:r>
              <a:rPr lang="en-US" sz="1600" i="1" dirty="0" smtClean="0"/>
              <a:t>Used</a:t>
            </a:r>
            <a:endParaRPr lang="en-US" sz="1600" dirty="0"/>
          </a:p>
          <a:p>
            <a:pPr lvl="0"/>
            <a:r>
              <a:rPr lang="en-US" sz="1600" dirty="0" smtClean="0"/>
              <a:t>by </a:t>
            </a:r>
            <a:r>
              <a:rPr lang="en-US" sz="1600" dirty="0" err="1"/>
              <a:t>Dobing</a:t>
            </a:r>
            <a:r>
              <a:rPr lang="en-US" sz="1600" dirty="0"/>
              <a:t>, B., and Parsons, J. (2006) in CACM, </a:t>
            </a:r>
            <a:r>
              <a:rPr lang="en-US" sz="1600" dirty="0" err="1"/>
              <a:t>Vol</a:t>
            </a:r>
            <a:r>
              <a:rPr lang="en-US" sz="1600" dirty="0"/>
              <a:t> 49, No 5, Available at </a:t>
            </a:r>
            <a:r>
              <a:rPr lang="en-US" sz="1600" u="sng" dirty="0">
                <a:hlinkClick r:id="rId2"/>
              </a:rPr>
              <a:t>http://dl.acm.org/citation.cfm?id=1125949&amp;CFID=620802304&amp;CFTOKEN=97674554</a:t>
            </a:r>
            <a:r>
              <a:rPr lang="en-US" sz="1600" dirty="0"/>
              <a:t> </a:t>
            </a:r>
            <a:endParaRPr lang="en-GB" sz="1600" dirty="0"/>
          </a:p>
          <a:p>
            <a:r>
              <a:rPr lang="en-US" sz="1600" dirty="0"/>
              <a:t> </a:t>
            </a:r>
            <a:r>
              <a:rPr lang="en-US" sz="1600" i="1" dirty="0" smtClean="0"/>
              <a:t>UML </a:t>
            </a:r>
            <a:r>
              <a:rPr lang="en-US" sz="1600" i="1" dirty="0"/>
              <a:t>in </a:t>
            </a:r>
            <a:r>
              <a:rPr lang="en-US" sz="1600" i="1" dirty="0" smtClean="0"/>
              <a:t>Practice</a:t>
            </a:r>
            <a:endParaRPr lang="en-US" sz="1600" dirty="0"/>
          </a:p>
          <a:p>
            <a:r>
              <a:rPr lang="en-US" sz="1600" dirty="0" smtClean="0"/>
              <a:t>by </a:t>
            </a:r>
            <a:r>
              <a:rPr lang="en-US" sz="1600" dirty="0" err="1"/>
              <a:t>Petre</a:t>
            </a:r>
            <a:r>
              <a:rPr lang="en-US" sz="1600" dirty="0"/>
              <a:t>, </a:t>
            </a:r>
            <a:r>
              <a:rPr lang="en-US" sz="1600" dirty="0" smtClean="0"/>
              <a:t>M. In </a:t>
            </a:r>
            <a:r>
              <a:rPr lang="en-US" sz="1600" dirty="0"/>
              <a:t>the proceedings of the 35th </a:t>
            </a:r>
            <a:r>
              <a:rPr lang="en-US" sz="1600" dirty="0" smtClean="0"/>
              <a:t>Intern. Conf. </a:t>
            </a:r>
            <a:r>
              <a:rPr lang="en-US" sz="1600" dirty="0"/>
              <a:t>on Software Engineering (ICSE 2013), pp. 722–731.</a:t>
            </a:r>
            <a:r>
              <a:rPr lang="en-GB" sz="1600" dirty="0"/>
              <a:t> </a:t>
            </a:r>
            <a:r>
              <a:rPr lang="en-US" sz="1600" dirty="0"/>
              <a:t> </a:t>
            </a:r>
            <a:endParaRPr lang="en-GB" sz="1600" dirty="0"/>
          </a:p>
          <a:p>
            <a:r>
              <a:rPr lang="en-US" sz="1600" dirty="0"/>
              <a:t>Available at </a:t>
            </a:r>
            <a:r>
              <a:rPr lang="en-US" sz="1600" u="sng" dirty="0">
                <a:hlinkClick r:id="rId3"/>
              </a:rPr>
              <a:t>http://</a:t>
            </a:r>
            <a:r>
              <a:rPr lang="en-US" sz="1600" u="sng" dirty="0" smtClean="0">
                <a:hlinkClick r:id="rId3"/>
              </a:rPr>
              <a:t>www.pragmadev.com/downloads/UmlInPractice.pdf</a:t>
            </a:r>
            <a:endParaRPr lang="en-US" sz="1600" u="sng" dirty="0" smtClean="0"/>
          </a:p>
          <a:p>
            <a:pPr lvl="0"/>
            <a:r>
              <a:rPr lang="en-US" sz="1600" i="1" dirty="0">
                <a:latin typeface="Arial" pitchFamily="34" charset="0"/>
                <a:cs typeface="Arial" pitchFamily="34" charset="0"/>
              </a:rPr>
              <a:t>Evaluation of UML-Real Time Profiles for Industrial Control Systems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by Latif, K., Rauf, A., Ur Rahman, M.A.B., Nadeem, A. (2010) in Proceedings of the 2010 International Conference on Information and Emerging Technologies (ICIET), available at </a:t>
            </a:r>
            <a:r>
              <a:rPr lang="en-US" sz="1200" u="sng" dirty="0">
                <a:latin typeface="Arial" pitchFamily="34" charset="0"/>
                <a:cs typeface="Arial" pitchFamily="34" charset="0"/>
                <a:hlinkClick r:id="rId4"/>
              </a:rPr>
              <a:t>http://ieeexplore.ieee.org/xpl/login.jsp?tp=&amp;arnumber=5625673&amp;url=http%3A%2F%2Fieeexplore.ieee.org%2Fxpls%2Fabs_all.jsp%3Farnumber%3D5625673</a:t>
            </a:r>
            <a:endParaRPr lang="en-GB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Basic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Rules to Build correct UML Diagrams</a:t>
            </a:r>
          </a:p>
          <a:p>
            <a:pPr lvl="0"/>
            <a:r>
              <a:rPr lang="en-US" sz="1600" dirty="0">
                <a:latin typeface="Arial" pitchFamily="34" charset="0"/>
                <a:cs typeface="Arial" pitchFamily="34" charset="0"/>
              </a:rPr>
              <a:t>by ALMAZI, M.N (2009) in Proceedings of the 2009 International conference on Trends in Information and Service Science</a:t>
            </a:r>
          </a:p>
          <a:p>
            <a:pPr lvl="0"/>
            <a:r>
              <a:rPr lang="en-US" sz="1600" dirty="0">
                <a:latin typeface="Arial" pitchFamily="34" charset="0"/>
                <a:cs typeface="Arial" pitchFamily="34" charset="0"/>
              </a:rPr>
              <a:t>Available at </a:t>
            </a:r>
            <a:r>
              <a:rPr lang="en-US" sz="1200" u="sng" dirty="0">
                <a:latin typeface="Arial" pitchFamily="34" charset="0"/>
                <a:cs typeface="Arial" pitchFamily="34" charset="0"/>
                <a:hlinkClick r:id="rId5"/>
              </a:rPr>
              <a:t>http://ieeexplore.ieee.org/xpl/articleDetails.jsp?arnumber=5260494&amp;searchWithin%3DUML%26sortType%3Dasc_p_Sequence%26filter%3DAND%28p_IS_Number%3A5260409%29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endParaRPr lang="en-GB" sz="1200" dirty="0">
              <a:latin typeface="Arial" pitchFamily="34" charset="0"/>
              <a:cs typeface="Arial" pitchFamily="34" charset="0"/>
            </a:endParaRPr>
          </a:p>
          <a:p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9886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Lectures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Formal lectures include tuition on and theoretical approach to modelling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software intensive systems using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UML.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Lectures may follow the text book and it is advisable that you familiarise yourself with its content: new vocabulary has been introduced and semantics/syntax of UML applied to Real time systems can not be negotiated!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If you wish to pay extra attention to UML in general, please read the suggested </a:t>
            </a:r>
            <a:r>
              <a:rPr lang="en-US" sz="2800" dirty="0" err="1"/>
              <a:t>Schaum’s</a:t>
            </a:r>
            <a:r>
              <a:rPr lang="en-US" sz="2800" dirty="0"/>
              <a:t> Outline of UML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book (available in the library).</a:t>
            </a:r>
          </a:p>
        </p:txBody>
      </p:sp>
    </p:spTree>
    <p:extLst>
      <p:ext uri="{BB962C8B-B14F-4D97-AF65-F5344CB8AC3E}">
        <p14:creationId xmlns:p14="http://schemas.microsoft.com/office/powerpoint/2010/main" val="20302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Tutorials are mandatory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They will take place after lecture(s)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Tutorials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are related to practical modelling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exercises and the adoption of UML in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Software Development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370332" indent="-34290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In Tutorials you may be able to debate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and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discuss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issues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from our formal lectures.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You will work in groups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o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f 3-4</a:t>
            </a:r>
          </a:p>
          <a:p>
            <a:pPr lvl="3" algn="l"/>
            <a:r>
              <a:rPr lang="en-GB" sz="2600" dirty="0" smtClean="0">
                <a:latin typeface="Arial" pitchFamily="34" charset="0"/>
                <a:cs typeface="Arial" pitchFamily="34" charset="0"/>
              </a:rPr>
              <a:t>Working in groups – modelling is very often a group task and in “real life” you will be working in teams.    </a:t>
            </a:r>
          </a:p>
          <a:p>
            <a:pPr marL="370332" indent="-342900">
              <a:buFont typeface="Arial" pitchFamily="34" charset="0"/>
              <a:buChar char="•"/>
            </a:pPr>
            <a:endParaRPr lang="en-GB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7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Session’s </a:t>
            </a:r>
            <a:r>
              <a:rPr lang="en-GB" sz="3600" dirty="0" smtClean="0">
                <a:latin typeface="Arial" pitchFamily="34" charset="0"/>
                <a:cs typeface="Arial" pitchFamily="34" charset="0"/>
              </a:rPr>
              <a:t>Schedule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Arial" pitchFamily="34" charset="0"/>
                <a:cs typeface="Arial" pitchFamily="34" charset="0"/>
              </a:rPr>
              <a:t>We start at 9.15 and should leave by 3 pm</a:t>
            </a:r>
          </a:p>
          <a:p>
            <a:r>
              <a:rPr lang="en-GB" sz="3000" dirty="0" smtClean="0">
                <a:latin typeface="Arial" pitchFamily="34" charset="0"/>
                <a:cs typeface="Arial" pitchFamily="34" charset="0"/>
              </a:rPr>
              <a:t>Formal lecturing is often scheduled in the morning and followed by tutorials.</a:t>
            </a:r>
          </a:p>
          <a:p>
            <a:r>
              <a:rPr lang="en-GB" sz="3000" dirty="0" smtClean="0">
                <a:latin typeface="Arial" pitchFamily="34" charset="0"/>
                <a:cs typeface="Arial" pitchFamily="34" charset="0"/>
              </a:rPr>
              <a:t>There is always a lunch break and a few small breaks in formal lectures and between tutorial tasks</a:t>
            </a:r>
          </a:p>
          <a:p>
            <a:r>
              <a:rPr lang="en-GB" sz="3000" dirty="0" smtClean="0">
                <a:latin typeface="Arial" pitchFamily="34" charset="0"/>
                <a:cs typeface="Arial" pitchFamily="34" charset="0"/>
              </a:rPr>
              <a:t>Lectures are optional but tutorials are compulsory.</a:t>
            </a:r>
          </a:p>
          <a:p>
            <a:r>
              <a:rPr lang="en-GB" sz="3000" dirty="0" smtClean="0">
                <a:latin typeface="Arial" pitchFamily="34" charset="0"/>
                <a:cs typeface="Arial" pitchFamily="34" charset="0"/>
              </a:rPr>
              <a:t>Please do not miss more then 20% of scheduled tutorials: You will not be allowed to sit the exam.</a:t>
            </a:r>
          </a:p>
        </p:txBody>
      </p:sp>
    </p:spTree>
    <p:extLst>
      <p:ext uri="{BB962C8B-B14F-4D97-AF65-F5344CB8AC3E}">
        <p14:creationId xmlns:p14="http://schemas.microsoft.com/office/powerpoint/2010/main" val="29626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Purpose of Tutorials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836712"/>
            <a:ext cx="7920880" cy="5688632"/>
          </a:xfrm>
        </p:spPr>
        <p:txBody>
          <a:bodyPr>
            <a:noAutofit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Tutorials are designed for learning the applied semantics of UML modelling principles and work with UML modelling elements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Tutorials very often include </a:t>
            </a:r>
            <a:r>
              <a:rPr lang="en-GB" sz="2400" u="sng" dirty="0" smtClean="0">
                <a:latin typeface="Arial" pitchFamily="34" charset="0"/>
                <a:cs typeface="Arial" pitchFamily="34" charset="0"/>
              </a:rPr>
              <a:t>reading and debating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 they do NOT necessarily focus always on practical modelling!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Tutorials require working in groups and debating your modelling exercises with your fellow group members and the lecturer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Tutorials are highly interactive and can not be repeated: their success depends on your individual involvement and NOT tutoring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Constant and regular reading of selected chapters from the text book is a prerequisite for understanding modelling principles with UML.</a:t>
            </a:r>
          </a:p>
        </p:txBody>
      </p:sp>
    </p:spTree>
    <p:extLst>
      <p:ext uri="{BB962C8B-B14F-4D97-AF65-F5344CB8AC3E}">
        <p14:creationId xmlns:p14="http://schemas.microsoft.com/office/powerpoint/2010/main" val="23063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Assessment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836712"/>
            <a:ext cx="7920880" cy="5688632"/>
          </a:xfrm>
        </p:spPr>
        <p:txBody>
          <a:bodyPr>
            <a:noAutofit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Formal Exam: be aware that you have to qualify by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A) attending at least 80% of tutorials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B) passing two in-class assessment of a small group project</a:t>
            </a: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The exam takes place in December 2018 and in-class assessments will be scheduled October and November.</a:t>
            </a: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Please note that UML modelling principles can not be “studied” and adopted without interactive and collaborative work between the colleagues and the lecturer.  </a:t>
            </a:r>
          </a:p>
          <a:p>
            <a:pPr lvl="1" algn="l"/>
            <a:r>
              <a:rPr lang="en-GB" sz="2400" dirty="0" smtClean="0">
                <a:latin typeface="Arial" pitchFamily="34" charset="0"/>
                <a:cs typeface="Arial" pitchFamily="34" charset="0"/>
              </a:rPr>
              <a:t>Therefore the two assessments are ideally excellent springboard for performing well in your exam. 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8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General Information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836712"/>
            <a:ext cx="7920880" cy="5688632"/>
          </a:xfrm>
        </p:spPr>
        <p:txBody>
          <a:bodyPr>
            <a:noAutofit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Arial" pitchFamily="34" charset="0"/>
                <a:cs typeface="Arial" pitchFamily="34" charset="0"/>
              </a:rPr>
              <a:t>I am available for you on Mondays, even after the contact hours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Arial" pitchFamily="34" charset="0"/>
                <a:cs typeface="Arial" pitchFamily="34" charset="0"/>
              </a:rPr>
              <a:t>If you wish to see me at any other time, please email me individually and I will book my time for you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Arial" pitchFamily="34" charset="0"/>
                <a:cs typeface="Arial" pitchFamily="34" charset="0"/>
              </a:rPr>
              <a:t>I will create a schedule of our sessions per each week and place it on Canvas.  The schedule might change during the semester (depending on your progress in Tutorials).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Arial" pitchFamily="34" charset="0"/>
                <a:cs typeface="Arial" pitchFamily="34" charset="0"/>
              </a:rPr>
              <a:t>Therefore, please check for schedule changes on Canvas regularly.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Arial" pitchFamily="34" charset="0"/>
                <a:cs typeface="Arial" pitchFamily="34" charset="0"/>
              </a:rPr>
              <a:t>Lectures and tutorials might be toped-up with my voice notes, which can </a:t>
            </a:r>
            <a:r>
              <a:rPr lang="en-GB" sz="2500" smtClean="0">
                <a:latin typeface="Arial" pitchFamily="34" charset="0"/>
                <a:cs typeface="Arial" pitchFamily="34" charset="0"/>
              </a:rPr>
              <a:t>be listened/used </a:t>
            </a:r>
            <a:r>
              <a:rPr lang="en-GB" sz="2500" dirty="0" smtClean="0">
                <a:latin typeface="Arial" pitchFamily="34" charset="0"/>
                <a:cs typeface="Arial" pitchFamily="34" charset="0"/>
              </a:rPr>
              <a:t>at your convenience.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656</TotalTime>
  <Words>675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Verdana</vt:lpstr>
      <vt:lpstr>Wingdings 2</vt:lpstr>
      <vt:lpstr>Solstice</vt:lpstr>
      <vt:lpstr>Embedded System Modelling using UML ES-UML4100 INTRODUCTION</vt:lpstr>
      <vt:lpstr>Supporting Materials</vt:lpstr>
      <vt:lpstr>Supporting Materials</vt:lpstr>
      <vt:lpstr>Overview of Lectures</vt:lpstr>
      <vt:lpstr>Overview of Tutorials</vt:lpstr>
      <vt:lpstr>Session’s Schedule</vt:lpstr>
      <vt:lpstr>Purpose of Tutorials</vt:lpstr>
      <vt:lpstr>Assessment</vt:lpstr>
      <vt:lpstr>General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juricr</dc:creator>
  <cp:lastModifiedBy>Radmila Juric</cp:lastModifiedBy>
  <cp:revision>56</cp:revision>
  <dcterms:created xsi:type="dcterms:W3CDTF">2015-01-08T07:47:13Z</dcterms:created>
  <dcterms:modified xsi:type="dcterms:W3CDTF">2018-08-13T20:12:25Z</dcterms:modified>
</cp:coreProperties>
</file>