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94660"/>
  </p:normalViewPr>
  <p:slideViewPr>
    <p:cSldViewPr>
      <p:cViewPr varScale="1">
        <p:scale>
          <a:sx n="65" d="100"/>
          <a:sy n="65" d="100"/>
        </p:scale>
        <p:origin x="6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020B-173A-47A4-BEB6-BF22FB4B07DC}" type="datetimeFigureOut">
              <a:rPr lang="en-GB" smtClean="0"/>
              <a:t>19/08/2018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886B3-0A6F-4F56-BF70-D0FE3E01E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8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886B3-0A6F-4F56-BF70-D0FE3E01E9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CD74-A371-436C-8485-22DF55324A2E}" type="datetime1">
              <a:rPr lang="en-GB" smtClean="0"/>
              <a:t>19/08/2018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6DC-F8A9-4DD4-9BAE-F8DFB49308EA}" type="datetime1">
              <a:rPr lang="en-GB" smtClean="0"/>
              <a:t>19/08/2018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BD7-46DA-4A46-85E4-EDDD492DC823}" type="datetime1">
              <a:rPr lang="en-GB" smtClean="0"/>
              <a:t>19/08/2018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7FBC-9F33-4E0C-AA38-8413ED0443A2}" type="datetime1">
              <a:rPr lang="en-GB" smtClean="0"/>
              <a:t>19/08/2018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BB3D-387F-4F51-9DE4-0DC62ED820CE}" type="datetime1">
              <a:rPr lang="en-GB" smtClean="0"/>
              <a:t>19/08/2018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2173-0078-4092-B502-D1866AC2F391}" type="datetime1">
              <a:rPr lang="en-GB" smtClean="0"/>
              <a:t>19/08/2018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25C6-8A96-48BF-96B7-39D951D528EA}" type="datetime1">
              <a:rPr lang="en-GB" smtClean="0"/>
              <a:t>19/08/2018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4F82-D3F7-458D-BF41-1F7EFD6D0880}" type="datetime1">
              <a:rPr lang="en-GB" smtClean="0"/>
              <a:t>19/08/2018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F541-46E9-4713-8005-443C3FDABC90}" type="datetime1">
              <a:rPr lang="en-GB" smtClean="0"/>
              <a:t>19/08/2018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07A4-E5FE-4D5A-8EB5-C7AAED8F7AA4}" type="datetime1">
              <a:rPr lang="en-GB" smtClean="0"/>
              <a:t>19/08/2018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92FF-E649-4EDC-8744-4748FD4FCC1D}" type="datetime1">
              <a:rPr lang="en-GB" smtClean="0"/>
              <a:t>19/08/2018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C991192-FB70-43E2-BF72-513DFF8F0130}" type="datetime1">
              <a:rPr lang="en-GB" smtClean="0"/>
              <a:t>19/08/2018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692696"/>
            <a:ext cx="7776864" cy="352839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/>
              </a:rPr>
              <a:t>SE with UML4100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725144"/>
            <a:ext cx="7484368" cy="1152128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100" b="1" dirty="0" smtClean="0"/>
              <a:t>Lecture on </a:t>
            </a:r>
            <a:r>
              <a:rPr lang="en-GB" sz="2100" b="1" dirty="0" smtClean="0"/>
              <a:t>Dynamic modelling with UML: USE </a:t>
            </a:r>
            <a:r>
              <a:rPr lang="en-GB" sz="2100" b="1" dirty="0" smtClean="0"/>
              <a:t>CASES</a:t>
            </a:r>
          </a:p>
          <a:p>
            <a:pPr algn="l"/>
            <a:endParaRPr lang="en-GB" sz="2100" b="1" dirty="0" smtClean="0"/>
          </a:p>
          <a:p>
            <a:r>
              <a:rPr lang="en-US" sz="2400" b="1" dirty="0" smtClean="0"/>
              <a:t>USN, Kongsberg Campus</a:t>
            </a:r>
            <a:endParaRPr lang="en-GB" sz="2100" b="1" dirty="0" smtClean="0"/>
          </a:p>
          <a:p>
            <a:pPr algn="l"/>
            <a:endParaRPr lang="en-GB" sz="2100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84" y="6305550"/>
            <a:ext cx="4119736" cy="476250"/>
          </a:xfrm>
        </p:spPr>
        <p:txBody>
          <a:bodyPr/>
          <a:lstStyle/>
          <a:p>
            <a:r>
              <a:rPr lang="en-US" smtClean="0"/>
              <a:t>SE UML4100 Lecture 3 September 2018 Use Cases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Autofit/>
          </a:bodyPr>
          <a:lstStyle/>
          <a:p>
            <a:pPr marL="370332" indent="-342900"/>
            <a:r>
              <a:rPr lang="en-US" sz="3000" dirty="0" smtClean="0">
                <a:latin typeface="Arial" pitchFamily="34" charset="0"/>
                <a:cs typeface="Arial" pitchFamily="34" charset="0"/>
              </a:rPr>
              <a:t>What have we learned?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Use Case modelling is not a very structured way of modelling and consequently UML tools can not help. 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Use cases are easy to learn and apply – but too much simplicity and freedom in expressing the semantics in use cases can backfire!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Use cases should be modelled in a “group” when developers meet users and debate the functionality of the system under development;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Extracting abstractions from use cases, i.e. finding objects and classes that make up the system under development still remains a difficult task;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UML diagrams which we develop after extracting abstractions from use cases may help -  but use case development becomes an iterative process….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Would we draw a use case model when developing business Apps?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Would we draw a use case model when developing an embedded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ontrol system for monitoring the level of water in washing machines?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432048"/>
          </a:xfrm>
        </p:spPr>
        <p:txBody>
          <a:bodyPr>
            <a:normAutofit fontScale="90000"/>
          </a:bodyPr>
          <a:lstStyle/>
          <a:p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algn="ctr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Any 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Questions?</a:t>
            </a:r>
            <a:endParaRPr lang="en-GB" sz="6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urpose</a:t>
            </a:r>
            <a:r>
              <a:rPr lang="en-US" sz="2800" dirty="0"/>
              <a:t>, notation and role of USE CASES</a:t>
            </a:r>
            <a:endParaRPr lang="en-GB" sz="2800" dirty="0"/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Actors and multiple/shared use cases</a:t>
            </a:r>
            <a:endParaRPr lang="en-GB" sz="2800" dirty="0"/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Relationships between use cases: Stereotyped dependencies for modelling commonalities and exceptions</a:t>
            </a:r>
            <a:endParaRPr lang="en-GB" sz="2800" dirty="0"/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Generalization in use case models</a:t>
            </a:r>
            <a:endParaRPr lang="en-GB" sz="2800" dirty="0"/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USE CASE descriptions</a:t>
            </a:r>
            <a:endParaRPr lang="en-GB" sz="2800" dirty="0"/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Extracting abstractions and using semantics stored in USE CASES</a:t>
            </a:r>
            <a:endParaRPr lang="en-GB" sz="2800" dirty="0"/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Functional and non-functional requirements modelled with use cases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pPr lvl="0"/>
            <a:r>
              <a:rPr lang="en-US" sz="3100" dirty="0" smtClean="0"/>
              <a:t>Purpose/Notation/Role of USE CASES</a:t>
            </a:r>
            <a:endParaRPr lang="en-GB" sz="3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“use case” as a classifier was introduced in UML very late, after most of its syntax had been defined;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Use cases originated in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Objectory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methodology from Jacobson (used n telecommunications);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They do not have the OO notion;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Use case symbol is simple: oval – the lack of rich graphical format is remedied through use case descriptions or scenarios;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As a classifier each use case can have relationships with others, which are defined as either generalisation or stereotyped dependencies;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The initial purpose of use cases was to capture the FUNCTIONALITY of the system under development –essential for managing system requirements.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pPr marL="484632" lvl="0" indent="-457200"/>
            <a:r>
              <a:rPr lang="en-US" sz="3600" dirty="0"/>
              <a:t>Actors and </a:t>
            </a:r>
            <a:r>
              <a:rPr lang="en-US" sz="3600" dirty="0" smtClean="0"/>
              <a:t>Multiple/Shared Use Cases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300" dirty="0" smtClean="0">
                <a:latin typeface="Arial" pitchFamily="34" charset="0"/>
                <a:cs typeface="Arial" pitchFamily="34" charset="0"/>
              </a:rPr>
              <a:t>Use cases do not exist without ACTORS – you must find them.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300" dirty="0" smtClean="0">
                <a:latin typeface="Arial" pitchFamily="34" charset="0"/>
                <a:cs typeface="Arial" pitchFamily="34" charset="0"/>
              </a:rPr>
              <a:t>It is sometimes better to identify an ACTOR first, who/which will then define the functionality of the system in which the actor is interested/involved.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300" dirty="0" smtClean="0">
                <a:latin typeface="Arial" pitchFamily="34" charset="0"/>
                <a:cs typeface="Arial" pitchFamily="34" charset="0"/>
              </a:rPr>
              <a:t>ACTORS </a:t>
            </a:r>
            <a:r>
              <a:rPr lang="en-GB" sz="2300" b="1" i="1" u="sng" dirty="0" smtClean="0">
                <a:latin typeface="Arial" pitchFamily="34" charset="0"/>
                <a:cs typeface="Arial" pitchFamily="34" charset="0"/>
              </a:rPr>
              <a:t>use</a:t>
            </a:r>
            <a:r>
              <a:rPr lang="en-GB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 smtClean="0">
                <a:latin typeface="Arial" pitchFamily="34" charset="0"/>
                <a:cs typeface="Arial" pitchFamily="34" charset="0"/>
              </a:rPr>
              <a:t>use</a:t>
            </a:r>
            <a:r>
              <a:rPr lang="en-GB" sz="2300" dirty="0" smtClean="0">
                <a:latin typeface="Arial" pitchFamily="34" charset="0"/>
                <a:cs typeface="Arial" pitchFamily="34" charset="0"/>
              </a:rPr>
              <a:t> cases.  Actors should be able to describe the way they wish to use the system and expectations which they may have from the system.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300" dirty="0" smtClean="0">
                <a:latin typeface="Arial" pitchFamily="34" charset="0"/>
                <a:cs typeface="Arial" pitchFamily="34" charset="0"/>
              </a:rPr>
              <a:t>Each Actor may be involved in many use cases.  However, we should be very careful if we have a use case where 2 or more actors are involved.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sz="2100" dirty="0" smtClean="0">
                <a:latin typeface="Arial" pitchFamily="34" charset="0"/>
                <a:cs typeface="Arial" pitchFamily="34" charset="0"/>
              </a:rPr>
              <a:t>What would such a use case show?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300" dirty="0" smtClean="0">
                <a:latin typeface="Arial" pitchFamily="34" charset="0"/>
                <a:cs typeface="Arial" pitchFamily="34" charset="0"/>
              </a:rPr>
              <a:t>The number of use cases in a use case model is always debated: there is no answer to “</a:t>
            </a:r>
            <a:r>
              <a:rPr lang="en-GB" sz="2300" i="1" dirty="0" smtClean="0">
                <a:latin typeface="Arial" pitchFamily="34" charset="0"/>
                <a:cs typeface="Arial" pitchFamily="34" charset="0"/>
              </a:rPr>
              <a:t>how many use cases…</a:t>
            </a:r>
            <a:r>
              <a:rPr lang="en-GB" sz="2300" dirty="0" smtClean="0">
                <a:latin typeface="Arial" pitchFamily="34" charset="0"/>
                <a:cs typeface="Arial" pitchFamily="34" charset="0"/>
              </a:rPr>
              <a:t>”.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pPr marL="370332" lvl="0" indent="-342900"/>
            <a:r>
              <a:rPr lang="en-US" sz="3600" dirty="0"/>
              <a:t>Relationships between </a:t>
            </a:r>
            <a:r>
              <a:rPr lang="en-US" sz="3600" dirty="0" smtClean="0"/>
              <a:t>Use </a:t>
            </a:r>
            <a:r>
              <a:rPr lang="en-US" sz="3600" dirty="0"/>
              <a:t>C</a:t>
            </a:r>
            <a:r>
              <a:rPr lang="en-US" sz="3600" dirty="0" smtClean="0"/>
              <a:t>ases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US" sz="2800" dirty="0" smtClean="0"/>
              <a:t>Stereotyped </a:t>
            </a:r>
            <a:r>
              <a:rPr lang="en-US" sz="2800" dirty="0"/>
              <a:t>dependencies </a:t>
            </a:r>
            <a:r>
              <a:rPr lang="en-US" sz="2800" dirty="0" smtClean="0"/>
              <a:t>exist as one of the types of relationships for </a:t>
            </a:r>
            <a:r>
              <a:rPr lang="en-US" sz="2800" dirty="0"/>
              <a:t>modelling commonalities and </a:t>
            </a:r>
            <a:r>
              <a:rPr lang="en-US" sz="2800" dirty="0" smtClean="0"/>
              <a:t>exceptions;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  <a:cs typeface="Arial" pitchFamily="34" charset="0"/>
              </a:rPr>
              <a:t>Commonalities with &lt;&lt;include&gt;&gt; means that we have a common functionality shared by many use cases;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  <a:cs typeface="Arial" pitchFamily="34" charset="0"/>
              </a:rPr>
              <a:t>Exception with &lt;&lt;extend&gt;&gt; means that a normal flow of events in a use case description has been “disturbed” by events which happen “occasionally”;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  <a:cs typeface="Arial" pitchFamily="34" charset="0"/>
              </a:rPr>
              <a:t>Do we have to use these stereotyped dependencies? Are they compulsory?  </a:t>
            </a:r>
            <a:endParaRPr lang="en-GB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792088"/>
          </a:xfrm>
        </p:spPr>
        <p:txBody>
          <a:bodyPr>
            <a:noAutofit/>
          </a:bodyPr>
          <a:lstStyle/>
          <a:p>
            <a:pPr marL="370332" lvl="0" indent="-342900"/>
            <a:r>
              <a:rPr lang="en-US" sz="3200" dirty="0"/>
              <a:t>Generalization in </a:t>
            </a:r>
            <a:r>
              <a:rPr lang="en-US" sz="3200" dirty="0" smtClean="0"/>
              <a:t>Use </a:t>
            </a:r>
            <a:r>
              <a:rPr lang="en-US" sz="3200" dirty="0"/>
              <a:t>C</a:t>
            </a:r>
            <a:r>
              <a:rPr lang="en-US" sz="3200" dirty="0" smtClean="0"/>
              <a:t>ase </a:t>
            </a:r>
            <a:r>
              <a:rPr lang="en-US" sz="3200" dirty="0"/>
              <a:t>M</a:t>
            </a:r>
            <a:r>
              <a:rPr lang="en-US" sz="3200" dirty="0" smtClean="0"/>
              <a:t>odels</a:t>
            </a:r>
            <a:endParaRPr lang="en-GB" sz="2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Generalisation is taken from elementary OO principles: polymorphism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If a use case is a UML classifier it should be able to participate in a generalisation.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However, it is very difficult to manage generalisation between use cases – they are not objects and classes and the notion of generalisation between use cases is not as powerful as between object and classes.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We should be careful when exercising generalisation – particularly in situations when multiple actors are involved in use cases.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792088"/>
          </a:xfrm>
        </p:spPr>
        <p:txBody>
          <a:bodyPr>
            <a:noAutofit/>
          </a:bodyPr>
          <a:lstStyle/>
          <a:p>
            <a:pPr marL="370332" lvl="0" indent="-342900"/>
            <a:r>
              <a:rPr lang="en-US" sz="3200" dirty="0"/>
              <a:t>USE CASE D</a:t>
            </a:r>
            <a:r>
              <a:rPr lang="en-US" sz="3200" dirty="0" smtClean="0"/>
              <a:t>escriptions</a:t>
            </a:r>
            <a:endParaRPr lang="en-GB" sz="2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cases show their “content” through their descriptions – often called scenarios;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consensus on how 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a description should be </a:t>
            </a:r>
            <a:r>
              <a:rPr lang="en-GB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formatted and what it should contain;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free to express our use case descriptions the way they suit our development needs;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We should start thinking about “</a:t>
            </a:r>
            <a:r>
              <a:rPr lang="en-GB" sz="2300" i="1" dirty="0" smtClean="0">
                <a:latin typeface="Arial" pitchFamily="34" charset="0"/>
                <a:cs typeface="Arial" pitchFamily="34" charset="0"/>
              </a:rPr>
              <a:t>how actors would use a use case”</a:t>
            </a:r>
            <a:r>
              <a:rPr lang="en-GB" sz="2300" dirty="0" smtClean="0">
                <a:latin typeface="Arial" pitchFamily="34" charset="0"/>
                <a:cs typeface="Arial" pitchFamily="34" charset="0"/>
              </a:rPr>
              <a:t> and then consequently find out what would be “ </a:t>
            </a:r>
            <a:r>
              <a:rPr lang="en-GB" sz="2300" i="1" dirty="0" smtClean="0">
                <a:latin typeface="Arial" pitchFamily="34" charset="0"/>
                <a:cs typeface="Arial" pitchFamily="34" charset="0"/>
              </a:rPr>
              <a:t>the system response to any of the actor’s actions”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latin typeface="Arial" pitchFamily="34" charset="0"/>
                <a:cs typeface="Arial" pitchFamily="34" charset="0"/>
              </a:rPr>
              <a:t>Descriptions are always written in natural languages – we abandon graphical presentations when modelling use cases and start using sentences of natural languages: how is this OO?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 fontScale="90000"/>
          </a:bodyPr>
          <a:lstStyle/>
          <a:p>
            <a:pPr marL="370332" lvl="0" indent="-342900"/>
            <a:r>
              <a:rPr lang="en-US" sz="4000" dirty="0" smtClean="0"/>
              <a:t>Extracting Abstractions from </a:t>
            </a:r>
            <a:r>
              <a:rPr lang="en-US" sz="4000" dirty="0"/>
              <a:t>USE </a:t>
            </a:r>
            <a:r>
              <a:rPr lang="en-US" sz="4000" dirty="0" smtClean="0"/>
              <a:t>CASE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very difficult task: how do we find abstractions?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No “prescription” given!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Abstractions are needed to model the system and in OO world we have to find: objects and classes – UML adds more: packages, components……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UML is </a:t>
            </a:r>
            <a:r>
              <a:rPr lang="en-GB" dirty="0">
                <a:latin typeface="Arial" pitchFamily="34" charset="0"/>
                <a:cs typeface="Arial" pitchFamily="34" charset="0"/>
              </a:rPr>
              <a:t>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OT responsible for finding abstraction: it is a LANGUGAE not  methodology.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answer might be in development practices which would guide us ….. But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We all use a rule of thumb: verbs are related to “functionalities” and “nouns” may be associated with “objects” and then abstracted into “classes”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864096"/>
          </a:xfrm>
        </p:spPr>
        <p:txBody>
          <a:bodyPr>
            <a:noAutofit/>
          </a:bodyPr>
          <a:lstStyle/>
          <a:p>
            <a:pPr marL="370332" lvl="0" indent="-342900"/>
            <a:r>
              <a:rPr lang="en-US" sz="3000" dirty="0" smtClean="0"/>
              <a:t>Functional </a:t>
            </a:r>
            <a:r>
              <a:rPr lang="en-US" sz="3000" dirty="0"/>
              <a:t>v</a:t>
            </a:r>
            <a:r>
              <a:rPr lang="en-US" sz="3000" dirty="0" smtClean="0"/>
              <a:t>ersus </a:t>
            </a:r>
            <a:r>
              <a:rPr lang="en-US" sz="3000" dirty="0"/>
              <a:t>N</a:t>
            </a:r>
            <a:r>
              <a:rPr lang="en-US" sz="3000" dirty="0" smtClean="0"/>
              <a:t>on-functional </a:t>
            </a:r>
            <a:r>
              <a:rPr lang="en-US" sz="3000" dirty="0"/>
              <a:t>R</a:t>
            </a:r>
            <a:r>
              <a:rPr lang="en-US" sz="3000" dirty="0" smtClean="0"/>
              <a:t>equirements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Use cases are ideal for defining functionality of the system under development – they focus on the “way actors are using the system”;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What about non-functional requirements?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How do we show them in use cases?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Where are the examples which illustrate them?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Why are they important?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None of the books on UML properly answers these questions.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But UML is not responsible for that.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Are we now paying the price for not having a standardised methodology where UML is used?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 UML4100 Lecture 3 September 2018 Use Cases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703</TotalTime>
  <Words>1067</Words>
  <Application>Microsoft Office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Verdana</vt:lpstr>
      <vt:lpstr>Wingdings 2</vt:lpstr>
      <vt:lpstr>Solstice</vt:lpstr>
      <vt:lpstr>SE with UML4100</vt:lpstr>
      <vt:lpstr>Overview</vt:lpstr>
      <vt:lpstr>Purpose/Notation/Role of USE CASES</vt:lpstr>
      <vt:lpstr>Actors and Multiple/Shared Use Cases</vt:lpstr>
      <vt:lpstr>Relationships between Use Cases</vt:lpstr>
      <vt:lpstr>Generalization in Use Case Models</vt:lpstr>
      <vt:lpstr>USE CASE Descriptions</vt:lpstr>
      <vt:lpstr>Extracting Abstractions from USE CASE</vt:lpstr>
      <vt:lpstr>Functional versus Non-functional Requirements</vt:lpstr>
      <vt:lpstr>What have we learned?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juricr</dc:creator>
  <cp:lastModifiedBy>Radmila Juric</cp:lastModifiedBy>
  <cp:revision>62</cp:revision>
  <dcterms:created xsi:type="dcterms:W3CDTF">2015-01-08T07:47:13Z</dcterms:created>
  <dcterms:modified xsi:type="dcterms:W3CDTF">2018-08-19T20:36:09Z</dcterms:modified>
</cp:coreProperties>
</file>