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60"/>
  </p:normalViewPr>
  <p:slideViewPr>
    <p:cSldViewPr>
      <p:cViewPr varScale="1">
        <p:scale>
          <a:sx n="68" d="100"/>
          <a:sy n="68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B020B-173A-47A4-BEB6-BF22FB4B07D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886B3-0A6F-4F56-BF70-D0FE3E01E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8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25E3-42E6-458A-83BC-D3D9B74A4048}" type="datetime1">
              <a:rPr lang="en-GB" smtClean="0"/>
              <a:t>03/09/2018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89D3-010A-4C79-B2D3-8FA8C6CA7459}" type="datetime1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A02F-301C-4AFE-8170-495A104A9E7E}" type="datetime1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55D3-DEF8-4F68-8014-82266812D008}" type="datetime1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443E-CDE3-4EA1-8668-A6BDF8CD3786}" type="datetime1">
              <a:rPr lang="en-GB" smtClean="0"/>
              <a:t>03/09/2018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0D04-9A47-48C9-B04D-260EAB54A1ED}" type="datetime1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EE05-2314-44C4-9476-1CC75094E3A5}" type="datetime1">
              <a:rPr lang="en-GB" smtClean="0"/>
              <a:t>03/09/2018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1B0-00F8-494E-8CA3-59350978FF61}" type="datetime1">
              <a:rPr lang="en-GB" smtClean="0"/>
              <a:t>03/09/2018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7E0-BD75-4E41-B93D-5F534609C37F}" type="datetime1">
              <a:rPr lang="en-GB" smtClean="0"/>
              <a:t>03/09/2018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D8F-4CBC-4842-B78D-CB96D705BDAC}" type="datetime1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45A0-29AA-4132-BAF9-0F877B2D7D2A}" type="datetime1">
              <a:rPr lang="en-GB" smtClean="0"/>
              <a:t>03/09/2018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5B3C8E9-82FB-44DE-9975-2530B2DE8105}" type="datetime1">
              <a:rPr lang="en-GB" smtClean="0"/>
              <a:t>03/09/2018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/>
              <a:t>USN ES UML4100 Lecture 2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6842268-5C20-4294-90C9-E22676A43C94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ely.com/blog/diagrams/uml-diagram-types-examples/#CompStrDiagram" TargetMode="External"/><Relationship Id="rId13" Type="http://schemas.openxmlformats.org/officeDocument/2006/relationships/hyperlink" Target="http://creately.com/blog/diagrams/uml-diagram-types-examples/#CommDiagram" TargetMode="External"/><Relationship Id="rId3" Type="http://schemas.openxmlformats.org/officeDocument/2006/relationships/hyperlink" Target="http://creately.com/blog/diagrams/uml-diagram-types-examples/#ComponentDiagram" TargetMode="External"/><Relationship Id="rId7" Type="http://schemas.openxmlformats.org/officeDocument/2006/relationships/hyperlink" Target="http://creately.com/blog/diagrams/uml-diagram-types-examples/#ProfileDiagram" TargetMode="External"/><Relationship Id="rId12" Type="http://schemas.openxmlformats.org/officeDocument/2006/relationships/hyperlink" Target="http://creately.com/blog/diagrams/uml-diagram-types-examples/#SequenceDiagram" TargetMode="External"/><Relationship Id="rId2" Type="http://schemas.openxmlformats.org/officeDocument/2006/relationships/hyperlink" Target="http://creately.com/blog/diagrams/uml-diagram-types-examples/#ClassDiagra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ely.com/blog/diagrams/uml-diagram-types-examples/#PackageDiagram" TargetMode="External"/><Relationship Id="rId11" Type="http://schemas.openxmlformats.org/officeDocument/2006/relationships/hyperlink" Target="http://creately.com/blog/diagrams/uml-diagram-types-examples/#StateMachDiagram" TargetMode="External"/><Relationship Id="rId5" Type="http://schemas.openxmlformats.org/officeDocument/2006/relationships/hyperlink" Target="http://creately.com/blog/diagrams/uml-diagram-types-examples/#ObjectDiagram" TargetMode="External"/><Relationship Id="rId15" Type="http://schemas.openxmlformats.org/officeDocument/2006/relationships/hyperlink" Target="http://creately.com/blog/diagrams/uml-diagram-types-examples/#TimingDiagram" TargetMode="External"/><Relationship Id="rId10" Type="http://schemas.openxmlformats.org/officeDocument/2006/relationships/hyperlink" Target="http://creately.com/blog/diagrams/uml-diagram-types-examples/#ActivityDiagram" TargetMode="External"/><Relationship Id="rId4" Type="http://schemas.openxmlformats.org/officeDocument/2006/relationships/hyperlink" Target="http://creately.com/blog/diagrams/uml-diagram-types-examples/#DeploymentDiagram" TargetMode="External"/><Relationship Id="rId9" Type="http://schemas.openxmlformats.org/officeDocument/2006/relationships/hyperlink" Target="http://creately.com/blog/diagrams/uml-diagram-types-examples/#UseCaseDiagram" TargetMode="External"/><Relationship Id="rId14" Type="http://schemas.openxmlformats.org/officeDocument/2006/relationships/hyperlink" Target="http://creately.com/blog/diagrams/uml-diagram-types-examples/#IntOverDiagra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arxsystems.com/resources/developers/uml_profiles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692696"/>
            <a:ext cx="7776864" cy="3528392"/>
          </a:xfrm>
        </p:spPr>
        <p:txBody>
          <a:bodyPr>
            <a:normAutofit/>
          </a:bodyPr>
          <a:lstStyle/>
          <a:p>
            <a:r>
              <a:rPr lang="en-GB" sz="3600" b="1" dirty="0">
                <a:effectLst/>
              </a:rPr>
              <a:t>Embedded System Modelling</a:t>
            </a:r>
            <a:br>
              <a:rPr lang="en-GB" sz="3600" b="1" dirty="0">
                <a:effectLst/>
              </a:rPr>
            </a:br>
            <a:r>
              <a:rPr lang="en-GB" sz="3600" b="1" dirty="0">
                <a:effectLst/>
              </a:rPr>
              <a:t>with UML</a:t>
            </a:r>
            <a:br>
              <a:rPr lang="en-GB" sz="3600" b="1" dirty="0">
                <a:effectLst/>
              </a:rPr>
            </a:br>
            <a:r>
              <a:rPr lang="en-GB" sz="3600" b="1" dirty="0">
                <a:effectLst/>
              </a:rPr>
              <a:t>ES UML4100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4725144"/>
            <a:ext cx="7484368" cy="1152128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100" b="1" dirty="0"/>
              <a:t>Lecture Week 36 (Week 4 in this semester)</a:t>
            </a:r>
          </a:p>
          <a:p>
            <a:pPr algn="l"/>
            <a:r>
              <a:rPr lang="en-GB" sz="2100" b="1" dirty="0" err="1"/>
              <a:t>Radmila</a:t>
            </a:r>
            <a:r>
              <a:rPr lang="en-GB" sz="2100" b="1" dirty="0"/>
              <a:t> </a:t>
            </a:r>
            <a:r>
              <a:rPr lang="en-GB" sz="2100" b="1" dirty="0" err="1"/>
              <a:t>Juric</a:t>
            </a:r>
            <a:endParaRPr lang="en-GB" sz="2100" b="1" dirty="0"/>
          </a:p>
          <a:p>
            <a:r>
              <a:rPr lang="en-GB" sz="2400" b="1" dirty="0"/>
              <a:t>USN, Kongsberg Campus</a:t>
            </a:r>
            <a:endParaRPr lang="en-GB" sz="2100" b="1" dirty="0"/>
          </a:p>
          <a:p>
            <a:pPr algn="l"/>
            <a:endParaRPr lang="en-GB" sz="2100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3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Autofit/>
          </a:bodyPr>
          <a:lstStyle/>
          <a:p>
            <a:pPr marL="370332" indent="-342900"/>
            <a:r>
              <a:rPr lang="en-US" sz="3000" dirty="0">
                <a:latin typeface="Arial" pitchFamily="34" charset="0"/>
                <a:cs typeface="Arial" pitchFamily="34" charset="0"/>
              </a:rPr>
              <a:t>Applicability of UML in Engineering</a:t>
            </a:r>
            <a:endParaRPr lang="en-GB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UML is extremely important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it is a standardised language (we have no other language)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It is useful when disseminating ideas and knowledge in modelling software intensive systems!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There is evidence of successful deployment of UML in engineering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We have to learn a standard set of UML modelling elements, use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sterotypes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and create diagrams suitable for engineering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We can use UML profiles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We can create our own methodology suitable for your problem domain where UML diagrams create solutions!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432048"/>
          </a:xfrm>
        </p:spPr>
        <p:txBody>
          <a:bodyPr>
            <a:normAutofit fontScale="90000"/>
          </a:bodyPr>
          <a:lstStyle/>
          <a:p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algn="ctr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6000" dirty="0">
                <a:latin typeface="Arial" pitchFamily="34" charset="0"/>
                <a:cs typeface="Arial" pitchFamily="34" charset="0"/>
              </a:rPr>
              <a:t>Any Questions?</a:t>
            </a:r>
            <a:endParaRPr lang="en-GB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Arial" pitchFamily="34" charset="0"/>
                <a:cs typeface="Arial" pitchFamily="34" charset="0"/>
              </a:rPr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Introduction to Object Oriented (OO) Concepts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History of Methodologies in Information Systems (IS)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Evolution of UML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UML modeling diagrams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UML profiles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UML and Object Oriented Software Development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Applicability of UML in Engineering</a:t>
            </a:r>
            <a:endParaRPr lang="en-GB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Introduction to OO Concepts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What are </a:t>
            </a:r>
            <a:r>
              <a:rPr lang="en-GB" sz="3200" dirty="0" err="1">
                <a:latin typeface="Arial" pitchFamily="34" charset="0"/>
                <a:cs typeface="Arial" pitchFamily="34" charset="0"/>
              </a:rPr>
              <a:t>OO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 Concepts?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What would OO mean in </a:t>
            </a:r>
            <a:r>
              <a:rPr lang="en-GB" sz="3200" b="1" i="1" dirty="0">
                <a:latin typeface="Arial" pitchFamily="34" charset="0"/>
                <a:cs typeface="Arial" pitchFamily="34" charset="0"/>
              </a:rPr>
              <a:t>system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 development? Which type of </a:t>
            </a:r>
            <a:r>
              <a:rPr lang="en-GB" sz="3200" b="1" i="1" dirty="0">
                <a:latin typeface="Arial" pitchFamily="34" charset="0"/>
                <a:cs typeface="Arial" pitchFamily="34" charset="0"/>
              </a:rPr>
              <a:t>systems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What do we need for </a:t>
            </a:r>
            <a:r>
              <a:rPr lang="en-GB" sz="3200" dirty="0" err="1">
                <a:latin typeface="Arial" pitchFamily="34" charset="0"/>
                <a:cs typeface="Arial" pitchFamily="34" charset="0"/>
              </a:rPr>
              <a:t>OO</a:t>
            </a:r>
            <a:r>
              <a:rPr lang="en-GB" sz="3200" dirty="0">
                <a:latin typeface="Arial" pitchFamily="34" charset="0"/>
                <a:cs typeface="Arial" pitchFamily="34" charset="0"/>
              </a:rPr>
              <a:t> systems development: methods, techniques, processes (methodologies) …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Do we have them all?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Why do we need UML?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How is UML related to IS Development?</a:t>
            </a:r>
          </a:p>
          <a:p>
            <a:pPr marL="370332" indent="-342900">
              <a:buFont typeface="Arial" pitchFamily="34" charset="0"/>
              <a:buChar char="•"/>
            </a:pPr>
            <a:endParaRPr lang="en-GB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7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History of Methodologies in IS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UML is related to IS Development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Various methodologies for the development of IS have existed since the early 70s: they have been used in the development of IS.  Success: variable!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Structured A&amp;D, Information Engineering, SSADM,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Booch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 methodology, 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Objectory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, Unified Process, XP, Agile and Model based development.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GB" sz="1800" dirty="0">
                <a:latin typeface="Arial" pitchFamily="34" charset="0"/>
                <a:cs typeface="Arial" pitchFamily="34" charset="0"/>
              </a:rPr>
              <a:t>Which one of them proved to be efficient and delivered results?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There are techniques which helped us to create “products” suitable for the development of IS: but not all of them had origins in “methodologies”</a:t>
            </a:r>
          </a:p>
          <a:p>
            <a:pPr lvl="3" algn="l"/>
            <a:r>
              <a:rPr lang="en-GB" dirty="0">
                <a:latin typeface="Arial" pitchFamily="34" charset="0"/>
                <a:cs typeface="Arial" pitchFamily="34" charset="0"/>
              </a:rPr>
              <a:t>Data flow diagrams Entity relationship modelling, normalisation, object and class modelling…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We ended up with a powerful language (UML) and no standardised process!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51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pPr marL="370332" indent="-342900"/>
            <a:r>
              <a:rPr lang="en-US" sz="3600" dirty="0">
                <a:latin typeface="Arial" pitchFamily="34" charset="0"/>
                <a:cs typeface="Arial" pitchFamily="34" charset="0"/>
              </a:rPr>
              <a:t>Evolution of UML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Why was UML “invented”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How did ALL started in the early 90s?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What was an initial purpose of UML?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 Which role does UML have now?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How much is UML used in real life?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Does UML produce exactly what we expect from good OOA&amp;D?</a:t>
            </a:r>
          </a:p>
          <a:p>
            <a:pPr lvl="3" algn="l"/>
            <a:r>
              <a:rPr lang="en-GB" sz="2600" dirty="0">
                <a:latin typeface="Arial" pitchFamily="34" charset="0"/>
                <a:cs typeface="Arial" pitchFamily="34" charset="0"/>
              </a:rPr>
              <a:t>We have to be careful: UML is a language. Where s a (the) process? Methodology?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3200" dirty="0">
                <a:latin typeface="Arial" pitchFamily="34" charset="0"/>
                <a:cs typeface="Arial" pitchFamily="34" charset="0"/>
              </a:rPr>
              <a:t>Who is the “owner” of UML?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792088"/>
          </a:xfrm>
        </p:spPr>
        <p:txBody>
          <a:bodyPr>
            <a:noAutofit/>
          </a:bodyPr>
          <a:lstStyle/>
          <a:p>
            <a:pPr marL="370332" indent="-342900"/>
            <a:r>
              <a:rPr lang="en-US" sz="2900" dirty="0">
                <a:latin typeface="Arial" pitchFamily="34" charset="0"/>
                <a:cs typeface="Arial" pitchFamily="34" charset="0"/>
              </a:rPr>
              <a:t>UML Modeling Diagrams</a:t>
            </a:r>
            <a:endParaRPr lang="en-GB" sz="2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370332" indent="-342900">
              <a:buFont typeface="Arial" pitchFamily="34" charset="0"/>
              <a:buChar char="•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It is important to learn UML modelling elements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u="sng" dirty="0">
                <a:latin typeface="Arial" pitchFamily="34" charset="0"/>
                <a:cs typeface="Arial" pitchFamily="34" charset="0"/>
              </a:rPr>
              <a:t>UML modelling elements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can be used for creating </a:t>
            </a:r>
            <a:r>
              <a:rPr lang="en-GB" sz="2000" u="sng" dirty="0">
                <a:latin typeface="Arial" pitchFamily="34" charset="0"/>
                <a:cs typeface="Arial" pitchFamily="34" charset="0"/>
              </a:rPr>
              <a:t>UML diagrams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a backbone of modelling practices in any system.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All UML modelling elements have their </a:t>
            </a:r>
            <a:r>
              <a:rPr lang="en-GB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syntax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UML is a language! We have to learn it.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We also have to learn their </a:t>
            </a:r>
            <a:r>
              <a:rPr lang="en-GB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semantics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: it applies to the problem we model with UML and solutions UML diagrams offer.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UML is extremely rich modelling language: we often end up using only excerpts!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Most of the diagrams developed with UML modelling elements are applicable in modelling of various problems/solutions and they work across domains!</a:t>
            </a:r>
          </a:p>
          <a:p>
            <a:pPr lvl="3" algn="l"/>
            <a:r>
              <a:rPr lang="en-GB" sz="1700" dirty="0">
                <a:latin typeface="Arial" pitchFamily="34" charset="0"/>
                <a:cs typeface="Arial" pitchFamily="34" charset="0"/>
              </a:rPr>
              <a:t>We have never had a standardised language which can be used in modelling and developing of systems</a:t>
            </a:r>
          </a:p>
          <a:p>
            <a:pPr lvl="3" algn="l"/>
            <a:r>
              <a:rPr lang="en-GB" sz="1700" dirty="0">
                <a:latin typeface="Arial" pitchFamily="34" charset="0"/>
                <a:cs typeface="Arial" pitchFamily="34" charset="0"/>
              </a:rPr>
              <a:t>Can UML be called a success?</a:t>
            </a:r>
          </a:p>
          <a:p>
            <a:pPr marL="370332" indent="-342900">
              <a:buFont typeface="Arial" pitchFamily="34" charset="0"/>
              <a:buChar char="•"/>
            </a:pPr>
            <a:r>
              <a:rPr lang="en-GB" sz="23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370332" indent="-342900">
              <a:buFont typeface="Arial" pitchFamily="34" charset="0"/>
              <a:buChar char="•"/>
            </a:pP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792088"/>
          </a:xfrm>
        </p:spPr>
        <p:txBody>
          <a:bodyPr>
            <a:noAutofit/>
          </a:bodyPr>
          <a:lstStyle/>
          <a:p>
            <a:pPr marL="370332" indent="-342900"/>
            <a:r>
              <a:rPr lang="en-US" sz="2900" dirty="0">
                <a:latin typeface="Arial" pitchFamily="34" charset="0"/>
                <a:cs typeface="Arial" pitchFamily="34" charset="0"/>
              </a:rPr>
              <a:t>UML Modeling Diagrams (contd.)</a:t>
            </a:r>
            <a:endParaRPr lang="en-GB" sz="2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r>
              <a:rPr lang="en-GB" sz="2400" b="1" dirty="0"/>
              <a:t>List of UML Diagram Types</a:t>
            </a:r>
            <a:endParaRPr lang="en-GB" sz="2400" dirty="0"/>
          </a:p>
          <a:p>
            <a:r>
              <a:rPr lang="en-GB" dirty="0">
                <a:solidFill>
                  <a:schemeClr val="tx1"/>
                </a:solidFill>
              </a:rPr>
              <a:t>Structure diagrams (static) </a:t>
            </a:r>
          </a:p>
          <a:p>
            <a:pPr lvl="0"/>
            <a:r>
              <a:rPr lang="en-GB" u="sng" dirty="0">
                <a:solidFill>
                  <a:schemeClr val="tx1"/>
                </a:solidFill>
                <a:hlinkClick r:id="rId2"/>
              </a:rPr>
              <a:t>Class Diagram</a:t>
            </a:r>
            <a:r>
              <a:rPr lang="en-GB" u="sng" dirty="0">
                <a:solidFill>
                  <a:schemeClr val="tx1"/>
                </a:solidFill>
              </a:rPr>
              <a:t>, </a:t>
            </a:r>
            <a:r>
              <a:rPr lang="en-GB" u="sng" dirty="0">
                <a:solidFill>
                  <a:schemeClr val="tx1"/>
                </a:solidFill>
                <a:hlinkClick r:id="rId3"/>
              </a:rPr>
              <a:t>Component Diagram</a:t>
            </a:r>
            <a:r>
              <a:rPr lang="en-GB" u="sng" dirty="0">
                <a:solidFill>
                  <a:schemeClr val="tx1"/>
                </a:solidFill>
              </a:rPr>
              <a:t>,</a:t>
            </a:r>
          </a:p>
          <a:p>
            <a:pPr lvl="0"/>
            <a:r>
              <a:rPr lang="en-GB" u="sng" dirty="0">
                <a:solidFill>
                  <a:schemeClr val="tx1"/>
                </a:solidFill>
                <a:hlinkClick r:id="rId4"/>
              </a:rPr>
              <a:t>Deployment 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5"/>
              </a:rPr>
              <a:t>Object Diagram</a:t>
            </a:r>
            <a:r>
              <a:rPr lang="en-GB" u="sng" dirty="0">
                <a:solidFill>
                  <a:schemeClr val="tx1"/>
                </a:solidFill>
              </a:rPr>
              <a:t>, </a:t>
            </a:r>
            <a:r>
              <a:rPr lang="en-GB" u="sng" dirty="0">
                <a:solidFill>
                  <a:schemeClr val="tx1"/>
                </a:solidFill>
                <a:hlinkClick r:id="rId6"/>
              </a:rPr>
              <a:t>Package Diagram</a:t>
            </a:r>
            <a:r>
              <a:rPr lang="en-GB" u="sng" dirty="0">
                <a:solidFill>
                  <a:schemeClr val="tx1"/>
                </a:solidFill>
              </a:rPr>
              <a:t>, </a:t>
            </a:r>
            <a:r>
              <a:rPr lang="en-GB" u="sng" dirty="0">
                <a:solidFill>
                  <a:schemeClr val="tx1"/>
                </a:solidFill>
                <a:hlinkClick r:id="rId7"/>
              </a:rPr>
              <a:t>Profile 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8"/>
              </a:rPr>
              <a:t>Composite Structure Diagram</a:t>
            </a:r>
            <a:endParaRPr lang="en-GB" u="sng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Behavioral</a:t>
            </a:r>
            <a:r>
              <a:rPr lang="en-GB" dirty="0">
                <a:solidFill>
                  <a:schemeClr val="tx1"/>
                </a:solidFill>
              </a:rPr>
              <a:t> diagrams (dynamics)</a:t>
            </a:r>
          </a:p>
          <a:p>
            <a:pPr lvl="0"/>
            <a:r>
              <a:rPr lang="en-GB" u="sng" dirty="0">
                <a:solidFill>
                  <a:schemeClr val="tx1"/>
                </a:solidFill>
                <a:hlinkClick r:id="rId9"/>
              </a:rPr>
              <a:t>Use Case Diagram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u="sng" dirty="0">
                <a:solidFill>
                  <a:schemeClr val="tx1"/>
                </a:solidFill>
                <a:hlinkClick r:id="rId10"/>
              </a:rPr>
              <a:t>Activity 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11"/>
              </a:rPr>
              <a:t>State Machine Diagram</a:t>
            </a:r>
            <a:r>
              <a:rPr lang="en-GB" u="sng" dirty="0">
                <a:solidFill>
                  <a:schemeClr val="tx1"/>
                </a:solidFill>
              </a:rPr>
              <a:t>, </a:t>
            </a:r>
            <a:r>
              <a:rPr lang="en-GB" u="sng" dirty="0">
                <a:solidFill>
                  <a:schemeClr val="tx1"/>
                </a:solidFill>
                <a:hlinkClick r:id="rId12"/>
              </a:rPr>
              <a:t>Sequence 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13"/>
              </a:rPr>
              <a:t>Communication Diagram</a:t>
            </a:r>
            <a:r>
              <a:rPr lang="en-GB" u="sng" dirty="0">
                <a:solidFill>
                  <a:schemeClr val="tx1"/>
                </a:solidFill>
              </a:rPr>
              <a:t>, </a:t>
            </a:r>
            <a:r>
              <a:rPr lang="en-GB" u="sng" dirty="0">
                <a:solidFill>
                  <a:schemeClr val="tx1"/>
                </a:solidFill>
                <a:hlinkClick r:id="rId14"/>
              </a:rPr>
              <a:t>Interaction Overview Diagram</a:t>
            </a:r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u="sng" dirty="0">
                <a:solidFill>
                  <a:schemeClr val="tx1"/>
                </a:solidFill>
                <a:hlinkClick r:id="rId15"/>
              </a:rPr>
              <a:t>Timing Diagram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GB" dirty="0">
              <a:solidFill>
                <a:schemeClr val="tx1"/>
              </a:solidFill>
            </a:endParaRPr>
          </a:p>
          <a:p>
            <a:pPr marL="370332" indent="-342900">
              <a:buFont typeface="Arial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70332" indent="-342900">
              <a:buFont typeface="Arial" pitchFamily="34" charset="0"/>
              <a:buChar char="•"/>
            </a:pPr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5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 fontScale="90000"/>
          </a:bodyPr>
          <a:lstStyle/>
          <a:p>
            <a:pPr marL="370332" indent="-342900"/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br>
              <a:rPr lang="en-US" sz="3600" dirty="0"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itchFamily="34" charset="0"/>
                <a:cs typeface="Arial" pitchFamily="34" charset="0"/>
              </a:rPr>
              <a:t>UML profiles</a:t>
            </a:r>
            <a:endParaRPr lang="en-GB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r>
              <a:rPr lang="en-GB" sz="2400" dirty="0"/>
              <a:t>Definition from </a:t>
            </a:r>
            <a:r>
              <a:rPr lang="en-GB" sz="2400" dirty="0">
                <a:hlinkClick r:id="rId2"/>
              </a:rPr>
              <a:t>http://www.sparxsystems.com/resources/developers/uml_profiles.html</a:t>
            </a:r>
            <a:endParaRPr lang="en-GB" sz="2400" dirty="0"/>
          </a:p>
          <a:p>
            <a:r>
              <a:rPr lang="en-GB" b="1" dirty="0"/>
              <a:t>UML Profiles</a:t>
            </a:r>
            <a:r>
              <a:rPr lang="en-GB" dirty="0"/>
              <a:t> provide a generic extension mechanism for building </a:t>
            </a:r>
            <a:r>
              <a:rPr lang="en-GB" b="1" dirty="0"/>
              <a:t>UML</a:t>
            </a:r>
            <a:r>
              <a:rPr lang="en-GB" dirty="0"/>
              <a:t> models in particular domains. </a:t>
            </a:r>
          </a:p>
          <a:p>
            <a:pPr lvl="1" algn="l"/>
            <a:r>
              <a:rPr lang="en-GB" dirty="0"/>
              <a:t>They are based on additional Stereotypes and Tagged values that are applied to Elements, Attributes, Methods, Links, Link Ends ….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We can “tailor” UML for a particular purpose / problem domain.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We can stereotype UML modelling elements: create new elements and elements specific to the problem domain?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88640"/>
            <a:ext cx="7776864" cy="648072"/>
          </a:xfrm>
        </p:spPr>
        <p:txBody>
          <a:bodyPr>
            <a:normAutofit/>
          </a:bodyPr>
          <a:lstStyle/>
          <a:p>
            <a:pPr marL="370332" indent="-342900"/>
            <a:r>
              <a:rPr lang="en-US" sz="3600" dirty="0">
                <a:latin typeface="Arial" pitchFamily="34" charset="0"/>
                <a:cs typeface="Arial" pitchFamily="34" charset="0"/>
              </a:rPr>
              <a:t>UML and OO Software Development</a:t>
            </a:r>
            <a:endParaRPr lang="en-GB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052736"/>
            <a:ext cx="7920880" cy="5472608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UML is an OO modelling language, but it can be used for ANY software development (not solely OO)!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Example is component and service based system development!</a:t>
            </a:r>
          </a:p>
          <a:p>
            <a:pPr lvl="1" algn="l"/>
            <a:r>
              <a:rPr lang="en-GB" dirty="0">
                <a:latin typeface="Arial" pitchFamily="34" charset="0"/>
                <a:cs typeface="Arial" pitchFamily="34" charset="0"/>
              </a:rPr>
              <a:t>In 2018 we all use UML for the development of software intensive systems, but ….</a:t>
            </a:r>
          </a:p>
          <a:p>
            <a:pPr marL="1828800" lvl="3" indent="-457200" algn="l">
              <a:buFont typeface="Arial" pitchFamily="34" charset="0"/>
              <a:buChar char="•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Where is a (the) process which will tell us how to use it?</a:t>
            </a:r>
          </a:p>
          <a:p>
            <a:pPr marL="1828800" lvl="3" indent="-457200" algn="l">
              <a:buFont typeface="Arial" pitchFamily="34" charset="0"/>
              <a:buChar char="•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Is there any prescribed way of creating UML diagrams for a particular purpose and in which order?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USN ES UML4100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2268-5C20-4294-90C9-E22676A43C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32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703</TotalTime>
  <Words>796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Verdana</vt:lpstr>
      <vt:lpstr>Wingdings 2</vt:lpstr>
      <vt:lpstr>Solstice</vt:lpstr>
      <vt:lpstr>Embedded System Modelling with UML ES UML4100</vt:lpstr>
      <vt:lpstr>Overview</vt:lpstr>
      <vt:lpstr>Introduction to OO Concepts</vt:lpstr>
      <vt:lpstr>History of Methodologies in IS</vt:lpstr>
      <vt:lpstr>Evolution of UML</vt:lpstr>
      <vt:lpstr>UML Modeling Diagrams</vt:lpstr>
      <vt:lpstr>UML Modeling Diagrams (contd.)</vt:lpstr>
      <vt:lpstr>     UML profiles</vt:lpstr>
      <vt:lpstr>UML and OO Software Development</vt:lpstr>
      <vt:lpstr>Applicability of UML in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juricr</dc:creator>
  <cp:lastModifiedBy>Bozhao Liu</cp:lastModifiedBy>
  <cp:revision>54</cp:revision>
  <dcterms:created xsi:type="dcterms:W3CDTF">2015-01-08T07:47:13Z</dcterms:created>
  <dcterms:modified xsi:type="dcterms:W3CDTF">2018-09-03T09:28:22Z</dcterms:modified>
</cp:coreProperties>
</file>