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0" r:id="rId2"/>
    <p:sldId id="282" r:id="rId3"/>
    <p:sldId id="283" r:id="rId4"/>
    <p:sldId id="284" r:id="rId5"/>
    <p:sldId id="285" r:id="rId6"/>
    <p:sldId id="286" r:id="rId7"/>
    <p:sldId id="287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5" autoAdjust="0"/>
    <p:restoredTop sz="94660"/>
  </p:normalViewPr>
  <p:slideViewPr>
    <p:cSldViewPr snapToGrid="0" snapToObjects="1">
      <p:cViewPr varScale="1">
        <p:scale>
          <a:sx n="168" d="100"/>
          <a:sy n="168" d="100"/>
        </p:scale>
        <p:origin x="150" y="2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C0AB1-7777-EA48-9872-393DAA530DA8}" type="datetimeFigureOut">
              <a:rPr lang="en-US" smtClean="0"/>
              <a:t>8/10/2018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33263-C1CE-E34A-AD46-7ADCC457362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2109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59900-1D02-0848-AA82-6ED8C4CCA000}" type="datetimeFigureOut">
              <a:rPr lang="en-US" smtClean="0"/>
              <a:t>8/10/2018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E6AF7-0F88-4448-99BD-1AC252BB1A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85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6AF7-0F88-4448-99BD-1AC252BB1A7B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954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2042319"/>
            <a:ext cx="4316012" cy="1551781"/>
          </a:xfrm>
        </p:spPr>
        <p:txBody>
          <a:bodyPr anchor="b"/>
          <a:lstStyle/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39243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Klikk for å redigere undertittelstil i malen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C9DAF2-E044-8B4E-A86C-B69EB5271587}" type="datetime1">
              <a:rPr lang="en-US" smtClean="0"/>
              <a:t>8/10/2018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b-NO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94536" y="37735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4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509" y="245900"/>
            <a:ext cx="3170582" cy="100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2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noProof="0"/>
              <a:t>Rediger tekststiler i malen
Andre nivå
Tredje nivå
Fjerde nivå
Femte nivå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9E23-93F5-F746-89BC-5BD2B0929EBC}" type="datetime1">
              <a:rPr lang="en-US" noProof="0" smtClean="0"/>
              <a:t>8/10/2018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nb-NO" noProof="0"/>
              <a:t>Klikk på ikonet for å legge til et bilde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05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noProof="0"/>
              <a:t>Rediger tekststiler i malen
Andre nivå
Tredje nivå
Fjerde nivå
Femte nivå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A5FE-711F-EA47-96EF-625BC7044AC5}" type="datetime1">
              <a:rPr lang="en-US" noProof="0" smtClean="0"/>
              <a:t>8/10/2018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nb-NO" noProof="0"/>
              <a:t>Klikk på ikonet for å legge til et bilde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4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noProof="0"/>
              <a:t>Rediger tekststiler i malen
Andre nivå
Tredje nivå
Fjerde nivå
Femte nivå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2F44-5AFD-D34E-8B92-58F8898F0824}" type="datetime1">
              <a:rPr lang="en-US" noProof="0" smtClean="0"/>
              <a:t>8/10/2018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159912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noProof="0"/>
              <a:t>Rediger tekststiler i malen
Andre nivå
Tredje nivå
Fjerde nivå
Femte nivå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0D61-A13E-3E45-A265-D55FAFCB0DF0}" type="datetime1">
              <a:rPr lang="en-US" noProof="0" smtClean="0"/>
              <a:t>8/10/2018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229632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E48C-408F-AD4C-82E0-480B961C7F1F}" type="datetime1">
              <a:rPr lang="en-US" smtClean="0"/>
              <a:t>8/10/2018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8832850" cy="4476610"/>
          </a:xfrm>
          <a:solidFill>
            <a:srgbClr val="BCCCD1"/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</p:spTree>
    <p:extLst>
      <p:ext uri="{BB962C8B-B14F-4D97-AF65-F5344CB8AC3E}">
        <p14:creationId xmlns:p14="http://schemas.microsoft.com/office/powerpoint/2010/main" val="1631015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4070" y="219282"/>
            <a:ext cx="8831090" cy="44764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noProof="0"/>
              <a:t>«Quote»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8/10/2018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56504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2079-DB16-154D-A39F-4884D6CC0170}" type="datetime1">
              <a:rPr lang="en-US" noProof="0" smtClean="0"/>
              <a:t>8/10/2018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288000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1" name="Rectangle 10"/>
          <p:cNvSpPr/>
          <p:nvPr userDrawn="1"/>
        </p:nvSpPr>
        <p:spPr>
          <a:xfrm>
            <a:off x="6105160" y="165723"/>
            <a:ext cx="2880000" cy="5355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2" name="Rectangle 11"/>
          <p:cNvSpPr/>
          <p:nvPr userDrawn="1"/>
        </p:nvSpPr>
        <p:spPr>
          <a:xfrm>
            <a:off x="3129615" y="165723"/>
            <a:ext cx="288000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noProof="0"/>
              <a:t>Klikk på ikonet for å legge til et bilde</a:t>
            </a:r>
            <a:endParaRPr lang="en-GB" noProof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127945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noProof="0"/>
              <a:t>Klikk på ikonet for å legge til et bilde</a:t>
            </a:r>
            <a:endParaRPr lang="en-GB" noProof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0349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noProof="0"/>
              <a:t>Klikk på ikonet for å legge til et bilde</a:t>
            </a:r>
            <a:endParaRPr lang="en-GB" noProof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54071" y="1803709"/>
            <a:ext cx="2880000" cy="2850156"/>
          </a:xfrm>
        </p:spPr>
        <p:txBody>
          <a:bodyPr/>
          <a:lstStyle/>
          <a:p>
            <a:pPr lvl="0"/>
            <a:r>
              <a:rPr lang="nb-NO" noProof="0"/>
              <a:t>Rediger tekststiler i malen
Andre nivå
Tredje nivå
Fjerde nivå
Femte nivå</a:t>
            </a:r>
            <a:endParaRPr lang="en-GB" noProof="0"/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129615" y="1803709"/>
            <a:ext cx="2880000" cy="2850156"/>
          </a:xfrm>
        </p:spPr>
        <p:txBody>
          <a:bodyPr/>
          <a:lstStyle/>
          <a:p>
            <a:pPr lvl="0"/>
            <a:r>
              <a:rPr lang="nb-NO" noProof="0"/>
              <a:t>Rediger tekststiler i malen
Andre nivå
Tredje nivå
Fjerde nivå
Femte nivå</a:t>
            </a:r>
            <a:endParaRPr lang="en-GB" noProof="0"/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6103490" y="1803709"/>
            <a:ext cx="2880000" cy="2850156"/>
          </a:xfrm>
        </p:spPr>
        <p:txBody>
          <a:bodyPr/>
          <a:lstStyle/>
          <a:p>
            <a:pPr lvl="0"/>
            <a:r>
              <a:rPr lang="nb-NO" noProof="0"/>
              <a:t>Rediger tekststiler i malen
Andre nivå
Tredje nivå
Fjerde nivå
Femte nivå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8420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Klikk for å redigere undertittelstil i malen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04C26B5-7A06-7C45-AE88-68CEB8F24371}" type="datetime1">
              <a:rPr lang="en-US" noProof="0" smtClean="0"/>
              <a:t>8/10/2018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nb-NO" noProof="0"/>
              <a:t>Klikk på ikonet for å legge til et bilde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1003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rgbClr val="007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Klikk for å redigere undertittelstil i malen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4CE802-EA64-4A48-B1C7-C0EE853B4C0F}" type="datetime1">
              <a:rPr lang="en-US" noProof="0" smtClean="0"/>
              <a:t>8/10/2018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nb-NO" noProof="0"/>
              <a:t>Klikk på ikonet for å legge til et bilde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27546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Klikk for å redigere undertittelstil i malen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F49D4B-9861-5645-9B1C-3419A18E9F33}" type="datetime1">
              <a:rPr lang="en-US" noProof="0" smtClean="0"/>
              <a:t>8/10/2018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nb-NO" noProof="0"/>
              <a:t>Klikk på ikonet for å legge til et bilde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9431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noProof="0"/>
              <a:t>Rediger tekststiler i malen
Andre nivå
Tredje nivå
Fjerde nivå
Femte nivå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8/10/2018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43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Klikk for å redigere undertittelstil i malen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9A3BB2-4D9C-AD4E-8B4D-A69880551F61}" type="datetime1">
              <a:rPr lang="en-US" noProof="0" smtClean="0"/>
              <a:t>8/10/2018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nb-NO" noProof="0"/>
              <a:t>Klikk på ikonet for å legge til et bilde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21883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Klikk for å redigere undertittelstil i malen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C173FE-FF69-E04E-9988-939EF0616E31}" type="datetime1">
              <a:rPr lang="en-US" noProof="0" smtClean="0"/>
              <a:t>8/10/2018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nb-NO" noProof="0"/>
              <a:t>Klikk på ikonet for å legge til et bilde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3369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53" y="1594843"/>
            <a:ext cx="3944079" cy="2850156"/>
          </a:xfrm>
        </p:spPr>
        <p:txBody>
          <a:bodyPr/>
          <a:lstStyle/>
          <a:p>
            <a:pPr lvl="0"/>
            <a:r>
              <a:rPr lang="nb-NO" noProof="0"/>
              <a:t>Rediger tekststiler i malen
Andre nivå
Tredje nivå
Fjerde nivå
Femte nivå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8F0C-83EE-794E-9CC9-3FF7405580DF}" type="datetime1">
              <a:rPr lang="en-US" noProof="0" smtClean="0"/>
              <a:t>8/10/2018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73870" y="1594843"/>
            <a:ext cx="3944079" cy="2850156"/>
          </a:xfrm>
        </p:spPr>
        <p:txBody>
          <a:bodyPr/>
          <a:lstStyle/>
          <a:p>
            <a:pPr lvl="0"/>
            <a:r>
              <a:rPr lang="nb-NO" noProof="0"/>
              <a:t>Rediger tekststiler i malen
Andre nivå
Tredje nivå
Fjerde nivå
Femte nivå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540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noProof="0"/>
              <a:t>Rediger tekststiler i malen
Andre nivå
Tredje nivå
Fjerde nivå
Femte nivå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7347-21CC-EB4E-B3D7-EE4885E75892}" type="datetime1">
              <a:rPr lang="en-US" noProof="0" smtClean="0"/>
              <a:t>8/10/2018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nb-NO" noProof="0"/>
              <a:t>Klikk på ikonet for å legge til et bilde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noProof="0"/>
              <a:t>Rediger tekststiler i malen
Andre nivå
Tredje nivå
Fjerde nivå
Femte nivå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25B-9EB4-1E47-85F8-C6280E7A3270}" type="datetime1">
              <a:rPr lang="en-US" noProof="0" smtClean="0"/>
              <a:t>8/10/2018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nb-NO" noProof="0"/>
              <a:t>Klikk på ikonet for å legge til et bilde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58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noProof="0"/>
              <a:t>Rediger tekststiler i malen
Andre nivå
Tredje nivå
Fjerde nivå
Femte nivå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4574-9909-674F-A5DE-8D4B46504626}" type="datetime1">
              <a:rPr lang="en-US" noProof="0" smtClean="0"/>
              <a:t>8/10/2018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9830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noProof="0"/>
              <a:t>Rediger tekststiler i malen
Andre nivå
Tredje nivå
Fjerde nivå
Femte nivå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9BA9-EBA5-5C4F-BB8E-FBA372F5FB33}" type="datetime1">
              <a:rPr lang="en-US" noProof="0" smtClean="0"/>
              <a:t>8/10/2018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111303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90F5-E4A8-6F49-8ED0-6A2C8DA2DD36}" type="datetime1">
              <a:rPr lang="en-US" smtClean="0"/>
              <a:t>8/10/2018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868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Klikk for å redigere tittelstil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A75D-0632-BE42-94AA-1FA387F7D3C3}" type="datetime1">
              <a:rPr lang="en-US" noProof="0" smtClean="0"/>
              <a:t>8/10/2018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&lt;Title of presentation&gt;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87253" y="1594843"/>
            <a:ext cx="3944079" cy="2850156"/>
          </a:xfrm>
        </p:spPr>
        <p:txBody>
          <a:bodyPr/>
          <a:lstStyle/>
          <a:p>
            <a:pPr lvl="0"/>
            <a:r>
              <a:rPr lang="nb-NO" noProof="0"/>
              <a:t>Rediger tekststiler i malen
Andre nivå
Tredje nivå
Fjerde nivå
Femte nivå</a:t>
            </a:r>
            <a:endParaRPr lang="en-GB" noProof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673870" y="1594843"/>
            <a:ext cx="3944079" cy="2850156"/>
          </a:xfrm>
        </p:spPr>
        <p:txBody>
          <a:bodyPr/>
          <a:lstStyle/>
          <a:p>
            <a:pPr lvl="0"/>
            <a:r>
              <a:rPr lang="nb-NO" noProof="0"/>
              <a:t>Rediger tekststiler i malen
Andre nivå
Tredje nivå
Fjerde nivå
Femte nivå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9218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6103" y="428161"/>
            <a:ext cx="7961846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noProof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253" y="1594843"/>
            <a:ext cx="8030696" cy="285015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lang="en-GB" noProof="0"/>
              <a:t>Klikk for å redigere tekststiler i malen</a:t>
            </a:r>
          </a:p>
          <a:p>
            <a:pPr lvl="1"/>
            <a:r>
              <a:rPr lang="en-GB" noProof="0"/>
              <a:t>Andre nivå</a:t>
            </a:r>
          </a:p>
          <a:p>
            <a:pPr lvl="2"/>
            <a:r>
              <a:rPr lang="en-GB" noProof="0"/>
              <a:t>Tredje nivå</a:t>
            </a:r>
          </a:p>
          <a:p>
            <a:pPr lvl="3"/>
            <a:r>
              <a:rPr lang="en-GB" noProof="0"/>
              <a:t>Fjerde nivå</a:t>
            </a:r>
          </a:p>
          <a:p>
            <a:pPr lvl="4"/>
            <a:r>
              <a:rPr lang="en-GB" noProof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7392" y="4834789"/>
            <a:ext cx="1308296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DD0A9CF-A1FD-9946-816A-7B11A5E2C95D}" type="datetime1">
              <a:rPr lang="en-US" smtClean="0"/>
              <a:t>8/10/2018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6488" y="4834789"/>
            <a:ext cx="2895600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nb-NO"/>
              <a:t>&lt;Title of presentation&gt;</a:t>
            </a:r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1560" y="4834789"/>
            <a:ext cx="2133600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24167" y="4686710"/>
            <a:ext cx="1426504" cy="4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57" r:id="rId4"/>
    <p:sldLayoutId id="2147483658" r:id="rId5"/>
    <p:sldLayoutId id="2147483659" r:id="rId6"/>
    <p:sldLayoutId id="2147483660" r:id="rId7"/>
    <p:sldLayoutId id="2147483656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62" r:id="rId14"/>
    <p:sldLayoutId id="2147483661" r:id="rId15"/>
    <p:sldLayoutId id="2147483668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452438" indent="-207963" algn="l" defTabSz="45085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627063" indent="-158750" algn="l" defTabSz="627063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804863" indent="-16192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987425" indent="-174625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linx.com/member/forms/download/xef.html?filename=Xilinx_Vivado_SDK_Web_2018.2_0614_1954_Win64.ex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ference.digilentinc.com/learn/programmable-logic/doc/github/digilent-xdc" TargetMode="External"/><Relationship Id="rId2" Type="http://schemas.openxmlformats.org/officeDocument/2006/relationships/hyperlink" Target="https://reference.digilentinc.com/reference/programmable-logic/zybo/sta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gilent/digilent-xdc/blob/master/Zybo-Master.xdc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Very Basic Introduction to VHDL – Software installation</a:t>
            </a:r>
            <a:endParaRPr lang="nb-NO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>
                <a:latin typeface="Calibri"/>
                <a:cs typeface="Calibri"/>
              </a:rPr>
              <a:t>Dag A. H. Samuelsen</a:t>
            </a:r>
          </a:p>
          <a:p>
            <a:r>
              <a:rPr lang="en-GB" dirty="0"/>
              <a:t>Associate Professor</a:t>
            </a:r>
          </a:p>
          <a:p>
            <a:r>
              <a:rPr lang="en-GB" dirty="0"/>
              <a:t>Institute for Natural Sciences and Industry Systems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7352-36FA-7045-AC00-1A0BE6875562}" type="datetime1">
              <a:rPr lang="nb-NO" smtClean="0"/>
              <a:t>10.08.2018</a:t>
            </a:fld>
            <a:endParaRPr lang="nb-N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pPr/>
              <a:t>1</a:t>
            </a:fld>
            <a:endParaRPr lang="nb-NO"/>
          </a:p>
        </p:txBody>
      </p:sp>
      <p:pic>
        <p:nvPicPr>
          <p:cNvPr id="5" name="Picture 4" descr="DMonster-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850" y="2609850"/>
            <a:ext cx="1536700" cy="1536700"/>
          </a:xfrm>
          <a:prstGeom prst="rect">
            <a:avLst/>
          </a:prstGeom>
        </p:spPr>
      </p:pic>
      <p:sp>
        <p:nvSpPr>
          <p:cNvPr id="4" name="Plassholder for bilde 3">
            <a:extLst>
              <a:ext uri="{FF2B5EF4-FFF2-40B4-BE49-F238E27FC236}">
                <a16:creationId xmlns:a16="http://schemas.microsoft.com/office/drawing/2014/main" id="{108C0835-360E-49B3-BC8D-BC4EA6A6B2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" name="Plassholder for bilde 15">
            <a:extLst>
              <a:ext uri="{FF2B5EF4-FFF2-40B4-BE49-F238E27FC236}">
                <a16:creationId xmlns:a16="http://schemas.microsoft.com/office/drawing/2014/main" id="{D101FAD9-5F84-4288-9E50-CA32F8DB53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" r="16"/>
          <a:stretch>
            <a:fillRect/>
          </a:stretch>
        </p:blipFill>
        <p:spPr>
          <a:xfrm>
            <a:off x="5156110" y="219282"/>
            <a:ext cx="3829050" cy="4476403"/>
          </a:xfrm>
          <a:prstGeom prst="rect">
            <a:avLst/>
          </a:prstGeom>
          <a:solidFill>
            <a:srgbClr val="7E9492"/>
          </a:solidFill>
        </p:spPr>
      </p:pic>
    </p:spTree>
    <p:extLst>
      <p:ext uri="{BB962C8B-B14F-4D97-AF65-F5344CB8AC3E}">
        <p14:creationId xmlns:p14="http://schemas.microsoft.com/office/powerpoint/2010/main" val="329381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428401D-1087-4048-A80B-B92509AC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Xilinx </a:t>
            </a:r>
            <a:r>
              <a:rPr lang="en-GB" dirty="0" err="1"/>
              <a:t>Vivado</a:t>
            </a:r>
            <a:r>
              <a:rPr lang="en-GB" dirty="0"/>
              <a:t> Installation in Windows 10 x64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F2A027E-4D8C-4808-90FF-8B76F270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https://www.xilinx.com/member/forms/download/xef.html?filename=Xilinx_Vivado_SDK_Web_2018.2_0614_1954_Win64.exe</a:t>
            </a:r>
            <a:r>
              <a:rPr lang="en-GB" dirty="0"/>
              <a:t> and create a account to download the file. </a:t>
            </a:r>
          </a:p>
          <a:p>
            <a:pPr marL="311150" indent="-342900"/>
            <a:r>
              <a:rPr lang="en-GB" dirty="0"/>
              <a:t>Optional:</a:t>
            </a:r>
          </a:p>
          <a:p>
            <a:pPr marL="587375" lvl="1" indent="-342900"/>
            <a:r>
              <a:rPr lang="en-GB" dirty="0"/>
              <a:t>Create a folder named C:\Xilinx, right click on the folder and select properties. </a:t>
            </a:r>
          </a:p>
          <a:p>
            <a:pPr marL="587375" lvl="1" indent="-342900"/>
            <a:r>
              <a:rPr lang="en-GB" dirty="0"/>
              <a:t>Click “Advanced…”, select “Compress contents to save extra disk space” and click “OK” twice. </a:t>
            </a:r>
          </a:p>
          <a:p>
            <a:pPr marL="311150" indent="-342900"/>
            <a:r>
              <a:rPr lang="en-GB" dirty="0"/>
              <a:t>Start the installation.</a:t>
            </a:r>
          </a:p>
          <a:p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AB78212-91D1-4DC6-8A79-FA0501FE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8/10/2018</a:t>
            </a:fld>
            <a:endParaRPr lang="en-GB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E923B4D-BE59-47BF-AECA-B3BAFBA1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Very Basic Introduction to VHDL – Software installation</a:t>
            </a:r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BFE4FE8-85B6-4A59-B7D3-93219B6B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1768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9EA01D-FF85-4DC0-8D83-EBC9D1BD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03" y="428161"/>
            <a:ext cx="3461310" cy="857250"/>
          </a:xfrm>
        </p:spPr>
        <p:txBody>
          <a:bodyPr/>
          <a:lstStyle/>
          <a:p>
            <a:r>
              <a:rPr lang="en-GB" dirty="0"/>
              <a:t>Xilinx </a:t>
            </a:r>
            <a:r>
              <a:rPr lang="en-GB" dirty="0" err="1"/>
              <a:t>Vivado</a:t>
            </a:r>
            <a:r>
              <a:rPr lang="en-GB" dirty="0"/>
              <a:t> Installation in Windows 10 x64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69381EB-8429-4628-9A6C-0785D0467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53" y="1594843"/>
            <a:ext cx="2895600" cy="2850156"/>
          </a:xfrm>
        </p:spPr>
        <p:txBody>
          <a:bodyPr/>
          <a:lstStyle/>
          <a:p>
            <a:r>
              <a:rPr lang="en-GB" dirty="0"/>
              <a:t>Choose the defaults in the installation, and choose </a:t>
            </a:r>
            <a:r>
              <a:rPr lang="en-GB" dirty="0" err="1"/>
              <a:t>Vivado</a:t>
            </a:r>
            <a:r>
              <a:rPr lang="en-GB" dirty="0"/>
              <a:t> HL </a:t>
            </a:r>
            <a:r>
              <a:rPr lang="en-GB" dirty="0" err="1"/>
              <a:t>WebPack</a:t>
            </a:r>
            <a:r>
              <a:rPr lang="en-GB" dirty="0"/>
              <a:t> when asked. </a:t>
            </a:r>
          </a:p>
          <a:p>
            <a:r>
              <a:rPr lang="en-GB" dirty="0"/>
              <a:t>Make sure to match exactly the choices in the figure to the right, and click next. </a:t>
            </a:r>
          </a:p>
          <a:p>
            <a:r>
              <a:rPr lang="en-GB" dirty="0"/>
              <a:t>Make sure that the installation directory is the same as the one you created, choose to install the drivers and finish the installation. </a:t>
            </a:r>
          </a:p>
          <a:p>
            <a:endParaRPr lang="en-GB" dirty="0"/>
          </a:p>
          <a:p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87B0E64-619D-4F17-841F-C101D24E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8/10/2018</a:t>
            </a:fld>
            <a:endParaRPr lang="en-GB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9517586-AFAB-4C5E-991F-AE6E111C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Very Basic Introduction to VHDL – Software installation</a:t>
            </a:r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93B9398-4244-417E-96C9-4C5E311A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3</a:t>
            </a:fld>
            <a:endParaRPr lang="en-GB" noProof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5B7DD700-6BAE-43C1-BC9B-811A6E5F5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337" y="886463"/>
            <a:ext cx="5102971" cy="390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7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EE8CBF-9FBD-4A55-AA7C-90345FAB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Digilent Inc. </a:t>
            </a:r>
            <a:r>
              <a:rPr lang="en-GB" dirty="0" err="1"/>
              <a:t>Zybo</a:t>
            </a:r>
            <a:r>
              <a:rPr lang="en-GB" dirty="0"/>
              <a:t> Zynq board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0351966-4855-4A08-9FE3-E808E5131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https://reference.digilentinc.com/reference/programmable-logic/zybo/start</a:t>
            </a:r>
            <a:r>
              <a:rPr lang="en-GB" dirty="0"/>
              <a:t> </a:t>
            </a:r>
          </a:p>
          <a:p>
            <a:r>
              <a:rPr lang="en-GB" dirty="0"/>
              <a:t>Under “Documentation” click on </a:t>
            </a:r>
            <a:r>
              <a:rPr lang="nb-NO" dirty="0">
                <a:hlinkClick r:id="rId3" tooltip="learn:programmable-logic:doc:github:digilent-xdc"/>
              </a:rPr>
              <a:t>Master XDC Files</a:t>
            </a:r>
            <a:r>
              <a:rPr lang="en-GB" dirty="0"/>
              <a:t>, and click on </a:t>
            </a:r>
            <a:r>
              <a:rPr lang="nb-NO" dirty="0" err="1">
                <a:hlinkClick r:id="rId4" tooltip="Zybo-Master.xdc"/>
              </a:rPr>
              <a:t>Zybo-Master.xdc</a:t>
            </a:r>
            <a:r>
              <a:rPr lang="en-GB" dirty="0"/>
              <a:t>. </a:t>
            </a:r>
          </a:p>
          <a:p>
            <a:r>
              <a:rPr lang="en-GB" dirty="0"/>
              <a:t>Click on “RAW” in the window, select all text </a:t>
            </a:r>
            <a:r>
              <a:rPr lang="en-GB" sz="1200" dirty="0"/>
              <a:t>(CTRL-A)</a:t>
            </a:r>
            <a:r>
              <a:rPr lang="en-GB" dirty="0"/>
              <a:t> and copy </a:t>
            </a:r>
            <a:r>
              <a:rPr lang="en-GB" sz="1200" dirty="0"/>
              <a:t>(CTRL-C)</a:t>
            </a:r>
            <a:r>
              <a:rPr lang="en-GB" dirty="0"/>
              <a:t>, and open notepad or other suitable text editor and paste </a:t>
            </a:r>
            <a:r>
              <a:rPr lang="en-GB" sz="1200" dirty="0"/>
              <a:t>(CTRL-V)</a:t>
            </a:r>
            <a:r>
              <a:rPr lang="en-GB" dirty="0"/>
              <a:t> the text into that. </a:t>
            </a:r>
          </a:p>
          <a:p>
            <a:r>
              <a:rPr lang="en-GB" dirty="0"/>
              <a:t>Now save the file as any meaningful name in “Documents” or other preferred place of your choice, but make sure the extension is “.</a:t>
            </a:r>
            <a:r>
              <a:rPr lang="en-GB" dirty="0" err="1"/>
              <a:t>xdc</a:t>
            </a:r>
            <a:r>
              <a:rPr lang="en-GB" dirty="0"/>
              <a:t>” (not “.xdc.txt”), by using “Save as…” and selecting “all files” under File type. </a:t>
            </a:r>
          </a:p>
          <a:p>
            <a:r>
              <a:rPr lang="en-GB" dirty="0"/>
              <a:t>Start </a:t>
            </a:r>
            <a:r>
              <a:rPr lang="en-GB" dirty="0" err="1"/>
              <a:t>Vivado</a:t>
            </a:r>
            <a:r>
              <a:rPr lang="en-GB" dirty="0"/>
              <a:t> (not </a:t>
            </a:r>
            <a:r>
              <a:rPr lang="en-GB" dirty="0" err="1"/>
              <a:t>Vivado</a:t>
            </a:r>
            <a:r>
              <a:rPr lang="en-GB" dirty="0"/>
              <a:t> HLS). 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76B4210-5082-48E8-82AF-959230F3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8/10/2018</a:t>
            </a:fld>
            <a:endParaRPr lang="en-GB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329E290-5D0E-42D6-A720-7BF411E2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&lt;Title of presentation&gt;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AA6074D-7E61-4D4C-B381-D3092FC2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7197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13B432-E921-48A6-AF9D-395648A8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programmability of </a:t>
            </a:r>
            <a:r>
              <a:rPr lang="en-GB" dirty="0" err="1"/>
              <a:t>Vivado</a:t>
            </a:r>
            <a:r>
              <a:rPr lang="en-GB" dirty="0"/>
              <a:t> and Zynq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ECF28B5-80F8-411C-9220-6754E8E55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After starting, choose “</a:t>
            </a:r>
            <a:r>
              <a:rPr lang="en-GB" dirty="0">
                <a:highlight>
                  <a:srgbClr val="FFFF00"/>
                </a:highlight>
              </a:rPr>
              <a:t>Create project</a:t>
            </a:r>
            <a:r>
              <a:rPr lang="en-GB" dirty="0"/>
              <a:t>”, click </a:t>
            </a:r>
            <a:r>
              <a:rPr lang="en-GB" dirty="0">
                <a:highlight>
                  <a:srgbClr val="00FF00"/>
                </a:highlight>
              </a:rPr>
              <a:t>Next</a:t>
            </a:r>
            <a:r>
              <a:rPr lang="en-GB" dirty="0"/>
              <a:t>, and type in a project name, and choose a desired folder (not the default choice) for your project, and click </a:t>
            </a:r>
            <a:r>
              <a:rPr lang="en-GB" dirty="0">
                <a:highlight>
                  <a:srgbClr val="00FF00"/>
                </a:highlight>
              </a:rPr>
              <a:t>Next</a:t>
            </a:r>
            <a:r>
              <a:rPr lang="en-GB" dirty="0"/>
              <a:t>.</a:t>
            </a:r>
          </a:p>
          <a:p>
            <a:r>
              <a:rPr lang="en-GB" dirty="0"/>
              <a:t>Select </a:t>
            </a:r>
            <a:r>
              <a:rPr lang="en-GB" dirty="0">
                <a:highlight>
                  <a:srgbClr val="FFFF00"/>
                </a:highlight>
              </a:rPr>
              <a:t>RTL-project</a:t>
            </a:r>
            <a:r>
              <a:rPr lang="en-GB" dirty="0"/>
              <a:t>, then </a:t>
            </a:r>
            <a:r>
              <a:rPr lang="en-GB" dirty="0">
                <a:highlight>
                  <a:srgbClr val="00FF00"/>
                </a:highlight>
              </a:rPr>
              <a:t>Next</a:t>
            </a:r>
            <a:r>
              <a:rPr lang="en-GB" dirty="0"/>
              <a:t>.</a:t>
            </a:r>
          </a:p>
          <a:p>
            <a:r>
              <a:rPr lang="en-GB" dirty="0"/>
              <a:t>Select </a:t>
            </a:r>
            <a:r>
              <a:rPr lang="en-GB" dirty="0">
                <a:highlight>
                  <a:srgbClr val="FFFF00"/>
                </a:highlight>
              </a:rPr>
              <a:t>VHDL</a:t>
            </a:r>
            <a:r>
              <a:rPr lang="en-GB" dirty="0"/>
              <a:t> as target and simulator languages, then click </a:t>
            </a:r>
            <a:r>
              <a:rPr lang="en-GB" dirty="0">
                <a:highlight>
                  <a:srgbClr val="00FF00"/>
                </a:highlight>
              </a:rPr>
              <a:t>Create File</a:t>
            </a:r>
            <a:r>
              <a:rPr lang="en-GB" dirty="0"/>
              <a:t>, type “top”, and click </a:t>
            </a:r>
            <a:r>
              <a:rPr lang="en-GB" dirty="0">
                <a:highlight>
                  <a:srgbClr val="00FF00"/>
                </a:highlight>
              </a:rPr>
              <a:t>OK</a:t>
            </a:r>
            <a:r>
              <a:rPr lang="en-GB" dirty="0"/>
              <a:t>, then </a:t>
            </a:r>
            <a:r>
              <a:rPr lang="en-GB" dirty="0">
                <a:highlight>
                  <a:srgbClr val="00FF00"/>
                </a:highlight>
              </a:rPr>
              <a:t>Next</a:t>
            </a:r>
            <a:r>
              <a:rPr lang="en-GB" dirty="0"/>
              <a:t>. </a:t>
            </a:r>
          </a:p>
          <a:p>
            <a:r>
              <a:rPr lang="en-GB" dirty="0"/>
              <a:t>Click </a:t>
            </a:r>
            <a:r>
              <a:rPr lang="en-GB" dirty="0">
                <a:highlight>
                  <a:srgbClr val="00FF00"/>
                </a:highlight>
              </a:rPr>
              <a:t>Add Files</a:t>
            </a:r>
            <a:r>
              <a:rPr lang="en-GB" dirty="0"/>
              <a:t> and select the .</a:t>
            </a:r>
            <a:r>
              <a:rPr lang="en-GB" dirty="0" err="1"/>
              <a:t>xdc</a:t>
            </a:r>
            <a:r>
              <a:rPr lang="en-GB" dirty="0"/>
              <a:t>-file you created earlier and click </a:t>
            </a:r>
            <a:r>
              <a:rPr lang="en-GB" dirty="0">
                <a:highlight>
                  <a:srgbClr val="00FF00"/>
                </a:highlight>
              </a:rPr>
              <a:t>OK</a:t>
            </a:r>
            <a:r>
              <a:rPr lang="en-GB" dirty="0"/>
              <a:t>. Make sure to set a </a:t>
            </a:r>
            <a:r>
              <a:rPr lang="en-GB" dirty="0">
                <a:highlight>
                  <a:srgbClr val="FFFF00"/>
                </a:highlight>
              </a:rPr>
              <a:t>mark</a:t>
            </a:r>
            <a:r>
              <a:rPr lang="en-GB" dirty="0"/>
              <a:t> in the “Copy constraints files into project”, before clicking </a:t>
            </a:r>
            <a:r>
              <a:rPr lang="en-GB" dirty="0">
                <a:highlight>
                  <a:srgbClr val="00FF00"/>
                </a:highlight>
              </a:rPr>
              <a:t>Next</a:t>
            </a:r>
            <a:r>
              <a:rPr lang="en-GB" dirty="0"/>
              <a:t>. </a:t>
            </a:r>
          </a:p>
          <a:p>
            <a:r>
              <a:rPr lang="en-GB" dirty="0"/>
              <a:t>Click </a:t>
            </a:r>
            <a:r>
              <a:rPr lang="en-GB" dirty="0">
                <a:highlight>
                  <a:srgbClr val="00FF00"/>
                </a:highlight>
              </a:rPr>
              <a:t>Next</a:t>
            </a:r>
            <a:r>
              <a:rPr lang="en-GB" dirty="0"/>
              <a:t>, and choose part by typing </a:t>
            </a:r>
            <a:br>
              <a:rPr lang="en-GB" dirty="0"/>
            </a:br>
            <a:r>
              <a:rPr lang="en-GB" dirty="0"/>
              <a:t>“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xc7z010clg400-1</a:t>
            </a:r>
            <a:r>
              <a:rPr lang="en-GB" dirty="0"/>
              <a:t>” into the search </a:t>
            </a:r>
            <a:br>
              <a:rPr lang="en-GB" dirty="0"/>
            </a:br>
            <a:r>
              <a:rPr lang="en-GB" dirty="0"/>
              <a:t>field, click on the single component </a:t>
            </a:r>
            <a:br>
              <a:rPr lang="en-GB" dirty="0"/>
            </a:br>
            <a:r>
              <a:rPr lang="en-GB" dirty="0"/>
              <a:t>found, and click </a:t>
            </a:r>
            <a:r>
              <a:rPr lang="en-GB" dirty="0">
                <a:highlight>
                  <a:srgbClr val="00FF00"/>
                </a:highlight>
              </a:rPr>
              <a:t>Next</a:t>
            </a:r>
            <a:r>
              <a:rPr lang="en-GB" dirty="0"/>
              <a:t>, then </a:t>
            </a:r>
            <a:r>
              <a:rPr lang="en-GB" dirty="0">
                <a:highlight>
                  <a:srgbClr val="00FF00"/>
                </a:highlight>
              </a:rPr>
              <a:t>Finish</a:t>
            </a:r>
            <a:r>
              <a:rPr lang="en-GB" dirty="0"/>
              <a:t>. </a:t>
            </a:r>
          </a:p>
          <a:p>
            <a:r>
              <a:rPr lang="en-GB" dirty="0"/>
              <a:t>Wait for the process to complete. </a:t>
            </a:r>
          </a:p>
          <a:p>
            <a:r>
              <a:rPr lang="en-GB" dirty="0"/>
              <a:t>Under “I/O Port Definitions”, add </a:t>
            </a:r>
            <a:br>
              <a:rPr lang="en-GB" dirty="0"/>
            </a:br>
            <a:r>
              <a:rPr lang="en-GB" dirty="0"/>
              <a:t>port names as shown, and click </a:t>
            </a:r>
            <a:r>
              <a:rPr lang="en-GB" dirty="0">
                <a:highlight>
                  <a:srgbClr val="00FF00"/>
                </a:highlight>
              </a:rPr>
              <a:t>OK</a:t>
            </a:r>
            <a:r>
              <a:rPr lang="en-GB" dirty="0"/>
              <a:t>: 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8A87076-583D-414E-8247-BDA38505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8/10/2018</a:t>
            </a:fld>
            <a:endParaRPr lang="en-GB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3A1A4-A144-43C7-91A3-951BC2A4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Very Basic Introduction to VHDL – Software installation</a:t>
            </a:r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E529E05-4351-4182-A73E-3F90D933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5</a:t>
            </a:fld>
            <a:endParaRPr lang="en-GB" noProof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0BBEB278-4740-4558-9C2D-7BF397A53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6" t="56022" r="5958" b="11956"/>
          <a:stretch/>
        </p:blipFill>
        <p:spPr>
          <a:xfrm>
            <a:off x="3738530" y="3096845"/>
            <a:ext cx="5146432" cy="134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2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820763C-CBF0-4294-96BE-162878F9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programmability of </a:t>
            </a:r>
            <a:r>
              <a:rPr lang="en-GB" dirty="0" err="1"/>
              <a:t>Vivado</a:t>
            </a:r>
            <a:r>
              <a:rPr lang="en-GB" dirty="0"/>
              <a:t> and Zynq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962E2A-1230-4FC5-8F3D-47301382F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the Project Manager window, click on the small arrow outside </a:t>
            </a:r>
            <a:br>
              <a:rPr lang="en-GB" dirty="0"/>
            </a:br>
            <a:r>
              <a:rPr lang="en-GB" dirty="0"/>
              <a:t>Constraints to show the .</a:t>
            </a:r>
            <a:r>
              <a:rPr lang="en-GB" dirty="0" err="1"/>
              <a:t>xdc</a:t>
            </a:r>
            <a:r>
              <a:rPr lang="en-GB" dirty="0"/>
              <a:t>-file, and double click to open. </a:t>
            </a:r>
          </a:p>
          <a:p>
            <a:r>
              <a:rPr lang="en-GB" dirty="0"/>
              <a:t>Remove the #-character on line 13, 14 and 27. Save the file </a:t>
            </a:r>
            <a:r>
              <a:rPr lang="en-GB" sz="1200" dirty="0"/>
              <a:t>(CTRL-S)</a:t>
            </a:r>
            <a:r>
              <a:rPr lang="en-GB" dirty="0"/>
              <a:t>. </a:t>
            </a:r>
          </a:p>
          <a:p>
            <a:r>
              <a:rPr lang="en-GB" dirty="0"/>
              <a:t>Double-click “top(</a:t>
            </a:r>
            <a:r>
              <a:rPr lang="en-GB" dirty="0" err="1"/>
              <a:t>Behavioral</a:t>
            </a:r>
            <a:r>
              <a:rPr lang="en-GB" dirty="0"/>
              <a:t>) (</a:t>
            </a:r>
            <a:r>
              <a:rPr lang="en-GB" dirty="0" err="1"/>
              <a:t>top.vhd</a:t>
            </a:r>
            <a:r>
              <a:rPr lang="en-GB" dirty="0"/>
              <a:t>)” in the sources frame to open the top file. </a:t>
            </a:r>
          </a:p>
          <a:p>
            <a:r>
              <a:rPr lang="en-GB" dirty="0"/>
              <a:t>On the line after the “begin” key word, type in “</a:t>
            </a:r>
            <a:r>
              <a:rPr lang="en-US" dirty="0"/>
              <a:t>led(0) &lt;= </a:t>
            </a:r>
            <a:r>
              <a:rPr lang="en-US" dirty="0" err="1"/>
              <a:t>sw</a:t>
            </a:r>
            <a:r>
              <a:rPr lang="en-US" dirty="0"/>
              <a:t>(0) and </a:t>
            </a:r>
            <a:r>
              <a:rPr lang="en-US" dirty="0" err="1"/>
              <a:t>sw</a:t>
            </a:r>
            <a:r>
              <a:rPr lang="en-US" dirty="0"/>
              <a:t>(1);”, and save the file. </a:t>
            </a:r>
          </a:p>
          <a:p>
            <a:r>
              <a:rPr lang="en-GB" dirty="0"/>
              <a:t>Double-click on “Run Implementation”, click OK in the first and second box, and </a:t>
            </a:r>
            <a:r>
              <a:rPr lang="en-GB" sz="1400" dirty="0">
                <a:solidFill>
                  <a:schemeClr val="tx2"/>
                </a:solidFill>
              </a:rPr>
              <a:t>(after a few minutes…)</a:t>
            </a:r>
            <a:r>
              <a:rPr lang="en-GB" dirty="0"/>
              <a:t> click in “Generate Bitstream” in the third box, then OK twice </a:t>
            </a:r>
            <a:r>
              <a:rPr lang="en-GB" sz="1400" dirty="0">
                <a:solidFill>
                  <a:schemeClr val="tx2"/>
                </a:solidFill>
              </a:rPr>
              <a:t>(and wait a few minutes…)</a:t>
            </a:r>
            <a:r>
              <a:rPr lang="en-GB" dirty="0"/>
              <a:t>. </a:t>
            </a:r>
          </a:p>
          <a:p>
            <a:r>
              <a:rPr lang="en-GB" dirty="0"/>
              <a:t>Do not select anything in the next dialog box, yet. 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3A0E4C0-7AD8-4303-B294-C07E8558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8/10/2018</a:t>
            </a:fld>
            <a:endParaRPr lang="en-GB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7092CC5-1680-4605-B034-956F2E66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&lt;Title of presentation&gt;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1949989-9D16-4E98-A574-6134A6CE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6</a:t>
            </a:fld>
            <a:endParaRPr lang="en-GB" noProof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199F3E36-BA4F-46AC-8BED-904CC33A6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83" t="27079" r="63737" b="62644"/>
          <a:stretch/>
        </p:blipFill>
        <p:spPr>
          <a:xfrm>
            <a:off x="6492471" y="1613151"/>
            <a:ext cx="1749635" cy="7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8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1F9AAAA-D045-49CE-B0BF-0BE7F446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programmability of </a:t>
            </a:r>
            <a:r>
              <a:rPr lang="en-GB" dirty="0" err="1"/>
              <a:t>Vivado</a:t>
            </a:r>
            <a:r>
              <a:rPr lang="en-GB" dirty="0"/>
              <a:t> and Zynq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A1507A2-E211-4119-AAE1-0A70F84C5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Connect the USB cable to the </a:t>
            </a:r>
            <a:r>
              <a:rPr lang="en-GB" dirty="0" err="1"/>
              <a:t>Zybo</a:t>
            </a:r>
            <a:r>
              <a:rPr lang="en-GB" dirty="0"/>
              <a:t> board (PROG/UART) and to your computer, and switch the board on. Wait for the driver installation to finish. </a:t>
            </a:r>
          </a:p>
          <a:p>
            <a:r>
              <a:rPr lang="en-GB" dirty="0"/>
              <a:t>Select “Open Hardware Manager” and click OK. Wait for the process to finish, then click on “Open target” and “Auto connect”. Wait for the process to finish. </a:t>
            </a:r>
          </a:p>
          <a:p>
            <a:r>
              <a:rPr lang="en-GB" dirty="0"/>
              <a:t>Click on “Program device” and click on “Program”. Wait for the process to finish, and when the “DONE”-led on the </a:t>
            </a:r>
            <a:r>
              <a:rPr lang="en-GB" dirty="0" err="1"/>
              <a:t>Zybo</a:t>
            </a:r>
            <a:r>
              <a:rPr lang="en-GB" dirty="0"/>
              <a:t> board lights up, everything is OK. </a:t>
            </a:r>
          </a:p>
          <a:p>
            <a:r>
              <a:rPr lang="en-GB" dirty="0"/>
              <a:t>Test the functionality by switching switches SW0 and SW1 to see when LED0 lights up. 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8047F2A-AB8B-4D8F-AD04-C64F7787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8/10/2018</a:t>
            </a:fld>
            <a:endParaRPr lang="en-GB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8117467-8A33-4F28-8975-B2258C13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&lt;Title of presentation&gt;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48F2C15-3D38-49B2-9203-EB8A001A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94533288"/>
      </p:ext>
    </p:extLst>
  </p:cSld>
  <p:clrMapOvr>
    <a:masterClrMapping/>
  </p:clrMapOvr>
</p:sld>
</file>

<file path=ppt/theme/theme1.xml><?xml version="1.0" encoding="utf-8"?>
<a:theme xmlns:a="http://schemas.openxmlformats.org/drawingml/2006/main" name="HSN Bokmål">
  <a:themeElements>
    <a:clrScheme name="Custom 39">
      <a:dk1>
        <a:srgbClr val="252525"/>
      </a:dk1>
      <a:lt1>
        <a:sysClr val="window" lastClr="FFFFFF"/>
      </a:lt1>
      <a:dk2>
        <a:srgbClr val="7E9492"/>
      </a:dk2>
      <a:lt2>
        <a:srgbClr val="D6E0E3"/>
      </a:lt2>
      <a:accent1>
        <a:srgbClr val="4B4CAD"/>
      </a:accent1>
      <a:accent2>
        <a:srgbClr val="3BAFA2"/>
      </a:accent2>
      <a:accent3>
        <a:srgbClr val="00978A"/>
      </a:accent3>
      <a:accent4>
        <a:srgbClr val="FFD240"/>
      </a:accent4>
      <a:accent5>
        <a:srgbClr val="D64349"/>
      </a:accent5>
      <a:accent6>
        <a:srgbClr val="27B2D0"/>
      </a:accent6>
      <a:hlink>
        <a:srgbClr val="005B9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 USN engelsk" id="{961D4211-2746-EB49-B6B0-A4E658DB6678}" vid="{A7B6E58C-CB22-DA48-B904-A62938C4F3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638</Words>
  <Application>Microsoft Office PowerPoint</Application>
  <PresentationFormat>Skjermfremvisning (16:9)</PresentationFormat>
  <Paragraphs>61</Paragraphs>
  <Slides>7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HSN Bokmål</vt:lpstr>
      <vt:lpstr>A Very Basic Introduction to VHDL – Software installation</vt:lpstr>
      <vt:lpstr>Xilinx Vivado Installation in Windows 10 x64</vt:lpstr>
      <vt:lpstr>Xilinx Vivado Installation in Windows 10 x64</vt:lpstr>
      <vt:lpstr>Digilent Inc. Zybo Zynq board</vt:lpstr>
      <vt:lpstr>Testing programmability of Vivado and Zynq</vt:lpstr>
      <vt:lpstr>Testing programmability of Vivado and Zynq</vt:lpstr>
      <vt:lpstr>Testing programmability of Vivado and Zynq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Solveig Stormo Johansen</dc:creator>
  <cp:lastModifiedBy>Dag Andreas Hals Samuelsen</cp:lastModifiedBy>
  <cp:revision>12</cp:revision>
  <cp:lastPrinted>2015-12-11T15:19:02Z</cp:lastPrinted>
  <dcterms:created xsi:type="dcterms:W3CDTF">2018-06-12T10:48:20Z</dcterms:created>
  <dcterms:modified xsi:type="dcterms:W3CDTF">2018-08-10T13:11:14Z</dcterms:modified>
</cp:coreProperties>
</file>