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8" autoAdjust="0"/>
    <p:restoredTop sz="94660"/>
  </p:normalViewPr>
  <p:slideViewPr>
    <p:cSldViewPr snapToGrid="0" snapToObjects="1">
      <p:cViewPr varScale="1">
        <p:scale>
          <a:sx n="147" d="100"/>
          <a:sy n="147" d="100"/>
        </p:scale>
        <p:origin x="132" y="58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C0AB1-7777-EA48-9872-393DAA530DA8}" type="datetimeFigureOut">
              <a:rPr lang="en-US" smtClean="0"/>
              <a:t>8/7/2018</a:t>
            </a:fld>
            <a:endParaRPr lang="nb-NO"/>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933263-C1CE-E34A-AD46-7ADCC4573628}" type="slidenum">
              <a:rPr lang="nb-NO" smtClean="0"/>
              <a:t>‹#›</a:t>
            </a:fld>
            <a:endParaRPr lang="nb-NO"/>
          </a:p>
        </p:txBody>
      </p:sp>
    </p:spTree>
    <p:extLst>
      <p:ext uri="{BB962C8B-B14F-4D97-AF65-F5344CB8AC3E}">
        <p14:creationId xmlns:p14="http://schemas.microsoft.com/office/powerpoint/2010/main" val="1212109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59900-1D02-0848-AA82-6ED8C4CCA000}" type="datetimeFigureOut">
              <a:rPr lang="en-US" smtClean="0"/>
              <a:t>8/7/2018</a:t>
            </a:fld>
            <a:endParaRPr lang="nb-NO"/>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E6AF7-0F88-4448-99BD-1AC252BB1A7B}" type="slidenum">
              <a:rPr lang="nb-NO" smtClean="0"/>
              <a:t>‹#›</a:t>
            </a:fld>
            <a:endParaRPr lang="nb-NO"/>
          </a:p>
        </p:txBody>
      </p:sp>
    </p:spTree>
    <p:extLst>
      <p:ext uri="{BB962C8B-B14F-4D97-AF65-F5344CB8AC3E}">
        <p14:creationId xmlns:p14="http://schemas.microsoft.com/office/powerpoint/2010/main" val="32985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fld id="{BE5E6AF7-0F88-4448-99BD-1AC252BB1A7B}" type="slidenum">
              <a:rPr lang="nb-NO" smtClean="0"/>
              <a:t>1</a:t>
            </a:fld>
            <a:endParaRPr lang="nb-NO"/>
          </a:p>
        </p:txBody>
      </p:sp>
    </p:spTree>
    <p:extLst>
      <p:ext uri="{BB962C8B-B14F-4D97-AF65-F5344CB8AC3E}">
        <p14:creationId xmlns:p14="http://schemas.microsoft.com/office/powerpoint/2010/main" val="3799542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2042319"/>
            <a:ext cx="4316012" cy="1551781"/>
          </a:xfrm>
        </p:spPr>
        <p:txBody>
          <a:bodyPr anchor="b"/>
          <a:lstStyle/>
          <a:p>
            <a:r>
              <a:rPr lang="nb-NO" noProof="0"/>
              <a:t>Klikk for å redigere tittelstil</a:t>
            </a:r>
            <a:endParaRPr lang="en-GB" noProof="0"/>
          </a:p>
        </p:txBody>
      </p:sp>
      <p:sp>
        <p:nvSpPr>
          <p:cNvPr id="3" name="Subtitle 2"/>
          <p:cNvSpPr>
            <a:spLocks noGrp="1"/>
          </p:cNvSpPr>
          <p:nvPr>
            <p:ph type="subTitle" idx="1"/>
          </p:nvPr>
        </p:nvSpPr>
        <p:spPr>
          <a:xfrm>
            <a:off x="497288" y="3924300"/>
            <a:ext cx="4316012" cy="533400"/>
          </a:xfrm>
        </p:spPr>
        <p:txBody>
          <a:bodyPr lIns="0" rIns="0">
            <a:normAutofit/>
          </a:bodyPr>
          <a:lstStyle>
            <a:lvl1pPr marL="0" indent="0" algn="l">
              <a:buNone/>
              <a:defRPr sz="1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a:t>Klikk for å redigere undertittelstil i malen</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59C9DAF2-E044-8B4E-A86C-B69EB5271587}" type="datetime1">
              <a:rPr lang="en-US" smtClean="0"/>
              <a:t>8/7/2018</a:t>
            </a:fld>
            <a:endParaRPr lang="nb-NO"/>
          </a:p>
        </p:txBody>
      </p:sp>
      <p:sp>
        <p:nvSpPr>
          <p:cNvPr id="5" name="Footer Placeholder 4"/>
          <p:cNvSpPr>
            <a:spLocks noGrp="1"/>
          </p:cNvSpPr>
          <p:nvPr>
            <p:ph type="ftr" sz="quarter" idx="11"/>
          </p:nvPr>
        </p:nvSpPr>
        <p:spPr/>
        <p:txBody>
          <a:bodyPr/>
          <a:lstStyle>
            <a:lvl1pPr>
              <a:defRPr>
                <a:solidFill>
                  <a:schemeClr val="tx1"/>
                </a:solidFill>
              </a:defRPr>
            </a:lvl1pPr>
          </a:lstStyle>
          <a:p>
            <a:r>
              <a:rPr lang="nb-NO"/>
              <a:t>&lt;Title of presentation&gt;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nb-NO"/>
              <a:t>Klikk på ikonet for å legge til et bilde</a:t>
            </a:r>
          </a:p>
        </p:txBody>
      </p:sp>
      <p:cxnSp>
        <p:nvCxnSpPr>
          <p:cNvPr id="13" name="Straight Connector 12"/>
          <p:cNvCxnSpPr/>
          <p:nvPr userDrawn="1"/>
        </p:nvCxnSpPr>
        <p:spPr>
          <a:xfrm>
            <a:off x="494536" y="37735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pic>
        <p:nvPicPr>
          <p:cNvPr id="14" name="Picture 8"/>
          <p:cNvPicPr>
            <a:picLocks noChangeAspect="1"/>
          </p:cNvPicPr>
          <p:nvPr userDrawn="1"/>
        </p:nvPicPr>
        <p:blipFill>
          <a:blip r:embed="rId2"/>
          <a:stretch>
            <a:fillRect/>
          </a:stretch>
        </p:blipFill>
        <p:spPr>
          <a:xfrm>
            <a:off x="198509" y="245900"/>
            <a:ext cx="3170582" cy="1009409"/>
          </a:xfrm>
          <a:prstGeom prst="rect">
            <a:avLst/>
          </a:prstGeom>
        </p:spPr>
      </p:pic>
    </p:spTree>
    <p:extLst>
      <p:ext uri="{BB962C8B-B14F-4D97-AF65-F5344CB8AC3E}">
        <p14:creationId xmlns:p14="http://schemas.microsoft.com/office/powerpoint/2010/main" val="50272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nb-NO" noProof="0"/>
              <a:t>Klikk for å redigere tittelstil</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nb-NO" noProof="0"/>
              <a:t>Rediger tekststiler i malen</a:t>
            </a:r>
          </a:p>
        </p:txBody>
      </p:sp>
      <p:sp>
        <p:nvSpPr>
          <p:cNvPr id="4" name="Date Placeholder 3"/>
          <p:cNvSpPr>
            <a:spLocks noGrp="1"/>
          </p:cNvSpPr>
          <p:nvPr>
            <p:ph type="dt" sz="half" idx="10"/>
          </p:nvPr>
        </p:nvSpPr>
        <p:spPr/>
        <p:txBody>
          <a:bodyPr/>
          <a:lstStyle/>
          <a:p>
            <a:fld id="{96249E23-93F5-F746-89BC-5BD2B0929EBC}" type="datetime1">
              <a:rPr lang="en-US" noProof="0" smtClean="0"/>
              <a:t>8/7/2018</a:t>
            </a:fld>
            <a:endParaRPr lang="en-GB" noProof="0"/>
          </a:p>
        </p:txBody>
      </p:sp>
      <p:sp>
        <p:nvSpPr>
          <p:cNvPr id="5" name="Footer Placeholder 4"/>
          <p:cNvSpPr>
            <a:spLocks noGrp="1"/>
          </p:cNvSpPr>
          <p:nvPr>
            <p:ph type="ftr" sz="quarter" idx="11"/>
          </p:nvPr>
        </p:nvSpPr>
        <p:spPr/>
        <p:txBody>
          <a:bodyPr/>
          <a:lstStyle/>
          <a:p>
            <a:r>
              <a:rPr lang="en-GB" noProof="0"/>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nb-NO" noProof="0"/>
              <a:t>Klikk på ikonet for å legge til et bilde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05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nb-NO" noProof="0"/>
              <a:t>Klikk for å redigere tittelstil</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nb-NO" noProof="0"/>
              <a:t>Rediger tekststiler i malen</a:t>
            </a:r>
          </a:p>
        </p:txBody>
      </p:sp>
      <p:sp>
        <p:nvSpPr>
          <p:cNvPr id="4" name="Date Placeholder 3"/>
          <p:cNvSpPr>
            <a:spLocks noGrp="1"/>
          </p:cNvSpPr>
          <p:nvPr>
            <p:ph type="dt" sz="half" idx="10"/>
          </p:nvPr>
        </p:nvSpPr>
        <p:spPr/>
        <p:txBody>
          <a:bodyPr/>
          <a:lstStyle/>
          <a:p>
            <a:fld id="{DA3BA5FE-711F-EA47-96EF-625BC7044AC5}" type="datetime1">
              <a:rPr lang="en-US" noProof="0" smtClean="0"/>
              <a:t>8/7/2018</a:t>
            </a:fld>
            <a:endParaRPr lang="en-GB" noProof="0"/>
          </a:p>
        </p:txBody>
      </p:sp>
      <p:sp>
        <p:nvSpPr>
          <p:cNvPr id="5" name="Footer Placeholder 4"/>
          <p:cNvSpPr>
            <a:spLocks noGrp="1"/>
          </p:cNvSpPr>
          <p:nvPr>
            <p:ph type="ftr" sz="quarter" idx="11"/>
          </p:nvPr>
        </p:nvSpPr>
        <p:spPr/>
        <p:txBody>
          <a:bodyPr/>
          <a:lstStyle/>
          <a:p>
            <a:r>
              <a:rPr lang="en-GB" noProof="0"/>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nb-NO" noProof="0"/>
              <a:t>Klikk på ikonet for å legge til et bilde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242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nb-NO" noProof="0"/>
              <a:t>Klikk for å redigere tittelstil</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nb-NO" noProof="0"/>
              <a:t>Rediger tekststiler i malen</a:t>
            </a:r>
          </a:p>
        </p:txBody>
      </p:sp>
      <p:sp>
        <p:nvSpPr>
          <p:cNvPr id="4" name="Date Placeholder 3"/>
          <p:cNvSpPr>
            <a:spLocks noGrp="1"/>
          </p:cNvSpPr>
          <p:nvPr>
            <p:ph type="dt" sz="half" idx="10"/>
          </p:nvPr>
        </p:nvSpPr>
        <p:spPr/>
        <p:txBody>
          <a:bodyPr/>
          <a:lstStyle/>
          <a:p>
            <a:fld id="{9ECF2F44-5AFD-D34E-8B92-58F8898F0824}" type="datetime1">
              <a:rPr lang="en-US" noProof="0" smtClean="0"/>
              <a:t>8/7/2018</a:t>
            </a:fld>
            <a:endParaRPr lang="en-GB" noProof="0"/>
          </a:p>
        </p:txBody>
      </p:sp>
      <p:sp>
        <p:nvSpPr>
          <p:cNvPr id="5" name="Footer Placeholder 4"/>
          <p:cNvSpPr>
            <a:spLocks noGrp="1"/>
          </p:cNvSpPr>
          <p:nvPr>
            <p:ph type="ftr" sz="quarter" idx="11"/>
          </p:nvPr>
        </p:nvSpPr>
        <p:spPr/>
        <p:txBody>
          <a:bodyPr/>
          <a:lstStyle/>
          <a:p>
            <a:r>
              <a:rPr lang="en-GB" noProof="0"/>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59912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Graph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nb-NO" noProof="0"/>
              <a:t>Klikk for å redigere tittelstil</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nb-NO" noProof="0"/>
              <a:t>Rediger tekststiler i malen</a:t>
            </a:r>
          </a:p>
        </p:txBody>
      </p:sp>
      <p:sp>
        <p:nvSpPr>
          <p:cNvPr id="4" name="Date Placeholder 3"/>
          <p:cNvSpPr>
            <a:spLocks noGrp="1"/>
          </p:cNvSpPr>
          <p:nvPr>
            <p:ph type="dt" sz="half" idx="10"/>
          </p:nvPr>
        </p:nvSpPr>
        <p:spPr/>
        <p:txBody>
          <a:bodyPr/>
          <a:lstStyle/>
          <a:p>
            <a:fld id="{06670D61-A13E-3E45-A265-D55FAFCB0DF0}" type="datetime1">
              <a:rPr lang="en-US" noProof="0" smtClean="0"/>
              <a:t>8/7/2018</a:t>
            </a:fld>
            <a:endParaRPr lang="en-GB" noProof="0"/>
          </a:p>
        </p:txBody>
      </p:sp>
      <p:sp>
        <p:nvSpPr>
          <p:cNvPr id="5" name="Footer Placeholder 4"/>
          <p:cNvSpPr>
            <a:spLocks noGrp="1"/>
          </p:cNvSpPr>
          <p:nvPr>
            <p:ph type="ftr" sz="quarter" idx="11"/>
          </p:nvPr>
        </p:nvSpPr>
        <p:spPr/>
        <p:txBody>
          <a:bodyPr/>
          <a:lstStyle/>
          <a:p>
            <a:r>
              <a:rPr lang="en-GB" noProof="0"/>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229632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4" name="Date Placeholder 3"/>
          <p:cNvSpPr>
            <a:spLocks noGrp="1"/>
          </p:cNvSpPr>
          <p:nvPr>
            <p:ph type="dt" sz="half" idx="10"/>
          </p:nvPr>
        </p:nvSpPr>
        <p:spPr/>
        <p:txBody>
          <a:bodyPr/>
          <a:lstStyle/>
          <a:p>
            <a:fld id="{ABF3E48C-408F-AD4C-82E0-480B961C7F1F}" type="datetime1">
              <a:rPr lang="en-US" smtClean="0"/>
              <a:t>8/7/2018</a:t>
            </a:fld>
            <a:endParaRPr lang="nb-NO" dirty="0"/>
          </a:p>
        </p:txBody>
      </p:sp>
      <p:sp>
        <p:nvSpPr>
          <p:cNvPr id="5" name="Footer Placeholder 4"/>
          <p:cNvSpPr>
            <a:spLocks noGrp="1"/>
          </p:cNvSpPr>
          <p:nvPr>
            <p:ph type="ftr" sz="quarter" idx="11"/>
          </p:nvPr>
        </p:nvSpPr>
        <p:spPr/>
        <p:txBody>
          <a:bodyPr/>
          <a:lstStyle/>
          <a:p>
            <a:r>
              <a:rPr lang="nb-NO"/>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 name="Picture Placeholder 8"/>
          <p:cNvSpPr>
            <a:spLocks noGrp="1"/>
          </p:cNvSpPr>
          <p:nvPr>
            <p:ph type="pic" sz="quarter" idx="13"/>
          </p:nvPr>
        </p:nvSpPr>
        <p:spPr>
          <a:xfrm>
            <a:off x="152400" y="219075"/>
            <a:ext cx="8832850" cy="4476610"/>
          </a:xfrm>
          <a:solidFill>
            <a:srgbClr val="BCCCD1"/>
          </a:solidFill>
        </p:spPr>
        <p:txBody>
          <a:bodyPr/>
          <a:lstStyle/>
          <a:p>
            <a:r>
              <a:rPr lang="nb-NO"/>
              <a:t>Klikk på ikonet for å legge til et bilde</a:t>
            </a:r>
          </a:p>
        </p:txBody>
      </p:sp>
    </p:spTree>
    <p:extLst>
      <p:ext uri="{BB962C8B-B14F-4D97-AF65-F5344CB8AC3E}">
        <p14:creationId xmlns:p14="http://schemas.microsoft.com/office/powerpoint/2010/main" val="1631015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or Quot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3" name="Content Placeholder 2"/>
          <p:cNvSpPr>
            <a:spLocks noGrp="1"/>
          </p:cNvSpPr>
          <p:nvPr>
            <p:ph idx="1" hasCustomPrompt="1"/>
          </p:nvPr>
        </p:nvSpPr>
        <p:spPr>
          <a:xfrm>
            <a:off x="154070" y="219282"/>
            <a:ext cx="8831090" cy="4476403"/>
          </a:xfrm>
        </p:spPr>
        <p:txBody>
          <a:bodyPr anchor="ctr">
            <a:normAutofit/>
          </a:bodyPr>
          <a:lstStyle>
            <a:lvl1pPr marL="0" indent="0" algn="ctr">
              <a:buNone/>
              <a:defRPr sz="3200" b="1">
                <a:latin typeface="Times New Roman"/>
                <a:cs typeface="Times New Roman"/>
              </a:defRPr>
            </a:lvl1pPr>
          </a:lstStyle>
          <a:p>
            <a:pPr lvl="0"/>
            <a:r>
              <a:rPr lang="en-GB" noProof="0"/>
              <a:t>«Quote»</a:t>
            </a:r>
          </a:p>
        </p:txBody>
      </p:sp>
      <p:sp>
        <p:nvSpPr>
          <p:cNvPr id="4" name="Date Placeholder 3"/>
          <p:cNvSpPr>
            <a:spLocks noGrp="1"/>
          </p:cNvSpPr>
          <p:nvPr>
            <p:ph type="dt" sz="half" idx="10"/>
          </p:nvPr>
        </p:nvSpPr>
        <p:spPr/>
        <p:txBody>
          <a:bodyPr/>
          <a:lstStyle/>
          <a:p>
            <a:fld id="{4FCA35D3-88DA-CE4D-A326-62A44BD8AA95}" type="datetime1">
              <a:rPr lang="en-US" noProof="0" smtClean="0"/>
              <a:t>8/7/2018</a:t>
            </a:fld>
            <a:endParaRPr lang="en-GB" noProof="0"/>
          </a:p>
        </p:txBody>
      </p:sp>
      <p:sp>
        <p:nvSpPr>
          <p:cNvPr id="5" name="Footer Placeholder 4"/>
          <p:cNvSpPr>
            <a:spLocks noGrp="1"/>
          </p:cNvSpPr>
          <p:nvPr>
            <p:ph type="ftr" sz="quarter" idx="11"/>
          </p:nvPr>
        </p:nvSpPr>
        <p:spPr/>
        <p:txBody>
          <a:bodyPr/>
          <a:lstStyle/>
          <a:p>
            <a:r>
              <a:rPr lang="en-GB" noProof="0"/>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756504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72079-DB16-154D-A39F-4884D6CC0170}" type="datetime1">
              <a:rPr lang="en-US" noProof="0" smtClean="0"/>
              <a:t>8/7/2018</a:t>
            </a:fld>
            <a:endParaRPr lang="en-GB" noProof="0"/>
          </a:p>
        </p:txBody>
      </p:sp>
      <p:sp>
        <p:nvSpPr>
          <p:cNvPr id="5" name="Footer Placeholder 4"/>
          <p:cNvSpPr>
            <a:spLocks noGrp="1"/>
          </p:cNvSpPr>
          <p:nvPr>
            <p:ph type="ftr" sz="quarter" idx="11"/>
          </p:nvPr>
        </p:nvSpPr>
        <p:spPr/>
        <p:txBody>
          <a:bodyPr/>
          <a:lstStyle/>
          <a:p>
            <a:r>
              <a:rPr lang="en-GB" noProof="0"/>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288000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1" name="Rectangle 10"/>
          <p:cNvSpPr/>
          <p:nvPr userDrawn="1"/>
        </p:nvSpPr>
        <p:spPr>
          <a:xfrm>
            <a:off x="6105160" y="165723"/>
            <a:ext cx="2880000" cy="535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2" name="Rectangle 11"/>
          <p:cNvSpPr/>
          <p:nvPr userDrawn="1"/>
        </p:nvSpPr>
        <p:spPr>
          <a:xfrm>
            <a:off x="3129615" y="165723"/>
            <a:ext cx="288000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Picture Placeholder 8"/>
          <p:cNvSpPr>
            <a:spLocks noGrp="1"/>
          </p:cNvSpPr>
          <p:nvPr>
            <p:ph type="pic" sz="quarter" idx="13"/>
          </p:nvPr>
        </p:nvSpPr>
        <p:spPr>
          <a:xfrm>
            <a:off x="152400" y="219075"/>
            <a:ext cx="2881670" cy="1495734"/>
          </a:xfrm>
          <a:solidFill>
            <a:srgbClr val="BCCCD1"/>
          </a:solidFill>
        </p:spPr>
        <p:txBody>
          <a:bodyPr/>
          <a:lstStyle/>
          <a:p>
            <a:r>
              <a:rPr lang="nb-NO" noProof="0"/>
              <a:t>Klikk på ikonet for å legge til et bilde</a:t>
            </a:r>
            <a:endParaRPr lang="en-GB" noProof="0"/>
          </a:p>
        </p:txBody>
      </p:sp>
      <p:sp>
        <p:nvSpPr>
          <p:cNvPr id="14" name="Picture Placeholder 8"/>
          <p:cNvSpPr>
            <a:spLocks noGrp="1"/>
          </p:cNvSpPr>
          <p:nvPr>
            <p:ph type="pic" sz="quarter" idx="14"/>
          </p:nvPr>
        </p:nvSpPr>
        <p:spPr>
          <a:xfrm>
            <a:off x="3127945" y="219075"/>
            <a:ext cx="2881670" cy="1495734"/>
          </a:xfrm>
          <a:solidFill>
            <a:srgbClr val="BCCCD1"/>
          </a:solidFill>
        </p:spPr>
        <p:txBody>
          <a:bodyPr/>
          <a:lstStyle/>
          <a:p>
            <a:r>
              <a:rPr lang="nb-NO" noProof="0"/>
              <a:t>Klikk på ikonet for å legge til et bilde</a:t>
            </a:r>
            <a:endParaRPr lang="en-GB" noProof="0"/>
          </a:p>
        </p:txBody>
      </p:sp>
      <p:sp>
        <p:nvSpPr>
          <p:cNvPr id="15" name="Picture Placeholder 8"/>
          <p:cNvSpPr>
            <a:spLocks noGrp="1"/>
          </p:cNvSpPr>
          <p:nvPr>
            <p:ph type="pic" sz="quarter" idx="15"/>
          </p:nvPr>
        </p:nvSpPr>
        <p:spPr>
          <a:xfrm>
            <a:off x="6103490" y="219075"/>
            <a:ext cx="2881670" cy="1495734"/>
          </a:xfrm>
          <a:solidFill>
            <a:srgbClr val="BCCCD1"/>
          </a:solidFill>
        </p:spPr>
        <p:txBody>
          <a:bodyPr/>
          <a:lstStyle/>
          <a:p>
            <a:r>
              <a:rPr lang="nb-NO" noProof="0"/>
              <a:t>Klikk på ikonet for å legge til et bilde</a:t>
            </a:r>
            <a:endParaRPr lang="en-GB" noProof="0"/>
          </a:p>
        </p:txBody>
      </p:sp>
      <p:sp>
        <p:nvSpPr>
          <p:cNvPr id="16" name="Content Placeholder 2"/>
          <p:cNvSpPr>
            <a:spLocks noGrp="1"/>
          </p:cNvSpPr>
          <p:nvPr>
            <p:ph idx="1"/>
          </p:nvPr>
        </p:nvSpPr>
        <p:spPr>
          <a:xfrm>
            <a:off x="154071" y="1803709"/>
            <a:ext cx="2880000" cy="2850156"/>
          </a:xfrm>
        </p:spPr>
        <p:txBody>
          <a:bodyPr/>
          <a:lstStyle/>
          <a:p>
            <a:pPr lvl="0"/>
            <a:r>
              <a:rPr lang="nb-NO" noProof="0"/>
              <a:t>Rediger tekststiler i malen</a:t>
            </a:r>
          </a:p>
        </p:txBody>
      </p:sp>
      <p:sp>
        <p:nvSpPr>
          <p:cNvPr id="17" name="Content Placeholder 2"/>
          <p:cNvSpPr>
            <a:spLocks noGrp="1"/>
          </p:cNvSpPr>
          <p:nvPr>
            <p:ph idx="16"/>
          </p:nvPr>
        </p:nvSpPr>
        <p:spPr>
          <a:xfrm>
            <a:off x="3129615" y="1803709"/>
            <a:ext cx="2880000" cy="2850156"/>
          </a:xfrm>
        </p:spPr>
        <p:txBody>
          <a:bodyPr/>
          <a:lstStyle/>
          <a:p>
            <a:pPr lvl="0"/>
            <a:r>
              <a:rPr lang="nb-NO" noProof="0"/>
              <a:t>Rediger tekststiler i malen</a:t>
            </a:r>
          </a:p>
        </p:txBody>
      </p:sp>
      <p:sp>
        <p:nvSpPr>
          <p:cNvPr id="18" name="Content Placeholder 2"/>
          <p:cNvSpPr>
            <a:spLocks noGrp="1"/>
          </p:cNvSpPr>
          <p:nvPr>
            <p:ph idx="17"/>
          </p:nvPr>
        </p:nvSpPr>
        <p:spPr>
          <a:xfrm>
            <a:off x="6103490" y="1803709"/>
            <a:ext cx="2880000" cy="2850156"/>
          </a:xfrm>
        </p:spPr>
        <p:txBody>
          <a:bodyPr/>
          <a:lstStyle/>
          <a:p>
            <a:pPr lvl="0"/>
            <a:r>
              <a:rPr lang="nb-NO" noProof="0"/>
              <a:t>Rediger tekststiler i malen</a:t>
            </a:r>
          </a:p>
        </p:txBody>
      </p:sp>
    </p:spTree>
    <p:extLst>
      <p:ext uri="{BB962C8B-B14F-4D97-AF65-F5344CB8AC3E}">
        <p14:creationId xmlns:p14="http://schemas.microsoft.com/office/powerpoint/2010/main" val="20842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 Purp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nb-NO" noProof="0"/>
              <a:t>Klikk for å redigere tittelstil</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a:t>Klikk for å redigere undertittelstil i malen</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704C26B5-7A06-7C45-AE88-68CEB8F24371}" type="datetime1">
              <a:rPr lang="en-US" noProof="0" smtClean="0"/>
              <a:t>8/7/2018</a:t>
            </a:fld>
            <a:endParaRPr lang="en-GB" noProof="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noProof="0"/>
              <a:t>&lt;Title of presentation&gt;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6" name="Picture Placeholder 11"/>
          <p:cNvSpPr>
            <a:spLocks noGrp="1"/>
          </p:cNvSpPr>
          <p:nvPr>
            <p:ph type="pic" sz="quarter" idx="13"/>
          </p:nvPr>
        </p:nvSpPr>
        <p:spPr>
          <a:xfrm>
            <a:off x="5156200" y="219282"/>
            <a:ext cx="3829050" cy="4476403"/>
          </a:xfrm>
          <a:solidFill>
            <a:srgbClr val="7E9492"/>
          </a:solidFill>
        </p:spPr>
        <p:txBody>
          <a:bodyPr/>
          <a:lstStyle/>
          <a:p>
            <a:r>
              <a:rPr lang="nb-NO" noProof="0"/>
              <a:t>Klikk på ikonet for å legge til et bilde</a:t>
            </a:r>
            <a:endParaRPr lang="en-GB" noProof="0"/>
          </a:p>
        </p:txBody>
      </p:sp>
    </p:spTree>
    <p:extLst>
      <p:ext uri="{BB962C8B-B14F-4D97-AF65-F5344CB8AC3E}">
        <p14:creationId xmlns:p14="http://schemas.microsoft.com/office/powerpoint/2010/main" val="269100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 Green">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rgbClr val="007C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nb-NO" noProof="0"/>
              <a:t>Klikk for å redigere tittelstil</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a:t>Klikk for å redigere undertittelstil i malen</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A24CE802-EA64-4A48-B1C7-C0EE853B4C0F}" type="datetime1">
              <a:rPr lang="en-US" noProof="0" smtClean="0"/>
              <a:t>8/7/2018</a:t>
            </a:fld>
            <a:endParaRPr lang="en-GB" noProof="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noProof="0"/>
              <a:t>&lt;Title of presentation&gt;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nb-NO" noProof="0"/>
              <a:t>Klikk på ikonet for å legge til et bilde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1327546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Yellow">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tx1"/>
                </a:solidFill>
              </a:defRPr>
            </a:lvl1pPr>
          </a:lstStyle>
          <a:p>
            <a:r>
              <a:rPr lang="nb-NO" noProof="0"/>
              <a:t>Klikk for å redigere tittelstil</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a:t>Klikk for å redigere undertittelstil i malen</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EEF49D4B-9861-5645-9B1C-3419A18E9F33}" type="datetime1">
              <a:rPr lang="en-US" noProof="0" smtClean="0"/>
              <a:t>8/7/2018</a:t>
            </a:fld>
            <a:endParaRPr lang="en-GB" noProof="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noProof="0"/>
              <a:t>&lt;Title of presentation&gt;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nb-NO" noProof="0"/>
              <a:t>Klikk på ikonet for å legge til et bilde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99431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noProof="0"/>
              <a:t>Klikk for å redigere tittelstil</a:t>
            </a:r>
            <a:endParaRPr lang="en-GB" noProof="0"/>
          </a:p>
        </p:txBody>
      </p:sp>
      <p:sp>
        <p:nvSpPr>
          <p:cNvPr id="3" name="Content Placeholder 2"/>
          <p:cNvSpPr>
            <a:spLocks noGrp="1"/>
          </p:cNvSpPr>
          <p:nvPr>
            <p:ph idx="1"/>
          </p:nvPr>
        </p:nvSpPr>
        <p:spPr/>
        <p:txBody>
          <a:bodyPr/>
          <a:lstStyle/>
          <a:p>
            <a:pPr lvl="0"/>
            <a:r>
              <a:rPr lang="nb-NO" noProof="0"/>
              <a:t>Rediger tekststiler i malen</a:t>
            </a:r>
          </a:p>
        </p:txBody>
      </p:sp>
      <p:sp>
        <p:nvSpPr>
          <p:cNvPr id="4" name="Date Placeholder 3"/>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Footer Placeholder 4"/>
          <p:cNvSpPr>
            <a:spLocks noGrp="1"/>
          </p:cNvSpPr>
          <p:nvPr>
            <p:ph type="ftr" sz="quarter" idx="11"/>
          </p:nvPr>
        </p:nvSpPr>
        <p:spPr/>
        <p:txBody>
          <a:bodyPr/>
          <a:lstStyle/>
          <a:p>
            <a:r>
              <a:rPr lang="en-GB" noProof="0"/>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443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 Blu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nb-NO" noProof="0"/>
              <a:t>Klikk for å redigere tittelstil</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a:t>Klikk for å redigere undertittelstil i malen</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C79A3BB2-4D9C-AD4E-8B4D-A69880551F61}" type="datetime1">
              <a:rPr lang="en-US" noProof="0" smtClean="0"/>
              <a:t>8/7/2018</a:t>
            </a:fld>
            <a:endParaRPr lang="en-GB" noProof="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noProof="0"/>
              <a:t>&lt;Title of presentation&gt;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nb-NO" noProof="0"/>
              <a:t>Klikk på ikonet for å legge til et bilde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121883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 Red">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nb-NO" noProof="0"/>
              <a:t>Klikk for å redigere tittelstil</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a:t>Klikk for å redigere undertittelstil i malen</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92C173FE-FF69-E04E-9988-939EF0616E31}" type="datetime1">
              <a:rPr lang="en-US" noProof="0" smtClean="0"/>
              <a:t>8/7/2018</a:t>
            </a:fld>
            <a:endParaRPr lang="en-GB" noProof="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GB" noProof="0"/>
              <a:t>&lt;Title of presentation&gt;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nb-NO" noProof="0"/>
              <a:t>Klikk på ikonet for å legge til et bilde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33369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noProof="0"/>
              <a:t>Klikk for å redigere tittelstil</a:t>
            </a:r>
            <a:endParaRPr lang="en-GB" noProof="0"/>
          </a:p>
        </p:txBody>
      </p:sp>
      <p:sp>
        <p:nvSpPr>
          <p:cNvPr id="3" name="Content Placeholder 2"/>
          <p:cNvSpPr>
            <a:spLocks noGrp="1"/>
          </p:cNvSpPr>
          <p:nvPr>
            <p:ph idx="1"/>
          </p:nvPr>
        </p:nvSpPr>
        <p:spPr>
          <a:xfrm>
            <a:off x="587253" y="1594843"/>
            <a:ext cx="3944079" cy="2850156"/>
          </a:xfrm>
        </p:spPr>
        <p:txBody>
          <a:bodyPr/>
          <a:lstStyle/>
          <a:p>
            <a:pPr lvl="0"/>
            <a:r>
              <a:rPr lang="nb-NO" noProof="0"/>
              <a:t>Rediger tekststiler i malen</a:t>
            </a:r>
          </a:p>
        </p:txBody>
      </p:sp>
      <p:sp>
        <p:nvSpPr>
          <p:cNvPr id="4" name="Date Placeholder 3"/>
          <p:cNvSpPr>
            <a:spLocks noGrp="1"/>
          </p:cNvSpPr>
          <p:nvPr>
            <p:ph type="dt" sz="half" idx="10"/>
          </p:nvPr>
        </p:nvSpPr>
        <p:spPr/>
        <p:txBody>
          <a:bodyPr/>
          <a:lstStyle/>
          <a:p>
            <a:fld id="{12BA8F0C-83EE-794E-9CC9-3FF7405580DF}" type="datetime1">
              <a:rPr lang="en-US" noProof="0" smtClean="0"/>
              <a:t>8/7/2018</a:t>
            </a:fld>
            <a:endParaRPr lang="en-GB" noProof="0"/>
          </a:p>
        </p:txBody>
      </p:sp>
      <p:sp>
        <p:nvSpPr>
          <p:cNvPr id="5" name="Footer Placeholder 4"/>
          <p:cNvSpPr>
            <a:spLocks noGrp="1"/>
          </p:cNvSpPr>
          <p:nvPr>
            <p:ph type="ftr" sz="quarter" idx="11"/>
          </p:nvPr>
        </p:nvSpPr>
        <p:spPr/>
        <p:txBody>
          <a:bodyPr/>
          <a:lstStyle/>
          <a:p>
            <a:r>
              <a:rPr lang="en-GB" noProof="0"/>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3"/>
          </p:nvPr>
        </p:nvSpPr>
        <p:spPr>
          <a:xfrm>
            <a:off x="4673870" y="1594843"/>
            <a:ext cx="3944079" cy="2850156"/>
          </a:xfrm>
        </p:spPr>
        <p:txBody>
          <a:bodyPr/>
          <a:lstStyle/>
          <a:p>
            <a:pPr lvl="0"/>
            <a:r>
              <a:rPr lang="nb-NO" noProof="0"/>
              <a:t>Rediger tekststiler i malen</a:t>
            </a:r>
          </a:p>
        </p:txBody>
      </p:sp>
    </p:spTree>
    <p:extLst>
      <p:ext uri="{BB962C8B-B14F-4D97-AF65-F5344CB8AC3E}">
        <p14:creationId xmlns:p14="http://schemas.microsoft.com/office/powerpoint/2010/main" val="18540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nb-NO" noProof="0"/>
              <a:t>Klikk for å redigere tittelstil</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nb-NO" noProof="0"/>
              <a:t>Rediger tekststiler i malen</a:t>
            </a:r>
          </a:p>
        </p:txBody>
      </p:sp>
      <p:sp>
        <p:nvSpPr>
          <p:cNvPr id="4" name="Date Placeholder 3"/>
          <p:cNvSpPr>
            <a:spLocks noGrp="1"/>
          </p:cNvSpPr>
          <p:nvPr>
            <p:ph type="dt" sz="half" idx="10"/>
          </p:nvPr>
        </p:nvSpPr>
        <p:spPr/>
        <p:txBody>
          <a:bodyPr/>
          <a:lstStyle/>
          <a:p>
            <a:fld id="{311C7347-21CC-EB4E-B3D7-EE4885E75892}" type="datetime1">
              <a:rPr lang="en-US" noProof="0" smtClean="0"/>
              <a:t>8/7/2018</a:t>
            </a:fld>
            <a:endParaRPr lang="en-GB" noProof="0"/>
          </a:p>
        </p:txBody>
      </p:sp>
      <p:sp>
        <p:nvSpPr>
          <p:cNvPr id="5" name="Footer Placeholder 4"/>
          <p:cNvSpPr>
            <a:spLocks noGrp="1"/>
          </p:cNvSpPr>
          <p:nvPr>
            <p:ph type="ftr" sz="quarter" idx="11"/>
          </p:nvPr>
        </p:nvSpPr>
        <p:spPr/>
        <p:txBody>
          <a:bodyPr/>
          <a:lstStyle/>
          <a:p>
            <a:r>
              <a:rPr lang="en-GB" noProof="0"/>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nb-NO" noProof="0"/>
              <a:t>Klikk på ikonet for å legge til et bilde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Pic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nb-NO" noProof="0"/>
              <a:t>Klikk for å redigere tittelstil</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nb-NO" noProof="0"/>
              <a:t>Rediger tekststiler i malen</a:t>
            </a:r>
          </a:p>
        </p:txBody>
      </p:sp>
      <p:sp>
        <p:nvSpPr>
          <p:cNvPr id="4" name="Date Placeholder 3"/>
          <p:cNvSpPr>
            <a:spLocks noGrp="1"/>
          </p:cNvSpPr>
          <p:nvPr>
            <p:ph type="dt" sz="half" idx="10"/>
          </p:nvPr>
        </p:nvSpPr>
        <p:spPr/>
        <p:txBody>
          <a:bodyPr/>
          <a:lstStyle/>
          <a:p>
            <a:fld id="{A001F25B-9EB4-1E47-85F8-C6280E7A3270}" type="datetime1">
              <a:rPr lang="en-US" noProof="0" smtClean="0"/>
              <a:t>8/7/2018</a:t>
            </a:fld>
            <a:endParaRPr lang="en-GB" noProof="0"/>
          </a:p>
        </p:txBody>
      </p:sp>
      <p:sp>
        <p:nvSpPr>
          <p:cNvPr id="5" name="Footer Placeholder 4"/>
          <p:cNvSpPr>
            <a:spLocks noGrp="1"/>
          </p:cNvSpPr>
          <p:nvPr>
            <p:ph type="ftr" sz="quarter" idx="11"/>
          </p:nvPr>
        </p:nvSpPr>
        <p:spPr/>
        <p:txBody>
          <a:bodyPr/>
          <a:lstStyle/>
          <a:p>
            <a:r>
              <a:rPr lang="en-GB" noProof="0"/>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nb-NO" noProof="0"/>
              <a:t>Klikk på ikonet for å legge til et bilde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58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nb-NO" noProof="0"/>
              <a:t>Klikk for å redigere tittelstil</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nb-NO" noProof="0"/>
              <a:t>Rediger tekststiler i malen</a:t>
            </a:r>
          </a:p>
        </p:txBody>
      </p:sp>
      <p:sp>
        <p:nvSpPr>
          <p:cNvPr id="4" name="Date Placeholder 3"/>
          <p:cNvSpPr>
            <a:spLocks noGrp="1"/>
          </p:cNvSpPr>
          <p:nvPr>
            <p:ph type="dt" sz="half" idx="10"/>
          </p:nvPr>
        </p:nvSpPr>
        <p:spPr/>
        <p:txBody>
          <a:bodyPr/>
          <a:lstStyle/>
          <a:p>
            <a:fld id="{CFA54574-9909-674F-A5DE-8D4B46504626}" type="datetime1">
              <a:rPr lang="en-US" noProof="0" smtClean="0"/>
              <a:t>8/7/2018</a:t>
            </a:fld>
            <a:endParaRPr lang="en-GB" noProof="0"/>
          </a:p>
        </p:txBody>
      </p:sp>
      <p:sp>
        <p:nvSpPr>
          <p:cNvPr id="5" name="Footer Placeholder 4"/>
          <p:cNvSpPr>
            <a:spLocks noGrp="1"/>
          </p:cNvSpPr>
          <p:nvPr>
            <p:ph type="ftr" sz="quarter" idx="11"/>
          </p:nvPr>
        </p:nvSpPr>
        <p:spPr/>
        <p:txBody>
          <a:bodyPr/>
          <a:lstStyle/>
          <a:p>
            <a:r>
              <a:rPr lang="en-GB" noProof="0"/>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9830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Graph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nb-NO" noProof="0"/>
              <a:t>Klikk for å redigere tittelstil</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nb-NO" noProof="0"/>
              <a:t>Rediger tekststiler i malen</a:t>
            </a:r>
          </a:p>
        </p:txBody>
      </p:sp>
      <p:sp>
        <p:nvSpPr>
          <p:cNvPr id="4" name="Date Placeholder 3"/>
          <p:cNvSpPr>
            <a:spLocks noGrp="1"/>
          </p:cNvSpPr>
          <p:nvPr>
            <p:ph type="dt" sz="half" idx="10"/>
          </p:nvPr>
        </p:nvSpPr>
        <p:spPr/>
        <p:txBody>
          <a:bodyPr/>
          <a:lstStyle/>
          <a:p>
            <a:fld id="{FE849BA9-EBA5-5C4F-BB8E-FBA372F5FB33}" type="datetime1">
              <a:rPr lang="en-US" noProof="0" smtClean="0"/>
              <a:t>8/7/2018</a:t>
            </a:fld>
            <a:endParaRPr lang="en-GB" noProof="0"/>
          </a:p>
        </p:txBody>
      </p:sp>
      <p:sp>
        <p:nvSpPr>
          <p:cNvPr id="5" name="Footer Placeholder 4"/>
          <p:cNvSpPr>
            <a:spLocks noGrp="1"/>
          </p:cNvSpPr>
          <p:nvPr>
            <p:ph type="ftr" sz="quarter" idx="11"/>
          </p:nvPr>
        </p:nvSpPr>
        <p:spPr/>
        <p:txBody>
          <a:bodyPr/>
          <a:lstStyle/>
          <a:p>
            <a:r>
              <a:rPr lang="en-GB" noProof="0"/>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11303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8990F5-E4A8-6F49-8ED0-6A2C8DA2DD36}" type="datetime1">
              <a:rPr lang="en-US" smtClean="0"/>
              <a:t>8/7/2018</a:t>
            </a:fld>
            <a:endParaRPr lang="nb-NO" dirty="0"/>
          </a:p>
        </p:txBody>
      </p:sp>
      <p:sp>
        <p:nvSpPr>
          <p:cNvPr id="5" name="Footer Placeholder 4"/>
          <p:cNvSpPr>
            <a:spLocks noGrp="1"/>
          </p:cNvSpPr>
          <p:nvPr>
            <p:ph type="ftr" sz="quarter" idx="11"/>
          </p:nvPr>
        </p:nvSpPr>
        <p:spPr/>
        <p:txBody>
          <a:bodyPr/>
          <a:lstStyle/>
          <a:p>
            <a:r>
              <a:rPr lang="nb-NO"/>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Tree>
    <p:extLst>
      <p:ext uri="{BB962C8B-B14F-4D97-AF65-F5344CB8AC3E}">
        <p14:creationId xmlns:p14="http://schemas.microsoft.com/office/powerpoint/2010/main" val="127868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Grey">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p:txBody>
          <a:bodyPr/>
          <a:lstStyle/>
          <a:p>
            <a:r>
              <a:rPr lang="nb-NO" noProof="0"/>
              <a:t>Klikk for å redigere tittelstil</a:t>
            </a:r>
            <a:endParaRPr lang="en-GB" noProof="0"/>
          </a:p>
        </p:txBody>
      </p:sp>
      <p:sp>
        <p:nvSpPr>
          <p:cNvPr id="4" name="Date Placeholder 3"/>
          <p:cNvSpPr>
            <a:spLocks noGrp="1"/>
          </p:cNvSpPr>
          <p:nvPr>
            <p:ph type="dt" sz="half" idx="10"/>
          </p:nvPr>
        </p:nvSpPr>
        <p:spPr/>
        <p:txBody>
          <a:bodyPr/>
          <a:lstStyle/>
          <a:p>
            <a:fld id="{00E5A75D-0632-BE42-94AA-1FA387F7D3C3}" type="datetime1">
              <a:rPr lang="en-US" noProof="0" smtClean="0"/>
              <a:t>8/7/2018</a:t>
            </a:fld>
            <a:endParaRPr lang="en-GB" noProof="0"/>
          </a:p>
        </p:txBody>
      </p:sp>
      <p:sp>
        <p:nvSpPr>
          <p:cNvPr id="5" name="Footer Placeholder 4"/>
          <p:cNvSpPr>
            <a:spLocks noGrp="1"/>
          </p:cNvSpPr>
          <p:nvPr>
            <p:ph type="ftr" sz="quarter" idx="11"/>
          </p:nvPr>
        </p:nvSpPr>
        <p:spPr/>
        <p:txBody>
          <a:bodyPr/>
          <a:lstStyle/>
          <a:p>
            <a:r>
              <a:rPr lang="en-GB" noProof="0"/>
              <a:t>&lt;Title of presentation&gt;</a:t>
            </a:r>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9" name="Straight Connector 8"/>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
          </p:nvPr>
        </p:nvSpPr>
        <p:spPr>
          <a:xfrm>
            <a:off x="587253" y="1594843"/>
            <a:ext cx="3944079" cy="2850156"/>
          </a:xfrm>
        </p:spPr>
        <p:txBody>
          <a:bodyPr/>
          <a:lstStyle/>
          <a:p>
            <a:pPr lvl="0"/>
            <a:r>
              <a:rPr lang="nb-NO" noProof="0"/>
              <a:t>Rediger tekststiler i malen</a:t>
            </a:r>
          </a:p>
        </p:txBody>
      </p:sp>
      <p:sp>
        <p:nvSpPr>
          <p:cNvPr id="13" name="Content Placeholder 2"/>
          <p:cNvSpPr>
            <a:spLocks noGrp="1"/>
          </p:cNvSpPr>
          <p:nvPr>
            <p:ph idx="13"/>
          </p:nvPr>
        </p:nvSpPr>
        <p:spPr>
          <a:xfrm>
            <a:off x="4673870" y="1594843"/>
            <a:ext cx="3944079" cy="2850156"/>
          </a:xfrm>
        </p:spPr>
        <p:txBody>
          <a:bodyPr/>
          <a:lstStyle/>
          <a:p>
            <a:pPr lvl="0"/>
            <a:r>
              <a:rPr lang="nb-NO" noProof="0"/>
              <a:t>Rediger tekststiler i malen</a:t>
            </a:r>
          </a:p>
        </p:txBody>
      </p:sp>
    </p:spTree>
    <p:extLst>
      <p:ext uri="{BB962C8B-B14F-4D97-AF65-F5344CB8AC3E}">
        <p14:creationId xmlns:p14="http://schemas.microsoft.com/office/powerpoint/2010/main" val="359218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6103" y="428161"/>
            <a:ext cx="7961846" cy="857250"/>
          </a:xfrm>
          <a:prstGeom prst="rect">
            <a:avLst/>
          </a:prstGeom>
        </p:spPr>
        <p:txBody>
          <a:bodyPr vert="horz" lIns="0" tIns="0" rIns="0" bIns="0" rtlCol="0" anchor="ctr">
            <a:normAutofit/>
          </a:bodyPr>
          <a:lstStyle/>
          <a:p>
            <a:r>
              <a:rPr lang="en-GB" noProof="0"/>
              <a:t>Klikk for å redigere tittelstil</a:t>
            </a:r>
          </a:p>
        </p:txBody>
      </p:sp>
      <p:sp>
        <p:nvSpPr>
          <p:cNvPr id="3" name="Text Placeholder 2"/>
          <p:cNvSpPr>
            <a:spLocks noGrp="1"/>
          </p:cNvSpPr>
          <p:nvPr>
            <p:ph type="body" idx="1"/>
          </p:nvPr>
        </p:nvSpPr>
        <p:spPr>
          <a:xfrm>
            <a:off x="587253" y="1594843"/>
            <a:ext cx="8030696" cy="2850156"/>
          </a:xfrm>
          <a:prstGeom prst="rect">
            <a:avLst/>
          </a:prstGeom>
        </p:spPr>
        <p:txBody>
          <a:bodyPr vert="horz" lIns="91440" tIns="0" rIns="91440" bIns="0" rtlCol="0">
            <a:normAutofit/>
          </a:bodyPr>
          <a:lstStyle/>
          <a:p>
            <a:pPr lvl="0"/>
            <a:r>
              <a:rPr lang="en-GB" noProof="0"/>
              <a:t>Klikk for å redigere tekststiler i malen</a:t>
            </a:r>
          </a:p>
          <a:p>
            <a:pPr lvl="1"/>
            <a:r>
              <a:rPr lang="en-GB" noProof="0"/>
              <a:t>Andre nivå</a:t>
            </a:r>
          </a:p>
          <a:p>
            <a:pPr lvl="2"/>
            <a:r>
              <a:rPr lang="en-GB" noProof="0"/>
              <a:t>Tredje nivå</a:t>
            </a:r>
          </a:p>
          <a:p>
            <a:pPr lvl="3"/>
            <a:r>
              <a:rPr lang="en-GB" noProof="0"/>
              <a:t>Fjerde nivå</a:t>
            </a:r>
          </a:p>
          <a:p>
            <a:pPr lvl="4"/>
            <a:r>
              <a:rPr lang="en-GB" noProof="0"/>
              <a:t>Femte nivå</a:t>
            </a:r>
          </a:p>
        </p:txBody>
      </p:sp>
      <p:sp>
        <p:nvSpPr>
          <p:cNvPr id="4" name="Date Placeholder 3"/>
          <p:cNvSpPr>
            <a:spLocks noGrp="1"/>
          </p:cNvSpPr>
          <p:nvPr>
            <p:ph type="dt" sz="half" idx="2"/>
          </p:nvPr>
        </p:nvSpPr>
        <p:spPr>
          <a:xfrm>
            <a:off x="1717392" y="4834789"/>
            <a:ext cx="1308296" cy="159616"/>
          </a:xfrm>
          <a:prstGeom prst="rect">
            <a:avLst/>
          </a:prstGeom>
        </p:spPr>
        <p:txBody>
          <a:bodyPr vert="horz" lIns="0" tIns="0" rIns="0" bIns="0" rtlCol="0" anchor="ctr"/>
          <a:lstStyle>
            <a:lvl1pPr algn="l">
              <a:defRPr sz="800">
                <a:solidFill>
                  <a:schemeClr val="tx1"/>
                </a:solidFill>
              </a:defRPr>
            </a:lvl1pPr>
          </a:lstStyle>
          <a:p>
            <a:fld id="{CDD0A9CF-A1FD-9946-816A-7B11A5E2C95D}" type="datetime1">
              <a:rPr lang="en-US" smtClean="0"/>
              <a:t>8/7/2018</a:t>
            </a:fld>
            <a:endParaRPr lang="nb-NO" dirty="0"/>
          </a:p>
        </p:txBody>
      </p:sp>
      <p:sp>
        <p:nvSpPr>
          <p:cNvPr id="5" name="Footer Placeholder 4"/>
          <p:cNvSpPr>
            <a:spLocks noGrp="1"/>
          </p:cNvSpPr>
          <p:nvPr>
            <p:ph type="ftr" sz="quarter" idx="3"/>
          </p:nvPr>
        </p:nvSpPr>
        <p:spPr>
          <a:xfrm>
            <a:off x="2986488" y="4834789"/>
            <a:ext cx="2895600" cy="159616"/>
          </a:xfrm>
          <a:prstGeom prst="rect">
            <a:avLst/>
          </a:prstGeom>
        </p:spPr>
        <p:txBody>
          <a:bodyPr vert="horz" lIns="0" tIns="0" rIns="0" bIns="0" rtlCol="0" anchor="ctr"/>
          <a:lstStyle>
            <a:lvl1pPr algn="ctr">
              <a:defRPr sz="800">
                <a:solidFill>
                  <a:schemeClr val="tx1"/>
                </a:solidFill>
              </a:defRPr>
            </a:lvl1pPr>
          </a:lstStyle>
          <a:p>
            <a:r>
              <a:rPr lang="nb-NO"/>
              <a:t>&lt;Title of presentation&gt;</a:t>
            </a:r>
            <a:endParaRPr lang="nb-NO" dirty="0"/>
          </a:p>
        </p:txBody>
      </p:sp>
      <p:sp>
        <p:nvSpPr>
          <p:cNvPr id="6" name="Slide Number Placeholder 5"/>
          <p:cNvSpPr>
            <a:spLocks noGrp="1"/>
          </p:cNvSpPr>
          <p:nvPr>
            <p:ph type="sldNum" sz="quarter" idx="4"/>
          </p:nvPr>
        </p:nvSpPr>
        <p:spPr>
          <a:xfrm>
            <a:off x="6851560" y="4834789"/>
            <a:ext cx="2133600" cy="159616"/>
          </a:xfrm>
          <a:prstGeom prst="rect">
            <a:avLst/>
          </a:prstGeom>
        </p:spPr>
        <p:txBody>
          <a:bodyPr vert="horz" lIns="0" tIns="0" rIns="0" bIns="0" rtlCol="0" anchor="ctr"/>
          <a:lstStyle>
            <a:lvl1pPr algn="r">
              <a:defRPr sz="800">
                <a:solidFill>
                  <a:schemeClr val="tx1"/>
                </a:solidFill>
              </a:defRPr>
            </a:lvl1pPr>
          </a:lstStyle>
          <a:p>
            <a:fld id="{28385D78-4187-AD4C-B928-A8579EE9A756}" type="slidenum">
              <a:rPr lang="nb-NO" smtClean="0"/>
              <a:pPr/>
              <a:t>‹#›</a:t>
            </a:fld>
            <a:endParaRPr lang="nb-NO" dirty="0"/>
          </a:p>
        </p:txBody>
      </p:sp>
      <p:pic>
        <p:nvPicPr>
          <p:cNvPr id="8" name="Picture 8"/>
          <p:cNvPicPr>
            <a:picLocks noChangeAspect="1"/>
          </p:cNvPicPr>
          <p:nvPr userDrawn="1"/>
        </p:nvPicPr>
        <p:blipFill>
          <a:blip r:embed="rId23"/>
          <a:stretch>
            <a:fillRect/>
          </a:stretch>
        </p:blipFill>
        <p:spPr>
          <a:xfrm>
            <a:off x="24167" y="4686710"/>
            <a:ext cx="1426504" cy="454152"/>
          </a:xfrm>
          <a:prstGeom prst="rect">
            <a:avLst/>
          </a:prstGeom>
        </p:spPr>
      </p:pic>
    </p:spTree>
    <p:extLst>
      <p:ext uri="{BB962C8B-B14F-4D97-AF65-F5344CB8AC3E}">
        <p14:creationId xmlns:p14="http://schemas.microsoft.com/office/powerpoint/2010/main" val="133482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7" r:id="rId4"/>
    <p:sldLayoutId id="2147483658" r:id="rId5"/>
    <p:sldLayoutId id="2147483659" r:id="rId6"/>
    <p:sldLayoutId id="2147483660" r:id="rId7"/>
    <p:sldLayoutId id="2147483656" r:id="rId8"/>
    <p:sldLayoutId id="2147483651" r:id="rId9"/>
    <p:sldLayoutId id="2147483652" r:id="rId10"/>
    <p:sldLayoutId id="2147483653" r:id="rId11"/>
    <p:sldLayoutId id="2147483654" r:id="rId12"/>
    <p:sldLayoutId id="2147483655" r:id="rId13"/>
    <p:sldLayoutId id="2147483662" r:id="rId14"/>
    <p:sldLayoutId id="2147483661" r:id="rId15"/>
    <p:sldLayoutId id="2147483668" r:id="rId16"/>
    <p:sldLayoutId id="2147483663" r:id="rId17"/>
    <p:sldLayoutId id="2147483664" r:id="rId18"/>
    <p:sldLayoutId id="2147483665" r:id="rId19"/>
    <p:sldLayoutId id="2147483666" r:id="rId20"/>
    <p:sldLayoutId id="2147483667" r:id="rId21"/>
  </p:sldLayoutIdLst>
  <p:hf hdr="0"/>
  <p:txStyles>
    <p:titleStyle>
      <a:lvl1pPr algn="l" defTabSz="457200" rtl="0" eaLnBrk="1" latinLnBrk="0" hangingPunct="1">
        <a:spcBef>
          <a:spcPct val="0"/>
        </a:spcBef>
        <a:buNone/>
        <a:defRPr sz="2400" b="1" kern="1200">
          <a:solidFill>
            <a:schemeClr val="tx1"/>
          </a:solidFill>
          <a:latin typeface="Times New Roman"/>
          <a:ea typeface="+mj-ea"/>
          <a:cs typeface="Times New Roman"/>
        </a:defRPr>
      </a:lvl1pPr>
    </p:titleStyle>
    <p:bodyStyle>
      <a:lvl1pPr marL="176213" indent="-176213" algn="l" defTabSz="457200" rtl="0" eaLnBrk="1" latinLnBrk="0" hangingPunct="1">
        <a:spcBef>
          <a:spcPct val="20000"/>
        </a:spcBef>
        <a:buFont typeface="Arial"/>
        <a:buChar char="•"/>
        <a:defRPr sz="1600" kern="1200">
          <a:solidFill>
            <a:schemeClr val="tx1"/>
          </a:solidFill>
          <a:latin typeface="Calibri Light"/>
          <a:ea typeface="+mn-ea"/>
          <a:cs typeface="Calibri Light"/>
        </a:defRPr>
      </a:lvl1pPr>
      <a:lvl2pPr marL="452438" indent="-207963" algn="l" defTabSz="450850" rtl="0" eaLnBrk="1" latinLnBrk="0" hangingPunct="1">
        <a:spcBef>
          <a:spcPct val="20000"/>
        </a:spcBef>
        <a:buFont typeface="Arial"/>
        <a:buChar char="–"/>
        <a:defRPr sz="1600" kern="1200">
          <a:solidFill>
            <a:schemeClr val="tx1"/>
          </a:solidFill>
          <a:latin typeface="Calibri Light"/>
          <a:ea typeface="+mn-ea"/>
          <a:cs typeface="Calibri Light"/>
        </a:defRPr>
      </a:lvl2pPr>
      <a:lvl3pPr marL="627063" indent="-158750" algn="l" defTabSz="627063" rtl="0" eaLnBrk="1" latinLnBrk="0" hangingPunct="1">
        <a:spcBef>
          <a:spcPct val="20000"/>
        </a:spcBef>
        <a:buFont typeface="Arial"/>
        <a:buChar char="•"/>
        <a:defRPr sz="1600" kern="1200">
          <a:solidFill>
            <a:schemeClr val="tx1"/>
          </a:solidFill>
          <a:latin typeface="Calibri Light"/>
          <a:ea typeface="+mn-ea"/>
          <a:cs typeface="Calibri Light"/>
        </a:defRPr>
      </a:lvl3pPr>
      <a:lvl4pPr marL="804863" indent="-1619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4pPr>
      <a:lvl5pPr marL="987425" indent="-1746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A Very Basic Introduction to VHDL – Language Basics</a:t>
            </a:r>
            <a:endParaRPr lang="nb-NO" dirty="0"/>
          </a:p>
        </p:txBody>
      </p:sp>
      <p:sp>
        <p:nvSpPr>
          <p:cNvPr id="7" name="Subtitle 6"/>
          <p:cNvSpPr>
            <a:spLocks noGrp="1"/>
          </p:cNvSpPr>
          <p:nvPr>
            <p:ph type="subTitle" idx="1"/>
          </p:nvPr>
        </p:nvSpPr>
        <p:spPr/>
        <p:txBody>
          <a:bodyPr/>
          <a:lstStyle/>
          <a:p>
            <a:r>
              <a:rPr lang="en-GB" b="1" dirty="0">
                <a:latin typeface="Calibri"/>
                <a:cs typeface="Calibri"/>
              </a:rPr>
              <a:t>Dag A. H. Samuelsen</a:t>
            </a:r>
          </a:p>
          <a:p>
            <a:r>
              <a:rPr lang="en-GB" dirty="0"/>
              <a:t>Associate Professor</a:t>
            </a:r>
          </a:p>
          <a:p>
            <a:r>
              <a:rPr lang="en-GB" dirty="0"/>
              <a:t>Institute for Natural Sciences and Industry Systems</a:t>
            </a:r>
          </a:p>
        </p:txBody>
      </p:sp>
      <p:sp>
        <p:nvSpPr>
          <p:cNvPr id="2" name="Date Placeholder 1"/>
          <p:cNvSpPr>
            <a:spLocks noGrp="1"/>
          </p:cNvSpPr>
          <p:nvPr>
            <p:ph type="dt" sz="half" idx="10"/>
          </p:nvPr>
        </p:nvSpPr>
        <p:spPr/>
        <p:txBody>
          <a:bodyPr/>
          <a:lstStyle/>
          <a:p>
            <a:fld id="{022F7352-36FA-7045-AC00-1A0BE6875562}" type="datetime1">
              <a:rPr lang="nb-NO" smtClean="0"/>
              <a:t>07.08.2018</a:t>
            </a:fld>
            <a:endParaRPr lang="nb-NO"/>
          </a:p>
        </p:txBody>
      </p:sp>
      <p:sp>
        <p:nvSpPr>
          <p:cNvPr id="8" name="Slide Number Placeholder 7"/>
          <p:cNvSpPr>
            <a:spLocks noGrp="1"/>
          </p:cNvSpPr>
          <p:nvPr>
            <p:ph type="sldNum" sz="quarter" idx="12"/>
          </p:nvPr>
        </p:nvSpPr>
        <p:spPr/>
        <p:txBody>
          <a:bodyPr/>
          <a:lstStyle/>
          <a:p>
            <a:fld id="{28385D78-4187-AD4C-B928-A8579EE9A756}" type="slidenum">
              <a:rPr lang="nb-NO" smtClean="0"/>
              <a:pPr/>
              <a:t>1</a:t>
            </a:fld>
            <a:endParaRPr lang="nb-NO"/>
          </a:p>
        </p:txBody>
      </p:sp>
      <p:pic>
        <p:nvPicPr>
          <p:cNvPr id="5" name="Picture 4" descr="DMonster-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387850" y="2609850"/>
            <a:ext cx="1536700" cy="1536700"/>
          </a:xfrm>
          <a:prstGeom prst="rect">
            <a:avLst/>
          </a:prstGeom>
        </p:spPr>
      </p:pic>
      <p:sp>
        <p:nvSpPr>
          <p:cNvPr id="4" name="Plassholder for bilde 3">
            <a:extLst>
              <a:ext uri="{FF2B5EF4-FFF2-40B4-BE49-F238E27FC236}">
                <a16:creationId xmlns:a16="http://schemas.microsoft.com/office/drawing/2014/main" id="{5967C48B-1E3D-4EFE-9074-4B9BDB22A07F}"/>
              </a:ext>
            </a:extLst>
          </p:cNvPr>
          <p:cNvSpPr>
            <a:spLocks noGrp="1"/>
          </p:cNvSpPr>
          <p:nvPr>
            <p:ph type="pic" sz="quarter" idx="13"/>
          </p:nvPr>
        </p:nvSpPr>
        <p:spPr/>
      </p:sp>
      <p:pic>
        <p:nvPicPr>
          <p:cNvPr id="10" name="Plassholder for bilde 15">
            <a:extLst>
              <a:ext uri="{FF2B5EF4-FFF2-40B4-BE49-F238E27FC236}">
                <a16:creationId xmlns:a16="http://schemas.microsoft.com/office/drawing/2014/main" id="{61B0DFAF-3BF4-45CB-B889-FE051FDCCBD3}"/>
              </a:ext>
            </a:extLst>
          </p:cNvPr>
          <p:cNvPicPr>
            <a:picLocks noChangeAspect="1"/>
          </p:cNvPicPr>
          <p:nvPr/>
        </p:nvPicPr>
        <p:blipFill>
          <a:blip r:embed="rId4"/>
          <a:srcRect l="16" r="16"/>
          <a:stretch>
            <a:fillRect/>
          </a:stretch>
        </p:blipFill>
        <p:spPr>
          <a:xfrm>
            <a:off x="5156110" y="219282"/>
            <a:ext cx="3829050" cy="4476403"/>
          </a:xfrm>
          <a:prstGeom prst="rect">
            <a:avLst/>
          </a:prstGeom>
          <a:solidFill>
            <a:srgbClr val="7E9492"/>
          </a:solidFill>
        </p:spPr>
      </p:pic>
    </p:spTree>
    <p:extLst>
      <p:ext uri="{BB962C8B-B14F-4D97-AF65-F5344CB8AC3E}">
        <p14:creationId xmlns:p14="http://schemas.microsoft.com/office/powerpoint/2010/main" val="3293816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507E7C0-A17D-4B5D-BC03-A88A0442A326}"/>
              </a:ext>
            </a:extLst>
          </p:cNvPr>
          <p:cNvSpPr>
            <a:spLocks noGrp="1"/>
          </p:cNvSpPr>
          <p:nvPr>
            <p:ph type="title"/>
          </p:nvPr>
        </p:nvSpPr>
        <p:spPr/>
        <p:txBody>
          <a:bodyPr/>
          <a:lstStyle/>
          <a:p>
            <a:r>
              <a:rPr lang="en-GB" dirty="0"/>
              <a:t>Combinatorial circuits</a:t>
            </a:r>
            <a:endParaRPr lang="nb-NO" dirty="0"/>
          </a:p>
        </p:txBody>
      </p:sp>
      <p:sp>
        <p:nvSpPr>
          <p:cNvPr id="3" name="Plassholder for innhold 2">
            <a:extLst>
              <a:ext uri="{FF2B5EF4-FFF2-40B4-BE49-F238E27FC236}">
                <a16:creationId xmlns:a16="http://schemas.microsoft.com/office/drawing/2014/main" id="{8EBD7B46-4CF8-4BC5-887D-90B7A71D58E8}"/>
              </a:ext>
            </a:extLst>
          </p:cNvPr>
          <p:cNvSpPr>
            <a:spLocks noGrp="1"/>
          </p:cNvSpPr>
          <p:nvPr>
            <p:ph idx="1"/>
          </p:nvPr>
        </p:nvSpPr>
        <p:spPr/>
        <p:txBody>
          <a:bodyPr>
            <a:normAutofit lnSpcReduction="10000"/>
          </a:bodyPr>
          <a:lstStyle/>
          <a:p>
            <a:r>
              <a:rPr lang="en-GB" dirty="0"/>
              <a:t>Several ways to implement combinatorial circuits: </a:t>
            </a:r>
          </a:p>
          <a:p>
            <a:r>
              <a:rPr lang="en-GB" dirty="0"/>
              <a:t>Use of “when”: </a:t>
            </a:r>
          </a:p>
          <a:p>
            <a:pPr lvl="1"/>
            <a:r>
              <a:rPr lang="nb-NO" b="1" dirty="0" err="1">
                <a:latin typeface="Courier New" pitchFamily="49" charset="0"/>
                <a:cs typeface="Courier New" pitchFamily="49" charset="0"/>
              </a:rPr>
              <a:t>signal_name</a:t>
            </a:r>
            <a:r>
              <a:rPr lang="nb-NO" b="1" dirty="0">
                <a:latin typeface="Courier New" pitchFamily="49" charset="0"/>
                <a:cs typeface="Courier New" pitchFamily="49" charset="0"/>
              </a:rPr>
              <a:t> &lt;= value_expr_1 </a:t>
            </a:r>
            <a:r>
              <a:rPr lang="nb-NO" b="1" dirty="0" err="1">
                <a:solidFill>
                  <a:schemeClr val="tx2">
                    <a:lumMod val="60000"/>
                    <a:lumOff val="40000"/>
                  </a:schemeClr>
                </a:solidFill>
                <a:latin typeface="Courier New" pitchFamily="49" charset="0"/>
                <a:cs typeface="Courier New" pitchFamily="49" charset="0"/>
              </a:rPr>
              <a:t>when</a:t>
            </a:r>
            <a:r>
              <a:rPr lang="nb-NO" b="1" dirty="0">
                <a:latin typeface="Courier New" pitchFamily="49" charset="0"/>
                <a:cs typeface="Courier New" pitchFamily="49" charset="0"/>
              </a:rPr>
              <a:t> bool_expr_1 </a:t>
            </a:r>
            <a:r>
              <a:rPr lang="nb-NO" b="1" dirty="0" err="1">
                <a:solidFill>
                  <a:schemeClr val="tx2">
                    <a:lumMod val="60000"/>
                    <a:lumOff val="40000"/>
                  </a:schemeClr>
                </a:solidFill>
                <a:latin typeface="Courier New" pitchFamily="49" charset="0"/>
                <a:cs typeface="Courier New" pitchFamily="49" charset="0"/>
              </a:rPr>
              <a:t>else</a:t>
            </a:r>
            <a:br>
              <a:rPr lang="nb-NO" b="1" dirty="0">
                <a:latin typeface="Courier New" pitchFamily="49" charset="0"/>
                <a:cs typeface="Courier New" pitchFamily="49" charset="0"/>
              </a:rPr>
            </a:br>
            <a:r>
              <a:rPr lang="nb-NO" b="1" dirty="0">
                <a:latin typeface="Courier New" pitchFamily="49" charset="0"/>
                <a:cs typeface="Courier New" pitchFamily="49" charset="0"/>
              </a:rPr>
              <a:t>               value_expr_2 </a:t>
            </a:r>
            <a:r>
              <a:rPr lang="nb-NO" b="1" dirty="0" err="1">
                <a:solidFill>
                  <a:schemeClr val="tx2">
                    <a:lumMod val="60000"/>
                    <a:lumOff val="40000"/>
                  </a:schemeClr>
                </a:solidFill>
                <a:latin typeface="Courier New" pitchFamily="49" charset="0"/>
                <a:cs typeface="Courier New" pitchFamily="49" charset="0"/>
              </a:rPr>
              <a:t>when</a:t>
            </a:r>
            <a:r>
              <a:rPr lang="nb-NO" b="1" dirty="0">
                <a:latin typeface="Courier New" pitchFamily="49" charset="0"/>
                <a:cs typeface="Courier New" pitchFamily="49" charset="0"/>
              </a:rPr>
              <a:t> bool_expr_2 </a:t>
            </a:r>
            <a:r>
              <a:rPr lang="nb-NO" b="1" dirty="0" err="1">
                <a:solidFill>
                  <a:schemeClr val="tx2">
                    <a:lumMod val="60000"/>
                    <a:lumOff val="40000"/>
                  </a:schemeClr>
                </a:solidFill>
                <a:latin typeface="Courier New" pitchFamily="49" charset="0"/>
                <a:cs typeface="Courier New" pitchFamily="49" charset="0"/>
              </a:rPr>
              <a:t>else</a:t>
            </a:r>
            <a:br>
              <a:rPr lang="nb-NO" b="1" dirty="0">
                <a:latin typeface="Courier New" pitchFamily="49" charset="0"/>
                <a:cs typeface="Courier New" pitchFamily="49" charset="0"/>
              </a:rPr>
            </a:br>
            <a:r>
              <a:rPr lang="nb-NO" b="1" dirty="0">
                <a:latin typeface="Courier New" pitchFamily="49" charset="0"/>
                <a:cs typeface="Courier New" pitchFamily="49" charset="0"/>
              </a:rPr>
              <a:t>               . . .</a:t>
            </a:r>
            <a:br>
              <a:rPr lang="nb-NO" b="1" dirty="0">
                <a:latin typeface="Courier New" pitchFamily="49" charset="0"/>
                <a:cs typeface="Courier New" pitchFamily="49" charset="0"/>
              </a:rPr>
            </a:br>
            <a:r>
              <a:rPr lang="nb-NO" b="1" dirty="0">
                <a:latin typeface="Courier New" pitchFamily="49" charset="0"/>
                <a:cs typeface="Courier New" pitchFamily="49" charset="0"/>
              </a:rPr>
              <a:t>               </a:t>
            </a:r>
            <a:r>
              <a:rPr lang="nb-NO" b="1" dirty="0" err="1">
                <a:latin typeface="Courier New" pitchFamily="49" charset="0"/>
                <a:cs typeface="Courier New" pitchFamily="49" charset="0"/>
              </a:rPr>
              <a:t>value_expr_n</a:t>
            </a:r>
            <a:endParaRPr lang="nb-NO" b="1" dirty="0">
              <a:latin typeface="Courier New" pitchFamily="49" charset="0"/>
              <a:cs typeface="Courier New" pitchFamily="49" charset="0"/>
            </a:endParaRPr>
          </a:p>
          <a:p>
            <a:r>
              <a:rPr lang="en-GB" dirty="0"/>
              <a:t>Use of “select”: </a:t>
            </a:r>
          </a:p>
          <a:p>
            <a:pPr lvl="1"/>
            <a:r>
              <a:rPr lang="nb-NO" b="1" dirty="0" err="1">
                <a:solidFill>
                  <a:srgbClr val="1F497D">
                    <a:lumMod val="60000"/>
                    <a:lumOff val="40000"/>
                  </a:srgbClr>
                </a:solidFill>
                <a:latin typeface="Courier New" pitchFamily="49" charset="0"/>
                <a:cs typeface="Courier New" pitchFamily="49" charset="0"/>
              </a:rPr>
              <a:t>with</a:t>
            </a:r>
            <a:r>
              <a:rPr lang="nb-NO" b="1" dirty="0">
                <a:solidFill>
                  <a:srgbClr val="1F497D">
                    <a:lumMod val="60000"/>
                    <a:lumOff val="40000"/>
                  </a:srgbClr>
                </a:solidFill>
                <a:latin typeface="Courier New" pitchFamily="49" charset="0"/>
                <a:cs typeface="Courier New" pitchFamily="49" charset="0"/>
              </a:rPr>
              <a:t> </a:t>
            </a:r>
            <a:r>
              <a:rPr lang="nb-NO" b="1" dirty="0">
                <a:solidFill>
                  <a:prstClr val="black"/>
                </a:solidFill>
                <a:latin typeface="Courier New" pitchFamily="49" charset="0"/>
                <a:cs typeface="Courier New" pitchFamily="49" charset="0"/>
              </a:rPr>
              <a:t>sel </a:t>
            </a:r>
            <a:r>
              <a:rPr lang="nb-NO" b="1" dirty="0" err="1">
                <a:solidFill>
                  <a:srgbClr val="1F497D">
                    <a:lumMod val="60000"/>
                    <a:lumOff val="40000"/>
                  </a:srgbClr>
                </a:solidFill>
                <a:latin typeface="Courier New" pitchFamily="49" charset="0"/>
                <a:cs typeface="Courier New" pitchFamily="49" charset="0"/>
              </a:rPr>
              <a:t>select</a:t>
            </a:r>
            <a:br>
              <a:rPr lang="nb-NO" b="1" dirty="0">
                <a:solidFill>
                  <a:prstClr val="black"/>
                </a:solidFill>
                <a:latin typeface="Courier New" pitchFamily="49" charset="0"/>
                <a:cs typeface="Courier New" pitchFamily="49" charset="0"/>
              </a:rPr>
            </a:b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signal_name</a:t>
            </a:r>
            <a:r>
              <a:rPr lang="nb-NO" b="1" dirty="0">
                <a:solidFill>
                  <a:prstClr val="black"/>
                </a:solidFill>
                <a:latin typeface="Courier New" pitchFamily="49" charset="0"/>
                <a:cs typeface="Courier New" pitchFamily="49" charset="0"/>
              </a:rPr>
              <a:t> &lt;= </a:t>
            </a:r>
            <a:r>
              <a:rPr lang="nb-NO" b="1" dirty="0">
                <a:latin typeface="Courier New" pitchFamily="49" charset="0"/>
                <a:cs typeface="Courier New" pitchFamily="49" charset="0"/>
              </a:rPr>
              <a:t>value_expr_</a:t>
            </a:r>
            <a:r>
              <a:rPr lang="nb-NO" b="1" dirty="0">
                <a:solidFill>
                  <a:prstClr val="black"/>
                </a:solidFill>
                <a:latin typeface="Courier New" pitchFamily="49" charset="0"/>
                <a:cs typeface="Courier New" pitchFamily="49" charset="0"/>
              </a:rPr>
              <a:t>1 </a:t>
            </a:r>
            <a:r>
              <a:rPr lang="nb-NO" b="1" dirty="0" err="1">
                <a:solidFill>
                  <a:srgbClr val="1F497D">
                    <a:lumMod val="60000"/>
                    <a:lumOff val="40000"/>
                  </a:srgbClr>
                </a:solidFill>
                <a:latin typeface="Courier New" pitchFamily="49" charset="0"/>
                <a:cs typeface="Courier New" pitchFamily="49" charset="0"/>
              </a:rPr>
              <a:t>when</a:t>
            </a:r>
            <a:r>
              <a:rPr lang="nb-NO" b="1" dirty="0">
                <a:solidFill>
                  <a:prstClr val="black"/>
                </a:solidFill>
                <a:latin typeface="Courier New" pitchFamily="49" charset="0"/>
                <a:cs typeface="Courier New" pitchFamily="49" charset="0"/>
              </a:rPr>
              <a:t> </a:t>
            </a:r>
            <a:r>
              <a:rPr lang="nb-NO" b="1" dirty="0">
                <a:latin typeface="Courier New" pitchFamily="49" charset="0"/>
                <a:cs typeface="Courier New" pitchFamily="49" charset="0"/>
              </a:rPr>
              <a:t>bool_expr</a:t>
            </a:r>
            <a:r>
              <a:rPr lang="nb-NO" b="1" dirty="0">
                <a:solidFill>
                  <a:prstClr val="black"/>
                </a:solidFill>
                <a:latin typeface="Courier New" pitchFamily="49" charset="0"/>
                <a:cs typeface="Courier New" pitchFamily="49" charset="0"/>
              </a:rPr>
              <a:t>_1,</a:t>
            </a:r>
            <a:br>
              <a:rPr lang="nb-NO" b="1" dirty="0">
                <a:solidFill>
                  <a:prstClr val="black"/>
                </a:solidFill>
                <a:latin typeface="Courier New" pitchFamily="49" charset="0"/>
                <a:cs typeface="Courier New" pitchFamily="49" charset="0"/>
              </a:rPr>
            </a:br>
            <a:r>
              <a:rPr lang="nb-NO" b="1" dirty="0">
                <a:solidFill>
                  <a:prstClr val="black"/>
                </a:solidFill>
                <a:latin typeface="Courier New" pitchFamily="49" charset="0"/>
                <a:cs typeface="Courier New" pitchFamily="49" charset="0"/>
              </a:rPr>
              <a:t>                  </a:t>
            </a:r>
            <a:r>
              <a:rPr lang="nb-NO" b="1" dirty="0">
                <a:latin typeface="Courier New" pitchFamily="49" charset="0"/>
                <a:cs typeface="Courier New" pitchFamily="49" charset="0"/>
              </a:rPr>
              <a:t>value_expr_</a:t>
            </a:r>
            <a:r>
              <a:rPr lang="nb-NO" b="1" dirty="0">
                <a:solidFill>
                  <a:prstClr val="black"/>
                </a:solidFill>
                <a:latin typeface="Courier New" pitchFamily="49" charset="0"/>
                <a:cs typeface="Courier New" pitchFamily="49" charset="0"/>
              </a:rPr>
              <a:t>2 </a:t>
            </a:r>
            <a:r>
              <a:rPr lang="nb-NO" b="1" dirty="0" err="1">
                <a:solidFill>
                  <a:srgbClr val="1F497D">
                    <a:lumMod val="60000"/>
                    <a:lumOff val="40000"/>
                  </a:srgbClr>
                </a:solidFill>
                <a:latin typeface="Courier New" pitchFamily="49" charset="0"/>
                <a:cs typeface="Courier New" pitchFamily="49" charset="0"/>
              </a:rPr>
              <a:t>when</a:t>
            </a:r>
            <a:r>
              <a:rPr lang="nb-NO" b="1" dirty="0">
                <a:solidFill>
                  <a:prstClr val="black"/>
                </a:solidFill>
                <a:latin typeface="Courier New" pitchFamily="49" charset="0"/>
                <a:cs typeface="Courier New" pitchFamily="49" charset="0"/>
              </a:rPr>
              <a:t> </a:t>
            </a:r>
            <a:r>
              <a:rPr lang="nb-NO" b="1" dirty="0">
                <a:latin typeface="Courier New" pitchFamily="49" charset="0"/>
                <a:cs typeface="Courier New" pitchFamily="49" charset="0"/>
              </a:rPr>
              <a:t>bool_expr</a:t>
            </a:r>
            <a:r>
              <a:rPr lang="nb-NO" b="1" dirty="0">
                <a:solidFill>
                  <a:prstClr val="black"/>
                </a:solidFill>
                <a:latin typeface="Courier New" pitchFamily="49" charset="0"/>
                <a:cs typeface="Courier New" pitchFamily="49" charset="0"/>
              </a:rPr>
              <a:t>_2,</a:t>
            </a:r>
            <a:br>
              <a:rPr lang="nb-NO" b="1" dirty="0">
                <a:solidFill>
                  <a:prstClr val="black"/>
                </a:solidFill>
                <a:latin typeface="Courier New" pitchFamily="49" charset="0"/>
                <a:cs typeface="Courier New" pitchFamily="49" charset="0"/>
              </a:rPr>
            </a:br>
            <a:r>
              <a:rPr lang="nb-NO" b="1" dirty="0">
                <a:solidFill>
                  <a:prstClr val="black"/>
                </a:solidFill>
                <a:latin typeface="Courier New" pitchFamily="49" charset="0"/>
                <a:cs typeface="Courier New" pitchFamily="49" charset="0"/>
              </a:rPr>
              <a:t>                  . . .</a:t>
            </a:r>
            <a:br>
              <a:rPr lang="nb-NO" b="1" dirty="0">
                <a:solidFill>
                  <a:prstClr val="black"/>
                </a:solidFill>
                <a:latin typeface="Courier New" pitchFamily="49" charset="0"/>
                <a:cs typeface="Courier New" pitchFamily="49" charset="0"/>
              </a:rPr>
            </a:br>
            <a:r>
              <a:rPr lang="nb-NO" b="1" dirty="0">
                <a:solidFill>
                  <a:prstClr val="black"/>
                </a:solidFill>
                <a:latin typeface="Courier New" pitchFamily="49" charset="0"/>
                <a:cs typeface="Courier New" pitchFamily="49" charset="0"/>
              </a:rPr>
              <a:t>                  </a:t>
            </a:r>
            <a:r>
              <a:rPr lang="nb-NO" b="1" dirty="0" err="1">
                <a:latin typeface="Courier New" pitchFamily="49" charset="0"/>
                <a:cs typeface="Courier New" pitchFamily="49" charset="0"/>
              </a:rPr>
              <a:t>value_expr_</a:t>
            </a:r>
            <a:r>
              <a:rPr lang="nb-NO" b="1" dirty="0" err="1">
                <a:solidFill>
                  <a:prstClr val="black"/>
                </a:solidFill>
                <a:latin typeface="Courier New" pitchFamily="49" charset="0"/>
                <a:cs typeface="Courier New" pitchFamily="49" charset="0"/>
              </a:rPr>
              <a:t>n</a:t>
            </a:r>
            <a:r>
              <a:rPr lang="nb-NO" b="1" dirty="0">
                <a:solidFill>
                  <a:prstClr val="black"/>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when</a:t>
            </a:r>
            <a:r>
              <a:rPr lang="nb-NO" b="1" dirty="0">
                <a:solidFill>
                  <a:srgbClr val="1F497D">
                    <a:lumMod val="60000"/>
                    <a:lumOff val="40000"/>
                  </a:srgbClr>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others</a:t>
            </a:r>
            <a:endParaRPr lang="en-GB" dirty="0"/>
          </a:p>
          <a:p>
            <a:endParaRPr lang="nb-NO" dirty="0"/>
          </a:p>
        </p:txBody>
      </p:sp>
      <p:sp>
        <p:nvSpPr>
          <p:cNvPr id="4" name="Plassholder for dato 3">
            <a:extLst>
              <a:ext uri="{FF2B5EF4-FFF2-40B4-BE49-F238E27FC236}">
                <a16:creationId xmlns:a16="http://schemas.microsoft.com/office/drawing/2014/main" id="{F503E66E-B1C7-431B-A9D8-B7B357BD3D65}"/>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6DA7B2FF-7D38-4193-AB0F-DFE601C7F35D}"/>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43408672-80B3-41E5-85F3-82C0D93C4826}"/>
              </a:ext>
            </a:extLst>
          </p:cNvPr>
          <p:cNvSpPr>
            <a:spLocks noGrp="1"/>
          </p:cNvSpPr>
          <p:nvPr>
            <p:ph type="sldNum" sz="quarter" idx="12"/>
          </p:nvPr>
        </p:nvSpPr>
        <p:spPr/>
        <p:txBody>
          <a:bodyPr/>
          <a:lstStyle/>
          <a:p>
            <a:fld id="{28385D78-4187-AD4C-B928-A8579EE9A756}" type="slidenum">
              <a:rPr lang="en-GB" noProof="0" smtClean="0"/>
              <a:t>10</a:t>
            </a:fld>
            <a:endParaRPr lang="en-GB" noProof="0"/>
          </a:p>
        </p:txBody>
      </p:sp>
    </p:spTree>
    <p:extLst>
      <p:ext uri="{BB962C8B-B14F-4D97-AF65-F5344CB8AC3E}">
        <p14:creationId xmlns:p14="http://schemas.microsoft.com/office/powerpoint/2010/main" val="358726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D4DB9AE-E53A-4A13-BCA0-D688F98CB89F}"/>
              </a:ext>
            </a:extLst>
          </p:cNvPr>
          <p:cNvSpPr>
            <a:spLocks noGrp="1"/>
          </p:cNvSpPr>
          <p:nvPr>
            <p:ph type="title"/>
          </p:nvPr>
        </p:nvSpPr>
        <p:spPr/>
        <p:txBody>
          <a:bodyPr/>
          <a:lstStyle/>
          <a:p>
            <a:r>
              <a:rPr lang="en-GB" dirty="0"/>
              <a:t>Sequential circuits</a:t>
            </a:r>
            <a:endParaRPr lang="nb-NO" dirty="0"/>
          </a:p>
        </p:txBody>
      </p:sp>
      <p:sp>
        <p:nvSpPr>
          <p:cNvPr id="3" name="Plassholder for innhold 2">
            <a:extLst>
              <a:ext uri="{FF2B5EF4-FFF2-40B4-BE49-F238E27FC236}">
                <a16:creationId xmlns:a16="http://schemas.microsoft.com/office/drawing/2014/main" id="{893AEBCE-020B-4A59-BC6C-3E5FB957B5A0}"/>
              </a:ext>
            </a:extLst>
          </p:cNvPr>
          <p:cNvSpPr>
            <a:spLocks noGrp="1"/>
          </p:cNvSpPr>
          <p:nvPr>
            <p:ph idx="1"/>
          </p:nvPr>
        </p:nvSpPr>
        <p:spPr/>
        <p:txBody>
          <a:bodyPr>
            <a:normAutofit lnSpcReduction="10000"/>
          </a:bodyPr>
          <a:lstStyle/>
          <a:p>
            <a:r>
              <a:rPr lang="en-GB" dirty="0"/>
              <a:t>Key word “process” is used to tell the compiler that the expressions should be </a:t>
            </a:r>
            <a:r>
              <a:rPr lang="en-GB" i="1" dirty="0"/>
              <a:t>evaluated</a:t>
            </a:r>
            <a:r>
              <a:rPr lang="en-GB" dirty="0"/>
              <a:t> sequentially. The sensitivity list is used to tell the compiler which signals that should trig the process. </a:t>
            </a:r>
          </a:p>
          <a:p>
            <a:r>
              <a:rPr lang="en-GB" dirty="0"/>
              <a:t>IMPORTANT: Sequential </a:t>
            </a:r>
            <a:r>
              <a:rPr lang="en-GB" i="1" dirty="0"/>
              <a:t>evaluation</a:t>
            </a:r>
            <a:r>
              <a:rPr lang="en-GB" dirty="0"/>
              <a:t> does not mean sequential </a:t>
            </a:r>
            <a:r>
              <a:rPr lang="en-GB" i="1" dirty="0"/>
              <a:t>execution</a:t>
            </a:r>
            <a:r>
              <a:rPr lang="en-GB" dirty="0"/>
              <a:t> of the expressions!</a:t>
            </a:r>
          </a:p>
          <a:p>
            <a:r>
              <a:rPr lang="en-GB" dirty="0"/>
              <a:t>Syntax:</a:t>
            </a:r>
          </a:p>
          <a:p>
            <a:pPr lvl="1"/>
            <a:r>
              <a:rPr lang="nb-NO" b="1" dirty="0" err="1">
                <a:solidFill>
                  <a:srgbClr val="1F497D">
                    <a:lumMod val="60000"/>
                    <a:lumOff val="40000"/>
                  </a:srgbClr>
                </a:solidFill>
                <a:latin typeface="Courier New" pitchFamily="49" charset="0"/>
                <a:cs typeface="Courier New" pitchFamily="49" charset="0"/>
              </a:rPr>
              <a:t>process</a:t>
            </a:r>
            <a:r>
              <a:rPr lang="nb-NO" b="1" dirty="0">
                <a:solidFill>
                  <a:srgbClr val="1F497D">
                    <a:lumMod val="60000"/>
                    <a:lumOff val="40000"/>
                  </a:srgbClr>
                </a:solidFill>
                <a:latin typeface="Courier New" pitchFamily="49" charset="0"/>
                <a:cs typeface="Courier New" pitchFamily="49" charset="0"/>
              </a:rPr>
              <a:t> </a:t>
            </a:r>
            <a:r>
              <a:rPr lang="nb-NO" b="1" dirty="0">
                <a:solidFill>
                  <a:prstClr val="black"/>
                </a:solidFill>
                <a:latin typeface="Courier New" pitchFamily="49" charset="0"/>
                <a:cs typeface="Courier New" pitchFamily="49" charset="0"/>
              </a:rPr>
              <a:t>(</a:t>
            </a:r>
            <a:r>
              <a:rPr lang="nb-NO" b="1" dirty="0" err="1">
                <a:solidFill>
                  <a:prstClr val="black"/>
                </a:solidFill>
                <a:latin typeface="Courier New" pitchFamily="49" charset="0"/>
                <a:cs typeface="Courier New" pitchFamily="49" charset="0"/>
              </a:rPr>
              <a:t>sensitivity_list</a:t>
            </a:r>
            <a:r>
              <a:rPr lang="nb-NO" b="1" dirty="0">
                <a:solidFill>
                  <a:prstClr val="black"/>
                </a:solidFill>
                <a:latin typeface="Courier New" pitchFamily="49" charset="0"/>
                <a:cs typeface="Courier New" pitchFamily="49" charset="0"/>
              </a:rPr>
              <a:t>)</a:t>
            </a:r>
            <a:br>
              <a:rPr lang="nb-NO" b="1" dirty="0">
                <a:solidFill>
                  <a:prstClr val="black"/>
                </a:solidFill>
                <a:latin typeface="Courier New" pitchFamily="49" charset="0"/>
                <a:cs typeface="Courier New" pitchFamily="49" charset="0"/>
              </a:rPr>
            </a:br>
            <a:r>
              <a:rPr lang="nb-NO" b="1" dirty="0" err="1">
                <a:solidFill>
                  <a:srgbClr val="1F497D">
                    <a:lumMod val="60000"/>
                    <a:lumOff val="40000"/>
                  </a:srgbClr>
                </a:solidFill>
                <a:latin typeface="Courier New" pitchFamily="49" charset="0"/>
                <a:cs typeface="Courier New" pitchFamily="49" charset="0"/>
              </a:rPr>
              <a:t>begin</a:t>
            </a:r>
            <a:br>
              <a:rPr lang="nb-NO" b="1" dirty="0">
                <a:solidFill>
                  <a:prstClr val="black"/>
                </a:solidFill>
                <a:latin typeface="Courier New" pitchFamily="49" charset="0"/>
                <a:cs typeface="Courier New" pitchFamily="49" charset="0"/>
              </a:rPr>
            </a:br>
            <a:r>
              <a:rPr lang="nb-NO" b="1" dirty="0">
                <a:solidFill>
                  <a:prstClr val="black"/>
                </a:solidFill>
                <a:latin typeface="Courier New" pitchFamily="49" charset="0"/>
                <a:cs typeface="Courier New" pitchFamily="49" charset="0"/>
              </a:rPr>
              <a:t>   sequntial_expr_1;</a:t>
            </a:r>
            <a:br>
              <a:rPr lang="nb-NO" b="1" dirty="0">
                <a:solidFill>
                  <a:prstClr val="black"/>
                </a:solidFill>
                <a:latin typeface="Courier New" pitchFamily="49" charset="0"/>
                <a:cs typeface="Courier New" pitchFamily="49" charset="0"/>
              </a:rPr>
            </a:br>
            <a:r>
              <a:rPr lang="nb-NO" b="1" dirty="0">
                <a:solidFill>
                  <a:prstClr val="black"/>
                </a:solidFill>
                <a:latin typeface="Courier New" pitchFamily="49" charset="0"/>
                <a:cs typeface="Courier New" pitchFamily="49" charset="0"/>
              </a:rPr>
              <a:t>   sequntial_expr_2;</a:t>
            </a:r>
            <a:br>
              <a:rPr lang="nb-NO" b="1" dirty="0">
                <a:solidFill>
                  <a:prstClr val="black"/>
                </a:solidFill>
                <a:latin typeface="Courier New" pitchFamily="49" charset="0"/>
                <a:cs typeface="Courier New" pitchFamily="49" charset="0"/>
              </a:rPr>
            </a:br>
            <a:r>
              <a:rPr lang="nb-NO" b="1" dirty="0">
                <a:solidFill>
                  <a:prstClr val="black"/>
                </a:solidFill>
                <a:latin typeface="Courier New" pitchFamily="49" charset="0"/>
                <a:cs typeface="Courier New" pitchFamily="49" charset="0"/>
              </a:rPr>
              <a:t>   . . .</a:t>
            </a:r>
            <a:br>
              <a:rPr lang="nb-NO" b="1" dirty="0">
                <a:solidFill>
                  <a:prstClr val="black"/>
                </a:solidFill>
                <a:latin typeface="Courier New" pitchFamily="49" charset="0"/>
                <a:cs typeface="Courier New" pitchFamily="49" charset="0"/>
              </a:rPr>
            </a:b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sequntial_expr_n</a:t>
            </a:r>
            <a:r>
              <a:rPr lang="nb-NO" b="1" dirty="0">
                <a:solidFill>
                  <a:prstClr val="black"/>
                </a:solidFill>
                <a:latin typeface="Courier New" pitchFamily="49" charset="0"/>
                <a:cs typeface="Courier New" pitchFamily="49" charset="0"/>
              </a:rPr>
              <a:t>;</a:t>
            </a:r>
            <a:br>
              <a:rPr lang="nb-NO" b="1" dirty="0">
                <a:solidFill>
                  <a:prstClr val="black"/>
                </a:solidFill>
                <a:latin typeface="Courier New" pitchFamily="49" charset="0"/>
                <a:cs typeface="Courier New" pitchFamily="49" charset="0"/>
              </a:rPr>
            </a:br>
            <a:r>
              <a:rPr lang="nb-NO" b="1" dirty="0">
                <a:solidFill>
                  <a:srgbClr val="1F497D">
                    <a:lumMod val="60000"/>
                    <a:lumOff val="40000"/>
                  </a:srgbClr>
                </a:solidFill>
                <a:latin typeface="Courier New" pitchFamily="49" charset="0"/>
                <a:cs typeface="Courier New" pitchFamily="49" charset="0"/>
              </a:rPr>
              <a:t>end </a:t>
            </a:r>
            <a:r>
              <a:rPr lang="nb-NO" b="1" dirty="0" err="1">
                <a:solidFill>
                  <a:srgbClr val="1F497D">
                    <a:lumMod val="60000"/>
                    <a:lumOff val="40000"/>
                  </a:srgbClr>
                </a:solidFill>
                <a:latin typeface="Courier New" pitchFamily="49" charset="0"/>
                <a:cs typeface="Courier New" pitchFamily="49" charset="0"/>
              </a:rPr>
              <a:t>process</a:t>
            </a:r>
            <a:r>
              <a:rPr lang="nb-NO" b="1" dirty="0">
                <a:solidFill>
                  <a:prstClr val="black"/>
                </a:solidFill>
                <a:latin typeface="Courier New" pitchFamily="49" charset="0"/>
                <a:cs typeface="Courier New" pitchFamily="49" charset="0"/>
              </a:rPr>
              <a:t>; </a:t>
            </a:r>
          </a:p>
          <a:p>
            <a:pPr lvl="1"/>
            <a:endParaRPr lang="en-GB" dirty="0"/>
          </a:p>
          <a:p>
            <a:endParaRPr lang="nb-NO" dirty="0"/>
          </a:p>
        </p:txBody>
      </p:sp>
      <p:sp>
        <p:nvSpPr>
          <p:cNvPr id="4" name="Plassholder for dato 3">
            <a:extLst>
              <a:ext uri="{FF2B5EF4-FFF2-40B4-BE49-F238E27FC236}">
                <a16:creationId xmlns:a16="http://schemas.microsoft.com/office/drawing/2014/main" id="{734EEC91-38FB-4A81-9AC0-1BF42EE353EC}"/>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91DE3965-937A-4F60-8E57-F6BBB41106B6}"/>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9C0AD922-201B-4142-8E83-86F331AEFA93}"/>
              </a:ext>
            </a:extLst>
          </p:cNvPr>
          <p:cNvSpPr>
            <a:spLocks noGrp="1"/>
          </p:cNvSpPr>
          <p:nvPr>
            <p:ph type="sldNum" sz="quarter" idx="12"/>
          </p:nvPr>
        </p:nvSpPr>
        <p:spPr/>
        <p:txBody>
          <a:bodyPr/>
          <a:lstStyle/>
          <a:p>
            <a:fld id="{28385D78-4187-AD4C-B928-A8579EE9A756}" type="slidenum">
              <a:rPr lang="en-GB" noProof="0" smtClean="0"/>
              <a:t>11</a:t>
            </a:fld>
            <a:endParaRPr lang="en-GB" noProof="0"/>
          </a:p>
        </p:txBody>
      </p:sp>
    </p:spTree>
    <p:extLst>
      <p:ext uri="{BB962C8B-B14F-4D97-AF65-F5344CB8AC3E}">
        <p14:creationId xmlns:p14="http://schemas.microsoft.com/office/powerpoint/2010/main" val="343222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0ED5354-5F0E-4631-9F87-0B73BF778056}"/>
              </a:ext>
            </a:extLst>
          </p:cNvPr>
          <p:cNvSpPr>
            <a:spLocks noGrp="1"/>
          </p:cNvSpPr>
          <p:nvPr>
            <p:ph type="title"/>
          </p:nvPr>
        </p:nvSpPr>
        <p:spPr/>
        <p:txBody>
          <a:bodyPr/>
          <a:lstStyle/>
          <a:p>
            <a:r>
              <a:rPr lang="en-GB" dirty="0"/>
              <a:t>IF-statements</a:t>
            </a:r>
            <a:endParaRPr lang="nb-NO" dirty="0"/>
          </a:p>
        </p:txBody>
      </p:sp>
      <p:sp>
        <p:nvSpPr>
          <p:cNvPr id="3" name="Plassholder for innhold 2">
            <a:extLst>
              <a:ext uri="{FF2B5EF4-FFF2-40B4-BE49-F238E27FC236}">
                <a16:creationId xmlns:a16="http://schemas.microsoft.com/office/drawing/2014/main" id="{19C91BC8-15B5-4684-BCA3-46CA714FA940}"/>
              </a:ext>
            </a:extLst>
          </p:cNvPr>
          <p:cNvSpPr>
            <a:spLocks noGrp="1"/>
          </p:cNvSpPr>
          <p:nvPr>
            <p:ph idx="1"/>
          </p:nvPr>
        </p:nvSpPr>
        <p:spPr/>
        <p:txBody>
          <a:bodyPr>
            <a:normAutofit fontScale="70000" lnSpcReduction="20000"/>
          </a:bodyPr>
          <a:lstStyle/>
          <a:p>
            <a:pPr marL="0" lvl="0" indent="0" defTabSz="914400">
              <a:buNone/>
            </a:pPr>
            <a:r>
              <a:rPr lang="en-US" sz="1500" b="1" dirty="0">
                <a:solidFill>
                  <a:srgbClr val="1F497D">
                    <a:lumMod val="60000"/>
                    <a:lumOff val="40000"/>
                  </a:srgbClr>
                </a:solidFill>
                <a:latin typeface="Courier New" pitchFamily="49" charset="0"/>
                <a:cs typeface="Courier New" pitchFamily="49" charset="0"/>
              </a:rPr>
              <a:t>architecture</a:t>
            </a:r>
            <a:r>
              <a:rPr lang="en-US" sz="1500" b="1" dirty="0">
                <a:solidFill>
                  <a:prstClr val="black"/>
                </a:solidFill>
                <a:latin typeface="Courier New" pitchFamily="49" charset="0"/>
                <a:cs typeface="Courier New" pitchFamily="49" charset="0"/>
              </a:rPr>
              <a:t> </a:t>
            </a:r>
            <a:r>
              <a:rPr lang="en-US" sz="1500" b="1" dirty="0" err="1">
                <a:solidFill>
                  <a:prstClr val="black"/>
                </a:solidFill>
                <a:latin typeface="Courier New" pitchFamily="49" charset="0"/>
                <a:cs typeface="Courier New" pitchFamily="49" charset="0"/>
              </a:rPr>
              <a:t>if_arch</a:t>
            </a:r>
            <a:r>
              <a:rPr lang="en-US" sz="1500" b="1" dirty="0">
                <a:solidFill>
                  <a:prstClr val="black"/>
                </a:solidFill>
                <a:latin typeface="Courier New" pitchFamily="49" charset="0"/>
                <a:cs typeface="Courier New" pitchFamily="49" charset="0"/>
              </a:rPr>
              <a:t> </a:t>
            </a:r>
            <a:r>
              <a:rPr lang="en-US" sz="1500" b="1" dirty="0">
                <a:solidFill>
                  <a:srgbClr val="1F497D">
                    <a:lumMod val="60000"/>
                    <a:lumOff val="40000"/>
                  </a:srgbClr>
                </a:solidFill>
                <a:latin typeface="Courier New" pitchFamily="49" charset="0"/>
                <a:cs typeface="Courier New" pitchFamily="49" charset="0"/>
              </a:rPr>
              <a:t>of</a:t>
            </a:r>
            <a:r>
              <a:rPr lang="en-US" sz="1500" b="1" dirty="0">
                <a:solidFill>
                  <a:prstClr val="black"/>
                </a:solidFill>
                <a:latin typeface="Courier New" pitchFamily="49" charset="0"/>
                <a:cs typeface="Courier New" pitchFamily="49" charset="0"/>
              </a:rPr>
              <a:t> </a:t>
            </a:r>
            <a:r>
              <a:rPr lang="en-US" sz="1500" b="1" dirty="0" err="1">
                <a:solidFill>
                  <a:prstClr val="black"/>
                </a:solidFill>
                <a:latin typeface="Courier New" pitchFamily="49" charset="0"/>
                <a:cs typeface="Courier New" pitchFamily="49" charset="0"/>
              </a:rPr>
              <a:t>prio_encoder</a:t>
            </a:r>
            <a:r>
              <a:rPr lang="en-US" sz="1500" b="1" dirty="0">
                <a:solidFill>
                  <a:prstClr val="black"/>
                </a:solidFill>
                <a:latin typeface="Courier New" pitchFamily="49" charset="0"/>
                <a:cs typeface="Courier New" pitchFamily="49" charset="0"/>
              </a:rPr>
              <a:t> </a:t>
            </a:r>
            <a:r>
              <a:rPr lang="en-US" sz="1500" b="1" dirty="0">
                <a:solidFill>
                  <a:srgbClr val="1F497D">
                    <a:lumMod val="60000"/>
                    <a:lumOff val="40000"/>
                  </a:srgbClr>
                </a:solidFill>
                <a:latin typeface="Courier New" pitchFamily="49" charset="0"/>
                <a:cs typeface="Courier New" pitchFamily="49" charset="0"/>
              </a:rPr>
              <a:t>is</a:t>
            </a:r>
          </a:p>
          <a:p>
            <a:pPr marL="0" lvl="0" indent="0" defTabSz="914400">
              <a:buNone/>
            </a:pPr>
            <a:r>
              <a:rPr lang="nb-NO" sz="1500" b="1" dirty="0" err="1">
                <a:solidFill>
                  <a:srgbClr val="1F497D">
                    <a:lumMod val="60000"/>
                    <a:lumOff val="40000"/>
                  </a:srgbClr>
                </a:solidFill>
                <a:latin typeface="Courier New" pitchFamily="49" charset="0"/>
                <a:cs typeface="Courier New" pitchFamily="49" charset="0"/>
              </a:rPr>
              <a:t>begin</a:t>
            </a:r>
            <a:endParaRPr lang="nb-NO" sz="1500" b="1" dirty="0">
              <a:solidFill>
                <a:srgbClr val="1F497D">
                  <a:lumMod val="60000"/>
                  <a:lumOff val="40000"/>
                </a:srgbClr>
              </a:solidFill>
              <a:latin typeface="Courier New" pitchFamily="49" charset="0"/>
              <a:cs typeface="Courier New" pitchFamily="49" charset="0"/>
            </a:endParaRPr>
          </a:p>
          <a:p>
            <a:pPr marL="0" lvl="0" indent="0" defTabSz="914400">
              <a:buNone/>
            </a:pPr>
            <a:r>
              <a:rPr lang="nb-NO" sz="1500" b="1" dirty="0">
                <a:solidFill>
                  <a:prstClr val="black"/>
                </a:solidFill>
                <a:latin typeface="Courier New" pitchFamily="49" charset="0"/>
                <a:cs typeface="Courier New" pitchFamily="49" charset="0"/>
              </a:rPr>
              <a:t>   </a:t>
            </a:r>
            <a:r>
              <a:rPr lang="nb-NO" sz="1500" b="1" dirty="0" err="1">
                <a:solidFill>
                  <a:srgbClr val="1F497D">
                    <a:lumMod val="60000"/>
                    <a:lumOff val="40000"/>
                  </a:srgbClr>
                </a:solidFill>
                <a:latin typeface="Courier New" pitchFamily="49" charset="0"/>
                <a:cs typeface="Courier New" pitchFamily="49" charset="0"/>
              </a:rPr>
              <a:t>process</a:t>
            </a:r>
            <a:r>
              <a:rPr lang="nb-NO" sz="1500" b="1" dirty="0">
                <a:solidFill>
                  <a:prstClr val="black"/>
                </a:solidFill>
                <a:latin typeface="Courier New" pitchFamily="49" charset="0"/>
                <a:cs typeface="Courier New" pitchFamily="49" charset="0"/>
              </a:rPr>
              <a:t>(r)</a:t>
            </a:r>
          </a:p>
          <a:p>
            <a:pPr marL="0" lvl="0" indent="0" defTabSz="914400">
              <a:buNone/>
            </a:pPr>
            <a:r>
              <a:rPr lang="nb-NO" sz="1500" b="1" dirty="0">
                <a:solidFill>
                  <a:prstClr val="black"/>
                </a:solidFill>
                <a:latin typeface="Courier New" pitchFamily="49" charset="0"/>
                <a:cs typeface="Courier New" pitchFamily="49" charset="0"/>
              </a:rPr>
              <a:t>   </a:t>
            </a:r>
            <a:r>
              <a:rPr lang="nb-NO" sz="1500" b="1" dirty="0" err="1">
                <a:solidFill>
                  <a:srgbClr val="1F497D">
                    <a:lumMod val="60000"/>
                    <a:lumOff val="40000"/>
                  </a:srgbClr>
                </a:solidFill>
                <a:latin typeface="Courier New" pitchFamily="49" charset="0"/>
                <a:cs typeface="Courier New" pitchFamily="49" charset="0"/>
              </a:rPr>
              <a:t>begin</a:t>
            </a:r>
            <a:endParaRPr lang="nb-NO" sz="1500" b="1" dirty="0">
              <a:solidFill>
                <a:srgbClr val="1F497D">
                  <a:lumMod val="60000"/>
                  <a:lumOff val="40000"/>
                </a:srgbClr>
              </a:solidFill>
              <a:latin typeface="Courier New" pitchFamily="49" charset="0"/>
              <a:cs typeface="Courier New" pitchFamily="49" charset="0"/>
            </a:endParaRPr>
          </a:p>
          <a:p>
            <a:pPr marL="0" lvl="0" indent="0" defTabSz="914400">
              <a:buNone/>
            </a:pPr>
            <a:r>
              <a:rPr lang="nb-NO" sz="1500" b="1" dirty="0">
                <a:solidFill>
                  <a:prstClr val="black"/>
                </a:solidFill>
                <a:latin typeface="Courier New" pitchFamily="49" charset="0"/>
                <a:cs typeface="Courier New" pitchFamily="49" charset="0"/>
              </a:rPr>
              <a:t>      </a:t>
            </a:r>
            <a:r>
              <a:rPr lang="nb-NO" sz="1500" b="1" dirty="0" err="1">
                <a:solidFill>
                  <a:srgbClr val="1F497D">
                    <a:lumMod val="60000"/>
                    <a:lumOff val="40000"/>
                  </a:srgbClr>
                </a:solidFill>
                <a:latin typeface="Courier New" pitchFamily="49" charset="0"/>
                <a:cs typeface="Courier New" pitchFamily="49" charset="0"/>
              </a:rPr>
              <a:t>if</a:t>
            </a:r>
            <a:r>
              <a:rPr lang="nb-NO" sz="1500" b="1" dirty="0">
                <a:solidFill>
                  <a:prstClr val="black"/>
                </a:solidFill>
                <a:latin typeface="Courier New" pitchFamily="49" charset="0"/>
                <a:cs typeface="Courier New" pitchFamily="49" charset="0"/>
              </a:rPr>
              <a:t> (r(4)='1') </a:t>
            </a:r>
            <a:r>
              <a:rPr lang="nb-NO" sz="1500" b="1" dirty="0" err="1">
                <a:solidFill>
                  <a:srgbClr val="1F497D">
                    <a:lumMod val="60000"/>
                    <a:lumOff val="40000"/>
                  </a:srgbClr>
                </a:solidFill>
                <a:latin typeface="Courier New" pitchFamily="49" charset="0"/>
                <a:cs typeface="Courier New" pitchFamily="49" charset="0"/>
              </a:rPr>
              <a:t>then</a:t>
            </a:r>
            <a:endParaRPr lang="nb-NO" sz="1500" b="1" dirty="0">
              <a:solidFill>
                <a:srgbClr val="1F497D">
                  <a:lumMod val="60000"/>
                  <a:lumOff val="40000"/>
                </a:srgbClr>
              </a:solidFill>
              <a:latin typeface="Courier New" pitchFamily="49" charset="0"/>
              <a:cs typeface="Courier New" pitchFamily="49" charset="0"/>
            </a:endParaRPr>
          </a:p>
          <a:p>
            <a:pPr marL="0" lvl="0" indent="0" defTabSz="914400">
              <a:buNone/>
            </a:pPr>
            <a:r>
              <a:rPr lang="nb-NO" sz="1500" b="1" dirty="0">
                <a:solidFill>
                  <a:prstClr val="black"/>
                </a:solidFill>
                <a:latin typeface="Courier New" pitchFamily="49" charset="0"/>
                <a:cs typeface="Courier New" pitchFamily="49" charset="0"/>
              </a:rPr>
              <a:t>         </a:t>
            </a:r>
            <a:r>
              <a:rPr lang="nb-NO" sz="1500" b="1" dirty="0" err="1">
                <a:solidFill>
                  <a:prstClr val="black"/>
                </a:solidFill>
                <a:latin typeface="Courier New" pitchFamily="49" charset="0"/>
                <a:cs typeface="Courier New" pitchFamily="49" charset="0"/>
              </a:rPr>
              <a:t>pcode</a:t>
            </a:r>
            <a:r>
              <a:rPr lang="nb-NO" sz="1500" b="1" dirty="0">
                <a:solidFill>
                  <a:prstClr val="black"/>
                </a:solidFill>
                <a:latin typeface="Courier New" pitchFamily="49" charset="0"/>
                <a:cs typeface="Courier New" pitchFamily="49" charset="0"/>
              </a:rPr>
              <a:t> &lt;= "100";</a:t>
            </a:r>
          </a:p>
          <a:p>
            <a:pPr marL="0" lvl="0" indent="0" defTabSz="914400">
              <a:buNone/>
            </a:pPr>
            <a:r>
              <a:rPr lang="nb-NO" sz="1500" b="1" dirty="0">
                <a:solidFill>
                  <a:prstClr val="black"/>
                </a:solidFill>
                <a:latin typeface="Courier New" pitchFamily="49" charset="0"/>
                <a:cs typeface="Courier New" pitchFamily="49" charset="0"/>
              </a:rPr>
              <a:t>      </a:t>
            </a:r>
            <a:r>
              <a:rPr lang="nb-NO" sz="1500" b="1" dirty="0" err="1">
                <a:solidFill>
                  <a:srgbClr val="1F497D">
                    <a:lumMod val="60000"/>
                    <a:lumOff val="40000"/>
                  </a:srgbClr>
                </a:solidFill>
                <a:latin typeface="Courier New" pitchFamily="49" charset="0"/>
                <a:cs typeface="Courier New" pitchFamily="49" charset="0"/>
              </a:rPr>
              <a:t>elsif</a:t>
            </a:r>
            <a:r>
              <a:rPr lang="nb-NO" sz="1500" b="1" dirty="0">
                <a:solidFill>
                  <a:prstClr val="black"/>
                </a:solidFill>
                <a:latin typeface="Courier New" pitchFamily="49" charset="0"/>
                <a:cs typeface="Courier New" pitchFamily="49" charset="0"/>
              </a:rPr>
              <a:t> (r(3)='1')</a:t>
            </a:r>
            <a:r>
              <a:rPr lang="nb-NO" sz="1500" b="1" dirty="0" err="1">
                <a:solidFill>
                  <a:srgbClr val="1F497D">
                    <a:lumMod val="60000"/>
                    <a:lumOff val="40000"/>
                  </a:srgbClr>
                </a:solidFill>
                <a:latin typeface="Courier New" pitchFamily="49" charset="0"/>
                <a:cs typeface="Courier New" pitchFamily="49" charset="0"/>
              </a:rPr>
              <a:t>then</a:t>
            </a:r>
            <a:endParaRPr lang="nb-NO" sz="1500" b="1" dirty="0">
              <a:solidFill>
                <a:srgbClr val="1F497D">
                  <a:lumMod val="60000"/>
                  <a:lumOff val="40000"/>
                </a:srgbClr>
              </a:solidFill>
              <a:latin typeface="Courier New" pitchFamily="49" charset="0"/>
              <a:cs typeface="Courier New" pitchFamily="49" charset="0"/>
            </a:endParaRPr>
          </a:p>
          <a:p>
            <a:pPr marL="0" lvl="0" indent="0" defTabSz="914400">
              <a:buNone/>
            </a:pPr>
            <a:r>
              <a:rPr lang="nb-NO" sz="1500" b="1" dirty="0">
                <a:solidFill>
                  <a:prstClr val="black"/>
                </a:solidFill>
                <a:latin typeface="Courier New" pitchFamily="49" charset="0"/>
                <a:cs typeface="Courier New" pitchFamily="49" charset="0"/>
              </a:rPr>
              <a:t>         </a:t>
            </a:r>
            <a:r>
              <a:rPr lang="nb-NO" sz="1500" b="1" dirty="0" err="1">
                <a:solidFill>
                  <a:prstClr val="black"/>
                </a:solidFill>
                <a:latin typeface="Courier New" pitchFamily="49" charset="0"/>
                <a:cs typeface="Courier New" pitchFamily="49" charset="0"/>
              </a:rPr>
              <a:t>pcode</a:t>
            </a:r>
            <a:r>
              <a:rPr lang="nb-NO" sz="1500" b="1" dirty="0">
                <a:solidFill>
                  <a:prstClr val="black"/>
                </a:solidFill>
                <a:latin typeface="Courier New" pitchFamily="49" charset="0"/>
                <a:cs typeface="Courier New" pitchFamily="49" charset="0"/>
              </a:rPr>
              <a:t> &lt;= "011";</a:t>
            </a:r>
          </a:p>
          <a:p>
            <a:pPr marL="0" lvl="0" indent="0" defTabSz="914400">
              <a:buNone/>
            </a:pPr>
            <a:r>
              <a:rPr lang="nb-NO" sz="1500" b="1" dirty="0">
                <a:solidFill>
                  <a:prstClr val="black"/>
                </a:solidFill>
                <a:latin typeface="Courier New" pitchFamily="49" charset="0"/>
                <a:cs typeface="Courier New" pitchFamily="49" charset="0"/>
              </a:rPr>
              <a:t>      </a:t>
            </a:r>
            <a:r>
              <a:rPr lang="nb-NO" sz="1500" b="1" dirty="0" err="1">
                <a:solidFill>
                  <a:srgbClr val="1F497D">
                    <a:lumMod val="60000"/>
                    <a:lumOff val="40000"/>
                  </a:srgbClr>
                </a:solidFill>
                <a:latin typeface="Courier New" pitchFamily="49" charset="0"/>
                <a:cs typeface="Courier New" pitchFamily="49" charset="0"/>
              </a:rPr>
              <a:t>elsif</a:t>
            </a:r>
            <a:r>
              <a:rPr lang="nb-NO" sz="1500" b="1" dirty="0">
                <a:solidFill>
                  <a:prstClr val="black"/>
                </a:solidFill>
                <a:latin typeface="Courier New" pitchFamily="49" charset="0"/>
                <a:cs typeface="Courier New" pitchFamily="49" charset="0"/>
              </a:rPr>
              <a:t> (r(2)='1')</a:t>
            </a:r>
            <a:r>
              <a:rPr lang="nb-NO" sz="1500" b="1" dirty="0" err="1">
                <a:solidFill>
                  <a:srgbClr val="1F497D">
                    <a:lumMod val="60000"/>
                    <a:lumOff val="40000"/>
                  </a:srgbClr>
                </a:solidFill>
                <a:latin typeface="Courier New" pitchFamily="49" charset="0"/>
                <a:cs typeface="Courier New" pitchFamily="49" charset="0"/>
              </a:rPr>
              <a:t>then</a:t>
            </a:r>
            <a:endParaRPr lang="nb-NO" sz="1500" b="1" dirty="0">
              <a:solidFill>
                <a:srgbClr val="1F497D">
                  <a:lumMod val="60000"/>
                  <a:lumOff val="40000"/>
                </a:srgbClr>
              </a:solidFill>
              <a:latin typeface="Courier New" pitchFamily="49" charset="0"/>
              <a:cs typeface="Courier New" pitchFamily="49" charset="0"/>
            </a:endParaRPr>
          </a:p>
          <a:p>
            <a:pPr marL="0" lvl="0" indent="0" defTabSz="914400">
              <a:buNone/>
            </a:pPr>
            <a:r>
              <a:rPr lang="nb-NO" sz="1500" b="1" dirty="0">
                <a:solidFill>
                  <a:prstClr val="black"/>
                </a:solidFill>
                <a:latin typeface="Courier New" pitchFamily="49" charset="0"/>
                <a:cs typeface="Courier New" pitchFamily="49" charset="0"/>
              </a:rPr>
              <a:t>         </a:t>
            </a:r>
            <a:r>
              <a:rPr lang="nb-NO" sz="1500" b="1" dirty="0" err="1">
                <a:solidFill>
                  <a:prstClr val="black"/>
                </a:solidFill>
                <a:latin typeface="Courier New" pitchFamily="49" charset="0"/>
                <a:cs typeface="Courier New" pitchFamily="49" charset="0"/>
              </a:rPr>
              <a:t>pcode</a:t>
            </a:r>
            <a:r>
              <a:rPr lang="nb-NO" sz="1500" b="1" dirty="0">
                <a:solidFill>
                  <a:prstClr val="black"/>
                </a:solidFill>
                <a:latin typeface="Courier New" pitchFamily="49" charset="0"/>
                <a:cs typeface="Courier New" pitchFamily="49" charset="0"/>
              </a:rPr>
              <a:t> &lt;= "010";</a:t>
            </a:r>
          </a:p>
          <a:p>
            <a:pPr marL="0" lvl="0" indent="0" defTabSz="914400">
              <a:buNone/>
            </a:pPr>
            <a:r>
              <a:rPr lang="nb-NO" sz="1500" b="1" dirty="0">
                <a:solidFill>
                  <a:prstClr val="black"/>
                </a:solidFill>
                <a:latin typeface="Courier New" pitchFamily="49" charset="0"/>
                <a:cs typeface="Courier New" pitchFamily="49" charset="0"/>
              </a:rPr>
              <a:t>      </a:t>
            </a:r>
            <a:r>
              <a:rPr lang="nb-NO" sz="1500" b="1" dirty="0" err="1">
                <a:solidFill>
                  <a:srgbClr val="1F497D">
                    <a:lumMod val="60000"/>
                    <a:lumOff val="40000"/>
                  </a:srgbClr>
                </a:solidFill>
                <a:latin typeface="Courier New" pitchFamily="49" charset="0"/>
                <a:cs typeface="Courier New" pitchFamily="49" charset="0"/>
              </a:rPr>
              <a:t>elsif</a:t>
            </a:r>
            <a:r>
              <a:rPr lang="nb-NO" sz="1500" b="1" dirty="0">
                <a:solidFill>
                  <a:prstClr val="black"/>
                </a:solidFill>
                <a:latin typeface="Courier New" pitchFamily="49" charset="0"/>
                <a:cs typeface="Courier New" pitchFamily="49" charset="0"/>
              </a:rPr>
              <a:t> (r(1)='1')</a:t>
            </a:r>
            <a:r>
              <a:rPr lang="nb-NO" sz="1500" b="1" dirty="0" err="1">
                <a:solidFill>
                  <a:srgbClr val="1F497D">
                    <a:lumMod val="60000"/>
                    <a:lumOff val="40000"/>
                  </a:srgbClr>
                </a:solidFill>
                <a:latin typeface="Courier New" pitchFamily="49" charset="0"/>
                <a:cs typeface="Courier New" pitchFamily="49" charset="0"/>
              </a:rPr>
              <a:t>then</a:t>
            </a:r>
            <a:endParaRPr lang="nb-NO" sz="1500" b="1" dirty="0">
              <a:solidFill>
                <a:srgbClr val="1F497D">
                  <a:lumMod val="60000"/>
                  <a:lumOff val="40000"/>
                </a:srgbClr>
              </a:solidFill>
              <a:latin typeface="Courier New" pitchFamily="49" charset="0"/>
              <a:cs typeface="Courier New" pitchFamily="49" charset="0"/>
            </a:endParaRPr>
          </a:p>
          <a:p>
            <a:pPr marL="0" lvl="0" indent="0" defTabSz="914400">
              <a:buNone/>
            </a:pPr>
            <a:r>
              <a:rPr lang="nb-NO" sz="1500" b="1" dirty="0">
                <a:solidFill>
                  <a:prstClr val="black"/>
                </a:solidFill>
                <a:latin typeface="Courier New" pitchFamily="49" charset="0"/>
                <a:cs typeface="Courier New" pitchFamily="49" charset="0"/>
              </a:rPr>
              <a:t>         </a:t>
            </a:r>
            <a:r>
              <a:rPr lang="nb-NO" sz="1500" b="1" dirty="0" err="1">
                <a:solidFill>
                  <a:prstClr val="black"/>
                </a:solidFill>
                <a:latin typeface="Courier New" pitchFamily="49" charset="0"/>
                <a:cs typeface="Courier New" pitchFamily="49" charset="0"/>
              </a:rPr>
              <a:t>pcode</a:t>
            </a:r>
            <a:r>
              <a:rPr lang="nb-NO" sz="1500" b="1" dirty="0">
                <a:solidFill>
                  <a:prstClr val="black"/>
                </a:solidFill>
                <a:latin typeface="Courier New" pitchFamily="49" charset="0"/>
                <a:cs typeface="Courier New" pitchFamily="49" charset="0"/>
              </a:rPr>
              <a:t> &lt;= "001";</a:t>
            </a:r>
          </a:p>
          <a:p>
            <a:pPr marL="0" lvl="0" indent="0" defTabSz="914400">
              <a:buNone/>
            </a:pPr>
            <a:r>
              <a:rPr lang="nb-NO" sz="1500" b="1" dirty="0">
                <a:solidFill>
                  <a:prstClr val="black"/>
                </a:solidFill>
                <a:latin typeface="Courier New" pitchFamily="49" charset="0"/>
                <a:cs typeface="Courier New" pitchFamily="49" charset="0"/>
              </a:rPr>
              <a:t>      </a:t>
            </a:r>
            <a:r>
              <a:rPr lang="nb-NO" sz="1500" b="1" dirty="0" err="1">
                <a:solidFill>
                  <a:srgbClr val="1F497D">
                    <a:lumMod val="60000"/>
                    <a:lumOff val="40000"/>
                  </a:srgbClr>
                </a:solidFill>
                <a:latin typeface="Courier New" pitchFamily="49" charset="0"/>
                <a:cs typeface="Courier New" pitchFamily="49" charset="0"/>
              </a:rPr>
              <a:t>else</a:t>
            </a:r>
            <a:endParaRPr lang="nb-NO" sz="1500" b="1" dirty="0">
              <a:solidFill>
                <a:srgbClr val="1F497D">
                  <a:lumMod val="60000"/>
                  <a:lumOff val="40000"/>
                </a:srgbClr>
              </a:solidFill>
              <a:latin typeface="Courier New" pitchFamily="49" charset="0"/>
              <a:cs typeface="Courier New" pitchFamily="49" charset="0"/>
            </a:endParaRPr>
          </a:p>
          <a:p>
            <a:pPr marL="0" lvl="0" indent="0" defTabSz="914400">
              <a:buNone/>
            </a:pPr>
            <a:r>
              <a:rPr lang="nb-NO" sz="1500" b="1" dirty="0">
                <a:solidFill>
                  <a:prstClr val="black"/>
                </a:solidFill>
                <a:latin typeface="Courier New" pitchFamily="49" charset="0"/>
                <a:cs typeface="Courier New" pitchFamily="49" charset="0"/>
              </a:rPr>
              <a:t>         </a:t>
            </a:r>
            <a:r>
              <a:rPr lang="nb-NO" sz="1500" b="1" dirty="0" err="1">
                <a:solidFill>
                  <a:prstClr val="black"/>
                </a:solidFill>
                <a:latin typeface="Courier New" pitchFamily="49" charset="0"/>
                <a:cs typeface="Courier New" pitchFamily="49" charset="0"/>
              </a:rPr>
              <a:t>pcode</a:t>
            </a:r>
            <a:r>
              <a:rPr lang="nb-NO" sz="1500" b="1" dirty="0">
                <a:solidFill>
                  <a:prstClr val="black"/>
                </a:solidFill>
                <a:latin typeface="Courier New" pitchFamily="49" charset="0"/>
                <a:cs typeface="Courier New" pitchFamily="49" charset="0"/>
              </a:rPr>
              <a:t> &lt;= "000";</a:t>
            </a:r>
          </a:p>
          <a:p>
            <a:pPr marL="0" lvl="0" indent="0" defTabSz="914400">
              <a:buNone/>
            </a:pPr>
            <a:r>
              <a:rPr lang="nb-NO" sz="1500" b="1" dirty="0">
                <a:solidFill>
                  <a:prstClr val="black"/>
                </a:solidFill>
                <a:latin typeface="Courier New" pitchFamily="49" charset="0"/>
                <a:cs typeface="Courier New" pitchFamily="49" charset="0"/>
              </a:rPr>
              <a:t>      </a:t>
            </a:r>
            <a:r>
              <a:rPr lang="nb-NO" sz="1500" b="1" dirty="0">
                <a:solidFill>
                  <a:srgbClr val="1F497D">
                    <a:lumMod val="60000"/>
                    <a:lumOff val="40000"/>
                  </a:srgbClr>
                </a:solidFill>
                <a:latin typeface="Courier New" pitchFamily="49" charset="0"/>
                <a:cs typeface="Courier New" pitchFamily="49" charset="0"/>
              </a:rPr>
              <a:t>end </a:t>
            </a:r>
            <a:r>
              <a:rPr lang="nb-NO" sz="1500" b="1" dirty="0" err="1">
                <a:solidFill>
                  <a:srgbClr val="1F497D">
                    <a:lumMod val="60000"/>
                    <a:lumOff val="40000"/>
                  </a:srgbClr>
                </a:solidFill>
                <a:latin typeface="Courier New" pitchFamily="49" charset="0"/>
                <a:cs typeface="Courier New" pitchFamily="49" charset="0"/>
              </a:rPr>
              <a:t>if</a:t>
            </a:r>
            <a:r>
              <a:rPr lang="nb-NO" sz="1500" b="1" dirty="0">
                <a:solidFill>
                  <a:prstClr val="black"/>
                </a:solidFill>
                <a:latin typeface="Courier New" pitchFamily="49" charset="0"/>
                <a:cs typeface="Courier New" pitchFamily="49" charset="0"/>
              </a:rPr>
              <a:t>;</a:t>
            </a:r>
          </a:p>
          <a:p>
            <a:pPr marL="0" lvl="0" indent="0" defTabSz="914400">
              <a:buNone/>
            </a:pPr>
            <a:r>
              <a:rPr lang="nb-NO" sz="1500" b="1" dirty="0">
                <a:solidFill>
                  <a:prstClr val="black"/>
                </a:solidFill>
                <a:latin typeface="Courier New" pitchFamily="49" charset="0"/>
                <a:cs typeface="Courier New" pitchFamily="49" charset="0"/>
              </a:rPr>
              <a:t>   </a:t>
            </a:r>
            <a:r>
              <a:rPr lang="nb-NO" sz="1500" b="1" dirty="0">
                <a:solidFill>
                  <a:srgbClr val="1F497D">
                    <a:lumMod val="60000"/>
                    <a:lumOff val="40000"/>
                  </a:srgbClr>
                </a:solidFill>
                <a:latin typeface="Courier New" pitchFamily="49" charset="0"/>
                <a:cs typeface="Courier New" pitchFamily="49" charset="0"/>
              </a:rPr>
              <a:t>end </a:t>
            </a:r>
            <a:r>
              <a:rPr lang="nb-NO" sz="1500" b="1" dirty="0" err="1">
                <a:solidFill>
                  <a:srgbClr val="1F497D">
                    <a:lumMod val="60000"/>
                    <a:lumOff val="40000"/>
                  </a:srgbClr>
                </a:solidFill>
                <a:latin typeface="Courier New" pitchFamily="49" charset="0"/>
                <a:cs typeface="Courier New" pitchFamily="49" charset="0"/>
              </a:rPr>
              <a:t>process</a:t>
            </a:r>
            <a:r>
              <a:rPr lang="nb-NO" sz="1500" b="1" dirty="0">
                <a:solidFill>
                  <a:prstClr val="black"/>
                </a:solidFill>
                <a:latin typeface="Courier New" pitchFamily="49" charset="0"/>
                <a:cs typeface="Courier New" pitchFamily="49" charset="0"/>
              </a:rPr>
              <a:t>;</a:t>
            </a:r>
          </a:p>
          <a:p>
            <a:pPr marL="0" lvl="0" indent="0" defTabSz="914400">
              <a:buNone/>
            </a:pPr>
            <a:r>
              <a:rPr lang="nb-NO" sz="1500" b="1" dirty="0">
                <a:solidFill>
                  <a:srgbClr val="1F497D">
                    <a:lumMod val="60000"/>
                    <a:lumOff val="40000"/>
                  </a:srgbClr>
                </a:solidFill>
                <a:latin typeface="Courier New" pitchFamily="49" charset="0"/>
                <a:cs typeface="Courier New" pitchFamily="49" charset="0"/>
              </a:rPr>
              <a:t>end</a:t>
            </a:r>
            <a:r>
              <a:rPr lang="nb-NO" sz="1500" b="1" dirty="0">
                <a:solidFill>
                  <a:prstClr val="black"/>
                </a:solidFill>
                <a:latin typeface="Courier New" pitchFamily="49" charset="0"/>
                <a:cs typeface="Courier New" pitchFamily="49" charset="0"/>
              </a:rPr>
              <a:t> </a:t>
            </a:r>
            <a:r>
              <a:rPr lang="nb-NO" sz="1500" b="1" dirty="0" err="1">
                <a:solidFill>
                  <a:prstClr val="black"/>
                </a:solidFill>
                <a:latin typeface="Courier New" pitchFamily="49" charset="0"/>
                <a:cs typeface="Courier New" pitchFamily="49" charset="0"/>
              </a:rPr>
              <a:t>if_arch</a:t>
            </a:r>
            <a:r>
              <a:rPr lang="nb-NO" sz="1500" b="1" dirty="0">
                <a:solidFill>
                  <a:prstClr val="black"/>
                </a:solidFill>
                <a:latin typeface="Courier New" pitchFamily="49" charset="0"/>
                <a:cs typeface="Courier New" pitchFamily="49" charset="0"/>
              </a:rPr>
              <a:t>;</a:t>
            </a:r>
          </a:p>
          <a:p>
            <a:pPr lvl="1"/>
            <a:endParaRPr lang="en-GB" dirty="0"/>
          </a:p>
          <a:p>
            <a:endParaRPr lang="nb-NO" dirty="0"/>
          </a:p>
        </p:txBody>
      </p:sp>
      <p:sp>
        <p:nvSpPr>
          <p:cNvPr id="4" name="Plassholder for dato 3">
            <a:extLst>
              <a:ext uri="{FF2B5EF4-FFF2-40B4-BE49-F238E27FC236}">
                <a16:creationId xmlns:a16="http://schemas.microsoft.com/office/drawing/2014/main" id="{F68EE9D8-7691-4971-85B0-1DADDAB4E3CB}"/>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EFBE7B40-6CB3-4C92-80E1-CC337F80C31E}"/>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88F4020B-6D35-44F5-BD38-9FBC6E407739}"/>
              </a:ext>
            </a:extLst>
          </p:cNvPr>
          <p:cNvSpPr>
            <a:spLocks noGrp="1"/>
          </p:cNvSpPr>
          <p:nvPr>
            <p:ph type="sldNum" sz="quarter" idx="12"/>
          </p:nvPr>
        </p:nvSpPr>
        <p:spPr/>
        <p:txBody>
          <a:bodyPr/>
          <a:lstStyle/>
          <a:p>
            <a:fld id="{28385D78-4187-AD4C-B928-A8579EE9A756}" type="slidenum">
              <a:rPr lang="en-GB" noProof="0" smtClean="0"/>
              <a:t>12</a:t>
            </a:fld>
            <a:endParaRPr lang="en-GB" noProof="0"/>
          </a:p>
        </p:txBody>
      </p:sp>
    </p:spTree>
    <p:extLst>
      <p:ext uri="{BB962C8B-B14F-4D97-AF65-F5344CB8AC3E}">
        <p14:creationId xmlns:p14="http://schemas.microsoft.com/office/powerpoint/2010/main" val="888544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DE4DFF6-88F7-4FC1-922E-AAE9873DAA72}"/>
              </a:ext>
            </a:extLst>
          </p:cNvPr>
          <p:cNvSpPr>
            <a:spLocks noGrp="1"/>
          </p:cNvSpPr>
          <p:nvPr>
            <p:ph type="title"/>
          </p:nvPr>
        </p:nvSpPr>
        <p:spPr/>
        <p:txBody>
          <a:bodyPr/>
          <a:lstStyle/>
          <a:p>
            <a:r>
              <a:rPr lang="en-GB" dirty="0"/>
              <a:t>CASE-statements</a:t>
            </a:r>
            <a:endParaRPr lang="nb-NO" dirty="0"/>
          </a:p>
        </p:txBody>
      </p:sp>
      <p:sp>
        <p:nvSpPr>
          <p:cNvPr id="3" name="Plassholder for innhold 2">
            <a:extLst>
              <a:ext uri="{FF2B5EF4-FFF2-40B4-BE49-F238E27FC236}">
                <a16:creationId xmlns:a16="http://schemas.microsoft.com/office/drawing/2014/main" id="{2A41CFCA-B4FC-4B8E-B1A6-C267B25F23C4}"/>
              </a:ext>
            </a:extLst>
          </p:cNvPr>
          <p:cNvSpPr>
            <a:spLocks noGrp="1"/>
          </p:cNvSpPr>
          <p:nvPr>
            <p:ph idx="1"/>
          </p:nvPr>
        </p:nvSpPr>
        <p:spPr>
          <a:xfrm>
            <a:off x="587253" y="1594842"/>
            <a:ext cx="8030696" cy="2931761"/>
          </a:xfrm>
        </p:spPr>
        <p:txBody>
          <a:bodyPr>
            <a:normAutofit fontScale="62500" lnSpcReduction="20000"/>
          </a:bodyPr>
          <a:lstStyle/>
          <a:p>
            <a:pPr marL="0" lvl="0" indent="0" defTabSz="914400">
              <a:buNone/>
            </a:pPr>
            <a:r>
              <a:rPr lang="en-US" b="1" dirty="0">
                <a:solidFill>
                  <a:srgbClr val="1F497D">
                    <a:lumMod val="60000"/>
                    <a:lumOff val="40000"/>
                  </a:srgbClr>
                </a:solidFill>
                <a:latin typeface="Courier New" pitchFamily="49" charset="0"/>
                <a:cs typeface="Courier New" pitchFamily="49" charset="0"/>
              </a:rPr>
              <a:t>architecture</a:t>
            </a:r>
            <a:r>
              <a:rPr lang="en-US" b="1" dirty="0">
                <a:solidFill>
                  <a:prstClr val="black"/>
                </a:solidFill>
                <a:latin typeface="Courier New" pitchFamily="49" charset="0"/>
                <a:cs typeface="Courier New" pitchFamily="49" charset="0"/>
              </a:rPr>
              <a:t> </a:t>
            </a:r>
            <a:r>
              <a:rPr lang="en-US" b="1" dirty="0" err="1">
                <a:solidFill>
                  <a:prstClr val="black"/>
                </a:solidFill>
                <a:latin typeface="Courier New" pitchFamily="49" charset="0"/>
                <a:cs typeface="Courier New" pitchFamily="49" charset="0"/>
              </a:rPr>
              <a:t>case_arch</a:t>
            </a:r>
            <a:r>
              <a:rPr lang="en-US" b="1" dirty="0">
                <a:solidFill>
                  <a:prstClr val="black"/>
                </a:solidFill>
                <a:latin typeface="Courier New" pitchFamily="49" charset="0"/>
                <a:cs typeface="Courier New" pitchFamily="49" charset="0"/>
              </a:rPr>
              <a:t> </a:t>
            </a:r>
            <a:r>
              <a:rPr lang="en-US" b="1" dirty="0">
                <a:solidFill>
                  <a:srgbClr val="1F497D">
                    <a:lumMod val="60000"/>
                    <a:lumOff val="40000"/>
                  </a:srgbClr>
                </a:solidFill>
                <a:latin typeface="Courier New" pitchFamily="49" charset="0"/>
                <a:cs typeface="Courier New" pitchFamily="49" charset="0"/>
              </a:rPr>
              <a:t>of</a:t>
            </a:r>
            <a:r>
              <a:rPr lang="en-US" b="1" dirty="0">
                <a:solidFill>
                  <a:prstClr val="black"/>
                </a:solidFill>
                <a:latin typeface="Courier New" pitchFamily="49" charset="0"/>
                <a:cs typeface="Courier New" pitchFamily="49" charset="0"/>
              </a:rPr>
              <a:t> </a:t>
            </a:r>
            <a:r>
              <a:rPr lang="en-US" b="1" dirty="0" err="1">
                <a:solidFill>
                  <a:prstClr val="black"/>
                </a:solidFill>
                <a:latin typeface="Courier New" pitchFamily="49" charset="0"/>
                <a:cs typeface="Courier New" pitchFamily="49" charset="0"/>
              </a:rPr>
              <a:t>prio_encoder</a:t>
            </a:r>
            <a:r>
              <a:rPr lang="en-US" b="1" dirty="0">
                <a:solidFill>
                  <a:prstClr val="black"/>
                </a:solidFill>
                <a:latin typeface="Courier New" pitchFamily="49" charset="0"/>
                <a:cs typeface="Courier New" pitchFamily="49" charset="0"/>
              </a:rPr>
              <a:t> </a:t>
            </a:r>
            <a:r>
              <a:rPr lang="en-US" b="1" dirty="0">
                <a:solidFill>
                  <a:srgbClr val="1F497D">
                    <a:lumMod val="60000"/>
                    <a:lumOff val="40000"/>
                  </a:srgbClr>
                </a:solidFill>
                <a:latin typeface="Courier New" pitchFamily="49" charset="0"/>
                <a:cs typeface="Courier New" pitchFamily="49" charset="0"/>
              </a:rPr>
              <a:t>is</a:t>
            </a:r>
          </a:p>
          <a:p>
            <a:pPr marL="0" lvl="0" indent="0" defTabSz="914400">
              <a:buNone/>
            </a:pPr>
            <a:r>
              <a:rPr lang="nb-NO" b="1" dirty="0" err="1">
                <a:solidFill>
                  <a:srgbClr val="1F497D">
                    <a:lumMod val="60000"/>
                    <a:lumOff val="40000"/>
                  </a:srgbClr>
                </a:solidFill>
                <a:latin typeface="Courier New" pitchFamily="49" charset="0"/>
                <a:cs typeface="Courier New" pitchFamily="49" charset="0"/>
              </a:rPr>
              <a:t>begin</a:t>
            </a:r>
            <a:endParaRPr lang="nb-NO" b="1" dirty="0">
              <a:solidFill>
                <a:srgbClr val="1F497D">
                  <a:lumMod val="60000"/>
                  <a:lumOff val="40000"/>
                </a:srgbClr>
              </a:solidFill>
              <a:latin typeface="Courier New" pitchFamily="49" charset="0"/>
              <a:cs typeface="Courier New" pitchFamily="49" charset="0"/>
            </a:endParaRPr>
          </a:p>
          <a:p>
            <a:pPr marL="0" lvl="0" indent="0" defTabSz="914400">
              <a:buNone/>
            </a:pPr>
            <a:r>
              <a:rPr lang="nb-NO" b="1" dirty="0">
                <a:solidFill>
                  <a:srgbClr val="1F497D">
                    <a:lumMod val="60000"/>
                    <a:lumOff val="40000"/>
                  </a:srgbClr>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process</a:t>
            </a:r>
            <a:r>
              <a:rPr lang="nb-NO" b="1" dirty="0">
                <a:solidFill>
                  <a:prstClr val="black"/>
                </a:solidFill>
                <a:latin typeface="Courier New" pitchFamily="49" charset="0"/>
                <a:cs typeface="Courier New" pitchFamily="49" charset="0"/>
              </a:rPr>
              <a:t>(r)</a:t>
            </a:r>
          </a:p>
          <a:p>
            <a:pPr marL="0" lvl="0" indent="0" defTabSz="914400">
              <a:buNone/>
            </a:pPr>
            <a:r>
              <a:rPr lang="nb-NO" b="1" dirty="0">
                <a:solidFill>
                  <a:prstClr val="black"/>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begin</a:t>
            </a:r>
            <a:endParaRPr lang="nb-NO" b="1" dirty="0">
              <a:solidFill>
                <a:srgbClr val="1F497D">
                  <a:lumMod val="60000"/>
                  <a:lumOff val="40000"/>
                </a:srgbClr>
              </a:solidFill>
              <a:latin typeface="Courier New" pitchFamily="49" charset="0"/>
              <a:cs typeface="Courier New" pitchFamily="49" charset="0"/>
            </a:endParaRPr>
          </a:p>
          <a:p>
            <a:pPr marL="0" lvl="0" indent="0" defTabSz="914400">
              <a:buNone/>
            </a:pPr>
            <a:r>
              <a:rPr lang="nb-NO" b="1" dirty="0">
                <a:solidFill>
                  <a:srgbClr val="1F497D">
                    <a:lumMod val="60000"/>
                    <a:lumOff val="40000"/>
                  </a:srgbClr>
                </a:solidFill>
                <a:latin typeface="Courier New" pitchFamily="49" charset="0"/>
                <a:cs typeface="Courier New" pitchFamily="49" charset="0"/>
              </a:rPr>
              <a:t>      case </a:t>
            </a:r>
            <a:r>
              <a:rPr lang="nb-NO" b="1" dirty="0">
                <a:solidFill>
                  <a:prstClr val="black"/>
                </a:solidFill>
                <a:latin typeface="Courier New" pitchFamily="49" charset="0"/>
                <a:cs typeface="Courier New" pitchFamily="49" charset="0"/>
              </a:rPr>
              <a:t>r </a:t>
            </a:r>
            <a:r>
              <a:rPr lang="nb-NO" b="1" dirty="0">
                <a:solidFill>
                  <a:srgbClr val="1F497D">
                    <a:lumMod val="60000"/>
                    <a:lumOff val="40000"/>
                  </a:srgbClr>
                </a:solidFill>
                <a:latin typeface="Courier New" pitchFamily="49" charset="0"/>
                <a:cs typeface="Courier New" pitchFamily="49" charset="0"/>
              </a:rPr>
              <a:t>is</a:t>
            </a:r>
          </a:p>
          <a:p>
            <a:pPr marL="0" lvl="0" indent="0" defTabSz="914400">
              <a:buNone/>
            </a:pPr>
            <a:r>
              <a:rPr lang="en-US" b="1" dirty="0">
                <a:solidFill>
                  <a:srgbClr val="1F497D">
                    <a:lumMod val="60000"/>
                    <a:lumOff val="40000"/>
                  </a:srgbClr>
                </a:solidFill>
                <a:latin typeface="Courier New" pitchFamily="49" charset="0"/>
                <a:cs typeface="Courier New" pitchFamily="49" charset="0"/>
              </a:rPr>
              <a:t>         when </a:t>
            </a:r>
            <a:r>
              <a:rPr lang="en-US" b="1" dirty="0">
                <a:solidFill>
                  <a:prstClr val="black"/>
                </a:solidFill>
                <a:latin typeface="Courier New" pitchFamily="49" charset="0"/>
                <a:cs typeface="Courier New" pitchFamily="49" charset="0"/>
              </a:rPr>
              <a:t>"1000"|"1001"|"1010"|"1011"|</a:t>
            </a:r>
          </a:p>
          <a:p>
            <a:pPr marL="0" lvl="0" indent="0" defTabSz="914400">
              <a:buNone/>
            </a:pPr>
            <a:r>
              <a:rPr lang="nb-NO" b="1" dirty="0">
                <a:solidFill>
                  <a:prstClr val="black"/>
                </a:solidFill>
                <a:latin typeface="Courier New" pitchFamily="49" charset="0"/>
                <a:cs typeface="Courier New" pitchFamily="49" charset="0"/>
              </a:rPr>
              <a:t>              "1100"|"1101"|"1110"|"1111" =&gt;</a:t>
            </a:r>
          </a:p>
          <a:p>
            <a:pPr marL="0" lvl="0" indent="0" defTabSz="914400">
              <a:buNone/>
            </a:pP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pcode</a:t>
            </a:r>
            <a:r>
              <a:rPr lang="nb-NO" b="1" dirty="0">
                <a:solidFill>
                  <a:prstClr val="black"/>
                </a:solidFill>
                <a:latin typeface="Courier New" pitchFamily="49" charset="0"/>
                <a:cs typeface="Courier New" pitchFamily="49" charset="0"/>
              </a:rPr>
              <a:t> &lt;= "100";</a:t>
            </a:r>
          </a:p>
          <a:p>
            <a:pPr marL="0" lvl="0" indent="0" defTabSz="914400">
              <a:buNone/>
            </a:pPr>
            <a:r>
              <a:rPr lang="en-US" b="1" dirty="0">
                <a:solidFill>
                  <a:prstClr val="black"/>
                </a:solidFill>
                <a:latin typeface="Courier New" pitchFamily="49" charset="0"/>
                <a:cs typeface="Courier New" pitchFamily="49" charset="0"/>
              </a:rPr>
              <a:t>         </a:t>
            </a:r>
            <a:r>
              <a:rPr lang="en-US" b="1" dirty="0">
                <a:solidFill>
                  <a:srgbClr val="1F497D">
                    <a:lumMod val="60000"/>
                    <a:lumOff val="40000"/>
                  </a:srgbClr>
                </a:solidFill>
                <a:latin typeface="Courier New" pitchFamily="49" charset="0"/>
                <a:cs typeface="Courier New" pitchFamily="49" charset="0"/>
              </a:rPr>
              <a:t>when</a:t>
            </a:r>
            <a:r>
              <a:rPr lang="en-US" b="1" dirty="0">
                <a:solidFill>
                  <a:prstClr val="black"/>
                </a:solidFill>
                <a:latin typeface="Courier New" pitchFamily="49" charset="0"/>
                <a:cs typeface="Courier New" pitchFamily="49" charset="0"/>
              </a:rPr>
              <a:t> "0100"|"0101"|"0110"|"0111" =&gt;</a:t>
            </a:r>
          </a:p>
          <a:p>
            <a:pPr marL="0" lvl="0" indent="0" defTabSz="914400">
              <a:buNone/>
            </a:pP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pcode</a:t>
            </a:r>
            <a:r>
              <a:rPr lang="nb-NO" b="1" dirty="0">
                <a:solidFill>
                  <a:prstClr val="black"/>
                </a:solidFill>
                <a:latin typeface="Courier New" pitchFamily="49" charset="0"/>
                <a:cs typeface="Courier New" pitchFamily="49" charset="0"/>
              </a:rPr>
              <a:t> &lt;= "011";</a:t>
            </a:r>
          </a:p>
          <a:p>
            <a:pPr marL="0" lvl="0" indent="0" defTabSz="914400">
              <a:buNone/>
            </a:pPr>
            <a:r>
              <a:rPr lang="nb-NO" b="1" dirty="0">
                <a:solidFill>
                  <a:prstClr val="black"/>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when</a:t>
            </a:r>
            <a:r>
              <a:rPr lang="nb-NO" b="1" dirty="0">
                <a:solidFill>
                  <a:prstClr val="black"/>
                </a:solidFill>
                <a:latin typeface="Courier New" pitchFamily="49" charset="0"/>
                <a:cs typeface="Courier New" pitchFamily="49" charset="0"/>
              </a:rPr>
              <a:t> "0010"|"0011" =&gt;</a:t>
            </a:r>
          </a:p>
          <a:p>
            <a:pPr marL="0" lvl="0" indent="0" defTabSz="914400">
              <a:buNone/>
            </a:pP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pcode</a:t>
            </a:r>
            <a:r>
              <a:rPr lang="nb-NO" b="1" dirty="0">
                <a:solidFill>
                  <a:prstClr val="black"/>
                </a:solidFill>
                <a:latin typeface="Courier New" pitchFamily="49" charset="0"/>
                <a:cs typeface="Courier New" pitchFamily="49" charset="0"/>
              </a:rPr>
              <a:t> &lt;= "010";</a:t>
            </a:r>
          </a:p>
          <a:p>
            <a:pPr marL="0" lvl="0" indent="0" defTabSz="914400">
              <a:buNone/>
            </a:pPr>
            <a:r>
              <a:rPr lang="nb-NO" b="1" dirty="0">
                <a:solidFill>
                  <a:prstClr val="black"/>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when</a:t>
            </a:r>
            <a:r>
              <a:rPr lang="nb-NO" b="1" dirty="0">
                <a:solidFill>
                  <a:prstClr val="black"/>
                </a:solidFill>
                <a:latin typeface="Courier New" pitchFamily="49" charset="0"/>
                <a:cs typeface="Courier New" pitchFamily="49" charset="0"/>
              </a:rPr>
              <a:t> "0001" =&gt;</a:t>
            </a:r>
          </a:p>
          <a:p>
            <a:pPr marL="0" lvl="0" indent="0" defTabSz="914400">
              <a:buNone/>
            </a:pP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pcode</a:t>
            </a:r>
            <a:r>
              <a:rPr lang="nb-NO" b="1" dirty="0">
                <a:solidFill>
                  <a:prstClr val="black"/>
                </a:solidFill>
                <a:latin typeface="Courier New" pitchFamily="49" charset="0"/>
                <a:cs typeface="Courier New" pitchFamily="49" charset="0"/>
              </a:rPr>
              <a:t> &lt;= "001";</a:t>
            </a:r>
          </a:p>
          <a:p>
            <a:pPr marL="0" lvl="0" indent="0" defTabSz="914400">
              <a:buNone/>
            </a:pPr>
            <a:r>
              <a:rPr lang="nb-NO" b="1" dirty="0">
                <a:solidFill>
                  <a:prstClr val="black"/>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when</a:t>
            </a:r>
            <a:r>
              <a:rPr lang="nb-NO" b="1" dirty="0">
                <a:solidFill>
                  <a:srgbClr val="1F497D">
                    <a:lumMod val="60000"/>
                    <a:lumOff val="40000"/>
                  </a:srgbClr>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others</a:t>
            </a:r>
            <a:r>
              <a:rPr lang="nb-NO" b="1" dirty="0">
                <a:solidFill>
                  <a:srgbClr val="1F497D">
                    <a:lumMod val="60000"/>
                    <a:lumOff val="40000"/>
                  </a:srgbClr>
                </a:solidFill>
                <a:latin typeface="Courier New" pitchFamily="49" charset="0"/>
                <a:cs typeface="Courier New" pitchFamily="49" charset="0"/>
              </a:rPr>
              <a:t> </a:t>
            </a:r>
            <a:r>
              <a:rPr lang="nb-NO" b="1" dirty="0">
                <a:solidFill>
                  <a:prstClr val="black"/>
                </a:solidFill>
                <a:latin typeface="Courier New" pitchFamily="49" charset="0"/>
                <a:cs typeface="Courier New" pitchFamily="49" charset="0"/>
              </a:rPr>
              <a:t>=&gt;</a:t>
            </a:r>
          </a:p>
          <a:p>
            <a:pPr marL="0" lvl="0" indent="0" defTabSz="914400">
              <a:buNone/>
            </a:pP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pcode</a:t>
            </a:r>
            <a:r>
              <a:rPr lang="nb-NO" b="1" dirty="0">
                <a:solidFill>
                  <a:prstClr val="black"/>
                </a:solidFill>
                <a:latin typeface="Courier New" pitchFamily="49" charset="0"/>
                <a:cs typeface="Courier New" pitchFamily="49" charset="0"/>
              </a:rPr>
              <a:t> &lt;= "000"; </a:t>
            </a:r>
            <a:r>
              <a:rPr lang="nb-NO" b="1" dirty="0">
                <a:solidFill>
                  <a:srgbClr val="9BBB59">
                    <a:lumMod val="75000"/>
                  </a:srgbClr>
                </a:solidFill>
                <a:latin typeface="Courier New" pitchFamily="49" charset="0"/>
                <a:cs typeface="Courier New" pitchFamily="49" charset="0"/>
              </a:rPr>
              <a:t>-- ‘</a:t>
            </a:r>
            <a:r>
              <a:rPr lang="nb-NO" b="1" dirty="0" err="1">
                <a:solidFill>
                  <a:srgbClr val="9BBB59">
                    <a:lumMod val="75000"/>
                  </a:srgbClr>
                </a:solidFill>
                <a:latin typeface="Courier New" pitchFamily="49" charset="0"/>
                <a:cs typeface="Courier New" pitchFamily="49" charset="0"/>
              </a:rPr>
              <a:t>others</a:t>
            </a:r>
            <a:r>
              <a:rPr lang="nb-NO" b="1" dirty="0">
                <a:solidFill>
                  <a:srgbClr val="9BBB59">
                    <a:lumMod val="75000"/>
                  </a:srgbClr>
                </a:solidFill>
                <a:latin typeface="Courier New" pitchFamily="49" charset="0"/>
                <a:cs typeface="Courier New" pitchFamily="49" charset="0"/>
              </a:rPr>
              <a:t>’ covers non-</a:t>
            </a:r>
            <a:r>
              <a:rPr lang="nb-NO" b="1" dirty="0" err="1">
                <a:solidFill>
                  <a:srgbClr val="9BBB59">
                    <a:lumMod val="75000"/>
                  </a:srgbClr>
                </a:solidFill>
                <a:latin typeface="Courier New" pitchFamily="49" charset="0"/>
                <a:cs typeface="Courier New" pitchFamily="49" charset="0"/>
              </a:rPr>
              <a:t>listed</a:t>
            </a:r>
            <a:r>
              <a:rPr lang="nb-NO" b="1" dirty="0">
                <a:solidFill>
                  <a:srgbClr val="9BBB59">
                    <a:lumMod val="75000"/>
                  </a:srgbClr>
                </a:solidFill>
                <a:latin typeface="Courier New" pitchFamily="49" charset="0"/>
                <a:cs typeface="Courier New" pitchFamily="49" charset="0"/>
              </a:rPr>
              <a:t> combinations </a:t>
            </a:r>
            <a:r>
              <a:rPr lang="nb-NO" b="1" dirty="0" err="1">
                <a:solidFill>
                  <a:srgbClr val="9BBB59">
                    <a:lumMod val="75000"/>
                  </a:srgbClr>
                </a:solidFill>
                <a:latin typeface="Courier New" pitchFamily="49" charset="0"/>
                <a:cs typeface="Courier New" pitchFamily="49" charset="0"/>
              </a:rPr>
              <a:t>of</a:t>
            </a:r>
            <a:r>
              <a:rPr lang="nb-NO" b="1" dirty="0">
                <a:solidFill>
                  <a:srgbClr val="9BBB59">
                    <a:lumMod val="75000"/>
                  </a:srgbClr>
                </a:solidFill>
                <a:latin typeface="Courier New" pitchFamily="49" charset="0"/>
                <a:cs typeface="Courier New" pitchFamily="49" charset="0"/>
              </a:rPr>
              <a:t> r</a:t>
            </a:r>
          </a:p>
          <a:p>
            <a:pPr marL="0" lvl="0" indent="0" defTabSz="914400">
              <a:buNone/>
            </a:pPr>
            <a:r>
              <a:rPr lang="nb-NO" b="1" dirty="0">
                <a:solidFill>
                  <a:prstClr val="black"/>
                </a:solidFill>
                <a:latin typeface="Courier New" pitchFamily="49" charset="0"/>
                <a:cs typeface="Courier New" pitchFamily="49" charset="0"/>
              </a:rPr>
              <a:t>      </a:t>
            </a:r>
            <a:r>
              <a:rPr lang="nb-NO" b="1" dirty="0">
                <a:solidFill>
                  <a:srgbClr val="1F497D">
                    <a:lumMod val="60000"/>
                    <a:lumOff val="40000"/>
                  </a:srgbClr>
                </a:solidFill>
                <a:latin typeface="Courier New" pitchFamily="49" charset="0"/>
                <a:cs typeface="Courier New" pitchFamily="49" charset="0"/>
              </a:rPr>
              <a:t>end case;</a:t>
            </a:r>
          </a:p>
          <a:p>
            <a:pPr marL="0" lvl="0" indent="0" defTabSz="914400">
              <a:buNone/>
            </a:pPr>
            <a:r>
              <a:rPr lang="nb-NO" b="1" dirty="0">
                <a:solidFill>
                  <a:srgbClr val="1F497D">
                    <a:lumMod val="60000"/>
                    <a:lumOff val="40000"/>
                  </a:srgbClr>
                </a:solidFill>
                <a:latin typeface="Courier New" pitchFamily="49" charset="0"/>
                <a:cs typeface="Courier New" pitchFamily="49" charset="0"/>
              </a:rPr>
              <a:t>   end </a:t>
            </a:r>
            <a:r>
              <a:rPr lang="nb-NO" b="1" dirty="0" err="1">
                <a:solidFill>
                  <a:srgbClr val="1F497D">
                    <a:lumMod val="60000"/>
                    <a:lumOff val="40000"/>
                  </a:srgbClr>
                </a:solidFill>
                <a:latin typeface="Courier New" pitchFamily="49" charset="0"/>
                <a:cs typeface="Courier New" pitchFamily="49" charset="0"/>
              </a:rPr>
              <a:t>process</a:t>
            </a:r>
            <a:r>
              <a:rPr lang="nb-NO" b="1" dirty="0">
                <a:solidFill>
                  <a:srgbClr val="1F497D">
                    <a:lumMod val="60000"/>
                    <a:lumOff val="40000"/>
                  </a:srgbClr>
                </a:solidFill>
                <a:latin typeface="Courier New" pitchFamily="49" charset="0"/>
                <a:cs typeface="Courier New" pitchFamily="49" charset="0"/>
              </a:rPr>
              <a:t>;</a:t>
            </a:r>
          </a:p>
          <a:p>
            <a:pPr marL="0" lvl="0" indent="0" defTabSz="914400">
              <a:buNone/>
            </a:pPr>
            <a:r>
              <a:rPr lang="nb-NO" b="1" dirty="0">
                <a:solidFill>
                  <a:srgbClr val="1F497D">
                    <a:lumMod val="60000"/>
                    <a:lumOff val="40000"/>
                  </a:srgbClr>
                </a:solidFill>
                <a:latin typeface="Courier New" pitchFamily="49" charset="0"/>
                <a:cs typeface="Courier New" pitchFamily="49" charset="0"/>
              </a:rPr>
              <a:t>end </a:t>
            </a:r>
            <a:r>
              <a:rPr lang="nb-NO" b="1" dirty="0" err="1">
                <a:solidFill>
                  <a:prstClr val="black"/>
                </a:solidFill>
                <a:latin typeface="Courier New" pitchFamily="49" charset="0"/>
                <a:cs typeface="Courier New" pitchFamily="49" charset="0"/>
              </a:rPr>
              <a:t>case_arch</a:t>
            </a:r>
            <a:r>
              <a:rPr lang="nb-NO" b="1" dirty="0">
                <a:solidFill>
                  <a:prstClr val="black"/>
                </a:solidFill>
                <a:latin typeface="Courier New" pitchFamily="49" charset="0"/>
                <a:cs typeface="Courier New" pitchFamily="49" charset="0"/>
              </a:rPr>
              <a:t>;</a:t>
            </a:r>
          </a:p>
        </p:txBody>
      </p:sp>
      <p:sp>
        <p:nvSpPr>
          <p:cNvPr id="4" name="Plassholder for dato 3">
            <a:extLst>
              <a:ext uri="{FF2B5EF4-FFF2-40B4-BE49-F238E27FC236}">
                <a16:creationId xmlns:a16="http://schemas.microsoft.com/office/drawing/2014/main" id="{7F2AF7E6-FDB1-4792-AC57-27AD8307FDA8}"/>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3A24575D-D8C1-4D80-B094-34734B42C214}"/>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639BABC2-5DA8-4480-A412-5BA5F729FCF9}"/>
              </a:ext>
            </a:extLst>
          </p:cNvPr>
          <p:cNvSpPr>
            <a:spLocks noGrp="1"/>
          </p:cNvSpPr>
          <p:nvPr>
            <p:ph type="sldNum" sz="quarter" idx="12"/>
          </p:nvPr>
        </p:nvSpPr>
        <p:spPr/>
        <p:txBody>
          <a:bodyPr/>
          <a:lstStyle/>
          <a:p>
            <a:fld id="{28385D78-4187-AD4C-B928-A8579EE9A756}" type="slidenum">
              <a:rPr lang="en-GB" noProof="0" smtClean="0"/>
              <a:t>13</a:t>
            </a:fld>
            <a:endParaRPr lang="en-GB" noProof="0"/>
          </a:p>
        </p:txBody>
      </p:sp>
    </p:spTree>
    <p:extLst>
      <p:ext uri="{BB962C8B-B14F-4D97-AF65-F5344CB8AC3E}">
        <p14:creationId xmlns:p14="http://schemas.microsoft.com/office/powerpoint/2010/main" val="423898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41FB773-2D4C-4728-A8A6-51876AF6B250}"/>
              </a:ext>
            </a:extLst>
          </p:cNvPr>
          <p:cNvSpPr>
            <a:spLocks noGrp="1"/>
          </p:cNvSpPr>
          <p:nvPr>
            <p:ph type="title"/>
          </p:nvPr>
        </p:nvSpPr>
        <p:spPr/>
        <p:txBody>
          <a:bodyPr/>
          <a:lstStyle/>
          <a:p>
            <a:r>
              <a:rPr lang="en-GB" dirty="0"/>
              <a:t>Limitations</a:t>
            </a:r>
            <a:endParaRPr lang="nb-NO" dirty="0"/>
          </a:p>
        </p:txBody>
      </p:sp>
      <p:sp>
        <p:nvSpPr>
          <p:cNvPr id="3" name="Plassholder for innhold 2">
            <a:extLst>
              <a:ext uri="{FF2B5EF4-FFF2-40B4-BE49-F238E27FC236}">
                <a16:creationId xmlns:a16="http://schemas.microsoft.com/office/drawing/2014/main" id="{103A6752-639D-4EEB-8EBA-5F4739784C26}"/>
              </a:ext>
            </a:extLst>
          </p:cNvPr>
          <p:cNvSpPr>
            <a:spLocks noGrp="1"/>
          </p:cNvSpPr>
          <p:nvPr>
            <p:ph idx="1"/>
          </p:nvPr>
        </p:nvSpPr>
        <p:spPr/>
        <p:txBody>
          <a:bodyPr/>
          <a:lstStyle/>
          <a:p>
            <a:r>
              <a:rPr lang="en-GB" dirty="0"/>
              <a:t>“when” and “select” can only be used outside a process</a:t>
            </a:r>
          </a:p>
          <a:p>
            <a:r>
              <a:rPr lang="en-GB" dirty="0"/>
              <a:t>«if» and «case» can only be used inside a </a:t>
            </a:r>
            <a:r>
              <a:rPr lang="en-GB" dirty="0" err="1"/>
              <a:t>proces</a:t>
            </a:r>
            <a:r>
              <a:rPr lang="nb-NO" dirty="0"/>
              <a:t>s</a:t>
            </a:r>
          </a:p>
          <a:p>
            <a:endParaRPr lang="en-GB" dirty="0"/>
          </a:p>
          <a:p>
            <a:endParaRPr lang="nb-NO" dirty="0"/>
          </a:p>
        </p:txBody>
      </p:sp>
      <p:sp>
        <p:nvSpPr>
          <p:cNvPr id="4" name="Plassholder for dato 3">
            <a:extLst>
              <a:ext uri="{FF2B5EF4-FFF2-40B4-BE49-F238E27FC236}">
                <a16:creationId xmlns:a16="http://schemas.microsoft.com/office/drawing/2014/main" id="{E35771BE-3321-4CEA-BCC4-921EC13B38E3}"/>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2E409EB0-D332-4EB8-BC3F-F54E4DC60710}"/>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2FCFCCE8-137D-4A28-BF36-3A60A13F3B17}"/>
              </a:ext>
            </a:extLst>
          </p:cNvPr>
          <p:cNvSpPr>
            <a:spLocks noGrp="1"/>
          </p:cNvSpPr>
          <p:nvPr>
            <p:ph type="sldNum" sz="quarter" idx="12"/>
          </p:nvPr>
        </p:nvSpPr>
        <p:spPr/>
        <p:txBody>
          <a:bodyPr/>
          <a:lstStyle/>
          <a:p>
            <a:fld id="{28385D78-4187-AD4C-B928-A8579EE9A756}" type="slidenum">
              <a:rPr lang="en-GB" noProof="0" smtClean="0"/>
              <a:t>14</a:t>
            </a:fld>
            <a:endParaRPr lang="en-GB" noProof="0"/>
          </a:p>
        </p:txBody>
      </p:sp>
    </p:spTree>
    <p:extLst>
      <p:ext uri="{BB962C8B-B14F-4D97-AF65-F5344CB8AC3E}">
        <p14:creationId xmlns:p14="http://schemas.microsoft.com/office/powerpoint/2010/main" val="576708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9A8DCAD-9DE5-4E12-9F7E-95C5B0EA9CD9}"/>
              </a:ext>
            </a:extLst>
          </p:cNvPr>
          <p:cNvSpPr>
            <a:spLocks noGrp="1"/>
          </p:cNvSpPr>
          <p:nvPr>
            <p:ph type="title"/>
          </p:nvPr>
        </p:nvSpPr>
        <p:spPr/>
        <p:txBody>
          <a:bodyPr/>
          <a:lstStyle/>
          <a:p>
            <a:r>
              <a:rPr lang="en-GB" dirty="0"/>
              <a:t>Implementation of memory</a:t>
            </a:r>
            <a:endParaRPr lang="nb-NO" dirty="0"/>
          </a:p>
        </p:txBody>
      </p:sp>
      <p:sp>
        <p:nvSpPr>
          <p:cNvPr id="3" name="Plassholder for innhold 2">
            <a:extLst>
              <a:ext uri="{FF2B5EF4-FFF2-40B4-BE49-F238E27FC236}">
                <a16:creationId xmlns:a16="http://schemas.microsoft.com/office/drawing/2014/main" id="{B01EEC2C-3A5F-4E2D-9CE2-5ECD0C09FA93}"/>
              </a:ext>
            </a:extLst>
          </p:cNvPr>
          <p:cNvSpPr>
            <a:spLocks noGrp="1"/>
          </p:cNvSpPr>
          <p:nvPr>
            <p:ph idx="1"/>
          </p:nvPr>
        </p:nvSpPr>
        <p:spPr/>
        <p:txBody>
          <a:bodyPr/>
          <a:lstStyle/>
          <a:p>
            <a:r>
              <a:rPr lang="en-GB" dirty="0"/>
              <a:t>Memory can only be implemented inside a process – using “if” or “case” statements. </a:t>
            </a:r>
          </a:p>
          <a:p>
            <a:r>
              <a:rPr lang="en-GB" dirty="0"/>
              <a:t>Incomplete “if” or “case” statements </a:t>
            </a:r>
            <a:r>
              <a:rPr lang="en-GB" i="1" dirty="0"/>
              <a:t>will</a:t>
            </a:r>
            <a:r>
              <a:rPr lang="en-GB" dirty="0"/>
              <a:t> cause the compiler to implement memory! </a:t>
            </a:r>
          </a:p>
          <a:p>
            <a:r>
              <a:rPr lang="en-GB" dirty="0"/>
              <a:t>Example: </a:t>
            </a:r>
            <a:r>
              <a:rPr lang="nb-NO" b="1" dirty="0">
                <a:solidFill>
                  <a:srgbClr val="1F497D">
                    <a:lumMod val="60000"/>
                    <a:lumOff val="40000"/>
                  </a:srgbClr>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process</a:t>
            </a:r>
            <a:r>
              <a:rPr lang="nb-NO" b="1" dirty="0">
                <a:solidFill>
                  <a:prstClr val="black"/>
                </a:solidFill>
                <a:latin typeface="Courier New" pitchFamily="49" charset="0"/>
                <a:cs typeface="Courier New" pitchFamily="49" charset="0"/>
              </a:rPr>
              <a:t>(r)</a:t>
            </a:r>
          </a:p>
          <a:p>
            <a:pPr marL="0" lvl="0" indent="0">
              <a:buNone/>
            </a:pPr>
            <a:r>
              <a:rPr lang="nb-NO" b="1" dirty="0">
                <a:solidFill>
                  <a:srgbClr val="1F497D">
                    <a:lumMod val="60000"/>
                    <a:lumOff val="40000"/>
                  </a:srgbClr>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begin</a:t>
            </a:r>
            <a:endParaRPr lang="nb-NO" b="1" dirty="0">
              <a:solidFill>
                <a:srgbClr val="1F497D">
                  <a:lumMod val="60000"/>
                  <a:lumOff val="40000"/>
                </a:srgbClr>
              </a:solidFill>
              <a:latin typeface="Courier New" pitchFamily="49" charset="0"/>
              <a:cs typeface="Courier New" pitchFamily="49" charset="0"/>
            </a:endParaRPr>
          </a:p>
          <a:p>
            <a:pPr marL="0" lvl="0" indent="0">
              <a:buNone/>
            </a:pPr>
            <a:r>
              <a:rPr lang="nb-NO" b="1" dirty="0">
                <a:solidFill>
                  <a:prstClr val="black"/>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if</a:t>
            </a:r>
            <a:r>
              <a:rPr lang="nb-NO" b="1" dirty="0">
                <a:solidFill>
                  <a:prstClr val="black"/>
                </a:solidFill>
                <a:latin typeface="Courier New" pitchFamily="49" charset="0"/>
                <a:cs typeface="Courier New" pitchFamily="49" charset="0"/>
              </a:rPr>
              <a:t> (r(4)='1') </a:t>
            </a:r>
            <a:r>
              <a:rPr lang="nb-NO" b="1" dirty="0" err="1">
                <a:solidFill>
                  <a:srgbClr val="1F497D">
                    <a:lumMod val="60000"/>
                    <a:lumOff val="40000"/>
                  </a:srgbClr>
                </a:solidFill>
                <a:latin typeface="Courier New" pitchFamily="49" charset="0"/>
                <a:cs typeface="Courier New" pitchFamily="49" charset="0"/>
              </a:rPr>
              <a:t>then</a:t>
            </a:r>
            <a:endParaRPr lang="nb-NO" b="1" dirty="0">
              <a:solidFill>
                <a:srgbClr val="1F497D">
                  <a:lumMod val="60000"/>
                  <a:lumOff val="40000"/>
                </a:srgbClr>
              </a:solidFill>
              <a:latin typeface="Courier New" pitchFamily="49" charset="0"/>
              <a:cs typeface="Courier New" pitchFamily="49" charset="0"/>
            </a:endParaRPr>
          </a:p>
          <a:p>
            <a:pPr marL="0" lvl="0" indent="0">
              <a:buNone/>
            </a:pP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pcode</a:t>
            </a:r>
            <a:r>
              <a:rPr lang="nb-NO" b="1" dirty="0">
                <a:solidFill>
                  <a:prstClr val="black"/>
                </a:solidFill>
                <a:latin typeface="Courier New" pitchFamily="49" charset="0"/>
                <a:cs typeface="Courier New" pitchFamily="49" charset="0"/>
              </a:rPr>
              <a:t> &lt;= "100";</a:t>
            </a:r>
          </a:p>
          <a:p>
            <a:pPr marL="0" lvl="0" indent="0">
              <a:buNone/>
            </a:pPr>
            <a:r>
              <a:rPr lang="nb-NO" b="1" dirty="0">
                <a:solidFill>
                  <a:prstClr val="black"/>
                </a:solidFill>
                <a:latin typeface="Courier New" pitchFamily="49" charset="0"/>
                <a:cs typeface="Courier New" pitchFamily="49" charset="0"/>
              </a:rPr>
              <a:t>           </a:t>
            </a:r>
            <a:r>
              <a:rPr lang="nb-NO" b="1" dirty="0">
                <a:solidFill>
                  <a:srgbClr val="1F497D">
                    <a:lumMod val="60000"/>
                    <a:lumOff val="40000"/>
                  </a:srgbClr>
                </a:solidFill>
                <a:latin typeface="Courier New" pitchFamily="49" charset="0"/>
                <a:cs typeface="Courier New" pitchFamily="49" charset="0"/>
              </a:rPr>
              <a:t>end </a:t>
            </a:r>
            <a:r>
              <a:rPr lang="nb-NO" b="1" dirty="0" err="1">
                <a:solidFill>
                  <a:srgbClr val="1F497D">
                    <a:lumMod val="60000"/>
                    <a:lumOff val="40000"/>
                  </a:srgbClr>
                </a:solidFill>
                <a:latin typeface="Courier New" pitchFamily="49" charset="0"/>
                <a:cs typeface="Courier New" pitchFamily="49" charset="0"/>
              </a:rPr>
              <a:t>if</a:t>
            </a:r>
            <a:r>
              <a:rPr lang="nb-NO" b="1" dirty="0">
                <a:solidFill>
                  <a:prstClr val="black"/>
                </a:solidFill>
                <a:latin typeface="Courier New" pitchFamily="49" charset="0"/>
                <a:cs typeface="Courier New" pitchFamily="49" charset="0"/>
              </a:rPr>
              <a:t>;</a:t>
            </a:r>
            <a:br>
              <a:rPr lang="nb-NO" b="1" dirty="0">
                <a:solidFill>
                  <a:prstClr val="black"/>
                </a:solidFill>
                <a:latin typeface="Courier New" pitchFamily="49" charset="0"/>
                <a:cs typeface="Courier New" pitchFamily="49" charset="0"/>
              </a:rPr>
            </a:br>
            <a:r>
              <a:rPr lang="nb-NO" b="1" dirty="0">
                <a:solidFill>
                  <a:prstClr val="black"/>
                </a:solidFill>
                <a:latin typeface="Courier New" pitchFamily="49" charset="0"/>
                <a:cs typeface="Courier New" pitchFamily="49" charset="0"/>
              </a:rPr>
              <a:t>         </a:t>
            </a:r>
            <a:r>
              <a:rPr lang="nb-NO" b="1" dirty="0">
                <a:solidFill>
                  <a:srgbClr val="1F497D">
                    <a:lumMod val="60000"/>
                    <a:lumOff val="40000"/>
                  </a:srgbClr>
                </a:solidFill>
                <a:latin typeface="Courier New" pitchFamily="49" charset="0"/>
                <a:cs typeface="Courier New" pitchFamily="49" charset="0"/>
              </a:rPr>
              <a:t>end </a:t>
            </a:r>
            <a:r>
              <a:rPr lang="nb-NO" b="1" dirty="0" err="1">
                <a:solidFill>
                  <a:srgbClr val="1F497D">
                    <a:lumMod val="60000"/>
                    <a:lumOff val="40000"/>
                  </a:srgbClr>
                </a:solidFill>
                <a:latin typeface="Courier New" pitchFamily="49" charset="0"/>
                <a:cs typeface="Courier New" pitchFamily="49" charset="0"/>
              </a:rPr>
              <a:t>process</a:t>
            </a:r>
            <a:r>
              <a:rPr lang="nb-NO" b="1" dirty="0">
                <a:solidFill>
                  <a:prstClr val="black"/>
                </a:solidFill>
                <a:latin typeface="Courier New" pitchFamily="49" charset="0"/>
                <a:cs typeface="Courier New" pitchFamily="49" charset="0"/>
              </a:rPr>
              <a:t>;</a:t>
            </a:r>
          </a:p>
          <a:p>
            <a:r>
              <a:rPr lang="en-GB" dirty="0"/>
              <a:t>In this example, it is not specified what should happen if bit 4 of r not has the value ‘1’. The compiler will interpret this as “keep the value of </a:t>
            </a:r>
            <a:r>
              <a:rPr lang="en-GB" dirty="0" err="1"/>
              <a:t>pcode</a:t>
            </a:r>
            <a:r>
              <a:rPr lang="en-GB" dirty="0"/>
              <a:t> when bit 4 of r is not equal to ‘1’. </a:t>
            </a:r>
          </a:p>
          <a:p>
            <a:endParaRPr lang="nb-NO" dirty="0"/>
          </a:p>
        </p:txBody>
      </p:sp>
      <p:sp>
        <p:nvSpPr>
          <p:cNvPr id="4" name="Plassholder for dato 3">
            <a:extLst>
              <a:ext uri="{FF2B5EF4-FFF2-40B4-BE49-F238E27FC236}">
                <a16:creationId xmlns:a16="http://schemas.microsoft.com/office/drawing/2014/main" id="{35CF75F3-CB6F-4984-94D1-0753BECAC864}"/>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109F444E-DA42-432D-BC13-A30F4C92C4AD}"/>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40F54C3B-8156-4002-8752-51A60C5719F9}"/>
              </a:ext>
            </a:extLst>
          </p:cNvPr>
          <p:cNvSpPr>
            <a:spLocks noGrp="1"/>
          </p:cNvSpPr>
          <p:nvPr>
            <p:ph type="sldNum" sz="quarter" idx="12"/>
          </p:nvPr>
        </p:nvSpPr>
        <p:spPr/>
        <p:txBody>
          <a:bodyPr/>
          <a:lstStyle/>
          <a:p>
            <a:fld id="{28385D78-4187-AD4C-B928-A8579EE9A756}" type="slidenum">
              <a:rPr lang="en-GB" noProof="0" smtClean="0"/>
              <a:t>15</a:t>
            </a:fld>
            <a:endParaRPr lang="en-GB" noProof="0"/>
          </a:p>
        </p:txBody>
      </p:sp>
    </p:spTree>
    <p:extLst>
      <p:ext uri="{BB962C8B-B14F-4D97-AF65-F5344CB8AC3E}">
        <p14:creationId xmlns:p14="http://schemas.microsoft.com/office/powerpoint/2010/main" val="490574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4777253-4A19-4C61-972C-3467997B92E0}"/>
              </a:ext>
            </a:extLst>
          </p:cNvPr>
          <p:cNvSpPr>
            <a:spLocks noGrp="1"/>
          </p:cNvSpPr>
          <p:nvPr>
            <p:ph type="title"/>
          </p:nvPr>
        </p:nvSpPr>
        <p:spPr/>
        <p:txBody>
          <a:bodyPr/>
          <a:lstStyle/>
          <a:p>
            <a:r>
              <a:rPr lang="en-GB" dirty="0"/>
              <a:t>Constants</a:t>
            </a:r>
            <a:endParaRPr lang="nb-NO" dirty="0"/>
          </a:p>
        </p:txBody>
      </p:sp>
      <p:sp>
        <p:nvSpPr>
          <p:cNvPr id="3" name="Plassholder for innhold 2">
            <a:extLst>
              <a:ext uri="{FF2B5EF4-FFF2-40B4-BE49-F238E27FC236}">
                <a16:creationId xmlns:a16="http://schemas.microsoft.com/office/drawing/2014/main" id="{F15D99BD-C1B4-41E7-99E8-5AB503FE68B9}"/>
              </a:ext>
            </a:extLst>
          </p:cNvPr>
          <p:cNvSpPr>
            <a:spLocks noGrp="1"/>
          </p:cNvSpPr>
          <p:nvPr>
            <p:ph idx="1"/>
          </p:nvPr>
        </p:nvSpPr>
        <p:spPr/>
        <p:txBody>
          <a:bodyPr/>
          <a:lstStyle/>
          <a:p>
            <a:r>
              <a:rPr lang="en-GB" dirty="0"/>
              <a:t>Syntax: 		</a:t>
            </a:r>
            <a:r>
              <a:rPr lang="nb-NO" b="1" dirty="0" err="1">
                <a:solidFill>
                  <a:srgbClr val="1F497D">
                    <a:lumMod val="60000"/>
                    <a:lumOff val="40000"/>
                  </a:srgbClr>
                </a:solidFill>
                <a:latin typeface="Courier New" pitchFamily="49" charset="0"/>
                <a:cs typeface="Courier New" pitchFamily="49" charset="0"/>
              </a:rPr>
              <a:t>constant</a:t>
            </a: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constant_name</a:t>
            </a: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data_type</a:t>
            </a:r>
            <a:r>
              <a:rPr lang="nb-NO" b="1" dirty="0">
                <a:solidFill>
                  <a:prstClr val="black"/>
                </a:solidFill>
                <a:latin typeface="Courier New" pitchFamily="49" charset="0"/>
                <a:cs typeface="Courier New" pitchFamily="49" charset="0"/>
              </a:rPr>
              <a:t> := </a:t>
            </a:r>
            <a:r>
              <a:rPr lang="nb-NO" b="1" dirty="0" err="1">
                <a:solidFill>
                  <a:prstClr val="black"/>
                </a:solidFill>
                <a:latin typeface="Courier New" pitchFamily="49" charset="0"/>
                <a:cs typeface="Courier New" pitchFamily="49" charset="0"/>
              </a:rPr>
              <a:t>value_expr</a:t>
            </a:r>
            <a:r>
              <a:rPr lang="nb-NO" b="1" dirty="0">
                <a:solidFill>
                  <a:prstClr val="black"/>
                </a:solidFill>
                <a:latin typeface="Courier New" pitchFamily="49" charset="0"/>
                <a:cs typeface="Courier New" pitchFamily="49" charset="0"/>
              </a:rPr>
              <a:t>;</a:t>
            </a:r>
          </a:p>
          <a:p>
            <a:endParaRPr lang="en-GB" dirty="0"/>
          </a:p>
          <a:p>
            <a:r>
              <a:rPr lang="en-GB" dirty="0"/>
              <a:t>Example:  	</a:t>
            </a:r>
            <a:r>
              <a:rPr lang="nb-NO" b="1" dirty="0" err="1">
                <a:solidFill>
                  <a:srgbClr val="1F497D">
                    <a:lumMod val="60000"/>
                    <a:lumOff val="40000"/>
                  </a:srgbClr>
                </a:solidFill>
                <a:latin typeface="Courier New" pitchFamily="49" charset="0"/>
                <a:cs typeface="Courier New" pitchFamily="49" charset="0"/>
              </a:rPr>
              <a:t>constant</a:t>
            </a:r>
            <a:r>
              <a:rPr lang="nb-NO" b="1" dirty="0">
                <a:solidFill>
                  <a:srgbClr val="1F497D">
                    <a:lumMod val="60000"/>
                    <a:lumOff val="40000"/>
                  </a:srgbClr>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my_constant</a:t>
            </a: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integer</a:t>
            </a:r>
            <a:r>
              <a:rPr lang="nb-NO" b="1" dirty="0">
                <a:solidFill>
                  <a:prstClr val="black"/>
                </a:solidFill>
                <a:latin typeface="Courier New" pitchFamily="49" charset="0"/>
                <a:cs typeface="Courier New" pitchFamily="49" charset="0"/>
              </a:rPr>
              <a:t> := 8;</a:t>
            </a:r>
          </a:p>
          <a:p>
            <a:pPr marL="0" indent="0">
              <a:buNone/>
            </a:pPr>
            <a:r>
              <a:rPr lang="nb-NO" b="1" dirty="0">
                <a:solidFill>
                  <a:srgbClr val="1F497D">
                    <a:lumMod val="60000"/>
                    <a:lumOff val="40000"/>
                  </a:srgbClr>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constant</a:t>
            </a:r>
            <a:r>
              <a:rPr lang="nb-NO" b="1" dirty="0">
                <a:solidFill>
                  <a:srgbClr val="1F497D">
                    <a:lumMod val="60000"/>
                    <a:lumOff val="40000"/>
                  </a:srgbClr>
                </a:solidFill>
                <a:latin typeface="Courier New" pitchFamily="49" charset="0"/>
                <a:cs typeface="Courier New" pitchFamily="49" charset="0"/>
              </a:rPr>
              <a:t> </a:t>
            </a:r>
            <a:r>
              <a:rPr lang="nb-NO" b="1" dirty="0">
                <a:solidFill>
                  <a:prstClr val="black"/>
                </a:solidFill>
                <a:latin typeface="Courier New" pitchFamily="49" charset="0"/>
                <a:cs typeface="Courier New" pitchFamily="49" charset="0"/>
              </a:rPr>
              <a:t>s0: </a:t>
            </a:r>
            <a:r>
              <a:rPr lang="nb-NO" b="1" dirty="0" err="1">
                <a:solidFill>
                  <a:prstClr val="black"/>
                </a:solidFill>
                <a:latin typeface="Courier New" pitchFamily="49" charset="0"/>
                <a:cs typeface="Courier New" pitchFamily="49" charset="0"/>
              </a:rPr>
              <a:t>std_logic_vector</a:t>
            </a:r>
            <a:r>
              <a:rPr lang="nb-NO" b="1" dirty="0">
                <a:solidFill>
                  <a:prstClr val="black"/>
                </a:solidFill>
                <a:latin typeface="Courier New" pitchFamily="49" charset="0"/>
                <a:cs typeface="Courier New" pitchFamily="49" charset="0"/>
              </a:rPr>
              <a:t>(3 </a:t>
            </a:r>
            <a:r>
              <a:rPr lang="nb-NO" b="1" dirty="0" err="1">
                <a:solidFill>
                  <a:prstClr val="black"/>
                </a:solidFill>
                <a:latin typeface="Courier New" pitchFamily="49" charset="0"/>
                <a:cs typeface="Courier New" pitchFamily="49" charset="0"/>
              </a:rPr>
              <a:t>downto</a:t>
            </a:r>
            <a:r>
              <a:rPr lang="nb-NO" b="1" dirty="0">
                <a:solidFill>
                  <a:prstClr val="black"/>
                </a:solidFill>
                <a:latin typeface="Courier New" pitchFamily="49" charset="0"/>
                <a:cs typeface="Courier New" pitchFamily="49" charset="0"/>
              </a:rPr>
              <a:t> 0) := "1011";</a:t>
            </a:r>
          </a:p>
          <a:p>
            <a:endParaRPr lang="en-GB" dirty="0"/>
          </a:p>
          <a:p>
            <a:endParaRPr lang="en-GB" dirty="0"/>
          </a:p>
          <a:p>
            <a:endParaRPr lang="nb-NO" dirty="0"/>
          </a:p>
        </p:txBody>
      </p:sp>
      <p:sp>
        <p:nvSpPr>
          <p:cNvPr id="4" name="Plassholder for dato 3">
            <a:extLst>
              <a:ext uri="{FF2B5EF4-FFF2-40B4-BE49-F238E27FC236}">
                <a16:creationId xmlns:a16="http://schemas.microsoft.com/office/drawing/2014/main" id="{831538E1-AAE1-4F66-A89D-52BCC9C70AAA}"/>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F9EA33A8-DF9D-44CF-828A-5FACC0EEF01A}"/>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D918CF49-787B-4133-AC70-E753E1E3E459}"/>
              </a:ext>
            </a:extLst>
          </p:cNvPr>
          <p:cNvSpPr>
            <a:spLocks noGrp="1"/>
          </p:cNvSpPr>
          <p:nvPr>
            <p:ph type="sldNum" sz="quarter" idx="12"/>
          </p:nvPr>
        </p:nvSpPr>
        <p:spPr/>
        <p:txBody>
          <a:bodyPr/>
          <a:lstStyle/>
          <a:p>
            <a:fld id="{28385D78-4187-AD4C-B928-A8579EE9A756}" type="slidenum">
              <a:rPr lang="en-GB" noProof="0" smtClean="0"/>
              <a:t>16</a:t>
            </a:fld>
            <a:endParaRPr lang="en-GB" noProof="0"/>
          </a:p>
        </p:txBody>
      </p:sp>
    </p:spTree>
    <p:extLst>
      <p:ext uri="{BB962C8B-B14F-4D97-AF65-F5344CB8AC3E}">
        <p14:creationId xmlns:p14="http://schemas.microsoft.com/office/powerpoint/2010/main" val="339589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6EF5FB5-8B2D-41A1-818B-7752B498A356}"/>
              </a:ext>
            </a:extLst>
          </p:cNvPr>
          <p:cNvSpPr>
            <a:spLocks noGrp="1"/>
          </p:cNvSpPr>
          <p:nvPr>
            <p:ph type="title"/>
          </p:nvPr>
        </p:nvSpPr>
        <p:spPr/>
        <p:txBody>
          <a:bodyPr/>
          <a:lstStyle/>
          <a:p>
            <a:r>
              <a:rPr lang="en-GB" dirty="0"/>
              <a:t>Generics</a:t>
            </a:r>
            <a:endParaRPr lang="nb-NO" dirty="0"/>
          </a:p>
        </p:txBody>
      </p:sp>
      <p:sp>
        <p:nvSpPr>
          <p:cNvPr id="3" name="Plassholder for innhold 2">
            <a:extLst>
              <a:ext uri="{FF2B5EF4-FFF2-40B4-BE49-F238E27FC236}">
                <a16:creationId xmlns:a16="http://schemas.microsoft.com/office/drawing/2014/main" id="{8E407596-BBEF-47EA-AA48-FE6381CDE572}"/>
              </a:ext>
            </a:extLst>
          </p:cNvPr>
          <p:cNvSpPr>
            <a:spLocks noGrp="1"/>
          </p:cNvSpPr>
          <p:nvPr>
            <p:ph idx="1"/>
          </p:nvPr>
        </p:nvSpPr>
        <p:spPr/>
        <p:txBody>
          <a:bodyPr>
            <a:normAutofit fontScale="92500" lnSpcReduction="20000"/>
          </a:bodyPr>
          <a:lstStyle/>
          <a:p>
            <a:r>
              <a:rPr lang="en-GB" dirty="0"/>
              <a:t>Makes it possible to re-use code</a:t>
            </a:r>
          </a:p>
          <a:p>
            <a:r>
              <a:rPr lang="en-GB" dirty="0"/>
              <a:t>Specifies properties for a circuit, such as number of bits in a vector and the value of constants. </a:t>
            </a:r>
          </a:p>
          <a:p>
            <a:r>
              <a:rPr lang="en-GB" dirty="0"/>
              <a:t>Is placed right before the port declaration. </a:t>
            </a:r>
          </a:p>
          <a:p>
            <a:r>
              <a:rPr lang="en-GB" dirty="0"/>
              <a:t>Example: </a:t>
            </a:r>
          </a:p>
          <a:p>
            <a:pPr marL="0" indent="0">
              <a:buNone/>
            </a:pPr>
            <a:r>
              <a:rPr lang="nb-NO" b="1" dirty="0" err="1">
                <a:solidFill>
                  <a:srgbClr val="1F497D">
                    <a:lumMod val="60000"/>
                    <a:lumOff val="40000"/>
                  </a:srgbClr>
                </a:solidFill>
                <a:latin typeface="Courier New" pitchFamily="49" charset="0"/>
                <a:cs typeface="Courier New" pitchFamily="49" charset="0"/>
              </a:rPr>
              <a:t>entity</a:t>
            </a: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gen_add_w_carry</a:t>
            </a:r>
            <a:r>
              <a:rPr lang="nb-NO" b="1" dirty="0">
                <a:solidFill>
                  <a:prstClr val="black"/>
                </a:solidFill>
                <a:latin typeface="Courier New" pitchFamily="49" charset="0"/>
                <a:cs typeface="Courier New" pitchFamily="49" charset="0"/>
              </a:rPr>
              <a:t> </a:t>
            </a:r>
            <a:r>
              <a:rPr lang="nb-NO" b="1" dirty="0">
                <a:solidFill>
                  <a:srgbClr val="1F497D">
                    <a:lumMod val="60000"/>
                    <a:lumOff val="40000"/>
                  </a:srgbClr>
                </a:solidFill>
                <a:latin typeface="Courier New" pitchFamily="49" charset="0"/>
                <a:cs typeface="Courier New" pitchFamily="49" charset="0"/>
              </a:rPr>
              <a:t>is</a:t>
            </a:r>
            <a:endParaRPr lang="nb-NO" b="1" dirty="0">
              <a:solidFill>
                <a:schemeClr val="accent3">
                  <a:lumMod val="75000"/>
                </a:schemeClr>
              </a:solidFill>
              <a:latin typeface="Courier New" pitchFamily="49" charset="0"/>
              <a:cs typeface="Courier New" pitchFamily="49" charset="0"/>
            </a:endParaRPr>
          </a:p>
          <a:p>
            <a:pPr marL="0" indent="0">
              <a:buNone/>
            </a:pPr>
            <a:r>
              <a:rPr lang="nb-NO" b="1" dirty="0">
                <a:solidFill>
                  <a:prstClr val="black"/>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generic</a:t>
            </a:r>
            <a:r>
              <a:rPr lang="nb-NO" b="1" dirty="0">
                <a:solidFill>
                  <a:prstClr val="black"/>
                </a:solidFill>
                <a:latin typeface="Courier New" pitchFamily="49" charset="0"/>
                <a:cs typeface="Courier New" pitchFamily="49" charset="0"/>
              </a:rPr>
              <a:t>(N: </a:t>
            </a:r>
            <a:r>
              <a:rPr lang="nb-NO" b="1" dirty="0" err="1">
                <a:solidFill>
                  <a:prstClr val="black"/>
                </a:solidFill>
                <a:latin typeface="Courier New" pitchFamily="49" charset="0"/>
                <a:cs typeface="Courier New" pitchFamily="49" charset="0"/>
              </a:rPr>
              <a:t>integer</a:t>
            </a:r>
            <a:r>
              <a:rPr lang="nb-NO" b="1" dirty="0">
                <a:solidFill>
                  <a:prstClr val="black"/>
                </a:solidFill>
                <a:latin typeface="Courier New" pitchFamily="49" charset="0"/>
                <a:cs typeface="Courier New" pitchFamily="49" charset="0"/>
              </a:rPr>
              <a:t>:=4);</a:t>
            </a:r>
          </a:p>
          <a:p>
            <a:pPr marL="0" indent="0">
              <a:buNone/>
            </a:pPr>
            <a:r>
              <a:rPr lang="nb-NO" b="1" dirty="0">
                <a:solidFill>
                  <a:prstClr val="black"/>
                </a:solidFill>
                <a:latin typeface="Courier New" pitchFamily="49" charset="0"/>
                <a:cs typeface="Courier New" pitchFamily="49" charset="0"/>
              </a:rPr>
              <a:t>   </a:t>
            </a:r>
            <a:r>
              <a:rPr lang="nb-NO" b="1" dirty="0">
                <a:solidFill>
                  <a:srgbClr val="1F497D">
                    <a:lumMod val="60000"/>
                    <a:lumOff val="40000"/>
                  </a:srgbClr>
                </a:solidFill>
                <a:latin typeface="Courier New" pitchFamily="49" charset="0"/>
                <a:cs typeface="Courier New" pitchFamily="49" charset="0"/>
              </a:rPr>
              <a:t>port</a:t>
            </a:r>
            <a:r>
              <a:rPr lang="nb-NO" b="1" dirty="0">
                <a:solidFill>
                  <a:prstClr val="black"/>
                </a:solidFill>
                <a:latin typeface="Courier New" pitchFamily="49" charset="0"/>
                <a:cs typeface="Courier New" pitchFamily="49" charset="0"/>
              </a:rPr>
              <a:t>(</a:t>
            </a:r>
          </a:p>
          <a:p>
            <a:pPr marL="0" indent="0">
              <a:buNone/>
            </a:pPr>
            <a:r>
              <a:rPr lang="en-US" b="1" dirty="0">
                <a:solidFill>
                  <a:prstClr val="black"/>
                </a:solidFill>
                <a:latin typeface="Courier New" pitchFamily="49" charset="0"/>
                <a:cs typeface="Courier New" pitchFamily="49" charset="0"/>
              </a:rPr>
              <a:t>      a, b: </a:t>
            </a:r>
            <a:r>
              <a:rPr lang="en-US" b="1" dirty="0">
                <a:solidFill>
                  <a:srgbClr val="1F497D">
                    <a:lumMod val="60000"/>
                    <a:lumOff val="40000"/>
                  </a:srgbClr>
                </a:solidFill>
                <a:latin typeface="Courier New" pitchFamily="49" charset="0"/>
                <a:cs typeface="Courier New" pitchFamily="49" charset="0"/>
              </a:rPr>
              <a:t>in </a:t>
            </a:r>
            <a:r>
              <a:rPr lang="en-US" b="1" dirty="0" err="1">
                <a:solidFill>
                  <a:srgbClr val="1F497D">
                    <a:lumMod val="60000"/>
                    <a:lumOff val="40000"/>
                  </a:srgbClr>
                </a:solidFill>
                <a:latin typeface="Courier New" pitchFamily="49" charset="0"/>
                <a:cs typeface="Courier New" pitchFamily="49" charset="0"/>
              </a:rPr>
              <a:t>std_logic_vector</a:t>
            </a:r>
            <a:r>
              <a:rPr lang="en-US" b="1" dirty="0">
                <a:solidFill>
                  <a:prstClr val="black"/>
                </a:solidFill>
                <a:latin typeface="Courier New" pitchFamily="49" charset="0"/>
                <a:cs typeface="Courier New" pitchFamily="49" charset="0"/>
              </a:rPr>
              <a:t>(N-1 </a:t>
            </a:r>
            <a:r>
              <a:rPr lang="en-US" b="1" dirty="0" err="1">
                <a:solidFill>
                  <a:prstClr val="black"/>
                </a:solidFill>
                <a:latin typeface="Courier New" pitchFamily="49" charset="0"/>
                <a:cs typeface="Courier New" pitchFamily="49" charset="0"/>
              </a:rPr>
              <a:t>downto</a:t>
            </a:r>
            <a:r>
              <a:rPr lang="en-US" b="1" dirty="0">
                <a:solidFill>
                  <a:prstClr val="black"/>
                </a:solidFill>
                <a:latin typeface="Courier New" pitchFamily="49" charset="0"/>
                <a:cs typeface="Courier New" pitchFamily="49" charset="0"/>
              </a:rPr>
              <a:t> 0);</a:t>
            </a:r>
          </a:p>
          <a:p>
            <a:pPr marL="0" indent="0">
              <a:buNone/>
            </a:pP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cout</a:t>
            </a:r>
            <a:r>
              <a:rPr lang="nb-NO" b="1" dirty="0">
                <a:solidFill>
                  <a:prstClr val="black"/>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out</a:t>
            </a:r>
            <a:r>
              <a:rPr lang="nb-NO" b="1" dirty="0">
                <a:solidFill>
                  <a:srgbClr val="1F497D">
                    <a:lumMod val="60000"/>
                    <a:lumOff val="40000"/>
                  </a:srgbClr>
                </a:solidFill>
                <a:latin typeface="Courier New" pitchFamily="49" charset="0"/>
                <a:cs typeface="Courier New" pitchFamily="49" charset="0"/>
              </a:rPr>
              <a:t> </a:t>
            </a:r>
            <a:r>
              <a:rPr lang="nb-NO" b="1" dirty="0" err="1">
                <a:solidFill>
                  <a:srgbClr val="1F497D">
                    <a:lumMod val="60000"/>
                    <a:lumOff val="40000"/>
                  </a:srgbClr>
                </a:solidFill>
                <a:latin typeface="Courier New" pitchFamily="49" charset="0"/>
                <a:cs typeface="Courier New" pitchFamily="49" charset="0"/>
              </a:rPr>
              <a:t>std_logic</a:t>
            </a:r>
            <a:r>
              <a:rPr lang="nb-NO" b="1" dirty="0">
                <a:solidFill>
                  <a:prstClr val="black"/>
                </a:solidFill>
                <a:latin typeface="Courier New" pitchFamily="49" charset="0"/>
                <a:cs typeface="Courier New" pitchFamily="49" charset="0"/>
              </a:rPr>
              <a:t>;</a:t>
            </a:r>
          </a:p>
          <a:p>
            <a:pPr marL="0" indent="0">
              <a:buNone/>
            </a:pPr>
            <a:r>
              <a:rPr lang="en-US" b="1" dirty="0">
                <a:solidFill>
                  <a:prstClr val="black"/>
                </a:solidFill>
                <a:latin typeface="Courier New" pitchFamily="49" charset="0"/>
                <a:cs typeface="Courier New" pitchFamily="49" charset="0"/>
              </a:rPr>
              <a:t>      sum: </a:t>
            </a:r>
            <a:r>
              <a:rPr lang="en-US" b="1" dirty="0">
                <a:solidFill>
                  <a:srgbClr val="1F497D">
                    <a:lumMod val="60000"/>
                    <a:lumOff val="40000"/>
                  </a:srgbClr>
                </a:solidFill>
                <a:latin typeface="Courier New" pitchFamily="49" charset="0"/>
                <a:cs typeface="Courier New" pitchFamily="49" charset="0"/>
              </a:rPr>
              <a:t>out </a:t>
            </a:r>
            <a:r>
              <a:rPr lang="en-US" b="1" dirty="0" err="1">
                <a:solidFill>
                  <a:srgbClr val="1F497D">
                    <a:lumMod val="60000"/>
                    <a:lumOff val="40000"/>
                  </a:srgbClr>
                </a:solidFill>
                <a:latin typeface="Courier New" pitchFamily="49" charset="0"/>
                <a:cs typeface="Courier New" pitchFamily="49" charset="0"/>
              </a:rPr>
              <a:t>std_logic_vector</a:t>
            </a:r>
            <a:r>
              <a:rPr lang="en-US" b="1" dirty="0">
                <a:solidFill>
                  <a:prstClr val="black"/>
                </a:solidFill>
                <a:latin typeface="Courier New" pitchFamily="49" charset="0"/>
                <a:cs typeface="Courier New" pitchFamily="49" charset="0"/>
              </a:rPr>
              <a:t>(N-1 </a:t>
            </a:r>
            <a:r>
              <a:rPr lang="en-US" b="1" dirty="0" err="1">
                <a:solidFill>
                  <a:prstClr val="black"/>
                </a:solidFill>
                <a:latin typeface="Courier New" pitchFamily="49" charset="0"/>
                <a:cs typeface="Courier New" pitchFamily="49" charset="0"/>
              </a:rPr>
              <a:t>downto</a:t>
            </a:r>
            <a:r>
              <a:rPr lang="en-US" b="1" dirty="0">
                <a:solidFill>
                  <a:prstClr val="black"/>
                </a:solidFill>
                <a:latin typeface="Courier New" pitchFamily="49" charset="0"/>
                <a:cs typeface="Courier New" pitchFamily="49" charset="0"/>
              </a:rPr>
              <a:t> 0)</a:t>
            </a:r>
          </a:p>
          <a:p>
            <a:pPr marL="0" indent="0">
              <a:buNone/>
            </a:pPr>
            <a:r>
              <a:rPr lang="nb-NO" b="1" dirty="0">
                <a:solidFill>
                  <a:prstClr val="black"/>
                </a:solidFill>
                <a:latin typeface="Courier New" pitchFamily="49" charset="0"/>
                <a:cs typeface="Courier New" pitchFamily="49" charset="0"/>
              </a:rPr>
              <a:t>   );</a:t>
            </a:r>
          </a:p>
          <a:p>
            <a:pPr marL="0" indent="0">
              <a:buNone/>
            </a:pPr>
            <a:r>
              <a:rPr lang="nb-NO" b="1" dirty="0">
                <a:solidFill>
                  <a:srgbClr val="1F497D">
                    <a:lumMod val="60000"/>
                    <a:lumOff val="40000"/>
                  </a:srgbClr>
                </a:solidFill>
                <a:latin typeface="Courier New" pitchFamily="49" charset="0"/>
                <a:cs typeface="Courier New" pitchFamily="49" charset="0"/>
              </a:rPr>
              <a:t>end</a:t>
            </a:r>
            <a:r>
              <a:rPr lang="nb-NO" b="1" dirty="0">
                <a:solidFill>
                  <a:prstClr val="black"/>
                </a:solidFill>
                <a:latin typeface="Courier New" pitchFamily="49" charset="0"/>
                <a:cs typeface="Courier New" pitchFamily="49" charset="0"/>
              </a:rPr>
              <a:t> </a:t>
            </a:r>
            <a:r>
              <a:rPr lang="nb-NO" b="1" dirty="0" err="1">
                <a:solidFill>
                  <a:prstClr val="black"/>
                </a:solidFill>
                <a:latin typeface="Courier New" pitchFamily="49" charset="0"/>
                <a:cs typeface="Courier New" pitchFamily="49" charset="0"/>
              </a:rPr>
              <a:t>gen_add_w_carry</a:t>
            </a:r>
            <a:r>
              <a:rPr lang="nb-NO" b="1" dirty="0">
                <a:solidFill>
                  <a:prstClr val="black"/>
                </a:solidFill>
                <a:latin typeface="Courier New" pitchFamily="49" charset="0"/>
                <a:cs typeface="Courier New" pitchFamily="49" charset="0"/>
              </a:rPr>
              <a:t>;</a:t>
            </a:r>
          </a:p>
          <a:p>
            <a:endParaRPr lang="en-GB" dirty="0"/>
          </a:p>
        </p:txBody>
      </p:sp>
      <p:sp>
        <p:nvSpPr>
          <p:cNvPr id="4" name="Plassholder for dato 3">
            <a:extLst>
              <a:ext uri="{FF2B5EF4-FFF2-40B4-BE49-F238E27FC236}">
                <a16:creationId xmlns:a16="http://schemas.microsoft.com/office/drawing/2014/main" id="{79BCAA42-9376-410E-9AD2-63F55405A7C5}"/>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A39F6B2F-BCDF-4740-85F1-50F8F096737A}"/>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2006A2E3-D831-4720-916F-35DB4E81B2D7}"/>
              </a:ext>
            </a:extLst>
          </p:cNvPr>
          <p:cNvSpPr>
            <a:spLocks noGrp="1"/>
          </p:cNvSpPr>
          <p:nvPr>
            <p:ph type="sldNum" sz="quarter" idx="12"/>
          </p:nvPr>
        </p:nvSpPr>
        <p:spPr/>
        <p:txBody>
          <a:bodyPr/>
          <a:lstStyle/>
          <a:p>
            <a:fld id="{28385D78-4187-AD4C-B928-A8579EE9A756}" type="slidenum">
              <a:rPr lang="en-GB" noProof="0" smtClean="0"/>
              <a:t>17</a:t>
            </a:fld>
            <a:endParaRPr lang="en-GB" noProof="0"/>
          </a:p>
        </p:txBody>
      </p:sp>
    </p:spTree>
    <p:extLst>
      <p:ext uri="{BB962C8B-B14F-4D97-AF65-F5344CB8AC3E}">
        <p14:creationId xmlns:p14="http://schemas.microsoft.com/office/powerpoint/2010/main" val="2729221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CEBC082-A677-4931-9331-C04F707297AA}"/>
              </a:ext>
            </a:extLst>
          </p:cNvPr>
          <p:cNvSpPr>
            <a:spLocks noGrp="1"/>
          </p:cNvSpPr>
          <p:nvPr>
            <p:ph type="title"/>
          </p:nvPr>
        </p:nvSpPr>
        <p:spPr/>
        <p:txBody>
          <a:bodyPr/>
          <a:lstStyle/>
          <a:p>
            <a:r>
              <a:rPr lang="en-GB" dirty="0" err="1"/>
              <a:t>Excercises</a:t>
            </a:r>
            <a:endParaRPr lang="nb-NO" dirty="0"/>
          </a:p>
        </p:txBody>
      </p:sp>
      <p:sp>
        <p:nvSpPr>
          <p:cNvPr id="3" name="Plassholder for innhold 2">
            <a:extLst>
              <a:ext uri="{FF2B5EF4-FFF2-40B4-BE49-F238E27FC236}">
                <a16:creationId xmlns:a16="http://schemas.microsoft.com/office/drawing/2014/main" id="{C7AF13A3-1A6E-4ABC-BC92-81235C85023F}"/>
              </a:ext>
            </a:extLst>
          </p:cNvPr>
          <p:cNvSpPr>
            <a:spLocks noGrp="1"/>
          </p:cNvSpPr>
          <p:nvPr>
            <p:ph idx="1"/>
          </p:nvPr>
        </p:nvSpPr>
        <p:spPr/>
        <p:txBody>
          <a:bodyPr>
            <a:normAutofit fontScale="92500" lnSpcReduction="10000"/>
          </a:bodyPr>
          <a:lstStyle/>
          <a:p>
            <a:pPr marL="342900" indent="-342900">
              <a:buFont typeface="+mj-lt"/>
              <a:buAutoNum type="arabicPeriod"/>
            </a:pPr>
            <a:r>
              <a:rPr lang="en-GB" dirty="0"/>
              <a:t>Make a three-bit adder, which gets inputs from switches SW2-0 on one side, and buttons BTN2-0 on the other side. The result should be displayed using the LED’s. </a:t>
            </a:r>
          </a:p>
          <a:p>
            <a:pPr marL="342900" indent="-342900">
              <a:buFont typeface="+mj-lt"/>
              <a:buAutoNum type="arabicPeriod"/>
            </a:pPr>
            <a:r>
              <a:rPr lang="en-GB" dirty="0"/>
              <a:t>Make a three bit subtractor, which displays using the LED’s, the result of the operation [SW2-0] – [BTN2-0].</a:t>
            </a:r>
          </a:p>
          <a:p>
            <a:pPr marL="342900" indent="-342900">
              <a:buFont typeface="+mj-lt"/>
              <a:buAutoNum type="arabicPeriod"/>
            </a:pPr>
            <a:r>
              <a:rPr lang="en-GB" dirty="0"/>
              <a:t>Set up a combination of the two functions, where SW3 is used to select whether to add or subtract. </a:t>
            </a:r>
          </a:p>
          <a:p>
            <a:pPr marL="342900" indent="-342900">
              <a:buFont typeface="+mj-lt"/>
              <a:buAutoNum type="arabicPeriod"/>
            </a:pPr>
            <a:r>
              <a:rPr lang="en-GB" dirty="0"/>
              <a:t>Add memory to the combination so that the result of the operation is updated on the LED’s when button BTN3 is pressed, and that the result is kept on the LED’s until BTN3 is pressed next time. </a:t>
            </a:r>
          </a:p>
          <a:p>
            <a:pPr marL="342900" indent="-342900">
              <a:buFont typeface="+mj-lt"/>
              <a:buAutoNum type="arabicPeriod"/>
            </a:pPr>
            <a:r>
              <a:rPr lang="en-GB" dirty="0"/>
              <a:t>Make a 4-bit counter that counts one step for each time BTN0 is pressed. BTN3 is used to select between up- and down counter. If BTN2 is pressed, the counter should immediately take the value present on SW2-0. If BTN1 is pressed, the value of SW2-0 is stored, and transferred to the counter on next cycle of BTN0. </a:t>
            </a:r>
            <a:r>
              <a:rPr lang="en-GB"/>
              <a:t>The state of the counter should be displayed using the LED’s. </a:t>
            </a:r>
          </a:p>
          <a:p>
            <a:endParaRPr lang="nb-NO"/>
          </a:p>
        </p:txBody>
      </p:sp>
      <p:sp>
        <p:nvSpPr>
          <p:cNvPr id="4" name="Plassholder for dato 3">
            <a:extLst>
              <a:ext uri="{FF2B5EF4-FFF2-40B4-BE49-F238E27FC236}">
                <a16:creationId xmlns:a16="http://schemas.microsoft.com/office/drawing/2014/main" id="{84D15859-E7CF-45EE-8284-85643E9DD8E6}"/>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C4848FAB-E1F3-4122-A793-75C1E37152A1}"/>
              </a:ext>
            </a:extLst>
          </p:cNvPr>
          <p:cNvSpPr>
            <a:spLocks noGrp="1"/>
          </p:cNvSpPr>
          <p:nvPr>
            <p:ph type="ftr" sz="quarter" idx="11"/>
          </p:nvPr>
        </p:nvSpPr>
        <p:spPr/>
        <p:txBody>
          <a:bodyPr/>
          <a:lstStyle/>
          <a:p>
            <a:r>
              <a:rPr lang="en-GB"/>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3C5AAF18-AEAF-448A-A971-19162F72E009}"/>
              </a:ext>
            </a:extLst>
          </p:cNvPr>
          <p:cNvSpPr>
            <a:spLocks noGrp="1"/>
          </p:cNvSpPr>
          <p:nvPr>
            <p:ph type="sldNum" sz="quarter" idx="12"/>
          </p:nvPr>
        </p:nvSpPr>
        <p:spPr/>
        <p:txBody>
          <a:bodyPr/>
          <a:lstStyle/>
          <a:p>
            <a:fld id="{28385D78-4187-AD4C-B928-A8579EE9A756}" type="slidenum">
              <a:rPr lang="en-GB" noProof="0" smtClean="0"/>
              <a:t>18</a:t>
            </a:fld>
            <a:endParaRPr lang="en-GB" noProof="0"/>
          </a:p>
        </p:txBody>
      </p:sp>
    </p:spTree>
    <p:extLst>
      <p:ext uri="{BB962C8B-B14F-4D97-AF65-F5344CB8AC3E}">
        <p14:creationId xmlns:p14="http://schemas.microsoft.com/office/powerpoint/2010/main" val="1190331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35A8DF4-B240-4BD2-BC29-5E5E7C9D341D}"/>
              </a:ext>
            </a:extLst>
          </p:cNvPr>
          <p:cNvSpPr>
            <a:spLocks noGrp="1"/>
          </p:cNvSpPr>
          <p:nvPr>
            <p:ph type="title"/>
          </p:nvPr>
        </p:nvSpPr>
        <p:spPr/>
        <p:txBody>
          <a:bodyPr/>
          <a:lstStyle/>
          <a:p>
            <a:r>
              <a:rPr lang="en-GB" dirty="0"/>
              <a:t>What VHDL is</a:t>
            </a:r>
            <a:endParaRPr lang="nb-NO" dirty="0"/>
          </a:p>
        </p:txBody>
      </p:sp>
      <p:sp>
        <p:nvSpPr>
          <p:cNvPr id="3" name="Plassholder for innhold 2">
            <a:extLst>
              <a:ext uri="{FF2B5EF4-FFF2-40B4-BE49-F238E27FC236}">
                <a16:creationId xmlns:a16="http://schemas.microsoft.com/office/drawing/2014/main" id="{3C9D6FC2-2113-4891-BD0F-0CD35EF72A7C}"/>
              </a:ext>
            </a:extLst>
          </p:cNvPr>
          <p:cNvSpPr>
            <a:spLocks noGrp="1"/>
          </p:cNvSpPr>
          <p:nvPr>
            <p:ph idx="1"/>
          </p:nvPr>
        </p:nvSpPr>
        <p:spPr/>
        <p:txBody>
          <a:bodyPr/>
          <a:lstStyle/>
          <a:p>
            <a:r>
              <a:rPr lang="en-GB" dirty="0"/>
              <a:t>VHDL – Very high speed Hardware Description Language</a:t>
            </a:r>
          </a:p>
          <a:p>
            <a:r>
              <a:rPr lang="en-GB" dirty="0"/>
              <a:t>Language for describing hardware functionality</a:t>
            </a:r>
          </a:p>
          <a:p>
            <a:r>
              <a:rPr lang="en-GB" dirty="0"/>
              <a:t>Several versions: VHDL-87, -93, -2006, -2008…</a:t>
            </a:r>
          </a:p>
          <a:p>
            <a:r>
              <a:rPr lang="en-GB" dirty="0"/>
              <a:t>In this case used to configure an FPGA (Field Programmable Gate Array)</a:t>
            </a:r>
          </a:p>
          <a:p>
            <a:r>
              <a:rPr lang="en-GB" dirty="0"/>
              <a:t>A standard VHDL code consists of:</a:t>
            </a:r>
          </a:p>
          <a:p>
            <a:pPr lvl="1"/>
            <a:r>
              <a:rPr lang="en-GB" dirty="0"/>
              <a:t>Declarations: Libraries used by the compiler.</a:t>
            </a:r>
          </a:p>
          <a:p>
            <a:pPr lvl="1"/>
            <a:r>
              <a:rPr lang="en-GB" dirty="0"/>
              <a:t>Entity description: I/O ports and other </a:t>
            </a:r>
            <a:r>
              <a:rPr lang="en-GB" dirty="0" err="1"/>
              <a:t>configurables</a:t>
            </a:r>
            <a:r>
              <a:rPr lang="en-GB" dirty="0"/>
              <a:t> </a:t>
            </a:r>
          </a:p>
          <a:p>
            <a:pPr lvl="1"/>
            <a:r>
              <a:rPr lang="en-GB" dirty="0"/>
              <a:t>Architecture: “The inside”; or the functional description. </a:t>
            </a:r>
          </a:p>
          <a:p>
            <a:pPr marL="619125" lvl="1" indent="-342900">
              <a:buFont typeface="+mj-lt"/>
              <a:buAutoNum type="arabicPeriod"/>
            </a:pPr>
            <a:endParaRPr lang="en-GB" dirty="0"/>
          </a:p>
          <a:p>
            <a:endParaRPr lang="nb-NO" dirty="0"/>
          </a:p>
        </p:txBody>
      </p:sp>
      <p:sp>
        <p:nvSpPr>
          <p:cNvPr id="4" name="Plassholder for dato 3">
            <a:extLst>
              <a:ext uri="{FF2B5EF4-FFF2-40B4-BE49-F238E27FC236}">
                <a16:creationId xmlns:a16="http://schemas.microsoft.com/office/drawing/2014/main" id="{1BC9BC58-457B-43DA-A98A-61981DD7D426}"/>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AB2FE051-A592-43BD-89D5-EE8B8C5E7751}"/>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6758BBD8-2C94-437A-AF2F-EF6EAEF600BD}"/>
              </a:ext>
            </a:extLst>
          </p:cNvPr>
          <p:cNvSpPr>
            <a:spLocks noGrp="1"/>
          </p:cNvSpPr>
          <p:nvPr>
            <p:ph type="sldNum" sz="quarter" idx="12"/>
          </p:nvPr>
        </p:nvSpPr>
        <p:spPr/>
        <p:txBody>
          <a:bodyPr/>
          <a:lstStyle/>
          <a:p>
            <a:fld id="{28385D78-4187-AD4C-B928-A8579EE9A756}" type="slidenum">
              <a:rPr lang="en-GB" noProof="0" smtClean="0"/>
              <a:t>2</a:t>
            </a:fld>
            <a:endParaRPr lang="en-GB" noProof="0"/>
          </a:p>
        </p:txBody>
      </p:sp>
    </p:spTree>
    <p:extLst>
      <p:ext uri="{BB962C8B-B14F-4D97-AF65-F5344CB8AC3E}">
        <p14:creationId xmlns:p14="http://schemas.microsoft.com/office/powerpoint/2010/main" val="88862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76A8339-D9DC-44E8-AB26-2CCC18AB57CC}"/>
              </a:ext>
            </a:extLst>
          </p:cNvPr>
          <p:cNvSpPr>
            <a:spLocks noGrp="1"/>
          </p:cNvSpPr>
          <p:nvPr>
            <p:ph type="title"/>
          </p:nvPr>
        </p:nvSpPr>
        <p:spPr/>
        <p:txBody>
          <a:bodyPr/>
          <a:lstStyle/>
          <a:p>
            <a:r>
              <a:rPr lang="en-GB" dirty="0"/>
              <a:t>Libraries</a:t>
            </a:r>
            <a:endParaRPr lang="nb-NO" dirty="0"/>
          </a:p>
        </p:txBody>
      </p:sp>
      <p:sp>
        <p:nvSpPr>
          <p:cNvPr id="3" name="Plassholder for innhold 2">
            <a:extLst>
              <a:ext uri="{FF2B5EF4-FFF2-40B4-BE49-F238E27FC236}">
                <a16:creationId xmlns:a16="http://schemas.microsoft.com/office/drawing/2014/main" id="{FD0CFE8C-2322-4A90-9E33-B14781AE9A7F}"/>
              </a:ext>
            </a:extLst>
          </p:cNvPr>
          <p:cNvSpPr>
            <a:spLocks noGrp="1"/>
          </p:cNvSpPr>
          <p:nvPr>
            <p:ph idx="1"/>
          </p:nvPr>
        </p:nvSpPr>
        <p:spPr/>
        <p:txBody>
          <a:bodyPr/>
          <a:lstStyle/>
          <a:p>
            <a:r>
              <a:rPr lang="en-GB" noProof="1"/>
              <a:t>Libraries that we want the compiler to use, e.g. </a:t>
            </a:r>
          </a:p>
          <a:p>
            <a:r>
              <a:rPr lang="en-GB" noProof="1"/>
              <a:t>Library “Standard” is always included: </a:t>
            </a:r>
          </a:p>
          <a:p>
            <a:pPr lvl="1"/>
            <a:r>
              <a:rPr lang="en-GB" sz="1400" noProof="1"/>
              <a:t>Synthezisable data types:  </a:t>
            </a:r>
            <a:br>
              <a:rPr lang="en-GB" sz="1400" noProof="1"/>
            </a:br>
            <a:r>
              <a:rPr lang="en-GB" sz="1400" noProof="1">
                <a:solidFill>
                  <a:srgbClr val="0070C0"/>
                </a:solidFill>
                <a:latin typeface="Courier New" pitchFamily="49" charset="0"/>
                <a:cs typeface="Courier New" pitchFamily="49" charset="0"/>
              </a:rPr>
              <a:t>bit, bit_vector, boolean, integer, natural, postive, character, string (++2008)</a:t>
            </a:r>
          </a:p>
          <a:p>
            <a:pPr lvl="1"/>
            <a:r>
              <a:rPr lang="en-GB" sz="1400" noProof="1"/>
              <a:t>Data types for simulations (non- synthezisable): </a:t>
            </a:r>
            <a:br>
              <a:rPr lang="en-GB" sz="1400" noProof="1"/>
            </a:br>
            <a:r>
              <a:rPr lang="en-GB" sz="1400" noProof="1">
                <a:solidFill>
                  <a:srgbClr val="0070C0"/>
                </a:solidFill>
                <a:latin typeface="Courier New" pitchFamily="49" charset="0"/>
                <a:cs typeface="Courier New" pitchFamily="49" charset="0"/>
              </a:rPr>
              <a:t>time, delay_lenght, file_open_kind, file_open_status, severity level</a:t>
            </a:r>
          </a:p>
          <a:p>
            <a:pPr lvl="1"/>
            <a:r>
              <a:rPr lang="en-GB" sz="1400" noProof="1"/>
              <a:t>Operators: Logic, arithmetic, comparison, shift, og combining vectors: </a:t>
            </a:r>
            <a:r>
              <a:rPr lang="en-GB" sz="1400" noProof="1">
                <a:solidFill>
                  <a:srgbClr val="0070C0"/>
                </a:solidFill>
                <a:latin typeface="Courier New" pitchFamily="49" charset="0"/>
                <a:cs typeface="Courier New" pitchFamily="49" charset="0"/>
              </a:rPr>
              <a:t>NOT, AND, NAND, OR, NOR, XOR, XNOR, +, -, *, /, **, ABS, REM, MOD, =, /=, &lt;, &gt;, &lt;=, &gt;=, SLL, SRL, SLA, SRA, ROL, ROR, &amp;</a:t>
            </a:r>
          </a:p>
          <a:p>
            <a:pPr lvl="1"/>
            <a:r>
              <a:rPr lang="en-GB" sz="1400" noProof="1"/>
              <a:t>Other functions: </a:t>
            </a:r>
            <a:r>
              <a:rPr lang="en-GB" sz="1400" noProof="1">
                <a:solidFill>
                  <a:srgbClr val="0070C0"/>
                </a:solidFill>
                <a:latin typeface="Courier New" pitchFamily="49" charset="0"/>
                <a:cs typeface="Courier New" pitchFamily="49" charset="0"/>
              </a:rPr>
              <a:t>maximum, minimum, rising_edge, falling_edge, to_string, ++ </a:t>
            </a:r>
          </a:p>
          <a:p>
            <a:pPr lvl="1"/>
            <a:endParaRPr lang="en-GB" noProof="1"/>
          </a:p>
          <a:p>
            <a:endParaRPr lang="nb-NO" dirty="0"/>
          </a:p>
        </p:txBody>
      </p:sp>
      <p:sp>
        <p:nvSpPr>
          <p:cNvPr id="4" name="Plassholder for dato 3">
            <a:extLst>
              <a:ext uri="{FF2B5EF4-FFF2-40B4-BE49-F238E27FC236}">
                <a16:creationId xmlns:a16="http://schemas.microsoft.com/office/drawing/2014/main" id="{2D8A23F8-FD1F-440B-9E5B-1AC7379A4F40}"/>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4A1B3323-0C81-4700-AA38-4B9FECF9CD89}"/>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398D3046-2BFB-40A2-A746-73623F5D2005}"/>
              </a:ext>
            </a:extLst>
          </p:cNvPr>
          <p:cNvSpPr>
            <a:spLocks noGrp="1"/>
          </p:cNvSpPr>
          <p:nvPr>
            <p:ph type="sldNum" sz="quarter" idx="12"/>
          </p:nvPr>
        </p:nvSpPr>
        <p:spPr/>
        <p:txBody>
          <a:bodyPr/>
          <a:lstStyle/>
          <a:p>
            <a:fld id="{28385D78-4187-AD4C-B928-A8579EE9A756}" type="slidenum">
              <a:rPr lang="en-GB" noProof="0" smtClean="0"/>
              <a:t>3</a:t>
            </a:fld>
            <a:endParaRPr lang="en-GB" noProof="0"/>
          </a:p>
        </p:txBody>
      </p:sp>
      <p:pic>
        <p:nvPicPr>
          <p:cNvPr id="7" name="Bilde 6">
            <a:extLst>
              <a:ext uri="{FF2B5EF4-FFF2-40B4-BE49-F238E27FC236}">
                <a16:creationId xmlns:a16="http://schemas.microsoft.com/office/drawing/2014/main" id="{EFD24CDB-70B1-41A1-ABD2-FD2A36275964}"/>
              </a:ext>
            </a:extLst>
          </p:cNvPr>
          <p:cNvPicPr>
            <a:picLocks noChangeAspect="1"/>
          </p:cNvPicPr>
          <p:nvPr/>
        </p:nvPicPr>
        <p:blipFill>
          <a:blip r:embed="rId2"/>
          <a:stretch>
            <a:fillRect/>
          </a:stretch>
        </p:blipFill>
        <p:spPr>
          <a:xfrm>
            <a:off x="4945226" y="1253477"/>
            <a:ext cx="2891744" cy="682731"/>
          </a:xfrm>
          <a:prstGeom prst="rect">
            <a:avLst/>
          </a:prstGeom>
          <a:ln>
            <a:solidFill>
              <a:schemeClr val="accent1"/>
            </a:solidFill>
          </a:ln>
        </p:spPr>
      </p:pic>
    </p:spTree>
    <p:extLst>
      <p:ext uri="{BB962C8B-B14F-4D97-AF65-F5344CB8AC3E}">
        <p14:creationId xmlns:p14="http://schemas.microsoft.com/office/powerpoint/2010/main" val="179971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10D8531-BF5F-4E0E-B6FF-02D1A618E852}"/>
              </a:ext>
            </a:extLst>
          </p:cNvPr>
          <p:cNvSpPr>
            <a:spLocks noGrp="1"/>
          </p:cNvSpPr>
          <p:nvPr>
            <p:ph type="title"/>
          </p:nvPr>
        </p:nvSpPr>
        <p:spPr/>
        <p:txBody>
          <a:bodyPr/>
          <a:lstStyle/>
          <a:p>
            <a:r>
              <a:rPr lang="en-GB" dirty="0"/>
              <a:t>Libraries</a:t>
            </a:r>
            <a:endParaRPr lang="nb-NO" dirty="0"/>
          </a:p>
        </p:txBody>
      </p:sp>
      <p:sp>
        <p:nvSpPr>
          <p:cNvPr id="3" name="Plassholder for innhold 2">
            <a:extLst>
              <a:ext uri="{FF2B5EF4-FFF2-40B4-BE49-F238E27FC236}">
                <a16:creationId xmlns:a16="http://schemas.microsoft.com/office/drawing/2014/main" id="{6BBACD30-EB1D-49B2-ABFC-43A0396C7647}"/>
              </a:ext>
            </a:extLst>
          </p:cNvPr>
          <p:cNvSpPr>
            <a:spLocks noGrp="1"/>
          </p:cNvSpPr>
          <p:nvPr>
            <p:ph idx="1"/>
          </p:nvPr>
        </p:nvSpPr>
        <p:spPr/>
        <p:txBody>
          <a:bodyPr/>
          <a:lstStyle/>
          <a:p>
            <a:r>
              <a:rPr lang="en-GB" noProof="1"/>
              <a:t>Library std_logic_1164: </a:t>
            </a:r>
          </a:p>
          <a:p>
            <a:pPr lvl="1"/>
            <a:r>
              <a:rPr lang="en-GB" sz="1400" noProof="1"/>
              <a:t>Industry standard: </a:t>
            </a:r>
            <a:r>
              <a:rPr lang="nb-NO" sz="1400" dirty="0" err="1">
                <a:solidFill>
                  <a:srgbClr val="0070C0"/>
                </a:solidFill>
                <a:latin typeface="Courier New" pitchFamily="49" charset="0"/>
                <a:cs typeface="Courier New" pitchFamily="49" charset="0"/>
              </a:rPr>
              <a:t>std_logic</a:t>
            </a:r>
            <a:r>
              <a:rPr lang="nb-NO" sz="1400" dirty="0">
                <a:solidFill>
                  <a:srgbClr val="0070C0"/>
                </a:solidFill>
              </a:rPr>
              <a:t> and </a:t>
            </a:r>
            <a:r>
              <a:rPr lang="nb-NO" sz="1400" dirty="0" err="1">
                <a:solidFill>
                  <a:srgbClr val="0070C0"/>
                </a:solidFill>
                <a:latin typeface="Courier New" pitchFamily="49" charset="0"/>
                <a:cs typeface="Courier New" pitchFamily="49" charset="0"/>
              </a:rPr>
              <a:t>std_logic_vector</a:t>
            </a:r>
            <a:endParaRPr lang="en-GB" sz="1400" noProof="1">
              <a:solidFill>
                <a:srgbClr val="0070C0"/>
              </a:solidFill>
              <a:latin typeface="Courier New" pitchFamily="49" charset="0"/>
              <a:cs typeface="Courier New" pitchFamily="49" charset="0"/>
            </a:endParaRPr>
          </a:p>
          <a:p>
            <a:pPr lvl="1"/>
            <a:r>
              <a:rPr lang="en-GB" sz="1400" noProof="1"/>
              <a:t>Others: </a:t>
            </a:r>
            <a:r>
              <a:rPr lang="nb-NO" sz="1400" dirty="0" err="1">
                <a:solidFill>
                  <a:srgbClr val="0070C0"/>
                </a:solidFill>
                <a:latin typeface="Courier New" pitchFamily="49" charset="0"/>
                <a:cs typeface="Courier New" pitchFamily="49" charset="0"/>
              </a:rPr>
              <a:t>std_ulogic</a:t>
            </a:r>
            <a:r>
              <a:rPr lang="nb-NO" sz="1400" dirty="0">
                <a:solidFill>
                  <a:srgbClr val="0070C0"/>
                </a:solidFill>
              </a:rPr>
              <a:t> and </a:t>
            </a:r>
            <a:r>
              <a:rPr lang="nb-NO" sz="1400" dirty="0" err="1">
                <a:solidFill>
                  <a:srgbClr val="0070C0"/>
                </a:solidFill>
                <a:latin typeface="Courier New" pitchFamily="49" charset="0"/>
                <a:cs typeface="Courier New" pitchFamily="49" charset="0"/>
              </a:rPr>
              <a:t>std_ulogic_vector</a:t>
            </a:r>
            <a:endParaRPr lang="en-GB" sz="1400" noProof="1">
              <a:solidFill>
                <a:srgbClr val="0070C0"/>
              </a:solidFill>
              <a:latin typeface="Courier New" pitchFamily="49" charset="0"/>
              <a:cs typeface="Courier New" pitchFamily="49" charset="0"/>
            </a:endParaRPr>
          </a:p>
          <a:p>
            <a:pPr lvl="1"/>
            <a:r>
              <a:rPr lang="en-GB" sz="1400" noProof="1"/>
              <a:t>9 values: </a:t>
            </a:r>
            <a:r>
              <a:rPr lang="en-GB" sz="1400" noProof="1">
                <a:solidFill>
                  <a:srgbClr val="0070C0"/>
                </a:solidFill>
                <a:latin typeface="Courier New" pitchFamily="49" charset="0"/>
                <a:cs typeface="Courier New" pitchFamily="49" charset="0"/>
              </a:rPr>
              <a:t>0, 1, z, u, x, -, h, l, w</a:t>
            </a:r>
          </a:p>
          <a:p>
            <a:pPr lvl="1"/>
            <a:r>
              <a:rPr lang="en-GB" sz="1400" noProof="1"/>
              <a:t>Operators: only logic, shift(2008) and comparison(2008)</a:t>
            </a:r>
          </a:p>
          <a:p>
            <a:pPr lvl="1"/>
            <a:r>
              <a:rPr lang="en-GB" sz="1400" noProof="1"/>
              <a:t>Type converters: </a:t>
            </a:r>
            <a:r>
              <a:rPr lang="nb-NO" sz="1400" dirty="0" err="1">
                <a:solidFill>
                  <a:srgbClr val="0070C0"/>
                </a:solidFill>
                <a:latin typeface="Courier New" pitchFamily="49" charset="0"/>
                <a:cs typeface="Courier New" pitchFamily="49" charset="0"/>
              </a:rPr>
              <a:t>to_bit</a:t>
            </a:r>
            <a:r>
              <a:rPr lang="nb-NO" sz="1400" dirty="0">
                <a:solidFill>
                  <a:srgbClr val="0070C0"/>
                </a:solidFill>
                <a:latin typeface="Courier New" pitchFamily="49" charset="0"/>
                <a:cs typeface="Courier New" pitchFamily="49" charset="0"/>
              </a:rPr>
              <a:t>, </a:t>
            </a:r>
            <a:r>
              <a:rPr lang="nb-NO" sz="1400" dirty="0" err="1">
                <a:solidFill>
                  <a:srgbClr val="0070C0"/>
                </a:solidFill>
                <a:latin typeface="Courier New" pitchFamily="49" charset="0"/>
                <a:cs typeface="Courier New" pitchFamily="49" charset="0"/>
              </a:rPr>
              <a:t>to_bit_vector</a:t>
            </a:r>
            <a:r>
              <a:rPr lang="nb-NO" sz="1400" dirty="0">
                <a:solidFill>
                  <a:srgbClr val="0070C0"/>
                </a:solidFill>
                <a:latin typeface="Courier New" pitchFamily="49" charset="0"/>
                <a:cs typeface="Courier New" pitchFamily="49" charset="0"/>
              </a:rPr>
              <a:t>, </a:t>
            </a:r>
            <a:r>
              <a:rPr lang="nb-NO" sz="1400" dirty="0" err="1">
                <a:solidFill>
                  <a:srgbClr val="0070C0"/>
                </a:solidFill>
                <a:latin typeface="Courier New" pitchFamily="49" charset="0"/>
                <a:cs typeface="Courier New" pitchFamily="49" charset="0"/>
              </a:rPr>
              <a:t>to_stdlogicvector</a:t>
            </a:r>
            <a:r>
              <a:rPr lang="nb-NO" sz="1400" dirty="0">
                <a:latin typeface="Courier New" pitchFamily="49" charset="0"/>
                <a:cs typeface="Courier New" pitchFamily="49" charset="0"/>
              </a:rPr>
              <a:t>, </a:t>
            </a:r>
            <a:r>
              <a:rPr lang="nb-NO" sz="1400" dirty="0"/>
              <a:t>etc.</a:t>
            </a:r>
          </a:p>
          <a:p>
            <a:r>
              <a:rPr lang="nb-NO" noProof="1"/>
              <a:t>Library numeric_std: </a:t>
            </a:r>
          </a:p>
          <a:p>
            <a:pPr lvl="1"/>
            <a:r>
              <a:rPr lang="en-GB" sz="1400" noProof="1"/>
              <a:t>Two data types: </a:t>
            </a:r>
            <a:r>
              <a:rPr lang="nb-NO" sz="1400" dirty="0" err="1">
                <a:solidFill>
                  <a:srgbClr val="0070C0"/>
                </a:solidFill>
                <a:latin typeface="Courier New" pitchFamily="49" charset="0"/>
                <a:cs typeface="Courier New" pitchFamily="49" charset="0"/>
              </a:rPr>
              <a:t>unsigned</a:t>
            </a:r>
            <a:r>
              <a:rPr lang="nb-NO" sz="1400" dirty="0">
                <a:latin typeface="Courier New" pitchFamily="49" charset="0"/>
                <a:cs typeface="Courier New" pitchFamily="49" charset="0"/>
              </a:rPr>
              <a:t> and </a:t>
            </a:r>
            <a:r>
              <a:rPr lang="nb-NO" sz="1400" dirty="0" err="1">
                <a:solidFill>
                  <a:srgbClr val="0070C0"/>
                </a:solidFill>
                <a:latin typeface="Courier New" pitchFamily="49" charset="0"/>
                <a:cs typeface="Courier New" pitchFamily="49" charset="0"/>
              </a:rPr>
              <a:t>signed</a:t>
            </a:r>
            <a:r>
              <a:rPr lang="nb-NO" sz="1400" dirty="0">
                <a:latin typeface="Courier New" pitchFamily="49" charset="0"/>
                <a:cs typeface="Courier New" pitchFamily="49" charset="0"/>
              </a:rPr>
              <a:t> </a:t>
            </a:r>
            <a:r>
              <a:rPr lang="nb-NO" sz="1400" dirty="0"/>
              <a:t>(</a:t>
            </a:r>
            <a:r>
              <a:rPr lang="nb-NO" sz="1400" dirty="0" err="1"/>
              <a:t>based</a:t>
            </a:r>
            <a:r>
              <a:rPr lang="nb-NO" sz="1400" dirty="0"/>
              <a:t> </a:t>
            </a:r>
            <a:r>
              <a:rPr lang="nb-NO" sz="1400" dirty="0" err="1"/>
              <a:t>on</a:t>
            </a:r>
            <a:r>
              <a:rPr lang="nb-NO" sz="1400" dirty="0"/>
              <a:t> </a:t>
            </a:r>
            <a:r>
              <a:rPr lang="nb-NO" sz="1400" dirty="0" err="1">
                <a:latin typeface="Courier New" pitchFamily="49" charset="0"/>
                <a:cs typeface="Courier New" pitchFamily="49" charset="0"/>
              </a:rPr>
              <a:t>std_logic</a:t>
            </a:r>
            <a:r>
              <a:rPr lang="nb-NO" sz="1400" dirty="0"/>
              <a:t>). </a:t>
            </a:r>
            <a:endParaRPr lang="en-GB" sz="1400" noProof="1"/>
          </a:p>
          <a:p>
            <a:pPr lvl="1"/>
            <a:r>
              <a:rPr lang="en-GB" sz="1400" noProof="1"/>
              <a:t>Operators: Logic, shift and comparison</a:t>
            </a:r>
          </a:p>
          <a:p>
            <a:pPr lvl="1"/>
            <a:r>
              <a:rPr lang="en-GB" sz="1400" noProof="1"/>
              <a:t>Type converters: </a:t>
            </a:r>
            <a:r>
              <a:rPr lang="nb-NO" sz="1400" dirty="0" err="1">
                <a:solidFill>
                  <a:srgbClr val="0070C0"/>
                </a:solidFill>
                <a:latin typeface="Courier New" pitchFamily="49" charset="0"/>
                <a:cs typeface="Courier New" pitchFamily="49" charset="0"/>
              </a:rPr>
              <a:t>to_bit</a:t>
            </a:r>
            <a:r>
              <a:rPr lang="nb-NO" sz="1400" dirty="0">
                <a:solidFill>
                  <a:srgbClr val="0070C0"/>
                </a:solidFill>
                <a:latin typeface="Courier New" pitchFamily="49" charset="0"/>
                <a:cs typeface="Courier New" pitchFamily="49" charset="0"/>
              </a:rPr>
              <a:t>, </a:t>
            </a:r>
            <a:r>
              <a:rPr lang="nb-NO" sz="1400" dirty="0" err="1">
                <a:solidFill>
                  <a:srgbClr val="0070C0"/>
                </a:solidFill>
                <a:latin typeface="Courier New" pitchFamily="49" charset="0"/>
                <a:cs typeface="Courier New" pitchFamily="49" charset="0"/>
              </a:rPr>
              <a:t>to_bit_vector</a:t>
            </a:r>
            <a:r>
              <a:rPr lang="nb-NO" sz="1400" dirty="0">
                <a:solidFill>
                  <a:srgbClr val="0070C0"/>
                </a:solidFill>
                <a:latin typeface="Courier New" pitchFamily="49" charset="0"/>
                <a:cs typeface="Courier New" pitchFamily="49" charset="0"/>
              </a:rPr>
              <a:t>, </a:t>
            </a:r>
            <a:r>
              <a:rPr lang="nb-NO" sz="1400" dirty="0" err="1">
                <a:solidFill>
                  <a:srgbClr val="0070C0"/>
                </a:solidFill>
                <a:latin typeface="Courier New" pitchFamily="49" charset="0"/>
                <a:cs typeface="Courier New" pitchFamily="49" charset="0"/>
              </a:rPr>
              <a:t>to_stdlogicvector</a:t>
            </a:r>
            <a:r>
              <a:rPr lang="nb-NO" sz="1400" dirty="0">
                <a:latin typeface="Courier New" pitchFamily="49" charset="0"/>
                <a:cs typeface="Courier New" pitchFamily="49" charset="0"/>
              </a:rPr>
              <a:t>, </a:t>
            </a:r>
            <a:r>
              <a:rPr lang="nb-NO" sz="1400" dirty="0"/>
              <a:t>etc.</a:t>
            </a:r>
          </a:p>
          <a:p>
            <a:r>
              <a:rPr lang="nb-NO" sz="1400" noProof="1"/>
              <a:t>Defined types, e.g. «</a:t>
            </a:r>
            <a:r>
              <a:rPr lang="nb-NO" sz="1400" dirty="0">
                <a:solidFill>
                  <a:srgbClr val="0070C0"/>
                </a:solidFill>
                <a:latin typeface="Courier New" pitchFamily="49" charset="0"/>
                <a:cs typeface="Courier New" pitchFamily="49" charset="0"/>
              </a:rPr>
              <a:t>type </a:t>
            </a:r>
            <a:r>
              <a:rPr lang="nb-NO" sz="1400" dirty="0" err="1">
                <a:solidFill>
                  <a:srgbClr val="0070C0"/>
                </a:solidFill>
                <a:latin typeface="Courier New" pitchFamily="49" charset="0"/>
                <a:cs typeface="Courier New" pitchFamily="49" charset="0"/>
              </a:rPr>
              <a:t>state</a:t>
            </a:r>
            <a:r>
              <a:rPr lang="nb-NO" sz="1400" dirty="0">
                <a:solidFill>
                  <a:srgbClr val="0070C0"/>
                </a:solidFill>
                <a:latin typeface="Courier New" pitchFamily="49" charset="0"/>
                <a:cs typeface="Courier New" pitchFamily="49" charset="0"/>
              </a:rPr>
              <a:t> is (</a:t>
            </a:r>
            <a:r>
              <a:rPr lang="nb-NO" sz="1400" dirty="0" err="1">
                <a:solidFill>
                  <a:srgbClr val="0070C0"/>
                </a:solidFill>
                <a:latin typeface="Courier New" pitchFamily="49" charset="0"/>
                <a:cs typeface="Courier New" pitchFamily="49" charset="0"/>
              </a:rPr>
              <a:t>idle</a:t>
            </a:r>
            <a:r>
              <a:rPr lang="nb-NO" sz="1400" dirty="0">
                <a:solidFill>
                  <a:srgbClr val="0070C0"/>
                </a:solidFill>
                <a:latin typeface="Courier New" pitchFamily="49" charset="0"/>
                <a:cs typeface="Courier New" pitchFamily="49" charset="0"/>
              </a:rPr>
              <a:t>, </a:t>
            </a:r>
            <a:r>
              <a:rPr lang="nb-NO" sz="1400" dirty="0" err="1">
                <a:solidFill>
                  <a:srgbClr val="0070C0"/>
                </a:solidFill>
                <a:latin typeface="Courier New" pitchFamily="49" charset="0"/>
                <a:cs typeface="Courier New" pitchFamily="49" charset="0"/>
              </a:rPr>
              <a:t>wait</a:t>
            </a:r>
            <a:r>
              <a:rPr lang="nb-NO" sz="1400" dirty="0">
                <a:solidFill>
                  <a:srgbClr val="0070C0"/>
                </a:solidFill>
                <a:latin typeface="Courier New" pitchFamily="49" charset="0"/>
                <a:cs typeface="Courier New" pitchFamily="49" charset="0"/>
              </a:rPr>
              <a:t>, </a:t>
            </a:r>
            <a:r>
              <a:rPr lang="nb-NO" sz="1400" dirty="0" err="1">
                <a:solidFill>
                  <a:srgbClr val="0070C0"/>
                </a:solidFill>
                <a:latin typeface="Courier New" pitchFamily="49" charset="0"/>
                <a:cs typeface="Courier New" pitchFamily="49" charset="0"/>
              </a:rPr>
              <a:t>running</a:t>
            </a:r>
            <a:r>
              <a:rPr lang="nb-NO" sz="1400" dirty="0">
                <a:solidFill>
                  <a:srgbClr val="0070C0"/>
                </a:solidFill>
                <a:latin typeface="Courier New" pitchFamily="49" charset="0"/>
                <a:cs typeface="Courier New" pitchFamily="49" charset="0"/>
              </a:rPr>
              <a:t>, finish);</a:t>
            </a:r>
            <a:r>
              <a:rPr lang="nb-NO" sz="1400" dirty="0">
                <a:latin typeface="Courier New" pitchFamily="49" charset="0"/>
                <a:cs typeface="Courier New" pitchFamily="49" charset="0"/>
              </a:rPr>
              <a:t>»</a:t>
            </a:r>
            <a:endParaRPr lang="en-GB" sz="1400" noProof="1"/>
          </a:p>
          <a:p>
            <a:pPr lvl="1"/>
            <a:endParaRPr lang="en-GB" noProof="1"/>
          </a:p>
          <a:p>
            <a:endParaRPr lang="nb-NO" dirty="0"/>
          </a:p>
        </p:txBody>
      </p:sp>
      <p:sp>
        <p:nvSpPr>
          <p:cNvPr id="4" name="Plassholder for dato 3">
            <a:extLst>
              <a:ext uri="{FF2B5EF4-FFF2-40B4-BE49-F238E27FC236}">
                <a16:creationId xmlns:a16="http://schemas.microsoft.com/office/drawing/2014/main" id="{B0AAF31C-A4AC-4731-A3CA-54BD5B79CE46}"/>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EC7C98D5-B8EB-441A-8E0A-6C9790EE3E7C}"/>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E369737C-4770-4A72-B521-36D31335FCB7}"/>
              </a:ext>
            </a:extLst>
          </p:cNvPr>
          <p:cNvSpPr>
            <a:spLocks noGrp="1"/>
          </p:cNvSpPr>
          <p:nvPr>
            <p:ph type="sldNum" sz="quarter" idx="12"/>
          </p:nvPr>
        </p:nvSpPr>
        <p:spPr/>
        <p:txBody>
          <a:bodyPr/>
          <a:lstStyle/>
          <a:p>
            <a:fld id="{28385D78-4187-AD4C-B928-A8579EE9A756}" type="slidenum">
              <a:rPr lang="en-GB" noProof="0" smtClean="0"/>
              <a:t>4</a:t>
            </a:fld>
            <a:endParaRPr lang="en-GB" noProof="0"/>
          </a:p>
        </p:txBody>
      </p:sp>
    </p:spTree>
    <p:extLst>
      <p:ext uri="{BB962C8B-B14F-4D97-AF65-F5344CB8AC3E}">
        <p14:creationId xmlns:p14="http://schemas.microsoft.com/office/powerpoint/2010/main" val="193440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EB9E3D9-47A9-47E8-8152-DBEBD360F818}"/>
              </a:ext>
            </a:extLst>
          </p:cNvPr>
          <p:cNvSpPr>
            <a:spLocks noGrp="1"/>
          </p:cNvSpPr>
          <p:nvPr>
            <p:ph type="title"/>
          </p:nvPr>
        </p:nvSpPr>
        <p:spPr/>
        <p:txBody>
          <a:bodyPr/>
          <a:lstStyle/>
          <a:p>
            <a:r>
              <a:rPr lang="en-GB" dirty="0"/>
              <a:t>Entity descriptions</a:t>
            </a:r>
            <a:endParaRPr lang="nb-NO" dirty="0"/>
          </a:p>
        </p:txBody>
      </p:sp>
      <p:sp>
        <p:nvSpPr>
          <p:cNvPr id="3" name="Plassholder for innhold 2">
            <a:extLst>
              <a:ext uri="{FF2B5EF4-FFF2-40B4-BE49-F238E27FC236}">
                <a16:creationId xmlns:a16="http://schemas.microsoft.com/office/drawing/2014/main" id="{9EAC2362-EB71-4047-830A-8F9CA9B4B15E}"/>
              </a:ext>
            </a:extLst>
          </p:cNvPr>
          <p:cNvSpPr>
            <a:spLocks noGrp="1"/>
          </p:cNvSpPr>
          <p:nvPr>
            <p:ph idx="1"/>
          </p:nvPr>
        </p:nvSpPr>
        <p:spPr/>
        <p:txBody>
          <a:bodyPr/>
          <a:lstStyle/>
          <a:p>
            <a:r>
              <a:rPr lang="en-GB" dirty="0"/>
              <a:t>Describes ports (signals) in and out of the entity</a:t>
            </a:r>
          </a:p>
          <a:p>
            <a:r>
              <a:rPr lang="en-GB" dirty="0"/>
              <a:t>May use the key word “generic” for configuration of reusable code. </a:t>
            </a:r>
          </a:p>
          <a:p>
            <a:r>
              <a:rPr lang="en-GB" dirty="0"/>
              <a:t>Example: </a:t>
            </a:r>
          </a:p>
          <a:p>
            <a:endParaRPr lang="nb-NO" dirty="0"/>
          </a:p>
        </p:txBody>
      </p:sp>
      <p:sp>
        <p:nvSpPr>
          <p:cNvPr id="4" name="Plassholder for dato 3">
            <a:extLst>
              <a:ext uri="{FF2B5EF4-FFF2-40B4-BE49-F238E27FC236}">
                <a16:creationId xmlns:a16="http://schemas.microsoft.com/office/drawing/2014/main" id="{BD44442E-A711-4E43-8475-5C5725D24C45}"/>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ADBB8D7E-FDE1-4271-B220-B60476E76559}"/>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7B569BB8-F2B3-4A66-874F-41FCF339EA42}"/>
              </a:ext>
            </a:extLst>
          </p:cNvPr>
          <p:cNvSpPr>
            <a:spLocks noGrp="1"/>
          </p:cNvSpPr>
          <p:nvPr>
            <p:ph type="sldNum" sz="quarter" idx="12"/>
          </p:nvPr>
        </p:nvSpPr>
        <p:spPr/>
        <p:txBody>
          <a:bodyPr/>
          <a:lstStyle/>
          <a:p>
            <a:fld id="{28385D78-4187-AD4C-B928-A8579EE9A756}" type="slidenum">
              <a:rPr lang="en-GB" noProof="0" smtClean="0"/>
              <a:t>5</a:t>
            </a:fld>
            <a:endParaRPr lang="en-GB" noProof="0"/>
          </a:p>
        </p:txBody>
      </p:sp>
      <p:pic>
        <p:nvPicPr>
          <p:cNvPr id="7" name="Bilde 6">
            <a:extLst>
              <a:ext uri="{FF2B5EF4-FFF2-40B4-BE49-F238E27FC236}">
                <a16:creationId xmlns:a16="http://schemas.microsoft.com/office/drawing/2014/main" id="{A2FF14A0-A47F-43D2-A0EC-B9D202A52468}"/>
              </a:ext>
            </a:extLst>
          </p:cNvPr>
          <p:cNvPicPr>
            <a:picLocks noChangeAspect="1"/>
          </p:cNvPicPr>
          <p:nvPr/>
        </p:nvPicPr>
        <p:blipFill>
          <a:blip r:embed="rId2"/>
          <a:stretch>
            <a:fillRect/>
          </a:stretch>
        </p:blipFill>
        <p:spPr>
          <a:xfrm>
            <a:off x="1717391" y="2491409"/>
            <a:ext cx="7006733" cy="1953590"/>
          </a:xfrm>
          <a:prstGeom prst="rect">
            <a:avLst/>
          </a:prstGeom>
          <a:ln>
            <a:solidFill>
              <a:schemeClr val="accent1"/>
            </a:solidFill>
          </a:ln>
        </p:spPr>
      </p:pic>
    </p:spTree>
    <p:extLst>
      <p:ext uri="{BB962C8B-B14F-4D97-AF65-F5344CB8AC3E}">
        <p14:creationId xmlns:p14="http://schemas.microsoft.com/office/powerpoint/2010/main" val="289690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EF6260C-9B6B-410E-8C89-C12536ABE2FF}"/>
              </a:ext>
            </a:extLst>
          </p:cNvPr>
          <p:cNvSpPr>
            <a:spLocks noGrp="1"/>
          </p:cNvSpPr>
          <p:nvPr>
            <p:ph type="title"/>
          </p:nvPr>
        </p:nvSpPr>
        <p:spPr/>
        <p:txBody>
          <a:bodyPr/>
          <a:lstStyle/>
          <a:p>
            <a:r>
              <a:rPr lang="en-GB" dirty="0"/>
              <a:t>Architecture</a:t>
            </a:r>
            <a:endParaRPr lang="nb-NO" dirty="0"/>
          </a:p>
        </p:txBody>
      </p:sp>
      <p:sp>
        <p:nvSpPr>
          <p:cNvPr id="3" name="Plassholder for innhold 2">
            <a:extLst>
              <a:ext uri="{FF2B5EF4-FFF2-40B4-BE49-F238E27FC236}">
                <a16:creationId xmlns:a16="http://schemas.microsoft.com/office/drawing/2014/main" id="{28136BA4-18C1-4A68-8E85-9D7914A87EC4}"/>
              </a:ext>
            </a:extLst>
          </p:cNvPr>
          <p:cNvSpPr>
            <a:spLocks noGrp="1"/>
          </p:cNvSpPr>
          <p:nvPr>
            <p:ph idx="1"/>
          </p:nvPr>
        </p:nvSpPr>
        <p:spPr/>
        <p:txBody>
          <a:bodyPr/>
          <a:lstStyle/>
          <a:p>
            <a:r>
              <a:rPr lang="en-GB" dirty="0"/>
              <a:t>Describes the functionality of the entity</a:t>
            </a:r>
          </a:p>
          <a:p>
            <a:r>
              <a:rPr lang="en-GB" dirty="0"/>
              <a:t>The description falls between the “begin” and “end” key words. </a:t>
            </a:r>
          </a:p>
          <a:p>
            <a:r>
              <a:rPr lang="en-GB" dirty="0"/>
              <a:t>Signals for internal use are placed after the “architecture” and before the “begin” key words. </a:t>
            </a:r>
          </a:p>
          <a:p>
            <a:r>
              <a:rPr lang="en-GB" dirty="0"/>
              <a:t>Example: </a:t>
            </a:r>
          </a:p>
          <a:p>
            <a:endParaRPr lang="nb-NO" dirty="0"/>
          </a:p>
        </p:txBody>
      </p:sp>
      <p:sp>
        <p:nvSpPr>
          <p:cNvPr id="4" name="Plassholder for dato 3">
            <a:extLst>
              <a:ext uri="{FF2B5EF4-FFF2-40B4-BE49-F238E27FC236}">
                <a16:creationId xmlns:a16="http://schemas.microsoft.com/office/drawing/2014/main" id="{5F32ECCB-21B1-466E-8508-69DBD6F5772D}"/>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01D37CCC-C7CA-4FDF-AF6C-98FF0FE0C3D4}"/>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DE19EA79-D6D5-4322-9FE8-C5F0FC737031}"/>
              </a:ext>
            </a:extLst>
          </p:cNvPr>
          <p:cNvSpPr>
            <a:spLocks noGrp="1"/>
          </p:cNvSpPr>
          <p:nvPr>
            <p:ph type="sldNum" sz="quarter" idx="12"/>
          </p:nvPr>
        </p:nvSpPr>
        <p:spPr/>
        <p:txBody>
          <a:bodyPr/>
          <a:lstStyle/>
          <a:p>
            <a:fld id="{28385D78-4187-AD4C-B928-A8579EE9A756}" type="slidenum">
              <a:rPr lang="en-GB" noProof="0" smtClean="0"/>
              <a:t>6</a:t>
            </a:fld>
            <a:endParaRPr lang="en-GB" noProof="0"/>
          </a:p>
        </p:txBody>
      </p:sp>
      <p:pic>
        <p:nvPicPr>
          <p:cNvPr id="7" name="Bilde 6">
            <a:extLst>
              <a:ext uri="{FF2B5EF4-FFF2-40B4-BE49-F238E27FC236}">
                <a16:creationId xmlns:a16="http://schemas.microsoft.com/office/drawing/2014/main" id="{CB3D6DB9-3D49-446F-BF72-1FF1BD37C7DC}"/>
              </a:ext>
            </a:extLst>
          </p:cNvPr>
          <p:cNvPicPr>
            <a:picLocks noChangeAspect="1"/>
          </p:cNvPicPr>
          <p:nvPr/>
        </p:nvPicPr>
        <p:blipFill>
          <a:blip r:embed="rId2"/>
          <a:stretch>
            <a:fillRect/>
          </a:stretch>
        </p:blipFill>
        <p:spPr>
          <a:xfrm>
            <a:off x="1717392" y="2571750"/>
            <a:ext cx="4291956" cy="2005758"/>
          </a:xfrm>
          <a:prstGeom prst="rect">
            <a:avLst/>
          </a:prstGeom>
          <a:ln>
            <a:solidFill>
              <a:schemeClr val="accent1"/>
            </a:solidFill>
          </a:ln>
        </p:spPr>
      </p:pic>
    </p:spTree>
    <p:extLst>
      <p:ext uri="{BB962C8B-B14F-4D97-AF65-F5344CB8AC3E}">
        <p14:creationId xmlns:p14="http://schemas.microsoft.com/office/powerpoint/2010/main" val="402969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9D4F485-8485-4FA5-A5C0-10A7713B05C3}"/>
              </a:ext>
            </a:extLst>
          </p:cNvPr>
          <p:cNvSpPr>
            <a:spLocks noGrp="1"/>
          </p:cNvSpPr>
          <p:nvPr>
            <p:ph type="title"/>
          </p:nvPr>
        </p:nvSpPr>
        <p:spPr/>
        <p:txBody>
          <a:bodyPr/>
          <a:lstStyle/>
          <a:p>
            <a:r>
              <a:rPr lang="en-GB" dirty="0"/>
              <a:t>Hierarchical design</a:t>
            </a:r>
            <a:endParaRPr lang="nb-NO" dirty="0"/>
          </a:p>
        </p:txBody>
      </p:sp>
      <p:sp>
        <p:nvSpPr>
          <p:cNvPr id="3" name="Plassholder for innhold 2">
            <a:extLst>
              <a:ext uri="{FF2B5EF4-FFF2-40B4-BE49-F238E27FC236}">
                <a16:creationId xmlns:a16="http://schemas.microsoft.com/office/drawing/2014/main" id="{CEC12DC7-B545-4950-9B8F-FA1F2529524A}"/>
              </a:ext>
            </a:extLst>
          </p:cNvPr>
          <p:cNvSpPr>
            <a:spLocks noGrp="1"/>
          </p:cNvSpPr>
          <p:nvPr>
            <p:ph idx="1"/>
          </p:nvPr>
        </p:nvSpPr>
        <p:spPr/>
        <p:txBody>
          <a:bodyPr/>
          <a:lstStyle/>
          <a:p>
            <a:r>
              <a:rPr lang="en-GB" dirty="0"/>
              <a:t>Possible to “instantiate” pre-made VHDL modules in another VHDL module</a:t>
            </a:r>
          </a:p>
          <a:p>
            <a:r>
              <a:rPr lang="en-GB" dirty="0"/>
              <a:t>Consists of the name of the entity, where it is collected from, and the port mapping</a:t>
            </a:r>
          </a:p>
          <a:p>
            <a:r>
              <a:rPr lang="en-GB" dirty="0"/>
              <a:t>Example: </a:t>
            </a:r>
          </a:p>
          <a:p>
            <a:endParaRPr lang="nb-NO" dirty="0"/>
          </a:p>
        </p:txBody>
      </p:sp>
      <p:sp>
        <p:nvSpPr>
          <p:cNvPr id="4" name="Plassholder for dato 3">
            <a:extLst>
              <a:ext uri="{FF2B5EF4-FFF2-40B4-BE49-F238E27FC236}">
                <a16:creationId xmlns:a16="http://schemas.microsoft.com/office/drawing/2014/main" id="{12AD249C-4883-49D1-BEF4-074177C85EF7}"/>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F5267830-0BD4-46E6-AF29-55E51BA868CB}"/>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00E54C71-C426-4A3F-9919-999E2B7FF357}"/>
              </a:ext>
            </a:extLst>
          </p:cNvPr>
          <p:cNvSpPr>
            <a:spLocks noGrp="1"/>
          </p:cNvSpPr>
          <p:nvPr>
            <p:ph type="sldNum" sz="quarter" idx="12"/>
          </p:nvPr>
        </p:nvSpPr>
        <p:spPr/>
        <p:txBody>
          <a:bodyPr/>
          <a:lstStyle/>
          <a:p>
            <a:fld id="{28385D78-4187-AD4C-B928-A8579EE9A756}" type="slidenum">
              <a:rPr lang="en-GB" noProof="0" smtClean="0"/>
              <a:t>7</a:t>
            </a:fld>
            <a:endParaRPr lang="en-GB" noProof="0"/>
          </a:p>
        </p:txBody>
      </p:sp>
      <p:pic>
        <p:nvPicPr>
          <p:cNvPr id="7" name="Bilde 6">
            <a:extLst>
              <a:ext uri="{FF2B5EF4-FFF2-40B4-BE49-F238E27FC236}">
                <a16:creationId xmlns:a16="http://schemas.microsoft.com/office/drawing/2014/main" id="{10466F87-E735-4DD5-97C0-31AF75B71546}"/>
              </a:ext>
            </a:extLst>
          </p:cNvPr>
          <p:cNvPicPr>
            <a:picLocks noChangeAspect="1"/>
          </p:cNvPicPr>
          <p:nvPr/>
        </p:nvPicPr>
        <p:blipFill>
          <a:blip r:embed="rId2"/>
          <a:stretch>
            <a:fillRect/>
          </a:stretch>
        </p:blipFill>
        <p:spPr>
          <a:xfrm>
            <a:off x="1993821" y="2269829"/>
            <a:ext cx="5286409" cy="2309651"/>
          </a:xfrm>
          <a:prstGeom prst="rect">
            <a:avLst/>
          </a:prstGeom>
          <a:ln>
            <a:solidFill>
              <a:schemeClr val="accent1"/>
            </a:solidFill>
          </a:ln>
        </p:spPr>
      </p:pic>
    </p:spTree>
    <p:extLst>
      <p:ext uri="{BB962C8B-B14F-4D97-AF65-F5344CB8AC3E}">
        <p14:creationId xmlns:p14="http://schemas.microsoft.com/office/powerpoint/2010/main" val="122414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074AA57-53BF-4201-A60F-5BA78863995E}"/>
              </a:ext>
            </a:extLst>
          </p:cNvPr>
          <p:cNvSpPr>
            <a:spLocks noGrp="1"/>
          </p:cNvSpPr>
          <p:nvPr>
            <p:ph type="title"/>
          </p:nvPr>
        </p:nvSpPr>
        <p:spPr/>
        <p:txBody>
          <a:bodyPr/>
          <a:lstStyle/>
          <a:p>
            <a:r>
              <a:rPr lang="en-GB" dirty="0"/>
              <a:t>Test bench</a:t>
            </a:r>
            <a:endParaRPr lang="nb-NO" dirty="0"/>
          </a:p>
        </p:txBody>
      </p:sp>
      <p:sp>
        <p:nvSpPr>
          <p:cNvPr id="3" name="Plassholder for innhold 2">
            <a:extLst>
              <a:ext uri="{FF2B5EF4-FFF2-40B4-BE49-F238E27FC236}">
                <a16:creationId xmlns:a16="http://schemas.microsoft.com/office/drawing/2014/main" id="{EB1F078F-30D5-4865-8280-467FE175AF8C}"/>
              </a:ext>
            </a:extLst>
          </p:cNvPr>
          <p:cNvSpPr>
            <a:spLocks noGrp="1"/>
          </p:cNvSpPr>
          <p:nvPr>
            <p:ph idx="1"/>
          </p:nvPr>
        </p:nvSpPr>
        <p:spPr/>
        <p:txBody>
          <a:bodyPr/>
          <a:lstStyle/>
          <a:p>
            <a:r>
              <a:rPr lang="en-GB" dirty="0"/>
              <a:t>Used for verifying the functionality of VHDL modules. </a:t>
            </a:r>
          </a:p>
          <a:p>
            <a:r>
              <a:rPr lang="en-GB" dirty="0"/>
              <a:t>The test bench itself is a VHDL module without ports, where the unit under test (UUT) is instantiated inside the test bench and is subject to stimulus as desired</a:t>
            </a:r>
          </a:p>
          <a:p>
            <a:r>
              <a:rPr lang="en-GB" dirty="0"/>
              <a:t>Several variants of tests: functional testing – based on the VHDL code; or implemented testing – based on the implementation as it will be in the FPGA with time delays and everything. </a:t>
            </a:r>
          </a:p>
          <a:p>
            <a:endParaRPr lang="nb-NO" dirty="0"/>
          </a:p>
        </p:txBody>
      </p:sp>
      <p:sp>
        <p:nvSpPr>
          <p:cNvPr id="4" name="Plassholder for dato 3">
            <a:extLst>
              <a:ext uri="{FF2B5EF4-FFF2-40B4-BE49-F238E27FC236}">
                <a16:creationId xmlns:a16="http://schemas.microsoft.com/office/drawing/2014/main" id="{2E240E8F-D602-453E-BF31-3C8717F78390}"/>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EB7FBA8C-2D7A-477C-BEAC-4B84AE1C898A}"/>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F617B678-8AEC-4F01-A619-7F3EF1097317}"/>
              </a:ext>
            </a:extLst>
          </p:cNvPr>
          <p:cNvSpPr>
            <a:spLocks noGrp="1"/>
          </p:cNvSpPr>
          <p:nvPr>
            <p:ph type="sldNum" sz="quarter" idx="12"/>
          </p:nvPr>
        </p:nvSpPr>
        <p:spPr/>
        <p:txBody>
          <a:bodyPr/>
          <a:lstStyle/>
          <a:p>
            <a:fld id="{28385D78-4187-AD4C-B928-A8579EE9A756}" type="slidenum">
              <a:rPr lang="en-GB" noProof="0" smtClean="0"/>
              <a:t>8</a:t>
            </a:fld>
            <a:endParaRPr lang="en-GB" noProof="0"/>
          </a:p>
        </p:txBody>
      </p:sp>
    </p:spTree>
    <p:extLst>
      <p:ext uri="{BB962C8B-B14F-4D97-AF65-F5344CB8AC3E}">
        <p14:creationId xmlns:p14="http://schemas.microsoft.com/office/powerpoint/2010/main" val="31413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4B8153C-2A54-489D-A1BB-F13D856F7412}"/>
              </a:ext>
            </a:extLst>
          </p:cNvPr>
          <p:cNvSpPr>
            <a:spLocks noGrp="1"/>
          </p:cNvSpPr>
          <p:nvPr>
            <p:ph type="title"/>
          </p:nvPr>
        </p:nvSpPr>
        <p:spPr/>
        <p:txBody>
          <a:bodyPr/>
          <a:lstStyle/>
          <a:p>
            <a:r>
              <a:rPr lang="en-GB" dirty="0"/>
              <a:t>Combinatorial circuits</a:t>
            </a:r>
            <a:endParaRPr lang="nb-NO" dirty="0"/>
          </a:p>
        </p:txBody>
      </p:sp>
      <p:sp>
        <p:nvSpPr>
          <p:cNvPr id="3" name="Plassholder for innhold 2">
            <a:extLst>
              <a:ext uri="{FF2B5EF4-FFF2-40B4-BE49-F238E27FC236}">
                <a16:creationId xmlns:a16="http://schemas.microsoft.com/office/drawing/2014/main" id="{8A2D53B2-726F-44C5-B87D-B9A7FEC3A1F7}"/>
              </a:ext>
            </a:extLst>
          </p:cNvPr>
          <p:cNvSpPr>
            <a:spLocks noGrp="1"/>
          </p:cNvSpPr>
          <p:nvPr>
            <p:ph idx="1"/>
          </p:nvPr>
        </p:nvSpPr>
        <p:spPr>
          <a:xfrm>
            <a:off x="587253" y="1594843"/>
            <a:ext cx="3024951" cy="2850156"/>
          </a:xfrm>
        </p:spPr>
        <p:txBody>
          <a:bodyPr/>
          <a:lstStyle/>
          <a:p>
            <a:r>
              <a:rPr lang="en-GB" dirty="0"/>
              <a:t>Circuits without memory</a:t>
            </a:r>
          </a:p>
          <a:p>
            <a:r>
              <a:rPr lang="en-GB" dirty="0"/>
              <a:t>Fixed propagation delay</a:t>
            </a:r>
          </a:p>
          <a:p>
            <a:r>
              <a:rPr lang="en-GB" dirty="0"/>
              <a:t>Any changes on the inputs will immediately affect the output. </a:t>
            </a:r>
          </a:p>
          <a:p>
            <a:endParaRPr lang="nb-NO" dirty="0"/>
          </a:p>
        </p:txBody>
      </p:sp>
      <p:sp>
        <p:nvSpPr>
          <p:cNvPr id="4" name="Plassholder for dato 3">
            <a:extLst>
              <a:ext uri="{FF2B5EF4-FFF2-40B4-BE49-F238E27FC236}">
                <a16:creationId xmlns:a16="http://schemas.microsoft.com/office/drawing/2014/main" id="{BC3FDA43-69EB-4C55-9CCB-1F90E2D74C5F}"/>
              </a:ext>
            </a:extLst>
          </p:cNvPr>
          <p:cNvSpPr>
            <a:spLocks noGrp="1"/>
          </p:cNvSpPr>
          <p:nvPr>
            <p:ph type="dt" sz="half" idx="10"/>
          </p:nvPr>
        </p:nvSpPr>
        <p:spPr/>
        <p:txBody>
          <a:bodyPr/>
          <a:lstStyle/>
          <a:p>
            <a:fld id="{9553071A-A6F7-3B4F-818E-46F44080C142}" type="datetime1">
              <a:rPr lang="en-US" noProof="0" smtClean="0"/>
              <a:t>8/7/2018</a:t>
            </a:fld>
            <a:endParaRPr lang="en-GB" noProof="0"/>
          </a:p>
        </p:txBody>
      </p:sp>
      <p:sp>
        <p:nvSpPr>
          <p:cNvPr id="5" name="Plassholder for bunntekst 4">
            <a:extLst>
              <a:ext uri="{FF2B5EF4-FFF2-40B4-BE49-F238E27FC236}">
                <a16:creationId xmlns:a16="http://schemas.microsoft.com/office/drawing/2014/main" id="{0441FD11-62F2-431B-93CB-9E95F9E3562B}"/>
              </a:ext>
            </a:extLst>
          </p:cNvPr>
          <p:cNvSpPr>
            <a:spLocks noGrp="1"/>
          </p:cNvSpPr>
          <p:nvPr>
            <p:ph type="ftr" sz="quarter" idx="11"/>
          </p:nvPr>
        </p:nvSpPr>
        <p:spPr/>
        <p:txBody>
          <a:bodyPr/>
          <a:lstStyle/>
          <a:p>
            <a:r>
              <a:rPr lang="en-GB" dirty="0"/>
              <a:t>A Very Basic Introduction to VHDL – Language Basics</a:t>
            </a:r>
            <a:endParaRPr lang="en-GB" noProof="0" dirty="0"/>
          </a:p>
        </p:txBody>
      </p:sp>
      <p:sp>
        <p:nvSpPr>
          <p:cNvPr id="6" name="Plassholder for lysbildenummer 5">
            <a:extLst>
              <a:ext uri="{FF2B5EF4-FFF2-40B4-BE49-F238E27FC236}">
                <a16:creationId xmlns:a16="http://schemas.microsoft.com/office/drawing/2014/main" id="{054F0DE9-66BD-41FA-8B7A-BD68B98779FC}"/>
              </a:ext>
            </a:extLst>
          </p:cNvPr>
          <p:cNvSpPr>
            <a:spLocks noGrp="1"/>
          </p:cNvSpPr>
          <p:nvPr>
            <p:ph type="sldNum" sz="quarter" idx="12"/>
          </p:nvPr>
        </p:nvSpPr>
        <p:spPr/>
        <p:txBody>
          <a:bodyPr/>
          <a:lstStyle/>
          <a:p>
            <a:fld id="{28385D78-4187-AD4C-B928-A8579EE9A756}" type="slidenum">
              <a:rPr lang="en-GB" noProof="0" smtClean="0"/>
              <a:t>9</a:t>
            </a:fld>
            <a:endParaRPr lang="en-GB" noProof="0"/>
          </a:p>
        </p:txBody>
      </p:sp>
      <p:pic>
        <p:nvPicPr>
          <p:cNvPr id="7" name="Picture 2">
            <a:extLst>
              <a:ext uri="{FF2B5EF4-FFF2-40B4-BE49-F238E27FC236}">
                <a16:creationId xmlns:a16="http://schemas.microsoft.com/office/drawing/2014/main" id="{4C6B1B32-AD63-4149-A14F-5E6DF707E3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7920" y="703101"/>
            <a:ext cx="5307240" cy="400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4462113"/>
      </p:ext>
    </p:extLst>
  </p:cSld>
  <p:clrMapOvr>
    <a:masterClrMapping/>
  </p:clrMapOvr>
</p:sld>
</file>

<file path=ppt/theme/theme1.xml><?xml version="1.0" encoding="utf-8"?>
<a:theme xmlns:a="http://schemas.openxmlformats.org/drawingml/2006/main" name="HSN Bokmål">
  <a:themeElements>
    <a:clrScheme name="Custom 39">
      <a:dk1>
        <a:srgbClr val="252525"/>
      </a:dk1>
      <a:lt1>
        <a:sysClr val="window" lastClr="FFFFFF"/>
      </a:lt1>
      <a:dk2>
        <a:srgbClr val="7E9492"/>
      </a:dk2>
      <a:lt2>
        <a:srgbClr val="D6E0E3"/>
      </a:lt2>
      <a:accent1>
        <a:srgbClr val="4B4CAD"/>
      </a:accent1>
      <a:accent2>
        <a:srgbClr val="3BAFA2"/>
      </a:accent2>
      <a:accent3>
        <a:srgbClr val="00978A"/>
      </a:accent3>
      <a:accent4>
        <a:srgbClr val="FFD240"/>
      </a:accent4>
      <a:accent5>
        <a:srgbClr val="D64349"/>
      </a:accent5>
      <a:accent6>
        <a:srgbClr val="27B2D0"/>
      </a:accent6>
      <a:hlink>
        <a:srgbClr val="005B9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werpoint USN engelsk" id="{961D4211-2746-EB49-B6B0-A4E658DB6678}" vid="{A7B6E58C-CB22-DA48-B904-A62938C4F3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Mal_Presentation_ENG</Template>
  <TotalTime>8</TotalTime>
  <Words>1391</Words>
  <Application>Microsoft Office PowerPoint</Application>
  <PresentationFormat>Skjermfremvisning (16:9)</PresentationFormat>
  <Paragraphs>193</Paragraphs>
  <Slides>18</Slides>
  <Notes>1</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18</vt:i4>
      </vt:variant>
    </vt:vector>
  </HeadingPairs>
  <TitlesOfParts>
    <vt:vector size="24" baseType="lpstr">
      <vt:lpstr>Arial</vt:lpstr>
      <vt:lpstr>Calibri</vt:lpstr>
      <vt:lpstr>Calibri Light</vt:lpstr>
      <vt:lpstr>Courier New</vt:lpstr>
      <vt:lpstr>Times New Roman</vt:lpstr>
      <vt:lpstr>HSN Bokmål</vt:lpstr>
      <vt:lpstr>A Very Basic Introduction to VHDL – Language Basics</vt:lpstr>
      <vt:lpstr>What VHDL is</vt:lpstr>
      <vt:lpstr>Libraries</vt:lpstr>
      <vt:lpstr>Libraries</vt:lpstr>
      <vt:lpstr>Entity descriptions</vt:lpstr>
      <vt:lpstr>Architecture</vt:lpstr>
      <vt:lpstr>Hierarchical design</vt:lpstr>
      <vt:lpstr>Test bench</vt:lpstr>
      <vt:lpstr>Combinatorial circuits</vt:lpstr>
      <vt:lpstr>Combinatorial circuits</vt:lpstr>
      <vt:lpstr>Sequential circuits</vt:lpstr>
      <vt:lpstr>IF-statements</vt:lpstr>
      <vt:lpstr>CASE-statements</vt:lpstr>
      <vt:lpstr>Limitations</vt:lpstr>
      <vt:lpstr>Implementation of memory</vt:lpstr>
      <vt:lpstr>Constants</vt:lpstr>
      <vt:lpstr>Generics</vt:lpstr>
      <vt:lpstr>Excercises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dc:title>
  <dc:creator>Dag Andreas Hals Samuelsen</dc:creator>
  <cp:lastModifiedBy>Dag Andreas Hals Samuelsen</cp:lastModifiedBy>
  <cp:revision>3</cp:revision>
  <cp:lastPrinted>2015-12-11T15:19:02Z</cp:lastPrinted>
  <dcterms:created xsi:type="dcterms:W3CDTF">2018-08-07T10:47:15Z</dcterms:created>
  <dcterms:modified xsi:type="dcterms:W3CDTF">2018-08-07T11:06:28Z</dcterms:modified>
</cp:coreProperties>
</file>