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132" y="5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C0AB1-7777-EA48-9872-393DAA530DA8}" type="datetimeFigureOut">
              <a:rPr lang="en-US" smtClean="0"/>
              <a:t>8/7/2018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33263-C1CE-E34A-AD46-7ADCC457362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2109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59900-1D02-0848-AA82-6ED8C4CCA000}" type="datetimeFigureOut">
              <a:rPr lang="en-US" smtClean="0"/>
              <a:t>8/7/2018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E6AF7-0F88-4448-99BD-1AC252BB1A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85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E6AF7-0F88-4448-99BD-1AC252BB1A7B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954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2042319"/>
            <a:ext cx="4316012" cy="1551781"/>
          </a:xfrm>
        </p:spPr>
        <p:txBody>
          <a:bodyPr anchor="b"/>
          <a:lstStyle/>
          <a:p>
            <a:r>
              <a:rPr lang="nb-NO" noProof="0"/>
              <a:t>Klikk for å redigere tittelstil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39243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/>
              <a:t>Klikk for å redigere undertittelstil i malen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C9DAF2-E044-8B4E-A86C-B69EB5271587}" type="datetime1">
              <a:rPr lang="en-US" smtClean="0"/>
              <a:t>8/7/2018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b-NO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94536" y="37735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4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509" y="245900"/>
            <a:ext cx="3170582" cy="100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2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0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noProof="0"/>
              <a:t>Klikk for å redigere tittelstil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noProof="0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9E23-93F5-F746-89BC-5BD2B0929EBC}" type="datetime1">
              <a:rPr lang="en-US" noProof="0" smtClean="0"/>
              <a:t>8/7/2018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0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nb-NO" noProof="0"/>
              <a:t>Klikk på ikonet for å legge til et bilde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05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noProof="0"/>
              <a:t>Klikk for å redigere tittelstil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noProof="0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A5FE-711F-EA47-96EF-625BC7044AC5}" type="datetime1">
              <a:rPr lang="en-US" noProof="0" smtClean="0"/>
              <a:t>8/7/2018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0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nb-NO" noProof="0"/>
              <a:t>Klikk på ikonet for å legge til et bilde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4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0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noProof="0"/>
              <a:t>Klikk for å redigere tittelstil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noProof="0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2F44-5AFD-D34E-8B92-58F8898F0824}" type="datetime1">
              <a:rPr lang="en-US" noProof="0" smtClean="0"/>
              <a:t>8/7/2018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0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0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159912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noProof="0"/>
              <a:t>Klikk for å redigere tittelstil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noProof="0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0D61-A13E-3E45-A265-D55FAFCB0DF0}" type="datetime1">
              <a:rPr lang="en-US" noProof="0" smtClean="0"/>
              <a:t>8/7/2018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0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0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2296329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E48C-408F-AD4C-82E0-480B961C7F1F}" type="datetime1">
              <a:rPr lang="en-US" smtClean="0"/>
              <a:t>8/7/2018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" y="219075"/>
            <a:ext cx="8832850" cy="4476610"/>
          </a:xfrm>
          <a:solidFill>
            <a:srgbClr val="BCCCD1"/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</p:spTree>
    <p:extLst>
      <p:ext uri="{BB962C8B-B14F-4D97-AF65-F5344CB8AC3E}">
        <p14:creationId xmlns:p14="http://schemas.microsoft.com/office/powerpoint/2010/main" val="1631015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4070" y="219282"/>
            <a:ext cx="8831090" cy="44764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latin typeface="Times New Roman"/>
                <a:cs typeface="Times New Roman"/>
              </a:defRPr>
            </a:lvl1pPr>
          </a:lstStyle>
          <a:p>
            <a:pPr lvl="0"/>
            <a:r>
              <a:rPr lang="en-GB" noProof="0"/>
              <a:t>«Quote»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35D3-88DA-CE4D-A326-62A44BD8AA95}" type="datetime1">
              <a:rPr lang="en-US" noProof="0" smtClean="0"/>
              <a:t>8/7/2018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56504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2079-DB16-154D-A39F-4884D6CC0170}" type="datetime1">
              <a:rPr lang="en-US" noProof="0" smtClean="0"/>
              <a:t>8/7/2018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288000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1" name="Rectangle 10"/>
          <p:cNvSpPr/>
          <p:nvPr userDrawn="1"/>
        </p:nvSpPr>
        <p:spPr>
          <a:xfrm>
            <a:off x="6105160" y="165723"/>
            <a:ext cx="2880000" cy="5355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2" name="Rectangle 11"/>
          <p:cNvSpPr/>
          <p:nvPr userDrawn="1"/>
        </p:nvSpPr>
        <p:spPr>
          <a:xfrm>
            <a:off x="3129615" y="165723"/>
            <a:ext cx="288000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nb-NO" noProof="0"/>
              <a:t>Klikk på ikonet for å legge til et bilde</a:t>
            </a:r>
            <a:endParaRPr lang="en-GB" noProof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127945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nb-NO" noProof="0"/>
              <a:t>Klikk på ikonet for å legge til et bilde</a:t>
            </a:r>
            <a:endParaRPr lang="en-GB" noProof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03490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nb-NO" noProof="0"/>
              <a:t>Klikk på ikonet for å legge til et bilde</a:t>
            </a:r>
            <a:endParaRPr lang="en-GB" noProof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54071" y="1803709"/>
            <a:ext cx="2880000" cy="2850156"/>
          </a:xfrm>
        </p:spPr>
        <p:txBody>
          <a:bodyPr/>
          <a:lstStyle/>
          <a:p>
            <a:pPr lvl="0"/>
            <a:r>
              <a:rPr lang="nb-NO" noProof="0"/>
              <a:t>Rediger tekststiler i malen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3129615" y="1803709"/>
            <a:ext cx="2880000" cy="2850156"/>
          </a:xfrm>
        </p:spPr>
        <p:txBody>
          <a:bodyPr/>
          <a:lstStyle/>
          <a:p>
            <a:pPr lvl="0"/>
            <a:r>
              <a:rPr lang="nb-NO" noProof="0"/>
              <a:t>Rediger tekststiler i malen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6103490" y="1803709"/>
            <a:ext cx="2880000" cy="2850156"/>
          </a:xfrm>
        </p:spPr>
        <p:txBody>
          <a:bodyPr/>
          <a:lstStyle/>
          <a:p>
            <a:pPr lvl="0"/>
            <a:r>
              <a:rPr lang="nb-NO" noProof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08420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/>
              <a:t>Klikk for å redigere undertittelstil i malen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04C26B5-7A06-7C45-AE88-68CEB8F24371}" type="datetime1">
              <a:rPr lang="en-US" noProof="0" smtClean="0"/>
              <a:t>8/7/2018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nb-NO" noProof="0"/>
              <a:t>Klikk på ikonet for å legge til et bilde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91003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rgbClr val="007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/>
              <a:t>Klikk for å redigere undertittelstil i malen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4CE802-EA64-4A48-B1C7-C0EE853B4C0F}" type="datetime1">
              <a:rPr lang="en-US" noProof="0" smtClean="0"/>
              <a:t>8/7/2018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nb-NO" noProof="0"/>
              <a:t>Klikk på ikonet for å legge til et bilde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27546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/>
              <a:t>Klikk for å redigere undertittelstil i malen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F49D4B-9861-5645-9B1C-3419A18E9F33}" type="datetime1">
              <a:rPr lang="en-US" noProof="0" smtClean="0"/>
              <a:t>8/7/2018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nb-NO" noProof="0"/>
              <a:t>Klikk på ikonet for å legge til et bilde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9431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Klikk for å redigere tittelstil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noProof="0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8/7/2018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Rectangle 6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43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/>
              <a:t>Klikk for å redigere undertittelstil i malen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9A3BB2-4D9C-AD4E-8B4D-A69880551F61}" type="datetime1">
              <a:rPr lang="en-US" noProof="0" smtClean="0"/>
              <a:t>8/7/2018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nb-NO" noProof="0"/>
              <a:t>Klikk på ikonet for å legge til et bilde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21883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/>
              <a:t>Klikk for å redigere undertittelstil i malen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C173FE-FF69-E04E-9988-939EF0616E31}" type="datetime1">
              <a:rPr lang="en-US" noProof="0" smtClean="0"/>
              <a:t>8/7/2018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nb-NO" noProof="0"/>
              <a:t>Klikk på ikonet for å legge til et bilde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3369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Klikk for å redigere tittelstil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53" y="1594843"/>
            <a:ext cx="3944079" cy="2850156"/>
          </a:xfrm>
        </p:spPr>
        <p:txBody>
          <a:bodyPr/>
          <a:lstStyle/>
          <a:p>
            <a:pPr lvl="0"/>
            <a:r>
              <a:rPr lang="nb-NO" noProof="0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8F0C-83EE-794E-9CC9-3FF7405580DF}" type="datetime1">
              <a:rPr lang="en-US" noProof="0" smtClean="0"/>
              <a:t>8/7/2018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Rectangle 6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73870" y="1594843"/>
            <a:ext cx="3944079" cy="2850156"/>
          </a:xfrm>
        </p:spPr>
        <p:txBody>
          <a:bodyPr/>
          <a:lstStyle/>
          <a:p>
            <a:pPr lvl="0"/>
            <a:r>
              <a:rPr lang="nb-NO" noProof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8540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noProof="0"/>
              <a:t>Klikk for å redigere tittelstil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noProof="0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7347-21CC-EB4E-B3D7-EE4885E75892}" type="datetime1">
              <a:rPr lang="en-US" noProof="0" smtClean="0"/>
              <a:t>8/7/2018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0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nb-NO" noProof="0"/>
              <a:t>Klikk på ikonet for å legge til et bilde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4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noProof="0"/>
              <a:t>Klikk for å redigere tittelstil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noProof="0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25B-9EB4-1E47-85F8-C6280E7A3270}" type="datetime1">
              <a:rPr lang="en-US" noProof="0" smtClean="0"/>
              <a:t>8/7/2018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0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nb-NO" noProof="0"/>
              <a:t>Klikk på ikonet for å legge til et bilde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58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noProof="0"/>
              <a:t>Klikk for å redigere tittelstil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noProof="0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4574-9909-674F-A5DE-8D4B46504626}" type="datetime1">
              <a:rPr lang="en-US" noProof="0" smtClean="0"/>
              <a:t>8/7/2018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0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0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9830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noProof="0"/>
              <a:t>Klikk for å redigere tittelstil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noProof="0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9BA9-EBA5-5C4F-BB8E-FBA372F5FB33}" type="datetime1">
              <a:rPr lang="en-US" noProof="0" smtClean="0"/>
              <a:t>8/7/2018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0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0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111303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90F5-E4A8-6F49-8ED0-6A2C8DA2DD36}" type="datetime1">
              <a:rPr lang="en-US" smtClean="0"/>
              <a:t>8/7/2018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868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Klikk for å redigere tittelstil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A75D-0632-BE42-94AA-1FA387F7D3C3}" type="datetime1">
              <a:rPr lang="en-US" noProof="0" smtClean="0"/>
              <a:t>8/7/2018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87253" y="1594843"/>
            <a:ext cx="3944079" cy="2850156"/>
          </a:xfrm>
        </p:spPr>
        <p:txBody>
          <a:bodyPr/>
          <a:lstStyle/>
          <a:p>
            <a:pPr lvl="0"/>
            <a:r>
              <a:rPr lang="nb-NO" noProof="0"/>
              <a:t>Rediger tekststiler i malen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673870" y="1594843"/>
            <a:ext cx="3944079" cy="2850156"/>
          </a:xfrm>
        </p:spPr>
        <p:txBody>
          <a:bodyPr/>
          <a:lstStyle/>
          <a:p>
            <a:pPr lvl="0"/>
            <a:r>
              <a:rPr lang="nb-NO" noProof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9218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6103" y="428161"/>
            <a:ext cx="7961846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noProof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253" y="1594843"/>
            <a:ext cx="8030696" cy="285015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lvl="0"/>
            <a:r>
              <a:rPr lang="en-GB" noProof="0"/>
              <a:t>Klikk for å redigere tekststiler i malen</a:t>
            </a:r>
          </a:p>
          <a:p>
            <a:pPr lvl="1"/>
            <a:r>
              <a:rPr lang="en-GB" noProof="0"/>
              <a:t>Andre nivå</a:t>
            </a:r>
          </a:p>
          <a:p>
            <a:pPr lvl="2"/>
            <a:r>
              <a:rPr lang="en-GB" noProof="0"/>
              <a:t>Tredje nivå</a:t>
            </a:r>
          </a:p>
          <a:p>
            <a:pPr lvl="3"/>
            <a:r>
              <a:rPr lang="en-GB" noProof="0"/>
              <a:t>Fjerde nivå</a:t>
            </a:r>
          </a:p>
          <a:p>
            <a:pPr lvl="4"/>
            <a:r>
              <a:rPr lang="en-GB" noProof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7392" y="4834789"/>
            <a:ext cx="1308296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DD0A9CF-A1FD-9946-816A-7B11A5E2C95D}" type="datetime1">
              <a:rPr lang="en-US" smtClean="0"/>
              <a:t>8/7/2018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6488" y="4834789"/>
            <a:ext cx="2895600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nb-NO"/>
              <a:t>&lt;Title of presentation&gt;</a:t>
            </a:r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1560" y="4834789"/>
            <a:ext cx="2133600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24167" y="4686710"/>
            <a:ext cx="1426504" cy="4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2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57" r:id="rId4"/>
    <p:sldLayoutId id="2147483658" r:id="rId5"/>
    <p:sldLayoutId id="2147483659" r:id="rId6"/>
    <p:sldLayoutId id="2147483660" r:id="rId7"/>
    <p:sldLayoutId id="2147483656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62" r:id="rId14"/>
    <p:sldLayoutId id="2147483661" r:id="rId15"/>
    <p:sldLayoutId id="2147483668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452438" indent="-207963" algn="l" defTabSz="45085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627063" indent="-158750" algn="l" defTabSz="627063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804863" indent="-16192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987425" indent="-174625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phase.com/software_termite.htm" TargetMode="External"/><Relationship Id="rId2" Type="http://schemas.openxmlformats.org/officeDocument/2006/relationships/hyperlink" Target="https://reference.digilentinc.com/reference/programmable-logic/zybo/reference-manu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Very Basic Introduction to VHDL – Language Constructs</a:t>
            </a:r>
            <a:endParaRPr lang="nb-NO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>
                <a:latin typeface="Calibri"/>
                <a:cs typeface="Calibri"/>
              </a:rPr>
              <a:t>Dag A. H. Samuelsen</a:t>
            </a:r>
          </a:p>
          <a:p>
            <a:r>
              <a:rPr lang="en-GB" dirty="0"/>
              <a:t>Associate Professor</a:t>
            </a:r>
          </a:p>
          <a:p>
            <a:r>
              <a:rPr lang="en-GB" dirty="0"/>
              <a:t>Institute for Natural Sciences and Industry Systems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7352-36FA-7045-AC00-1A0BE6875562}" type="datetime1">
              <a:rPr lang="nb-NO" smtClean="0"/>
              <a:t>07.08.2018</a:t>
            </a:fld>
            <a:endParaRPr lang="nb-N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pPr/>
              <a:t>1</a:t>
            </a:fld>
            <a:endParaRPr lang="nb-NO"/>
          </a:p>
        </p:txBody>
      </p:sp>
      <p:pic>
        <p:nvPicPr>
          <p:cNvPr id="5" name="Picture 4" descr="DMonster-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850" y="2609850"/>
            <a:ext cx="1536700" cy="1536700"/>
          </a:xfrm>
          <a:prstGeom prst="rect">
            <a:avLst/>
          </a:prstGeom>
        </p:spPr>
      </p:pic>
      <p:sp>
        <p:nvSpPr>
          <p:cNvPr id="4" name="Plassholder for bilde 3">
            <a:extLst>
              <a:ext uri="{FF2B5EF4-FFF2-40B4-BE49-F238E27FC236}">
                <a16:creationId xmlns:a16="http://schemas.microsoft.com/office/drawing/2014/main" id="{448BD69A-CBA8-4D4C-83E2-D36CA9FA3C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" name="Plassholder for bilde 15">
            <a:extLst>
              <a:ext uri="{FF2B5EF4-FFF2-40B4-BE49-F238E27FC236}">
                <a16:creationId xmlns:a16="http://schemas.microsoft.com/office/drawing/2014/main" id="{1B0271E8-C822-459E-9D2C-B37EFA3A9E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" r="16"/>
          <a:stretch>
            <a:fillRect/>
          </a:stretch>
        </p:blipFill>
        <p:spPr>
          <a:xfrm>
            <a:off x="5156200" y="219281"/>
            <a:ext cx="3829050" cy="4476403"/>
          </a:xfrm>
          <a:prstGeom prst="rect">
            <a:avLst/>
          </a:prstGeom>
          <a:solidFill>
            <a:srgbClr val="7E9492"/>
          </a:solidFill>
        </p:spPr>
      </p:pic>
    </p:spTree>
    <p:extLst>
      <p:ext uri="{BB962C8B-B14F-4D97-AF65-F5344CB8AC3E}">
        <p14:creationId xmlns:p14="http://schemas.microsoft.com/office/powerpoint/2010/main" val="3293816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2CB48F-F63D-48AD-88BE-3D159764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Finite State Machines – Assignment 2 – Delivery: Nov. 24</a:t>
            </a:r>
            <a:r>
              <a:rPr lang="en-GB" baseline="30000" dirty="0"/>
              <a:t>th</a:t>
            </a:r>
            <a:r>
              <a:rPr lang="en-GB" dirty="0"/>
              <a:t> 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3DE886D-8752-4BDD-891A-D28DA37F0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noProof="1"/>
              <a:t>Tasks:</a:t>
            </a:r>
          </a:p>
          <a:p>
            <a:r>
              <a:rPr lang="en-GB" noProof="1"/>
              <a:t>Create a state machine that implements an UART, using the TX/RX lines. See #6 on page </a:t>
            </a:r>
            <a:r>
              <a:rPr lang="en-GB" noProof="1">
                <a:hlinkClick r:id="rId2"/>
              </a:rPr>
              <a:t>https://reference.digilentinc.com/reference/programmable-logic/zybo/reference-manual</a:t>
            </a:r>
            <a:r>
              <a:rPr lang="en-GB" noProof="1"/>
              <a:t> </a:t>
            </a:r>
          </a:p>
          <a:p>
            <a:r>
              <a:rPr lang="en-GB" noProof="1"/>
              <a:t>The UART should receive and store up to 16 characters. When an LF (ASCII 10) appears, the stored string should be echoed back to the terminal. </a:t>
            </a:r>
          </a:p>
          <a:p>
            <a:r>
              <a:rPr lang="en-GB" noProof="1"/>
              <a:t>Use Termite (</a:t>
            </a:r>
            <a:r>
              <a:rPr lang="en-GB" noProof="1">
                <a:hlinkClick r:id="rId3"/>
              </a:rPr>
              <a:t>https://www.compuphase.com/software_termite.htm</a:t>
            </a:r>
            <a:r>
              <a:rPr lang="en-GB" noProof="1"/>
              <a:t>) to communicate with the Zybo Board. </a:t>
            </a:r>
          </a:p>
          <a:p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611CD07-F48F-45C3-8210-8CA60237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8/7/2018</a:t>
            </a:fld>
            <a:endParaRPr lang="en-GB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4E7B498-384D-43A6-ADB5-3FB93FAE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Very Basic Introduction to VHDL – Language Constructs</a:t>
            </a:r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C108246-3571-4700-8FDB-7D10D313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8359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7741D9D-9AAA-45B3-ACF3-BECBBB899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421" y="2853763"/>
            <a:ext cx="5913816" cy="1692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A3114646-0099-42AF-97E7-655AFCB5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Finite State Machines - Concept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F78130F-DA9B-4D15-9BFD-A473DBCB1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Standardised way of organising sequential circuits: State Machines</a:t>
            </a:r>
          </a:p>
          <a:p>
            <a:pPr lvl="1"/>
            <a:r>
              <a:rPr lang="en-GB" dirty="0"/>
              <a:t>Separation of the circuit into two parts: sequential part and combinatorial part</a:t>
            </a:r>
          </a:p>
          <a:p>
            <a:r>
              <a:rPr lang="en-GB" dirty="0"/>
              <a:t>Next-state logic will do one of two things: </a:t>
            </a:r>
          </a:p>
          <a:p>
            <a:pPr lvl="1"/>
            <a:r>
              <a:rPr lang="en-GB" dirty="0"/>
              <a:t>If we are going to keep the state: Route the q-signal back to the d-input</a:t>
            </a:r>
          </a:p>
          <a:p>
            <a:pPr lvl="1"/>
            <a:r>
              <a:rPr lang="en-GB" dirty="0"/>
              <a:t>If we are going to change state: Set up the next state </a:t>
            </a:r>
            <a:br>
              <a:rPr lang="en-GB" dirty="0"/>
            </a:br>
            <a:r>
              <a:rPr lang="en-GB" dirty="0"/>
              <a:t>signal on the d-input</a:t>
            </a:r>
          </a:p>
          <a:p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5E06D82-4EA0-4103-9070-12FF7CDD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8/7/2018</a:t>
            </a:fld>
            <a:endParaRPr lang="en-GB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6BEE061-EE40-4DAE-B558-2E5DF5543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Very Basic Introduction to VHDL – Language Constructs</a:t>
            </a:r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41D9D20-85A0-433D-A4CA-C7C85893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0620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767CC5-E8A0-49F3-A324-1AE2D7AB5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Finite State Machines - States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40BBEC7-8991-4A08-A6C1-FCED4DEFC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1"/>
              <a:t>The memory element is used for storing the current state</a:t>
            </a:r>
          </a:p>
          <a:p>
            <a:r>
              <a:rPr lang="en-GB" noProof="1"/>
              <a:t>The combinatorial “next state” logic is used for calculating next state. </a:t>
            </a:r>
          </a:p>
          <a:p>
            <a:r>
              <a:rPr lang="en-GB" noProof="1"/>
              <a:t>In the pattern presented here, the current state is named “state_reg”, and the next state is named “state_next”</a:t>
            </a:r>
          </a:p>
          <a:p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8F440DB-6A6B-4DA0-A1A9-41EA3FE3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8/7/2018</a:t>
            </a:fld>
            <a:endParaRPr lang="en-GB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0036FD3-B06B-4B99-9EA7-43CBF155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Very Basic Introduction to VHDL – Language Constructs</a:t>
            </a:r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3DEBCE9-769D-4311-B10E-B63E7A7D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6549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48970FA-3EA1-4C50-9862-DFFFAC24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Finite State Machines – Design elements: Flip-flop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7CC8779-E200-4E2E-9A4E-99C15B10A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52" y="1594843"/>
            <a:ext cx="4698109" cy="2850156"/>
          </a:xfrm>
        </p:spPr>
        <p:txBody>
          <a:bodyPr/>
          <a:lstStyle/>
          <a:p>
            <a:r>
              <a:rPr lang="en-GB" noProof="1"/>
              <a:t>Using library std_logic_1164.all</a:t>
            </a:r>
          </a:p>
          <a:p>
            <a:r>
              <a:rPr lang="en-GB" noProof="1"/>
              <a:t>d is the input; q is the output</a:t>
            </a:r>
          </a:p>
          <a:p>
            <a:r>
              <a:rPr lang="en-GB" noProof="1"/>
              <a:t>A process is added to implement memory</a:t>
            </a:r>
          </a:p>
          <a:p>
            <a:r>
              <a:rPr lang="en-GB" noProof="1"/>
              <a:t>rising_edge(clk) evaluates to true on a positive going transition of the clk signal</a:t>
            </a:r>
          </a:p>
          <a:p>
            <a:r>
              <a:rPr lang="en-GB" noProof="1"/>
              <a:t>The value on the d input is then copied to the q output</a:t>
            </a:r>
          </a:p>
          <a:p>
            <a:r>
              <a:rPr lang="en-GB" noProof="1"/>
              <a:t>This is an incomplete if-structure and will implement memory</a:t>
            </a:r>
          </a:p>
          <a:p>
            <a:endParaRPr lang="en-GB" noProof="1"/>
          </a:p>
          <a:p>
            <a:endParaRPr lang="en-GB" noProof="1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5E2618E-7620-4D5C-8E07-75F1E130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8/7/2018</a:t>
            </a:fld>
            <a:endParaRPr lang="en-GB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B3F3010-E9FE-491B-BAC4-F08F7389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Very Basic Introduction to VHDL – Language Constructs</a:t>
            </a:r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EF10AAD-F10D-45A4-88AB-A95C4DC6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4</a:t>
            </a:fld>
            <a:endParaRPr lang="en-GB" noProof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C34E4CD-A302-46E9-9553-215E851E552D}"/>
              </a:ext>
            </a:extLst>
          </p:cNvPr>
          <p:cNvSpPr txBox="1">
            <a:spLocks/>
          </p:cNvSpPr>
          <p:nvPr/>
        </p:nvSpPr>
        <p:spPr>
          <a:xfrm>
            <a:off x="5517789" y="1254153"/>
            <a:ext cx="3100160" cy="35315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>
            <a:lvl1pPr marL="176213" indent="-17621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452438" indent="-207963" algn="l" defTabSz="45085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627063" indent="-158750" algn="l" defTabSz="62706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804863" indent="-161925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987425" indent="-17462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library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ieee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use ieee.std_logic_1164.all;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entity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d_ff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port(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d: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q: out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std_logic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);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d_ff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architecture arch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d_ff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process(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begin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if rising _edge(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then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q &lt;= d;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end if;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end process;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end arch;</a:t>
            </a:r>
            <a:endParaRPr lang="nb-NO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02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8CCC06-4CC3-419B-8705-777234F9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Finite State Machines – Design elements: Flip-flop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7B62B49-DC29-4062-95C5-50CF60A0D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54" y="1594843"/>
            <a:ext cx="4049598" cy="28501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noProof="1"/>
              <a:t>Adding synchronous enable and </a:t>
            </a:r>
            <a:br>
              <a:rPr lang="en-GB" noProof="1"/>
            </a:br>
            <a:r>
              <a:rPr lang="en-GB" noProof="1"/>
              <a:t>asynchronous reset:</a:t>
            </a:r>
          </a:p>
          <a:p>
            <a:r>
              <a:rPr lang="en-GB" noProof="1"/>
              <a:t>Because of the elsif, the (reset=‘1’) has precedence over all the other criterias</a:t>
            </a:r>
          </a:p>
          <a:p>
            <a:r>
              <a:rPr lang="en-GB" noProof="1"/>
              <a:t>Only when reset =‘0’, we are checking for rising_edge(clk)</a:t>
            </a:r>
          </a:p>
          <a:p>
            <a:r>
              <a:rPr lang="en-GB" noProof="1"/>
              <a:t>The test (en=‘1’) is only perfomed when rising_edge(clk) is true. </a:t>
            </a:r>
          </a:p>
          <a:p>
            <a:r>
              <a:rPr lang="en-GB" noProof="1"/>
              <a:t>Pay attention to how this code describes two parts where one is synchronous (en) while the other is asynchronous (reset)</a:t>
            </a:r>
          </a:p>
          <a:p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C0E6F3E-D423-4F28-8766-B776BFFD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8/7/2018</a:t>
            </a:fld>
            <a:endParaRPr lang="en-GB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9E36CD3-26F9-4F81-8D6B-9683147A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Very Basic Introduction to VHDL – Language Constructs</a:t>
            </a:r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C2D4E97-FBBF-4926-888E-D74B6B7B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5</a:t>
            </a:fld>
            <a:endParaRPr lang="en-GB" noProof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0EAE8A8-A0ED-4BAE-8446-25C2DC597E2B}"/>
              </a:ext>
            </a:extLst>
          </p:cNvPr>
          <p:cNvSpPr txBox="1">
            <a:spLocks/>
          </p:cNvSpPr>
          <p:nvPr/>
        </p:nvSpPr>
        <p:spPr>
          <a:xfrm>
            <a:off x="4937760" y="1125795"/>
            <a:ext cx="3680189" cy="37089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176213" indent="-17621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452438" indent="-207963" algn="l" defTabSz="45085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627063" indent="-158750" algn="l" defTabSz="62706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804863" indent="-161925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987425" indent="-17462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100" noProof="1">
                <a:latin typeface="Courier New" pitchFamily="49" charset="0"/>
                <a:cs typeface="Courier New" pitchFamily="49" charset="0"/>
              </a:rPr>
              <a:t>entity d_ff_en is</a:t>
            </a:r>
          </a:p>
          <a:p>
            <a:pPr marL="0" indent="0">
              <a:buNone/>
            </a:pPr>
            <a:r>
              <a:rPr lang="nb-NO" sz="1100" noProof="1">
                <a:latin typeface="Courier New" pitchFamily="49" charset="0"/>
                <a:cs typeface="Courier New" pitchFamily="49" charset="0"/>
              </a:rPr>
              <a:t>   port( clk, reset, en, d: in std_logic;</a:t>
            </a:r>
          </a:p>
          <a:p>
            <a:pPr marL="0" indent="0">
              <a:buNone/>
            </a:pPr>
            <a:r>
              <a:rPr lang="nb-NO" sz="1100" noProof="1">
                <a:latin typeface="Courier New" pitchFamily="49" charset="0"/>
                <a:cs typeface="Courier New" pitchFamily="49" charset="0"/>
              </a:rPr>
              <a:t>	   q: out std_logic);</a:t>
            </a:r>
          </a:p>
          <a:p>
            <a:pPr marL="0" indent="0">
              <a:buNone/>
            </a:pPr>
            <a:r>
              <a:rPr lang="nb-NO" sz="1100" noProof="1">
                <a:latin typeface="Courier New" pitchFamily="49" charset="0"/>
                <a:cs typeface="Courier New" pitchFamily="49" charset="0"/>
              </a:rPr>
              <a:t>end d_ff_en;</a:t>
            </a:r>
          </a:p>
          <a:p>
            <a:pPr marL="0" indent="0">
              <a:buNone/>
            </a:pPr>
            <a:endParaRPr lang="nb-NO" sz="11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b-NO" sz="1100" noProof="1">
                <a:latin typeface="Courier New" pitchFamily="49" charset="0"/>
                <a:cs typeface="Courier New" pitchFamily="49" charset="0"/>
              </a:rPr>
              <a:t>architecture arch of d_ff_en is</a:t>
            </a:r>
          </a:p>
          <a:p>
            <a:pPr marL="0" indent="0">
              <a:buNone/>
            </a:pPr>
            <a:r>
              <a:rPr lang="nb-NO" sz="1100" noProof="1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buNone/>
            </a:pPr>
            <a:r>
              <a:rPr lang="nb-NO" sz="1100" noProof="1">
                <a:latin typeface="Courier New" pitchFamily="49" charset="0"/>
                <a:cs typeface="Courier New" pitchFamily="49" charset="0"/>
              </a:rPr>
              <a:t>   process(clk,reset)</a:t>
            </a:r>
          </a:p>
          <a:p>
            <a:pPr marL="0" indent="0">
              <a:buNone/>
            </a:pPr>
            <a:r>
              <a:rPr lang="nb-NO" sz="1100" noProof="1">
                <a:latin typeface="Courier New" pitchFamily="49" charset="0"/>
                <a:cs typeface="Courier New" pitchFamily="49" charset="0"/>
              </a:rPr>
              <a:t>   begin</a:t>
            </a:r>
          </a:p>
          <a:p>
            <a:pPr marL="0" indent="0">
              <a:buNone/>
            </a:pPr>
            <a:r>
              <a:rPr lang="nb-NO" sz="1100" noProof="1">
                <a:latin typeface="Courier New" pitchFamily="49" charset="0"/>
                <a:cs typeface="Courier New" pitchFamily="49" charset="0"/>
              </a:rPr>
              <a:t>      if (reset='1') then</a:t>
            </a:r>
          </a:p>
          <a:p>
            <a:pPr marL="0" indent="0">
              <a:buNone/>
            </a:pPr>
            <a:r>
              <a:rPr lang="nb-NO" sz="1100" noProof="1">
                <a:latin typeface="Courier New" pitchFamily="49" charset="0"/>
                <a:cs typeface="Courier New" pitchFamily="49" charset="0"/>
              </a:rPr>
              <a:t>         q &lt;='0';</a:t>
            </a:r>
          </a:p>
          <a:p>
            <a:pPr marL="0" indent="0"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   elsif rising_edge(clk) then</a:t>
            </a:r>
          </a:p>
          <a:p>
            <a:pPr marL="0" indent="0">
              <a:buNone/>
            </a:pPr>
            <a:r>
              <a:rPr lang="nb-NO" sz="1100" noProof="1">
                <a:latin typeface="Courier New" pitchFamily="49" charset="0"/>
                <a:cs typeface="Courier New" pitchFamily="49" charset="0"/>
              </a:rPr>
              <a:t>         if (en='1') then</a:t>
            </a:r>
          </a:p>
          <a:p>
            <a:pPr marL="0" indent="0">
              <a:buNone/>
            </a:pPr>
            <a:r>
              <a:rPr lang="nb-NO" sz="1100" noProof="1">
                <a:latin typeface="Courier New" pitchFamily="49" charset="0"/>
                <a:cs typeface="Courier New" pitchFamily="49" charset="0"/>
              </a:rPr>
              <a:t>            q &lt;= d;</a:t>
            </a:r>
          </a:p>
          <a:p>
            <a:pPr marL="0" indent="0">
              <a:buNone/>
            </a:pPr>
            <a:r>
              <a:rPr lang="nb-NO" sz="1100" noProof="1">
                <a:latin typeface="Courier New" pitchFamily="49" charset="0"/>
                <a:cs typeface="Courier New" pitchFamily="49" charset="0"/>
              </a:rPr>
              <a:t>         end if;</a:t>
            </a:r>
          </a:p>
          <a:p>
            <a:pPr marL="0" indent="0">
              <a:buNone/>
            </a:pPr>
            <a:r>
              <a:rPr lang="nb-NO" sz="1100" noProof="1">
                <a:latin typeface="Courier New" pitchFamily="49" charset="0"/>
                <a:cs typeface="Courier New" pitchFamily="49" charset="0"/>
              </a:rPr>
              <a:t>      end if;</a:t>
            </a:r>
          </a:p>
          <a:p>
            <a:pPr marL="0" indent="0">
              <a:buNone/>
            </a:pPr>
            <a:r>
              <a:rPr lang="nb-NO" sz="1100" noProof="1">
                <a:latin typeface="Courier New" pitchFamily="49" charset="0"/>
                <a:cs typeface="Courier New" pitchFamily="49" charset="0"/>
              </a:rPr>
              <a:t>   end process;</a:t>
            </a:r>
          </a:p>
          <a:p>
            <a:pPr marL="0" indent="0">
              <a:buNone/>
            </a:pPr>
            <a:r>
              <a:rPr lang="nb-NO" sz="1100" noProof="1">
                <a:latin typeface="Courier New" pitchFamily="49" charset="0"/>
                <a:cs typeface="Courier New" pitchFamily="49" charset="0"/>
              </a:rPr>
              <a:t>end arch;</a:t>
            </a:r>
          </a:p>
        </p:txBody>
      </p:sp>
    </p:spTree>
    <p:extLst>
      <p:ext uri="{BB962C8B-B14F-4D97-AF65-F5344CB8AC3E}">
        <p14:creationId xmlns:p14="http://schemas.microsoft.com/office/powerpoint/2010/main" val="4074263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E693595-F37B-452D-8743-0E34D6AF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Finite State Machines – A simple example: data FF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DD4E672-9647-4284-8B64-B70E84631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52" y="1594843"/>
            <a:ext cx="4276577" cy="2850156"/>
          </a:xfrm>
        </p:spPr>
        <p:txBody>
          <a:bodyPr>
            <a:normAutofit/>
          </a:bodyPr>
          <a:lstStyle/>
          <a:p>
            <a:r>
              <a:rPr lang="en-GB" noProof="1"/>
              <a:t>The first part is a standard memory element with asynchronous reset </a:t>
            </a:r>
          </a:p>
          <a:p>
            <a:r>
              <a:rPr lang="en-GB" noProof="1"/>
              <a:t>state_reg is the memory output; state_next is the memory input</a:t>
            </a:r>
          </a:p>
          <a:p>
            <a:r>
              <a:rPr lang="en-GB" noProof="1"/>
              <a:t>On </a:t>
            </a:r>
            <a:r>
              <a:rPr lang="en-GB" i="1" noProof="1"/>
              <a:t>every</a:t>
            </a:r>
            <a:r>
              <a:rPr lang="en-GB" noProof="1"/>
              <a:t> rising edge of the clk signal, the value of state_next is copied to state_reg</a:t>
            </a:r>
          </a:p>
          <a:p>
            <a:r>
              <a:rPr lang="en-GB" noProof="1"/>
              <a:t>The next state logic is responsible for setting the correct value for the state_next signal</a:t>
            </a:r>
          </a:p>
          <a:p>
            <a:r>
              <a:rPr lang="en-GB" noProof="1"/>
              <a:t>The output logic is not always used/necessary</a:t>
            </a:r>
          </a:p>
          <a:p>
            <a:r>
              <a:rPr lang="en-GB" noProof="1"/>
              <a:t>Buffering of the output is often a good idea… </a:t>
            </a:r>
          </a:p>
          <a:p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67318CA-0417-41D5-BB69-78854856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8/7/2018</a:t>
            </a:fld>
            <a:endParaRPr lang="en-GB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E0195E7-98BC-455D-8559-053C3DFA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Very Basic Introduction to VHDL – Language Constructs</a:t>
            </a:r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3B045AE-7C2A-47F7-9C94-3E6C34A4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6</a:t>
            </a:fld>
            <a:endParaRPr lang="en-GB" noProof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D3106F9-7116-43DA-A0F4-E3FD733226CC}"/>
              </a:ext>
            </a:extLst>
          </p:cNvPr>
          <p:cNvSpPr txBox="1">
            <a:spLocks/>
          </p:cNvSpPr>
          <p:nvPr/>
        </p:nvSpPr>
        <p:spPr>
          <a:xfrm>
            <a:off x="4937760" y="1125795"/>
            <a:ext cx="3921232" cy="37089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176213" indent="-17621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452438" indent="-207963" algn="l" defTabSz="45085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627063" indent="-158750" algn="l" defTabSz="62706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804863" indent="-161925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987425" indent="-17462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architecture two_seg_arch of d_ff_en is</a:t>
            </a:r>
          </a:p>
          <a:p>
            <a:pPr marL="0" indent="0">
              <a:buNone/>
            </a:pPr>
            <a:r>
              <a:rPr lang="nb-NO" sz="1100" noProof="1">
                <a:latin typeface="Courier New" pitchFamily="49" charset="0"/>
                <a:cs typeface="Courier New" pitchFamily="49" charset="0"/>
              </a:rPr>
              <a:t>   signal state_reg, state_next: std_logic;</a:t>
            </a:r>
          </a:p>
          <a:p>
            <a:pPr marL="0" indent="0">
              <a:buNone/>
            </a:pPr>
            <a:r>
              <a:rPr lang="nb-NO" sz="1100" noProof="1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buNone/>
            </a:pPr>
            <a:r>
              <a:rPr lang="nb-NO" sz="1100" noProof="1">
                <a:latin typeface="Courier New" pitchFamily="49" charset="0"/>
                <a:cs typeface="Courier New" pitchFamily="49" charset="0"/>
              </a:rPr>
              <a:t>   -- D FF</a:t>
            </a:r>
          </a:p>
          <a:p>
            <a:pPr marL="0" indent="0">
              <a:buNone/>
            </a:pPr>
            <a:r>
              <a:rPr lang="nb-NO" sz="1100" noProof="1">
                <a:latin typeface="Courier New" pitchFamily="49" charset="0"/>
                <a:cs typeface="Courier New" pitchFamily="49" charset="0"/>
              </a:rPr>
              <a:t>   process(clk,reset)</a:t>
            </a:r>
          </a:p>
          <a:p>
            <a:pPr marL="0" indent="0">
              <a:buNone/>
            </a:pPr>
            <a:r>
              <a:rPr lang="nb-NO" sz="1100" noProof="1">
                <a:latin typeface="Courier New" pitchFamily="49" charset="0"/>
                <a:cs typeface="Courier New" pitchFamily="49" charset="0"/>
              </a:rPr>
              <a:t>   begin</a:t>
            </a:r>
          </a:p>
          <a:p>
            <a:pPr marL="0" indent="0">
              <a:buNone/>
            </a:pPr>
            <a:r>
              <a:rPr lang="nb-NO" sz="1100" noProof="1">
                <a:latin typeface="Courier New" pitchFamily="49" charset="0"/>
                <a:cs typeface="Courier New" pitchFamily="49" charset="0"/>
              </a:rPr>
              <a:t>      if (reset='1') then</a:t>
            </a:r>
          </a:p>
          <a:p>
            <a:pPr marL="0" indent="0">
              <a:buNone/>
            </a:pPr>
            <a:r>
              <a:rPr lang="nb-NO" sz="1100" noProof="1">
                <a:latin typeface="Courier New" pitchFamily="49" charset="0"/>
                <a:cs typeface="Courier New" pitchFamily="49" charset="0"/>
              </a:rPr>
              <a:t>         state_reg &lt;='0';</a:t>
            </a:r>
          </a:p>
          <a:p>
            <a:pPr marL="0" indent="0"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   elsif (clk'event and clk='1')</a:t>
            </a:r>
          </a:p>
          <a:p>
            <a:pPr marL="0" indent="0"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      then state</a:t>
            </a:r>
            <a:r>
              <a:rPr lang="nb-NO" sz="1100" noProof="1">
                <a:latin typeface="Courier New" pitchFamily="49" charset="0"/>
                <a:cs typeface="Courier New" pitchFamily="49" charset="0"/>
              </a:rPr>
              <a:t>_reg &lt;= state_next;</a:t>
            </a:r>
          </a:p>
          <a:p>
            <a:pPr marL="0" indent="0">
              <a:buNone/>
            </a:pPr>
            <a:r>
              <a:rPr lang="nb-NO" sz="1100" noProof="1">
                <a:latin typeface="Courier New" pitchFamily="49" charset="0"/>
                <a:cs typeface="Courier New" pitchFamily="49" charset="0"/>
              </a:rPr>
              <a:t>      end if;</a:t>
            </a:r>
          </a:p>
          <a:p>
            <a:pPr marL="0" indent="0">
              <a:buNone/>
            </a:pPr>
            <a:r>
              <a:rPr lang="nb-NO" sz="1100" noProof="1">
                <a:latin typeface="Courier New" pitchFamily="49" charset="0"/>
                <a:cs typeface="Courier New" pitchFamily="49" charset="0"/>
              </a:rPr>
              <a:t>   end process;</a:t>
            </a:r>
          </a:p>
          <a:p>
            <a:pPr marL="0" indent="0">
              <a:buNone/>
            </a:pPr>
            <a:r>
              <a:rPr lang="nb-NO" sz="1100" noProof="1">
                <a:latin typeface="Courier New" pitchFamily="49" charset="0"/>
                <a:cs typeface="Courier New" pitchFamily="49" charset="0"/>
              </a:rPr>
              <a:t>   -- next-state logic</a:t>
            </a:r>
          </a:p>
          <a:p>
            <a:pPr marL="0" indent="0"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state_next &lt;= d when en ='1' else</a:t>
            </a:r>
          </a:p>
          <a:p>
            <a:pPr marL="0" indent="0">
              <a:buNone/>
            </a:pPr>
            <a:r>
              <a:rPr lang="nb-NO" sz="1100" noProof="1">
                <a:latin typeface="Courier New" pitchFamily="49" charset="0"/>
                <a:cs typeface="Courier New" pitchFamily="49" charset="0"/>
              </a:rPr>
              <a:t>                 state_reg;</a:t>
            </a:r>
          </a:p>
          <a:p>
            <a:pPr marL="0" indent="0">
              <a:buNone/>
            </a:pPr>
            <a:r>
              <a:rPr lang="nb-NO" sz="1100" noProof="1">
                <a:latin typeface="Courier New" pitchFamily="49" charset="0"/>
                <a:cs typeface="Courier New" pitchFamily="49" charset="0"/>
              </a:rPr>
              <a:t>   -- output logic</a:t>
            </a:r>
          </a:p>
          <a:p>
            <a:pPr marL="0" indent="0">
              <a:buNone/>
            </a:pPr>
            <a:r>
              <a:rPr lang="nb-NO" sz="1100" noProof="1">
                <a:latin typeface="Courier New" pitchFamily="49" charset="0"/>
                <a:cs typeface="Courier New" pitchFamily="49" charset="0"/>
              </a:rPr>
              <a:t>   q &lt;= state_reg;</a:t>
            </a:r>
          </a:p>
          <a:p>
            <a:pPr marL="0" indent="0">
              <a:buNone/>
            </a:pPr>
            <a:r>
              <a:rPr lang="nb-NO" sz="1100" noProof="1">
                <a:latin typeface="Courier New" pitchFamily="49" charset="0"/>
                <a:cs typeface="Courier New" pitchFamily="49" charset="0"/>
              </a:rPr>
              <a:t>end two_seg_arch;</a:t>
            </a:r>
          </a:p>
          <a:p>
            <a:pPr marL="0" indent="0">
              <a:buNone/>
            </a:pPr>
            <a:endParaRPr lang="nb-NO" sz="1100" noProof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89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67D609F-DDF2-44E9-8DAF-3213D4CB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Finite State Machines – Test bench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87B3A8C-2DE0-4DC7-B22F-D259D95E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noProof="1"/>
              <a:t>See example file test_i2c.vhd:</a:t>
            </a:r>
          </a:p>
          <a:p>
            <a:r>
              <a:rPr lang="en-GB" noProof="1"/>
              <a:t>First, the component is instantiated</a:t>
            </a:r>
          </a:p>
          <a:p>
            <a:r>
              <a:rPr lang="en-GB" noProof="1"/>
              <a:t>Internal signals is created for all ports of the UUT, and an initial value is assigned for in-ports</a:t>
            </a:r>
          </a:p>
          <a:p>
            <a:r>
              <a:rPr lang="en-GB" noProof="1"/>
              <a:t>For every signal (stimulus) that should be injected into the UUT, there is a process, e.g clk_process, stim_proc, etc. </a:t>
            </a:r>
          </a:p>
          <a:p>
            <a:r>
              <a:rPr lang="en-GB" noProof="1"/>
              <a:t>“wait for” statement allows for timing</a:t>
            </a:r>
          </a:p>
          <a:p>
            <a:r>
              <a:rPr lang="en-GB" noProof="1"/>
              <a:t>“wait until” statement allows for synchronisation with other signals</a:t>
            </a:r>
          </a:p>
          <a:p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E2658D8-5CF8-4285-BADE-E4958B47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8/7/2018</a:t>
            </a:fld>
            <a:endParaRPr lang="en-GB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51C8A5-ED9C-4DA4-8AB9-905C3BFD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Very Basic Introduction to VHDL – Language Constructs</a:t>
            </a:r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84FAAB5-B37C-4482-90EE-10F54F71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8757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64559C-AAFF-4592-A54F-45AC8662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Finite State Machines – The big example: i2c-bus-controller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CF6420C-B559-4860-9DCE-5FA4F7918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noProof="1"/>
              <a:t>Tasks:</a:t>
            </a:r>
          </a:p>
          <a:p>
            <a:r>
              <a:rPr lang="en-GB" noProof="1"/>
              <a:t>Identify where the states are defined: how many, signal names, values, etc. </a:t>
            </a:r>
          </a:p>
          <a:p>
            <a:r>
              <a:rPr lang="en-GB" noProof="1"/>
              <a:t>In “SYNC_PROC”: four types of memory elements: state register, counters, data register and output buffers. Identify how these are implemented</a:t>
            </a:r>
          </a:p>
          <a:p>
            <a:r>
              <a:rPr lang="en-GB" noProof="1"/>
              <a:t>Implementation of Boolean signals before next process to </a:t>
            </a:r>
            <a:br>
              <a:rPr lang="en-GB" noProof="1"/>
            </a:br>
            <a:r>
              <a:rPr lang="en-GB" noProof="1"/>
              <a:t>increase readability of if-statements</a:t>
            </a:r>
          </a:p>
          <a:p>
            <a:r>
              <a:rPr lang="en-GB" noProof="1"/>
              <a:t>Separate process for output decode; special arrangement </a:t>
            </a:r>
            <a:br>
              <a:rPr lang="en-GB" noProof="1"/>
            </a:br>
            <a:r>
              <a:rPr lang="en-GB" noProof="1"/>
              <a:t>for implementation in hierarchical design. </a:t>
            </a:r>
          </a:p>
          <a:p>
            <a:r>
              <a:rPr lang="en-GB" noProof="1"/>
              <a:t>Task: Draw a state diagram for the states implemented </a:t>
            </a:r>
            <a:br>
              <a:rPr lang="en-GB" noProof="1"/>
            </a:br>
            <a:r>
              <a:rPr lang="en-GB" noProof="1"/>
              <a:t>in this code</a:t>
            </a:r>
          </a:p>
          <a:p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D1F6F9A-2223-4692-8896-895948FC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8/7/2018</a:t>
            </a:fld>
            <a:endParaRPr lang="en-GB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6C8B7F5-7822-42B3-8845-387510C6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Very Basic Introduction to VHDL – Language Constructs</a:t>
            </a:r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40CC9C0-2D95-4ED6-AE0A-782F949C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8</a:t>
            </a:fld>
            <a:endParaRPr lang="en-GB" noProof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0C215E44-C780-4520-9AA9-0FA49D459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088" y="2553304"/>
            <a:ext cx="2419030" cy="208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02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3A5DBC3-A39B-4899-95D7-046C48D2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Finite State Machines – Assignment 1 – Delivery: Sept. 8</a:t>
            </a:r>
            <a:r>
              <a:rPr lang="en-GB" baseline="30000" dirty="0"/>
              <a:t>th</a:t>
            </a:r>
            <a:r>
              <a:rPr lang="en-GB" dirty="0"/>
              <a:t> 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B8B06AD-CB63-4E54-A26C-88E9A69CD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noProof="1"/>
              <a:t>Tasks:</a:t>
            </a:r>
          </a:p>
          <a:p>
            <a:r>
              <a:rPr lang="en-GB" noProof="1"/>
              <a:t>Create a state machine that debounces a button in the following ways:</a:t>
            </a:r>
          </a:p>
          <a:p>
            <a:pPr marL="587375" lvl="1" indent="-342900">
              <a:buFont typeface="+mj-lt"/>
              <a:buAutoNum type="arabicPeriod"/>
            </a:pPr>
            <a:r>
              <a:rPr lang="en-GB" noProof="1"/>
              <a:t>When the button is pressed, the output goes high immediately, and goes low only when the button is released. </a:t>
            </a:r>
          </a:p>
          <a:p>
            <a:pPr marL="587375" lvl="1" indent="-342900">
              <a:buFont typeface="+mj-lt"/>
              <a:buAutoNum type="arabicPeriod"/>
            </a:pPr>
            <a:r>
              <a:rPr lang="en-GB" noProof="1"/>
              <a:t>When the button is pressed, the output goes high immediately for one clock cycle, then goes low and stay low until the button is released and pressed again. </a:t>
            </a:r>
          </a:p>
          <a:p>
            <a:pPr marL="587375" lvl="1" indent="-342900">
              <a:buFont typeface="+mj-lt"/>
              <a:buAutoNum type="arabicPeriod"/>
            </a:pPr>
            <a:r>
              <a:rPr lang="en-GB" noProof="1"/>
              <a:t>When the button is pressed, the output goes high immediately for one clock cycle, then low again. If the button is held down for more than 2 sec., the output is pulsed high for one clock cycle every 0.5 sec.</a:t>
            </a:r>
          </a:p>
          <a:p>
            <a:r>
              <a:rPr lang="en-GB" noProof="1"/>
              <a:t>The output can be connected to a LED to show the result of 1 and 3. To show 2 and 3, the output can be used as the enable input of a counter. 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C8F9089-FE1D-47C2-866A-2942F9B0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8/7/2018</a:t>
            </a:fld>
            <a:endParaRPr lang="en-GB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B3F593-9112-467F-8ADD-F338A4D8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Very Basic Introduction to VHDL – Language Constructs</a:t>
            </a:r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EC59118-AEC8-4E16-888B-C183639D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07287393"/>
      </p:ext>
    </p:extLst>
  </p:cSld>
  <p:clrMapOvr>
    <a:masterClrMapping/>
  </p:clrMapOvr>
</p:sld>
</file>

<file path=ppt/theme/theme1.xml><?xml version="1.0" encoding="utf-8"?>
<a:theme xmlns:a="http://schemas.openxmlformats.org/drawingml/2006/main" name="HSN Bokmål">
  <a:themeElements>
    <a:clrScheme name="Custom 39">
      <a:dk1>
        <a:srgbClr val="252525"/>
      </a:dk1>
      <a:lt1>
        <a:sysClr val="window" lastClr="FFFFFF"/>
      </a:lt1>
      <a:dk2>
        <a:srgbClr val="7E9492"/>
      </a:dk2>
      <a:lt2>
        <a:srgbClr val="D6E0E3"/>
      </a:lt2>
      <a:accent1>
        <a:srgbClr val="4B4CAD"/>
      </a:accent1>
      <a:accent2>
        <a:srgbClr val="3BAFA2"/>
      </a:accent2>
      <a:accent3>
        <a:srgbClr val="00978A"/>
      </a:accent3>
      <a:accent4>
        <a:srgbClr val="FFD240"/>
      </a:accent4>
      <a:accent5>
        <a:srgbClr val="D64349"/>
      </a:accent5>
      <a:accent6>
        <a:srgbClr val="27B2D0"/>
      </a:accent6>
      <a:hlink>
        <a:srgbClr val="005B9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 USN engelsk" id="{961D4211-2746-EB49-B6B0-A4E658DB6678}" vid="{A7B6E58C-CB22-DA48-B904-A62938C4F3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Mal_Presentation_ENG</Template>
  <TotalTime>8</TotalTime>
  <Words>1083</Words>
  <Application>Microsoft Office PowerPoint</Application>
  <PresentationFormat>Skjermfremvisning (16:9)</PresentationFormat>
  <Paragraphs>145</Paragraphs>
  <Slides>10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Times New Roman</vt:lpstr>
      <vt:lpstr>HSN Bokmål</vt:lpstr>
      <vt:lpstr>A Very Basic Introduction to VHDL – Language Constructs</vt:lpstr>
      <vt:lpstr>Finite State Machines - Concept</vt:lpstr>
      <vt:lpstr>Finite State Machines - States</vt:lpstr>
      <vt:lpstr>Finite State Machines – Design elements: Flip-flop</vt:lpstr>
      <vt:lpstr>Finite State Machines – Design elements: Flip-flop</vt:lpstr>
      <vt:lpstr>Finite State Machines – A simple example: data FF</vt:lpstr>
      <vt:lpstr>Finite State Machines – Test bench</vt:lpstr>
      <vt:lpstr>Finite State Machines – The big example: i2c-bus-controller</vt:lpstr>
      <vt:lpstr>Finite State Machines – Assignment 1 – Delivery: Sept. 8th </vt:lpstr>
      <vt:lpstr>Finite State Machines – Assignment 2 – Delivery: Nov. 24th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Dag Andreas Hals Samuelsen</dc:creator>
  <cp:lastModifiedBy>Dag Andreas Hals Samuelsen</cp:lastModifiedBy>
  <cp:revision>3</cp:revision>
  <cp:lastPrinted>2015-12-11T15:19:02Z</cp:lastPrinted>
  <dcterms:created xsi:type="dcterms:W3CDTF">2018-08-07T10:56:22Z</dcterms:created>
  <dcterms:modified xsi:type="dcterms:W3CDTF">2018-08-07T11:05:15Z</dcterms:modified>
</cp:coreProperties>
</file>