
<file path=[Content_Types].xml><?xml version="1.0" encoding="utf-8"?>
<Types xmlns="http://schemas.openxmlformats.org/package/2006/content-types">
  <Default Extension="png" ContentType="image/png"/>
  <Default Extension="jfif" ContentType="image/jpeg"/>
  <Default Extension="tmp"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89" r:id="rId2"/>
    <p:sldId id="272" r:id="rId3"/>
    <p:sldId id="299" r:id="rId4"/>
    <p:sldId id="378" r:id="rId5"/>
    <p:sldId id="381" r:id="rId6"/>
    <p:sldId id="377" r:id="rId7"/>
    <p:sldId id="373" r:id="rId8"/>
    <p:sldId id="374" r:id="rId9"/>
    <p:sldId id="375" r:id="rId10"/>
    <p:sldId id="376" r:id="rId11"/>
    <p:sldId id="382" r:id="rId12"/>
    <p:sldId id="354" r:id="rId13"/>
    <p:sldId id="390" r:id="rId14"/>
    <p:sldId id="391" r:id="rId15"/>
    <p:sldId id="365" r:id="rId16"/>
    <p:sldId id="388" r:id="rId17"/>
    <p:sldId id="366" r:id="rId18"/>
    <p:sldId id="321" r:id="rId19"/>
    <p:sldId id="352" r:id="rId20"/>
    <p:sldId id="27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9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34559" autoAdjust="0"/>
    <p:restoredTop sz="86371" autoAdjust="0"/>
  </p:normalViewPr>
  <p:slideViewPr>
    <p:cSldViewPr>
      <p:cViewPr varScale="1">
        <p:scale>
          <a:sx n="68" d="100"/>
          <a:sy n="68" d="100"/>
        </p:scale>
        <p:origin x="672" y="60"/>
      </p:cViewPr>
      <p:guideLst>
        <p:guide orient="horz" pos="2160"/>
        <p:guide pos="2880"/>
      </p:guideLst>
    </p:cSldViewPr>
  </p:slideViewPr>
  <p:outlineViewPr>
    <p:cViewPr>
      <p:scale>
        <a:sx n="33" d="100"/>
        <a:sy n="33" d="100"/>
      </p:scale>
      <p:origin x="0" y="-864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473DC7-5CB1-460A-B9B6-23F0C3D74FC0}" type="doc">
      <dgm:prSet loTypeId="urn:microsoft.com/office/officeart/2005/8/layout/vList2" loCatId="list" qsTypeId="urn:microsoft.com/office/officeart/2005/8/quickstyle/simple3" qsCatId="simple" csTypeId="urn:microsoft.com/office/officeart/2005/8/colors/accent2_1" csCatId="accent2" phldr="1"/>
      <dgm:spPr/>
      <dgm:t>
        <a:bodyPr/>
        <a:lstStyle/>
        <a:p>
          <a:endParaRPr lang="en-US"/>
        </a:p>
      </dgm:t>
    </dgm:pt>
    <dgm:pt modelId="{394471B4-327A-42D4-9898-0D08B5097B45}">
      <dgm:prSet/>
      <dgm:spPr/>
      <dgm:t>
        <a:bodyPr/>
        <a:lstStyle/>
        <a:p>
          <a:pPr rtl="0"/>
          <a:r>
            <a:rPr lang="en-US" dirty="0" smtClean="0"/>
            <a:t>© MethodScience; Material Designed and Presented by Dr. B. Unhelkar; drawn from </a:t>
          </a:r>
          <a:r>
            <a:rPr lang="en-US" i="1" dirty="0" smtClean="0"/>
            <a:t>The Art of Agile Practice</a:t>
          </a:r>
          <a:endParaRPr lang="en-US" i="1" dirty="0"/>
        </a:p>
      </dgm:t>
    </dgm:pt>
    <dgm:pt modelId="{395A176C-9A07-42CA-9295-6A1D33A15BC4}" type="parTrans" cxnId="{589BD9FA-3A9F-483A-80E1-7EA94E8B75D1}">
      <dgm:prSet/>
      <dgm:spPr/>
      <dgm:t>
        <a:bodyPr/>
        <a:lstStyle/>
        <a:p>
          <a:endParaRPr lang="en-US"/>
        </a:p>
      </dgm:t>
    </dgm:pt>
    <dgm:pt modelId="{E9BE4963-7667-4BD9-B4B9-859B8F289CE1}" type="sibTrans" cxnId="{589BD9FA-3A9F-483A-80E1-7EA94E8B75D1}">
      <dgm:prSet/>
      <dgm:spPr/>
      <dgm:t>
        <a:bodyPr/>
        <a:lstStyle/>
        <a:p>
          <a:endParaRPr lang="en-US"/>
        </a:p>
      </dgm:t>
    </dgm:pt>
    <dgm:pt modelId="{9A3A497F-24C3-4B9A-8E81-F32F66903BD2}" type="pres">
      <dgm:prSet presAssocID="{83473DC7-5CB1-460A-B9B6-23F0C3D74FC0}" presName="linear" presStyleCnt="0">
        <dgm:presLayoutVars>
          <dgm:animLvl val="lvl"/>
          <dgm:resizeHandles val="exact"/>
        </dgm:presLayoutVars>
      </dgm:prSet>
      <dgm:spPr/>
      <dgm:t>
        <a:bodyPr/>
        <a:lstStyle/>
        <a:p>
          <a:endParaRPr lang="en-US"/>
        </a:p>
      </dgm:t>
    </dgm:pt>
    <dgm:pt modelId="{6D242F04-DB4D-49D3-8CA6-58D8BD67FC04}" type="pres">
      <dgm:prSet presAssocID="{394471B4-327A-42D4-9898-0D08B5097B45}" presName="parentText" presStyleLbl="node1" presStyleIdx="0" presStyleCnt="1">
        <dgm:presLayoutVars>
          <dgm:chMax val="0"/>
          <dgm:bulletEnabled val="1"/>
        </dgm:presLayoutVars>
      </dgm:prSet>
      <dgm:spPr/>
      <dgm:t>
        <a:bodyPr/>
        <a:lstStyle/>
        <a:p>
          <a:endParaRPr lang="en-US"/>
        </a:p>
      </dgm:t>
    </dgm:pt>
  </dgm:ptLst>
  <dgm:cxnLst>
    <dgm:cxn modelId="{396615F3-BCCE-4CE2-A610-91DFBBB00117}" type="presOf" srcId="{83473DC7-5CB1-460A-B9B6-23F0C3D74FC0}" destId="{9A3A497F-24C3-4B9A-8E81-F32F66903BD2}" srcOrd="0" destOrd="0" presId="urn:microsoft.com/office/officeart/2005/8/layout/vList2"/>
    <dgm:cxn modelId="{B76540F4-4112-4AFB-90F5-E55B63061C5D}" type="presOf" srcId="{394471B4-327A-42D4-9898-0D08B5097B45}" destId="{6D242F04-DB4D-49D3-8CA6-58D8BD67FC04}" srcOrd="0" destOrd="0" presId="urn:microsoft.com/office/officeart/2005/8/layout/vList2"/>
    <dgm:cxn modelId="{589BD9FA-3A9F-483A-80E1-7EA94E8B75D1}" srcId="{83473DC7-5CB1-460A-B9B6-23F0C3D74FC0}" destId="{394471B4-327A-42D4-9898-0D08B5097B45}" srcOrd="0" destOrd="0" parTransId="{395A176C-9A07-42CA-9295-6A1D33A15BC4}" sibTransId="{E9BE4963-7667-4BD9-B4B9-859B8F289CE1}"/>
    <dgm:cxn modelId="{2049D496-320D-412E-B22B-DC95691CDE01}" type="presParOf" srcId="{9A3A497F-24C3-4B9A-8E81-F32F66903BD2}" destId="{6D242F04-DB4D-49D3-8CA6-58D8BD67FC04}"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473DC7-5CB1-460A-B9B6-23F0C3D74FC0}" type="doc">
      <dgm:prSet loTypeId="urn:microsoft.com/office/officeart/2005/8/layout/vList2" loCatId="list" qsTypeId="urn:microsoft.com/office/officeart/2005/8/quickstyle/simple3" qsCatId="simple" csTypeId="urn:microsoft.com/office/officeart/2005/8/colors/accent2_1" csCatId="accent2" phldr="1"/>
      <dgm:spPr/>
      <dgm:t>
        <a:bodyPr/>
        <a:lstStyle/>
        <a:p>
          <a:endParaRPr lang="en-US"/>
        </a:p>
      </dgm:t>
    </dgm:pt>
    <dgm:pt modelId="{394471B4-327A-42D4-9898-0D08B5097B45}">
      <dgm:prSet/>
      <dgm:spPr/>
      <dgm:t>
        <a:bodyPr/>
        <a:lstStyle/>
        <a:p>
          <a:pPr rtl="0"/>
          <a:r>
            <a:rPr lang="en-US" dirty="0" smtClean="0"/>
            <a:t>© MethodScience; Material Designed and Presented by Dr. B. Unhelkar; drawn from </a:t>
          </a:r>
          <a:r>
            <a:rPr lang="en-US" i="1" dirty="0" smtClean="0"/>
            <a:t>The Art of Agile Practice</a:t>
          </a:r>
          <a:endParaRPr lang="en-US" i="1" dirty="0"/>
        </a:p>
      </dgm:t>
    </dgm:pt>
    <dgm:pt modelId="{395A176C-9A07-42CA-9295-6A1D33A15BC4}" type="parTrans" cxnId="{589BD9FA-3A9F-483A-80E1-7EA94E8B75D1}">
      <dgm:prSet/>
      <dgm:spPr/>
      <dgm:t>
        <a:bodyPr/>
        <a:lstStyle/>
        <a:p>
          <a:endParaRPr lang="en-US"/>
        </a:p>
      </dgm:t>
    </dgm:pt>
    <dgm:pt modelId="{E9BE4963-7667-4BD9-B4B9-859B8F289CE1}" type="sibTrans" cxnId="{589BD9FA-3A9F-483A-80E1-7EA94E8B75D1}">
      <dgm:prSet/>
      <dgm:spPr/>
      <dgm:t>
        <a:bodyPr/>
        <a:lstStyle/>
        <a:p>
          <a:endParaRPr lang="en-US"/>
        </a:p>
      </dgm:t>
    </dgm:pt>
    <dgm:pt modelId="{9A3A497F-24C3-4B9A-8E81-F32F66903BD2}" type="pres">
      <dgm:prSet presAssocID="{83473DC7-5CB1-460A-B9B6-23F0C3D74FC0}" presName="linear" presStyleCnt="0">
        <dgm:presLayoutVars>
          <dgm:animLvl val="lvl"/>
          <dgm:resizeHandles val="exact"/>
        </dgm:presLayoutVars>
      </dgm:prSet>
      <dgm:spPr/>
      <dgm:t>
        <a:bodyPr/>
        <a:lstStyle/>
        <a:p>
          <a:endParaRPr lang="en-US"/>
        </a:p>
      </dgm:t>
    </dgm:pt>
    <dgm:pt modelId="{6D242F04-DB4D-49D3-8CA6-58D8BD67FC04}" type="pres">
      <dgm:prSet presAssocID="{394471B4-327A-42D4-9898-0D08B5097B45}" presName="parentText" presStyleLbl="node1" presStyleIdx="0" presStyleCnt="1">
        <dgm:presLayoutVars>
          <dgm:chMax val="0"/>
          <dgm:bulletEnabled val="1"/>
        </dgm:presLayoutVars>
      </dgm:prSet>
      <dgm:spPr/>
      <dgm:t>
        <a:bodyPr/>
        <a:lstStyle/>
        <a:p>
          <a:endParaRPr lang="en-US"/>
        </a:p>
      </dgm:t>
    </dgm:pt>
  </dgm:ptLst>
  <dgm:cxnLst>
    <dgm:cxn modelId="{396615F3-BCCE-4CE2-A610-91DFBBB00117}" type="presOf" srcId="{83473DC7-5CB1-460A-B9B6-23F0C3D74FC0}" destId="{9A3A497F-24C3-4B9A-8E81-F32F66903BD2}" srcOrd="0" destOrd="0" presId="urn:microsoft.com/office/officeart/2005/8/layout/vList2"/>
    <dgm:cxn modelId="{B76540F4-4112-4AFB-90F5-E55B63061C5D}" type="presOf" srcId="{394471B4-327A-42D4-9898-0D08B5097B45}" destId="{6D242F04-DB4D-49D3-8CA6-58D8BD67FC04}" srcOrd="0" destOrd="0" presId="urn:microsoft.com/office/officeart/2005/8/layout/vList2"/>
    <dgm:cxn modelId="{589BD9FA-3A9F-483A-80E1-7EA94E8B75D1}" srcId="{83473DC7-5CB1-460A-B9B6-23F0C3D74FC0}" destId="{394471B4-327A-42D4-9898-0D08B5097B45}" srcOrd="0" destOrd="0" parTransId="{395A176C-9A07-42CA-9295-6A1D33A15BC4}" sibTransId="{E9BE4963-7667-4BD9-B4B9-859B8F289CE1}"/>
    <dgm:cxn modelId="{2049D496-320D-412E-B22B-DC95691CDE01}" type="presParOf" srcId="{9A3A497F-24C3-4B9A-8E81-F32F66903BD2}" destId="{6D242F04-DB4D-49D3-8CA6-58D8BD67FC04}"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473DC7-5CB1-460A-B9B6-23F0C3D74FC0}" type="doc">
      <dgm:prSet loTypeId="urn:microsoft.com/office/officeart/2005/8/layout/vList2" loCatId="list" qsTypeId="urn:microsoft.com/office/officeart/2005/8/quickstyle/simple3" qsCatId="simple" csTypeId="urn:microsoft.com/office/officeart/2005/8/colors/accent2_1" csCatId="accent2" phldr="1"/>
      <dgm:spPr/>
      <dgm:t>
        <a:bodyPr/>
        <a:lstStyle/>
        <a:p>
          <a:endParaRPr lang="en-US"/>
        </a:p>
      </dgm:t>
    </dgm:pt>
    <dgm:pt modelId="{394471B4-327A-42D4-9898-0D08B5097B45}">
      <dgm:prSet/>
      <dgm:spPr/>
      <dgm:t>
        <a:bodyPr/>
        <a:lstStyle/>
        <a:p>
          <a:pPr rtl="0"/>
          <a:r>
            <a:rPr lang="en-US" dirty="0" smtClean="0"/>
            <a:t>© MethodScience; Material Designed and Presented by Dr. B. Unhelkar; drawn from </a:t>
          </a:r>
          <a:r>
            <a:rPr lang="en-US" i="1" dirty="0" smtClean="0"/>
            <a:t>The Art of Agile Practice</a:t>
          </a:r>
          <a:endParaRPr lang="en-US" i="1" dirty="0"/>
        </a:p>
      </dgm:t>
    </dgm:pt>
    <dgm:pt modelId="{395A176C-9A07-42CA-9295-6A1D33A15BC4}" type="parTrans" cxnId="{589BD9FA-3A9F-483A-80E1-7EA94E8B75D1}">
      <dgm:prSet/>
      <dgm:spPr/>
      <dgm:t>
        <a:bodyPr/>
        <a:lstStyle/>
        <a:p>
          <a:endParaRPr lang="en-US"/>
        </a:p>
      </dgm:t>
    </dgm:pt>
    <dgm:pt modelId="{E9BE4963-7667-4BD9-B4B9-859B8F289CE1}" type="sibTrans" cxnId="{589BD9FA-3A9F-483A-80E1-7EA94E8B75D1}">
      <dgm:prSet/>
      <dgm:spPr/>
      <dgm:t>
        <a:bodyPr/>
        <a:lstStyle/>
        <a:p>
          <a:endParaRPr lang="en-US"/>
        </a:p>
      </dgm:t>
    </dgm:pt>
    <dgm:pt modelId="{9A3A497F-24C3-4B9A-8E81-F32F66903BD2}" type="pres">
      <dgm:prSet presAssocID="{83473DC7-5CB1-460A-B9B6-23F0C3D74FC0}" presName="linear" presStyleCnt="0">
        <dgm:presLayoutVars>
          <dgm:animLvl val="lvl"/>
          <dgm:resizeHandles val="exact"/>
        </dgm:presLayoutVars>
      </dgm:prSet>
      <dgm:spPr/>
      <dgm:t>
        <a:bodyPr/>
        <a:lstStyle/>
        <a:p>
          <a:endParaRPr lang="en-US"/>
        </a:p>
      </dgm:t>
    </dgm:pt>
    <dgm:pt modelId="{6D242F04-DB4D-49D3-8CA6-58D8BD67FC04}" type="pres">
      <dgm:prSet presAssocID="{394471B4-327A-42D4-9898-0D08B5097B45}" presName="parentText" presStyleLbl="node1" presStyleIdx="0" presStyleCnt="1">
        <dgm:presLayoutVars>
          <dgm:chMax val="0"/>
          <dgm:bulletEnabled val="1"/>
        </dgm:presLayoutVars>
      </dgm:prSet>
      <dgm:spPr/>
      <dgm:t>
        <a:bodyPr/>
        <a:lstStyle/>
        <a:p>
          <a:endParaRPr lang="en-US"/>
        </a:p>
      </dgm:t>
    </dgm:pt>
  </dgm:ptLst>
  <dgm:cxnLst>
    <dgm:cxn modelId="{396615F3-BCCE-4CE2-A610-91DFBBB00117}" type="presOf" srcId="{83473DC7-5CB1-460A-B9B6-23F0C3D74FC0}" destId="{9A3A497F-24C3-4B9A-8E81-F32F66903BD2}" srcOrd="0" destOrd="0" presId="urn:microsoft.com/office/officeart/2005/8/layout/vList2"/>
    <dgm:cxn modelId="{B76540F4-4112-4AFB-90F5-E55B63061C5D}" type="presOf" srcId="{394471B4-327A-42D4-9898-0D08B5097B45}" destId="{6D242F04-DB4D-49D3-8CA6-58D8BD67FC04}" srcOrd="0" destOrd="0" presId="urn:microsoft.com/office/officeart/2005/8/layout/vList2"/>
    <dgm:cxn modelId="{589BD9FA-3A9F-483A-80E1-7EA94E8B75D1}" srcId="{83473DC7-5CB1-460A-B9B6-23F0C3D74FC0}" destId="{394471B4-327A-42D4-9898-0D08B5097B45}" srcOrd="0" destOrd="0" parTransId="{395A176C-9A07-42CA-9295-6A1D33A15BC4}" sibTransId="{E9BE4963-7667-4BD9-B4B9-859B8F289CE1}"/>
    <dgm:cxn modelId="{2049D496-320D-412E-B22B-DC95691CDE01}" type="presParOf" srcId="{9A3A497F-24C3-4B9A-8E81-F32F66903BD2}" destId="{6D242F04-DB4D-49D3-8CA6-58D8BD67FC04}"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3473DC7-5CB1-460A-B9B6-23F0C3D74FC0}" type="doc">
      <dgm:prSet loTypeId="urn:microsoft.com/office/officeart/2005/8/layout/vList2" loCatId="list" qsTypeId="urn:microsoft.com/office/officeart/2005/8/quickstyle/simple3" qsCatId="simple" csTypeId="urn:microsoft.com/office/officeart/2005/8/colors/accent2_1" csCatId="accent2"/>
      <dgm:spPr/>
      <dgm:t>
        <a:bodyPr/>
        <a:lstStyle/>
        <a:p>
          <a:endParaRPr lang="en-US"/>
        </a:p>
      </dgm:t>
    </dgm:pt>
    <dgm:pt modelId="{394471B4-327A-42D4-9898-0D08B5097B45}">
      <dgm:prSet/>
      <dgm:spPr/>
      <dgm:t>
        <a:bodyPr/>
        <a:lstStyle/>
        <a:p>
          <a:pPr rtl="0"/>
          <a:r>
            <a:rPr lang="en-US" dirty="0" smtClean="0"/>
            <a:t>© MethodScience; Material Designed and Presented by Dr. B. </a:t>
          </a:r>
          <a:r>
            <a:rPr lang="en-US" dirty="0" err="1" smtClean="0"/>
            <a:t>Unhelkar</a:t>
          </a:r>
          <a:endParaRPr lang="en-US" dirty="0"/>
        </a:p>
      </dgm:t>
    </dgm:pt>
    <dgm:pt modelId="{395A176C-9A07-42CA-9295-6A1D33A15BC4}" type="parTrans" cxnId="{589BD9FA-3A9F-483A-80E1-7EA94E8B75D1}">
      <dgm:prSet/>
      <dgm:spPr/>
      <dgm:t>
        <a:bodyPr/>
        <a:lstStyle/>
        <a:p>
          <a:endParaRPr lang="en-US"/>
        </a:p>
      </dgm:t>
    </dgm:pt>
    <dgm:pt modelId="{E9BE4963-7667-4BD9-B4B9-859B8F289CE1}" type="sibTrans" cxnId="{589BD9FA-3A9F-483A-80E1-7EA94E8B75D1}">
      <dgm:prSet/>
      <dgm:spPr/>
      <dgm:t>
        <a:bodyPr/>
        <a:lstStyle/>
        <a:p>
          <a:endParaRPr lang="en-US"/>
        </a:p>
      </dgm:t>
    </dgm:pt>
    <dgm:pt modelId="{9A3A497F-24C3-4B9A-8E81-F32F66903BD2}" type="pres">
      <dgm:prSet presAssocID="{83473DC7-5CB1-460A-B9B6-23F0C3D74FC0}" presName="linear" presStyleCnt="0">
        <dgm:presLayoutVars>
          <dgm:animLvl val="lvl"/>
          <dgm:resizeHandles val="exact"/>
        </dgm:presLayoutVars>
      </dgm:prSet>
      <dgm:spPr/>
      <dgm:t>
        <a:bodyPr/>
        <a:lstStyle/>
        <a:p>
          <a:endParaRPr lang="en-US"/>
        </a:p>
      </dgm:t>
    </dgm:pt>
    <dgm:pt modelId="{6D242F04-DB4D-49D3-8CA6-58D8BD67FC04}" type="pres">
      <dgm:prSet presAssocID="{394471B4-327A-42D4-9898-0D08B5097B45}" presName="parentText" presStyleLbl="node1" presStyleIdx="0" presStyleCnt="1">
        <dgm:presLayoutVars>
          <dgm:chMax val="0"/>
          <dgm:bulletEnabled val="1"/>
        </dgm:presLayoutVars>
      </dgm:prSet>
      <dgm:spPr/>
      <dgm:t>
        <a:bodyPr/>
        <a:lstStyle/>
        <a:p>
          <a:endParaRPr lang="en-US"/>
        </a:p>
      </dgm:t>
    </dgm:pt>
  </dgm:ptLst>
  <dgm:cxnLst>
    <dgm:cxn modelId="{396615F3-BCCE-4CE2-A610-91DFBBB00117}" type="presOf" srcId="{83473DC7-5CB1-460A-B9B6-23F0C3D74FC0}" destId="{9A3A497F-24C3-4B9A-8E81-F32F66903BD2}" srcOrd="0" destOrd="0" presId="urn:microsoft.com/office/officeart/2005/8/layout/vList2"/>
    <dgm:cxn modelId="{B76540F4-4112-4AFB-90F5-E55B63061C5D}" type="presOf" srcId="{394471B4-327A-42D4-9898-0D08B5097B45}" destId="{6D242F04-DB4D-49D3-8CA6-58D8BD67FC04}" srcOrd="0" destOrd="0" presId="urn:microsoft.com/office/officeart/2005/8/layout/vList2"/>
    <dgm:cxn modelId="{589BD9FA-3A9F-483A-80E1-7EA94E8B75D1}" srcId="{83473DC7-5CB1-460A-B9B6-23F0C3D74FC0}" destId="{394471B4-327A-42D4-9898-0D08B5097B45}" srcOrd="0" destOrd="0" parTransId="{395A176C-9A07-42CA-9295-6A1D33A15BC4}" sibTransId="{E9BE4963-7667-4BD9-B4B9-859B8F289CE1}"/>
    <dgm:cxn modelId="{2049D496-320D-412E-B22B-DC95691CDE01}" type="presParOf" srcId="{9A3A497F-24C3-4B9A-8E81-F32F66903BD2}" destId="{6D242F04-DB4D-49D3-8CA6-58D8BD67FC04}"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3473DC7-5CB1-460A-B9B6-23F0C3D74FC0}" type="doc">
      <dgm:prSet loTypeId="urn:microsoft.com/office/officeart/2005/8/layout/vList2" loCatId="list" qsTypeId="urn:microsoft.com/office/officeart/2005/8/quickstyle/simple3" qsCatId="simple" csTypeId="urn:microsoft.com/office/officeart/2005/8/colors/accent2_1" csCatId="accent2" phldr="1"/>
      <dgm:spPr/>
      <dgm:t>
        <a:bodyPr/>
        <a:lstStyle/>
        <a:p>
          <a:endParaRPr lang="en-US"/>
        </a:p>
      </dgm:t>
    </dgm:pt>
    <dgm:pt modelId="{394471B4-327A-42D4-9898-0D08B5097B45}">
      <dgm:prSet/>
      <dgm:spPr/>
      <dgm:t>
        <a:bodyPr/>
        <a:lstStyle/>
        <a:p>
          <a:pPr rtl="0"/>
          <a:r>
            <a:rPr lang="en-US" dirty="0" smtClean="0"/>
            <a:t>© MethodScience; Material Designed and Presented by Dr. B. Unhelkar; drawn from </a:t>
          </a:r>
          <a:r>
            <a:rPr lang="en-US" i="1" dirty="0" smtClean="0"/>
            <a:t>The Art of Agile Practice</a:t>
          </a:r>
          <a:endParaRPr lang="en-US" i="1" dirty="0"/>
        </a:p>
      </dgm:t>
    </dgm:pt>
    <dgm:pt modelId="{395A176C-9A07-42CA-9295-6A1D33A15BC4}" type="parTrans" cxnId="{589BD9FA-3A9F-483A-80E1-7EA94E8B75D1}">
      <dgm:prSet/>
      <dgm:spPr/>
      <dgm:t>
        <a:bodyPr/>
        <a:lstStyle/>
        <a:p>
          <a:endParaRPr lang="en-US"/>
        </a:p>
      </dgm:t>
    </dgm:pt>
    <dgm:pt modelId="{E9BE4963-7667-4BD9-B4B9-859B8F289CE1}" type="sibTrans" cxnId="{589BD9FA-3A9F-483A-80E1-7EA94E8B75D1}">
      <dgm:prSet/>
      <dgm:spPr/>
      <dgm:t>
        <a:bodyPr/>
        <a:lstStyle/>
        <a:p>
          <a:endParaRPr lang="en-US"/>
        </a:p>
      </dgm:t>
    </dgm:pt>
    <dgm:pt modelId="{9A3A497F-24C3-4B9A-8E81-F32F66903BD2}" type="pres">
      <dgm:prSet presAssocID="{83473DC7-5CB1-460A-B9B6-23F0C3D74FC0}" presName="linear" presStyleCnt="0">
        <dgm:presLayoutVars>
          <dgm:animLvl val="lvl"/>
          <dgm:resizeHandles val="exact"/>
        </dgm:presLayoutVars>
      </dgm:prSet>
      <dgm:spPr/>
      <dgm:t>
        <a:bodyPr/>
        <a:lstStyle/>
        <a:p>
          <a:endParaRPr lang="en-US"/>
        </a:p>
      </dgm:t>
    </dgm:pt>
    <dgm:pt modelId="{6D242F04-DB4D-49D3-8CA6-58D8BD67FC04}" type="pres">
      <dgm:prSet presAssocID="{394471B4-327A-42D4-9898-0D08B5097B45}" presName="parentText" presStyleLbl="node1" presStyleIdx="0" presStyleCnt="1">
        <dgm:presLayoutVars>
          <dgm:chMax val="0"/>
          <dgm:bulletEnabled val="1"/>
        </dgm:presLayoutVars>
      </dgm:prSet>
      <dgm:spPr/>
      <dgm:t>
        <a:bodyPr/>
        <a:lstStyle/>
        <a:p>
          <a:endParaRPr lang="en-US"/>
        </a:p>
      </dgm:t>
    </dgm:pt>
  </dgm:ptLst>
  <dgm:cxnLst>
    <dgm:cxn modelId="{396615F3-BCCE-4CE2-A610-91DFBBB00117}" type="presOf" srcId="{83473DC7-5CB1-460A-B9B6-23F0C3D74FC0}" destId="{9A3A497F-24C3-4B9A-8E81-F32F66903BD2}" srcOrd="0" destOrd="0" presId="urn:microsoft.com/office/officeart/2005/8/layout/vList2"/>
    <dgm:cxn modelId="{B76540F4-4112-4AFB-90F5-E55B63061C5D}" type="presOf" srcId="{394471B4-327A-42D4-9898-0D08B5097B45}" destId="{6D242F04-DB4D-49D3-8CA6-58D8BD67FC04}" srcOrd="0" destOrd="0" presId="urn:microsoft.com/office/officeart/2005/8/layout/vList2"/>
    <dgm:cxn modelId="{589BD9FA-3A9F-483A-80E1-7EA94E8B75D1}" srcId="{83473DC7-5CB1-460A-B9B6-23F0C3D74FC0}" destId="{394471B4-327A-42D4-9898-0D08B5097B45}" srcOrd="0" destOrd="0" parTransId="{395A176C-9A07-42CA-9295-6A1D33A15BC4}" sibTransId="{E9BE4963-7667-4BD9-B4B9-859B8F289CE1}"/>
    <dgm:cxn modelId="{2049D496-320D-412E-B22B-DC95691CDE01}" type="presParOf" srcId="{9A3A497F-24C3-4B9A-8E81-F32F66903BD2}" destId="{6D242F04-DB4D-49D3-8CA6-58D8BD67FC04}"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3473DC7-5CB1-460A-B9B6-23F0C3D74FC0}" type="doc">
      <dgm:prSet loTypeId="urn:microsoft.com/office/officeart/2005/8/layout/vList2" loCatId="list" qsTypeId="urn:microsoft.com/office/officeart/2005/8/quickstyle/simple3" qsCatId="simple" csTypeId="urn:microsoft.com/office/officeart/2005/8/colors/accent2_1" csCatId="accent2" phldr="1"/>
      <dgm:spPr/>
      <dgm:t>
        <a:bodyPr/>
        <a:lstStyle/>
        <a:p>
          <a:endParaRPr lang="en-US"/>
        </a:p>
      </dgm:t>
    </dgm:pt>
    <dgm:pt modelId="{394471B4-327A-42D4-9898-0D08B5097B45}">
      <dgm:prSet/>
      <dgm:spPr/>
      <dgm:t>
        <a:bodyPr/>
        <a:lstStyle/>
        <a:p>
          <a:pPr rtl="0"/>
          <a:r>
            <a:rPr lang="en-US" dirty="0" smtClean="0"/>
            <a:t>© MethodScience; Material drawn from The Art of Agile Practice (B. Unhelkar)</a:t>
          </a:r>
          <a:endParaRPr lang="en-US" dirty="0"/>
        </a:p>
      </dgm:t>
    </dgm:pt>
    <dgm:pt modelId="{395A176C-9A07-42CA-9295-6A1D33A15BC4}" type="parTrans" cxnId="{589BD9FA-3A9F-483A-80E1-7EA94E8B75D1}">
      <dgm:prSet/>
      <dgm:spPr/>
      <dgm:t>
        <a:bodyPr/>
        <a:lstStyle/>
        <a:p>
          <a:endParaRPr lang="en-US"/>
        </a:p>
      </dgm:t>
    </dgm:pt>
    <dgm:pt modelId="{E9BE4963-7667-4BD9-B4B9-859B8F289CE1}" type="sibTrans" cxnId="{589BD9FA-3A9F-483A-80E1-7EA94E8B75D1}">
      <dgm:prSet/>
      <dgm:spPr/>
      <dgm:t>
        <a:bodyPr/>
        <a:lstStyle/>
        <a:p>
          <a:endParaRPr lang="en-US"/>
        </a:p>
      </dgm:t>
    </dgm:pt>
    <dgm:pt modelId="{9A3A497F-24C3-4B9A-8E81-F32F66903BD2}" type="pres">
      <dgm:prSet presAssocID="{83473DC7-5CB1-460A-B9B6-23F0C3D74FC0}" presName="linear" presStyleCnt="0">
        <dgm:presLayoutVars>
          <dgm:animLvl val="lvl"/>
          <dgm:resizeHandles val="exact"/>
        </dgm:presLayoutVars>
      </dgm:prSet>
      <dgm:spPr/>
      <dgm:t>
        <a:bodyPr/>
        <a:lstStyle/>
        <a:p>
          <a:endParaRPr lang="en-US"/>
        </a:p>
      </dgm:t>
    </dgm:pt>
    <dgm:pt modelId="{6D242F04-DB4D-49D3-8CA6-58D8BD67FC04}" type="pres">
      <dgm:prSet presAssocID="{394471B4-327A-42D4-9898-0D08B5097B45}" presName="parentText" presStyleLbl="node1" presStyleIdx="0" presStyleCnt="1">
        <dgm:presLayoutVars>
          <dgm:chMax val="0"/>
          <dgm:bulletEnabled val="1"/>
        </dgm:presLayoutVars>
      </dgm:prSet>
      <dgm:spPr/>
      <dgm:t>
        <a:bodyPr/>
        <a:lstStyle/>
        <a:p>
          <a:endParaRPr lang="en-US"/>
        </a:p>
      </dgm:t>
    </dgm:pt>
  </dgm:ptLst>
  <dgm:cxnLst>
    <dgm:cxn modelId="{17CB4E04-6461-4312-A5AB-F75282577D1B}" type="presOf" srcId="{83473DC7-5CB1-460A-B9B6-23F0C3D74FC0}" destId="{9A3A497F-24C3-4B9A-8E81-F32F66903BD2}" srcOrd="0" destOrd="0" presId="urn:microsoft.com/office/officeart/2005/8/layout/vList2"/>
    <dgm:cxn modelId="{83992163-433B-4289-A61F-646C23958375}" type="presOf" srcId="{394471B4-327A-42D4-9898-0D08B5097B45}" destId="{6D242F04-DB4D-49D3-8CA6-58D8BD67FC04}" srcOrd="0" destOrd="0" presId="urn:microsoft.com/office/officeart/2005/8/layout/vList2"/>
    <dgm:cxn modelId="{589BD9FA-3A9F-483A-80E1-7EA94E8B75D1}" srcId="{83473DC7-5CB1-460A-B9B6-23F0C3D74FC0}" destId="{394471B4-327A-42D4-9898-0D08B5097B45}" srcOrd="0" destOrd="0" parTransId="{395A176C-9A07-42CA-9295-6A1D33A15BC4}" sibTransId="{E9BE4963-7667-4BD9-B4B9-859B8F289CE1}"/>
    <dgm:cxn modelId="{918C5AAA-30A9-407E-8A3C-ECA0980EDD6F}" type="presParOf" srcId="{9A3A497F-24C3-4B9A-8E81-F32F66903BD2}" destId="{6D242F04-DB4D-49D3-8CA6-58D8BD67FC04}"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2F04-DB4D-49D3-8CA6-58D8BD67FC04}">
      <dsp:nvSpPr>
        <dsp:cNvPr id="0" name=""/>
        <dsp:cNvSpPr/>
      </dsp:nvSpPr>
      <dsp:spPr>
        <a:xfrm>
          <a:off x="0" y="42559"/>
          <a:ext cx="4640566" cy="19188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l" defTabSz="355600" rtl="0">
            <a:lnSpc>
              <a:spcPct val="90000"/>
            </a:lnSpc>
            <a:spcBef>
              <a:spcPct val="0"/>
            </a:spcBef>
            <a:spcAft>
              <a:spcPct val="35000"/>
            </a:spcAft>
          </a:pPr>
          <a:r>
            <a:rPr lang="en-US" sz="800" kern="1200" dirty="0" smtClean="0"/>
            <a:t>© MethodScience; Material Designed and Presented by Dr. B. Unhelkar; drawn from </a:t>
          </a:r>
          <a:r>
            <a:rPr lang="en-US" sz="800" i="1" kern="1200" dirty="0" smtClean="0"/>
            <a:t>The Art of Agile Practice</a:t>
          </a:r>
          <a:endParaRPr lang="en-US" sz="800" i="1" kern="1200" dirty="0"/>
        </a:p>
      </dsp:txBody>
      <dsp:txXfrm>
        <a:off x="9367" y="51926"/>
        <a:ext cx="4621832" cy="1731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2F04-DB4D-49D3-8CA6-58D8BD67FC04}">
      <dsp:nvSpPr>
        <dsp:cNvPr id="0" name=""/>
        <dsp:cNvSpPr/>
      </dsp:nvSpPr>
      <dsp:spPr>
        <a:xfrm>
          <a:off x="0" y="42559"/>
          <a:ext cx="4640566" cy="19188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l" defTabSz="355600" rtl="0">
            <a:lnSpc>
              <a:spcPct val="90000"/>
            </a:lnSpc>
            <a:spcBef>
              <a:spcPct val="0"/>
            </a:spcBef>
            <a:spcAft>
              <a:spcPct val="35000"/>
            </a:spcAft>
          </a:pPr>
          <a:r>
            <a:rPr lang="en-US" sz="800" kern="1200" dirty="0" smtClean="0"/>
            <a:t>© MethodScience; Material Designed and Presented by Dr. B. Unhelkar; drawn from </a:t>
          </a:r>
          <a:r>
            <a:rPr lang="en-US" sz="800" i="1" kern="1200" dirty="0" smtClean="0"/>
            <a:t>The Art of Agile Practice</a:t>
          </a:r>
          <a:endParaRPr lang="en-US" sz="800" i="1" kern="1200" dirty="0"/>
        </a:p>
      </dsp:txBody>
      <dsp:txXfrm>
        <a:off x="9367" y="51926"/>
        <a:ext cx="4621832" cy="1731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2F04-DB4D-49D3-8CA6-58D8BD67FC04}">
      <dsp:nvSpPr>
        <dsp:cNvPr id="0" name=""/>
        <dsp:cNvSpPr/>
      </dsp:nvSpPr>
      <dsp:spPr>
        <a:xfrm>
          <a:off x="0" y="42559"/>
          <a:ext cx="4640566" cy="19188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l" defTabSz="355600" rtl="0">
            <a:lnSpc>
              <a:spcPct val="90000"/>
            </a:lnSpc>
            <a:spcBef>
              <a:spcPct val="0"/>
            </a:spcBef>
            <a:spcAft>
              <a:spcPct val="35000"/>
            </a:spcAft>
          </a:pPr>
          <a:r>
            <a:rPr lang="en-US" sz="800" kern="1200" dirty="0" smtClean="0"/>
            <a:t>© MethodScience; Material Designed and Presented by Dr. B. Unhelkar; drawn from </a:t>
          </a:r>
          <a:r>
            <a:rPr lang="en-US" sz="800" i="1" kern="1200" dirty="0" smtClean="0"/>
            <a:t>The Art of Agile Practice</a:t>
          </a:r>
          <a:endParaRPr lang="en-US" sz="800" i="1" kern="1200" dirty="0"/>
        </a:p>
      </dsp:txBody>
      <dsp:txXfrm>
        <a:off x="9367" y="51926"/>
        <a:ext cx="4621832" cy="1731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2F04-DB4D-49D3-8CA6-58D8BD67FC04}">
      <dsp:nvSpPr>
        <dsp:cNvPr id="0" name=""/>
        <dsp:cNvSpPr/>
      </dsp:nvSpPr>
      <dsp:spPr>
        <a:xfrm>
          <a:off x="0" y="6581"/>
          <a:ext cx="4640566" cy="263835"/>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dirty="0" smtClean="0"/>
            <a:t>© MethodScience; Material Designed and Presented by Dr. B. </a:t>
          </a:r>
          <a:r>
            <a:rPr lang="en-US" sz="1100" kern="1200" dirty="0" err="1" smtClean="0"/>
            <a:t>Unhelkar</a:t>
          </a:r>
          <a:endParaRPr lang="en-US" sz="1100" kern="1200" dirty="0"/>
        </a:p>
      </dsp:txBody>
      <dsp:txXfrm>
        <a:off x="12879" y="19460"/>
        <a:ext cx="4614808" cy="2380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2F04-DB4D-49D3-8CA6-58D8BD67FC04}">
      <dsp:nvSpPr>
        <dsp:cNvPr id="0" name=""/>
        <dsp:cNvSpPr/>
      </dsp:nvSpPr>
      <dsp:spPr>
        <a:xfrm>
          <a:off x="0" y="42559"/>
          <a:ext cx="4640566" cy="19188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l" defTabSz="355600" rtl="0">
            <a:lnSpc>
              <a:spcPct val="90000"/>
            </a:lnSpc>
            <a:spcBef>
              <a:spcPct val="0"/>
            </a:spcBef>
            <a:spcAft>
              <a:spcPct val="35000"/>
            </a:spcAft>
          </a:pPr>
          <a:r>
            <a:rPr lang="en-US" sz="800" kern="1200" dirty="0" smtClean="0"/>
            <a:t>© MethodScience; Material Designed and Presented by Dr. B. Unhelkar; drawn from </a:t>
          </a:r>
          <a:r>
            <a:rPr lang="en-US" sz="800" i="1" kern="1200" dirty="0" smtClean="0"/>
            <a:t>The Art of Agile Practice</a:t>
          </a:r>
          <a:endParaRPr lang="en-US" sz="800" i="1" kern="1200" dirty="0"/>
        </a:p>
      </dsp:txBody>
      <dsp:txXfrm>
        <a:off x="9367" y="51926"/>
        <a:ext cx="4621832" cy="17314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2F04-DB4D-49D3-8CA6-58D8BD67FC04}">
      <dsp:nvSpPr>
        <dsp:cNvPr id="0" name=""/>
        <dsp:cNvSpPr/>
      </dsp:nvSpPr>
      <dsp:spPr>
        <a:xfrm>
          <a:off x="0" y="6581"/>
          <a:ext cx="4640566" cy="263835"/>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dirty="0" smtClean="0"/>
            <a:t>© MethodScience; Material drawn from The Art of Agile Practice (B. Unhelkar)</a:t>
          </a:r>
          <a:endParaRPr lang="en-US" sz="1100" kern="1200" dirty="0"/>
        </a:p>
      </dsp:txBody>
      <dsp:txXfrm>
        <a:off x="12879" y="19460"/>
        <a:ext cx="4614808" cy="23807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2EBB1F-98F1-4701-8722-B010FB9A7F01}" type="datetimeFigureOut">
              <a:rPr lang="en-US" smtClean="0"/>
              <a:t>9/19/2018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6BC8E4-DA3D-4D3B-9B91-F81EAB58899C}" type="slidenum">
              <a:rPr lang="en-US" smtClean="0"/>
              <a:t>‹#›</a:t>
            </a:fld>
            <a:endParaRPr lang="en-US"/>
          </a:p>
        </p:txBody>
      </p:sp>
    </p:spTree>
    <p:extLst>
      <p:ext uri="{BB962C8B-B14F-4D97-AF65-F5344CB8AC3E}">
        <p14:creationId xmlns:p14="http://schemas.microsoft.com/office/powerpoint/2010/main" val="3973827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6BC8E4-DA3D-4D3B-9B91-F81EAB58899C}" type="slidenum">
              <a:rPr lang="en-US" smtClean="0"/>
              <a:t>1</a:t>
            </a:fld>
            <a:endParaRPr lang="en-US"/>
          </a:p>
        </p:txBody>
      </p:sp>
    </p:spTree>
    <p:extLst>
      <p:ext uri="{BB962C8B-B14F-4D97-AF65-F5344CB8AC3E}">
        <p14:creationId xmlns:p14="http://schemas.microsoft.com/office/powerpoint/2010/main" val="2881052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15</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457200" y="720725"/>
            <a:ext cx="6400800" cy="4800600"/>
          </a:xfrm>
          <a:solidFill>
            <a:srgbClr val="FFFFFF"/>
          </a:solidFill>
          <a:ln/>
        </p:spPr>
      </p:sp>
      <p:sp>
        <p:nvSpPr>
          <p:cNvPr id="64516" name="Rectangle 3"/>
          <p:cNvSpPr>
            <a:spLocks noGrp="1" noChangeArrowheads="1"/>
          </p:cNvSpPr>
          <p:nvPr>
            <p:ph type="body" idx="1"/>
          </p:nvPr>
        </p:nvSpPr>
        <p:spPr>
          <a:xfrm>
            <a:off x="974726" y="5840413"/>
            <a:ext cx="5365750" cy="3040062"/>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42214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18</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90488" y="744538"/>
            <a:ext cx="6616700" cy="4962525"/>
          </a:xfrm>
          <a:solidFill>
            <a:srgbClr val="FFFFFF"/>
          </a:solidFill>
          <a:ln/>
        </p:spPr>
      </p:sp>
      <p:sp>
        <p:nvSpPr>
          <p:cNvPr id="64516" name="Rectangle 3"/>
          <p:cNvSpPr>
            <a:spLocks noGrp="1" noChangeArrowheads="1"/>
          </p:cNvSpPr>
          <p:nvPr>
            <p:ph type="body" idx="1"/>
          </p:nvPr>
        </p:nvSpPr>
        <p:spPr>
          <a:xfrm>
            <a:off x="905767" y="6038378"/>
            <a:ext cx="4986142" cy="3143107"/>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3479744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CA16099-8EF6-4640-9138-FCBE055A5BE9}" type="datetime4">
              <a:rPr lang="en-US" sz="1000"/>
              <a:pPr/>
              <a:t>September 19, 2018</a:t>
            </a:fld>
            <a:endParaRPr lang="en-US" sz="1000"/>
          </a:p>
        </p:txBody>
      </p:sp>
      <p:sp>
        <p:nvSpPr>
          <p:cNvPr id="5" name="Rectangle 6"/>
          <p:cNvSpPr>
            <a:spLocks noGrp="1" noChangeArrowheads="1"/>
          </p:cNvSpPr>
          <p:nvPr>
            <p:ph type="ftr" sz="quarter" idx="4"/>
          </p:nvPr>
        </p:nvSpPr>
        <p:spPr>
          <a:ln/>
        </p:spPr>
        <p:txBody>
          <a:bodyPr/>
          <a:lstStyle/>
          <a:p>
            <a:r>
              <a:rPr lang="en-US" smtClean="0"/>
              <a:t>(c) www.MethodScience.com; 1998-2011</a:t>
            </a:r>
            <a:endParaRPr lang="en-US" b="1"/>
          </a:p>
        </p:txBody>
      </p:sp>
      <p:sp>
        <p:nvSpPr>
          <p:cNvPr id="6" name="Rectangle 7"/>
          <p:cNvSpPr>
            <a:spLocks noGrp="1" noChangeArrowheads="1"/>
          </p:cNvSpPr>
          <p:nvPr>
            <p:ph type="sldNum" sz="quarter" idx="5"/>
          </p:nvPr>
        </p:nvSpPr>
        <p:spPr>
          <a:ln/>
        </p:spPr>
        <p:txBody>
          <a:bodyPr/>
          <a:lstStyle/>
          <a:p>
            <a:r>
              <a:rPr lang="en-US"/>
              <a:t>Page: </a:t>
            </a:r>
            <a:fld id="{36015F51-F31E-49F0-BFA7-D6F97483C640}" type="slidenum">
              <a:rPr lang="en-US"/>
              <a:pPr/>
              <a:t>20</a:t>
            </a:fld>
            <a:r>
              <a:rPr lang="en-US"/>
              <a:t> </a:t>
            </a:r>
          </a:p>
        </p:txBody>
      </p:sp>
      <p:sp>
        <p:nvSpPr>
          <p:cNvPr id="5345282" name="Rectangle 2"/>
          <p:cNvSpPr>
            <a:spLocks noGrp="1" noRot="1" noChangeAspect="1" noChangeArrowheads="1" noTextEdit="1"/>
          </p:cNvSpPr>
          <p:nvPr>
            <p:ph type="sldImg"/>
          </p:nvPr>
        </p:nvSpPr>
        <p:spPr>
          <a:xfrm>
            <a:off x="673100" y="684213"/>
            <a:ext cx="5591175" cy="4194175"/>
          </a:xfrm>
          <a:ln/>
        </p:spPr>
      </p:sp>
      <p:sp>
        <p:nvSpPr>
          <p:cNvPr id="5345283" name="Rectangle 3"/>
          <p:cNvSpPr>
            <a:spLocks noGrp="1" noChangeArrowheads="1"/>
          </p:cNvSpPr>
          <p:nvPr>
            <p:ph type="body" idx="1"/>
          </p:nvPr>
        </p:nvSpPr>
        <p:spPr/>
        <p:txBody>
          <a:bodyPr lIns="88407" tIns="44203" rIns="88407" bIns="44203"/>
          <a:lstStyle/>
          <a:p>
            <a:endParaRPr lang="en-AU"/>
          </a:p>
        </p:txBody>
      </p:sp>
    </p:spTree>
    <p:extLst>
      <p:ext uri="{BB962C8B-B14F-4D97-AF65-F5344CB8AC3E}">
        <p14:creationId xmlns:p14="http://schemas.microsoft.com/office/powerpoint/2010/main" val="3166540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3</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457200" y="720725"/>
            <a:ext cx="6400800" cy="4800600"/>
          </a:xfrm>
          <a:solidFill>
            <a:srgbClr val="FFFFFF"/>
          </a:solidFill>
          <a:ln/>
        </p:spPr>
      </p:sp>
      <p:sp>
        <p:nvSpPr>
          <p:cNvPr id="64516" name="Rectangle 3"/>
          <p:cNvSpPr>
            <a:spLocks noGrp="1" noChangeArrowheads="1"/>
          </p:cNvSpPr>
          <p:nvPr>
            <p:ph type="body" idx="1"/>
          </p:nvPr>
        </p:nvSpPr>
        <p:spPr>
          <a:xfrm>
            <a:off x="974726" y="5840413"/>
            <a:ext cx="5365750" cy="3040062"/>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1638090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ltLang="zh-TW" smtClean="0"/>
              <a:t>© Bhuvan Unhelkar, PhD</a:t>
            </a:r>
            <a:endParaRPr lang="en-US" altLang="zh-TW"/>
          </a:p>
        </p:txBody>
      </p:sp>
      <p:sp>
        <p:nvSpPr>
          <p:cNvPr id="5" name="Date Placeholder 4"/>
          <p:cNvSpPr>
            <a:spLocks noGrp="1"/>
          </p:cNvSpPr>
          <p:nvPr>
            <p:ph type="dt" idx="11"/>
          </p:nvPr>
        </p:nvSpPr>
        <p:spPr/>
        <p:txBody>
          <a:bodyPr/>
          <a:lstStyle/>
          <a:p>
            <a:pPr>
              <a:defRPr/>
            </a:pPr>
            <a:fld id="{E507BCA4-BBE8-4445-BD8C-601B56CCE6C1}" type="datetime4">
              <a:rPr lang="en-US" altLang="zh-TW" smtClean="0"/>
              <a:pPr>
                <a:defRPr/>
              </a:pPr>
              <a:t>September 19, 2018</a:t>
            </a:fld>
            <a:endParaRPr lang="en-US" altLang="zh-TW"/>
          </a:p>
        </p:txBody>
      </p:sp>
      <p:sp>
        <p:nvSpPr>
          <p:cNvPr id="6" name="Slide Number Placeholder 5"/>
          <p:cNvSpPr>
            <a:spLocks noGrp="1"/>
          </p:cNvSpPr>
          <p:nvPr>
            <p:ph type="sldNum" sz="quarter" idx="12"/>
          </p:nvPr>
        </p:nvSpPr>
        <p:spPr/>
        <p:txBody>
          <a:bodyPr/>
          <a:lstStyle/>
          <a:p>
            <a:pPr>
              <a:defRPr/>
            </a:pPr>
            <a:fld id="{9355DE2A-3964-4B53-8EFF-48B42CC09A16}" type="slidenum">
              <a:rPr lang="en-US" altLang="zh-TW" smtClean="0"/>
              <a:pPr>
                <a:defRPr/>
              </a:pPr>
              <a:t>4</a:t>
            </a:fld>
            <a:endParaRPr lang="en-US" altLang="zh-TW"/>
          </a:p>
        </p:txBody>
      </p:sp>
    </p:spTree>
    <p:extLst>
      <p:ext uri="{BB962C8B-B14F-4D97-AF65-F5344CB8AC3E}">
        <p14:creationId xmlns:p14="http://schemas.microsoft.com/office/powerpoint/2010/main" val="1146152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5</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457200" y="720725"/>
            <a:ext cx="6400800" cy="4800600"/>
          </a:xfrm>
          <a:solidFill>
            <a:srgbClr val="FFFFFF"/>
          </a:solidFill>
          <a:ln/>
        </p:spPr>
      </p:sp>
      <p:sp>
        <p:nvSpPr>
          <p:cNvPr id="64516" name="Rectangle 3"/>
          <p:cNvSpPr>
            <a:spLocks noGrp="1" noChangeArrowheads="1"/>
          </p:cNvSpPr>
          <p:nvPr>
            <p:ph type="body" idx="1"/>
          </p:nvPr>
        </p:nvSpPr>
        <p:spPr>
          <a:xfrm>
            <a:off x="974726" y="5840413"/>
            <a:ext cx="5365750" cy="3040062"/>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1476002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While these are Scrum roles, they can be used in other non-software development projects as well. </a:t>
            </a:r>
            <a:endParaRPr lang="en-US" dirty="0"/>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1998-2014; Managing Agile Projects</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8</a:t>
            </a:fld>
            <a:r>
              <a:rPr lang="en-US" smtClean="0"/>
              <a:t> </a:t>
            </a:r>
            <a:endParaRPr lang="en-US"/>
          </a:p>
        </p:txBody>
      </p:sp>
    </p:spTree>
    <p:extLst>
      <p:ext uri="{BB962C8B-B14F-4D97-AF65-F5344CB8AC3E}">
        <p14:creationId xmlns:p14="http://schemas.microsoft.com/office/powerpoint/2010/main" val="2200161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1998-2014; Managing Agile Projects</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9</a:t>
            </a:fld>
            <a:r>
              <a:rPr lang="en-US" smtClean="0"/>
              <a:t> </a:t>
            </a:r>
            <a:endParaRPr lang="en-US"/>
          </a:p>
        </p:txBody>
      </p:sp>
    </p:spTree>
    <p:extLst>
      <p:ext uri="{BB962C8B-B14F-4D97-AF65-F5344CB8AC3E}">
        <p14:creationId xmlns:p14="http://schemas.microsoft.com/office/powerpoint/2010/main" val="571272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1998-2014; Managing Agile Projects</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10</a:t>
            </a:fld>
            <a:r>
              <a:rPr lang="en-US" smtClean="0"/>
              <a:t> </a:t>
            </a:r>
            <a:endParaRPr lang="en-US"/>
          </a:p>
        </p:txBody>
      </p:sp>
    </p:spTree>
    <p:extLst>
      <p:ext uri="{BB962C8B-B14F-4D97-AF65-F5344CB8AC3E}">
        <p14:creationId xmlns:p14="http://schemas.microsoft.com/office/powerpoint/2010/main" val="3425291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11</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457200" y="720725"/>
            <a:ext cx="6400800" cy="4800600"/>
          </a:xfrm>
          <a:solidFill>
            <a:srgbClr val="FFFFFF"/>
          </a:solidFill>
          <a:ln/>
        </p:spPr>
      </p:sp>
      <p:sp>
        <p:nvSpPr>
          <p:cNvPr id="64516" name="Rectangle 3"/>
          <p:cNvSpPr>
            <a:spLocks noGrp="1" noChangeArrowheads="1"/>
          </p:cNvSpPr>
          <p:nvPr>
            <p:ph type="body" idx="1"/>
          </p:nvPr>
        </p:nvSpPr>
        <p:spPr>
          <a:xfrm>
            <a:off x="974726" y="5840413"/>
            <a:ext cx="5365750" cy="3040062"/>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3291442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13</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457200" y="720725"/>
            <a:ext cx="6400800" cy="4800600"/>
          </a:xfrm>
          <a:solidFill>
            <a:srgbClr val="FFFFFF"/>
          </a:solidFill>
          <a:ln/>
        </p:spPr>
      </p:sp>
      <p:sp>
        <p:nvSpPr>
          <p:cNvPr id="64516" name="Rectangle 3"/>
          <p:cNvSpPr>
            <a:spLocks noGrp="1" noChangeArrowheads="1"/>
          </p:cNvSpPr>
          <p:nvPr>
            <p:ph type="body" idx="1"/>
          </p:nvPr>
        </p:nvSpPr>
        <p:spPr>
          <a:xfrm>
            <a:off x="974726" y="5840413"/>
            <a:ext cx="5365750" cy="3040062"/>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2582033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2776B6-60D1-40CA-9ACD-5A0F12BEBC76}"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1552016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2776B6-60D1-40CA-9ACD-5A0F12BEBC76}"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604842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2776B6-60D1-40CA-9ACD-5A0F12BEBC76}"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2081574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2776B6-60D1-40CA-9ACD-5A0F12BEBC76}"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534222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2776B6-60D1-40CA-9ACD-5A0F12BEBC76}"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2257378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2776B6-60D1-40CA-9ACD-5A0F12BEBC76}"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290978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2776B6-60D1-40CA-9ACD-5A0F12BEBC76}" type="datetimeFigureOut">
              <a:rPr lang="en-US" smtClean="0"/>
              <a:t>9/19/2018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3332904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2776B6-60D1-40CA-9ACD-5A0F12BEBC76}" type="datetimeFigureOut">
              <a:rPr lang="en-US" smtClean="0"/>
              <a:t>9/19/2018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1061050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2776B6-60D1-40CA-9ACD-5A0F12BEBC76}" type="datetimeFigureOut">
              <a:rPr lang="en-US" smtClean="0"/>
              <a:t>9/19/2018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3660923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2776B6-60D1-40CA-9ACD-5A0F12BEBC76}"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3414913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2776B6-60D1-40CA-9ACD-5A0F12BEBC76}"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2697653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2776B6-60D1-40CA-9ACD-5A0F12BEBC76}" type="datetimeFigureOut">
              <a:rPr lang="en-US" smtClean="0"/>
              <a:t>9/19/2018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FCC0F-3002-4673-B835-7163FC0E768E}" type="slidenum">
              <a:rPr lang="en-US" smtClean="0"/>
              <a:t>‹#›</a:t>
            </a:fld>
            <a:endParaRPr lang="en-US"/>
          </a:p>
        </p:txBody>
      </p:sp>
    </p:spTree>
    <p:extLst>
      <p:ext uri="{BB962C8B-B14F-4D97-AF65-F5344CB8AC3E}">
        <p14:creationId xmlns:p14="http://schemas.microsoft.com/office/powerpoint/2010/main" val="1940236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unhelkar@sar.usf.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audio" Target="../media/audio1.wav"/><Relationship Id="rId7" Type="http://schemas.openxmlformats.org/officeDocument/2006/relationships/diagramColors" Target="../diagrams/colors3.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4.jf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audio" Target="../media/audio1.wav"/><Relationship Id="rId7" Type="http://schemas.openxmlformats.org/officeDocument/2006/relationships/diagramColors" Target="../diagrams/colors4.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4.jf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audio" Target="../media/audio1.wav"/><Relationship Id="rId7" Type="http://schemas.openxmlformats.org/officeDocument/2006/relationships/diagramColors" Target="../diagrams/colors5.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 Id="rId9" Type="http://schemas.openxmlformats.org/officeDocument/2006/relationships/image" Target="../media/image4.jf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audio" Target="../media/audio1.wav"/><Relationship Id="rId7" Type="http://schemas.openxmlformats.org/officeDocument/2006/relationships/diagramColors" Target="../diagrams/colors6.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audio" Target="../media/audio1.wav"/><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4.jf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audio" Target="../media/audio1.wav"/><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4.jfif"/></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905000"/>
            <a:ext cx="8562110" cy="3832225"/>
          </a:xfrm>
          <a:solidFill>
            <a:schemeClr val="tx2">
              <a:lumMod val="60000"/>
              <a:lumOff val="40000"/>
            </a:schemeClr>
          </a:solidFill>
        </p:spPr>
        <p:txBody>
          <a:bodyPr>
            <a:noAutofit/>
          </a:bodyPr>
          <a:lstStyle/>
          <a:p>
            <a:pPr hangingPunct="0"/>
            <a:r>
              <a:rPr lang="en-US" sz="2800" b="1" dirty="0" smtClean="0">
                <a:solidFill>
                  <a:schemeClr val="bg1"/>
                </a:solidFill>
                <a:latin typeface="Arial" panose="020B0604020202020204" pitchFamily="34" charset="0"/>
                <a:cs typeface="Arial" panose="020B0604020202020204" pitchFamily="34" charset="0"/>
              </a:rPr>
              <a:t>Week- </a:t>
            </a:r>
            <a:r>
              <a:rPr lang="en-US" sz="2800" b="1" dirty="0" smtClean="0">
                <a:solidFill>
                  <a:schemeClr val="bg1"/>
                </a:solidFill>
                <a:latin typeface="Arial" panose="020B0604020202020204" pitchFamily="34" charset="0"/>
                <a:cs typeface="Arial" panose="020B0604020202020204" pitchFamily="34" charset="0"/>
              </a:rPr>
              <a:t>10</a:t>
            </a:r>
            <a:r>
              <a:rPr lang="en-US" sz="2800" b="1" dirty="0" smtClean="0">
                <a:solidFill>
                  <a:schemeClr val="bg1"/>
                </a:solidFill>
                <a:latin typeface="Arial" panose="020B0604020202020204" pitchFamily="34" charset="0"/>
                <a:cs typeface="Arial" panose="020B0604020202020204" pitchFamily="34" charset="0"/>
              </a:rPr>
              <a:t/>
            </a:r>
            <a:br>
              <a:rPr lang="en-US" sz="2800" b="1" dirty="0" smtClean="0">
                <a:solidFill>
                  <a:schemeClr val="bg1"/>
                </a:solidFill>
                <a:latin typeface="Arial" panose="020B0604020202020204" pitchFamily="34" charset="0"/>
                <a:cs typeface="Arial" panose="020B0604020202020204" pitchFamily="34" charset="0"/>
              </a:rPr>
            </a:br>
            <a:r>
              <a:rPr lang="en-US" sz="2800" b="1" dirty="0" smtClean="0">
                <a:solidFill>
                  <a:schemeClr val="bg1"/>
                </a:solidFill>
                <a:latin typeface="Arial" panose="020B0604020202020204" pitchFamily="34" charset="0"/>
                <a:cs typeface="Arial" panose="020B0604020202020204" pitchFamily="34" charset="0"/>
              </a:rPr>
              <a:t>Agile </a:t>
            </a:r>
            <a:r>
              <a:rPr lang="en-US" sz="2800" b="1" dirty="0" smtClean="0">
                <a:solidFill>
                  <a:schemeClr val="bg1"/>
                </a:solidFill>
                <a:latin typeface="Arial" panose="020B0604020202020204" pitchFamily="34" charset="0"/>
                <a:cs typeface="Arial" panose="020B0604020202020204" pitchFamily="34" charset="0"/>
              </a:rPr>
              <a:t>Roles and Ceremonies</a:t>
            </a:r>
            <a:r>
              <a:rPr lang="en-US" sz="2800" b="1" dirty="0" smtClean="0">
                <a:solidFill>
                  <a:schemeClr val="bg1"/>
                </a:solidFill>
                <a:latin typeface="Arial" panose="020B0604020202020204" pitchFamily="34" charset="0"/>
                <a:cs typeface="Arial" panose="020B0604020202020204" pitchFamily="34" charset="0"/>
              </a:rPr>
              <a:t/>
            </a:r>
            <a:br>
              <a:rPr lang="en-US" sz="2800" b="1" dirty="0" smtClean="0">
                <a:solidFill>
                  <a:schemeClr val="bg1"/>
                </a:solidFill>
                <a:latin typeface="Arial" panose="020B0604020202020204" pitchFamily="34" charset="0"/>
                <a:cs typeface="Arial" panose="020B0604020202020204" pitchFamily="34" charset="0"/>
              </a:rPr>
            </a:br>
            <a:r>
              <a:rPr lang="en-US" sz="1600" dirty="0">
                <a:solidFill>
                  <a:schemeClr val="bg1"/>
                </a:solidFill>
                <a:latin typeface="Arial" panose="020B0604020202020204" pitchFamily="34" charset="0"/>
                <a:cs typeface="Arial" panose="020B0604020202020204" pitchFamily="34" charset="0"/>
              </a:rPr>
              <a:t/>
            </a:r>
            <a:br>
              <a:rPr lang="en-US" sz="1600" dirty="0">
                <a:solidFill>
                  <a:schemeClr val="bg1"/>
                </a:solidFill>
                <a:latin typeface="Arial" panose="020B0604020202020204" pitchFamily="34" charset="0"/>
                <a:cs typeface="Arial" panose="020B0604020202020204" pitchFamily="34" charset="0"/>
              </a:rPr>
            </a:br>
            <a:r>
              <a:rPr lang="en-US" sz="1600" dirty="0" smtClean="0">
                <a:solidFill>
                  <a:schemeClr val="bg1"/>
                </a:solidFill>
                <a:latin typeface="Arial" panose="020B0604020202020204" pitchFamily="34" charset="0"/>
                <a:cs typeface="Arial" panose="020B0604020202020204" pitchFamily="34" charset="0"/>
              </a:rPr>
              <a:t/>
            </a:r>
            <a:br>
              <a:rPr lang="en-US" sz="1600" dirty="0" smtClean="0">
                <a:solidFill>
                  <a:schemeClr val="bg1"/>
                </a:solidFill>
                <a:latin typeface="Arial" panose="020B0604020202020204" pitchFamily="34" charset="0"/>
                <a:cs typeface="Arial" panose="020B0604020202020204" pitchFamily="34" charset="0"/>
              </a:rPr>
            </a:br>
            <a:r>
              <a:rPr lang="en-US" sz="2000" b="1" i="1" dirty="0" smtClean="0">
                <a:solidFill>
                  <a:schemeClr val="bg1"/>
                </a:solidFill>
                <a:latin typeface="Arial" panose="020B0604020202020204" pitchFamily="34" charset="0"/>
                <a:cs typeface="Arial" panose="020B0604020202020204" pitchFamily="34" charset="0"/>
              </a:rPr>
              <a:t/>
            </a:r>
            <a:br>
              <a:rPr lang="en-US" sz="2000" b="1" i="1" dirty="0" smtClean="0">
                <a:solidFill>
                  <a:schemeClr val="bg1"/>
                </a:solidFill>
                <a:latin typeface="Arial" panose="020B0604020202020204" pitchFamily="34" charset="0"/>
                <a:cs typeface="Arial" panose="020B0604020202020204" pitchFamily="34" charset="0"/>
              </a:rPr>
            </a:br>
            <a:r>
              <a:rPr lang="en-US" sz="1600" dirty="0" smtClean="0">
                <a:solidFill>
                  <a:schemeClr val="bg1"/>
                </a:solidFill>
                <a:latin typeface="Arial" panose="020B0604020202020204" pitchFamily="34" charset="0"/>
                <a:cs typeface="Arial" panose="020B0604020202020204" pitchFamily="34" charset="0"/>
              </a:rPr>
              <a:t>Dr. </a:t>
            </a:r>
            <a:r>
              <a:rPr lang="en-US" sz="1600" dirty="0" err="1" smtClean="0">
                <a:solidFill>
                  <a:schemeClr val="bg1"/>
                </a:solidFill>
                <a:latin typeface="Arial" panose="020B0604020202020204" pitchFamily="34" charset="0"/>
                <a:cs typeface="Arial" panose="020B0604020202020204" pitchFamily="34" charset="0"/>
              </a:rPr>
              <a:t>Bhuvan</a:t>
            </a:r>
            <a:r>
              <a:rPr lang="en-US" sz="1600" dirty="0" smtClean="0">
                <a:solidFill>
                  <a:schemeClr val="bg1"/>
                </a:solidFill>
                <a:latin typeface="Arial" panose="020B0604020202020204" pitchFamily="34" charset="0"/>
                <a:cs typeface="Arial" panose="020B0604020202020204" pitchFamily="34" charset="0"/>
              </a:rPr>
              <a:t> UNHELKAR</a:t>
            </a:r>
            <a:br>
              <a:rPr lang="en-US" sz="1600" dirty="0" smtClean="0">
                <a:solidFill>
                  <a:schemeClr val="bg1"/>
                </a:solidFill>
                <a:latin typeface="Arial" panose="020B0604020202020204" pitchFamily="34" charset="0"/>
                <a:cs typeface="Arial" panose="020B0604020202020204" pitchFamily="34" charset="0"/>
              </a:rPr>
            </a:br>
            <a:r>
              <a:rPr lang="en-US" sz="1600" dirty="0" smtClean="0">
                <a:solidFill>
                  <a:schemeClr val="bg1"/>
                </a:solidFill>
                <a:latin typeface="Arial" panose="020B0604020202020204" pitchFamily="34" charset="0"/>
                <a:cs typeface="Arial" panose="020B0604020202020204" pitchFamily="34" charset="0"/>
              </a:rPr>
              <a:t>IT Faculty, College Of Business;</a:t>
            </a:r>
            <a:br>
              <a:rPr lang="en-US" sz="1600" dirty="0" smtClean="0">
                <a:solidFill>
                  <a:schemeClr val="bg1"/>
                </a:solidFill>
                <a:latin typeface="Arial" panose="020B0604020202020204" pitchFamily="34" charset="0"/>
                <a:cs typeface="Arial" panose="020B0604020202020204" pitchFamily="34" charset="0"/>
              </a:rPr>
            </a:br>
            <a:r>
              <a:rPr lang="en-US" sz="1600" dirty="0" smtClean="0">
                <a:solidFill>
                  <a:schemeClr val="bg1"/>
                </a:solidFill>
                <a:latin typeface="Arial" panose="020B0604020202020204" pitchFamily="34" charset="0"/>
                <a:cs typeface="Arial" panose="020B0604020202020204" pitchFamily="34" charset="0"/>
              </a:rPr>
              <a:t>Office: C225; </a:t>
            </a:r>
            <a:r>
              <a:rPr lang="en-US" sz="1600" dirty="0" smtClean="0">
                <a:solidFill>
                  <a:schemeClr val="bg1"/>
                </a:solidFill>
                <a:latin typeface="Arial" panose="020B0604020202020204" pitchFamily="34" charset="0"/>
                <a:cs typeface="Arial" panose="020B0604020202020204" pitchFamily="34" charset="0"/>
                <a:hlinkClick r:id="rId3"/>
              </a:rPr>
              <a:t>bunhelkar@sar.usf.edu</a:t>
            </a:r>
            <a:r>
              <a:rPr lang="en-US" sz="1600" dirty="0" smtClean="0">
                <a:solidFill>
                  <a:schemeClr val="bg1"/>
                </a:solidFill>
                <a:latin typeface="Arial" panose="020B0604020202020204" pitchFamily="34" charset="0"/>
                <a:cs typeface="Arial" panose="020B0604020202020204" pitchFamily="34" charset="0"/>
              </a:rPr>
              <a:t>; 941-359-4654</a:t>
            </a:r>
            <a:r>
              <a:rPr lang="en-US" sz="3200" b="1" dirty="0" smtClean="0">
                <a:solidFill>
                  <a:schemeClr val="bg1"/>
                </a:solidFill>
                <a:latin typeface="Arial" panose="020B0604020202020204" pitchFamily="34" charset="0"/>
                <a:cs typeface="Arial" panose="020B0604020202020204" pitchFamily="34" charset="0"/>
              </a:rPr>
              <a:t/>
            </a:r>
            <a:br>
              <a:rPr lang="en-US" sz="3200" b="1" dirty="0" smtClean="0">
                <a:solidFill>
                  <a:schemeClr val="bg1"/>
                </a:solidFill>
                <a:latin typeface="Arial" panose="020B0604020202020204" pitchFamily="34" charset="0"/>
                <a:cs typeface="Arial" panose="020B0604020202020204" pitchFamily="34" charset="0"/>
              </a:rPr>
            </a:br>
            <a:r>
              <a:rPr lang="en-US" sz="3200" b="1" dirty="0">
                <a:solidFill>
                  <a:schemeClr val="bg1"/>
                </a:solidFill>
                <a:latin typeface="Arial" panose="020B0604020202020204" pitchFamily="34" charset="0"/>
                <a:cs typeface="Arial" panose="020B0604020202020204" pitchFamily="34" charset="0"/>
              </a:rPr>
              <a:t/>
            </a:r>
            <a:br>
              <a:rPr lang="en-US" sz="3200" b="1" dirty="0">
                <a:solidFill>
                  <a:schemeClr val="bg1"/>
                </a:solidFill>
                <a:latin typeface="Arial" panose="020B0604020202020204" pitchFamily="34" charset="0"/>
                <a:cs typeface="Arial" panose="020B0604020202020204" pitchFamily="34" charset="0"/>
              </a:rPr>
            </a:br>
            <a:endParaRPr lang="en-US" sz="3200" b="1" dirty="0">
              <a:solidFill>
                <a:schemeClr val="bg1"/>
              </a:solidFill>
              <a:latin typeface="Arial" panose="020B0604020202020204" pitchFamily="34" charset="0"/>
              <a:cs typeface="Arial" panose="020B0604020202020204" pitchFamily="34" charset="0"/>
            </a:endParaRPr>
          </a:p>
        </p:txBody>
      </p:sp>
      <p:pic>
        <p:nvPicPr>
          <p:cNvPr id="3" name="Picture 2" descr="http://usfsm.edu/wp-content/uploads/2015/06/USFSM-624x35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8186" y="21771"/>
            <a:ext cx="2925813" cy="112122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tudy-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20" y="7770"/>
            <a:ext cx="1480186" cy="1534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276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Artifacts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User Stories</a:t>
            </a:r>
          </a:p>
          <a:p>
            <a:pPr lvl="1"/>
            <a:r>
              <a:rPr lang="en-US" dirty="0" smtClean="0"/>
              <a:t>Basic Functional Requirement</a:t>
            </a:r>
          </a:p>
          <a:p>
            <a:r>
              <a:rPr lang="en-US" dirty="0" smtClean="0"/>
              <a:t>Product Backlog</a:t>
            </a:r>
          </a:p>
          <a:p>
            <a:pPr lvl="1"/>
            <a:r>
              <a:rPr lang="en-US" dirty="0" smtClean="0"/>
              <a:t>Total list of product features</a:t>
            </a:r>
          </a:p>
          <a:p>
            <a:pPr lvl="1"/>
            <a:r>
              <a:rPr lang="en-US" dirty="0" smtClean="0"/>
              <a:t>Wish list</a:t>
            </a:r>
          </a:p>
          <a:p>
            <a:r>
              <a:rPr lang="en-US" dirty="0" smtClean="0"/>
              <a:t>Sprint Backlogs</a:t>
            </a:r>
          </a:p>
          <a:p>
            <a:pPr lvl="1"/>
            <a:r>
              <a:rPr lang="en-US" dirty="0" smtClean="0"/>
              <a:t>Subset of product backlog items</a:t>
            </a:r>
          </a:p>
          <a:p>
            <a:pPr lvl="1"/>
            <a:r>
              <a:rPr lang="en-US" dirty="0" smtClean="0"/>
              <a:t>Work remaining on each task is tracked</a:t>
            </a:r>
          </a:p>
          <a:p>
            <a:r>
              <a:rPr lang="en-US" dirty="0" smtClean="0"/>
              <a:t>Burn down Charts</a:t>
            </a:r>
          </a:p>
          <a:p>
            <a:pPr lvl="1"/>
            <a:r>
              <a:rPr lang="en-US" dirty="0" smtClean="0"/>
              <a:t>Depicts the DONE and outstanding Stories (functionality) in the Project</a:t>
            </a:r>
            <a:endParaRPr 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5190797" y="2801474"/>
            <a:ext cx="5677692" cy="971686"/>
          </a:xfrm>
          <a:prstGeom prst="rect">
            <a:avLst/>
          </a:prstGeom>
        </p:spPr>
      </p:pic>
    </p:spTree>
    <p:extLst>
      <p:ext uri="{BB962C8B-B14F-4D97-AF65-F5344CB8AC3E}">
        <p14:creationId xmlns:p14="http://schemas.microsoft.com/office/powerpoint/2010/main" val="14810412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057400"/>
            <a:ext cx="7772400" cy="1143000"/>
          </a:xfrm>
        </p:spPr>
        <p:txBody>
          <a:bodyPr>
            <a:normAutofit fontScale="90000"/>
          </a:bodyPr>
          <a:lstStyle/>
          <a:p>
            <a:r>
              <a:rPr lang="en-US" b="1" dirty="0" smtClean="0">
                <a:solidFill>
                  <a:srgbClr val="0033CC"/>
                </a:solidFill>
              </a:rPr>
              <a:t>Sub-Module</a:t>
            </a:r>
            <a:br>
              <a:rPr lang="en-US" b="1" dirty="0" smtClean="0">
                <a:solidFill>
                  <a:srgbClr val="0033CC"/>
                </a:solidFill>
              </a:rPr>
            </a:br>
            <a:r>
              <a:rPr lang="en-US" b="1" dirty="0" smtClean="0">
                <a:solidFill>
                  <a:srgbClr val="0033CC"/>
                </a:solidFill>
                <a:latin typeface="Copperplate Gothic Bold" pitchFamily="34" charset="0"/>
              </a:rPr>
              <a:t/>
            </a:r>
            <a:br>
              <a:rPr lang="en-US" b="1" dirty="0" smtClean="0">
                <a:solidFill>
                  <a:srgbClr val="0033CC"/>
                </a:solidFill>
                <a:latin typeface="Copperplate Gothic Bold" pitchFamily="34" charset="0"/>
              </a:rPr>
            </a:br>
            <a:r>
              <a:rPr lang="en-US" b="1" dirty="0" smtClean="0">
                <a:solidFill>
                  <a:srgbClr val="990000"/>
                </a:solidFill>
                <a:latin typeface="Copperplate Gothic Bold" pitchFamily="34" charset="0"/>
              </a:rPr>
              <a:t>Roles – Separating the Two!! </a:t>
            </a:r>
            <a:endParaRPr lang="en-US" dirty="0" smtClean="0">
              <a:solidFill>
                <a:srgbClr val="990000"/>
              </a:solidFill>
            </a:endParaRPr>
          </a:p>
        </p:txBody>
      </p:sp>
      <p:sp>
        <p:nvSpPr>
          <p:cNvPr id="23555" name="Rectangle 3"/>
          <p:cNvSpPr>
            <a:spLocks noGrp="1" noChangeArrowheads="1"/>
          </p:cNvSpPr>
          <p:nvPr>
            <p:ph type="subTitle" idx="1"/>
          </p:nvPr>
        </p:nvSpPr>
        <p:spPr>
          <a:noFill/>
          <a:ln w="1270" cap="rnd">
            <a:solidFill>
              <a:srgbClr val="993366"/>
            </a:solidFill>
            <a:prstDash val="sysDot"/>
          </a:ln>
        </p:spPr>
        <p:txBody>
          <a:bodyPr/>
          <a:lstStyle/>
          <a:p>
            <a:r>
              <a:rPr lang="en-US" sz="2800" dirty="0" smtClean="0">
                <a:solidFill>
                  <a:schemeClr val="tx1">
                    <a:lumMod val="50000"/>
                  </a:schemeClr>
                </a:solidFill>
              </a:rPr>
              <a:t>Project Roles versus User Roles</a:t>
            </a:r>
          </a:p>
        </p:txBody>
      </p:sp>
      <p:graphicFrame>
        <p:nvGraphicFramePr>
          <p:cNvPr id="5" name="Diagram 4"/>
          <p:cNvGraphicFramePr/>
          <p:nvPr/>
        </p:nvGraphicFramePr>
        <p:xfrm>
          <a:off x="2362200" y="6581001"/>
          <a:ext cx="4640566" cy="2769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 name="Picture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81602" y="0"/>
            <a:ext cx="1246632" cy="197510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000287152"/>
      </p:ext>
    </p:extLst>
  </p:cSld>
  <p:clrMapOvr>
    <a:masterClrMapping/>
  </p:clrMapOvr>
  <p:transition spd="med">
    <p:random/>
    <p:sndAc>
      <p:stSnd>
        <p:snd r:embed="rId3" name="click.wav"/>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Roles versus User Roles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Example (Banking Domain):</a:t>
            </a:r>
          </a:p>
          <a:p>
            <a:pPr lvl="1"/>
            <a:r>
              <a:rPr lang="en-US" dirty="0" smtClean="0"/>
              <a:t>Project Role = Product Owner</a:t>
            </a:r>
          </a:p>
          <a:p>
            <a:pPr lvl="1"/>
            <a:r>
              <a:rPr lang="en-US" dirty="0" smtClean="0"/>
              <a:t>User (Actor) Role = Customer (having a Checking or Savings account)</a:t>
            </a:r>
          </a:p>
          <a:p>
            <a:r>
              <a:rPr lang="en-US" dirty="0" smtClean="0"/>
              <a:t>Project Roles are internal to the Project</a:t>
            </a:r>
          </a:p>
          <a:p>
            <a:pPr lvl="1"/>
            <a:r>
              <a:rPr lang="en-US" i="1" dirty="0" smtClean="0"/>
              <a:t>Project Roles are creating the solution; they do NOT appear in the Solution</a:t>
            </a:r>
          </a:p>
          <a:p>
            <a:r>
              <a:rPr lang="en-US" dirty="0" smtClean="0"/>
              <a:t>User Roles are Users (Actors)</a:t>
            </a:r>
          </a:p>
          <a:p>
            <a:pPr lvl="1"/>
            <a:r>
              <a:rPr lang="en-US" i="1" dirty="0" smtClean="0"/>
              <a:t>They Use the Solution; they may not be in the project yet the project is to produce a solution for their benefit</a:t>
            </a:r>
            <a:endParaRPr lang="en-US" i="1" dirty="0"/>
          </a:p>
        </p:txBody>
      </p:sp>
    </p:spTree>
    <p:extLst>
      <p:ext uri="{BB962C8B-B14F-4D97-AF65-F5344CB8AC3E}">
        <p14:creationId xmlns:p14="http://schemas.microsoft.com/office/powerpoint/2010/main" val="818701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057400"/>
            <a:ext cx="7772400" cy="1143000"/>
          </a:xfrm>
        </p:spPr>
        <p:txBody>
          <a:bodyPr>
            <a:normAutofit fontScale="90000"/>
          </a:bodyPr>
          <a:lstStyle/>
          <a:p>
            <a:r>
              <a:rPr lang="en-US" b="1" dirty="0" smtClean="0">
                <a:solidFill>
                  <a:srgbClr val="0033CC"/>
                </a:solidFill>
              </a:rPr>
              <a:t>Sub-Module</a:t>
            </a:r>
            <a:br>
              <a:rPr lang="en-US" b="1" dirty="0" smtClean="0">
                <a:solidFill>
                  <a:srgbClr val="0033CC"/>
                </a:solidFill>
              </a:rPr>
            </a:br>
            <a:r>
              <a:rPr lang="en-US" b="1" dirty="0" smtClean="0">
                <a:solidFill>
                  <a:srgbClr val="0033CC"/>
                </a:solidFill>
                <a:latin typeface="Copperplate Gothic Bold" pitchFamily="34" charset="0"/>
              </a:rPr>
              <a:t/>
            </a:r>
            <a:br>
              <a:rPr lang="en-US" b="1" dirty="0" smtClean="0">
                <a:solidFill>
                  <a:srgbClr val="0033CC"/>
                </a:solidFill>
                <a:latin typeface="Copperplate Gothic Bold" pitchFamily="34" charset="0"/>
              </a:rPr>
            </a:br>
            <a:r>
              <a:rPr lang="en-US" b="1" dirty="0" smtClean="0">
                <a:solidFill>
                  <a:srgbClr val="990000"/>
                </a:solidFill>
                <a:latin typeface="Copperplate Gothic Bold" pitchFamily="34" charset="0"/>
              </a:rPr>
              <a:t>Ceremonies / Events</a:t>
            </a:r>
            <a:endParaRPr lang="en-US" dirty="0" smtClean="0">
              <a:solidFill>
                <a:srgbClr val="990000"/>
              </a:solidFill>
            </a:endParaRPr>
          </a:p>
        </p:txBody>
      </p:sp>
      <p:sp>
        <p:nvSpPr>
          <p:cNvPr id="23555" name="Rectangle 3"/>
          <p:cNvSpPr>
            <a:spLocks noGrp="1" noChangeArrowheads="1"/>
          </p:cNvSpPr>
          <p:nvPr>
            <p:ph type="subTitle" idx="1"/>
          </p:nvPr>
        </p:nvSpPr>
        <p:spPr>
          <a:noFill/>
          <a:ln w="1270" cap="rnd">
            <a:solidFill>
              <a:srgbClr val="993366"/>
            </a:solidFill>
            <a:prstDash val="sysDot"/>
          </a:ln>
        </p:spPr>
        <p:txBody>
          <a:bodyPr/>
          <a:lstStyle/>
          <a:p>
            <a:r>
              <a:rPr lang="en-US" sz="2800" dirty="0" smtClean="0">
                <a:solidFill>
                  <a:schemeClr val="tx1">
                    <a:lumMod val="50000"/>
                  </a:schemeClr>
                </a:solidFill>
              </a:rPr>
              <a:t>Agile / Scrum</a:t>
            </a:r>
            <a:endParaRPr lang="en-US" sz="2800" dirty="0" smtClean="0">
              <a:solidFill>
                <a:schemeClr val="tx1">
                  <a:lumMod val="50000"/>
                </a:schemeClr>
              </a:solidFill>
            </a:endParaRPr>
          </a:p>
        </p:txBody>
      </p:sp>
      <p:graphicFrame>
        <p:nvGraphicFramePr>
          <p:cNvPr id="5" name="Diagram 4"/>
          <p:cNvGraphicFramePr/>
          <p:nvPr/>
        </p:nvGraphicFramePr>
        <p:xfrm>
          <a:off x="2362200" y="6581001"/>
          <a:ext cx="4640566" cy="2769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Picture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81602" y="0"/>
            <a:ext cx="1246632" cy="197510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108646314"/>
      </p:ext>
    </p:extLst>
  </p:cSld>
  <p:clrMapOvr>
    <a:masterClrMapping/>
  </p:clrMapOvr>
  <p:transition spd="med">
    <p:random/>
    <p:sndAc>
      <p:stSnd>
        <p:snd r:embed="rId3" name="click.wav"/>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Events </a:t>
            </a:r>
            <a:endParaRPr lang="en-US" dirty="0"/>
          </a:p>
        </p:txBody>
      </p:sp>
      <p:sp>
        <p:nvSpPr>
          <p:cNvPr id="3" name="Content Placeholder 2"/>
          <p:cNvSpPr>
            <a:spLocks noGrp="1"/>
          </p:cNvSpPr>
          <p:nvPr>
            <p:ph idx="1"/>
          </p:nvPr>
        </p:nvSpPr>
        <p:spPr/>
        <p:txBody>
          <a:bodyPr/>
          <a:lstStyle/>
          <a:p>
            <a:pPr marL="0" indent="0" algn="ctr">
              <a:buNone/>
            </a:pPr>
            <a:r>
              <a:rPr lang="en-US" u="sng" dirty="0" smtClean="0"/>
              <a:t>Page 9 onwards in Scrum Guide</a:t>
            </a:r>
          </a:p>
          <a:p>
            <a:r>
              <a:rPr lang="en-US" dirty="0" smtClean="0"/>
              <a:t>The Sprint </a:t>
            </a:r>
          </a:p>
          <a:p>
            <a:r>
              <a:rPr lang="en-US" dirty="0" smtClean="0"/>
              <a:t>Sprint Planning</a:t>
            </a:r>
          </a:p>
          <a:p>
            <a:r>
              <a:rPr lang="en-US" dirty="0" smtClean="0"/>
              <a:t>Daily Scrum</a:t>
            </a:r>
          </a:p>
          <a:p>
            <a:r>
              <a:rPr lang="en-US" dirty="0" smtClean="0"/>
              <a:t>Sprint Review</a:t>
            </a:r>
          </a:p>
          <a:p>
            <a:r>
              <a:rPr lang="en-US" dirty="0" smtClean="0"/>
              <a:t>Sprint Retrospective</a:t>
            </a:r>
            <a:endParaRPr lang="en-US" dirty="0"/>
          </a:p>
        </p:txBody>
      </p:sp>
    </p:spTree>
    <p:extLst>
      <p:ext uri="{BB962C8B-B14F-4D97-AF65-F5344CB8AC3E}">
        <p14:creationId xmlns:p14="http://schemas.microsoft.com/office/powerpoint/2010/main" val="3754077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057400"/>
            <a:ext cx="7772400" cy="1143000"/>
          </a:xfrm>
        </p:spPr>
        <p:txBody>
          <a:bodyPr>
            <a:normAutofit fontScale="90000"/>
          </a:bodyPr>
          <a:lstStyle/>
          <a:p>
            <a:r>
              <a:rPr lang="en-US" b="1" dirty="0" smtClean="0">
                <a:solidFill>
                  <a:srgbClr val="0033CC"/>
                </a:solidFill>
              </a:rPr>
              <a:t>Sub-Module</a:t>
            </a:r>
            <a:br>
              <a:rPr lang="en-US" b="1" dirty="0" smtClean="0">
                <a:solidFill>
                  <a:srgbClr val="0033CC"/>
                </a:solidFill>
              </a:rPr>
            </a:br>
            <a:r>
              <a:rPr lang="en-US" b="1" dirty="0" smtClean="0">
                <a:solidFill>
                  <a:srgbClr val="0033CC"/>
                </a:solidFill>
                <a:latin typeface="Copperplate Gothic Bold" pitchFamily="34" charset="0"/>
              </a:rPr>
              <a:t/>
            </a:r>
            <a:br>
              <a:rPr lang="en-US" b="1" dirty="0" smtClean="0">
                <a:solidFill>
                  <a:srgbClr val="0033CC"/>
                </a:solidFill>
                <a:latin typeface="Copperplate Gothic Bold" pitchFamily="34" charset="0"/>
              </a:rPr>
            </a:br>
            <a:r>
              <a:rPr lang="en-US" b="1" dirty="0" smtClean="0">
                <a:solidFill>
                  <a:srgbClr val="990000"/>
                </a:solidFill>
                <a:latin typeface="Copperplate Gothic Bold" pitchFamily="34" charset="0"/>
              </a:rPr>
              <a:t>Challenges in Agile Projects  </a:t>
            </a:r>
            <a:endParaRPr lang="en-US" dirty="0" smtClean="0">
              <a:solidFill>
                <a:srgbClr val="990000"/>
              </a:solidFill>
            </a:endParaRPr>
          </a:p>
        </p:txBody>
      </p:sp>
      <p:sp>
        <p:nvSpPr>
          <p:cNvPr id="23555" name="Rectangle 3"/>
          <p:cNvSpPr>
            <a:spLocks noGrp="1" noChangeArrowheads="1"/>
          </p:cNvSpPr>
          <p:nvPr>
            <p:ph type="subTitle" idx="1"/>
          </p:nvPr>
        </p:nvSpPr>
        <p:spPr>
          <a:noFill/>
          <a:ln w="1270" cap="rnd">
            <a:solidFill>
              <a:srgbClr val="993366"/>
            </a:solidFill>
            <a:prstDash val="sysDot"/>
          </a:ln>
        </p:spPr>
        <p:txBody>
          <a:bodyPr/>
          <a:lstStyle/>
          <a:p>
            <a:r>
              <a:rPr lang="en-US" sz="2800" dirty="0" smtClean="0">
                <a:solidFill>
                  <a:schemeClr val="tx1">
                    <a:lumMod val="50000"/>
                  </a:schemeClr>
                </a:solidFill>
              </a:rPr>
              <a:t>Chapter 3 </a:t>
            </a:r>
          </a:p>
        </p:txBody>
      </p:sp>
      <p:graphicFrame>
        <p:nvGraphicFramePr>
          <p:cNvPr id="5" name="Diagram 4"/>
          <p:cNvGraphicFramePr/>
          <p:nvPr/>
        </p:nvGraphicFramePr>
        <p:xfrm>
          <a:off x="2362200" y="6581001"/>
          <a:ext cx="4640566" cy="2769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 name="Picture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81602" y="0"/>
            <a:ext cx="1246632" cy="197510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900707138"/>
      </p:ext>
    </p:extLst>
  </p:cSld>
  <p:clrMapOvr>
    <a:masterClrMapping/>
  </p:clrMapOvr>
  <p:transition spd="med">
    <p:random/>
    <p:sndAc>
      <p:stSnd>
        <p:snd r:embed="rId3" name="click.wav"/>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3</a:t>
            </a:r>
            <a:endParaRPr lang="en-US" dirty="0"/>
          </a:p>
        </p:txBody>
      </p:sp>
      <p:sp>
        <p:nvSpPr>
          <p:cNvPr id="3" name="Content Placeholder 2"/>
          <p:cNvSpPr>
            <a:spLocks noGrp="1"/>
          </p:cNvSpPr>
          <p:nvPr>
            <p:ph idx="1"/>
          </p:nvPr>
        </p:nvSpPr>
        <p:spPr/>
        <p:txBody>
          <a:bodyPr>
            <a:normAutofit fontScale="92500" lnSpcReduction="20000"/>
          </a:bodyPr>
          <a:lstStyle/>
          <a:p>
            <a:r>
              <a:rPr lang="en-US" dirty="0"/>
              <a:t>We now shift focus to Agile Project Challenges - for this, you need to go back to Chapter 3, Page 74 to 78. You should form an opinion as to whether you agree or disagree with some of these challenges. </a:t>
            </a:r>
          </a:p>
          <a:p>
            <a:r>
              <a:rPr lang="en-US" dirty="0"/>
              <a:t>Now move to Page 84 where the section "Project Management and Agile" starts. Read that entire section which </a:t>
            </a:r>
            <a:r>
              <a:rPr lang="en-US" dirty="0" err="1"/>
              <a:t>finshes</a:t>
            </a:r>
            <a:r>
              <a:rPr lang="en-US" dirty="0"/>
              <a:t> on Page 86 with the Sidebar. </a:t>
            </a:r>
          </a:p>
          <a:p>
            <a:r>
              <a:rPr lang="en-US" dirty="0" smtClean="0"/>
              <a:t>Table 3.1 is helpful in not only identifying the Challenges but also hinting at NFRs</a:t>
            </a:r>
            <a:endParaRPr lang="en-US" dirty="0"/>
          </a:p>
        </p:txBody>
      </p:sp>
    </p:spTree>
    <p:extLst>
      <p:ext uri="{BB962C8B-B14F-4D97-AF65-F5344CB8AC3E}">
        <p14:creationId xmlns:p14="http://schemas.microsoft.com/office/powerpoint/2010/main" val="16302632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Leadership is a vital Key to handling these challenges</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7304" y="1600200"/>
            <a:ext cx="7309391" cy="4525963"/>
          </a:xfrm>
        </p:spPr>
      </p:pic>
    </p:spTree>
    <p:extLst>
      <p:ext uri="{BB962C8B-B14F-4D97-AF65-F5344CB8AC3E}">
        <p14:creationId xmlns:p14="http://schemas.microsoft.com/office/powerpoint/2010/main" val="83492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057400"/>
            <a:ext cx="7772400" cy="1143000"/>
          </a:xfrm>
        </p:spPr>
        <p:txBody>
          <a:bodyPr>
            <a:normAutofit fontScale="90000"/>
          </a:bodyPr>
          <a:lstStyle/>
          <a:p>
            <a:r>
              <a:rPr lang="en-US" b="1" dirty="0" smtClean="0">
                <a:solidFill>
                  <a:srgbClr val="0033CC"/>
                </a:solidFill>
              </a:rPr>
              <a:t>Sub-Module</a:t>
            </a:r>
            <a:br>
              <a:rPr lang="en-US" b="1" dirty="0" smtClean="0">
                <a:solidFill>
                  <a:srgbClr val="0033CC"/>
                </a:solidFill>
              </a:rPr>
            </a:br>
            <a:r>
              <a:rPr lang="en-US" b="1" dirty="0" smtClean="0">
                <a:solidFill>
                  <a:srgbClr val="0033CC"/>
                </a:solidFill>
                <a:latin typeface="Copperplate Gothic Bold" pitchFamily="34" charset="0"/>
              </a:rPr>
              <a:t/>
            </a:r>
            <a:br>
              <a:rPr lang="en-US" b="1" dirty="0" smtClean="0">
                <a:solidFill>
                  <a:srgbClr val="0033CC"/>
                </a:solidFill>
                <a:latin typeface="Copperplate Gothic Bold" pitchFamily="34" charset="0"/>
              </a:rPr>
            </a:br>
            <a:r>
              <a:rPr lang="en-US" dirty="0" smtClean="0">
                <a:solidFill>
                  <a:srgbClr val="990000"/>
                </a:solidFill>
                <a:latin typeface="Copperplate Gothic Bold" pitchFamily="34" charset="0"/>
              </a:rPr>
              <a:t>Agile Teams</a:t>
            </a:r>
            <a:endParaRPr lang="en-US" dirty="0" smtClean="0">
              <a:solidFill>
                <a:srgbClr val="990000"/>
              </a:solidFill>
            </a:endParaRPr>
          </a:p>
        </p:txBody>
      </p:sp>
      <p:sp>
        <p:nvSpPr>
          <p:cNvPr id="23555" name="Rectangle 3"/>
          <p:cNvSpPr>
            <a:spLocks noGrp="1" noChangeArrowheads="1"/>
          </p:cNvSpPr>
          <p:nvPr>
            <p:ph type="subTitle" idx="1"/>
          </p:nvPr>
        </p:nvSpPr>
        <p:spPr>
          <a:noFill/>
          <a:ln w="1270" cap="rnd">
            <a:solidFill>
              <a:srgbClr val="993366"/>
            </a:solidFill>
            <a:prstDash val="sysDot"/>
          </a:ln>
        </p:spPr>
        <p:txBody>
          <a:bodyPr/>
          <a:lstStyle/>
          <a:p>
            <a:r>
              <a:rPr lang="en-US" sz="2800" dirty="0" smtClean="0">
                <a:solidFill>
                  <a:schemeClr val="tx1">
                    <a:lumMod val="50000"/>
                  </a:schemeClr>
                </a:solidFill>
              </a:rPr>
              <a:t>Cross-Functional; Co-Located;</a:t>
            </a:r>
          </a:p>
        </p:txBody>
      </p:sp>
      <p:graphicFrame>
        <p:nvGraphicFramePr>
          <p:cNvPr id="5" name="Diagram 4"/>
          <p:cNvGraphicFramePr/>
          <p:nvPr/>
        </p:nvGraphicFramePr>
        <p:xfrm>
          <a:off x="2362200" y="6581001"/>
          <a:ext cx="4640566" cy="2769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17529657"/>
      </p:ext>
    </p:extLst>
  </p:cSld>
  <p:clrMapOvr>
    <a:masterClrMapping/>
  </p:clrMapOvr>
  <p:transition spd="med">
    <p:random/>
    <p:sndAc>
      <p:stSnd>
        <p:snd r:embed="rId3" name="click.wav"/>
      </p:stSnd>
    </p:sndAc>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Discussion-Question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752600"/>
            <a:ext cx="25431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0846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Three elements of Agile/Scrum:</a:t>
            </a:r>
          </a:p>
          <a:p>
            <a:pPr lvl="1"/>
            <a:r>
              <a:rPr lang="en-US" dirty="0" smtClean="0"/>
              <a:t>Roles, Ceremonies, </a:t>
            </a:r>
            <a:r>
              <a:rPr lang="en-US" dirty="0" smtClean="0"/>
              <a:t>Artifact </a:t>
            </a:r>
          </a:p>
          <a:p>
            <a:pPr lvl="1"/>
            <a:r>
              <a:rPr lang="en-US" dirty="0" smtClean="0"/>
              <a:t>We have studied some but here we formalize them</a:t>
            </a:r>
            <a:endParaRPr lang="en-US" dirty="0" smtClean="0"/>
          </a:p>
          <a:p>
            <a:r>
              <a:rPr lang="en-US" dirty="0" smtClean="0"/>
              <a:t>Summary </a:t>
            </a:r>
            <a:r>
              <a:rPr lang="en-US" dirty="0" smtClean="0"/>
              <a:t>&amp; Consolidation</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3518" y="296918"/>
            <a:ext cx="1303282" cy="130328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1120902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1A8A3A8F-BF3B-4F95-9652-FBD23CB6635E}" type="slidenum">
              <a:rPr lang="en-US"/>
              <a:pPr/>
              <a:t>20</a:t>
            </a:fld>
            <a:endParaRPr lang="en-US" dirty="0"/>
          </a:p>
        </p:txBody>
      </p:sp>
      <p:sp>
        <p:nvSpPr>
          <p:cNvPr id="5344258" name="Rectangle 2"/>
          <p:cNvSpPr>
            <a:spLocks noGrp="1" noChangeArrowheads="1"/>
          </p:cNvSpPr>
          <p:nvPr>
            <p:ph type="title"/>
          </p:nvPr>
        </p:nvSpPr>
        <p:spPr>
          <a:xfrm>
            <a:off x="903396" y="576020"/>
            <a:ext cx="7184690" cy="863600"/>
          </a:xfrm>
        </p:spPr>
        <p:txBody>
          <a:bodyPr>
            <a:noAutofit/>
          </a:bodyPr>
          <a:lstStyle/>
          <a:p>
            <a:r>
              <a:rPr lang="en-US" sz="2800" b="1" dirty="0" smtClean="0"/>
              <a:t>Conclusions </a:t>
            </a:r>
            <a:r>
              <a:rPr lang="en-US" sz="2800" b="1" dirty="0"/>
              <a:t>&amp; </a:t>
            </a:r>
            <a:r>
              <a:rPr lang="en-US" sz="2800" b="1" dirty="0" smtClean="0"/>
              <a:t>Future </a:t>
            </a:r>
            <a:r>
              <a:rPr lang="en-US" sz="2800" b="1" dirty="0"/>
              <a:t>Directions</a:t>
            </a:r>
          </a:p>
        </p:txBody>
      </p:sp>
      <p:sp>
        <p:nvSpPr>
          <p:cNvPr id="5344259" name="Rectangle 3"/>
          <p:cNvSpPr>
            <a:spLocks noGrp="1" noChangeArrowheads="1"/>
          </p:cNvSpPr>
          <p:nvPr>
            <p:ph type="body" idx="1"/>
          </p:nvPr>
        </p:nvSpPr>
        <p:spPr>
          <a:xfrm>
            <a:off x="323528" y="1645691"/>
            <a:ext cx="5476056" cy="4519613"/>
          </a:xfrm>
        </p:spPr>
        <p:txBody>
          <a:bodyPr>
            <a:normAutofit/>
          </a:bodyPr>
          <a:lstStyle/>
          <a:p>
            <a:pPr>
              <a:buFont typeface="Arial" pitchFamily="34" charset="0"/>
              <a:buChar char="•"/>
            </a:pPr>
            <a:r>
              <a:rPr lang="en-US" sz="2800" dirty="0" smtClean="0">
                <a:latin typeface="Book Antiqua" pitchFamily="18" charset="0"/>
              </a:rPr>
              <a:t>We discussed…?? </a:t>
            </a:r>
          </a:p>
        </p:txBody>
      </p:sp>
      <p:graphicFrame>
        <p:nvGraphicFramePr>
          <p:cNvPr id="5344260" name="Object 4"/>
          <p:cNvGraphicFramePr>
            <a:graphicFrameLocks noChangeAspect="1"/>
          </p:cNvGraphicFramePr>
          <p:nvPr/>
        </p:nvGraphicFramePr>
        <p:xfrm>
          <a:off x="5940425" y="1916113"/>
          <a:ext cx="2427288" cy="2441575"/>
        </p:xfrm>
        <a:graphic>
          <a:graphicData uri="http://schemas.openxmlformats.org/presentationml/2006/ole">
            <mc:AlternateContent xmlns:mc="http://schemas.openxmlformats.org/markup-compatibility/2006">
              <mc:Choice xmlns:v="urn:schemas-microsoft-com:vml" Requires="v">
                <p:oleObj spid="_x0000_s1097" name="Clip" r:id="rId4" imgW="3946320" imgH="3970080" progId="">
                  <p:embed/>
                </p:oleObj>
              </mc:Choice>
              <mc:Fallback>
                <p:oleObj name="Clip" r:id="rId4" imgW="3946320" imgH="3970080" progId="">
                  <p:embed/>
                  <p:pic>
                    <p:nvPicPr>
                      <p:cNvPr id="534426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0425" y="1916113"/>
                        <a:ext cx="2427288" cy="2441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44261" name="Rectangle 5"/>
          <p:cNvSpPr>
            <a:spLocks noChangeArrowheads="1"/>
          </p:cNvSpPr>
          <p:nvPr/>
        </p:nvSpPr>
        <p:spPr bwMode="auto">
          <a:xfrm>
            <a:off x="5257800" y="5159375"/>
            <a:ext cx="3657600" cy="1165225"/>
          </a:xfrm>
          <a:prstGeom prst="rect">
            <a:avLst/>
          </a:prstGeom>
          <a:noFill/>
          <a:ln w="9525">
            <a:noFill/>
            <a:miter lim="800000"/>
            <a:headEnd/>
            <a:tailEnd/>
          </a:ln>
        </p:spPr>
        <p:txBody>
          <a:bodyPr/>
          <a:lstStyle/>
          <a:p>
            <a:pPr marL="342900" indent="-342900" algn="ctr">
              <a:lnSpc>
                <a:spcPct val="90000"/>
              </a:lnSpc>
              <a:spcBef>
                <a:spcPct val="20000"/>
              </a:spcBef>
              <a:buClr>
                <a:schemeClr val="accent1"/>
              </a:buClr>
              <a:buFont typeface="Wingdings" pitchFamily="2" charset="2"/>
              <a:buNone/>
            </a:pPr>
            <a:r>
              <a:rPr kumimoji="1" lang="en-US" sz="3300" b="1" i="1" dirty="0">
                <a:solidFill>
                  <a:srgbClr val="FF3300"/>
                </a:solidFill>
                <a:effectLst>
                  <a:outerShdw blurRad="38100" dist="38100" dir="2700000" algn="tl">
                    <a:srgbClr val="C0C0C0"/>
                  </a:outerShdw>
                </a:effectLst>
                <a:latin typeface="Book Antiqua" pitchFamily="18" charset="0"/>
              </a:rPr>
              <a:t> Do you see what </a:t>
            </a:r>
            <a:r>
              <a:rPr kumimoji="1" lang="en-US" sz="3300" b="1" i="1" dirty="0" smtClean="0">
                <a:solidFill>
                  <a:srgbClr val="FF3300"/>
                </a:solidFill>
                <a:effectLst>
                  <a:outerShdw blurRad="38100" dist="38100" dir="2700000" algn="tl">
                    <a:srgbClr val="C0C0C0"/>
                  </a:outerShdw>
                </a:effectLst>
                <a:latin typeface="Book Antiqua" pitchFamily="18" charset="0"/>
              </a:rPr>
              <a:t>we </a:t>
            </a:r>
            <a:r>
              <a:rPr kumimoji="1" lang="en-US" sz="3300" b="1" i="1" dirty="0">
                <a:solidFill>
                  <a:srgbClr val="FF3300"/>
                </a:solidFill>
                <a:effectLst>
                  <a:outerShdw blurRad="38100" dist="38100" dir="2700000" algn="tl">
                    <a:srgbClr val="C0C0C0"/>
                  </a:outerShdw>
                </a:effectLst>
                <a:latin typeface="Book Antiqua" pitchFamily="18" charset="0"/>
              </a:rPr>
              <a:t>see?</a:t>
            </a:r>
            <a:endParaRPr kumimoji="1" lang="en-US" sz="2800" b="1" dirty="0">
              <a:solidFill>
                <a:srgbClr val="FF3300"/>
              </a:solidFill>
              <a:effectLst>
                <a:outerShdw blurRad="38100" dist="38100" dir="2700000" algn="tl">
                  <a:srgbClr val="C0C0C0"/>
                </a:outerShdw>
              </a:effectLst>
              <a:latin typeface="Book Antiqua" pitchFamily="18" charset="0"/>
            </a:endParaRPr>
          </a:p>
        </p:txBody>
      </p:sp>
    </p:spTree>
    <p:extLst>
      <p:ext uri="{BB962C8B-B14F-4D97-AF65-F5344CB8AC3E}">
        <p14:creationId xmlns:p14="http://schemas.microsoft.com/office/powerpoint/2010/main" val="2376983244"/>
      </p:ext>
    </p:extLst>
  </p:cSld>
  <p:clrMapOvr>
    <a:masterClrMapping/>
  </p:clrMapOvr>
  <p:transition spd="med">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057400"/>
            <a:ext cx="7772400" cy="1143000"/>
          </a:xfrm>
        </p:spPr>
        <p:txBody>
          <a:bodyPr>
            <a:normAutofit fontScale="90000"/>
          </a:bodyPr>
          <a:lstStyle/>
          <a:p>
            <a:r>
              <a:rPr lang="en-US" b="1" dirty="0" smtClean="0">
                <a:solidFill>
                  <a:srgbClr val="0033CC"/>
                </a:solidFill>
              </a:rPr>
              <a:t>Sub-Module</a:t>
            </a:r>
            <a:br>
              <a:rPr lang="en-US" b="1" dirty="0" smtClean="0">
                <a:solidFill>
                  <a:srgbClr val="0033CC"/>
                </a:solidFill>
              </a:rPr>
            </a:br>
            <a:r>
              <a:rPr lang="en-US" b="1" dirty="0" smtClean="0">
                <a:solidFill>
                  <a:srgbClr val="0033CC"/>
                </a:solidFill>
                <a:latin typeface="Copperplate Gothic Bold" pitchFamily="34" charset="0"/>
              </a:rPr>
              <a:t/>
            </a:r>
            <a:br>
              <a:rPr lang="en-US" b="1" dirty="0" smtClean="0">
                <a:solidFill>
                  <a:srgbClr val="0033CC"/>
                </a:solidFill>
                <a:latin typeface="Copperplate Gothic Bold" pitchFamily="34" charset="0"/>
              </a:rPr>
            </a:br>
            <a:r>
              <a:rPr lang="en-US" b="1" dirty="0" smtClean="0">
                <a:solidFill>
                  <a:srgbClr val="990000"/>
                </a:solidFill>
                <a:latin typeface="Copperplate Gothic Bold" pitchFamily="34" charset="0"/>
              </a:rPr>
              <a:t>Agile Project Elements  </a:t>
            </a:r>
            <a:endParaRPr lang="en-US" dirty="0" smtClean="0">
              <a:solidFill>
                <a:srgbClr val="990000"/>
              </a:solidFill>
            </a:endParaRPr>
          </a:p>
        </p:txBody>
      </p:sp>
      <p:sp>
        <p:nvSpPr>
          <p:cNvPr id="23555" name="Rectangle 3"/>
          <p:cNvSpPr>
            <a:spLocks noGrp="1" noChangeArrowheads="1"/>
          </p:cNvSpPr>
          <p:nvPr>
            <p:ph type="subTitle" idx="1"/>
          </p:nvPr>
        </p:nvSpPr>
        <p:spPr>
          <a:noFill/>
          <a:ln w="1270" cap="rnd">
            <a:solidFill>
              <a:srgbClr val="993366"/>
            </a:solidFill>
            <a:prstDash val="sysDot"/>
          </a:ln>
        </p:spPr>
        <p:txBody>
          <a:bodyPr/>
          <a:lstStyle/>
          <a:p>
            <a:r>
              <a:rPr lang="en-US" sz="2800" dirty="0" smtClean="0">
                <a:solidFill>
                  <a:schemeClr val="tx1">
                    <a:lumMod val="50000"/>
                  </a:schemeClr>
                </a:solidFill>
              </a:rPr>
              <a:t>Roles, Ceremonies, Artifacts </a:t>
            </a:r>
          </a:p>
        </p:txBody>
      </p:sp>
      <p:graphicFrame>
        <p:nvGraphicFramePr>
          <p:cNvPr id="5" name="Diagram 4"/>
          <p:cNvGraphicFramePr/>
          <p:nvPr>
            <p:extLst>
              <p:ext uri="{D42A27DB-BD31-4B8C-83A1-F6EECF244321}">
                <p14:modId xmlns:p14="http://schemas.microsoft.com/office/powerpoint/2010/main" val="1590299045"/>
              </p:ext>
            </p:extLst>
          </p:nvPr>
        </p:nvGraphicFramePr>
        <p:xfrm>
          <a:off x="2362200" y="6581001"/>
          <a:ext cx="4640566" cy="2769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 name="Picture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81602" y="0"/>
            <a:ext cx="1246632" cy="197510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554200826"/>
      </p:ext>
    </p:extLst>
  </p:cSld>
  <p:clrMapOvr>
    <a:masterClrMapping/>
  </p:clrMapOvr>
  <p:transition spd="med">
    <p:random/>
    <p:sndAc>
      <p:stSnd>
        <p:snd r:embed="rId3" name="click.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102" name="Oval 6"/>
          <p:cNvSpPr>
            <a:spLocks noChangeArrowheads="1"/>
          </p:cNvSpPr>
          <p:nvPr/>
        </p:nvSpPr>
        <p:spPr bwMode="auto">
          <a:xfrm>
            <a:off x="5029200" y="3352800"/>
            <a:ext cx="2133600" cy="1905000"/>
          </a:xfrm>
          <a:prstGeom prst="ellipse">
            <a:avLst/>
          </a:prstGeom>
          <a:noFill/>
          <a:ln w="9525">
            <a:round/>
            <a:headEnd/>
            <a:tailEnd/>
          </a:ln>
          <a:effectLst/>
          <a:scene3d>
            <a:camera prst="legacyPerspectiveFront">
              <a:rot lat="1500000" lon="1500000" rev="0"/>
            </a:camera>
            <a:lightRig rig="legacyFlat2" dir="b"/>
          </a:scene3d>
          <a:sp3d extrusionH="430200" prstMaterial="legacyMatte">
            <a:bevelT w="13500" h="13500" prst="angle"/>
            <a:bevelB w="13500" h="13500" prst="angle"/>
            <a:extrusionClr>
              <a:srgbClr val="FF00FF"/>
            </a:extrusionClr>
          </a:sp3d>
        </p:spPr>
        <p:txBody>
          <a:bodyPr wrap="none" anchor="ctr">
            <a:flatTx/>
          </a:bodyPr>
          <a:lstStyle/>
          <a:p>
            <a:pPr algn="ctr"/>
            <a:r>
              <a:rPr lang="en-AU" dirty="0" smtClean="0"/>
              <a:t>Artefacts</a:t>
            </a:r>
            <a:endParaRPr lang="en-AU" dirty="0"/>
          </a:p>
        </p:txBody>
      </p:sp>
      <p:sp>
        <p:nvSpPr>
          <p:cNvPr id="516098" name="Rectangle 2"/>
          <p:cNvSpPr>
            <a:spLocks noGrp="1" noRot="1" noChangeArrowheads="1"/>
          </p:cNvSpPr>
          <p:nvPr>
            <p:ph type="title"/>
          </p:nvPr>
        </p:nvSpPr>
        <p:spPr>
          <a:xfrm>
            <a:off x="304800" y="0"/>
            <a:ext cx="8510588" cy="1325563"/>
          </a:xfrm>
        </p:spPr>
        <p:txBody>
          <a:bodyPr>
            <a:normAutofit fontScale="90000"/>
          </a:bodyPr>
          <a:lstStyle/>
          <a:p>
            <a:r>
              <a:rPr lang="en-AU" dirty="0" smtClean="0"/>
              <a:t>Figure 5.13: Three Categories of Agile Elements</a:t>
            </a:r>
            <a:endParaRPr lang="en-AU" dirty="0"/>
          </a:p>
        </p:txBody>
      </p:sp>
      <p:sp>
        <p:nvSpPr>
          <p:cNvPr id="516100" name="Oval 4"/>
          <p:cNvSpPr>
            <a:spLocks noChangeArrowheads="1"/>
          </p:cNvSpPr>
          <p:nvPr/>
        </p:nvSpPr>
        <p:spPr bwMode="auto">
          <a:xfrm>
            <a:off x="2667000" y="1524000"/>
            <a:ext cx="2133600" cy="1905000"/>
          </a:xfrm>
          <a:prstGeom prst="ellipse">
            <a:avLst/>
          </a:prstGeom>
          <a:noFill/>
          <a:ln w="9525">
            <a:round/>
            <a:headEnd/>
            <a:tailEnd/>
          </a:ln>
          <a:effectLst/>
          <a:scene3d>
            <a:camera prst="legacyPerspectiveFront">
              <a:rot lat="1500000" lon="20099999" rev="0"/>
            </a:camera>
            <a:lightRig rig="legacyFlat4" dir="t"/>
          </a:scene3d>
          <a:sp3d extrusionH="430200" prstMaterial="legacyMatte">
            <a:bevelT w="13500" h="13500" prst="angle"/>
            <a:bevelB w="13500" h="13500" prst="angle"/>
            <a:extrusionClr>
              <a:schemeClr val="accent1"/>
            </a:extrusionClr>
          </a:sp3d>
        </p:spPr>
        <p:txBody>
          <a:bodyPr wrap="none" anchor="ctr">
            <a:flatTx/>
          </a:bodyPr>
          <a:lstStyle/>
          <a:p>
            <a:pPr algn="ctr"/>
            <a:r>
              <a:rPr lang="en-AU" dirty="0" smtClean="0"/>
              <a:t>Roles</a:t>
            </a:r>
            <a:endParaRPr lang="en-AU" dirty="0"/>
          </a:p>
        </p:txBody>
      </p:sp>
      <p:sp>
        <p:nvSpPr>
          <p:cNvPr id="516103" name="Oval 7"/>
          <p:cNvSpPr>
            <a:spLocks noChangeArrowheads="1"/>
          </p:cNvSpPr>
          <p:nvPr/>
        </p:nvSpPr>
        <p:spPr bwMode="auto">
          <a:xfrm>
            <a:off x="1905000" y="4191000"/>
            <a:ext cx="2133600" cy="1905000"/>
          </a:xfrm>
          <a:prstGeom prst="ellipse">
            <a:avLst/>
          </a:prstGeom>
          <a:noFill/>
          <a:ln w="9525">
            <a:round/>
            <a:headEnd/>
            <a:tailEnd/>
          </a:ln>
          <a:effectLst/>
          <a:scene3d>
            <a:camera prst="legacyPerspectiveFront">
              <a:rot lat="20099999" lon="20099999" rev="0"/>
            </a:camera>
            <a:lightRig rig="legacyFlat2" dir="t"/>
          </a:scene3d>
          <a:sp3d extrusionH="430200" prstMaterial="legacyMatte">
            <a:bevelT w="13500" h="13500" prst="angle"/>
            <a:bevelB w="13500" h="13500" prst="angle"/>
            <a:extrusionClr>
              <a:srgbClr val="FFFF00"/>
            </a:extrusionClr>
          </a:sp3d>
        </p:spPr>
        <p:txBody>
          <a:bodyPr wrap="none" anchor="ctr">
            <a:flatTx/>
          </a:bodyPr>
          <a:lstStyle/>
          <a:p>
            <a:pPr algn="ctr"/>
            <a:r>
              <a:rPr lang="en-AU" dirty="0" smtClean="0"/>
              <a:t>Ceremonies</a:t>
            </a:r>
            <a:endParaRPr lang="en-AU" dirty="0"/>
          </a:p>
        </p:txBody>
      </p:sp>
      <p:sp>
        <p:nvSpPr>
          <p:cNvPr id="516104" name="Line 8"/>
          <p:cNvSpPr>
            <a:spLocks noChangeShapeType="1"/>
          </p:cNvSpPr>
          <p:nvPr/>
        </p:nvSpPr>
        <p:spPr bwMode="auto">
          <a:xfrm>
            <a:off x="4419600" y="2819400"/>
            <a:ext cx="1066800" cy="685800"/>
          </a:xfrm>
          <a:prstGeom prst="line">
            <a:avLst/>
          </a:prstGeom>
          <a:noFill/>
          <a:ln w="25400">
            <a:solidFill>
              <a:schemeClr val="tx1"/>
            </a:solidFill>
            <a:round/>
            <a:headEnd/>
            <a:tailEnd/>
          </a:ln>
          <a:effectLst/>
        </p:spPr>
        <p:txBody>
          <a:bodyPr/>
          <a:lstStyle/>
          <a:p>
            <a:endParaRPr lang="en-AU"/>
          </a:p>
        </p:txBody>
      </p:sp>
      <p:sp>
        <p:nvSpPr>
          <p:cNvPr id="516106" name="Line 10"/>
          <p:cNvSpPr>
            <a:spLocks noChangeShapeType="1"/>
          </p:cNvSpPr>
          <p:nvPr/>
        </p:nvSpPr>
        <p:spPr bwMode="auto">
          <a:xfrm flipH="1">
            <a:off x="3048000" y="3352800"/>
            <a:ext cx="228600" cy="990600"/>
          </a:xfrm>
          <a:prstGeom prst="line">
            <a:avLst/>
          </a:prstGeom>
          <a:noFill/>
          <a:ln w="25400">
            <a:solidFill>
              <a:schemeClr val="tx1"/>
            </a:solidFill>
            <a:round/>
            <a:headEnd/>
            <a:tailEnd/>
          </a:ln>
          <a:effectLst/>
        </p:spPr>
        <p:txBody>
          <a:bodyPr/>
          <a:lstStyle/>
          <a:p>
            <a:endParaRPr lang="en-AU"/>
          </a:p>
        </p:txBody>
      </p:sp>
      <p:sp>
        <p:nvSpPr>
          <p:cNvPr id="516107" name="Line 11"/>
          <p:cNvSpPr>
            <a:spLocks noChangeShapeType="1"/>
          </p:cNvSpPr>
          <p:nvPr/>
        </p:nvSpPr>
        <p:spPr bwMode="auto">
          <a:xfrm flipH="1">
            <a:off x="3886200" y="4572000"/>
            <a:ext cx="1447800" cy="457200"/>
          </a:xfrm>
          <a:prstGeom prst="line">
            <a:avLst/>
          </a:prstGeom>
          <a:noFill/>
          <a:ln w="25400">
            <a:solidFill>
              <a:schemeClr val="tx1"/>
            </a:solidFill>
            <a:round/>
            <a:headEnd/>
            <a:tailEnd/>
          </a:ln>
          <a:effectLst/>
        </p:spPr>
        <p:txBody>
          <a:bodyPr/>
          <a:lstStyle/>
          <a:p>
            <a:endParaRPr lang="en-AU"/>
          </a:p>
        </p:txBody>
      </p:sp>
      <p:sp>
        <p:nvSpPr>
          <p:cNvPr id="10" name="TextBox 9"/>
          <p:cNvSpPr txBox="1"/>
          <p:nvPr/>
        </p:nvSpPr>
        <p:spPr>
          <a:xfrm>
            <a:off x="3298512" y="3497049"/>
            <a:ext cx="1844992" cy="646331"/>
          </a:xfrm>
          <a:prstGeom prst="rect">
            <a:avLst/>
          </a:prstGeom>
          <a:noFill/>
        </p:spPr>
        <p:txBody>
          <a:bodyPr wrap="none" rtlCol="0">
            <a:spAutoFit/>
          </a:bodyPr>
          <a:lstStyle/>
          <a:p>
            <a:r>
              <a:rPr lang="en-US" sz="1800" dirty="0" smtClean="0"/>
              <a:t>Agile in </a:t>
            </a:r>
          </a:p>
          <a:p>
            <a:r>
              <a:rPr lang="en-US" sz="1800" dirty="0" smtClean="0"/>
              <a:t>Development</a:t>
            </a:r>
            <a:endParaRPr lang="en-US" sz="1800" dirty="0"/>
          </a:p>
        </p:txBody>
      </p:sp>
      <p:sp>
        <p:nvSpPr>
          <p:cNvPr id="11" name="TextBox 10"/>
          <p:cNvSpPr txBox="1"/>
          <p:nvPr/>
        </p:nvSpPr>
        <p:spPr>
          <a:xfrm>
            <a:off x="7175646" y="2928934"/>
            <a:ext cx="1192954" cy="1938992"/>
          </a:xfrm>
          <a:prstGeom prst="rect">
            <a:avLst/>
          </a:prstGeom>
          <a:noFill/>
          <a:ln>
            <a:solidFill>
              <a:srgbClr val="C00000"/>
            </a:solidFill>
          </a:ln>
        </p:spPr>
        <p:txBody>
          <a:bodyPr wrap="none" rtlCol="0">
            <a:spAutoFit/>
          </a:bodyPr>
          <a:lstStyle/>
          <a:p>
            <a:r>
              <a:rPr lang="en-US" sz="2000" dirty="0" smtClean="0">
                <a:latin typeface="Calibri" pitchFamily="34" charset="0"/>
              </a:rPr>
              <a:t>Backlogs</a:t>
            </a:r>
          </a:p>
          <a:p>
            <a:r>
              <a:rPr lang="en-US" sz="2000" dirty="0" smtClean="0">
                <a:latin typeface="Calibri" pitchFamily="34" charset="0"/>
              </a:rPr>
              <a:t>Stories</a:t>
            </a:r>
          </a:p>
          <a:p>
            <a:r>
              <a:rPr lang="en-US" sz="2000" dirty="0" smtClean="0">
                <a:latin typeface="Calibri" pitchFamily="34" charset="0"/>
              </a:rPr>
              <a:t>Charts</a:t>
            </a:r>
          </a:p>
          <a:p>
            <a:r>
              <a:rPr lang="en-US" sz="2000" dirty="0" smtClean="0">
                <a:latin typeface="Calibri" pitchFamily="34" charset="0"/>
              </a:rPr>
              <a:t>Priorities</a:t>
            </a:r>
          </a:p>
          <a:p>
            <a:r>
              <a:rPr lang="en-US" sz="2000" dirty="0" smtClean="0">
                <a:latin typeface="Calibri" pitchFamily="34" charset="0"/>
              </a:rPr>
              <a:t>Estimates</a:t>
            </a:r>
          </a:p>
          <a:p>
            <a:r>
              <a:rPr lang="en-US" sz="2000" dirty="0" smtClean="0">
                <a:latin typeface="Calibri" pitchFamily="34" charset="0"/>
              </a:rPr>
              <a:t>…</a:t>
            </a:r>
            <a:endParaRPr lang="en-US" sz="2000" dirty="0">
              <a:latin typeface="Calibri" pitchFamily="34" charset="0"/>
            </a:endParaRPr>
          </a:p>
        </p:txBody>
      </p:sp>
      <p:sp>
        <p:nvSpPr>
          <p:cNvPr id="12" name="TextBox 11"/>
          <p:cNvSpPr txBox="1"/>
          <p:nvPr/>
        </p:nvSpPr>
        <p:spPr>
          <a:xfrm>
            <a:off x="4572000" y="1000108"/>
            <a:ext cx="1823640" cy="2246769"/>
          </a:xfrm>
          <a:prstGeom prst="rect">
            <a:avLst/>
          </a:prstGeom>
          <a:noFill/>
          <a:ln>
            <a:solidFill>
              <a:srgbClr val="C00000"/>
            </a:solidFill>
          </a:ln>
        </p:spPr>
        <p:txBody>
          <a:bodyPr wrap="none" rtlCol="0">
            <a:spAutoFit/>
          </a:bodyPr>
          <a:lstStyle/>
          <a:p>
            <a:r>
              <a:rPr lang="en-US" sz="2000" dirty="0" smtClean="0">
                <a:latin typeface="Calibri" pitchFamily="34" charset="0"/>
              </a:rPr>
              <a:t>Agile Coach</a:t>
            </a:r>
          </a:p>
          <a:p>
            <a:r>
              <a:rPr lang="en-US" sz="2000" dirty="0" smtClean="0">
                <a:latin typeface="Calibri" pitchFamily="34" charset="0"/>
              </a:rPr>
              <a:t>Product Owner </a:t>
            </a:r>
          </a:p>
          <a:p>
            <a:r>
              <a:rPr lang="en-US" sz="2000" dirty="0" smtClean="0">
                <a:latin typeface="Calibri" pitchFamily="34" charset="0"/>
              </a:rPr>
              <a:t>(SMEs)</a:t>
            </a:r>
          </a:p>
          <a:p>
            <a:r>
              <a:rPr lang="en-US" sz="2000" dirty="0" smtClean="0">
                <a:latin typeface="Calibri" pitchFamily="34" charset="0"/>
              </a:rPr>
              <a:t>Team Members</a:t>
            </a:r>
          </a:p>
          <a:p>
            <a:r>
              <a:rPr lang="en-US" sz="2000" dirty="0" smtClean="0">
                <a:latin typeface="Calibri" pitchFamily="34" charset="0"/>
              </a:rPr>
              <a:t>(Avatars)</a:t>
            </a:r>
          </a:p>
          <a:p>
            <a:r>
              <a:rPr lang="en-US" sz="2000" dirty="0" smtClean="0">
                <a:latin typeface="Calibri" pitchFamily="34" charset="0"/>
              </a:rPr>
              <a:t>Users </a:t>
            </a:r>
          </a:p>
          <a:p>
            <a:r>
              <a:rPr lang="en-US" sz="2000" dirty="0" smtClean="0">
                <a:latin typeface="Calibri" pitchFamily="34" charset="0"/>
              </a:rPr>
              <a:t>…</a:t>
            </a:r>
            <a:endParaRPr lang="en-US" sz="2000" dirty="0">
              <a:latin typeface="Calibri" pitchFamily="34" charset="0"/>
            </a:endParaRPr>
          </a:p>
        </p:txBody>
      </p:sp>
      <p:sp>
        <p:nvSpPr>
          <p:cNvPr id="13" name="TextBox 12"/>
          <p:cNvSpPr txBox="1"/>
          <p:nvPr/>
        </p:nvSpPr>
        <p:spPr>
          <a:xfrm>
            <a:off x="928662" y="3534321"/>
            <a:ext cx="1312347" cy="2246769"/>
          </a:xfrm>
          <a:prstGeom prst="rect">
            <a:avLst/>
          </a:prstGeom>
          <a:noFill/>
          <a:ln>
            <a:solidFill>
              <a:srgbClr val="C00000"/>
            </a:solidFill>
          </a:ln>
        </p:spPr>
        <p:txBody>
          <a:bodyPr wrap="none" rtlCol="0">
            <a:spAutoFit/>
          </a:bodyPr>
          <a:lstStyle/>
          <a:p>
            <a:r>
              <a:rPr lang="en-US" sz="2000" dirty="0" err="1" smtClean="0">
                <a:latin typeface="Calibri" pitchFamily="34" charset="0"/>
              </a:rPr>
              <a:t>Standups</a:t>
            </a:r>
            <a:endParaRPr lang="en-US" sz="2000" dirty="0" smtClean="0">
              <a:latin typeface="Calibri" pitchFamily="34" charset="0"/>
            </a:endParaRPr>
          </a:p>
          <a:p>
            <a:r>
              <a:rPr lang="en-US" sz="2000" dirty="0" smtClean="0">
                <a:latin typeface="Calibri" pitchFamily="34" charset="0"/>
              </a:rPr>
              <a:t>Reviews</a:t>
            </a:r>
          </a:p>
          <a:p>
            <a:r>
              <a:rPr lang="en-US" sz="2000" dirty="0" smtClean="0">
                <a:latin typeface="Calibri" pitchFamily="34" charset="0"/>
              </a:rPr>
              <a:t>Showcases</a:t>
            </a:r>
          </a:p>
          <a:p>
            <a:r>
              <a:rPr lang="en-US" sz="2000" dirty="0" smtClean="0">
                <a:latin typeface="Calibri" pitchFamily="34" charset="0"/>
              </a:rPr>
              <a:t>Iterations</a:t>
            </a:r>
          </a:p>
          <a:p>
            <a:r>
              <a:rPr lang="en-US" sz="2000" dirty="0" smtClean="0">
                <a:latin typeface="Calibri" pitchFamily="34" charset="0"/>
              </a:rPr>
              <a:t>Sprints</a:t>
            </a:r>
          </a:p>
          <a:p>
            <a:r>
              <a:rPr lang="en-US" sz="2000" dirty="0" smtClean="0">
                <a:latin typeface="Calibri" pitchFamily="34" charset="0"/>
              </a:rPr>
              <a:t>Prioritize</a:t>
            </a:r>
          </a:p>
          <a:p>
            <a:r>
              <a:rPr lang="en-US" sz="2000" dirty="0" smtClean="0">
                <a:latin typeface="Calibri" pitchFamily="34" charset="0"/>
              </a:rPr>
              <a:t>…</a:t>
            </a:r>
            <a:endParaRPr lang="en-US" sz="2000" dirty="0">
              <a:latin typeface="Calibri" pitchFamily="34" charset="0"/>
            </a:endParaRPr>
          </a:p>
        </p:txBody>
      </p:sp>
    </p:spTree>
    <p:extLst>
      <p:ext uri="{BB962C8B-B14F-4D97-AF65-F5344CB8AC3E}">
        <p14:creationId xmlns:p14="http://schemas.microsoft.com/office/powerpoint/2010/main" val="2478728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057400"/>
            <a:ext cx="7772400" cy="1143000"/>
          </a:xfrm>
        </p:spPr>
        <p:txBody>
          <a:bodyPr>
            <a:normAutofit fontScale="90000"/>
          </a:bodyPr>
          <a:lstStyle/>
          <a:p>
            <a:r>
              <a:rPr lang="en-US" b="1" dirty="0" smtClean="0">
                <a:solidFill>
                  <a:srgbClr val="0033CC"/>
                </a:solidFill>
              </a:rPr>
              <a:t>Sub-Module</a:t>
            </a:r>
            <a:br>
              <a:rPr lang="en-US" b="1" dirty="0" smtClean="0">
                <a:solidFill>
                  <a:srgbClr val="0033CC"/>
                </a:solidFill>
              </a:rPr>
            </a:br>
            <a:r>
              <a:rPr lang="en-US" b="1" dirty="0" smtClean="0">
                <a:solidFill>
                  <a:srgbClr val="0033CC"/>
                </a:solidFill>
                <a:latin typeface="Copperplate Gothic Bold" pitchFamily="34" charset="0"/>
              </a:rPr>
              <a:t/>
            </a:r>
            <a:br>
              <a:rPr lang="en-US" b="1" dirty="0" smtClean="0">
                <a:solidFill>
                  <a:srgbClr val="0033CC"/>
                </a:solidFill>
                <a:latin typeface="Copperplate Gothic Bold" pitchFamily="34" charset="0"/>
              </a:rPr>
            </a:br>
            <a:r>
              <a:rPr lang="en-US" b="1" dirty="0" smtClean="0">
                <a:solidFill>
                  <a:srgbClr val="990000"/>
                </a:solidFill>
                <a:latin typeface="Copperplate Gothic Bold" pitchFamily="34" charset="0"/>
              </a:rPr>
              <a:t>In the Context of Agile Process   </a:t>
            </a:r>
            <a:endParaRPr lang="en-US" dirty="0" smtClean="0">
              <a:solidFill>
                <a:srgbClr val="990000"/>
              </a:solidFill>
            </a:endParaRPr>
          </a:p>
        </p:txBody>
      </p:sp>
      <p:sp>
        <p:nvSpPr>
          <p:cNvPr id="23555" name="Rectangle 3"/>
          <p:cNvSpPr>
            <a:spLocks noGrp="1" noChangeArrowheads="1"/>
          </p:cNvSpPr>
          <p:nvPr>
            <p:ph type="subTitle" idx="1"/>
          </p:nvPr>
        </p:nvSpPr>
        <p:spPr>
          <a:noFill/>
          <a:ln w="1270" cap="rnd">
            <a:solidFill>
              <a:srgbClr val="993366"/>
            </a:solidFill>
            <a:prstDash val="sysDot"/>
          </a:ln>
        </p:spPr>
        <p:txBody>
          <a:bodyPr/>
          <a:lstStyle/>
          <a:p>
            <a:r>
              <a:rPr lang="en-US" sz="2800" dirty="0" smtClean="0">
                <a:solidFill>
                  <a:schemeClr val="tx1">
                    <a:lumMod val="50000"/>
                  </a:schemeClr>
                </a:solidFill>
              </a:rPr>
              <a:t>Positioning Roles, Ceremonies, Artifacts in an Agile Process </a:t>
            </a:r>
          </a:p>
        </p:txBody>
      </p:sp>
      <p:graphicFrame>
        <p:nvGraphicFramePr>
          <p:cNvPr id="5" name="Diagram 4"/>
          <p:cNvGraphicFramePr/>
          <p:nvPr>
            <p:extLst/>
          </p:nvPr>
        </p:nvGraphicFramePr>
        <p:xfrm>
          <a:off x="2362200" y="6581001"/>
          <a:ext cx="4640566" cy="2769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 name="Picture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81602" y="0"/>
            <a:ext cx="1246632" cy="197510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65645176"/>
      </p:ext>
    </p:extLst>
  </p:cSld>
  <p:clrMapOvr>
    <a:masterClrMapping/>
  </p:clrMapOvr>
  <p:transition spd="med">
    <p:random/>
    <p:sndAc>
      <p:stSnd>
        <p:snd r:embed="rId3" name="click.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https://eternalsunshineoftheismind.files.wordpress.com/2013/02/scrum_process_bi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27038"/>
            <a:ext cx="9144000" cy="6049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5739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typical Scrum Life Cycle </a:t>
            </a:r>
            <a:br>
              <a:rPr lang="en-US" dirty="0" smtClean="0"/>
            </a:br>
            <a:r>
              <a:rPr lang="en-US" sz="3100" dirty="0" smtClean="0"/>
              <a:t>(repeated from last week)</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600200"/>
            <a:ext cx="6218506" cy="4886776"/>
          </a:xfrm>
        </p:spPr>
      </p:pic>
    </p:spTree>
    <p:extLst>
      <p:ext uri="{BB962C8B-B14F-4D97-AF65-F5344CB8AC3E}">
        <p14:creationId xmlns:p14="http://schemas.microsoft.com/office/powerpoint/2010/main" val="1314604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Roles in Agile Scrum</a:t>
            </a:r>
            <a:br>
              <a:rPr lang="en-US" dirty="0" smtClean="0"/>
            </a:br>
            <a:r>
              <a:rPr lang="en-US" sz="2400" b="0" dirty="0" smtClean="0"/>
              <a:t>(We will use them for Agile Overall – </a:t>
            </a:r>
            <a:br>
              <a:rPr lang="en-US" sz="2400" b="0" dirty="0" smtClean="0"/>
            </a:br>
            <a:r>
              <a:rPr lang="en-US" sz="2400" b="0" dirty="0" smtClean="0"/>
              <a:t>“Pigs” Committed; “Chicken” Involved)</a:t>
            </a:r>
            <a:endParaRPr lang="en-US" b="0" dirty="0"/>
          </a:p>
        </p:txBody>
      </p:sp>
      <p:sp>
        <p:nvSpPr>
          <p:cNvPr id="3" name="Content Placeholder 2"/>
          <p:cNvSpPr>
            <a:spLocks noGrp="1"/>
          </p:cNvSpPr>
          <p:nvPr>
            <p:ph idx="1"/>
          </p:nvPr>
        </p:nvSpPr>
        <p:spPr>
          <a:xfrm>
            <a:off x="457200" y="1524000"/>
            <a:ext cx="7772400" cy="4572000"/>
          </a:xfrm>
        </p:spPr>
        <p:txBody>
          <a:bodyPr>
            <a:noAutofit/>
          </a:bodyPr>
          <a:lstStyle/>
          <a:p>
            <a:r>
              <a:rPr lang="en-US" sz="2000" dirty="0" smtClean="0"/>
              <a:t>Product Owner</a:t>
            </a:r>
          </a:p>
          <a:p>
            <a:pPr lvl="1"/>
            <a:r>
              <a:rPr lang="en-US" sz="1800" dirty="0" smtClean="0">
                <a:solidFill>
                  <a:srgbClr val="000000"/>
                </a:solidFill>
              </a:rPr>
              <a:t>Owns the Product as it gets developed; Hence is in charge of Product backlog</a:t>
            </a:r>
          </a:p>
          <a:p>
            <a:r>
              <a:rPr lang="en-US" sz="2000" dirty="0" smtClean="0"/>
              <a:t>Scrum Master (Agile Coach)</a:t>
            </a:r>
          </a:p>
          <a:p>
            <a:pPr lvl="1"/>
            <a:r>
              <a:rPr lang="en-US" sz="1800" dirty="0" smtClean="0"/>
              <a:t>(May be understood as a Team Lead; although not exactly)</a:t>
            </a:r>
          </a:p>
          <a:p>
            <a:pPr lvl="1"/>
            <a:r>
              <a:rPr lang="en-US" sz="1800" dirty="0" smtClean="0"/>
              <a:t>Defines sprints/releases (and Iterations – together with the Iteration Manager, in large Projects)</a:t>
            </a:r>
          </a:p>
          <a:p>
            <a:pPr lvl="1"/>
            <a:r>
              <a:rPr lang="en-US" sz="1800" dirty="0" smtClean="0">
                <a:solidFill>
                  <a:srgbClr val="000000"/>
                </a:solidFill>
              </a:rPr>
              <a:t>Facilitates, Leads, Fixes and is a Gatekeeper </a:t>
            </a:r>
          </a:p>
          <a:p>
            <a:pPr lvl="1"/>
            <a:r>
              <a:rPr lang="en-US" sz="1800" dirty="0" smtClean="0">
                <a:solidFill>
                  <a:srgbClr val="000000"/>
                </a:solidFill>
              </a:rPr>
              <a:t>Has two major Responsibilities </a:t>
            </a:r>
            <a:endParaRPr lang="en-US" sz="2000" dirty="0" smtClean="0">
              <a:solidFill>
                <a:srgbClr val="000000"/>
              </a:solidFill>
            </a:endParaRPr>
          </a:p>
          <a:p>
            <a:pPr lvl="2"/>
            <a:r>
              <a:rPr lang="en-US" sz="2000" dirty="0" smtClean="0">
                <a:solidFill>
                  <a:srgbClr val="000000"/>
                </a:solidFill>
              </a:rPr>
              <a:t>Protecting the team from outside disturbances</a:t>
            </a:r>
          </a:p>
          <a:p>
            <a:pPr lvl="2"/>
            <a:r>
              <a:rPr lang="en-US" sz="2000" dirty="0" smtClean="0">
                <a:solidFill>
                  <a:srgbClr val="000000"/>
                </a:solidFill>
              </a:rPr>
              <a:t>Clearing the way by solving problems</a:t>
            </a:r>
          </a:p>
          <a:p>
            <a:r>
              <a:rPr lang="en-US" sz="2000" dirty="0" smtClean="0"/>
              <a:t>Scrum Team</a:t>
            </a:r>
          </a:p>
          <a:p>
            <a:pPr lvl="1"/>
            <a:r>
              <a:rPr lang="en-US" sz="1800" dirty="0" smtClean="0">
                <a:solidFill>
                  <a:srgbClr val="000000"/>
                </a:solidFill>
              </a:rPr>
              <a:t>Team members made up of Developers/Testers in Software Projects </a:t>
            </a:r>
          </a:p>
          <a:p>
            <a:pPr lvl="1"/>
            <a:r>
              <a:rPr lang="en-US" sz="1800" dirty="0" smtClean="0">
                <a:solidFill>
                  <a:srgbClr val="000000"/>
                </a:solidFill>
              </a:rPr>
              <a:t>Together they Estimate Time and Effort for Backlog items</a:t>
            </a:r>
          </a:p>
          <a:p>
            <a:pPr lvl="1"/>
            <a:r>
              <a:rPr lang="en-US" sz="1800" dirty="0" smtClean="0">
                <a:solidFill>
                  <a:srgbClr val="000000"/>
                </a:solidFill>
              </a:rPr>
              <a:t>Recommended Size is = 7 ± 2</a:t>
            </a:r>
          </a:p>
        </p:txBody>
      </p:sp>
    </p:spTree>
    <p:extLst>
      <p:ext uri="{BB962C8B-B14F-4D97-AF65-F5344CB8AC3E}">
        <p14:creationId xmlns:p14="http://schemas.microsoft.com/office/powerpoint/2010/main" val="4005738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Additional Role - Stakeholders </a:t>
            </a:r>
            <a:br>
              <a:rPr lang="en-US" dirty="0" smtClean="0"/>
            </a:br>
            <a:r>
              <a:rPr lang="en-US" sz="2800" b="0" dirty="0" smtClean="0"/>
              <a:t>(that support the Agile project)</a:t>
            </a:r>
            <a:endParaRPr lang="en-US" b="0" dirty="0"/>
          </a:p>
        </p:txBody>
      </p:sp>
      <p:sp>
        <p:nvSpPr>
          <p:cNvPr id="3" name="Content Placeholder 2"/>
          <p:cNvSpPr>
            <a:spLocks noGrp="1"/>
          </p:cNvSpPr>
          <p:nvPr>
            <p:ph idx="1"/>
          </p:nvPr>
        </p:nvSpPr>
        <p:spPr/>
        <p:txBody>
          <a:bodyPr>
            <a:normAutofit lnSpcReduction="10000"/>
          </a:bodyPr>
          <a:lstStyle/>
          <a:p>
            <a:r>
              <a:rPr lang="en-US" dirty="0" smtClean="0"/>
              <a:t>Stakeholders</a:t>
            </a:r>
          </a:p>
          <a:p>
            <a:pPr lvl="1"/>
            <a:r>
              <a:rPr lang="en-US" dirty="0" smtClean="0"/>
              <a:t>Project Sponsor – who is paying for the Project</a:t>
            </a:r>
          </a:p>
          <a:p>
            <a:pPr lvl="1"/>
            <a:r>
              <a:rPr lang="en-US" dirty="0" smtClean="0"/>
              <a:t>Customer – if it is an External project</a:t>
            </a:r>
          </a:p>
          <a:p>
            <a:pPr lvl="1"/>
            <a:r>
              <a:rPr lang="en-US" dirty="0" smtClean="0"/>
              <a:t>Vendor – who is providing input in the project or has a stake in the project</a:t>
            </a:r>
          </a:p>
          <a:p>
            <a:pPr lvl="1"/>
            <a:r>
              <a:rPr lang="en-US" dirty="0" smtClean="0"/>
              <a:t>Senior Managers / Executive – who also have an interest in the project</a:t>
            </a:r>
          </a:p>
          <a:p>
            <a:pPr lvl="1"/>
            <a:r>
              <a:rPr lang="en-US" dirty="0" smtClean="0"/>
              <a:t>End User representative </a:t>
            </a:r>
          </a:p>
          <a:p>
            <a:r>
              <a:rPr lang="en-US" dirty="0" smtClean="0"/>
              <a:t>Stakeholders have a say in the Product Backlog</a:t>
            </a:r>
            <a:endParaRPr lang="en-US" dirty="0"/>
          </a:p>
        </p:txBody>
      </p:sp>
    </p:spTree>
    <p:extLst>
      <p:ext uri="{BB962C8B-B14F-4D97-AF65-F5344CB8AC3E}">
        <p14:creationId xmlns:p14="http://schemas.microsoft.com/office/powerpoint/2010/main" val="2945136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1694</TotalTime>
  <Words>761</Words>
  <Application>Microsoft Office PowerPoint</Application>
  <PresentationFormat>On-screen Show (4:3)</PresentationFormat>
  <Paragraphs>137</Paragraphs>
  <Slides>20</Slides>
  <Notes>12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30" baseType="lpstr">
      <vt:lpstr>MS PGothic</vt:lpstr>
      <vt:lpstr>Arial</vt:lpstr>
      <vt:lpstr>Book Antiqua</vt:lpstr>
      <vt:lpstr>Calibri</vt:lpstr>
      <vt:lpstr>Copperplate Gothic Bold</vt:lpstr>
      <vt:lpstr>新細明體</vt:lpstr>
      <vt:lpstr>Times New Roman</vt:lpstr>
      <vt:lpstr>Wingdings</vt:lpstr>
      <vt:lpstr>Office Theme</vt:lpstr>
      <vt:lpstr>Clip</vt:lpstr>
      <vt:lpstr>Week- 10 Agile Roles and Ceremonies    Dr. Bhuvan UNHELKAR IT Faculty, College Of Business; Office: C225; bunhelkar@sar.usf.edu; 941-359-4654  </vt:lpstr>
      <vt:lpstr>Agenda</vt:lpstr>
      <vt:lpstr>Sub-Module  Agile Project Elements  </vt:lpstr>
      <vt:lpstr>Figure 5.13: Three Categories of Agile Elements</vt:lpstr>
      <vt:lpstr>Sub-Module  In the Context of Agile Process   </vt:lpstr>
      <vt:lpstr>PowerPoint Presentation</vt:lpstr>
      <vt:lpstr>A typical Scrum Life Cycle  (repeated from last week)</vt:lpstr>
      <vt:lpstr>Key Roles in Agile Scrum (We will use them for Agile Overall –  “Pigs” Committed; “Chicken” Involved)</vt:lpstr>
      <vt:lpstr>Additional Role - Stakeholders  (that support the Agile project)</vt:lpstr>
      <vt:lpstr>Agile Artifacts</vt:lpstr>
      <vt:lpstr>Sub-Module  Roles – Separating the Two!! </vt:lpstr>
      <vt:lpstr>Project Roles versus User Roles</vt:lpstr>
      <vt:lpstr>Sub-Module  Ceremonies / Events</vt:lpstr>
      <vt:lpstr>Scrum Events </vt:lpstr>
      <vt:lpstr>Sub-Module  Challenges in Agile Projects  </vt:lpstr>
      <vt:lpstr>Chapter 3</vt:lpstr>
      <vt:lpstr>Leadership is a vital Key to handling these challenges</vt:lpstr>
      <vt:lpstr>Sub-Module  Agile Teams</vt:lpstr>
      <vt:lpstr>PowerPoint Presentation</vt:lpstr>
      <vt:lpstr>Conclusions &amp; Future Directions</vt:lpstr>
    </vt:vector>
  </TitlesOfParts>
  <Company>University of South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Schrock, Krista</dc:creator>
  <cp:lastModifiedBy>Unhelkar, Bhuvanesh</cp:lastModifiedBy>
  <cp:revision>77</cp:revision>
  <dcterms:created xsi:type="dcterms:W3CDTF">2016-11-03T19:14:05Z</dcterms:created>
  <dcterms:modified xsi:type="dcterms:W3CDTF">2018-09-20T01:46:29Z</dcterms:modified>
</cp:coreProperties>
</file>