
<file path=[Content_Types].xml><?xml version="1.0" encoding="utf-8"?>
<Types xmlns="http://schemas.openxmlformats.org/package/2006/content-types">
  <Default Extension="png" ContentType="image/png"/>
  <Default Extension="jfif" ContentType="image/jpe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05" r:id="rId2"/>
    <p:sldId id="272" r:id="rId3"/>
    <p:sldId id="386" r:id="rId4"/>
    <p:sldId id="299" r:id="rId5"/>
    <p:sldId id="397" r:id="rId6"/>
    <p:sldId id="398" r:id="rId7"/>
    <p:sldId id="389" r:id="rId8"/>
    <p:sldId id="396" r:id="rId9"/>
    <p:sldId id="400" r:id="rId10"/>
    <p:sldId id="390" r:id="rId11"/>
    <p:sldId id="399" r:id="rId12"/>
    <p:sldId id="391" r:id="rId13"/>
    <p:sldId id="402" r:id="rId14"/>
    <p:sldId id="392" r:id="rId15"/>
    <p:sldId id="401" r:id="rId16"/>
    <p:sldId id="393" r:id="rId17"/>
    <p:sldId id="403" r:id="rId18"/>
    <p:sldId id="404" r:id="rId19"/>
    <p:sldId id="353" r:id="rId20"/>
    <p:sldId id="394" r:id="rId21"/>
    <p:sldId id="395" r:id="rId22"/>
    <p:sldId id="352"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59" autoAdjust="0"/>
    <p:restoredTop sz="86371" autoAdjust="0"/>
  </p:normalViewPr>
  <p:slideViewPr>
    <p:cSldViewPr>
      <p:cViewPr varScale="1">
        <p:scale>
          <a:sx n="68" d="100"/>
          <a:sy n="68" d="100"/>
        </p:scale>
        <p:origin x="804" y="60"/>
      </p:cViewPr>
      <p:guideLst>
        <p:guide orient="horz" pos="2160"/>
        <p:guide pos="2880"/>
      </p:guideLst>
    </p:cSldViewPr>
  </p:slideViewPr>
  <p:outlineViewPr>
    <p:cViewPr>
      <p:scale>
        <a:sx n="33" d="100"/>
        <a:sy n="33" d="100"/>
      </p:scale>
      <p:origin x="0" y="-18576"/>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3"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smtClean="0">
              <a:solidFill>
                <a:srgbClr val="C00000"/>
              </a:solidFill>
            </a:rPr>
            <a:t>[1] </a:t>
          </a:r>
          <a:r>
            <a:rPr lang="en-US" dirty="0" smtClean="0"/>
            <a:t>User Story (Features)</a:t>
          </a:r>
          <a:endParaRPr lang="en-US"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2502">
        <dgm:presLayoutVars>
          <dgm:bulletEnabled val="1"/>
        </dgm:presLayoutVars>
      </dgm:prSet>
      <dgm:spPr/>
      <dgm:t>
        <a:bodyPr/>
        <a:lstStyle/>
        <a:p>
          <a:endParaRPr lang="en-US"/>
        </a:p>
      </dgm:t>
    </dgm:pt>
  </dgm:ptLst>
  <dgm:cxnLst>
    <dgm:cxn modelId="{56ACA39D-FBAA-4147-83DF-930D3515F5C4}" type="presOf" srcId="{13336B5E-CFA2-4823-A9FB-74AA3EB8A55D}" destId="{FB6DDB5C-1331-45B8-AF86-B67F7ED6FF33}" srcOrd="0" destOrd="0" presId="urn:microsoft.com/office/officeart/2005/8/layout/default#3"/>
    <dgm:cxn modelId="{93A853BD-84A2-4F3F-9957-0D528870DE7F}" srcId="{13336B5E-CFA2-4823-A9FB-74AA3EB8A55D}" destId="{BEFE5521-10BE-4732-B109-F65676666015}" srcOrd="0" destOrd="0" parTransId="{B18AB749-970B-488E-9507-25588B7BDC88}" sibTransId="{D21DC9EB-EBD0-4C1A-8FE5-AFA2AB7A8941}"/>
    <dgm:cxn modelId="{918C5351-93DA-4507-9E72-13EE64487B60}" type="presOf" srcId="{BEFE5521-10BE-4732-B109-F65676666015}" destId="{ECE48858-E729-49BE-A8C0-A88DE74BB8CF}" srcOrd="0" destOrd="0" presId="urn:microsoft.com/office/officeart/2005/8/layout/default#3"/>
    <dgm:cxn modelId="{BD69B7B4-C259-4CE2-AF7A-9D8DE0B441AA}" type="presParOf" srcId="{FB6DDB5C-1331-45B8-AF86-B67F7ED6FF33}" destId="{ECE48858-E729-49BE-A8C0-A88DE74BB8CF}" srcOrd="0"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4"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800" dirty="0" smtClean="0">
              <a:solidFill>
                <a:srgbClr val="C00000"/>
              </a:solidFill>
            </a:rPr>
            <a:t>[2] </a:t>
          </a:r>
          <a:r>
            <a:rPr lang="en-US" sz="1800" dirty="0" smtClean="0"/>
            <a:t>User Persona</a:t>
          </a:r>
          <a:endParaRPr lang="en-US" sz="1800"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6AE86BC2-DECB-4ABA-AA0C-D313918468D8}" type="presOf" srcId="{13336B5E-CFA2-4823-A9FB-74AA3EB8A55D}" destId="{FB6DDB5C-1331-45B8-AF86-B67F7ED6FF33}" srcOrd="0" destOrd="0" presId="urn:microsoft.com/office/officeart/2005/8/layout/default#4"/>
    <dgm:cxn modelId="{6C261387-1CF9-499E-8734-85A84834FB41}" type="presOf" srcId="{BEFE5521-10BE-4732-B109-F65676666015}" destId="{ECE48858-E729-49BE-A8C0-A88DE74BB8CF}" srcOrd="0" destOrd="0" presId="urn:microsoft.com/office/officeart/2005/8/layout/default#4"/>
    <dgm:cxn modelId="{93A853BD-84A2-4F3F-9957-0D528870DE7F}" srcId="{13336B5E-CFA2-4823-A9FB-74AA3EB8A55D}" destId="{BEFE5521-10BE-4732-B109-F65676666015}" srcOrd="0" destOrd="0" parTransId="{B18AB749-970B-488E-9507-25588B7BDC88}" sibTransId="{D21DC9EB-EBD0-4C1A-8FE5-AFA2AB7A8941}"/>
    <dgm:cxn modelId="{9A5FD2A1-8B6C-4697-A8FF-24F84928F08C}" type="presParOf" srcId="{FB6DDB5C-1331-45B8-AF86-B67F7ED6FF33}" destId="{ECE48858-E729-49BE-A8C0-A88DE74BB8CF}" srcOrd="0" destOrd="0" presId="urn:microsoft.com/office/officeart/2005/8/layout/defaul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5"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smtClean="0">
              <a:solidFill>
                <a:srgbClr val="C00000"/>
              </a:solidFill>
            </a:rPr>
            <a:t>[3] </a:t>
          </a:r>
          <a:r>
            <a:rPr lang="en-US" dirty="0" smtClean="0"/>
            <a:t>Prioritization (</a:t>
          </a:r>
          <a:r>
            <a:rPr lang="en-US" dirty="0" err="1" smtClean="0"/>
            <a:t>MoSCoW</a:t>
          </a:r>
          <a:r>
            <a:rPr lang="en-US" dirty="0" smtClean="0"/>
            <a:t>)</a:t>
          </a:r>
          <a:endParaRPr lang="en-US"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93A853BD-84A2-4F3F-9957-0D528870DE7F}" srcId="{13336B5E-CFA2-4823-A9FB-74AA3EB8A55D}" destId="{BEFE5521-10BE-4732-B109-F65676666015}" srcOrd="0" destOrd="0" parTransId="{B18AB749-970B-488E-9507-25588B7BDC88}" sibTransId="{D21DC9EB-EBD0-4C1A-8FE5-AFA2AB7A8941}"/>
    <dgm:cxn modelId="{CE7F8E2E-A8C4-4563-A81E-1FDEF3E66E55}" type="presOf" srcId="{13336B5E-CFA2-4823-A9FB-74AA3EB8A55D}" destId="{FB6DDB5C-1331-45B8-AF86-B67F7ED6FF33}" srcOrd="0" destOrd="0" presId="urn:microsoft.com/office/officeart/2005/8/layout/default#15"/>
    <dgm:cxn modelId="{7FAD5F0C-F6C2-4659-9B22-39F8E4F4D842}" type="presOf" srcId="{BEFE5521-10BE-4732-B109-F65676666015}" destId="{ECE48858-E729-49BE-A8C0-A88DE74BB8CF}" srcOrd="0" destOrd="0" presId="urn:microsoft.com/office/officeart/2005/8/layout/default#15"/>
    <dgm:cxn modelId="{701ADD13-B6B1-4171-8A5E-292CE7719C03}" type="presParOf" srcId="{FB6DDB5C-1331-45B8-AF86-B67F7ED6FF33}" destId="{ECE48858-E729-49BE-A8C0-A88DE74BB8CF}" srcOrd="0" destOrd="0" presId="urn:microsoft.com/office/officeart/2005/8/layout/default#1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6"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800" dirty="0" smtClean="0">
              <a:solidFill>
                <a:srgbClr val="C00000"/>
              </a:solidFill>
            </a:rPr>
            <a:t>[4] </a:t>
          </a:r>
          <a:r>
            <a:rPr lang="en-US" sz="1800" dirty="0" smtClean="0"/>
            <a:t>Estimation</a:t>
          </a:r>
          <a:endParaRPr lang="en-US" sz="1800" dirty="0"/>
        </a:p>
      </dgm:t>
    </dgm:pt>
    <dgm:pt modelId="{B18AB749-970B-488E-9507-25588B7BDC88}" type="parTrans" cxnId="{93A853BD-84A2-4F3F-9957-0D528870DE7F}">
      <dgm:prSet/>
      <dgm:spPr/>
      <dgm:t>
        <a:bodyPr/>
        <a:lstStyle/>
        <a:p>
          <a:endParaRPr lang="en-US" sz="1600"/>
        </a:p>
      </dgm:t>
    </dgm:pt>
    <dgm:pt modelId="{D21DC9EB-EBD0-4C1A-8FE5-AFA2AB7A8941}" type="sibTrans" cxnId="{93A853BD-84A2-4F3F-9957-0D528870DE7F}">
      <dgm:prSet/>
      <dgm:spPr/>
      <dgm:t>
        <a:bodyPr/>
        <a:lstStyle/>
        <a:p>
          <a:endParaRPr lang="en-US" sz="1600"/>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29CF4964-06B7-4DF6-BE19-044B9E5E0151}" type="presOf" srcId="{13336B5E-CFA2-4823-A9FB-74AA3EB8A55D}" destId="{FB6DDB5C-1331-45B8-AF86-B67F7ED6FF33}" srcOrd="0" destOrd="0" presId="urn:microsoft.com/office/officeart/2005/8/layout/default#16"/>
    <dgm:cxn modelId="{8E7CB9D0-47C2-46E0-B1E6-6D804E486F23}" type="presOf" srcId="{BEFE5521-10BE-4732-B109-F65676666015}" destId="{ECE48858-E729-49BE-A8C0-A88DE74BB8CF}" srcOrd="0" destOrd="0" presId="urn:microsoft.com/office/officeart/2005/8/layout/default#16"/>
    <dgm:cxn modelId="{93A853BD-84A2-4F3F-9957-0D528870DE7F}" srcId="{13336B5E-CFA2-4823-A9FB-74AA3EB8A55D}" destId="{BEFE5521-10BE-4732-B109-F65676666015}" srcOrd="0" destOrd="0" parTransId="{B18AB749-970B-488E-9507-25588B7BDC88}" sibTransId="{D21DC9EB-EBD0-4C1A-8FE5-AFA2AB7A8941}"/>
    <dgm:cxn modelId="{8EC5C7F7-C43B-48B9-AE8C-97A514F3297E}" type="presParOf" srcId="{FB6DDB5C-1331-45B8-AF86-B67F7ED6FF33}" destId="{ECE48858-E729-49BE-A8C0-A88DE74BB8CF}" srcOrd="0" destOrd="0" presId="urn:microsoft.com/office/officeart/2005/8/layout/default#16"/>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7"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800" smtClean="0">
              <a:solidFill>
                <a:srgbClr val="C00000"/>
              </a:solidFill>
            </a:rPr>
            <a:t>[8] </a:t>
          </a:r>
          <a:r>
            <a:rPr lang="en-US" sz="1800" dirty="0" smtClean="0"/>
            <a:t>Visible Charting</a:t>
          </a:r>
          <a:endParaRPr lang="en-US" sz="1800" dirty="0"/>
        </a:p>
      </dgm:t>
    </dgm:pt>
    <dgm:pt modelId="{B18AB749-970B-488E-9507-25588B7BDC88}" type="parTrans" cxnId="{93A853BD-84A2-4F3F-9957-0D528870DE7F}">
      <dgm:prSet/>
      <dgm:spPr/>
      <dgm:t>
        <a:bodyPr/>
        <a:lstStyle/>
        <a:p>
          <a:endParaRPr lang="en-US" sz="1600"/>
        </a:p>
      </dgm:t>
    </dgm:pt>
    <dgm:pt modelId="{D21DC9EB-EBD0-4C1A-8FE5-AFA2AB7A8941}" type="sibTrans" cxnId="{93A853BD-84A2-4F3F-9957-0D528870DE7F}">
      <dgm:prSet/>
      <dgm:spPr/>
      <dgm:t>
        <a:bodyPr/>
        <a:lstStyle/>
        <a:p>
          <a:endParaRPr lang="en-US" sz="1600"/>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B97460C2-A39F-4AFE-9490-E30F95C9C808}" type="presOf" srcId="{BEFE5521-10BE-4732-B109-F65676666015}" destId="{ECE48858-E729-49BE-A8C0-A88DE74BB8CF}" srcOrd="0" destOrd="0" presId="urn:microsoft.com/office/officeart/2005/8/layout/default#17"/>
    <dgm:cxn modelId="{93A853BD-84A2-4F3F-9957-0D528870DE7F}" srcId="{13336B5E-CFA2-4823-A9FB-74AA3EB8A55D}" destId="{BEFE5521-10BE-4732-B109-F65676666015}" srcOrd="0" destOrd="0" parTransId="{B18AB749-970B-488E-9507-25588B7BDC88}" sibTransId="{D21DC9EB-EBD0-4C1A-8FE5-AFA2AB7A8941}"/>
    <dgm:cxn modelId="{140E3D94-AAA9-4546-918C-C8B982F0CFD3}" type="presOf" srcId="{13336B5E-CFA2-4823-A9FB-74AA3EB8A55D}" destId="{FB6DDB5C-1331-45B8-AF86-B67F7ED6FF33}" srcOrd="0" destOrd="0" presId="urn:microsoft.com/office/officeart/2005/8/layout/default#17"/>
    <dgm:cxn modelId="{6F91C41B-0DC6-425B-B0FD-A6C078F8C655}" type="presParOf" srcId="{FB6DDB5C-1331-45B8-AF86-B67F7ED6FF33}" destId="{ECE48858-E729-49BE-A8C0-A88DE74BB8CF}" srcOrd="0" destOrd="0" presId="urn:microsoft.com/office/officeart/2005/8/layout/default#17"/>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8"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smtClean="0">
              <a:solidFill>
                <a:srgbClr val="C00000"/>
              </a:solidFill>
            </a:rPr>
            <a:t>[9] </a:t>
          </a:r>
          <a:r>
            <a:rPr lang="en-US" dirty="0" smtClean="0"/>
            <a:t>Backlog Management</a:t>
          </a:r>
          <a:endParaRPr lang="en-US"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93A853BD-84A2-4F3F-9957-0D528870DE7F}" srcId="{13336B5E-CFA2-4823-A9FB-74AA3EB8A55D}" destId="{BEFE5521-10BE-4732-B109-F65676666015}" srcOrd="0" destOrd="0" parTransId="{B18AB749-970B-488E-9507-25588B7BDC88}" sibTransId="{D21DC9EB-EBD0-4C1A-8FE5-AFA2AB7A8941}"/>
    <dgm:cxn modelId="{C4151BBD-FD88-4B57-9529-863F533C61E7}" type="presOf" srcId="{BEFE5521-10BE-4732-B109-F65676666015}" destId="{ECE48858-E729-49BE-A8C0-A88DE74BB8CF}" srcOrd="0" destOrd="0" presId="urn:microsoft.com/office/officeart/2005/8/layout/default#18"/>
    <dgm:cxn modelId="{BFC8A11E-5BD4-448B-A30B-B47B2D93BCEC}" type="presOf" srcId="{13336B5E-CFA2-4823-A9FB-74AA3EB8A55D}" destId="{FB6DDB5C-1331-45B8-AF86-B67F7ED6FF33}" srcOrd="0" destOrd="0" presId="urn:microsoft.com/office/officeart/2005/8/layout/default#18"/>
    <dgm:cxn modelId="{207FED18-9C0A-4461-88D6-2605E89EE2D4}" type="presParOf" srcId="{FB6DDB5C-1331-45B8-AF86-B67F7ED6FF33}" destId="{ECE48858-E729-49BE-A8C0-A88DE74BB8CF}" srcOrd="0" destOrd="0" presId="urn:microsoft.com/office/officeart/2005/8/layout/default#18"/>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9"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smtClean="0">
              <a:solidFill>
                <a:srgbClr val="C00000"/>
              </a:solidFill>
            </a:rPr>
            <a:t>[12] </a:t>
          </a:r>
          <a:r>
            <a:rPr lang="en-US" dirty="0" smtClean="0"/>
            <a:t>Continuous Testing</a:t>
          </a:r>
          <a:endParaRPr lang="en-US"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93A853BD-84A2-4F3F-9957-0D528870DE7F}" srcId="{13336B5E-CFA2-4823-A9FB-74AA3EB8A55D}" destId="{BEFE5521-10BE-4732-B109-F65676666015}" srcOrd="0" destOrd="0" parTransId="{B18AB749-970B-488E-9507-25588B7BDC88}" sibTransId="{D21DC9EB-EBD0-4C1A-8FE5-AFA2AB7A8941}"/>
    <dgm:cxn modelId="{29AE4653-EC45-4348-A174-75B6F87D76AE}" type="presOf" srcId="{BEFE5521-10BE-4732-B109-F65676666015}" destId="{ECE48858-E729-49BE-A8C0-A88DE74BB8CF}" srcOrd="0" destOrd="0" presId="urn:microsoft.com/office/officeart/2005/8/layout/default#19"/>
    <dgm:cxn modelId="{19AB7FC9-A144-467B-B073-6DC19C36B9BE}" type="presOf" srcId="{13336B5E-CFA2-4823-A9FB-74AA3EB8A55D}" destId="{FB6DDB5C-1331-45B8-AF86-B67F7ED6FF33}" srcOrd="0" destOrd="0" presId="urn:microsoft.com/office/officeart/2005/8/layout/default#19"/>
    <dgm:cxn modelId="{D0FBB250-C0D3-46CD-8F67-EF3A6E15F294}" type="presParOf" srcId="{FB6DDB5C-1331-45B8-AF86-B67F7ED6FF33}" destId="{ECE48858-E729-49BE-A8C0-A88DE74BB8CF}" srcOrd="0" destOrd="0" presId="urn:microsoft.com/office/officeart/2005/8/layout/default#19"/>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20"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800" dirty="0" smtClean="0">
              <a:solidFill>
                <a:srgbClr val="C00000"/>
              </a:solidFill>
            </a:rPr>
            <a:t>[13] </a:t>
          </a:r>
          <a:r>
            <a:rPr lang="en-US" sz="1800" dirty="0" smtClean="0"/>
            <a:t>Daily Stand-up Meeting</a:t>
          </a:r>
          <a:endParaRPr lang="en-US" sz="1800" dirty="0"/>
        </a:p>
      </dgm:t>
    </dgm:pt>
    <dgm:pt modelId="{B18AB749-970B-488E-9507-25588B7BDC88}" type="parTrans" cxnId="{93A853BD-84A2-4F3F-9957-0D528870DE7F}">
      <dgm:prSet/>
      <dgm:spPr/>
      <dgm:t>
        <a:bodyPr/>
        <a:lstStyle/>
        <a:p>
          <a:endParaRPr lang="en-US" sz="1600"/>
        </a:p>
      </dgm:t>
    </dgm:pt>
    <dgm:pt modelId="{D21DC9EB-EBD0-4C1A-8FE5-AFA2AB7A8941}" type="sibTrans" cxnId="{93A853BD-84A2-4F3F-9957-0D528870DE7F}">
      <dgm:prSet/>
      <dgm:spPr/>
      <dgm:t>
        <a:bodyPr/>
        <a:lstStyle/>
        <a:p>
          <a:endParaRPr lang="en-US" sz="1600"/>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C9FEE9D0-53B2-4E8B-82D1-EFC1D9DB629A}" type="presOf" srcId="{13336B5E-CFA2-4823-A9FB-74AA3EB8A55D}" destId="{FB6DDB5C-1331-45B8-AF86-B67F7ED6FF33}" srcOrd="0" destOrd="0" presId="urn:microsoft.com/office/officeart/2005/8/layout/default#20"/>
    <dgm:cxn modelId="{93A853BD-84A2-4F3F-9957-0D528870DE7F}" srcId="{13336B5E-CFA2-4823-A9FB-74AA3EB8A55D}" destId="{BEFE5521-10BE-4732-B109-F65676666015}" srcOrd="0" destOrd="0" parTransId="{B18AB749-970B-488E-9507-25588B7BDC88}" sibTransId="{D21DC9EB-EBD0-4C1A-8FE5-AFA2AB7A8941}"/>
    <dgm:cxn modelId="{BB5DF43D-1012-41B0-804D-A261C6E2F650}" type="presOf" srcId="{BEFE5521-10BE-4732-B109-F65676666015}" destId="{ECE48858-E729-49BE-A8C0-A88DE74BB8CF}" srcOrd="0" destOrd="0" presId="urn:microsoft.com/office/officeart/2005/8/layout/default#20"/>
    <dgm:cxn modelId="{B36710F7-ADA1-4D8D-BA30-5A8BADC9FC31}" type="presParOf" srcId="{FB6DDB5C-1331-45B8-AF86-B67F7ED6FF33}" destId="{ECE48858-E729-49BE-A8C0-A88DE74BB8CF}" srcOrd="0" destOrd="0" presId="urn:microsoft.com/office/officeart/2005/8/layout/default#20"/>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E882EE8-8B4A-4673-94CB-456580E0365E}"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AU"/>
        </a:p>
      </dgm:t>
    </dgm:pt>
    <dgm:pt modelId="{AB9AC5BD-25E9-442D-948C-B78B4287CEB0}">
      <dgm:prSet phldrT="[Text]"/>
      <dgm:spPr/>
      <dgm:t>
        <a:bodyPr/>
        <a:lstStyle/>
        <a:p>
          <a:r>
            <a:rPr lang="en-AU" dirty="0" smtClean="0"/>
            <a:t> </a:t>
          </a:r>
          <a:endParaRPr lang="en-AU" dirty="0"/>
        </a:p>
      </dgm:t>
    </dgm:pt>
    <dgm:pt modelId="{098F3ECB-9B0E-4E90-B247-AA8ED1F68C6B}" type="parTrans" cxnId="{8E3E74C1-5690-41A0-BD02-BE259EC1F6FE}">
      <dgm:prSet/>
      <dgm:spPr/>
      <dgm:t>
        <a:bodyPr/>
        <a:lstStyle/>
        <a:p>
          <a:endParaRPr lang="en-AU"/>
        </a:p>
      </dgm:t>
    </dgm:pt>
    <dgm:pt modelId="{97BBA704-3359-443A-B5A5-70920C30B68E}" type="sibTrans" cxnId="{8E3E74C1-5690-41A0-BD02-BE259EC1F6FE}">
      <dgm:prSet/>
      <dgm:spPr/>
      <dgm:t>
        <a:bodyPr/>
        <a:lstStyle/>
        <a:p>
          <a:endParaRPr lang="en-AU"/>
        </a:p>
      </dgm:t>
    </dgm:pt>
    <dgm:pt modelId="{0199DC8D-03CB-467F-92DA-F637B3E934C8}">
      <dgm:prSet phldrT="[Text]"/>
      <dgm:spPr/>
      <dgm:t>
        <a:bodyPr/>
        <a:lstStyle/>
        <a:p>
          <a:r>
            <a:rPr lang="en-AU" dirty="0" smtClean="0"/>
            <a:t> </a:t>
          </a:r>
          <a:endParaRPr lang="en-AU" dirty="0"/>
        </a:p>
      </dgm:t>
    </dgm:pt>
    <dgm:pt modelId="{ACB3D0D4-713A-466B-9916-83CB95A8CF6B}" type="parTrans" cxnId="{EC64EA6B-ED67-4E60-889C-AE4AAF5494B8}">
      <dgm:prSet/>
      <dgm:spPr/>
      <dgm:t>
        <a:bodyPr/>
        <a:lstStyle/>
        <a:p>
          <a:endParaRPr lang="en-AU"/>
        </a:p>
      </dgm:t>
    </dgm:pt>
    <dgm:pt modelId="{01CE5EB3-FD53-4833-AC26-D40CA159EC30}" type="sibTrans" cxnId="{EC64EA6B-ED67-4E60-889C-AE4AAF5494B8}">
      <dgm:prSet/>
      <dgm:spPr/>
      <dgm:t>
        <a:bodyPr/>
        <a:lstStyle/>
        <a:p>
          <a:endParaRPr lang="en-AU"/>
        </a:p>
      </dgm:t>
    </dgm:pt>
    <dgm:pt modelId="{D3DD8A08-AA52-44C0-9DC2-1A65F1FCBB74}">
      <dgm:prSet phldrT="[Text]"/>
      <dgm:spPr/>
      <dgm:t>
        <a:bodyPr/>
        <a:lstStyle/>
        <a:p>
          <a:endParaRPr lang="en-AU" dirty="0"/>
        </a:p>
      </dgm:t>
    </dgm:pt>
    <dgm:pt modelId="{B7333A97-F7AE-46C4-9383-E557425EE15C}" type="parTrans" cxnId="{CD69ED0E-3753-4CEC-BA1D-850F7D309752}">
      <dgm:prSet/>
      <dgm:spPr/>
      <dgm:t>
        <a:bodyPr/>
        <a:lstStyle/>
        <a:p>
          <a:endParaRPr lang="en-AU"/>
        </a:p>
      </dgm:t>
    </dgm:pt>
    <dgm:pt modelId="{FF24A623-3D71-48A3-89C2-3E93D91D9CA7}" type="sibTrans" cxnId="{CD69ED0E-3753-4CEC-BA1D-850F7D309752}">
      <dgm:prSet/>
      <dgm:spPr/>
      <dgm:t>
        <a:bodyPr/>
        <a:lstStyle/>
        <a:p>
          <a:endParaRPr lang="en-AU"/>
        </a:p>
      </dgm:t>
    </dgm:pt>
    <dgm:pt modelId="{20DA0BA5-2087-4178-9206-A8FA060B62CD}">
      <dgm:prSet phldrT="[Text]"/>
      <dgm:spPr/>
      <dgm:t>
        <a:bodyPr/>
        <a:lstStyle/>
        <a:p>
          <a:endParaRPr lang="en-AU" dirty="0"/>
        </a:p>
      </dgm:t>
    </dgm:pt>
    <dgm:pt modelId="{AE1D70AB-8905-4924-9AE8-71E12C16B8AD}" type="parTrans" cxnId="{C259CA96-67B1-42D5-8D5D-8D2303E23D2C}">
      <dgm:prSet/>
      <dgm:spPr/>
      <dgm:t>
        <a:bodyPr/>
        <a:lstStyle/>
        <a:p>
          <a:endParaRPr lang="en-AU"/>
        </a:p>
      </dgm:t>
    </dgm:pt>
    <dgm:pt modelId="{6D6007B1-C488-4DA8-8F2F-9F8B05FA4CD1}" type="sibTrans" cxnId="{C259CA96-67B1-42D5-8D5D-8D2303E23D2C}">
      <dgm:prSet/>
      <dgm:spPr/>
      <dgm:t>
        <a:bodyPr/>
        <a:lstStyle/>
        <a:p>
          <a:endParaRPr lang="en-AU"/>
        </a:p>
      </dgm:t>
    </dgm:pt>
    <dgm:pt modelId="{00BCE794-E606-497A-AEE5-3D63A7239589}">
      <dgm:prSet phldrT="[Text]"/>
      <dgm:spPr/>
      <dgm:t>
        <a:bodyPr/>
        <a:lstStyle/>
        <a:p>
          <a:endParaRPr lang="en-AU" dirty="0"/>
        </a:p>
      </dgm:t>
    </dgm:pt>
    <dgm:pt modelId="{FDDC39D7-A3DD-4551-B515-DFA4E44210FD}" type="parTrans" cxnId="{53FED1FF-D371-44AC-9D0D-4D2D949BF117}">
      <dgm:prSet/>
      <dgm:spPr/>
      <dgm:t>
        <a:bodyPr/>
        <a:lstStyle/>
        <a:p>
          <a:endParaRPr lang="en-AU"/>
        </a:p>
      </dgm:t>
    </dgm:pt>
    <dgm:pt modelId="{6A61921B-5126-459B-9E9F-62A0BBCE8396}" type="sibTrans" cxnId="{53FED1FF-D371-44AC-9D0D-4D2D949BF117}">
      <dgm:prSet/>
      <dgm:spPr/>
      <dgm:t>
        <a:bodyPr/>
        <a:lstStyle/>
        <a:p>
          <a:endParaRPr lang="en-AU"/>
        </a:p>
      </dgm:t>
    </dgm:pt>
    <dgm:pt modelId="{712EE84D-5292-4558-8920-E1D416DCEB95}">
      <dgm:prSet phldrT="[Text]"/>
      <dgm:spPr/>
      <dgm:t>
        <a:bodyPr/>
        <a:lstStyle/>
        <a:p>
          <a:endParaRPr lang="en-AU" dirty="0"/>
        </a:p>
      </dgm:t>
    </dgm:pt>
    <dgm:pt modelId="{4887C9E8-D71B-42DF-A4B0-963D11D1AB37}" type="parTrans" cxnId="{A815E29E-D49A-4C3D-986F-C29026831814}">
      <dgm:prSet/>
      <dgm:spPr/>
      <dgm:t>
        <a:bodyPr/>
        <a:lstStyle/>
        <a:p>
          <a:endParaRPr lang="en-AU"/>
        </a:p>
      </dgm:t>
    </dgm:pt>
    <dgm:pt modelId="{84C00A8F-DA47-4A78-86BF-33F4B4B862C0}" type="sibTrans" cxnId="{A815E29E-D49A-4C3D-986F-C29026831814}">
      <dgm:prSet/>
      <dgm:spPr/>
      <dgm:t>
        <a:bodyPr/>
        <a:lstStyle/>
        <a:p>
          <a:endParaRPr lang="en-AU"/>
        </a:p>
      </dgm:t>
    </dgm:pt>
    <dgm:pt modelId="{E4BBB527-737D-4A4A-A77E-58D7A4F7CFC5}" type="pres">
      <dgm:prSet presAssocID="{EE882EE8-8B4A-4673-94CB-456580E0365E}" presName="cycle" presStyleCnt="0">
        <dgm:presLayoutVars>
          <dgm:dir/>
          <dgm:resizeHandles val="exact"/>
        </dgm:presLayoutVars>
      </dgm:prSet>
      <dgm:spPr/>
      <dgm:t>
        <a:bodyPr/>
        <a:lstStyle/>
        <a:p>
          <a:endParaRPr lang="en-AU"/>
        </a:p>
      </dgm:t>
    </dgm:pt>
    <dgm:pt modelId="{34C6C1EF-9486-423C-942B-0574BBCF318D}" type="pres">
      <dgm:prSet presAssocID="{AB9AC5BD-25E9-442D-948C-B78B4287CEB0}" presName="dummy" presStyleCnt="0"/>
      <dgm:spPr/>
    </dgm:pt>
    <dgm:pt modelId="{08896EA6-BE4B-4674-8542-130DEB80729D}" type="pres">
      <dgm:prSet presAssocID="{AB9AC5BD-25E9-442D-948C-B78B4287CEB0}" presName="node" presStyleLbl="revTx" presStyleIdx="0" presStyleCnt="6">
        <dgm:presLayoutVars>
          <dgm:bulletEnabled val="1"/>
        </dgm:presLayoutVars>
      </dgm:prSet>
      <dgm:spPr/>
      <dgm:t>
        <a:bodyPr/>
        <a:lstStyle/>
        <a:p>
          <a:endParaRPr lang="en-AU"/>
        </a:p>
      </dgm:t>
    </dgm:pt>
    <dgm:pt modelId="{4C8600D7-8758-4D9F-9659-6238CB88914A}" type="pres">
      <dgm:prSet presAssocID="{97BBA704-3359-443A-B5A5-70920C30B68E}" presName="sibTrans" presStyleLbl="node1" presStyleIdx="0" presStyleCnt="6"/>
      <dgm:spPr/>
      <dgm:t>
        <a:bodyPr/>
        <a:lstStyle/>
        <a:p>
          <a:endParaRPr lang="en-AU"/>
        </a:p>
      </dgm:t>
    </dgm:pt>
    <dgm:pt modelId="{84714F83-EBD9-4146-A78B-B24CA7FBA676}" type="pres">
      <dgm:prSet presAssocID="{0199DC8D-03CB-467F-92DA-F637B3E934C8}" presName="dummy" presStyleCnt="0"/>
      <dgm:spPr/>
    </dgm:pt>
    <dgm:pt modelId="{A7ED7414-875A-45C7-A953-B8EF0CE3F246}" type="pres">
      <dgm:prSet presAssocID="{0199DC8D-03CB-467F-92DA-F637B3E934C8}" presName="node" presStyleLbl="revTx" presStyleIdx="1" presStyleCnt="6">
        <dgm:presLayoutVars>
          <dgm:bulletEnabled val="1"/>
        </dgm:presLayoutVars>
      </dgm:prSet>
      <dgm:spPr/>
      <dgm:t>
        <a:bodyPr/>
        <a:lstStyle/>
        <a:p>
          <a:endParaRPr lang="en-AU"/>
        </a:p>
      </dgm:t>
    </dgm:pt>
    <dgm:pt modelId="{A8BF414A-4F50-4749-A8F2-B83120E073E9}" type="pres">
      <dgm:prSet presAssocID="{01CE5EB3-FD53-4833-AC26-D40CA159EC30}" presName="sibTrans" presStyleLbl="node1" presStyleIdx="1" presStyleCnt="6"/>
      <dgm:spPr/>
      <dgm:t>
        <a:bodyPr/>
        <a:lstStyle/>
        <a:p>
          <a:endParaRPr lang="en-AU"/>
        </a:p>
      </dgm:t>
    </dgm:pt>
    <dgm:pt modelId="{3D45CFBE-83F9-4FFF-AE0D-FBDE4269697A}" type="pres">
      <dgm:prSet presAssocID="{20DA0BA5-2087-4178-9206-A8FA060B62CD}" presName="dummy" presStyleCnt="0"/>
      <dgm:spPr/>
    </dgm:pt>
    <dgm:pt modelId="{7158A690-E418-4A77-8ACA-CAD5766DB61C}" type="pres">
      <dgm:prSet presAssocID="{20DA0BA5-2087-4178-9206-A8FA060B62CD}" presName="node" presStyleLbl="revTx" presStyleIdx="2" presStyleCnt="6">
        <dgm:presLayoutVars>
          <dgm:bulletEnabled val="1"/>
        </dgm:presLayoutVars>
      </dgm:prSet>
      <dgm:spPr/>
      <dgm:t>
        <a:bodyPr/>
        <a:lstStyle/>
        <a:p>
          <a:endParaRPr lang="en-AU"/>
        </a:p>
      </dgm:t>
    </dgm:pt>
    <dgm:pt modelId="{1641A46F-787C-428C-B856-A1269054E7CA}" type="pres">
      <dgm:prSet presAssocID="{6D6007B1-C488-4DA8-8F2F-9F8B05FA4CD1}" presName="sibTrans" presStyleLbl="node1" presStyleIdx="2" presStyleCnt="6"/>
      <dgm:spPr/>
      <dgm:t>
        <a:bodyPr/>
        <a:lstStyle/>
        <a:p>
          <a:endParaRPr lang="en-AU"/>
        </a:p>
      </dgm:t>
    </dgm:pt>
    <dgm:pt modelId="{8F7E66D4-B2E1-4848-B938-26CD2E1CB29D}" type="pres">
      <dgm:prSet presAssocID="{00BCE794-E606-497A-AEE5-3D63A7239589}" presName="dummy" presStyleCnt="0"/>
      <dgm:spPr/>
    </dgm:pt>
    <dgm:pt modelId="{83A6A411-37C9-46E5-97AD-B420E7970049}" type="pres">
      <dgm:prSet presAssocID="{00BCE794-E606-497A-AEE5-3D63A7239589}" presName="node" presStyleLbl="revTx" presStyleIdx="3" presStyleCnt="6">
        <dgm:presLayoutVars>
          <dgm:bulletEnabled val="1"/>
        </dgm:presLayoutVars>
      </dgm:prSet>
      <dgm:spPr/>
      <dgm:t>
        <a:bodyPr/>
        <a:lstStyle/>
        <a:p>
          <a:endParaRPr lang="en-AU"/>
        </a:p>
      </dgm:t>
    </dgm:pt>
    <dgm:pt modelId="{42BB7BFF-2D9B-4FF0-A161-6D9A8E8B7186}" type="pres">
      <dgm:prSet presAssocID="{6A61921B-5126-459B-9E9F-62A0BBCE8396}" presName="sibTrans" presStyleLbl="node1" presStyleIdx="3" presStyleCnt="6"/>
      <dgm:spPr/>
      <dgm:t>
        <a:bodyPr/>
        <a:lstStyle/>
        <a:p>
          <a:endParaRPr lang="en-AU"/>
        </a:p>
      </dgm:t>
    </dgm:pt>
    <dgm:pt modelId="{153D3C36-6DD1-496F-B32B-4C1AA4A18E90}" type="pres">
      <dgm:prSet presAssocID="{712EE84D-5292-4558-8920-E1D416DCEB95}" presName="dummy" presStyleCnt="0"/>
      <dgm:spPr/>
    </dgm:pt>
    <dgm:pt modelId="{B7ECB2FD-6D18-49F8-ACCF-735090655549}" type="pres">
      <dgm:prSet presAssocID="{712EE84D-5292-4558-8920-E1D416DCEB95}" presName="node" presStyleLbl="revTx" presStyleIdx="4" presStyleCnt="6">
        <dgm:presLayoutVars>
          <dgm:bulletEnabled val="1"/>
        </dgm:presLayoutVars>
      </dgm:prSet>
      <dgm:spPr/>
      <dgm:t>
        <a:bodyPr/>
        <a:lstStyle/>
        <a:p>
          <a:endParaRPr lang="en-AU"/>
        </a:p>
      </dgm:t>
    </dgm:pt>
    <dgm:pt modelId="{E318C574-7B3F-4949-9896-43302C7D2BC9}" type="pres">
      <dgm:prSet presAssocID="{84C00A8F-DA47-4A78-86BF-33F4B4B862C0}" presName="sibTrans" presStyleLbl="node1" presStyleIdx="4" presStyleCnt="6"/>
      <dgm:spPr/>
      <dgm:t>
        <a:bodyPr/>
        <a:lstStyle/>
        <a:p>
          <a:endParaRPr lang="en-AU"/>
        </a:p>
      </dgm:t>
    </dgm:pt>
    <dgm:pt modelId="{1190DFCF-E043-47EF-AD9C-087F5DC3FDBC}" type="pres">
      <dgm:prSet presAssocID="{D3DD8A08-AA52-44C0-9DC2-1A65F1FCBB74}" presName="dummy" presStyleCnt="0"/>
      <dgm:spPr/>
    </dgm:pt>
    <dgm:pt modelId="{C5FE834B-9427-45FB-B87B-72AE68C29122}" type="pres">
      <dgm:prSet presAssocID="{D3DD8A08-AA52-44C0-9DC2-1A65F1FCBB74}" presName="node" presStyleLbl="revTx" presStyleIdx="5" presStyleCnt="6">
        <dgm:presLayoutVars>
          <dgm:bulletEnabled val="1"/>
        </dgm:presLayoutVars>
      </dgm:prSet>
      <dgm:spPr/>
      <dgm:t>
        <a:bodyPr/>
        <a:lstStyle/>
        <a:p>
          <a:endParaRPr lang="en-AU"/>
        </a:p>
      </dgm:t>
    </dgm:pt>
    <dgm:pt modelId="{18537D4F-5D9F-4437-A362-F599F2B1A067}" type="pres">
      <dgm:prSet presAssocID="{FF24A623-3D71-48A3-89C2-3E93D91D9CA7}" presName="sibTrans" presStyleLbl="node1" presStyleIdx="5" presStyleCnt="6"/>
      <dgm:spPr/>
      <dgm:t>
        <a:bodyPr/>
        <a:lstStyle/>
        <a:p>
          <a:endParaRPr lang="en-AU"/>
        </a:p>
      </dgm:t>
    </dgm:pt>
  </dgm:ptLst>
  <dgm:cxnLst>
    <dgm:cxn modelId="{EC64EA6B-ED67-4E60-889C-AE4AAF5494B8}" srcId="{EE882EE8-8B4A-4673-94CB-456580E0365E}" destId="{0199DC8D-03CB-467F-92DA-F637B3E934C8}" srcOrd="1" destOrd="0" parTransId="{ACB3D0D4-713A-466B-9916-83CB95A8CF6B}" sibTransId="{01CE5EB3-FD53-4833-AC26-D40CA159EC30}"/>
    <dgm:cxn modelId="{E658CB08-C4BE-48D7-BA50-962FE6027853}" type="presOf" srcId="{AB9AC5BD-25E9-442D-948C-B78B4287CEB0}" destId="{08896EA6-BE4B-4674-8542-130DEB80729D}" srcOrd="0" destOrd="0" presId="urn:microsoft.com/office/officeart/2005/8/layout/cycle1"/>
    <dgm:cxn modelId="{3EC66E40-73E9-40A3-BA22-DB75A6B11B7B}" type="presOf" srcId="{84C00A8F-DA47-4A78-86BF-33F4B4B862C0}" destId="{E318C574-7B3F-4949-9896-43302C7D2BC9}" srcOrd="0" destOrd="0" presId="urn:microsoft.com/office/officeart/2005/8/layout/cycle1"/>
    <dgm:cxn modelId="{C259CA96-67B1-42D5-8D5D-8D2303E23D2C}" srcId="{EE882EE8-8B4A-4673-94CB-456580E0365E}" destId="{20DA0BA5-2087-4178-9206-A8FA060B62CD}" srcOrd="2" destOrd="0" parTransId="{AE1D70AB-8905-4924-9AE8-71E12C16B8AD}" sibTransId="{6D6007B1-C488-4DA8-8F2F-9F8B05FA4CD1}"/>
    <dgm:cxn modelId="{23D9D03A-4853-4A00-B953-FE315A077C2B}" type="presOf" srcId="{FF24A623-3D71-48A3-89C2-3E93D91D9CA7}" destId="{18537D4F-5D9F-4437-A362-F599F2B1A067}" srcOrd="0" destOrd="0" presId="urn:microsoft.com/office/officeart/2005/8/layout/cycle1"/>
    <dgm:cxn modelId="{49C87522-3B44-47BD-A3A3-FFDEBE916665}" type="presOf" srcId="{0199DC8D-03CB-467F-92DA-F637B3E934C8}" destId="{A7ED7414-875A-45C7-A953-B8EF0CE3F246}" srcOrd="0" destOrd="0" presId="urn:microsoft.com/office/officeart/2005/8/layout/cycle1"/>
    <dgm:cxn modelId="{53FED1FF-D371-44AC-9D0D-4D2D949BF117}" srcId="{EE882EE8-8B4A-4673-94CB-456580E0365E}" destId="{00BCE794-E606-497A-AEE5-3D63A7239589}" srcOrd="3" destOrd="0" parTransId="{FDDC39D7-A3DD-4551-B515-DFA4E44210FD}" sibTransId="{6A61921B-5126-459B-9E9F-62A0BBCE8396}"/>
    <dgm:cxn modelId="{8E3E74C1-5690-41A0-BD02-BE259EC1F6FE}" srcId="{EE882EE8-8B4A-4673-94CB-456580E0365E}" destId="{AB9AC5BD-25E9-442D-948C-B78B4287CEB0}" srcOrd="0" destOrd="0" parTransId="{098F3ECB-9B0E-4E90-B247-AA8ED1F68C6B}" sibTransId="{97BBA704-3359-443A-B5A5-70920C30B68E}"/>
    <dgm:cxn modelId="{C67DD46C-CDE9-42E1-A1CE-2CB4EB05939C}" type="presOf" srcId="{20DA0BA5-2087-4178-9206-A8FA060B62CD}" destId="{7158A690-E418-4A77-8ACA-CAD5766DB61C}" srcOrd="0" destOrd="0" presId="urn:microsoft.com/office/officeart/2005/8/layout/cycle1"/>
    <dgm:cxn modelId="{8AA4AB7F-B170-4CB1-B007-0A3A57479B41}" type="presOf" srcId="{D3DD8A08-AA52-44C0-9DC2-1A65F1FCBB74}" destId="{C5FE834B-9427-45FB-B87B-72AE68C29122}" srcOrd="0" destOrd="0" presId="urn:microsoft.com/office/officeart/2005/8/layout/cycle1"/>
    <dgm:cxn modelId="{FD4F0445-E9CF-4B91-823C-2D65931F28BC}" type="presOf" srcId="{712EE84D-5292-4558-8920-E1D416DCEB95}" destId="{B7ECB2FD-6D18-49F8-ACCF-735090655549}" srcOrd="0" destOrd="0" presId="urn:microsoft.com/office/officeart/2005/8/layout/cycle1"/>
    <dgm:cxn modelId="{BC686A2A-74B4-4ECB-B04B-B39284FC9BED}" type="presOf" srcId="{00BCE794-E606-497A-AEE5-3D63A7239589}" destId="{83A6A411-37C9-46E5-97AD-B420E7970049}" srcOrd="0" destOrd="0" presId="urn:microsoft.com/office/officeart/2005/8/layout/cycle1"/>
    <dgm:cxn modelId="{F7CA3566-E88E-4BB5-B723-23A9E2227270}" type="presOf" srcId="{6A61921B-5126-459B-9E9F-62A0BBCE8396}" destId="{42BB7BFF-2D9B-4FF0-A161-6D9A8E8B7186}" srcOrd="0" destOrd="0" presId="urn:microsoft.com/office/officeart/2005/8/layout/cycle1"/>
    <dgm:cxn modelId="{556ECFAB-7746-4B0D-B61A-6C0114566BEB}" type="presOf" srcId="{EE882EE8-8B4A-4673-94CB-456580E0365E}" destId="{E4BBB527-737D-4A4A-A77E-58D7A4F7CFC5}" srcOrd="0" destOrd="0" presId="urn:microsoft.com/office/officeart/2005/8/layout/cycle1"/>
    <dgm:cxn modelId="{9A65D885-0CD8-4C45-8753-CFB5526CE636}" type="presOf" srcId="{01CE5EB3-FD53-4833-AC26-D40CA159EC30}" destId="{A8BF414A-4F50-4749-A8F2-B83120E073E9}" srcOrd="0" destOrd="0" presId="urn:microsoft.com/office/officeart/2005/8/layout/cycle1"/>
    <dgm:cxn modelId="{C5FE1AAD-B128-473B-A92D-CF533518DC02}" type="presOf" srcId="{6D6007B1-C488-4DA8-8F2F-9F8B05FA4CD1}" destId="{1641A46F-787C-428C-B856-A1269054E7CA}" srcOrd="0" destOrd="0" presId="urn:microsoft.com/office/officeart/2005/8/layout/cycle1"/>
    <dgm:cxn modelId="{97AE6E7A-BCFD-491E-B093-8764ACE4ACE4}" type="presOf" srcId="{97BBA704-3359-443A-B5A5-70920C30B68E}" destId="{4C8600D7-8758-4D9F-9659-6238CB88914A}" srcOrd="0" destOrd="0" presId="urn:microsoft.com/office/officeart/2005/8/layout/cycle1"/>
    <dgm:cxn modelId="{A815E29E-D49A-4C3D-986F-C29026831814}" srcId="{EE882EE8-8B4A-4673-94CB-456580E0365E}" destId="{712EE84D-5292-4558-8920-E1D416DCEB95}" srcOrd="4" destOrd="0" parTransId="{4887C9E8-D71B-42DF-A4B0-963D11D1AB37}" sibTransId="{84C00A8F-DA47-4A78-86BF-33F4B4B862C0}"/>
    <dgm:cxn modelId="{CD69ED0E-3753-4CEC-BA1D-850F7D309752}" srcId="{EE882EE8-8B4A-4673-94CB-456580E0365E}" destId="{D3DD8A08-AA52-44C0-9DC2-1A65F1FCBB74}" srcOrd="5" destOrd="0" parTransId="{B7333A97-F7AE-46C4-9383-E557425EE15C}" sibTransId="{FF24A623-3D71-48A3-89C2-3E93D91D9CA7}"/>
    <dgm:cxn modelId="{5B0EEB81-E36D-47EA-8467-602095E68477}" type="presParOf" srcId="{E4BBB527-737D-4A4A-A77E-58D7A4F7CFC5}" destId="{34C6C1EF-9486-423C-942B-0574BBCF318D}" srcOrd="0" destOrd="0" presId="urn:microsoft.com/office/officeart/2005/8/layout/cycle1"/>
    <dgm:cxn modelId="{4EF43AE5-55ED-4DB8-94DE-8C4E609AC788}" type="presParOf" srcId="{E4BBB527-737D-4A4A-A77E-58D7A4F7CFC5}" destId="{08896EA6-BE4B-4674-8542-130DEB80729D}" srcOrd="1" destOrd="0" presId="urn:microsoft.com/office/officeart/2005/8/layout/cycle1"/>
    <dgm:cxn modelId="{EC9F76FC-4F21-44F8-9A97-1B4E36E3DE1D}" type="presParOf" srcId="{E4BBB527-737D-4A4A-A77E-58D7A4F7CFC5}" destId="{4C8600D7-8758-4D9F-9659-6238CB88914A}" srcOrd="2" destOrd="0" presId="urn:microsoft.com/office/officeart/2005/8/layout/cycle1"/>
    <dgm:cxn modelId="{2478C764-8D45-4BF5-A680-8E534D9DBE9D}" type="presParOf" srcId="{E4BBB527-737D-4A4A-A77E-58D7A4F7CFC5}" destId="{84714F83-EBD9-4146-A78B-B24CA7FBA676}" srcOrd="3" destOrd="0" presId="urn:microsoft.com/office/officeart/2005/8/layout/cycle1"/>
    <dgm:cxn modelId="{AAE0FC33-77A5-423F-9F34-24456C903651}" type="presParOf" srcId="{E4BBB527-737D-4A4A-A77E-58D7A4F7CFC5}" destId="{A7ED7414-875A-45C7-A953-B8EF0CE3F246}" srcOrd="4" destOrd="0" presId="urn:microsoft.com/office/officeart/2005/8/layout/cycle1"/>
    <dgm:cxn modelId="{2E16D0DA-1EA7-4784-975E-D953DF0D0712}" type="presParOf" srcId="{E4BBB527-737D-4A4A-A77E-58D7A4F7CFC5}" destId="{A8BF414A-4F50-4749-A8F2-B83120E073E9}" srcOrd="5" destOrd="0" presId="urn:microsoft.com/office/officeart/2005/8/layout/cycle1"/>
    <dgm:cxn modelId="{50E36C2B-E1F3-426E-A718-0F5715725A87}" type="presParOf" srcId="{E4BBB527-737D-4A4A-A77E-58D7A4F7CFC5}" destId="{3D45CFBE-83F9-4FFF-AE0D-FBDE4269697A}" srcOrd="6" destOrd="0" presId="urn:microsoft.com/office/officeart/2005/8/layout/cycle1"/>
    <dgm:cxn modelId="{030824EE-B8F6-4772-86D3-B95DDF45FA0D}" type="presParOf" srcId="{E4BBB527-737D-4A4A-A77E-58D7A4F7CFC5}" destId="{7158A690-E418-4A77-8ACA-CAD5766DB61C}" srcOrd="7" destOrd="0" presId="urn:microsoft.com/office/officeart/2005/8/layout/cycle1"/>
    <dgm:cxn modelId="{93F95252-AD60-49DC-95DE-707724567875}" type="presParOf" srcId="{E4BBB527-737D-4A4A-A77E-58D7A4F7CFC5}" destId="{1641A46F-787C-428C-B856-A1269054E7CA}" srcOrd="8" destOrd="0" presId="urn:microsoft.com/office/officeart/2005/8/layout/cycle1"/>
    <dgm:cxn modelId="{FD82BDE8-791B-42F6-A9CF-D8E4E543BBA3}" type="presParOf" srcId="{E4BBB527-737D-4A4A-A77E-58D7A4F7CFC5}" destId="{8F7E66D4-B2E1-4848-B938-26CD2E1CB29D}" srcOrd="9" destOrd="0" presId="urn:microsoft.com/office/officeart/2005/8/layout/cycle1"/>
    <dgm:cxn modelId="{7097FE0D-26CA-46A6-8F7D-58E0896A4080}" type="presParOf" srcId="{E4BBB527-737D-4A4A-A77E-58D7A4F7CFC5}" destId="{83A6A411-37C9-46E5-97AD-B420E7970049}" srcOrd="10" destOrd="0" presId="urn:microsoft.com/office/officeart/2005/8/layout/cycle1"/>
    <dgm:cxn modelId="{80F797B4-F3F6-4D4B-A01E-06C0F43691B0}" type="presParOf" srcId="{E4BBB527-737D-4A4A-A77E-58D7A4F7CFC5}" destId="{42BB7BFF-2D9B-4FF0-A161-6D9A8E8B7186}" srcOrd="11" destOrd="0" presId="urn:microsoft.com/office/officeart/2005/8/layout/cycle1"/>
    <dgm:cxn modelId="{BBCB2730-3534-46AB-AFA7-F55E4A2EBA27}" type="presParOf" srcId="{E4BBB527-737D-4A4A-A77E-58D7A4F7CFC5}" destId="{153D3C36-6DD1-496F-B32B-4C1AA4A18E90}" srcOrd="12" destOrd="0" presId="urn:microsoft.com/office/officeart/2005/8/layout/cycle1"/>
    <dgm:cxn modelId="{4C6EF6AC-5FBD-418A-BBF8-2F7645D9E7C6}" type="presParOf" srcId="{E4BBB527-737D-4A4A-A77E-58D7A4F7CFC5}" destId="{B7ECB2FD-6D18-49F8-ACCF-735090655549}" srcOrd="13" destOrd="0" presId="urn:microsoft.com/office/officeart/2005/8/layout/cycle1"/>
    <dgm:cxn modelId="{676D0352-CEC6-4E15-B014-3B65D75CBEA0}" type="presParOf" srcId="{E4BBB527-737D-4A4A-A77E-58D7A4F7CFC5}" destId="{E318C574-7B3F-4949-9896-43302C7D2BC9}" srcOrd="14" destOrd="0" presId="urn:microsoft.com/office/officeart/2005/8/layout/cycle1"/>
    <dgm:cxn modelId="{A938CEAB-07FC-4B60-B519-47F850E00D33}" type="presParOf" srcId="{E4BBB527-737D-4A4A-A77E-58D7A4F7CFC5}" destId="{1190DFCF-E043-47EF-AD9C-087F5DC3FDBC}" srcOrd="15" destOrd="0" presId="urn:microsoft.com/office/officeart/2005/8/layout/cycle1"/>
    <dgm:cxn modelId="{358C73E8-D18F-4EF9-A82C-6EDD3EB73138}" type="presParOf" srcId="{E4BBB527-737D-4A4A-A77E-58D7A4F7CFC5}" destId="{C5FE834B-9427-45FB-B87B-72AE68C29122}" srcOrd="16" destOrd="0" presId="urn:microsoft.com/office/officeart/2005/8/layout/cycle1"/>
    <dgm:cxn modelId="{087336BC-48CC-4125-8B2A-B912ACE8AD1B}" type="presParOf" srcId="{E4BBB527-737D-4A4A-A77E-58D7A4F7CFC5}" destId="{18537D4F-5D9F-4437-A362-F599F2B1A067}" srcOrd="17" destOrd="0" presId="urn:microsoft.com/office/officeart/2005/8/layout/cycle1"/>
  </dgm:cxnLst>
  <dgm:bg>
    <a:noFill/>
    <a:effectLst>
      <a:outerShdw blurRad="914400" dist="50800" dir="5400000" sx="191000" sy="191000" algn="ctr" rotWithShape="0">
        <a:srgbClr val="000000">
          <a:alpha val="48000"/>
        </a:srgbClr>
      </a:outerShdw>
    </a:effectLst>
  </dgm:bg>
  <dgm:whole/>
  <dgm:extLst>
    <a:ext uri="http://schemas.microsoft.com/office/drawing/2008/diagram">
      <dsp:dataModelExt xmlns:dsp="http://schemas.microsoft.com/office/drawing/2008/diagram" relId="rId4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228807"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rgbClr val="C00000"/>
              </a:solidFill>
            </a:rPr>
            <a:t>[1] </a:t>
          </a:r>
          <a:r>
            <a:rPr lang="en-US" sz="1900" kern="1200" dirty="0" smtClean="0"/>
            <a:t>User Story (Features)</a:t>
          </a:r>
          <a:endParaRPr lang="en-US" sz="1900" kern="1200" dirty="0"/>
        </a:p>
      </dsp:txBody>
      <dsp:txXfrm>
        <a:off x="228807" y="111"/>
        <a:ext cx="1523627" cy="9141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C00000"/>
              </a:solidFill>
            </a:rPr>
            <a:t>[2] </a:t>
          </a:r>
          <a:r>
            <a:rPr lang="en-US" sz="1800" kern="1200" dirty="0" smtClean="0"/>
            <a:t>User Persona</a:t>
          </a:r>
          <a:endParaRPr lang="en-US" sz="1800" kern="1200" dirty="0"/>
        </a:p>
      </dsp:txBody>
      <dsp:txXfrm>
        <a:off x="381372" y="111"/>
        <a:ext cx="1523627" cy="914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C00000"/>
              </a:solidFill>
            </a:rPr>
            <a:t>[3] </a:t>
          </a:r>
          <a:r>
            <a:rPr lang="en-US" sz="1800" kern="1200" dirty="0" smtClean="0"/>
            <a:t>Prioritization (</a:t>
          </a:r>
          <a:r>
            <a:rPr lang="en-US" sz="1800" kern="1200" dirty="0" err="1" smtClean="0"/>
            <a:t>MoSCoW</a:t>
          </a:r>
          <a:r>
            <a:rPr lang="en-US" sz="1800" kern="1200" dirty="0" smtClean="0"/>
            <a:t>)</a:t>
          </a:r>
          <a:endParaRPr lang="en-US" sz="1800" kern="1200" dirty="0"/>
        </a:p>
      </dsp:txBody>
      <dsp:txXfrm>
        <a:off x="381372" y="111"/>
        <a:ext cx="1523627" cy="914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C00000"/>
              </a:solidFill>
            </a:rPr>
            <a:t>[4] </a:t>
          </a:r>
          <a:r>
            <a:rPr lang="en-US" sz="1800" kern="1200" dirty="0" smtClean="0"/>
            <a:t>Estimation</a:t>
          </a:r>
          <a:endParaRPr lang="en-US" sz="1800" kern="1200" dirty="0"/>
        </a:p>
      </dsp:txBody>
      <dsp:txXfrm>
        <a:off x="381372" y="111"/>
        <a:ext cx="1523627" cy="9141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rgbClr val="C00000"/>
              </a:solidFill>
            </a:rPr>
            <a:t>[8] </a:t>
          </a:r>
          <a:r>
            <a:rPr lang="en-US" sz="1800" kern="1200" dirty="0" smtClean="0"/>
            <a:t>Visible Charting</a:t>
          </a:r>
          <a:endParaRPr lang="en-US" sz="1800" kern="1200" dirty="0"/>
        </a:p>
      </dsp:txBody>
      <dsp:txXfrm>
        <a:off x="381372" y="111"/>
        <a:ext cx="1523627" cy="9141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rgbClr val="C00000"/>
              </a:solidFill>
            </a:rPr>
            <a:t>[9] </a:t>
          </a:r>
          <a:r>
            <a:rPr lang="en-US" sz="1900" kern="1200" dirty="0" smtClean="0"/>
            <a:t>Backlog Management</a:t>
          </a:r>
          <a:endParaRPr lang="en-US" sz="1900" kern="1200" dirty="0"/>
        </a:p>
      </dsp:txBody>
      <dsp:txXfrm>
        <a:off x="381372" y="111"/>
        <a:ext cx="1523627" cy="9141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C00000"/>
              </a:solidFill>
            </a:rPr>
            <a:t>[12] </a:t>
          </a:r>
          <a:r>
            <a:rPr lang="en-US" sz="1800" kern="1200" dirty="0" smtClean="0"/>
            <a:t>Continuous Testing</a:t>
          </a:r>
          <a:endParaRPr lang="en-US" sz="1800" kern="1200" dirty="0"/>
        </a:p>
      </dsp:txBody>
      <dsp:txXfrm>
        <a:off x="381372" y="111"/>
        <a:ext cx="1523627" cy="9141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C00000"/>
              </a:solidFill>
            </a:rPr>
            <a:t>[13] </a:t>
          </a:r>
          <a:r>
            <a:rPr lang="en-US" sz="1800" kern="1200" dirty="0" smtClean="0"/>
            <a:t>Daily Stand-up Meeting</a:t>
          </a:r>
          <a:endParaRPr lang="en-US" sz="1800" kern="1200" dirty="0"/>
        </a:p>
      </dsp:txBody>
      <dsp:txXfrm>
        <a:off x="381372" y="111"/>
        <a:ext cx="1523627" cy="9141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96EA6-BE4B-4674-8542-130DEB80729D}">
      <dsp:nvSpPr>
        <dsp:cNvPr id="0" name=""/>
        <dsp:cNvSpPr/>
      </dsp:nvSpPr>
      <dsp:spPr>
        <a:xfrm>
          <a:off x="1077354" y="3152"/>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077354" y="3152"/>
        <a:ext cx="251306" cy="251306"/>
      </dsp:txXfrm>
    </dsp:sp>
    <dsp:sp modelId="{4C8600D7-8758-4D9F-9659-6238CB88914A}">
      <dsp:nvSpPr>
        <dsp:cNvPr id="0" name=""/>
        <dsp:cNvSpPr/>
      </dsp:nvSpPr>
      <dsp:spPr>
        <a:xfrm>
          <a:off x="307970" y="517"/>
          <a:ext cx="1228775" cy="1228775"/>
        </a:xfrm>
        <a:prstGeom prst="circularArrow">
          <a:avLst>
            <a:gd name="adj1" fmla="val 3988"/>
            <a:gd name="adj2" fmla="val 250168"/>
            <a:gd name="adj3" fmla="val 20573676"/>
            <a:gd name="adj4" fmla="val 18982453"/>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ED7414-875A-45C7-A953-B8EF0CE3F246}">
      <dsp:nvSpPr>
        <dsp:cNvPr id="0" name=""/>
        <dsp:cNvSpPr/>
      </dsp:nvSpPr>
      <dsp:spPr>
        <a:xfrm>
          <a:off x="1358004" y="489251"/>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358004" y="489251"/>
        <a:ext cx="251306" cy="251306"/>
      </dsp:txXfrm>
    </dsp:sp>
    <dsp:sp modelId="{A8BF414A-4F50-4749-A8F2-B83120E073E9}">
      <dsp:nvSpPr>
        <dsp:cNvPr id="0" name=""/>
        <dsp:cNvSpPr/>
      </dsp:nvSpPr>
      <dsp:spPr>
        <a:xfrm>
          <a:off x="307970" y="517"/>
          <a:ext cx="1228775" cy="1228775"/>
        </a:xfrm>
        <a:prstGeom prst="circularArrow">
          <a:avLst>
            <a:gd name="adj1" fmla="val 3988"/>
            <a:gd name="adj2" fmla="val 250168"/>
            <a:gd name="adj3" fmla="val 2367379"/>
            <a:gd name="adj4" fmla="val 7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8A690-E418-4A77-8ACA-CAD5766DB61C}">
      <dsp:nvSpPr>
        <dsp:cNvPr id="0" name=""/>
        <dsp:cNvSpPr/>
      </dsp:nvSpPr>
      <dsp:spPr>
        <a:xfrm>
          <a:off x="1077354" y="975351"/>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1077354" y="975351"/>
        <a:ext cx="251306" cy="251306"/>
      </dsp:txXfrm>
    </dsp:sp>
    <dsp:sp modelId="{1641A46F-787C-428C-B856-A1269054E7CA}">
      <dsp:nvSpPr>
        <dsp:cNvPr id="0" name=""/>
        <dsp:cNvSpPr/>
      </dsp:nvSpPr>
      <dsp:spPr>
        <a:xfrm>
          <a:off x="307970" y="517"/>
          <a:ext cx="1228775" cy="1228775"/>
        </a:xfrm>
        <a:prstGeom prst="circularArrow">
          <a:avLst>
            <a:gd name="adj1" fmla="val 3988"/>
            <a:gd name="adj2" fmla="val 250168"/>
            <a:gd name="adj3" fmla="val 6111625"/>
            <a:gd name="adj4" fmla="val 44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A6A411-37C9-46E5-97AD-B420E7970049}">
      <dsp:nvSpPr>
        <dsp:cNvPr id="0" name=""/>
        <dsp:cNvSpPr/>
      </dsp:nvSpPr>
      <dsp:spPr>
        <a:xfrm>
          <a:off x="516055" y="975351"/>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516055" y="975351"/>
        <a:ext cx="251306" cy="251306"/>
      </dsp:txXfrm>
    </dsp:sp>
    <dsp:sp modelId="{42BB7BFF-2D9B-4FF0-A161-6D9A8E8B7186}">
      <dsp:nvSpPr>
        <dsp:cNvPr id="0" name=""/>
        <dsp:cNvSpPr/>
      </dsp:nvSpPr>
      <dsp:spPr>
        <a:xfrm>
          <a:off x="307970" y="517"/>
          <a:ext cx="1228775" cy="1228775"/>
        </a:xfrm>
        <a:prstGeom prst="circularArrow">
          <a:avLst>
            <a:gd name="adj1" fmla="val 3988"/>
            <a:gd name="adj2" fmla="val 250168"/>
            <a:gd name="adj3" fmla="val 9773676"/>
            <a:gd name="adj4" fmla="val 8182453"/>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ECB2FD-6D18-49F8-ACCF-735090655549}">
      <dsp:nvSpPr>
        <dsp:cNvPr id="0" name=""/>
        <dsp:cNvSpPr/>
      </dsp:nvSpPr>
      <dsp:spPr>
        <a:xfrm>
          <a:off x="235405" y="489251"/>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235405" y="489251"/>
        <a:ext cx="251306" cy="251306"/>
      </dsp:txXfrm>
    </dsp:sp>
    <dsp:sp modelId="{E318C574-7B3F-4949-9896-43302C7D2BC9}">
      <dsp:nvSpPr>
        <dsp:cNvPr id="0" name=""/>
        <dsp:cNvSpPr/>
      </dsp:nvSpPr>
      <dsp:spPr>
        <a:xfrm>
          <a:off x="307970" y="517"/>
          <a:ext cx="1228775" cy="1228775"/>
        </a:xfrm>
        <a:prstGeom prst="circularArrow">
          <a:avLst>
            <a:gd name="adj1" fmla="val 3988"/>
            <a:gd name="adj2" fmla="val 250168"/>
            <a:gd name="adj3" fmla="val 13167379"/>
            <a:gd name="adj4" fmla="val 115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FE834B-9427-45FB-B87B-72AE68C29122}">
      <dsp:nvSpPr>
        <dsp:cNvPr id="0" name=""/>
        <dsp:cNvSpPr/>
      </dsp:nvSpPr>
      <dsp:spPr>
        <a:xfrm>
          <a:off x="516055" y="3152"/>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516055" y="3152"/>
        <a:ext cx="251306" cy="251306"/>
      </dsp:txXfrm>
    </dsp:sp>
    <dsp:sp modelId="{18537D4F-5D9F-4437-A362-F599F2B1A067}">
      <dsp:nvSpPr>
        <dsp:cNvPr id="0" name=""/>
        <dsp:cNvSpPr/>
      </dsp:nvSpPr>
      <dsp:spPr>
        <a:xfrm>
          <a:off x="307970" y="517"/>
          <a:ext cx="1228775" cy="1228775"/>
        </a:xfrm>
        <a:prstGeom prst="circularArrow">
          <a:avLst>
            <a:gd name="adj1" fmla="val 3988"/>
            <a:gd name="adj2" fmla="val 250168"/>
            <a:gd name="adj3" fmla="val 16911625"/>
            <a:gd name="adj4" fmla="val 152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7">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8">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19">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20">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EBB1F-98F1-4701-8722-B010FB9A7F01}" type="datetimeFigureOut">
              <a:rPr lang="en-US" smtClean="0"/>
              <a:t>9/19/2018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BC8E4-DA3D-4D3B-9B91-F81EAB58899C}" type="slidenum">
              <a:rPr lang="en-US" smtClean="0"/>
              <a:t>‹#›</a:t>
            </a:fld>
            <a:endParaRPr lang="en-US"/>
          </a:p>
        </p:txBody>
      </p:sp>
    </p:spTree>
    <p:extLst>
      <p:ext uri="{BB962C8B-B14F-4D97-AF65-F5344CB8AC3E}">
        <p14:creationId xmlns:p14="http://schemas.microsoft.com/office/powerpoint/2010/main" val="39738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agilechamps.com/category/agile-tutorials/" TargetMode="External"/><Relationship Id="rId13" Type="http://schemas.openxmlformats.org/officeDocument/2006/relationships/hyperlink" Target="http://www.agilechamps.com/tag/scrum-ceremonies-demo-review-or-showcase/" TargetMode="External"/><Relationship Id="rId3" Type="http://schemas.openxmlformats.org/officeDocument/2006/relationships/hyperlink" Target="http://www.agilechamps.com/scrum-ceremonies-planning-and-grooming/" TargetMode="External"/><Relationship Id="rId7" Type="http://schemas.openxmlformats.org/officeDocument/2006/relationships/hyperlink" Target="http://www.agilechamps.com/agile-top-10-interview-questions/" TargetMode="External"/><Relationship Id="rId12" Type="http://schemas.openxmlformats.org/officeDocument/2006/relationships/hyperlink" Target="http://www.agilechamps.com/tag/scrum-ceremonies/" TargetMode="External"/><Relationship Id="rId17" Type="http://schemas.openxmlformats.org/officeDocument/2006/relationships/hyperlink" Target="http://www.agilechamps.com/tag/what-sprint-review-or-showcase-or-demo/" TargetMode="External"/><Relationship Id="rId2" Type="http://schemas.openxmlformats.org/officeDocument/2006/relationships/slide" Target="../slides/slide10.xml"/><Relationship Id="rId16" Type="http://schemas.openxmlformats.org/officeDocument/2006/relationships/hyperlink" Target="http://www.agilechamps.com/tag/what-are-4-scrum-ceremonies/" TargetMode="External"/><Relationship Id="rId1" Type="http://schemas.openxmlformats.org/officeDocument/2006/relationships/notesMaster" Target="../notesMasters/notesMaster1.xml"/><Relationship Id="rId6" Type="http://schemas.openxmlformats.org/officeDocument/2006/relationships/hyperlink" Target="http://www.agilechamps.com/scrum-ceremonies-retrospectives/" TargetMode="External"/><Relationship Id="rId11" Type="http://schemas.openxmlformats.org/officeDocument/2006/relationships/hyperlink" Target="http://www.agilechamps.com/tag/how-to-do-scrum-demo-right/" TargetMode="External"/><Relationship Id="rId5" Type="http://schemas.openxmlformats.org/officeDocument/2006/relationships/hyperlink" Target="http://www.agilechamps.com/scrum-ceremonies-demoreview-or-showcase/" TargetMode="External"/><Relationship Id="rId15" Type="http://schemas.openxmlformats.org/officeDocument/2006/relationships/hyperlink" Target="http://www.agilechamps.com/tag/sprint-review/" TargetMode="External"/><Relationship Id="rId10" Type="http://schemas.openxmlformats.org/officeDocument/2006/relationships/hyperlink" Target="http://www.agilechamps.com/tag/demo/" TargetMode="External"/><Relationship Id="rId4" Type="http://schemas.openxmlformats.org/officeDocument/2006/relationships/hyperlink" Target="http://www.agilechamps.com/scrum-ceremonies-daily-stand-ups/" TargetMode="External"/><Relationship Id="rId9" Type="http://schemas.openxmlformats.org/officeDocument/2006/relationships/hyperlink" Target="http://www.agilechamps.com/tag/best-practices-for-demo-or-showcase/" TargetMode="External"/><Relationship Id="rId14" Type="http://schemas.openxmlformats.org/officeDocument/2006/relationships/hyperlink" Target="http://www.agilechamps.com/tag/showcas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agilechamps.com/category/agile-tutorials/" TargetMode="External"/><Relationship Id="rId13" Type="http://schemas.openxmlformats.org/officeDocument/2006/relationships/hyperlink" Target="http://www.agilechamps.com/tag/scrum-ceremonies-demo-review-or-showcase/" TargetMode="External"/><Relationship Id="rId3" Type="http://schemas.openxmlformats.org/officeDocument/2006/relationships/hyperlink" Target="http://www.agilechamps.com/scrum-ceremonies-planning-and-grooming/" TargetMode="External"/><Relationship Id="rId7" Type="http://schemas.openxmlformats.org/officeDocument/2006/relationships/hyperlink" Target="http://www.agilechamps.com/agile-top-10-interview-questions/" TargetMode="External"/><Relationship Id="rId12" Type="http://schemas.openxmlformats.org/officeDocument/2006/relationships/hyperlink" Target="http://www.agilechamps.com/tag/scrum-ceremonies/" TargetMode="External"/><Relationship Id="rId17" Type="http://schemas.openxmlformats.org/officeDocument/2006/relationships/hyperlink" Target="http://www.agilechamps.com/tag/what-sprint-review-or-showcase-or-demo/" TargetMode="External"/><Relationship Id="rId2" Type="http://schemas.openxmlformats.org/officeDocument/2006/relationships/slide" Target="../slides/slide11.xml"/><Relationship Id="rId16" Type="http://schemas.openxmlformats.org/officeDocument/2006/relationships/hyperlink" Target="http://www.agilechamps.com/tag/what-are-4-scrum-ceremonies/" TargetMode="External"/><Relationship Id="rId1" Type="http://schemas.openxmlformats.org/officeDocument/2006/relationships/notesMaster" Target="../notesMasters/notesMaster1.xml"/><Relationship Id="rId6" Type="http://schemas.openxmlformats.org/officeDocument/2006/relationships/hyperlink" Target="http://www.agilechamps.com/scrum-ceremonies-retrospectives/" TargetMode="External"/><Relationship Id="rId11" Type="http://schemas.openxmlformats.org/officeDocument/2006/relationships/hyperlink" Target="http://www.agilechamps.com/tag/how-to-do-scrum-demo-right/" TargetMode="External"/><Relationship Id="rId5" Type="http://schemas.openxmlformats.org/officeDocument/2006/relationships/hyperlink" Target="http://www.agilechamps.com/scrum-ceremonies-demoreview-or-showcase/" TargetMode="External"/><Relationship Id="rId15" Type="http://schemas.openxmlformats.org/officeDocument/2006/relationships/hyperlink" Target="http://www.agilechamps.com/tag/sprint-review/" TargetMode="External"/><Relationship Id="rId10" Type="http://schemas.openxmlformats.org/officeDocument/2006/relationships/hyperlink" Target="http://www.agilechamps.com/tag/demo/" TargetMode="External"/><Relationship Id="rId4" Type="http://schemas.openxmlformats.org/officeDocument/2006/relationships/hyperlink" Target="http://www.agilechamps.com/scrum-ceremonies-daily-stand-ups/" TargetMode="External"/><Relationship Id="rId9" Type="http://schemas.openxmlformats.org/officeDocument/2006/relationships/hyperlink" Target="http://www.agilechamps.com/tag/best-practices-for-demo-or-showcase/" TargetMode="External"/><Relationship Id="rId14" Type="http://schemas.openxmlformats.org/officeDocument/2006/relationships/hyperlink" Target="http://www.agilechamps.com/tag/showcas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1</a:t>
            </a:fld>
            <a:endParaRPr lang="en-US"/>
          </a:p>
        </p:txBody>
      </p:sp>
    </p:spTree>
    <p:extLst>
      <p:ext uri="{BB962C8B-B14F-4D97-AF65-F5344CB8AC3E}">
        <p14:creationId xmlns:p14="http://schemas.microsoft.com/office/powerpoint/2010/main" val="3959400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A16099-8EF6-4640-9138-FCBE055A5BE9}" type="datetime4">
              <a:rPr lang="en-US" sz="1000"/>
              <a:pPr/>
              <a:t>September 19, 2018</a:t>
            </a:fld>
            <a:endParaRPr lang="en-US" sz="1000"/>
          </a:p>
        </p:txBody>
      </p:sp>
      <p:sp>
        <p:nvSpPr>
          <p:cNvPr id="5" name="Rectangle 6"/>
          <p:cNvSpPr>
            <a:spLocks noGrp="1" noChangeArrowheads="1"/>
          </p:cNvSpPr>
          <p:nvPr>
            <p:ph type="ftr" sz="quarter" idx="4"/>
          </p:nvPr>
        </p:nvSpPr>
        <p:spPr>
          <a:ln/>
        </p:spPr>
        <p:txBody>
          <a:bodyPr/>
          <a:lstStyle/>
          <a:p>
            <a:r>
              <a:rPr lang="en-US" smtClean="0"/>
              <a:t>(c) www.MethodScience.com; 1998-2011</a:t>
            </a:r>
            <a:endParaRPr lang="en-US" b="1"/>
          </a:p>
        </p:txBody>
      </p:sp>
      <p:sp>
        <p:nvSpPr>
          <p:cNvPr id="6" name="Rectangle 7"/>
          <p:cNvSpPr>
            <a:spLocks noGrp="1" noChangeArrowheads="1"/>
          </p:cNvSpPr>
          <p:nvPr>
            <p:ph type="sldNum" sz="quarter" idx="5"/>
          </p:nvPr>
        </p:nvSpPr>
        <p:spPr>
          <a:ln/>
        </p:spPr>
        <p:txBody>
          <a:bodyPr/>
          <a:lstStyle/>
          <a:p>
            <a:r>
              <a:rPr lang="en-US"/>
              <a:t>Page: </a:t>
            </a:r>
            <a:fld id="{36015F51-F31E-49F0-BFA7-D6F97483C640}" type="slidenum">
              <a:rPr lang="en-US"/>
              <a:pPr/>
              <a:t>23</a:t>
            </a:fld>
            <a:r>
              <a:rPr lang="en-US"/>
              <a:t> </a:t>
            </a:r>
          </a:p>
        </p:txBody>
      </p:sp>
      <p:sp>
        <p:nvSpPr>
          <p:cNvPr id="5345282" name="Rectangle 2"/>
          <p:cNvSpPr>
            <a:spLocks noGrp="1" noRot="1" noChangeAspect="1" noChangeArrowheads="1" noTextEdit="1"/>
          </p:cNvSpPr>
          <p:nvPr>
            <p:ph type="sldImg"/>
          </p:nvPr>
        </p:nvSpPr>
        <p:spPr>
          <a:xfrm>
            <a:off x="673100" y="684213"/>
            <a:ext cx="5591175" cy="4194175"/>
          </a:xfrm>
          <a:ln/>
        </p:spPr>
      </p:sp>
      <p:sp>
        <p:nvSpPr>
          <p:cNvPr id="5345283" name="Rectangle 3"/>
          <p:cNvSpPr>
            <a:spLocks noGrp="1" noChangeArrowheads="1"/>
          </p:cNvSpPr>
          <p:nvPr>
            <p:ph type="body" idx="1"/>
          </p:nvPr>
        </p:nvSpPr>
        <p:spPr/>
        <p:txBody>
          <a:bodyPr lIns="88407" tIns="44203" rIns="88407" bIns="44203"/>
          <a:lstStyle/>
          <a:p>
            <a:endParaRPr lang="en-AU"/>
          </a:p>
        </p:txBody>
      </p:sp>
    </p:spTree>
    <p:extLst>
      <p:ext uri="{BB962C8B-B14F-4D97-AF65-F5344CB8AC3E}">
        <p14:creationId xmlns:p14="http://schemas.microsoft.com/office/powerpoint/2010/main" val="316654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learn and use these Agile</a:t>
            </a:r>
            <a:r>
              <a:rPr lang="en-US" baseline="0" dirty="0" smtClean="0"/>
              <a:t> Practices throughout the Course. We will open relevant Job Cards to remind us of the practices. </a:t>
            </a:r>
          </a:p>
          <a:p>
            <a:r>
              <a:rPr lang="en-US" baseline="0" dirty="0" smtClean="0"/>
              <a:t>CAMS – stands for Composite Agile Method and Strategy – and is described in greater detail on Day 2. </a:t>
            </a:r>
            <a:endParaRPr lang="en-US" dirty="0" smtClean="0"/>
          </a:p>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1998-2011</a:t>
            </a:r>
            <a:endParaRPr lang="en-US" b="1"/>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a:t>
            </a:fld>
            <a:r>
              <a:rPr lang="en-US" smtClean="0"/>
              <a:t> </a:t>
            </a:r>
            <a:endParaRPr lang="en-US"/>
          </a:p>
        </p:txBody>
      </p:sp>
    </p:spTree>
    <p:extLst>
      <p:ext uri="{BB962C8B-B14F-4D97-AF65-F5344CB8AC3E}">
        <p14:creationId xmlns:p14="http://schemas.microsoft.com/office/powerpoint/2010/main" val="252272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4</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63809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following Scrum ceremonies are to be understood well.</a:t>
            </a:r>
          </a:p>
          <a:p>
            <a:r>
              <a:rPr lang="en-US" sz="1200" b="0" i="0" u="none" strike="noStrike" kern="1200" dirty="0" smtClean="0">
                <a:solidFill>
                  <a:schemeClr val="tx1"/>
                </a:solidFill>
                <a:effectLst/>
                <a:latin typeface="+mn-lt"/>
                <a:ea typeface="+mn-ea"/>
                <a:cs typeface="+mn-cs"/>
                <a:hlinkClick r:id="rId3"/>
              </a:rPr>
              <a:t>Planning and grooming</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Daily Standups</a:t>
            </a:r>
            <a:endParaRPr lang="en-US"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hlinkClick r:id="rId5"/>
              </a:rPr>
              <a:t>Demo/Review or Showcase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
              </a:rPr>
              <a:t>Retrospectives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Let’s talk about Demo/Review or Showcase in this article</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showcase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demo</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sprint review</a:t>
            </a:r>
            <a:r>
              <a:rPr lang="en-US" sz="1200" b="0" i="0" kern="1200" dirty="0" smtClean="0">
                <a:solidFill>
                  <a:schemeClr val="tx1"/>
                </a:solidFill>
                <a:effectLst/>
                <a:latin typeface="+mn-lt"/>
                <a:ea typeface="+mn-ea"/>
                <a:cs typeface="+mn-cs"/>
              </a:rPr>
              <a:t> represents one and same thing. A sprint review is an </a:t>
            </a:r>
            <a:r>
              <a:rPr lang="en-US" sz="1200" b="1" i="0" kern="1200" dirty="0" smtClean="0">
                <a:solidFill>
                  <a:schemeClr val="tx1"/>
                </a:solidFill>
                <a:effectLst/>
                <a:latin typeface="+mn-lt"/>
                <a:ea typeface="+mn-ea"/>
                <a:cs typeface="+mn-cs"/>
              </a:rPr>
              <a:t>informal meeting</a:t>
            </a:r>
            <a:r>
              <a:rPr lang="en-US" sz="1200" b="0" i="0" kern="1200" dirty="0" smtClean="0">
                <a:solidFill>
                  <a:schemeClr val="tx1"/>
                </a:solidFill>
                <a:effectLst/>
                <a:latin typeface="+mn-lt"/>
                <a:ea typeface="+mn-ea"/>
                <a:cs typeface="+mn-cs"/>
              </a:rPr>
              <a:t> that typically takes the form of a demo of the completed features or what is accomplished during the sprint to the product owner (And rest of the team).</a:t>
            </a:r>
          </a:p>
          <a:p>
            <a:r>
              <a:rPr lang="en-US" sz="1200" b="0" i="0" kern="1200" dirty="0" smtClean="0">
                <a:solidFill>
                  <a:schemeClr val="tx1"/>
                </a:solidFill>
                <a:effectLst/>
                <a:latin typeface="+mn-lt"/>
                <a:ea typeface="+mn-ea"/>
                <a:cs typeface="+mn-cs"/>
              </a:rPr>
              <a:t>This can be done as and when the work is completed over waiting for last day of the sprint to arrive. This mitigates the risk of incorporating review comments which may result in sprint failure if the demo is done on the last day of the sprint.  In case if there are review comments, that should be fixed and once again demo to be conducted for the story which had review comments.</a:t>
            </a:r>
          </a:p>
          <a:p>
            <a:r>
              <a:rPr lang="en-US" sz="1200" b="0" i="0" kern="1200" dirty="0" smtClean="0">
                <a:solidFill>
                  <a:schemeClr val="tx1"/>
                </a:solidFill>
                <a:effectLst/>
                <a:latin typeface="+mn-lt"/>
                <a:ea typeface="+mn-ea"/>
                <a:cs typeface="+mn-cs"/>
              </a:rPr>
              <a:t>The whole team should participate. Although the team needs to get the buy-in from PO to change the story to done-done while the feedback from the whole team helps.  You can invite other teams, support or customer as needed.</a:t>
            </a:r>
          </a:p>
          <a:p>
            <a:r>
              <a:rPr lang="en-US" sz="1200" b="0" i="0" kern="1200" dirty="0" smtClean="0">
                <a:solidFill>
                  <a:schemeClr val="tx1"/>
                </a:solidFill>
                <a:effectLst/>
                <a:latin typeface="+mn-lt"/>
                <a:ea typeface="+mn-ea"/>
                <a:cs typeface="+mn-cs"/>
              </a:rPr>
              <a:t>One of the core objectives of the demo is to review progress against the sprint goal and team commitment. It is an opportunity to get everyone on the same page in terms of what was accomplished, what’s still in progress and what tradeoffs were made.</a:t>
            </a:r>
          </a:p>
          <a:p>
            <a:r>
              <a:rPr lang="en-US" sz="1200" b="0" i="0" kern="1200" dirty="0" smtClean="0">
                <a:solidFill>
                  <a:schemeClr val="tx1"/>
                </a:solidFill>
                <a:effectLst/>
                <a:latin typeface="+mn-lt"/>
                <a:ea typeface="+mn-ea"/>
                <a:cs typeface="+mn-cs"/>
              </a:rPr>
              <a:t>Best practices around Demo/Showcase</a:t>
            </a:r>
          </a:p>
          <a:p>
            <a:r>
              <a:rPr lang="en-US" sz="1200" b="1" i="0" kern="1200" dirty="0" smtClean="0">
                <a:solidFill>
                  <a:schemeClr val="tx1"/>
                </a:solidFill>
                <a:effectLst/>
                <a:latin typeface="+mn-lt"/>
                <a:ea typeface="+mn-ea"/>
                <a:cs typeface="+mn-cs"/>
              </a:rPr>
              <a:t>Prepare, prepare and prepare</a:t>
            </a:r>
            <a:r>
              <a:rPr lang="en-US" sz="1200" b="0" i="0" kern="1200" dirty="0" smtClean="0">
                <a:solidFill>
                  <a:schemeClr val="tx1"/>
                </a:solidFill>
                <a:effectLst/>
                <a:latin typeface="+mn-lt"/>
                <a:ea typeface="+mn-ea"/>
                <a:cs typeface="+mn-cs"/>
              </a:rPr>
              <a:t> – Don’t go to demo meeting and start talking randomly. Everyone’s time is important including you.</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Practice before the demo</a:t>
            </a:r>
            <a:r>
              <a:rPr lang="en-US" sz="1200" b="0" i="0" kern="1200" dirty="0" smtClean="0">
                <a:solidFill>
                  <a:schemeClr val="tx1"/>
                </a:solidFill>
                <a:effectLst/>
                <a:latin typeface="+mn-lt"/>
                <a:ea typeface="+mn-ea"/>
                <a:cs typeface="+mn-cs"/>
              </a:rPr>
              <a:t> – Run the workflow or the feature you have built. This ensures everything works.</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Give importance to Acceptance Criteria</a:t>
            </a:r>
            <a:r>
              <a:rPr lang="en-US" sz="1200" b="0" i="0" kern="1200" dirty="0" smtClean="0">
                <a:solidFill>
                  <a:schemeClr val="tx1"/>
                </a:solidFill>
                <a:effectLst/>
                <a:latin typeface="+mn-lt"/>
                <a:ea typeface="+mn-ea"/>
                <a:cs typeface="+mn-cs"/>
              </a:rPr>
              <a:t> – You can always talk about nonfunctional requirements while the focus should be on acceptance criteria. What value your feature is adding to product/business.</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Follow KISS</a:t>
            </a:r>
            <a:r>
              <a:rPr lang="en-US" sz="1200" b="0" i="0" kern="1200" dirty="0" smtClean="0">
                <a:solidFill>
                  <a:schemeClr val="tx1"/>
                </a:solidFill>
                <a:effectLst/>
                <a:latin typeface="+mn-lt"/>
                <a:ea typeface="+mn-ea"/>
                <a:cs typeface="+mn-cs"/>
              </a:rPr>
              <a:t> – Keep it short and simple – Don’t complicate things. Make it crisp, cover all the points written down in acceptance criteria. Give time to your team and PO to ask questions.</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Showcase Value</a:t>
            </a:r>
            <a:r>
              <a:rPr lang="en-US" sz="1200" b="0" i="0" kern="1200" dirty="0" smtClean="0">
                <a:solidFill>
                  <a:schemeClr val="tx1"/>
                </a:solidFill>
                <a:effectLst/>
                <a:latin typeface="+mn-lt"/>
                <a:ea typeface="+mn-ea"/>
                <a:cs typeface="+mn-cs"/>
              </a:rPr>
              <a:t> – Do not focus on technology or the feature you have built works while do talk about business value. Feel the sense of pride or accomplishment in showcasing what you accomplished.</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Communication</a:t>
            </a:r>
            <a:r>
              <a:rPr lang="en-US" sz="1200" b="0" i="0" kern="1200" dirty="0" smtClean="0">
                <a:solidFill>
                  <a:schemeClr val="tx1"/>
                </a:solidFill>
                <a:effectLst/>
                <a:latin typeface="+mn-lt"/>
                <a:ea typeface="+mn-ea"/>
                <a:cs typeface="+mn-cs"/>
              </a:rPr>
              <a:t> – It’s key to success. Talk to the point. Listen to people (your team). Write down their feedback and comments. The good idea is to record the meeting so that you can always go back and listen to the feedback if any.</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Involve right participants/stakeholders</a:t>
            </a:r>
            <a:r>
              <a:rPr lang="en-US" sz="1200" b="0" i="0" kern="1200" dirty="0" smtClean="0">
                <a:solidFill>
                  <a:schemeClr val="tx1"/>
                </a:solidFill>
                <a:effectLst/>
                <a:latin typeface="+mn-lt"/>
                <a:ea typeface="+mn-ea"/>
                <a:cs typeface="+mn-cs"/>
              </a:rPr>
              <a:t> – Not just your sprint team or PO but you should be inviting folks representing your product business.  Folks on the actual ground adds lots of value to the project/product.</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Seek Feedback</a:t>
            </a:r>
            <a:r>
              <a:rPr lang="en-US" sz="1200" b="0" i="0" kern="1200" dirty="0" smtClean="0">
                <a:solidFill>
                  <a:schemeClr val="tx1"/>
                </a:solidFill>
                <a:effectLst/>
                <a:latin typeface="+mn-lt"/>
                <a:ea typeface="+mn-ea"/>
                <a:cs typeface="+mn-cs"/>
              </a:rPr>
              <a:t> – Accept the feedback positively. Your goal is your team success, making a product better and help the organization to get more value.  This eventually helps you to grow faster.</a:t>
            </a:r>
          </a:p>
          <a:p>
            <a:r>
              <a:rPr lang="en-US" sz="1200" b="0" i="0" kern="1200" dirty="0" smtClean="0">
                <a:solidFill>
                  <a:schemeClr val="tx1"/>
                </a:solidFill>
                <a:effectLst/>
                <a:latin typeface="+mn-lt"/>
                <a:ea typeface="+mn-ea"/>
                <a:cs typeface="+mn-cs"/>
              </a:rPr>
              <a:t> </a:t>
            </a:r>
          </a:p>
          <a:p>
            <a:r>
              <a:rPr lang="en-US" sz="1200" b="1" i="0" u="none" strike="noStrike" kern="1200" dirty="0" smtClean="0">
                <a:solidFill>
                  <a:schemeClr val="tx1"/>
                </a:solidFill>
                <a:effectLst/>
                <a:latin typeface="+mn-lt"/>
                <a:ea typeface="+mn-ea"/>
                <a:cs typeface="+mn-cs"/>
              </a:rPr>
              <a:t> Like</a:t>
            </a:r>
            <a:r>
              <a:rPr lang="en-US" sz="1200" b="0" i="0" u="none" strike="noStrike" kern="1200" dirty="0" smtClean="0">
                <a:solidFill>
                  <a:schemeClr val="tx1"/>
                </a:solidFill>
                <a:effectLst/>
                <a:latin typeface="+mn-lt"/>
                <a:ea typeface="+mn-ea"/>
                <a:cs typeface="+mn-cs"/>
              </a:rPr>
              <a:t>2</a:t>
            </a:r>
            <a:r>
              <a:rPr lang="en-US" sz="1200" b="1" i="0" u="none" strike="noStrike"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Related</a:t>
            </a:r>
          </a:p>
          <a:p>
            <a:r>
              <a:rPr lang="en-US" sz="1200" b="0" i="0" u="none" strike="noStrike" kern="1200" dirty="0" smtClean="0">
                <a:solidFill>
                  <a:schemeClr val="tx1"/>
                </a:solidFill>
                <a:effectLst/>
                <a:latin typeface="+mn-lt"/>
                <a:ea typeface="+mn-ea"/>
                <a:cs typeface="+mn-cs"/>
                <a:hlinkClick r:id="rId3" tooltip="Scrum Ceremonies - Planning and Grooming&#10;&#10;The following Scrum ceremonies are to be understood well. Planning and grooming Daily Standups Demo/Review or Showcase Retrospectives Let's talk about planning and grooming in this article The entire sprint team work together and plan for next sprint goals. The sprint planning meeting is attended by the scrum master, product owner and rest…"/>
              </a:rPr>
              <a:t>Scrum Ceremonies - Planning and </a:t>
            </a:r>
            <a:r>
              <a:rPr lang="en-US" sz="1200" b="0" i="0" u="none" strike="noStrike" kern="1200" dirty="0" err="1" smtClean="0">
                <a:solidFill>
                  <a:schemeClr val="tx1"/>
                </a:solidFill>
                <a:effectLst/>
                <a:latin typeface="+mn-lt"/>
                <a:ea typeface="+mn-ea"/>
                <a:cs typeface="+mn-cs"/>
                <a:hlinkClick r:id="rId3" tooltip="Scrum Ceremonies - Planning and Grooming&#10;&#10;The following Scrum ceremonies are to be understood well. Planning and grooming Daily Standups Demo/Review or Showcase Retrospectives Let's talk about planning and grooming in this article The entire sprint team work together and plan for next sprint goals. The sprint planning meeting is attended by the scrum master, product owner and rest…"/>
              </a:rPr>
              <a:t>Grooming</a:t>
            </a:r>
            <a:r>
              <a:rPr lang="en-US" sz="1200" b="0" i="0" kern="1200" dirty="0" err="1" smtClean="0">
                <a:solidFill>
                  <a:schemeClr val="tx1"/>
                </a:solidFill>
                <a:effectLst/>
                <a:latin typeface="+mn-lt"/>
                <a:ea typeface="+mn-ea"/>
                <a:cs typeface="+mn-cs"/>
              </a:rPr>
              <a:t>March</a:t>
            </a:r>
            <a:r>
              <a:rPr lang="en-US" sz="1200" b="0" i="0" kern="1200" dirty="0" smtClean="0">
                <a:solidFill>
                  <a:schemeClr val="tx1"/>
                </a:solidFill>
                <a:effectLst/>
                <a:latin typeface="+mn-lt"/>
                <a:ea typeface="+mn-ea"/>
                <a:cs typeface="+mn-cs"/>
              </a:rPr>
              <a:t> 25, 2017In "Agile Tutorials"</a:t>
            </a:r>
          </a:p>
          <a:p>
            <a:r>
              <a:rPr lang="en-US" sz="1200" b="0" i="0" u="none" strike="noStrike" kern="1200" dirty="0" smtClean="0">
                <a:solidFill>
                  <a:schemeClr val="tx1"/>
                </a:solidFill>
                <a:effectLst/>
                <a:latin typeface="+mn-lt"/>
                <a:ea typeface="+mn-ea"/>
                <a:cs typeface="+mn-cs"/>
                <a:hlinkClick r:id="rId4" tooltip="Scrum Ceremonies - Daily Stand Ups&#10;&#10;The following Scrum ceremonies are to be understood well. Planning and grooming Daily Standups Demo/Review or Showcase Retrospectives Let's talk about Daily Standups in this article The standup is nothing but a daily meeting among all scrum members. The agenda of this meeting should be: 1.  What did you accomplish…"/>
              </a:rPr>
              <a:t>Scrum Ceremonies - Daily Stand </a:t>
            </a:r>
            <a:r>
              <a:rPr lang="en-US" sz="1200" b="0" i="0" u="none" strike="noStrike" kern="1200" dirty="0" err="1" smtClean="0">
                <a:solidFill>
                  <a:schemeClr val="tx1"/>
                </a:solidFill>
                <a:effectLst/>
                <a:latin typeface="+mn-lt"/>
                <a:ea typeface="+mn-ea"/>
                <a:cs typeface="+mn-cs"/>
                <a:hlinkClick r:id="rId4" tooltip="Scrum Ceremonies - Daily Stand Ups&#10;&#10;The following Scrum ceremonies are to be understood well. Planning and grooming Daily Standups Demo/Review or Showcase Retrospectives Let's talk about Daily Standups in this article The standup is nothing but a daily meeting among all scrum members. The agenda of this meeting should be: 1.  What did you accomplish…"/>
              </a:rPr>
              <a:t>Ups</a:t>
            </a:r>
            <a:r>
              <a:rPr lang="en-US" sz="1200" b="0" i="0" kern="1200" dirty="0" err="1" smtClean="0">
                <a:solidFill>
                  <a:schemeClr val="tx1"/>
                </a:solidFill>
                <a:effectLst/>
                <a:latin typeface="+mn-lt"/>
                <a:ea typeface="+mn-ea"/>
                <a:cs typeface="+mn-cs"/>
              </a:rPr>
              <a:t>March</a:t>
            </a:r>
            <a:r>
              <a:rPr lang="en-US" sz="1200" b="0" i="0" kern="1200" dirty="0" smtClean="0">
                <a:solidFill>
                  <a:schemeClr val="tx1"/>
                </a:solidFill>
                <a:effectLst/>
                <a:latin typeface="+mn-lt"/>
                <a:ea typeface="+mn-ea"/>
                <a:cs typeface="+mn-cs"/>
              </a:rPr>
              <a:t> 19, 2017In "Agile Tutorials"</a:t>
            </a:r>
          </a:p>
          <a:p>
            <a:r>
              <a:rPr lang="en-US" sz="1200" b="0" i="0" u="none" strike="noStrike" kern="1200" dirty="0" smtClean="0">
                <a:solidFill>
                  <a:schemeClr val="tx1"/>
                </a:solidFill>
                <a:effectLst/>
                <a:latin typeface="+mn-lt"/>
                <a:ea typeface="+mn-ea"/>
                <a:cs typeface="+mn-cs"/>
                <a:hlinkClick r:id="rId7" tooltip="Agile Top 10 Interview Questions&#10;&#10;Following are the TOP 10 agile interview questions. There is another list of critical questions while these are expected in most interviews. Moreover these are very basic, and every interviewee is expected to excel in his/her responses for these questions. What is agile roadmap looks like? Explain agile process start to…"/>
              </a:rPr>
              <a:t>Agile Top 10 Interview </a:t>
            </a:r>
            <a:r>
              <a:rPr lang="en-US" sz="1200" b="0" i="0" u="none" strike="noStrike" kern="1200" dirty="0" err="1" smtClean="0">
                <a:solidFill>
                  <a:schemeClr val="tx1"/>
                </a:solidFill>
                <a:effectLst/>
                <a:latin typeface="+mn-lt"/>
                <a:ea typeface="+mn-ea"/>
                <a:cs typeface="+mn-cs"/>
                <a:hlinkClick r:id="rId7" tooltip="Agile Top 10 Interview Questions&#10;&#10;Following are the TOP 10 agile interview questions. There is another list of critical questions while these are expected in most interviews. Moreover these are very basic, and every interviewee is expected to excel in his/her responses for these questions. What is agile roadmap looks like? Explain agile process start to…"/>
              </a:rPr>
              <a:t>Questions</a:t>
            </a:r>
            <a:r>
              <a:rPr lang="en-US" sz="1200" b="0" i="0" kern="1200" dirty="0" err="1" smtClean="0">
                <a:solidFill>
                  <a:schemeClr val="tx1"/>
                </a:solidFill>
                <a:effectLst/>
                <a:latin typeface="+mn-lt"/>
                <a:ea typeface="+mn-ea"/>
                <a:cs typeface="+mn-cs"/>
              </a:rPr>
              <a:t>March</a:t>
            </a:r>
            <a:r>
              <a:rPr lang="en-US" sz="1200" b="0" i="0" kern="1200" dirty="0" smtClean="0">
                <a:solidFill>
                  <a:schemeClr val="tx1"/>
                </a:solidFill>
                <a:effectLst/>
                <a:latin typeface="+mn-lt"/>
                <a:ea typeface="+mn-ea"/>
                <a:cs typeface="+mn-cs"/>
              </a:rPr>
              <a:t> 19, 2017In "Agile Interviews"</a:t>
            </a:r>
          </a:p>
          <a:p>
            <a:r>
              <a:rPr lang="en-US" b="1" cap="all" dirty="0" smtClean="0">
                <a:effectLst/>
              </a:rPr>
              <a:t>CATEGORIES</a:t>
            </a:r>
            <a:r>
              <a:rPr lang="en-US" sz="1200" b="1" u="none" strike="noStrike" kern="1200" cap="all" dirty="0" smtClean="0">
                <a:solidFill>
                  <a:schemeClr val="tx1"/>
                </a:solidFill>
                <a:effectLst/>
                <a:latin typeface="+mn-lt"/>
                <a:ea typeface="+mn-ea"/>
                <a:cs typeface="+mn-cs"/>
                <a:hlinkClick r:id="rId8"/>
              </a:rPr>
              <a:t>AGILE TUTORIALS</a:t>
            </a:r>
            <a:r>
              <a:rPr lang="en-US" b="1" cap="all" dirty="0" smtClean="0">
                <a:effectLst/>
              </a:rPr>
              <a:t>TAGS</a:t>
            </a:r>
            <a:r>
              <a:rPr lang="en-US" sz="1200" b="1" u="none" strike="noStrike" kern="1200" cap="all" dirty="0" smtClean="0">
                <a:solidFill>
                  <a:schemeClr val="tx1"/>
                </a:solidFill>
                <a:effectLst/>
                <a:latin typeface="+mn-lt"/>
                <a:ea typeface="+mn-ea"/>
                <a:cs typeface="+mn-cs"/>
                <a:hlinkClick r:id="rId9"/>
              </a:rPr>
              <a:t>BEST PRACTICES FOR DEMO OR SHOWCASE</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0"/>
              </a:rPr>
              <a:t>DEMO</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1"/>
              </a:rPr>
              <a:t>HOW TO DO SCRUM DEMO RIGHT</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2"/>
              </a:rPr>
              <a:t>SCRUM CEREMONIES</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3"/>
              </a:rPr>
              <a:t>SCRUM CEREMONIES – DEMO/REVIEW OR SHOWCASE</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4"/>
              </a:rPr>
              <a:t>SHOWCASE</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5"/>
              </a:rPr>
              <a:t>SPRINT REVIEW</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6"/>
              </a:rPr>
              <a:t>WHAT ARE 4 SCRUM CEREMONIES</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7"/>
              </a:rPr>
              <a:t>WHAT SPRINT REVIEW OR SHOWCASE OR DEMO?</a:t>
            </a:r>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10</a:t>
            </a:fld>
            <a:endParaRPr lang="en-US"/>
          </a:p>
        </p:txBody>
      </p:sp>
    </p:spTree>
    <p:extLst>
      <p:ext uri="{BB962C8B-B14F-4D97-AF65-F5344CB8AC3E}">
        <p14:creationId xmlns:p14="http://schemas.microsoft.com/office/powerpoint/2010/main" val="332165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following Scrum ceremonies are to be understood well.</a:t>
            </a:r>
          </a:p>
          <a:p>
            <a:r>
              <a:rPr lang="en-US" sz="1200" b="0" i="0" u="none" strike="noStrike" kern="1200" dirty="0" smtClean="0">
                <a:solidFill>
                  <a:schemeClr val="tx1"/>
                </a:solidFill>
                <a:effectLst/>
                <a:latin typeface="+mn-lt"/>
                <a:ea typeface="+mn-ea"/>
                <a:cs typeface="+mn-cs"/>
                <a:hlinkClick r:id="rId3"/>
              </a:rPr>
              <a:t>Planning and grooming</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Daily Standups</a:t>
            </a:r>
            <a:endParaRPr lang="en-US"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hlinkClick r:id="rId5"/>
              </a:rPr>
              <a:t>Demo/Review or Showcase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
              </a:rPr>
              <a:t>Retrospectives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Let’s talk about Demo/Review or Showcase in this article</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showcase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demo</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sprint review</a:t>
            </a:r>
            <a:r>
              <a:rPr lang="en-US" sz="1200" b="0" i="0" kern="1200" dirty="0" smtClean="0">
                <a:solidFill>
                  <a:schemeClr val="tx1"/>
                </a:solidFill>
                <a:effectLst/>
                <a:latin typeface="+mn-lt"/>
                <a:ea typeface="+mn-ea"/>
                <a:cs typeface="+mn-cs"/>
              </a:rPr>
              <a:t> represents one and same thing. A sprint review is an </a:t>
            </a:r>
            <a:r>
              <a:rPr lang="en-US" sz="1200" b="1" i="0" kern="1200" dirty="0" smtClean="0">
                <a:solidFill>
                  <a:schemeClr val="tx1"/>
                </a:solidFill>
                <a:effectLst/>
                <a:latin typeface="+mn-lt"/>
                <a:ea typeface="+mn-ea"/>
                <a:cs typeface="+mn-cs"/>
              </a:rPr>
              <a:t>informal meeting</a:t>
            </a:r>
            <a:r>
              <a:rPr lang="en-US" sz="1200" b="0" i="0" kern="1200" dirty="0" smtClean="0">
                <a:solidFill>
                  <a:schemeClr val="tx1"/>
                </a:solidFill>
                <a:effectLst/>
                <a:latin typeface="+mn-lt"/>
                <a:ea typeface="+mn-ea"/>
                <a:cs typeface="+mn-cs"/>
              </a:rPr>
              <a:t> that typically takes the form of a demo of the completed features or what is accomplished during the sprint to the product owner (And rest of the team).</a:t>
            </a:r>
          </a:p>
          <a:p>
            <a:r>
              <a:rPr lang="en-US" sz="1200" b="0" i="0" kern="1200" dirty="0" smtClean="0">
                <a:solidFill>
                  <a:schemeClr val="tx1"/>
                </a:solidFill>
                <a:effectLst/>
                <a:latin typeface="+mn-lt"/>
                <a:ea typeface="+mn-ea"/>
                <a:cs typeface="+mn-cs"/>
              </a:rPr>
              <a:t>This can be done as and when the work is completed over waiting for last day of the sprint to arrive. This mitigates the risk of incorporating review comments which may result in sprint failure if the demo is done on the last day of the sprint.  In case if there are review comments, that should be fixed and once again demo to be conducted for the story which had review comments.</a:t>
            </a:r>
          </a:p>
          <a:p>
            <a:r>
              <a:rPr lang="en-US" sz="1200" b="0" i="0" kern="1200" dirty="0" smtClean="0">
                <a:solidFill>
                  <a:schemeClr val="tx1"/>
                </a:solidFill>
                <a:effectLst/>
                <a:latin typeface="+mn-lt"/>
                <a:ea typeface="+mn-ea"/>
                <a:cs typeface="+mn-cs"/>
              </a:rPr>
              <a:t>The whole team should participate. Although the team needs to get the buy-in from PO to change the story to done-done while the feedback from the whole team helps.  You can invite other teams, support or customer as needed.</a:t>
            </a:r>
          </a:p>
          <a:p>
            <a:r>
              <a:rPr lang="en-US" sz="1200" b="0" i="0" kern="1200" dirty="0" smtClean="0">
                <a:solidFill>
                  <a:schemeClr val="tx1"/>
                </a:solidFill>
                <a:effectLst/>
                <a:latin typeface="+mn-lt"/>
                <a:ea typeface="+mn-ea"/>
                <a:cs typeface="+mn-cs"/>
              </a:rPr>
              <a:t>One of the core objectives of the demo is to review progress against the sprint goal and team commitment. It is an opportunity to get everyone on the same page in terms of what was accomplished, what’s still in progress and what tradeoffs were made.</a:t>
            </a:r>
          </a:p>
          <a:p>
            <a:r>
              <a:rPr lang="en-US" sz="1200" b="0" i="0" kern="1200" dirty="0" smtClean="0">
                <a:solidFill>
                  <a:schemeClr val="tx1"/>
                </a:solidFill>
                <a:effectLst/>
                <a:latin typeface="+mn-lt"/>
                <a:ea typeface="+mn-ea"/>
                <a:cs typeface="+mn-cs"/>
              </a:rPr>
              <a:t>Best practices around Demo/Showcase</a:t>
            </a:r>
          </a:p>
          <a:p>
            <a:r>
              <a:rPr lang="en-US" sz="1200" b="1" i="0" kern="1200" dirty="0" smtClean="0">
                <a:solidFill>
                  <a:schemeClr val="tx1"/>
                </a:solidFill>
                <a:effectLst/>
                <a:latin typeface="+mn-lt"/>
                <a:ea typeface="+mn-ea"/>
                <a:cs typeface="+mn-cs"/>
              </a:rPr>
              <a:t>Prepare, prepare and prepare</a:t>
            </a:r>
            <a:r>
              <a:rPr lang="en-US" sz="1200" b="0" i="0" kern="1200" dirty="0" smtClean="0">
                <a:solidFill>
                  <a:schemeClr val="tx1"/>
                </a:solidFill>
                <a:effectLst/>
                <a:latin typeface="+mn-lt"/>
                <a:ea typeface="+mn-ea"/>
                <a:cs typeface="+mn-cs"/>
              </a:rPr>
              <a:t> – Don’t go to demo meeting and start talking randomly. Everyone’s time is important including you.</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Practice before the demo</a:t>
            </a:r>
            <a:r>
              <a:rPr lang="en-US" sz="1200" b="0" i="0" kern="1200" dirty="0" smtClean="0">
                <a:solidFill>
                  <a:schemeClr val="tx1"/>
                </a:solidFill>
                <a:effectLst/>
                <a:latin typeface="+mn-lt"/>
                <a:ea typeface="+mn-ea"/>
                <a:cs typeface="+mn-cs"/>
              </a:rPr>
              <a:t> – Run the workflow or the feature you have built. This ensures everything works.</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Give importance to Acceptance Criteria</a:t>
            </a:r>
            <a:r>
              <a:rPr lang="en-US" sz="1200" b="0" i="0" kern="1200" dirty="0" smtClean="0">
                <a:solidFill>
                  <a:schemeClr val="tx1"/>
                </a:solidFill>
                <a:effectLst/>
                <a:latin typeface="+mn-lt"/>
                <a:ea typeface="+mn-ea"/>
                <a:cs typeface="+mn-cs"/>
              </a:rPr>
              <a:t> – You can always talk about nonfunctional requirements while the focus should be on acceptance criteria. What value your feature is adding to product/business.</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Follow KISS</a:t>
            </a:r>
            <a:r>
              <a:rPr lang="en-US" sz="1200" b="0" i="0" kern="1200" dirty="0" smtClean="0">
                <a:solidFill>
                  <a:schemeClr val="tx1"/>
                </a:solidFill>
                <a:effectLst/>
                <a:latin typeface="+mn-lt"/>
                <a:ea typeface="+mn-ea"/>
                <a:cs typeface="+mn-cs"/>
              </a:rPr>
              <a:t> – Keep it short and simple – Don’t complicate things. Make it crisp, cover all the points written down in acceptance criteria. Give time to your team and PO to ask questions.</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Showcase Value</a:t>
            </a:r>
            <a:r>
              <a:rPr lang="en-US" sz="1200" b="0" i="0" kern="1200" dirty="0" smtClean="0">
                <a:solidFill>
                  <a:schemeClr val="tx1"/>
                </a:solidFill>
                <a:effectLst/>
                <a:latin typeface="+mn-lt"/>
                <a:ea typeface="+mn-ea"/>
                <a:cs typeface="+mn-cs"/>
              </a:rPr>
              <a:t> – Do not focus on technology or the feature you have built works while do talk about business value. Feel the sense of pride or accomplishment in showcasing what you accomplished.</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Communication</a:t>
            </a:r>
            <a:r>
              <a:rPr lang="en-US" sz="1200" b="0" i="0" kern="1200" dirty="0" smtClean="0">
                <a:solidFill>
                  <a:schemeClr val="tx1"/>
                </a:solidFill>
                <a:effectLst/>
                <a:latin typeface="+mn-lt"/>
                <a:ea typeface="+mn-ea"/>
                <a:cs typeface="+mn-cs"/>
              </a:rPr>
              <a:t> – It’s key to success. Talk to the point. Listen to people (your team). Write down their feedback and comments. The good idea is to record the meeting so that you can always go back and listen to the feedback if any.</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Involve right participants/stakeholders</a:t>
            </a:r>
            <a:r>
              <a:rPr lang="en-US" sz="1200" b="0" i="0" kern="1200" dirty="0" smtClean="0">
                <a:solidFill>
                  <a:schemeClr val="tx1"/>
                </a:solidFill>
                <a:effectLst/>
                <a:latin typeface="+mn-lt"/>
                <a:ea typeface="+mn-ea"/>
                <a:cs typeface="+mn-cs"/>
              </a:rPr>
              <a:t> – Not just your sprint team or PO but you should be inviting folks representing your product business.  Folks on the actual ground adds lots of value to the project/product.</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Seek Feedback</a:t>
            </a:r>
            <a:r>
              <a:rPr lang="en-US" sz="1200" b="0" i="0" kern="1200" dirty="0" smtClean="0">
                <a:solidFill>
                  <a:schemeClr val="tx1"/>
                </a:solidFill>
                <a:effectLst/>
                <a:latin typeface="+mn-lt"/>
                <a:ea typeface="+mn-ea"/>
                <a:cs typeface="+mn-cs"/>
              </a:rPr>
              <a:t> – Accept the feedback positively. Your goal is your team success, making a product better and help the organization to get more value.  This eventually helps you to grow faster.</a:t>
            </a:r>
          </a:p>
          <a:p>
            <a:r>
              <a:rPr lang="en-US" sz="1200" b="0" i="0" kern="1200" dirty="0" smtClean="0">
                <a:solidFill>
                  <a:schemeClr val="tx1"/>
                </a:solidFill>
                <a:effectLst/>
                <a:latin typeface="+mn-lt"/>
                <a:ea typeface="+mn-ea"/>
                <a:cs typeface="+mn-cs"/>
              </a:rPr>
              <a:t> </a:t>
            </a:r>
          </a:p>
          <a:p>
            <a:r>
              <a:rPr lang="en-US" sz="1200" b="1" i="0" u="none" strike="noStrike" kern="1200" dirty="0" smtClean="0">
                <a:solidFill>
                  <a:schemeClr val="tx1"/>
                </a:solidFill>
                <a:effectLst/>
                <a:latin typeface="+mn-lt"/>
                <a:ea typeface="+mn-ea"/>
                <a:cs typeface="+mn-cs"/>
              </a:rPr>
              <a:t> Like</a:t>
            </a:r>
            <a:r>
              <a:rPr lang="en-US" sz="1200" b="0" i="0" u="none" strike="noStrike" kern="1200" dirty="0" smtClean="0">
                <a:solidFill>
                  <a:schemeClr val="tx1"/>
                </a:solidFill>
                <a:effectLst/>
                <a:latin typeface="+mn-lt"/>
                <a:ea typeface="+mn-ea"/>
                <a:cs typeface="+mn-cs"/>
              </a:rPr>
              <a:t>2</a:t>
            </a:r>
            <a:r>
              <a:rPr lang="en-US" sz="1200" b="1" i="0" u="none" strike="noStrike"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Related</a:t>
            </a:r>
          </a:p>
          <a:p>
            <a:r>
              <a:rPr lang="en-US" sz="1200" b="0" i="0" u="none" strike="noStrike" kern="1200" dirty="0" smtClean="0">
                <a:solidFill>
                  <a:schemeClr val="tx1"/>
                </a:solidFill>
                <a:effectLst/>
                <a:latin typeface="+mn-lt"/>
                <a:ea typeface="+mn-ea"/>
                <a:cs typeface="+mn-cs"/>
                <a:hlinkClick r:id="rId3" tooltip="Scrum Ceremonies - Planning and Grooming&#10;&#10;The following Scrum ceremonies are to be understood well. Planning and grooming Daily Standups Demo/Review or Showcase Retrospectives Let's talk about planning and grooming in this article The entire sprint team work together and plan for next sprint goals. The sprint planning meeting is attended by the scrum master, product owner and rest…"/>
              </a:rPr>
              <a:t>Scrum Ceremonies - Planning and </a:t>
            </a:r>
            <a:r>
              <a:rPr lang="en-US" sz="1200" b="0" i="0" u="none" strike="noStrike" kern="1200" dirty="0" err="1" smtClean="0">
                <a:solidFill>
                  <a:schemeClr val="tx1"/>
                </a:solidFill>
                <a:effectLst/>
                <a:latin typeface="+mn-lt"/>
                <a:ea typeface="+mn-ea"/>
                <a:cs typeface="+mn-cs"/>
                <a:hlinkClick r:id="rId3" tooltip="Scrum Ceremonies - Planning and Grooming&#10;&#10;The following Scrum ceremonies are to be understood well. Planning and grooming Daily Standups Demo/Review or Showcase Retrospectives Let's talk about planning and grooming in this article The entire sprint team work together and plan for next sprint goals. The sprint planning meeting is attended by the scrum master, product owner and rest…"/>
              </a:rPr>
              <a:t>Grooming</a:t>
            </a:r>
            <a:r>
              <a:rPr lang="en-US" sz="1200" b="0" i="0" kern="1200" dirty="0" err="1" smtClean="0">
                <a:solidFill>
                  <a:schemeClr val="tx1"/>
                </a:solidFill>
                <a:effectLst/>
                <a:latin typeface="+mn-lt"/>
                <a:ea typeface="+mn-ea"/>
                <a:cs typeface="+mn-cs"/>
              </a:rPr>
              <a:t>March</a:t>
            </a:r>
            <a:r>
              <a:rPr lang="en-US" sz="1200" b="0" i="0" kern="1200" dirty="0" smtClean="0">
                <a:solidFill>
                  <a:schemeClr val="tx1"/>
                </a:solidFill>
                <a:effectLst/>
                <a:latin typeface="+mn-lt"/>
                <a:ea typeface="+mn-ea"/>
                <a:cs typeface="+mn-cs"/>
              </a:rPr>
              <a:t> 25, 2017In "Agile Tutorials"</a:t>
            </a:r>
          </a:p>
          <a:p>
            <a:r>
              <a:rPr lang="en-US" sz="1200" b="0" i="0" u="none" strike="noStrike" kern="1200" dirty="0" smtClean="0">
                <a:solidFill>
                  <a:schemeClr val="tx1"/>
                </a:solidFill>
                <a:effectLst/>
                <a:latin typeface="+mn-lt"/>
                <a:ea typeface="+mn-ea"/>
                <a:cs typeface="+mn-cs"/>
                <a:hlinkClick r:id="rId4" tooltip="Scrum Ceremonies - Daily Stand Ups&#10;&#10;The following Scrum ceremonies are to be understood well. Planning and grooming Daily Standups Demo/Review or Showcase Retrospectives Let's talk about Daily Standups in this article The standup is nothing but a daily meeting among all scrum members. The agenda of this meeting should be: 1.  What did you accomplish…"/>
              </a:rPr>
              <a:t>Scrum Ceremonies - Daily Stand </a:t>
            </a:r>
            <a:r>
              <a:rPr lang="en-US" sz="1200" b="0" i="0" u="none" strike="noStrike" kern="1200" dirty="0" err="1" smtClean="0">
                <a:solidFill>
                  <a:schemeClr val="tx1"/>
                </a:solidFill>
                <a:effectLst/>
                <a:latin typeface="+mn-lt"/>
                <a:ea typeface="+mn-ea"/>
                <a:cs typeface="+mn-cs"/>
                <a:hlinkClick r:id="rId4" tooltip="Scrum Ceremonies - Daily Stand Ups&#10;&#10;The following Scrum ceremonies are to be understood well. Planning and grooming Daily Standups Demo/Review or Showcase Retrospectives Let's talk about Daily Standups in this article The standup is nothing but a daily meeting among all scrum members. The agenda of this meeting should be: 1.  What did you accomplish…"/>
              </a:rPr>
              <a:t>Ups</a:t>
            </a:r>
            <a:r>
              <a:rPr lang="en-US" sz="1200" b="0" i="0" kern="1200" dirty="0" err="1" smtClean="0">
                <a:solidFill>
                  <a:schemeClr val="tx1"/>
                </a:solidFill>
                <a:effectLst/>
                <a:latin typeface="+mn-lt"/>
                <a:ea typeface="+mn-ea"/>
                <a:cs typeface="+mn-cs"/>
              </a:rPr>
              <a:t>March</a:t>
            </a:r>
            <a:r>
              <a:rPr lang="en-US" sz="1200" b="0" i="0" kern="1200" dirty="0" smtClean="0">
                <a:solidFill>
                  <a:schemeClr val="tx1"/>
                </a:solidFill>
                <a:effectLst/>
                <a:latin typeface="+mn-lt"/>
                <a:ea typeface="+mn-ea"/>
                <a:cs typeface="+mn-cs"/>
              </a:rPr>
              <a:t> 19, 2017In "Agile Tutorials"</a:t>
            </a:r>
          </a:p>
          <a:p>
            <a:r>
              <a:rPr lang="en-US" sz="1200" b="0" i="0" u="none" strike="noStrike" kern="1200" dirty="0" smtClean="0">
                <a:solidFill>
                  <a:schemeClr val="tx1"/>
                </a:solidFill>
                <a:effectLst/>
                <a:latin typeface="+mn-lt"/>
                <a:ea typeface="+mn-ea"/>
                <a:cs typeface="+mn-cs"/>
                <a:hlinkClick r:id="rId7" tooltip="Agile Top 10 Interview Questions&#10;&#10;Following are the TOP 10 agile interview questions. There is another list of critical questions while these are expected in most interviews. Moreover these are very basic, and every interviewee is expected to excel in his/her responses for these questions. What is agile roadmap looks like? Explain agile process start to…"/>
              </a:rPr>
              <a:t>Agile Top 10 Interview </a:t>
            </a:r>
            <a:r>
              <a:rPr lang="en-US" sz="1200" b="0" i="0" u="none" strike="noStrike" kern="1200" dirty="0" err="1" smtClean="0">
                <a:solidFill>
                  <a:schemeClr val="tx1"/>
                </a:solidFill>
                <a:effectLst/>
                <a:latin typeface="+mn-lt"/>
                <a:ea typeface="+mn-ea"/>
                <a:cs typeface="+mn-cs"/>
                <a:hlinkClick r:id="rId7" tooltip="Agile Top 10 Interview Questions&#10;&#10;Following are the TOP 10 agile interview questions. There is another list of critical questions while these are expected in most interviews. Moreover these are very basic, and every interviewee is expected to excel in his/her responses for these questions. What is agile roadmap looks like? Explain agile process start to…"/>
              </a:rPr>
              <a:t>Questions</a:t>
            </a:r>
            <a:r>
              <a:rPr lang="en-US" sz="1200" b="0" i="0" kern="1200" dirty="0" err="1" smtClean="0">
                <a:solidFill>
                  <a:schemeClr val="tx1"/>
                </a:solidFill>
                <a:effectLst/>
                <a:latin typeface="+mn-lt"/>
                <a:ea typeface="+mn-ea"/>
                <a:cs typeface="+mn-cs"/>
              </a:rPr>
              <a:t>March</a:t>
            </a:r>
            <a:r>
              <a:rPr lang="en-US" sz="1200" b="0" i="0" kern="1200" dirty="0" smtClean="0">
                <a:solidFill>
                  <a:schemeClr val="tx1"/>
                </a:solidFill>
                <a:effectLst/>
                <a:latin typeface="+mn-lt"/>
                <a:ea typeface="+mn-ea"/>
                <a:cs typeface="+mn-cs"/>
              </a:rPr>
              <a:t> 19, 2017In "Agile Interviews"</a:t>
            </a:r>
          </a:p>
          <a:p>
            <a:r>
              <a:rPr lang="en-US" b="1" cap="all" dirty="0" smtClean="0">
                <a:effectLst/>
              </a:rPr>
              <a:t>CATEGORIES</a:t>
            </a:r>
            <a:r>
              <a:rPr lang="en-US" sz="1200" b="1" u="none" strike="noStrike" kern="1200" cap="all" dirty="0" smtClean="0">
                <a:solidFill>
                  <a:schemeClr val="tx1"/>
                </a:solidFill>
                <a:effectLst/>
                <a:latin typeface="+mn-lt"/>
                <a:ea typeface="+mn-ea"/>
                <a:cs typeface="+mn-cs"/>
                <a:hlinkClick r:id="rId8"/>
              </a:rPr>
              <a:t>AGILE TUTORIALS</a:t>
            </a:r>
            <a:r>
              <a:rPr lang="en-US" b="1" cap="all" dirty="0" smtClean="0">
                <a:effectLst/>
              </a:rPr>
              <a:t>TAGS</a:t>
            </a:r>
            <a:r>
              <a:rPr lang="en-US" sz="1200" b="1" u="none" strike="noStrike" kern="1200" cap="all" dirty="0" smtClean="0">
                <a:solidFill>
                  <a:schemeClr val="tx1"/>
                </a:solidFill>
                <a:effectLst/>
                <a:latin typeface="+mn-lt"/>
                <a:ea typeface="+mn-ea"/>
                <a:cs typeface="+mn-cs"/>
                <a:hlinkClick r:id="rId9"/>
              </a:rPr>
              <a:t>BEST PRACTICES FOR DEMO OR SHOWCASE</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0"/>
              </a:rPr>
              <a:t>DEMO</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1"/>
              </a:rPr>
              <a:t>HOW TO DO SCRUM DEMO RIGHT</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2"/>
              </a:rPr>
              <a:t>SCRUM CEREMONIES</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3"/>
              </a:rPr>
              <a:t>SCRUM CEREMONIES – DEMO/REVIEW OR SHOWCASE</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4"/>
              </a:rPr>
              <a:t>SHOWCASE</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5"/>
              </a:rPr>
              <a:t>SPRINT REVIEW</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6"/>
              </a:rPr>
              <a:t>WHAT ARE 4 SCRUM CEREMONIES</a:t>
            </a:r>
            <a:r>
              <a:rPr lang="en-US" b="1" cap="all" dirty="0" smtClean="0">
                <a:effectLst/>
              </a:rPr>
              <a:t>, </a:t>
            </a:r>
            <a:r>
              <a:rPr lang="en-US" sz="1200" b="1" u="none" strike="noStrike" kern="1200" cap="all" dirty="0" smtClean="0">
                <a:solidFill>
                  <a:schemeClr val="tx1"/>
                </a:solidFill>
                <a:effectLst/>
                <a:latin typeface="+mn-lt"/>
                <a:ea typeface="+mn-ea"/>
                <a:cs typeface="+mn-cs"/>
                <a:hlinkClick r:id="rId17"/>
              </a:rPr>
              <a:t>WHAT SPRINT REVIEW OR SHOWCASE OR DEMO?</a:t>
            </a:r>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11</a:t>
            </a:fld>
            <a:endParaRPr lang="en-US"/>
          </a:p>
        </p:txBody>
      </p:sp>
    </p:spTree>
    <p:extLst>
      <p:ext uri="{BB962C8B-B14F-4D97-AF65-F5344CB8AC3E}">
        <p14:creationId xmlns:p14="http://schemas.microsoft.com/office/powerpoint/2010/main" val="3807628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12</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243329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talk about agile retrospective in this article</a:t>
            </a:r>
          </a:p>
          <a:p>
            <a:r>
              <a:rPr lang="en-US" sz="1200" b="0" i="0" kern="1200" dirty="0" smtClean="0">
                <a:solidFill>
                  <a:schemeClr val="tx1"/>
                </a:solidFill>
                <a:effectLst/>
                <a:latin typeface="+mn-lt"/>
                <a:ea typeface="+mn-ea"/>
                <a:cs typeface="+mn-cs"/>
              </a:rPr>
              <a:t>No matter how great your team is, there is always scope to improve and get better. The retrospective is a way to accomplish this periodically. The main focus is to look at what is working and what is not? Further, what are the action items we have based on our learning?  The core focus of retrospective is a continuous improvement which is one of the core philosophy of agile.</a:t>
            </a:r>
          </a:p>
          <a:p>
            <a:r>
              <a:rPr lang="en-US" sz="1200" b="0" i="0" kern="1200" dirty="0" smtClean="0">
                <a:solidFill>
                  <a:schemeClr val="tx1"/>
                </a:solidFill>
                <a:effectLst/>
                <a:latin typeface="+mn-lt"/>
                <a:ea typeface="+mn-ea"/>
                <a:cs typeface="+mn-cs"/>
              </a:rPr>
              <a:t>The primary agenda of this meeting  where every team member is expected to bring their points are</a:t>
            </a:r>
          </a:p>
          <a:p>
            <a:r>
              <a:rPr lang="en-US" sz="1200" b="0" i="0" kern="1200" dirty="0" smtClean="0">
                <a:solidFill>
                  <a:schemeClr val="tx1"/>
                </a:solidFill>
                <a:effectLst/>
                <a:latin typeface="+mn-lt"/>
                <a:ea typeface="+mn-ea"/>
                <a:cs typeface="+mn-cs"/>
              </a:rPr>
              <a:t>What worked well?</a:t>
            </a:r>
          </a:p>
          <a:p>
            <a:r>
              <a:rPr lang="en-US" sz="1200" b="0" i="0" kern="1200" dirty="0" smtClean="0">
                <a:solidFill>
                  <a:schemeClr val="tx1"/>
                </a:solidFill>
                <a:effectLst/>
                <a:latin typeface="+mn-lt"/>
                <a:ea typeface="+mn-ea"/>
                <a:cs typeface="+mn-cs"/>
              </a:rPr>
              <a:t>What did not work well?</a:t>
            </a:r>
          </a:p>
          <a:p>
            <a:r>
              <a:rPr lang="en-US" sz="1200" b="0" i="0" kern="1200" dirty="0" smtClean="0">
                <a:solidFill>
                  <a:schemeClr val="tx1"/>
                </a:solidFill>
                <a:effectLst/>
                <a:latin typeface="+mn-lt"/>
                <a:ea typeface="+mn-ea"/>
                <a:cs typeface="+mn-cs"/>
              </a:rPr>
              <a:t>Action items to improve the process (Mainly action items are result of what did not work well)</a:t>
            </a:r>
          </a:p>
          <a:p>
            <a:r>
              <a:rPr lang="en-US" sz="1200" b="1" i="0" u="sng" kern="1200" dirty="0" smtClean="0">
                <a:solidFill>
                  <a:schemeClr val="tx1"/>
                </a:solidFill>
                <a:effectLst/>
                <a:latin typeface="+mn-lt"/>
                <a:ea typeface="+mn-ea"/>
                <a:cs typeface="+mn-cs"/>
              </a:rPr>
              <a:t>How to do it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Set the stage. Invite entire team to a meeting (Scrum Master, Product Owner, Team and Customer if possible)</a:t>
            </a:r>
          </a:p>
          <a:p>
            <a:r>
              <a:rPr lang="en-US" sz="1200" b="0" i="0" kern="1200" dirty="0" smtClean="0">
                <a:solidFill>
                  <a:schemeClr val="tx1"/>
                </a:solidFill>
                <a:effectLst/>
                <a:latin typeface="+mn-lt"/>
                <a:ea typeface="+mn-ea"/>
                <a:cs typeface="+mn-cs"/>
              </a:rPr>
              <a:t>Give 10 minutes for everyone to enter their points towards 3 agenda items stated above. The recommendation is to use a tool (For instance </a:t>
            </a:r>
            <a:r>
              <a:rPr lang="en-US" sz="1200" b="1" i="0" kern="1200" dirty="0" err="1" smtClean="0">
                <a:solidFill>
                  <a:schemeClr val="tx1"/>
                </a:solidFill>
                <a:effectLst/>
                <a:latin typeface="+mn-lt"/>
                <a:ea typeface="+mn-ea"/>
                <a:cs typeface="+mn-cs"/>
              </a:rPr>
              <a:t>noteapp</a:t>
            </a:r>
            <a:r>
              <a:rPr lang="en-US" sz="1200" b="0" i="0" kern="1200" dirty="0" smtClean="0">
                <a:solidFill>
                  <a:schemeClr val="tx1"/>
                </a:solidFill>
                <a:effectLst/>
                <a:latin typeface="+mn-lt"/>
                <a:ea typeface="+mn-ea"/>
                <a:cs typeface="+mn-cs"/>
              </a:rPr>
              <a:t>) and send this to the whole team in advance to enter their points. This would save time for a team in meeting and moreover give enough time to team members to think and state their points.</a:t>
            </a:r>
          </a:p>
          <a:p>
            <a:r>
              <a:rPr lang="en-US" sz="1200" b="0" i="0" kern="1200" dirty="0" smtClean="0">
                <a:solidFill>
                  <a:schemeClr val="tx1"/>
                </a:solidFill>
                <a:effectLst/>
                <a:latin typeface="+mn-lt"/>
                <a:ea typeface="+mn-ea"/>
                <a:cs typeface="+mn-cs"/>
              </a:rPr>
              <a:t>Start with talking about previous retrospectives action items. Close the items which are accomplished.</a:t>
            </a:r>
          </a:p>
          <a:p>
            <a:r>
              <a:rPr lang="en-US" sz="1200" b="0" i="0" kern="1200" dirty="0" smtClean="0">
                <a:solidFill>
                  <a:schemeClr val="tx1"/>
                </a:solidFill>
                <a:effectLst/>
                <a:latin typeface="+mn-lt"/>
                <a:ea typeface="+mn-ea"/>
                <a:cs typeface="+mn-cs"/>
              </a:rPr>
              <a:t>Talk about what worked well, appreciate people and motivate the team to continue utilizing the best practices.</a:t>
            </a:r>
          </a:p>
          <a:p>
            <a:r>
              <a:rPr lang="en-US" sz="1200" b="0" i="0" kern="1200" dirty="0" smtClean="0">
                <a:solidFill>
                  <a:schemeClr val="tx1"/>
                </a:solidFill>
                <a:effectLst/>
                <a:latin typeface="+mn-lt"/>
                <a:ea typeface="+mn-ea"/>
                <a:cs typeface="+mn-cs"/>
              </a:rPr>
              <a:t>Discuss what did not work well and come with action items</a:t>
            </a:r>
          </a:p>
          <a:p>
            <a:r>
              <a:rPr lang="en-US" sz="1200" b="0" i="0" kern="1200" dirty="0" smtClean="0">
                <a:solidFill>
                  <a:schemeClr val="tx1"/>
                </a:solidFill>
                <a:effectLst/>
                <a:latin typeface="+mn-lt"/>
                <a:ea typeface="+mn-ea"/>
                <a:cs typeface="+mn-cs"/>
              </a:rPr>
              <a:t>Assign owners to every action item.</a:t>
            </a:r>
          </a:p>
          <a:p>
            <a:r>
              <a:rPr lang="en-US" sz="1200" b="0" i="0" kern="1200" dirty="0" smtClean="0">
                <a:solidFill>
                  <a:schemeClr val="tx1"/>
                </a:solidFill>
                <a:effectLst/>
                <a:latin typeface="+mn-lt"/>
                <a:ea typeface="+mn-ea"/>
                <a:cs typeface="+mn-cs"/>
              </a:rPr>
              <a:t>Close the retrospective while action items to go to action item register.</a:t>
            </a:r>
          </a:p>
          <a:p>
            <a:r>
              <a:rPr lang="en-US" sz="1200" b="1" i="0" u="sng" kern="1200" dirty="0" smtClean="0">
                <a:solidFill>
                  <a:schemeClr val="tx1"/>
                </a:solidFill>
                <a:effectLst/>
                <a:latin typeface="+mn-lt"/>
                <a:ea typeface="+mn-ea"/>
                <a:cs typeface="+mn-cs"/>
              </a:rPr>
              <a:t>Best Practices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Typically it should happen after every sprint and should last between 30 to 60 minutes.</a:t>
            </a:r>
          </a:p>
          <a:p>
            <a:r>
              <a:rPr lang="en-US" sz="1200" b="0" i="0" kern="1200" dirty="0" smtClean="0">
                <a:solidFill>
                  <a:schemeClr val="tx1"/>
                </a:solidFill>
                <a:effectLst/>
                <a:latin typeface="+mn-lt"/>
                <a:ea typeface="+mn-ea"/>
                <a:cs typeface="+mn-cs"/>
              </a:rPr>
              <a:t>The whole team should participate.</a:t>
            </a:r>
          </a:p>
          <a:p>
            <a:r>
              <a:rPr lang="en-US" sz="1200" b="0" i="0" kern="1200" dirty="0" smtClean="0">
                <a:solidFill>
                  <a:schemeClr val="tx1"/>
                </a:solidFill>
                <a:effectLst/>
                <a:latin typeface="+mn-lt"/>
                <a:ea typeface="+mn-ea"/>
                <a:cs typeface="+mn-cs"/>
              </a:rPr>
              <a:t>This can be considered as “lesson learned” meeting. The notes can go to organizational process assets  (Remember “PAL” or “Process Asset Library”).</a:t>
            </a:r>
          </a:p>
          <a:p>
            <a:r>
              <a:rPr lang="en-US" sz="1200" b="0" i="0" kern="1200" dirty="0" smtClean="0">
                <a:solidFill>
                  <a:schemeClr val="tx1"/>
                </a:solidFill>
                <a:effectLst/>
                <a:latin typeface="+mn-lt"/>
                <a:ea typeface="+mn-ea"/>
                <a:cs typeface="+mn-cs"/>
              </a:rPr>
              <a:t>The owners must be assigned to action items. The next retrospective should start with open items of previous retrospective meetings. I have seen, individual teams have excellent ideas while post retrospective nobody really thinks about it.</a:t>
            </a:r>
          </a:p>
          <a:p>
            <a:r>
              <a:rPr lang="en-US" sz="1200" b="0" i="0" kern="1200" dirty="0" smtClean="0">
                <a:solidFill>
                  <a:schemeClr val="tx1"/>
                </a:solidFill>
                <a:effectLst/>
                <a:latin typeface="+mn-lt"/>
                <a:ea typeface="+mn-ea"/>
                <a:cs typeface="+mn-cs"/>
              </a:rPr>
              <a:t>One of the recommendation is to have a retrospective of retrospectives to make it better.</a:t>
            </a:r>
          </a:p>
          <a:p>
            <a:r>
              <a:rPr lang="en-US" sz="1200" b="0" i="0" kern="1200" dirty="0" smtClean="0">
                <a:solidFill>
                  <a:schemeClr val="tx1"/>
                </a:solidFill>
                <a:effectLst/>
                <a:latin typeface="+mn-lt"/>
                <a:ea typeface="+mn-ea"/>
                <a:cs typeface="+mn-cs"/>
              </a:rPr>
              <a:t>Don’t point fingers instead work as a team and support each other.</a:t>
            </a:r>
          </a:p>
          <a:p>
            <a:r>
              <a:rPr lang="en-US" sz="1200" b="0" i="0" kern="1200" dirty="0" smtClean="0">
                <a:solidFill>
                  <a:schemeClr val="tx1"/>
                </a:solidFill>
                <a:effectLst/>
                <a:latin typeface="+mn-lt"/>
                <a:ea typeface="+mn-ea"/>
                <a:cs typeface="+mn-cs"/>
              </a:rPr>
              <a:t>Do not forget to appreciate your team members.</a:t>
            </a:r>
          </a:p>
          <a:p>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16</a:t>
            </a:fld>
            <a:endParaRPr lang="en-US"/>
          </a:p>
        </p:txBody>
      </p:sp>
    </p:spTree>
    <p:extLst>
      <p:ext uri="{BB962C8B-B14F-4D97-AF65-F5344CB8AC3E}">
        <p14:creationId xmlns:p14="http://schemas.microsoft.com/office/powerpoint/2010/main" val="2006312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19</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259570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20</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September 19,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20</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extLst>
      <p:ext uri="{BB962C8B-B14F-4D97-AF65-F5344CB8AC3E}">
        <p14:creationId xmlns:p14="http://schemas.microsoft.com/office/powerpoint/2010/main" val="1468551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55201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60484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08157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5342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2573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909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776B6-60D1-40CA-9ACD-5A0F12BEBC76}"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3329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776B6-60D1-40CA-9ACD-5A0F12BEBC76}"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06105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776B6-60D1-40CA-9ACD-5A0F12BEBC76}"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66092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41491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6976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776B6-60D1-40CA-9ACD-5A0F12BEBC76}" type="datetimeFigureOut">
              <a:rPr lang="en-US" smtClean="0"/>
              <a:t>9/19/2018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CC0F-3002-4673-B835-7163FC0E768E}" type="slidenum">
              <a:rPr lang="en-US" smtClean="0"/>
              <a:t>‹#›</a:t>
            </a:fld>
            <a:endParaRPr lang="en-US"/>
          </a:p>
        </p:txBody>
      </p:sp>
    </p:spTree>
    <p:extLst>
      <p:ext uri="{BB962C8B-B14F-4D97-AF65-F5344CB8AC3E}">
        <p14:creationId xmlns:p14="http://schemas.microsoft.com/office/powerpoint/2010/main" val="194023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unhelkar@sar.usf.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audio" Target="../media/audio1.wav"/><Relationship Id="rId7" Type="http://schemas.openxmlformats.org/officeDocument/2006/relationships/diagramColors" Target="../diagrams/colors1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 Id="rId9" Type="http://schemas.openxmlformats.org/officeDocument/2006/relationships/image" Target="../media/image4.jf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audio" Target="../media/audio1.wav"/><Relationship Id="rId7" Type="http://schemas.openxmlformats.org/officeDocument/2006/relationships/diagramColors" Target="../diagrams/colors1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9" Type="http://schemas.openxmlformats.org/officeDocument/2006/relationships/diagramLayout" Target="../diagrams/layout8.xml"/><Relationship Id="rId3" Type="http://schemas.openxmlformats.org/officeDocument/2006/relationships/diagramData" Target="../diagrams/data1.xml"/><Relationship Id="rId21" Type="http://schemas.openxmlformats.org/officeDocument/2006/relationships/diagramColors" Target="../diagrams/colors4.xml"/><Relationship Id="rId34" Type="http://schemas.openxmlformats.org/officeDocument/2006/relationships/diagramLayout" Target="../diagrams/layout7.xml"/><Relationship Id="rId42" Type="http://schemas.microsoft.com/office/2007/relationships/diagramDrawing" Target="../diagrams/drawing8.xml"/><Relationship Id="rId47" Type="http://schemas.microsoft.com/office/2007/relationships/diagramDrawing" Target="../diagrams/drawing9.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33" Type="http://schemas.openxmlformats.org/officeDocument/2006/relationships/diagramData" Target="../diagrams/data7.xml"/><Relationship Id="rId38" Type="http://schemas.openxmlformats.org/officeDocument/2006/relationships/diagramData" Target="../diagrams/data8.xml"/><Relationship Id="rId46" Type="http://schemas.openxmlformats.org/officeDocument/2006/relationships/diagramColors" Target="../diagrams/colors9.xml"/><Relationship Id="rId2" Type="http://schemas.openxmlformats.org/officeDocument/2006/relationships/notesSlide" Target="../notesSlides/notesSlide2.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41" Type="http://schemas.openxmlformats.org/officeDocument/2006/relationships/diagramColors" Target="../diagrams/colors8.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37" Type="http://schemas.microsoft.com/office/2007/relationships/diagramDrawing" Target="../diagrams/drawing7.xml"/><Relationship Id="rId40" Type="http://schemas.openxmlformats.org/officeDocument/2006/relationships/diagramQuickStyle" Target="../diagrams/quickStyle8.xml"/><Relationship Id="rId45" Type="http://schemas.openxmlformats.org/officeDocument/2006/relationships/diagramQuickStyle" Target="../diagrams/quickStyle9.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36" Type="http://schemas.openxmlformats.org/officeDocument/2006/relationships/diagramColors" Target="../diagrams/colors7.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4" Type="http://schemas.openxmlformats.org/officeDocument/2006/relationships/diagramLayout" Target="../diagrams/layout9.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 Id="rId35" Type="http://schemas.openxmlformats.org/officeDocument/2006/relationships/diagramQuickStyle" Target="../diagrams/quickStyle7.xml"/><Relationship Id="rId43" Type="http://schemas.openxmlformats.org/officeDocument/2006/relationships/diagramData" Target="../diagrams/data9.xml"/></Relationships>
</file>

<file path=ppt/slides/_rels/slide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audio" Target="../media/audio1.wav"/><Relationship Id="rId7" Type="http://schemas.openxmlformats.org/officeDocument/2006/relationships/diagramColors" Target="../diagrams/colors10.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 Id="rId9" Type="http://schemas.openxmlformats.org/officeDocument/2006/relationships/image" Target="../media/image4.jf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41780"/>
            <a:ext cx="8562110" cy="4195445"/>
          </a:xfrm>
          <a:solidFill>
            <a:schemeClr val="tx2">
              <a:lumMod val="60000"/>
              <a:lumOff val="40000"/>
            </a:schemeClr>
          </a:solidFill>
        </p:spPr>
        <p:txBody>
          <a:bodyPr>
            <a:noAutofit/>
          </a:bodyPr>
          <a:lstStyle/>
          <a:p>
            <a:pPr hangingPunct="0"/>
            <a:r>
              <a:rPr lang="en-US" sz="2800" b="1" dirty="0" smtClean="0">
                <a:solidFill>
                  <a:schemeClr val="bg1"/>
                </a:solidFill>
                <a:latin typeface="Arial" panose="020B0604020202020204" pitchFamily="34" charset="0"/>
                <a:cs typeface="Arial" panose="020B0604020202020204" pitchFamily="34" charset="0"/>
              </a:rPr>
              <a:t>Week- </a:t>
            </a:r>
            <a:r>
              <a:rPr lang="en-US" sz="2800" b="1" dirty="0" smtClean="0">
                <a:solidFill>
                  <a:schemeClr val="bg1"/>
                </a:solidFill>
                <a:latin typeface="Arial" panose="020B0604020202020204" pitchFamily="34" charset="0"/>
                <a:cs typeface="Arial" panose="020B0604020202020204" pitchFamily="34" charset="0"/>
              </a:rPr>
              <a:t>12</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Sprint Review (Showcase) and </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Sprint Retrospective</a:t>
            </a: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a:r>
            <a:br>
              <a:rPr lang="en-US" sz="1600" dirty="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
            </a:r>
            <a:br>
              <a:rPr lang="en-US" sz="1600" dirty="0" smtClean="0">
                <a:solidFill>
                  <a:schemeClr val="bg1"/>
                </a:solidFill>
                <a:latin typeface="Arial" panose="020B0604020202020204" pitchFamily="34" charset="0"/>
                <a:cs typeface="Arial" panose="020B0604020202020204" pitchFamily="34" charset="0"/>
              </a:rPr>
            </a:br>
            <a:r>
              <a:rPr lang="en-US" sz="2000" b="1" i="1" dirty="0" smtClean="0">
                <a:solidFill>
                  <a:schemeClr val="bg1"/>
                </a:solidFill>
                <a:latin typeface="Arial" panose="020B0604020202020204" pitchFamily="34" charset="0"/>
                <a:cs typeface="Arial" panose="020B0604020202020204" pitchFamily="34" charset="0"/>
              </a:rPr>
              <a:t/>
            </a:r>
            <a:br>
              <a:rPr lang="en-US" sz="2000" b="1" i="1"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Dr. </a:t>
            </a:r>
            <a:r>
              <a:rPr lang="en-US" sz="1600" dirty="0" err="1" smtClean="0">
                <a:solidFill>
                  <a:schemeClr val="bg1"/>
                </a:solidFill>
                <a:latin typeface="Arial" panose="020B0604020202020204" pitchFamily="34" charset="0"/>
                <a:cs typeface="Arial" panose="020B0604020202020204" pitchFamily="34" charset="0"/>
              </a:rPr>
              <a:t>Bhuvan</a:t>
            </a:r>
            <a:r>
              <a:rPr lang="en-US" sz="1600" dirty="0" smtClean="0">
                <a:solidFill>
                  <a:schemeClr val="bg1"/>
                </a:solidFill>
                <a:latin typeface="Arial" panose="020B0604020202020204" pitchFamily="34" charset="0"/>
                <a:cs typeface="Arial" panose="020B0604020202020204" pitchFamily="34" charset="0"/>
              </a:rPr>
              <a:t> UNHELKAR</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IT Faculty, College Of Business;</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Office: C225; </a:t>
            </a:r>
            <a:r>
              <a:rPr lang="en-US" sz="1600" dirty="0" smtClean="0">
                <a:solidFill>
                  <a:schemeClr val="bg1"/>
                </a:solidFill>
                <a:latin typeface="Arial" panose="020B0604020202020204" pitchFamily="34" charset="0"/>
                <a:cs typeface="Arial" panose="020B0604020202020204" pitchFamily="34" charset="0"/>
                <a:hlinkClick r:id="rId3"/>
              </a:rPr>
              <a:t>bunhelkar@sar.usf.edu</a:t>
            </a:r>
            <a:r>
              <a:rPr lang="en-US" sz="1600" dirty="0" smtClean="0">
                <a:solidFill>
                  <a:schemeClr val="bg1"/>
                </a:solidFill>
                <a:latin typeface="Arial" panose="020B0604020202020204" pitchFamily="34" charset="0"/>
                <a:cs typeface="Arial" panose="020B0604020202020204" pitchFamily="34" charset="0"/>
              </a:rPr>
              <a:t>; 941-359-4654</a:t>
            </a:r>
            <a:r>
              <a:rPr lang="en-US" sz="3200" b="1" dirty="0" smtClean="0">
                <a:solidFill>
                  <a:schemeClr val="bg1"/>
                </a:solidFill>
                <a:latin typeface="Arial" panose="020B0604020202020204" pitchFamily="34" charset="0"/>
                <a:cs typeface="Arial" panose="020B0604020202020204" pitchFamily="34" charset="0"/>
              </a:rPr>
              <a:t/>
            </a:r>
            <a:br>
              <a:rPr lang="en-US" sz="3200" b="1" dirty="0" smtClean="0">
                <a:solidFill>
                  <a:schemeClr val="bg1"/>
                </a:solidFill>
                <a:latin typeface="Arial" panose="020B0604020202020204" pitchFamily="34" charset="0"/>
                <a:cs typeface="Arial" panose="020B0604020202020204" pitchFamily="34" charset="0"/>
              </a:rPr>
            </a:br>
            <a:r>
              <a:rPr lang="en-US" sz="3200" b="1" dirty="0">
                <a:solidFill>
                  <a:schemeClr val="bg1"/>
                </a:solidFill>
                <a:latin typeface="Arial" panose="020B0604020202020204" pitchFamily="34" charset="0"/>
                <a:cs typeface="Arial" panose="020B0604020202020204" pitchFamily="34" charset="0"/>
              </a:rPr>
              <a:t/>
            </a:r>
            <a:br>
              <a:rPr lang="en-US" sz="3200" b="1" dirty="0">
                <a:solidFill>
                  <a:schemeClr val="bg1"/>
                </a:solidFill>
                <a:latin typeface="Arial" panose="020B0604020202020204" pitchFamily="34" charset="0"/>
                <a:cs typeface="Arial" panose="020B0604020202020204" pitchFamily="34" charset="0"/>
              </a:rPr>
            </a:br>
            <a:endParaRPr lang="en-US" sz="32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udy-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 y="7770"/>
            <a:ext cx="1480186" cy="153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216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http://www.agilechamps.com/scrum-ceremonies-demoreview-or-showcase/</a:t>
            </a:r>
          </a:p>
        </p:txBody>
      </p:sp>
      <p:sp>
        <p:nvSpPr>
          <p:cNvPr id="3" name="Content Placeholder 2"/>
          <p:cNvSpPr>
            <a:spLocks noGrp="1"/>
          </p:cNvSpPr>
          <p:nvPr>
            <p:ph idx="1"/>
          </p:nvPr>
        </p:nvSpPr>
        <p:spPr>
          <a:xfrm>
            <a:off x="457200" y="1295400"/>
            <a:ext cx="8229600" cy="4830763"/>
          </a:xfrm>
        </p:spPr>
        <p:txBody>
          <a:bodyPr>
            <a:noAutofit/>
          </a:bodyPr>
          <a:lstStyle/>
          <a:p>
            <a:r>
              <a:rPr lang="en-US" sz="1800" dirty="0" smtClean="0"/>
              <a:t>A</a:t>
            </a:r>
            <a:r>
              <a:rPr lang="en-US" sz="1800" dirty="0"/>
              <a:t> </a:t>
            </a:r>
            <a:r>
              <a:rPr lang="en-US" sz="1800" i="1" dirty="0"/>
              <a:t>showcase</a:t>
            </a:r>
            <a:r>
              <a:rPr lang="en-US" sz="1800" dirty="0"/>
              <a:t>, </a:t>
            </a:r>
            <a:r>
              <a:rPr lang="en-US" sz="1800" i="1" dirty="0"/>
              <a:t>demo</a:t>
            </a:r>
            <a:r>
              <a:rPr lang="en-US" sz="1800" dirty="0"/>
              <a:t> or </a:t>
            </a:r>
            <a:r>
              <a:rPr lang="en-US" sz="1800" i="1" dirty="0"/>
              <a:t>sprint review</a:t>
            </a:r>
            <a:r>
              <a:rPr lang="en-US" sz="1800" dirty="0"/>
              <a:t> represents one and same thing. A sprint review is an </a:t>
            </a:r>
            <a:r>
              <a:rPr lang="en-US" sz="1800" b="1" dirty="0"/>
              <a:t>informal meeting</a:t>
            </a:r>
            <a:r>
              <a:rPr lang="en-US" sz="1800" dirty="0"/>
              <a:t> that typically takes the form of a demo of the completed features or what is accomplished during the sprint to the product owner (And rest of the team).</a:t>
            </a:r>
          </a:p>
          <a:p>
            <a:r>
              <a:rPr lang="en-US" sz="1800" dirty="0"/>
              <a:t>This can be done as and when the work is completed over waiting for last day of the sprint to arrive. This mitigates the risk of incorporating review comments which may result in sprint failure if the demo is done on the last day of the sprint. </a:t>
            </a:r>
            <a:endParaRPr lang="en-US" sz="1800" dirty="0" smtClean="0"/>
          </a:p>
          <a:p>
            <a:r>
              <a:rPr lang="en-US" sz="1800" dirty="0"/>
              <a:t> In case if there are review comments, that should be fixed and once again demo to be conducted for the story which had review comments.</a:t>
            </a:r>
          </a:p>
          <a:p>
            <a:r>
              <a:rPr lang="en-US" sz="1800" dirty="0"/>
              <a:t>The whole team should participate. Although the team needs to get the buy-in from PO to change the story to done-done while the feedback from the whole team helps.  You can invite other teams, support or customer as needed.</a:t>
            </a:r>
          </a:p>
          <a:p>
            <a:r>
              <a:rPr lang="en-US" sz="1800" dirty="0"/>
              <a:t>One of the core objectives of the demo is to review progress against the sprint goal and team commitment. It is an opportunity to get everyone on the same page in terms of what was accomplished, what’s still in progress and what tradeoffs were made</a:t>
            </a:r>
            <a:r>
              <a:rPr lang="en-US" sz="1800" dirty="0" smtClean="0"/>
              <a:t>.</a:t>
            </a:r>
            <a:endParaRPr lang="en-US" sz="1800" dirty="0"/>
          </a:p>
        </p:txBody>
      </p:sp>
    </p:spTree>
    <p:extLst>
      <p:ext uri="{BB962C8B-B14F-4D97-AF65-F5344CB8AC3E}">
        <p14:creationId xmlns:p14="http://schemas.microsoft.com/office/powerpoint/2010/main" val="191604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Best Practices for Showcase</a:t>
            </a:r>
            <a:br>
              <a:rPr lang="en-US" sz="3200" dirty="0" smtClean="0"/>
            </a:br>
            <a:r>
              <a:rPr lang="en-US" sz="2400" dirty="0" smtClean="0"/>
              <a:t>http</a:t>
            </a:r>
            <a:r>
              <a:rPr lang="en-US" sz="2400" dirty="0"/>
              <a:t>://www.agilechamps.com/scrum-ceremonies-demoreview-or-showcase/</a:t>
            </a:r>
          </a:p>
        </p:txBody>
      </p:sp>
      <p:sp>
        <p:nvSpPr>
          <p:cNvPr id="3" name="Content Placeholder 2"/>
          <p:cNvSpPr>
            <a:spLocks noGrp="1"/>
          </p:cNvSpPr>
          <p:nvPr>
            <p:ph idx="1"/>
          </p:nvPr>
        </p:nvSpPr>
        <p:spPr>
          <a:xfrm>
            <a:off x="457200" y="1295400"/>
            <a:ext cx="8229600" cy="4830763"/>
          </a:xfrm>
        </p:spPr>
        <p:txBody>
          <a:bodyPr>
            <a:noAutofit/>
          </a:bodyPr>
          <a:lstStyle/>
          <a:p>
            <a:r>
              <a:rPr lang="en-US" sz="1600" b="1" dirty="0" smtClean="0"/>
              <a:t>Prepare</a:t>
            </a:r>
            <a:r>
              <a:rPr lang="en-US" sz="1600" b="1" dirty="0"/>
              <a:t>, prepare and prepare</a:t>
            </a:r>
            <a:r>
              <a:rPr lang="en-US" sz="1600" dirty="0"/>
              <a:t> – Don’t go to demo meeting and start talking randomly. Everyone’s time is important including you.</a:t>
            </a:r>
          </a:p>
          <a:p>
            <a:r>
              <a:rPr lang="en-US" sz="1600" dirty="0"/>
              <a:t> </a:t>
            </a:r>
            <a:r>
              <a:rPr lang="en-US" sz="1600" b="1" dirty="0" smtClean="0"/>
              <a:t>Practice </a:t>
            </a:r>
            <a:r>
              <a:rPr lang="en-US" sz="1600" b="1" dirty="0"/>
              <a:t>before the demo</a:t>
            </a:r>
            <a:r>
              <a:rPr lang="en-US" sz="1600" dirty="0"/>
              <a:t> – Run the workflow or the feature you have built. This ensures everything works.</a:t>
            </a:r>
          </a:p>
          <a:p>
            <a:r>
              <a:rPr lang="en-US" sz="1600" dirty="0"/>
              <a:t> </a:t>
            </a:r>
            <a:r>
              <a:rPr lang="en-US" sz="1600" b="1" dirty="0" smtClean="0"/>
              <a:t>Give </a:t>
            </a:r>
            <a:r>
              <a:rPr lang="en-US" sz="1600" b="1" dirty="0"/>
              <a:t>importance to Acceptance Criteria</a:t>
            </a:r>
            <a:r>
              <a:rPr lang="en-US" sz="1600" dirty="0"/>
              <a:t> – You can always talk about nonfunctional requirements while the focus should be on acceptance criteria. What value your feature is adding to product/business.</a:t>
            </a:r>
          </a:p>
          <a:p>
            <a:r>
              <a:rPr lang="en-US" sz="1600" dirty="0"/>
              <a:t> </a:t>
            </a:r>
            <a:r>
              <a:rPr lang="en-US" sz="1600" b="1" dirty="0" smtClean="0"/>
              <a:t>Follow </a:t>
            </a:r>
            <a:r>
              <a:rPr lang="en-US" sz="1600" b="1" dirty="0"/>
              <a:t>KISS</a:t>
            </a:r>
            <a:r>
              <a:rPr lang="en-US" sz="1600" dirty="0"/>
              <a:t> – Keep it short and simple – Don’t complicate things. Make it crisp, cover all the points written down in acceptance criteria. Give time to your team and PO to ask questions.</a:t>
            </a:r>
          </a:p>
          <a:p>
            <a:r>
              <a:rPr lang="en-US" sz="1600" dirty="0"/>
              <a:t> </a:t>
            </a:r>
            <a:r>
              <a:rPr lang="en-US" sz="1600" b="1" dirty="0" smtClean="0"/>
              <a:t>Showcase </a:t>
            </a:r>
            <a:r>
              <a:rPr lang="en-US" sz="1600" b="1" dirty="0"/>
              <a:t>Value</a:t>
            </a:r>
            <a:r>
              <a:rPr lang="en-US" sz="1600" dirty="0"/>
              <a:t> – Do not focus on technology or the feature you have built works while do talk about business value. Feel the sense of pride or accomplishment in showcasing what you accomplished.</a:t>
            </a:r>
          </a:p>
          <a:p>
            <a:r>
              <a:rPr lang="en-US" sz="1600" dirty="0"/>
              <a:t> </a:t>
            </a:r>
            <a:r>
              <a:rPr lang="en-US" sz="1600" b="1" dirty="0" smtClean="0"/>
              <a:t>Communication</a:t>
            </a:r>
            <a:r>
              <a:rPr lang="en-US" sz="1600" dirty="0"/>
              <a:t> – It’s key to success. Talk to the point. Listen to people (your team). Write down their feedback and comments. The good idea is to record the meeting so that you can always go back and listen to the feedback if any.</a:t>
            </a:r>
          </a:p>
          <a:p>
            <a:r>
              <a:rPr lang="en-US" sz="1600" dirty="0"/>
              <a:t> </a:t>
            </a:r>
            <a:r>
              <a:rPr lang="en-US" sz="1600" b="1" dirty="0" smtClean="0"/>
              <a:t>Involve </a:t>
            </a:r>
            <a:r>
              <a:rPr lang="en-US" sz="1600" b="1" dirty="0"/>
              <a:t>right participants/stakeholders</a:t>
            </a:r>
            <a:r>
              <a:rPr lang="en-US" sz="1600" dirty="0"/>
              <a:t> – Not just your sprint team or PO but you should be inviting folks representing your product business.  Folks on the actual ground adds lots of value to the project/product.</a:t>
            </a:r>
          </a:p>
          <a:p>
            <a:r>
              <a:rPr lang="en-US" sz="1600" dirty="0"/>
              <a:t> </a:t>
            </a:r>
            <a:r>
              <a:rPr lang="en-US" sz="1600" b="1" dirty="0" smtClean="0"/>
              <a:t>Seek </a:t>
            </a:r>
            <a:r>
              <a:rPr lang="en-US" sz="1600" b="1" dirty="0"/>
              <a:t>Feedback</a:t>
            </a:r>
            <a:r>
              <a:rPr lang="en-US" sz="1600" dirty="0"/>
              <a:t> – Accept the feedback positively. Your goal is your team success, making a product better and help the organization to get more value.  This eventually helps you to grow faster.</a:t>
            </a:r>
          </a:p>
          <a:p>
            <a:endParaRPr lang="en-US" sz="1600" dirty="0"/>
          </a:p>
        </p:txBody>
      </p:sp>
    </p:spTree>
    <p:extLst>
      <p:ext uri="{BB962C8B-B14F-4D97-AF65-F5344CB8AC3E}">
        <p14:creationId xmlns:p14="http://schemas.microsoft.com/office/powerpoint/2010/main" val="3391753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Retrospective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An Agile Practice</a:t>
            </a:r>
          </a:p>
        </p:txBody>
      </p:sp>
      <p:graphicFrame>
        <p:nvGraphicFramePr>
          <p:cNvPr id="5" name="Diagram 4"/>
          <p:cNvGraphicFramePr/>
          <p:nvPr>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221893472"/>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Retrospective</a:t>
            </a:r>
            <a:r>
              <a:rPr lang="en-US" baseline="0" dirty="0" smtClean="0"/>
              <a:t>-1: What is it?</a:t>
            </a:r>
            <a:endParaRPr lang="en-US" dirty="0"/>
          </a:p>
        </p:txBody>
      </p:sp>
      <p:sp>
        <p:nvSpPr>
          <p:cNvPr id="3" name="Content Placeholder 2"/>
          <p:cNvSpPr>
            <a:spLocks noGrp="1"/>
          </p:cNvSpPr>
          <p:nvPr>
            <p:ph idx="1"/>
          </p:nvPr>
        </p:nvSpPr>
        <p:spPr/>
        <p:txBody>
          <a:bodyPr/>
          <a:lstStyle/>
          <a:p>
            <a:r>
              <a:rPr lang="en-US" dirty="0" smtClean="0"/>
              <a:t>An Agile/Scrum Practice of introspection</a:t>
            </a:r>
          </a:p>
          <a:p>
            <a:r>
              <a:rPr lang="en-US" dirty="0" smtClean="0"/>
              <a:t>Purpose (Page 14 of Scrum Guide):</a:t>
            </a:r>
          </a:p>
          <a:p>
            <a:pPr lvl="1"/>
            <a:r>
              <a:rPr lang="en-US" dirty="0" smtClean="0"/>
              <a:t>Inspect how the last Sprint went with regards to People, Relationships, Process and Tools</a:t>
            </a:r>
          </a:p>
          <a:p>
            <a:pPr lvl="1"/>
            <a:r>
              <a:rPr lang="en-US" dirty="0" smtClean="0"/>
              <a:t>Identify and order the major items that went well and potential improvements; </a:t>
            </a:r>
          </a:p>
          <a:p>
            <a:pPr lvl="1"/>
            <a:r>
              <a:rPr lang="en-US" dirty="0" smtClean="0"/>
              <a:t>Create a plan for implementing improvements to the way the Scrum Team does its</a:t>
            </a:r>
            <a:r>
              <a:rPr lang="en-US" baseline="0" dirty="0" smtClean="0"/>
              <a:t> work</a:t>
            </a:r>
            <a:endParaRPr lang="en-US" dirty="0"/>
          </a:p>
        </p:txBody>
      </p:sp>
    </p:spTree>
    <p:extLst>
      <p:ext uri="{BB962C8B-B14F-4D97-AF65-F5344CB8AC3E}">
        <p14:creationId xmlns:p14="http://schemas.microsoft.com/office/powerpoint/2010/main" val="197614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Retrospective-2: Introspection for Continuous</a:t>
            </a:r>
            <a:r>
              <a:rPr lang="en-US" baseline="0" dirty="0" smtClean="0"/>
              <a:t> Improvemen</a:t>
            </a:r>
            <a:r>
              <a:rPr lang="en-US" dirty="0" smtClean="0"/>
              <a:t>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Scrum Team inspects &amp; adapts itself in order to improve the </a:t>
            </a:r>
            <a:r>
              <a:rPr lang="en-US" i="1" dirty="0" smtClean="0"/>
              <a:t>way it works </a:t>
            </a:r>
            <a:r>
              <a:rPr lang="en-US" dirty="0" smtClean="0"/>
              <a:t>in a Sprint</a:t>
            </a:r>
          </a:p>
          <a:p>
            <a:r>
              <a:rPr lang="en-US" dirty="0" smtClean="0"/>
              <a:t>Sprint Retrospective:</a:t>
            </a:r>
          </a:p>
          <a:p>
            <a:pPr lvl="1"/>
            <a:r>
              <a:rPr lang="en-US" dirty="0" smtClean="0"/>
              <a:t>Occurs AFTER the Sprint Review and BEFORE the Sprint Planning for the Next Sprint</a:t>
            </a:r>
          </a:p>
          <a:p>
            <a:pPr lvl="1"/>
            <a:r>
              <a:rPr lang="en-US" dirty="0" smtClean="0"/>
              <a:t>Time-boxed to </a:t>
            </a:r>
            <a:r>
              <a:rPr lang="en-US" b="1" dirty="0" smtClean="0"/>
              <a:t>3 </a:t>
            </a:r>
            <a:r>
              <a:rPr lang="en-US" dirty="0" smtClean="0"/>
              <a:t>hours for 1-month Sprints (Can be shorter for shorter sprints)</a:t>
            </a:r>
          </a:p>
          <a:p>
            <a:r>
              <a:rPr lang="en-US" dirty="0" smtClean="0"/>
              <a:t>Scrum Master organizes this event</a:t>
            </a:r>
          </a:p>
          <a:p>
            <a:pPr lvl="1"/>
            <a:r>
              <a:rPr lang="en-US" dirty="0" smtClean="0"/>
              <a:t>Explains the attendees its purpose</a:t>
            </a:r>
          </a:p>
          <a:p>
            <a:pPr lvl="1"/>
            <a:r>
              <a:rPr lang="en-US" dirty="0" smtClean="0"/>
              <a:t>Maintains the time-box of 3 hours </a:t>
            </a:r>
            <a:endParaRPr lang="en-US" dirty="0"/>
          </a:p>
        </p:txBody>
      </p:sp>
    </p:spTree>
    <p:extLst>
      <p:ext uri="{BB962C8B-B14F-4D97-AF65-F5344CB8AC3E}">
        <p14:creationId xmlns:p14="http://schemas.microsoft.com/office/powerpoint/2010/main" val="3783051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Retrospective-3: Scrum Master</a:t>
            </a:r>
            <a:endParaRPr lang="en-US" dirty="0"/>
          </a:p>
        </p:txBody>
      </p:sp>
      <p:sp>
        <p:nvSpPr>
          <p:cNvPr id="3" name="Content Placeholder 2"/>
          <p:cNvSpPr>
            <a:spLocks noGrp="1"/>
          </p:cNvSpPr>
          <p:nvPr>
            <p:ph idx="1"/>
          </p:nvPr>
        </p:nvSpPr>
        <p:spPr/>
        <p:txBody>
          <a:bodyPr>
            <a:normAutofit lnSpcReduction="10000"/>
          </a:bodyPr>
          <a:lstStyle/>
          <a:p>
            <a:r>
              <a:rPr lang="en-US" dirty="0" smtClean="0"/>
              <a:t>Plays an important role of Servant-Leader</a:t>
            </a:r>
          </a:p>
          <a:p>
            <a:r>
              <a:rPr lang="en-US" dirty="0" smtClean="0"/>
              <a:t>Encourages</a:t>
            </a:r>
            <a:r>
              <a:rPr lang="en-US" baseline="0" dirty="0" smtClean="0"/>
              <a:t> the Scrum Team to improve its practices to make them more effective and enjoyable for the next Sprint</a:t>
            </a:r>
          </a:p>
          <a:p>
            <a:r>
              <a:rPr lang="en-US" baseline="0" dirty="0" smtClean="0"/>
              <a:t>The Scrum Team plans ways to increase product quality by improving work processes</a:t>
            </a:r>
          </a:p>
          <a:p>
            <a:pPr lvl="1"/>
            <a:r>
              <a:rPr lang="en-US" dirty="0" smtClean="0"/>
              <a:t>Also adapts the definition of “Done” if appropriate and not in conflict with product or organizational standards</a:t>
            </a:r>
          </a:p>
          <a:p>
            <a:pPr lvl="1"/>
            <a:endParaRPr lang="en-US" dirty="0"/>
          </a:p>
        </p:txBody>
      </p:sp>
    </p:spTree>
    <p:extLst>
      <p:ext uri="{BB962C8B-B14F-4D97-AF65-F5344CB8AC3E}">
        <p14:creationId xmlns:p14="http://schemas.microsoft.com/office/powerpoint/2010/main" val="1659531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http://www.agilechamps.com/scrum-ceremonies-retrospectives/</a:t>
            </a:r>
          </a:p>
        </p:txBody>
      </p:sp>
      <p:sp>
        <p:nvSpPr>
          <p:cNvPr id="3" name="Content Placeholder 2"/>
          <p:cNvSpPr>
            <a:spLocks noGrp="1"/>
          </p:cNvSpPr>
          <p:nvPr>
            <p:ph idx="1"/>
          </p:nvPr>
        </p:nvSpPr>
        <p:spPr/>
        <p:txBody>
          <a:bodyPr>
            <a:normAutofit fontScale="92500" lnSpcReduction="20000"/>
          </a:bodyPr>
          <a:lstStyle/>
          <a:p>
            <a:r>
              <a:rPr lang="en-US" dirty="0" smtClean="0"/>
              <a:t>No </a:t>
            </a:r>
            <a:r>
              <a:rPr lang="en-US" dirty="0"/>
              <a:t>matter how great your team is, there is always scope to improve and get better. The retrospective is a way to accomplish this periodically. </a:t>
            </a:r>
            <a:endParaRPr lang="en-US" dirty="0" smtClean="0"/>
          </a:p>
          <a:p>
            <a:r>
              <a:rPr lang="en-US" dirty="0" smtClean="0"/>
              <a:t>The </a:t>
            </a:r>
            <a:r>
              <a:rPr lang="en-US" dirty="0"/>
              <a:t>main focus is to look at what is working and what is not? </a:t>
            </a:r>
            <a:endParaRPr lang="en-US" dirty="0" smtClean="0"/>
          </a:p>
          <a:p>
            <a:r>
              <a:rPr lang="en-US" dirty="0" smtClean="0"/>
              <a:t>What</a:t>
            </a:r>
            <a:r>
              <a:rPr lang="en-US" dirty="0"/>
              <a:t> are the action items we have based on our learning?  </a:t>
            </a:r>
            <a:endParaRPr lang="en-US" dirty="0" smtClean="0"/>
          </a:p>
          <a:p>
            <a:r>
              <a:rPr lang="en-US" i="1" dirty="0" smtClean="0"/>
              <a:t>The </a:t>
            </a:r>
            <a:r>
              <a:rPr lang="en-US" i="1" dirty="0"/>
              <a:t>core focus of retrospective is a continuous improvement which is one of the core philosophy of agile</a:t>
            </a:r>
            <a:r>
              <a:rPr lang="en-US" i="1" dirty="0" smtClean="0"/>
              <a:t>.</a:t>
            </a:r>
            <a:endParaRPr lang="en-US" i="1" dirty="0"/>
          </a:p>
        </p:txBody>
      </p:sp>
    </p:spTree>
    <p:extLst>
      <p:ext uri="{BB962C8B-B14F-4D97-AF65-F5344CB8AC3E}">
        <p14:creationId xmlns:p14="http://schemas.microsoft.com/office/powerpoint/2010/main" val="1639791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Retrospective Agenda </a:t>
            </a:r>
            <a:r>
              <a:rPr lang="en-US" sz="2700" dirty="0"/>
              <a:t>http://www.agilechamps.com/scrum-ceremonies-retrospectives</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The primary agenda of this meeting  where every team member is expected to bring their points are</a:t>
            </a:r>
          </a:p>
          <a:p>
            <a:r>
              <a:rPr lang="en-US" dirty="0" smtClean="0"/>
              <a:t>What worked well?</a:t>
            </a:r>
          </a:p>
          <a:p>
            <a:r>
              <a:rPr lang="en-US" dirty="0" smtClean="0"/>
              <a:t>What did not work well?</a:t>
            </a:r>
          </a:p>
          <a:p>
            <a:r>
              <a:rPr lang="en-US" dirty="0" smtClean="0"/>
              <a:t>Action items to improve the process (Mainly action items are result of what did not work well)</a:t>
            </a:r>
          </a:p>
          <a:p>
            <a:endParaRPr lang="en-US" dirty="0" smtClean="0"/>
          </a:p>
        </p:txBody>
      </p:sp>
    </p:spTree>
    <p:extLst>
      <p:ext uri="{BB962C8B-B14F-4D97-AF65-F5344CB8AC3E}">
        <p14:creationId xmlns:p14="http://schemas.microsoft.com/office/powerpoint/2010/main" val="443251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u="sng" dirty="0" smtClean="0"/>
              <a:t>How to do it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Set the stage. Invite entire team to a meeting (Scrum Master, Product Owner, Team and Customer if possible)</a:t>
            </a:r>
          </a:p>
          <a:p>
            <a:r>
              <a:rPr lang="en-US" dirty="0" smtClean="0"/>
              <a:t>Give 10 minutes for everyone to enter their points towards 3 agenda items stated above. The recommendation is to use a tool (For instance </a:t>
            </a:r>
            <a:r>
              <a:rPr lang="en-US" b="1" dirty="0" err="1" smtClean="0"/>
              <a:t>noteapp</a:t>
            </a:r>
            <a:r>
              <a:rPr lang="en-US" dirty="0" smtClean="0"/>
              <a:t>) and send this to the whole team in advance to enter their points. This would save time for a team in meeting and moreover give enough time to team members to think and state their points.</a:t>
            </a:r>
          </a:p>
          <a:p>
            <a:r>
              <a:rPr lang="en-US" dirty="0" smtClean="0"/>
              <a:t>Start with talking about previous retrospectives action items. Close the items which are accomplished.</a:t>
            </a:r>
          </a:p>
          <a:p>
            <a:r>
              <a:rPr lang="en-US" dirty="0" smtClean="0"/>
              <a:t>Talk about what worked well, appreciate people and motivate the team to continue utilizing the best practices.</a:t>
            </a:r>
          </a:p>
          <a:p>
            <a:r>
              <a:rPr lang="en-US" dirty="0" smtClean="0"/>
              <a:t>Discuss what did not work well and come with action items</a:t>
            </a:r>
          </a:p>
          <a:p>
            <a:r>
              <a:rPr lang="en-US" dirty="0" smtClean="0"/>
              <a:t>Assign owners to every action item.</a:t>
            </a:r>
          </a:p>
          <a:p>
            <a:r>
              <a:rPr lang="en-US" dirty="0" smtClean="0"/>
              <a:t>Close the retrospective while action items to go to action item register.</a:t>
            </a:r>
          </a:p>
        </p:txBody>
      </p:sp>
    </p:spTree>
    <p:extLst>
      <p:ext uri="{BB962C8B-B14F-4D97-AF65-F5344CB8AC3E}">
        <p14:creationId xmlns:p14="http://schemas.microsoft.com/office/powerpoint/2010/main" val="31400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Agile Job Aids</a:t>
            </a:r>
            <a:br>
              <a:rPr lang="en-US" b="1" dirty="0" smtClean="0">
                <a:solidFill>
                  <a:srgbClr val="990000"/>
                </a:solidFill>
                <a:latin typeface="Copperplate Gothic Bold" pitchFamily="34" charset="0"/>
              </a:rPr>
            </a:br>
            <a:r>
              <a:rPr lang="en-US" sz="3100" b="1" dirty="0" smtClean="0">
                <a:solidFill>
                  <a:srgbClr val="990000"/>
                </a:solidFill>
                <a:latin typeface="Copperplate Gothic Bold" pitchFamily="34" charset="0"/>
              </a:rPr>
              <a:t>No.10 and 11</a:t>
            </a:r>
            <a:endParaRPr lang="en-US" b="1"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 </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7867411"/>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Quick Recap of Agile Practices (Techniques) – 13</a:t>
            </a:r>
          </a:p>
          <a:p>
            <a:r>
              <a:rPr lang="en-US" dirty="0" smtClean="0"/>
              <a:t>Showcasing in Agile/Scrum</a:t>
            </a:r>
          </a:p>
          <a:p>
            <a:pPr lvl="1"/>
            <a:r>
              <a:rPr lang="en-US" dirty="0" smtClean="0"/>
              <a:t>And its position in Scrum Review</a:t>
            </a:r>
          </a:p>
          <a:p>
            <a:r>
              <a:rPr lang="en-US" dirty="0" smtClean="0"/>
              <a:t>Retrospective in Agile/Scrum</a:t>
            </a:r>
            <a:endParaRPr lang="en-US" dirty="0"/>
          </a:p>
          <a:p>
            <a:r>
              <a:rPr lang="en-US" dirty="0" smtClean="0"/>
              <a:t>Summary &amp; Consolidation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3518" y="296918"/>
            <a:ext cx="1303282" cy="13032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1209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543013" y="1358130"/>
            <a:ext cx="4019663" cy="5126620"/>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274320" indent="-342900">
              <a:spcBef>
                <a:spcPts val="2000"/>
              </a:spcBef>
              <a:defRPr/>
            </a:pPr>
            <a:endParaRPr lang="en-AU" sz="1600" i="0" dirty="0"/>
          </a:p>
          <a:p>
            <a:pPr marL="274320" indent="-342900">
              <a:spcBef>
                <a:spcPts val="2000"/>
              </a:spcBef>
              <a:buClr>
                <a:srgbClr val="CC9900"/>
              </a:buClr>
              <a:buSzPct val="110000"/>
              <a:defRPr/>
            </a:pPr>
            <a:endParaRPr lang="en-US" sz="1400" b="0" i="0" dirty="0"/>
          </a:p>
          <a:p>
            <a:pPr marL="274320" indent="-342900">
              <a:spcBef>
                <a:spcPts val="2000"/>
              </a:spcBef>
              <a:buClr>
                <a:srgbClr val="CC9900"/>
              </a:buClr>
              <a:buSzPct val="110000"/>
              <a:buFont typeface="Wingdings" pitchFamily="2" charset="2"/>
              <a:buChar char="Ü"/>
              <a:defRPr/>
            </a:pPr>
            <a:r>
              <a:rPr lang="en-US" sz="1600" b="0" i="0" dirty="0" smtClean="0"/>
              <a:t>WHAT: A demonstration of the Progress to Product Owner; Work through issues</a:t>
            </a:r>
          </a:p>
          <a:p>
            <a:pPr marL="274320" indent="-342900">
              <a:spcBef>
                <a:spcPts val="2000"/>
              </a:spcBef>
              <a:buClr>
                <a:srgbClr val="CC9900"/>
              </a:buClr>
              <a:buSzPct val="110000"/>
              <a:buFont typeface="Wingdings" pitchFamily="2" charset="2"/>
              <a:buChar char="Ü"/>
              <a:defRPr/>
            </a:pPr>
            <a:r>
              <a:rPr lang="en-US" sz="1600" dirty="0" smtClean="0"/>
              <a:t>WHEN: Post Iteration/Sprint, during a Showcase meeting; </a:t>
            </a:r>
          </a:p>
          <a:p>
            <a:pPr marL="274320" indent="-342900">
              <a:spcBef>
                <a:spcPts val="2000"/>
              </a:spcBef>
              <a:buClr>
                <a:srgbClr val="CC9900"/>
              </a:buClr>
              <a:buSzPct val="110000"/>
              <a:buFont typeface="Wingdings" pitchFamily="2" charset="2"/>
              <a:buChar char="Ü"/>
              <a:defRPr/>
            </a:pPr>
            <a:r>
              <a:rPr lang="en-US" sz="1600" b="0" i="0" dirty="0" smtClean="0"/>
              <a:t>HOW: Demonstrate DONE items (executables); Discuss roadblocks; Update Priorities, Estimates</a:t>
            </a:r>
          </a:p>
          <a:p>
            <a:pPr marL="274320" indent="-342900">
              <a:spcBef>
                <a:spcPts val="2000"/>
              </a:spcBef>
              <a:buClr>
                <a:srgbClr val="CC9900"/>
              </a:buClr>
              <a:buSzPct val="110000"/>
              <a:buFont typeface="Wingdings" pitchFamily="2" charset="2"/>
              <a:buChar char="Ü"/>
              <a:defRPr/>
            </a:pPr>
            <a:r>
              <a:rPr lang="en-US" sz="1600" dirty="0" smtClean="0"/>
              <a:t>METRIC: 4 hours Time boxed; </a:t>
            </a:r>
            <a:endParaRPr lang="en-US" sz="1600" b="0" i="0" dirty="0" smtClean="0"/>
          </a:p>
          <a:p>
            <a:pPr marL="274320" indent="-342900">
              <a:spcBef>
                <a:spcPts val="2000"/>
              </a:spcBef>
              <a:buClr>
                <a:srgbClr val="CC9900"/>
              </a:buClr>
              <a:buSzPct val="110000"/>
              <a:buFont typeface="Wingdings" pitchFamily="2" charset="2"/>
              <a:buChar char="Ü"/>
              <a:defRPr/>
            </a:pPr>
            <a:r>
              <a:rPr lang="en-US" sz="1600" dirty="0" smtClean="0"/>
              <a:t>CAVEAT: Demonstrating INCOMPLETE items (e.g. PPT demos, not allowed)</a:t>
            </a:r>
            <a:endParaRPr lang="en-US" sz="1600" b="0" i="0" dirty="0"/>
          </a:p>
        </p:txBody>
      </p:sp>
      <p:sp>
        <p:nvSpPr>
          <p:cNvPr id="9220" name="Text Box 5"/>
          <p:cNvSpPr txBox="1">
            <a:spLocks noChangeArrowheads="1"/>
          </p:cNvSpPr>
          <p:nvPr/>
        </p:nvSpPr>
        <p:spPr bwMode="auto">
          <a:xfrm rot="787765">
            <a:off x="5907088" y="1602136"/>
            <a:ext cx="2782887" cy="714042"/>
          </a:xfrm>
          <a:prstGeom prst="rect">
            <a:avLst/>
          </a:prstGeom>
          <a:noFill/>
          <a:ln w="9525" algn="ctr">
            <a:noFill/>
            <a:miter lim="800000"/>
            <a:headEnd/>
            <a:tailEnd/>
          </a:ln>
        </p:spPr>
        <p:txBody>
          <a:bodyPr>
            <a:spAutoFit/>
          </a:bodyPr>
          <a:lstStyle/>
          <a:p>
            <a:r>
              <a:rPr lang="en-AU" b="1" dirty="0" smtClean="0">
                <a:solidFill>
                  <a:srgbClr val="C00000"/>
                </a:solidFill>
              </a:rPr>
              <a:t>Showcasing </a:t>
            </a:r>
            <a:endParaRPr lang="en-AU" sz="1800" b="1" dirty="0" smtClean="0">
              <a:solidFill>
                <a:srgbClr val="C00000"/>
              </a:solidFill>
            </a:endParaRPr>
          </a:p>
          <a:p>
            <a:pPr>
              <a:spcBef>
                <a:spcPct val="40000"/>
              </a:spcBef>
            </a:pPr>
            <a:r>
              <a:rPr lang="en-AU" sz="1600" b="0" dirty="0" smtClean="0">
                <a:solidFill>
                  <a:srgbClr val="000066"/>
                </a:solidFill>
              </a:rPr>
              <a:t>Demonstration of Progress</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046663" y="1173627"/>
            <a:ext cx="931862" cy="931862"/>
          </a:xfrm>
          <a:prstGeom prst="rect">
            <a:avLst/>
          </a:prstGeom>
          <a:noFill/>
          <a:ln w="9525">
            <a:noFill/>
            <a:miter lim="800000"/>
            <a:headEnd/>
            <a:tailEnd/>
          </a:ln>
        </p:spPr>
      </p:pic>
      <p:sp>
        <p:nvSpPr>
          <p:cNvPr id="9224" name="Line 11"/>
          <p:cNvSpPr>
            <a:spLocks noChangeShapeType="1"/>
          </p:cNvSpPr>
          <p:nvPr/>
        </p:nvSpPr>
        <p:spPr bwMode="auto">
          <a:xfrm>
            <a:off x="4937125" y="1976437"/>
            <a:ext cx="3825875" cy="877935"/>
          </a:xfrm>
          <a:prstGeom prst="line">
            <a:avLst/>
          </a:prstGeom>
          <a:noFill/>
          <a:ln w="19050">
            <a:solidFill>
              <a:srgbClr val="00246C"/>
            </a:solidFill>
            <a:round/>
            <a:headEnd/>
            <a:tailEnd/>
          </a:ln>
        </p:spPr>
        <p:txBody>
          <a:bodyPr anchor="ctr"/>
          <a:lstStyle/>
          <a:p>
            <a:endParaRPr lang="en-US"/>
          </a:p>
        </p:txBody>
      </p:sp>
      <p:sp>
        <p:nvSpPr>
          <p:cNvPr id="11" name="Title 10"/>
          <p:cNvSpPr>
            <a:spLocks noGrp="1"/>
          </p:cNvSpPr>
          <p:nvPr>
            <p:ph type="title" idx="4294967295"/>
          </p:nvPr>
        </p:nvSpPr>
        <p:spPr/>
        <p:txBody>
          <a:bodyPr/>
          <a:lstStyle/>
          <a:p>
            <a:r>
              <a:rPr lang="en-US" dirty="0" smtClean="0"/>
              <a:t>Showcasing</a:t>
            </a:r>
            <a:endParaRPr lang="en-US" dirty="0"/>
          </a:p>
        </p:txBody>
      </p:sp>
      <p:sp>
        <p:nvSpPr>
          <p:cNvPr id="10" name="Rectangle 9"/>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2" name="Rectangle 11"/>
          <p:cNvSpPr/>
          <p:nvPr/>
        </p:nvSpPr>
        <p:spPr>
          <a:xfrm>
            <a:off x="1406770" y="295870"/>
            <a:ext cx="877163"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10</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3" name="Picture 51" descr="MethodScienceNewlogo4"/>
          <p:cNvPicPr>
            <a:picLocks noChangeAspect="1" noChangeArrowheads="1"/>
          </p:cNvPicPr>
          <p:nvPr/>
        </p:nvPicPr>
        <p:blipFill>
          <a:blip r:embed="rId4" cstate="print"/>
          <a:srcRect/>
          <a:stretch>
            <a:fillRect/>
          </a:stretch>
        </p:blipFill>
        <p:spPr bwMode="auto">
          <a:xfrm>
            <a:off x="3720340" y="1600200"/>
            <a:ext cx="851660" cy="603774"/>
          </a:xfrm>
          <a:prstGeom prst="rect">
            <a:avLst/>
          </a:prstGeom>
          <a:noFill/>
        </p:spPr>
      </p:pic>
      <p:sp>
        <p:nvSpPr>
          <p:cNvPr id="15" name="TextBox 14"/>
          <p:cNvSpPr txBox="1"/>
          <p:nvPr/>
        </p:nvSpPr>
        <p:spPr>
          <a:xfrm>
            <a:off x="97110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
        <p:nvSpPr>
          <p:cNvPr id="8194" name="AutoShape 2" descr="data:image/jpeg;base64,/9j/4AAQSkZJRgABAQAAAQABAAD/2wCEAAkGBhISERUSExQVFBIVFxcZFBUXGRYYFxgXGBgVGBUXFRcaGyYfGBokGRgXIS8gIycuLC0sGB8xNzAsNSYrLi0BCQoKDgwOGg8PGiokHyQ0LS4yKzQuNC8vMiwtMjQqLC4vKTI0NCw0LCo0LCwvLCwtLywsLDQsLC0sLCovLzQsNP/AABEIAKgBLAMBIgACEQEDEQH/xAAcAAEAAgIDAQAAAAAAAAAAAAAABQYEBwEDCAL/xABPEAACAQIDBQUCCwQIAwYHAQABAgMAEQQSIQUGEzFBBxQiUWEycSNCU2KBkZOUsdLUFlKSoRUzQ1RygsHTF6LRJDV0g7LxJTRjc7Ph8Aj/xAAaAQEAAwEBAQAAAAAAAAAAAAAAAQMFAgQG/8QAOBEAAQMBBQQHBQkBAQAAAAAAAQACAxEEEiExURMUQWEFIlKRsdHwcYGCocEVIzIzNEJEsvGS4f/aAAwDAQACEQMRAD8A3jSlKIlKUoiUpSiJSlKIlKUoiUpSiJSlKIlKVjNtOEc5Yx72X/rRFk0rGh2nC7ZUljZvJXUnz5A+hrJoiUpXzJIFFyQAOZOg+uiL6pXSuNjPJ0PuYf8AWu6iJSlKIlKUoiUpSiJSlKIlKUoiUpSiJSlKIlKUoiUpSiJSlKIlKUoiUpSiJSlKIlKUoiUpWBjNtwxNlZrv+4viYX5XA9keptXD5GxtvPNApALjQLPryPvZNN3uVQ8mQFbDOwX2F5C9q9Onedekb/SUH+pry/vrETjpiQEvkNmIuPAoI08iCPoryR2qGaSkbgaA/RXiNzcwVdOwQkY57nmB1vySfnrW95tuwKbZ8xHPKC1vflBtXnHsly96ZSQbhSRrYgCQa3A0uwrcwFZlu6TfZpTGxo1qfYOCujgEnWJ9e1WP9o4vJx/lJ/kNaj96tpxyYKYRuCwCG3Jh8InNTqKjagd9cUseEdmAJGouL2ygv9F8tvpFeOLpieQ3HAGuGC7fZWAVBWiV2hirf1s30SOfwat8dgckjYWVpGZmuurElvbm5k6+Veelg8ip+m38jat+9i2P7vgcrRuSTe4y21aRgNTzysD/AJhX0c8zIrrnkAV+hXmLC7AA99VtulREe80Xxg6erC4+kqTYepqUimVlDKQynUEG4I9CKsitEU2MbgVU5jm5hfdKUq5cJSlKIlKUoiUpSiJSlKIlKUoiUpSiJSlKIlKUoiUpSiJSlKIlKUoiq+/m/sGzIc7+KVh8HH1J8z6fj9ZFJ7NO2A4iR4sWQpJJBvooJ0I+aBo3Rfa5E5ar20bm4tMScUztNE/Jj8QAfULAa+6400XWkOJZGUxEqykFWGhLdD/+qpJvfhzHrH1zVoaKL2Ht7FvHh3aMgSEBUJFwGYgBiOoF7262qpYTCLGuVbnqzE3ZmPNnY6sxPMmte7s9sHwa4XEWAUgBrMV0sLIwuUAJOhBFhoyiwF2wO8MEy5kcFfMEMv0spIH0mvm+mNtI8UBu0+a9lmutBrmpKtK9rGzMmMEnJXU9Cbm5a/8AzEa29k1ulWBFwbg8iOVVrf7dwYvCsB7aeJT7tefS2uvkW0JrO6OnEE4JyOCvnbeatO7pbYGGxSScgfCzHQC7BlJtyUMq31PhzaV6DwuJEiBxyPTqDyIPqDpXmdgysVC5WBIItdgRoQfLXytW1eyveRmHdpTdhYDle1vATrzsMhv5R9b1tdMWW+zbNzHgvPZ30NOHyWyK092ob1CV+AniSwJII9m916GxYgN/hEfma2TvXtDg4V29CPeArMyjyJVSoPmRXnzFYuR3Z5fEzEk5hbUm5t1A9BXk6Gswe4ynhku7Q+mCYbBmV1RDdmNgG0t6k6iwGpPkDXovYGzBh8PHENMqgHz5AAH1AAH0VrXsl3bV5DimGi6IDY9bX+kg/wADDk1barnpm033iIft8VNnZTrJXdu7mhxNlPwMwbPH0WUeISJ+7mAYMOpynTW+DNj41uCwuOYGpHvA5fTVZ2t2o4bDeJGDuDoFs5uND7Jyjn1Ye48q8fR7Z2zNdGDz9nFdzFhaQVfd+99otnwMxI4uW6jQ2BuASDzJIIVepB6BiKR2ads4xEndsZZGZjwpCbixOiux5n1/09nT+8u9M+Ml4sh0NyFvcXNg2b95tAOVrAAACwrq2Du/LjJ0jw4OYkajmh5/6XHuNyLEj7SpHWdh68f8HPNuUHr5L2JSozdvZ0kGGjilkMrooBY/hewvbzt9AFgJOrQaiqqSlKVKJSlKIlKUoiUpSiJSlKIlKUoiUpSiJSlKIlKUoiUpSiLHx+AjnjaKRQyMLEH/AE8j61577QuyaTByGTDkPG98iXUMANXIGgFgdeg6WuFHoyqK6s08kzm7sxC/MiU2RF8h8Y+bMelgM3pC1NsrQ/8Accv/AHkvRAwvdgvMrxFLhgVbllYEEaakg+h/nSCZo/GjFXPJlJDADmQQbi50+g16J2nuxhcQLSxIfWwuL8yBa1/W16om8XZCts+Gc6W+DNzoOg5m/qPoWvPB0vBL1X4K50Dm5etT6+ihd1e0aaFwMQ2dXI8RAFhyvJbmt9c1sw5+IeE7hwWNSVAym46jTS4BsfoIPkQQRoa824jDujsJVKlTqv8A6QOhUjqNLVZNzt+pMJ4WBeK9hbVgSScoW4DLck2uLEmx1INdv6NbMNpFn4qYpbuHD1ipXeDc8vjZ3eTgYKMB5pTfTUqEQfHkYKD19r1ANl3H2hgI7mLCjDx2AjxM5TPK99UzN8bQHKhPI6C1TW9GBikwpEys3jRgisVDylgqIxHxSxF+dgLjVQagdp4h8KuSJVfGNGCjMpVSoJtHFbwqFAYiIEWGpv4jWcZjaIBG4nQUNBhxJ8a93Fei41mJ9clKb57xzCyYePDzRMtmE2SxYkjJklK5wRawHO9qqmG3M/pKCWSGDuWLhbK8Wow0zZblUR9YH5aezqvncYmz49pSPBicTLMsTMudSQuZcxDWiBGYWsbEcr6HQG+7L20MModQ0mEZW4apq0bKrMFjBt4WClQvRsoFgxqSXWRgZBQu1rUHUHIVPD6KKBwrSnyK79ycFwsHGpFmAs4tazKAji3TxK2nneq9vx2iLBaKIhmYcwdACNGexvl1BAHtam4Fs3TvT2i8TCLNhkIEjvGyvbwyIFbxWPizIwYKNCQ1yeVanklMl2YlnuWLE6tcksT5m9z9deiw9HmR5mnHuVT5CBcb/vJZWO2xPM2WeRmHKxsEXyKoLKNfIcqwo+qnS/8AJhy/1H01b91OzubGgO94oxpe1mYaZeY09NDpbkCCdl7J7PMFBZuHxH08Tc7gWuNcw/itWjP0jBZ+rx0CqZGXYjL6Hh65rUO7m6M+KZVtw43KjiPZQGYgIRmIvcmw5A8r3sK9Jbi7gwbNhCqA0pHjfnr1ANhf39fQAARb4SMoYyimNgQyWGUg6EEctasu6rv3cI7FzGSgdiSzILFMxOrMFIBY6kgnrVVh6RbapC1woeHrX0FE0LmNBqpilKVtLyJSlKIlKUoiUpSiJSlKIlKUoiUpSiJSlKIlKUoiUpSiLox+MWGJ5XNkjVmY+igk/hVB3b7a8FibK54bnodP5Nz/AMpY+ld3bdtcwbKkVb5pmVNOi3BcnyFha/zq8zx+yx9wH06n+Q/nXDqnIqxrQR3/ACXsiHbuHcaTILjkSFb+FrEfVVPk2lGLksCRfNluwBBIbkDpcGx6jWvOWG2rPGlo5pUGbQLI6gWBvYA+tdeNx0sgXiSSPp8dmbkT5ms+2WLew0OwpxHkronGKpGi39iN8sIhs00anyMkSn6i4I+qs/DbXhkUMrjKeRuMv0MPCfoNebbXceuT8FruweNkjkZ43aNvEboxU9bcueteF3Qkd3quNVeJ3V99FuzfLcGLGrnXwTDkw5G/P0N/XTUm4JJOpcTsHEYTEQiaNgqyJqASGswY2AF9bGwIuQKysH2h46NCM6tqNSoB5NzyZc3LresbHb5Y2QAmdlzXBEYWPkfNQD/OvXZLPaIRs3OBaqXuDusBT/aLYEssnfsRxGYIMRhmjBJy5OG0V0HK3EniuR1Nc7yx58XhFIzWYsLtl1RWdBoCbFgtz0yjQ3rK3I2hBjcP8KqtiBEIZjoHaPWxzDUAm5uOTD0rA2ZiYXxXG4pxPCDLGVF2t7Od4VGcmze0oZDzuvsjJIN84YsFKe6gI9q0KAjHI4qSxi4d45weItzZTkKsAoRCYyFDOgbKfELX81tXdPhWWGCIizGaAhCRcKkqym9mIusaMTYn2TXbjuCU+EjYghs1o5B4ShDFnYBUGW4uxA9ag8LvQZMbEkCCU5jmF/DFHyds40Z7c3F1A8K5sxLURRyHrAGjcceWXhimagt4N15sLs+LDtZ8RLijKFjubKkWQm5toCQSdALi9SG53ZexYT4oZV5rH66HXoRz+ba3tagRu+W/8suLbu0toIlyqRlKyMObkEWIzGw56LfrUM+/uOKW4qggjURxA/GP7vp0rZjitb4AKgE4n3rxPc2/XMeS3jJtKCFPaVUUc7jKLam7k5QepJNRi7/YIm3GS/q8Q/F7VofH4ySXK0jtI1jq7FjzPny6V8sbyA+ZU/XlqlvQsdKvcSV3t3cMMvmvR+H2xE4urXHnYkfxC6/zqf2JtuBI3LSKADoAcxOgu2Vbm1zbl8U15PwsrK2ZSVazG6kg8j1Fd0u0JZEZXlkceE2Z2YaHyJ8yKvsvRjbLLfaa+3mqnymVtDz+QqvRm8nbTgsNdUPEfXQeI6fNX10sxWrXulvCuOwcOKX+0XUcrMCQwtc21B615A+J7j/Jh/1H8631/wD522oxws2HYNZHzxkg2KsLOFPWxAvb96tUVGZVBaKfP6LbtKUqxVJSlKIlKUoiUpSiJSlKIlKUoiUpSiKO23tBolGXmx5+QHOqjgt+J5ouPHBiXi18Yjj6c8oz5m/yg1Y96PZT3t+FVbdrtHwC4GLPII3ijRGiytmuoC+AAeIG1x79bVhTX5LS9t5wAu0ANM81q2eOsN4R3jXzXTs/tTE7iOFZ5JDyVY0v/wCqwHqdK7tqdpJwzBMRHiImIuA0ceo9CHIP0Gqv2d7cVMdiJ2gkEOIL5ZFjdxHeQvlOUHTUA26gVndq+0O9LFDBDLIUYs0giksLiwVSV1vzNtNB9DYO7b/+itE2eIWgRXOrr6w5KbG9RxkHE7rPPAL+LhRkacygL5j5XUedVSHH7HxEgRcCZJHOiiEFmPno+p8yau+7O9MSYKISJNE8UaI0fBlvdQF8ACnMDa/PS+tqou52OaDacuJlw06RTcW3wUh4fEcODYLfkLaedN3Na3nd6rjijdtKspdyxz8/csva2E2Vhcq4jZjRZrlc0SkHzsyyEX5aXvyrs2Vs7ZeKUtBstpVTQkRIADztdpBc63sNdfWs7tU2qMRAmHgillbiBy4ikyoArCwJXVjm6eRvWZ2cbcSHArBNHNFJFnJzQy2cFi11IU3PitbnpXexd2nd64MUe7CW51q0py1pmqu2P2GHynAEODly8HxBhpltnve+lqktobK2Zhk4k2ynjjNhmMSW15BrSkr/AJrVDY7GO22O/DCTtCJUbKYnuQiqmcAj2tMwv1tV6323jjfAyRxRyzPMmVVEUoy3t4nunhI5253A99Tsndp3eu5YI2vjDWfizxyrn3c1WdkYfY+KJTD7NaUixYLEoA8rlpAB16+ddONn2HC5il2e0bqdVaEAj/n92vI1IdlO0u7RywTxTRM0mdXMUmUjKBlJC6Wy3101qG7RsS+KxqSQ4aV44lVSxikHEIYsRqt8uttR51Nx3ad3rptmhNoMRb1Rxr6Cn8Ph9nwRd7TZs8UYXSVYwpCnrYS5gvW5FutV2aLZ+Pk4cUE8sjXPgjRHGpLOWva12JN7C5va5rY+K3yh7sZBHMzMpAg4MufMR7DDLYDpe9vfVD7KsUcHLMs8MyCUIFk4UhAKltGstwDm58vDrXJhJN6pr7VXC0bJ7rtCMhXP64cs1l7Q25h8HaCWKSNgqgKUHsWyg35MLdQehrK2PDg+7O6YGd8O6nOUhRVdRz04geQW945+tR3avjDi3hjghmcRZ80gikAJbLZVJW5tluTy1FXPYW9kK4OMtHNE0aKph4MuYFQBZAFsQbaH67VQywsZiK966l/IY8NxOYr6OKo2FxmwZHEceALu+iqsIJJ8gM9Zm18FsnC27xsxog3s3iQgkeqyEX9OdQ+5+Kkg2kcTLhZlikMvKKQ8LiEkEALrblp0J91WrtP2us+FGHhilmdnVswikyoFvrcr7R5WHQm/r6bju07vUyWaJs7Iw3qnM1y1xywUdszZmy8ShaDZbyIpsWESAX6gFpRc+gueVRxx+w8+XuB4gOXLwfFmBsFtnve+lqt24G8EcWBSGWOWF4QwYGKWzalsyWU3JvqOd71Smxsn9Md+7pPweLe3Ce+XLkz2t7Xx7edRsndp3ekcEbpJGlmDcsc6Zd/LJS209l7MwyiSbZbxIdAxiQjXocshyk+RtXRsnD7JxLMmH2a0rAXYLEoAF9LlpABqOp6VZ9/d4Y5MC8UUcszzABVEUvh1BzvdRlItoOd7VC9lO0e7JLBPFNGXcOshikynwgZSQulrXF9NTUbF3ad3qtkTDZzIWdYHL60zUdisTsjDSFJMAYpVtcNCtx1BHjt6gj6KtMG8xw8HGTCTxQWuXEMYuOjMM+e3zmH01U+0bGNisZE8OGlkSEAMxikAls2Yrqt8o5a+Z6c9gbQ3xhOFaRY5nZkYCAwy58xU+FhlsB5nl5XrndzWt53epkiY1kZEdScxXLy96h9m9p/eH4cCTySEE5VjTkOZJLWA9SetNp9ppw78OdJ4ntfK0acj1BDEEeoPSq52VYpsHLKs8MyCUIFk4UhAKltDZbgHNz5eHWue1zaPeWiEUUrJCHLymN1XxZdAxA0GW5PLUVGwd23/APRV+7w71srnV19YcqK1rvxOYO8CDEmC2bPw4/Z/ey58xX1ta2tWfd3a5nUk66KwNrGzXtcfRVaw/ahs/uwkL2ZVAMGU58wHsAWsR0ve1Su5B8Hl8HFp5aNpXMd+O0xtD3EG9UE1yFVnWiOkbi6O7Qq0UpSt9ZKUpSiJSlKIlKUoiUpSiKD3p9lPe34VBbu7k7PbAxAwxSCSJS0pUZ2LKCzB/aXUm1jpU7vR7Ke9vwrXmxOzTFtgQO+yRcVMwgGfhAML5X8Q5g62HXrasN36uX4fArXs1NhjJdx589NFed1dnRpg4VRmZApCsHcBhmazeE2156edS3dF83+0k/NUPufFLHgcOjIoZIwpBc3BUkEaKRzHnXbtveUYUIHjZ5JDliiiu8jsBc2BCgAKCSxIArcvNYwErHlaXTOAxxPipPui+b/aSfmp3RfN/tJPzVCbP3saSQRPhZ4Xb2TJkEZ0vYOrMM3zRrz00NpTH7RMMTzSKMkas7ZWJOVQWNhlF9B50bKxzS4cFW6J7SGld/dF83+0k/NTui+b/aSfmrpweOaVFkVAFZQwzNZrEAi4Ckcj510YvbYjlihZDnmz5MpuvgAZsxIBGh8jUmRgbeOS5DHE3eKze6L5v9pJ+andF83+0k/NTPJ+6n8Z/JUDjd9VWVoIoZMRMluIsNisd/ZEkjlVUmx0vf00NHyNYKuUsjc80ap7ui+b/aSfmp3RfN/tJPzVC7L3wSaXgGN4cQFzcGbwMU1GZCuZXW4PI/gakdo7TMETzSJ4I1LNkbMwUasbEC9hc8+lQ2Vjm3gcFLontddIxWT3RfN/tJPzU7ovm/2kn5q+IcS7qGVVysARdiDY8r+GsPZ28CzyTRxr4oHySZjlAbmLEA301/8A41O0bhzyXNx2PJZ/dF83+0k/NTui+b/aSfmrHxG0ijxxlLtIWC5TcDKpa7GwsNOdj0866NsbwJhU4k5VFJCqAzMzMeSogS7MfIU2jMcckDHGlBms/ui+b/aSfmp3RfN/tJPzVWW39IGc4HGiPTxcJSbE2zFA+cD6L2qewG0jNGssajIwuuYlWseRK5dPcda5ZNG80aV2+F7BVwWR3RfN/tJPzU7ovm/2kn5q6sVjGjRpHVQiAsxDnkBc81A5DzrG2Lt9cXCs8ADRNmsWJU+Fip0ynqDXd9t67xXFx129wWd3RfN/tJPzU7ovm/2kn5qZ5P3U/jP5Kr2I34AkeOLDYjEcM2kaFVZFcXugZmXOwtqFBsdOelcvkZH+JSyNz/wqw90Xzf7ST81O6L5v9pJ+asPZO2DiIxKkZVT8WW6OCNCGTKbag/jyINYW3d84cG8cc6uHl0jEYMmY3AsABmvcrpbXMLX1sMrA29wUiJ5dcAxUz3RfN/tJPzV043Brw39s+BtC8hHI8xmqJwu+sUjqghxKluReGREBJsMzsth/ryFzpUvi3k4b+FfZb458j8yjZGPBuqTG+NwvCigMDuLs7uipwYnRowePYFyCL8QScx56Gw91Zu5I8GhuOHFr56NrVKwvZhjDguH32RWZb93u3B1F+GTm8zqQLehq6bkDwa8+HF+DVhfyofi/qt2002b6SX8efrHlorRSlK3VjJSlKIlKUoiUpSiJSlKIoPej2U97fhWuthb/AG0VwAK4JpljXKuI8WWy+EFkAu9upB6G/Wti70+ynvb8Kr27+/8AgFwURMyRGONVaL44KqAQq82GmhFYbv1cvw+BWxZvyPy7+PPnpqprcydnwGHdjdmjDMfMm5J+uofbeMSHasBmNo5YHijY3yiTiRsy35AsoA1/dAHOpbdc8TCQyIzojrmVAI7KrMSFHgPIG1dm3N2YsXEYZy0iHUXyAqw5MpVQQwufrINwSDryRl8YpwWVfay0OvYCpHsUm0CG3hBsbjTkRytUTvr/AN3Yv/w83/43qtbFxGKwGJTAYmRpcPLfuuI0LgqCxhkuDrlBsfoBtoth3viIwGKOdz/2ebT4Mf2b9QgqNoHxuwoeKgxGOVuNQaUKyt2SO6Qcv6qPl/gXzqG3kA/pPZ/Lliuhv/VryI0FRm6+4jDCRf8AbMULopskoRBfx2VcrWHitz6V0z7uNh9q4RzPPLxExK/CyBytkv4bgaHNyt0FeZz3GMAjDVehsbBK4h1c+HJXTeXafd8JPPa5jjdgL2uQDYX99qwtzdhrBhYwReRhnkYjVpXAaRz5ksbXPRQKxO0XDt/RmK8bN8GdGC20IJPhUG9ganMDGWjVlkYAgEAZCLHla6E/XXppenx4D14ry1uwYcSoPtCweXDd7QDjYRhNGethbirforJcH3DyqfkCzQEc1kT+TD09Kh9+ky7OxZLsRwJRY5ALlCB7Kg3vWfsTCt3eIZ2Fo0BACW0UA2upP86i7965o4hSXHZNJ4FYO4+J/wDh0IawMScNvRoiYm/mhqp9nCNFtDEZgQMZEuJS4Yc2JZRfqOKL9eVSEWM4Ue0oFkVHSZ+EpYAZsUivFodR8K7Wy89bVIbYjEGKwD5sqsZIL+EWEkeaMDSx8USgA63P0V49oeqdPP8Axe0iheO3XwvKQZRJtIf/AEIP5zuP52gP8XuqJij71taVmuUwapHENMollXPI4HPMEyrfkKkN2X47YjEJLmSSW0bpkYGONET2spBHEEp0/erB3WUnG7RXMVYYiM3AW9jh48vMEW51YBepX9xJ+nmqa3b1ODQPNW5cOoFso+quMPhUjBCKFBYsQNLsxJY+8kkk9STXz3dvlH+qP8lO7t8o/wBUf5K0rozos+p1UBv+zPhhhUYLJinWFSdbKQWla19bRK5/9xUZ2fYQ4OfFbPJuqMs0JJFzFKOVr/FZcpPUm/UV87a29h12rFDPOEEMDsrvwwOJIyr7RsFYRq1tNQ516Vh7R3nwv9K4NocQkrSpJDKy5GsrEGG7KLX4nIW5Ek89c17/ALwvrkfl68VpxsfstnTAgn38PBbFl5H3VUOzPExPgxEf6+FnjxCt7YlDMXLX55jc36/RYWoQN8q/1R/kqp7y7kyGQYzBSmHGL7RNskwHxZVAA8gDb39CPVMHBwkArReaAtc0xuNK5HnzVwjhVb5QBc3Nup5XP0AVWNrqDtbB3F/gcT0v1gHPpz/n61k7p7cbGQl2LxTRsY5ohkski2zAEqSQbgjU8+vOoHfPYzz7SwCJO8TKs78RcuewMN1WwAFwbagi17g8jXM5rowWjCvmuoWFspa80wPgr4IF/dH1V84v+rf/AAt+BqG2Vu9NE+ZsXPKMpGVzGQNb5haMa6W1voT6WksXh24b/CP7LdI/I/Mr0Rklpq2i87gA4AOqtbYTtC2kMBxO5M2VLd68WWwH9YUy62HNgct/qq77jnwf+VF+DVgYTtE2d3VZOKigIBwf7QEC2QJ18r8vW1SG5J8HK3wcWnlo2lYX8qH4v6rdtP5T/u7mPPHv05YYqz0pSt5YyUpSiJSlKIlKUoiUpSiKD3p9lPe34VUNidlOCbCR8QM00kasZVdhYsoPgHskC+lwb1b96PZT3t+Fa52BsjbncF4M6JGyXijYji5CCQEcoctxawLaAjlWG79XL8PgVtWW/sOpIGY601Ww91MLwsHDFfNw1yXHI5SVuPfauvH734SDEd3mlSJygkGc5QVLMvtHw3up0vf0rH3LwQGAwwbOGEagjM4sRe4tfT3VLz7LidcroHHk/j58/avW2Q8sFxYslwTPv1OJy9qqm19pRYzGYaPDsJBhpTLNIlmVLI6LHnGmZmf2R0BvbS81vmLbOxf/AIab1/smrPg2TEgCouQLyCXQD3BbCu04JOuY+hdyPqLVW2F1HF2ZR0ratujALD3Z/wDlIf8A7UfS39mvTpUNvJ/3ns/3Yr4t/wCyT43xasibPQCwDAeQdwPqDVw+zozzBPqWYnTUWN7ipdCTGGaLlsoEhfrX5rnaGCWaJ4m1V1ZWHowIP8jVW3b3kTDIMFjJBFNCMqvIcizRqPDIjMbHwgXF7gg++rX3NfnfxyfmrqxGyYZFKugdT0fxj6nvUyRuLg9maRyNDSx+Sqm39rx7QZcFhm4kedTipU1RY1YMYs40LuQFyg8s1/KrpGlgBWPFsyJQAq5QOQUlQPcFIFdnc1+d/HJ+apijc0lzsykkjSAxuQWu96dnOduYUC/DmySOLc2wvFdfoGdf5VMdqsTDZzSpfPA8UiEC5BV1Gb6ASatJ2dGTexvprma+l7a3v1P1mvo4FDzBNiCLs51HI2JqrdzRw186q4WoXmGn4fmojcXZvA2fho7WIiUkeTMMzf8AMxqF287bPx/fspbCzoqYkqCTGyX4cpA5rlOU+XPXkbguBQCwzADpnf8ANXPcl+cfezkfUTXboSWBozCrbOBIXOFQcwot99sAIxIcVBkPI8RNeegF730OnoaztmbTE8XFUEKb5b8yvxSRa6kjXKdRex1rHi3WwiPxFw8KvcnMscYa55nMFvWYdnR2IIJBuCCzkEHQggmxFuhqWiavWIXL9j+yqrO6eyop+NjJIwzYl2ZWbKx4IOSADyUoga3z/dX3vvuxG+EkeKNRPF8LCygBg6EPoQOuW1ut/dVkTAIOQI62DOBfroDauWwKHQ5iDzBdyD6EFrEVwLMLlCBXVdby7aXgTTRYuA2sJMIuIRSwaISKnhDG65gtyQAemptWLht9sDJFxlxMWQC5JYKRy0ZTqDqNCL61JDZ0YBAWwN7gFgDfncA2N6xZd2MI0nEaCIyA3zmNC1xyOYreurswADaZKAYSTeryURuNGW7zicrKmJnaSMMMpyBURWK9M2Qt6gg9aw97NsxYbaeBkmbJGyTpmt4QWMFsx6DTn00vYXNW8YJPnfxv+avk7NjJuVBOgubk2F7C51sLnT1PnXBgdsw0ZrsTt2peRhSn0UZDvxgHZVXExMzEBVDAsS2gAA1Jv0qXxZ+Df/C34Gur+i4v3B/7cq+cVg14b+17LfHfyPzquZtMb9FS7Z1FyvvVOwvZFgu7BGzGYoLzhm9oi9wl8uW/S3Lr1qwbkiyW8o4uXLk3KqNg9jbd/o8Ksyqhj8MRsJ+Hl0QNk8JtawzXHK45VeNx/Y/8qH8GrD/lQ/F/Vb9rv7J1+QPx1y/3uVopSlbqxEpSlESlKURKUpREpSlEUHvT7Ke9vwqgbH7X0TBqHgleaJFUlcvCJAspZr3S9hfQ+lX/AHo9lPe34VFbn4/BjZsWR41hWICUMVFmyji8QeZNyb871hu/VS/D4Fa0BYIKvZex1pr4qM3X7RsM2Gj4ssaS651YupzFiTYBCLG9xYnn51LSb/4NSQ08II5gtICPeDFWvuzTFYMbTnPhUEv3QtoAC50W/JilrdbXHWs7tpxOHbgAFTiQWvYgkR25Pb51rX+dXvFpcBRXSdGwutWyo4Vx4YVx0yGSua7/AGDIJE8JAtc5pLC/K54WlfP/ABDwX94g/jf/AG6+dzcfgxs2LI8axLGBMCVFnyji8UHre5N+d/KtbbhYvBrtd2bKsJMvdi2gBLjhc/ZOS4F+pHWp3p2ipj6OiftMHdT2Y/JbNk3+wamzTQqfItID9Riom/2DN7TwmwubNIbAcyfgtBVY7Z8VhzBEpKnEhwVsQWEdmzZuoUm3vI9DUh2S4zDjABVZBKrOZxcBrlmyFr8xkygHlofI03p2i5PR8Qswno7OlMO+tMlK/wDEPBf3iD+N/wDbr6ff7CAAmaEA6glpACPMfBa1qraGKwLbaL+A4PjLmt7B8Izm3IpxLk9CL9K2V2j4zCnZ0gkZGzL8AAQSZPiFLeXW3S9N6dou5ejIWOjbR3WpphX3ZjisuPf7BsbLPCxPIBpCfqEVfP8AxDwX94g/jf8A26qfYtisOEmUlBiS4Otgxiyi2UnmA2a9vMX6VAdqeJwrbQUxkNZVGIKEWLBjcXHN8tgfoHQ03p2i7b0VC60GDrYccPJbN/b7B5c3Ghy3tmzSWv5X4Vr1wvaDgibCeAk8gHe5Pp8HXbjto4DuDEtEcHwyAAVy5bWCqo+NfQAa39a1z2M4rDriJRIVEzKvBLW5AtxApPxvZ052B9ab07RUx9HxPifJR3V4YeXDitgt2gYMEgzwgjQgu4IPkRwq5G/2EILCaHKOZzSWF+VzwtKoXbRicO0sIQqZ1D8UrYkKcvDDkdfaIHkfUVfd2doYIbPjKNEuHEQ4gYrYHL8IJB+9e9787+tN6doknR8TIWS0d1uGHlx4L5/4h4L+8Qfxv/t19Sb+4RTZpoVPOxaQG3Q6xVqrcTEYNdqhnsIc0nAL+ypJPCzX+byv1tV17YsVhjhVVijYjOpisQXC65zpqFI+i9vKm9O0VsnRcLJ2w9bHjh5cOKsCb/YM3tNCbC5s0hsPM/BaCvn/AIh4L+8Qfxv/ALdYHZbjcL/R6LGyK6344JUNnJPif0IAsfIW6Vrp8Tgf6bz+HufHv8y9va/wcXXyt6VO9O0UR9GQvkkZR3VrpjT3ceC2s+/2DFiZoQCLi7SC48x8FqKR7/4NjZZ4STyAaQk+4CKo/tPxmFOz3EjIzNbgAFS2e4syegF7kdL+dV/sWxOHCzKSgxJYWuQGMVhot/nXvbzHpUb07RVt6PhdZzNR2BpTDxorce0LBf3iD+N/9uvo7/YTLm40OUmwbNJa/lfhWvWt+1XE4RsfGUsxCr3koR4vFyuDq4TQ/wCXyrZe1cfge4OWaI4QxEKFIykWsqoB8blYDUGp3p2iSdHwsZG6jut7PLuXWvaDgiQBPASeQDvcn0+CrH2l2h4NY5LzREhWGUNIWvYiwXh87+dUbsZxOHXESiQqJmReCWsNAW4gUn43s6c7A+tdnbRicO00IjKmdVfilbEhTl4Ycjr7RA8j6io3p1Ml6B0VCLUIOtrXD26e72qVwvbKgwoZsPKZ1XKSAOCXA0Oe9xfnlt6etXDclrpc8zHFf6mr5wm0MB3AMGi7nw7EG2XLbVWX97oRzv61zuRbJpy4cVr+Vm51nfyofi/qqpzGYn3GFuPruVopSlbqyEpSlESlKURKUpREpSlEUdtvZHeEADmN1N0a2YXsQQ63GZTflcHQaiq9+w8/y+F+6N+ppSvLLY4JnXntBKtZK9go0rn9icR8vhvujfqa5G5WI+Xwv3Rv1NKVX9nWbseK63iTVc/sXP8ALYX7o36muf2OxHy+F+6N+prmlT9n2fseKjbyaoNz8R8thfujfqa5/ZDEfLYX7o36mlKncbP2U28mq5/ZLEfLYX7o36muRuniPlsJ90b9TSlTuUHZUbaTVc/sriPlsJ90b9TXI3XxHy2E+6N+ppSp3OHsptn6rn9mMR8rhPujfqa5/ZrE/K4T7o36muaVO6xdlRtX6rj9msT8rhPujfqa4O7GI+Vwn3Rv1NKU3WLsptX6rj9l8R8thPujfqa4/ZXEfLYT7o36mlKjc4eyp2z9Vwd08R8thPujfqa4/ZPEfLYX7o36mlKjcoOym2k1XH7IYj5bC/dG/U1wdz8R8thfujfqaUqNxs/Z8VO3k1XH7HYj5fC/dG/U1x+xc/y2F+6N+ppSo+z7P2PFNvJquDuXiPl8L90b9TXH7E4j5fC/dG/U0pUfZ1m7Hip3iTVcHcef5fC/dG/U1ObB2EcOGLScSR8oYhciALfKqJc5RqTqSTfnYABSu4rFBE6+xoBXLpnvFHFS1KUr1qpKUpREpSlEX//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AU"/>
          </a:p>
        </p:txBody>
      </p:sp>
      <p:pic>
        <p:nvPicPr>
          <p:cNvPr id="8196" name="Picture 4" descr="http://tv8-1.usc.edu/wp-content/uploads/2012/02/Showcase.png"/>
          <p:cNvPicPr>
            <a:picLocks noChangeAspect="1" noChangeArrowheads="1"/>
          </p:cNvPicPr>
          <p:nvPr/>
        </p:nvPicPr>
        <p:blipFill>
          <a:blip r:embed="rId5" cstate="print"/>
          <a:srcRect/>
          <a:stretch>
            <a:fillRect/>
          </a:stretch>
        </p:blipFill>
        <p:spPr bwMode="auto">
          <a:xfrm>
            <a:off x="457200" y="2286000"/>
            <a:ext cx="2857500" cy="1607344"/>
          </a:xfrm>
          <a:prstGeom prst="rect">
            <a:avLst/>
          </a:prstGeom>
          <a:noFill/>
        </p:spPr>
      </p:pic>
    </p:spTree>
    <p:extLst>
      <p:ext uri="{BB962C8B-B14F-4D97-AF65-F5344CB8AC3E}">
        <p14:creationId xmlns:p14="http://schemas.microsoft.com/office/powerpoint/2010/main" val="45605551"/>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rot="733675">
            <a:off x="4247747" y="818038"/>
            <a:ext cx="4347921" cy="5643532"/>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lIns="91424" tIns="45712" rIns="91424" bIns="45712"/>
          <a:lstStyle/>
          <a:p>
            <a:pPr marL="342839" indent="-342839">
              <a:defRPr/>
            </a:pPr>
            <a:r>
              <a:rPr lang="en-AU" sz="1600" dirty="0"/>
              <a:t>		</a:t>
            </a:r>
          </a:p>
          <a:p>
            <a:pPr marL="342839" indent="-342839">
              <a:defRPr/>
            </a:pPr>
            <a:endParaRPr lang="en-AU" sz="1600" dirty="0"/>
          </a:p>
          <a:p>
            <a:pPr marL="342839" indent="-342839">
              <a:defRPr/>
            </a:pPr>
            <a:endParaRPr lang="en-AU" sz="1600" dirty="0"/>
          </a:p>
          <a:p>
            <a:pPr marL="342839" indent="-342839">
              <a:spcBef>
                <a:spcPct val="30000"/>
              </a:spcBef>
              <a:buClr>
                <a:srgbClr val="CC9900"/>
              </a:buClr>
              <a:buSzPct val="110000"/>
              <a:buFont typeface="Wingdings" pitchFamily="2" charset="2"/>
              <a:buChar char="Ü"/>
              <a:defRPr/>
            </a:pPr>
            <a:endParaRPr lang="en-US" sz="1400" dirty="0"/>
          </a:p>
          <a:p>
            <a:pPr marL="342839" indent="-342839">
              <a:spcBef>
                <a:spcPct val="150000"/>
              </a:spcBef>
              <a:buClr>
                <a:srgbClr val="CC9900"/>
              </a:buClr>
              <a:buSzPct val="110000"/>
              <a:buFont typeface="Wingdings" pitchFamily="2" charset="2"/>
              <a:buChar char="Ü"/>
              <a:defRPr/>
            </a:pPr>
            <a:r>
              <a:rPr lang="en-US" sz="1600" dirty="0" smtClean="0"/>
              <a:t>WHAT: Meeting Feedback on an Iteration/ project for Team Members (Pigs) </a:t>
            </a:r>
          </a:p>
          <a:p>
            <a:pPr marL="342839" indent="-342839">
              <a:spcBef>
                <a:spcPct val="150000"/>
              </a:spcBef>
              <a:buClr>
                <a:srgbClr val="CC9900"/>
              </a:buClr>
              <a:buSzPct val="110000"/>
              <a:buFont typeface="Wingdings" pitchFamily="2" charset="2"/>
              <a:buChar char="Ü"/>
              <a:defRPr/>
            </a:pPr>
            <a:r>
              <a:rPr lang="en-US" sz="1600" dirty="0" smtClean="0"/>
              <a:t>WHEN: At the end of an Iteration (or a Project)</a:t>
            </a:r>
          </a:p>
          <a:p>
            <a:pPr marL="274320" indent="-342839">
              <a:spcBef>
                <a:spcPct val="150000"/>
              </a:spcBef>
              <a:buClr>
                <a:srgbClr val="CC9900"/>
              </a:buClr>
              <a:buSzPct val="110000"/>
              <a:buFont typeface="Wingdings" pitchFamily="2" charset="2"/>
              <a:buChar char="Ü"/>
              <a:defRPr/>
            </a:pPr>
            <a:r>
              <a:rPr lang="en-US" sz="1600" dirty="0" smtClean="0"/>
              <a:t>HOW: Each Team member to lists What worked/Did not work Well/ To be changed; Facilitated by Scrum Master/ Agile Coach</a:t>
            </a:r>
          </a:p>
          <a:p>
            <a:pPr marL="342839" indent="-342839">
              <a:spcBef>
                <a:spcPct val="150000"/>
              </a:spcBef>
              <a:buClr>
                <a:srgbClr val="CC9900"/>
              </a:buClr>
              <a:buSzPct val="110000"/>
              <a:buFont typeface="Wingdings" pitchFamily="2" charset="2"/>
              <a:buChar char="Ü"/>
              <a:defRPr/>
            </a:pPr>
            <a:r>
              <a:rPr lang="en-US" sz="1600" dirty="0" smtClean="0"/>
              <a:t>METRICS: 3 hours; Total Items / Retrospective; </a:t>
            </a:r>
          </a:p>
          <a:p>
            <a:pPr marL="342839" indent="-342839">
              <a:spcBef>
                <a:spcPct val="150000"/>
              </a:spcBef>
              <a:buClr>
                <a:srgbClr val="CC9900"/>
              </a:buClr>
              <a:buSzPct val="110000"/>
              <a:buFont typeface="Wingdings" pitchFamily="2" charset="2"/>
              <a:buChar char="Ü"/>
              <a:defRPr/>
            </a:pPr>
            <a:r>
              <a:rPr lang="en-US" sz="1600" dirty="0" smtClean="0"/>
              <a:t>CAVEAT: Not Documenting Post Implementation Discussion; No reuse; </a:t>
            </a:r>
            <a:endParaRPr lang="en-US" sz="1600" dirty="0"/>
          </a:p>
        </p:txBody>
      </p:sp>
      <p:sp>
        <p:nvSpPr>
          <p:cNvPr id="5" name="Title 4"/>
          <p:cNvSpPr>
            <a:spLocks noGrp="1"/>
          </p:cNvSpPr>
          <p:nvPr>
            <p:ph type="title" idx="4294967295"/>
          </p:nvPr>
        </p:nvSpPr>
        <p:spPr>
          <a:xfrm>
            <a:off x="571500" y="-76200"/>
            <a:ext cx="7353300" cy="1143000"/>
          </a:xfrm>
        </p:spPr>
        <p:txBody>
          <a:bodyPr>
            <a:normAutofit fontScale="90000"/>
          </a:bodyPr>
          <a:lstStyle/>
          <a:p>
            <a:r>
              <a:rPr lang="en-US" dirty="0" smtClean="0"/>
              <a:t>Retrospective</a:t>
            </a:r>
            <a:br>
              <a:rPr lang="en-US" dirty="0" smtClean="0"/>
            </a:br>
            <a:r>
              <a:rPr lang="en-US" dirty="0" smtClean="0"/>
              <a:t>(Post Iteration)</a:t>
            </a:r>
            <a:endParaRPr lang="en-US" dirty="0"/>
          </a:p>
        </p:txBody>
      </p:sp>
      <p:sp>
        <p:nvSpPr>
          <p:cNvPr id="6" name="Rectangle 5"/>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7" name="Rectangle 6"/>
          <p:cNvSpPr/>
          <p:nvPr/>
        </p:nvSpPr>
        <p:spPr>
          <a:xfrm>
            <a:off x="1406770" y="295870"/>
            <a:ext cx="838948"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Text Box 5"/>
          <p:cNvSpPr txBox="1">
            <a:spLocks noChangeArrowheads="1"/>
          </p:cNvSpPr>
          <p:nvPr/>
        </p:nvSpPr>
        <p:spPr bwMode="auto">
          <a:xfrm rot="787765">
            <a:off x="6048032" y="1228304"/>
            <a:ext cx="2782887" cy="757114"/>
          </a:xfrm>
          <a:prstGeom prst="rect">
            <a:avLst/>
          </a:prstGeom>
          <a:noFill/>
          <a:ln w="9525" algn="ctr">
            <a:noFill/>
            <a:miter lim="800000"/>
            <a:headEnd/>
            <a:tailEnd/>
          </a:ln>
        </p:spPr>
        <p:txBody>
          <a:bodyPr lIns="91424" tIns="45712" rIns="91424" bIns="45712">
            <a:spAutoFit/>
          </a:bodyPr>
          <a:lstStyle/>
          <a:p>
            <a:r>
              <a:rPr lang="en-AU" b="1" dirty="0" smtClean="0">
                <a:solidFill>
                  <a:srgbClr val="C00000"/>
                </a:solidFill>
              </a:rPr>
              <a:t>Retrospectives</a:t>
            </a:r>
          </a:p>
          <a:p>
            <a:pPr>
              <a:spcBef>
                <a:spcPct val="40000"/>
              </a:spcBef>
            </a:pPr>
            <a:r>
              <a:rPr lang="en-AU" dirty="0" smtClean="0">
                <a:solidFill>
                  <a:srgbClr val="000066"/>
                </a:solidFill>
              </a:rPr>
              <a:t>Reflection on Iteration</a:t>
            </a:r>
            <a:endParaRPr lang="en-AU" dirty="0">
              <a:solidFill>
                <a:srgbClr val="000066"/>
              </a:solidFill>
            </a:endParaRPr>
          </a:p>
        </p:txBody>
      </p:sp>
      <p:pic>
        <p:nvPicPr>
          <p:cNvPr id="10"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rot="922146">
            <a:off x="5190842" y="722018"/>
            <a:ext cx="931862" cy="931862"/>
          </a:xfrm>
          <a:prstGeom prst="rect">
            <a:avLst/>
          </a:prstGeom>
          <a:noFill/>
          <a:ln w="9525">
            <a:noFill/>
            <a:miter lim="800000"/>
            <a:headEnd/>
            <a:tailEnd/>
          </a:ln>
        </p:spPr>
      </p:pic>
      <p:sp>
        <p:nvSpPr>
          <p:cNvPr id="11" name="Line 11"/>
          <p:cNvSpPr>
            <a:spLocks noChangeShapeType="1"/>
          </p:cNvSpPr>
          <p:nvPr/>
        </p:nvSpPr>
        <p:spPr bwMode="auto">
          <a:xfrm>
            <a:off x="4671038" y="1477133"/>
            <a:ext cx="4213384" cy="966858"/>
          </a:xfrm>
          <a:prstGeom prst="line">
            <a:avLst/>
          </a:prstGeom>
          <a:noFill/>
          <a:ln w="19050">
            <a:solidFill>
              <a:srgbClr val="00246C"/>
            </a:solidFill>
            <a:round/>
            <a:headEnd/>
            <a:tailEnd/>
          </a:ln>
        </p:spPr>
        <p:txBody>
          <a:bodyPr lIns="91424" tIns="45712" rIns="91424" bIns="45712" anchor="ctr"/>
          <a:lstStyle/>
          <a:p>
            <a:endParaRPr lang="en-US"/>
          </a:p>
        </p:txBody>
      </p:sp>
      <p:pic>
        <p:nvPicPr>
          <p:cNvPr id="12" name="Picture 51" descr="MethodScienceNewlogo4"/>
          <p:cNvPicPr>
            <a:picLocks noChangeAspect="1" noChangeArrowheads="1"/>
          </p:cNvPicPr>
          <p:nvPr/>
        </p:nvPicPr>
        <p:blipFill>
          <a:blip r:embed="rId3" cstate="print"/>
          <a:srcRect/>
          <a:stretch>
            <a:fillRect/>
          </a:stretch>
        </p:blipFill>
        <p:spPr bwMode="auto">
          <a:xfrm>
            <a:off x="3743178" y="1148591"/>
            <a:ext cx="851660" cy="603774"/>
          </a:xfrm>
          <a:prstGeom prst="rect">
            <a:avLst/>
          </a:prstGeom>
          <a:noFill/>
        </p:spPr>
      </p:pic>
      <p:sp>
        <p:nvSpPr>
          <p:cNvPr id="14" name="TextBox 13"/>
          <p:cNvSpPr txBox="1"/>
          <p:nvPr/>
        </p:nvSpPr>
        <p:spPr>
          <a:xfrm>
            <a:off x="536432" y="56388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pic>
        <p:nvPicPr>
          <p:cNvPr id="13" name="Picture 12" descr="IMG_7574.JPG"/>
          <p:cNvPicPr>
            <a:picLocks noChangeAspect="1"/>
          </p:cNvPicPr>
          <p:nvPr/>
        </p:nvPicPr>
        <p:blipFill>
          <a:blip r:embed="rId4" cstate="print">
            <a:lum bright="38000"/>
          </a:blip>
          <a:srcRect l="10000" t="17500" r="7500"/>
          <a:stretch>
            <a:fillRect/>
          </a:stretch>
        </p:blipFill>
        <p:spPr>
          <a:xfrm>
            <a:off x="304800" y="2438400"/>
            <a:ext cx="2895600" cy="1930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47857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Discussion-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25431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84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A8A3A8F-BF3B-4F95-9652-FBD23CB6635E}" type="slidenum">
              <a:rPr lang="en-US"/>
              <a:pPr/>
              <a:t>23</a:t>
            </a:fld>
            <a:endParaRPr lang="en-US" dirty="0"/>
          </a:p>
        </p:txBody>
      </p:sp>
      <p:sp>
        <p:nvSpPr>
          <p:cNvPr id="5344258" name="Rectangle 2"/>
          <p:cNvSpPr>
            <a:spLocks noGrp="1" noChangeArrowheads="1"/>
          </p:cNvSpPr>
          <p:nvPr>
            <p:ph type="title"/>
          </p:nvPr>
        </p:nvSpPr>
        <p:spPr>
          <a:xfrm>
            <a:off x="903396" y="576020"/>
            <a:ext cx="7184690" cy="863600"/>
          </a:xfrm>
        </p:spPr>
        <p:txBody>
          <a:bodyPr>
            <a:noAutofit/>
          </a:bodyPr>
          <a:lstStyle/>
          <a:p>
            <a:r>
              <a:rPr lang="en-US" sz="2800" b="1" dirty="0" smtClean="0"/>
              <a:t>Conclusions </a:t>
            </a:r>
            <a:r>
              <a:rPr lang="en-US" sz="2800" b="1" dirty="0"/>
              <a:t>&amp; </a:t>
            </a:r>
            <a:r>
              <a:rPr lang="en-US" sz="2800" b="1" dirty="0" smtClean="0"/>
              <a:t>Future </a:t>
            </a:r>
            <a:r>
              <a:rPr lang="en-US" sz="2800" b="1" dirty="0"/>
              <a:t>Directions</a:t>
            </a:r>
          </a:p>
        </p:txBody>
      </p:sp>
      <p:sp>
        <p:nvSpPr>
          <p:cNvPr id="5344259" name="Rectangle 3"/>
          <p:cNvSpPr>
            <a:spLocks noGrp="1" noChangeArrowheads="1"/>
          </p:cNvSpPr>
          <p:nvPr>
            <p:ph type="body" idx="1"/>
          </p:nvPr>
        </p:nvSpPr>
        <p:spPr>
          <a:xfrm>
            <a:off x="323528" y="1645691"/>
            <a:ext cx="5476056" cy="4519613"/>
          </a:xfrm>
        </p:spPr>
        <p:txBody>
          <a:bodyPr>
            <a:normAutofit/>
          </a:bodyPr>
          <a:lstStyle/>
          <a:p>
            <a:pPr>
              <a:buFont typeface="Arial" pitchFamily="34" charset="0"/>
              <a:buChar char="•"/>
            </a:pPr>
            <a:r>
              <a:rPr lang="en-US" sz="2800" dirty="0" smtClean="0">
                <a:latin typeface="Book Antiqua" pitchFamily="18" charset="0"/>
              </a:rPr>
              <a:t>We discussed…?? </a:t>
            </a:r>
          </a:p>
        </p:txBody>
      </p:sp>
      <p:graphicFrame>
        <p:nvGraphicFramePr>
          <p:cNvPr id="5344260" name="Object 4"/>
          <p:cNvGraphicFramePr>
            <a:graphicFrameLocks noChangeAspect="1"/>
          </p:cNvGraphicFramePr>
          <p:nvPr/>
        </p:nvGraphicFramePr>
        <p:xfrm>
          <a:off x="5940425" y="1916113"/>
          <a:ext cx="2427288" cy="2441575"/>
        </p:xfrm>
        <a:graphic>
          <a:graphicData uri="http://schemas.openxmlformats.org/presentationml/2006/ole">
            <mc:AlternateContent xmlns:mc="http://schemas.openxmlformats.org/markup-compatibility/2006">
              <mc:Choice xmlns:v="urn:schemas-microsoft-com:vml" Requires="v">
                <p:oleObj spid="_x0000_s1100" name="Clip" r:id="rId4" imgW="3946320" imgH="3970080" progId="">
                  <p:embed/>
                </p:oleObj>
              </mc:Choice>
              <mc:Fallback>
                <p:oleObj name="Clip" r:id="rId4" imgW="3946320" imgH="3970080" progId="">
                  <p:embed/>
                  <p:pic>
                    <p:nvPicPr>
                      <p:cNvPr id="53442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916113"/>
                        <a:ext cx="2427288"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4261" name="Rectangle 5"/>
          <p:cNvSpPr>
            <a:spLocks noChangeArrowheads="1"/>
          </p:cNvSpPr>
          <p:nvPr/>
        </p:nvSpPr>
        <p:spPr bwMode="auto">
          <a:xfrm>
            <a:off x="5257800" y="5159375"/>
            <a:ext cx="3657600" cy="1165225"/>
          </a:xfrm>
          <a:prstGeom prst="rect">
            <a:avLst/>
          </a:prstGeom>
          <a:noFill/>
          <a:ln w="9525">
            <a:noFill/>
            <a:miter lim="800000"/>
            <a:headEnd/>
            <a:tailEnd/>
          </a:ln>
        </p:spPr>
        <p:txBody>
          <a:bodyPr/>
          <a:lstStyle/>
          <a:p>
            <a:pPr marL="342900" indent="-342900" algn="ctr">
              <a:lnSpc>
                <a:spcPct val="90000"/>
              </a:lnSpc>
              <a:spcBef>
                <a:spcPct val="20000"/>
              </a:spcBef>
              <a:buClr>
                <a:schemeClr val="accent1"/>
              </a:buClr>
              <a:buFont typeface="Wingdings" pitchFamily="2" charset="2"/>
              <a:buNone/>
            </a:pPr>
            <a:r>
              <a:rPr kumimoji="1" lang="en-US" sz="3300" b="1" i="1" dirty="0">
                <a:solidFill>
                  <a:srgbClr val="FF3300"/>
                </a:solidFill>
                <a:effectLst>
                  <a:outerShdw blurRad="38100" dist="38100" dir="2700000" algn="tl">
                    <a:srgbClr val="C0C0C0"/>
                  </a:outerShdw>
                </a:effectLst>
                <a:latin typeface="Book Antiqua" pitchFamily="18" charset="0"/>
              </a:rPr>
              <a:t> Do you see what </a:t>
            </a:r>
            <a:r>
              <a:rPr kumimoji="1" lang="en-US" sz="3300" b="1" i="1" dirty="0" smtClean="0">
                <a:solidFill>
                  <a:srgbClr val="FF3300"/>
                </a:solidFill>
                <a:effectLst>
                  <a:outerShdw blurRad="38100" dist="38100" dir="2700000" algn="tl">
                    <a:srgbClr val="C0C0C0"/>
                  </a:outerShdw>
                </a:effectLst>
                <a:latin typeface="Book Antiqua" pitchFamily="18" charset="0"/>
              </a:rPr>
              <a:t>we </a:t>
            </a:r>
            <a:r>
              <a:rPr kumimoji="1" lang="en-US" sz="3300" b="1" i="1" dirty="0">
                <a:solidFill>
                  <a:srgbClr val="FF3300"/>
                </a:solidFill>
                <a:effectLst>
                  <a:outerShdw blurRad="38100" dist="38100" dir="2700000" algn="tl">
                    <a:srgbClr val="C0C0C0"/>
                  </a:outerShdw>
                </a:effectLst>
                <a:latin typeface="Book Antiqua" pitchFamily="18" charset="0"/>
              </a:rPr>
              <a:t>see?</a:t>
            </a:r>
            <a:endParaRPr kumimoji="1" lang="en-US" sz="2800" b="1" dirty="0">
              <a:solidFill>
                <a:srgbClr val="FF3300"/>
              </a:solidFill>
              <a:effectLst>
                <a:outerShdw blurRad="38100" dist="38100" dir="2700000" algn="tl">
                  <a:srgbClr val="C0C0C0"/>
                </a:outerShdw>
              </a:effectLst>
              <a:latin typeface="Book Antiqua" pitchFamily="18" charset="0"/>
            </a:endParaRPr>
          </a:p>
        </p:txBody>
      </p:sp>
    </p:spTree>
    <p:extLst>
      <p:ext uri="{BB962C8B-B14F-4D97-AF65-F5344CB8AC3E}">
        <p14:creationId xmlns:p14="http://schemas.microsoft.com/office/powerpoint/2010/main" val="2376983244"/>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Aids for </a:t>
            </a:r>
            <a:r>
              <a:rPr lang="en-US" smtClean="0"/>
              <a:t>Agile Practices </a:t>
            </a:r>
            <a:r>
              <a:rPr lang="en-US" dirty="0" smtClean="0"/>
              <a:t/>
            </a:r>
            <a:br>
              <a:rPr lang="en-US" dirty="0" smtClean="0"/>
            </a:br>
            <a:r>
              <a:rPr lang="en-US" sz="2400" b="0" dirty="0" smtClean="0"/>
              <a:t>(Aligned with CAMS)</a:t>
            </a:r>
            <a:endParaRPr lang="en-US" b="0" dirty="0"/>
          </a:p>
        </p:txBody>
      </p:sp>
      <p:graphicFrame>
        <p:nvGraphicFramePr>
          <p:cNvPr id="5" name="Content Placeholder 4"/>
          <p:cNvGraphicFramePr>
            <a:graphicFrameLocks noGrp="1"/>
          </p:cNvGraphicFramePr>
          <p:nvPr>
            <p:ph idx="1"/>
            <p:extLst/>
          </p:nvPr>
        </p:nvGraphicFramePr>
        <p:xfrm>
          <a:off x="2537968" y="1485900"/>
          <a:ext cx="1905000" cy="91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a:xfrm>
            <a:off x="2551113" y="6400800"/>
            <a:ext cx="4078287" cy="457200"/>
          </a:xfrm>
        </p:spPr>
        <p:txBody>
          <a:bodyPr/>
          <a:lstStyle/>
          <a:p>
            <a:r>
              <a:rPr lang="en-US" dirty="0" smtClean="0"/>
              <a:t>www.MethodScience.com, 1998-2015 </a:t>
            </a:r>
          </a:p>
          <a:p>
            <a:pPr>
              <a:buNone/>
            </a:pPr>
            <a:r>
              <a:rPr lang="en-US" b="0" i="1" dirty="0" smtClean="0"/>
              <a:t>version 3.0</a:t>
            </a:r>
            <a:endParaRPr lang="en-US" b="0" i="1" dirty="0"/>
          </a:p>
        </p:txBody>
      </p:sp>
      <p:graphicFrame>
        <p:nvGraphicFramePr>
          <p:cNvPr id="8" name="Content Placeholder 4"/>
          <p:cNvGraphicFramePr>
            <a:graphicFrameLocks/>
          </p:cNvGraphicFramePr>
          <p:nvPr>
            <p:extLst/>
          </p:nvPr>
        </p:nvGraphicFramePr>
        <p:xfrm>
          <a:off x="4876800" y="1485900"/>
          <a:ext cx="1905000" cy="914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Content Placeholder 4"/>
          <p:cNvGraphicFramePr>
            <a:graphicFrameLocks/>
          </p:cNvGraphicFramePr>
          <p:nvPr>
            <p:extLst/>
          </p:nvPr>
        </p:nvGraphicFramePr>
        <p:xfrm>
          <a:off x="2410968" y="2628900"/>
          <a:ext cx="1905000" cy="914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 name="Content Placeholder 4"/>
          <p:cNvGraphicFramePr>
            <a:graphicFrameLocks/>
          </p:cNvGraphicFramePr>
          <p:nvPr>
            <p:extLst/>
          </p:nvPr>
        </p:nvGraphicFramePr>
        <p:xfrm>
          <a:off x="4876800" y="2679700"/>
          <a:ext cx="1905000" cy="914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1" name="Content Placeholder 4"/>
          <p:cNvGraphicFramePr>
            <a:graphicFrameLocks/>
          </p:cNvGraphicFramePr>
          <p:nvPr>
            <p:extLst/>
          </p:nvPr>
        </p:nvGraphicFramePr>
        <p:xfrm>
          <a:off x="2410968" y="3848100"/>
          <a:ext cx="1905000" cy="9144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2" name="Content Placeholder 4"/>
          <p:cNvGraphicFramePr>
            <a:graphicFrameLocks/>
          </p:cNvGraphicFramePr>
          <p:nvPr>
            <p:extLst/>
          </p:nvPr>
        </p:nvGraphicFramePr>
        <p:xfrm>
          <a:off x="4876800" y="3873500"/>
          <a:ext cx="1905000" cy="91440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aphicFrame>
        <p:nvGraphicFramePr>
          <p:cNvPr id="13" name="Content Placeholder 4"/>
          <p:cNvGraphicFramePr>
            <a:graphicFrameLocks/>
          </p:cNvGraphicFramePr>
          <p:nvPr>
            <p:extLst/>
          </p:nvPr>
        </p:nvGraphicFramePr>
        <p:xfrm>
          <a:off x="2410968" y="5067300"/>
          <a:ext cx="1905000" cy="914400"/>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aphicFrame>
        <p:nvGraphicFramePr>
          <p:cNvPr id="14" name="Content Placeholder 4"/>
          <p:cNvGraphicFramePr>
            <a:graphicFrameLocks/>
          </p:cNvGraphicFramePr>
          <p:nvPr>
            <p:extLst/>
          </p:nvPr>
        </p:nvGraphicFramePr>
        <p:xfrm>
          <a:off x="4876800" y="5067300"/>
          <a:ext cx="1905000" cy="91440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grpSp>
        <p:nvGrpSpPr>
          <p:cNvPr id="15" name="Group 14"/>
          <p:cNvGrpSpPr/>
          <p:nvPr/>
        </p:nvGrpSpPr>
        <p:grpSpPr>
          <a:xfrm rot="5400000">
            <a:off x="7315498" y="2514526"/>
            <a:ext cx="1523627" cy="914176"/>
            <a:chOff x="381372" y="111"/>
            <a:chExt cx="1523627" cy="914176"/>
          </a:xfrm>
          <a:scene3d>
            <a:camera prst="orthographicFront">
              <a:rot lat="0" lon="0" rev="0"/>
            </a:camera>
            <a:lightRig rig="soft" dir="t">
              <a:rot lat="0" lon="0" rev="0"/>
            </a:lightRig>
          </a:scene3d>
        </p:grpSpPr>
        <p:sp>
          <p:nvSpPr>
            <p:cNvPr id="16" name="Rectangle 15"/>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17" name="Rectangle 16"/>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2000" kern="1200" dirty="0" smtClean="0">
                  <a:solidFill>
                    <a:srgbClr val="C00000"/>
                  </a:solidFill>
                </a:rPr>
                <a:t>[10] </a:t>
              </a:r>
              <a:r>
                <a:rPr lang="en-US" sz="2000" kern="1200" dirty="0" smtClean="0"/>
                <a:t>Show Casing</a:t>
              </a:r>
              <a:endParaRPr lang="en-US" sz="2000" kern="1200" dirty="0"/>
            </a:p>
          </p:txBody>
        </p:sp>
      </p:grpSp>
      <p:grpSp>
        <p:nvGrpSpPr>
          <p:cNvPr id="18" name="Group 17"/>
          <p:cNvGrpSpPr/>
          <p:nvPr/>
        </p:nvGrpSpPr>
        <p:grpSpPr>
          <a:xfrm rot="5400000">
            <a:off x="7315200" y="4496098"/>
            <a:ext cx="1523627" cy="914176"/>
            <a:chOff x="381372" y="111"/>
            <a:chExt cx="1523627" cy="914176"/>
          </a:xfrm>
          <a:scene3d>
            <a:camera prst="orthographicFront">
              <a:rot lat="0" lon="0" rev="0"/>
            </a:camera>
            <a:lightRig rig="soft" dir="t">
              <a:rot lat="0" lon="0" rev="0"/>
            </a:lightRig>
          </a:scene3d>
        </p:grpSpPr>
        <p:sp>
          <p:nvSpPr>
            <p:cNvPr id="19" name="Rectangle 18"/>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20" name="Rectangle 19"/>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2000" kern="1200" dirty="0" smtClean="0">
                  <a:solidFill>
                    <a:srgbClr val="C00000"/>
                  </a:solidFill>
                </a:rPr>
                <a:t>[11] </a:t>
              </a:r>
              <a:r>
                <a:rPr lang="en-US" sz="2000" kern="1200" dirty="0" smtClean="0"/>
                <a:t> Retrospective</a:t>
              </a:r>
              <a:endParaRPr lang="en-US" sz="2000" kern="1200" dirty="0"/>
            </a:p>
          </p:txBody>
        </p:sp>
      </p:grpSp>
      <p:grpSp>
        <p:nvGrpSpPr>
          <p:cNvPr id="21" name="Group 20"/>
          <p:cNvGrpSpPr/>
          <p:nvPr/>
        </p:nvGrpSpPr>
        <p:grpSpPr>
          <a:xfrm rot="16200000">
            <a:off x="558082" y="1676326"/>
            <a:ext cx="1523627" cy="914176"/>
            <a:chOff x="381372" y="111"/>
            <a:chExt cx="1523627" cy="914176"/>
          </a:xfrm>
          <a:scene3d>
            <a:camera prst="orthographicFront">
              <a:rot lat="0" lon="0" rev="0"/>
            </a:camera>
            <a:lightRig rig="soft" dir="t">
              <a:rot lat="0" lon="0" rev="0"/>
            </a:lightRig>
          </a:scene3d>
        </p:grpSpPr>
        <p:sp>
          <p:nvSpPr>
            <p:cNvPr id="22" name="Rectangle 21"/>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23" name="Rectangle 22"/>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kern="1200" dirty="0" smtClean="0">
                  <a:solidFill>
                    <a:srgbClr val="C00000"/>
                  </a:solidFill>
                </a:rPr>
                <a:t>[7] </a:t>
              </a:r>
              <a:r>
                <a:rPr lang="en-US" kern="1200" dirty="0" smtClean="0"/>
                <a:t> Iteration Planning</a:t>
              </a:r>
              <a:endParaRPr lang="en-US" kern="1200" dirty="0"/>
            </a:p>
          </p:txBody>
        </p:sp>
      </p:grpSp>
      <p:grpSp>
        <p:nvGrpSpPr>
          <p:cNvPr id="24" name="Group 23"/>
          <p:cNvGrpSpPr/>
          <p:nvPr/>
        </p:nvGrpSpPr>
        <p:grpSpPr>
          <a:xfrm rot="16200000">
            <a:off x="558082" y="3429298"/>
            <a:ext cx="1523627" cy="914176"/>
            <a:chOff x="381372" y="111"/>
            <a:chExt cx="1523627" cy="914176"/>
          </a:xfrm>
          <a:scene3d>
            <a:camera prst="orthographicFront">
              <a:rot lat="0" lon="0" rev="0"/>
            </a:camera>
            <a:lightRig rig="soft" dir="t">
              <a:rot lat="0" lon="0" rev="0"/>
            </a:lightRig>
          </a:scene3d>
        </p:grpSpPr>
        <p:sp>
          <p:nvSpPr>
            <p:cNvPr id="25" name="Rectangle 24"/>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26" name="Rectangle 25"/>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kern="1200" dirty="0" smtClean="0">
                  <a:solidFill>
                    <a:srgbClr val="C00000"/>
                  </a:solidFill>
                </a:rPr>
                <a:t>[6] </a:t>
              </a:r>
              <a:r>
                <a:rPr lang="en-US" kern="1200" dirty="0" smtClean="0"/>
                <a:t>Capability Analysis</a:t>
              </a:r>
              <a:endParaRPr lang="en-US" kern="1200" dirty="0"/>
            </a:p>
          </p:txBody>
        </p:sp>
      </p:grpSp>
      <p:grpSp>
        <p:nvGrpSpPr>
          <p:cNvPr id="27" name="Group 26"/>
          <p:cNvGrpSpPr/>
          <p:nvPr/>
        </p:nvGrpSpPr>
        <p:grpSpPr>
          <a:xfrm rot="16200000">
            <a:off x="558082" y="5181526"/>
            <a:ext cx="1523627" cy="914176"/>
            <a:chOff x="381372" y="111"/>
            <a:chExt cx="1523627" cy="914176"/>
          </a:xfrm>
          <a:scene3d>
            <a:camera prst="orthographicFront">
              <a:rot lat="0" lon="0" rev="0"/>
            </a:camera>
            <a:lightRig rig="soft" dir="t">
              <a:rot lat="0" lon="0" rev="0"/>
            </a:lightRig>
          </a:scene3d>
        </p:grpSpPr>
        <p:sp>
          <p:nvSpPr>
            <p:cNvPr id="28" name="Rectangle 27"/>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29" name="Rectangle 28"/>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kern="1200" dirty="0" smtClean="0">
                  <a:solidFill>
                    <a:srgbClr val="C00000"/>
                  </a:solidFill>
                </a:rPr>
                <a:t>[5] </a:t>
              </a:r>
              <a:r>
                <a:rPr lang="en-US" kern="1200" dirty="0" smtClean="0"/>
                <a:t>Team Formation</a:t>
              </a:r>
              <a:endParaRPr lang="en-US" kern="1200" dirty="0"/>
            </a:p>
          </p:txBody>
        </p:sp>
      </p:grpSp>
      <p:cxnSp>
        <p:nvCxnSpPr>
          <p:cNvPr id="31" name="Straight Connector 30"/>
          <p:cNvCxnSpPr/>
          <p:nvPr/>
        </p:nvCxnSpPr>
        <p:spPr bwMode="auto">
          <a:xfrm>
            <a:off x="2157984" y="1828800"/>
            <a:ext cx="0" cy="4114800"/>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32" name="Straight Connector 31"/>
          <p:cNvCxnSpPr/>
          <p:nvPr/>
        </p:nvCxnSpPr>
        <p:spPr bwMode="auto">
          <a:xfrm>
            <a:off x="7238925" y="1714500"/>
            <a:ext cx="0" cy="4114800"/>
          </a:xfrm>
          <a:prstGeom prst="line">
            <a:avLst/>
          </a:prstGeom>
          <a:solidFill>
            <a:schemeClr val="accent1"/>
          </a:solidFill>
          <a:ln w="9525" cap="flat" cmpd="sng" algn="ctr">
            <a:solidFill>
              <a:srgbClr val="C00000"/>
            </a:solidFill>
            <a:prstDash val="dash"/>
            <a:round/>
            <a:headEnd type="none" w="med" len="med"/>
            <a:tailEnd type="none" w="med" len="med"/>
          </a:ln>
          <a:effectLst/>
        </p:spPr>
      </p:cxnSp>
      <p:graphicFrame>
        <p:nvGraphicFramePr>
          <p:cNvPr id="33" name="Diagram 32"/>
          <p:cNvGraphicFramePr/>
          <p:nvPr>
            <p:extLst/>
          </p:nvPr>
        </p:nvGraphicFramePr>
        <p:xfrm>
          <a:off x="3908384" y="3057710"/>
          <a:ext cx="1844716" cy="122981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pSp>
        <p:nvGrpSpPr>
          <p:cNvPr id="34" name="Diagram group"/>
          <p:cNvGrpSpPr/>
          <p:nvPr/>
        </p:nvGrpSpPr>
        <p:grpSpPr>
          <a:xfrm>
            <a:off x="4455745" y="3304108"/>
            <a:ext cx="774934" cy="774934"/>
            <a:chOff x="1038225" y="519112"/>
            <a:chExt cx="1142047" cy="1142047"/>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scene3d>
            <a:camera prst="perspectiveFront" zoom="95000"/>
            <a:lightRig rig="flat" dir="t"/>
          </a:scene3d>
        </p:grpSpPr>
        <p:grpSp>
          <p:nvGrpSpPr>
            <p:cNvPr id="35" name="Group 90"/>
            <p:cNvGrpSpPr/>
            <p:nvPr/>
          </p:nvGrpSpPr>
          <p:grpSpPr>
            <a:xfrm>
              <a:off x="1038225" y="519112"/>
              <a:ext cx="1142047" cy="1142047"/>
              <a:chOff x="1038225" y="519112"/>
              <a:chExt cx="1142047" cy="1142047"/>
            </a:xfrm>
            <a:grpFill/>
          </p:grpSpPr>
          <p:sp>
            <p:nvSpPr>
              <p:cNvPr id="36" name=" 3"/>
              <p:cNvSpPr/>
              <p:nvPr/>
            </p:nvSpPr>
            <p:spPr>
              <a:xfrm>
                <a:off x="1038225" y="519112"/>
                <a:ext cx="1142047" cy="1142047"/>
              </a:xfrm>
              <a:prstGeom prst="gear9">
                <a:avLst/>
              </a:prstGeom>
              <a:grpFill/>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37" name=" 4"/>
              <p:cNvSpPr/>
              <p:nvPr/>
            </p:nvSpPr>
            <p:spPr>
              <a:xfrm>
                <a:off x="1267827" y="786632"/>
                <a:ext cx="682843" cy="587035"/>
              </a:xfrm>
              <a:prstGeom prst="rect">
                <a:avLst/>
              </a:prstGeom>
              <a:grpFill/>
              <a:sp3d/>
            </p:spPr>
            <p:style>
              <a:lnRef idx="0">
                <a:scrgbClr r="0" g="0" b="0"/>
              </a:lnRef>
              <a:fillRef idx="0">
                <a:scrgbClr r="0" g="0" b="0"/>
              </a:fillRef>
              <a:effectRef idx="0">
                <a:scrgbClr r="0" g="0" b="0"/>
              </a:effectRef>
              <a:fontRef idx="minor">
                <a:schemeClr val="lt1"/>
              </a:fontRef>
            </p:style>
            <p:txBody>
              <a:bodyPr lIns="24130" tIns="24130" rIns="24130" bIns="24130" spcCol="1270" anchor="ctr"/>
              <a:lstStyle/>
              <a:p>
                <a:pPr algn="ctr" defTabSz="844550">
                  <a:lnSpc>
                    <a:spcPct val="90000"/>
                  </a:lnSpc>
                  <a:spcAft>
                    <a:spcPct val="35000"/>
                  </a:spcAft>
                  <a:defRPr/>
                </a:pPr>
                <a:r>
                  <a:rPr lang="en-AU" sz="1050" dirty="0">
                    <a:solidFill>
                      <a:srgbClr val="002060"/>
                    </a:solidFill>
                  </a:rPr>
                  <a:t>CAMS</a:t>
                </a:r>
              </a:p>
            </p:txBody>
          </p:sp>
        </p:grpSp>
      </p:grpSp>
      <p:sp>
        <p:nvSpPr>
          <p:cNvPr id="38" name="TextBox 37"/>
          <p:cNvSpPr txBox="1"/>
          <p:nvPr/>
        </p:nvSpPr>
        <p:spPr>
          <a:xfrm rot="16200000">
            <a:off x="1327956" y="3691560"/>
            <a:ext cx="1394356" cy="369332"/>
          </a:xfrm>
          <a:prstGeom prst="rect">
            <a:avLst/>
          </a:prstGeom>
          <a:noFill/>
        </p:spPr>
        <p:txBody>
          <a:bodyPr wrap="none" rtlCol="0">
            <a:spAutoFit/>
          </a:bodyPr>
          <a:lstStyle/>
          <a:p>
            <a:r>
              <a:rPr lang="en-AU" i="1" dirty="0" smtClean="0">
                <a:solidFill>
                  <a:srgbClr val="FF0000"/>
                </a:solidFill>
              </a:rPr>
              <a:t>Pre-Iteration</a:t>
            </a:r>
            <a:endParaRPr lang="en-AU" i="1" dirty="0">
              <a:solidFill>
                <a:srgbClr val="FF0000"/>
              </a:solidFill>
            </a:endParaRPr>
          </a:p>
        </p:txBody>
      </p:sp>
      <p:sp>
        <p:nvSpPr>
          <p:cNvPr id="39" name="TextBox 38"/>
          <p:cNvSpPr txBox="1"/>
          <p:nvPr/>
        </p:nvSpPr>
        <p:spPr>
          <a:xfrm rot="16200000">
            <a:off x="6619113" y="3712912"/>
            <a:ext cx="1479892" cy="369332"/>
          </a:xfrm>
          <a:prstGeom prst="rect">
            <a:avLst/>
          </a:prstGeom>
          <a:noFill/>
        </p:spPr>
        <p:txBody>
          <a:bodyPr wrap="none" rtlCol="0">
            <a:spAutoFit/>
          </a:bodyPr>
          <a:lstStyle/>
          <a:p>
            <a:r>
              <a:rPr lang="en-AU" i="1" dirty="0" smtClean="0">
                <a:solidFill>
                  <a:srgbClr val="FF0000"/>
                </a:solidFill>
              </a:rPr>
              <a:t>Post-Iteration</a:t>
            </a:r>
            <a:endParaRPr lang="en-AU" i="1" dirty="0">
              <a:solidFill>
                <a:srgbClr val="FF0000"/>
              </a:solidFill>
            </a:endParaRPr>
          </a:p>
        </p:txBody>
      </p:sp>
      <p:sp>
        <p:nvSpPr>
          <p:cNvPr id="40" name="TextBox 39"/>
          <p:cNvSpPr txBox="1"/>
          <p:nvPr/>
        </p:nvSpPr>
        <p:spPr>
          <a:xfrm>
            <a:off x="3657600" y="6019800"/>
            <a:ext cx="2336986" cy="369332"/>
          </a:xfrm>
          <a:prstGeom prst="rect">
            <a:avLst/>
          </a:prstGeom>
          <a:noFill/>
        </p:spPr>
        <p:txBody>
          <a:bodyPr wrap="none" rtlCol="0">
            <a:spAutoFit/>
          </a:bodyPr>
          <a:lstStyle/>
          <a:p>
            <a:r>
              <a:rPr lang="en-AU" i="1" dirty="0" smtClean="0">
                <a:solidFill>
                  <a:srgbClr val="FF0000"/>
                </a:solidFill>
              </a:rPr>
              <a:t>Core – Within Iteration</a:t>
            </a:r>
            <a:endParaRPr lang="en-AU" i="1" dirty="0">
              <a:solidFill>
                <a:srgbClr val="FF0000"/>
              </a:solidFill>
            </a:endParaRPr>
          </a:p>
        </p:txBody>
      </p:sp>
    </p:spTree>
    <p:extLst>
      <p:ext uri="{BB962C8B-B14F-4D97-AF65-F5344CB8AC3E}">
        <p14:creationId xmlns:p14="http://schemas.microsoft.com/office/powerpoint/2010/main" val="3181804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Showcasing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An Agile Practice (part of Sprint Review)</a:t>
            </a:r>
          </a:p>
        </p:txBody>
      </p:sp>
      <p:graphicFrame>
        <p:nvGraphicFramePr>
          <p:cNvPr id="5" name="Diagram 4"/>
          <p:cNvGraphicFramePr/>
          <p:nvPr>
            <p:extLst>
              <p:ext uri="{D42A27DB-BD31-4B8C-83A1-F6EECF244321}">
                <p14:modId xmlns:p14="http://schemas.microsoft.com/office/powerpoint/2010/main" val="1590299045"/>
              </p:ext>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54200826"/>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Showcasing…</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a DEMONSTRATION of the Solution at the end of a Sprint</a:t>
            </a:r>
          </a:p>
          <a:p>
            <a:r>
              <a:rPr lang="en-US" dirty="0" smtClean="0"/>
              <a:t>Having a Working Solution throughout the project is integral to Agile approaches</a:t>
            </a:r>
          </a:p>
          <a:p>
            <a:pPr lvl="1"/>
            <a:r>
              <a:rPr lang="en-US" dirty="0" smtClean="0"/>
              <a:t>Continuous Testing is part of having a Working Solution (that works!)</a:t>
            </a:r>
          </a:p>
          <a:p>
            <a:r>
              <a:rPr lang="en-US" dirty="0" smtClean="0"/>
              <a:t> Only a “Potentially Shippable” product-slice is showcased</a:t>
            </a:r>
          </a:p>
          <a:p>
            <a:r>
              <a:rPr lang="en-US" dirty="0" smtClean="0"/>
              <a:t>NO </a:t>
            </a:r>
            <a:r>
              <a:rPr lang="en-US" dirty="0" err="1" smtClean="0"/>
              <a:t>Powerpoint</a:t>
            </a:r>
            <a:r>
              <a:rPr lang="en-US" dirty="0" smtClean="0"/>
              <a:t>; NO concepts (theory)</a:t>
            </a:r>
            <a:endParaRPr lang="en-US" dirty="0"/>
          </a:p>
        </p:txBody>
      </p:sp>
    </p:spTree>
    <p:extLst>
      <p:ext uri="{BB962C8B-B14F-4D97-AF65-F5344CB8AC3E}">
        <p14:creationId xmlns:p14="http://schemas.microsoft.com/office/powerpoint/2010/main" val="384199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a Showcase</a:t>
            </a:r>
            <a:endParaRPr lang="en-US" dirty="0"/>
          </a:p>
        </p:txBody>
      </p:sp>
      <p:sp>
        <p:nvSpPr>
          <p:cNvPr id="3" name="Content Placeholder 2"/>
          <p:cNvSpPr>
            <a:spLocks noGrp="1"/>
          </p:cNvSpPr>
          <p:nvPr>
            <p:ph idx="1"/>
          </p:nvPr>
        </p:nvSpPr>
        <p:spPr/>
        <p:txBody>
          <a:bodyPr>
            <a:normAutofit fontScale="92500"/>
          </a:bodyPr>
          <a:lstStyle/>
          <a:p>
            <a:r>
              <a:rPr lang="en-US" dirty="0" smtClean="0"/>
              <a:t>Product Owner invites key Stakeholders</a:t>
            </a:r>
          </a:p>
          <a:p>
            <a:r>
              <a:rPr lang="en-US" dirty="0" smtClean="0"/>
              <a:t>Entire Agile (Scrum) Team is present</a:t>
            </a:r>
          </a:p>
          <a:p>
            <a:r>
              <a:rPr lang="en-US" dirty="0" smtClean="0"/>
              <a:t>Feedback from the Product Owner and the Stakeholders is received and noted by the Agile team </a:t>
            </a:r>
          </a:p>
          <a:p>
            <a:r>
              <a:rPr lang="en-US" dirty="0" smtClean="0"/>
              <a:t>Product Owner has the authority to release (or not) the “Shippable product” being showcased</a:t>
            </a:r>
          </a:p>
          <a:p>
            <a:r>
              <a:rPr lang="en-US" dirty="0" smtClean="0"/>
              <a:t>Scrum Master remains in charge of the Showcase</a:t>
            </a:r>
          </a:p>
          <a:p>
            <a:endParaRPr lang="en-US" dirty="0" smtClean="0"/>
          </a:p>
          <a:p>
            <a:endParaRPr lang="en-US" dirty="0"/>
          </a:p>
        </p:txBody>
      </p:sp>
    </p:spTree>
    <p:extLst>
      <p:ext uri="{BB962C8B-B14F-4D97-AF65-F5344CB8AC3E}">
        <p14:creationId xmlns:p14="http://schemas.microsoft.com/office/powerpoint/2010/main" val="23619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Sprint Review (ack. Ken Rubin) – as part of Scrum Events</a:t>
            </a:r>
            <a:endParaRPr lang="en-US" dirty="0"/>
          </a:p>
        </p:txBody>
      </p:sp>
      <p:pic>
        <p:nvPicPr>
          <p:cNvPr id="2050" name="Picture 2" descr="https://media.licdn.com/dms/image/C4E12AQF6OUiMuKF7Uw/article-inline_image-shrink_1000_1488/0?e=2122095600&amp;v=alpha&amp;t=RS-xz-TTOzmoVwV2HhpqFfAWFUaW7xgkEkdgTTzuIh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01097"/>
            <a:ext cx="8540148" cy="5160706"/>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rot="2196021">
            <a:off x="4624668" y="2806036"/>
            <a:ext cx="1450258" cy="656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Showcase</a:t>
            </a:r>
            <a:endParaRPr lang="en-US" dirty="0"/>
          </a:p>
        </p:txBody>
      </p:sp>
    </p:spTree>
    <p:extLst>
      <p:ext uri="{BB962C8B-B14F-4D97-AF65-F5344CB8AC3E}">
        <p14:creationId xmlns:p14="http://schemas.microsoft.com/office/powerpoint/2010/main" val="264547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Review - 1</a:t>
            </a:r>
            <a:endParaRPr lang="en-US" dirty="0"/>
          </a:p>
        </p:txBody>
      </p:sp>
      <p:sp>
        <p:nvSpPr>
          <p:cNvPr id="3" name="Content Placeholder 2"/>
          <p:cNvSpPr>
            <a:spLocks noGrp="1"/>
          </p:cNvSpPr>
          <p:nvPr>
            <p:ph idx="1"/>
          </p:nvPr>
        </p:nvSpPr>
        <p:spPr/>
        <p:txBody>
          <a:bodyPr/>
          <a:lstStyle/>
          <a:p>
            <a:r>
              <a:rPr lang="en-US" dirty="0" smtClean="0"/>
              <a:t>Informal meeting (i.e. not a Status meeting)</a:t>
            </a:r>
          </a:p>
          <a:p>
            <a:r>
              <a:rPr lang="en-US" dirty="0" smtClean="0"/>
              <a:t>Showcasing within the Sprint Review is:</a:t>
            </a:r>
          </a:p>
          <a:p>
            <a:pPr lvl="1"/>
            <a:r>
              <a:rPr lang="en-US" dirty="0" smtClean="0"/>
              <a:t>Intended to elicit feedback</a:t>
            </a:r>
          </a:p>
          <a:p>
            <a:pPr lvl="1"/>
            <a:r>
              <a:rPr lang="en-US" dirty="0" smtClean="0"/>
              <a:t>Foster Collaboration</a:t>
            </a:r>
          </a:p>
          <a:p>
            <a:r>
              <a:rPr lang="en-US" dirty="0" smtClean="0"/>
              <a:t>Time-boxed to 4 hours (for 1 month Sprints)</a:t>
            </a:r>
          </a:p>
          <a:p>
            <a:pPr lvl="1"/>
            <a:r>
              <a:rPr lang="en-US" dirty="0" smtClean="0"/>
              <a:t>May be shorter for shorter sprints</a:t>
            </a:r>
          </a:p>
          <a:p>
            <a:r>
              <a:rPr lang="en-US" dirty="0" smtClean="0"/>
              <a:t>Scrum Master organizes the Event</a:t>
            </a:r>
          </a:p>
          <a:p>
            <a:pPr lvl="1"/>
            <a:r>
              <a:rPr lang="en-US" dirty="0" smtClean="0"/>
              <a:t>And keeps it within the Time-Box</a:t>
            </a:r>
          </a:p>
          <a:p>
            <a:endParaRPr lang="en-US" dirty="0" smtClean="0"/>
          </a:p>
        </p:txBody>
      </p:sp>
    </p:spTree>
    <p:extLst>
      <p:ext uri="{BB962C8B-B14F-4D97-AF65-F5344CB8AC3E}">
        <p14:creationId xmlns:p14="http://schemas.microsoft.com/office/powerpoint/2010/main" val="155821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Review –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Product Owner explains what is “Done”</a:t>
            </a:r>
          </a:p>
          <a:p>
            <a:r>
              <a:rPr lang="en-US" dirty="0" smtClean="0"/>
              <a:t>The Development Team Demonstrates (Showcases) what is “Done”</a:t>
            </a:r>
          </a:p>
          <a:p>
            <a:pPr lvl="1"/>
            <a:r>
              <a:rPr lang="en-US" dirty="0" smtClean="0"/>
              <a:t>And answers questions about the release</a:t>
            </a:r>
          </a:p>
          <a:p>
            <a:r>
              <a:rPr lang="en-US" dirty="0" smtClean="0"/>
              <a:t>Product Owner discusses the Product Backlog</a:t>
            </a:r>
          </a:p>
          <a:p>
            <a:pPr lvl="1"/>
            <a:r>
              <a:rPr lang="en-US" dirty="0" smtClean="0"/>
              <a:t>Based on “Value” of the release / product to users</a:t>
            </a:r>
          </a:p>
          <a:p>
            <a:pPr lvl="1"/>
            <a:r>
              <a:rPr lang="en-US" dirty="0" smtClean="0"/>
              <a:t>Review of Time, Budget, Potential Capabilities and Marketplace for next release</a:t>
            </a:r>
          </a:p>
          <a:p>
            <a:r>
              <a:rPr lang="en-US" dirty="0" smtClean="0"/>
              <a:t>Entire group Collaborates to provide input to next Sprint’s Planning</a:t>
            </a:r>
            <a:endParaRPr lang="en-US" dirty="0"/>
          </a:p>
        </p:txBody>
      </p:sp>
    </p:spTree>
    <p:extLst>
      <p:ext uri="{BB962C8B-B14F-4D97-AF65-F5344CB8AC3E}">
        <p14:creationId xmlns:p14="http://schemas.microsoft.com/office/powerpoint/2010/main" val="2602602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984</Words>
  <Application>Microsoft Office PowerPoint</Application>
  <PresentationFormat>On-screen Show (4:3)</PresentationFormat>
  <Paragraphs>269</Paragraphs>
  <Slides>23</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MS PGothic</vt:lpstr>
      <vt:lpstr>Arial</vt:lpstr>
      <vt:lpstr>Book Antiqua</vt:lpstr>
      <vt:lpstr>Calibri</vt:lpstr>
      <vt:lpstr>Copperplate Gothic Bold</vt:lpstr>
      <vt:lpstr>Times New Roman</vt:lpstr>
      <vt:lpstr>Wingdings</vt:lpstr>
      <vt:lpstr>Office Theme</vt:lpstr>
      <vt:lpstr>Clip</vt:lpstr>
      <vt:lpstr>Week- 12  Sprint Review (Showcase) and  Sprint Retrospective    Dr. Bhuvan UNHELKAR IT Faculty, College Of Business; Office: C225; bunhelkar@sar.usf.edu; 941-359-4654  </vt:lpstr>
      <vt:lpstr>Agenda</vt:lpstr>
      <vt:lpstr>Job Aids for Agile Practices  (Aligned with CAMS)</vt:lpstr>
      <vt:lpstr>Sub-Module  Showcasing   </vt:lpstr>
      <vt:lpstr>Showcasing…</vt:lpstr>
      <vt:lpstr>Organizing a Showcase</vt:lpstr>
      <vt:lpstr>Understanding Sprint Review (ack. Ken Rubin) – as part of Scrum Events</vt:lpstr>
      <vt:lpstr>Sprint Review - 1</vt:lpstr>
      <vt:lpstr>Sprint Review – 2</vt:lpstr>
      <vt:lpstr>http://www.agilechamps.com/scrum-ceremonies-demoreview-or-showcase/</vt:lpstr>
      <vt:lpstr>Best Practices for Showcase http://www.agilechamps.com/scrum-ceremonies-demoreview-or-showcase/</vt:lpstr>
      <vt:lpstr>Sub-Module  Retrospective   </vt:lpstr>
      <vt:lpstr>Retrospective-1: What is it?</vt:lpstr>
      <vt:lpstr>Retrospective-2: Introspection for Continuous Improvement</vt:lpstr>
      <vt:lpstr>Retrospective-3: Scrum Master</vt:lpstr>
      <vt:lpstr>http://www.agilechamps.com/scrum-ceremonies-retrospectives/</vt:lpstr>
      <vt:lpstr>Retrospective Agenda http://www.agilechamps.com/scrum-ceremonies-retrospectives </vt:lpstr>
      <vt:lpstr>How to do it</vt:lpstr>
      <vt:lpstr>Sub-Module  Agile Job Aids No.10 and 11</vt:lpstr>
      <vt:lpstr>Showcasing</vt:lpstr>
      <vt:lpstr>Retrospective (Post Iteration)</vt:lpstr>
      <vt:lpstr>PowerPoint Presentation</vt:lpstr>
      <vt:lpstr>Conclusions &amp; Future Directions</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Schrock, Krista</dc:creator>
  <cp:lastModifiedBy>Unhelkar, Bhuvanesh</cp:lastModifiedBy>
  <cp:revision>78</cp:revision>
  <dcterms:created xsi:type="dcterms:W3CDTF">2016-11-03T19:14:05Z</dcterms:created>
  <dcterms:modified xsi:type="dcterms:W3CDTF">2018-09-20T01:54:31Z</dcterms:modified>
</cp:coreProperties>
</file>