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6" r:id="rId2"/>
    <p:sldId id="272" r:id="rId3"/>
    <p:sldId id="299" r:id="rId4"/>
    <p:sldId id="376" r:id="rId5"/>
    <p:sldId id="385" r:id="rId6"/>
    <p:sldId id="354" r:id="rId7"/>
    <p:sldId id="381" r:id="rId8"/>
    <p:sldId id="357" r:id="rId9"/>
    <p:sldId id="377" r:id="rId10"/>
    <p:sldId id="378" r:id="rId11"/>
    <p:sldId id="379" r:id="rId12"/>
    <p:sldId id="380" r:id="rId13"/>
    <p:sldId id="361" r:id="rId14"/>
    <p:sldId id="362" r:id="rId15"/>
    <p:sldId id="353" r:id="rId16"/>
    <p:sldId id="35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3577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82EE8-8B4A-4673-94CB-456580E0365E}" type="doc">
      <dgm:prSet loTypeId="urn:microsoft.com/office/officeart/2005/8/layout/cycle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B9AC5BD-25E9-442D-948C-B78B4287CEB0}">
      <dgm:prSet phldrT="[Text]"/>
      <dgm:spPr/>
      <dgm:t>
        <a:bodyPr/>
        <a:lstStyle/>
        <a:p>
          <a:r>
            <a:rPr lang="en-AU" dirty="0" smtClean="0"/>
            <a:t> </a:t>
          </a:r>
          <a:endParaRPr lang="en-AU" dirty="0"/>
        </a:p>
      </dgm:t>
    </dgm:pt>
    <dgm:pt modelId="{098F3ECB-9B0E-4E90-B247-AA8ED1F68C6B}" type="parTrans" cxnId="{8E3E74C1-5690-41A0-BD02-BE259EC1F6FE}">
      <dgm:prSet/>
      <dgm:spPr/>
      <dgm:t>
        <a:bodyPr/>
        <a:lstStyle/>
        <a:p>
          <a:endParaRPr lang="en-AU"/>
        </a:p>
      </dgm:t>
    </dgm:pt>
    <dgm:pt modelId="{97BBA704-3359-443A-B5A5-70920C30B68E}" type="sibTrans" cxnId="{8E3E74C1-5690-41A0-BD02-BE259EC1F6FE}">
      <dgm:prSet/>
      <dgm:spPr/>
      <dgm:t>
        <a:bodyPr/>
        <a:lstStyle/>
        <a:p>
          <a:endParaRPr lang="en-AU"/>
        </a:p>
      </dgm:t>
    </dgm:pt>
    <dgm:pt modelId="{0199DC8D-03CB-467F-92DA-F637B3E934C8}">
      <dgm:prSet phldrT="[Text]"/>
      <dgm:spPr/>
      <dgm:t>
        <a:bodyPr/>
        <a:lstStyle/>
        <a:p>
          <a:r>
            <a:rPr lang="en-AU" dirty="0" smtClean="0"/>
            <a:t> </a:t>
          </a:r>
          <a:endParaRPr lang="en-AU" dirty="0"/>
        </a:p>
      </dgm:t>
    </dgm:pt>
    <dgm:pt modelId="{ACB3D0D4-713A-466B-9916-83CB95A8CF6B}" type="parTrans" cxnId="{EC64EA6B-ED67-4E60-889C-AE4AAF5494B8}">
      <dgm:prSet/>
      <dgm:spPr/>
      <dgm:t>
        <a:bodyPr/>
        <a:lstStyle/>
        <a:p>
          <a:endParaRPr lang="en-AU"/>
        </a:p>
      </dgm:t>
    </dgm:pt>
    <dgm:pt modelId="{01CE5EB3-FD53-4833-AC26-D40CA159EC30}" type="sibTrans" cxnId="{EC64EA6B-ED67-4E60-889C-AE4AAF5494B8}">
      <dgm:prSet/>
      <dgm:spPr/>
      <dgm:t>
        <a:bodyPr/>
        <a:lstStyle/>
        <a:p>
          <a:endParaRPr lang="en-AU"/>
        </a:p>
      </dgm:t>
    </dgm:pt>
    <dgm:pt modelId="{D3DD8A08-AA52-44C0-9DC2-1A65F1FCBB74}">
      <dgm:prSet phldrT="[Text]"/>
      <dgm:spPr/>
      <dgm:t>
        <a:bodyPr/>
        <a:lstStyle/>
        <a:p>
          <a:endParaRPr lang="en-AU" dirty="0"/>
        </a:p>
      </dgm:t>
    </dgm:pt>
    <dgm:pt modelId="{B7333A97-F7AE-46C4-9383-E557425EE15C}" type="parTrans" cxnId="{CD69ED0E-3753-4CEC-BA1D-850F7D309752}">
      <dgm:prSet/>
      <dgm:spPr/>
      <dgm:t>
        <a:bodyPr/>
        <a:lstStyle/>
        <a:p>
          <a:endParaRPr lang="en-AU"/>
        </a:p>
      </dgm:t>
    </dgm:pt>
    <dgm:pt modelId="{FF24A623-3D71-48A3-89C2-3E93D91D9CA7}" type="sibTrans" cxnId="{CD69ED0E-3753-4CEC-BA1D-850F7D309752}">
      <dgm:prSet/>
      <dgm:spPr/>
      <dgm:t>
        <a:bodyPr/>
        <a:lstStyle/>
        <a:p>
          <a:endParaRPr lang="en-AU"/>
        </a:p>
      </dgm:t>
    </dgm:pt>
    <dgm:pt modelId="{20DA0BA5-2087-4178-9206-A8FA060B62CD}">
      <dgm:prSet phldrT="[Text]"/>
      <dgm:spPr/>
      <dgm:t>
        <a:bodyPr/>
        <a:lstStyle/>
        <a:p>
          <a:endParaRPr lang="en-AU" dirty="0"/>
        </a:p>
      </dgm:t>
    </dgm:pt>
    <dgm:pt modelId="{AE1D70AB-8905-4924-9AE8-71E12C16B8AD}" type="parTrans" cxnId="{C259CA96-67B1-42D5-8D5D-8D2303E23D2C}">
      <dgm:prSet/>
      <dgm:spPr/>
      <dgm:t>
        <a:bodyPr/>
        <a:lstStyle/>
        <a:p>
          <a:endParaRPr lang="en-AU"/>
        </a:p>
      </dgm:t>
    </dgm:pt>
    <dgm:pt modelId="{6D6007B1-C488-4DA8-8F2F-9F8B05FA4CD1}" type="sibTrans" cxnId="{C259CA96-67B1-42D5-8D5D-8D2303E23D2C}">
      <dgm:prSet/>
      <dgm:spPr/>
      <dgm:t>
        <a:bodyPr/>
        <a:lstStyle/>
        <a:p>
          <a:endParaRPr lang="en-AU"/>
        </a:p>
      </dgm:t>
    </dgm:pt>
    <dgm:pt modelId="{00BCE794-E606-497A-AEE5-3D63A7239589}">
      <dgm:prSet phldrT="[Text]"/>
      <dgm:spPr/>
      <dgm:t>
        <a:bodyPr/>
        <a:lstStyle/>
        <a:p>
          <a:endParaRPr lang="en-AU" dirty="0"/>
        </a:p>
      </dgm:t>
    </dgm:pt>
    <dgm:pt modelId="{FDDC39D7-A3DD-4551-B515-DFA4E44210FD}" type="parTrans" cxnId="{53FED1FF-D371-44AC-9D0D-4D2D949BF117}">
      <dgm:prSet/>
      <dgm:spPr/>
      <dgm:t>
        <a:bodyPr/>
        <a:lstStyle/>
        <a:p>
          <a:endParaRPr lang="en-AU"/>
        </a:p>
      </dgm:t>
    </dgm:pt>
    <dgm:pt modelId="{6A61921B-5126-459B-9E9F-62A0BBCE8396}" type="sibTrans" cxnId="{53FED1FF-D371-44AC-9D0D-4D2D949BF117}">
      <dgm:prSet/>
      <dgm:spPr/>
      <dgm:t>
        <a:bodyPr/>
        <a:lstStyle/>
        <a:p>
          <a:endParaRPr lang="en-AU"/>
        </a:p>
      </dgm:t>
    </dgm:pt>
    <dgm:pt modelId="{712EE84D-5292-4558-8920-E1D416DCEB95}">
      <dgm:prSet phldrT="[Text]"/>
      <dgm:spPr/>
      <dgm:t>
        <a:bodyPr/>
        <a:lstStyle/>
        <a:p>
          <a:endParaRPr lang="en-AU" dirty="0"/>
        </a:p>
      </dgm:t>
    </dgm:pt>
    <dgm:pt modelId="{4887C9E8-D71B-42DF-A4B0-963D11D1AB37}" type="parTrans" cxnId="{A815E29E-D49A-4C3D-986F-C29026831814}">
      <dgm:prSet/>
      <dgm:spPr/>
      <dgm:t>
        <a:bodyPr/>
        <a:lstStyle/>
        <a:p>
          <a:endParaRPr lang="en-AU"/>
        </a:p>
      </dgm:t>
    </dgm:pt>
    <dgm:pt modelId="{84C00A8F-DA47-4A78-86BF-33F4B4B862C0}" type="sibTrans" cxnId="{A815E29E-D49A-4C3D-986F-C29026831814}">
      <dgm:prSet/>
      <dgm:spPr/>
      <dgm:t>
        <a:bodyPr/>
        <a:lstStyle/>
        <a:p>
          <a:endParaRPr lang="en-AU"/>
        </a:p>
      </dgm:t>
    </dgm:pt>
    <dgm:pt modelId="{E4BBB527-737D-4A4A-A77E-58D7A4F7CFC5}" type="pres">
      <dgm:prSet presAssocID="{EE882EE8-8B4A-4673-94CB-456580E0365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4C6C1EF-9486-423C-942B-0574BBCF318D}" type="pres">
      <dgm:prSet presAssocID="{AB9AC5BD-25E9-442D-948C-B78B4287CEB0}" presName="dummy" presStyleCnt="0"/>
      <dgm:spPr/>
    </dgm:pt>
    <dgm:pt modelId="{08896EA6-BE4B-4674-8542-130DEB80729D}" type="pres">
      <dgm:prSet presAssocID="{AB9AC5BD-25E9-442D-948C-B78B4287CEB0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C8600D7-8758-4D9F-9659-6238CB88914A}" type="pres">
      <dgm:prSet presAssocID="{97BBA704-3359-443A-B5A5-70920C30B68E}" presName="sibTrans" presStyleLbl="node1" presStyleIdx="0" presStyleCnt="6"/>
      <dgm:spPr/>
      <dgm:t>
        <a:bodyPr/>
        <a:lstStyle/>
        <a:p>
          <a:endParaRPr lang="en-AU"/>
        </a:p>
      </dgm:t>
    </dgm:pt>
    <dgm:pt modelId="{84714F83-EBD9-4146-A78B-B24CA7FBA676}" type="pres">
      <dgm:prSet presAssocID="{0199DC8D-03CB-467F-92DA-F637B3E934C8}" presName="dummy" presStyleCnt="0"/>
      <dgm:spPr/>
    </dgm:pt>
    <dgm:pt modelId="{A7ED7414-875A-45C7-A953-B8EF0CE3F246}" type="pres">
      <dgm:prSet presAssocID="{0199DC8D-03CB-467F-92DA-F637B3E934C8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8BF414A-4F50-4749-A8F2-B83120E073E9}" type="pres">
      <dgm:prSet presAssocID="{01CE5EB3-FD53-4833-AC26-D40CA159EC30}" presName="sibTrans" presStyleLbl="node1" presStyleIdx="1" presStyleCnt="6"/>
      <dgm:spPr/>
      <dgm:t>
        <a:bodyPr/>
        <a:lstStyle/>
        <a:p>
          <a:endParaRPr lang="en-AU"/>
        </a:p>
      </dgm:t>
    </dgm:pt>
    <dgm:pt modelId="{3D45CFBE-83F9-4FFF-AE0D-FBDE4269697A}" type="pres">
      <dgm:prSet presAssocID="{20DA0BA5-2087-4178-9206-A8FA060B62CD}" presName="dummy" presStyleCnt="0"/>
      <dgm:spPr/>
    </dgm:pt>
    <dgm:pt modelId="{7158A690-E418-4A77-8ACA-CAD5766DB61C}" type="pres">
      <dgm:prSet presAssocID="{20DA0BA5-2087-4178-9206-A8FA060B62CD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641A46F-787C-428C-B856-A1269054E7CA}" type="pres">
      <dgm:prSet presAssocID="{6D6007B1-C488-4DA8-8F2F-9F8B05FA4CD1}" presName="sibTrans" presStyleLbl="node1" presStyleIdx="2" presStyleCnt="6"/>
      <dgm:spPr/>
      <dgm:t>
        <a:bodyPr/>
        <a:lstStyle/>
        <a:p>
          <a:endParaRPr lang="en-AU"/>
        </a:p>
      </dgm:t>
    </dgm:pt>
    <dgm:pt modelId="{8F7E66D4-B2E1-4848-B938-26CD2E1CB29D}" type="pres">
      <dgm:prSet presAssocID="{00BCE794-E606-497A-AEE5-3D63A7239589}" presName="dummy" presStyleCnt="0"/>
      <dgm:spPr/>
    </dgm:pt>
    <dgm:pt modelId="{83A6A411-37C9-46E5-97AD-B420E7970049}" type="pres">
      <dgm:prSet presAssocID="{00BCE794-E606-497A-AEE5-3D63A7239589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2BB7BFF-2D9B-4FF0-A161-6D9A8E8B7186}" type="pres">
      <dgm:prSet presAssocID="{6A61921B-5126-459B-9E9F-62A0BBCE8396}" presName="sibTrans" presStyleLbl="node1" presStyleIdx="3" presStyleCnt="6"/>
      <dgm:spPr/>
      <dgm:t>
        <a:bodyPr/>
        <a:lstStyle/>
        <a:p>
          <a:endParaRPr lang="en-AU"/>
        </a:p>
      </dgm:t>
    </dgm:pt>
    <dgm:pt modelId="{153D3C36-6DD1-496F-B32B-4C1AA4A18E90}" type="pres">
      <dgm:prSet presAssocID="{712EE84D-5292-4558-8920-E1D416DCEB95}" presName="dummy" presStyleCnt="0"/>
      <dgm:spPr/>
    </dgm:pt>
    <dgm:pt modelId="{B7ECB2FD-6D18-49F8-ACCF-735090655549}" type="pres">
      <dgm:prSet presAssocID="{712EE84D-5292-4558-8920-E1D416DCEB95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318C574-7B3F-4949-9896-43302C7D2BC9}" type="pres">
      <dgm:prSet presAssocID="{84C00A8F-DA47-4A78-86BF-33F4B4B862C0}" presName="sibTrans" presStyleLbl="node1" presStyleIdx="4" presStyleCnt="6"/>
      <dgm:spPr/>
      <dgm:t>
        <a:bodyPr/>
        <a:lstStyle/>
        <a:p>
          <a:endParaRPr lang="en-AU"/>
        </a:p>
      </dgm:t>
    </dgm:pt>
    <dgm:pt modelId="{1190DFCF-E043-47EF-AD9C-087F5DC3FDBC}" type="pres">
      <dgm:prSet presAssocID="{D3DD8A08-AA52-44C0-9DC2-1A65F1FCBB74}" presName="dummy" presStyleCnt="0"/>
      <dgm:spPr/>
    </dgm:pt>
    <dgm:pt modelId="{C5FE834B-9427-45FB-B87B-72AE68C29122}" type="pres">
      <dgm:prSet presAssocID="{D3DD8A08-AA52-44C0-9DC2-1A65F1FCBB74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8537D4F-5D9F-4437-A362-F599F2B1A067}" type="pres">
      <dgm:prSet presAssocID="{FF24A623-3D71-48A3-89C2-3E93D91D9CA7}" presName="sibTrans" presStyleLbl="node1" presStyleIdx="5" presStyleCnt="6"/>
      <dgm:spPr/>
      <dgm:t>
        <a:bodyPr/>
        <a:lstStyle/>
        <a:p>
          <a:endParaRPr lang="en-AU"/>
        </a:p>
      </dgm:t>
    </dgm:pt>
  </dgm:ptLst>
  <dgm:cxnLst>
    <dgm:cxn modelId="{EC64EA6B-ED67-4E60-889C-AE4AAF5494B8}" srcId="{EE882EE8-8B4A-4673-94CB-456580E0365E}" destId="{0199DC8D-03CB-467F-92DA-F637B3E934C8}" srcOrd="1" destOrd="0" parTransId="{ACB3D0D4-713A-466B-9916-83CB95A8CF6B}" sibTransId="{01CE5EB3-FD53-4833-AC26-D40CA159EC30}"/>
    <dgm:cxn modelId="{B227FB62-6A30-4207-84EE-2A07360DE045}" type="presOf" srcId="{D3DD8A08-AA52-44C0-9DC2-1A65F1FCBB74}" destId="{C5FE834B-9427-45FB-B87B-72AE68C29122}" srcOrd="0" destOrd="0" presId="urn:microsoft.com/office/officeart/2005/8/layout/cycle1"/>
    <dgm:cxn modelId="{349E6277-8069-485D-84EE-38722C6F4091}" type="presOf" srcId="{AB9AC5BD-25E9-442D-948C-B78B4287CEB0}" destId="{08896EA6-BE4B-4674-8542-130DEB80729D}" srcOrd="0" destOrd="0" presId="urn:microsoft.com/office/officeart/2005/8/layout/cycle1"/>
    <dgm:cxn modelId="{9A2F4C85-911D-41C4-A2EE-328138792F92}" type="presOf" srcId="{EE882EE8-8B4A-4673-94CB-456580E0365E}" destId="{E4BBB527-737D-4A4A-A77E-58D7A4F7CFC5}" srcOrd="0" destOrd="0" presId="urn:microsoft.com/office/officeart/2005/8/layout/cycle1"/>
    <dgm:cxn modelId="{C259CA96-67B1-42D5-8D5D-8D2303E23D2C}" srcId="{EE882EE8-8B4A-4673-94CB-456580E0365E}" destId="{20DA0BA5-2087-4178-9206-A8FA060B62CD}" srcOrd="2" destOrd="0" parTransId="{AE1D70AB-8905-4924-9AE8-71E12C16B8AD}" sibTransId="{6D6007B1-C488-4DA8-8F2F-9F8B05FA4CD1}"/>
    <dgm:cxn modelId="{A14352FC-8B3F-46A1-A7C4-9C55038D0F6D}" type="presOf" srcId="{0199DC8D-03CB-467F-92DA-F637B3E934C8}" destId="{A7ED7414-875A-45C7-A953-B8EF0CE3F246}" srcOrd="0" destOrd="0" presId="urn:microsoft.com/office/officeart/2005/8/layout/cycle1"/>
    <dgm:cxn modelId="{53FED1FF-D371-44AC-9D0D-4D2D949BF117}" srcId="{EE882EE8-8B4A-4673-94CB-456580E0365E}" destId="{00BCE794-E606-497A-AEE5-3D63A7239589}" srcOrd="3" destOrd="0" parTransId="{FDDC39D7-A3DD-4551-B515-DFA4E44210FD}" sibTransId="{6A61921B-5126-459B-9E9F-62A0BBCE8396}"/>
    <dgm:cxn modelId="{9E843FEA-3DA6-4551-A8ED-A5B000DE28E4}" type="presOf" srcId="{01CE5EB3-FD53-4833-AC26-D40CA159EC30}" destId="{A8BF414A-4F50-4749-A8F2-B83120E073E9}" srcOrd="0" destOrd="0" presId="urn:microsoft.com/office/officeart/2005/8/layout/cycle1"/>
    <dgm:cxn modelId="{8E3E74C1-5690-41A0-BD02-BE259EC1F6FE}" srcId="{EE882EE8-8B4A-4673-94CB-456580E0365E}" destId="{AB9AC5BD-25E9-442D-948C-B78B4287CEB0}" srcOrd="0" destOrd="0" parTransId="{098F3ECB-9B0E-4E90-B247-AA8ED1F68C6B}" sibTransId="{97BBA704-3359-443A-B5A5-70920C30B68E}"/>
    <dgm:cxn modelId="{CA12D2E1-F7EB-42BF-B68A-1C7A95E73CA9}" type="presOf" srcId="{712EE84D-5292-4558-8920-E1D416DCEB95}" destId="{B7ECB2FD-6D18-49F8-ACCF-735090655549}" srcOrd="0" destOrd="0" presId="urn:microsoft.com/office/officeart/2005/8/layout/cycle1"/>
    <dgm:cxn modelId="{8F8E35E9-F94D-4F8F-BCDB-EB4A774B30B3}" type="presOf" srcId="{6A61921B-5126-459B-9E9F-62A0BBCE8396}" destId="{42BB7BFF-2D9B-4FF0-A161-6D9A8E8B7186}" srcOrd="0" destOrd="0" presId="urn:microsoft.com/office/officeart/2005/8/layout/cycle1"/>
    <dgm:cxn modelId="{D18D826B-EDCB-42A9-BAF8-00E11948ACFF}" type="presOf" srcId="{84C00A8F-DA47-4A78-86BF-33F4B4B862C0}" destId="{E318C574-7B3F-4949-9896-43302C7D2BC9}" srcOrd="0" destOrd="0" presId="urn:microsoft.com/office/officeart/2005/8/layout/cycle1"/>
    <dgm:cxn modelId="{256CAF48-018F-48A4-996A-D72BF95A6EA2}" type="presOf" srcId="{20DA0BA5-2087-4178-9206-A8FA060B62CD}" destId="{7158A690-E418-4A77-8ACA-CAD5766DB61C}" srcOrd="0" destOrd="0" presId="urn:microsoft.com/office/officeart/2005/8/layout/cycle1"/>
    <dgm:cxn modelId="{7673FBC8-BF96-4E30-A86B-93E9161FFA9B}" type="presOf" srcId="{00BCE794-E606-497A-AEE5-3D63A7239589}" destId="{83A6A411-37C9-46E5-97AD-B420E7970049}" srcOrd="0" destOrd="0" presId="urn:microsoft.com/office/officeart/2005/8/layout/cycle1"/>
    <dgm:cxn modelId="{B9C4E545-02E7-457A-B622-8A0A70D12531}" type="presOf" srcId="{FF24A623-3D71-48A3-89C2-3E93D91D9CA7}" destId="{18537D4F-5D9F-4437-A362-F599F2B1A067}" srcOrd="0" destOrd="0" presId="urn:microsoft.com/office/officeart/2005/8/layout/cycle1"/>
    <dgm:cxn modelId="{F0BDBC71-3735-4AF6-90F7-C0D0640F7AF4}" type="presOf" srcId="{97BBA704-3359-443A-B5A5-70920C30B68E}" destId="{4C8600D7-8758-4D9F-9659-6238CB88914A}" srcOrd="0" destOrd="0" presId="urn:microsoft.com/office/officeart/2005/8/layout/cycle1"/>
    <dgm:cxn modelId="{A815E29E-D49A-4C3D-986F-C29026831814}" srcId="{EE882EE8-8B4A-4673-94CB-456580E0365E}" destId="{712EE84D-5292-4558-8920-E1D416DCEB95}" srcOrd="4" destOrd="0" parTransId="{4887C9E8-D71B-42DF-A4B0-963D11D1AB37}" sibTransId="{84C00A8F-DA47-4A78-86BF-33F4B4B862C0}"/>
    <dgm:cxn modelId="{01D998D6-B8C5-4A1C-AA8F-CBCEF46AC12F}" type="presOf" srcId="{6D6007B1-C488-4DA8-8F2F-9F8B05FA4CD1}" destId="{1641A46F-787C-428C-B856-A1269054E7CA}" srcOrd="0" destOrd="0" presId="urn:microsoft.com/office/officeart/2005/8/layout/cycle1"/>
    <dgm:cxn modelId="{CD69ED0E-3753-4CEC-BA1D-850F7D309752}" srcId="{EE882EE8-8B4A-4673-94CB-456580E0365E}" destId="{D3DD8A08-AA52-44C0-9DC2-1A65F1FCBB74}" srcOrd="5" destOrd="0" parTransId="{B7333A97-F7AE-46C4-9383-E557425EE15C}" sibTransId="{FF24A623-3D71-48A3-89C2-3E93D91D9CA7}"/>
    <dgm:cxn modelId="{9DECB852-AAC5-40FB-9E7F-D7C59E5ED040}" type="presParOf" srcId="{E4BBB527-737D-4A4A-A77E-58D7A4F7CFC5}" destId="{34C6C1EF-9486-423C-942B-0574BBCF318D}" srcOrd="0" destOrd="0" presId="urn:microsoft.com/office/officeart/2005/8/layout/cycle1"/>
    <dgm:cxn modelId="{3ADBDAC3-B7AE-4CC7-8642-EE30B1221A1B}" type="presParOf" srcId="{E4BBB527-737D-4A4A-A77E-58D7A4F7CFC5}" destId="{08896EA6-BE4B-4674-8542-130DEB80729D}" srcOrd="1" destOrd="0" presId="urn:microsoft.com/office/officeart/2005/8/layout/cycle1"/>
    <dgm:cxn modelId="{3F735F72-DFA3-4802-A5EF-6CF3CEEBB1DC}" type="presParOf" srcId="{E4BBB527-737D-4A4A-A77E-58D7A4F7CFC5}" destId="{4C8600D7-8758-4D9F-9659-6238CB88914A}" srcOrd="2" destOrd="0" presId="urn:microsoft.com/office/officeart/2005/8/layout/cycle1"/>
    <dgm:cxn modelId="{D1F90976-1C10-48C5-BACB-9B6B8111776C}" type="presParOf" srcId="{E4BBB527-737D-4A4A-A77E-58D7A4F7CFC5}" destId="{84714F83-EBD9-4146-A78B-B24CA7FBA676}" srcOrd="3" destOrd="0" presId="urn:microsoft.com/office/officeart/2005/8/layout/cycle1"/>
    <dgm:cxn modelId="{EE1B643D-F893-4D43-949D-5C316565AC00}" type="presParOf" srcId="{E4BBB527-737D-4A4A-A77E-58D7A4F7CFC5}" destId="{A7ED7414-875A-45C7-A953-B8EF0CE3F246}" srcOrd="4" destOrd="0" presId="urn:microsoft.com/office/officeart/2005/8/layout/cycle1"/>
    <dgm:cxn modelId="{E704B159-C002-4C3C-8786-AE47AA5C99CF}" type="presParOf" srcId="{E4BBB527-737D-4A4A-A77E-58D7A4F7CFC5}" destId="{A8BF414A-4F50-4749-A8F2-B83120E073E9}" srcOrd="5" destOrd="0" presId="urn:microsoft.com/office/officeart/2005/8/layout/cycle1"/>
    <dgm:cxn modelId="{C8DEA3AF-00A3-41EA-81A0-BBC0A9A6FC3D}" type="presParOf" srcId="{E4BBB527-737D-4A4A-A77E-58D7A4F7CFC5}" destId="{3D45CFBE-83F9-4FFF-AE0D-FBDE4269697A}" srcOrd="6" destOrd="0" presId="urn:microsoft.com/office/officeart/2005/8/layout/cycle1"/>
    <dgm:cxn modelId="{0983ED2D-291E-43DC-BC51-98D314C19D4B}" type="presParOf" srcId="{E4BBB527-737D-4A4A-A77E-58D7A4F7CFC5}" destId="{7158A690-E418-4A77-8ACA-CAD5766DB61C}" srcOrd="7" destOrd="0" presId="urn:microsoft.com/office/officeart/2005/8/layout/cycle1"/>
    <dgm:cxn modelId="{DA5334B2-8E27-48C4-A264-6A56133D079C}" type="presParOf" srcId="{E4BBB527-737D-4A4A-A77E-58D7A4F7CFC5}" destId="{1641A46F-787C-428C-B856-A1269054E7CA}" srcOrd="8" destOrd="0" presId="urn:microsoft.com/office/officeart/2005/8/layout/cycle1"/>
    <dgm:cxn modelId="{1C4D6EB0-9307-4234-8A55-EBD6D3350D90}" type="presParOf" srcId="{E4BBB527-737D-4A4A-A77E-58D7A4F7CFC5}" destId="{8F7E66D4-B2E1-4848-B938-26CD2E1CB29D}" srcOrd="9" destOrd="0" presId="urn:microsoft.com/office/officeart/2005/8/layout/cycle1"/>
    <dgm:cxn modelId="{CD522958-68E7-4D23-91DE-DFC407A05B8F}" type="presParOf" srcId="{E4BBB527-737D-4A4A-A77E-58D7A4F7CFC5}" destId="{83A6A411-37C9-46E5-97AD-B420E7970049}" srcOrd="10" destOrd="0" presId="urn:microsoft.com/office/officeart/2005/8/layout/cycle1"/>
    <dgm:cxn modelId="{336B7330-F5D3-485C-996B-4FB1552C2266}" type="presParOf" srcId="{E4BBB527-737D-4A4A-A77E-58D7A4F7CFC5}" destId="{42BB7BFF-2D9B-4FF0-A161-6D9A8E8B7186}" srcOrd="11" destOrd="0" presId="urn:microsoft.com/office/officeart/2005/8/layout/cycle1"/>
    <dgm:cxn modelId="{5EB2F34F-1304-4363-845A-5E1B9FCD2266}" type="presParOf" srcId="{E4BBB527-737D-4A4A-A77E-58D7A4F7CFC5}" destId="{153D3C36-6DD1-496F-B32B-4C1AA4A18E90}" srcOrd="12" destOrd="0" presId="urn:microsoft.com/office/officeart/2005/8/layout/cycle1"/>
    <dgm:cxn modelId="{28C4A838-25A7-4B34-8A47-AA7A12F1620A}" type="presParOf" srcId="{E4BBB527-737D-4A4A-A77E-58D7A4F7CFC5}" destId="{B7ECB2FD-6D18-49F8-ACCF-735090655549}" srcOrd="13" destOrd="0" presId="urn:microsoft.com/office/officeart/2005/8/layout/cycle1"/>
    <dgm:cxn modelId="{383645C1-C3ED-4F96-91C5-BD5657C1732F}" type="presParOf" srcId="{E4BBB527-737D-4A4A-A77E-58D7A4F7CFC5}" destId="{E318C574-7B3F-4949-9896-43302C7D2BC9}" srcOrd="14" destOrd="0" presId="urn:microsoft.com/office/officeart/2005/8/layout/cycle1"/>
    <dgm:cxn modelId="{D0A0748A-E81C-4264-AF4D-53849D265438}" type="presParOf" srcId="{E4BBB527-737D-4A4A-A77E-58D7A4F7CFC5}" destId="{1190DFCF-E043-47EF-AD9C-087F5DC3FDBC}" srcOrd="15" destOrd="0" presId="urn:microsoft.com/office/officeart/2005/8/layout/cycle1"/>
    <dgm:cxn modelId="{486E2787-F141-4202-82E1-9E8677B019C8}" type="presParOf" srcId="{E4BBB527-737D-4A4A-A77E-58D7A4F7CFC5}" destId="{C5FE834B-9427-45FB-B87B-72AE68C29122}" srcOrd="16" destOrd="0" presId="urn:microsoft.com/office/officeart/2005/8/layout/cycle1"/>
    <dgm:cxn modelId="{C50264B1-E3CD-49CF-BD57-2EC1CA2657D6}" type="presParOf" srcId="{E4BBB527-737D-4A4A-A77E-58D7A4F7CFC5}" destId="{18537D4F-5D9F-4437-A362-F599F2B1A067}" srcOrd="17" destOrd="0" presId="urn:microsoft.com/office/officeart/2005/8/layout/cycle1"/>
  </dgm:cxnLst>
  <dgm:bg>
    <a:noFill/>
    <a:effectLst>
      <a:outerShdw blurRad="914400" dist="50800" dir="5400000" sx="191000" sy="191000" algn="ctr" rotWithShape="0">
        <a:srgbClr val="000000">
          <a:alpha val="48000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</a:t>
          </a:r>
          <a:r>
            <a:rPr lang="en-US" dirty="0" err="1" smtClean="0"/>
            <a:t>Unhelkar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96EA6-BE4B-4674-8542-130DEB80729D}">
      <dsp:nvSpPr>
        <dsp:cNvPr id="0" name=""/>
        <dsp:cNvSpPr/>
      </dsp:nvSpPr>
      <dsp:spPr>
        <a:xfrm>
          <a:off x="776538" y="2272"/>
          <a:ext cx="181137" cy="1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 </a:t>
          </a:r>
          <a:endParaRPr lang="en-AU" sz="1000" kern="1200" dirty="0"/>
        </a:p>
      </dsp:txBody>
      <dsp:txXfrm>
        <a:off x="776538" y="2272"/>
        <a:ext cx="181137" cy="181137"/>
      </dsp:txXfrm>
    </dsp:sp>
    <dsp:sp modelId="{4C8600D7-8758-4D9F-9659-6238CB88914A}">
      <dsp:nvSpPr>
        <dsp:cNvPr id="0" name=""/>
        <dsp:cNvSpPr/>
      </dsp:nvSpPr>
      <dsp:spPr>
        <a:xfrm>
          <a:off x="221979" y="372"/>
          <a:ext cx="885680" cy="88568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ED7414-875A-45C7-A953-B8EF0CE3F246}">
      <dsp:nvSpPr>
        <dsp:cNvPr id="0" name=""/>
        <dsp:cNvSpPr/>
      </dsp:nvSpPr>
      <dsp:spPr>
        <a:xfrm>
          <a:off x="978826" y="352644"/>
          <a:ext cx="181137" cy="1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 </a:t>
          </a:r>
          <a:endParaRPr lang="en-AU" sz="1000" kern="1200" dirty="0"/>
        </a:p>
      </dsp:txBody>
      <dsp:txXfrm>
        <a:off x="978826" y="352644"/>
        <a:ext cx="181137" cy="181137"/>
      </dsp:txXfrm>
    </dsp:sp>
    <dsp:sp modelId="{A8BF414A-4F50-4749-A8F2-B83120E073E9}">
      <dsp:nvSpPr>
        <dsp:cNvPr id="0" name=""/>
        <dsp:cNvSpPr/>
      </dsp:nvSpPr>
      <dsp:spPr>
        <a:xfrm>
          <a:off x="221979" y="372"/>
          <a:ext cx="885680" cy="885680"/>
        </a:xfrm>
        <a:prstGeom prst="circularArrow">
          <a:avLst>
            <a:gd name="adj1" fmla="val 3988"/>
            <a:gd name="adj2" fmla="val 250168"/>
            <a:gd name="adj3" fmla="val 2367379"/>
            <a:gd name="adj4" fmla="val 776156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58A690-E418-4A77-8ACA-CAD5766DB61C}">
      <dsp:nvSpPr>
        <dsp:cNvPr id="0" name=""/>
        <dsp:cNvSpPr/>
      </dsp:nvSpPr>
      <dsp:spPr>
        <a:xfrm>
          <a:off x="776538" y="703016"/>
          <a:ext cx="181137" cy="1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/>
        </a:p>
      </dsp:txBody>
      <dsp:txXfrm>
        <a:off x="776538" y="703016"/>
        <a:ext cx="181137" cy="181137"/>
      </dsp:txXfrm>
    </dsp:sp>
    <dsp:sp modelId="{1641A46F-787C-428C-B856-A1269054E7CA}">
      <dsp:nvSpPr>
        <dsp:cNvPr id="0" name=""/>
        <dsp:cNvSpPr/>
      </dsp:nvSpPr>
      <dsp:spPr>
        <a:xfrm>
          <a:off x="221979" y="372"/>
          <a:ext cx="885680" cy="885680"/>
        </a:xfrm>
        <a:prstGeom prst="circularArrow">
          <a:avLst>
            <a:gd name="adj1" fmla="val 3988"/>
            <a:gd name="adj2" fmla="val 250168"/>
            <a:gd name="adj3" fmla="val 6111624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A6A411-37C9-46E5-97AD-B420E7970049}">
      <dsp:nvSpPr>
        <dsp:cNvPr id="0" name=""/>
        <dsp:cNvSpPr/>
      </dsp:nvSpPr>
      <dsp:spPr>
        <a:xfrm>
          <a:off x="371963" y="703016"/>
          <a:ext cx="181137" cy="1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/>
        </a:p>
      </dsp:txBody>
      <dsp:txXfrm>
        <a:off x="371963" y="703016"/>
        <a:ext cx="181137" cy="181137"/>
      </dsp:txXfrm>
    </dsp:sp>
    <dsp:sp modelId="{42BB7BFF-2D9B-4FF0-A161-6D9A8E8B7186}">
      <dsp:nvSpPr>
        <dsp:cNvPr id="0" name=""/>
        <dsp:cNvSpPr/>
      </dsp:nvSpPr>
      <dsp:spPr>
        <a:xfrm>
          <a:off x="221979" y="372"/>
          <a:ext cx="885680" cy="88568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ECB2FD-6D18-49F8-ACCF-735090655549}">
      <dsp:nvSpPr>
        <dsp:cNvPr id="0" name=""/>
        <dsp:cNvSpPr/>
      </dsp:nvSpPr>
      <dsp:spPr>
        <a:xfrm>
          <a:off x="169676" y="352644"/>
          <a:ext cx="181137" cy="1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/>
        </a:p>
      </dsp:txBody>
      <dsp:txXfrm>
        <a:off x="169676" y="352644"/>
        <a:ext cx="181137" cy="181137"/>
      </dsp:txXfrm>
    </dsp:sp>
    <dsp:sp modelId="{E318C574-7B3F-4949-9896-43302C7D2BC9}">
      <dsp:nvSpPr>
        <dsp:cNvPr id="0" name=""/>
        <dsp:cNvSpPr/>
      </dsp:nvSpPr>
      <dsp:spPr>
        <a:xfrm>
          <a:off x="221979" y="372"/>
          <a:ext cx="885680" cy="885680"/>
        </a:xfrm>
        <a:prstGeom prst="circularArrow">
          <a:avLst>
            <a:gd name="adj1" fmla="val 3988"/>
            <a:gd name="adj2" fmla="val 250168"/>
            <a:gd name="adj3" fmla="val 13167379"/>
            <a:gd name="adj4" fmla="val 11576156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FE834B-9427-45FB-B87B-72AE68C29122}">
      <dsp:nvSpPr>
        <dsp:cNvPr id="0" name=""/>
        <dsp:cNvSpPr/>
      </dsp:nvSpPr>
      <dsp:spPr>
        <a:xfrm>
          <a:off x="371963" y="2272"/>
          <a:ext cx="181137" cy="1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 dirty="0"/>
        </a:p>
      </dsp:txBody>
      <dsp:txXfrm>
        <a:off x="371963" y="2272"/>
        <a:ext cx="181137" cy="181137"/>
      </dsp:txXfrm>
    </dsp:sp>
    <dsp:sp modelId="{18537D4F-5D9F-4437-A362-F599F2B1A067}">
      <dsp:nvSpPr>
        <dsp:cNvPr id="0" name=""/>
        <dsp:cNvSpPr/>
      </dsp:nvSpPr>
      <dsp:spPr>
        <a:xfrm>
          <a:off x="221979" y="372"/>
          <a:ext cx="885680" cy="885680"/>
        </a:xfrm>
        <a:prstGeom prst="circularArrow">
          <a:avLst>
            <a:gd name="adj1" fmla="val 3988"/>
            <a:gd name="adj2" fmla="val 250168"/>
            <a:gd name="adj3" fmla="val 16911624"/>
            <a:gd name="adj4" fmla="val 152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Designed and Presented by Dr. B. </a:t>
          </a:r>
          <a:r>
            <a:rPr lang="en-US" sz="1100" kern="1200" dirty="0" err="1" smtClean="0"/>
            <a:t>Unhelkar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BB1F-98F1-4701-8722-B010FB9A7F0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C8E4-DA3D-4D3B-9B91-F81EAB58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C8E4-DA3D-4D3B-9B91-F81EAB58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63809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7467DB-D0C3-47D3-A96E-4828BAA9E26A}" type="datetime4">
              <a:rPr lang="en-US" sz="1000" smtClean="0"/>
              <a:pPr/>
              <a:t>September 19,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605870D7-222F-4322-9D46-2EE95BB2C4A2}" type="slidenum">
              <a:rPr lang="en-US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530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3588" y="720725"/>
            <a:ext cx="5868987" cy="4402138"/>
          </a:xfrm>
          <a:ln/>
        </p:spPr>
      </p:sp>
      <p:sp>
        <p:nvSpPr>
          <p:cNvPr id="530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60" y="5520075"/>
            <a:ext cx="5363081" cy="3360111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89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25610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226336-6458-47E0-BCD3-0C520592AF7A}" type="datetime4">
              <a:rPr lang="en-US" sz="1000" smtClean="0"/>
              <a:pPr/>
              <a:t>September 19, 2018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Page: </a:t>
            </a:r>
            <a:fld id="{6B0B8CEC-75EA-4184-A5AC-6F653767E420}" type="slidenum">
              <a:rPr lang="en-US" smtClean="0"/>
              <a:pPr/>
              <a:t>10</a:t>
            </a:fld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226336-6458-47E0-BCD3-0C520592AF7A}" type="datetime4">
              <a:rPr lang="en-US" sz="1000" smtClean="0"/>
              <a:pPr/>
              <a:t>September 19, 2018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Page: </a:t>
            </a:r>
            <a:fld id="{6B0B8CEC-75EA-4184-A5AC-6F653767E420}" type="slidenum">
              <a:rPr lang="en-US" smtClean="0"/>
              <a:pPr/>
              <a:t>11</a:t>
            </a:fld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65151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25957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A16099-8EF6-4640-9138-FCBE055A5BE9}" type="datetime4">
              <a:rPr lang="en-US" sz="1000"/>
              <a:pPr/>
              <a:t>September 19,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36015F51-F31E-49F0-BFA7-D6F97483C640}" type="slidenum">
              <a:rPr lang="en-US"/>
              <a:pPr/>
              <a:t>17</a:t>
            </a:fld>
            <a:r>
              <a:rPr lang="en-US"/>
              <a:t> </a:t>
            </a:r>
          </a:p>
        </p:txBody>
      </p:sp>
      <p:sp>
        <p:nvSpPr>
          <p:cNvPr id="53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84213"/>
            <a:ext cx="5591175" cy="4194175"/>
          </a:xfrm>
          <a:ln/>
        </p:spPr>
      </p:sp>
      <p:sp>
        <p:nvSpPr>
          <p:cNvPr id="53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407" tIns="44203" rIns="88407" bIns="44203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4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nhelkar@sar.usf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4.jf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41780"/>
            <a:ext cx="8562110" cy="419544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hangingPunct="0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Week-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CAMS – Quality and Testing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Bhuvan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UNHELKAR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Faculty, College Of Business;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C225;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bunhelkar@sar.usf.edu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941-359-4654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usfsm.edu/wp-content/uploads/2015/06/USFSM-624x3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86" y="21771"/>
            <a:ext cx="2925813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udy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" y="7770"/>
            <a:ext cx="1480186" cy="15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dirty="0" smtClean="0">
                <a:solidFill>
                  <a:srgbClr val="0033CC"/>
                </a:solidFill>
                <a:cs typeface="Times New Roman" pitchFamily="18" charset="0"/>
              </a:rPr>
              <a:t>Figure 9.5: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Three types of Quality Checks: </a:t>
            </a:r>
            <a:r>
              <a:rPr lang="en-US" sz="2800" b="0" dirty="0" smtClean="0">
                <a:solidFill>
                  <a:srgbClr val="0033CC"/>
                </a:solidFill>
                <a:cs typeface="Times New Roman" pitchFamily="18" charset="0"/>
              </a:rPr>
              <a:t>Syntax</a:t>
            </a:r>
            <a:r>
              <a:rPr lang="en-US" sz="2800" b="0" dirty="0">
                <a:solidFill>
                  <a:srgbClr val="0033CC"/>
                </a:solidFill>
                <a:cs typeface="Times New Roman" pitchFamily="18" charset="0"/>
              </a:rPr>
              <a:t>, Semantics and </a:t>
            </a:r>
            <a:r>
              <a:rPr lang="en-US" sz="2800" b="0" dirty="0" smtClean="0">
                <a:solidFill>
                  <a:srgbClr val="0033CC"/>
                </a:solidFill>
                <a:cs typeface="Times New Roman" pitchFamily="18" charset="0"/>
              </a:rPr>
              <a:t>Aesthetics</a:t>
            </a:r>
            <a:endParaRPr lang="en-AU" sz="2800" b="0" dirty="0">
              <a:solidFill>
                <a:srgbClr val="0033CC"/>
              </a:solidFill>
              <a:cs typeface="Times New Roman" pitchFamily="18" charset="0"/>
            </a:endParaRPr>
          </a:p>
        </p:txBody>
      </p:sp>
      <p:sp>
        <p:nvSpPr>
          <p:cNvPr id="5340164" name="Rectangle 4"/>
          <p:cNvSpPr>
            <a:spLocks noChangeArrowheads="1"/>
          </p:cNvSpPr>
          <p:nvPr/>
        </p:nvSpPr>
        <p:spPr bwMode="auto">
          <a:xfrm>
            <a:off x="3214678" y="2714620"/>
            <a:ext cx="23177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/>
            <a:endParaRPr lang="en-US" sz="1800" u="sng" dirty="0" smtClean="0">
              <a:latin typeface="Copperplate Gothic Light" pitchFamily="34" charset="0"/>
            </a:endParaRPr>
          </a:p>
          <a:p>
            <a:pPr algn="ctr"/>
            <a:r>
              <a:rPr lang="en-US" sz="1800" u="sng" dirty="0" smtClean="0">
                <a:latin typeface="Copperplate Gothic Light" pitchFamily="34" charset="0"/>
              </a:rPr>
              <a:t>Customer</a:t>
            </a:r>
            <a:endParaRPr lang="en-US" sz="1800" u="sng" dirty="0">
              <a:latin typeface="Copperplate Gothic Light" pitchFamily="34" charset="0"/>
            </a:endParaRPr>
          </a:p>
        </p:txBody>
      </p:sp>
      <p:sp>
        <p:nvSpPr>
          <p:cNvPr id="5340165" name="Rectangle 5"/>
          <p:cNvSpPr>
            <a:spLocks noChangeArrowheads="1"/>
          </p:cNvSpPr>
          <p:nvPr/>
        </p:nvSpPr>
        <p:spPr bwMode="auto">
          <a:xfrm>
            <a:off x="3503613" y="2673304"/>
            <a:ext cx="1879600" cy="923330"/>
          </a:xfrm>
          <a:prstGeom prst="rect">
            <a:avLst/>
          </a:prstGeom>
          <a:noFill/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AU" sz="2000" dirty="0" smtClean="0"/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5340166" name="AutoShape 6"/>
          <p:cNvSpPr>
            <a:spLocks noChangeArrowheads="1"/>
          </p:cNvSpPr>
          <p:nvPr/>
        </p:nvSpPr>
        <p:spPr bwMode="auto">
          <a:xfrm>
            <a:off x="250825" y="1899246"/>
            <a:ext cx="2376488" cy="1739962"/>
          </a:xfrm>
          <a:prstGeom prst="wedgeRoundRectCallout">
            <a:avLst>
              <a:gd name="adj1" fmla="val 84867"/>
              <a:gd name="adj2" fmla="val 4351"/>
              <a:gd name="adj3" fmla="val 16667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en-AU" sz="1800" b="1" u="sng" dirty="0">
                <a:solidFill>
                  <a:srgbClr val="333399"/>
                </a:solidFill>
                <a:latin typeface="Copperplate Gothic Light" pitchFamily="34" charset="0"/>
              </a:rPr>
              <a:t>Syntax:</a:t>
            </a:r>
          </a:p>
          <a:p>
            <a:pPr algn="ctr"/>
            <a:r>
              <a:rPr lang="en-AU" sz="1800" dirty="0">
                <a:solidFill>
                  <a:srgbClr val="333399"/>
                </a:solidFill>
                <a:latin typeface="Copperplate Gothic Light" pitchFamily="34" charset="0"/>
              </a:rPr>
              <a:t>Is the Rectangle Correct? </a:t>
            </a:r>
          </a:p>
          <a:p>
            <a:pPr algn="ctr"/>
            <a:r>
              <a:rPr lang="en-AU" sz="1800" dirty="0">
                <a:solidFill>
                  <a:srgbClr val="333399"/>
                </a:solidFill>
                <a:latin typeface="Copperplate Gothic Light" pitchFamily="34" charset="0"/>
              </a:rPr>
              <a:t>Or an Ellipse required?</a:t>
            </a:r>
          </a:p>
        </p:txBody>
      </p:sp>
      <p:sp>
        <p:nvSpPr>
          <p:cNvPr id="5340167" name="AutoShape 7"/>
          <p:cNvSpPr>
            <a:spLocks noChangeArrowheads="1"/>
          </p:cNvSpPr>
          <p:nvPr/>
        </p:nvSpPr>
        <p:spPr bwMode="auto">
          <a:xfrm>
            <a:off x="5651500" y="1066800"/>
            <a:ext cx="2592388" cy="1436345"/>
          </a:xfrm>
          <a:prstGeom prst="wedgeRoundRectCallout">
            <a:avLst>
              <a:gd name="adj1" fmla="val -87663"/>
              <a:gd name="adj2" fmla="val 58544"/>
              <a:gd name="adj3" fmla="val 16667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en-AU" sz="1800" b="1" u="sng" dirty="0">
                <a:solidFill>
                  <a:srgbClr val="333399"/>
                </a:solidFill>
                <a:latin typeface="Copperplate Gothic Light" pitchFamily="34" charset="0"/>
              </a:rPr>
              <a:t>Semantic</a:t>
            </a:r>
            <a:r>
              <a:rPr lang="en-AU" sz="1800" dirty="0">
                <a:solidFill>
                  <a:srgbClr val="333399"/>
                </a:solidFill>
                <a:latin typeface="Copperplate Gothic Light" pitchFamily="34" charset="0"/>
              </a:rPr>
              <a:t>:</a:t>
            </a:r>
          </a:p>
          <a:p>
            <a:pPr algn="ctr"/>
            <a:r>
              <a:rPr lang="en-AU" sz="1800" dirty="0">
                <a:solidFill>
                  <a:srgbClr val="333399"/>
                </a:solidFill>
                <a:latin typeface="Copperplate Gothic Light" pitchFamily="34" charset="0"/>
              </a:rPr>
              <a:t>Is </a:t>
            </a:r>
            <a:r>
              <a:rPr lang="en-AU" sz="1800" dirty="0" smtClean="0">
                <a:solidFill>
                  <a:srgbClr val="333399"/>
                </a:solidFill>
                <a:latin typeface="Copperplate Gothic Light" pitchFamily="34" charset="0"/>
              </a:rPr>
              <a:t>Customer Implied? </a:t>
            </a:r>
            <a:endParaRPr lang="en-AU" sz="1800" dirty="0">
              <a:solidFill>
                <a:srgbClr val="333399"/>
              </a:solidFill>
              <a:latin typeface="Copperplate Gothic Light" pitchFamily="34" charset="0"/>
            </a:endParaRPr>
          </a:p>
          <a:p>
            <a:pPr algn="ctr"/>
            <a:r>
              <a:rPr lang="en-AU" sz="1800" dirty="0">
                <a:solidFill>
                  <a:srgbClr val="333399"/>
                </a:solidFill>
                <a:latin typeface="Copperplate Gothic Light" pitchFamily="34" charset="0"/>
              </a:rPr>
              <a:t>Or </a:t>
            </a:r>
            <a:r>
              <a:rPr lang="en-AU" sz="1800" dirty="0" smtClean="0"/>
              <a:t>meant an Account?</a:t>
            </a:r>
            <a:endParaRPr lang="en-AU" sz="1800" dirty="0">
              <a:solidFill>
                <a:srgbClr val="333399"/>
              </a:solidFill>
              <a:latin typeface="Copperplate Gothic Light" pitchFamily="34" charset="0"/>
            </a:endParaRPr>
          </a:p>
        </p:txBody>
      </p:sp>
      <p:sp>
        <p:nvSpPr>
          <p:cNvPr id="5340168" name="AutoShape 8"/>
          <p:cNvSpPr>
            <a:spLocks noChangeArrowheads="1"/>
          </p:cNvSpPr>
          <p:nvPr/>
        </p:nvSpPr>
        <p:spPr bwMode="auto">
          <a:xfrm>
            <a:off x="6156325" y="3335591"/>
            <a:ext cx="2592388" cy="1588153"/>
          </a:xfrm>
          <a:prstGeom prst="wedgeRoundRectCallout">
            <a:avLst>
              <a:gd name="adj1" fmla="val -83617"/>
              <a:gd name="adj2" fmla="val -71228"/>
              <a:gd name="adj3" fmla="val 16667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en-AU" sz="1800" b="1" u="sng" dirty="0">
                <a:solidFill>
                  <a:srgbClr val="333399"/>
                </a:solidFill>
                <a:latin typeface="Copperplate Gothic Light" pitchFamily="34" charset="0"/>
              </a:rPr>
              <a:t>Aesthetic</a:t>
            </a:r>
            <a:r>
              <a:rPr lang="en-AU" sz="1800" dirty="0">
                <a:solidFill>
                  <a:srgbClr val="333399"/>
                </a:solidFill>
                <a:latin typeface="Copperplate Gothic Light" pitchFamily="34" charset="0"/>
              </a:rPr>
              <a:t>:</a:t>
            </a:r>
          </a:p>
          <a:p>
            <a:pPr algn="ctr"/>
            <a:r>
              <a:rPr lang="en-AU" sz="1800" dirty="0">
                <a:solidFill>
                  <a:srgbClr val="333399"/>
                </a:solidFill>
                <a:latin typeface="Copperplate Gothic Light" pitchFamily="34" charset="0"/>
              </a:rPr>
              <a:t>Is this  Pleasing to Read? Complete? Going Left to Right?</a:t>
            </a:r>
          </a:p>
        </p:txBody>
      </p:sp>
      <p:sp>
        <p:nvSpPr>
          <p:cNvPr id="5340169" name="Text Box 9"/>
          <p:cNvSpPr txBox="1">
            <a:spLocks noChangeArrowheads="1"/>
          </p:cNvSpPr>
          <p:nvPr/>
        </p:nvSpPr>
        <p:spPr bwMode="auto">
          <a:xfrm>
            <a:off x="304800" y="4929198"/>
            <a:ext cx="2438400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050">
                <a:latin typeface="Copperplate Gothic Light" pitchFamily="34" charset="0"/>
              </a:rPr>
              <a:t>A syntactically correct model would ensure that if a rectangle has to represent an artifact, then literally ‘no corners have been cut’</a:t>
            </a:r>
          </a:p>
        </p:txBody>
      </p:sp>
      <p:sp>
        <p:nvSpPr>
          <p:cNvPr id="5340170" name="Text Box 10"/>
          <p:cNvSpPr txBox="1">
            <a:spLocks noChangeArrowheads="1"/>
          </p:cNvSpPr>
          <p:nvPr/>
        </p:nvSpPr>
        <p:spPr bwMode="auto">
          <a:xfrm>
            <a:off x="3213100" y="4937539"/>
            <a:ext cx="2438400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050" dirty="0">
                <a:latin typeface="Copperplate Gothic Light" pitchFamily="34" charset="0"/>
              </a:rPr>
              <a:t>A semantically correct model would ensure that when a </a:t>
            </a:r>
            <a:r>
              <a:rPr lang="en-US" sz="1050" dirty="0" smtClean="0">
                <a:latin typeface="Copperplate Gothic Light" pitchFamily="34" charset="0"/>
              </a:rPr>
              <a:t>Customer has </a:t>
            </a:r>
            <a:r>
              <a:rPr lang="en-US" sz="1050" dirty="0">
                <a:latin typeface="Copperplate Gothic Light" pitchFamily="34" charset="0"/>
              </a:rPr>
              <a:t>to be represented, it is </a:t>
            </a:r>
            <a:r>
              <a:rPr lang="en-US" sz="1050" dirty="0" smtClean="0"/>
              <a:t>indeed a Customer</a:t>
            </a:r>
            <a:r>
              <a:rPr lang="en-US" sz="1050" dirty="0" smtClean="0">
                <a:latin typeface="Copperplate Gothic Light" pitchFamily="34" charset="0"/>
              </a:rPr>
              <a:t> </a:t>
            </a:r>
            <a:r>
              <a:rPr lang="en-US" sz="1050" dirty="0">
                <a:latin typeface="Copperplate Gothic Light" pitchFamily="34" charset="0"/>
              </a:rPr>
              <a:t>and not </a:t>
            </a:r>
            <a:r>
              <a:rPr lang="en-US" sz="1050" dirty="0" smtClean="0">
                <a:latin typeface="Copperplate Gothic Light" pitchFamily="34" charset="0"/>
              </a:rPr>
              <a:t>another Entity </a:t>
            </a:r>
            <a:endParaRPr lang="en-US" sz="1050" dirty="0">
              <a:latin typeface="Copperplate Gothic Light" pitchFamily="34" charset="0"/>
            </a:endParaRPr>
          </a:p>
        </p:txBody>
      </p:sp>
      <p:sp>
        <p:nvSpPr>
          <p:cNvPr id="5340171" name="Text Box 11"/>
          <p:cNvSpPr txBox="1">
            <a:spLocks noChangeArrowheads="1"/>
          </p:cNvSpPr>
          <p:nvPr/>
        </p:nvSpPr>
        <p:spPr bwMode="auto">
          <a:xfrm>
            <a:off x="5943600" y="5004268"/>
            <a:ext cx="2438400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050" dirty="0">
                <a:latin typeface="Copperplate Gothic Light" pitchFamily="34" charset="0"/>
              </a:rPr>
              <a:t>An aesthetically sound model will strive for balance. The representation of the </a:t>
            </a:r>
            <a:r>
              <a:rPr lang="en-US" sz="1050" dirty="0" smtClean="0">
                <a:latin typeface="Copperplate Gothic Light" pitchFamily="34" charset="0"/>
              </a:rPr>
              <a:t>Customer will </a:t>
            </a:r>
            <a:r>
              <a:rPr lang="en-US" sz="1050" dirty="0">
                <a:latin typeface="Copperplate Gothic Light" pitchFamily="34" charset="0"/>
              </a:rPr>
              <a:t>not be too big or too small, will be readable and changeable. Also, it will not represent too many elements</a:t>
            </a:r>
          </a:p>
        </p:txBody>
      </p:sp>
    </p:spTree>
    <p:extLst>
      <p:ext uri="{BB962C8B-B14F-4D97-AF65-F5344CB8AC3E}">
        <p14:creationId xmlns:p14="http://schemas.microsoft.com/office/powerpoint/2010/main" val="1499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66" y="14286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Figure 9.6: Syntax</a:t>
            </a:r>
            <a:r>
              <a:rPr lang="en-US" sz="2800" dirty="0"/>
              <a:t>, Semantics and Aesthetics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verify </a:t>
            </a:r>
            <a:r>
              <a:rPr lang="en-US" sz="2800" dirty="0"/>
              <a:t>and validate the </a:t>
            </a:r>
            <a:r>
              <a:rPr lang="en-US" sz="2800" dirty="0" smtClean="0"/>
              <a:t>Artifacts</a:t>
            </a:r>
            <a:r>
              <a:rPr lang="en-US" sz="2800" dirty="0"/>
              <a:t>, Diagrams and </a:t>
            </a:r>
            <a:r>
              <a:rPr lang="en-US" sz="2800" dirty="0" smtClean="0"/>
              <a:t>Models</a:t>
            </a:r>
            <a:r>
              <a:rPr lang="en-US" sz="1600" b="0" dirty="0" smtClean="0"/>
              <a:t> (based on V&amp;V of UML Models – John Wiley and Sons, 2006)</a:t>
            </a:r>
            <a:endParaRPr lang="en-US" sz="2800" b="0" dirty="0"/>
          </a:p>
        </p:txBody>
      </p:sp>
      <p:sp>
        <p:nvSpPr>
          <p:cNvPr id="1094660" name="Text Box 4"/>
          <p:cNvSpPr txBox="1">
            <a:spLocks noChangeArrowheads="1"/>
          </p:cNvSpPr>
          <p:nvPr/>
        </p:nvSpPr>
        <p:spPr bwMode="auto">
          <a:xfrm>
            <a:off x="5815042" y="1830536"/>
            <a:ext cx="2328858" cy="45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MODELS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(Showcase)</a:t>
            </a:r>
          </a:p>
          <a:p>
            <a:pPr>
              <a:spcBef>
                <a:spcPct val="500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</a:rPr>
              <a:t>DIAGRAMS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(Walkthroughs)</a:t>
            </a:r>
          </a:p>
          <a:p>
            <a:pPr>
              <a:spcBef>
                <a:spcPct val="500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ARTEFACTS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(User Stories; Classes; Testing)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4661" name="Line 5"/>
          <p:cNvSpPr>
            <a:spLocks noChangeShapeType="1"/>
          </p:cNvSpPr>
          <p:nvPr/>
        </p:nvSpPr>
        <p:spPr bwMode="auto">
          <a:xfrm>
            <a:off x="4029100" y="190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2" name="Line 6"/>
          <p:cNvSpPr>
            <a:spLocks noChangeShapeType="1"/>
          </p:cNvSpPr>
          <p:nvPr/>
        </p:nvSpPr>
        <p:spPr bwMode="auto">
          <a:xfrm>
            <a:off x="4029100" y="1905000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3" name="Line 7"/>
          <p:cNvSpPr>
            <a:spLocks noChangeShapeType="1"/>
          </p:cNvSpPr>
          <p:nvPr/>
        </p:nvSpPr>
        <p:spPr bwMode="auto">
          <a:xfrm>
            <a:off x="4029100" y="1905000"/>
            <a:ext cx="1676400" cy="3352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4" name="Line 8"/>
          <p:cNvSpPr>
            <a:spLocks noChangeShapeType="1"/>
          </p:cNvSpPr>
          <p:nvPr/>
        </p:nvSpPr>
        <p:spPr bwMode="auto">
          <a:xfrm>
            <a:off x="40291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5" name="Line 9"/>
          <p:cNvSpPr>
            <a:spLocks noChangeShapeType="1"/>
          </p:cNvSpPr>
          <p:nvPr/>
        </p:nvSpPr>
        <p:spPr bwMode="auto">
          <a:xfrm>
            <a:off x="41815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6" name="Line 10"/>
          <p:cNvSpPr>
            <a:spLocks noChangeShapeType="1"/>
          </p:cNvSpPr>
          <p:nvPr/>
        </p:nvSpPr>
        <p:spPr bwMode="auto">
          <a:xfrm>
            <a:off x="4029100" y="3733800"/>
            <a:ext cx="1600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7" name="Line 11"/>
          <p:cNvSpPr>
            <a:spLocks noChangeShapeType="1"/>
          </p:cNvSpPr>
          <p:nvPr/>
        </p:nvSpPr>
        <p:spPr bwMode="auto">
          <a:xfrm flipV="1">
            <a:off x="4029100" y="1981200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8" name="Line 12"/>
          <p:cNvSpPr>
            <a:spLocks noChangeShapeType="1"/>
          </p:cNvSpPr>
          <p:nvPr/>
        </p:nvSpPr>
        <p:spPr bwMode="auto">
          <a:xfrm flipV="1">
            <a:off x="4181500" y="38100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094669" name="Line 13"/>
          <p:cNvSpPr>
            <a:spLocks noChangeShapeType="1"/>
          </p:cNvSpPr>
          <p:nvPr/>
        </p:nvSpPr>
        <p:spPr bwMode="auto">
          <a:xfrm flipV="1">
            <a:off x="4181500" y="2209800"/>
            <a:ext cx="114300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81806" y="2714620"/>
            <a:ext cx="1761534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(Bird’s Eye View)</a:t>
            </a:r>
            <a:endParaRPr lang="en-US" sz="1600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806" y="4071942"/>
            <a:ext cx="1761534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(Standing View)</a:t>
            </a:r>
            <a:endParaRPr lang="en-US" sz="1600" dirty="0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854510" y="4581525"/>
            <a:ext cx="1871662" cy="863600"/>
            <a:chOff x="1338" y="3475"/>
            <a:chExt cx="1179" cy="544"/>
          </a:xfrm>
        </p:grpSpPr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1338" y="3475"/>
              <a:ext cx="1179" cy="544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693" y="3665"/>
              <a:ext cx="47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pperplate Gothic Bold" pitchFamily="34" charset="0"/>
                </a:rPr>
                <a:t>Syntax</a:t>
              </a:r>
              <a:endParaRPr lang="en-US" sz="2400">
                <a:solidFill>
                  <a:schemeClr val="tx1"/>
                </a:solidFill>
                <a:latin typeface="Copperplate Gothic Bold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854510" y="3206750"/>
            <a:ext cx="1871662" cy="863600"/>
            <a:chOff x="2790" y="3521"/>
            <a:chExt cx="1179" cy="544"/>
          </a:xfrm>
        </p:grpSpPr>
        <p:sp>
          <p:nvSpPr>
            <p:cNvPr id="20" name="Oval 41" descr="Dashed upward diagonal"/>
            <p:cNvSpPr>
              <a:spLocks noChangeArrowheads="1"/>
            </p:cNvSpPr>
            <p:nvPr/>
          </p:nvSpPr>
          <p:spPr bwMode="auto">
            <a:xfrm>
              <a:off x="2790" y="3521"/>
              <a:ext cx="1179" cy="544"/>
            </a:xfrm>
            <a:prstGeom prst="ellipse">
              <a:avLst/>
            </a:prstGeom>
            <a:pattFill prst="dashUpDiag">
              <a:fgClr>
                <a:srgbClr val="000000"/>
              </a:fgClr>
              <a:bgClr>
                <a:schemeClr val="hlink"/>
              </a:bgClr>
            </a:pattFill>
            <a:ln w="127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024" y="3700"/>
              <a:ext cx="6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pperplate Gothic Bold" pitchFamily="34" charset="0"/>
                </a:rPr>
                <a:t>Semantics</a:t>
              </a:r>
              <a:endParaRPr lang="en-US" sz="2400">
                <a:solidFill>
                  <a:schemeClr val="tx1"/>
                </a:solidFill>
                <a:latin typeface="Copperplate Gothic Bold" pitchFamily="34" charset="0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854510" y="1844675"/>
            <a:ext cx="1871662" cy="863600"/>
            <a:chOff x="4014" y="3067"/>
            <a:chExt cx="1179" cy="544"/>
          </a:xfrm>
        </p:grpSpPr>
        <p:sp>
          <p:nvSpPr>
            <p:cNvPr id="23" name="Oval 42"/>
            <p:cNvSpPr>
              <a:spLocks noChangeArrowheads="1"/>
            </p:cNvSpPr>
            <p:nvPr/>
          </p:nvSpPr>
          <p:spPr bwMode="auto">
            <a:xfrm>
              <a:off x="4014" y="3067"/>
              <a:ext cx="1179" cy="544"/>
            </a:xfrm>
            <a:prstGeom prst="ellipse">
              <a:avLst/>
            </a:prstGeom>
            <a:pattFill prst="horzBrick">
              <a:fgClr>
                <a:srgbClr val="FFFF00">
                  <a:alpha val="89999"/>
                </a:srgbClr>
              </a:fgClr>
              <a:bgClr>
                <a:schemeClr val="hlink">
                  <a:alpha val="89999"/>
                </a:schemeClr>
              </a:bgClr>
            </a:patt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4254" y="3257"/>
              <a:ext cx="7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Copperplate Gothic Bold" pitchFamily="34" charset="0"/>
                </a:rPr>
                <a:t>Aesthetics</a:t>
              </a:r>
              <a:endParaRPr lang="en-US" sz="2400">
                <a:solidFill>
                  <a:schemeClr val="tx1"/>
                </a:solidFill>
                <a:latin typeface="Copperplate Gothic Bold" pitchFamily="34" charset="0"/>
              </a:endParaRPr>
            </a:p>
          </p:txBody>
        </p:sp>
      </p:grpSp>
      <p:sp>
        <p:nvSpPr>
          <p:cNvPr id="25" name="AutoShape 46"/>
          <p:cNvSpPr>
            <a:spLocks noChangeArrowheads="1"/>
          </p:cNvSpPr>
          <p:nvPr/>
        </p:nvSpPr>
        <p:spPr bwMode="auto">
          <a:xfrm>
            <a:off x="1166813" y="3049604"/>
            <a:ext cx="504825" cy="2736850"/>
          </a:xfrm>
          <a:prstGeom prst="downArrow">
            <a:avLst>
              <a:gd name="adj1" fmla="val 50000"/>
              <a:gd name="adj2" fmla="val 135535"/>
            </a:avLst>
          </a:prstGeom>
          <a:solidFill>
            <a:srgbClr val="FFFF99">
              <a:alpha val="60001"/>
            </a:srgbClr>
          </a:solidFill>
          <a:ln w="9525" cap="rnd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AutoShape 47"/>
          <p:cNvSpPr>
            <a:spLocks noChangeArrowheads="1"/>
          </p:cNvSpPr>
          <p:nvPr/>
        </p:nvSpPr>
        <p:spPr bwMode="auto">
          <a:xfrm flipV="1">
            <a:off x="1428728" y="1549406"/>
            <a:ext cx="504825" cy="2736850"/>
          </a:xfrm>
          <a:prstGeom prst="downArrow">
            <a:avLst>
              <a:gd name="adj1" fmla="val 50000"/>
              <a:gd name="adj2" fmla="val 135535"/>
            </a:avLst>
          </a:prstGeom>
          <a:solidFill>
            <a:srgbClr val="FFFF99">
              <a:alpha val="60001"/>
            </a:srgbClr>
          </a:solidFill>
          <a:ln w="9525" cap="rnd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 rot="-5400000">
            <a:off x="641350" y="4003692"/>
            <a:ext cx="1527175" cy="33655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AU" sz="1600" b="1"/>
              <a:t>Verification</a:t>
            </a: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 rot="-5400000">
            <a:off x="1012073" y="3063087"/>
            <a:ext cx="1341438" cy="33655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AU" sz="1600" b="1" dirty="0"/>
              <a:t>Validation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76728" y="5417122"/>
            <a:ext cx="2939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(Ground-level View)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9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974" y="0"/>
            <a:ext cx="8230054" cy="762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新細明體"/>
                <a:cs typeface="Arial Unicode MS" pitchFamily="34" charset="-128"/>
              </a:rPr>
              <a:t>Figure 9.7: Applying V&amp;V in CAMS (XP specific) 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1360714" y="2286000"/>
            <a:ext cx="0" cy="2775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 sz="1800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2775857" y="2286000"/>
            <a:ext cx="0" cy="2830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4898572" y="2231571"/>
            <a:ext cx="0" cy="2830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 sz="1800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6368143" y="2177143"/>
            <a:ext cx="0" cy="2884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 sz="1800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7783286" y="2122714"/>
            <a:ext cx="0" cy="2884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 sz="1800"/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326571" y="2813269"/>
            <a:ext cx="653143" cy="1034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3837"/>
            <a:r>
              <a:rPr lang="en-US" sz="1800" dirty="0">
                <a:latin typeface="Calibri" pitchFamily="34" charset="0"/>
              </a:rPr>
              <a:t>Story</a:t>
            </a:r>
          </a:p>
          <a:p>
            <a:pPr defTabSz="913837"/>
            <a:r>
              <a:rPr lang="en-US" sz="1800" dirty="0">
                <a:latin typeface="Calibri" pitchFamily="34" charset="0"/>
              </a:rPr>
              <a:t>Cards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524000" y="2541126"/>
            <a:ext cx="1088571" cy="1102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3837"/>
            <a:r>
              <a:rPr lang="en-US" sz="1800" dirty="0" smtClean="0">
                <a:latin typeface="Calibri" pitchFamily="34" charset="0"/>
              </a:rPr>
              <a:t>Prioritized </a:t>
            </a:r>
          </a:p>
          <a:p>
            <a:pPr defTabSz="913837"/>
            <a:r>
              <a:rPr lang="en-US" sz="1800" dirty="0" smtClean="0">
                <a:latin typeface="Calibri" pitchFamily="34" charset="0"/>
              </a:rPr>
              <a:t>Stories</a:t>
            </a:r>
            <a:endParaRPr lang="en-US" sz="1800" dirty="0">
              <a:latin typeface="Calibri" pitchFamily="34" charset="0"/>
            </a:endParaRPr>
          </a:p>
          <a:p>
            <a:pPr defTabSz="913837"/>
            <a:r>
              <a:rPr lang="en-US" sz="1800" dirty="0" smtClean="0">
                <a:latin typeface="Calibri" pitchFamily="34" charset="0"/>
              </a:rPr>
              <a:t>For </a:t>
            </a:r>
          </a:p>
          <a:p>
            <a:pPr defTabSz="913837"/>
            <a:r>
              <a:rPr lang="en-US" sz="1800" dirty="0" smtClean="0">
                <a:latin typeface="Calibri" pitchFamily="34" charset="0"/>
              </a:rPr>
              <a:t>iteration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2993571" y="2432269"/>
            <a:ext cx="1741714" cy="870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3837"/>
            <a:r>
              <a:rPr lang="en-US" sz="1800" dirty="0">
                <a:latin typeface="Calibri" pitchFamily="34" charset="0"/>
              </a:rPr>
              <a:t>Pair </a:t>
            </a:r>
          </a:p>
          <a:p>
            <a:pPr defTabSz="913837"/>
            <a:r>
              <a:rPr lang="en-US" sz="1800" dirty="0">
                <a:latin typeface="Calibri" pitchFamily="34" charset="0"/>
              </a:rPr>
              <a:t>Programming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116286" y="3357554"/>
            <a:ext cx="1088571" cy="925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3837"/>
            <a:r>
              <a:rPr lang="en-US" sz="1800" dirty="0">
                <a:latin typeface="Calibri" pitchFamily="34" charset="0"/>
              </a:rPr>
              <a:t>Small </a:t>
            </a:r>
          </a:p>
          <a:p>
            <a:pPr defTabSz="913837"/>
            <a:r>
              <a:rPr lang="en-US" sz="1800" dirty="0">
                <a:latin typeface="Calibri" pitchFamily="34" charset="0"/>
              </a:rPr>
              <a:t>Release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6531429" y="2649983"/>
            <a:ext cx="1088571" cy="925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3837"/>
            <a:r>
              <a:rPr lang="en-US" sz="1800" dirty="0">
                <a:latin typeface="Calibri" pitchFamily="34" charset="0"/>
              </a:rPr>
              <a:t>Updated</a:t>
            </a:r>
          </a:p>
          <a:p>
            <a:pPr defTabSz="913837"/>
            <a:r>
              <a:rPr lang="en-US" sz="1800" dirty="0">
                <a:latin typeface="Calibri" pitchFamily="34" charset="0"/>
              </a:rPr>
              <a:t>Release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7946572" y="2214554"/>
            <a:ext cx="1088571" cy="925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3837"/>
            <a:r>
              <a:rPr lang="en-US" sz="1800" dirty="0">
                <a:latin typeface="Calibri" pitchFamily="34" charset="0"/>
              </a:rPr>
              <a:t>Final</a:t>
            </a:r>
          </a:p>
          <a:p>
            <a:pPr defTabSz="913837"/>
            <a:r>
              <a:rPr lang="en-US" sz="1800" dirty="0">
                <a:latin typeface="Calibri" pitchFamily="34" charset="0"/>
              </a:rPr>
              <a:t>Release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463143" y="3303126"/>
            <a:ext cx="217714" cy="489857"/>
            <a:chOff x="3936" y="4128"/>
            <a:chExt cx="192" cy="576"/>
          </a:xfrm>
          <a:noFill/>
        </p:grpSpPr>
        <p:sp>
          <p:nvSpPr>
            <p:cNvPr id="23591" name="Line 24"/>
            <p:cNvSpPr>
              <a:spLocks noChangeShapeType="1"/>
            </p:cNvSpPr>
            <p:nvPr/>
          </p:nvSpPr>
          <p:spPr bwMode="auto">
            <a:xfrm flipH="1">
              <a:off x="3936" y="4704"/>
              <a:ext cx="192" cy="0"/>
            </a:xfrm>
            <a:prstGeom prst="line">
              <a:avLst/>
            </a:prstGeom>
            <a:grpFill/>
            <a:ln w="412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 sz="1800"/>
            </a:p>
          </p:txBody>
        </p:sp>
        <p:sp>
          <p:nvSpPr>
            <p:cNvPr id="23592" name="Line 25"/>
            <p:cNvSpPr>
              <a:spLocks noChangeShapeType="1"/>
            </p:cNvSpPr>
            <p:nvPr/>
          </p:nvSpPr>
          <p:spPr bwMode="auto">
            <a:xfrm>
              <a:off x="4128" y="4128"/>
              <a:ext cx="0" cy="576"/>
            </a:xfrm>
            <a:prstGeom prst="line">
              <a:avLst/>
            </a:prstGeom>
            <a:grpFill/>
            <a:ln w="412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AU" sz="1800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0" y="3303126"/>
            <a:ext cx="217714" cy="489857"/>
            <a:chOff x="2688" y="4128"/>
            <a:chExt cx="192" cy="624"/>
          </a:xfrm>
          <a:noFill/>
        </p:grpSpPr>
        <p:sp>
          <p:nvSpPr>
            <p:cNvPr id="23589" name="Line 27"/>
            <p:cNvSpPr>
              <a:spLocks noChangeShapeType="1"/>
            </p:cNvSpPr>
            <p:nvPr/>
          </p:nvSpPr>
          <p:spPr bwMode="auto">
            <a:xfrm flipH="1">
              <a:off x="2688" y="4752"/>
              <a:ext cx="192" cy="0"/>
            </a:xfrm>
            <a:prstGeom prst="line">
              <a:avLst/>
            </a:prstGeom>
            <a:grpFill/>
            <a:ln w="412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AU" sz="1800"/>
            </a:p>
          </p:txBody>
        </p:sp>
        <p:sp>
          <p:nvSpPr>
            <p:cNvPr id="23590" name="Line 28"/>
            <p:cNvSpPr>
              <a:spLocks noChangeShapeType="1"/>
            </p:cNvSpPr>
            <p:nvPr/>
          </p:nvSpPr>
          <p:spPr bwMode="auto">
            <a:xfrm flipV="1">
              <a:off x="2688" y="4128"/>
              <a:ext cx="0" cy="624"/>
            </a:xfrm>
            <a:prstGeom prst="line">
              <a:avLst/>
            </a:prstGeom>
            <a:grpFill/>
            <a:ln w="412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 sz="1800"/>
            </a:p>
          </p:txBody>
        </p:sp>
      </p:grpSp>
      <p:sp>
        <p:nvSpPr>
          <p:cNvPr id="23576" name="AutoShape 46"/>
          <p:cNvSpPr>
            <a:spLocks noChangeArrowheads="1"/>
          </p:cNvSpPr>
          <p:nvPr/>
        </p:nvSpPr>
        <p:spPr bwMode="auto">
          <a:xfrm rot="10800000">
            <a:off x="108856" y="4626428"/>
            <a:ext cx="1088571" cy="1393371"/>
          </a:xfrm>
          <a:prstGeom prst="wedgeRectCallout">
            <a:avLst>
              <a:gd name="adj1" fmla="val -14583"/>
              <a:gd name="adj2" fmla="val 1541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defTabSz="913837"/>
            <a:r>
              <a:rPr lang="en-US" sz="1400" dirty="0">
                <a:latin typeface="Calibri" pitchFamily="34" charset="0"/>
              </a:rPr>
              <a:t>Interviews, </a:t>
            </a:r>
            <a:endParaRPr lang="en-US" sz="1400" dirty="0" smtClean="0">
              <a:latin typeface="Calibri" pitchFamily="34" charset="0"/>
            </a:endParaRPr>
          </a:p>
          <a:p>
            <a:pPr defTabSz="913837"/>
            <a:r>
              <a:rPr lang="en-US" sz="1400" dirty="0" smtClean="0">
                <a:latin typeface="Calibri" pitchFamily="34" charset="0"/>
              </a:rPr>
              <a:t>Walkthroughs; 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Semantics;</a:t>
            </a:r>
          </a:p>
          <a:p>
            <a:pPr defTabSz="913837"/>
            <a:endParaRPr lang="en-US" sz="1400" dirty="0">
              <a:latin typeface="Calibri" pitchFamily="34" charset="0"/>
            </a:endParaRPr>
          </a:p>
        </p:txBody>
      </p:sp>
      <p:sp>
        <p:nvSpPr>
          <p:cNvPr id="23577" name="AutoShape 48"/>
          <p:cNvSpPr>
            <a:spLocks noChangeArrowheads="1"/>
          </p:cNvSpPr>
          <p:nvPr/>
        </p:nvSpPr>
        <p:spPr bwMode="auto">
          <a:xfrm rot="10800000">
            <a:off x="1421957" y="4571998"/>
            <a:ext cx="1292654" cy="1579153"/>
          </a:xfrm>
          <a:prstGeom prst="wedgeRectCallout">
            <a:avLst>
              <a:gd name="adj1" fmla="val -7606"/>
              <a:gd name="adj2" fmla="val 2107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defTabSz="913837"/>
            <a:r>
              <a:rPr lang="en-US" sz="1400" dirty="0">
                <a:latin typeface="Calibri" pitchFamily="34" charset="0"/>
              </a:rPr>
              <a:t>Feasibility Study </a:t>
            </a:r>
            <a:r>
              <a:rPr lang="en-US" sz="1400" dirty="0" smtClean="0">
                <a:latin typeface="Calibri" pitchFamily="34" charset="0"/>
              </a:rPr>
              <a:t>Estimation, Workshops;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Interviews;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Reviews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578" name="AutoShape 49"/>
          <p:cNvSpPr>
            <a:spLocks noChangeArrowheads="1"/>
          </p:cNvSpPr>
          <p:nvPr/>
        </p:nvSpPr>
        <p:spPr bwMode="auto">
          <a:xfrm rot="10800000">
            <a:off x="2993570" y="4571999"/>
            <a:ext cx="1796143" cy="2229393"/>
          </a:xfrm>
          <a:prstGeom prst="wedgeRectCallout">
            <a:avLst>
              <a:gd name="adj1" fmla="val -634"/>
              <a:gd name="adj2" fmla="val -1597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defTabSz="913837"/>
            <a:r>
              <a:rPr lang="en-US" sz="1400" dirty="0" smtClean="0">
                <a:latin typeface="Calibri" pitchFamily="34" charset="0"/>
              </a:rPr>
              <a:t>Test Harnesses; </a:t>
            </a:r>
            <a:r>
              <a:rPr lang="en-US" sz="1400" dirty="0" err="1" smtClean="0">
                <a:latin typeface="Calibri" pitchFamily="34" charset="0"/>
              </a:rPr>
              <a:t>Standups</a:t>
            </a:r>
            <a:r>
              <a:rPr lang="en-US" sz="1400" dirty="0" smtClean="0">
                <a:latin typeface="Calibri" pitchFamily="34" charset="0"/>
              </a:rPr>
              <a:t>; Checklists; Simulation;  </a:t>
            </a:r>
            <a:r>
              <a:rPr lang="en-US" sz="1400" dirty="0">
                <a:latin typeface="Calibri" pitchFamily="34" charset="0"/>
              </a:rPr>
              <a:t>Analysis, Walkthroughs </a:t>
            </a:r>
            <a:r>
              <a:rPr lang="en-US" sz="1400" dirty="0" smtClean="0">
                <a:latin typeface="Calibri" pitchFamily="34" charset="0"/>
              </a:rPr>
              <a:t>and Inspections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, Design, Code), </a:t>
            </a:r>
            <a:r>
              <a:rPr lang="en-US" sz="1400" dirty="0" smtClean="0">
                <a:latin typeface="Calibri" pitchFamily="34" charset="0"/>
              </a:rPr>
              <a:t>Testing; Test </a:t>
            </a:r>
            <a:r>
              <a:rPr lang="en-US" sz="1400" dirty="0">
                <a:latin typeface="Calibri" pitchFamily="34" charset="0"/>
              </a:rPr>
              <a:t>Evaluation</a:t>
            </a:r>
          </a:p>
        </p:txBody>
      </p:sp>
      <p:sp>
        <p:nvSpPr>
          <p:cNvPr id="23579" name="Rectangle 18"/>
          <p:cNvSpPr>
            <a:spLocks noChangeArrowheads="1"/>
          </p:cNvSpPr>
          <p:nvPr/>
        </p:nvSpPr>
        <p:spPr bwMode="auto">
          <a:xfrm>
            <a:off x="3265714" y="3520840"/>
            <a:ext cx="1197429" cy="598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3837"/>
            <a:r>
              <a:rPr lang="en-US" sz="1800" dirty="0">
                <a:latin typeface="Calibri" pitchFamily="34" charset="0"/>
              </a:rPr>
              <a:t>Integration</a:t>
            </a:r>
          </a:p>
          <a:p>
            <a:pPr defTabSz="913837"/>
            <a:r>
              <a:rPr lang="en-US" sz="1800" dirty="0">
                <a:latin typeface="Calibri" pitchFamily="34" charset="0"/>
              </a:rPr>
              <a:t>Testing</a:t>
            </a:r>
          </a:p>
        </p:txBody>
      </p:sp>
      <p:sp>
        <p:nvSpPr>
          <p:cNvPr id="23580" name="AutoShape 50"/>
          <p:cNvSpPr>
            <a:spLocks noChangeArrowheads="1"/>
          </p:cNvSpPr>
          <p:nvPr/>
        </p:nvSpPr>
        <p:spPr bwMode="auto">
          <a:xfrm rot="10800000">
            <a:off x="5116285" y="4626428"/>
            <a:ext cx="1088571" cy="1579153"/>
          </a:xfrm>
          <a:prstGeom prst="wedgeRectCallout">
            <a:avLst>
              <a:gd name="adj1" fmla="val 6042"/>
              <a:gd name="adj2" fmla="val 2291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defTabSz="913837"/>
            <a:r>
              <a:rPr lang="en-US" sz="1400" dirty="0">
                <a:latin typeface="Calibri" pitchFamily="34" charset="0"/>
              </a:rPr>
              <a:t>Audits, Reviews </a:t>
            </a:r>
            <a:r>
              <a:rPr lang="en-US" sz="1400" dirty="0" smtClean="0">
                <a:latin typeface="Calibri" pitchFamily="34" charset="0"/>
              </a:rPr>
              <a:t>;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Showcases;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Interviews; 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Testing; 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581" name="AutoShape 51"/>
          <p:cNvSpPr>
            <a:spLocks noChangeArrowheads="1"/>
          </p:cNvSpPr>
          <p:nvPr/>
        </p:nvSpPr>
        <p:spPr bwMode="auto">
          <a:xfrm rot="10800000">
            <a:off x="6531427" y="4626428"/>
            <a:ext cx="1088571" cy="1374339"/>
          </a:xfrm>
          <a:prstGeom prst="wedgeRectCallout">
            <a:avLst>
              <a:gd name="adj1" fmla="val -4588"/>
              <a:gd name="adj2" fmla="val 378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defTabSz="913837"/>
            <a:r>
              <a:rPr lang="en-US" sz="1400" dirty="0">
                <a:latin typeface="Calibri" pitchFamily="34" charset="0"/>
              </a:rPr>
              <a:t>Audits, Walkthroughs and </a:t>
            </a:r>
            <a:r>
              <a:rPr lang="en-US" sz="1400" dirty="0" smtClean="0">
                <a:latin typeface="Calibri" pitchFamily="34" charset="0"/>
              </a:rPr>
              <a:t>Reviews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Acceptance</a:t>
            </a:r>
          </a:p>
          <a:p>
            <a:pPr defTabSz="913837"/>
            <a:r>
              <a:rPr lang="en-US" sz="1400" dirty="0" smtClean="0">
                <a:latin typeface="Calibri" pitchFamily="34" charset="0"/>
              </a:rPr>
              <a:t>Testing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582" name="Line 52"/>
          <p:cNvSpPr>
            <a:spLocks noChangeShapeType="1"/>
          </p:cNvSpPr>
          <p:nvPr/>
        </p:nvSpPr>
        <p:spPr bwMode="auto">
          <a:xfrm>
            <a:off x="424543" y="4261069"/>
            <a:ext cx="810985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AU" sz="1800"/>
          </a:p>
        </p:txBody>
      </p:sp>
      <p:sp>
        <p:nvSpPr>
          <p:cNvPr id="23584" name="AutoShape 54"/>
          <p:cNvSpPr>
            <a:spLocks noChangeArrowheads="1"/>
          </p:cNvSpPr>
          <p:nvPr/>
        </p:nvSpPr>
        <p:spPr bwMode="auto">
          <a:xfrm>
            <a:off x="979714" y="2922126"/>
            <a:ext cx="544286" cy="272143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sz="1800"/>
          </a:p>
        </p:txBody>
      </p:sp>
      <p:sp>
        <p:nvSpPr>
          <p:cNvPr id="23585" name="AutoShape 57"/>
          <p:cNvSpPr>
            <a:spLocks noChangeArrowheads="1"/>
          </p:cNvSpPr>
          <p:nvPr/>
        </p:nvSpPr>
        <p:spPr bwMode="auto">
          <a:xfrm>
            <a:off x="5878286" y="2922126"/>
            <a:ext cx="653143" cy="435429"/>
          </a:xfrm>
          <a:custGeom>
            <a:avLst/>
            <a:gdLst>
              <a:gd name="T0" fmla="*/ 403 w 21600"/>
              <a:gd name="T1" fmla="*/ 0 h 21600"/>
              <a:gd name="T2" fmla="*/ 403 w 21600"/>
              <a:gd name="T3" fmla="*/ 216 h 21600"/>
              <a:gd name="T4" fmla="*/ 86 w 21600"/>
              <a:gd name="T5" fmla="*/ 384 h 21600"/>
              <a:gd name="T6" fmla="*/ 576 w 21600"/>
              <a:gd name="T7" fmla="*/ 1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13 w 21600"/>
              <a:gd name="T13" fmla="*/ 2925 h 21600"/>
              <a:gd name="T14" fmla="*/ 18225 w 21600"/>
              <a:gd name="T15" fmla="*/ 922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sz="1800"/>
          </a:p>
        </p:txBody>
      </p:sp>
      <p:sp>
        <p:nvSpPr>
          <p:cNvPr id="23586" name="AutoShape 58"/>
          <p:cNvSpPr>
            <a:spLocks noChangeArrowheads="1"/>
          </p:cNvSpPr>
          <p:nvPr/>
        </p:nvSpPr>
        <p:spPr bwMode="auto">
          <a:xfrm>
            <a:off x="7293429" y="2214554"/>
            <a:ext cx="653143" cy="435429"/>
          </a:xfrm>
          <a:custGeom>
            <a:avLst/>
            <a:gdLst>
              <a:gd name="T0" fmla="*/ 403 w 21600"/>
              <a:gd name="T1" fmla="*/ 0 h 21600"/>
              <a:gd name="T2" fmla="*/ 403 w 21600"/>
              <a:gd name="T3" fmla="*/ 216 h 21600"/>
              <a:gd name="T4" fmla="*/ 86 w 21600"/>
              <a:gd name="T5" fmla="*/ 384 h 21600"/>
              <a:gd name="T6" fmla="*/ 576 w 21600"/>
              <a:gd name="T7" fmla="*/ 1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13 w 21600"/>
              <a:gd name="T13" fmla="*/ 2925 h 21600"/>
              <a:gd name="T14" fmla="*/ 18225 w 21600"/>
              <a:gd name="T15" fmla="*/ 922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sz="1800"/>
          </a:p>
        </p:txBody>
      </p:sp>
      <p:sp>
        <p:nvSpPr>
          <p:cNvPr id="23587" name="AutoShape 59"/>
          <p:cNvSpPr>
            <a:spLocks noChangeArrowheads="1"/>
          </p:cNvSpPr>
          <p:nvPr/>
        </p:nvSpPr>
        <p:spPr bwMode="auto">
          <a:xfrm>
            <a:off x="4463143" y="3847411"/>
            <a:ext cx="653143" cy="272143"/>
          </a:xfrm>
          <a:prstGeom prst="rightArrow">
            <a:avLst>
              <a:gd name="adj1" fmla="val 50000"/>
              <a:gd name="adj2" fmla="val 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sz="1800"/>
          </a:p>
        </p:txBody>
      </p:sp>
      <p:sp>
        <p:nvSpPr>
          <p:cNvPr id="23588" name="AutoShape 55"/>
          <p:cNvSpPr>
            <a:spLocks noChangeArrowheads="1"/>
          </p:cNvSpPr>
          <p:nvPr/>
        </p:nvSpPr>
        <p:spPr bwMode="auto">
          <a:xfrm>
            <a:off x="2612571" y="2704411"/>
            <a:ext cx="381000" cy="217714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sz="1800"/>
          </a:p>
        </p:txBody>
      </p:sp>
      <p:sp>
        <p:nvSpPr>
          <p:cNvPr id="39" name="Line 52"/>
          <p:cNvSpPr>
            <a:spLocks noChangeShapeType="1"/>
          </p:cNvSpPr>
          <p:nvPr/>
        </p:nvSpPr>
        <p:spPr bwMode="auto">
          <a:xfrm>
            <a:off x="381000" y="2214554"/>
            <a:ext cx="810985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AU" sz="180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609600" cy="381000"/>
          </a:xfrm>
          <a:prstGeom prst="rect">
            <a:avLst/>
          </a:prstGeom>
        </p:spPr>
        <p:txBody>
          <a:bodyPr/>
          <a:lstStyle/>
          <a:p>
            <a:fld id="{26828FD9-B798-4B01-AB6D-AFCC4C4A09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214810" y="1214422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57263"/>
            <a:r>
              <a:rPr lang="en-AU" sz="900" i="0" dirty="0" smtClean="0"/>
              <a:t>Iteration</a:t>
            </a:r>
            <a:endParaRPr lang="en-AU" sz="900" i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-32" y="2278227"/>
            <a:ext cx="787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57263"/>
            <a:r>
              <a:rPr lang="en-AU" sz="900" i="0" dirty="0" smtClean="0"/>
              <a:t>An XP</a:t>
            </a:r>
          </a:p>
          <a:p>
            <a:pPr defTabSz="957263"/>
            <a:r>
              <a:rPr lang="en-AU" sz="900" dirty="0" smtClean="0"/>
              <a:t>Lifecycle</a:t>
            </a:r>
            <a:endParaRPr lang="en-AU" sz="900" i="0" dirty="0"/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-32" y="4286256"/>
            <a:ext cx="11849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57263"/>
            <a:r>
              <a:rPr lang="en-AU" sz="900" i="0" dirty="0" smtClean="0"/>
              <a:t>V&amp;V Techniques</a:t>
            </a:r>
            <a:endParaRPr lang="en-AU" sz="900" i="0" dirty="0"/>
          </a:p>
        </p:txBody>
      </p:sp>
      <p:grpSp>
        <p:nvGrpSpPr>
          <p:cNvPr id="40" name="Group 1047"/>
          <p:cNvGrpSpPr>
            <a:grpSpLocks/>
          </p:cNvGrpSpPr>
          <p:nvPr/>
        </p:nvGrpSpPr>
        <p:grpSpPr bwMode="auto">
          <a:xfrm>
            <a:off x="3643306" y="642918"/>
            <a:ext cx="1847862" cy="1262026"/>
            <a:chOff x="240" y="3120"/>
            <a:chExt cx="576" cy="576"/>
          </a:xfrm>
        </p:grpSpPr>
        <p:sp>
          <p:nvSpPr>
            <p:cNvPr id="42" name="AutoShape 1048"/>
            <p:cNvSpPr>
              <a:spLocks noChangeArrowheads="1"/>
            </p:cNvSpPr>
            <p:nvPr/>
          </p:nvSpPr>
          <p:spPr bwMode="auto">
            <a:xfrm>
              <a:off x="240" y="312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AU" altLang="en-US" b="1">
                <a:solidFill>
                  <a:srgbClr val="333399"/>
                </a:solidFill>
              </a:endParaRPr>
            </a:p>
          </p:txBody>
        </p:sp>
        <p:sp>
          <p:nvSpPr>
            <p:cNvPr id="44" name="Freeform 1049"/>
            <p:cNvSpPr>
              <a:spLocks/>
            </p:cNvSpPr>
            <p:nvPr/>
          </p:nvSpPr>
          <p:spPr bwMode="auto">
            <a:xfrm>
              <a:off x="528" y="3120"/>
              <a:ext cx="66" cy="144"/>
            </a:xfrm>
            <a:custGeom>
              <a:avLst/>
              <a:gdLst>
                <a:gd name="T0" fmla="*/ 0 w 66"/>
                <a:gd name="T1" fmla="*/ 0 h 144"/>
                <a:gd name="T2" fmla="*/ 66 w 66"/>
                <a:gd name="T3" fmla="*/ 75 h 144"/>
                <a:gd name="T4" fmla="*/ 1 w 66"/>
                <a:gd name="T5" fmla="*/ 144 h 144"/>
                <a:gd name="T6" fmla="*/ 0 60000 65536"/>
                <a:gd name="T7" fmla="*/ 0 60000 65536"/>
                <a:gd name="T8" fmla="*/ 0 60000 65536"/>
                <a:gd name="T9" fmla="*/ 0 w 66"/>
                <a:gd name="T10" fmla="*/ 0 h 144"/>
                <a:gd name="T11" fmla="*/ 66 w 6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44">
                  <a:moveTo>
                    <a:pt x="0" y="0"/>
                  </a:moveTo>
                  <a:lnTo>
                    <a:pt x="66" y="75"/>
                  </a:lnTo>
                  <a:lnTo>
                    <a:pt x="1" y="14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9" name="Freeform 1050"/>
            <p:cNvSpPr>
              <a:spLocks/>
            </p:cNvSpPr>
            <p:nvPr/>
          </p:nvSpPr>
          <p:spPr bwMode="auto">
            <a:xfrm>
              <a:off x="468" y="3552"/>
              <a:ext cx="61" cy="144"/>
            </a:xfrm>
            <a:custGeom>
              <a:avLst/>
              <a:gdLst>
                <a:gd name="T0" fmla="*/ 60 w 61"/>
                <a:gd name="T1" fmla="*/ 0 h 144"/>
                <a:gd name="T2" fmla="*/ 0 w 61"/>
                <a:gd name="T3" fmla="*/ 69 h 144"/>
                <a:gd name="T4" fmla="*/ 61 w 61"/>
                <a:gd name="T5" fmla="*/ 144 h 144"/>
                <a:gd name="T6" fmla="*/ 0 60000 65536"/>
                <a:gd name="T7" fmla="*/ 0 60000 65536"/>
                <a:gd name="T8" fmla="*/ 0 60000 65536"/>
                <a:gd name="T9" fmla="*/ 0 w 61"/>
                <a:gd name="T10" fmla="*/ 0 h 144"/>
                <a:gd name="T11" fmla="*/ 61 w 61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144">
                  <a:moveTo>
                    <a:pt x="60" y="0"/>
                  </a:moveTo>
                  <a:lnTo>
                    <a:pt x="0" y="69"/>
                  </a:lnTo>
                  <a:lnTo>
                    <a:pt x="61" y="14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cxnSp>
        <p:nvCxnSpPr>
          <p:cNvPr id="50" name="Straight Connector 49"/>
          <p:cNvCxnSpPr/>
          <p:nvPr/>
        </p:nvCxnSpPr>
        <p:spPr>
          <a:xfrm rot="10800000" flipV="1">
            <a:off x="1857356" y="1362886"/>
            <a:ext cx="1785950" cy="851668"/>
          </a:xfrm>
          <a:prstGeom prst="line">
            <a:avLst/>
          </a:prstGeom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91168" y="1397012"/>
            <a:ext cx="938220" cy="746104"/>
          </a:xfrm>
          <a:prstGeom prst="line">
            <a:avLst/>
          </a:prstGeom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Analyzing Risks in Testing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Especially in Agile Projects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Pages 346 – 348)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48606723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Risks (Page 347)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Limited experience of staff specific to the technology being tested</a:t>
            </a:r>
          </a:p>
          <a:p>
            <a:r>
              <a:rPr lang="en-US" dirty="0" smtClean="0"/>
              <a:t>Lack of importance of models</a:t>
            </a:r>
          </a:p>
          <a:p>
            <a:r>
              <a:rPr lang="en-US" dirty="0" smtClean="0"/>
              <a:t>Non-availability of suitable test environment</a:t>
            </a:r>
          </a:p>
          <a:p>
            <a:r>
              <a:rPr lang="en-US" dirty="0" smtClean="0"/>
              <a:t>Discovery of major errors later in the project</a:t>
            </a:r>
          </a:p>
          <a:p>
            <a:r>
              <a:rPr lang="en-US" dirty="0" smtClean="0"/>
              <a:t>Lack of insufficient test data</a:t>
            </a:r>
          </a:p>
          <a:p>
            <a:r>
              <a:rPr lang="en-US" dirty="0" smtClean="0"/>
              <a:t>Irrelevant Hardware</a:t>
            </a:r>
          </a:p>
          <a:p>
            <a:r>
              <a:rPr lang="en-US" dirty="0" smtClean="0"/>
              <a:t>Lack of User awareness</a:t>
            </a:r>
          </a:p>
          <a:p>
            <a:r>
              <a:rPr lang="en-US" dirty="0" smtClean="0"/>
              <a:t>Insufficient prioritization of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0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Agile Job Aids</a:t>
            </a:r>
            <a:b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</a:br>
            <a:r>
              <a:rPr lang="en-US" sz="3100" b="1" dirty="0" smtClean="0">
                <a:solidFill>
                  <a:srgbClr val="990000"/>
                </a:solidFill>
                <a:latin typeface="Copperplate Gothic Bold" pitchFamily="34" charset="0"/>
              </a:rPr>
              <a:t>No.12 – Continuous Testing</a:t>
            </a:r>
            <a:endParaRPr lang="en-US" b="1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And a Discussion Question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7867411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scussion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A3A8F-BF3B-4F95-9652-FBD23CB6635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96" y="576020"/>
            <a:ext cx="7184690" cy="86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Conclusions </a:t>
            </a:r>
            <a:r>
              <a:rPr lang="en-US" sz="2800" b="1" dirty="0"/>
              <a:t>&amp; </a:t>
            </a:r>
            <a:r>
              <a:rPr lang="en-US" sz="2800" b="1" dirty="0" smtClean="0"/>
              <a:t>Future </a:t>
            </a:r>
            <a:r>
              <a:rPr lang="en-US" sz="2800" b="1" dirty="0"/>
              <a:t>Directions</a:t>
            </a:r>
          </a:p>
        </p:txBody>
      </p:sp>
      <p:sp>
        <p:nvSpPr>
          <p:cNvPr id="53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45691"/>
            <a:ext cx="5476056" cy="45196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We discussed…?? </a:t>
            </a:r>
          </a:p>
        </p:txBody>
      </p:sp>
      <p:graphicFrame>
        <p:nvGraphicFramePr>
          <p:cNvPr id="5344260" name="Object 4"/>
          <p:cNvGraphicFramePr>
            <a:graphicFrameLocks noChangeAspect="1"/>
          </p:cNvGraphicFramePr>
          <p:nvPr/>
        </p:nvGraphicFramePr>
        <p:xfrm>
          <a:off x="5940425" y="1916113"/>
          <a:ext cx="24272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Clip" r:id="rId4" imgW="3946320" imgH="3970080" progId="">
                  <p:embed/>
                </p:oleObj>
              </mc:Choice>
              <mc:Fallback>
                <p:oleObj name="Clip" r:id="rId4" imgW="3946320" imgH="3970080" progId="">
                  <p:embed/>
                  <p:pic>
                    <p:nvPicPr>
                      <p:cNvPr id="534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427288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4261" name="Rectangle 5"/>
          <p:cNvSpPr>
            <a:spLocks noChangeArrowheads="1"/>
          </p:cNvSpPr>
          <p:nvPr/>
        </p:nvSpPr>
        <p:spPr bwMode="auto">
          <a:xfrm>
            <a:off x="5257800" y="5159375"/>
            <a:ext cx="365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Do you see what </a:t>
            </a:r>
            <a:r>
              <a:rPr kumimoji="1" lang="en-US" sz="33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we </a:t>
            </a: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see?</a:t>
            </a:r>
            <a:endParaRPr kumimoji="1"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Composite Agile: Quality and Testing (Chapter 9)</a:t>
            </a:r>
          </a:p>
          <a:p>
            <a:pPr lvl="1"/>
            <a:r>
              <a:rPr lang="en-US" dirty="0" smtClean="0"/>
              <a:t>Quality Context – (Pages 315 – 322); </a:t>
            </a:r>
          </a:p>
          <a:p>
            <a:pPr lvl="1"/>
            <a:r>
              <a:rPr lang="en-US" dirty="0" smtClean="0"/>
              <a:t>Quality Techniques &amp; Agile Practice – (Pages 329 – 336) but NOT Table 9.4 </a:t>
            </a:r>
          </a:p>
          <a:p>
            <a:pPr lvl="1"/>
            <a:r>
              <a:rPr lang="en-US" dirty="0" smtClean="0"/>
              <a:t>Analyzing Risks in Testing (Pages 346 – 348)</a:t>
            </a:r>
          </a:p>
          <a:p>
            <a:r>
              <a:rPr lang="en-US" dirty="0" smtClean="0"/>
              <a:t>"</a:t>
            </a:r>
            <a:r>
              <a:rPr lang="en-US" dirty="0"/>
              <a:t>Agile job aids" </a:t>
            </a:r>
            <a:r>
              <a:rPr lang="en-US" dirty="0" smtClean="0"/>
              <a:t>(Selected Agile Practices). </a:t>
            </a:r>
          </a:p>
          <a:p>
            <a:pPr lvl="1"/>
            <a:r>
              <a:rPr lang="en-US" dirty="0" smtClean="0"/>
              <a:t>Study of Agile </a:t>
            </a:r>
            <a:r>
              <a:rPr lang="en-US" dirty="0"/>
              <a:t>Practice </a:t>
            </a:r>
            <a:r>
              <a:rPr lang="en-US" dirty="0" smtClean="0"/>
              <a:t>No 12 – Continuous Testing </a:t>
            </a:r>
            <a:r>
              <a:rPr lang="en-US" dirty="0"/>
              <a:t>   </a:t>
            </a:r>
          </a:p>
          <a:p>
            <a:r>
              <a:rPr lang="en-US" dirty="0" smtClean="0"/>
              <a:t>Summary &amp; Consolidation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18" y="296918"/>
            <a:ext cx="1303282" cy="13032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120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Quality Context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Pages 315 - 322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0299045"/>
              </p:ext>
            </p:extLst>
          </p:nvPr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54200826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814814" y="1521737"/>
            <a:ext cx="2143140" cy="3695272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(Organization)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9.1: Quality &amp; CAMS:</a:t>
            </a:r>
            <a:r>
              <a:rPr lang="en-US" baseline="0" dirty="0" smtClean="0"/>
              <a:t> Management, Assurance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Ch - 1   </a:t>
            </a:r>
            <a:fld id="{EE1432F6-997C-466F-A6A7-8C98B75D1B6C}" type="slidenum">
              <a:rPr lang="en-US" altLang="zh-TW" i="0" smtClean="0"/>
              <a:pPr>
                <a:defRPr/>
              </a:pPr>
              <a:t>4</a:t>
            </a:fld>
            <a:endParaRPr lang="en-US" altLang="zh-TW" i="0" dirty="0"/>
          </a:p>
        </p:txBody>
      </p:sp>
      <p:sp>
        <p:nvSpPr>
          <p:cNvPr id="6" name="Oval 5"/>
          <p:cNvSpPr/>
          <p:nvPr/>
        </p:nvSpPr>
        <p:spPr bwMode="auto">
          <a:xfrm>
            <a:off x="909158" y="2633658"/>
            <a:ext cx="1919302" cy="2581292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Assurance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(Process)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71538" y="3786190"/>
            <a:ext cx="1571636" cy="142876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Testing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(Control)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Callout 2 7"/>
          <p:cNvSpPr/>
          <p:nvPr/>
        </p:nvSpPr>
        <p:spPr bwMode="auto">
          <a:xfrm>
            <a:off x="4429124" y="4500570"/>
            <a:ext cx="1285884" cy="10715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822"/>
              <a:gd name="adj6" fmla="val -153897"/>
            </a:avLst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ISTQB; Test Tools;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(Tactical)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Callout 2 8"/>
          <p:cNvSpPr/>
          <p:nvPr/>
        </p:nvSpPr>
        <p:spPr bwMode="auto">
          <a:xfrm>
            <a:off x="4581524" y="2857496"/>
            <a:ext cx="1285884" cy="10715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813"/>
              <a:gd name="adj6" fmla="val -153897"/>
            </a:avLst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Agile; Process-Maps; Estimations and Metrics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4733924" y="1285860"/>
            <a:ext cx="1285884" cy="10715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119"/>
              <a:gd name="adj6" fmla="val -158412"/>
            </a:avLst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ISO9001; CMM-I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(Strategic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 Holistic)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929322" y="1500174"/>
            <a:ext cx="928694" cy="4000528"/>
          </a:xfrm>
          <a:prstGeom prst="rightBrace">
            <a:avLst/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Copperplate Gothic Light" pitchFamily="34" charset="0"/>
            </a:endParaRPr>
          </a:p>
        </p:txBody>
      </p:sp>
      <p:grpSp>
        <p:nvGrpSpPr>
          <p:cNvPr id="12" name="Diagram group"/>
          <p:cNvGrpSpPr/>
          <p:nvPr/>
        </p:nvGrpSpPr>
        <p:grpSpPr>
          <a:xfrm flipH="1">
            <a:off x="6893900" y="3109278"/>
            <a:ext cx="749922" cy="749922"/>
            <a:chOff x="1038225" y="519112"/>
            <a:chExt cx="1142047" cy="1142047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scene3d>
            <a:camera prst="perspectiveFront" zoom="95000"/>
            <a:lightRig rig="flat" dir="t"/>
          </a:scene3d>
        </p:grpSpPr>
        <p:grpSp>
          <p:nvGrpSpPr>
            <p:cNvPr id="13" name="Group 90"/>
            <p:cNvGrpSpPr/>
            <p:nvPr/>
          </p:nvGrpSpPr>
          <p:grpSpPr>
            <a:xfrm>
              <a:off x="1038225" y="519112"/>
              <a:ext cx="1142047" cy="1142047"/>
              <a:chOff x="1038225" y="519112"/>
              <a:chExt cx="1142047" cy="1142047"/>
            </a:xfrm>
            <a:grpFill/>
          </p:grpSpPr>
          <p:sp>
            <p:nvSpPr>
              <p:cNvPr id="14" name=" 3"/>
              <p:cNvSpPr/>
              <p:nvPr/>
            </p:nvSpPr>
            <p:spPr>
              <a:xfrm>
                <a:off x="1038225" y="519112"/>
                <a:ext cx="1142047" cy="1142047"/>
              </a:xfrm>
              <a:prstGeom prst="gear9">
                <a:avLst/>
              </a:prstGeom>
              <a:grpFill/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 4"/>
              <p:cNvSpPr/>
              <p:nvPr/>
            </p:nvSpPr>
            <p:spPr>
              <a:xfrm>
                <a:off x="1267827" y="786632"/>
                <a:ext cx="682843" cy="587035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1000" dirty="0" smtClean="0">
                    <a:solidFill>
                      <a:srgbClr val="002060"/>
                    </a:solidFill>
                    <a:latin typeface="Calibri" pitchFamily="34" charset="0"/>
                  </a:rPr>
                  <a:t>CAMS</a:t>
                </a:r>
                <a:endParaRPr lang="en-AU" sz="1000" kern="1200" dirty="0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6" name="Diagram 15"/>
          <p:cNvGraphicFramePr/>
          <p:nvPr/>
        </p:nvGraphicFramePr>
        <p:xfrm>
          <a:off x="6599946" y="3042640"/>
          <a:ext cx="1329640" cy="886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5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MethodScience.com, 1998-2011; Mastering Business Analysis v6.0</a:t>
            </a:r>
            <a:endParaRPr lang="en-US" dirty="0"/>
          </a:p>
        </p:txBody>
      </p:sp>
      <p:sp>
        <p:nvSpPr>
          <p:cNvPr id="53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969250" cy="838200"/>
          </a:xfrm>
          <a:noFill/>
          <a:ln/>
        </p:spPr>
        <p:txBody>
          <a:bodyPr lIns="90488" tIns="44450" rIns="90488" bIns="44450"/>
          <a:lstStyle/>
          <a:p>
            <a:r>
              <a:rPr lang="en-US" altLang="en-US" sz="2400" b="0" dirty="0">
                <a:solidFill>
                  <a:srgbClr val="0033CC"/>
                </a:solidFill>
              </a:rPr>
              <a:t>Strategic versus tactical aspects of quality</a:t>
            </a:r>
            <a:r>
              <a:rPr lang="en-US" altLang="en-US" sz="1600" dirty="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5301251" name="WordArt 3"/>
          <p:cNvSpPr>
            <a:spLocks noChangeArrowheads="1" noChangeShapeType="1" noTextEdit="1"/>
          </p:cNvSpPr>
          <p:nvPr/>
        </p:nvSpPr>
        <p:spPr bwMode="auto">
          <a:xfrm>
            <a:off x="1066800" y="1022350"/>
            <a:ext cx="2047875" cy="2292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AU" sz="3600" kern="10">
                <a:ln w="25400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FF99">
                    <a:alpha val="50000"/>
                  </a:srgbClr>
                </a:solidFill>
                <a:latin typeface="Arial"/>
                <a:cs typeface="Arial"/>
              </a:rPr>
              <a:t>Quality</a:t>
            </a:r>
          </a:p>
          <a:p>
            <a:pPr algn="ctr"/>
            <a:r>
              <a:rPr lang="en-AU" sz="3600" kern="10">
                <a:ln w="25400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FF99">
                    <a:alpha val="50000"/>
                  </a:srgbClr>
                </a:solidFill>
                <a:latin typeface="Arial"/>
                <a:cs typeface="Arial"/>
              </a:rPr>
              <a:t>Management</a:t>
            </a:r>
          </a:p>
        </p:txBody>
      </p:sp>
      <p:sp>
        <p:nvSpPr>
          <p:cNvPr id="5301252" name="WordArt 4"/>
          <p:cNvSpPr>
            <a:spLocks noChangeArrowheads="1" noChangeShapeType="1" noTextEdit="1"/>
          </p:cNvSpPr>
          <p:nvPr/>
        </p:nvSpPr>
        <p:spPr bwMode="auto">
          <a:xfrm>
            <a:off x="1276350" y="3103563"/>
            <a:ext cx="1628775" cy="18224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AU" sz="3600" kern="10" dirty="0">
                <a:ln w="25400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FF99">
                    <a:alpha val="50000"/>
                  </a:srgbClr>
                </a:solidFill>
                <a:latin typeface="Arial"/>
                <a:cs typeface="Arial"/>
              </a:rPr>
              <a:t>Quality</a:t>
            </a:r>
          </a:p>
          <a:p>
            <a:pPr algn="ctr"/>
            <a:r>
              <a:rPr lang="en-AU" sz="3600" kern="10" dirty="0">
                <a:ln w="25400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FF99">
                    <a:alpha val="50000"/>
                  </a:srgbClr>
                </a:solidFill>
                <a:latin typeface="Arial"/>
                <a:cs typeface="Arial"/>
              </a:rPr>
              <a:t>Assurance</a:t>
            </a:r>
          </a:p>
        </p:txBody>
      </p:sp>
      <p:sp>
        <p:nvSpPr>
          <p:cNvPr id="5301253" name="WordArt 5"/>
          <p:cNvSpPr>
            <a:spLocks noChangeArrowheads="1" noChangeShapeType="1" noTextEdit="1"/>
          </p:cNvSpPr>
          <p:nvPr/>
        </p:nvSpPr>
        <p:spPr bwMode="auto">
          <a:xfrm>
            <a:off x="1423988" y="4870450"/>
            <a:ext cx="1331912" cy="14541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7491"/>
              </a:avLst>
            </a:prstTxWarp>
          </a:bodyPr>
          <a:lstStyle/>
          <a:p>
            <a:pPr algn="dist"/>
            <a:r>
              <a:rPr lang="en-AU" sz="3600" kern="10">
                <a:ln w="25400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FF99">
                    <a:alpha val="50000"/>
                  </a:srgbClr>
                </a:solidFill>
                <a:latin typeface="Arial"/>
                <a:cs typeface="Arial"/>
              </a:rPr>
              <a:t>Quality</a:t>
            </a:r>
          </a:p>
          <a:p>
            <a:pPr algn="dist"/>
            <a:r>
              <a:rPr lang="en-AU" sz="3600" kern="10">
                <a:ln w="25400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FF99">
                    <a:alpha val="50000"/>
                  </a:srgbClr>
                </a:solidFill>
                <a:latin typeface="Arial"/>
                <a:cs typeface="Arial"/>
              </a:rPr>
              <a:t>Control</a:t>
            </a:r>
          </a:p>
        </p:txBody>
      </p:sp>
      <p:sp>
        <p:nvSpPr>
          <p:cNvPr id="5301254" name="AutoShape 6"/>
          <p:cNvSpPr>
            <a:spLocks noChangeArrowheads="1"/>
          </p:cNvSpPr>
          <p:nvPr/>
        </p:nvSpPr>
        <p:spPr bwMode="auto">
          <a:xfrm>
            <a:off x="1976438" y="2903538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5301255" name="AutoShape 7"/>
          <p:cNvSpPr>
            <a:spLocks noChangeArrowheads="1"/>
          </p:cNvSpPr>
          <p:nvPr/>
        </p:nvSpPr>
        <p:spPr bwMode="auto">
          <a:xfrm>
            <a:off x="1976438" y="4592638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5301256" name="AutoShape 8"/>
          <p:cNvSpPr>
            <a:spLocks noChangeArrowheads="1"/>
          </p:cNvSpPr>
          <p:nvPr/>
        </p:nvSpPr>
        <p:spPr bwMode="auto">
          <a:xfrm>
            <a:off x="5094288" y="2555875"/>
            <a:ext cx="457200" cy="2286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5301257" name="Text Box 9"/>
          <p:cNvSpPr txBox="1">
            <a:spLocks noChangeArrowheads="1"/>
          </p:cNvSpPr>
          <p:nvPr/>
        </p:nvSpPr>
        <p:spPr bwMode="auto">
          <a:xfrm>
            <a:off x="3636963" y="1725613"/>
            <a:ext cx="3371850" cy="7937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990000"/>
                </a:solidFill>
                <a:latin typeface="Arial" pitchFamily="34" charset="0"/>
              </a:rPr>
              <a:t>Strategic </a:t>
            </a:r>
          </a:p>
          <a:p>
            <a:pPr algn="ctr"/>
            <a:r>
              <a:rPr lang="en-US" altLang="en-US" b="1" dirty="0">
                <a:solidFill>
                  <a:srgbClr val="990000"/>
                </a:solidFill>
                <a:latin typeface="Arial" pitchFamily="34" charset="0"/>
              </a:rPr>
              <a:t>(project size and type issues</a:t>
            </a:r>
            <a:r>
              <a:rPr lang="en-US" altLang="en-US" b="1" dirty="0">
                <a:solidFill>
                  <a:srgbClr val="333399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5301258" name="Text Box 10"/>
          <p:cNvSpPr txBox="1">
            <a:spLocks noChangeArrowheads="1"/>
          </p:cNvSpPr>
          <p:nvPr/>
        </p:nvSpPr>
        <p:spPr bwMode="auto">
          <a:xfrm>
            <a:off x="3281363" y="4875213"/>
            <a:ext cx="4083050" cy="10683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solidFill>
                  <a:srgbClr val="990000"/>
                </a:solidFill>
                <a:latin typeface="Arial" pitchFamily="34" charset="0"/>
              </a:rPr>
              <a:t>Tactical</a:t>
            </a:r>
          </a:p>
          <a:p>
            <a:pPr algn="ctr"/>
            <a:r>
              <a:rPr lang="en-US" altLang="en-US" b="1">
                <a:solidFill>
                  <a:srgbClr val="990000"/>
                </a:solidFill>
                <a:latin typeface="Arial" pitchFamily="34" charset="0"/>
              </a:rPr>
              <a:t>(unit versus acceptance test;</a:t>
            </a:r>
          </a:p>
          <a:p>
            <a:pPr algn="ctr"/>
            <a:r>
              <a:rPr lang="en-US" altLang="en-US" b="1">
                <a:solidFill>
                  <a:srgbClr val="990000"/>
                </a:solidFill>
                <a:latin typeface="Arial" pitchFamily="34" charset="0"/>
              </a:rPr>
              <a:t>test beds, results, and other issues)</a:t>
            </a:r>
          </a:p>
        </p:txBody>
      </p:sp>
      <p:sp>
        <p:nvSpPr>
          <p:cNvPr id="5301259" name="Text Box 11"/>
          <p:cNvSpPr txBox="1">
            <a:spLocks noChangeArrowheads="1"/>
          </p:cNvSpPr>
          <p:nvPr/>
        </p:nvSpPr>
        <p:spPr bwMode="auto">
          <a:xfrm>
            <a:off x="5503863" y="3333750"/>
            <a:ext cx="1243012" cy="7016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2000" b="1">
                <a:solidFill>
                  <a:srgbClr val="990000"/>
                </a:solidFill>
                <a:latin typeface="Arial" pitchFamily="34" charset="0"/>
              </a:rPr>
              <a:t>Process </a:t>
            </a:r>
          </a:p>
          <a:p>
            <a:pPr algn="ctr"/>
            <a:r>
              <a:rPr lang="en-US" altLang="en-US" sz="2000" b="1">
                <a:solidFill>
                  <a:srgbClr val="990000"/>
                </a:solidFill>
                <a:latin typeface="Arial" pitchFamily="34" charset="0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30538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versus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Prevention of Errors</a:t>
            </a:r>
          </a:p>
          <a:p>
            <a:r>
              <a:rPr lang="en-US" dirty="0" smtClean="0"/>
              <a:t>Quality Control</a:t>
            </a:r>
          </a:p>
          <a:p>
            <a:pPr lvl="1"/>
            <a:r>
              <a:rPr lang="en-US" dirty="0" smtClean="0"/>
              <a:t>Detection of Errors</a:t>
            </a:r>
          </a:p>
          <a:p>
            <a:pPr lvl="1"/>
            <a:endParaRPr lang="en-US" dirty="0"/>
          </a:p>
          <a:p>
            <a:r>
              <a:rPr lang="en-US" dirty="0" smtClean="0"/>
              <a:t>Agile Practices are most helpful in Quality Assurance (Prevention)</a:t>
            </a:r>
          </a:p>
          <a:p>
            <a:pPr lvl="1"/>
            <a:r>
              <a:rPr lang="en-US" dirty="0" smtClean="0"/>
              <a:t>Continuous Testing also helps Prevention as Testing comes much earlier in an Agile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9.1 : Quality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Timeliness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Usability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dirty="0" smtClean="0"/>
              <a:t>Effectiveness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Quality </a:t>
            </a:r>
            <a:r>
              <a:rPr lang="en-US" b="1" dirty="0">
                <a:solidFill>
                  <a:srgbClr val="990000"/>
                </a:solidFill>
                <a:latin typeface="Copperplate Gothic Bold" pitchFamily="34" charset="0"/>
              </a:rPr>
              <a:t>Techniques &amp; Agile 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Practice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(Pages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329 – 336) but NOT Table 9.4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18388195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Figure </a:t>
            </a:r>
            <a:r>
              <a:rPr lang="en-US" sz="2400" dirty="0" smtClean="0">
                <a:solidFill>
                  <a:schemeClr val="accent2"/>
                </a:solidFill>
              </a:rPr>
              <a:t>9.4.: Applying Quality Techniques in Agile Projects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61891" name="AutoShape 3"/>
          <p:cNvSpPr>
            <a:spLocks noChangeArrowheads="1"/>
          </p:cNvSpPr>
          <p:nvPr/>
        </p:nvSpPr>
        <p:spPr bwMode="auto">
          <a:xfrm>
            <a:off x="533400" y="1871760"/>
            <a:ext cx="4724400" cy="3048000"/>
          </a:xfrm>
          <a:prstGeom prst="triangle">
            <a:avLst>
              <a:gd name="adj" fmla="val 50269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892" name="Line 4"/>
          <p:cNvSpPr>
            <a:spLocks noChangeShapeType="1"/>
          </p:cNvSpPr>
          <p:nvPr/>
        </p:nvSpPr>
        <p:spPr bwMode="auto">
          <a:xfrm>
            <a:off x="962025" y="4310160"/>
            <a:ext cx="3822700" cy="0"/>
          </a:xfrm>
          <a:prstGeom prst="line">
            <a:avLst/>
          </a:prstGeom>
          <a:noFill/>
          <a:ln w="38100" cmpd="dbl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2058988" y="4386360"/>
            <a:ext cx="1703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  <a:latin typeface="Tempus Sans ITC" pitchFamily="82" charset="0"/>
              </a:rPr>
              <a:t>Walkthroughs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2220913" y="3760885"/>
            <a:ext cx="1377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Tempus Sans ITC" pitchFamily="82" charset="0"/>
              </a:rPr>
              <a:t>Inspections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2406650" y="307508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  <a:latin typeface="Tempus Sans ITC" pitchFamily="82" charset="0"/>
              </a:rPr>
              <a:t>Reviews</a:t>
            </a:r>
          </a:p>
        </p:txBody>
      </p:sp>
      <p:sp>
        <p:nvSpPr>
          <p:cNvPr id="1061899" name="Text Box 11"/>
          <p:cNvSpPr txBox="1">
            <a:spLocks noChangeArrowheads="1"/>
          </p:cNvSpPr>
          <p:nvPr/>
        </p:nvSpPr>
        <p:spPr bwMode="auto">
          <a:xfrm rot="-3153190">
            <a:off x="-764381" y="3088579"/>
            <a:ext cx="436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9900FF"/>
                </a:solidFill>
                <a:latin typeface="Tempus Sans ITC" pitchFamily="82" charset="0"/>
              </a:rPr>
              <a:t>&lt;- More Frequent  ---- More Intense -&gt;</a:t>
            </a:r>
          </a:p>
        </p:txBody>
      </p:sp>
      <p:sp>
        <p:nvSpPr>
          <p:cNvPr id="1061900" name="Line 12"/>
          <p:cNvSpPr>
            <a:spLocks noChangeShapeType="1"/>
          </p:cNvSpPr>
          <p:nvPr/>
        </p:nvSpPr>
        <p:spPr bwMode="auto">
          <a:xfrm>
            <a:off x="1498600" y="3700560"/>
            <a:ext cx="2844800" cy="0"/>
          </a:xfrm>
          <a:prstGeom prst="line">
            <a:avLst/>
          </a:prstGeom>
          <a:noFill/>
          <a:ln w="38100" cmpd="dbl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01" name="Text Box 13"/>
          <p:cNvSpPr txBox="1">
            <a:spLocks noChangeArrowheads="1"/>
          </p:cNvSpPr>
          <p:nvPr/>
        </p:nvSpPr>
        <p:spPr bwMode="auto">
          <a:xfrm>
            <a:off x="2463800" y="2338485"/>
            <a:ext cx="89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60093"/>
                </a:solidFill>
                <a:latin typeface="Tempus Sans ITC" pitchFamily="82" charset="0"/>
              </a:rPr>
              <a:t>Audits</a:t>
            </a:r>
          </a:p>
        </p:txBody>
      </p:sp>
      <p:sp>
        <p:nvSpPr>
          <p:cNvPr id="1061902" name="Line 14"/>
          <p:cNvSpPr>
            <a:spLocks noChangeShapeType="1"/>
          </p:cNvSpPr>
          <p:nvPr/>
        </p:nvSpPr>
        <p:spPr bwMode="auto">
          <a:xfrm>
            <a:off x="2082800" y="2938560"/>
            <a:ext cx="1600200" cy="0"/>
          </a:xfrm>
          <a:prstGeom prst="line">
            <a:avLst/>
          </a:prstGeom>
          <a:noFill/>
          <a:ln w="38100" cmpd="dbl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06" name="AutoShape 18"/>
          <p:cNvSpPr>
            <a:spLocks noChangeArrowheads="1"/>
          </p:cNvSpPr>
          <p:nvPr/>
        </p:nvSpPr>
        <p:spPr bwMode="auto">
          <a:xfrm>
            <a:off x="5795994" y="2786160"/>
            <a:ext cx="3276600" cy="1970088"/>
          </a:xfrm>
          <a:prstGeom prst="triangle">
            <a:avLst>
              <a:gd name="adj" fmla="val 50269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07" name="Line 19"/>
          <p:cNvSpPr>
            <a:spLocks noChangeShapeType="1"/>
          </p:cNvSpPr>
          <p:nvPr/>
        </p:nvSpPr>
        <p:spPr bwMode="auto">
          <a:xfrm>
            <a:off x="6300819" y="4157760"/>
            <a:ext cx="2276475" cy="0"/>
          </a:xfrm>
          <a:prstGeom prst="line">
            <a:avLst/>
          </a:prstGeom>
          <a:noFill/>
          <a:ln w="38100" cmpd="dbl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08" name="Line 20"/>
          <p:cNvSpPr>
            <a:spLocks noChangeShapeType="1"/>
          </p:cNvSpPr>
          <p:nvPr/>
        </p:nvSpPr>
        <p:spPr bwMode="auto">
          <a:xfrm>
            <a:off x="6723094" y="3624360"/>
            <a:ext cx="1397000" cy="12700"/>
          </a:xfrm>
          <a:prstGeom prst="line">
            <a:avLst/>
          </a:prstGeom>
          <a:noFill/>
          <a:ln w="38100" cmpd="dbl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03" name="Text Box 15"/>
          <p:cNvSpPr txBox="1">
            <a:spLocks noChangeArrowheads="1"/>
          </p:cNvSpPr>
          <p:nvPr/>
        </p:nvSpPr>
        <p:spPr bwMode="auto">
          <a:xfrm>
            <a:off x="6773894" y="3243360"/>
            <a:ext cx="1268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C3300"/>
                </a:solidFill>
                <a:latin typeface="Tempus Sans ITC" pitchFamily="82" charset="0"/>
              </a:rPr>
              <a:t>Workshops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6710394" y="3700560"/>
            <a:ext cx="124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66CC"/>
                </a:solidFill>
                <a:latin typeface="Tempus Sans ITC" pitchFamily="82" charset="0"/>
              </a:rPr>
              <a:t>Interviews</a:t>
            </a:r>
          </a:p>
        </p:txBody>
      </p:sp>
      <p:sp>
        <p:nvSpPr>
          <p:cNvPr id="1061909" name="Text Box 21"/>
          <p:cNvSpPr txBox="1">
            <a:spLocks noChangeArrowheads="1"/>
          </p:cNvSpPr>
          <p:nvPr/>
        </p:nvSpPr>
        <p:spPr bwMode="auto">
          <a:xfrm>
            <a:off x="6813582" y="4294285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  <a:latin typeface="Tempus Sans ITC" pitchFamily="82" charset="0"/>
              </a:rPr>
              <a:t>Checklists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 rot="10800000">
            <a:off x="3357554" y="2143218"/>
            <a:ext cx="4143404" cy="2500329"/>
          </a:xfrm>
          <a:prstGeom prst="triangle">
            <a:avLst>
              <a:gd name="adj" fmla="val 50269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4035448" y="2945661"/>
            <a:ext cx="2822568" cy="0"/>
          </a:xfrm>
          <a:prstGeom prst="line">
            <a:avLst/>
          </a:prstGeom>
          <a:noFill/>
          <a:ln w="38100" cmpd="dbl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4626813" y="3660041"/>
            <a:ext cx="1600200" cy="0"/>
          </a:xfrm>
          <a:prstGeom prst="line">
            <a:avLst/>
          </a:prstGeom>
          <a:noFill/>
          <a:ln w="38100" cmpd="dbl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eft-Right Arrow 24"/>
          <p:cNvSpPr/>
          <p:nvPr/>
        </p:nvSpPr>
        <p:spPr bwMode="auto">
          <a:xfrm>
            <a:off x="1214414" y="5072176"/>
            <a:ext cx="7072362" cy="571504"/>
          </a:xfrm>
          <a:prstGeom prst="leftRightArrow">
            <a:avLst/>
          </a:prstGeom>
          <a:solidFill>
            <a:srgbClr val="FFFF99">
              <a:alpha val="50000"/>
            </a:srgbClr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bri" pitchFamily="34" charset="0"/>
                <a:cs typeface="Calibri" pitchFamily="34" charset="0"/>
              </a:rPr>
              <a:t>Quality Techniques &amp; Agile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4876" y="2357532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3300"/>
                </a:solidFill>
                <a:latin typeface="Tempus Sans ITC" pitchFamily="82" charset="0"/>
              </a:rPr>
              <a:t>Showcases </a:t>
            </a:r>
            <a:endParaRPr lang="en-US" sz="2000" b="1" dirty="0">
              <a:solidFill>
                <a:srgbClr val="FF3300"/>
              </a:solidFill>
              <a:latin typeface="Tempus Sans ITC" pitchFamily="82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643438" y="3103665"/>
            <a:ext cx="1733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3366CC"/>
                </a:solidFill>
                <a:latin typeface="Tempus Sans ITC" pitchFamily="82" charset="0"/>
              </a:rPr>
              <a:t>Test harnesses </a:t>
            </a:r>
            <a:endParaRPr lang="en-US" sz="2000" b="1" dirty="0">
              <a:solidFill>
                <a:srgbClr val="3366CC"/>
              </a:solidFill>
              <a:latin typeface="Tempus Sans ITC" pitchFamily="82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786314" y="3857730"/>
            <a:ext cx="11336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339933"/>
                </a:solidFill>
                <a:latin typeface="Tempus Sans ITC" pitchFamily="82" charset="0"/>
              </a:rPr>
              <a:t>Standups</a:t>
            </a:r>
            <a:endParaRPr lang="en-US" sz="2000" b="1" dirty="0">
              <a:solidFill>
                <a:srgbClr val="33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825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788</Words>
  <Application>Microsoft Office PowerPoint</Application>
  <PresentationFormat>On-screen Show (4:3)</PresentationFormat>
  <Paragraphs>183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MS PGothic</vt:lpstr>
      <vt:lpstr>Arial</vt:lpstr>
      <vt:lpstr>Arial Unicode MS</vt:lpstr>
      <vt:lpstr>Book Antiqua</vt:lpstr>
      <vt:lpstr>Calibri</vt:lpstr>
      <vt:lpstr>Copperplate Gothic Bold</vt:lpstr>
      <vt:lpstr>Copperplate Gothic Light</vt:lpstr>
      <vt:lpstr>新細明體</vt:lpstr>
      <vt:lpstr>Tempus Sans ITC</vt:lpstr>
      <vt:lpstr>Times New Roman</vt:lpstr>
      <vt:lpstr>Wingdings</vt:lpstr>
      <vt:lpstr>Office Theme</vt:lpstr>
      <vt:lpstr>Clip</vt:lpstr>
      <vt:lpstr>Week- 15  CAMS – Quality and Testing    Dr. Bhuvan UNHELKAR IT Faculty, College Of Business; Office: C225; bunhelkar@sar.usf.edu; 941-359-4654  </vt:lpstr>
      <vt:lpstr>Agenda</vt:lpstr>
      <vt:lpstr>Sub-Module  Quality Context  </vt:lpstr>
      <vt:lpstr>Figure 9.1: Quality &amp; CAMS: Management, Assurance and Control</vt:lpstr>
      <vt:lpstr>Strategic versus tactical aspects of quality </vt:lpstr>
      <vt:lpstr>Assurance versus Control</vt:lpstr>
      <vt:lpstr>Table 9.1 : Quality Parameters</vt:lpstr>
      <vt:lpstr>Sub-Module  Quality Techniques &amp; Agile Practice   </vt:lpstr>
      <vt:lpstr>Figure 9.4.: Applying Quality Techniques in Agile Projects</vt:lpstr>
      <vt:lpstr>Figure 9.5: Three types of Quality Checks: Syntax, Semantics and Aesthetics</vt:lpstr>
      <vt:lpstr>Figure 9.6: Syntax, Semantics and Aesthetics  verify and validate the Artifacts, Diagrams and Models (based on V&amp;V of UML Models – John Wiley and Sons, 2006)</vt:lpstr>
      <vt:lpstr>Figure 9.7: Applying V&amp;V in CAMS (XP specific) </vt:lpstr>
      <vt:lpstr>Sub-Module  Analyzing Risks in Testing  </vt:lpstr>
      <vt:lpstr>Testing Risks (Page 347)</vt:lpstr>
      <vt:lpstr>Sub-Module  Agile Job Aids No.12 – Continuous Testing</vt:lpstr>
      <vt:lpstr>PowerPoint Presentation</vt:lpstr>
      <vt:lpstr>Conclusions &amp; Future Directions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Schrock, Krista</dc:creator>
  <cp:lastModifiedBy>Unhelkar, Bhuvanesh</cp:lastModifiedBy>
  <cp:revision>64</cp:revision>
  <dcterms:created xsi:type="dcterms:W3CDTF">2016-11-03T19:14:05Z</dcterms:created>
  <dcterms:modified xsi:type="dcterms:W3CDTF">2018-09-20T02:02:55Z</dcterms:modified>
</cp:coreProperties>
</file>