
<file path=[Content_Types].xml><?xml version="1.0" encoding="utf-8"?>
<Types xmlns="http://schemas.openxmlformats.org/package/2006/content-types">
  <Default Extension="jfif" ContentType="image/jpeg"/>
  <Default Extension="png" ContentType="image/png"/>
  <Default Extension="tmp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9" r:id="rId2"/>
    <p:sldId id="272" r:id="rId3"/>
    <p:sldId id="363" r:id="rId4"/>
    <p:sldId id="364" r:id="rId5"/>
    <p:sldId id="365" r:id="rId6"/>
    <p:sldId id="366" r:id="rId7"/>
    <p:sldId id="370" r:id="rId8"/>
    <p:sldId id="371" r:id="rId9"/>
    <p:sldId id="372" r:id="rId10"/>
    <p:sldId id="373" r:id="rId11"/>
    <p:sldId id="374" r:id="rId12"/>
    <p:sldId id="375" r:id="rId13"/>
    <p:sldId id="354" r:id="rId14"/>
    <p:sldId id="355" r:id="rId15"/>
    <p:sldId id="356" r:id="rId16"/>
    <p:sldId id="352" r:id="rId17"/>
    <p:sldId id="270" r:id="rId18"/>
    <p:sldId id="32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3577" autoAdjust="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Designed and Presented by Dr. B. Unhelkar; drawn from </a:t>
          </a:r>
          <a:r>
            <a:rPr lang="en-US" i="1" dirty="0" smtClean="0"/>
            <a:t>The Art of Agile Practice</a:t>
          </a:r>
          <a:endParaRPr lang="en-US" i="1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6615F3-BCCE-4CE2-A610-91DFBBB00117}" type="presOf" srcId="{83473DC7-5CB1-460A-B9B6-23F0C3D74FC0}" destId="{9A3A497F-24C3-4B9A-8E81-F32F66903BD2}" srcOrd="0" destOrd="0" presId="urn:microsoft.com/office/officeart/2005/8/layout/vList2"/>
    <dgm:cxn modelId="{B76540F4-4112-4AFB-90F5-E55B63061C5D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2049D496-320D-412E-B22B-DC95691CDE01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473DC7-5CB1-460A-B9B6-23F0C3D74FC0}" type="doc">
      <dgm:prSet loTypeId="urn:microsoft.com/office/officeart/2005/8/layout/vList2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394471B4-327A-42D4-9898-0D08B5097B45}">
      <dgm:prSet/>
      <dgm:spPr/>
      <dgm:t>
        <a:bodyPr/>
        <a:lstStyle/>
        <a:p>
          <a:pPr rtl="0"/>
          <a:r>
            <a:rPr lang="en-US" dirty="0" smtClean="0"/>
            <a:t>© MethodScience; Material drawn from The Art of Agile Practice (B. Unhelkar)</a:t>
          </a:r>
          <a:endParaRPr lang="en-US" dirty="0"/>
        </a:p>
      </dgm:t>
    </dgm:pt>
    <dgm:pt modelId="{395A176C-9A07-42CA-9295-6A1D33A15BC4}" type="parTrans" cxnId="{589BD9FA-3A9F-483A-80E1-7EA94E8B75D1}">
      <dgm:prSet/>
      <dgm:spPr/>
      <dgm:t>
        <a:bodyPr/>
        <a:lstStyle/>
        <a:p>
          <a:endParaRPr lang="en-US"/>
        </a:p>
      </dgm:t>
    </dgm:pt>
    <dgm:pt modelId="{E9BE4963-7667-4BD9-B4B9-859B8F289CE1}" type="sibTrans" cxnId="{589BD9FA-3A9F-483A-80E1-7EA94E8B75D1}">
      <dgm:prSet/>
      <dgm:spPr/>
      <dgm:t>
        <a:bodyPr/>
        <a:lstStyle/>
        <a:p>
          <a:endParaRPr lang="en-US"/>
        </a:p>
      </dgm:t>
    </dgm:pt>
    <dgm:pt modelId="{9A3A497F-24C3-4B9A-8E81-F32F66903BD2}" type="pres">
      <dgm:prSet presAssocID="{83473DC7-5CB1-460A-B9B6-23F0C3D74FC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D242F04-DB4D-49D3-8CA6-58D8BD67FC04}" type="pres">
      <dgm:prSet presAssocID="{394471B4-327A-42D4-9898-0D08B5097B45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CB4E04-6461-4312-A5AB-F75282577D1B}" type="presOf" srcId="{83473DC7-5CB1-460A-B9B6-23F0C3D74FC0}" destId="{9A3A497F-24C3-4B9A-8E81-F32F66903BD2}" srcOrd="0" destOrd="0" presId="urn:microsoft.com/office/officeart/2005/8/layout/vList2"/>
    <dgm:cxn modelId="{83992163-433B-4289-A61F-646C23958375}" type="presOf" srcId="{394471B4-327A-42D4-9898-0D08B5097B45}" destId="{6D242F04-DB4D-49D3-8CA6-58D8BD67FC04}" srcOrd="0" destOrd="0" presId="urn:microsoft.com/office/officeart/2005/8/layout/vList2"/>
    <dgm:cxn modelId="{589BD9FA-3A9F-483A-80E1-7EA94E8B75D1}" srcId="{83473DC7-5CB1-460A-B9B6-23F0C3D74FC0}" destId="{394471B4-327A-42D4-9898-0D08B5097B45}" srcOrd="0" destOrd="0" parTransId="{395A176C-9A07-42CA-9295-6A1D33A15BC4}" sibTransId="{E9BE4963-7667-4BD9-B4B9-859B8F289CE1}"/>
    <dgm:cxn modelId="{918C5AAA-30A9-407E-8A3C-ECA0980EDD6F}" type="presParOf" srcId="{9A3A497F-24C3-4B9A-8E81-F32F66903BD2}" destId="{6D242F04-DB4D-49D3-8CA6-58D8BD67FC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42559"/>
          <a:ext cx="4640566" cy="19188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800" kern="1200" dirty="0" smtClean="0"/>
            <a:t>© MethodScience; Material Designed and Presented by Dr. B. Unhelkar; drawn from </a:t>
          </a:r>
          <a:r>
            <a:rPr lang="en-US" sz="800" i="1" kern="1200" dirty="0" smtClean="0"/>
            <a:t>The Art of Agile Practice</a:t>
          </a:r>
          <a:endParaRPr lang="en-US" sz="800" i="1" kern="1200" dirty="0"/>
        </a:p>
      </dsp:txBody>
      <dsp:txXfrm>
        <a:off x="9367" y="51926"/>
        <a:ext cx="4621832" cy="173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42F04-DB4D-49D3-8CA6-58D8BD67FC04}">
      <dsp:nvSpPr>
        <dsp:cNvPr id="0" name=""/>
        <dsp:cNvSpPr/>
      </dsp:nvSpPr>
      <dsp:spPr>
        <a:xfrm>
          <a:off x="0" y="6581"/>
          <a:ext cx="4640566" cy="263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© MethodScience; Material drawn from The Art of Agile Practice (B. Unhelkar)</a:t>
          </a:r>
          <a:endParaRPr lang="en-US" sz="1100" kern="1200" dirty="0"/>
        </a:p>
      </dsp:txBody>
      <dsp:txXfrm>
        <a:off x="12879" y="19460"/>
        <a:ext cx="4614808" cy="238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EBB1F-98F1-4701-8722-B010FB9A7F01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BC8E4-DA3D-4D3B-9B91-F81EAB58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27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1638090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these are Scrum roles, they can be used in other non-software development projects as well.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19, 2018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www.MethodScience.com; 1998-2014; Managing Agile Projects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4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19, 2018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www.MethodScience.com; 1998-2014; Managing Agile Projects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5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5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8226336-6458-47E0-BCD3-0C520592AF7A}" type="datetime4">
              <a:rPr lang="en-US" sz="1000" smtClean="0"/>
              <a:pPr/>
              <a:t>September 19, 2018</a:t>
            </a:fld>
            <a:endParaRPr lang="en-US" sz="1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(c) www.MethodScience.com; 1998-2014; Managing Agile Projects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Page: </a:t>
            </a:r>
            <a:fld id="{6B0B8CEC-75EA-4184-A5AC-6F653767E420}" type="slidenum">
              <a:rPr lang="en-US" smtClean="0"/>
              <a:pPr/>
              <a:t>6</a:t>
            </a:fld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43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7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4800600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5840413"/>
            <a:ext cx="5365750" cy="304006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dirty="0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2198636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CA16099-8EF6-4640-9138-FCBE055A5BE9}" type="datetime4">
              <a:rPr lang="en-US" sz="1000"/>
              <a:pPr/>
              <a:t>September 19, 2018</a:t>
            </a:fld>
            <a:endParaRPr lang="en-US" sz="10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smtClean="0"/>
              <a:t>(c) www.MethodScience.com; 1998-2011</a:t>
            </a:r>
            <a:endParaRPr lang="en-US" b="1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r>
              <a:rPr lang="en-US"/>
              <a:t>Page: </a:t>
            </a:r>
            <a:fld id="{36015F51-F31E-49F0-BFA7-D6F97483C640}" type="slidenum">
              <a:rPr lang="en-US"/>
              <a:pPr/>
              <a:t>17</a:t>
            </a:fld>
            <a:r>
              <a:rPr lang="en-US"/>
              <a:t> </a:t>
            </a:r>
          </a:p>
        </p:txBody>
      </p:sp>
      <p:sp>
        <p:nvSpPr>
          <p:cNvPr id="534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73100" y="684213"/>
            <a:ext cx="5591175" cy="4194175"/>
          </a:xfrm>
          <a:ln/>
        </p:spPr>
      </p:sp>
      <p:sp>
        <p:nvSpPr>
          <p:cNvPr id="534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8407" tIns="44203" rIns="88407" bIns="44203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540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0490C-CB76-4E13-A52D-291C9E51B93D}" type="slidenum">
              <a:rPr lang="en-US" smtClean="0">
                <a:latin typeface="Times New Roman" pitchFamily="18" charset="0"/>
                <a:ea typeface="MS PGothic" pitchFamily="34" charset="-128"/>
              </a:rPr>
              <a:pPr/>
              <a:t>18</a:t>
            </a:fld>
            <a:endParaRPr lang="en-US" smtClean="0"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44538"/>
            <a:ext cx="6616700" cy="4962525"/>
          </a:xfrm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5767" y="6038378"/>
            <a:ext cx="4986142" cy="314310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AU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Times New Roman" pitchFamily="18" charset="0"/>
                <a:ea typeface="MS PGothic" pitchFamily="34" charset="-128"/>
              </a:rPr>
              <a:t>(c) B. Unhelkar and B. Henderson-Sellers, 2008-2011</a:t>
            </a:r>
          </a:p>
        </p:txBody>
      </p:sp>
    </p:spTree>
    <p:extLst>
      <p:ext uri="{BB962C8B-B14F-4D97-AF65-F5344CB8AC3E}">
        <p14:creationId xmlns:p14="http://schemas.microsoft.com/office/powerpoint/2010/main" val="3479744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1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22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7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04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2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91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5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76B6-60D1-40CA-9ACD-5A0F12BEBC76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CC0F-3002-4673-B835-7163FC0E76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jf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audio" Target="../media/audio1.wav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jf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Module -6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The Scrum Guide </a:t>
            </a:r>
            <a:r>
              <a:rPr lang="en-US" sz="2700" b="1" baseline="30000" dirty="0" smtClean="0">
                <a:solidFill>
                  <a:srgbClr val="990000"/>
                </a:solidFill>
                <a:latin typeface="Copperplate Gothic Bold" pitchFamily="34" charset="0"/>
              </a:rPr>
              <a:t>TM</a:t>
            </a:r>
            <a:r>
              <a:rPr lang="en-US" b="1" baseline="30000" dirty="0" smtClean="0">
                <a:solidFill>
                  <a:srgbClr val="990000"/>
                </a:solidFill>
                <a:latin typeface="Copperplate Gothic Bold" pitchFamily="34" charset="0"/>
              </a:rPr>
              <a:t> 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We go through the Guide in Detail – but each element of the Scrum Guide will have to be discussed in further details in subsequent Modules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0299045"/>
              </p:ext>
            </p:extLst>
          </p:nvPr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1554200826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Kaizen encompasses a cycle of activities to achieve </a:t>
            </a:r>
            <a:r>
              <a:rPr lang="en-US" sz="3600" b="1" dirty="0"/>
              <a:t>continuous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Standardize</a:t>
            </a:r>
            <a:r>
              <a:rPr lang="en-US" dirty="0" smtClean="0"/>
              <a:t> </a:t>
            </a:r>
            <a:r>
              <a:rPr lang="en-US" dirty="0"/>
              <a:t>a process to achieve a goal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Measure</a:t>
            </a:r>
            <a:r>
              <a:rPr lang="en-US" dirty="0" smtClean="0"/>
              <a:t> </a:t>
            </a:r>
            <a:r>
              <a:rPr lang="en-US" dirty="0"/>
              <a:t>the standardized process through its multiple elements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Test</a:t>
            </a:r>
            <a:r>
              <a:rPr lang="en-US" dirty="0" smtClean="0"/>
              <a:t> </a:t>
            </a:r>
            <a:r>
              <a:rPr lang="en-US" dirty="0"/>
              <a:t>the measurements of the process in the context of its requirements or goals. </a:t>
            </a:r>
            <a:endParaRPr lang="en-US" dirty="0" smtClean="0"/>
          </a:p>
          <a:p>
            <a:r>
              <a:rPr lang="en-US" b="1" dirty="0" smtClean="0"/>
              <a:t>Innovate</a:t>
            </a:r>
            <a:r>
              <a:rPr lang="en-US" dirty="0" smtClean="0"/>
              <a:t> </a:t>
            </a:r>
            <a:r>
              <a:rPr lang="en-US" dirty="0"/>
              <a:t>to achieve requirements and raise productivity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Standardize</a:t>
            </a:r>
            <a:r>
              <a:rPr lang="en-US" dirty="0" smtClean="0"/>
              <a:t> </a:t>
            </a:r>
            <a:r>
              <a:rPr lang="en-US" dirty="0"/>
              <a:t>the new and improved processes.</a:t>
            </a:r>
          </a:p>
        </p:txBody>
      </p:sp>
    </p:spTree>
    <p:extLst>
      <p:ext uri="{BB962C8B-B14F-4D97-AF65-F5344CB8AC3E}">
        <p14:creationId xmlns:p14="http://schemas.microsoft.com/office/powerpoint/2010/main" val="319370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Kanban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Kanban in Japanese means "</a:t>
            </a:r>
            <a:r>
              <a:rPr lang="en-US" dirty="0"/>
              <a:t>visual signal" or "card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Kanban forms the philosophical basis for the “Wall” of Agile</a:t>
            </a:r>
          </a:p>
          <a:p>
            <a:r>
              <a:rPr lang="en-US" dirty="0" smtClean="0"/>
              <a:t>Kanban enables easy, current and visual communication of an initiative (Project)</a:t>
            </a:r>
          </a:p>
          <a:p>
            <a:r>
              <a:rPr lang="en-US" dirty="0" smtClean="0"/>
              <a:t>Toyota used these technique in JIT (Just in Time) inventory to </a:t>
            </a:r>
            <a:r>
              <a:rPr lang="en-US" dirty="0"/>
              <a:t>reduce waste and maximize value.</a:t>
            </a:r>
          </a:p>
        </p:txBody>
      </p:sp>
    </p:spTree>
    <p:extLst>
      <p:ext uri="{BB962C8B-B14F-4D97-AF65-F5344CB8AC3E}">
        <p14:creationId xmlns:p14="http://schemas.microsoft.com/office/powerpoint/2010/main" val="11603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Figure 4.8: An Agile “Wall”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58" y="1676889"/>
            <a:ext cx="6868484" cy="4372585"/>
          </a:xfrm>
        </p:spPr>
      </p:pic>
    </p:spTree>
    <p:extLst>
      <p:ext uri="{BB962C8B-B14F-4D97-AF65-F5344CB8AC3E}">
        <p14:creationId xmlns:p14="http://schemas.microsoft.com/office/powerpoint/2010/main" val="27345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 to the Scrum Guide…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02" t="16633" r="31845"/>
          <a:stretch/>
        </p:blipFill>
        <p:spPr>
          <a:xfrm>
            <a:off x="1905000" y="1249362"/>
            <a:ext cx="5170462" cy="5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7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602" t="16667" r="31845" b="1041"/>
          <a:stretch/>
        </p:blipFill>
        <p:spPr>
          <a:xfrm>
            <a:off x="2324100" y="291844"/>
            <a:ext cx="44958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1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017" t="17708" r="31844" b="1042"/>
          <a:stretch/>
        </p:blipFill>
        <p:spPr>
          <a:xfrm>
            <a:off x="2094271" y="152400"/>
            <a:ext cx="4955458" cy="64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7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Discussion-Ques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752600"/>
            <a:ext cx="254317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084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A8A3A8F-BF3B-4F95-9652-FBD23CB6635E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34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903396" y="576020"/>
            <a:ext cx="7184690" cy="8636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Conclusions </a:t>
            </a:r>
            <a:r>
              <a:rPr lang="en-US" sz="2800" b="1" dirty="0"/>
              <a:t>&amp; </a:t>
            </a:r>
            <a:r>
              <a:rPr lang="en-US" sz="2800" b="1" dirty="0" smtClean="0"/>
              <a:t>Future </a:t>
            </a:r>
            <a:r>
              <a:rPr lang="en-US" sz="2800" b="1" dirty="0"/>
              <a:t>Directions</a:t>
            </a:r>
          </a:p>
        </p:txBody>
      </p:sp>
      <p:sp>
        <p:nvSpPr>
          <p:cNvPr id="534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645691"/>
            <a:ext cx="5476056" cy="4519613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>
                <a:latin typeface="Book Antiqua" pitchFamily="18" charset="0"/>
              </a:rPr>
              <a:t>We discussed…?? </a:t>
            </a:r>
          </a:p>
        </p:txBody>
      </p:sp>
      <p:graphicFrame>
        <p:nvGraphicFramePr>
          <p:cNvPr id="5344260" name="Object 4"/>
          <p:cNvGraphicFramePr>
            <a:graphicFrameLocks noChangeAspect="1"/>
          </p:cNvGraphicFramePr>
          <p:nvPr/>
        </p:nvGraphicFramePr>
        <p:xfrm>
          <a:off x="5940425" y="1916113"/>
          <a:ext cx="2427288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lip" r:id="rId4" imgW="3946320" imgH="3970080" progId="">
                  <p:embed/>
                </p:oleObj>
              </mc:Choice>
              <mc:Fallback>
                <p:oleObj name="Clip" r:id="rId4" imgW="3946320" imgH="3970080" progId="">
                  <p:embed/>
                  <p:pic>
                    <p:nvPicPr>
                      <p:cNvPr id="5344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916113"/>
                        <a:ext cx="2427288" cy="244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44261" name="Rectangle 5"/>
          <p:cNvSpPr>
            <a:spLocks noChangeArrowheads="1"/>
          </p:cNvSpPr>
          <p:nvPr/>
        </p:nvSpPr>
        <p:spPr bwMode="auto">
          <a:xfrm>
            <a:off x="5257800" y="5159375"/>
            <a:ext cx="3657600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 Do you see what </a:t>
            </a:r>
            <a:r>
              <a:rPr kumimoji="1" lang="en-US" sz="3300" b="1" i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we </a:t>
            </a:r>
            <a:r>
              <a:rPr kumimoji="1" lang="en-US" sz="33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ook Antiqua" pitchFamily="18" charset="0"/>
              </a:rPr>
              <a:t>see?</a:t>
            </a:r>
            <a:endParaRPr kumimoji="1" lang="en-US" sz="28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983244"/>
      </p:ext>
    </p:ext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dirty="0" smtClean="0">
                <a:solidFill>
                  <a:srgbClr val="990000"/>
                </a:solidFill>
                <a:latin typeface="Copperplate Gothic Bold" pitchFamily="34" charset="0"/>
              </a:rPr>
              <a:t>Agile Teams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Cross-Functional; Co-Located;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17529657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Agenda –</a:t>
            </a:r>
            <a:br>
              <a:rPr lang="en-US" dirty="0" smtClean="0"/>
            </a:br>
            <a:r>
              <a:rPr lang="en-US" sz="3600" dirty="0" smtClean="0"/>
              <a:t>(Based on materials available on Scrum.org)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981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The Scrum Guide </a:t>
            </a:r>
            <a:r>
              <a:rPr lang="en-US" baseline="30000" dirty="0" smtClean="0"/>
              <a:t>TM</a:t>
            </a:r>
            <a:r>
              <a:rPr lang="en-US" dirty="0"/>
              <a:t>  </a:t>
            </a:r>
          </a:p>
          <a:p>
            <a:r>
              <a:rPr lang="en-US" i="1" dirty="0" smtClean="0"/>
              <a:t>Time Permitting….</a:t>
            </a:r>
          </a:p>
          <a:p>
            <a:r>
              <a:rPr lang="en-US" dirty="0" smtClean="0"/>
              <a:t>The Kanban</a:t>
            </a:r>
            <a:r>
              <a:rPr lang="en-US" baseline="30000" dirty="0"/>
              <a:t> TM</a:t>
            </a:r>
            <a:r>
              <a:rPr lang="en-US" dirty="0" smtClean="0"/>
              <a:t> Guide for Scrum Teams</a:t>
            </a:r>
            <a:r>
              <a:rPr lang="en-US" baseline="30000" dirty="0"/>
              <a:t> TM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Relased</a:t>
            </a:r>
            <a:r>
              <a:rPr lang="en-US" dirty="0" smtClean="0"/>
              <a:t> April 2018)</a:t>
            </a:r>
          </a:p>
          <a:p>
            <a:r>
              <a:rPr lang="en-US" dirty="0" smtClean="0"/>
              <a:t>Nexus</a:t>
            </a:r>
            <a:r>
              <a:rPr lang="en-US" baseline="30000" dirty="0"/>
              <a:t> TM</a:t>
            </a:r>
            <a:r>
              <a:rPr lang="en-US" dirty="0" smtClean="0"/>
              <a:t> Guide: </a:t>
            </a:r>
          </a:p>
          <a:p>
            <a:pPr lvl="1"/>
            <a:r>
              <a:rPr lang="en-US" dirty="0" smtClean="0"/>
              <a:t>The Definitive Guide to scaling Scrum with Nexus: The Rules of the Game (Jan, 2018)</a:t>
            </a:r>
          </a:p>
          <a:p>
            <a:r>
              <a:rPr lang="en-US" dirty="0" smtClean="0"/>
              <a:t>Summary &amp; Consolidation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518" y="296918"/>
            <a:ext cx="1303282" cy="130328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31120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Team - Roles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99" y="1730327"/>
            <a:ext cx="8879802" cy="4265710"/>
          </a:xfrm>
        </p:spPr>
      </p:pic>
    </p:spTree>
    <p:extLst>
      <p:ext uri="{BB962C8B-B14F-4D97-AF65-F5344CB8AC3E}">
        <p14:creationId xmlns:p14="http://schemas.microsoft.com/office/powerpoint/2010/main" val="72975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Roles in Agile Scrum</a:t>
            </a:r>
            <a:br>
              <a:rPr lang="en-US" dirty="0" smtClean="0"/>
            </a:br>
            <a:r>
              <a:rPr lang="en-US" sz="2400" b="0" dirty="0" smtClean="0"/>
              <a:t>(We will use them for Agile Overall – </a:t>
            </a:r>
            <a:br>
              <a:rPr lang="en-US" sz="2400" b="0" dirty="0" smtClean="0"/>
            </a:br>
            <a:r>
              <a:rPr lang="en-US" sz="2400" b="0" dirty="0" smtClean="0"/>
              <a:t>“Pigs” Committed; “Chicken” Involved)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7772400" cy="4572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Product Owner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Owns the Product as it gets developed; Hence is in charge of Product backlog</a:t>
            </a:r>
          </a:p>
          <a:p>
            <a:r>
              <a:rPr lang="en-US" sz="2000" dirty="0" smtClean="0"/>
              <a:t>Scrum Master (Agile Coach)</a:t>
            </a:r>
          </a:p>
          <a:p>
            <a:pPr lvl="1"/>
            <a:r>
              <a:rPr lang="en-US" sz="1800" dirty="0" smtClean="0"/>
              <a:t>(May be understood as a Team Lead; although not exactly)</a:t>
            </a:r>
          </a:p>
          <a:p>
            <a:pPr lvl="1"/>
            <a:r>
              <a:rPr lang="en-US" sz="1800" dirty="0" smtClean="0"/>
              <a:t>Defines sprints/releases (and Iterations – together with the Iteration Manager, in large Projects)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Facilitates, Leads, Fixes and is a Gatekeeper 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Has two major Responsibilities </a:t>
            </a:r>
            <a:endParaRPr lang="en-US" sz="2000" dirty="0" smtClean="0">
              <a:solidFill>
                <a:srgbClr val="000000"/>
              </a:solidFill>
            </a:endParaRP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Protecting the team from outside disturbances</a:t>
            </a:r>
          </a:p>
          <a:p>
            <a:pPr lvl="2"/>
            <a:r>
              <a:rPr lang="en-US" sz="2000" dirty="0" smtClean="0">
                <a:solidFill>
                  <a:srgbClr val="000000"/>
                </a:solidFill>
              </a:rPr>
              <a:t>Clearing the way by solving problems</a:t>
            </a:r>
          </a:p>
          <a:p>
            <a:r>
              <a:rPr lang="en-US" sz="2000" dirty="0" smtClean="0"/>
              <a:t>Scrum Team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Team members made up of Developers/Testers in Software Projects 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Together they Estimate Time and Effort for Backlog items</a:t>
            </a:r>
          </a:p>
          <a:p>
            <a:pPr lvl="1"/>
            <a:r>
              <a:rPr lang="en-US" sz="1800" dirty="0" smtClean="0">
                <a:solidFill>
                  <a:srgbClr val="000000"/>
                </a:solidFill>
              </a:rPr>
              <a:t>Recommended Size is = 7 ± 2</a:t>
            </a:r>
          </a:p>
        </p:txBody>
      </p:sp>
    </p:spTree>
    <p:extLst>
      <p:ext uri="{BB962C8B-B14F-4D97-AF65-F5344CB8AC3E}">
        <p14:creationId xmlns:p14="http://schemas.microsoft.com/office/powerpoint/2010/main" val="8961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Role - Stakeholders </a:t>
            </a:r>
            <a:br>
              <a:rPr lang="en-US" dirty="0" smtClean="0"/>
            </a:br>
            <a:r>
              <a:rPr lang="en-US" sz="2800" b="0" dirty="0" smtClean="0"/>
              <a:t>(that support the Agile project)</a:t>
            </a:r>
            <a:endParaRPr lang="en-US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Stakeholders</a:t>
            </a:r>
          </a:p>
          <a:p>
            <a:pPr lvl="1"/>
            <a:r>
              <a:rPr lang="en-US" dirty="0" smtClean="0"/>
              <a:t>Project Sponsor – who is paying for the Project</a:t>
            </a:r>
          </a:p>
          <a:p>
            <a:pPr lvl="1"/>
            <a:r>
              <a:rPr lang="en-US" dirty="0" smtClean="0"/>
              <a:t>Customer – if it is an External project</a:t>
            </a:r>
          </a:p>
          <a:p>
            <a:pPr lvl="1"/>
            <a:r>
              <a:rPr lang="en-US" dirty="0" smtClean="0"/>
              <a:t>Vendor – who is providing input in the project or has a stake in the project</a:t>
            </a:r>
          </a:p>
          <a:p>
            <a:pPr lvl="1"/>
            <a:r>
              <a:rPr lang="en-US" dirty="0" smtClean="0"/>
              <a:t>Senior Managers / Executive – who also have an interest in the project</a:t>
            </a:r>
          </a:p>
          <a:p>
            <a:pPr lvl="1"/>
            <a:r>
              <a:rPr lang="en-US" dirty="0" smtClean="0"/>
              <a:t>End User representative </a:t>
            </a:r>
          </a:p>
          <a:p>
            <a:r>
              <a:rPr lang="en-US" dirty="0" smtClean="0"/>
              <a:t>Stakeholders have a say in the Product Backlog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5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Agile Artifacts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User Stories</a:t>
            </a:r>
          </a:p>
          <a:p>
            <a:pPr lvl="1"/>
            <a:r>
              <a:rPr lang="en-US" dirty="0" smtClean="0"/>
              <a:t>Basic Functional Requirement</a:t>
            </a:r>
          </a:p>
          <a:p>
            <a:r>
              <a:rPr lang="en-US" dirty="0" smtClean="0"/>
              <a:t>Product Backlog</a:t>
            </a:r>
          </a:p>
          <a:p>
            <a:pPr lvl="1"/>
            <a:r>
              <a:rPr lang="en-US" dirty="0" smtClean="0"/>
              <a:t>Total list of product features</a:t>
            </a:r>
          </a:p>
          <a:p>
            <a:pPr lvl="1"/>
            <a:r>
              <a:rPr lang="en-US" dirty="0" smtClean="0"/>
              <a:t>Wish list</a:t>
            </a:r>
          </a:p>
          <a:p>
            <a:r>
              <a:rPr lang="en-US" dirty="0" smtClean="0"/>
              <a:t>Sprint Backlogs</a:t>
            </a:r>
          </a:p>
          <a:p>
            <a:pPr lvl="1"/>
            <a:r>
              <a:rPr lang="en-US" dirty="0" smtClean="0"/>
              <a:t>Subset of product backlog items</a:t>
            </a:r>
          </a:p>
          <a:p>
            <a:pPr lvl="1"/>
            <a:r>
              <a:rPr lang="en-US" dirty="0" smtClean="0"/>
              <a:t>Work remaining on each task is tracked</a:t>
            </a:r>
          </a:p>
          <a:p>
            <a:r>
              <a:rPr lang="en-US" dirty="0" smtClean="0"/>
              <a:t>Burn down Charts</a:t>
            </a:r>
          </a:p>
          <a:p>
            <a:pPr lvl="1"/>
            <a:r>
              <a:rPr lang="en-US" dirty="0" smtClean="0"/>
              <a:t>Depicts the DONE and outstanding Stories (functionality) in the Project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90797" y="2801474"/>
            <a:ext cx="567769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2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33CC"/>
                </a:solidFill>
              </a:rPr>
              <a:t>Sub-Module</a:t>
            </a:r>
            <a:br>
              <a:rPr lang="en-US" b="1" dirty="0" smtClean="0">
                <a:solidFill>
                  <a:srgbClr val="0033CC"/>
                </a:solidFill>
              </a:rPr>
            </a:br>
            <a: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  <a:t/>
            </a:r>
            <a:br>
              <a:rPr lang="en-US" b="1" dirty="0" smtClean="0">
                <a:solidFill>
                  <a:srgbClr val="0033CC"/>
                </a:solidFill>
                <a:latin typeface="Copperplate Gothic Bold" pitchFamily="34" charset="0"/>
              </a:rPr>
            </a:b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Kaizen &amp; the Kanban</a:t>
            </a:r>
            <a:r>
              <a:rPr lang="en-US" b="1" baseline="0" dirty="0" smtClean="0">
                <a:solidFill>
                  <a:srgbClr val="990000"/>
                </a:solidFill>
                <a:latin typeface="Copperplate Gothic Bold" pitchFamily="34" charset="0"/>
              </a:rPr>
              <a:t> Board</a:t>
            </a:r>
            <a:r>
              <a:rPr lang="en-US" b="1" dirty="0" smtClean="0">
                <a:solidFill>
                  <a:srgbClr val="990000"/>
                </a:solidFill>
                <a:latin typeface="Copperplate Gothic Bold" pitchFamily="34" charset="0"/>
              </a:rPr>
              <a:t>  </a:t>
            </a:r>
            <a:endParaRPr lang="en-US" dirty="0" smtClean="0">
              <a:solidFill>
                <a:srgbClr val="990000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 w="1270" cap="rnd">
            <a:solidFill>
              <a:srgbClr val="993366"/>
            </a:solidFill>
            <a:prstDash val="sysDot"/>
          </a:ln>
        </p:spPr>
        <p:txBody>
          <a:bodyPr/>
          <a:lstStyle/>
          <a:p>
            <a:r>
              <a:rPr lang="en-US" sz="2800" dirty="0" smtClean="0">
                <a:solidFill>
                  <a:schemeClr val="tx1">
                    <a:lumMod val="50000"/>
                  </a:schemeClr>
                </a:solidFill>
              </a:rPr>
              <a:t>Continuous Improvement – visible to all on the Wall 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362200" y="6581001"/>
          <a:ext cx="4640566" cy="276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602" y="0"/>
            <a:ext cx="1246632" cy="197510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  <p:extLst>
      <p:ext uri="{BB962C8B-B14F-4D97-AF65-F5344CB8AC3E}">
        <p14:creationId xmlns:p14="http://schemas.microsoft.com/office/powerpoint/2010/main" val="2736095649"/>
      </p:ext>
    </p:extLst>
  </p:cSld>
  <p:clrMapOvr>
    <a:masterClrMapping/>
  </p:clrMapOvr>
  <p:transition spd="med">
    <p:random/>
    <p:sndAc>
      <p:stSnd>
        <p:snd r:embed="rId3" name="click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Kaizen?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Kaizen can be considered as a business strategy that is based around </a:t>
            </a:r>
            <a:r>
              <a:rPr lang="en-US" b="1" dirty="0"/>
              <a:t>continuous improvement </a:t>
            </a:r>
            <a:r>
              <a:rPr lang="en-US" dirty="0"/>
              <a:t>in areas of work within an organization that contribute to the goals and results of the organization. </a:t>
            </a:r>
            <a:endParaRPr lang="en-US" dirty="0" smtClean="0"/>
          </a:p>
          <a:p>
            <a:r>
              <a:rPr lang="en-US" dirty="0" smtClean="0"/>
              <a:t>Kaizen </a:t>
            </a:r>
            <a:r>
              <a:rPr lang="en-US" dirty="0"/>
              <a:t>includes aspects of technology, leadership, quality, costs, productivity, employee satisfaction, security, and company culture. </a:t>
            </a:r>
            <a:endParaRPr lang="en-US" dirty="0" smtClean="0"/>
          </a:p>
          <a:p>
            <a:r>
              <a:rPr lang="en-US" dirty="0" smtClean="0"/>
              <a:t>Kaizen </a:t>
            </a:r>
            <a:r>
              <a:rPr lang="en-US" dirty="0"/>
              <a:t>is an approach that includes all staﬀ in the organization to participate in the process of continuous and ongoing improvement. </a:t>
            </a:r>
            <a:endParaRPr lang="en-US" dirty="0" smtClean="0"/>
          </a:p>
          <a:p>
            <a:r>
              <a:rPr lang="en-US" b="1" dirty="0" smtClean="0"/>
              <a:t>There </a:t>
            </a:r>
            <a:r>
              <a:rPr lang="en-US" b="1" dirty="0"/>
              <a:t>are ﬁve founding elements in Kaizen that are shown in the middle of Figure 2.7.</a:t>
            </a:r>
          </a:p>
        </p:txBody>
      </p:sp>
    </p:spTree>
    <p:extLst>
      <p:ext uri="{BB962C8B-B14F-4D97-AF65-F5344CB8AC3E}">
        <p14:creationId xmlns:p14="http://schemas.microsoft.com/office/powerpoint/2010/main" val="99445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Kaizen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Team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Personal Discipline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Improved Morale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Quality Circles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Ongoing Improvement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905000"/>
            <a:ext cx="2874006" cy="3063558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6035040" y="2757268"/>
            <a:ext cx="1328096" cy="1252024"/>
          </a:xfrm>
          <a:custGeom>
            <a:avLst/>
            <a:gdLst>
              <a:gd name="connsiteX0" fmla="*/ 1252025 w 1328096"/>
              <a:gd name="connsiteY0" fmla="*/ 351692 h 1252024"/>
              <a:gd name="connsiteX1" fmla="*/ 1181686 w 1328096"/>
              <a:gd name="connsiteY1" fmla="*/ 281354 h 1252024"/>
              <a:gd name="connsiteX2" fmla="*/ 1111348 w 1328096"/>
              <a:gd name="connsiteY2" fmla="*/ 196947 h 1252024"/>
              <a:gd name="connsiteX3" fmla="*/ 1069145 w 1328096"/>
              <a:gd name="connsiteY3" fmla="*/ 168812 h 1252024"/>
              <a:gd name="connsiteX4" fmla="*/ 1012874 w 1328096"/>
              <a:gd name="connsiteY4" fmla="*/ 112541 h 1252024"/>
              <a:gd name="connsiteX5" fmla="*/ 984738 w 1328096"/>
              <a:gd name="connsiteY5" fmla="*/ 84406 h 1252024"/>
              <a:gd name="connsiteX6" fmla="*/ 900332 w 1328096"/>
              <a:gd name="connsiteY6" fmla="*/ 42203 h 1252024"/>
              <a:gd name="connsiteX7" fmla="*/ 858129 w 1328096"/>
              <a:gd name="connsiteY7" fmla="*/ 28135 h 1252024"/>
              <a:gd name="connsiteX8" fmla="*/ 689317 w 1328096"/>
              <a:gd name="connsiteY8" fmla="*/ 0 h 1252024"/>
              <a:gd name="connsiteX9" fmla="*/ 407963 w 1328096"/>
              <a:gd name="connsiteY9" fmla="*/ 14067 h 1252024"/>
              <a:gd name="connsiteX10" fmla="*/ 365760 w 1328096"/>
              <a:gd name="connsiteY10" fmla="*/ 42203 h 1252024"/>
              <a:gd name="connsiteX11" fmla="*/ 323557 w 1328096"/>
              <a:gd name="connsiteY11" fmla="*/ 56270 h 1252024"/>
              <a:gd name="connsiteX12" fmla="*/ 225083 w 1328096"/>
              <a:gd name="connsiteY12" fmla="*/ 112541 h 1252024"/>
              <a:gd name="connsiteX13" fmla="*/ 196948 w 1328096"/>
              <a:gd name="connsiteY13" fmla="*/ 140677 h 1252024"/>
              <a:gd name="connsiteX14" fmla="*/ 182880 w 1328096"/>
              <a:gd name="connsiteY14" fmla="*/ 182880 h 1252024"/>
              <a:gd name="connsiteX15" fmla="*/ 168812 w 1328096"/>
              <a:gd name="connsiteY15" fmla="*/ 239150 h 1252024"/>
              <a:gd name="connsiteX16" fmla="*/ 126609 w 1328096"/>
              <a:gd name="connsiteY16" fmla="*/ 267286 h 1252024"/>
              <a:gd name="connsiteX17" fmla="*/ 98474 w 1328096"/>
              <a:gd name="connsiteY17" fmla="*/ 309489 h 1252024"/>
              <a:gd name="connsiteX18" fmla="*/ 42203 w 1328096"/>
              <a:gd name="connsiteY18" fmla="*/ 365760 h 1252024"/>
              <a:gd name="connsiteX19" fmla="*/ 14068 w 1328096"/>
              <a:gd name="connsiteY19" fmla="*/ 450166 h 1252024"/>
              <a:gd name="connsiteX20" fmla="*/ 0 w 1328096"/>
              <a:gd name="connsiteY20" fmla="*/ 492369 h 1252024"/>
              <a:gd name="connsiteX21" fmla="*/ 14068 w 1328096"/>
              <a:gd name="connsiteY21" fmla="*/ 815926 h 1252024"/>
              <a:gd name="connsiteX22" fmla="*/ 56271 w 1328096"/>
              <a:gd name="connsiteY22" fmla="*/ 886264 h 1252024"/>
              <a:gd name="connsiteX23" fmla="*/ 84406 w 1328096"/>
              <a:gd name="connsiteY23" fmla="*/ 928467 h 1252024"/>
              <a:gd name="connsiteX24" fmla="*/ 154745 w 1328096"/>
              <a:gd name="connsiteY24" fmla="*/ 998806 h 1252024"/>
              <a:gd name="connsiteX25" fmla="*/ 196948 w 1328096"/>
              <a:gd name="connsiteY25" fmla="*/ 1041009 h 1252024"/>
              <a:gd name="connsiteX26" fmla="*/ 239151 w 1328096"/>
              <a:gd name="connsiteY26" fmla="*/ 1069144 h 1252024"/>
              <a:gd name="connsiteX27" fmla="*/ 309489 w 1328096"/>
              <a:gd name="connsiteY27" fmla="*/ 1111347 h 1252024"/>
              <a:gd name="connsiteX28" fmla="*/ 379828 w 1328096"/>
              <a:gd name="connsiteY28" fmla="*/ 1153550 h 1252024"/>
              <a:gd name="connsiteX29" fmla="*/ 407963 w 1328096"/>
              <a:gd name="connsiteY29" fmla="*/ 1181686 h 1252024"/>
              <a:gd name="connsiteX30" fmla="*/ 534572 w 1328096"/>
              <a:gd name="connsiteY30" fmla="*/ 1209821 h 1252024"/>
              <a:gd name="connsiteX31" fmla="*/ 576775 w 1328096"/>
              <a:gd name="connsiteY31" fmla="*/ 1223889 h 1252024"/>
              <a:gd name="connsiteX32" fmla="*/ 689317 w 1328096"/>
              <a:gd name="connsiteY32" fmla="*/ 1252024 h 1252024"/>
              <a:gd name="connsiteX33" fmla="*/ 1097280 w 1328096"/>
              <a:gd name="connsiteY33" fmla="*/ 1237957 h 1252024"/>
              <a:gd name="connsiteX34" fmla="*/ 1223889 w 1328096"/>
              <a:gd name="connsiteY34" fmla="*/ 1139483 h 1252024"/>
              <a:gd name="connsiteX35" fmla="*/ 1252025 w 1328096"/>
              <a:gd name="connsiteY35" fmla="*/ 1111347 h 1252024"/>
              <a:gd name="connsiteX36" fmla="*/ 1294228 w 1328096"/>
              <a:gd name="connsiteY36" fmla="*/ 956603 h 1252024"/>
              <a:gd name="connsiteX37" fmla="*/ 1308295 w 1328096"/>
              <a:gd name="connsiteY37" fmla="*/ 900332 h 1252024"/>
              <a:gd name="connsiteX38" fmla="*/ 1308295 w 1328096"/>
              <a:gd name="connsiteY38" fmla="*/ 407963 h 1252024"/>
              <a:gd name="connsiteX39" fmla="*/ 1280160 w 1328096"/>
              <a:gd name="connsiteY39" fmla="*/ 379827 h 1252024"/>
              <a:gd name="connsiteX40" fmla="*/ 1252025 w 1328096"/>
              <a:gd name="connsiteY40" fmla="*/ 351692 h 125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328096" h="1252024">
                <a:moveTo>
                  <a:pt x="1252025" y="351692"/>
                </a:moveTo>
                <a:cubicBezTo>
                  <a:pt x="1235613" y="335280"/>
                  <a:pt x="1203521" y="306308"/>
                  <a:pt x="1181686" y="281354"/>
                </a:cubicBezTo>
                <a:cubicBezTo>
                  <a:pt x="1122097" y="213252"/>
                  <a:pt x="1189532" y="262100"/>
                  <a:pt x="1111348" y="196947"/>
                </a:cubicBezTo>
                <a:cubicBezTo>
                  <a:pt x="1098360" y="186123"/>
                  <a:pt x="1081982" y="179815"/>
                  <a:pt x="1069145" y="168812"/>
                </a:cubicBezTo>
                <a:cubicBezTo>
                  <a:pt x="1049005" y="151549"/>
                  <a:pt x="1031631" y="131298"/>
                  <a:pt x="1012874" y="112541"/>
                </a:cubicBezTo>
                <a:cubicBezTo>
                  <a:pt x="1003495" y="103163"/>
                  <a:pt x="997321" y="88600"/>
                  <a:pt x="984738" y="84406"/>
                </a:cubicBezTo>
                <a:cubicBezTo>
                  <a:pt x="878659" y="49046"/>
                  <a:pt x="1009414" y="96744"/>
                  <a:pt x="900332" y="42203"/>
                </a:cubicBezTo>
                <a:cubicBezTo>
                  <a:pt x="887069" y="35571"/>
                  <a:pt x="872387" y="32209"/>
                  <a:pt x="858129" y="28135"/>
                </a:cubicBezTo>
                <a:cubicBezTo>
                  <a:pt x="785836" y="7479"/>
                  <a:pt x="780656" y="11417"/>
                  <a:pt x="689317" y="0"/>
                </a:cubicBezTo>
                <a:cubicBezTo>
                  <a:pt x="595532" y="4689"/>
                  <a:pt x="501076" y="1922"/>
                  <a:pt x="407963" y="14067"/>
                </a:cubicBezTo>
                <a:cubicBezTo>
                  <a:pt x="391198" y="16254"/>
                  <a:pt x="380882" y="34642"/>
                  <a:pt x="365760" y="42203"/>
                </a:cubicBezTo>
                <a:cubicBezTo>
                  <a:pt x="352497" y="48835"/>
                  <a:pt x="337187" y="50429"/>
                  <a:pt x="323557" y="56270"/>
                </a:cubicBezTo>
                <a:cubicBezTo>
                  <a:pt x="292458" y="69598"/>
                  <a:pt x="252249" y="90808"/>
                  <a:pt x="225083" y="112541"/>
                </a:cubicBezTo>
                <a:cubicBezTo>
                  <a:pt x="214726" y="120827"/>
                  <a:pt x="206326" y="131298"/>
                  <a:pt x="196948" y="140677"/>
                </a:cubicBezTo>
                <a:cubicBezTo>
                  <a:pt x="192259" y="154745"/>
                  <a:pt x="186954" y="168622"/>
                  <a:pt x="182880" y="182880"/>
                </a:cubicBezTo>
                <a:cubicBezTo>
                  <a:pt x="177568" y="201470"/>
                  <a:pt x="179537" y="223063"/>
                  <a:pt x="168812" y="239150"/>
                </a:cubicBezTo>
                <a:cubicBezTo>
                  <a:pt x="159433" y="253218"/>
                  <a:pt x="140677" y="257907"/>
                  <a:pt x="126609" y="267286"/>
                </a:cubicBezTo>
                <a:cubicBezTo>
                  <a:pt x="117231" y="281354"/>
                  <a:pt x="109477" y="296652"/>
                  <a:pt x="98474" y="309489"/>
                </a:cubicBezTo>
                <a:cubicBezTo>
                  <a:pt x="81211" y="329629"/>
                  <a:pt x="42203" y="365760"/>
                  <a:pt x="42203" y="365760"/>
                </a:cubicBezTo>
                <a:lnTo>
                  <a:pt x="14068" y="450166"/>
                </a:lnTo>
                <a:lnTo>
                  <a:pt x="0" y="492369"/>
                </a:lnTo>
                <a:cubicBezTo>
                  <a:pt x="4689" y="600221"/>
                  <a:pt x="5788" y="708290"/>
                  <a:pt x="14068" y="815926"/>
                </a:cubicBezTo>
                <a:cubicBezTo>
                  <a:pt x="17707" y="863230"/>
                  <a:pt x="30728" y="854336"/>
                  <a:pt x="56271" y="886264"/>
                </a:cubicBezTo>
                <a:cubicBezTo>
                  <a:pt x="66833" y="899466"/>
                  <a:pt x="73273" y="915743"/>
                  <a:pt x="84406" y="928467"/>
                </a:cubicBezTo>
                <a:cubicBezTo>
                  <a:pt x="106241" y="953421"/>
                  <a:pt x="131299" y="975360"/>
                  <a:pt x="154745" y="998806"/>
                </a:cubicBezTo>
                <a:cubicBezTo>
                  <a:pt x="168813" y="1012874"/>
                  <a:pt x="180395" y="1029974"/>
                  <a:pt x="196948" y="1041009"/>
                </a:cubicBezTo>
                <a:cubicBezTo>
                  <a:pt x="211016" y="1050387"/>
                  <a:pt x="225949" y="1058582"/>
                  <a:pt x="239151" y="1069144"/>
                </a:cubicBezTo>
                <a:cubicBezTo>
                  <a:pt x="294324" y="1113283"/>
                  <a:pt x="236197" y="1086917"/>
                  <a:pt x="309489" y="1111347"/>
                </a:cubicBezTo>
                <a:cubicBezTo>
                  <a:pt x="380782" y="1182640"/>
                  <a:pt x="288515" y="1098762"/>
                  <a:pt x="379828" y="1153550"/>
                </a:cubicBezTo>
                <a:cubicBezTo>
                  <a:pt x="391201" y="1160374"/>
                  <a:pt x="396590" y="1174862"/>
                  <a:pt x="407963" y="1181686"/>
                </a:cubicBezTo>
                <a:cubicBezTo>
                  <a:pt x="434603" y="1197671"/>
                  <a:pt x="517524" y="1206980"/>
                  <a:pt x="534572" y="1209821"/>
                </a:cubicBezTo>
                <a:cubicBezTo>
                  <a:pt x="548640" y="1214510"/>
                  <a:pt x="562389" y="1220292"/>
                  <a:pt x="576775" y="1223889"/>
                </a:cubicBezTo>
                <a:lnTo>
                  <a:pt x="689317" y="1252024"/>
                </a:lnTo>
                <a:cubicBezTo>
                  <a:pt x="825305" y="1247335"/>
                  <a:pt x="961476" y="1246445"/>
                  <a:pt x="1097280" y="1237957"/>
                </a:cubicBezTo>
                <a:cubicBezTo>
                  <a:pt x="1154133" y="1234404"/>
                  <a:pt x="1190975" y="1172397"/>
                  <a:pt x="1223889" y="1139483"/>
                </a:cubicBezTo>
                <a:lnTo>
                  <a:pt x="1252025" y="1111347"/>
                </a:lnTo>
                <a:cubicBezTo>
                  <a:pt x="1278318" y="1032464"/>
                  <a:pt x="1262499" y="1083520"/>
                  <a:pt x="1294228" y="956603"/>
                </a:cubicBezTo>
                <a:lnTo>
                  <a:pt x="1308295" y="900332"/>
                </a:lnTo>
                <a:cubicBezTo>
                  <a:pt x="1330870" y="697162"/>
                  <a:pt x="1338267" y="687706"/>
                  <a:pt x="1308295" y="407963"/>
                </a:cubicBezTo>
                <a:cubicBezTo>
                  <a:pt x="1306882" y="394775"/>
                  <a:pt x="1291533" y="386651"/>
                  <a:pt x="1280160" y="379827"/>
                </a:cubicBezTo>
                <a:cubicBezTo>
                  <a:pt x="1267445" y="372198"/>
                  <a:pt x="1268437" y="368104"/>
                  <a:pt x="1252025" y="351692"/>
                </a:cubicBezTo>
                <a:close/>
              </a:path>
            </a:pathLst>
          </a:cu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4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693</Words>
  <Application>Microsoft Office PowerPoint</Application>
  <PresentationFormat>On-screen Show (4:3)</PresentationFormat>
  <Paragraphs>98</Paragraphs>
  <Slides>18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MS PGothic</vt:lpstr>
      <vt:lpstr>Arial</vt:lpstr>
      <vt:lpstr>Book Antiqua</vt:lpstr>
      <vt:lpstr>Calibri</vt:lpstr>
      <vt:lpstr>Copperplate Gothic Bold</vt:lpstr>
      <vt:lpstr>Times New Roman</vt:lpstr>
      <vt:lpstr>Wingdings</vt:lpstr>
      <vt:lpstr>Office Theme</vt:lpstr>
      <vt:lpstr>Clip</vt:lpstr>
      <vt:lpstr>Module -6  The Scrum Guide TM  </vt:lpstr>
      <vt:lpstr>Agenda – (Based on materials available on Scrum.org)</vt:lpstr>
      <vt:lpstr>Agile Team - Roles</vt:lpstr>
      <vt:lpstr>Key Roles in Agile Scrum (We will use them for Agile Overall –  “Pigs” Committed; “Chicken” Involved)</vt:lpstr>
      <vt:lpstr>Additional Role - Stakeholders  (that support the Agile project)</vt:lpstr>
      <vt:lpstr>Agile Artifacts</vt:lpstr>
      <vt:lpstr>Sub-Module  Kaizen &amp; the Kanban Board  </vt:lpstr>
      <vt:lpstr>What is Kaizen?</vt:lpstr>
      <vt:lpstr>Kaizen Elements</vt:lpstr>
      <vt:lpstr>Kaizen encompasses a cycle of activities to achieve continuous improvement</vt:lpstr>
      <vt:lpstr>Kanban Board</vt:lpstr>
      <vt:lpstr>Figure 4.8: An Agile “Wall”</vt:lpstr>
      <vt:lpstr>Go to the Scrum Guide…</vt:lpstr>
      <vt:lpstr>PowerPoint Presentation</vt:lpstr>
      <vt:lpstr>PowerPoint Presentation</vt:lpstr>
      <vt:lpstr>PowerPoint Presentation</vt:lpstr>
      <vt:lpstr>Conclusions &amp; Future Directions</vt:lpstr>
      <vt:lpstr>Sub-Module  Agile Teams</vt:lpstr>
    </vt:vector>
  </TitlesOfParts>
  <Company>University of South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Schrock, Krista</dc:creator>
  <cp:lastModifiedBy>Unhelkar, Bhuvanesh</cp:lastModifiedBy>
  <cp:revision>59</cp:revision>
  <dcterms:created xsi:type="dcterms:W3CDTF">2016-11-03T19:14:05Z</dcterms:created>
  <dcterms:modified xsi:type="dcterms:W3CDTF">2018-09-20T01:27:24Z</dcterms:modified>
</cp:coreProperties>
</file>