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97" r:id="rId2"/>
    <p:sldId id="353" r:id="rId3"/>
    <p:sldId id="398" r:id="rId4"/>
    <p:sldId id="396" r:id="rId5"/>
    <p:sldId id="352" r:id="rId6"/>
    <p:sldId id="270" r:id="rId7"/>
    <p:sldId id="32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59" autoAdjust="0"/>
    <p:restoredTop sz="86496" autoAdjust="0"/>
  </p:normalViewPr>
  <p:slideViewPr>
    <p:cSldViewPr>
      <p:cViewPr varScale="1">
        <p:scale>
          <a:sx n="68" d="100"/>
          <a:sy n="68" d="100"/>
        </p:scale>
        <p:origin x="8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0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473DC7-5CB1-460A-B9B6-23F0C3D74FC0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394471B4-327A-42D4-9898-0D08B5097B45}">
      <dgm:prSet/>
      <dgm:spPr/>
      <dgm:t>
        <a:bodyPr/>
        <a:lstStyle/>
        <a:p>
          <a:pPr rtl="0"/>
          <a:r>
            <a:rPr lang="en-US" dirty="0" smtClean="0"/>
            <a:t>© MethodScience; Material Designed and Presented by Dr. B. </a:t>
          </a:r>
          <a:r>
            <a:rPr lang="en-US" dirty="0" err="1" smtClean="0"/>
            <a:t>Unhelkar</a:t>
          </a:r>
          <a:endParaRPr lang="en-US" dirty="0"/>
        </a:p>
      </dgm:t>
    </dgm:pt>
    <dgm:pt modelId="{395A176C-9A07-42CA-9295-6A1D33A15BC4}" type="parTrans" cxnId="{589BD9FA-3A9F-483A-80E1-7EA94E8B75D1}">
      <dgm:prSet/>
      <dgm:spPr/>
      <dgm:t>
        <a:bodyPr/>
        <a:lstStyle/>
        <a:p>
          <a:endParaRPr lang="en-US"/>
        </a:p>
      </dgm:t>
    </dgm:pt>
    <dgm:pt modelId="{E9BE4963-7667-4BD9-B4B9-859B8F289CE1}" type="sibTrans" cxnId="{589BD9FA-3A9F-483A-80E1-7EA94E8B75D1}">
      <dgm:prSet/>
      <dgm:spPr/>
      <dgm:t>
        <a:bodyPr/>
        <a:lstStyle/>
        <a:p>
          <a:endParaRPr lang="en-US"/>
        </a:p>
      </dgm:t>
    </dgm:pt>
    <dgm:pt modelId="{9A3A497F-24C3-4B9A-8E81-F32F66903BD2}" type="pres">
      <dgm:prSet presAssocID="{83473DC7-5CB1-460A-B9B6-23F0C3D74F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42F04-DB4D-49D3-8CA6-58D8BD67FC04}" type="pres">
      <dgm:prSet presAssocID="{394471B4-327A-42D4-9898-0D08B5097B4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6615F3-BCCE-4CE2-A610-91DFBBB00117}" type="presOf" srcId="{83473DC7-5CB1-460A-B9B6-23F0C3D74FC0}" destId="{9A3A497F-24C3-4B9A-8E81-F32F66903BD2}" srcOrd="0" destOrd="0" presId="urn:microsoft.com/office/officeart/2005/8/layout/vList2"/>
    <dgm:cxn modelId="{B76540F4-4112-4AFB-90F5-E55B63061C5D}" type="presOf" srcId="{394471B4-327A-42D4-9898-0D08B5097B45}" destId="{6D242F04-DB4D-49D3-8CA6-58D8BD67FC04}" srcOrd="0" destOrd="0" presId="urn:microsoft.com/office/officeart/2005/8/layout/vList2"/>
    <dgm:cxn modelId="{589BD9FA-3A9F-483A-80E1-7EA94E8B75D1}" srcId="{83473DC7-5CB1-460A-B9B6-23F0C3D74FC0}" destId="{394471B4-327A-42D4-9898-0D08B5097B45}" srcOrd="0" destOrd="0" parTransId="{395A176C-9A07-42CA-9295-6A1D33A15BC4}" sibTransId="{E9BE4963-7667-4BD9-B4B9-859B8F289CE1}"/>
    <dgm:cxn modelId="{2049D496-320D-412E-B22B-DC95691CDE01}" type="presParOf" srcId="{9A3A497F-24C3-4B9A-8E81-F32F66903BD2}" destId="{6D242F04-DB4D-49D3-8CA6-58D8BD67FC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473DC7-5CB1-460A-B9B6-23F0C3D74FC0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394471B4-327A-42D4-9898-0D08B5097B45}">
      <dgm:prSet/>
      <dgm:spPr/>
      <dgm:t>
        <a:bodyPr/>
        <a:lstStyle/>
        <a:p>
          <a:pPr rtl="0"/>
          <a:r>
            <a:rPr lang="en-US" dirty="0" smtClean="0"/>
            <a:t>© MethodScience; Material Designed and Presented by Dr. B. </a:t>
          </a:r>
          <a:r>
            <a:rPr lang="en-US" dirty="0" err="1" smtClean="0"/>
            <a:t>Unhelkar</a:t>
          </a:r>
          <a:endParaRPr lang="en-US" dirty="0"/>
        </a:p>
      </dgm:t>
    </dgm:pt>
    <dgm:pt modelId="{395A176C-9A07-42CA-9295-6A1D33A15BC4}" type="parTrans" cxnId="{589BD9FA-3A9F-483A-80E1-7EA94E8B75D1}">
      <dgm:prSet/>
      <dgm:spPr/>
      <dgm:t>
        <a:bodyPr/>
        <a:lstStyle/>
        <a:p>
          <a:endParaRPr lang="en-US"/>
        </a:p>
      </dgm:t>
    </dgm:pt>
    <dgm:pt modelId="{E9BE4963-7667-4BD9-B4B9-859B8F289CE1}" type="sibTrans" cxnId="{589BD9FA-3A9F-483A-80E1-7EA94E8B75D1}">
      <dgm:prSet/>
      <dgm:spPr/>
      <dgm:t>
        <a:bodyPr/>
        <a:lstStyle/>
        <a:p>
          <a:endParaRPr lang="en-US"/>
        </a:p>
      </dgm:t>
    </dgm:pt>
    <dgm:pt modelId="{9A3A497F-24C3-4B9A-8E81-F32F66903BD2}" type="pres">
      <dgm:prSet presAssocID="{83473DC7-5CB1-460A-B9B6-23F0C3D74F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42F04-DB4D-49D3-8CA6-58D8BD67FC04}" type="pres">
      <dgm:prSet presAssocID="{394471B4-327A-42D4-9898-0D08B5097B4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6615F3-BCCE-4CE2-A610-91DFBBB00117}" type="presOf" srcId="{83473DC7-5CB1-460A-B9B6-23F0C3D74FC0}" destId="{9A3A497F-24C3-4B9A-8E81-F32F66903BD2}" srcOrd="0" destOrd="0" presId="urn:microsoft.com/office/officeart/2005/8/layout/vList2"/>
    <dgm:cxn modelId="{B76540F4-4112-4AFB-90F5-E55B63061C5D}" type="presOf" srcId="{394471B4-327A-42D4-9898-0D08B5097B45}" destId="{6D242F04-DB4D-49D3-8CA6-58D8BD67FC04}" srcOrd="0" destOrd="0" presId="urn:microsoft.com/office/officeart/2005/8/layout/vList2"/>
    <dgm:cxn modelId="{589BD9FA-3A9F-483A-80E1-7EA94E8B75D1}" srcId="{83473DC7-5CB1-460A-B9B6-23F0C3D74FC0}" destId="{394471B4-327A-42D4-9898-0D08B5097B45}" srcOrd="0" destOrd="0" parTransId="{395A176C-9A07-42CA-9295-6A1D33A15BC4}" sibTransId="{E9BE4963-7667-4BD9-B4B9-859B8F289CE1}"/>
    <dgm:cxn modelId="{2049D496-320D-412E-B22B-DC95691CDE01}" type="presParOf" srcId="{9A3A497F-24C3-4B9A-8E81-F32F66903BD2}" destId="{6D242F04-DB4D-49D3-8CA6-58D8BD67FC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73DC7-5CB1-460A-B9B6-23F0C3D74FC0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94471B4-327A-42D4-9898-0D08B5097B45}">
      <dgm:prSet/>
      <dgm:spPr/>
      <dgm:t>
        <a:bodyPr/>
        <a:lstStyle/>
        <a:p>
          <a:pPr rtl="0"/>
          <a:r>
            <a:rPr lang="en-US" dirty="0" smtClean="0"/>
            <a:t>© MethodScience; Material drawn from The Art of Agile Practice (B. Unhelkar)</a:t>
          </a:r>
          <a:endParaRPr lang="en-US" dirty="0"/>
        </a:p>
      </dgm:t>
    </dgm:pt>
    <dgm:pt modelId="{395A176C-9A07-42CA-9295-6A1D33A15BC4}" type="parTrans" cxnId="{589BD9FA-3A9F-483A-80E1-7EA94E8B75D1}">
      <dgm:prSet/>
      <dgm:spPr/>
      <dgm:t>
        <a:bodyPr/>
        <a:lstStyle/>
        <a:p>
          <a:endParaRPr lang="en-US"/>
        </a:p>
      </dgm:t>
    </dgm:pt>
    <dgm:pt modelId="{E9BE4963-7667-4BD9-B4B9-859B8F289CE1}" type="sibTrans" cxnId="{589BD9FA-3A9F-483A-80E1-7EA94E8B75D1}">
      <dgm:prSet/>
      <dgm:spPr/>
      <dgm:t>
        <a:bodyPr/>
        <a:lstStyle/>
        <a:p>
          <a:endParaRPr lang="en-US"/>
        </a:p>
      </dgm:t>
    </dgm:pt>
    <dgm:pt modelId="{9A3A497F-24C3-4B9A-8E81-F32F66903BD2}" type="pres">
      <dgm:prSet presAssocID="{83473DC7-5CB1-460A-B9B6-23F0C3D74F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42F04-DB4D-49D3-8CA6-58D8BD67FC04}" type="pres">
      <dgm:prSet presAssocID="{394471B4-327A-42D4-9898-0D08B5097B4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CB4E04-6461-4312-A5AB-F75282577D1B}" type="presOf" srcId="{83473DC7-5CB1-460A-B9B6-23F0C3D74FC0}" destId="{9A3A497F-24C3-4B9A-8E81-F32F66903BD2}" srcOrd="0" destOrd="0" presId="urn:microsoft.com/office/officeart/2005/8/layout/vList2"/>
    <dgm:cxn modelId="{83992163-433B-4289-A61F-646C23958375}" type="presOf" srcId="{394471B4-327A-42D4-9898-0D08B5097B45}" destId="{6D242F04-DB4D-49D3-8CA6-58D8BD67FC04}" srcOrd="0" destOrd="0" presId="urn:microsoft.com/office/officeart/2005/8/layout/vList2"/>
    <dgm:cxn modelId="{589BD9FA-3A9F-483A-80E1-7EA94E8B75D1}" srcId="{83473DC7-5CB1-460A-B9B6-23F0C3D74FC0}" destId="{394471B4-327A-42D4-9898-0D08B5097B45}" srcOrd="0" destOrd="0" parTransId="{395A176C-9A07-42CA-9295-6A1D33A15BC4}" sibTransId="{E9BE4963-7667-4BD9-B4B9-859B8F289CE1}"/>
    <dgm:cxn modelId="{918C5AAA-30A9-407E-8A3C-ECA0980EDD6F}" type="presParOf" srcId="{9A3A497F-24C3-4B9A-8E81-F32F66903BD2}" destId="{6D242F04-DB4D-49D3-8CA6-58D8BD67FC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42F04-DB4D-49D3-8CA6-58D8BD67FC04}">
      <dsp:nvSpPr>
        <dsp:cNvPr id="0" name=""/>
        <dsp:cNvSpPr/>
      </dsp:nvSpPr>
      <dsp:spPr>
        <a:xfrm>
          <a:off x="0" y="6581"/>
          <a:ext cx="4640566" cy="2638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© MethodScience; Material Designed and Presented by Dr. B. </a:t>
          </a:r>
          <a:r>
            <a:rPr lang="en-US" sz="1100" kern="1200" dirty="0" err="1" smtClean="0"/>
            <a:t>Unhelkar</a:t>
          </a:r>
          <a:endParaRPr lang="en-US" sz="1100" kern="1200" dirty="0"/>
        </a:p>
      </dsp:txBody>
      <dsp:txXfrm>
        <a:off x="12879" y="19460"/>
        <a:ext cx="4614808" cy="238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42F04-DB4D-49D3-8CA6-58D8BD67FC04}">
      <dsp:nvSpPr>
        <dsp:cNvPr id="0" name=""/>
        <dsp:cNvSpPr/>
      </dsp:nvSpPr>
      <dsp:spPr>
        <a:xfrm>
          <a:off x="0" y="6581"/>
          <a:ext cx="4640566" cy="2638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© MethodScience; Material Designed and Presented by Dr. B. </a:t>
          </a:r>
          <a:r>
            <a:rPr lang="en-US" sz="1100" kern="1200" dirty="0" err="1" smtClean="0"/>
            <a:t>Unhelkar</a:t>
          </a:r>
          <a:endParaRPr lang="en-US" sz="1100" kern="1200" dirty="0"/>
        </a:p>
      </dsp:txBody>
      <dsp:txXfrm>
        <a:off x="12879" y="19460"/>
        <a:ext cx="4614808" cy="2380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42F04-DB4D-49D3-8CA6-58D8BD67FC04}">
      <dsp:nvSpPr>
        <dsp:cNvPr id="0" name=""/>
        <dsp:cNvSpPr/>
      </dsp:nvSpPr>
      <dsp:spPr>
        <a:xfrm>
          <a:off x="0" y="6581"/>
          <a:ext cx="4640566" cy="2638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© MethodScience; Material drawn from The Art of Agile Practice (B. Unhelkar)</a:t>
          </a:r>
          <a:endParaRPr lang="en-US" sz="1100" kern="1200" dirty="0"/>
        </a:p>
      </dsp:txBody>
      <dsp:txXfrm>
        <a:off x="12879" y="19460"/>
        <a:ext cx="4614808" cy="238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BB1F-98F1-4701-8722-B010FB9A7F0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BC8E4-DA3D-4D3B-9B91-F81EAB58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27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BC8E4-DA3D-4D3B-9B91-F81EAB588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0490C-CB76-4E13-A52D-291C9E51B93D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2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4800600"/>
          </a:xfrm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5840413"/>
            <a:ext cx="5365750" cy="304006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smtClean="0"/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ea typeface="MS PGothic" pitchFamily="34" charset="-128"/>
              </a:rPr>
              <a:t>(c) B. Unhelkar and B. Henderson-Sellers, 2008-2011</a:t>
            </a:r>
          </a:p>
        </p:txBody>
      </p:sp>
    </p:spTree>
    <p:extLst>
      <p:ext uri="{BB962C8B-B14F-4D97-AF65-F5344CB8AC3E}">
        <p14:creationId xmlns:p14="http://schemas.microsoft.com/office/powerpoint/2010/main" val="1259570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0490C-CB76-4E13-A52D-291C9E51B93D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4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4800600"/>
          </a:xfrm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5840413"/>
            <a:ext cx="5365750" cy="304006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smtClean="0"/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ea typeface="MS PGothic" pitchFamily="34" charset="-128"/>
              </a:rPr>
              <a:t>(c) B. Unhelkar and B. Henderson-Sellers, 2008-2011</a:t>
            </a:r>
          </a:p>
        </p:txBody>
      </p:sp>
    </p:spTree>
    <p:extLst>
      <p:ext uri="{BB962C8B-B14F-4D97-AF65-F5344CB8AC3E}">
        <p14:creationId xmlns:p14="http://schemas.microsoft.com/office/powerpoint/2010/main" val="3431234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CA16099-8EF6-4640-9138-FCBE055A5BE9}" type="datetime4">
              <a:rPr lang="en-US" sz="1000"/>
              <a:pPr/>
              <a:t>September 19, 2018</a:t>
            </a:fld>
            <a:endParaRPr lang="en-US" sz="10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(c) www.MethodScience.com; 1998-2011</a:t>
            </a:r>
            <a:endParaRPr lang="en-US" b="1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Page: </a:t>
            </a:r>
            <a:fld id="{36015F51-F31E-49F0-BFA7-D6F97483C640}" type="slidenum">
              <a:rPr lang="en-US"/>
              <a:pPr/>
              <a:t>6</a:t>
            </a:fld>
            <a:r>
              <a:rPr lang="en-US"/>
              <a:t> </a:t>
            </a:r>
          </a:p>
        </p:txBody>
      </p:sp>
      <p:sp>
        <p:nvSpPr>
          <p:cNvPr id="534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3100" y="684213"/>
            <a:ext cx="5591175" cy="4194175"/>
          </a:xfrm>
          <a:ln/>
        </p:spPr>
      </p:sp>
      <p:sp>
        <p:nvSpPr>
          <p:cNvPr id="534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8407" tIns="44203" rIns="88407" bIns="44203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540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0490C-CB76-4E13-A52D-291C9E51B93D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7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4962525"/>
          </a:xfrm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767" y="6038378"/>
            <a:ext cx="4986142" cy="314310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smtClean="0"/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ea typeface="MS PGothic" pitchFamily="34" charset="-128"/>
              </a:rPr>
              <a:t>(c) B. Unhelkar and B. Henderson-Sellers, 2008-2011</a:t>
            </a:r>
          </a:p>
        </p:txBody>
      </p:sp>
    </p:spTree>
    <p:extLst>
      <p:ext uri="{BB962C8B-B14F-4D97-AF65-F5344CB8AC3E}">
        <p14:creationId xmlns:p14="http://schemas.microsoft.com/office/powerpoint/2010/main" val="347974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1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4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7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2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7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0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5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2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1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5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3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unhelkar@sar.usf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905000"/>
            <a:ext cx="8562110" cy="3832225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hangingPunct="0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Week- </a:t>
            </a: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Daily Scrum (Stand-up)</a:t>
            </a:r>
            <a:b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Bhuvan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UNHELKAR</a:t>
            </a:r>
            <a:b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Faculty, College Of Business;</a:t>
            </a:r>
            <a:b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Office: C225;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bunhelkar@sar.usf.edu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941-359-4654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http://usfsm.edu/wp-content/uploads/2015/06/USFSM-624x35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186" y="21771"/>
            <a:ext cx="2925813" cy="112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udy-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" y="7770"/>
            <a:ext cx="1480186" cy="153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76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Remember </a:t>
            </a:r>
            <a:br>
              <a:rPr lang="en-US" b="1" dirty="0" smtClean="0">
                <a:solidFill>
                  <a:srgbClr val="0033CC"/>
                </a:solidFill>
              </a:rPr>
            </a:br>
            <a: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  <a:t/>
            </a:r>
            <a:b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</a:br>
            <a:r>
              <a:rPr lang="en-US" b="1" dirty="0">
                <a:solidFill>
                  <a:srgbClr val="990000"/>
                </a:solidFill>
                <a:latin typeface="Copperplate Gothic Bold" pitchFamily="34" charset="0"/>
              </a:rPr>
              <a:t>B</a:t>
            </a:r>
            <a:r>
              <a:rPr lang="en-US" b="1" dirty="0" smtClean="0">
                <a:solidFill>
                  <a:srgbClr val="990000"/>
                </a:solidFill>
                <a:latin typeface="Copperplate Gothic Bold" pitchFamily="34" charset="0"/>
              </a:rPr>
              <a:t>ring </a:t>
            </a:r>
            <a:r>
              <a:rPr lang="en-US" b="1" dirty="0" smtClean="0">
                <a:solidFill>
                  <a:srgbClr val="990000"/>
                </a:solidFill>
                <a:latin typeface="Copperplate Gothic Bold" pitchFamily="34" charset="0"/>
              </a:rPr>
              <a:t>User Story Cards</a:t>
            </a:r>
            <a:endParaRPr lang="en-US" dirty="0" smtClean="0">
              <a:solidFill>
                <a:srgbClr val="99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 w="1270" cap="rnd">
            <a:solidFill>
              <a:srgbClr val="993366"/>
            </a:solidFill>
            <a:prstDash val="sysDot"/>
          </a:ln>
        </p:spPr>
        <p:txBody>
          <a:bodyPr/>
          <a:lstStyle/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For the Wall</a:t>
            </a:r>
            <a:endParaRPr lang="en-US" sz="28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2362200" y="6581001"/>
          <a:ext cx="4640566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07867411"/>
      </p:ext>
    </p:extLst>
  </p:cSld>
  <p:clrMapOvr>
    <a:masterClrMapping/>
  </p:clrMapOvr>
  <p:transition spd="med">
    <p:random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12 of Scrum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7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Sub-Module</a:t>
            </a:r>
            <a:br>
              <a:rPr lang="en-US" b="1" dirty="0" smtClean="0">
                <a:solidFill>
                  <a:srgbClr val="0033CC"/>
                </a:solidFill>
              </a:rPr>
            </a:br>
            <a: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  <a:t/>
            </a:r>
            <a:b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</a:br>
            <a:r>
              <a:rPr lang="en-US" b="1" dirty="0" smtClean="0">
                <a:solidFill>
                  <a:srgbClr val="990000"/>
                </a:solidFill>
                <a:latin typeface="Copperplate Gothic Bold" pitchFamily="34" charset="0"/>
              </a:rPr>
              <a:t>Agile Job Aids</a:t>
            </a:r>
            <a:endParaRPr lang="en-US" dirty="0" smtClean="0">
              <a:solidFill>
                <a:srgbClr val="99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 w="1270" cap="rnd">
            <a:solidFill>
              <a:srgbClr val="993366"/>
            </a:solidFill>
            <a:prstDash val="sysDot"/>
          </a:ln>
        </p:spPr>
        <p:txBody>
          <a:bodyPr/>
          <a:lstStyle/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And a Discussion Question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362200" y="6581001"/>
          <a:ext cx="4640566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01300302"/>
      </p:ext>
    </p:extLst>
  </p:cSld>
  <p:clrMapOvr>
    <a:masterClrMapping/>
  </p:clrMapOvr>
  <p:transition spd="med">
    <p:random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iscussion-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52600"/>
            <a:ext cx="25431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0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8A3A8F-BF3B-4F95-9652-FBD23CB6635E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34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03396" y="576020"/>
            <a:ext cx="7184690" cy="8636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Conclusions </a:t>
            </a:r>
            <a:r>
              <a:rPr lang="en-US" sz="2800" b="1" dirty="0"/>
              <a:t>&amp; </a:t>
            </a:r>
            <a:r>
              <a:rPr lang="en-US" sz="2800" b="1" dirty="0" smtClean="0"/>
              <a:t>Future </a:t>
            </a:r>
            <a:r>
              <a:rPr lang="en-US" sz="2800" b="1" dirty="0"/>
              <a:t>Directions</a:t>
            </a:r>
          </a:p>
        </p:txBody>
      </p:sp>
      <p:sp>
        <p:nvSpPr>
          <p:cNvPr id="534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45691"/>
            <a:ext cx="5476056" cy="451961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ook Antiqua" pitchFamily="18" charset="0"/>
              </a:rPr>
              <a:t>We discussed…?? </a:t>
            </a:r>
          </a:p>
        </p:txBody>
      </p:sp>
      <p:graphicFrame>
        <p:nvGraphicFramePr>
          <p:cNvPr id="5344260" name="Object 4"/>
          <p:cNvGraphicFramePr>
            <a:graphicFrameLocks noChangeAspect="1"/>
          </p:cNvGraphicFramePr>
          <p:nvPr/>
        </p:nvGraphicFramePr>
        <p:xfrm>
          <a:off x="5940425" y="1916113"/>
          <a:ext cx="2427288" cy="244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Clip" r:id="rId4" imgW="3946320" imgH="3970080" progId="">
                  <p:embed/>
                </p:oleObj>
              </mc:Choice>
              <mc:Fallback>
                <p:oleObj name="Clip" r:id="rId4" imgW="3946320" imgH="3970080" progId="">
                  <p:embed/>
                  <p:pic>
                    <p:nvPicPr>
                      <p:cNvPr id="53442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916113"/>
                        <a:ext cx="2427288" cy="244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4261" name="Rectangle 5"/>
          <p:cNvSpPr>
            <a:spLocks noChangeArrowheads="1"/>
          </p:cNvSpPr>
          <p:nvPr/>
        </p:nvSpPr>
        <p:spPr bwMode="auto">
          <a:xfrm>
            <a:off x="5257800" y="5159375"/>
            <a:ext cx="365760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kumimoji="1" lang="en-US" sz="33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 Do you see what </a:t>
            </a:r>
            <a:r>
              <a:rPr kumimoji="1" lang="en-US" sz="33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we </a:t>
            </a:r>
            <a:r>
              <a:rPr kumimoji="1" lang="en-US" sz="33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see?</a:t>
            </a:r>
            <a:endParaRPr kumimoji="1" 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98324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Sub-Module</a:t>
            </a:r>
            <a:br>
              <a:rPr lang="en-US" b="1" dirty="0" smtClean="0">
                <a:solidFill>
                  <a:srgbClr val="0033CC"/>
                </a:solidFill>
              </a:rPr>
            </a:br>
            <a: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  <a:t/>
            </a:r>
            <a:b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</a:br>
            <a:r>
              <a:rPr lang="en-US" dirty="0" smtClean="0">
                <a:solidFill>
                  <a:srgbClr val="990000"/>
                </a:solidFill>
                <a:latin typeface="Copperplate Gothic Bold" pitchFamily="34" charset="0"/>
              </a:rPr>
              <a:t>Agile Teams</a:t>
            </a:r>
            <a:endParaRPr lang="en-US" dirty="0" smtClean="0">
              <a:solidFill>
                <a:srgbClr val="99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 w="1270" cap="rnd">
            <a:solidFill>
              <a:srgbClr val="993366"/>
            </a:solidFill>
            <a:prstDash val="sysDot"/>
          </a:ln>
        </p:spPr>
        <p:txBody>
          <a:bodyPr/>
          <a:lstStyle/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Cross-Functional; Co-Located;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362200" y="6581001"/>
          <a:ext cx="4640566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17529657"/>
      </p:ext>
    </p:extLst>
  </p:cSld>
  <p:clrMapOvr>
    <a:masterClrMapping/>
  </p:clrMapOvr>
  <p:transition spd="med">
    <p:random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129</Words>
  <Application>Microsoft Office PowerPoint</Application>
  <PresentationFormat>On-screen Show (4:3)</PresentationFormat>
  <Paragraphs>25</Paragraphs>
  <Slides>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MS PGothic</vt:lpstr>
      <vt:lpstr>Arial</vt:lpstr>
      <vt:lpstr>Book Antiqua</vt:lpstr>
      <vt:lpstr>Calibri</vt:lpstr>
      <vt:lpstr>Copperplate Gothic Bold</vt:lpstr>
      <vt:lpstr>Times New Roman</vt:lpstr>
      <vt:lpstr>Wingdings</vt:lpstr>
      <vt:lpstr>Office Theme</vt:lpstr>
      <vt:lpstr>Clip</vt:lpstr>
      <vt:lpstr>Week- 8 Daily Scrum (Stand-up)    Dr. Bhuvan UNHELKAR IT Faculty, College Of Business; Office: C225; bunhelkar@sar.usf.edu; 941-359-4654  </vt:lpstr>
      <vt:lpstr>Remember   Bring User Story Cards</vt:lpstr>
      <vt:lpstr>Page 12 of Scrum Guide</vt:lpstr>
      <vt:lpstr>Sub-Module  Agile Job Aids</vt:lpstr>
      <vt:lpstr>PowerPoint Presentation</vt:lpstr>
      <vt:lpstr>Conclusions &amp; Future Directions</vt:lpstr>
      <vt:lpstr>Sub-Module  Agile Teams</vt:lpstr>
    </vt:vector>
  </TitlesOfParts>
  <Company>University of South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Schrock, Krista</dc:creator>
  <cp:lastModifiedBy>Unhelkar, Bhuvanesh</cp:lastModifiedBy>
  <cp:revision>75</cp:revision>
  <dcterms:created xsi:type="dcterms:W3CDTF">2016-11-03T19:14:05Z</dcterms:created>
  <dcterms:modified xsi:type="dcterms:W3CDTF">2018-09-20T01:49:28Z</dcterms:modified>
</cp:coreProperties>
</file>