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3669D60-00FD-4C14-A37C-4E6B902AA9A9}"/>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0F3C4802-695F-4578-82EF-CDCF0EB735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A1F60FD6-57CE-40F1-AE86-38F1DCFE6C91}"/>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5" name="Plassholder for bunntekst 4">
            <a:extLst>
              <a:ext uri="{FF2B5EF4-FFF2-40B4-BE49-F238E27FC236}">
                <a16:creationId xmlns:a16="http://schemas.microsoft.com/office/drawing/2014/main" id="{86A77AFD-8587-4FE8-A667-A5DF3E584552}"/>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5CD9F717-49DF-4028-8CC7-90D320CCCD5E}"/>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112729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C18FCA-2D8A-4887-B167-57D1DFC016FC}"/>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45090335-1102-4C2D-8F40-96C700748222}"/>
              </a:ext>
            </a:extLst>
          </p:cNvPr>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F10C61C4-566B-4EC9-B788-27632AA169CF}"/>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5" name="Plassholder for bunntekst 4">
            <a:extLst>
              <a:ext uri="{FF2B5EF4-FFF2-40B4-BE49-F238E27FC236}">
                <a16:creationId xmlns:a16="http://schemas.microsoft.com/office/drawing/2014/main" id="{7080EAD1-72A2-42CF-8687-B4A1F166C33E}"/>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63B49949-2D8B-4681-B959-43C04DDDE58C}"/>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185477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2458B2EC-2FD8-4D48-8004-EB798947DD15}"/>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457F3A8C-83E5-4752-B034-10611DF2F85F}"/>
              </a:ext>
            </a:extLst>
          </p:cNvPr>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11D4A007-73F9-40FE-9861-B7FA38A0FB9A}"/>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5" name="Plassholder for bunntekst 4">
            <a:extLst>
              <a:ext uri="{FF2B5EF4-FFF2-40B4-BE49-F238E27FC236}">
                <a16:creationId xmlns:a16="http://schemas.microsoft.com/office/drawing/2014/main" id="{75DB6388-24D3-424D-838D-637E4B5955AA}"/>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F254F9EF-F374-4CD2-9830-7E964D23CF29}"/>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167201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A43C38-7DE4-407C-927C-E9FEEC2207E2}"/>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5C55D682-5744-413A-8835-098894C9FDEF}"/>
              </a:ext>
            </a:extLst>
          </p:cNvPr>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C91252ED-D816-4EAD-AD6D-280F5CD6EC95}"/>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5" name="Plassholder for bunntekst 4">
            <a:extLst>
              <a:ext uri="{FF2B5EF4-FFF2-40B4-BE49-F238E27FC236}">
                <a16:creationId xmlns:a16="http://schemas.microsoft.com/office/drawing/2014/main" id="{E3D9F511-6389-4BAF-AA9B-EC11628FCCA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B5119E13-4628-42F8-A99B-C59F678E59DD}"/>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233211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3D6D64-696F-4162-A22F-F4E0F0AEAA5D}"/>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FA08CDD8-17D0-4A04-8065-D54F2F1B2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a:extLst>
              <a:ext uri="{FF2B5EF4-FFF2-40B4-BE49-F238E27FC236}">
                <a16:creationId xmlns:a16="http://schemas.microsoft.com/office/drawing/2014/main" id="{CEA05FE7-4A67-45AF-A438-BC452A4BEA38}"/>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5" name="Plassholder for bunntekst 4">
            <a:extLst>
              <a:ext uri="{FF2B5EF4-FFF2-40B4-BE49-F238E27FC236}">
                <a16:creationId xmlns:a16="http://schemas.microsoft.com/office/drawing/2014/main" id="{CCDA15D8-ED34-4A0A-934F-3F47D6A7A1C1}"/>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EF9016C1-AB89-4995-99B6-EB6523CF7B19}"/>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186156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E077C6-9DFB-4A98-8F2A-7A4F60790C65}"/>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76402655-F529-4819-A810-8D8A6455BF90}"/>
              </a:ext>
            </a:extLst>
          </p:cNvPr>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FCDDBF44-E071-4028-8DAF-5986D321E99C}"/>
              </a:ext>
            </a:extLst>
          </p:cNvPr>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A34AB5A3-D046-4120-B989-34EA5E1BD2DD}"/>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6" name="Plassholder for bunntekst 5">
            <a:extLst>
              <a:ext uri="{FF2B5EF4-FFF2-40B4-BE49-F238E27FC236}">
                <a16:creationId xmlns:a16="http://schemas.microsoft.com/office/drawing/2014/main" id="{1B629163-7A5A-4C4F-8D53-BA53D0E5D07C}"/>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C7E05EAC-9B5D-4366-A147-BCA6F5CCF796}"/>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343259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3C75BA-C406-4ACA-B1E9-8D74379DFF86}"/>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69251141-3DAC-459E-81C7-CBB8E81BD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a:extLst>
              <a:ext uri="{FF2B5EF4-FFF2-40B4-BE49-F238E27FC236}">
                <a16:creationId xmlns:a16="http://schemas.microsoft.com/office/drawing/2014/main" id="{BD82E103-CC9D-49F7-9184-A47BDE6252A1}"/>
              </a:ext>
            </a:extLst>
          </p:cNvPr>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3F8BE056-1075-441D-BB5F-AC579CF71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a:extLst>
              <a:ext uri="{FF2B5EF4-FFF2-40B4-BE49-F238E27FC236}">
                <a16:creationId xmlns:a16="http://schemas.microsoft.com/office/drawing/2014/main" id="{69945094-340A-4B78-B125-486582249DCE}"/>
              </a:ext>
            </a:extLst>
          </p:cNvPr>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D547A437-8354-4C5E-903F-4E2A6B3D3D13}"/>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8" name="Plassholder for bunntekst 7">
            <a:extLst>
              <a:ext uri="{FF2B5EF4-FFF2-40B4-BE49-F238E27FC236}">
                <a16:creationId xmlns:a16="http://schemas.microsoft.com/office/drawing/2014/main" id="{4E707861-DEAB-4BFB-9A18-3803E3E98F6C}"/>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3525E3E5-F173-4975-9852-D5C0C10BDAC3}"/>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158382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ECBA29F-4089-4157-9299-D3559B031DDD}"/>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CAE0E940-C365-437E-BF61-A219FFB17F5C}"/>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4" name="Plassholder for bunntekst 3">
            <a:extLst>
              <a:ext uri="{FF2B5EF4-FFF2-40B4-BE49-F238E27FC236}">
                <a16:creationId xmlns:a16="http://schemas.microsoft.com/office/drawing/2014/main" id="{D5ABEF3D-F223-4853-A35C-F11041F5F3E1}"/>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7536633A-5348-4CD1-88B6-063A38B465F7}"/>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208857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944BC623-56DA-42EA-8942-F086BE31BF7D}"/>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3" name="Plassholder for bunntekst 2">
            <a:extLst>
              <a:ext uri="{FF2B5EF4-FFF2-40B4-BE49-F238E27FC236}">
                <a16:creationId xmlns:a16="http://schemas.microsoft.com/office/drawing/2014/main" id="{3675E829-11A0-4BEA-97C0-D589A2343618}"/>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6A1A4C46-1272-46B5-A4A0-74D4EC67F007}"/>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264658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AEFDE81-9DE2-4278-A791-A8EF59AE053D}"/>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5F4A9889-774D-43E2-AA9C-A2E9299A6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8B3369EE-1081-46C3-80D9-E24DBEB02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a:extLst>
              <a:ext uri="{FF2B5EF4-FFF2-40B4-BE49-F238E27FC236}">
                <a16:creationId xmlns:a16="http://schemas.microsoft.com/office/drawing/2014/main" id="{5270E9C5-AC15-4B68-A17A-E83EFFF18052}"/>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6" name="Plassholder for bunntekst 5">
            <a:extLst>
              <a:ext uri="{FF2B5EF4-FFF2-40B4-BE49-F238E27FC236}">
                <a16:creationId xmlns:a16="http://schemas.microsoft.com/office/drawing/2014/main" id="{09262148-80A4-4D5F-A1E5-E906628B39CA}"/>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4F2225AC-044F-421A-BBF1-0877A67C9029}"/>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435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D647C77-573B-484E-B7F3-6BF5505A8457}"/>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171F158B-8DCC-431F-A3C4-88A9F2784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7D07FCFB-13BE-40FD-9796-3216772BD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a:extLst>
              <a:ext uri="{FF2B5EF4-FFF2-40B4-BE49-F238E27FC236}">
                <a16:creationId xmlns:a16="http://schemas.microsoft.com/office/drawing/2014/main" id="{56BE1493-BF3F-4A78-A099-21E146BE7F60}"/>
              </a:ext>
            </a:extLst>
          </p:cNvPr>
          <p:cNvSpPr>
            <a:spLocks noGrp="1"/>
          </p:cNvSpPr>
          <p:nvPr>
            <p:ph type="dt" sz="half" idx="10"/>
          </p:nvPr>
        </p:nvSpPr>
        <p:spPr/>
        <p:txBody>
          <a:bodyPr/>
          <a:lstStyle/>
          <a:p>
            <a:fld id="{8FDBEA58-DA97-4BF1-BB99-65DCEF0C82BF}" type="datetimeFigureOut">
              <a:rPr lang="nb-NO" smtClean="0"/>
              <a:t>30.08.2018</a:t>
            </a:fld>
            <a:endParaRPr lang="nb-NO"/>
          </a:p>
        </p:txBody>
      </p:sp>
      <p:sp>
        <p:nvSpPr>
          <p:cNvPr id="6" name="Plassholder for bunntekst 5">
            <a:extLst>
              <a:ext uri="{FF2B5EF4-FFF2-40B4-BE49-F238E27FC236}">
                <a16:creationId xmlns:a16="http://schemas.microsoft.com/office/drawing/2014/main" id="{FF76820A-3440-4F75-8D36-95BF9D398F22}"/>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8F8D2C3A-48DB-466E-9581-F7D8FE2BD71F}"/>
              </a:ext>
            </a:extLst>
          </p:cNvPr>
          <p:cNvSpPr>
            <a:spLocks noGrp="1"/>
          </p:cNvSpPr>
          <p:nvPr>
            <p:ph type="sldNum" sz="quarter" idx="12"/>
          </p:nvPr>
        </p:nvSpPr>
        <p:spPr/>
        <p:txBody>
          <a:bodyPr/>
          <a:lstStyle/>
          <a:p>
            <a:fld id="{C0680318-4C43-4C15-91DD-A971DB23582F}" type="slidenum">
              <a:rPr lang="nb-NO" smtClean="0"/>
              <a:t>‹#›</a:t>
            </a:fld>
            <a:endParaRPr lang="nb-NO"/>
          </a:p>
        </p:txBody>
      </p:sp>
    </p:spTree>
    <p:extLst>
      <p:ext uri="{BB962C8B-B14F-4D97-AF65-F5344CB8AC3E}">
        <p14:creationId xmlns:p14="http://schemas.microsoft.com/office/powerpoint/2010/main" val="36245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6DBB5800-4D6E-4244-B2C7-1D01A95D8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2AA4D3C8-E450-4D06-8137-D67D4C2A4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D9366A06-C42C-4593-B0FB-70C76085C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BEA58-DA97-4BF1-BB99-65DCEF0C82BF}" type="datetimeFigureOut">
              <a:rPr lang="nb-NO" smtClean="0"/>
              <a:t>30.08.2018</a:t>
            </a:fld>
            <a:endParaRPr lang="nb-NO"/>
          </a:p>
        </p:txBody>
      </p:sp>
      <p:sp>
        <p:nvSpPr>
          <p:cNvPr id="5" name="Plassholder for bunntekst 4">
            <a:extLst>
              <a:ext uri="{FF2B5EF4-FFF2-40B4-BE49-F238E27FC236}">
                <a16:creationId xmlns:a16="http://schemas.microsoft.com/office/drawing/2014/main" id="{50C5B567-81C5-45A9-9DC3-374D6ED2A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D50F8072-35F9-4299-A542-2E780F478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80318-4C43-4C15-91DD-A971DB23582F}" type="slidenum">
              <a:rPr lang="nb-NO" smtClean="0"/>
              <a:t>‹#›</a:t>
            </a:fld>
            <a:endParaRPr lang="nb-NO"/>
          </a:p>
        </p:txBody>
      </p:sp>
    </p:spTree>
    <p:extLst>
      <p:ext uri="{BB962C8B-B14F-4D97-AF65-F5344CB8AC3E}">
        <p14:creationId xmlns:p14="http://schemas.microsoft.com/office/powerpoint/2010/main" val="420155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Undertittel 2">
            <a:extLst>
              <a:ext uri="{FF2B5EF4-FFF2-40B4-BE49-F238E27FC236}">
                <a16:creationId xmlns:a16="http://schemas.microsoft.com/office/drawing/2014/main" id="{3F434725-7E74-416F-AECC-662BF6CA456D}"/>
              </a:ext>
            </a:extLst>
          </p:cNvPr>
          <p:cNvSpPr txBox="1">
            <a:spLocks/>
          </p:cNvSpPr>
          <p:nvPr/>
        </p:nvSpPr>
        <p:spPr>
          <a:xfrm>
            <a:off x="1371600" y="2690949"/>
            <a:ext cx="9144000" cy="21412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b-NO" dirty="0"/>
          </a:p>
          <a:p>
            <a:endParaRPr lang="nb-NO" dirty="0"/>
          </a:p>
          <a:p>
            <a:endParaRPr lang="nb-NO" dirty="0"/>
          </a:p>
        </p:txBody>
      </p:sp>
      <p:sp>
        <p:nvSpPr>
          <p:cNvPr id="8" name="Undertittel 7">
            <a:extLst>
              <a:ext uri="{FF2B5EF4-FFF2-40B4-BE49-F238E27FC236}">
                <a16:creationId xmlns:a16="http://schemas.microsoft.com/office/drawing/2014/main" id="{8FE42739-60C7-4376-A344-5294ABDA0011}"/>
              </a:ext>
            </a:extLst>
          </p:cNvPr>
          <p:cNvSpPr>
            <a:spLocks noGrp="1"/>
          </p:cNvSpPr>
          <p:nvPr>
            <p:ph type="subTitle" idx="1"/>
          </p:nvPr>
        </p:nvSpPr>
        <p:spPr/>
        <p:txBody>
          <a:bodyPr/>
          <a:lstStyle/>
          <a:p>
            <a:endParaRPr lang="nb-NO"/>
          </a:p>
        </p:txBody>
      </p:sp>
      <p:pic>
        <p:nvPicPr>
          <p:cNvPr id="10" name="Bilde 9">
            <a:extLst>
              <a:ext uri="{FF2B5EF4-FFF2-40B4-BE49-F238E27FC236}">
                <a16:creationId xmlns:a16="http://schemas.microsoft.com/office/drawing/2014/main" id="{E90349C5-C20C-408F-BDCF-331D4777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08" y="0"/>
            <a:ext cx="10507283" cy="6858000"/>
          </a:xfrm>
          <a:prstGeom prst="rect">
            <a:avLst/>
          </a:prstGeom>
        </p:spPr>
      </p:pic>
      <p:pic>
        <p:nvPicPr>
          <p:cNvPr id="15" name="Bilde 14">
            <a:extLst>
              <a:ext uri="{FF2B5EF4-FFF2-40B4-BE49-F238E27FC236}">
                <a16:creationId xmlns:a16="http://schemas.microsoft.com/office/drawing/2014/main" id="{F4B7A07A-BFBE-4617-879C-08B89429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865" y="-38688"/>
            <a:ext cx="4122976" cy="2524713"/>
          </a:xfrm>
          <a:prstGeom prst="rect">
            <a:avLst/>
          </a:prstGeom>
        </p:spPr>
      </p:pic>
      <p:sp>
        <p:nvSpPr>
          <p:cNvPr id="16" name="Tittel 1">
            <a:extLst>
              <a:ext uri="{FF2B5EF4-FFF2-40B4-BE49-F238E27FC236}">
                <a16:creationId xmlns:a16="http://schemas.microsoft.com/office/drawing/2014/main" id="{6B9B0318-8946-4361-AB3B-CC7998DD71F8}"/>
              </a:ext>
            </a:extLst>
          </p:cNvPr>
          <p:cNvSpPr txBox="1">
            <a:spLocks/>
          </p:cNvSpPr>
          <p:nvPr/>
        </p:nvSpPr>
        <p:spPr>
          <a:xfrm>
            <a:off x="1235800" y="-432456"/>
            <a:ext cx="9144000" cy="1655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Arial" panose="020B0604020202020204" pitchFamily="34" charset="0"/>
                <a:cs typeface="Arial" panose="020B0604020202020204" pitchFamily="34" charset="0"/>
              </a:rPr>
              <a:t>Security Application Via Engineering AS (SAVE)</a:t>
            </a:r>
            <a:br>
              <a:rPr lang="nb-NO" sz="2800" dirty="0">
                <a:solidFill>
                  <a:schemeClr val="bg1"/>
                </a:solidFill>
                <a:latin typeface="Arial" panose="020B0604020202020204" pitchFamily="34" charset="0"/>
                <a:cs typeface="Arial" panose="020B0604020202020204" pitchFamily="34" charset="0"/>
              </a:rPr>
            </a:br>
            <a:endParaRPr lang="nb-NO"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05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Undertittel 2">
            <a:extLst>
              <a:ext uri="{FF2B5EF4-FFF2-40B4-BE49-F238E27FC236}">
                <a16:creationId xmlns:a16="http://schemas.microsoft.com/office/drawing/2014/main" id="{109FF658-5696-4CC0-B64B-81023AF8D171}"/>
              </a:ext>
            </a:extLst>
          </p:cNvPr>
          <p:cNvSpPr>
            <a:spLocks noGrp="1"/>
          </p:cNvSpPr>
          <p:nvPr>
            <p:ph type="subTitle" idx="1"/>
          </p:nvPr>
        </p:nvSpPr>
        <p:spPr>
          <a:xfrm>
            <a:off x="1077685" y="257173"/>
            <a:ext cx="9731829" cy="754947"/>
          </a:xfrm>
        </p:spPr>
        <p:txBody>
          <a:bodyPr>
            <a:normAutofit/>
          </a:bodyPr>
          <a:lstStyle/>
          <a:p>
            <a:endParaRPr lang="nb-NO" sz="1800" dirty="0">
              <a:latin typeface="Arial" panose="020B0604020202020204" pitchFamily="34" charset="0"/>
              <a:cs typeface="Arial" panose="020B0604020202020204" pitchFamily="34" charset="0"/>
            </a:endParaRPr>
          </a:p>
          <a:p>
            <a:r>
              <a:rPr lang="nb-NO" sz="1800" b="1" dirty="0">
                <a:latin typeface="Arial" panose="020B0604020202020204" pitchFamily="34" charset="0"/>
                <a:cs typeface="Arial" panose="020B0604020202020204" pitchFamily="34" charset="0"/>
              </a:rPr>
              <a:t>Stakeholder </a:t>
            </a:r>
            <a:r>
              <a:rPr lang="nb-NO" sz="1800" b="1" dirty="0" err="1">
                <a:latin typeface="Arial" panose="020B0604020202020204" pitchFamily="34" charset="0"/>
                <a:cs typeface="Arial" panose="020B0604020202020204" pitchFamily="34" charset="0"/>
              </a:rPr>
              <a:t>requirements</a:t>
            </a:r>
            <a:endParaRPr lang="nb-NO" sz="1800" b="1" dirty="0">
              <a:latin typeface="Arial" panose="020B0604020202020204" pitchFamily="34" charset="0"/>
              <a:cs typeface="Arial" panose="020B0604020202020204" pitchFamily="34" charset="0"/>
            </a:endParaRPr>
          </a:p>
          <a:p>
            <a:endParaRPr lang="nb-NO" sz="1800" dirty="0">
              <a:latin typeface="Arial" panose="020B0604020202020204" pitchFamily="34" charset="0"/>
              <a:cs typeface="Arial" panose="020B0604020202020204" pitchFamily="34" charset="0"/>
            </a:endParaRPr>
          </a:p>
        </p:txBody>
      </p:sp>
      <p:sp>
        <p:nvSpPr>
          <p:cNvPr id="4" name="Undertittel 2">
            <a:extLst>
              <a:ext uri="{FF2B5EF4-FFF2-40B4-BE49-F238E27FC236}">
                <a16:creationId xmlns:a16="http://schemas.microsoft.com/office/drawing/2014/main" id="{3F434725-7E74-416F-AECC-662BF6CA456D}"/>
              </a:ext>
            </a:extLst>
          </p:cNvPr>
          <p:cNvSpPr txBox="1">
            <a:spLocks/>
          </p:cNvSpPr>
          <p:nvPr/>
        </p:nvSpPr>
        <p:spPr>
          <a:xfrm>
            <a:off x="1371600" y="2690949"/>
            <a:ext cx="9144000" cy="21412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b-NO" dirty="0"/>
          </a:p>
          <a:p>
            <a:endParaRPr lang="nb-NO" dirty="0"/>
          </a:p>
          <a:p>
            <a:endParaRPr lang="nb-NO" dirty="0"/>
          </a:p>
        </p:txBody>
      </p:sp>
      <p:graphicFrame>
        <p:nvGraphicFramePr>
          <p:cNvPr id="6" name="Tabell 5">
            <a:extLst>
              <a:ext uri="{FF2B5EF4-FFF2-40B4-BE49-F238E27FC236}">
                <a16:creationId xmlns:a16="http://schemas.microsoft.com/office/drawing/2014/main" id="{B557ED92-4A01-43DA-B465-E7A48A870F05}"/>
              </a:ext>
            </a:extLst>
          </p:cNvPr>
          <p:cNvGraphicFramePr>
            <a:graphicFrameLocks noGrp="1"/>
          </p:cNvGraphicFramePr>
          <p:nvPr>
            <p:extLst>
              <p:ext uri="{D42A27DB-BD31-4B8C-83A1-F6EECF244321}">
                <p14:modId xmlns:p14="http://schemas.microsoft.com/office/powerpoint/2010/main" val="1651892723"/>
              </p:ext>
            </p:extLst>
          </p:nvPr>
        </p:nvGraphicFramePr>
        <p:xfrm>
          <a:off x="1371600" y="1155198"/>
          <a:ext cx="9277350" cy="5445629"/>
        </p:xfrm>
        <a:graphic>
          <a:graphicData uri="http://schemas.openxmlformats.org/drawingml/2006/table">
            <a:tbl>
              <a:tblPr firstRow="1" firstCol="1" bandRow="1">
                <a:tableStyleId>{5C22544A-7EE6-4342-B048-85BDC9FD1C3A}</a:tableStyleId>
              </a:tblPr>
              <a:tblGrid>
                <a:gridCol w="2085975">
                  <a:extLst>
                    <a:ext uri="{9D8B030D-6E8A-4147-A177-3AD203B41FA5}">
                      <a16:colId xmlns:a16="http://schemas.microsoft.com/office/drawing/2014/main" val="1211276745"/>
                    </a:ext>
                  </a:extLst>
                </a:gridCol>
                <a:gridCol w="6153150">
                  <a:extLst>
                    <a:ext uri="{9D8B030D-6E8A-4147-A177-3AD203B41FA5}">
                      <a16:colId xmlns:a16="http://schemas.microsoft.com/office/drawing/2014/main" val="3875455069"/>
                    </a:ext>
                  </a:extLst>
                </a:gridCol>
                <a:gridCol w="1038225">
                  <a:extLst>
                    <a:ext uri="{9D8B030D-6E8A-4147-A177-3AD203B41FA5}">
                      <a16:colId xmlns:a16="http://schemas.microsoft.com/office/drawing/2014/main" val="1846020233"/>
                    </a:ext>
                  </a:extLst>
                </a:gridCol>
              </a:tblGrid>
              <a:tr h="415117">
                <a:tc>
                  <a:txBody>
                    <a:bodyPr/>
                    <a:lstStyle/>
                    <a:p>
                      <a:pPr marL="0" marR="0">
                        <a:lnSpc>
                          <a:spcPct val="107000"/>
                        </a:lnSpc>
                        <a:spcBef>
                          <a:spcPts val="0"/>
                        </a:spcBef>
                        <a:spcAft>
                          <a:spcPts val="800"/>
                        </a:spcAft>
                      </a:pPr>
                      <a:r>
                        <a:rPr lang="en-GB" sz="1600" b="1" dirty="0">
                          <a:effectLst/>
                        </a:rPr>
                        <a:t>Stakeholders</a:t>
                      </a:r>
                      <a:endParaRPr lang="nb-NO" sz="16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tc>
                  <a:txBody>
                    <a:bodyPr/>
                    <a:lstStyle/>
                    <a:p>
                      <a:pPr marL="0" marR="0">
                        <a:lnSpc>
                          <a:spcPct val="107000"/>
                        </a:lnSpc>
                        <a:spcBef>
                          <a:spcPts val="0"/>
                        </a:spcBef>
                        <a:spcAft>
                          <a:spcPts val="800"/>
                        </a:spcAft>
                      </a:pPr>
                      <a:r>
                        <a:rPr lang="en-GB" sz="1600" b="1" dirty="0">
                          <a:effectLst/>
                        </a:rPr>
                        <a:t>Requirements</a:t>
                      </a:r>
                      <a:endParaRPr lang="nb-NO" sz="16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tc>
                  <a:txBody>
                    <a:bodyPr/>
                    <a:lstStyle/>
                    <a:p>
                      <a:pPr marL="0" marR="0">
                        <a:lnSpc>
                          <a:spcPct val="107000"/>
                        </a:lnSpc>
                        <a:spcBef>
                          <a:spcPts val="0"/>
                        </a:spcBef>
                        <a:spcAft>
                          <a:spcPts val="800"/>
                        </a:spcAft>
                      </a:pPr>
                      <a:r>
                        <a:rPr lang="en-GB" sz="1600" b="1" dirty="0">
                          <a:effectLst/>
                        </a:rPr>
                        <a:t>SH code</a:t>
                      </a:r>
                      <a:endParaRPr lang="nb-NO" sz="16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extLst>
                  <a:ext uri="{0D108BD9-81ED-4DB2-BD59-A6C34878D82A}">
                    <a16:rowId xmlns:a16="http://schemas.microsoft.com/office/drawing/2014/main" val="3281511200"/>
                  </a:ext>
                </a:extLst>
              </a:tr>
              <a:tr h="355753">
                <a:tc rowSpan="4">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User  </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The system should be user-friendly.</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SHR1</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287175119"/>
                  </a:ext>
                </a:extLst>
              </a:tr>
              <a:tr h="262109">
                <a:tc vMerge="1">
                  <a:txBody>
                    <a:bodyPr/>
                    <a:lstStyle/>
                    <a:p>
                      <a:endParaRPr lang="nb-NO"/>
                    </a:p>
                  </a:txBody>
                  <a:tcPr/>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reliable.</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SHR2</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448108807"/>
                  </a:ext>
                </a:extLst>
              </a:tr>
              <a:tr h="310531">
                <a:tc vMerge="1">
                  <a:txBody>
                    <a:bodyPr/>
                    <a:lstStyle/>
                    <a:p>
                      <a:endParaRPr lang="nb-NO"/>
                    </a:p>
                  </a:txBody>
                  <a:tcPr/>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safe.</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SHR3</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2205075785"/>
                  </a:ext>
                </a:extLst>
              </a:tr>
              <a:tr h="318133">
                <a:tc vMerge="1">
                  <a:txBody>
                    <a:bodyPr/>
                    <a:lstStyle/>
                    <a:p>
                      <a:endParaRPr lang="nb-NO"/>
                    </a:p>
                  </a:txBody>
                  <a:tcPr/>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The system should be cheap.</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SHR4</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2714936968"/>
                  </a:ext>
                </a:extLst>
              </a:tr>
              <a:tr h="443590">
                <a:tc rowSpan="2">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Designer  </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practical.</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SHR5</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1714660645"/>
                  </a:ext>
                </a:extLst>
              </a:tr>
              <a:tr h="372951">
                <a:tc vMerge="1">
                  <a:txBody>
                    <a:bodyPr/>
                    <a:lstStyle/>
                    <a:p>
                      <a:pPr marL="0" marR="0">
                        <a:lnSpc>
                          <a:spcPct val="107000"/>
                        </a:lnSpc>
                        <a:spcBef>
                          <a:spcPts val="0"/>
                        </a:spcBef>
                        <a:spcAft>
                          <a:spcPts val="800"/>
                        </a:spcAft>
                      </a:pPr>
                      <a:endParaRPr lang="nb-NO" sz="800"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profitable.</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SHR6</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141158175"/>
                  </a:ext>
                </a:extLst>
              </a:tr>
              <a:tr h="443590">
                <a:tc>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Manufacture   </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easy to manufacture.</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SHR7</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2245837149"/>
                  </a:ext>
                </a:extLst>
              </a:tr>
              <a:tr h="415368">
                <a:tc>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Authority </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fulfil the regulations.</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SHR8</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3884052992"/>
                  </a:ext>
                </a:extLst>
              </a:tr>
              <a:tr h="424178">
                <a:tc>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Environment </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pollution free.</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SHR9</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463963321"/>
                  </a:ext>
                </a:extLst>
              </a:tr>
              <a:tr h="562035">
                <a:tc>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Insurance Compony</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well documented to make it easy to asses risk-evaluation</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SHR10</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917547108"/>
                  </a:ext>
                </a:extLst>
              </a:tr>
              <a:tr h="349946">
                <a:tc rowSpan="2">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Maintenance</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assemble in a maintenance friendly manner.</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SHR11</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62064546"/>
                  </a:ext>
                </a:extLst>
              </a:tr>
              <a:tr h="328738">
                <a:tc vMerge="1">
                  <a:txBody>
                    <a:bodyPr/>
                    <a:lstStyle/>
                    <a:p>
                      <a:endParaRPr lang="nb-NO"/>
                    </a:p>
                  </a:txBody>
                  <a:tcPr/>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durable regarding wear and tear.</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a:effectLst/>
                          <a:latin typeface="Arial" panose="020B0604020202020204" pitchFamily="34" charset="0"/>
                          <a:cs typeface="Arial" panose="020B0604020202020204" pitchFamily="34" charset="0"/>
                        </a:rPr>
                        <a:t>SHR12</a:t>
                      </a:r>
                      <a:endParaRPr lang="nb-NO" sz="140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4001330163"/>
                  </a:ext>
                </a:extLst>
              </a:tr>
              <a:tr h="443590">
                <a:tc>
                  <a:txBody>
                    <a:bodyPr/>
                    <a:lstStyle/>
                    <a:p>
                      <a:pPr marL="0" marR="0" algn="l">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Re-cycling compony</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The system should be reusable. </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tc>
                  <a:txBody>
                    <a:bodyPr/>
                    <a:lstStyle/>
                    <a:p>
                      <a:pPr marL="0" marR="0">
                        <a:lnSpc>
                          <a:spcPct val="107000"/>
                        </a:lnSpc>
                        <a:spcBef>
                          <a:spcPts val="0"/>
                        </a:spcBef>
                        <a:spcAft>
                          <a:spcPts val="800"/>
                        </a:spcAft>
                      </a:pPr>
                      <a:r>
                        <a:rPr lang="en-GB" sz="1400" dirty="0">
                          <a:effectLst/>
                          <a:latin typeface="Arial" panose="020B0604020202020204" pitchFamily="34" charset="0"/>
                          <a:cs typeface="Arial" panose="020B0604020202020204" pitchFamily="34" charset="0"/>
                        </a:rPr>
                        <a:t>SHR13</a:t>
                      </a:r>
                      <a:endParaRPr lang="nb-NO" sz="1400" dirty="0">
                        <a:effectLst/>
                        <a:latin typeface="Arial" panose="020B0604020202020204" pitchFamily="34" charset="0"/>
                        <a:ea typeface="DengXian" panose="02010600030101010101" pitchFamily="2" charset="-122"/>
                        <a:cs typeface="Arial" panose="020B0604020202020204" pitchFamily="34" charset="0"/>
                      </a:endParaRPr>
                    </a:p>
                  </a:txBody>
                  <a:tcPr marL="51504" marR="51504" marT="0" marB="0"/>
                </a:tc>
                <a:extLst>
                  <a:ext uri="{0D108BD9-81ED-4DB2-BD59-A6C34878D82A}">
                    <a16:rowId xmlns:a16="http://schemas.microsoft.com/office/drawing/2014/main" val="250210426"/>
                  </a:ext>
                </a:extLst>
              </a:tr>
            </a:tbl>
          </a:graphicData>
        </a:graphic>
      </p:graphicFrame>
    </p:spTree>
    <p:extLst>
      <p:ext uri="{BB962C8B-B14F-4D97-AF65-F5344CB8AC3E}">
        <p14:creationId xmlns:p14="http://schemas.microsoft.com/office/powerpoint/2010/main" val="373844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8638BBB-A936-46D2-B852-DC41367E87A0}"/>
              </a:ext>
            </a:extLst>
          </p:cNvPr>
          <p:cNvSpPr>
            <a:spLocks noGrp="1"/>
          </p:cNvSpPr>
          <p:nvPr>
            <p:ph type="title"/>
          </p:nvPr>
        </p:nvSpPr>
        <p:spPr>
          <a:xfrm>
            <a:off x="714375" y="0"/>
            <a:ext cx="10515600" cy="1325563"/>
          </a:xfrm>
        </p:spPr>
        <p:txBody>
          <a:bodyPr>
            <a:normAutofit/>
          </a:bodyPr>
          <a:lstStyle/>
          <a:p>
            <a:pPr algn="ctr"/>
            <a:r>
              <a:rPr lang="nb-NO" sz="1800" b="1" dirty="0">
                <a:latin typeface="Arial" panose="020B0604020202020204" pitchFamily="34" charset="0"/>
                <a:cs typeface="Arial" panose="020B0604020202020204" pitchFamily="34" charset="0"/>
              </a:rPr>
              <a:t>V</a:t>
            </a:r>
            <a:r>
              <a:rPr lang="en-US" sz="1800" b="1" dirty="0" err="1">
                <a:latin typeface="Arial" panose="020B0604020202020204" pitchFamily="34" charset="0"/>
                <a:cs typeface="Arial" panose="020B0604020202020204" pitchFamily="34" charset="0"/>
              </a:rPr>
              <a:t>alidation</a:t>
            </a:r>
            <a:r>
              <a:rPr lang="en-US" sz="1800" b="1" dirty="0">
                <a:latin typeface="Arial" panose="020B0604020202020204" pitchFamily="34" charset="0"/>
                <a:cs typeface="Arial" panose="020B0604020202020204" pitchFamily="34" charset="0"/>
              </a:rPr>
              <a:t> strategy</a:t>
            </a:r>
            <a:endParaRPr lang="nb-NO" sz="1800" b="1" dirty="0">
              <a:latin typeface="Arial" panose="020B0604020202020204" pitchFamily="34" charset="0"/>
              <a:cs typeface="Arial" panose="020B0604020202020204" pitchFamily="34" charset="0"/>
            </a:endParaRPr>
          </a:p>
        </p:txBody>
      </p:sp>
      <p:sp>
        <p:nvSpPr>
          <p:cNvPr id="5" name="Rektangel 4">
            <a:extLst>
              <a:ext uri="{FF2B5EF4-FFF2-40B4-BE49-F238E27FC236}">
                <a16:creationId xmlns:a16="http://schemas.microsoft.com/office/drawing/2014/main" id="{AA896EC8-447B-44CB-9732-C317A4951A7D}"/>
              </a:ext>
            </a:extLst>
          </p:cNvPr>
          <p:cNvSpPr/>
          <p:nvPr/>
        </p:nvSpPr>
        <p:spPr>
          <a:xfrm>
            <a:off x="619334" y="1249127"/>
            <a:ext cx="2573383" cy="1899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b-NO" dirty="0"/>
              <a:t>Step 1- </a:t>
            </a:r>
            <a:r>
              <a:rPr lang="nb-NO" dirty="0" err="1"/>
              <a:t>Confirmation</a:t>
            </a:r>
            <a:r>
              <a:rPr lang="nb-NO" dirty="0"/>
              <a:t> </a:t>
            </a:r>
            <a:r>
              <a:rPr lang="nb-NO" dirty="0" err="1"/>
              <a:t>of</a:t>
            </a:r>
            <a:r>
              <a:rPr lang="nb-NO" dirty="0"/>
              <a:t> </a:t>
            </a:r>
            <a:r>
              <a:rPr lang="nb-NO" dirty="0" err="1"/>
              <a:t>adequacy</a:t>
            </a:r>
            <a:r>
              <a:rPr lang="nb-NO" dirty="0"/>
              <a:t> </a:t>
            </a:r>
            <a:r>
              <a:rPr lang="nb-NO" dirty="0" err="1"/>
              <a:t>of</a:t>
            </a:r>
            <a:r>
              <a:rPr lang="nb-NO" dirty="0"/>
              <a:t> </a:t>
            </a:r>
            <a:r>
              <a:rPr lang="nb-NO" dirty="0" err="1"/>
              <a:t>translation</a:t>
            </a:r>
            <a:r>
              <a:rPr lang="nb-NO" dirty="0"/>
              <a:t> </a:t>
            </a:r>
            <a:r>
              <a:rPr lang="nb-NO" dirty="0" err="1"/>
              <a:t>of</a:t>
            </a:r>
            <a:r>
              <a:rPr lang="nb-NO" dirty="0"/>
              <a:t> </a:t>
            </a:r>
            <a:r>
              <a:rPr lang="nb-NO" dirty="0" err="1"/>
              <a:t>perceived</a:t>
            </a:r>
            <a:r>
              <a:rPr lang="nb-NO" dirty="0"/>
              <a:t> </a:t>
            </a:r>
            <a:r>
              <a:rPr lang="nb-NO" dirty="0" err="1"/>
              <a:t>need</a:t>
            </a:r>
            <a:r>
              <a:rPr lang="nb-NO" dirty="0"/>
              <a:t> or </a:t>
            </a:r>
            <a:r>
              <a:rPr lang="nb-NO" dirty="0" err="1"/>
              <a:t>opportunity</a:t>
            </a:r>
            <a:r>
              <a:rPr lang="nb-NO" dirty="0"/>
              <a:t> </a:t>
            </a:r>
            <a:r>
              <a:rPr lang="nb-NO" dirty="0" err="1"/>
              <a:t>into</a:t>
            </a:r>
            <a:r>
              <a:rPr lang="nb-NO" dirty="0"/>
              <a:t> stakeholder </a:t>
            </a:r>
            <a:r>
              <a:rPr lang="nb-NO" dirty="0" err="1"/>
              <a:t>requirements</a:t>
            </a:r>
            <a:endParaRPr lang="nb-NO" dirty="0"/>
          </a:p>
        </p:txBody>
      </p:sp>
      <p:sp>
        <p:nvSpPr>
          <p:cNvPr id="6" name="Rektangel 5">
            <a:extLst>
              <a:ext uri="{FF2B5EF4-FFF2-40B4-BE49-F238E27FC236}">
                <a16:creationId xmlns:a16="http://schemas.microsoft.com/office/drawing/2014/main" id="{5D68175F-DD1C-4133-97F7-C01FFDC87F56}"/>
              </a:ext>
            </a:extLst>
          </p:cNvPr>
          <p:cNvSpPr/>
          <p:nvPr/>
        </p:nvSpPr>
        <p:spPr>
          <a:xfrm>
            <a:off x="3834393" y="1249126"/>
            <a:ext cx="2216331" cy="18998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b-NO" dirty="0"/>
              <a:t>Step 2- </a:t>
            </a:r>
            <a:r>
              <a:rPr lang="nb-NO" dirty="0" err="1"/>
              <a:t>Confirmation</a:t>
            </a:r>
            <a:r>
              <a:rPr lang="nb-NO" dirty="0"/>
              <a:t> </a:t>
            </a:r>
            <a:r>
              <a:rPr lang="nb-NO" dirty="0" err="1"/>
              <a:t>of</a:t>
            </a:r>
            <a:r>
              <a:rPr lang="nb-NO" dirty="0"/>
              <a:t> </a:t>
            </a:r>
            <a:r>
              <a:rPr lang="nb-NO" dirty="0" err="1"/>
              <a:t>the</a:t>
            </a:r>
            <a:r>
              <a:rPr lang="nb-NO" dirty="0"/>
              <a:t> </a:t>
            </a:r>
            <a:r>
              <a:rPr lang="nb-NO" dirty="0" err="1"/>
              <a:t>appropriateness</a:t>
            </a:r>
            <a:r>
              <a:rPr lang="nb-NO" dirty="0"/>
              <a:t> </a:t>
            </a:r>
            <a:r>
              <a:rPr lang="nb-NO" dirty="0" err="1"/>
              <a:t>of</a:t>
            </a:r>
            <a:r>
              <a:rPr lang="nb-NO" dirty="0"/>
              <a:t> </a:t>
            </a:r>
            <a:r>
              <a:rPr lang="nb-NO" dirty="0" err="1"/>
              <a:t>the</a:t>
            </a:r>
            <a:r>
              <a:rPr lang="nb-NO" dirty="0"/>
              <a:t> </a:t>
            </a:r>
            <a:r>
              <a:rPr lang="nb-NO" dirty="0" err="1"/>
              <a:t>selection</a:t>
            </a:r>
            <a:r>
              <a:rPr lang="nb-NO" dirty="0"/>
              <a:t> </a:t>
            </a:r>
            <a:r>
              <a:rPr lang="nb-NO" dirty="0" err="1"/>
              <a:t>of</a:t>
            </a:r>
            <a:r>
              <a:rPr lang="nb-NO" dirty="0"/>
              <a:t> </a:t>
            </a:r>
            <a:r>
              <a:rPr lang="nb-NO" dirty="0" err="1"/>
              <a:t>the</a:t>
            </a:r>
            <a:r>
              <a:rPr lang="nb-NO" dirty="0"/>
              <a:t> </a:t>
            </a:r>
            <a:r>
              <a:rPr lang="nb-NO" dirty="0" err="1"/>
              <a:t>preferred</a:t>
            </a:r>
            <a:r>
              <a:rPr lang="nb-NO" dirty="0"/>
              <a:t> design </a:t>
            </a:r>
            <a:r>
              <a:rPr lang="nb-NO" dirty="0" err="1"/>
              <a:t>concept</a:t>
            </a:r>
            <a:endParaRPr lang="nb-NO" dirty="0"/>
          </a:p>
        </p:txBody>
      </p:sp>
      <p:sp>
        <p:nvSpPr>
          <p:cNvPr id="7" name="Rektangel 6">
            <a:extLst>
              <a:ext uri="{FF2B5EF4-FFF2-40B4-BE49-F238E27FC236}">
                <a16:creationId xmlns:a16="http://schemas.microsoft.com/office/drawing/2014/main" id="{E8154372-65EA-429F-A6F7-CCC29F3FD87C}"/>
              </a:ext>
            </a:extLst>
          </p:cNvPr>
          <p:cNvSpPr/>
          <p:nvPr/>
        </p:nvSpPr>
        <p:spPr>
          <a:xfrm>
            <a:off x="6618990" y="1251538"/>
            <a:ext cx="2088017" cy="18998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b-NO" dirty="0"/>
              <a:t>Step 3- Passing </a:t>
            </a:r>
            <a:r>
              <a:rPr lang="nb-NO" dirty="0" err="1"/>
              <a:t>of</a:t>
            </a:r>
            <a:r>
              <a:rPr lang="nb-NO" dirty="0"/>
              <a:t> </a:t>
            </a:r>
            <a:r>
              <a:rPr lang="nb-NO" dirty="0" err="1"/>
              <a:t>the</a:t>
            </a:r>
            <a:r>
              <a:rPr lang="nb-NO" dirty="0"/>
              <a:t> Critical Design </a:t>
            </a:r>
            <a:r>
              <a:rPr lang="nb-NO" dirty="0" err="1"/>
              <a:t>Review</a:t>
            </a:r>
            <a:r>
              <a:rPr lang="nb-NO" dirty="0"/>
              <a:t> </a:t>
            </a:r>
          </a:p>
        </p:txBody>
      </p:sp>
      <p:sp>
        <p:nvSpPr>
          <p:cNvPr id="8" name="Plassholder for innhold 7">
            <a:extLst>
              <a:ext uri="{FF2B5EF4-FFF2-40B4-BE49-F238E27FC236}">
                <a16:creationId xmlns:a16="http://schemas.microsoft.com/office/drawing/2014/main" id="{1F6B5C3C-5EDB-4D3D-9479-C2854E77A058}"/>
              </a:ext>
            </a:extLst>
          </p:cNvPr>
          <p:cNvSpPr>
            <a:spLocks noGrp="1"/>
          </p:cNvSpPr>
          <p:nvPr>
            <p:ph idx="1"/>
          </p:nvPr>
        </p:nvSpPr>
        <p:spPr>
          <a:xfrm>
            <a:off x="9265783" y="1251539"/>
            <a:ext cx="2442617" cy="18998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b-NO" sz="1800" dirty="0"/>
              <a:t>Step 4- Passing </a:t>
            </a:r>
            <a:r>
              <a:rPr lang="nb-NO" sz="1800" dirty="0" err="1"/>
              <a:t>of</a:t>
            </a:r>
            <a:r>
              <a:rPr lang="nb-NO" sz="1800" dirty="0"/>
              <a:t> </a:t>
            </a:r>
            <a:r>
              <a:rPr lang="nb-NO" sz="1800" dirty="0" err="1"/>
              <a:t>the</a:t>
            </a:r>
            <a:r>
              <a:rPr lang="nb-NO" sz="1800" dirty="0"/>
              <a:t> system </a:t>
            </a:r>
            <a:r>
              <a:rPr lang="nb-NO" sz="1800" dirty="0" err="1"/>
              <a:t>acceptance</a:t>
            </a:r>
            <a:r>
              <a:rPr lang="nb-NO" sz="1800" dirty="0"/>
              <a:t> tests (and </a:t>
            </a:r>
            <a:r>
              <a:rPr lang="nb-NO" sz="1800" dirty="0" err="1"/>
              <a:t>continuous</a:t>
            </a:r>
            <a:r>
              <a:rPr lang="nb-NO" sz="1800" dirty="0"/>
              <a:t> </a:t>
            </a:r>
            <a:r>
              <a:rPr lang="nb-NO" sz="1800" dirty="0" err="1"/>
              <a:t>performance</a:t>
            </a:r>
            <a:r>
              <a:rPr lang="nb-NO" sz="1800" dirty="0"/>
              <a:t> </a:t>
            </a:r>
            <a:r>
              <a:rPr lang="nb-NO" sz="1800" dirty="0" err="1"/>
              <a:t>assessment</a:t>
            </a:r>
            <a:r>
              <a:rPr lang="nb-NO" sz="1800" dirty="0"/>
              <a:t> during </a:t>
            </a:r>
            <a:r>
              <a:rPr lang="nb-NO" sz="1800" dirty="0" err="1"/>
              <a:t>the</a:t>
            </a:r>
            <a:r>
              <a:rPr lang="nb-NO" sz="1800" dirty="0"/>
              <a:t> </a:t>
            </a:r>
            <a:r>
              <a:rPr lang="nb-NO" sz="1800" dirty="0" err="1"/>
              <a:t>operational</a:t>
            </a:r>
            <a:r>
              <a:rPr lang="nb-NO" sz="1800" dirty="0"/>
              <a:t> </a:t>
            </a:r>
            <a:r>
              <a:rPr lang="nb-NO" sz="1800" dirty="0" err="1"/>
              <a:t>life</a:t>
            </a:r>
            <a:r>
              <a:rPr lang="nb-NO" sz="1800" dirty="0"/>
              <a:t>)</a:t>
            </a:r>
          </a:p>
        </p:txBody>
      </p:sp>
      <p:cxnSp>
        <p:nvCxnSpPr>
          <p:cNvPr id="11" name="Rett pilkobling 10">
            <a:extLst>
              <a:ext uri="{FF2B5EF4-FFF2-40B4-BE49-F238E27FC236}">
                <a16:creationId xmlns:a16="http://schemas.microsoft.com/office/drawing/2014/main" id="{94D3DC60-6A36-4E86-B801-2D3FA5A4C298}"/>
              </a:ext>
            </a:extLst>
          </p:cNvPr>
          <p:cNvCxnSpPr>
            <a:cxnSpLocks/>
            <a:stCxn id="6" idx="3"/>
            <a:endCxn id="7" idx="1"/>
          </p:cNvCxnSpPr>
          <p:nvPr/>
        </p:nvCxnSpPr>
        <p:spPr>
          <a:xfrm>
            <a:off x="6050724" y="2199076"/>
            <a:ext cx="568266" cy="241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tt pilkobling 20">
            <a:extLst>
              <a:ext uri="{FF2B5EF4-FFF2-40B4-BE49-F238E27FC236}">
                <a16:creationId xmlns:a16="http://schemas.microsoft.com/office/drawing/2014/main" id="{37DB87DF-48D5-4653-BD22-43F591CA25EF}"/>
              </a:ext>
            </a:extLst>
          </p:cNvPr>
          <p:cNvCxnSpPr>
            <a:cxnSpLocks/>
            <a:stCxn id="5" idx="3"/>
            <a:endCxn id="6" idx="1"/>
          </p:cNvCxnSpPr>
          <p:nvPr/>
        </p:nvCxnSpPr>
        <p:spPr>
          <a:xfrm>
            <a:off x="3192717" y="2199076"/>
            <a:ext cx="641676"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Rett pilkobling 22">
            <a:extLst>
              <a:ext uri="{FF2B5EF4-FFF2-40B4-BE49-F238E27FC236}">
                <a16:creationId xmlns:a16="http://schemas.microsoft.com/office/drawing/2014/main" id="{02F3744E-A0FC-4C03-BB4E-683A46FC072C}"/>
              </a:ext>
            </a:extLst>
          </p:cNvPr>
          <p:cNvCxnSpPr>
            <a:cxnSpLocks/>
            <a:stCxn id="7" idx="3"/>
            <a:endCxn id="8" idx="1"/>
          </p:cNvCxnSpPr>
          <p:nvPr/>
        </p:nvCxnSpPr>
        <p:spPr>
          <a:xfrm>
            <a:off x="8707007" y="2201487"/>
            <a:ext cx="558776"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8" name="TekstSylinder 27">
            <a:extLst>
              <a:ext uri="{FF2B5EF4-FFF2-40B4-BE49-F238E27FC236}">
                <a16:creationId xmlns:a16="http://schemas.microsoft.com/office/drawing/2014/main" id="{10D1F0E6-D120-4400-B80C-E729B247EE99}"/>
              </a:ext>
            </a:extLst>
          </p:cNvPr>
          <p:cNvSpPr txBox="1"/>
          <p:nvPr/>
        </p:nvSpPr>
        <p:spPr>
          <a:xfrm>
            <a:off x="426720" y="3300550"/>
            <a:ext cx="11451771" cy="3970318"/>
          </a:xfrm>
          <a:prstGeom prst="rect">
            <a:avLst/>
          </a:prstGeom>
          <a:noFill/>
        </p:spPr>
        <p:txBody>
          <a:bodyPr wrap="square" rtlCol="0">
            <a:spAutoFit/>
          </a:bodyPr>
          <a:lstStyle/>
          <a:p>
            <a:r>
              <a:rPr lang="nb-NO" dirty="0"/>
              <a:t>Formal </a:t>
            </a:r>
            <a:r>
              <a:rPr lang="nb-NO" dirty="0" err="1"/>
              <a:t>reviews</a:t>
            </a:r>
            <a:r>
              <a:rPr lang="nb-NO" dirty="0"/>
              <a:t>:</a:t>
            </a:r>
          </a:p>
          <a:p>
            <a:r>
              <a:rPr lang="nb-NO" dirty="0"/>
              <a:t>Step 1- T</a:t>
            </a:r>
            <a:r>
              <a:rPr lang="en-US" dirty="0"/>
              <a:t>he stakeholder requirements have to be reviewed. It should be confirmed that the set of requirements reflects </a:t>
            </a:r>
          </a:p>
          <a:p>
            <a:r>
              <a:rPr lang="en-US" dirty="0"/>
              <a:t> the perceived need or opportunity otherwise, we can not get the customers satisfaction.</a:t>
            </a:r>
          </a:p>
          <a:p>
            <a:endParaRPr lang="nb-NO" dirty="0"/>
          </a:p>
          <a:p>
            <a:r>
              <a:rPr lang="nb-NO" dirty="0"/>
              <a:t>Step 2-  </a:t>
            </a:r>
            <a:r>
              <a:rPr lang="nb-NO" dirty="0" err="1"/>
              <a:t>Approval</a:t>
            </a:r>
            <a:r>
              <a:rPr lang="nb-NO" dirty="0"/>
              <a:t> </a:t>
            </a:r>
            <a:r>
              <a:rPr lang="nb-NO" dirty="0" err="1"/>
              <a:t>of</a:t>
            </a:r>
            <a:r>
              <a:rPr lang="nb-NO" dirty="0"/>
              <a:t> </a:t>
            </a:r>
            <a:r>
              <a:rPr lang="nb-NO" dirty="0" err="1"/>
              <a:t>preferred</a:t>
            </a:r>
            <a:r>
              <a:rPr lang="nb-NO" dirty="0"/>
              <a:t> design </a:t>
            </a:r>
            <a:r>
              <a:rPr lang="nb-NO" dirty="0" err="1"/>
              <a:t>concept</a:t>
            </a:r>
            <a:r>
              <a:rPr lang="nb-NO" dirty="0"/>
              <a:t>, </a:t>
            </a:r>
            <a:r>
              <a:rPr lang="nb-NO" dirty="0" err="1"/>
              <a:t>because</a:t>
            </a:r>
            <a:r>
              <a:rPr lang="nb-NO" dirty="0"/>
              <a:t> </a:t>
            </a:r>
            <a:r>
              <a:rPr lang="nb-NO" dirty="0" err="1"/>
              <a:t>we</a:t>
            </a:r>
            <a:r>
              <a:rPr lang="nb-NO" dirty="0"/>
              <a:t> </a:t>
            </a:r>
            <a:r>
              <a:rPr lang="nb-NO" dirty="0" err="1"/>
              <a:t>want</a:t>
            </a:r>
            <a:r>
              <a:rPr lang="nb-NO" dirty="0"/>
              <a:t> </a:t>
            </a:r>
            <a:r>
              <a:rPr lang="nb-NO" dirty="0" err="1"/>
              <a:t>the</a:t>
            </a:r>
            <a:r>
              <a:rPr lang="nb-NO" dirty="0"/>
              <a:t> optimal design </a:t>
            </a:r>
            <a:r>
              <a:rPr lang="nb-NO" dirty="0" err="1"/>
              <a:t>concept</a:t>
            </a:r>
            <a:r>
              <a:rPr lang="nb-NO" dirty="0"/>
              <a:t>.</a:t>
            </a:r>
          </a:p>
          <a:p>
            <a:endParaRPr lang="nb-NO" dirty="0"/>
          </a:p>
          <a:p>
            <a:r>
              <a:rPr lang="nb-NO" dirty="0"/>
              <a:t>Step 3- C</a:t>
            </a:r>
            <a:r>
              <a:rPr lang="en-US" dirty="0" err="1"/>
              <a:t>ustomer</a:t>
            </a:r>
            <a:r>
              <a:rPr lang="en-US" dirty="0"/>
              <a:t> presentation with all the design documentation and with the results of the methods run to verify the fulfillment of the system requirements to show that the customer requirements are well understood and the product is designed according to need.</a:t>
            </a:r>
          </a:p>
          <a:p>
            <a:endParaRPr lang="nb-NO" dirty="0"/>
          </a:p>
          <a:p>
            <a:r>
              <a:rPr lang="nb-NO" dirty="0"/>
              <a:t>Step 4-  </a:t>
            </a:r>
            <a:r>
              <a:rPr lang="nb-NO" dirty="0" err="1"/>
              <a:t>Conduction</a:t>
            </a:r>
            <a:r>
              <a:rPr lang="nb-NO" dirty="0"/>
              <a:t> </a:t>
            </a:r>
            <a:r>
              <a:rPr lang="nb-NO" dirty="0" err="1"/>
              <a:t>of</a:t>
            </a:r>
            <a:r>
              <a:rPr lang="nb-NO" dirty="0"/>
              <a:t> p</a:t>
            </a:r>
            <a:r>
              <a:rPr lang="en-US" dirty="0" err="1"/>
              <a:t>erformance</a:t>
            </a:r>
            <a:r>
              <a:rPr lang="en-US" dirty="0"/>
              <a:t> of the acceptance tests to make sure that the customer accepts the product according to it’s expectation. </a:t>
            </a:r>
          </a:p>
          <a:p>
            <a:endParaRPr lang="nb-NO" dirty="0"/>
          </a:p>
          <a:p>
            <a:endParaRPr lang="nb-NO" dirty="0"/>
          </a:p>
        </p:txBody>
      </p:sp>
    </p:spTree>
    <p:extLst>
      <p:ext uri="{BB962C8B-B14F-4D97-AF65-F5344CB8AC3E}">
        <p14:creationId xmlns:p14="http://schemas.microsoft.com/office/powerpoint/2010/main" val="225188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73228EE-0800-4204-A2B7-050115FD7B3E}"/>
              </a:ext>
            </a:extLst>
          </p:cNvPr>
          <p:cNvSpPr>
            <a:spLocks noGrp="1"/>
          </p:cNvSpPr>
          <p:nvPr>
            <p:ph type="title"/>
          </p:nvPr>
        </p:nvSpPr>
        <p:spPr>
          <a:xfrm>
            <a:off x="838200" y="339000"/>
            <a:ext cx="10770326" cy="688612"/>
          </a:xfrm>
        </p:spPr>
        <p:txBody>
          <a:bodyPr>
            <a:noAutofit/>
          </a:bodyPr>
          <a:lstStyle/>
          <a:p>
            <a:pPr algn="ctr"/>
            <a:r>
              <a:rPr lang="en-US" sz="1600" b="1" dirty="0">
                <a:latin typeface="Arial" panose="020B0604020202020204" pitchFamily="34" charset="0"/>
                <a:cs typeface="Arial" panose="020B0604020202020204" pitchFamily="34" charset="0"/>
              </a:rPr>
              <a:t>Identified stakeholders</a:t>
            </a:r>
            <a:br>
              <a:rPr lang="en-US" sz="1100" b="1" dirty="0">
                <a:latin typeface="Arial" panose="020B0604020202020204" pitchFamily="34" charset="0"/>
                <a:cs typeface="Arial" panose="020B0604020202020204" pitchFamily="34" charset="0"/>
              </a:rPr>
            </a:br>
            <a:br>
              <a:rPr lang="nb-NO" sz="1100" dirty="0">
                <a:latin typeface="Arial" panose="020B0604020202020204" pitchFamily="34" charset="0"/>
                <a:cs typeface="Arial" panose="020B0604020202020204" pitchFamily="34" charset="0"/>
              </a:rPr>
            </a:br>
            <a:endParaRPr lang="nb-NO" sz="1100" dirty="0">
              <a:latin typeface="Arial" panose="020B0604020202020204" pitchFamily="34" charset="0"/>
              <a:cs typeface="Arial" panose="020B0604020202020204" pitchFamily="34" charset="0"/>
            </a:endParaRPr>
          </a:p>
        </p:txBody>
      </p:sp>
      <p:graphicFrame>
        <p:nvGraphicFramePr>
          <p:cNvPr id="4" name="Tabell 3">
            <a:extLst>
              <a:ext uri="{FF2B5EF4-FFF2-40B4-BE49-F238E27FC236}">
                <a16:creationId xmlns:a16="http://schemas.microsoft.com/office/drawing/2014/main" id="{7B97D32E-217D-4DCC-BCCA-563D35A684F1}"/>
              </a:ext>
            </a:extLst>
          </p:cNvPr>
          <p:cNvGraphicFramePr>
            <a:graphicFrameLocks noGrp="1"/>
          </p:cNvGraphicFramePr>
          <p:nvPr>
            <p:extLst>
              <p:ext uri="{D42A27DB-BD31-4B8C-83A1-F6EECF244321}">
                <p14:modId xmlns:p14="http://schemas.microsoft.com/office/powerpoint/2010/main" val="959081783"/>
              </p:ext>
            </p:extLst>
          </p:nvPr>
        </p:nvGraphicFramePr>
        <p:xfrm>
          <a:off x="784860" y="827587"/>
          <a:ext cx="10622280" cy="5823610"/>
        </p:xfrm>
        <a:graphic>
          <a:graphicData uri="http://schemas.openxmlformats.org/drawingml/2006/table">
            <a:tbl>
              <a:tblPr firstRow="1" firstCol="1" bandRow="1">
                <a:tableStyleId>{5C22544A-7EE6-4342-B048-85BDC9FD1C3A}</a:tableStyleId>
              </a:tblPr>
              <a:tblGrid>
                <a:gridCol w="1457325">
                  <a:extLst>
                    <a:ext uri="{9D8B030D-6E8A-4147-A177-3AD203B41FA5}">
                      <a16:colId xmlns:a16="http://schemas.microsoft.com/office/drawing/2014/main" val="1211276745"/>
                    </a:ext>
                  </a:extLst>
                </a:gridCol>
                <a:gridCol w="5056794">
                  <a:extLst>
                    <a:ext uri="{9D8B030D-6E8A-4147-A177-3AD203B41FA5}">
                      <a16:colId xmlns:a16="http://schemas.microsoft.com/office/drawing/2014/main" val="3875455069"/>
                    </a:ext>
                  </a:extLst>
                </a:gridCol>
                <a:gridCol w="4108161">
                  <a:extLst>
                    <a:ext uri="{9D8B030D-6E8A-4147-A177-3AD203B41FA5}">
                      <a16:colId xmlns:a16="http://schemas.microsoft.com/office/drawing/2014/main" val="1846020233"/>
                    </a:ext>
                  </a:extLst>
                </a:gridCol>
              </a:tblGrid>
              <a:tr h="275685">
                <a:tc>
                  <a:txBody>
                    <a:bodyPr/>
                    <a:lstStyle/>
                    <a:p>
                      <a:pPr marL="0" marR="0">
                        <a:lnSpc>
                          <a:spcPct val="107000"/>
                        </a:lnSpc>
                        <a:spcBef>
                          <a:spcPts val="0"/>
                        </a:spcBef>
                        <a:spcAft>
                          <a:spcPts val="800"/>
                        </a:spcAft>
                      </a:pPr>
                      <a:r>
                        <a:rPr lang="en-GB" sz="1200" b="1" dirty="0">
                          <a:effectLst/>
                        </a:rPr>
                        <a:t>Stakeholders</a:t>
                      </a:r>
                      <a:endParaRPr lang="nb-NO"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tc>
                  <a:txBody>
                    <a:bodyPr/>
                    <a:lstStyle/>
                    <a:p>
                      <a:pPr marL="0" marR="0">
                        <a:lnSpc>
                          <a:spcPct val="107000"/>
                        </a:lnSpc>
                        <a:spcBef>
                          <a:spcPts val="0"/>
                        </a:spcBef>
                        <a:spcAft>
                          <a:spcPts val="800"/>
                        </a:spcAft>
                      </a:pPr>
                      <a:r>
                        <a:rPr lang="en-GB" sz="1200" b="1" dirty="0">
                          <a:effectLst/>
                        </a:rPr>
                        <a:t>Requirements</a:t>
                      </a:r>
                      <a:endParaRPr lang="nb-NO"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tc>
                  <a:txBody>
                    <a:bodyPr/>
                    <a:lstStyle/>
                    <a:p>
                      <a:pPr marL="0" marR="0">
                        <a:lnSpc>
                          <a:spcPct val="107000"/>
                        </a:lnSpc>
                        <a:spcBef>
                          <a:spcPts val="0"/>
                        </a:spcBef>
                        <a:spcAft>
                          <a:spcPts val="800"/>
                        </a:spcAft>
                      </a:pPr>
                      <a:r>
                        <a:rPr lang="en-GB" sz="1200" b="1" dirty="0">
                          <a:effectLst/>
                          <a:latin typeface="Calibri" panose="020F0502020204030204" pitchFamily="34" charset="0"/>
                          <a:ea typeface="DengXian" panose="02010600030101010101" pitchFamily="2" charset="-122"/>
                          <a:cs typeface="Times New Roman" panose="02020603050405020304" pitchFamily="18" charset="0"/>
                        </a:rPr>
                        <a:t>Reason</a:t>
                      </a:r>
                      <a:endParaRPr lang="nb-NO"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extLst>
                  <a:ext uri="{0D108BD9-81ED-4DB2-BD59-A6C34878D82A}">
                    <a16:rowId xmlns:a16="http://schemas.microsoft.com/office/drawing/2014/main" val="3281511200"/>
                  </a:ext>
                </a:extLst>
              </a:tr>
              <a:tr h="376005">
                <a:tc rowSpan="4">
                  <a:txBody>
                    <a:bodyPr/>
                    <a:lstStyle/>
                    <a:p>
                      <a:pPr marL="0" marR="0" algn="l">
                        <a:lnSpc>
                          <a:spcPct val="107000"/>
                        </a:lnSpc>
                        <a:spcBef>
                          <a:spcPts val="0"/>
                        </a:spcBef>
                        <a:spcAft>
                          <a:spcPts val="800"/>
                        </a:spcAft>
                      </a:pPr>
                      <a:r>
                        <a:rPr lang="en-GB" sz="1600" dirty="0">
                          <a:effectLst/>
                          <a:cs typeface="+mn-cs"/>
                        </a:rPr>
                        <a:t>User  </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dirty="0">
                          <a:effectLst/>
                          <a:cs typeface="+mn-cs"/>
                        </a:rPr>
                        <a:t>The system should be user-friendly.</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rowSpan="4">
                  <a:txBody>
                    <a:bodyPr/>
                    <a:lstStyle/>
                    <a:p>
                      <a:pPr marL="0" marR="0" algn="l" defTabSz="914400" rtl="0" eaLnBrk="1" latinLnBrk="0" hangingPunct="1">
                        <a:lnSpc>
                          <a:spcPct val="107000"/>
                        </a:lnSpc>
                        <a:spcBef>
                          <a:spcPts val="0"/>
                        </a:spcBef>
                        <a:spcAft>
                          <a:spcPts val="800"/>
                        </a:spcAft>
                      </a:pPr>
                      <a:r>
                        <a:rPr lang="nb-NO" sz="1600" kern="1200" dirty="0">
                          <a:solidFill>
                            <a:schemeClr val="dk1"/>
                          </a:solidFill>
                          <a:effectLst/>
                          <a:latin typeface="+mn-lt"/>
                          <a:ea typeface="+mn-ea"/>
                          <a:cs typeface="+mn-cs"/>
                        </a:rPr>
                        <a:t>The </a:t>
                      </a:r>
                      <a:r>
                        <a:rPr lang="nb-NO" sz="1600" kern="1200" dirty="0" err="1">
                          <a:solidFill>
                            <a:schemeClr val="dk1"/>
                          </a:solidFill>
                          <a:effectLst/>
                          <a:latin typeface="+mn-lt"/>
                          <a:ea typeface="+mn-ea"/>
                          <a:cs typeface="+mn-cs"/>
                        </a:rPr>
                        <a:t>main</a:t>
                      </a:r>
                      <a:r>
                        <a:rPr lang="nb-NO" sz="1600" kern="1200" dirty="0">
                          <a:solidFill>
                            <a:schemeClr val="dk1"/>
                          </a:solidFill>
                          <a:effectLst/>
                          <a:latin typeface="+mn-lt"/>
                          <a:ea typeface="+mn-ea"/>
                          <a:cs typeface="+mn-cs"/>
                        </a:rPr>
                        <a:t> stakeholder </a:t>
                      </a:r>
                      <a:r>
                        <a:rPr lang="nb-NO" sz="1600" kern="1200" dirty="0" err="1">
                          <a:solidFill>
                            <a:schemeClr val="dk1"/>
                          </a:solidFill>
                          <a:effectLst/>
                          <a:latin typeface="+mn-lt"/>
                          <a:ea typeface="+mn-ea"/>
                          <a:cs typeface="+mn-cs"/>
                        </a:rPr>
                        <a:t>who</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utilize</a:t>
                      </a:r>
                      <a:r>
                        <a:rPr lang="nb-NO" sz="1600" kern="1200" dirty="0">
                          <a:solidFill>
                            <a:schemeClr val="dk1"/>
                          </a:solidFill>
                          <a:effectLst/>
                          <a:latin typeface="+mn-lt"/>
                          <a:ea typeface="+mn-ea"/>
                          <a:cs typeface="+mn-cs"/>
                        </a:rPr>
                        <a:t>/</a:t>
                      </a:r>
                      <a:r>
                        <a:rPr lang="nb-NO" sz="1600" kern="1200" dirty="0" err="1">
                          <a:solidFill>
                            <a:schemeClr val="dk1"/>
                          </a:solidFill>
                          <a:effectLst/>
                          <a:latin typeface="+mn-lt"/>
                          <a:ea typeface="+mn-ea"/>
                          <a:cs typeface="+mn-cs"/>
                        </a:rPr>
                        <a:t>benefit</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system</a:t>
                      </a:r>
                    </a:p>
                  </a:txBody>
                  <a:tcPr marL="51504" marR="51504" marT="0" marB="0"/>
                </a:tc>
                <a:extLst>
                  <a:ext uri="{0D108BD9-81ED-4DB2-BD59-A6C34878D82A}">
                    <a16:rowId xmlns:a16="http://schemas.microsoft.com/office/drawing/2014/main" val="287175119"/>
                  </a:ext>
                </a:extLst>
              </a:tr>
              <a:tr h="277030">
                <a:tc vMerge="1">
                  <a:txBody>
                    <a:bodyPr/>
                    <a:lstStyle/>
                    <a:p>
                      <a:endParaRPr lang="nb-NO"/>
                    </a:p>
                  </a:txBody>
                  <a:tcPr/>
                </a:tc>
                <a:tc>
                  <a:txBody>
                    <a:bodyPr/>
                    <a:lstStyle/>
                    <a:p>
                      <a:pPr marL="0" marR="0">
                        <a:lnSpc>
                          <a:spcPct val="107000"/>
                        </a:lnSpc>
                        <a:spcBef>
                          <a:spcPts val="0"/>
                        </a:spcBef>
                        <a:spcAft>
                          <a:spcPts val="800"/>
                        </a:spcAft>
                      </a:pPr>
                      <a:r>
                        <a:rPr lang="en-GB" sz="1600" dirty="0">
                          <a:effectLst/>
                          <a:cs typeface="+mn-cs"/>
                        </a:rPr>
                        <a:t>The system should be reliable.</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vMerge="1">
                  <a:txBody>
                    <a:bodyPr/>
                    <a:lstStyle/>
                    <a:p>
                      <a:pPr marL="0" marR="0" algn="l" defTabSz="914400" rtl="0" eaLnBrk="1" latinLnBrk="0" hangingPunct="1">
                        <a:lnSpc>
                          <a:spcPct val="107000"/>
                        </a:lnSpc>
                        <a:spcBef>
                          <a:spcPts val="0"/>
                        </a:spcBef>
                        <a:spcAft>
                          <a:spcPts val="800"/>
                        </a:spcAft>
                      </a:pPr>
                      <a:endParaRPr lang="nb-NO" sz="11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448108807"/>
                  </a:ext>
                </a:extLst>
              </a:tr>
              <a:tr h="328210">
                <a:tc vMerge="1">
                  <a:txBody>
                    <a:bodyPr/>
                    <a:lstStyle/>
                    <a:p>
                      <a:endParaRPr lang="nb-NO"/>
                    </a:p>
                  </a:txBody>
                  <a:tcPr/>
                </a:tc>
                <a:tc>
                  <a:txBody>
                    <a:bodyPr/>
                    <a:lstStyle/>
                    <a:p>
                      <a:pPr marL="0" marR="0">
                        <a:lnSpc>
                          <a:spcPct val="107000"/>
                        </a:lnSpc>
                        <a:spcBef>
                          <a:spcPts val="0"/>
                        </a:spcBef>
                        <a:spcAft>
                          <a:spcPts val="800"/>
                        </a:spcAft>
                      </a:pPr>
                      <a:r>
                        <a:rPr lang="en-GB" sz="1600">
                          <a:effectLst/>
                          <a:cs typeface="+mn-cs"/>
                        </a:rPr>
                        <a:t>The system should be safe.</a:t>
                      </a:r>
                      <a:endParaRPr lang="nb-NO" sz="1600">
                        <a:effectLst/>
                        <a:latin typeface="Calibri" panose="020F0502020204030204" pitchFamily="34" charset="0"/>
                        <a:ea typeface="DengXian" panose="02010600030101010101" pitchFamily="2" charset="-122"/>
                        <a:cs typeface="+mn-cs"/>
                      </a:endParaRPr>
                    </a:p>
                  </a:txBody>
                  <a:tcPr marL="51504" marR="51504" marT="0" marB="0"/>
                </a:tc>
                <a:tc vMerge="1">
                  <a:txBody>
                    <a:bodyPr/>
                    <a:lstStyle/>
                    <a:p>
                      <a:pPr marL="0" marR="0" algn="l" defTabSz="914400" rtl="0" eaLnBrk="1" latinLnBrk="0" hangingPunct="1">
                        <a:lnSpc>
                          <a:spcPct val="107000"/>
                        </a:lnSpc>
                        <a:spcBef>
                          <a:spcPts val="0"/>
                        </a:spcBef>
                        <a:spcAft>
                          <a:spcPts val="800"/>
                        </a:spcAft>
                      </a:pPr>
                      <a:endParaRPr lang="nb-NO" sz="11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2205075785"/>
                  </a:ext>
                </a:extLst>
              </a:tr>
              <a:tr h="336244">
                <a:tc vMerge="1">
                  <a:txBody>
                    <a:bodyPr/>
                    <a:lstStyle/>
                    <a:p>
                      <a:endParaRPr lang="nb-NO"/>
                    </a:p>
                  </a:txBody>
                  <a:tcPr/>
                </a:tc>
                <a:tc>
                  <a:txBody>
                    <a:bodyPr/>
                    <a:lstStyle/>
                    <a:p>
                      <a:pPr marL="0" marR="0">
                        <a:lnSpc>
                          <a:spcPct val="107000"/>
                        </a:lnSpc>
                        <a:spcBef>
                          <a:spcPts val="0"/>
                        </a:spcBef>
                        <a:spcAft>
                          <a:spcPts val="800"/>
                        </a:spcAft>
                      </a:pPr>
                      <a:r>
                        <a:rPr lang="en-GB" sz="1600">
                          <a:effectLst/>
                          <a:cs typeface="+mn-cs"/>
                        </a:rPr>
                        <a:t>The system should be cheap.</a:t>
                      </a:r>
                      <a:endParaRPr lang="nb-NO" sz="1600">
                        <a:effectLst/>
                        <a:latin typeface="Calibri" panose="020F0502020204030204" pitchFamily="34" charset="0"/>
                        <a:ea typeface="DengXian" panose="02010600030101010101" pitchFamily="2" charset="-122"/>
                        <a:cs typeface="+mn-cs"/>
                      </a:endParaRPr>
                    </a:p>
                  </a:txBody>
                  <a:tcPr marL="51504" marR="51504" marT="0" marB="0"/>
                </a:tc>
                <a:tc vMerge="1">
                  <a:txBody>
                    <a:bodyPr/>
                    <a:lstStyle/>
                    <a:p>
                      <a:pPr marL="0" marR="0" algn="l" defTabSz="914400" rtl="0" eaLnBrk="1" latinLnBrk="0" hangingPunct="1">
                        <a:lnSpc>
                          <a:spcPct val="107000"/>
                        </a:lnSpc>
                        <a:spcBef>
                          <a:spcPts val="0"/>
                        </a:spcBef>
                        <a:spcAft>
                          <a:spcPts val="800"/>
                        </a:spcAft>
                      </a:pPr>
                      <a:endParaRPr lang="nb-NO" sz="11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2714936968"/>
                  </a:ext>
                </a:extLst>
              </a:tr>
              <a:tr h="468843">
                <a:tc rowSpan="2">
                  <a:txBody>
                    <a:bodyPr/>
                    <a:lstStyle/>
                    <a:p>
                      <a:pPr marL="0" marR="0" algn="l">
                        <a:lnSpc>
                          <a:spcPct val="107000"/>
                        </a:lnSpc>
                        <a:spcBef>
                          <a:spcPts val="0"/>
                        </a:spcBef>
                        <a:spcAft>
                          <a:spcPts val="800"/>
                        </a:spcAft>
                      </a:pPr>
                      <a:r>
                        <a:rPr lang="en-GB" sz="1600" dirty="0">
                          <a:effectLst/>
                          <a:cs typeface="+mn-cs"/>
                        </a:rPr>
                        <a:t>Designer  </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a:effectLst/>
                          <a:cs typeface="+mn-cs"/>
                        </a:rPr>
                        <a:t>The system should be practical.</a:t>
                      </a:r>
                      <a:endParaRPr lang="nb-NO" sz="1600">
                        <a:effectLst/>
                        <a:latin typeface="Calibri" panose="020F0502020204030204" pitchFamily="34" charset="0"/>
                        <a:ea typeface="DengXian" panose="02010600030101010101" pitchFamily="2" charset="-122"/>
                        <a:cs typeface="+mn-cs"/>
                      </a:endParaRPr>
                    </a:p>
                  </a:txBody>
                  <a:tcPr marL="51504" marR="51504" marT="0" marB="0"/>
                </a:tc>
                <a:tc rowSpan="2">
                  <a:txBody>
                    <a:bodyPr/>
                    <a:lstStyle/>
                    <a:p>
                      <a:pPr marL="0" marR="0" algn="l" defTabSz="914400" rtl="0" eaLnBrk="1" latinLnBrk="0" hangingPunct="1">
                        <a:lnSpc>
                          <a:spcPct val="107000"/>
                        </a:lnSpc>
                        <a:spcBef>
                          <a:spcPts val="0"/>
                        </a:spcBef>
                        <a:spcAft>
                          <a:spcPts val="800"/>
                        </a:spcAft>
                      </a:pPr>
                      <a:r>
                        <a:rPr lang="nb-NO" sz="1600" kern="1200" dirty="0">
                          <a:solidFill>
                            <a:schemeClr val="dk1"/>
                          </a:solidFill>
                          <a:effectLst/>
                          <a:latin typeface="+mn-lt"/>
                          <a:ea typeface="+mn-ea"/>
                          <a:cs typeface="+mn-cs"/>
                        </a:rPr>
                        <a:t>Persons </a:t>
                      </a:r>
                      <a:r>
                        <a:rPr lang="nb-NO" sz="1600" kern="1200" dirty="0" err="1">
                          <a:solidFill>
                            <a:schemeClr val="dk1"/>
                          </a:solidFill>
                          <a:effectLst/>
                          <a:latin typeface="+mn-lt"/>
                          <a:ea typeface="+mn-ea"/>
                          <a:cs typeface="+mn-cs"/>
                        </a:rPr>
                        <a:t>who</a:t>
                      </a:r>
                      <a:r>
                        <a:rPr lang="nb-NO" sz="1600" kern="1200" dirty="0">
                          <a:solidFill>
                            <a:schemeClr val="dk1"/>
                          </a:solidFill>
                          <a:effectLst/>
                          <a:latin typeface="+mn-lt"/>
                          <a:ea typeface="+mn-ea"/>
                          <a:cs typeface="+mn-cs"/>
                        </a:rPr>
                        <a:t> design/</a:t>
                      </a:r>
                      <a:r>
                        <a:rPr lang="nb-NO" sz="1600" kern="1200" dirty="0" err="1">
                          <a:solidFill>
                            <a:schemeClr val="dk1"/>
                          </a:solidFill>
                          <a:effectLst/>
                          <a:latin typeface="+mn-lt"/>
                          <a:ea typeface="+mn-ea"/>
                          <a:cs typeface="+mn-cs"/>
                        </a:rPr>
                        <a:t>provide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system</a:t>
                      </a:r>
                    </a:p>
                  </a:txBody>
                  <a:tcPr marL="51504" marR="51504" marT="0" marB="0"/>
                </a:tc>
                <a:extLst>
                  <a:ext uri="{0D108BD9-81ED-4DB2-BD59-A6C34878D82A}">
                    <a16:rowId xmlns:a16="http://schemas.microsoft.com/office/drawing/2014/main" val="1714660645"/>
                  </a:ext>
                </a:extLst>
              </a:tr>
              <a:tr h="394183">
                <a:tc vMerge="1">
                  <a:txBody>
                    <a:bodyPr/>
                    <a:lstStyle/>
                    <a:p>
                      <a:pPr marL="0" marR="0">
                        <a:lnSpc>
                          <a:spcPct val="107000"/>
                        </a:lnSpc>
                        <a:spcBef>
                          <a:spcPts val="0"/>
                        </a:spcBef>
                        <a:spcAft>
                          <a:spcPts val="800"/>
                        </a:spcAft>
                      </a:pPr>
                      <a:endParaRPr lang="nb-NO" sz="800" dirty="0">
                        <a:effectLst/>
                        <a:latin typeface="Calibri" panose="020F0502020204030204" pitchFamily="34" charset="0"/>
                        <a:ea typeface="DengXian" panose="02010600030101010101" pitchFamily="2" charset="-122"/>
                        <a:cs typeface="Times New Roman" panose="02020603050405020304" pitchFamily="18" charset="0"/>
                      </a:endParaRPr>
                    </a:p>
                  </a:txBody>
                  <a:tcPr marL="51504" marR="51504" marT="0" marB="0"/>
                </a:tc>
                <a:tc>
                  <a:txBody>
                    <a:bodyPr/>
                    <a:lstStyle/>
                    <a:p>
                      <a:pPr marL="0" marR="0">
                        <a:lnSpc>
                          <a:spcPct val="107000"/>
                        </a:lnSpc>
                        <a:spcBef>
                          <a:spcPts val="0"/>
                        </a:spcBef>
                        <a:spcAft>
                          <a:spcPts val="800"/>
                        </a:spcAft>
                      </a:pPr>
                      <a:r>
                        <a:rPr lang="en-GB" sz="1600" dirty="0">
                          <a:effectLst/>
                          <a:cs typeface="+mn-cs"/>
                        </a:rPr>
                        <a:t>The system should be profitable.</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vMerge="1">
                  <a:txBody>
                    <a:bodyPr/>
                    <a:lstStyle/>
                    <a:p>
                      <a:pPr marL="0" marR="0" algn="l" defTabSz="914400" rtl="0" eaLnBrk="1" latinLnBrk="0" hangingPunct="1">
                        <a:lnSpc>
                          <a:spcPct val="107000"/>
                        </a:lnSpc>
                        <a:spcBef>
                          <a:spcPts val="0"/>
                        </a:spcBef>
                        <a:spcAft>
                          <a:spcPts val="800"/>
                        </a:spcAft>
                      </a:pPr>
                      <a:endParaRPr lang="nb-NO" sz="11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141158175"/>
                  </a:ext>
                </a:extLst>
              </a:tr>
              <a:tr h="468843">
                <a:tc>
                  <a:txBody>
                    <a:bodyPr/>
                    <a:lstStyle/>
                    <a:p>
                      <a:pPr marL="0" marR="0" algn="l">
                        <a:lnSpc>
                          <a:spcPct val="107000"/>
                        </a:lnSpc>
                        <a:spcBef>
                          <a:spcPts val="0"/>
                        </a:spcBef>
                        <a:spcAft>
                          <a:spcPts val="800"/>
                        </a:spcAft>
                      </a:pPr>
                      <a:r>
                        <a:rPr lang="en-GB" sz="1600" dirty="0">
                          <a:effectLst/>
                          <a:cs typeface="+mn-cs"/>
                        </a:rPr>
                        <a:t>Manufacture   </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a:effectLst/>
                          <a:cs typeface="+mn-cs"/>
                        </a:rPr>
                        <a:t>The system should be easy to manufacture.</a:t>
                      </a:r>
                      <a:endParaRPr lang="nb-NO" sz="160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gn="l" defTabSz="914400" rtl="0" eaLnBrk="1" latinLnBrk="0" hangingPunct="1">
                        <a:lnSpc>
                          <a:spcPct val="107000"/>
                        </a:lnSpc>
                        <a:spcBef>
                          <a:spcPts val="0"/>
                        </a:spcBef>
                        <a:spcAft>
                          <a:spcPts val="800"/>
                        </a:spcAft>
                      </a:pPr>
                      <a:r>
                        <a:rPr lang="nb-NO" sz="1600" kern="1200" dirty="0">
                          <a:solidFill>
                            <a:schemeClr val="dk1"/>
                          </a:solidFill>
                          <a:effectLst/>
                          <a:latin typeface="+mn-lt"/>
                          <a:ea typeface="+mn-ea"/>
                          <a:cs typeface="+mn-cs"/>
                        </a:rPr>
                        <a:t>Party/</a:t>
                      </a:r>
                      <a:r>
                        <a:rPr lang="nb-NO" sz="1600" kern="1200" dirty="0" err="1">
                          <a:solidFill>
                            <a:schemeClr val="dk1"/>
                          </a:solidFill>
                          <a:effectLst/>
                          <a:latin typeface="+mn-lt"/>
                          <a:ea typeface="+mn-ea"/>
                          <a:cs typeface="+mn-cs"/>
                        </a:rPr>
                        <a:t>institure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who</a:t>
                      </a:r>
                      <a:r>
                        <a:rPr lang="nb-NO" sz="1600" kern="1200" dirty="0">
                          <a:solidFill>
                            <a:schemeClr val="dk1"/>
                          </a:solidFill>
                          <a:effectLst/>
                          <a:latin typeface="+mn-lt"/>
                          <a:ea typeface="+mn-ea"/>
                          <a:cs typeface="+mn-cs"/>
                        </a:rPr>
                        <a:t> make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system</a:t>
                      </a:r>
                    </a:p>
                  </a:txBody>
                  <a:tcPr marL="51504" marR="51504" marT="0" marB="0"/>
                </a:tc>
                <a:extLst>
                  <a:ext uri="{0D108BD9-81ED-4DB2-BD59-A6C34878D82A}">
                    <a16:rowId xmlns:a16="http://schemas.microsoft.com/office/drawing/2014/main" val="2245837149"/>
                  </a:ext>
                </a:extLst>
              </a:tr>
              <a:tr h="439016">
                <a:tc>
                  <a:txBody>
                    <a:bodyPr/>
                    <a:lstStyle/>
                    <a:p>
                      <a:pPr marL="0" marR="0" algn="l">
                        <a:lnSpc>
                          <a:spcPct val="107000"/>
                        </a:lnSpc>
                        <a:spcBef>
                          <a:spcPts val="0"/>
                        </a:spcBef>
                        <a:spcAft>
                          <a:spcPts val="800"/>
                        </a:spcAft>
                      </a:pPr>
                      <a:r>
                        <a:rPr lang="en-GB" sz="1600" dirty="0">
                          <a:effectLst/>
                          <a:cs typeface="+mn-cs"/>
                        </a:rPr>
                        <a:t>Authority </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dirty="0">
                          <a:effectLst/>
                          <a:cs typeface="+mn-cs"/>
                        </a:rPr>
                        <a:t>The system should fulfil the regulations.</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gn="l" defTabSz="914400" rtl="0" eaLnBrk="1" latinLnBrk="0" hangingPunct="1">
                        <a:lnSpc>
                          <a:spcPct val="107000"/>
                        </a:lnSpc>
                        <a:spcBef>
                          <a:spcPts val="0"/>
                        </a:spcBef>
                        <a:spcAft>
                          <a:spcPts val="800"/>
                        </a:spcAft>
                      </a:pPr>
                      <a:r>
                        <a:rPr lang="nb-NO" sz="1600" kern="1200" dirty="0">
                          <a:solidFill>
                            <a:schemeClr val="dk1"/>
                          </a:solidFill>
                          <a:effectLst/>
                          <a:latin typeface="+mn-lt"/>
                          <a:ea typeface="+mn-ea"/>
                          <a:cs typeface="+mn-cs"/>
                        </a:rPr>
                        <a:t>Party </a:t>
                      </a:r>
                      <a:r>
                        <a:rPr lang="nb-NO" sz="1600" kern="1200" dirty="0" err="1">
                          <a:solidFill>
                            <a:schemeClr val="dk1"/>
                          </a:solidFill>
                          <a:effectLst/>
                          <a:latin typeface="+mn-lt"/>
                          <a:ea typeface="+mn-ea"/>
                          <a:cs typeface="+mn-cs"/>
                        </a:rPr>
                        <a:t>who</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set</a:t>
                      </a:r>
                      <a:r>
                        <a:rPr lang="nb-NO" sz="1600" kern="1200" dirty="0">
                          <a:solidFill>
                            <a:schemeClr val="dk1"/>
                          </a:solidFill>
                          <a:effectLst/>
                          <a:latin typeface="+mn-lt"/>
                          <a:ea typeface="+mn-ea"/>
                          <a:cs typeface="+mn-cs"/>
                        </a:rPr>
                        <a:t> norm and </a:t>
                      </a:r>
                      <a:r>
                        <a:rPr lang="nb-NO" sz="1600" kern="1200" dirty="0" err="1">
                          <a:solidFill>
                            <a:schemeClr val="dk1"/>
                          </a:solidFill>
                          <a:effectLst/>
                          <a:latin typeface="+mn-lt"/>
                          <a:ea typeface="+mn-ea"/>
                          <a:cs typeface="+mn-cs"/>
                        </a:rPr>
                        <a:t>regulations</a:t>
                      </a:r>
                      <a:r>
                        <a:rPr lang="nb-NO" sz="1600" kern="1200" dirty="0">
                          <a:solidFill>
                            <a:schemeClr val="dk1"/>
                          </a:solidFill>
                          <a:effectLst/>
                          <a:latin typeface="+mn-lt"/>
                          <a:ea typeface="+mn-ea"/>
                          <a:cs typeface="+mn-cs"/>
                        </a:rPr>
                        <a:t> in term </a:t>
                      </a:r>
                      <a:r>
                        <a:rPr lang="nb-NO" sz="1600" kern="1200" dirty="0" err="1">
                          <a:solidFill>
                            <a:schemeClr val="dk1"/>
                          </a:solidFill>
                          <a:effectLst/>
                          <a:latin typeface="+mn-lt"/>
                          <a:ea typeface="+mn-ea"/>
                          <a:cs typeface="+mn-cs"/>
                        </a:rPr>
                        <a:t>of</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utilization</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of</a:t>
                      </a:r>
                      <a:r>
                        <a:rPr lang="nb-NO" sz="1600" kern="1200" dirty="0">
                          <a:solidFill>
                            <a:schemeClr val="dk1"/>
                          </a:solidFill>
                          <a:effectLst/>
                          <a:latin typeface="+mn-lt"/>
                          <a:ea typeface="+mn-ea"/>
                          <a:cs typeface="+mn-cs"/>
                        </a:rPr>
                        <a:t> system </a:t>
                      </a:r>
                      <a:r>
                        <a:rPr lang="nb-NO" sz="1600" kern="1200" dirty="0" err="1">
                          <a:solidFill>
                            <a:schemeClr val="dk1"/>
                          </a:solidFill>
                          <a:effectLst/>
                          <a:latin typeface="+mn-lt"/>
                          <a:ea typeface="+mn-ea"/>
                          <a:cs typeface="+mn-cs"/>
                        </a:rPr>
                        <a:t>related</a:t>
                      </a:r>
                      <a:r>
                        <a:rPr lang="nb-NO" sz="1600" kern="1200" dirty="0">
                          <a:solidFill>
                            <a:schemeClr val="dk1"/>
                          </a:solidFill>
                          <a:effectLst/>
                          <a:latin typeface="+mn-lt"/>
                          <a:ea typeface="+mn-ea"/>
                          <a:cs typeface="+mn-cs"/>
                        </a:rPr>
                        <a:t> to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environment</a:t>
                      </a:r>
                      <a:r>
                        <a:rPr lang="nb-NO" sz="1600" kern="1200" dirty="0">
                          <a:solidFill>
                            <a:schemeClr val="dk1"/>
                          </a:solidFill>
                          <a:effectLst/>
                          <a:latin typeface="+mn-lt"/>
                          <a:ea typeface="+mn-ea"/>
                          <a:cs typeface="+mn-cs"/>
                        </a:rPr>
                        <a:t> </a:t>
                      </a:r>
                    </a:p>
                  </a:txBody>
                  <a:tcPr marL="51504" marR="51504" marT="0" marB="0"/>
                </a:tc>
                <a:extLst>
                  <a:ext uri="{0D108BD9-81ED-4DB2-BD59-A6C34878D82A}">
                    <a16:rowId xmlns:a16="http://schemas.microsoft.com/office/drawing/2014/main" val="3884052992"/>
                  </a:ext>
                </a:extLst>
              </a:tr>
              <a:tr h="448327">
                <a:tc>
                  <a:txBody>
                    <a:bodyPr/>
                    <a:lstStyle/>
                    <a:p>
                      <a:pPr marL="0" marR="0" algn="l">
                        <a:lnSpc>
                          <a:spcPct val="107000"/>
                        </a:lnSpc>
                        <a:spcBef>
                          <a:spcPts val="0"/>
                        </a:spcBef>
                        <a:spcAft>
                          <a:spcPts val="800"/>
                        </a:spcAft>
                      </a:pPr>
                      <a:r>
                        <a:rPr lang="en-GB" sz="1600" dirty="0">
                          <a:effectLst/>
                          <a:cs typeface="+mn-cs"/>
                        </a:rPr>
                        <a:t>Environment </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dirty="0">
                          <a:effectLst/>
                          <a:cs typeface="+mn-cs"/>
                        </a:rPr>
                        <a:t>The system should be pollution free.</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gn="l" defTabSz="914400" rtl="0" eaLnBrk="1" latinLnBrk="0" hangingPunct="1">
                        <a:lnSpc>
                          <a:spcPct val="107000"/>
                        </a:lnSpc>
                        <a:spcBef>
                          <a:spcPts val="0"/>
                        </a:spcBef>
                        <a:spcAft>
                          <a:spcPts val="800"/>
                        </a:spcAft>
                      </a:pPr>
                      <a:r>
                        <a:rPr lang="nb-NO" sz="1600" kern="1200" dirty="0">
                          <a:solidFill>
                            <a:schemeClr val="dk1"/>
                          </a:solidFill>
                          <a:effectLst/>
                          <a:latin typeface="+mn-lt"/>
                          <a:ea typeface="+mn-ea"/>
                          <a:cs typeface="+mn-cs"/>
                        </a:rPr>
                        <a:t>The </a:t>
                      </a:r>
                      <a:r>
                        <a:rPr lang="nb-NO" sz="1600" kern="1200" dirty="0" err="1">
                          <a:solidFill>
                            <a:schemeClr val="dk1"/>
                          </a:solidFill>
                          <a:effectLst/>
                          <a:latin typeface="+mn-lt"/>
                          <a:ea typeface="+mn-ea"/>
                          <a:cs typeface="+mn-cs"/>
                        </a:rPr>
                        <a:t>place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where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system </a:t>
                      </a:r>
                      <a:r>
                        <a:rPr lang="nb-NO" sz="1600" kern="1200" dirty="0" err="1">
                          <a:solidFill>
                            <a:schemeClr val="dk1"/>
                          </a:solidFill>
                          <a:effectLst/>
                          <a:latin typeface="+mn-lt"/>
                          <a:ea typeface="+mn-ea"/>
                          <a:cs typeface="+mn-cs"/>
                        </a:rPr>
                        <a:t>will</a:t>
                      </a:r>
                      <a:r>
                        <a:rPr lang="nb-NO" sz="1600" kern="1200" dirty="0">
                          <a:solidFill>
                            <a:schemeClr val="dk1"/>
                          </a:solidFill>
                          <a:effectLst/>
                          <a:latin typeface="+mn-lt"/>
                          <a:ea typeface="+mn-ea"/>
                          <a:cs typeface="+mn-cs"/>
                        </a:rPr>
                        <a:t> be </a:t>
                      </a:r>
                      <a:r>
                        <a:rPr lang="nb-NO" sz="1600" kern="1200" dirty="0" err="1">
                          <a:solidFill>
                            <a:schemeClr val="dk1"/>
                          </a:solidFill>
                          <a:effectLst/>
                          <a:latin typeface="+mn-lt"/>
                          <a:ea typeface="+mn-ea"/>
                          <a:cs typeface="+mn-cs"/>
                        </a:rPr>
                        <a:t>utilized</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there</a:t>
                      </a:r>
                      <a:endParaRPr lang="nb-NO" sz="16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463963321"/>
                  </a:ext>
                </a:extLst>
              </a:tr>
              <a:tr h="400398">
                <a:tc>
                  <a:txBody>
                    <a:bodyPr/>
                    <a:lstStyle/>
                    <a:p>
                      <a:pPr marL="0" marR="0" algn="l">
                        <a:lnSpc>
                          <a:spcPct val="107000"/>
                        </a:lnSpc>
                        <a:spcBef>
                          <a:spcPts val="0"/>
                        </a:spcBef>
                        <a:spcAft>
                          <a:spcPts val="800"/>
                        </a:spcAft>
                      </a:pPr>
                      <a:r>
                        <a:rPr lang="en-GB" sz="1600" dirty="0">
                          <a:effectLst/>
                          <a:cs typeface="+mn-cs"/>
                        </a:rPr>
                        <a:t>Insurance Compony</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dirty="0">
                          <a:effectLst/>
                          <a:cs typeface="+mn-cs"/>
                        </a:rPr>
                        <a:t>The system should be well documented to make it easy to asses risk-evaluation</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gn="l" defTabSz="914400" rtl="0" eaLnBrk="1" latinLnBrk="0" hangingPunct="1">
                        <a:lnSpc>
                          <a:spcPct val="107000"/>
                        </a:lnSpc>
                        <a:spcBef>
                          <a:spcPts val="0"/>
                        </a:spcBef>
                        <a:spcAft>
                          <a:spcPts val="800"/>
                        </a:spcAft>
                      </a:pPr>
                      <a:r>
                        <a:rPr lang="nb-NO" sz="1600" kern="1200" dirty="0" err="1">
                          <a:solidFill>
                            <a:schemeClr val="dk1"/>
                          </a:solidFill>
                          <a:effectLst/>
                          <a:latin typeface="+mn-lt"/>
                          <a:ea typeface="+mn-ea"/>
                          <a:cs typeface="+mn-cs"/>
                        </a:rPr>
                        <a:t>Institute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which</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recover</a:t>
                      </a:r>
                      <a:r>
                        <a:rPr lang="nb-NO" sz="1600" kern="1200" dirty="0">
                          <a:solidFill>
                            <a:schemeClr val="dk1"/>
                          </a:solidFill>
                          <a:effectLst/>
                          <a:latin typeface="+mn-lt"/>
                          <a:ea typeface="+mn-ea"/>
                          <a:cs typeface="+mn-cs"/>
                        </a:rPr>
                        <a:t>/</a:t>
                      </a:r>
                      <a:r>
                        <a:rPr lang="nb-NO" sz="1600" kern="1200" dirty="0" err="1">
                          <a:solidFill>
                            <a:schemeClr val="dk1"/>
                          </a:solidFill>
                          <a:effectLst/>
                          <a:latin typeface="+mn-lt"/>
                          <a:ea typeface="+mn-ea"/>
                          <a:cs typeface="+mn-cs"/>
                        </a:rPr>
                        <a:t>help</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producer in case </a:t>
                      </a:r>
                      <a:r>
                        <a:rPr lang="nb-NO" sz="1600" kern="1200" dirty="0" err="1">
                          <a:solidFill>
                            <a:schemeClr val="dk1"/>
                          </a:solidFill>
                          <a:effectLst/>
                          <a:latin typeface="+mn-lt"/>
                          <a:ea typeface="+mn-ea"/>
                          <a:cs typeface="+mn-cs"/>
                        </a:rPr>
                        <a:t>of</a:t>
                      </a:r>
                      <a:r>
                        <a:rPr lang="nb-NO" sz="1600" kern="1200" dirty="0">
                          <a:solidFill>
                            <a:schemeClr val="dk1"/>
                          </a:solidFill>
                          <a:effectLst/>
                          <a:latin typeface="+mn-lt"/>
                          <a:ea typeface="+mn-ea"/>
                          <a:cs typeface="+mn-cs"/>
                        </a:rPr>
                        <a:t> </a:t>
                      </a:r>
                      <a:r>
                        <a:rPr lang="fa-IR"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broke</a:t>
                      </a:r>
                      <a:r>
                        <a:rPr lang="nb-NO" sz="1600" kern="1200" dirty="0">
                          <a:solidFill>
                            <a:schemeClr val="dk1"/>
                          </a:solidFill>
                          <a:effectLst/>
                          <a:latin typeface="+mn-lt"/>
                          <a:ea typeface="+mn-ea"/>
                          <a:cs typeface="+mn-cs"/>
                        </a:rPr>
                        <a:t> or </a:t>
                      </a:r>
                      <a:r>
                        <a:rPr lang="nb-NO" sz="1600" kern="1200" dirty="0" err="1">
                          <a:solidFill>
                            <a:schemeClr val="dk1"/>
                          </a:solidFill>
                          <a:effectLst/>
                          <a:latin typeface="+mn-lt"/>
                          <a:ea typeface="+mn-ea"/>
                          <a:cs typeface="+mn-cs"/>
                        </a:rPr>
                        <a:t>crisis</a:t>
                      </a:r>
                      <a:endParaRPr lang="nb-NO" sz="16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917547108"/>
                  </a:ext>
                </a:extLst>
              </a:tr>
              <a:tr h="369869">
                <a:tc rowSpan="2">
                  <a:txBody>
                    <a:bodyPr/>
                    <a:lstStyle/>
                    <a:p>
                      <a:pPr marL="0" marR="0" algn="l">
                        <a:lnSpc>
                          <a:spcPct val="107000"/>
                        </a:lnSpc>
                        <a:spcBef>
                          <a:spcPts val="0"/>
                        </a:spcBef>
                        <a:spcAft>
                          <a:spcPts val="800"/>
                        </a:spcAft>
                      </a:pPr>
                      <a:r>
                        <a:rPr lang="en-GB" sz="1600" dirty="0">
                          <a:effectLst/>
                          <a:cs typeface="+mn-cs"/>
                        </a:rPr>
                        <a:t>Maintenance</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a:effectLst/>
                          <a:cs typeface="+mn-cs"/>
                        </a:rPr>
                        <a:t>The system should assemble in a maintenance friendly manner.</a:t>
                      </a:r>
                      <a:endParaRPr lang="nb-NO" sz="1600">
                        <a:effectLst/>
                        <a:latin typeface="Calibri" panose="020F0502020204030204" pitchFamily="34" charset="0"/>
                        <a:ea typeface="DengXian" panose="02010600030101010101" pitchFamily="2" charset="-122"/>
                        <a:cs typeface="+mn-cs"/>
                      </a:endParaRPr>
                    </a:p>
                  </a:txBody>
                  <a:tcPr marL="51504" marR="51504" marT="0" marB="0"/>
                </a:tc>
                <a:tc rowSpan="2">
                  <a:txBody>
                    <a:bodyPr/>
                    <a:lstStyle/>
                    <a:p>
                      <a:pPr marL="0" marR="0" algn="l" defTabSz="914400" rtl="0" eaLnBrk="1" latinLnBrk="0" hangingPunct="1">
                        <a:lnSpc>
                          <a:spcPct val="107000"/>
                        </a:lnSpc>
                        <a:spcBef>
                          <a:spcPts val="0"/>
                        </a:spcBef>
                        <a:spcAft>
                          <a:spcPts val="800"/>
                        </a:spcAft>
                      </a:pPr>
                      <a:r>
                        <a:rPr lang="nb-NO" sz="1600" kern="1200" dirty="0">
                          <a:solidFill>
                            <a:schemeClr val="dk1"/>
                          </a:solidFill>
                          <a:effectLst/>
                          <a:latin typeface="+mn-lt"/>
                          <a:ea typeface="+mn-ea"/>
                          <a:cs typeface="+mn-cs"/>
                        </a:rPr>
                        <a:t>Party </a:t>
                      </a:r>
                      <a:r>
                        <a:rPr lang="nb-NO" sz="1600" kern="1200" dirty="0" err="1">
                          <a:solidFill>
                            <a:schemeClr val="dk1"/>
                          </a:solidFill>
                          <a:effectLst/>
                          <a:latin typeface="+mn-lt"/>
                          <a:ea typeface="+mn-ea"/>
                          <a:cs typeface="+mn-cs"/>
                        </a:rPr>
                        <a:t>who</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will</a:t>
                      </a:r>
                      <a:r>
                        <a:rPr lang="nb-NO" sz="1600" kern="1200" dirty="0">
                          <a:solidFill>
                            <a:schemeClr val="dk1"/>
                          </a:solidFill>
                          <a:effectLst/>
                          <a:latin typeface="+mn-lt"/>
                          <a:ea typeface="+mn-ea"/>
                          <a:cs typeface="+mn-cs"/>
                        </a:rPr>
                        <a:t> maintane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system </a:t>
                      </a:r>
                      <a:r>
                        <a:rPr lang="nb-NO" sz="1600" kern="1200" dirty="0" err="1">
                          <a:solidFill>
                            <a:schemeClr val="dk1"/>
                          </a:solidFill>
                          <a:effectLst/>
                          <a:latin typeface="+mn-lt"/>
                          <a:ea typeface="+mn-ea"/>
                          <a:cs typeface="+mn-cs"/>
                        </a:rPr>
                        <a:t>after</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delivery</a:t>
                      </a:r>
                      <a:r>
                        <a:rPr lang="nb-NO" sz="1600" kern="1200" dirty="0">
                          <a:solidFill>
                            <a:schemeClr val="dk1"/>
                          </a:solidFill>
                          <a:effectLst/>
                          <a:latin typeface="+mn-lt"/>
                          <a:ea typeface="+mn-ea"/>
                          <a:cs typeface="+mn-cs"/>
                        </a:rPr>
                        <a:t> to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user</a:t>
                      </a:r>
                      <a:endParaRPr lang="nb-NO" sz="16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62064546"/>
                  </a:ext>
                </a:extLst>
              </a:tr>
              <a:tr h="347452">
                <a:tc vMerge="1">
                  <a:txBody>
                    <a:bodyPr/>
                    <a:lstStyle/>
                    <a:p>
                      <a:endParaRPr lang="nb-NO"/>
                    </a:p>
                  </a:txBody>
                  <a:tcPr/>
                </a:tc>
                <a:tc>
                  <a:txBody>
                    <a:bodyPr/>
                    <a:lstStyle/>
                    <a:p>
                      <a:pPr marL="0" marR="0">
                        <a:lnSpc>
                          <a:spcPct val="107000"/>
                        </a:lnSpc>
                        <a:spcBef>
                          <a:spcPts val="0"/>
                        </a:spcBef>
                        <a:spcAft>
                          <a:spcPts val="800"/>
                        </a:spcAft>
                      </a:pPr>
                      <a:r>
                        <a:rPr lang="en-GB" sz="1600" dirty="0">
                          <a:effectLst/>
                          <a:cs typeface="+mn-cs"/>
                        </a:rPr>
                        <a:t>The system should durable regarding wear and tear.</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vMerge="1">
                  <a:txBody>
                    <a:bodyPr/>
                    <a:lstStyle/>
                    <a:p>
                      <a:pPr marL="0" marR="0" algn="l" defTabSz="914400" rtl="0" eaLnBrk="1" latinLnBrk="0" hangingPunct="1">
                        <a:lnSpc>
                          <a:spcPct val="107000"/>
                        </a:lnSpc>
                        <a:spcBef>
                          <a:spcPts val="0"/>
                        </a:spcBef>
                        <a:spcAft>
                          <a:spcPts val="800"/>
                        </a:spcAft>
                      </a:pPr>
                      <a:endParaRPr lang="nb-NO" sz="11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4001330163"/>
                  </a:ext>
                </a:extLst>
              </a:tr>
              <a:tr h="468843">
                <a:tc>
                  <a:txBody>
                    <a:bodyPr/>
                    <a:lstStyle/>
                    <a:p>
                      <a:pPr marL="0" marR="0" algn="l">
                        <a:lnSpc>
                          <a:spcPct val="107000"/>
                        </a:lnSpc>
                        <a:spcBef>
                          <a:spcPts val="0"/>
                        </a:spcBef>
                        <a:spcAft>
                          <a:spcPts val="800"/>
                        </a:spcAft>
                      </a:pPr>
                      <a:r>
                        <a:rPr lang="en-GB" sz="1600" dirty="0">
                          <a:effectLst/>
                          <a:cs typeface="+mn-cs"/>
                        </a:rPr>
                        <a:t>Re-cycling compony</a:t>
                      </a:r>
                      <a:endParaRPr lang="nb-NO" sz="1600" dirty="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nSpc>
                          <a:spcPct val="107000"/>
                        </a:lnSpc>
                        <a:spcBef>
                          <a:spcPts val="0"/>
                        </a:spcBef>
                        <a:spcAft>
                          <a:spcPts val="800"/>
                        </a:spcAft>
                      </a:pPr>
                      <a:r>
                        <a:rPr lang="en-GB" sz="1600">
                          <a:effectLst/>
                          <a:cs typeface="+mn-cs"/>
                        </a:rPr>
                        <a:t>The system should be reusable. </a:t>
                      </a:r>
                      <a:endParaRPr lang="nb-NO" sz="1600">
                        <a:effectLst/>
                        <a:latin typeface="Calibri" panose="020F0502020204030204" pitchFamily="34" charset="0"/>
                        <a:ea typeface="DengXian" panose="02010600030101010101" pitchFamily="2" charset="-122"/>
                        <a:cs typeface="+mn-cs"/>
                      </a:endParaRPr>
                    </a:p>
                  </a:txBody>
                  <a:tcPr marL="51504" marR="51504" marT="0" marB="0"/>
                </a:tc>
                <a:tc>
                  <a:txBody>
                    <a:bodyPr/>
                    <a:lstStyle/>
                    <a:p>
                      <a:pPr marL="0" marR="0" algn="l" defTabSz="914400" rtl="0" eaLnBrk="1" latinLnBrk="0" hangingPunct="1">
                        <a:lnSpc>
                          <a:spcPct val="107000"/>
                        </a:lnSpc>
                        <a:spcBef>
                          <a:spcPts val="0"/>
                        </a:spcBef>
                        <a:spcAft>
                          <a:spcPts val="800"/>
                        </a:spcAft>
                      </a:pPr>
                      <a:r>
                        <a:rPr lang="nb-NO" sz="1600" kern="1200" dirty="0" err="1">
                          <a:solidFill>
                            <a:schemeClr val="dk1"/>
                          </a:solidFill>
                          <a:effectLst/>
                          <a:latin typeface="+mn-lt"/>
                          <a:ea typeface="+mn-ea"/>
                          <a:cs typeface="+mn-cs"/>
                        </a:rPr>
                        <a:t>Pary</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who</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will</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reuse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the</a:t>
                      </a:r>
                      <a:r>
                        <a:rPr lang="nb-NO" sz="1600" kern="1200" dirty="0">
                          <a:solidFill>
                            <a:schemeClr val="dk1"/>
                          </a:solidFill>
                          <a:effectLst/>
                          <a:latin typeface="+mn-lt"/>
                          <a:ea typeface="+mn-ea"/>
                          <a:cs typeface="+mn-cs"/>
                        </a:rPr>
                        <a:t> system </a:t>
                      </a:r>
                      <a:r>
                        <a:rPr lang="nb-NO" sz="1600" kern="1200" dirty="0" err="1">
                          <a:solidFill>
                            <a:schemeClr val="dk1"/>
                          </a:solidFill>
                          <a:effectLst/>
                          <a:latin typeface="+mn-lt"/>
                          <a:ea typeface="+mn-ea"/>
                          <a:cs typeface="+mn-cs"/>
                        </a:rPr>
                        <a:t>after</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life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cycle</a:t>
                      </a:r>
                      <a:r>
                        <a:rPr lang="nb-NO" sz="1600" kern="1200" dirty="0">
                          <a:solidFill>
                            <a:schemeClr val="dk1"/>
                          </a:solidFill>
                          <a:effectLst/>
                          <a:latin typeface="+mn-lt"/>
                          <a:ea typeface="+mn-ea"/>
                          <a:cs typeface="+mn-cs"/>
                        </a:rPr>
                        <a:t> </a:t>
                      </a:r>
                      <a:r>
                        <a:rPr lang="nb-NO" sz="1600" kern="1200" dirty="0" err="1">
                          <a:solidFill>
                            <a:schemeClr val="dk1"/>
                          </a:solidFill>
                          <a:effectLst/>
                          <a:latin typeface="+mn-lt"/>
                          <a:ea typeface="+mn-ea"/>
                          <a:cs typeface="+mn-cs"/>
                        </a:rPr>
                        <a:t>period</a:t>
                      </a:r>
                      <a:endParaRPr lang="nb-NO" sz="1600" kern="1200" dirty="0">
                        <a:solidFill>
                          <a:schemeClr val="dk1"/>
                        </a:solidFill>
                        <a:effectLst/>
                        <a:latin typeface="+mn-lt"/>
                        <a:ea typeface="+mn-ea"/>
                        <a:cs typeface="+mn-cs"/>
                      </a:endParaRPr>
                    </a:p>
                  </a:txBody>
                  <a:tcPr marL="51504" marR="51504" marT="0" marB="0"/>
                </a:tc>
                <a:extLst>
                  <a:ext uri="{0D108BD9-81ED-4DB2-BD59-A6C34878D82A}">
                    <a16:rowId xmlns:a16="http://schemas.microsoft.com/office/drawing/2014/main" val="250210426"/>
                  </a:ext>
                </a:extLst>
              </a:tr>
            </a:tbl>
          </a:graphicData>
        </a:graphic>
      </p:graphicFrame>
    </p:spTree>
    <p:extLst>
      <p:ext uri="{BB962C8B-B14F-4D97-AF65-F5344CB8AC3E}">
        <p14:creationId xmlns:p14="http://schemas.microsoft.com/office/powerpoint/2010/main" val="293445487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508</Words>
  <Application>Microsoft Office PowerPoint</Application>
  <PresentationFormat>Widescreen</PresentationFormat>
  <Paragraphs>89</Paragraphs>
  <Slides>4</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4</vt:i4>
      </vt:variant>
    </vt:vector>
  </HeadingPairs>
  <TitlesOfParts>
    <vt:vector size="10" baseType="lpstr">
      <vt:lpstr>DengXian</vt:lpstr>
      <vt:lpstr>Arial</vt:lpstr>
      <vt:lpstr>Calibri</vt:lpstr>
      <vt:lpstr>Calibri Light</vt:lpstr>
      <vt:lpstr>Times New Roman</vt:lpstr>
      <vt:lpstr>Office-tema</vt:lpstr>
      <vt:lpstr>PowerPoint-presentasjon</vt:lpstr>
      <vt:lpstr>PowerPoint-presentasjon</vt:lpstr>
      <vt:lpstr>Validation strategy</vt:lpstr>
      <vt:lpstr>Identified stakeholders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Application Via Engineering AS (SAVE) </dc:title>
  <dc:creator>latifa ahmadi</dc:creator>
  <cp:lastModifiedBy>latifa ahmadi</cp:lastModifiedBy>
  <cp:revision>33</cp:revision>
  <dcterms:created xsi:type="dcterms:W3CDTF">2018-08-30T19:47:32Z</dcterms:created>
  <dcterms:modified xsi:type="dcterms:W3CDTF">2018-08-31T07:44:30Z</dcterms:modified>
</cp:coreProperties>
</file>