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84" r:id="rId17"/>
    <p:sldId id="285" r:id="rId18"/>
    <p:sldId id="277" r:id="rId19"/>
    <p:sldId id="274" r:id="rId20"/>
    <p:sldId id="272" r:id="rId21"/>
    <p:sldId id="289" r:id="rId22"/>
    <p:sldId id="290" r:id="rId23"/>
    <p:sldId id="287" r:id="rId24"/>
    <p:sldId id="288" r:id="rId25"/>
    <p:sldId id="275" r:id="rId26"/>
    <p:sldId id="282" r:id="rId27"/>
    <p:sldId id="273" r:id="rId28"/>
    <p:sldId id="280" r:id="rId29"/>
    <p:sldId id="279" r:id="rId30"/>
    <p:sldId id="283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82CC8-E9AD-43A7-99F7-6E3DE1E004F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703E7-AC05-4EA0-A717-45BA0B503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0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D153-DA14-4CE2-8048-BD6BDC96D8B9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9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3019-13E9-4649-8E77-ED2425250857}" type="datetime1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3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4052-6E46-4DFD-84F7-EDAAF59DEB4C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D6C1-0102-4A80-B3C9-D5BED09DBC26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35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05FD-47C5-492A-A807-610D9AF97D23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70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52CF-DC4B-4306-8CEB-8AA479979792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614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1FE1-D8AE-4789-A747-5B6E1D14BF39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791-C4D2-46EC-BD15-AF2229F1EA30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9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663F-CEF6-44EA-861D-2EA19F1ABCF1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1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63A8-A364-4896-911D-B5C09FC31F65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0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902-3C0B-4004-9CFF-E0D287E72397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E2F8-520F-4568-AAA5-218903B4BDE4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3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2E4D-5F10-4768-BCF1-392326AF765C}" type="datetime1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705E-52B3-4614-8F8B-A613E2A61437}" type="datetime1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BC6D-81EE-4153-89AD-B02A25131AA6}" type="datetime1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2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73DB-02CD-4877-8142-412D9938B6CB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4F04-234E-48AA-8A1A-0E609B92838A}" type="datetime1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3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A3A0E3-DF84-4577-B2E3-3234A1EF18FD}" type="datetime1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4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87E0-2DE7-4FC4-9D93-F2C4C676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905" y="576777"/>
            <a:ext cx="7053019" cy="232833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WATCH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Your scuba diving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04CC6-E204-4C74-895F-2995A1F6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905" y="2268286"/>
            <a:ext cx="6400800" cy="1947333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b="1" dirty="0">
                <a:solidFill>
                  <a:srgbClr val="FFC000"/>
                </a:solidFill>
              </a:rPr>
              <a:t>S</a:t>
            </a:r>
            <a:r>
              <a:rPr lang="en-US" dirty="0"/>
              <a:t>ecurity </a:t>
            </a:r>
            <a:r>
              <a:rPr lang="en-US" b="1" dirty="0">
                <a:solidFill>
                  <a:srgbClr val="FFC000"/>
                </a:solidFill>
              </a:rPr>
              <a:t>A</a:t>
            </a:r>
            <a:r>
              <a:rPr lang="en-US" dirty="0"/>
              <a:t>pplication </a:t>
            </a:r>
            <a:r>
              <a:rPr lang="en-US" b="1" dirty="0">
                <a:solidFill>
                  <a:srgbClr val="FFC000"/>
                </a:solidFill>
              </a:rPr>
              <a:t>V</a:t>
            </a:r>
            <a:r>
              <a:rPr lang="en-US" dirty="0"/>
              <a:t>ia </a:t>
            </a:r>
            <a:r>
              <a:rPr lang="en-US" b="1" dirty="0">
                <a:solidFill>
                  <a:srgbClr val="FFC000"/>
                </a:solidFill>
              </a:rPr>
              <a:t>E</a:t>
            </a:r>
            <a:r>
              <a:rPr lang="en-US" dirty="0"/>
              <a:t>ngineering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8C2F1-A5EB-4D24-84E6-D7A2EC241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68" y="2773160"/>
            <a:ext cx="5768054" cy="384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CE5420-206E-43E2-A46C-3A25C1423FE5}"/>
              </a:ext>
            </a:extLst>
          </p:cNvPr>
          <p:cNvSpPr txBox="1"/>
          <p:nvPr/>
        </p:nvSpPr>
        <p:spPr>
          <a:xfrm>
            <a:off x="1204685" y="3048000"/>
            <a:ext cx="32657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Honorable mentions: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Chrisander</a:t>
            </a:r>
            <a:r>
              <a:rPr lang="en-US" dirty="0"/>
              <a:t> </a:t>
            </a:r>
            <a:r>
              <a:rPr lang="en-US" dirty="0" err="1"/>
              <a:t>Bronstad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 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Joe Liu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Zakiya</a:t>
            </a:r>
            <a:r>
              <a:rPr lang="en-US" dirty="0"/>
              <a:t> </a:t>
            </a:r>
            <a:r>
              <a:rPr lang="en-US" dirty="0" err="1"/>
              <a:t>Yusefi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AE4C0-B2BB-454C-963B-EB29FFC8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9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1571-769F-473D-AC53-62BC5534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Boundaries of the system and its external interfaces.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A8B3-BD1F-47C7-98B4-6374359F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Deep sea level</a:t>
            </a:r>
          </a:p>
          <a:p>
            <a:pPr lvl="1"/>
            <a:r>
              <a:rPr lang="en-US" sz="2800" dirty="0"/>
              <a:t>Based on existing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C6E78-9B61-4533-AB3F-A570DF3C4F0B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01C70-FBD5-437C-84D9-F7FCEA78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6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F4FE-C465-4D8C-B6A9-8E0B4623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4269"/>
            <a:ext cx="10612145" cy="634608"/>
          </a:xfrm>
        </p:spPr>
        <p:txBody>
          <a:bodyPr>
            <a:normAutofit fontScale="90000"/>
          </a:bodyPr>
          <a:lstStyle/>
          <a:p>
            <a:r>
              <a:rPr lang="en-US" dirty="0"/>
              <a:t>Stakeholders (and interactions between them).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C78DD-F812-458E-91FD-09F1B634E99A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80BEC-DE38-4BA8-8C7F-CB440DE9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03" y="1549915"/>
            <a:ext cx="7090117" cy="46291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5084C1-2B1A-4CAC-8528-F19F6D43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9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3309-6E6E-4290-9152-0E9D86E5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Policies and/or constraints that affect the system or that influence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0D4B-79F5-4B8A-BD26-B8F264D5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Encouragement of Scuba Diving Business</a:t>
            </a:r>
          </a:p>
          <a:p>
            <a:r>
              <a:rPr lang="en-US" dirty="0"/>
              <a:t>Product regulation</a:t>
            </a:r>
          </a:p>
          <a:p>
            <a:r>
              <a:rPr lang="en-US" dirty="0"/>
              <a:t>Environment regulation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B0082-A078-4AA4-8D20-593EA1EFD876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A29C9-DC43-4E63-8950-1458DA8A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4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361E-81C4-455B-853B-92D9CF5D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0312"/>
            <a:ext cx="8534400" cy="873759"/>
          </a:xfrm>
        </p:spPr>
        <p:txBody>
          <a:bodyPr>
            <a:normAutofit/>
          </a:bodyPr>
          <a:lstStyle/>
          <a:p>
            <a:r>
              <a:rPr lang="en-GB" dirty="0"/>
              <a:t>Conceptual view of the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BA86-AFD8-4881-AF8A-92E01CCA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50167"/>
            <a:ext cx="8534400" cy="1195754"/>
          </a:xfrm>
        </p:spPr>
        <p:txBody>
          <a:bodyPr/>
          <a:lstStyle/>
          <a:p>
            <a:r>
              <a:rPr lang="en-US" dirty="0"/>
              <a:t>To make sure the safety of the user</a:t>
            </a:r>
          </a:p>
          <a:p>
            <a:r>
              <a:rPr lang="en-US" dirty="0"/>
              <a:t>To provide scuba diving experience for a wide range of users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443AC-AE3C-4F96-B25F-2457103381FB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DEC10-195E-4CA5-833A-314213DAA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619250"/>
            <a:ext cx="8534400" cy="36195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5AF70-588A-47A6-9748-8CD82C58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7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4710A-90F8-4651-B6C2-EAAB1893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endParaRPr lang="en-US" sz="2800"/>
          </a:p>
        </p:txBody>
      </p:sp>
      <p:sp>
        <p:nvSpPr>
          <p:cNvPr id="15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25858F-5E7F-418E-BB9A-3EDF3BC6D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5" r="-2" b="9398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2B8965-CE35-424A-86CB-C460D38B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endParaRPr lang="en-US" sz="1400"/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17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8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80C34E-B45F-4649-A3A9-14FD9D0D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9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F374EF-6AEB-4821-A571-F4525428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endParaRPr lang="nb-NO" sz="3200">
              <a:solidFill>
                <a:srgbClr val="FFFFFF"/>
              </a:solidFill>
            </a:endParaRPr>
          </a:p>
        </p:txBody>
      </p:sp>
      <p:pic>
        <p:nvPicPr>
          <p:cNvPr id="2050" name="Picture 2" descr="https://scontent.fsvg1-1.fna.fbcdn.net/v/t1.15752-9/40326669_1052941788216465_4296137580098879488_n.png?_nc_cat=0&amp;oh=e14a86f393d5e192d510f4cea7120c16&amp;oe=5BF130F6">
            <a:extLst>
              <a:ext uri="{FF2B5EF4-FFF2-40B4-BE49-F238E27FC236}">
                <a16:creationId xmlns:a16="http://schemas.microsoft.com/office/drawing/2014/main" id="{254DD388-EC48-45ED-9256-A479298B1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52" y="643467"/>
            <a:ext cx="3518063" cy="5350931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AEEB4BD-175C-47A9-8DC8-A055CFF8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1092201"/>
          </a:xfrm>
        </p:spPr>
        <p:txBody>
          <a:bodyPr>
            <a:normAutofit/>
          </a:bodyPr>
          <a:lstStyle/>
          <a:p>
            <a:r>
              <a:rPr lang="nb-NO" sz="1800" dirty="0">
                <a:solidFill>
                  <a:srgbClr val="0F496F"/>
                </a:solidFill>
              </a:rPr>
              <a:t>Stakeholders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33A7C-AC3F-4517-B30B-8357722E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2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EA1B-BD01-40A4-B190-1B0A3A93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FA4C70-1012-4F74-8715-061166024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71422"/>
              </p:ext>
            </p:extLst>
          </p:nvPr>
        </p:nvGraphicFramePr>
        <p:xfrm>
          <a:off x="576775" y="337626"/>
          <a:ext cx="9340948" cy="5936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6224">
                  <a:extLst>
                    <a:ext uri="{9D8B030D-6E8A-4147-A177-3AD203B41FA5}">
                      <a16:colId xmlns:a16="http://schemas.microsoft.com/office/drawing/2014/main" val="4235431215"/>
                    </a:ext>
                  </a:extLst>
                </a:gridCol>
                <a:gridCol w="2746224">
                  <a:extLst>
                    <a:ext uri="{9D8B030D-6E8A-4147-A177-3AD203B41FA5}">
                      <a16:colId xmlns:a16="http://schemas.microsoft.com/office/drawing/2014/main" val="1188843682"/>
                    </a:ext>
                  </a:extLst>
                </a:gridCol>
                <a:gridCol w="1924250">
                  <a:extLst>
                    <a:ext uri="{9D8B030D-6E8A-4147-A177-3AD203B41FA5}">
                      <a16:colId xmlns:a16="http://schemas.microsoft.com/office/drawing/2014/main" val="2815881617"/>
                    </a:ext>
                  </a:extLst>
                </a:gridCol>
                <a:gridCol w="1924250">
                  <a:extLst>
                    <a:ext uri="{9D8B030D-6E8A-4147-A177-3AD203B41FA5}">
                      <a16:colId xmlns:a16="http://schemas.microsoft.com/office/drawing/2014/main" val="3621710336"/>
                    </a:ext>
                  </a:extLst>
                </a:gridCol>
              </a:tblGrid>
              <a:tr h="3065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Factors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need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code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concerns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1621768834"/>
                  </a:ext>
                </a:extLst>
              </a:tr>
              <a:tr h="627320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User 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user-friendly.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might be hard to use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3435270875"/>
                  </a:ext>
                </a:extLst>
              </a:tr>
              <a:tr h="9480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reliable.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may malfunction during usage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457693527"/>
                  </a:ext>
                </a:extLst>
              </a:tr>
              <a:tr h="627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safe.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may be toxic.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1554025437"/>
                  </a:ext>
                </a:extLst>
              </a:tr>
              <a:tr h="9480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cheap.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SHR4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product might be over the users’ budget.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411607737"/>
                  </a:ext>
                </a:extLst>
              </a:tr>
              <a:tr h="123960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Designer 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practical.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development of the system might be time consuming.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3757138371"/>
                  </a:ext>
                </a:extLst>
              </a:tr>
              <a:tr h="1239605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profitable.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The system is not attractive in the users’ point of view.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174806452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38D45-8CAE-4E97-85B8-37C54DA7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4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24FA-AAC8-46CB-9960-0B720FB4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DA9708-7529-45F6-B842-16A79FBA64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621402"/>
              </p:ext>
            </p:extLst>
          </p:nvPr>
        </p:nvGraphicFramePr>
        <p:xfrm>
          <a:off x="684211" y="407963"/>
          <a:ext cx="9599270" cy="6020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2171">
                  <a:extLst>
                    <a:ext uri="{9D8B030D-6E8A-4147-A177-3AD203B41FA5}">
                      <a16:colId xmlns:a16="http://schemas.microsoft.com/office/drawing/2014/main" val="3326334806"/>
                    </a:ext>
                  </a:extLst>
                </a:gridCol>
                <a:gridCol w="2822171">
                  <a:extLst>
                    <a:ext uri="{9D8B030D-6E8A-4147-A177-3AD203B41FA5}">
                      <a16:colId xmlns:a16="http://schemas.microsoft.com/office/drawing/2014/main" val="446246888"/>
                    </a:ext>
                  </a:extLst>
                </a:gridCol>
                <a:gridCol w="1977464">
                  <a:extLst>
                    <a:ext uri="{9D8B030D-6E8A-4147-A177-3AD203B41FA5}">
                      <a16:colId xmlns:a16="http://schemas.microsoft.com/office/drawing/2014/main" val="4000839983"/>
                    </a:ext>
                  </a:extLst>
                </a:gridCol>
                <a:gridCol w="1977464">
                  <a:extLst>
                    <a:ext uri="{9D8B030D-6E8A-4147-A177-3AD203B41FA5}">
                      <a16:colId xmlns:a16="http://schemas.microsoft.com/office/drawing/2014/main" val="3769488098"/>
                    </a:ext>
                  </a:extLst>
                </a:gridCol>
              </a:tblGrid>
              <a:tr h="1098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Manufacture  </a:t>
                      </a:r>
                      <a:r>
                        <a:rPr lang="en-GB" sz="1000">
                          <a:effectLst/>
                        </a:rPr>
                        <a:t>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The system should be easy to manufacture.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SHR7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The system might take too long time to test/validate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278686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Authority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fulfil the regulations.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NA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504657001"/>
                  </a:ext>
                </a:extLst>
              </a:tr>
              <a:tr h="8204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Environment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be pollution free.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might damage the environment.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2975214868"/>
                  </a:ext>
                </a:extLst>
              </a:tr>
              <a:tr h="1098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Insurance Company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be well documented to make it easy to asses risk-evaluation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NA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3726007697"/>
                  </a:ext>
                </a:extLst>
              </a:tr>
              <a:tr h="109862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Maintenance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assemble in a maintenance friendly manner.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might be hard to diagnose when malfunction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862888590"/>
                  </a:ext>
                </a:extLst>
              </a:tr>
              <a:tr h="8204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durable regarding wear and tear.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might have a high life cycle cost.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1582670197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Re-cycling company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be reusable.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NA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365208372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8B07C-02B4-4D54-BF97-0ADD5969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8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109FF658-5696-4CC0-B64B-81023AF8D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685" y="257173"/>
            <a:ext cx="9731829" cy="754947"/>
          </a:xfrm>
        </p:spPr>
        <p:txBody>
          <a:bodyPr>
            <a:normAutofit fontScale="92500" lnSpcReduction="20000"/>
          </a:bodyPr>
          <a:lstStyle/>
          <a:p>
            <a:endParaRPr lang="nb-N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1800" b="1" dirty="0">
                <a:latin typeface="Arial" panose="020B0604020202020204" pitchFamily="34" charset="0"/>
                <a:cs typeface="Arial" panose="020B0604020202020204" pitchFamily="34" charset="0"/>
              </a:rPr>
              <a:t>Stakeholder </a:t>
            </a:r>
            <a:r>
              <a:rPr lang="nb-NO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Undertittel 2">
            <a:extLst>
              <a:ext uri="{FF2B5EF4-FFF2-40B4-BE49-F238E27FC236}">
                <a16:creationId xmlns:a16="http://schemas.microsoft.com/office/drawing/2014/main" id="{3F434725-7E74-416F-AECC-662BF6CA456D}"/>
              </a:ext>
            </a:extLst>
          </p:cNvPr>
          <p:cNvSpPr txBox="1">
            <a:spLocks/>
          </p:cNvSpPr>
          <p:nvPr/>
        </p:nvSpPr>
        <p:spPr>
          <a:xfrm>
            <a:off x="1371600" y="2690949"/>
            <a:ext cx="9144000" cy="214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B557ED92-4A01-43DA-B465-E7A48A870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66938"/>
              </p:ext>
            </p:extLst>
          </p:nvPr>
        </p:nvGraphicFramePr>
        <p:xfrm>
          <a:off x="1062110" y="1056722"/>
          <a:ext cx="9277350" cy="5478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5975">
                  <a:extLst>
                    <a:ext uri="{9D8B030D-6E8A-4147-A177-3AD203B41FA5}">
                      <a16:colId xmlns:a16="http://schemas.microsoft.com/office/drawing/2014/main" val="1211276745"/>
                    </a:ext>
                  </a:extLst>
                </a:gridCol>
                <a:gridCol w="6153150">
                  <a:extLst>
                    <a:ext uri="{9D8B030D-6E8A-4147-A177-3AD203B41FA5}">
                      <a16:colId xmlns:a16="http://schemas.microsoft.com/office/drawing/2014/main" val="3875455069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1846020233"/>
                    </a:ext>
                  </a:extLst>
                </a:gridCol>
              </a:tblGrid>
              <a:tr h="4151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Stakeholders</a:t>
                      </a:r>
                      <a:endParaRPr lang="nb-NO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Requirements</a:t>
                      </a:r>
                      <a:endParaRPr lang="nb-NO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SH code</a:t>
                      </a:r>
                      <a:endParaRPr lang="nb-NO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3281511200"/>
                  </a:ext>
                </a:extLst>
              </a:tr>
              <a:tr h="355753"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user-friendly.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87175119"/>
                  </a:ext>
                </a:extLst>
              </a:tr>
              <a:tr h="262109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reliable.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SHR2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448108807"/>
                  </a:ext>
                </a:extLst>
              </a:tr>
              <a:tr h="310531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safe.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SHR3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205075785"/>
                  </a:ext>
                </a:extLst>
              </a:tr>
              <a:tr h="318133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cheap.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SHR4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714936968"/>
                  </a:ext>
                </a:extLst>
              </a:tr>
              <a:tr h="44359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Designer 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practical.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SHR5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1714660645"/>
                  </a:ext>
                </a:extLst>
              </a:tr>
              <a:tr h="372951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nb-NO" sz="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profitable.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SHR6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141158175"/>
                  </a:ext>
                </a:extLst>
              </a:tr>
              <a:tr h="443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  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easy to manufacture.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SHR7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245837149"/>
                  </a:ext>
                </a:extLst>
              </a:tr>
              <a:tr h="4153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Authority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fulfil the regulations.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SHR8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3884052992"/>
                  </a:ext>
                </a:extLst>
              </a:tr>
              <a:tr h="4241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Environment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pollution free.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SHR9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463963321"/>
                  </a:ext>
                </a:extLst>
              </a:tr>
              <a:tr h="5620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Insurance Company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well documented to make it easy to asses risk-evaluation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SHR10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917547108"/>
                  </a:ext>
                </a:extLst>
              </a:tr>
              <a:tr h="349946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Maintenance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assemble in a maintenance friendly manner.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SHR11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62064546"/>
                  </a:ext>
                </a:extLst>
              </a:tr>
              <a:tr h="361288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durable regarding wear and tear.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SHR12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4001330163"/>
                  </a:ext>
                </a:extLst>
              </a:tr>
              <a:tr h="443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Re-cycling company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reusable.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SHR13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5021042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AF46A-A69B-40EC-AB57-3A07D795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47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385F66-B676-4BA3-A992-D7C44E7B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21" y="5322661"/>
            <a:ext cx="1066006" cy="216926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hb</a:t>
            </a:r>
            <a:endParaRPr lang="en-US" dirty="0"/>
          </a:p>
        </p:txBody>
      </p:sp>
      <p:pic>
        <p:nvPicPr>
          <p:cNvPr id="4100" name="Picture 4" descr="Bilderesultat for waterproof speaker">
            <a:extLst>
              <a:ext uri="{FF2B5EF4-FFF2-40B4-BE49-F238E27FC236}">
                <a16:creationId xmlns:a16="http://schemas.microsoft.com/office/drawing/2014/main" id="{ED028B3F-7616-4289-9AF5-AE0FF533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84" y="1168714"/>
            <a:ext cx="2502037" cy="22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ilderesultat for waterproof earplugs">
            <a:extLst>
              <a:ext uri="{FF2B5EF4-FFF2-40B4-BE49-F238E27FC236}">
                <a16:creationId xmlns:a16="http://schemas.microsoft.com/office/drawing/2014/main" id="{411B594C-BE3B-4797-B8A0-500B28BDA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2" y="3736757"/>
            <a:ext cx="306516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ilderesultat for waterproof watch">
            <a:extLst>
              <a:ext uri="{FF2B5EF4-FFF2-40B4-BE49-F238E27FC236}">
                <a16:creationId xmlns:a16="http://schemas.microsoft.com/office/drawing/2014/main" id="{34640100-FCB2-4634-9C6E-25B3625EA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6" y="1168714"/>
            <a:ext cx="2118352" cy="23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Bilderesultat for swimming dress for boys">
            <a:extLst>
              <a:ext uri="{FF2B5EF4-FFF2-40B4-BE49-F238E27FC236}">
                <a16:creationId xmlns:a16="http://schemas.microsoft.com/office/drawing/2014/main" id="{87B78ED6-BF0D-4566-A2CB-9ACE5B63D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10" y="3736756"/>
            <a:ext cx="237670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Bilderesultat for waterproof glasses for diving">
            <a:extLst>
              <a:ext uri="{FF2B5EF4-FFF2-40B4-BE49-F238E27FC236}">
                <a16:creationId xmlns:a16="http://schemas.microsoft.com/office/drawing/2014/main" id="{E3E90EE0-9A9A-4E8B-89C8-D93507708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024" y="3736755"/>
            <a:ext cx="2516291" cy="240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Bilderesultat for waterproof hat for diving">
            <a:extLst>
              <a:ext uri="{FF2B5EF4-FFF2-40B4-BE49-F238E27FC236}">
                <a16:creationId xmlns:a16="http://schemas.microsoft.com/office/drawing/2014/main" id="{8A26BABA-B017-4110-B1C7-4C5D16009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17" y="3736755"/>
            <a:ext cx="237670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Bilderesultat for viana film">
            <a:extLst>
              <a:ext uri="{FF2B5EF4-FFF2-40B4-BE49-F238E27FC236}">
                <a16:creationId xmlns:a16="http://schemas.microsoft.com/office/drawing/2014/main" id="{F47B8C56-7E66-4DD6-81DF-F7C8B9E5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8337"/>
            <a:ext cx="5631398" cy="22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2A2079C-A1EB-482F-87C8-F51ADE9BDA1F}"/>
              </a:ext>
            </a:extLst>
          </p:cNvPr>
          <p:cNvSpPr txBox="1"/>
          <p:nvPr/>
        </p:nvSpPr>
        <p:spPr>
          <a:xfrm>
            <a:off x="4240753" y="258314"/>
            <a:ext cx="323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CONCEPTS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6A7986-0F70-4016-BD29-F4762AC7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3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07D10-7528-4996-BBF5-FB1B231E7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83" y="369927"/>
            <a:ext cx="7309208" cy="4870938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7C7F8-4817-4BD6-96AD-9ECC11F6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2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C87DA8-937C-4E04-A9CA-35E498DE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11507788" cy="6858000"/>
          </a:xfrm>
        </p:spPr>
        <p:txBody>
          <a:bodyPr/>
          <a:lstStyle/>
          <a:p>
            <a:pPr algn="ctr"/>
            <a:r>
              <a:rPr lang="en-US"/>
              <a:t>Pugh matrix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76F3FC23-511D-4DE4-B653-A20DF2F4D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62070"/>
              </p:ext>
            </p:extLst>
          </p:nvPr>
        </p:nvGraphicFramePr>
        <p:xfrm>
          <a:off x="1524690" y="1453374"/>
          <a:ext cx="9142619" cy="5179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484">
                  <a:extLst>
                    <a:ext uri="{9D8B030D-6E8A-4147-A177-3AD203B41FA5}">
                      <a16:colId xmlns:a16="http://schemas.microsoft.com/office/drawing/2014/main" val="3796384741"/>
                    </a:ext>
                  </a:extLst>
                </a:gridCol>
                <a:gridCol w="1023677">
                  <a:extLst>
                    <a:ext uri="{9D8B030D-6E8A-4147-A177-3AD203B41FA5}">
                      <a16:colId xmlns:a16="http://schemas.microsoft.com/office/drawing/2014/main" val="2740509487"/>
                    </a:ext>
                  </a:extLst>
                </a:gridCol>
                <a:gridCol w="1023677">
                  <a:extLst>
                    <a:ext uri="{9D8B030D-6E8A-4147-A177-3AD203B41FA5}">
                      <a16:colId xmlns:a16="http://schemas.microsoft.com/office/drawing/2014/main" val="2824163712"/>
                    </a:ext>
                  </a:extLst>
                </a:gridCol>
                <a:gridCol w="963142">
                  <a:extLst>
                    <a:ext uri="{9D8B030D-6E8A-4147-A177-3AD203B41FA5}">
                      <a16:colId xmlns:a16="http://schemas.microsoft.com/office/drawing/2014/main" val="699620235"/>
                    </a:ext>
                  </a:extLst>
                </a:gridCol>
                <a:gridCol w="906221">
                  <a:extLst>
                    <a:ext uri="{9D8B030D-6E8A-4147-A177-3AD203B41FA5}">
                      <a16:colId xmlns:a16="http://schemas.microsoft.com/office/drawing/2014/main" val="836171139"/>
                    </a:ext>
                  </a:extLst>
                </a:gridCol>
                <a:gridCol w="958624">
                  <a:extLst>
                    <a:ext uri="{9D8B030D-6E8A-4147-A177-3AD203B41FA5}">
                      <a16:colId xmlns:a16="http://schemas.microsoft.com/office/drawing/2014/main" val="1304415979"/>
                    </a:ext>
                  </a:extLst>
                </a:gridCol>
                <a:gridCol w="1414897">
                  <a:extLst>
                    <a:ext uri="{9D8B030D-6E8A-4147-A177-3AD203B41FA5}">
                      <a16:colId xmlns:a16="http://schemas.microsoft.com/office/drawing/2014/main" val="3233110601"/>
                    </a:ext>
                  </a:extLst>
                </a:gridCol>
                <a:gridCol w="1414897">
                  <a:extLst>
                    <a:ext uri="{9D8B030D-6E8A-4147-A177-3AD203B41FA5}">
                      <a16:colId xmlns:a16="http://schemas.microsoft.com/office/drawing/2014/main" val="582068083"/>
                    </a:ext>
                  </a:extLst>
                </a:gridCol>
              </a:tblGrid>
              <a:tr h="753906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Criteria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Sound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6250" algn="l"/>
                        </a:tabLst>
                      </a:pPr>
                      <a:r>
                        <a:rPr lang="en-US" sz="1100">
                          <a:effectLst/>
                        </a:rPr>
                        <a:t>Vibration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6250" algn="l"/>
                        </a:tabLst>
                      </a:pPr>
                      <a:r>
                        <a:rPr lang="en-US" sz="1100">
                          <a:effectLst/>
                        </a:rPr>
                        <a:t>Flashlight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Light &amp; Vibration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1086179"/>
                  </a:ext>
                </a:extLst>
              </a:tr>
              <a:tr h="754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Speaker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earplugs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hat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Glasses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546942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Reliability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393510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Initial cost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594277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Efficient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446178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Endurance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8624078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Safety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121449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Mobility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2242023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Complexity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6299516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∑(+)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25329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∑(-)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445624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∑(S)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025842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F49155E-1642-4753-BF46-A7E041E9D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178" y="1453374"/>
            <a:ext cx="15065410" cy="94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151C2-B534-4279-9C1A-10D301B3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88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5A9F-4CE7-461C-AD17-F68A6E2A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D5BDB8-EE6D-482B-8A5D-C5179D3EB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49885"/>
              </p:ext>
            </p:extLst>
          </p:nvPr>
        </p:nvGraphicFramePr>
        <p:xfrm>
          <a:off x="684212" y="407964"/>
          <a:ext cx="8727074" cy="58802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5081">
                  <a:extLst>
                    <a:ext uri="{9D8B030D-6E8A-4147-A177-3AD203B41FA5}">
                      <a16:colId xmlns:a16="http://schemas.microsoft.com/office/drawing/2014/main" val="1910521741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1334506606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2127168698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3947153479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1874995903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2037419723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848016397"/>
                    </a:ext>
                  </a:extLst>
                </a:gridCol>
                <a:gridCol w="1146477">
                  <a:extLst>
                    <a:ext uri="{9D8B030D-6E8A-4147-A177-3AD203B41FA5}">
                      <a16:colId xmlns:a16="http://schemas.microsoft.com/office/drawing/2014/main" val="1524298462"/>
                    </a:ext>
                  </a:extLst>
                </a:gridCol>
              </a:tblGrid>
              <a:tr h="818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Criteria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initial Cost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Efficient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Endurance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Complexity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03151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4030426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initial Cost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6007241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Efficient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3167051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Endurance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4239731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034718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9740792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Complexity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89562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CADB4-64B7-4469-A8F4-2FCA2EFF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8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CD05-7C87-4DFC-A0B9-10417F1A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A7A754-A1C4-44A0-AED5-962FC4D89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76119"/>
              </p:ext>
            </p:extLst>
          </p:nvPr>
        </p:nvGraphicFramePr>
        <p:xfrm>
          <a:off x="684212" y="281354"/>
          <a:ext cx="9866555" cy="61495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809">
                  <a:extLst>
                    <a:ext uri="{9D8B030D-6E8A-4147-A177-3AD203B41FA5}">
                      <a16:colId xmlns:a16="http://schemas.microsoft.com/office/drawing/2014/main" val="829821777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755898979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1737860830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3617179079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764305869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3664801693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1239695726"/>
                    </a:ext>
                  </a:extLst>
                </a:gridCol>
                <a:gridCol w="1064670">
                  <a:extLst>
                    <a:ext uri="{9D8B030D-6E8A-4147-A177-3AD203B41FA5}">
                      <a16:colId xmlns:a16="http://schemas.microsoft.com/office/drawing/2014/main" val="419290519"/>
                    </a:ext>
                  </a:extLst>
                </a:gridCol>
                <a:gridCol w="881107">
                  <a:extLst>
                    <a:ext uri="{9D8B030D-6E8A-4147-A177-3AD203B41FA5}">
                      <a16:colId xmlns:a16="http://schemas.microsoft.com/office/drawing/2014/main" val="60064380"/>
                    </a:ext>
                  </a:extLst>
                </a:gridCol>
                <a:gridCol w="881107">
                  <a:extLst>
                    <a:ext uri="{9D8B030D-6E8A-4147-A177-3AD203B41FA5}">
                      <a16:colId xmlns:a16="http://schemas.microsoft.com/office/drawing/2014/main" val="1272694903"/>
                    </a:ext>
                  </a:extLst>
                </a:gridCol>
              </a:tblGrid>
              <a:tr h="44251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Criteria</a:t>
                      </a:r>
                    </a:p>
                    <a:p>
                      <a:pPr algn="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initial Cost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Efficient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Endurance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Complexity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565787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0.0410959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0.0137525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0.0289017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0.0936664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0.0909091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0.0198675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0.03791983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0.326113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0.081528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046687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Cost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0.2054795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0.0687623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0.0867052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0.0187333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0.2121212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0.4966887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0.04875406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1.137244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0.284311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0369303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Efficient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0.0687623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0.0867052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0.0312221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0.1515152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0.0198675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0.34127844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0.822638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0.20566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4896486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Endurance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0.0410959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0.3438114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0.2601156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0.0936664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0.2121212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0.0331126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0.06825569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1.052179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0.263045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4137178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0.0136986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0.0098232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0.017341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0.0133809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0.030303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0.0331126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0.04875406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0.166413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0.041603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953967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0.2054795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0.0137525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0.433526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0.2809991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0.0909091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0.0993377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0.11375948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1.237763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0.309441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82703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Complexity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0.369863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0.481336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0.0867052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0.4683318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0.2121212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0.2980132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0.34127844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2.257649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0.564412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904797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EF0DC-59B5-4C98-8D40-2AF2B87A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48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8A68-0863-417D-B492-1F4F8DD3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6E6387-0794-4D04-B45B-7A38167B0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862059"/>
              </p:ext>
            </p:extLst>
          </p:nvPr>
        </p:nvGraphicFramePr>
        <p:xfrm>
          <a:off x="684211" y="391887"/>
          <a:ext cx="9314555" cy="56025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008">
                  <a:extLst>
                    <a:ext uri="{9D8B030D-6E8A-4147-A177-3AD203B41FA5}">
                      <a16:colId xmlns:a16="http://schemas.microsoft.com/office/drawing/2014/main" val="1423925226"/>
                    </a:ext>
                  </a:extLst>
                </a:gridCol>
                <a:gridCol w="1038008">
                  <a:extLst>
                    <a:ext uri="{9D8B030D-6E8A-4147-A177-3AD203B41FA5}">
                      <a16:colId xmlns:a16="http://schemas.microsoft.com/office/drawing/2014/main" val="3627681896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602011484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605600452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3400895279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346061325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3861206962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623625830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1694321126"/>
                    </a:ext>
                  </a:extLst>
                </a:gridCol>
                <a:gridCol w="975097">
                  <a:extLst>
                    <a:ext uri="{9D8B030D-6E8A-4147-A177-3AD203B41FA5}">
                      <a16:colId xmlns:a16="http://schemas.microsoft.com/office/drawing/2014/main" val="297107063"/>
                    </a:ext>
                  </a:extLst>
                </a:gridCol>
                <a:gridCol w="979030">
                  <a:extLst>
                    <a:ext uri="{9D8B030D-6E8A-4147-A177-3AD203B41FA5}">
                      <a16:colId xmlns:a16="http://schemas.microsoft.com/office/drawing/2014/main" val="728068444"/>
                    </a:ext>
                  </a:extLst>
                </a:gridCol>
              </a:tblGrid>
              <a:tr h="473429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Sound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vibration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Flashlight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Light&amp;Vibration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796417"/>
                  </a:ext>
                </a:extLst>
              </a:tr>
              <a:tr h="67082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speaker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earplugs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suit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Glasses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evaporate the water  away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253714"/>
                  </a:ext>
                </a:extLst>
              </a:tr>
              <a:tr h="4734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Sound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speaker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3941270212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earplugs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287576994"/>
                  </a:ext>
                </a:extLst>
              </a:tr>
              <a:tr h="4734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vibration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609174484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suit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2898810563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hat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606684561"/>
                  </a:ext>
                </a:extLst>
              </a:tr>
              <a:tr h="4734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Flashlight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3434461755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Glasses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188231620"/>
                  </a:ext>
                </a:extLst>
              </a:tr>
              <a:tr h="473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Light&amp;Vibration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1096370821"/>
                  </a:ext>
                </a:extLst>
              </a:tr>
              <a:tr h="67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viperate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the water  away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250134718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92AF4-0354-43F7-9402-0431C869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50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6CED-F128-414B-8855-FDC6A8F7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89C4DF-2AA0-4C46-8908-57D1B437C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4212"/>
              </p:ext>
            </p:extLst>
          </p:nvPr>
        </p:nvGraphicFramePr>
        <p:xfrm>
          <a:off x="684212" y="186100"/>
          <a:ext cx="10201500" cy="6485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589">
                  <a:extLst>
                    <a:ext uri="{9D8B030D-6E8A-4147-A177-3AD203B41FA5}">
                      <a16:colId xmlns:a16="http://schemas.microsoft.com/office/drawing/2014/main" val="1142703497"/>
                    </a:ext>
                  </a:extLst>
                </a:gridCol>
                <a:gridCol w="998589">
                  <a:extLst>
                    <a:ext uri="{9D8B030D-6E8A-4147-A177-3AD203B41FA5}">
                      <a16:colId xmlns:a16="http://schemas.microsoft.com/office/drawing/2014/main" val="2103745780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2711660905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474154199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259944502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996506335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235242566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085976823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743568612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8160328"/>
                    </a:ext>
                  </a:extLst>
                </a:gridCol>
                <a:gridCol w="941852">
                  <a:extLst>
                    <a:ext uri="{9D8B030D-6E8A-4147-A177-3AD203B41FA5}">
                      <a16:colId xmlns:a16="http://schemas.microsoft.com/office/drawing/2014/main" val="1207017938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516389646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3131299082"/>
                    </a:ext>
                  </a:extLst>
                </a:gridCol>
              </a:tblGrid>
              <a:tr h="548166">
                <a:tc rowSpan="2" grid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Sound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vibration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Flashlight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Light&amp;Vibration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67024"/>
                  </a:ext>
                </a:extLst>
              </a:tr>
              <a:tr h="548166">
                <a:tc gridSpan="2"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speaker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earplugs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suit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Glasses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evaporate the water  away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480063"/>
                  </a:ext>
                </a:extLst>
              </a:tr>
              <a:tr h="5481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Sound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speaker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0.469449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0.33661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0.488805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0.263844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0.309127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0.705961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0.236152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0.292419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0.123287671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3.225654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0.358406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5985018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earplugs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0.09389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0.067322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0.023276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0.14658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0.220805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0.131195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0.227437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1.053963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0.117107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798745"/>
                  </a:ext>
                </a:extLst>
              </a:tr>
              <a:tr h="54816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vibration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0.067064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0.201966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0.069829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0.14658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0.132483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0.028238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0.183673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0.162455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1.115577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0.123953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6920031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suit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0.029316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0.01472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0.026239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0.304155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0.033795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927571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0.067064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0.023276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0.087948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0.044161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0.028238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0.131195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0.032491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0.551126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0.061236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1987034"/>
                  </a:ext>
                </a:extLst>
              </a:tr>
              <a:tr h="5481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Flashlight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0.09389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0.33661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0.349147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0.205212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0.220805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0.141192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0.183673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0.227437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1.881253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0.209028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9513743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Glasses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0.009976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0.029316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0.008832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0.02017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0.026239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0.01083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0.123287671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0.294277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0.032697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4833299"/>
                  </a:ext>
                </a:extLst>
              </a:tr>
              <a:tr h="605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Light&amp;Vibration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0.009617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0.087948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0.044161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0.078717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0.032491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0.123287671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0.462519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0.051391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8492593"/>
                  </a:ext>
                </a:extLst>
              </a:tr>
              <a:tr h="814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viperate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the water  away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0.00748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0.007759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0.003257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0.004907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0.015688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0.002915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0.01369863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0.111476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0.012386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699947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7A440-E866-419F-96F8-A1F1921B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46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FCB9-5E93-4572-AF7F-4B790ED2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094E80-9DCC-4DF0-A84F-725C1028C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263212"/>
              </p:ext>
            </p:extLst>
          </p:nvPr>
        </p:nvGraphicFramePr>
        <p:xfrm>
          <a:off x="928468" y="493931"/>
          <a:ext cx="7272996" cy="5500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5802">
                  <a:extLst>
                    <a:ext uri="{9D8B030D-6E8A-4147-A177-3AD203B41FA5}">
                      <a16:colId xmlns:a16="http://schemas.microsoft.com/office/drawing/2014/main" val="2332215966"/>
                    </a:ext>
                  </a:extLst>
                </a:gridCol>
                <a:gridCol w="2318555">
                  <a:extLst>
                    <a:ext uri="{9D8B030D-6E8A-4147-A177-3AD203B41FA5}">
                      <a16:colId xmlns:a16="http://schemas.microsoft.com/office/drawing/2014/main" val="851288239"/>
                    </a:ext>
                  </a:extLst>
                </a:gridCol>
                <a:gridCol w="2538639">
                  <a:extLst>
                    <a:ext uri="{9D8B030D-6E8A-4147-A177-3AD203B41FA5}">
                      <a16:colId xmlns:a16="http://schemas.microsoft.com/office/drawing/2014/main" val="3353044238"/>
                    </a:ext>
                  </a:extLst>
                </a:gridCol>
              </a:tblGrid>
              <a:tr h="70173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Concept Solutions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Weighted Evaluation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14857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Light&amp;Vibration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Watch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0.059183397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12606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Flashlight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Glasses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0.065287761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7894132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watch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0.07647441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5232123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Flashlight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Watch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0.099318791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394146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0.21042757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3770703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suit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0.212046524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3618184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Sound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earplugs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0.238554177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948655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Sound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speaker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0.308374047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057842"/>
                  </a:ext>
                </a:extLst>
              </a:tr>
              <a:tr h="53319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viperate the water  away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0.480333325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6794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08FE1-F834-4996-A733-825F20E2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93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5DDEC1-2447-4365-8F76-95094BCE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endParaRPr lang="nb-NO" sz="3200">
              <a:solidFill>
                <a:srgbClr val="FFFFFF"/>
              </a:solidFill>
            </a:endParaRPr>
          </a:p>
        </p:txBody>
      </p:sp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A80F3682-AFA2-4FB8-83EC-7C46B627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2" y="643467"/>
            <a:ext cx="4387764" cy="535093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B930F47-28A5-4259-835B-9A68AEC7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r>
              <a:rPr lang="nb-NO" sz="1800">
                <a:solidFill>
                  <a:srgbClr val="0F496F"/>
                </a:solidFill>
              </a:rPr>
              <a:t>RISK </a:t>
            </a:r>
          </a:p>
          <a:p>
            <a:pPr marL="0" indent="0">
              <a:buNone/>
            </a:pPr>
            <a:endParaRPr lang="nb-NO" sz="1800">
              <a:solidFill>
                <a:srgbClr val="0F496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19E44-53A2-48B0-9FA9-8121309B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3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422E1-3E84-4FD8-872E-D6871E18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0"/>
            <a:ext cx="11995052" cy="6639951"/>
          </a:xfrm>
        </p:spPr>
        <p:txBody>
          <a:bodyPr/>
          <a:lstStyle/>
          <a:p>
            <a:pPr algn="ctr"/>
            <a:r>
              <a:rPr lang="en-US" dirty="0"/>
              <a:t>System requirement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52B558C5-18BA-4BB4-B8A4-D6B94D0E9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07054"/>
              </p:ext>
            </p:extLst>
          </p:nvPr>
        </p:nvGraphicFramePr>
        <p:xfrm>
          <a:off x="1835332" y="975628"/>
          <a:ext cx="8673010" cy="5265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777">
                  <a:extLst>
                    <a:ext uri="{9D8B030D-6E8A-4147-A177-3AD203B41FA5}">
                      <a16:colId xmlns:a16="http://schemas.microsoft.com/office/drawing/2014/main" val="1310494426"/>
                    </a:ext>
                  </a:extLst>
                </a:gridCol>
                <a:gridCol w="1579967">
                  <a:extLst>
                    <a:ext uri="{9D8B030D-6E8A-4147-A177-3AD203B41FA5}">
                      <a16:colId xmlns:a16="http://schemas.microsoft.com/office/drawing/2014/main" val="1772866338"/>
                    </a:ext>
                  </a:extLst>
                </a:gridCol>
                <a:gridCol w="1579967">
                  <a:extLst>
                    <a:ext uri="{9D8B030D-6E8A-4147-A177-3AD203B41FA5}">
                      <a16:colId xmlns:a16="http://schemas.microsoft.com/office/drawing/2014/main" val="2960511562"/>
                    </a:ext>
                  </a:extLst>
                </a:gridCol>
                <a:gridCol w="1604245">
                  <a:extLst>
                    <a:ext uri="{9D8B030D-6E8A-4147-A177-3AD203B41FA5}">
                      <a16:colId xmlns:a16="http://schemas.microsoft.com/office/drawing/2014/main" val="3233131185"/>
                    </a:ext>
                  </a:extLst>
                </a:gridCol>
                <a:gridCol w="1041172">
                  <a:extLst>
                    <a:ext uri="{9D8B030D-6E8A-4147-A177-3AD203B41FA5}">
                      <a16:colId xmlns:a16="http://schemas.microsoft.com/office/drawing/2014/main" val="2828658002"/>
                    </a:ext>
                  </a:extLst>
                </a:gridCol>
                <a:gridCol w="895502">
                  <a:extLst>
                    <a:ext uri="{9D8B030D-6E8A-4147-A177-3AD203B41FA5}">
                      <a16:colId xmlns:a16="http://schemas.microsoft.com/office/drawing/2014/main" val="2907922380"/>
                    </a:ext>
                  </a:extLst>
                </a:gridCol>
                <a:gridCol w="784380">
                  <a:extLst>
                    <a:ext uri="{9D8B030D-6E8A-4147-A177-3AD203B41FA5}">
                      <a16:colId xmlns:a16="http://schemas.microsoft.com/office/drawing/2014/main" val="2468690895"/>
                    </a:ext>
                  </a:extLst>
                </a:gridCol>
              </a:tblGrid>
              <a:tr h="4461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System Requirement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 Requirement origin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Verification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SH Code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Type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Priority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3906030020"/>
                  </a:ext>
                </a:extLst>
              </a:tr>
              <a:tr h="1690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be able to withstand a certain pressure range.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SHR3, SHR12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Use pressure tank to verify the system’s threshold.  Development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URG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2910411885"/>
                  </a:ext>
                </a:extLst>
              </a:tr>
              <a:tr h="1031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be able to be water resistant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SHR5, SHR12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Inspection of system under water level.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DS,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BLC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2225663615"/>
                  </a:ext>
                </a:extLst>
              </a:tr>
              <a:tr h="8556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has to be rust free.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SHR5, SHR9, SHR 11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Salt spray test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DS, EVM, MF,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NOR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3068749511"/>
                  </a:ext>
                </a:extLst>
              </a:tr>
              <a:tr h="12417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emphasize warning regarding to low oxygen level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SHR2,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inspection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US, AT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BLC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47325016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C0FF946-282D-4686-B881-31D967CFF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073" y="981221"/>
            <a:ext cx="18964658" cy="60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34635-A1EE-4350-88B5-2448D57D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90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751DD7-EF19-4485-8DFB-5423D38C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endParaRPr lang="nb-NO"/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7555E98-C954-4842-AE1C-F5911787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061311" cy="3615267"/>
          </a:xfrm>
        </p:spPr>
        <p:txBody>
          <a:bodyPr/>
          <a:lstStyle/>
          <a:p>
            <a:r>
              <a:rPr lang="nb-NO" dirty="0" err="1"/>
              <a:t>Functional</a:t>
            </a:r>
            <a:r>
              <a:rPr lang="nb-NO" dirty="0"/>
              <a:t> Analysis Block Diagram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CC66D01D-18DC-45AF-8243-7AF5AEF2F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747" y="166807"/>
            <a:ext cx="6765575" cy="652438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B4A2AE-8917-4E4E-825B-AFB1AFC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0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9BBE-76D6-4546-8E51-59985C81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EA176-9A1F-45E1-9EFE-979BEB8C2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35878"/>
            <a:ext cx="8534400" cy="56976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BD333-79A7-462A-894A-7DCABBA2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5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CB9F8-B425-4F4B-B50C-4D74B22A4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51" y="656168"/>
            <a:ext cx="8462034" cy="4759894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3ED783-15BC-48B5-B4A3-28AD8DD5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52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51D35C-DB70-483D-8100-A26C6827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0" y="460455"/>
            <a:ext cx="8534400" cy="1507067"/>
          </a:xfrm>
        </p:spPr>
        <p:txBody>
          <a:bodyPr/>
          <a:lstStyle/>
          <a:p>
            <a:r>
              <a:rPr lang="nb-NO" dirty="0" err="1"/>
              <a:t>Verification</a:t>
            </a:r>
            <a:r>
              <a:rPr lang="nb-NO" dirty="0"/>
              <a:t> and </a:t>
            </a:r>
            <a:r>
              <a:rPr lang="nb-NO" dirty="0" err="1"/>
              <a:t>validation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2F3F347-3F35-45E3-90AE-7CFB767E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06869"/>
            <a:ext cx="2762373" cy="2461846"/>
          </a:xfrm>
        </p:spPr>
        <p:txBody>
          <a:bodyPr/>
          <a:lstStyle/>
          <a:p>
            <a:r>
              <a:rPr lang="nb-NO" dirty="0"/>
              <a:t>Analysis</a:t>
            </a:r>
          </a:p>
          <a:p>
            <a:r>
              <a:rPr lang="nb-NO" dirty="0"/>
              <a:t>Critical Design </a:t>
            </a:r>
            <a:r>
              <a:rPr lang="nb-NO" dirty="0" err="1"/>
              <a:t>Review</a:t>
            </a:r>
            <a:r>
              <a:rPr lang="nb-NO" dirty="0"/>
              <a:t> </a:t>
            </a:r>
          </a:p>
          <a:p>
            <a:r>
              <a:rPr lang="nb-NO" dirty="0" err="1"/>
              <a:t>Bottoms</a:t>
            </a:r>
            <a:r>
              <a:rPr lang="nb-NO" dirty="0"/>
              <a:t>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57030-3112-4052-9055-7B6B7418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8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87E0-2DE7-4FC4-9D93-F2C4C676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905" y="576777"/>
            <a:ext cx="7053019" cy="232833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WATCH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Your scuba diving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04CC6-E204-4C74-895F-2995A1F6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905" y="2268286"/>
            <a:ext cx="6400800" cy="1947333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b="1" dirty="0">
                <a:solidFill>
                  <a:srgbClr val="FFC000"/>
                </a:solidFill>
              </a:rPr>
              <a:t>S</a:t>
            </a:r>
            <a:r>
              <a:rPr lang="en-US" dirty="0"/>
              <a:t>ecurity </a:t>
            </a:r>
            <a:r>
              <a:rPr lang="en-US" b="1" dirty="0">
                <a:solidFill>
                  <a:srgbClr val="FFC000"/>
                </a:solidFill>
              </a:rPr>
              <a:t>A</a:t>
            </a:r>
            <a:r>
              <a:rPr lang="en-US" dirty="0"/>
              <a:t>pplication </a:t>
            </a:r>
            <a:r>
              <a:rPr lang="en-US" b="1" dirty="0">
                <a:solidFill>
                  <a:srgbClr val="FFC000"/>
                </a:solidFill>
              </a:rPr>
              <a:t>V</a:t>
            </a:r>
            <a:r>
              <a:rPr lang="en-US" dirty="0"/>
              <a:t>ia </a:t>
            </a:r>
            <a:r>
              <a:rPr lang="en-US" b="1" dirty="0">
                <a:solidFill>
                  <a:srgbClr val="FFC000"/>
                </a:solidFill>
              </a:rPr>
              <a:t>E</a:t>
            </a:r>
            <a:r>
              <a:rPr lang="en-US" dirty="0"/>
              <a:t>ngineering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8C2F1-A5EB-4D24-84E6-D7A2EC241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88" y="2801295"/>
            <a:ext cx="5768054" cy="384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CE5420-206E-43E2-A46C-3A25C1423FE5}"/>
              </a:ext>
            </a:extLst>
          </p:cNvPr>
          <p:cNvSpPr txBox="1"/>
          <p:nvPr/>
        </p:nvSpPr>
        <p:spPr>
          <a:xfrm>
            <a:off x="1204685" y="3048000"/>
            <a:ext cx="32657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Honorable mentions: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Chrisander</a:t>
            </a:r>
            <a:r>
              <a:rPr lang="en-US" dirty="0"/>
              <a:t> </a:t>
            </a:r>
            <a:r>
              <a:rPr lang="en-US" dirty="0" err="1"/>
              <a:t>Bronstad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 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Joe Liu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Zakiya</a:t>
            </a:r>
            <a:r>
              <a:rPr lang="en-US" dirty="0"/>
              <a:t> </a:t>
            </a:r>
            <a:r>
              <a:rPr lang="en-US" dirty="0" err="1"/>
              <a:t>Yusefi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6257A-C873-4D62-89FE-33C9DA1C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3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22843E-41E3-438E-A83D-B637A93A5894}"/>
              </a:ext>
            </a:extLst>
          </p:cNvPr>
          <p:cNvSpPr txBox="1"/>
          <p:nvPr/>
        </p:nvSpPr>
        <p:spPr>
          <a:xfrm>
            <a:off x="1463039" y="1012874"/>
            <a:ext cx="6907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We </a:t>
            </a:r>
            <a:r>
              <a:rPr lang="en-US" sz="2800" dirty="0">
                <a:solidFill>
                  <a:srgbClr val="FFC000"/>
                </a:solidFill>
              </a:rPr>
              <a:t>need</a:t>
            </a:r>
            <a:r>
              <a:rPr lang="en-US" sz="2800" dirty="0"/>
              <a:t> to find a safe, reliable, user-friendly oxygen information/warning system which provides for the general scuba diver a more secured and independent diving experience.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4C1DC-E841-476D-8048-325BB700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7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1D3C-AB20-4D53-BA55-1ADC2616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753" y="393896"/>
            <a:ext cx="8534400" cy="1506805"/>
          </a:xfrm>
        </p:spPr>
        <p:txBody>
          <a:bodyPr/>
          <a:lstStyle/>
          <a:p>
            <a:r>
              <a:rPr lang="en-US" b="1" dirty="0"/>
              <a:t>Business opportunity: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786A-5EA0-47DE-BC4A-7C58AAFD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753" y="1900701"/>
            <a:ext cx="8534400" cy="3615267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Provide scuba diving experience for amateur individuals that can be more independent from the expertise required to have a safe scuba diving tour. 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The opportunity doesn’t need to just be limited to amateur scuba divers, but also the more experienced one in the manner of a more worry-free diving. To perform a highly efficient diving activity. The diver should not be required to constantly check the regulator which reduces stress and make them focus more on the task itself. 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Larger oxygen tanks/capacity can be applied due to mind-free low-level oxygen risk warning.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F5E1D-FCEC-4C74-A5BF-27957955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3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275F-F72C-4E77-B285-C7E37280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3C0A8-33D2-47ED-AF20-EAFC7FE38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99" y="520505"/>
            <a:ext cx="8657736" cy="484833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1123D4-8BC4-4BDB-B7AF-4EFC6491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4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D022-B291-4101-BBA2-83FB6CDD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C4099-3B2B-498D-8489-C9084FBD8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8" y="664753"/>
            <a:ext cx="7934180" cy="526879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C2EBFC-4C44-49FB-860A-F1B93A33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6A57-CA0E-4B87-8EC0-1A1468A2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45502-286E-4B8F-BC2F-2DC564556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8" y="546433"/>
            <a:ext cx="7942140" cy="444759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BF31B3-6B54-4001-BEE1-9C422D65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3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7030-EB87-48E2-AEEC-D391CC0D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Statement of the goals and objectives of the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CF685-5B2D-4E23-B095-ABCD0792D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037757" cy="3615267"/>
          </a:xfrm>
        </p:spPr>
        <p:txBody>
          <a:bodyPr/>
          <a:lstStyle/>
          <a:p>
            <a:r>
              <a:rPr lang="en-US" sz="2800" dirty="0"/>
              <a:t>to ensure a reliable and safe warning system for novel divers. To enhance their diving experience by reducing stress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B4F0B-73F7-403B-B699-DBE1461588E6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F32BA-0662-4BDE-8EC2-D740E8C0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4768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510</TotalTime>
  <Words>1320</Words>
  <Application>Microsoft Office PowerPoint</Application>
  <PresentationFormat>Widescreen</PresentationFormat>
  <Paragraphs>715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DengXian</vt:lpstr>
      <vt:lpstr>Arial</vt:lpstr>
      <vt:lpstr>Calibri</vt:lpstr>
      <vt:lpstr>Century Gothic</vt:lpstr>
      <vt:lpstr>Times New Roman</vt:lpstr>
      <vt:lpstr>Wingdings 3</vt:lpstr>
      <vt:lpstr>Slice</vt:lpstr>
      <vt:lpstr>WATCH  Your scuba diving  </vt:lpstr>
      <vt:lpstr>PowerPoint Presentation</vt:lpstr>
      <vt:lpstr>PowerPoint Presentation</vt:lpstr>
      <vt:lpstr>PowerPoint Presentation</vt:lpstr>
      <vt:lpstr>Business opportunity:</vt:lpstr>
      <vt:lpstr>PowerPoint Presentation</vt:lpstr>
      <vt:lpstr>PowerPoint Presentation</vt:lpstr>
      <vt:lpstr>PowerPoint Presentation</vt:lpstr>
      <vt:lpstr>Statement of the goals and objectives of the system:</vt:lpstr>
      <vt:lpstr>Boundaries of the system and its external interfaces.</vt:lpstr>
      <vt:lpstr>Stakeholders (and interactions between them).</vt:lpstr>
      <vt:lpstr>Policies and/or constraints that affect the system or that influence it.</vt:lpstr>
      <vt:lpstr>Conceptual view of the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hb</vt:lpstr>
      <vt:lpstr>Pugh matrix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requirement           </vt:lpstr>
      <vt:lpstr>PowerPoint Presentation</vt:lpstr>
      <vt:lpstr>PowerPoint Presentation</vt:lpstr>
      <vt:lpstr>Verification and validation</vt:lpstr>
      <vt:lpstr>WATCH  Your scuba diving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Your scuba diving  </dc:title>
  <dc:creator>Bozhao Liu</dc:creator>
  <cp:lastModifiedBy>Bozhao Liu</cp:lastModifiedBy>
  <cp:revision>37</cp:revision>
  <dcterms:created xsi:type="dcterms:W3CDTF">2018-08-30T19:40:07Z</dcterms:created>
  <dcterms:modified xsi:type="dcterms:W3CDTF">2018-08-31T12:09:14Z</dcterms:modified>
</cp:coreProperties>
</file>