
<file path=[Content_Types].xml><?xml version="1.0" encoding="utf-8"?>
<Types xmlns="http://schemas.openxmlformats.org/package/2006/content-types">
  <Default Extension="png" ContentType="image/png"/>
  <Default Extension="jfif" ContentType="image/jpeg"/>
  <Default Extension="tmp" ContentType="image/png"/>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80" r:id="rId2"/>
    <p:sldId id="381" r:id="rId3"/>
    <p:sldId id="382" r:id="rId4"/>
    <p:sldId id="383" r:id="rId5"/>
    <p:sldId id="388" r:id="rId6"/>
    <p:sldId id="384" r:id="rId7"/>
    <p:sldId id="369" r:id="rId8"/>
    <p:sldId id="378" r:id="rId9"/>
    <p:sldId id="373" r:id="rId10"/>
    <p:sldId id="370" r:id="rId11"/>
    <p:sldId id="371" r:id="rId12"/>
    <p:sldId id="372" r:id="rId13"/>
    <p:sldId id="374" r:id="rId14"/>
    <p:sldId id="375" r:id="rId15"/>
    <p:sldId id="376" r:id="rId16"/>
    <p:sldId id="377" r:id="rId17"/>
    <p:sldId id="379" r:id="rId18"/>
    <p:sldId id="385" r:id="rId19"/>
    <p:sldId id="386" r:id="rId20"/>
    <p:sldId id="3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59" autoAdjust="0"/>
    <p:restoredTop sz="86371" autoAdjust="0"/>
  </p:normalViewPr>
  <p:slideViewPr>
    <p:cSldViewPr>
      <p:cViewPr varScale="1">
        <p:scale>
          <a:sx n="68" d="100"/>
          <a:sy n="68" d="100"/>
        </p:scale>
        <p:origin x="672" y="66"/>
      </p:cViewPr>
      <p:guideLst>
        <p:guide orient="horz" pos="2160"/>
        <p:guide pos="2880"/>
      </p:guideLst>
    </p:cSldViewPr>
  </p:slideViewPr>
  <p:outlineViewPr>
    <p:cViewPr>
      <p:scale>
        <a:sx n="33" d="100"/>
        <a:sy n="33" d="100"/>
      </p:scale>
      <p:origin x="0" y="-311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a:t>
            </a:fld>
            <a:endParaRPr lang="en-US"/>
          </a:p>
        </p:txBody>
      </p:sp>
    </p:spTree>
    <p:extLst>
      <p:ext uri="{BB962C8B-B14F-4D97-AF65-F5344CB8AC3E}">
        <p14:creationId xmlns:p14="http://schemas.microsoft.com/office/powerpoint/2010/main" val="14301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6"/>
          <p:cNvSpPr>
            <a:spLocks noGrp="1" noChangeArrowheads="1"/>
          </p:cNvSpPr>
          <p:nvPr>
            <p:ph type="ftr" sz="quarter" idx="4"/>
          </p:nvPr>
        </p:nvSpPr>
        <p:spPr>
          <a:noFill/>
        </p:spPr>
        <p:txBody>
          <a:bodyPr/>
          <a:lstStyle/>
          <a:p>
            <a:r>
              <a:rPr lang="en-US" b="0" dirty="0" smtClean="0"/>
              <a:t>(c) ACS &amp; </a:t>
            </a:r>
            <a:r>
              <a:rPr lang="en-US" b="0" dirty="0" err="1" smtClean="0"/>
              <a:t>MethodScience</a:t>
            </a:r>
            <a:r>
              <a:rPr lang="en-US" b="0" dirty="0" smtClean="0"/>
              <a:t>; 2012-14</a:t>
            </a:r>
            <a:endParaRPr lang="en-US" dirty="0" smtClean="0"/>
          </a:p>
        </p:txBody>
      </p:sp>
      <p:sp>
        <p:nvSpPr>
          <p:cNvPr id="36868" name="Rectangle 7"/>
          <p:cNvSpPr>
            <a:spLocks noGrp="1" noChangeArrowheads="1"/>
          </p:cNvSpPr>
          <p:nvPr>
            <p:ph type="sldNum" sz="quarter" idx="5"/>
          </p:nvPr>
        </p:nvSpPr>
        <p:spPr>
          <a:noFill/>
        </p:spPr>
        <p:txBody>
          <a:bodyPr/>
          <a:lstStyle/>
          <a:p>
            <a:r>
              <a:rPr lang="en-US" smtClean="0"/>
              <a:t>Page: </a:t>
            </a:r>
            <a:fld id="{4113FCFB-D1DD-408D-808F-925E3DB38C9D}" type="slidenum">
              <a:rPr lang="en-US" smtClean="0"/>
              <a:pPr/>
              <a:t>2</a:t>
            </a:fld>
            <a:r>
              <a:rPr lang="en-US" smtClean="0"/>
              <a:t> </a:t>
            </a:r>
          </a:p>
        </p:txBody>
      </p:sp>
      <p:sp>
        <p:nvSpPr>
          <p:cNvPr id="36869" name="Rectangle 2"/>
          <p:cNvSpPr>
            <a:spLocks noGrp="1" noRot="1" noChangeAspect="1" noChangeArrowheads="1" noTextEdit="1"/>
          </p:cNvSpPr>
          <p:nvPr>
            <p:ph type="sldImg"/>
          </p:nvPr>
        </p:nvSpPr>
        <p:spPr>
          <a:xfrm>
            <a:off x="1184275" y="700088"/>
            <a:ext cx="4643438" cy="3484562"/>
          </a:xfrm>
          <a:ln/>
        </p:spPr>
      </p:sp>
      <p:sp>
        <p:nvSpPr>
          <p:cNvPr id="36870" name="Rectangle 3"/>
          <p:cNvSpPr>
            <a:spLocks noGrp="1" noChangeArrowheads="1"/>
          </p:cNvSpPr>
          <p:nvPr>
            <p:ph type="body" idx="1"/>
          </p:nvPr>
        </p:nvSpPr>
        <p:spPr>
          <a:xfrm>
            <a:off x="933209" y="4414306"/>
            <a:ext cx="5143995" cy="4184869"/>
          </a:xfrm>
          <a:noFill/>
          <a:ln/>
        </p:spPr>
        <p:txBody>
          <a:bodyPr/>
          <a:lstStyle/>
          <a:p>
            <a:endParaRPr lang="en-AU" smtClean="0"/>
          </a:p>
        </p:txBody>
      </p:sp>
    </p:spTree>
    <p:extLst>
      <p:ext uri="{BB962C8B-B14F-4D97-AF65-F5344CB8AC3E}">
        <p14:creationId xmlns:p14="http://schemas.microsoft.com/office/powerpoint/2010/main" val="184985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8500"/>
            <a:ext cx="4648200" cy="3486150"/>
          </a:xfrm>
        </p:spPr>
      </p:sp>
      <p:sp>
        <p:nvSpPr>
          <p:cNvPr id="3" name="Notes Placeholder 2"/>
          <p:cNvSpPr>
            <a:spLocks noGrp="1"/>
          </p:cNvSpPr>
          <p:nvPr>
            <p:ph type="body" idx="1"/>
          </p:nvPr>
        </p:nvSpPr>
        <p:spPr/>
        <p:txBody>
          <a:bodyPr>
            <a:normAutofit/>
          </a:bodyPr>
          <a:lstStyle/>
          <a:p>
            <a:r>
              <a:rPr lang="en-US" dirty="0" smtClean="0"/>
              <a:t>This is my most recent</a:t>
            </a:r>
            <a:r>
              <a:rPr lang="en-US" baseline="0" dirty="0" smtClean="0"/>
              <a:t> publication that includes many thoughts on Agile and Business Analysis – that appear later in this course.</a:t>
            </a:r>
          </a:p>
          <a:p>
            <a:pPr defTabSz="860069">
              <a:defRPr/>
            </a:pPr>
            <a:r>
              <a:rPr lang="en-AU" b="1" dirty="0" smtClean="0"/>
              <a:t/>
            </a:r>
            <a:br>
              <a:rPr lang="en-AU" b="1" dirty="0" smtClean="0"/>
            </a:br>
            <a:r>
              <a:rPr lang="en-AU" b="1" dirty="0" smtClean="0"/>
              <a:t>The Art of Agile Practice: A Composite Approach for Projects and Organizations</a:t>
            </a:r>
            <a:r>
              <a:rPr lang="en-AU" i="1" dirty="0" smtClean="0"/>
              <a:t> </a:t>
            </a:r>
            <a:r>
              <a:rPr lang="en-AU" dirty="0" smtClean="0"/>
              <a:t>presents a consistent, integrated, and strategic approach to achieving "Agility" in your business. Transcending beyond Agile as a software development method, it covers the gamut of methods in an organization—including business processes, governance standards, project management, quality management, and business analysis—to show you how to use this composite approach to enhance your ability to adapt and respond to evolving business requirements.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3968F4D-A529-44C8-9216-D44E0416B313}" type="slidenum">
              <a:rPr lang="en-AU" smtClean="0"/>
              <a:pPr/>
              <a:t>6</a:t>
            </a:fld>
            <a:endParaRPr lang="en-AU"/>
          </a:p>
        </p:txBody>
      </p:sp>
      <p:sp>
        <p:nvSpPr>
          <p:cNvPr id="5" name="Footer Placeholder 4"/>
          <p:cNvSpPr>
            <a:spLocks noGrp="1"/>
          </p:cNvSpPr>
          <p:nvPr>
            <p:ph type="ftr" sz="quarter" idx="11"/>
          </p:nvPr>
        </p:nvSpPr>
        <p:spPr/>
        <p:txBody>
          <a:bodyPr/>
          <a:lstStyle/>
          <a:p>
            <a:r>
              <a:rPr lang="en-AU" dirty="0" smtClean="0"/>
              <a:t>(c) ACS &amp; </a:t>
            </a:r>
            <a:r>
              <a:rPr lang="en-AU" dirty="0" err="1" smtClean="0"/>
              <a:t>MethodScience</a:t>
            </a:r>
            <a:r>
              <a:rPr lang="en-AU" dirty="0" smtClean="0"/>
              <a:t>; 2012-14</a:t>
            </a:r>
            <a:endParaRPr lang="en-AU" dirty="0"/>
          </a:p>
        </p:txBody>
      </p:sp>
    </p:spTree>
    <p:extLst>
      <p:ext uri="{BB962C8B-B14F-4D97-AF65-F5344CB8AC3E}">
        <p14:creationId xmlns:p14="http://schemas.microsoft.com/office/powerpoint/2010/main" val="137280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7</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447959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20</a:t>
            </a:fld>
            <a:endParaRPr lang="en-US"/>
          </a:p>
        </p:txBody>
      </p:sp>
    </p:spTree>
    <p:extLst>
      <p:ext uri="{BB962C8B-B14F-4D97-AF65-F5344CB8AC3E}">
        <p14:creationId xmlns:p14="http://schemas.microsoft.com/office/powerpoint/2010/main" val="279963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AU"/>
          </a:p>
        </p:txBody>
      </p:sp>
      <p:sp>
        <p:nvSpPr>
          <p:cNvPr id="3" name="Rectangle 25"/>
          <p:cNvSpPr>
            <a:spLocks noGrp="1" noChangeArrowheads="1"/>
          </p:cNvSpPr>
          <p:nvPr>
            <p:ph type="ftr" sz="quarter" idx="10"/>
          </p:nvPr>
        </p:nvSpPr>
        <p:spPr>
          <a:xfrm>
            <a:off x="2703513" y="6400800"/>
            <a:ext cx="4078287" cy="457200"/>
          </a:xfrm>
        </p:spPr>
        <p:txBody>
          <a:bodyPr/>
          <a:lstStyle>
            <a:lvl1pPr>
              <a:defRPr>
                <a:latin typeface="Times New Roman" charset="0"/>
                <a:ea typeface="MS PGothic" pitchFamily="34" charset="-128"/>
                <a:cs typeface="+mn-cs"/>
              </a:defRPr>
            </a:lvl1pPr>
          </a:lstStyle>
          <a:p>
            <a:pPr>
              <a:defRPr/>
            </a:pPr>
            <a:r>
              <a:rPr lang="en-US"/>
              <a:t> Bhuvan Unhelkar, 2010-11</a:t>
            </a:r>
          </a:p>
        </p:txBody>
      </p:sp>
      <p:sp>
        <p:nvSpPr>
          <p:cNvPr id="4" name="Rectangle 30"/>
          <p:cNvSpPr>
            <a:spLocks noGrp="1" noChangeArrowheads="1"/>
          </p:cNvSpPr>
          <p:nvPr>
            <p:ph type="sldNum" sz="quarter" idx="11"/>
          </p:nvPr>
        </p:nvSpPr>
        <p:spPr>
          <a:xfrm>
            <a:off x="8458200" y="6400800"/>
            <a:ext cx="609600" cy="381000"/>
          </a:xfrm>
        </p:spPr>
        <p:txBody>
          <a:bodyPr/>
          <a:lstStyle>
            <a:lvl1pPr>
              <a:defRPr/>
            </a:lvl1pPr>
          </a:lstStyle>
          <a:p>
            <a:pPr>
              <a:defRPr/>
            </a:pPr>
            <a:fld id="{1EC5C9EE-694C-46EE-9E79-D69BBAD47AE9}" type="slidenum">
              <a:rPr lang="en-US"/>
              <a:pPr>
                <a:defRPr/>
              </a:pPr>
              <a:t>‹#›</a:t>
            </a:fld>
            <a:endParaRPr lang="en-US"/>
          </a:p>
        </p:txBody>
      </p:sp>
    </p:spTree>
    <p:extLst>
      <p:ext uri="{BB962C8B-B14F-4D97-AF65-F5344CB8AC3E}">
        <p14:creationId xmlns:p14="http://schemas.microsoft.com/office/powerpoint/2010/main" val="7026869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caledagileframework.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hyperlink" Target="https://disciplinedagileconsortium.org/certifica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www.methodscience.com/" TargetMode="External"/><Relationship Id="rId4" Type="http://schemas.openxmlformats.org/officeDocument/2006/relationships/hyperlink" Target="http://www.unhelkar.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2.jf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57400"/>
            <a:ext cx="8562110" cy="3908425"/>
          </a:xfrm>
          <a:solidFill>
            <a:schemeClr val="accent1"/>
          </a:solidFill>
        </p:spPr>
        <p:txBody>
          <a:bodyPr>
            <a:noAutofit/>
          </a:bodyPr>
          <a:lstStyle/>
          <a:p>
            <a:pPr hangingPunct="0"/>
            <a:r>
              <a:rPr lang="en-US" sz="2800" b="1" dirty="0" smtClean="0">
                <a:solidFill>
                  <a:schemeClr val="bg1"/>
                </a:solidFill>
                <a:latin typeface="Arial" panose="020B0604020202020204" pitchFamily="34" charset="0"/>
                <a:cs typeface="Arial" panose="020B0604020202020204" pitchFamily="34" charset="0"/>
              </a:rPr>
              <a:t>Week - 0</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Welcome to Project Management with Agile</a:t>
            </a:r>
            <a:br>
              <a:rPr lang="en-US" sz="2800" b="1" dirty="0" smtClean="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Project Management with Agile</a:t>
            </a:r>
            <a:br>
              <a:rPr lang="en-US" sz="1600" dirty="0" smtClean="0">
                <a:solidFill>
                  <a:schemeClr val="bg1"/>
                </a:solidFill>
                <a:latin typeface="Arial" panose="020B0604020202020204" pitchFamily="34" charset="0"/>
                <a:cs typeface="Arial" panose="020B0604020202020204" pitchFamily="34" charset="0"/>
              </a:rPr>
            </a:br>
            <a:r>
              <a:rPr lang="en-US" sz="2000" b="1" i="1" dirty="0" smtClean="0">
                <a:solidFill>
                  <a:schemeClr val="bg1"/>
                </a:solidFill>
                <a:latin typeface="Arial" panose="020B0604020202020204" pitchFamily="34" charset="0"/>
                <a:cs typeface="Arial" panose="020B0604020202020204" pitchFamily="34" charset="0"/>
              </a:rPr>
              <a:t/>
            </a:r>
            <a:br>
              <a:rPr lang="en-US" sz="2000" b="1" i="1"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Dr. </a:t>
            </a:r>
            <a:r>
              <a:rPr lang="en-US" sz="1600" dirty="0" err="1" smtClean="0">
                <a:solidFill>
                  <a:schemeClr val="bg1"/>
                </a:solidFill>
                <a:latin typeface="Arial" panose="020B0604020202020204" pitchFamily="34" charset="0"/>
                <a:cs typeface="Arial" panose="020B0604020202020204" pitchFamily="34" charset="0"/>
              </a:rPr>
              <a:t>Bhuvan</a:t>
            </a:r>
            <a:r>
              <a:rPr lang="en-US" sz="1600" dirty="0" smtClean="0">
                <a:solidFill>
                  <a:schemeClr val="bg1"/>
                </a:solidFill>
                <a:latin typeface="Arial" panose="020B0604020202020204" pitchFamily="34" charset="0"/>
                <a:cs typeface="Arial" panose="020B0604020202020204" pitchFamily="34" charset="0"/>
              </a:rPr>
              <a:t> UNHELKAR</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IT Faculty, College Of Business;</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Office: C225; </a:t>
            </a:r>
            <a:r>
              <a:rPr lang="en-US" sz="1600" dirty="0" smtClean="0">
                <a:solidFill>
                  <a:schemeClr val="bg1"/>
                </a:solidFill>
                <a:latin typeface="Arial" panose="020B0604020202020204" pitchFamily="34" charset="0"/>
                <a:cs typeface="Arial" panose="020B0604020202020204" pitchFamily="34" charset="0"/>
                <a:hlinkClick r:id="rId3"/>
              </a:rPr>
              <a:t>bunhelkar@sar.usf.edu</a:t>
            </a:r>
            <a:r>
              <a:rPr lang="en-US" sz="1600" dirty="0" smtClean="0">
                <a:solidFill>
                  <a:schemeClr val="bg1"/>
                </a:solidFill>
                <a:latin typeface="Arial" panose="020B0604020202020204" pitchFamily="34" charset="0"/>
                <a:cs typeface="Arial" panose="020B0604020202020204" pitchFamily="34" charset="0"/>
              </a:rPr>
              <a:t>; 941-359-4654</a:t>
            </a:r>
            <a:r>
              <a:rPr lang="en-US" sz="3200" b="1" dirty="0" smtClean="0">
                <a:solidFill>
                  <a:schemeClr val="bg1"/>
                </a:solidFill>
                <a:latin typeface="Arial" panose="020B0604020202020204" pitchFamily="34" charset="0"/>
                <a:cs typeface="Arial" panose="020B0604020202020204" pitchFamily="34" charset="0"/>
              </a:rPr>
              <a:t/>
            </a:r>
            <a:br>
              <a:rPr lang="en-US" sz="3200" b="1" dirty="0" smtClean="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y-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 y="7770"/>
            <a:ext cx="1480186" cy="153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125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https://learning.whizlabs.com/mod/quiz/view.php?id=5240</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31" y="875943"/>
            <a:ext cx="7611537" cy="5106113"/>
          </a:xfrm>
          <a:prstGeom prst="rect">
            <a:avLst/>
          </a:prstGeom>
        </p:spPr>
      </p:pic>
    </p:spTree>
    <p:extLst>
      <p:ext uri="{BB962C8B-B14F-4D97-AF65-F5344CB8AC3E}">
        <p14:creationId xmlns:p14="http://schemas.microsoft.com/office/powerpoint/2010/main" val="518931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021" y="2629522"/>
            <a:ext cx="7401958" cy="2467319"/>
          </a:xfrm>
        </p:spPr>
      </p:pic>
    </p:spTree>
    <p:extLst>
      <p:ext uri="{BB962C8B-B14F-4D97-AF65-F5344CB8AC3E}">
        <p14:creationId xmlns:p14="http://schemas.microsoft.com/office/powerpoint/2010/main" val="1014579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8961" t="10417" r="4905"/>
          <a:stretch/>
        </p:blipFill>
        <p:spPr>
          <a:xfrm>
            <a:off x="226142" y="398382"/>
            <a:ext cx="8691716" cy="5749904"/>
          </a:xfrm>
          <a:prstGeom prst="rect">
            <a:avLst/>
          </a:prstGeom>
        </p:spPr>
      </p:pic>
    </p:spTree>
    <p:extLst>
      <p:ext uri="{BB962C8B-B14F-4D97-AF65-F5344CB8AC3E}">
        <p14:creationId xmlns:p14="http://schemas.microsoft.com/office/powerpoint/2010/main" val="3075298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99269"/>
            <a:ext cx="4495800" cy="1526894"/>
          </a:xfrm>
        </p:spPr>
        <p:txBody>
          <a:bodyPr/>
          <a:lstStyle/>
          <a:p>
            <a:r>
              <a:rPr lang="en-US" dirty="0" smtClean="0"/>
              <a:t>$ 1,100 for a course (Ken </a:t>
            </a:r>
            <a:r>
              <a:rPr lang="en-US" dirty="0" err="1" smtClean="0"/>
              <a:t>Schwaber</a:t>
            </a:r>
            <a:r>
              <a:rPr lang="en-US" dirty="0" smtClean="0"/>
              <a:t>)</a:t>
            </a:r>
            <a:endParaRPr lang="en-US" dirty="0"/>
          </a:p>
        </p:txBody>
      </p:sp>
      <p:pic>
        <p:nvPicPr>
          <p:cNvPr id="2050" name="Picture 2" descr="Image result for csm scrum allia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4753914"/>
            <a:ext cx="3620992" cy="12176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l="9590" t="15625" r="11933" b="6250"/>
          <a:stretch/>
        </p:blipFill>
        <p:spPr>
          <a:xfrm>
            <a:off x="960127" y="24581"/>
            <a:ext cx="7726673" cy="4324631"/>
          </a:xfrm>
          <a:prstGeom prst="rect">
            <a:avLst/>
          </a:prstGeom>
        </p:spPr>
      </p:pic>
    </p:spTree>
    <p:extLst>
      <p:ext uri="{BB962C8B-B14F-4D97-AF65-F5344CB8AC3E}">
        <p14:creationId xmlns:p14="http://schemas.microsoft.com/office/powerpoint/2010/main" val="325965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Autofit/>
          </a:bodyPr>
          <a:lstStyle/>
          <a:p>
            <a:r>
              <a:rPr lang="en-US" sz="3200" b="1" dirty="0" smtClean="0"/>
              <a:t>[3] Professional Scrum Master – I (Best option)</a:t>
            </a:r>
            <a:endParaRPr lang="en-US" sz="3200"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3104" t="8333" r="21303"/>
          <a:stretch/>
        </p:blipFill>
        <p:spPr>
          <a:xfrm>
            <a:off x="189271" y="639762"/>
            <a:ext cx="8534400" cy="6340476"/>
          </a:xfrm>
          <a:prstGeom prst="rect">
            <a:avLst/>
          </a:prstGeom>
        </p:spPr>
      </p:pic>
    </p:spTree>
    <p:extLst>
      <p:ext uri="{BB962C8B-B14F-4D97-AF65-F5344CB8AC3E}">
        <p14:creationId xmlns:p14="http://schemas.microsoft.com/office/powerpoint/2010/main" val="207599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PSM-I (from Scrum.org)</a:t>
            </a:r>
            <a:endParaRPr lang="en-US" dirty="0"/>
          </a:p>
        </p:txBody>
      </p:sp>
      <p:sp>
        <p:nvSpPr>
          <p:cNvPr id="3" name="Content Placeholder 2"/>
          <p:cNvSpPr>
            <a:spLocks noGrp="1"/>
          </p:cNvSpPr>
          <p:nvPr>
            <p:ph idx="1"/>
          </p:nvPr>
        </p:nvSpPr>
        <p:spPr/>
        <p:txBody>
          <a:bodyPr/>
          <a:lstStyle/>
          <a:p>
            <a:r>
              <a:rPr lang="en-US" dirty="0" smtClean="0"/>
              <a:t>Jeff Sutherland</a:t>
            </a:r>
          </a:p>
          <a:p>
            <a:r>
              <a:rPr lang="en-US" dirty="0" smtClean="0"/>
              <a:t>No need to Purchase a Class</a:t>
            </a:r>
          </a:p>
          <a:p>
            <a:r>
              <a:rPr lang="en-US" dirty="0" smtClean="0"/>
              <a:t>$150 for one attempt</a:t>
            </a:r>
          </a:p>
          <a:p>
            <a:r>
              <a:rPr lang="en-US" dirty="0" smtClean="0"/>
              <a:t>PSM-II and PSM-III may not be value-for-time and value-for-money</a:t>
            </a:r>
          </a:p>
          <a:p>
            <a:r>
              <a:rPr lang="en-US" i="1" dirty="0" smtClean="0"/>
              <a:t>PSM-I can be further improved upon by </a:t>
            </a:r>
            <a:r>
              <a:rPr lang="en-US" dirty="0" err="1" smtClean="0"/>
              <a:t>SAFe</a:t>
            </a:r>
            <a:r>
              <a:rPr lang="en-US" dirty="0" smtClean="0"/>
              <a:t> Certification</a:t>
            </a:r>
            <a:endParaRPr lang="en-US" i="1" dirty="0"/>
          </a:p>
        </p:txBody>
      </p:sp>
      <p:pic>
        <p:nvPicPr>
          <p:cNvPr id="3074" name="Picture 2" descr="Ticks, Mark, Green, Right, Correct, Symbol, Sign, Ok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7129" y="609600"/>
            <a:ext cx="2772800" cy="263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21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http://www.scaledagileframework.com/</a:t>
            </a:r>
          </a:p>
        </p:txBody>
      </p:sp>
      <p:sp>
        <p:nvSpPr>
          <p:cNvPr id="3" name="Content Placeholder 2"/>
          <p:cNvSpPr>
            <a:spLocks noGrp="1"/>
          </p:cNvSpPr>
          <p:nvPr>
            <p:ph idx="1"/>
          </p:nvPr>
        </p:nvSpPr>
        <p:spPr/>
        <p:txBody>
          <a:bodyPr>
            <a:normAutofit fontScale="85000" lnSpcReduction="10000"/>
          </a:bodyPr>
          <a:lstStyle/>
          <a:p>
            <a:r>
              <a:rPr lang="en-US" dirty="0" err="1"/>
              <a:t>SAFe</a:t>
            </a:r>
            <a:r>
              <a:rPr lang="en-US" dirty="0"/>
              <a:t> 4.5 reflects the latest in Lean-Agile thinking, more visibly incorporating scalable DevOps and the Continuous Delivery Pipeline. It demonstrates advancements in configurability, implementation guidance, and enhanced capabilities for improving the user experience and accelerating time-to-market.</a:t>
            </a:r>
            <a:br>
              <a:rPr lang="en-US" dirty="0"/>
            </a:br>
            <a:r>
              <a:rPr lang="en-US" dirty="0"/>
              <a:t/>
            </a:r>
            <a:br>
              <a:rPr lang="en-US" dirty="0"/>
            </a:br>
            <a:r>
              <a:rPr lang="en-US" dirty="0"/>
              <a:t>Read more at: </a:t>
            </a:r>
            <a:r>
              <a:rPr lang="en-US" dirty="0">
                <a:hlinkClick r:id="rId2"/>
              </a:rPr>
              <a:t>http://www.scaledagileframework.com/</a:t>
            </a:r>
            <a:r>
              <a:rPr lang="en-US" dirty="0"/>
              <a:t/>
            </a:r>
            <a:br>
              <a:rPr lang="en-US" dirty="0"/>
            </a:br>
            <a:r>
              <a:rPr lang="en-US" dirty="0"/>
              <a:t>Copyright © 2010-2017 Scaled Agile, Inc.</a:t>
            </a:r>
            <a:br>
              <a:rPr lang="en-US" dirty="0"/>
            </a:br>
            <a:r>
              <a:rPr lang="en-US" dirty="0"/>
              <a:t>Request permission to use text and graphics: http://www.scaledagile.com/permissions-form/</a:t>
            </a:r>
          </a:p>
        </p:txBody>
      </p:sp>
    </p:spTree>
    <p:extLst>
      <p:ext uri="{BB962C8B-B14F-4D97-AF65-F5344CB8AC3E}">
        <p14:creationId xmlns:p14="http://schemas.microsoft.com/office/powerpoint/2010/main" val="667798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Disciplined </a:t>
            </a:r>
            <a:r>
              <a:rPr lang="en-US" dirty="0" err="1" smtClean="0"/>
              <a:t>Agilist</a:t>
            </a:r>
            <a:r>
              <a:rPr lang="en-US" dirty="0" smtClean="0"/>
              <a:t>  (DAD)</a:t>
            </a:r>
            <a:br>
              <a:rPr lang="en-US" dirty="0" smtClean="0"/>
            </a:b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disciplinedagileconsortium.org/certifications</a:t>
            </a:r>
            <a:endParaRPr lang="en-US" dirty="0" smtClean="0"/>
          </a:p>
          <a:p>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179036"/>
            <a:ext cx="6547564" cy="4161644"/>
          </a:xfrm>
          <a:prstGeom prst="rect">
            <a:avLst/>
          </a:prstGeom>
        </p:spPr>
      </p:pic>
    </p:spTree>
    <p:extLst>
      <p:ext uri="{BB962C8B-B14F-4D97-AF65-F5344CB8AC3E}">
        <p14:creationId xmlns:p14="http://schemas.microsoft.com/office/powerpoint/2010/main" val="183325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52400"/>
            <a:ext cx="7772400" cy="1143000"/>
          </a:xfrm>
        </p:spPr>
        <p:txBody>
          <a:bodyPr>
            <a:normAutofit fontScale="90000"/>
          </a:bodyPr>
          <a:lstStyle/>
          <a:p>
            <a:r>
              <a:rPr lang="en-AU" dirty="0" smtClean="0"/>
              <a:t>Project Management Institute:</a:t>
            </a:r>
            <a:br>
              <a:rPr lang="en-AU" dirty="0" smtClean="0"/>
            </a:br>
            <a:r>
              <a:rPr lang="en-AU" dirty="0" smtClean="0"/>
              <a:t>PMI® Intellectual Property Acknowledgement</a:t>
            </a:r>
            <a:endParaRPr lang="en-AU" dirty="0"/>
          </a:p>
        </p:txBody>
      </p:sp>
      <p:sp>
        <p:nvSpPr>
          <p:cNvPr id="4" name="Text Placeholder 3"/>
          <p:cNvSpPr>
            <a:spLocks noGrp="1"/>
          </p:cNvSpPr>
          <p:nvPr>
            <p:ph type="body" idx="4294967295"/>
          </p:nvPr>
        </p:nvSpPr>
        <p:spPr/>
        <p:txBody>
          <a:bodyPr/>
          <a:lstStyle/>
          <a:p>
            <a:r>
              <a:rPr lang="en-AU" sz="2400" dirty="0" smtClean="0"/>
              <a:t>Some Diagrams and Materials have used the Project Management Institute’s, </a:t>
            </a:r>
            <a:r>
              <a:rPr lang="en-AU" sz="2400" i="1" dirty="0" smtClean="0"/>
              <a:t>A Guide to the Project Management Body of Knowledge (PMBOK® Guide) – Fifth Edition</a:t>
            </a:r>
          </a:p>
          <a:p>
            <a:pPr lvl="1"/>
            <a:r>
              <a:rPr lang="en-AU" i="1" dirty="0" smtClean="0"/>
              <a:t>Project Management Institute, Inc., 2008</a:t>
            </a:r>
          </a:p>
          <a:p>
            <a:pPr lvl="1"/>
            <a:endParaRPr lang="en-AU" i="1" dirty="0" smtClean="0"/>
          </a:p>
          <a:p>
            <a:pPr lvl="1"/>
            <a:r>
              <a:rPr lang="en-AU" dirty="0" smtClean="0"/>
              <a:t>PMBOK is a registered trademark of the Project Management Institute, Inc. </a:t>
            </a:r>
          </a:p>
          <a:p>
            <a:endParaRPr lang="en-AU" sz="2400" dirty="0" smtClean="0"/>
          </a:p>
        </p:txBody>
      </p:sp>
      <p:pic>
        <p:nvPicPr>
          <p:cNvPr id="153602" name="Picture 2" descr="http://www.cheetahlearning.com/images/pmi_logo.gif"/>
          <p:cNvPicPr>
            <a:picLocks noChangeAspect="1" noChangeArrowheads="1"/>
          </p:cNvPicPr>
          <p:nvPr/>
        </p:nvPicPr>
        <p:blipFill>
          <a:blip r:embed="rId2" cstate="print"/>
          <a:srcRect/>
          <a:stretch>
            <a:fillRect/>
          </a:stretch>
        </p:blipFill>
        <p:spPr bwMode="auto">
          <a:xfrm>
            <a:off x="381000" y="4724400"/>
            <a:ext cx="3019425" cy="1381126"/>
          </a:xfrm>
          <a:prstGeom prst="rect">
            <a:avLst/>
          </a:prstGeom>
          <a:noFill/>
        </p:spPr>
      </p:pic>
      <p:sp>
        <p:nvSpPr>
          <p:cNvPr id="6" name="TextBox 5"/>
          <p:cNvSpPr txBox="1"/>
          <p:nvPr/>
        </p:nvSpPr>
        <p:spPr>
          <a:xfrm>
            <a:off x="3429000" y="5029200"/>
            <a:ext cx="3886200" cy="923330"/>
          </a:xfrm>
          <a:prstGeom prst="rect">
            <a:avLst/>
          </a:prstGeom>
          <a:noFill/>
        </p:spPr>
        <p:txBody>
          <a:bodyPr wrap="square" rtlCol="0">
            <a:spAutoFit/>
          </a:bodyPr>
          <a:lstStyle/>
          <a:p>
            <a:pPr algn="ctr"/>
            <a:r>
              <a:rPr lang="en-AU" dirty="0" smtClean="0"/>
              <a:t>The PMI Registered Education Provider Logo is a registered mark of the Project Management Institute, Inc.</a:t>
            </a:r>
            <a:endParaRPr lang="en-AU" dirty="0"/>
          </a:p>
        </p:txBody>
      </p:sp>
      <p:sp>
        <p:nvSpPr>
          <p:cNvPr id="7" name="TextBox 6"/>
          <p:cNvSpPr txBox="1"/>
          <p:nvPr/>
        </p:nvSpPr>
        <p:spPr>
          <a:xfrm>
            <a:off x="34413" y="6055462"/>
            <a:ext cx="9143593" cy="677108"/>
          </a:xfrm>
          <a:prstGeom prst="rect">
            <a:avLst/>
          </a:prstGeom>
          <a:noFill/>
        </p:spPr>
        <p:txBody>
          <a:bodyPr wrap="none" rtlCol="0">
            <a:spAutoFit/>
          </a:bodyPr>
          <a:lstStyle/>
          <a:p>
            <a:r>
              <a:rPr lang="en-AU" sz="2000" b="1" dirty="0" smtClean="0">
                <a:solidFill>
                  <a:srgbClr val="FF0000"/>
                </a:solidFill>
              </a:rPr>
              <a:t>This material is currently used ONLY for academic purposes;</a:t>
            </a:r>
          </a:p>
          <a:p>
            <a:r>
              <a:rPr lang="en-AU" dirty="0" err="1" smtClean="0">
                <a:solidFill>
                  <a:srgbClr val="FF0000"/>
                </a:solidFill>
              </a:rPr>
              <a:t>MethodScience</a:t>
            </a:r>
            <a:r>
              <a:rPr lang="en-AU" dirty="0" smtClean="0">
                <a:solidFill>
                  <a:srgbClr val="FF0000"/>
                </a:solidFill>
              </a:rPr>
              <a:t> earlier used this when it was a Registered Education Provider (R.E.P.) of the PMI</a:t>
            </a:r>
            <a:endParaRPr lang="en-AU" dirty="0">
              <a:solidFill>
                <a:srgbClr val="FF0000"/>
              </a:solidFill>
            </a:endParaRPr>
          </a:p>
        </p:txBody>
      </p:sp>
    </p:spTree>
    <p:extLst>
      <p:ext uri="{BB962C8B-B14F-4D97-AF65-F5344CB8AC3E}">
        <p14:creationId xmlns:p14="http://schemas.microsoft.com/office/powerpoint/2010/main" val="11716149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1114850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Bhuvan_ProfessionalPhotos_Nosh_July2014\NM_BU_0003_BhuvanSuit1.jpg"/>
          <p:cNvPicPr/>
          <p:nvPr/>
        </p:nvPicPr>
        <p:blipFill rotWithShape="1">
          <a:blip r:embed="rId3" cstate="print">
            <a:extLst>
              <a:ext uri="{28A0092B-C50C-407E-A947-70E740481C1C}">
                <a14:useLocalDpi xmlns:a14="http://schemas.microsoft.com/office/drawing/2010/main" val="0"/>
              </a:ext>
            </a:extLst>
          </a:blip>
          <a:srcRect l="3486"/>
          <a:stretch/>
        </p:blipFill>
        <p:spPr bwMode="auto">
          <a:xfrm>
            <a:off x="7144905" y="129937"/>
            <a:ext cx="2010818" cy="2860214"/>
          </a:xfrm>
          <a:prstGeom prst="ellipse">
            <a:avLst/>
          </a:prstGeom>
          <a:ln>
            <a:noFill/>
          </a:ln>
          <a:effectLst>
            <a:softEdge rad="112500"/>
          </a:effectLst>
          <a:extLst>
            <a:ext uri="{53640926-AAD7-44D8-BBD7-CCE9431645EC}">
              <a14:shadowObscured xmlns:a14="http://schemas.microsoft.com/office/drawing/2010/main"/>
            </a:ext>
          </a:extLst>
        </p:spPr>
      </p:pic>
      <p:sp>
        <p:nvSpPr>
          <p:cNvPr id="11268" name="Rectangle 2"/>
          <p:cNvSpPr>
            <a:spLocks noGrp="1" noChangeArrowheads="1"/>
          </p:cNvSpPr>
          <p:nvPr>
            <p:ph type="title"/>
          </p:nvPr>
        </p:nvSpPr>
        <p:spPr>
          <a:xfrm>
            <a:off x="206296" y="544294"/>
            <a:ext cx="8818512" cy="903514"/>
          </a:xfrm>
        </p:spPr>
        <p:txBody>
          <a:bodyPr>
            <a:normAutofit/>
          </a:bodyPr>
          <a:lstStyle/>
          <a:p>
            <a:r>
              <a:rPr lang="en-US" sz="2500" b="1" dirty="0"/>
              <a:t>Presenter </a:t>
            </a:r>
            <a:r>
              <a:rPr lang="en-US" sz="2500" b="1" dirty="0" smtClean="0"/>
              <a:t>Profile - Dr</a:t>
            </a:r>
            <a:r>
              <a:rPr lang="en-US" sz="2500" b="1" dirty="0"/>
              <a:t>. Bhuvan </a:t>
            </a:r>
            <a:r>
              <a:rPr lang="en-US" sz="2500" b="1" dirty="0" smtClean="0"/>
              <a:t>Unhelkar </a:t>
            </a:r>
            <a:br>
              <a:rPr lang="en-US" sz="2500" b="1" dirty="0" smtClean="0"/>
            </a:br>
            <a:r>
              <a:rPr lang="en-US" sz="1800" dirty="0" smtClean="0"/>
              <a:t>(</a:t>
            </a:r>
            <a:r>
              <a:rPr lang="en-US" sz="1800" dirty="0"/>
              <a:t>BE, MBA, PhD, FACS, CBAP®)</a:t>
            </a:r>
            <a:endParaRPr lang="en-US" sz="3600" dirty="0" smtClean="0"/>
          </a:p>
        </p:txBody>
      </p:sp>
      <p:sp>
        <p:nvSpPr>
          <p:cNvPr id="11269" name="Rectangle 3"/>
          <p:cNvSpPr>
            <a:spLocks noGrp="1" noChangeArrowheads="1"/>
          </p:cNvSpPr>
          <p:nvPr>
            <p:ph type="body" idx="4294967295"/>
          </p:nvPr>
        </p:nvSpPr>
        <p:spPr>
          <a:xfrm>
            <a:off x="227953" y="1560044"/>
            <a:ext cx="8013752" cy="4781568"/>
          </a:xfrm>
        </p:spPr>
        <p:txBody>
          <a:bodyPr>
            <a:normAutofit fontScale="92500" lnSpcReduction="20000"/>
          </a:bodyPr>
          <a:lstStyle/>
          <a:p>
            <a:pPr>
              <a:lnSpc>
                <a:spcPct val="90000"/>
              </a:lnSpc>
              <a:buFont typeface="Arial" pitchFamily="34" charset="0"/>
              <a:buChar char="•"/>
            </a:pPr>
            <a:r>
              <a:rPr lang="en-US" sz="2400" dirty="0" smtClean="0">
                <a:latin typeface="Cambria" pitchFamily="18" charset="0"/>
              </a:rPr>
              <a:t>Professor of IT, USF-Sarasota-Manatee; Founder, MethodScience.com &amp; PlatiFi.com </a:t>
            </a:r>
            <a:endParaRPr lang="en-US" sz="2400" dirty="0">
              <a:latin typeface="Cambria" pitchFamily="18" charset="0"/>
            </a:endParaRPr>
          </a:p>
          <a:p>
            <a:pPr>
              <a:lnSpc>
                <a:spcPct val="90000"/>
              </a:lnSpc>
              <a:buFont typeface="Arial" pitchFamily="34" charset="0"/>
              <a:buChar char="•"/>
            </a:pPr>
            <a:r>
              <a:rPr lang="en-US" sz="2400" dirty="0" smtClean="0">
                <a:latin typeface="Cambria" pitchFamily="18" charset="0"/>
              </a:rPr>
              <a:t>Courses: UML, Agile PM, Big data (Hadoop/Spark, NoSQL); Designed and Presenter Australian </a:t>
            </a:r>
            <a:r>
              <a:rPr lang="en-US" sz="2400" dirty="0">
                <a:latin typeface="Cambria" pitchFamily="18" charset="0"/>
              </a:rPr>
              <a:t>Computer Society’s Business Analysis (BAS) and Agile </a:t>
            </a:r>
            <a:r>
              <a:rPr lang="en-US" sz="2400" dirty="0" smtClean="0">
                <a:latin typeface="Cambria" pitchFamily="18" charset="0"/>
              </a:rPr>
              <a:t>PM </a:t>
            </a:r>
            <a:endParaRPr lang="en-US" sz="2400" dirty="0">
              <a:latin typeface="Cambria" pitchFamily="18" charset="0"/>
            </a:endParaRPr>
          </a:p>
          <a:p>
            <a:pPr>
              <a:lnSpc>
                <a:spcPct val="90000"/>
              </a:lnSpc>
              <a:buFont typeface="Arial" pitchFamily="34" charset="0"/>
              <a:buChar char="•"/>
            </a:pPr>
            <a:r>
              <a:rPr lang="en-US" sz="2400" dirty="0">
                <a:latin typeface="Cambria" pitchFamily="18" charset="0"/>
              </a:rPr>
              <a:t>Visiting Faculty at UTS (Agile SW Modeling</a:t>
            </a:r>
            <a:r>
              <a:rPr lang="en-US" sz="2400" dirty="0" smtClean="0">
                <a:latin typeface="Cambria" pitchFamily="18" charset="0"/>
              </a:rPr>
              <a:t>) </a:t>
            </a:r>
            <a:r>
              <a:rPr lang="en-US" sz="2400" dirty="0">
                <a:latin typeface="Cambria" pitchFamily="18" charset="0"/>
              </a:rPr>
              <a:t>and </a:t>
            </a:r>
            <a:r>
              <a:rPr lang="en-US" sz="2400" dirty="0" smtClean="0">
                <a:latin typeface="Cambria" pitchFamily="18" charset="0"/>
              </a:rPr>
              <a:t>UWS in Sydney, Australia</a:t>
            </a:r>
            <a:endParaRPr lang="en-US" sz="2400" dirty="0">
              <a:latin typeface="Cambria" pitchFamily="18" charset="0"/>
            </a:endParaRPr>
          </a:p>
          <a:p>
            <a:pPr>
              <a:lnSpc>
                <a:spcPct val="90000"/>
              </a:lnSpc>
              <a:buFont typeface="Arial" pitchFamily="34" charset="0"/>
              <a:buChar char="•"/>
            </a:pPr>
            <a:r>
              <a:rPr lang="en-US" sz="2400" dirty="0">
                <a:latin typeface="Cambria" pitchFamily="18" charset="0"/>
              </a:rPr>
              <a:t>Author: </a:t>
            </a:r>
            <a:r>
              <a:rPr lang="en-US" sz="2400" dirty="0" smtClean="0">
                <a:latin typeface="Cambria" pitchFamily="18" charset="0"/>
              </a:rPr>
              <a:t>20 </a:t>
            </a:r>
            <a:r>
              <a:rPr lang="en-US" sz="2400" dirty="0">
                <a:latin typeface="Cambria" pitchFamily="18" charset="0"/>
              </a:rPr>
              <a:t>Books (Mobile, Agile, Green ICT</a:t>
            </a:r>
            <a:r>
              <a:rPr lang="en-US" sz="2400" dirty="0" smtClean="0">
                <a:latin typeface="Cambria" pitchFamily="18" charset="0"/>
              </a:rPr>
              <a:t>) – including Big Data Strategies for Agile Business </a:t>
            </a:r>
            <a:endParaRPr lang="en-US" sz="2400" dirty="0">
              <a:latin typeface="Cambria" pitchFamily="18" charset="0"/>
            </a:endParaRPr>
          </a:p>
          <a:p>
            <a:pPr>
              <a:lnSpc>
                <a:spcPct val="90000"/>
              </a:lnSpc>
              <a:buFont typeface="Arial" pitchFamily="34" charset="0"/>
              <a:buChar char="•"/>
            </a:pPr>
            <a:r>
              <a:rPr lang="en-US" sz="2400" dirty="0">
                <a:latin typeface="Cambria" pitchFamily="18" charset="0"/>
              </a:rPr>
              <a:t>Supervisor: 7 PhD Completions;</a:t>
            </a:r>
          </a:p>
          <a:p>
            <a:pPr>
              <a:lnSpc>
                <a:spcPct val="90000"/>
              </a:lnSpc>
              <a:buFont typeface="Arial" pitchFamily="34" charset="0"/>
              <a:buChar char="•"/>
            </a:pPr>
            <a:r>
              <a:rPr lang="en-US" sz="2400" dirty="0">
                <a:latin typeface="Cambria" pitchFamily="18" charset="0"/>
              </a:rPr>
              <a:t>Fellow of the Australian Computer Society; Life Member, Computer Society of India &amp; BMA</a:t>
            </a:r>
          </a:p>
          <a:p>
            <a:pPr>
              <a:lnSpc>
                <a:spcPct val="90000"/>
              </a:lnSpc>
              <a:buFont typeface="Arial" pitchFamily="34" charset="0"/>
              <a:buChar char="•"/>
            </a:pPr>
            <a:r>
              <a:rPr lang="en-US" sz="2400" dirty="0" smtClean="0">
                <a:latin typeface="Cambria" pitchFamily="18" charset="0"/>
              </a:rPr>
              <a:t>Rotarian – Rotary club of Sarasota Sunrise; (Past </a:t>
            </a:r>
            <a:r>
              <a:rPr lang="en-US" sz="2400" dirty="0">
                <a:latin typeface="Cambria" pitchFamily="18" charset="0"/>
              </a:rPr>
              <a:t>President – Rotary Club of St </a:t>
            </a:r>
            <a:r>
              <a:rPr lang="en-US" sz="2400" dirty="0" smtClean="0">
                <a:latin typeface="Cambria" pitchFamily="18" charset="0"/>
              </a:rPr>
              <a:t>Ives &amp; Sarasota Sunrise, Paul </a:t>
            </a:r>
            <a:r>
              <a:rPr lang="en-US" sz="2400" dirty="0">
                <a:latin typeface="Cambria" pitchFamily="18" charset="0"/>
              </a:rPr>
              <a:t>Harris </a:t>
            </a:r>
            <a:r>
              <a:rPr lang="en-US" sz="2400" dirty="0" smtClean="0">
                <a:latin typeface="Cambria" pitchFamily="18" charset="0"/>
              </a:rPr>
              <a:t>Fellow+6; </a:t>
            </a:r>
            <a:r>
              <a:rPr lang="en-US" sz="2400" dirty="0">
                <a:latin typeface="Cambria" pitchFamily="18" charset="0"/>
              </a:rPr>
              <a:t>AG); </a:t>
            </a:r>
            <a:r>
              <a:rPr lang="en-US" sz="2400" dirty="0" err="1" smtClean="0">
                <a:latin typeface="Cambria" pitchFamily="18" charset="0"/>
              </a:rPr>
              <a:t>TiE</a:t>
            </a:r>
            <a:r>
              <a:rPr lang="en-US" sz="2400" dirty="0">
                <a:latin typeface="Cambria" pitchFamily="18" charset="0"/>
              </a:rPr>
              <a:t> </a:t>
            </a:r>
            <a:r>
              <a:rPr lang="en-US" sz="2400" dirty="0" smtClean="0">
                <a:latin typeface="Cambria" pitchFamily="18" charset="0"/>
              </a:rPr>
              <a:t>x-Director</a:t>
            </a:r>
            <a:endParaRPr lang="en-US" sz="2400" dirty="0">
              <a:latin typeface="Cambria" pitchFamily="18" charset="0"/>
            </a:endParaRPr>
          </a:p>
          <a:p>
            <a:pPr>
              <a:lnSpc>
                <a:spcPct val="90000"/>
              </a:lnSpc>
              <a:buFont typeface="Arial" pitchFamily="34" charset="0"/>
              <a:buChar char="•"/>
            </a:pPr>
            <a:r>
              <a:rPr lang="en-US" sz="2400" dirty="0" smtClean="0">
                <a:latin typeface="Cambria" pitchFamily="18" charset="0"/>
                <a:hlinkClick r:id="rId4"/>
              </a:rPr>
              <a:t>www.unhelkar.com</a:t>
            </a:r>
            <a:r>
              <a:rPr lang="en-US" sz="2400" dirty="0" smtClean="0">
                <a:latin typeface="Cambria" pitchFamily="18" charset="0"/>
              </a:rPr>
              <a:t>;  </a:t>
            </a:r>
            <a:r>
              <a:rPr lang="en-US" sz="2400" dirty="0">
                <a:latin typeface="Cambria" pitchFamily="18" charset="0"/>
              </a:rPr>
              <a:t>&amp; </a:t>
            </a:r>
            <a:r>
              <a:rPr lang="en-US" sz="2400" dirty="0">
                <a:latin typeface="Cambria" pitchFamily="18" charset="0"/>
                <a:hlinkClick r:id="rId5"/>
              </a:rPr>
              <a:t>www.methodscience.com</a:t>
            </a:r>
            <a:r>
              <a:rPr lang="en-US" sz="2400" dirty="0">
                <a:latin typeface="Cambria" pitchFamily="18" charset="0"/>
              </a:rPr>
              <a:t> </a:t>
            </a:r>
          </a:p>
        </p:txBody>
      </p:sp>
    </p:spTree>
    <p:extLst>
      <p:ext uri="{BB962C8B-B14F-4D97-AF65-F5344CB8AC3E}">
        <p14:creationId xmlns:p14="http://schemas.microsoft.com/office/powerpoint/2010/main" val="3688860434"/>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81200"/>
            <a:ext cx="8562110" cy="3298825"/>
          </a:xfrm>
        </p:spPr>
        <p:txBody>
          <a:bodyPr>
            <a:noAutofit/>
          </a:bodyPr>
          <a:lstStyle/>
          <a:p>
            <a:pPr hangingPunct="0"/>
            <a:r>
              <a:rPr lang="en-US" sz="2800" b="1" dirty="0" smtClean="0">
                <a:solidFill>
                  <a:schemeClr val="bg1"/>
                </a:solidFill>
                <a:latin typeface="Arial" panose="020B0604020202020204" pitchFamily="34" charset="0"/>
                <a:cs typeface="Arial" panose="020B0604020202020204" pitchFamily="34" charset="0"/>
              </a:rPr>
              <a:t>Week - 0</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CERTIFICATIONS – Optional Value from this course</a:t>
            </a:r>
            <a:br>
              <a:rPr lang="en-US" sz="2800" b="1" dirty="0" smtClean="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ISM 6930 – 3 Credit Hours</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Special Topics (Agile Project Management - APM)</a:t>
            </a:r>
            <a:br>
              <a:rPr lang="en-US" sz="1600" dirty="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Spring, </a:t>
            </a:r>
            <a:r>
              <a:rPr lang="en-US" sz="1600" dirty="0" smtClean="0">
                <a:solidFill>
                  <a:schemeClr val="bg1"/>
                </a:solidFill>
                <a:latin typeface="Arial" panose="020B0604020202020204" pitchFamily="34" charset="0"/>
                <a:cs typeface="Arial" panose="020B0604020202020204" pitchFamily="34" charset="0"/>
              </a:rPr>
              <a:t>2018; Room</a:t>
            </a:r>
            <a:r>
              <a:rPr lang="en-US" sz="1600" dirty="0">
                <a:solidFill>
                  <a:schemeClr val="bg1"/>
                </a:solidFill>
                <a:latin typeface="Arial" panose="020B0604020202020204" pitchFamily="34" charset="0"/>
                <a:cs typeface="Arial" panose="020B0604020202020204" pitchFamily="34" charset="0"/>
              </a:rPr>
              <a:t>: A205 (12:00pm to 2:45pm)</a:t>
            </a:r>
            <a:r>
              <a:rPr lang="en-US" sz="4000" dirty="0"/>
              <a:t/>
            </a:r>
            <a:br>
              <a:rPr lang="en-US" sz="4000" dirty="0"/>
            </a:br>
            <a:r>
              <a:rPr lang="en-US" sz="2000" b="1" i="1" dirty="0" smtClean="0">
                <a:solidFill>
                  <a:schemeClr val="bg1"/>
                </a:solidFill>
                <a:latin typeface="Arial" panose="020B0604020202020204" pitchFamily="34" charset="0"/>
                <a:cs typeface="Arial" panose="020B0604020202020204" pitchFamily="34" charset="0"/>
              </a:rPr>
              <a:t/>
            </a:r>
            <a:br>
              <a:rPr lang="en-US" sz="2000" b="1" i="1"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Dr. </a:t>
            </a:r>
            <a:r>
              <a:rPr lang="en-US" sz="1600" dirty="0" err="1" smtClean="0">
                <a:solidFill>
                  <a:schemeClr val="bg1"/>
                </a:solidFill>
                <a:latin typeface="Arial" panose="020B0604020202020204" pitchFamily="34" charset="0"/>
                <a:cs typeface="Arial" panose="020B0604020202020204" pitchFamily="34" charset="0"/>
              </a:rPr>
              <a:t>Bhuvan</a:t>
            </a:r>
            <a:r>
              <a:rPr lang="en-US" sz="1600" dirty="0" smtClean="0">
                <a:solidFill>
                  <a:schemeClr val="bg1"/>
                </a:solidFill>
                <a:latin typeface="Arial" panose="020B0604020202020204" pitchFamily="34" charset="0"/>
                <a:cs typeface="Arial" panose="020B0604020202020204" pitchFamily="34" charset="0"/>
              </a:rPr>
              <a:t> UNHELKAR</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IT Faculty, College Of Business;</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Office: C225; </a:t>
            </a:r>
            <a:r>
              <a:rPr lang="en-US" sz="1600" dirty="0" smtClean="0">
                <a:solidFill>
                  <a:schemeClr val="bg1"/>
                </a:solidFill>
                <a:latin typeface="Arial" panose="020B0604020202020204" pitchFamily="34" charset="0"/>
                <a:cs typeface="Arial" panose="020B0604020202020204" pitchFamily="34" charset="0"/>
                <a:hlinkClick r:id="rId3"/>
              </a:rPr>
              <a:t>bunhelkar@sar.usf.edu</a:t>
            </a:r>
            <a:r>
              <a:rPr lang="en-US" sz="1600" dirty="0" smtClean="0">
                <a:solidFill>
                  <a:schemeClr val="bg1"/>
                </a:solidFill>
                <a:latin typeface="Arial" panose="020B0604020202020204" pitchFamily="34" charset="0"/>
                <a:cs typeface="Arial" panose="020B0604020202020204" pitchFamily="34" charset="0"/>
              </a:rPr>
              <a:t>; 941-359-4654</a:t>
            </a:r>
            <a:r>
              <a:rPr lang="en-US" sz="3200" b="1" dirty="0" smtClean="0">
                <a:solidFill>
                  <a:schemeClr val="bg1"/>
                </a:solidFill>
                <a:latin typeface="Arial" panose="020B0604020202020204" pitchFamily="34" charset="0"/>
                <a:cs typeface="Arial" panose="020B0604020202020204" pitchFamily="34" charset="0"/>
              </a:rPr>
              <a:t/>
            </a:r>
            <a:br>
              <a:rPr lang="en-US" sz="3200" b="1" dirty="0" smtClean="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y-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 y="7770"/>
            <a:ext cx="1480186" cy="153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0568" t="17207" r="25189" b="4955"/>
          <a:stretch/>
        </p:blipFill>
        <p:spPr bwMode="auto">
          <a:xfrm>
            <a:off x="914400" y="185352"/>
            <a:ext cx="8266672" cy="667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0"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1000" contrast="3000"/>
                    </a14:imgEffect>
                  </a14:imgLayer>
                </a14:imgProps>
              </a:ext>
              <a:ext uri="{28A0092B-C50C-407E-A947-70E740481C1C}">
                <a14:useLocalDpi xmlns:a14="http://schemas.microsoft.com/office/drawing/2010/main" val="0"/>
              </a:ext>
            </a:extLst>
          </a:blip>
          <a:srcRect l="7621" t="13260" r="10811" b="7604"/>
          <a:stretch/>
        </p:blipFill>
        <p:spPr bwMode="auto">
          <a:xfrm>
            <a:off x="24458" y="3277743"/>
            <a:ext cx="6124832" cy="3576249"/>
          </a:xfrm>
          <a:prstGeom prst="rect">
            <a:avLst/>
          </a:prstGeom>
          <a:ln>
            <a:headEnd/>
            <a:tailEnd/>
          </a:ln>
          <a:extLst/>
        </p:spPr>
        <p:style>
          <a:lnRef idx="2">
            <a:schemeClr val="accent1"/>
          </a:lnRef>
          <a:fillRef idx="1">
            <a:schemeClr val="lt1"/>
          </a:fillRef>
          <a:effectRef idx="0">
            <a:schemeClr val="accent1"/>
          </a:effectRef>
          <a:fontRef idx="minor">
            <a:schemeClr val="dk1"/>
          </a:fontRef>
        </p:style>
      </p:pic>
      <p:pic>
        <p:nvPicPr>
          <p:cNvPr id="3277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5757" t="20757" r="8864" b="15388"/>
          <a:stretch/>
        </p:blipFill>
        <p:spPr bwMode="auto">
          <a:xfrm>
            <a:off x="0" y="-1"/>
            <a:ext cx="3904343" cy="304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4294967295"/>
          </p:nvPr>
        </p:nvSpPr>
        <p:spPr>
          <a:xfrm>
            <a:off x="6830888" y="6525344"/>
            <a:ext cx="2133600" cy="365125"/>
          </a:xfrm>
          <a:prstGeom prst="rect">
            <a:avLst/>
          </a:prstGeom>
        </p:spPr>
        <p:txBody>
          <a:bodyPr/>
          <a:lstStyle/>
          <a:p>
            <a:fld id="{AB9737A3-C34E-43AB-822C-99A74984DDE3}" type="slidenum">
              <a:rPr lang="en-AU" smtClean="0"/>
              <a:pPr/>
              <a:t>3</a:t>
            </a:fld>
            <a:endParaRPr lang="en-AU"/>
          </a:p>
        </p:txBody>
      </p:sp>
      <p:pic>
        <p:nvPicPr>
          <p:cNvPr id="5" name="Picture 4"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77000" y="0"/>
            <a:ext cx="2743200" cy="1561142"/>
          </a:xfrm>
          <a:prstGeom prst="rect">
            <a:avLst/>
          </a:prstGeom>
        </p:spPr>
      </p:pic>
    </p:spTree>
    <p:extLst>
      <p:ext uri="{BB962C8B-B14F-4D97-AF65-F5344CB8AC3E}">
        <p14:creationId xmlns:p14="http://schemas.microsoft.com/office/powerpoint/2010/main" val="3020856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493" y="0"/>
            <a:ext cx="2669820" cy="4208584"/>
          </a:xfrm>
          <a:prstGeom prst="rect">
            <a:avLst/>
          </a:prstGeom>
        </p:spPr>
      </p:pic>
      <p:sp>
        <p:nvSpPr>
          <p:cNvPr id="2" name="Title 1"/>
          <p:cNvSpPr>
            <a:spLocks noGrp="1"/>
          </p:cNvSpPr>
          <p:nvPr>
            <p:ph type="title"/>
          </p:nvPr>
        </p:nvSpPr>
        <p:spPr>
          <a:xfrm>
            <a:off x="436098" y="9378"/>
            <a:ext cx="8229600" cy="1143000"/>
          </a:xfrm>
        </p:spPr>
        <p:txBody>
          <a:bodyPr/>
          <a:lstStyle/>
          <a:p>
            <a:r>
              <a:rPr lang="en-US" dirty="0" smtClean="0"/>
              <a:t>Learning Objectives</a:t>
            </a:r>
            <a:endParaRPr lang="en-US" dirty="0"/>
          </a:p>
        </p:txBody>
      </p:sp>
      <p:sp>
        <p:nvSpPr>
          <p:cNvPr id="3" name="Text Placeholder 2"/>
          <p:cNvSpPr>
            <a:spLocks noGrp="1"/>
          </p:cNvSpPr>
          <p:nvPr>
            <p:ph type="body" idx="4294967295"/>
          </p:nvPr>
        </p:nvSpPr>
        <p:spPr>
          <a:xfrm>
            <a:off x="157262" y="621908"/>
            <a:ext cx="7462738" cy="4525963"/>
          </a:xfrm>
        </p:spPr>
        <p:txBody>
          <a:bodyPr>
            <a:noAutofit/>
          </a:bodyPr>
          <a:lstStyle/>
          <a:p>
            <a:pPr marL="514350" lvl="0" indent="-514350">
              <a:buFont typeface="+mj-lt"/>
              <a:buAutoNum type="arabicPeriod"/>
            </a:pPr>
            <a:r>
              <a:rPr lang="en-US" sz="2400" dirty="0"/>
              <a:t>Undertake the basic activities of Project planning, budgeting and tracking in real-life projects using the classic (PMBOK-based) project management techniques</a:t>
            </a:r>
          </a:p>
          <a:p>
            <a:pPr marL="514350" lvl="0" indent="-514350">
              <a:buFont typeface="+mj-lt"/>
              <a:buAutoNum type="arabicPeriod"/>
            </a:pPr>
            <a:r>
              <a:rPr lang="en-US" sz="2400" dirty="0"/>
              <a:t>Recognize the importance of Agility in projects and organizational culture based on the Agile manifesto and its relevance in managing Risks</a:t>
            </a:r>
          </a:p>
          <a:p>
            <a:pPr marL="514350" lvl="0" indent="-514350">
              <a:buFont typeface="+mj-lt"/>
              <a:buAutoNum type="arabicPeriod"/>
            </a:pPr>
            <a:r>
              <a:rPr lang="en-US" sz="2400" dirty="0"/>
              <a:t>Demonstrate the use of Agile techniques used in practical projects including requirements modeling, project estimations, prioritization, tracking and quality</a:t>
            </a:r>
          </a:p>
          <a:p>
            <a:pPr marL="514350" lvl="0" indent="-514350">
              <a:buFont typeface="+mj-lt"/>
              <a:buAutoNum type="arabicPeriod"/>
            </a:pPr>
            <a:r>
              <a:rPr lang="en-US" sz="2400" dirty="0"/>
              <a:t>Undertake Collaborative Iteration planning for Agile projects and manage their visual tracking</a:t>
            </a:r>
          </a:p>
          <a:p>
            <a:pPr marL="514350" lvl="0" indent="-514350">
              <a:buFont typeface="+mj-lt"/>
              <a:buAutoNum type="arabicPeriod"/>
            </a:pPr>
            <a:r>
              <a:rPr lang="en-US" sz="2400" dirty="0"/>
              <a:t>Undertake team work and communicate effectively in a team environment to enable delivery of project outputs </a:t>
            </a:r>
          </a:p>
        </p:txBody>
      </p:sp>
    </p:spTree>
    <p:extLst>
      <p:ext uri="{BB962C8B-B14F-4D97-AF65-F5344CB8AC3E}">
        <p14:creationId xmlns:p14="http://schemas.microsoft.com/office/powerpoint/2010/main" val="26452721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 – Subject to changes</a:t>
            </a:r>
            <a:endParaRPr lang="en-US" dirty="0"/>
          </a:p>
        </p:txBody>
      </p:sp>
      <p:sp>
        <p:nvSpPr>
          <p:cNvPr id="3" name="Text Placeholder 2"/>
          <p:cNvSpPr>
            <a:spLocks noGrp="1"/>
          </p:cNvSpPr>
          <p:nvPr>
            <p:ph type="body" idx="4294967295"/>
          </p:nvPr>
        </p:nvSpPr>
        <p:spPr/>
        <p:txBody>
          <a:bodyPr/>
          <a:lstStyle/>
          <a:p>
            <a:r>
              <a:rPr lang="en-US" dirty="0" smtClean="0"/>
              <a:t>15 Modules spread over 5 days</a:t>
            </a:r>
          </a:p>
          <a:p>
            <a:r>
              <a:rPr lang="en-US" dirty="0" smtClean="0"/>
              <a:t>9 am to 4 pm</a:t>
            </a:r>
          </a:p>
          <a:p>
            <a:r>
              <a:rPr lang="en-US" dirty="0" smtClean="0"/>
              <a:t>Lecture Plans:</a:t>
            </a:r>
            <a:r>
              <a:rPr lang="en-US" baseline="0" dirty="0" smtClean="0"/>
              <a:t> </a:t>
            </a:r>
          </a:p>
          <a:p>
            <a:pPr lvl="1"/>
            <a:r>
              <a:rPr lang="en-US" dirty="0" smtClean="0"/>
              <a:t>9 am to 10:30 am (90 </a:t>
            </a:r>
            <a:r>
              <a:rPr lang="en-US" dirty="0" err="1" smtClean="0"/>
              <a:t>mins</a:t>
            </a:r>
            <a:r>
              <a:rPr lang="en-US" dirty="0" smtClean="0"/>
              <a:t>) </a:t>
            </a:r>
          </a:p>
          <a:p>
            <a:pPr lvl="1"/>
            <a:r>
              <a:rPr lang="en-US" dirty="0" smtClean="0"/>
              <a:t>11:00 am to 12:30 pm </a:t>
            </a:r>
            <a:r>
              <a:rPr lang="en-US" sz="2800" kern="1200" dirty="0" smtClean="0">
                <a:solidFill>
                  <a:schemeClr val="tx1"/>
                </a:solidFill>
                <a:effectLst/>
                <a:latin typeface="+mn-lt"/>
                <a:ea typeface="+mn-ea"/>
                <a:cs typeface="+mn-cs"/>
              </a:rPr>
              <a:t>(90 </a:t>
            </a:r>
            <a:r>
              <a:rPr lang="en-US" sz="2800" kern="1200" dirty="0" err="1" smtClean="0">
                <a:solidFill>
                  <a:schemeClr val="tx1"/>
                </a:solidFill>
                <a:effectLst/>
                <a:latin typeface="+mn-lt"/>
                <a:ea typeface="+mn-ea"/>
                <a:cs typeface="+mn-cs"/>
              </a:rPr>
              <a:t>mins</a:t>
            </a:r>
            <a:r>
              <a:rPr lang="en-US" sz="2800" kern="1200" dirty="0" smtClean="0">
                <a:solidFill>
                  <a:schemeClr val="tx1"/>
                </a:solidFill>
                <a:effectLst/>
                <a:latin typeface="+mn-lt"/>
                <a:ea typeface="+mn-ea"/>
                <a:cs typeface="+mn-cs"/>
              </a:rPr>
              <a:t>) </a:t>
            </a:r>
            <a:endParaRPr lang="en-US" dirty="0" smtClean="0"/>
          </a:p>
          <a:p>
            <a:pPr lvl="1"/>
            <a:r>
              <a:rPr lang="en-US" dirty="0" smtClean="0"/>
              <a:t>1:30 pm to 3:00 pm </a:t>
            </a:r>
            <a:r>
              <a:rPr lang="en-US" sz="2800" kern="1200" dirty="0" smtClean="0">
                <a:solidFill>
                  <a:schemeClr val="tx1"/>
                </a:solidFill>
                <a:effectLst/>
                <a:latin typeface="+mn-lt"/>
                <a:ea typeface="+mn-ea"/>
                <a:cs typeface="+mn-cs"/>
              </a:rPr>
              <a:t>(90 </a:t>
            </a:r>
            <a:r>
              <a:rPr lang="en-US" sz="2800" kern="1200" dirty="0" err="1" smtClean="0">
                <a:solidFill>
                  <a:schemeClr val="tx1"/>
                </a:solidFill>
                <a:effectLst/>
                <a:latin typeface="+mn-lt"/>
                <a:ea typeface="+mn-ea"/>
                <a:cs typeface="+mn-cs"/>
              </a:rPr>
              <a:t>mins</a:t>
            </a:r>
            <a:r>
              <a:rPr lang="en-US" sz="2800" kern="1200" dirty="0" smtClean="0">
                <a:solidFill>
                  <a:schemeClr val="tx1"/>
                </a:solidFill>
                <a:effectLst/>
                <a:latin typeface="+mn-lt"/>
                <a:ea typeface="+mn-ea"/>
                <a:cs typeface="+mn-cs"/>
              </a:rPr>
              <a:t>) </a:t>
            </a:r>
          </a:p>
          <a:p>
            <a:pPr lvl="1"/>
            <a:r>
              <a:rPr lang="en-US" sz="2800" kern="1200" dirty="0" smtClean="0">
                <a:solidFill>
                  <a:schemeClr val="tx1"/>
                </a:solidFill>
                <a:effectLst/>
                <a:latin typeface="+mn-lt"/>
                <a:ea typeface="+mn-ea"/>
                <a:cs typeface="+mn-cs"/>
              </a:rPr>
              <a:t>3:00 pm to 4:00</a:t>
            </a:r>
            <a:r>
              <a:rPr lang="en-US" sz="2800" kern="1200" baseline="0" dirty="0" smtClean="0">
                <a:solidFill>
                  <a:schemeClr val="tx1"/>
                </a:solidFill>
                <a:effectLst/>
                <a:latin typeface="+mn-lt"/>
                <a:ea typeface="+mn-ea"/>
                <a:cs typeface="+mn-cs"/>
              </a:rPr>
              <a:t> pm (60 </a:t>
            </a:r>
            <a:r>
              <a:rPr lang="en-US" sz="2800" kern="1200" baseline="0" dirty="0" err="1" smtClean="0">
                <a:solidFill>
                  <a:schemeClr val="tx1"/>
                </a:solidFill>
                <a:effectLst/>
                <a:latin typeface="+mn-lt"/>
                <a:ea typeface="+mn-ea"/>
                <a:cs typeface="+mn-cs"/>
              </a:rPr>
              <a:t>mins</a:t>
            </a:r>
            <a:r>
              <a:rPr lang="en-US" sz="2800" kern="1200" baseline="0" dirty="0" smtClean="0">
                <a:solidFill>
                  <a:schemeClr val="tx1"/>
                </a:solidFill>
                <a:effectLst/>
                <a:latin typeface="+mn-lt"/>
                <a:ea typeface="+mn-ea"/>
                <a:cs typeface="+mn-cs"/>
              </a:rPr>
              <a:t> – Project work)</a:t>
            </a:r>
            <a:endParaRPr lang="en-US" dirty="0"/>
          </a:p>
        </p:txBody>
      </p:sp>
    </p:spTree>
    <p:extLst>
      <p:ext uri="{BB962C8B-B14F-4D97-AF65-F5344CB8AC3E}">
        <p14:creationId xmlns:p14="http://schemas.microsoft.com/office/powerpoint/2010/main" val="2877903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09557" y="249813"/>
            <a:ext cx="2523724" cy="357930"/>
          </a:xfrm>
          <a:prstGeom prst="rect">
            <a:avLst/>
          </a:prstGeom>
          <a:noFill/>
        </p:spPr>
        <p:txBody>
          <a:bodyPr wrap="none" lIns="80147" tIns="40074" rIns="80147" bIns="40074" rtlCol="0">
            <a:spAutoFit/>
          </a:bodyPr>
          <a:lstStyle/>
          <a:p>
            <a:r>
              <a:rPr lang="en-US" i="1" dirty="0" smtClean="0">
                <a:solidFill>
                  <a:srgbClr val="FF0000"/>
                </a:solidFill>
              </a:rPr>
              <a:t>Agile – Business Analysis</a:t>
            </a:r>
            <a:endParaRPr lang="en-US" i="1" dirty="0">
              <a:solidFill>
                <a:srgbClr val="FF000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29" y="0"/>
            <a:ext cx="8095741" cy="6858000"/>
          </a:xfrm>
          <a:prstGeom prst="rect">
            <a:avLst/>
          </a:prstGeom>
        </p:spPr>
      </p:pic>
      <p:pic>
        <p:nvPicPr>
          <p:cNvPr id="9" name="Picture 2" descr="MethodScienceNewlogo4"/>
          <p:cNvPicPr>
            <a:picLocks noChangeAspect="1" noChangeArrowheads="1"/>
          </p:cNvPicPr>
          <p:nvPr/>
        </p:nvPicPr>
        <p:blipFill>
          <a:blip r:embed="rId4" cstate="print"/>
          <a:srcRect/>
          <a:stretch>
            <a:fillRect/>
          </a:stretch>
        </p:blipFill>
        <p:spPr bwMode="auto">
          <a:xfrm>
            <a:off x="6955950" y="4811494"/>
            <a:ext cx="1056550" cy="96921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p:cNvPicPr>
            <a:picLocks noChangeAspect="1"/>
          </p:cNvPicPr>
          <p:nvPr/>
        </p:nvPicPr>
        <p:blipFill>
          <a:blip r:embed="rId5"/>
          <a:stretch>
            <a:fillRect/>
          </a:stretch>
        </p:blipFill>
        <p:spPr>
          <a:xfrm>
            <a:off x="6919680" y="13063"/>
            <a:ext cx="2185640" cy="3200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2708239"/>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Certifications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normAutofit lnSpcReduction="10000"/>
          </a:bodyPr>
          <a:lstStyle/>
          <a:p>
            <a:r>
              <a:rPr lang="en-US" sz="2800" dirty="0" smtClean="0">
                <a:solidFill>
                  <a:schemeClr val="tx1">
                    <a:lumMod val="50000"/>
                  </a:schemeClr>
                </a:solidFill>
              </a:rPr>
              <a:t>Review of Existing / Popular Agile Certifications (External) and my Recommendations</a:t>
            </a:r>
          </a:p>
          <a:p>
            <a:r>
              <a:rPr lang="en-US" sz="2800" dirty="0" smtClean="0">
                <a:solidFill>
                  <a:schemeClr val="tx1">
                    <a:lumMod val="50000"/>
                  </a:schemeClr>
                </a:solidFill>
              </a:rPr>
              <a:t>Your Options and Thoughts?</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241945349"/>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dirty="0" smtClean="0"/>
              <a:t>Background Thinking</a:t>
            </a:r>
            <a:endParaRPr lang="en-US" dirty="0"/>
          </a:p>
        </p:txBody>
      </p:sp>
      <p:sp>
        <p:nvSpPr>
          <p:cNvPr id="3" name="Content Placeholder 2"/>
          <p:cNvSpPr>
            <a:spLocks noGrp="1"/>
          </p:cNvSpPr>
          <p:nvPr>
            <p:ph idx="1"/>
          </p:nvPr>
        </p:nvSpPr>
        <p:spPr>
          <a:xfrm>
            <a:off x="457200" y="762000"/>
            <a:ext cx="8229600" cy="4525963"/>
          </a:xfrm>
        </p:spPr>
        <p:txBody>
          <a:bodyPr>
            <a:noAutofit/>
          </a:bodyPr>
          <a:lstStyle/>
          <a:p>
            <a:r>
              <a:rPr lang="en-US" sz="2800" dirty="0" smtClean="0"/>
              <a:t>There are number of Professional Certifications out there in the Industry related to Agile</a:t>
            </a:r>
          </a:p>
          <a:p>
            <a:r>
              <a:rPr lang="en-US" sz="2800" dirty="0" smtClean="0"/>
              <a:t>Many a times, employers look ‘actively’ for these certifications </a:t>
            </a:r>
          </a:p>
          <a:p>
            <a:pPr lvl="1"/>
            <a:r>
              <a:rPr lang="en-US" sz="2400" dirty="0" smtClean="0"/>
              <a:t>Even though certifications in themselves may not be enough</a:t>
            </a:r>
          </a:p>
          <a:p>
            <a:r>
              <a:rPr lang="en-US" sz="2800" dirty="0" smtClean="0"/>
              <a:t>Certifications (external) in your Resume indicate your interest in Agile beyond academic studies</a:t>
            </a:r>
          </a:p>
          <a:p>
            <a:r>
              <a:rPr lang="en-US" sz="2800" dirty="0" smtClean="0"/>
              <a:t>This course includes approx. 80% of the material you need to appear in a certification exam</a:t>
            </a:r>
          </a:p>
          <a:p>
            <a:r>
              <a:rPr lang="en-US" sz="2800" dirty="0" smtClean="0"/>
              <a:t>Earning a certification is NOT an official requirement of this course</a:t>
            </a:r>
          </a:p>
          <a:p>
            <a:pPr lvl="1"/>
            <a:r>
              <a:rPr lang="en-US" sz="2400" dirty="0" smtClean="0"/>
              <a:t>But if you can ‘double dip’ than it’s the best value for you</a:t>
            </a:r>
            <a:endParaRPr lang="en-US" sz="2400" dirty="0"/>
          </a:p>
        </p:txBody>
      </p:sp>
    </p:spTree>
    <p:extLst>
      <p:ext uri="{BB962C8B-B14F-4D97-AF65-F5344CB8AC3E}">
        <p14:creationId xmlns:p14="http://schemas.microsoft.com/office/powerpoint/2010/main" val="130868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6048" t="8334" r="2052" b="2052"/>
          <a:stretch/>
        </p:blipFill>
        <p:spPr>
          <a:xfrm>
            <a:off x="190500" y="457200"/>
            <a:ext cx="8763000" cy="5562600"/>
          </a:xfrm>
          <a:prstGeom prst="rect">
            <a:avLst/>
          </a:prstGeom>
        </p:spPr>
      </p:pic>
    </p:spTree>
    <p:extLst>
      <p:ext uri="{BB962C8B-B14F-4D97-AF65-F5344CB8AC3E}">
        <p14:creationId xmlns:p14="http://schemas.microsoft.com/office/powerpoint/2010/main" val="388611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705</Words>
  <Application>Microsoft Office PowerPoint</Application>
  <PresentationFormat>On-screen Show (4:3)</PresentationFormat>
  <Paragraphs>70</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PGothic</vt:lpstr>
      <vt:lpstr>Arial</vt:lpstr>
      <vt:lpstr>Calibri</vt:lpstr>
      <vt:lpstr>Cambria</vt:lpstr>
      <vt:lpstr>Copperplate Gothic Bold</vt:lpstr>
      <vt:lpstr>Times New Roman</vt:lpstr>
      <vt:lpstr>Office Theme</vt:lpstr>
      <vt:lpstr>Week - 0 Welcome to Project Management with Agile  Project Management with Agile  Dr. Bhuvan UNHELKAR IT Faculty, College Of Business; Office: C225; bunhelkar@sar.usf.edu; 941-359-4654  </vt:lpstr>
      <vt:lpstr>Presenter Profile - Dr. Bhuvan Unhelkar  (BE, MBA, PhD, FACS, CBAP®)</vt:lpstr>
      <vt:lpstr>PowerPoint Presentation</vt:lpstr>
      <vt:lpstr>Learning Objectives</vt:lpstr>
      <vt:lpstr>Schedule – Subject to changes</vt:lpstr>
      <vt:lpstr>PowerPoint Presentation</vt:lpstr>
      <vt:lpstr>Sub-Module  Certifications  </vt:lpstr>
      <vt:lpstr>Background Thinking</vt:lpstr>
      <vt:lpstr>PowerPoint Presentation</vt:lpstr>
      <vt:lpstr>https://learning.whizlabs.com/mod/quiz/view.php?id=5240</vt:lpstr>
      <vt:lpstr>PowerPoint Presentation</vt:lpstr>
      <vt:lpstr>PowerPoint Presentation</vt:lpstr>
      <vt:lpstr>PowerPoint Presentation</vt:lpstr>
      <vt:lpstr>[3] Professional Scrum Master – I (Best option)</vt:lpstr>
      <vt:lpstr>PSM-I (from Scrum.org)</vt:lpstr>
      <vt:lpstr>http://www.scaledagileframework.com/</vt:lpstr>
      <vt:lpstr>Disciplined Agilist  (DAD) </vt:lpstr>
      <vt:lpstr>Project Management Institute: PMI® Intellectual Property Acknowledgement</vt:lpstr>
      <vt:lpstr>PowerPoint Presentation</vt:lpstr>
      <vt:lpstr>Week - 0 CERTIFICATIONS – Optional Value from this course  ISM 6930 – 3 Credit Hours Special Topics (Agile Project Management - APM) Spring, 2018; Room: A205 (12:00pm to 2:45pm)  Dr. Bhuvan UNHELKAR IT Faculty, College Of Business; Office: C225; bunhelkar@sar.usf.edu; 941-359-4654  </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79</cp:revision>
  <dcterms:created xsi:type="dcterms:W3CDTF">2016-11-03T19:14:05Z</dcterms:created>
  <dcterms:modified xsi:type="dcterms:W3CDTF">2018-09-17T18:20:16Z</dcterms:modified>
</cp:coreProperties>
</file>