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527"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 id="422"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270" r:id="rId87"/>
    <p:sldId id="461" r:id="rId88"/>
    <p:sldId id="462"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577"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7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589BD9FA-3A9F-483A-80E1-7EA94E8B75D1}" srcId="{83473DC7-5CB1-460A-B9B6-23F0C3D74FC0}" destId="{394471B4-327A-42D4-9898-0D08B5097B45}" srcOrd="0" destOrd="0" parTransId="{395A176C-9A07-42CA-9295-6A1D33A15BC4}" sibTransId="{E9BE4963-7667-4BD9-B4B9-859B8F289CE1}"/>
    <dgm:cxn modelId="{FBE6B424-A990-41EE-B322-2EF94D04140F}" type="presOf" srcId="{83473DC7-5CB1-460A-B9B6-23F0C3D74FC0}" destId="{9A3A497F-24C3-4B9A-8E81-F32F66903BD2}" srcOrd="0" destOrd="0" presId="urn:microsoft.com/office/officeart/2005/8/layout/vList2"/>
    <dgm:cxn modelId="{057328EF-317D-4FE2-9F1E-7EA770490531}" type="presOf" srcId="{394471B4-327A-42D4-9898-0D08B5097B45}" destId="{6D242F04-DB4D-49D3-8CA6-58D8BD67FC04}" srcOrd="0" destOrd="0" presId="urn:microsoft.com/office/officeart/2005/8/layout/vList2"/>
    <dgm:cxn modelId="{DCCB8E68-B315-403B-B640-9010742B13FA}"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21499"/>
          <a:ext cx="4640566" cy="2340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 MethodScience; Material Designed and Presented by Dr. B. </a:t>
          </a:r>
          <a:r>
            <a:rPr lang="en-US" sz="1000" kern="1200" dirty="0" err="1" smtClean="0"/>
            <a:t>Unhelkar</a:t>
          </a:r>
          <a:endParaRPr lang="en-US" sz="1000" kern="1200" dirty="0"/>
        </a:p>
      </dsp:txBody>
      <dsp:txXfrm>
        <a:off x="0" y="21499"/>
        <a:ext cx="4640566" cy="234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8546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11</a:t>
            </a:fld>
            <a:r>
              <a:rPr lang="en-US" smtClean="0"/>
              <a:t> </a:t>
            </a:r>
            <a:endParaRPr lang="en-US" dirty="0"/>
          </a:p>
        </p:txBody>
      </p:sp>
    </p:spTree>
    <p:extLst>
      <p:ext uri="{BB962C8B-B14F-4D97-AF65-F5344CB8AC3E}">
        <p14:creationId xmlns:p14="http://schemas.microsoft.com/office/powerpoint/2010/main" val="10420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12</a:t>
            </a:fld>
            <a:r>
              <a:rPr lang="en-US" smtClean="0"/>
              <a:t> </a:t>
            </a:r>
            <a:endParaRPr lang="en-US" dirty="0"/>
          </a:p>
        </p:txBody>
      </p:sp>
    </p:spTree>
    <p:extLst>
      <p:ext uri="{BB962C8B-B14F-4D97-AF65-F5344CB8AC3E}">
        <p14:creationId xmlns:p14="http://schemas.microsoft.com/office/powerpoint/2010/main" val="14577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13</a:t>
            </a:fld>
            <a:r>
              <a:rPr lang="en-US" smtClean="0"/>
              <a:t> </a:t>
            </a:r>
            <a:endParaRPr lang="en-US" dirty="0"/>
          </a:p>
        </p:txBody>
      </p:sp>
    </p:spTree>
    <p:extLst>
      <p:ext uri="{BB962C8B-B14F-4D97-AF65-F5344CB8AC3E}">
        <p14:creationId xmlns:p14="http://schemas.microsoft.com/office/powerpoint/2010/main" val="319266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14</a:t>
            </a:fld>
            <a:r>
              <a:rPr lang="en-US" smtClean="0"/>
              <a:t> </a:t>
            </a:r>
            <a:endParaRPr lang="en-US" dirty="0"/>
          </a:p>
        </p:txBody>
      </p:sp>
    </p:spTree>
    <p:extLst>
      <p:ext uri="{BB962C8B-B14F-4D97-AF65-F5344CB8AC3E}">
        <p14:creationId xmlns:p14="http://schemas.microsoft.com/office/powerpoint/2010/main" val="1890484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15</a:t>
            </a:fld>
            <a:r>
              <a:rPr lang="en-US" smtClean="0"/>
              <a:t> </a:t>
            </a:r>
            <a:endParaRPr lang="en-US" dirty="0"/>
          </a:p>
        </p:txBody>
      </p:sp>
    </p:spTree>
    <p:extLst>
      <p:ext uri="{BB962C8B-B14F-4D97-AF65-F5344CB8AC3E}">
        <p14:creationId xmlns:p14="http://schemas.microsoft.com/office/powerpoint/2010/main" val="1708278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16</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945470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17</a:t>
            </a:fld>
            <a:r>
              <a:rPr lang="en-US" smtClean="0"/>
              <a:t> </a:t>
            </a:r>
            <a:endParaRPr lang="en-US" dirty="0"/>
          </a:p>
        </p:txBody>
      </p:sp>
    </p:spTree>
    <p:extLst>
      <p:ext uri="{BB962C8B-B14F-4D97-AF65-F5344CB8AC3E}">
        <p14:creationId xmlns:p14="http://schemas.microsoft.com/office/powerpoint/2010/main" val="45714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18</a:t>
            </a:fld>
            <a:r>
              <a:rPr lang="en-US" smtClean="0"/>
              <a:t> </a:t>
            </a:r>
            <a:endParaRPr lang="en-US" dirty="0"/>
          </a:p>
        </p:txBody>
      </p:sp>
    </p:spTree>
    <p:extLst>
      <p:ext uri="{BB962C8B-B14F-4D97-AF65-F5344CB8AC3E}">
        <p14:creationId xmlns:p14="http://schemas.microsoft.com/office/powerpoint/2010/main" val="1224360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19</a:t>
            </a:fld>
            <a:r>
              <a:rPr lang="en-US" smtClean="0"/>
              <a:t> </a:t>
            </a:r>
            <a:endParaRPr lang="en-US" dirty="0"/>
          </a:p>
        </p:txBody>
      </p:sp>
    </p:spTree>
    <p:extLst>
      <p:ext uri="{BB962C8B-B14F-4D97-AF65-F5344CB8AC3E}">
        <p14:creationId xmlns:p14="http://schemas.microsoft.com/office/powerpoint/2010/main" val="72346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20</a:t>
            </a:fld>
            <a:r>
              <a:rPr lang="en-US" smtClean="0"/>
              <a:t> </a:t>
            </a:r>
            <a:endParaRPr lang="en-US" dirty="0"/>
          </a:p>
        </p:txBody>
      </p:sp>
    </p:spTree>
    <p:extLst>
      <p:ext uri="{BB962C8B-B14F-4D97-AF65-F5344CB8AC3E}">
        <p14:creationId xmlns:p14="http://schemas.microsoft.com/office/powerpoint/2010/main" val="331917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76983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21</a:t>
            </a:fld>
            <a:r>
              <a:rPr lang="en-US" smtClean="0"/>
              <a:t> </a:t>
            </a:r>
            <a:endParaRPr lang="en-US" dirty="0"/>
          </a:p>
        </p:txBody>
      </p:sp>
    </p:spTree>
    <p:extLst>
      <p:ext uri="{BB962C8B-B14F-4D97-AF65-F5344CB8AC3E}">
        <p14:creationId xmlns:p14="http://schemas.microsoft.com/office/powerpoint/2010/main" val="3374222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22</a:t>
            </a:fld>
            <a:r>
              <a:rPr lang="en-US" smtClean="0"/>
              <a:t> </a:t>
            </a:r>
            <a:endParaRPr lang="en-US" dirty="0"/>
          </a:p>
        </p:txBody>
      </p:sp>
    </p:spTree>
    <p:extLst>
      <p:ext uri="{BB962C8B-B14F-4D97-AF65-F5344CB8AC3E}">
        <p14:creationId xmlns:p14="http://schemas.microsoft.com/office/powerpoint/2010/main" val="182456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23</a:t>
            </a:fld>
            <a:r>
              <a:rPr lang="en-US" smtClean="0"/>
              <a:t> </a:t>
            </a:r>
            <a:endParaRPr lang="en-US" dirty="0"/>
          </a:p>
        </p:txBody>
      </p:sp>
    </p:spTree>
    <p:extLst>
      <p:ext uri="{BB962C8B-B14F-4D97-AF65-F5344CB8AC3E}">
        <p14:creationId xmlns:p14="http://schemas.microsoft.com/office/powerpoint/2010/main" val="942605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24</a:t>
            </a:fld>
            <a:r>
              <a:rPr lang="en-US" smtClean="0"/>
              <a:t> </a:t>
            </a:r>
            <a:endParaRPr lang="en-US" dirty="0"/>
          </a:p>
        </p:txBody>
      </p:sp>
    </p:spTree>
    <p:extLst>
      <p:ext uri="{BB962C8B-B14F-4D97-AF65-F5344CB8AC3E}">
        <p14:creationId xmlns:p14="http://schemas.microsoft.com/office/powerpoint/2010/main" val="2014072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25</a:t>
            </a:fld>
            <a:r>
              <a:rPr lang="en-US" smtClean="0"/>
              <a:t> </a:t>
            </a:r>
            <a:endParaRPr lang="en-US" dirty="0"/>
          </a:p>
        </p:txBody>
      </p:sp>
    </p:spTree>
    <p:extLst>
      <p:ext uri="{BB962C8B-B14F-4D97-AF65-F5344CB8AC3E}">
        <p14:creationId xmlns:p14="http://schemas.microsoft.com/office/powerpoint/2010/main" val="3580993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26</a:t>
            </a:fld>
            <a:r>
              <a:rPr lang="en-US" smtClean="0"/>
              <a:t> </a:t>
            </a:r>
            <a:endParaRPr lang="en-US" dirty="0"/>
          </a:p>
        </p:txBody>
      </p:sp>
    </p:spTree>
    <p:extLst>
      <p:ext uri="{BB962C8B-B14F-4D97-AF65-F5344CB8AC3E}">
        <p14:creationId xmlns:p14="http://schemas.microsoft.com/office/powerpoint/2010/main" val="454330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27</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2435665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28</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872742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29</a:t>
            </a:fld>
            <a:endParaRPr lang="en-AU"/>
          </a:p>
        </p:txBody>
      </p:sp>
    </p:spTree>
    <p:extLst>
      <p:ext uri="{BB962C8B-B14F-4D97-AF65-F5344CB8AC3E}">
        <p14:creationId xmlns:p14="http://schemas.microsoft.com/office/powerpoint/2010/main" val="2891311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30</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145083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a:t>
            </a:fld>
            <a:r>
              <a:rPr lang="en-US" smtClean="0"/>
              <a:t> </a:t>
            </a:r>
            <a:endParaRPr lang="en-US" dirty="0"/>
          </a:p>
        </p:txBody>
      </p:sp>
    </p:spTree>
    <p:extLst>
      <p:ext uri="{BB962C8B-B14F-4D97-AF65-F5344CB8AC3E}">
        <p14:creationId xmlns:p14="http://schemas.microsoft.com/office/powerpoint/2010/main" val="2396285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31</a:t>
            </a:fld>
            <a:r>
              <a:rPr lang="en-US" smtClean="0"/>
              <a:t> </a:t>
            </a:r>
            <a:endParaRPr lang="en-US" dirty="0"/>
          </a:p>
        </p:txBody>
      </p:sp>
    </p:spTree>
    <p:extLst>
      <p:ext uri="{BB962C8B-B14F-4D97-AF65-F5344CB8AC3E}">
        <p14:creationId xmlns:p14="http://schemas.microsoft.com/office/powerpoint/2010/main" val="2376768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32</a:t>
            </a:fld>
            <a:r>
              <a:rPr lang="en-US" smtClean="0"/>
              <a:t> </a:t>
            </a:r>
            <a:endParaRPr lang="en-US" dirty="0"/>
          </a:p>
        </p:txBody>
      </p:sp>
    </p:spTree>
    <p:extLst>
      <p:ext uri="{BB962C8B-B14F-4D97-AF65-F5344CB8AC3E}">
        <p14:creationId xmlns:p14="http://schemas.microsoft.com/office/powerpoint/2010/main" val="2734646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33</a:t>
            </a:fld>
            <a:r>
              <a:rPr lang="en-US" smtClean="0"/>
              <a:t> </a:t>
            </a:r>
            <a:endParaRPr lang="en-US" dirty="0"/>
          </a:p>
        </p:txBody>
      </p:sp>
    </p:spTree>
    <p:extLst>
      <p:ext uri="{BB962C8B-B14F-4D97-AF65-F5344CB8AC3E}">
        <p14:creationId xmlns:p14="http://schemas.microsoft.com/office/powerpoint/2010/main" val="3731045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34</a:t>
            </a:fld>
            <a:r>
              <a:rPr lang="en-US" smtClean="0"/>
              <a:t> </a:t>
            </a:r>
            <a:endParaRPr lang="en-US" dirty="0"/>
          </a:p>
        </p:txBody>
      </p:sp>
    </p:spTree>
    <p:extLst>
      <p:ext uri="{BB962C8B-B14F-4D97-AF65-F5344CB8AC3E}">
        <p14:creationId xmlns:p14="http://schemas.microsoft.com/office/powerpoint/2010/main" val="3477264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35</a:t>
            </a:fld>
            <a:r>
              <a:rPr lang="en-US" smtClean="0"/>
              <a:t> </a:t>
            </a:r>
            <a:endParaRPr lang="en-US" dirty="0"/>
          </a:p>
        </p:txBody>
      </p:sp>
    </p:spTree>
    <p:extLst>
      <p:ext uri="{BB962C8B-B14F-4D97-AF65-F5344CB8AC3E}">
        <p14:creationId xmlns:p14="http://schemas.microsoft.com/office/powerpoint/2010/main" val="3469184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36</a:t>
            </a:fld>
            <a:r>
              <a:rPr lang="en-US" smtClean="0"/>
              <a:t> </a:t>
            </a:r>
            <a:endParaRPr lang="en-US" dirty="0"/>
          </a:p>
        </p:txBody>
      </p:sp>
    </p:spTree>
    <p:extLst>
      <p:ext uri="{BB962C8B-B14F-4D97-AF65-F5344CB8AC3E}">
        <p14:creationId xmlns:p14="http://schemas.microsoft.com/office/powerpoint/2010/main" val="1261747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37</a:t>
            </a:fld>
            <a:r>
              <a:rPr lang="en-US" smtClean="0"/>
              <a:t> </a:t>
            </a:r>
            <a:endParaRPr lang="en-US" dirty="0"/>
          </a:p>
        </p:txBody>
      </p:sp>
    </p:spTree>
    <p:extLst>
      <p:ext uri="{BB962C8B-B14F-4D97-AF65-F5344CB8AC3E}">
        <p14:creationId xmlns:p14="http://schemas.microsoft.com/office/powerpoint/2010/main" val="2679512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3170265" cy="479675"/>
          </a:xfrm>
          <a:prstGeom prst="rect">
            <a:avLst/>
          </a:prstGeom>
          <a:ln/>
        </p:spPr>
        <p:txBody>
          <a:bodyPr lIns="91989" tIns="45994" rIns="91989" bIns="45994"/>
          <a:lstStyle/>
          <a:p>
            <a:r>
              <a:rPr lang="en-AU" dirty="0"/>
              <a:t>SAD Project</a:t>
            </a:r>
          </a:p>
        </p:txBody>
      </p:sp>
      <p:sp>
        <p:nvSpPr>
          <p:cNvPr id="5" name="Rectangle 3"/>
          <p:cNvSpPr>
            <a:spLocks noGrp="1" noChangeArrowheads="1"/>
          </p:cNvSpPr>
          <p:nvPr>
            <p:ph type="dt" idx="1"/>
          </p:nvPr>
        </p:nvSpPr>
        <p:spPr>
          <a:ln/>
        </p:spPr>
        <p:txBody>
          <a:bodyPr/>
          <a:lstStyle/>
          <a:p>
            <a:fld id="{1891CA59-E85E-4F8C-89BA-24866436A39A}" type="datetime1">
              <a:rPr lang="en-AU"/>
              <a:pPr/>
              <a:t>19/09/2018</a:t>
            </a:fld>
            <a:endParaRPr lang="en-AU" dirty="0"/>
          </a:p>
        </p:txBody>
      </p:sp>
      <p:sp>
        <p:nvSpPr>
          <p:cNvPr id="6" name="Rectangle 4"/>
          <p:cNvSpPr>
            <a:spLocks noGrp="1" noChangeArrowheads="1"/>
          </p:cNvSpPr>
          <p:nvPr>
            <p:ph type="ftr" sz="quarter" idx="4"/>
          </p:nvPr>
        </p:nvSpPr>
        <p:spPr>
          <a:ln/>
        </p:spPr>
        <p:txBody>
          <a:bodyPr/>
          <a:lstStyle/>
          <a:p>
            <a:r>
              <a:rPr lang="en-AU" dirty="0"/>
              <a:t>(c) Jeff Ferguson:UWS, School of Comuting &amp; IT</a:t>
            </a:r>
          </a:p>
        </p:txBody>
      </p:sp>
      <p:sp>
        <p:nvSpPr>
          <p:cNvPr id="7" name="Rectangle 5"/>
          <p:cNvSpPr>
            <a:spLocks noGrp="1" noChangeArrowheads="1"/>
          </p:cNvSpPr>
          <p:nvPr>
            <p:ph type="sldNum" sz="quarter" idx="5"/>
          </p:nvPr>
        </p:nvSpPr>
        <p:spPr>
          <a:ln/>
        </p:spPr>
        <p:txBody>
          <a:bodyPr/>
          <a:lstStyle/>
          <a:p>
            <a:fld id="{F98A37E6-7D3E-4E63-9248-AC6E10D23E8D}" type="slidenum">
              <a:rPr lang="en-AU"/>
              <a:pPr/>
              <a:t>38</a:t>
            </a:fld>
            <a:endParaRPr lang="en-AU" dirty="0"/>
          </a:p>
        </p:txBody>
      </p:sp>
      <p:sp>
        <p:nvSpPr>
          <p:cNvPr id="272386" name="Rectangle 1026"/>
          <p:cNvSpPr>
            <a:spLocks noGrp="1" noRot="1" noChangeAspect="1" noChangeArrowheads="1" noTextEdit="1"/>
          </p:cNvSpPr>
          <p:nvPr>
            <p:ph type="sldImg"/>
          </p:nvPr>
        </p:nvSpPr>
        <p:spPr>
          <a:ln/>
        </p:spPr>
      </p:sp>
      <p:sp>
        <p:nvSpPr>
          <p:cNvPr id="272387" name="Rectangle 1027"/>
          <p:cNvSpPr>
            <a:spLocks noGrp="1" noChangeArrowheads="1"/>
          </p:cNvSpPr>
          <p:nvPr>
            <p:ph type="body" idx="1"/>
          </p:nvPr>
        </p:nvSpPr>
        <p:spPr/>
        <p:txBody>
          <a:bodyPr/>
          <a:lstStyle/>
          <a:p>
            <a:r>
              <a:rPr lang="en-US" dirty="0"/>
              <a:t>Knowing that G starts at 16 means that F can finish as late as 15 WITHOUT AFFECTING THE FINISH TIME OF THE PROJECT. So F can start anywhere between 7 and 12.</a:t>
            </a:r>
          </a:p>
          <a:p>
            <a:r>
              <a:rPr lang="en-US" dirty="0"/>
              <a:t>Similarly, E can start anywhere between 3 and 7.</a:t>
            </a:r>
          </a:p>
          <a:p>
            <a:r>
              <a:rPr lang="en-US" dirty="0"/>
              <a:t>We say that E and F both have FLOAT (of 4). Either of these activities could be extended in duration by 4 and not affect the completion time of the project.</a:t>
            </a:r>
          </a:p>
          <a:p>
            <a:r>
              <a:rPr lang="en-US" dirty="0"/>
              <a:t>If any of A, B, C, D or G take longer than the estimated time then the overall project time will be extended. We say that A, B, C, D and G are the CRITICAL PATH for the project. These tasks require careful management.</a:t>
            </a:r>
          </a:p>
        </p:txBody>
      </p:sp>
    </p:spTree>
    <p:extLst>
      <p:ext uri="{BB962C8B-B14F-4D97-AF65-F5344CB8AC3E}">
        <p14:creationId xmlns:p14="http://schemas.microsoft.com/office/powerpoint/2010/main" val="3671516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39</a:t>
            </a:fld>
            <a:r>
              <a:rPr lang="en-US" smtClean="0"/>
              <a:t> </a:t>
            </a:r>
            <a:endParaRPr lang="en-US" dirty="0"/>
          </a:p>
        </p:txBody>
      </p:sp>
    </p:spTree>
    <p:extLst>
      <p:ext uri="{BB962C8B-B14F-4D97-AF65-F5344CB8AC3E}">
        <p14:creationId xmlns:p14="http://schemas.microsoft.com/office/powerpoint/2010/main" val="3205911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40</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97963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a:t>
            </a:fld>
            <a:r>
              <a:rPr lang="en-US" smtClean="0"/>
              <a:t> </a:t>
            </a:r>
            <a:endParaRPr lang="en-US" dirty="0"/>
          </a:p>
        </p:txBody>
      </p:sp>
    </p:spTree>
    <p:extLst>
      <p:ext uri="{BB962C8B-B14F-4D97-AF65-F5344CB8AC3E}">
        <p14:creationId xmlns:p14="http://schemas.microsoft.com/office/powerpoint/2010/main" val="753471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41</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995721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42</a:t>
            </a:fld>
            <a:r>
              <a:rPr lang="en-US" smtClean="0"/>
              <a:t> </a:t>
            </a:r>
            <a:endParaRPr lang="en-US" dirty="0"/>
          </a:p>
        </p:txBody>
      </p:sp>
    </p:spTree>
    <p:extLst>
      <p:ext uri="{BB962C8B-B14F-4D97-AF65-F5344CB8AC3E}">
        <p14:creationId xmlns:p14="http://schemas.microsoft.com/office/powerpoint/2010/main" val="2629505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43</a:t>
            </a:fld>
            <a:r>
              <a:rPr lang="en-US" smtClean="0"/>
              <a:t> </a:t>
            </a:r>
            <a:endParaRPr lang="en-US" dirty="0"/>
          </a:p>
        </p:txBody>
      </p:sp>
    </p:spTree>
    <p:extLst>
      <p:ext uri="{BB962C8B-B14F-4D97-AF65-F5344CB8AC3E}">
        <p14:creationId xmlns:p14="http://schemas.microsoft.com/office/powerpoint/2010/main" val="2292429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44</a:t>
            </a:fld>
            <a:r>
              <a:rPr lang="en-US" smtClean="0"/>
              <a:t> </a:t>
            </a:r>
            <a:endParaRPr lang="en-US" dirty="0"/>
          </a:p>
        </p:txBody>
      </p:sp>
    </p:spTree>
    <p:extLst>
      <p:ext uri="{BB962C8B-B14F-4D97-AF65-F5344CB8AC3E}">
        <p14:creationId xmlns:p14="http://schemas.microsoft.com/office/powerpoint/2010/main" val="984261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45</a:t>
            </a:fld>
            <a:r>
              <a:rPr lang="en-US" smtClean="0"/>
              <a:t> </a:t>
            </a:r>
            <a:endParaRPr lang="en-US" dirty="0"/>
          </a:p>
        </p:txBody>
      </p:sp>
    </p:spTree>
    <p:extLst>
      <p:ext uri="{BB962C8B-B14F-4D97-AF65-F5344CB8AC3E}">
        <p14:creationId xmlns:p14="http://schemas.microsoft.com/office/powerpoint/2010/main" val="1585245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46</a:t>
            </a:fld>
            <a:r>
              <a:rPr lang="en-US" smtClean="0"/>
              <a:t> </a:t>
            </a:r>
            <a:endParaRPr lang="en-US" dirty="0"/>
          </a:p>
        </p:txBody>
      </p:sp>
    </p:spTree>
    <p:extLst>
      <p:ext uri="{BB962C8B-B14F-4D97-AF65-F5344CB8AC3E}">
        <p14:creationId xmlns:p14="http://schemas.microsoft.com/office/powerpoint/2010/main" val="1176867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47</a:t>
            </a:fld>
            <a:r>
              <a:rPr lang="en-US" smtClean="0"/>
              <a:t> </a:t>
            </a:r>
            <a:endParaRPr lang="en-US" dirty="0"/>
          </a:p>
        </p:txBody>
      </p:sp>
    </p:spTree>
    <p:extLst>
      <p:ext uri="{BB962C8B-B14F-4D97-AF65-F5344CB8AC3E}">
        <p14:creationId xmlns:p14="http://schemas.microsoft.com/office/powerpoint/2010/main" val="1831048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48</a:t>
            </a:fld>
            <a:r>
              <a:rPr lang="en-US" smtClean="0"/>
              <a:t> </a:t>
            </a:r>
            <a:endParaRPr lang="en-US" dirty="0"/>
          </a:p>
        </p:txBody>
      </p:sp>
    </p:spTree>
    <p:extLst>
      <p:ext uri="{BB962C8B-B14F-4D97-AF65-F5344CB8AC3E}">
        <p14:creationId xmlns:p14="http://schemas.microsoft.com/office/powerpoint/2010/main" val="2207921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49</a:t>
            </a:fld>
            <a:r>
              <a:rPr lang="en-US" smtClean="0"/>
              <a:t> </a:t>
            </a:r>
            <a:endParaRPr lang="en-US" dirty="0"/>
          </a:p>
        </p:txBody>
      </p:sp>
    </p:spTree>
    <p:extLst>
      <p:ext uri="{BB962C8B-B14F-4D97-AF65-F5344CB8AC3E}">
        <p14:creationId xmlns:p14="http://schemas.microsoft.com/office/powerpoint/2010/main" val="775343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51</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20391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a:t>
            </a:fld>
            <a:r>
              <a:rPr lang="en-US" smtClean="0"/>
              <a:t> </a:t>
            </a:r>
            <a:endParaRPr lang="en-US" dirty="0"/>
          </a:p>
        </p:txBody>
      </p:sp>
    </p:spTree>
    <p:extLst>
      <p:ext uri="{BB962C8B-B14F-4D97-AF65-F5344CB8AC3E}">
        <p14:creationId xmlns:p14="http://schemas.microsoft.com/office/powerpoint/2010/main" val="1215794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52</a:t>
            </a:fld>
            <a:r>
              <a:rPr lang="en-US" smtClean="0"/>
              <a:t> </a:t>
            </a:r>
            <a:endParaRPr lang="en-US" dirty="0"/>
          </a:p>
        </p:txBody>
      </p:sp>
    </p:spTree>
    <p:extLst>
      <p:ext uri="{BB962C8B-B14F-4D97-AF65-F5344CB8AC3E}">
        <p14:creationId xmlns:p14="http://schemas.microsoft.com/office/powerpoint/2010/main" val="539383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53</a:t>
            </a:fld>
            <a:r>
              <a:rPr lang="en-US" smtClean="0"/>
              <a:t> </a:t>
            </a:r>
            <a:endParaRPr lang="en-US" dirty="0"/>
          </a:p>
        </p:txBody>
      </p:sp>
    </p:spTree>
    <p:extLst>
      <p:ext uri="{BB962C8B-B14F-4D97-AF65-F5344CB8AC3E}">
        <p14:creationId xmlns:p14="http://schemas.microsoft.com/office/powerpoint/2010/main" val="4114485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54</a:t>
            </a:fld>
            <a:r>
              <a:rPr lang="en-US" smtClean="0"/>
              <a:t> </a:t>
            </a:r>
            <a:endParaRPr lang="en-US" dirty="0"/>
          </a:p>
        </p:txBody>
      </p:sp>
    </p:spTree>
    <p:extLst>
      <p:ext uri="{BB962C8B-B14F-4D97-AF65-F5344CB8AC3E}">
        <p14:creationId xmlns:p14="http://schemas.microsoft.com/office/powerpoint/2010/main" val="11047193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55</a:t>
            </a:fld>
            <a:r>
              <a:rPr lang="en-US" smtClean="0"/>
              <a:t> </a:t>
            </a:r>
            <a:endParaRPr lang="en-US" dirty="0"/>
          </a:p>
        </p:txBody>
      </p:sp>
    </p:spTree>
    <p:extLst>
      <p:ext uri="{BB962C8B-B14F-4D97-AF65-F5344CB8AC3E}">
        <p14:creationId xmlns:p14="http://schemas.microsoft.com/office/powerpoint/2010/main" val="2868763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56</a:t>
            </a:fld>
            <a:r>
              <a:rPr lang="en-US" smtClean="0"/>
              <a:t> </a:t>
            </a:r>
            <a:endParaRPr lang="en-US" dirty="0"/>
          </a:p>
        </p:txBody>
      </p:sp>
    </p:spTree>
    <p:extLst>
      <p:ext uri="{BB962C8B-B14F-4D97-AF65-F5344CB8AC3E}">
        <p14:creationId xmlns:p14="http://schemas.microsoft.com/office/powerpoint/2010/main" val="3311668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57</a:t>
            </a:fld>
            <a:r>
              <a:rPr lang="en-US" smtClean="0"/>
              <a:t> </a:t>
            </a:r>
            <a:endParaRPr lang="en-US" dirty="0"/>
          </a:p>
        </p:txBody>
      </p:sp>
    </p:spTree>
    <p:extLst>
      <p:ext uri="{BB962C8B-B14F-4D97-AF65-F5344CB8AC3E}">
        <p14:creationId xmlns:p14="http://schemas.microsoft.com/office/powerpoint/2010/main" val="1311907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58</a:t>
            </a:fld>
            <a:r>
              <a:rPr lang="en-US" smtClean="0"/>
              <a:t> </a:t>
            </a:r>
            <a:endParaRPr lang="en-US" dirty="0"/>
          </a:p>
        </p:txBody>
      </p:sp>
    </p:spTree>
    <p:extLst>
      <p:ext uri="{BB962C8B-B14F-4D97-AF65-F5344CB8AC3E}">
        <p14:creationId xmlns:p14="http://schemas.microsoft.com/office/powerpoint/2010/main" val="5558944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59</a:t>
            </a:fld>
            <a:r>
              <a:rPr lang="en-US" smtClean="0"/>
              <a:t> </a:t>
            </a:r>
            <a:endParaRPr lang="en-US" dirty="0"/>
          </a:p>
        </p:txBody>
      </p:sp>
    </p:spTree>
    <p:extLst>
      <p:ext uri="{BB962C8B-B14F-4D97-AF65-F5344CB8AC3E}">
        <p14:creationId xmlns:p14="http://schemas.microsoft.com/office/powerpoint/2010/main" val="731010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60</a:t>
            </a:fld>
            <a:r>
              <a:rPr lang="en-US" smtClean="0"/>
              <a:t> </a:t>
            </a:r>
            <a:endParaRPr lang="en-US" dirty="0"/>
          </a:p>
        </p:txBody>
      </p:sp>
    </p:spTree>
    <p:extLst>
      <p:ext uri="{BB962C8B-B14F-4D97-AF65-F5344CB8AC3E}">
        <p14:creationId xmlns:p14="http://schemas.microsoft.com/office/powerpoint/2010/main" val="21664839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61</a:t>
            </a:fld>
            <a:r>
              <a:rPr lang="en-US" smtClean="0"/>
              <a:t> </a:t>
            </a:r>
            <a:endParaRPr lang="en-US" dirty="0"/>
          </a:p>
        </p:txBody>
      </p:sp>
    </p:spTree>
    <p:extLst>
      <p:ext uri="{BB962C8B-B14F-4D97-AF65-F5344CB8AC3E}">
        <p14:creationId xmlns:p14="http://schemas.microsoft.com/office/powerpoint/2010/main" val="47108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a:t>
            </a:fld>
            <a:r>
              <a:rPr lang="en-US" smtClean="0"/>
              <a:t> </a:t>
            </a:r>
            <a:endParaRPr lang="en-US" dirty="0"/>
          </a:p>
        </p:txBody>
      </p:sp>
    </p:spTree>
    <p:extLst>
      <p:ext uri="{BB962C8B-B14F-4D97-AF65-F5344CB8AC3E}">
        <p14:creationId xmlns:p14="http://schemas.microsoft.com/office/powerpoint/2010/main" val="10639724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62</a:t>
            </a:fld>
            <a:r>
              <a:rPr lang="en-US" smtClean="0"/>
              <a:t> </a:t>
            </a:r>
            <a:endParaRPr lang="en-US" dirty="0"/>
          </a:p>
        </p:txBody>
      </p:sp>
    </p:spTree>
    <p:extLst>
      <p:ext uri="{BB962C8B-B14F-4D97-AF65-F5344CB8AC3E}">
        <p14:creationId xmlns:p14="http://schemas.microsoft.com/office/powerpoint/2010/main" val="2431964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64</a:t>
            </a:fld>
            <a:endParaRPr lang="en-AU"/>
          </a:p>
        </p:txBody>
      </p:sp>
    </p:spTree>
    <p:extLst>
      <p:ext uri="{BB962C8B-B14F-4D97-AF65-F5344CB8AC3E}">
        <p14:creationId xmlns:p14="http://schemas.microsoft.com/office/powerpoint/2010/main" val="1992384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65</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32955643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66</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2750614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dirty="0" smtClean="0"/>
              <a:t>Page: </a:t>
            </a:r>
            <a:fld id="{6B0B8CEC-75EA-4184-A5AC-6F653767E420}" type="slidenum">
              <a:rPr lang="en-US" smtClean="0"/>
              <a:pPr/>
              <a:t>67</a:t>
            </a:fld>
            <a:r>
              <a:rPr lang="en-US" dirty="0" smtClean="0"/>
              <a:t> </a:t>
            </a:r>
            <a:endParaRPr lang="en-US" dirty="0"/>
          </a:p>
        </p:txBody>
      </p:sp>
    </p:spTree>
    <p:extLst>
      <p:ext uri="{BB962C8B-B14F-4D97-AF65-F5344CB8AC3E}">
        <p14:creationId xmlns:p14="http://schemas.microsoft.com/office/powerpoint/2010/main" val="16750918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68</a:t>
            </a:fld>
            <a:r>
              <a:rPr lang="en-US" smtClean="0"/>
              <a:t> </a:t>
            </a:r>
            <a:endParaRPr lang="en-US" dirty="0"/>
          </a:p>
        </p:txBody>
      </p:sp>
    </p:spTree>
    <p:extLst>
      <p:ext uri="{BB962C8B-B14F-4D97-AF65-F5344CB8AC3E}">
        <p14:creationId xmlns:p14="http://schemas.microsoft.com/office/powerpoint/2010/main" val="2169667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69</a:t>
            </a:fld>
            <a:r>
              <a:rPr lang="en-US" smtClean="0"/>
              <a:t> </a:t>
            </a:r>
            <a:endParaRPr lang="en-US" dirty="0"/>
          </a:p>
        </p:txBody>
      </p:sp>
    </p:spTree>
    <p:extLst>
      <p:ext uri="{BB962C8B-B14F-4D97-AF65-F5344CB8AC3E}">
        <p14:creationId xmlns:p14="http://schemas.microsoft.com/office/powerpoint/2010/main" val="1691491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70</a:t>
            </a:fld>
            <a:r>
              <a:rPr lang="en-US" smtClean="0"/>
              <a:t> </a:t>
            </a:r>
            <a:endParaRPr lang="en-US" dirty="0"/>
          </a:p>
        </p:txBody>
      </p:sp>
    </p:spTree>
    <p:extLst>
      <p:ext uri="{BB962C8B-B14F-4D97-AF65-F5344CB8AC3E}">
        <p14:creationId xmlns:p14="http://schemas.microsoft.com/office/powerpoint/2010/main" val="4016814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3170265" cy="479675"/>
          </a:xfrm>
          <a:prstGeom prst="rect">
            <a:avLst/>
          </a:prstGeom>
          <a:ln/>
        </p:spPr>
        <p:txBody>
          <a:bodyPr lIns="91989" tIns="45994" rIns="91989" bIns="45994"/>
          <a:lstStyle/>
          <a:p>
            <a:r>
              <a:rPr lang="en-AU" dirty="0"/>
              <a:t>SAD Project</a:t>
            </a:r>
          </a:p>
        </p:txBody>
      </p:sp>
      <p:sp>
        <p:nvSpPr>
          <p:cNvPr id="5" name="Rectangle 3"/>
          <p:cNvSpPr>
            <a:spLocks noGrp="1" noChangeArrowheads="1"/>
          </p:cNvSpPr>
          <p:nvPr>
            <p:ph type="dt" idx="1"/>
          </p:nvPr>
        </p:nvSpPr>
        <p:spPr>
          <a:ln/>
        </p:spPr>
        <p:txBody>
          <a:bodyPr/>
          <a:lstStyle/>
          <a:p>
            <a:fld id="{45C1B79C-68C6-4D81-9FFE-FA7F3362D434}" type="datetime1">
              <a:rPr lang="en-AU"/>
              <a:pPr/>
              <a:t>19/09/2018</a:t>
            </a:fld>
            <a:endParaRPr lang="en-AU" dirty="0"/>
          </a:p>
        </p:txBody>
      </p:sp>
      <p:sp>
        <p:nvSpPr>
          <p:cNvPr id="6" name="Rectangle 4"/>
          <p:cNvSpPr>
            <a:spLocks noGrp="1" noChangeArrowheads="1"/>
          </p:cNvSpPr>
          <p:nvPr>
            <p:ph type="ftr" sz="quarter" idx="4"/>
          </p:nvPr>
        </p:nvSpPr>
        <p:spPr>
          <a:ln/>
        </p:spPr>
        <p:txBody>
          <a:bodyPr/>
          <a:lstStyle/>
          <a:p>
            <a:r>
              <a:rPr lang="en-AU" dirty="0"/>
              <a:t>(c) Jeff Ferguson:UWS, School of Comuting &amp; IT</a:t>
            </a:r>
          </a:p>
        </p:txBody>
      </p:sp>
      <p:sp>
        <p:nvSpPr>
          <p:cNvPr id="7" name="Rectangle 5"/>
          <p:cNvSpPr>
            <a:spLocks noGrp="1" noChangeArrowheads="1"/>
          </p:cNvSpPr>
          <p:nvPr>
            <p:ph type="sldNum" sz="quarter" idx="5"/>
          </p:nvPr>
        </p:nvSpPr>
        <p:spPr>
          <a:ln/>
        </p:spPr>
        <p:txBody>
          <a:bodyPr/>
          <a:lstStyle/>
          <a:p>
            <a:fld id="{DA06CECD-AA86-4437-B98D-23C931539456}" type="slidenum">
              <a:rPr lang="en-AU"/>
              <a:pPr/>
              <a:t>72</a:t>
            </a:fld>
            <a:endParaRPr lang="en-AU" dirty="0"/>
          </a:p>
        </p:txBody>
      </p:sp>
      <p:sp>
        <p:nvSpPr>
          <p:cNvPr id="269314" name="Rectangle 1026"/>
          <p:cNvSpPr>
            <a:spLocks noGrp="1" noRot="1" noChangeAspect="1" noChangeArrowheads="1" noTextEdit="1"/>
          </p:cNvSpPr>
          <p:nvPr>
            <p:ph type="sldImg"/>
          </p:nvPr>
        </p:nvSpPr>
        <p:spPr>
          <a:ln/>
        </p:spPr>
      </p:sp>
      <p:sp>
        <p:nvSpPr>
          <p:cNvPr id="269315" name="Rectangle 1027"/>
          <p:cNvSpPr>
            <a:spLocks noGrp="1" noChangeArrowheads="1"/>
          </p:cNvSpPr>
          <p:nvPr>
            <p:ph type="body" idx="1"/>
          </p:nvPr>
        </p:nvSpPr>
        <p:spPr/>
        <p:txBody>
          <a:bodyPr/>
          <a:lstStyle/>
          <a:p>
            <a:r>
              <a:rPr lang="en-US" dirty="0"/>
              <a:t>Suppose we have a project that has activities A through G with estimated durations and sequencing as shown in this table.</a:t>
            </a:r>
          </a:p>
        </p:txBody>
      </p:sp>
    </p:spTree>
    <p:extLst>
      <p:ext uri="{BB962C8B-B14F-4D97-AF65-F5344CB8AC3E}">
        <p14:creationId xmlns:p14="http://schemas.microsoft.com/office/powerpoint/2010/main" val="17944999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3170265" cy="479675"/>
          </a:xfrm>
          <a:prstGeom prst="rect">
            <a:avLst/>
          </a:prstGeom>
          <a:ln/>
        </p:spPr>
        <p:txBody>
          <a:bodyPr lIns="91989" tIns="45994" rIns="91989" bIns="45994"/>
          <a:lstStyle/>
          <a:p>
            <a:r>
              <a:rPr lang="en-AU" dirty="0"/>
              <a:t>SAD Project</a:t>
            </a:r>
          </a:p>
        </p:txBody>
      </p:sp>
      <p:sp>
        <p:nvSpPr>
          <p:cNvPr id="5" name="Rectangle 3"/>
          <p:cNvSpPr>
            <a:spLocks noGrp="1" noChangeArrowheads="1"/>
          </p:cNvSpPr>
          <p:nvPr>
            <p:ph type="dt" idx="1"/>
          </p:nvPr>
        </p:nvSpPr>
        <p:spPr>
          <a:ln/>
        </p:spPr>
        <p:txBody>
          <a:bodyPr/>
          <a:lstStyle/>
          <a:p>
            <a:fld id="{1891CA59-E85E-4F8C-89BA-24866436A39A}" type="datetime1">
              <a:rPr lang="en-AU"/>
              <a:pPr/>
              <a:t>19/09/2018</a:t>
            </a:fld>
            <a:endParaRPr lang="en-AU" dirty="0"/>
          </a:p>
        </p:txBody>
      </p:sp>
      <p:sp>
        <p:nvSpPr>
          <p:cNvPr id="6" name="Rectangle 4"/>
          <p:cNvSpPr>
            <a:spLocks noGrp="1" noChangeArrowheads="1"/>
          </p:cNvSpPr>
          <p:nvPr>
            <p:ph type="ftr" sz="quarter" idx="4"/>
          </p:nvPr>
        </p:nvSpPr>
        <p:spPr>
          <a:ln/>
        </p:spPr>
        <p:txBody>
          <a:bodyPr/>
          <a:lstStyle/>
          <a:p>
            <a:r>
              <a:rPr lang="en-AU" dirty="0"/>
              <a:t>(c) Jeff Ferguson:UWS, School of Comuting &amp; IT</a:t>
            </a:r>
          </a:p>
        </p:txBody>
      </p:sp>
      <p:sp>
        <p:nvSpPr>
          <p:cNvPr id="7" name="Rectangle 5"/>
          <p:cNvSpPr>
            <a:spLocks noGrp="1" noChangeArrowheads="1"/>
          </p:cNvSpPr>
          <p:nvPr>
            <p:ph type="sldNum" sz="quarter" idx="5"/>
          </p:nvPr>
        </p:nvSpPr>
        <p:spPr>
          <a:ln/>
        </p:spPr>
        <p:txBody>
          <a:bodyPr/>
          <a:lstStyle/>
          <a:p>
            <a:fld id="{F98A37E6-7D3E-4E63-9248-AC6E10D23E8D}" type="slidenum">
              <a:rPr lang="en-AU"/>
              <a:pPr/>
              <a:t>73</a:t>
            </a:fld>
            <a:endParaRPr lang="en-AU" dirty="0"/>
          </a:p>
        </p:txBody>
      </p:sp>
      <p:sp>
        <p:nvSpPr>
          <p:cNvPr id="272386" name="Rectangle 1026"/>
          <p:cNvSpPr>
            <a:spLocks noGrp="1" noRot="1" noChangeAspect="1" noChangeArrowheads="1" noTextEdit="1"/>
          </p:cNvSpPr>
          <p:nvPr>
            <p:ph type="sldImg"/>
          </p:nvPr>
        </p:nvSpPr>
        <p:spPr>
          <a:ln/>
        </p:spPr>
      </p:sp>
      <p:sp>
        <p:nvSpPr>
          <p:cNvPr id="272387" name="Rectangle 1027"/>
          <p:cNvSpPr>
            <a:spLocks noGrp="1" noChangeArrowheads="1"/>
          </p:cNvSpPr>
          <p:nvPr>
            <p:ph type="body" idx="1"/>
          </p:nvPr>
        </p:nvSpPr>
        <p:spPr/>
        <p:txBody>
          <a:bodyPr/>
          <a:lstStyle/>
          <a:p>
            <a:r>
              <a:rPr lang="en-US" dirty="0"/>
              <a:t>Knowing that G starts at 16 means that F can finish as late as 15 WITHOUT AFFECTING THE FINISH TIME OF THE PROJECT. So F can start anywhere between 7 and 12.</a:t>
            </a:r>
          </a:p>
          <a:p>
            <a:r>
              <a:rPr lang="en-US" dirty="0"/>
              <a:t>Similarly, E can start anywhere between 3 and 7.</a:t>
            </a:r>
          </a:p>
          <a:p>
            <a:r>
              <a:rPr lang="en-US" dirty="0"/>
              <a:t>We say that E and F both have FLOAT (of 4). Either of these activities could be extended in duration by 4 and not affect the completion time of the project.</a:t>
            </a:r>
          </a:p>
          <a:p>
            <a:r>
              <a:rPr lang="en-US" dirty="0"/>
              <a:t>If any of A, B, C, D or G take longer than the estimated time then the overall project time will be extended. We say that A, B, C, D and G are the CRITICAL PATH for the project. These tasks require careful management.</a:t>
            </a:r>
          </a:p>
        </p:txBody>
      </p:sp>
    </p:spTree>
    <p:extLst>
      <p:ext uri="{BB962C8B-B14F-4D97-AF65-F5344CB8AC3E}">
        <p14:creationId xmlns:p14="http://schemas.microsoft.com/office/powerpoint/2010/main" val="425143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8</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35172461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80</a:t>
            </a:fld>
            <a:endParaRPr lang="en-AU"/>
          </a:p>
        </p:txBody>
      </p:sp>
    </p:spTree>
    <p:extLst>
      <p:ext uri="{BB962C8B-B14F-4D97-AF65-F5344CB8AC3E}">
        <p14:creationId xmlns:p14="http://schemas.microsoft.com/office/powerpoint/2010/main" val="535709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81</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6559825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82</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41979981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83</a:t>
            </a:fld>
            <a:r>
              <a:rPr lang="en-US" smtClean="0"/>
              <a:t> </a:t>
            </a:r>
            <a:endParaRPr lang="en-US" dirty="0"/>
          </a:p>
        </p:txBody>
      </p:sp>
    </p:spTree>
    <p:extLst>
      <p:ext uri="{BB962C8B-B14F-4D97-AF65-F5344CB8AC3E}">
        <p14:creationId xmlns:p14="http://schemas.microsoft.com/office/powerpoint/2010/main" val="31091394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85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116848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86</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9</a:t>
            </a:fld>
            <a:r>
              <a:rPr lang="en-US" smtClean="0"/>
              <a:t> </a:t>
            </a:r>
            <a:endParaRPr lang="en-US" dirty="0"/>
          </a:p>
        </p:txBody>
      </p:sp>
    </p:spTree>
    <p:extLst>
      <p:ext uri="{BB962C8B-B14F-4D97-AF65-F5344CB8AC3E}">
        <p14:creationId xmlns:p14="http://schemas.microsoft.com/office/powerpoint/2010/main" val="733336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10</a:t>
            </a:fld>
            <a:r>
              <a:rPr lang="en-US" smtClean="0"/>
              <a:t> </a:t>
            </a:r>
            <a:endParaRPr lang="en-US" dirty="0"/>
          </a:p>
        </p:txBody>
      </p:sp>
    </p:spTree>
    <p:extLst>
      <p:ext uri="{BB962C8B-B14F-4D97-AF65-F5344CB8AC3E}">
        <p14:creationId xmlns:p14="http://schemas.microsoft.com/office/powerpoint/2010/main" val="237906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SmartArt Placeholder 2"/>
          <p:cNvSpPr>
            <a:spLocks noGrp="1"/>
          </p:cNvSpPr>
          <p:nvPr>
            <p:ph type="dgm"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sz="1400"/>
            </a:lvl1pPr>
          </a:lstStyle>
          <a:p>
            <a:fld id="{715BB381-6A3E-44CB-8C6D-3C509CEF68DB}" type="slidenum">
              <a:rPr lang="en-US" smtClean="0"/>
              <a:pPr/>
              <a:t>‹#›</a:t>
            </a:fld>
            <a:endParaRPr lang="en-US" dirty="0"/>
          </a:p>
        </p:txBody>
      </p:sp>
    </p:spTree>
    <p:extLst>
      <p:ext uri="{BB962C8B-B14F-4D97-AF65-F5344CB8AC3E}">
        <p14:creationId xmlns:p14="http://schemas.microsoft.com/office/powerpoint/2010/main" val="23717355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hyperlink" Target="http://www.unhelkar.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6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6.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image" Target="../media/image28.wmf"/></Relationships>
</file>

<file path=ppt/slides/_rels/slide7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3.wmf"/><Relationship Id="rId4" Type="http://schemas.openxmlformats.org/officeDocument/2006/relationships/oleObject" Target="../embeddings/oleObject8.bin"/></Relationships>
</file>

<file path=ppt/slides/_rels/slide8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4191001"/>
          </a:xfrm>
          <a:solidFill>
            <a:schemeClr val="accent1"/>
          </a:solidFill>
        </p:spPr>
        <p:txBody>
          <a:bodyPr>
            <a:noAutofit/>
          </a:bodyPr>
          <a:lstStyle/>
          <a:p>
            <a:pPr hangingPunct="0"/>
            <a:r>
              <a:rPr lang="en-US" sz="2000" b="1" dirty="0" smtClean="0">
                <a:solidFill>
                  <a:schemeClr val="bg1"/>
                </a:solidFill>
                <a:latin typeface="Arial" panose="020B0604020202020204" pitchFamily="34" charset="0"/>
                <a:cs typeface="Arial" panose="020B0604020202020204" pitchFamily="34" charset="0"/>
              </a:rPr>
              <a:t>PMA:  </a:t>
            </a:r>
            <a:br>
              <a:rPr lang="en-US" sz="20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Week-3 </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Project Time Management</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2000" b="1" dirty="0" smtClean="0">
                <a:solidFill>
                  <a:schemeClr val="bg1"/>
                </a:solidFill>
                <a:latin typeface="Arial" panose="020B0604020202020204" pitchFamily="34" charset="0"/>
                <a:cs typeface="Arial" panose="020B0604020202020204" pitchFamily="34" charset="0"/>
              </a:rPr>
              <a:t>Activities – WBS - Scheduling</a:t>
            </a: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Dr. Bhuvan UNHELKAR</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Professor of Information Technology</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hlinkClick r:id="rId2"/>
              </a:rPr>
              <a:t>www.Unhelkar.com</a:t>
            </a:r>
            <a:r>
              <a:rPr lang="en-US" sz="1400" dirty="0" smtClean="0">
                <a:solidFill>
                  <a:schemeClr val="bg1"/>
                </a:solidFill>
                <a:latin typeface="Arial" panose="020B0604020202020204" pitchFamily="34" charset="0"/>
                <a:cs typeface="Arial" panose="020B0604020202020204" pitchFamily="34" charset="0"/>
              </a:rPr>
              <a:t>; </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Office: C225; </a:t>
            </a:r>
            <a:r>
              <a:rPr lang="en-US" sz="1400" dirty="0" smtClean="0">
                <a:solidFill>
                  <a:schemeClr val="bg1"/>
                </a:solidFill>
                <a:latin typeface="Arial" panose="020B0604020202020204" pitchFamily="34" charset="0"/>
                <a:cs typeface="Arial" panose="020B0604020202020204" pitchFamily="34" charset="0"/>
                <a:hlinkClick r:id="rId3"/>
              </a:rPr>
              <a:t>bunhelkar@sar.usf.edu</a:t>
            </a:r>
            <a:r>
              <a:rPr lang="en-US" sz="1400" dirty="0" smtClean="0">
                <a:solidFill>
                  <a:schemeClr val="bg1"/>
                </a:solidFill>
                <a:latin typeface="Arial" panose="020B0604020202020204" pitchFamily="34" charset="0"/>
                <a:cs typeface="Arial" panose="020B0604020202020204" pitchFamily="34" charset="0"/>
              </a:rPr>
              <a:t>; 941-359-4654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r>
            <a:br>
              <a:rPr lang="en-US" sz="2800" b="1" dirty="0">
                <a:solidFill>
                  <a:schemeClr val="bg1"/>
                </a:solidFill>
                <a:latin typeface="Arial" panose="020B0604020202020204" pitchFamily="34" charset="0"/>
                <a:cs typeface="Arial" panose="020B0604020202020204" pitchFamily="34" charset="0"/>
              </a:rPr>
            </a:br>
            <a:endParaRPr lang="en-US" sz="28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185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Inputs to “Plan Schedule Management”</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10</a:t>
            </a:fld>
            <a:endParaRPr lang="en-US"/>
          </a:p>
        </p:txBody>
      </p:sp>
      <p:sp>
        <p:nvSpPr>
          <p:cNvPr id="6" name="Text Placeholder 5"/>
          <p:cNvSpPr>
            <a:spLocks noGrp="1"/>
          </p:cNvSpPr>
          <p:nvPr>
            <p:ph type="body" idx="4294967295"/>
          </p:nvPr>
        </p:nvSpPr>
        <p:spPr>
          <a:xfrm>
            <a:off x="685800" y="1524000"/>
            <a:ext cx="7772400" cy="4572000"/>
          </a:xfrm>
        </p:spPr>
        <p:txBody>
          <a:bodyPr/>
          <a:lstStyle/>
          <a:p>
            <a:pPr marL="342900" marR="0" indent="-342900" algn="l" defTabSz="914400" rtl="0" eaLnBrk="0" fontAlgn="base" latinLnBrk="0" hangingPunct="0">
              <a:lnSpc>
                <a:spcPct val="100000"/>
              </a:lnSpc>
              <a:spcBef>
                <a:spcPct val="20000"/>
              </a:spcBef>
              <a:spcAft>
                <a:spcPct val="0"/>
              </a:spcAft>
              <a:buClrTx/>
              <a:buSzTx/>
              <a:buFontTx/>
              <a:buChar char="•"/>
              <a:tabLst/>
              <a:defRPr/>
            </a:pPr>
            <a:r>
              <a:rPr lang="en-US" dirty="0" smtClean="0"/>
              <a:t>Project Management </a:t>
            </a:r>
            <a:r>
              <a:rPr lang="en-US" sz="2600" dirty="0" smtClean="0">
                <a:solidFill>
                  <a:srgbClr val="800000"/>
                </a:solidFill>
                <a:latin typeface="+mn-lt"/>
                <a:ea typeface="+mn-ea"/>
                <a:cs typeface="+mn-cs"/>
              </a:rPr>
              <a:t>Plan</a:t>
            </a:r>
          </a:p>
          <a:p>
            <a:r>
              <a:rPr lang="en-US" dirty="0" smtClean="0"/>
              <a:t>Project Charter</a:t>
            </a:r>
          </a:p>
          <a:p>
            <a:r>
              <a:rPr lang="en-US" dirty="0" smtClean="0"/>
              <a:t>Enterprise Environmental Factors</a:t>
            </a:r>
          </a:p>
          <a:p>
            <a:r>
              <a:rPr lang="en-US" dirty="0" smtClean="0"/>
              <a:t>Organizational</a:t>
            </a:r>
            <a:r>
              <a:rPr lang="en-US" baseline="0" dirty="0" smtClean="0"/>
              <a:t> Process Assets</a:t>
            </a:r>
          </a:p>
          <a:p>
            <a:endParaRPr lang="en-US" dirty="0" smtClean="0"/>
          </a:p>
        </p:txBody>
      </p:sp>
    </p:spTree>
    <p:extLst>
      <p:ext uri="{BB962C8B-B14F-4D97-AF65-F5344CB8AC3E}">
        <p14:creationId xmlns:p14="http://schemas.microsoft.com/office/powerpoint/2010/main" val="858194608"/>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 “Plan Schedule Management”</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11</a:t>
            </a:fld>
            <a:endParaRPr lang="en-US"/>
          </a:p>
        </p:txBody>
      </p:sp>
      <p:sp>
        <p:nvSpPr>
          <p:cNvPr id="6" name="Text Placeholder 5"/>
          <p:cNvSpPr>
            <a:spLocks noGrp="1"/>
          </p:cNvSpPr>
          <p:nvPr>
            <p:ph type="body" idx="4294967295"/>
          </p:nvPr>
        </p:nvSpPr>
        <p:spPr/>
        <p:txBody>
          <a:bodyPr/>
          <a:lstStyle/>
          <a:p>
            <a:r>
              <a:rPr lang="en-US" dirty="0" smtClean="0"/>
              <a:t>Expert Judgment</a:t>
            </a:r>
          </a:p>
          <a:p>
            <a:r>
              <a:rPr lang="en-US" dirty="0" smtClean="0"/>
              <a:t>Analytical </a:t>
            </a:r>
            <a:r>
              <a:rPr lang="en-US" baseline="0" dirty="0" smtClean="0"/>
              <a:t>Techniques</a:t>
            </a:r>
          </a:p>
          <a:p>
            <a:r>
              <a:rPr lang="en-US" baseline="0" dirty="0" smtClean="0"/>
              <a:t>Meetings</a:t>
            </a:r>
            <a:endParaRPr lang="en-US" dirty="0"/>
          </a:p>
        </p:txBody>
      </p:sp>
      <p:pic>
        <p:nvPicPr>
          <p:cNvPr id="521218" name="Picture 2" descr="Creative Tools and Techniques"/>
          <p:cNvPicPr>
            <a:picLocks noChangeAspect="1" noChangeArrowheads="1"/>
          </p:cNvPicPr>
          <p:nvPr/>
        </p:nvPicPr>
        <p:blipFill>
          <a:blip r:embed="rId3" cstate="print"/>
          <a:srcRect/>
          <a:stretch>
            <a:fillRect/>
          </a:stretch>
        </p:blipFill>
        <p:spPr bwMode="auto">
          <a:xfrm>
            <a:off x="6096000" y="3126867"/>
            <a:ext cx="2438400" cy="2426209"/>
          </a:xfrm>
          <a:prstGeom prst="rect">
            <a:avLst/>
          </a:prstGeom>
          <a:noFill/>
        </p:spPr>
      </p:pic>
    </p:spTree>
    <p:extLst>
      <p:ext uri="{BB962C8B-B14F-4D97-AF65-F5344CB8AC3E}">
        <p14:creationId xmlns:p14="http://schemas.microsoft.com/office/powerpoint/2010/main" val="2354806809"/>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196" name="Picture 4" descr="http://1.bp.blogspot.com/-G7H-uCiFnl4/TsUt5dYQc0I/AAAAAAAAB78/6-9LcgsKSF0/s1600/Expert+judgment++%25283%2529.jpg"/>
          <p:cNvPicPr>
            <a:picLocks noGrp="1" noChangeAspect="1" noChangeArrowheads="1"/>
          </p:cNvPicPr>
          <p:nvPr>
            <p:ph type="dgm" idx="1"/>
          </p:nvPr>
        </p:nvPicPr>
        <p:blipFill>
          <a:blip r:embed="rId3" cstate="print"/>
          <a:srcRect/>
          <a:stretch>
            <a:fillRect/>
          </a:stretch>
        </p:blipFill>
        <p:spPr bwMode="auto">
          <a:xfrm>
            <a:off x="6324600" y="4876800"/>
            <a:ext cx="2218544" cy="1691640"/>
          </a:xfrm>
          <a:prstGeom prst="rect">
            <a:avLst/>
          </a:prstGeom>
          <a:noFill/>
        </p:spPr>
      </p:pic>
      <p:sp>
        <p:nvSpPr>
          <p:cNvPr id="2" name="Title 1"/>
          <p:cNvSpPr>
            <a:spLocks noGrp="1"/>
          </p:cNvSpPr>
          <p:nvPr>
            <p:ph type="title"/>
          </p:nvPr>
        </p:nvSpPr>
        <p:spPr/>
        <p:txBody>
          <a:bodyPr/>
          <a:lstStyle/>
          <a:p>
            <a:r>
              <a:rPr lang="en-AU" dirty="0" smtClean="0"/>
              <a:t>Expert Judgment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12</a:t>
            </a:fld>
            <a:endParaRPr lang="en-US"/>
          </a:p>
        </p:txBody>
      </p:sp>
      <p:sp>
        <p:nvSpPr>
          <p:cNvPr id="6" name="Text Placeholder 5"/>
          <p:cNvSpPr>
            <a:spLocks noGrp="1"/>
          </p:cNvSpPr>
          <p:nvPr>
            <p:ph type="body" idx="4294967295"/>
          </p:nvPr>
        </p:nvSpPr>
        <p:spPr/>
        <p:txBody>
          <a:bodyPr>
            <a:normAutofit lnSpcReduction="10000"/>
          </a:bodyPr>
          <a:lstStyle/>
          <a:p>
            <a:r>
              <a:rPr lang="en-US" dirty="0" smtClean="0"/>
              <a:t>Expert judgment, guided by historical information, provides valuable insight about the environment</a:t>
            </a:r>
          </a:p>
          <a:p>
            <a:r>
              <a:rPr lang="en-US" dirty="0" smtClean="0"/>
              <a:t>It can also suggest whether to combine methods</a:t>
            </a:r>
          </a:p>
          <a:p>
            <a:r>
              <a:rPr lang="en-US" dirty="0" smtClean="0"/>
              <a:t>Judgment based upon expertise in an application</a:t>
            </a:r>
            <a:r>
              <a:rPr lang="en-US" baseline="0" dirty="0" smtClean="0"/>
              <a:t> area, Knowledge Area, discipline, industry, etc. should be used in developing the schedule management plan</a:t>
            </a:r>
            <a:endParaRPr lang="en-US" dirty="0"/>
          </a:p>
        </p:txBody>
      </p:sp>
    </p:spTree>
    <p:extLst>
      <p:ext uri="{BB962C8B-B14F-4D97-AF65-F5344CB8AC3E}">
        <p14:creationId xmlns:p14="http://schemas.microsoft.com/office/powerpoint/2010/main" val="279897390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Analytical Techniques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13</a:t>
            </a:fld>
            <a:endParaRPr lang="en-US"/>
          </a:p>
        </p:txBody>
      </p:sp>
      <p:sp>
        <p:nvSpPr>
          <p:cNvPr id="6" name="Text Placeholder 5"/>
          <p:cNvSpPr>
            <a:spLocks noGrp="1"/>
          </p:cNvSpPr>
          <p:nvPr>
            <p:ph type="body" idx="4294967295"/>
          </p:nvPr>
        </p:nvSpPr>
        <p:spPr/>
        <p:txBody>
          <a:bodyPr>
            <a:normAutofit fontScale="92500" lnSpcReduction="20000"/>
          </a:bodyPr>
          <a:lstStyle/>
          <a:p>
            <a:r>
              <a:rPr lang="en-US" dirty="0" smtClean="0"/>
              <a:t>Scheduling methodology, scheduling tools and techniques, estimating approaches, formats, and project management software</a:t>
            </a:r>
          </a:p>
          <a:p>
            <a:r>
              <a:rPr lang="en-US" dirty="0" smtClean="0"/>
              <a:t>The plan may also detail ways to fast track or crash the project schedule</a:t>
            </a:r>
            <a:r>
              <a:rPr lang="en-US" baseline="0" dirty="0" smtClean="0"/>
              <a:t> such as undertaking work in parallel</a:t>
            </a:r>
          </a:p>
          <a:p>
            <a:r>
              <a:rPr lang="en-US" baseline="0" dirty="0" smtClean="0"/>
              <a:t>Rolling wave planning</a:t>
            </a:r>
          </a:p>
          <a:p>
            <a:r>
              <a:rPr lang="en-US" baseline="0" dirty="0" smtClean="0"/>
              <a:t>Leads and lags</a:t>
            </a:r>
          </a:p>
          <a:p>
            <a:r>
              <a:rPr lang="en-US" baseline="0" dirty="0" smtClean="0"/>
              <a:t>Alternatives analysis</a:t>
            </a:r>
          </a:p>
          <a:p>
            <a:r>
              <a:rPr lang="en-US" baseline="0" dirty="0" smtClean="0"/>
              <a:t>Methods for reviewing schedule performance</a:t>
            </a:r>
            <a:endParaRPr lang="en-US" dirty="0"/>
          </a:p>
        </p:txBody>
      </p:sp>
    </p:spTree>
    <p:extLst>
      <p:ext uri="{BB962C8B-B14F-4D97-AF65-F5344CB8AC3E}">
        <p14:creationId xmlns:p14="http://schemas.microsoft.com/office/powerpoint/2010/main" val="866262644"/>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Meetings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14</a:t>
            </a:fld>
            <a:endParaRPr lang="en-US"/>
          </a:p>
        </p:txBody>
      </p:sp>
      <p:sp>
        <p:nvSpPr>
          <p:cNvPr id="6" name="Text Placeholder 5"/>
          <p:cNvSpPr>
            <a:spLocks noGrp="1"/>
          </p:cNvSpPr>
          <p:nvPr>
            <p:ph type="body" idx="4294967295"/>
          </p:nvPr>
        </p:nvSpPr>
        <p:spPr/>
        <p:txBody>
          <a:bodyPr/>
          <a:lstStyle/>
          <a:p>
            <a:r>
              <a:rPr lang="en-US" dirty="0" smtClean="0"/>
              <a:t>Planning meetings to develop the schedule management plan</a:t>
            </a:r>
          </a:p>
          <a:p>
            <a:r>
              <a:rPr lang="en-US" dirty="0" smtClean="0"/>
              <a:t>Participants include the project manager, the project sponsor, selected project team members,</a:t>
            </a:r>
            <a:r>
              <a:rPr lang="en-US" baseline="0" dirty="0" smtClean="0"/>
              <a:t> selected stakeholders, anyone with responsibility for schedule planning or execution</a:t>
            </a:r>
            <a:endParaRPr lang="en-US" dirty="0"/>
          </a:p>
        </p:txBody>
      </p:sp>
      <p:pic>
        <p:nvPicPr>
          <p:cNvPr id="518146" name="Picture 2" descr="http://content.presentermedia.com/files/clipart/00004000/4571/conference_meeting_md_wm.jpg"/>
          <p:cNvPicPr>
            <a:picLocks noGrp="1" noChangeAspect="1" noChangeArrowheads="1"/>
          </p:cNvPicPr>
          <p:nvPr>
            <p:ph type="dgm" idx="1"/>
          </p:nvPr>
        </p:nvPicPr>
        <p:blipFill>
          <a:blip r:embed="rId3" cstate="print"/>
          <a:srcRect/>
          <a:stretch>
            <a:fillRect/>
          </a:stretch>
        </p:blipFill>
        <p:spPr bwMode="auto">
          <a:xfrm>
            <a:off x="6019800" y="4114800"/>
            <a:ext cx="2209800" cy="2209800"/>
          </a:xfrm>
          <a:prstGeom prst="rect">
            <a:avLst/>
          </a:prstGeom>
          <a:noFill/>
        </p:spPr>
      </p:pic>
    </p:spTree>
    <p:extLst>
      <p:ext uri="{BB962C8B-B14F-4D97-AF65-F5344CB8AC3E}">
        <p14:creationId xmlns:p14="http://schemas.microsoft.com/office/powerpoint/2010/main" val="1045734653"/>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Outputs of Plan Schedule Management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15</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US" dirty="0" smtClean="0"/>
              <a:t>Schedule management plan Containing:</a:t>
            </a:r>
          </a:p>
          <a:p>
            <a:r>
              <a:rPr lang="en-US" dirty="0" smtClean="0"/>
              <a:t>The Scheduling methodology and tool</a:t>
            </a:r>
          </a:p>
          <a:p>
            <a:r>
              <a:rPr lang="en-US" dirty="0" smtClean="0"/>
              <a:t>Units of Measure and Level of Accuracy</a:t>
            </a:r>
          </a:p>
          <a:p>
            <a:r>
              <a:rPr lang="en-US" dirty="0" smtClean="0"/>
              <a:t>Process used to update the status and progress of the project</a:t>
            </a:r>
          </a:p>
          <a:p>
            <a:r>
              <a:rPr lang="en-US" dirty="0" smtClean="0"/>
              <a:t>Variances (Control thresholds) </a:t>
            </a:r>
          </a:p>
          <a:p>
            <a:r>
              <a:rPr lang="en-US" dirty="0" smtClean="0"/>
              <a:t>Rules associated with Performance Measurement</a:t>
            </a:r>
            <a:endParaRPr lang="en-US" dirty="0"/>
          </a:p>
        </p:txBody>
      </p:sp>
      <p:pic>
        <p:nvPicPr>
          <p:cNvPr id="7" name="Picture 2" descr="agriculture,barley,cereals,crops,farming,fields,fotolia,golden grains,harvest,produce,ripe"/>
          <p:cNvPicPr>
            <a:picLocks noChangeAspect="1" noChangeArrowheads="1"/>
          </p:cNvPicPr>
          <p:nvPr/>
        </p:nvPicPr>
        <p:blipFill>
          <a:blip r:embed="rId3" cstate="print"/>
          <a:srcRect t="16308" b="17231"/>
          <a:stretch>
            <a:fillRect/>
          </a:stretch>
        </p:blipFill>
        <p:spPr bwMode="auto">
          <a:xfrm>
            <a:off x="6934200" y="5712188"/>
            <a:ext cx="1494718" cy="993412"/>
          </a:xfrm>
          <a:prstGeom prst="rect">
            <a:avLst/>
          </a:prstGeom>
          <a:noFill/>
        </p:spPr>
      </p:pic>
    </p:spTree>
    <p:extLst>
      <p:ext uri="{BB962C8B-B14F-4D97-AF65-F5344CB8AC3E}">
        <p14:creationId xmlns:p14="http://schemas.microsoft.com/office/powerpoint/2010/main" val="3855847415"/>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solidFill>
                  <a:srgbClr val="002060"/>
                </a:solidFill>
                <a:latin typeface="Copperplate Gothic Bold" pitchFamily="34" charset="0"/>
              </a:rPr>
              <a:t>Sub-Module</a:t>
            </a:r>
            <a:r>
              <a:rPr lang="en-US" sz="3600" dirty="0"/>
              <a:t/>
            </a:r>
            <a:br>
              <a:rPr lang="en-US" sz="3600" dirty="0"/>
            </a:br>
            <a:r>
              <a:rPr lang="en-US" dirty="0"/>
              <a:t/>
            </a:r>
            <a:br>
              <a:rPr lang="en-US" dirty="0"/>
            </a:br>
            <a:r>
              <a:rPr lang="en-US" dirty="0" smtClean="0"/>
              <a:t>6.2 Define Activities   </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1582663580"/>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17</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2781557" y="10541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chemeClr val="accent2">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7948448"/>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6.2</a:t>
            </a:r>
            <a:r>
              <a:rPr lang="en-AU" baseline="0" dirty="0" smtClean="0"/>
              <a:t> Define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18</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This “Define Activities” is the process of identifying and documenting the specific actions to be performed to produce the project deliverables. </a:t>
            </a:r>
            <a:endParaRPr lang="en-AU" dirty="0"/>
          </a:p>
        </p:txBody>
      </p:sp>
    </p:spTree>
    <p:extLst>
      <p:ext uri="{BB962C8B-B14F-4D97-AF65-F5344CB8AC3E}">
        <p14:creationId xmlns:p14="http://schemas.microsoft.com/office/powerpoint/2010/main" val="2003990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Inputs to “Define Activities” </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19</a:t>
            </a:fld>
            <a:endParaRPr lang="en-US"/>
          </a:p>
        </p:txBody>
      </p:sp>
      <p:sp>
        <p:nvSpPr>
          <p:cNvPr id="6" name="Text Placeholder 5"/>
          <p:cNvSpPr>
            <a:spLocks noGrp="1"/>
          </p:cNvSpPr>
          <p:nvPr>
            <p:ph type="body" idx="4294967295"/>
          </p:nvPr>
        </p:nvSpPr>
        <p:spPr/>
        <p:txBody>
          <a:bodyPr/>
          <a:lstStyle/>
          <a:p>
            <a:r>
              <a:rPr lang="en-AU" dirty="0" smtClean="0"/>
              <a:t>Schedule Management Plan</a:t>
            </a:r>
          </a:p>
          <a:p>
            <a:r>
              <a:rPr lang="en-AU" dirty="0" smtClean="0"/>
              <a:t>Scope</a:t>
            </a:r>
            <a:r>
              <a:rPr lang="en-AU" baseline="0" dirty="0" smtClean="0"/>
              <a:t> Baseline</a:t>
            </a:r>
          </a:p>
          <a:p>
            <a:r>
              <a:rPr lang="en-AU" baseline="0" dirty="0" smtClean="0"/>
              <a:t>Enterprise Environmental Factors</a:t>
            </a:r>
          </a:p>
          <a:p>
            <a:r>
              <a:rPr lang="en-AU" baseline="0" dirty="0" smtClean="0"/>
              <a:t>Organizational Process Assets</a:t>
            </a:r>
          </a:p>
          <a:p>
            <a:pPr>
              <a:buNone/>
            </a:pPr>
            <a:endParaRPr lang="en-AU" dirty="0"/>
          </a:p>
        </p:txBody>
      </p:sp>
    </p:spTree>
    <p:extLst>
      <p:ext uri="{BB962C8B-B14F-4D97-AF65-F5344CB8AC3E}">
        <p14:creationId xmlns:p14="http://schemas.microsoft.com/office/powerpoint/2010/main" val="3376123645"/>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Lecture Agenda</a:t>
            </a:r>
            <a:r>
              <a:rPr lang="en-US"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xfrm>
            <a:off x="609600" y="1066800"/>
            <a:ext cx="8153400" cy="5562600"/>
          </a:xfrm>
          <a:noFill/>
          <a:ln w="1270" cap="rnd">
            <a:solidFill>
              <a:srgbClr val="993366"/>
            </a:solidFill>
            <a:prstDash val="sysDot"/>
          </a:ln>
        </p:spPr>
        <p:txBody>
          <a:bodyPr>
            <a:normAutofit lnSpcReduction="10000"/>
          </a:bodyPr>
          <a:lstStyle/>
          <a:p>
            <a:pPr algn="l">
              <a:buFont typeface="Arial" pitchFamily="34" charset="0"/>
              <a:buChar char="•"/>
            </a:pPr>
            <a:r>
              <a:rPr lang="en-US" sz="3200" dirty="0" smtClean="0">
                <a:solidFill>
                  <a:schemeClr val="tx2"/>
                </a:solidFill>
                <a:latin typeface="Calibri" pitchFamily="34" charset="0"/>
                <a:cs typeface="Calibri" pitchFamily="34" charset="0"/>
              </a:rPr>
              <a:t> </a:t>
            </a:r>
            <a:r>
              <a:rPr lang="en-US" sz="3200" dirty="0" smtClean="0">
                <a:solidFill>
                  <a:schemeClr val="tx2"/>
                </a:solidFill>
                <a:latin typeface="Calibri" pitchFamily="34" charset="0"/>
                <a:cs typeface="Calibri" pitchFamily="34" charset="0"/>
              </a:rPr>
              <a:t>Overview </a:t>
            </a:r>
            <a:r>
              <a:rPr lang="en-US" sz="3200" dirty="0" smtClean="0">
                <a:solidFill>
                  <a:schemeClr val="tx2"/>
                </a:solidFill>
                <a:latin typeface="Calibri" pitchFamily="34" charset="0"/>
                <a:cs typeface="Calibri" pitchFamily="34" charset="0"/>
              </a:rPr>
              <a:t>of Project Time Management</a:t>
            </a:r>
          </a:p>
          <a:p>
            <a:pPr algn="l">
              <a:buFont typeface="Arial" pitchFamily="34" charset="0"/>
              <a:buChar char="•"/>
            </a:pPr>
            <a:r>
              <a:rPr lang="en-US" sz="3200" dirty="0" smtClean="0">
                <a:solidFill>
                  <a:schemeClr val="tx2"/>
                </a:solidFill>
                <a:latin typeface="Calibri" pitchFamily="34" charset="0"/>
                <a:cs typeface="Calibri" pitchFamily="34" charset="0"/>
              </a:rPr>
              <a:t> Plan to Manage Schedule in project</a:t>
            </a:r>
          </a:p>
          <a:p>
            <a:pPr algn="l">
              <a:buFont typeface="Arial" pitchFamily="34" charset="0"/>
              <a:buChar char="•"/>
            </a:pPr>
            <a:r>
              <a:rPr lang="en-US" sz="3200" dirty="0" smtClean="0">
                <a:solidFill>
                  <a:schemeClr val="tx2"/>
                </a:solidFill>
                <a:latin typeface="Calibri" pitchFamily="34" charset="0"/>
                <a:cs typeface="Calibri" pitchFamily="34" charset="0"/>
              </a:rPr>
              <a:t> Define the Activities for </a:t>
            </a:r>
            <a:r>
              <a:rPr lang="en-US" sz="3200" dirty="0" smtClean="0">
                <a:solidFill>
                  <a:schemeClr val="tx2"/>
                </a:solidFill>
                <a:latin typeface="Calibri" pitchFamily="34" charset="0"/>
                <a:cs typeface="Calibri" pitchFamily="34" charset="0"/>
              </a:rPr>
              <a:t>a Work Breakdown Structure (WBS) and Sequence </a:t>
            </a:r>
            <a:r>
              <a:rPr lang="en-US" sz="3200" dirty="0" smtClean="0">
                <a:solidFill>
                  <a:schemeClr val="tx2"/>
                </a:solidFill>
                <a:latin typeface="Calibri" pitchFamily="34" charset="0"/>
                <a:cs typeface="Calibri" pitchFamily="34" charset="0"/>
              </a:rPr>
              <a:t>them</a:t>
            </a:r>
          </a:p>
          <a:p>
            <a:pPr algn="l">
              <a:buFont typeface="Arial" pitchFamily="34" charset="0"/>
              <a:buChar char="•"/>
            </a:pPr>
            <a:r>
              <a:rPr lang="en-US" sz="3200" dirty="0" smtClean="0">
                <a:solidFill>
                  <a:schemeClr val="tx2"/>
                </a:solidFill>
                <a:latin typeface="Calibri" pitchFamily="34" charset="0"/>
                <a:cs typeface="Calibri" pitchFamily="34" charset="0"/>
              </a:rPr>
              <a:t> Estimate the Resources and Durations for the Activities</a:t>
            </a:r>
          </a:p>
          <a:p>
            <a:pPr algn="l">
              <a:buFont typeface="Arial" pitchFamily="34" charset="0"/>
              <a:buChar char="•"/>
            </a:pPr>
            <a:r>
              <a:rPr lang="en-US" sz="3200" dirty="0" smtClean="0">
                <a:solidFill>
                  <a:schemeClr val="tx2"/>
                </a:solidFill>
                <a:latin typeface="Calibri" pitchFamily="34" charset="0"/>
                <a:cs typeface="Calibri" pitchFamily="34" charset="0"/>
              </a:rPr>
              <a:t> Develop a formal Project schedule </a:t>
            </a:r>
          </a:p>
          <a:p>
            <a:pPr algn="l">
              <a:buFont typeface="Arial" pitchFamily="34" charset="0"/>
              <a:buChar char="•"/>
            </a:pPr>
            <a:r>
              <a:rPr lang="en-US" sz="3200" dirty="0" smtClean="0">
                <a:solidFill>
                  <a:schemeClr val="tx2"/>
                </a:solidFill>
                <a:latin typeface="Calibri" pitchFamily="34" charset="0"/>
                <a:cs typeface="Calibri" pitchFamily="34" charset="0"/>
              </a:rPr>
              <a:t> Control the Project Schedule in Practice</a:t>
            </a:r>
          </a:p>
          <a:p>
            <a:pPr algn="l">
              <a:buFont typeface="Arial" pitchFamily="34" charset="0"/>
              <a:buChar char="•"/>
            </a:pPr>
            <a:r>
              <a:rPr lang="en-US" sz="3200" dirty="0" smtClean="0">
                <a:solidFill>
                  <a:schemeClr val="tx2"/>
                </a:solidFill>
                <a:latin typeface="Calibri" pitchFamily="34" charset="0"/>
                <a:cs typeface="Calibri" pitchFamily="34" charset="0"/>
              </a:rPr>
              <a:t> Undertake Short Exercises </a:t>
            </a:r>
          </a:p>
          <a:p>
            <a:pPr algn="l">
              <a:buFont typeface="Arial" pitchFamily="34" charset="0"/>
              <a:buChar char="•"/>
            </a:pPr>
            <a:r>
              <a:rPr lang="en-US" sz="3200" dirty="0" smtClean="0">
                <a:solidFill>
                  <a:schemeClr val="tx2"/>
                </a:solidFill>
                <a:latin typeface="Calibri" pitchFamily="34" charset="0"/>
                <a:cs typeface="Calibri" pitchFamily="34" charset="0"/>
              </a:rPr>
              <a:t> Apply the discussion to the case study</a:t>
            </a:r>
            <a:endParaRPr lang="en-US" sz="2800" dirty="0" smtClean="0">
              <a:solidFill>
                <a:schemeClr val="tx2"/>
              </a:solidFill>
              <a:latin typeface="Calibri" pitchFamily="34" charset="0"/>
              <a:cs typeface="Calibr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76416499"/>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 “Define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20</a:t>
            </a:fld>
            <a:endParaRPr lang="en-US"/>
          </a:p>
        </p:txBody>
      </p:sp>
      <p:sp>
        <p:nvSpPr>
          <p:cNvPr id="6" name="Text Placeholder 5"/>
          <p:cNvSpPr>
            <a:spLocks noGrp="1"/>
          </p:cNvSpPr>
          <p:nvPr>
            <p:ph type="body" idx="4294967295"/>
          </p:nvPr>
        </p:nvSpPr>
        <p:spPr/>
        <p:txBody>
          <a:bodyPr/>
          <a:lstStyle/>
          <a:p>
            <a:r>
              <a:rPr lang="en-AU" dirty="0" smtClean="0"/>
              <a:t>Decomposition</a:t>
            </a:r>
          </a:p>
          <a:p>
            <a:r>
              <a:rPr lang="en-AU" dirty="0" smtClean="0"/>
              <a:t>Rolling Wave Planning</a:t>
            </a:r>
          </a:p>
          <a:p>
            <a:r>
              <a:rPr lang="en-AU" dirty="0" smtClean="0"/>
              <a:t>Expert Judgment</a:t>
            </a:r>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5943600" y="3667125"/>
            <a:ext cx="1905000" cy="1895475"/>
          </a:xfrm>
          <a:prstGeom prst="rect">
            <a:avLst/>
          </a:prstGeom>
          <a:noFill/>
        </p:spPr>
      </p:pic>
    </p:spTree>
    <p:extLst>
      <p:ext uri="{BB962C8B-B14F-4D97-AF65-F5344CB8AC3E}">
        <p14:creationId xmlns:p14="http://schemas.microsoft.com/office/powerpoint/2010/main" val="3279244557"/>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Decomposition</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21</a:t>
            </a:fld>
            <a:endParaRPr lang="en-US"/>
          </a:p>
        </p:txBody>
      </p:sp>
      <p:sp>
        <p:nvSpPr>
          <p:cNvPr id="6" name="Text Placeholder 5"/>
          <p:cNvSpPr>
            <a:spLocks noGrp="1"/>
          </p:cNvSpPr>
          <p:nvPr>
            <p:ph type="body" idx="4294967295"/>
          </p:nvPr>
        </p:nvSpPr>
        <p:spPr>
          <a:xfrm>
            <a:off x="762000" y="1524000"/>
            <a:ext cx="7772400" cy="4572000"/>
          </a:xfrm>
        </p:spPr>
        <p:txBody>
          <a:bodyPr/>
          <a:lstStyle/>
          <a:p>
            <a:pPr lvl="0"/>
            <a:r>
              <a:rPr lang="en-AU" dirty="0" smtClean="0"/>
              <a:t>Dividing and subdividing the project scope</a:t>
            </a:r>
          </a:p>
          <a:p>
            <a:pPr lvl="0"/>
            <a:r>
              <a:rPr lang="en-AU" dirty="0" smtClean="0"/>
              <a:t>Each</a:t>
            </a:r>
            <a:r>
              <a:rPr lang="en-AU" baseline="0" dirty="0" smtClean="0"/>
              <a:t> work package decomposed into the activities required to produce work package deliverables</a:t>
            </a:r>
            <a:endParaRPr lang="en-AU" dirty="0"/>
          </a:p>
        </p:txBody>
      </p:sp>
      <p:pic>
        <p:nvPicPr>
          <p:cNvPr id="133122" name="Picture 2" descr="https://pantherfile.uwm.edu/derek/www/course/Tools/CASE/Images/wdfd10.gif"/>
          <p:cNvPicPr>
            <a:picLocks noChangeAspect="1" noChangeArrowheads="1"/>
          </p:cNvPicPr>
          <p:nvPr/>
        </p:nvPicPr>
        <p:blipFill>
          <a:blip r:embed="rId3" cstate="print"/>
          <a:srcRect/>
          <a:stretch>
            <a:fillRect/>
          </a:stretch>
        </p:blipFill>
        <p:spPr bwMode="auto">
          <a:xfrm>
            <a:off x="2819400" y="3352800"/>
            <a:ext cx="5238750" cy="2762251"/>
          </a:xfrm>
          <a:prstGeom prst="rect">
            <a:avLst/>
          </a:prstGeom>
          <a:noFill/>
        </p:spPr>
      </p:pic>
    </p:spTree>
    <p:extLst>
      <p:ext uri="{BB962C8B-B14F-4D97-AF65-F5344CB8AC3E}">
        <p14:creationId xmlns:p14="http://schemas.microsoft.com/office/powerpoint/2010/main" val="977271016"/>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Rolling Wave Planning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22</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An</a:t>
            </a:r>
            <a:r>
              <a:rPr lang="en-AU" baseline="0" dirty="0" smtClean="0"/>
              <a:t> iterative planning technique </a:t>
            </a:r>
          </a:p>
          <a:p>
            <a:pPr lvl="1"/>
            <a:r>
              <a:rPr lang="en-AU" dirty="0" smtClean="0"/>
              <a:t>Implying REPEATED planning Exercises</a:t>
            </a:r>
          </a:p>
          <a:p>
            <a:pPr lvl="1"/>
            <a:r>
              <a:rPr lang="en-AU" baseline="0" dirty="0" smtClean="0"/>
              <a:t>Ranging</a:t>
            </a:r>
            <a:r>
              <a:rPr lang="en-AU" dirty="0" smtClean="0"/>
              <a:t> from High to Low-level plans</a:t>
            </a:r>
            <a:endParaRPr lang="en-AU" baseline="0" dirty="0" smtClean="0"/>
          </a:p>
          <a:p>
            <a:r>
              <a:rPr lang="en-AU" baseline="0" dirty="0" smtClean="0"/>
              <a:t>Work can exist at various levels of detail depending on where it is in the project life cycle.</a:t>
            </a:r>
            <a:endParaRPr lang="en-AU" dirty="0"/>
          </a:p>
        </p:txBody>
      </p:sp>
      <p:pic>
        <p:nvPicPr>
          <p:cNvPr id="131074" name="Picture 2" descr="http://31.media.tumblr.com/tumblr_lr2hu7WwOo1qztmnoo1_500.gif"/>
          <p:cNvPicPr>
            <a:picLocks noChangeAspect="1" noChangeArrowheads="1" noCrop="1"/>
          </p:cNvPicPr>
          <p:nvPr/>
        </p:nvPicPr>
        <p:blipFill>
          <a:blip r:embed="rId3" cstate="print"/>
          <a:srcRect/>
          <a:stretch>
            <a:fillRect/>
          </a:stretch>
        </p:blipFill>
        <p:spPr bwMode="auto">
          <a:xfrm>
            <a:off x="3581400" y="3943350"/>
            <a:ext cx="4667250" cy="2305050"/>
          </a:xfrm>
          <a:prstGeom prst="rect">
            <a:avLst/>
          </a:prstGeom>
          <a:noFill/>
        </p:spPr>
      </p:pic>
    </p:spTree>
    <p:extLst>
      <p:ext uri="{BB962C8B-B14F-4D97-AF65-F5344CB8AC3E}">
        <p14:creationId xmlns:p14="http://schemas.microsoft.com/office/powerpoint/2010/main" val="4423968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a:t>
            </a:r>
            <a:r>
              <a:rPr lang="en-AU" baseline="0" dirty="0" smtClean="0"/>
              <a:t> “Define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23</a:t>
            </a:fld>
            <a:endParaRPr lang="en-US"/>
          </a:p>
        </p:txBody>
      </p:sp>
      <p:sp>
        <p:nvSpPr>
          <p:cNvPr id="6" name="Text Placeholder 5"/>
          <p:cNvSpPr>
            <a:spLocks noGrp="1"/>
          </p:cNvSpPr>
          <p:nvPr>
            <p:ph type="body" idx="4294967295"/>
          </p:nvPr>
        </p:nvSpPr>
        <p:spPr/>
        <p:txBody>
          <a:bodyPr/>
          <a:lstStyle/>
          <a:p>
            <a:pPr lvl="0"/>
            <a:r>
              <a:rPr lang="en-AU" dirty="0" smtClean="0"/>
              <a:t>Activity</a:t>
            </a:r>
            <a:r>
              <a:rPr lang="en-AU" baseline="0" dirty="0" smtClean="0"/>
              <a:t> List</a:t>
            </a:r>
            <a:r>
              <a:rPr lang="en-AU" dirty="0" smtClean="0"/>
              <a:t> </a:t>
            </a:r>
          </a:p>
          <a:p>
            <a:pPr lvl="0"/>
            <a:r>
              <a:rPr lang="en-AU" dirty="0" smtClean="0"/>
              <a:t>Activity Attributes</a:t>
            </a:r>
          </a:p>
          <a:p>
            <a:pPr lvl="0"/>
            <a:r>
              <a:rPr lang="en-AU" dirty="0" smtClean="0"/>
              <a:t>Milestone List</a:t>
            </a:r>
          </a:p>
          <a:p>
            <a:pPr lvl="0">
              <a:buNone/>
            </a:pPr>
            <a:endParaRPr lang="en-AU" dirty="0" smtClean="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4838346" y="3657600"/>
            <a:ext cx="3210279" cy="2133583"/>
          </a:xfrm>
          <a:prstGeom prst="rect">
            <a:avLst/>
          </a:prstGeom>
          <a:noFill/>
        </p:spPr>
      </p:pic>
    </p:spTree>
    <p:extLst>
      <p:ext uri="{BB962C8B-B14F-4D97-AF65-F5344CB8AC3E}">
        <p14:creationId xmlns:p14="http://schemas.microsoft.com/office/powerpoint/2010/main" val="2164236658"/>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Activity List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24</a:t>
            </a:fld>
            <a:endParaRPr lang="en-US"/>
          </a:p>
        </p:txBody>
      </p:sp>
      <p:sp>
        <p:nvSpPr>
          <p:cNvPr id="6" name="Text Placeholder 5"/>
          <p:cNvSpPr>
            <a:spLocks noGrp="1"/>
          </p:cNvSpPr>
          <p:nvPr>
            <p:ph type="body" idx="4294967295"/>
          </p:nvPr>
        </p:nvSpPr>
        <p:spPr/>
        <p:txBody>
          <a:bodyPr/>
          <a:lstStyle/>
          <a:p>
            <a:r>
              <a:rPr lang="en-AU" dirty="0" smtClean="0"/>
              <a:t>All schedule activities</a:t>
            </a:r>
            <a:r>
              <a:rPr lang="en-AU" baseline="0" dirty="0" smtClean="0"/>
              <a:t> required on the project</a:t>
            </a:r>
          </a:p>
          <a:p>
            <a:r>
              <a:rPr lang="en-AU" baseline="0" dirty="0" smtClean="0"/>
              <a:t>Includes the activity identifier</a:t>
            </a:r>
          </a:p>
          <a:p>
            <a:r>
              <a:rPr lang="en-AU" baseline="0" dirty="0" smtClean="0"/>
              <a:t>Unique title given to each activity</a:t>
            </a:r>
            <a:endParaRPr lang="en-AU" dirty="0"/>
          </a:p>
        </p:txBody>
      </p:sp>
      <p:pic>
        <p:nvPicPr>
          <p:cNvPr id="500738" name="Picture 2" descr="http://moodle.unitec.ac.nz/file.php/362/clipart-pencil-checklist.jpg"/>
          <p:cNvPicPr>
            <a:picLocks noGrp="1" noChangeAspect="1" noChangeArrowheads="1"/>
          </p:cNvPicPr>
          <p:nvPr>
            <p:ph type="dgm" idx="1"/>
          </p:nvPr>
        </p:nvPicPr>
        <p:blipFill>
          <a:blip r:embed="rId3" cstate="print"/>
          <a:srcRect/>
          <a:stretch>
            <a:fillRect/>
          </a:stretch>
        </p:blipFill>
        <p:spPr bwMode="auto">
          <a:xfrm>
            <a:off x="5569423" y="3657600"/>
            <a:ext cx="2641979" cy="2565400"/>
          </a:xfrm>
          <a:prstGeom prst="rect">
            <a:avLst/>
          </a:prstGeom>
          <a:noFill/>
        </p:spPr>
      </p:pic>
    </p:spTree>
    <p:extLst>
      <p:ext uri="{BB962C8B-B14F-4D97-AF65-F5344CB8AC3E}">
        <p14:creationId xmlns:p14="http://schemas.microsoft.com/office/powerpoint/2010/main" val="3944823664"/>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Activity</a:t>
            </a:r>
            <a:r>
              <a:rPr lang="en-AU" baseline="0" dirty="0" smtClean="0"/>
              <a:t> Attributes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25</a:t>
            </a:fld>
            <a:endParaRPr lang="en-US"/>
          </a:p>
        </p:txBody>
      </p:sp>
      <p:sp>
        <p:nvSpPr>
          <p:cNvPr id="6" name="Text Placeholder 5"/>
          <p:cNvSpPr>
            <a:spLocks noGrp="1"/>
          </p:cNvSpPr>
          <p:nvPr>
            <p:ph type="body" idx="4294967295"/>
          </p:nvPr>
        </p:nvSpPr>
        <p:spPr>
          <a:xfrm>
            <a:off x="762000" y="1524000"/>
            <a:ext cx="7772400" cy="4572000"/>
          </a:xfrm>
        </p:spPr>
        <p:txBody>
          <a:bodyPr>
            <a:normAutofit fontScale="92500" lnSpcReduction="20000"/>
          </a:bodyPr>
          <a:lstStyle/>
          <a:p>
            <a:r>
              <a:rPr lang="en-AU" dirty="0" smtClean="0"/>
              <a:t>Identifying</a:t>
            </a:r>
            <a:r>
              <a:rPr lang="en-AU" baseline="0" dirty="0" smtClean="0"/>
              <a:t> the multiple components associated with each activity</a:t>
            </a:r>
          </a:p>
          <a:p>
            <a:r>
              <a:rPr lang="en-AU" baseline="0" dirty="0" smtClean="0"/>
              <a:t>Activity identifier (ID), WBS ID and activity label</a:t>
            </a:r>
          </a:p>
          <a:p>
            <a:r>
              <a:rPr lang="en-AU" baseline="0" dirty="0" smtClean="0"/>
              <a:t>Activity codes, activity description, predecessor activities, successor activities, logical relationships, leads and lags, resource requirements, imposed dates, constraints, and assumptions</a:t>
            </a:r>
          </a:p>
          <a:p>
            <a:r>
              <a:rPr lang="en-AU" baseline="0" dirty="0" smtClean="0"/>
              <a:t>Used for selecting, ordering, and sorting the planned schedule activities</a:t>
            </a:r>
            <a:endParaRPr lang="en-AU" dirty="0"/>
          </a:p>
        </p:txBody>
      </p:sp>
    </p:spTree>
    <p:extLst>
      <p:ext uri="{BB962C8B-B14F-4D97-AF65-F5344CB8AC3E}">
        <p14:creationId xmlns:p14="http://schemas.microsoft.com/office/powerpoint/2010/main" val="783030083"/>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Milestone List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26</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Identifying</a:t>
            </a:r>
            <a:r>
              <a:rPr lang="en-AU" baseline="0" dirty="0" smtClean="0"/>
              <a:t> all project milestones</a:t>
            </a:r>
          </a:p>
          <a:p>
            <a:r>
              <a:rPr lang="en-AU" baseline="0" dirty="0" smtClean="0"/>
              <a:t>Classifying them into mandatory and optional</a:t>
            </a:r>
          </a:p>
          <a:p>
            <a:r>
              <a:rPr lang="en-AU" baseline="0" dirty="0" smtClean="0"/>
              <a:t>Zero duration</a:t>
            </a:r>
            <a:endParaRPr lang="en-AU" dirty="0"/>
          </a:p>
        </p:txBody>
      </p:sp>
    </p:spTree>
    <p:extLst>
      <p:ext uri="{BB962C8B-B14F-4D97-AF65-F5344CB8AC3E}">
        <p14:creationId xmlns:p14="http://schemas.microsoft.com/office/powerpoint/2010/main" val="137034691"/>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273761"/>
            <a:ext cx="6484621" cy="412039"/>
          </a:xfrm>
        </p:spPr>
        <p:txBody>
          <a:bodyPr>
            <a:normAutofit fontScale="90000"/>
          </a:bodyPr>
          <a:lstStyle/>
          <a:p>
            <a:r>
              <a:rPr lang="en-US" sz="2800" dirty="0" smtClean="0"/>
              <a:t>Short Exercise – 3.9_Activity List </a:t>
            </a:r>
            <a:br>
              <a:rPr lang="en-US" sz="2800" dirty="0" smtClean="0"/>
            </a:br>
            <a:r>
              <a:rPr lang="en-US" sz="2000" b="0" dirty="0" smtClean="0"/>
              <a:t>(try 5 here; then go to the actual Templates and enter ALL for your Project)</a:t>
            </a:r>
            <a:endParaRPr lang="en-US" sz="2800" b="0" dirty="0"/>
          </a:p>
        </p:txBody>
      </p:sp>
      <p:sp>
        <p:nvSpPr>
          <p:cNvPr id="8" name="Slide Number Placeholder 7"/>
          <p:cNvSpPr>
            <a:spLocks noGrp="1"/>
          </p:cNvSpPr>
          <p:nvPr>
            <p:ph type="sldNum" sz="quarter" idx="11"/>
          </p:nvPr>
        </p:nvSpPr>
        <p:spPr/>
        <p:txBody>
          <a:bodyPr/>
          <a:lstStyle/>
          <a:p>
            <a:fld id="{C875F366-C446-4B97-B257-F362FC5B2650}" type="slidenum">
              <a:rPr lang="en-US" smtClean="0"/>
              <a:pPr/>
              <a:t>27</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graphicFrame>
        <p:nvGraphicFramePr>
          <p:cNvPr id="11" name="Object 10"/>
          <p:cNvGraphicFramePr>
            <a:graphicFrameLocks noChangeAspect="1"/>
          </p:cNvGraphicFramePr>
          <p:nvPr/>
        </p:nvGraphicFramePr>
        <p:xfrm>
          <a:off x="1116013" y="1524000"/>
          <a:ext cx="6910388" cy="5334000"/>
        </p:xfrm>
        <a:graphic>
          <a:graphicData uri="http://schemas.openxmlformats.org/presentationml/2006/ole">
            <mc:AlternateContent xmlns:mc="http://schemas.openxmlformats.org/markup-compatibility/2006">
              <mc:Choice xmlns:v="urn:schemas-microsoft-com:vml" Requires="v">
                <p:oleObj spid="_x0000_s2057" name="Document" r:id="rId5" imgW="6702841" imgH="8624215" progId="Word.Document.8">
                  <p:embed/>
                </p:oleObj>
              </mc:Choice>
              <mc:Fallback>
                <p:oleObj name="Document" r:id="rId5" imgW="6702841" imgH="8624215" progId="Word.Document.8">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524000"/>
                        <a:ext cx="6910388"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1277087"/>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349961"/>
            <a:ext cx="7004705" cy="412039"/>
          </a:xfrm>
        </p:spPr>
        <p:txBody>
          <a:bodyPr>
            <a:normAutofit fontScale="90000"/>
          </a:bodyPr>
          <a:lstStyle/>
          <a:p>
            <a:r>
              <a:rPr lang="en-US" sz="2800" dirty="0" smtClean="0"/>
              <a:t>Short Exercise</a:t>
            </a:r>
            <a:br>
              <a:rPr lang="en-US" sz="2800" dirty="0" smtClean="0"/>
            </a:br>
            <a:r>
              <a:rPr lang="en-US" sz="2800" dirty="0" smtClean="0"/>
              <a:t>3.10_ActivityAttributes –</a:t>
            </a:r>
            <a:br>
              <a:rPr lang="en-US" sz="2800" dirty="0" smtClean="0"/>
            </a:br>
            <a:r>
              <a:rPr lang="en-US" sz="2800" b="0" dirty="0" smtClean="0"/>
              <a:t> (for any 1 Activity from previous list)</a:t>
            </a:r>
            <a:endParaRPr lang="en-US" sz="2800" dirty="0"/>
          </a:p>
        </p:txBody>
      </p:sp>
      <p:sp>
        <p:nvSpPr>
          <p:cNvPr id="8" name="Slide Number Placeholder 7"/>
          <p:cNvSpPr>
            <a:spLocks noGrp="1"/>
          </p:cNvSpPr>
          <p:nvPr>
            <p:ph type="sldNum" sz="quarter" idx="11"/>
          </p:nvPr>
        </p:nvSpPr>
        <p:spPr/>
        <p:txBody>
          <a:bodyPr/>
          <a:lstStyle/>
          <a:p>
            <a:fld id="{C875F366-C446-4B97-B257-F362FC5B2650}" type="slidenum">
              <a:rPr lang="en-US" smtClean="0"/>
              <a:pPr/>
              <a:t>28</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graphicFrame>
        <p:nvGraphicFramePr>
          <p:cNvPr id="11" name="Object 10"/>
          <p:cNvGraphicFramePr>
            <a:graphicFrameLocks noChangeAspect="1"/>
          </p:cNvGraphicFramePr>
          <p:nvPr/>
        </p:nvGraphicFramePr>
        <p:xfrm>
          <a:off x="83893" y="1143000"/>
          <a:ext cx="7918695" cy="5462974"/>
        </p:xfrm>
        <a:graphic>
          <a:graphicData uri="http://schemas.openxmlformats.org/presentationml/2006/ole">
            <mc:AlternateContent xmlns:mc="http://schemas.openxmlformats.org/markup-compatibility/2006">
              <mc:Choice xmlns:v="urn:schemas-microsoft-com:vml" Requires="v">
                <p:oleObj spid="_x0000_s3081" name="Document" r:id="rId5" imgW="9117038" imgH="6290458" progId="Word.Document.8">
                  <p:embed/>
                </p:oleObj>
              </mc:Choice>
              <mc:Fallback>
                <p:oleObj name="Document" r:id="rId5" imgW="9117038" imgH="6290458" progId="Word.Document.8">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93" y="1143000"/>
                        <a:ext cx="7918695" cy="5462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5827586"/>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304800"/>
            <a:ext cx="7004705" cy="412039"/>
          </a:xfrm>
        </p:spPr>
        <p:txBody>
          <a:bodyPr>
            <a:normAutofit fontScale="90000"/>
          </a:bodyPr>
          <a:lstStyle/>
          <a:p>
            <a:r>
              <a:rPr lang="en-US" dirty="0" smtClean="0"/>
              <a:t>Short Exercise – 3.11_Milestone_List</a:t>
            </a:r>
            <a:endParaRPr lang="en-US" dirty="0"/>
          </a:p>
        </p:txBody>
      </p:sp>
      <p:pic>
        <p:nvPicPr>
          <p:cNvPr id="5" name="Picture 3"/>
          <p:cNvPicPr>
            <a:picLocks noChangeAspect="1" noChangeArrowheads="1"/>
          </p:cNvPicPr>
          <p:nvPr/>
        </p:nvPicPr>
        <p:blipFill>
          <a:blip r:embed="rId4"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29</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graphicFrame>
        <p:nvGraphicFramePr>
          <p:cNvPr id="9" name="Content Placeholder 8"/>
          <p:cNvGraphicFramePr>
            <a:graphicFrameLocks noGrp="1" noChangeAspect="1"/>
          </p:cNvGraphicFramePr>
          <p:nvPr>
            <p:ph idx="1"/>
          </p:nvPr>
        </p:nvGraphicFramePr>
        <p:xfrm>
          <a:off x="1270000" y="1015389"/>
          <a:ext cx="6604000" cy="5589222"/>
        </p:xfrm>
        <a:graphic>
          <a:graphicData uri="http://schemas.openxmlformats.org/presentationml/2006/ole">
            <mc:AlternateContent xmlns:mc="http://schemas.openxmlformats.org/markup-compatibility/2006">
              <mc:Choice xmlns:v="urn:schemas-microsoft-com:vml" Requires="v">
                <p:oleObj spid="_x0000_s4105" name="Document" r:id="rId5" imgW="6702841" imgH="8624215" progId="Word.Document.8">
                  <p:embed/>
                </p:oleObj>
              </mc:Choice>
              <mc:Fallback>
                <p:oleObj name="Document" r:id="rId5" imgW="6702841" imgH="8624215" progId="Word.Document.8">
                  <p:embed/>
                  <p:pic>
                    <p:nvPicPr>
                      <p:cNvPr id="9" name="Content Placeholder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1015389"/>
                        <a:ext cx="6604000" cy="5589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147127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Overview of Project Time Management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rgbClr val="FF0000"/>
                </a:solidFill>
              </a:rPr>
              <a:t>Chapter 6 of PMBOK ® v5</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cstate="print"/>
          <a:srcRect/>
          <a:stretch>
            <a:fillRect/>
          </a:stretch>
        </p:blipFill>
        <p:spPr bwMode="auto">
          <a:xfrm>
            <a:off x="5486400" y="5715000"/>
            <a:ext cx="3200400" cy="819150"/>
          </a:xfrm>
          <a:prstGeom prst="rect">
            <a:avLst/>
          </a:prstGeom>
          <a:noFill/>
          <a:ln w="9525">
            <a:noFill/>
            <a:miter lim="800000"/>
            <a:headEnd/>
            <a:tailEnd/>
          </a:ln>
          <a:effectLst/>
        </p:spPr>
      </p:pic>
    </p:spTree>
    <p:extLst>
      <p:ext uri="{BB962C8B-B14F-4D97-AF65-F5344CB8AC3E}">
        <p14:creationId xmlns:p14="http://schemas.microsoft.com/office/powerpoint/2010/main" val="3135552304"/>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Sub-Module:</a:t>
            </a:r>
            <a:r>
              <a:rPr lang="en-US" sz="3600" dirty="0"/>
              <a:t/>
            </a:r>
            <a:br>
              <a:rPr lang="en-US" sz="3600" dirty="0"/>
            </a:br>
            <a:r>
              <a:rPr lang="en-US" dirty="0"/>
              <a:t/>
            </a:r>
            <a:br>
              <a:rPr lang="en-US" dirty="0"/>
            </a:br>
            <a:r>
              <a:rPr lang="en-US" dirty="0" smtClean="0"/>
              <a:t>6.3 Sequence </a:t>
            </a:r>
            <a:r>
              <a:rPr lang="en-US" baseline="0" dirty="0" smtClean="0"/>
              <a:t>Activities </a:t>
            </a:r>
            <a:r>
              <a:rPr lang="en-US" dirty="0" smtClean="0"/>
              <a:t>   </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329738318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31</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4457957" y="10541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0000507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6.3 Sequence</a:t>
            </a:r>
            <a:r>
              <a:rPr lang="en-AU" baseline="0" dirty="0" smtClean="0"/>
              <a:t>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32</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The</a:t>
            </a:r>
            <a:r>
              <a:rPr lang="en-AU" baseline="0" dirty="0" smtClean="0"/>
              <a:t> process of i</a:t>
            </a:r>
            <a:r>
              <a:rPr lang="en-AU" dirty="0" smtClean="0"/>
              <a:t>dentifying and documenting relationships among the project activities </a:t>
            </a:r>
          </a:p>
          <a:p>
            <a:r>
              <a:rPr lang="en-AU" dirty="0" smtClean="0"/>
              <a:t>Impacts the overall output of the project as:</a:t>
            </a:r>
          </a:p>
          <a:p>
            <a:pPr lvl="1"/>
            <a:r>
              <a:rPr lang="en-AU" dirty="0" smtClean="0"/>
              <a:t>Dependencies between activities needs to be considered</a:t>
            </a:r>
          </a:p>
          <a:p>
            <a:pPr lvl="1"/>
            <a:r>
              <a:rPr lang="en-AU" dirty="0" smtClean="0"/>
              <a:t>Conflict amongst activities can occur</a:t>
            </a:r>
          </a:p>
          <a:p>
            <a:pPr lvl="1"/>
            <a:r>
              <a:rPr lang="en-AU" dirty="0" smtClean="0"/>
              <a:t>Parallel Sequencing of activities can </a:t>
            </a:r>
            <a:r>
              <a:rPr lang="en-AU" dirty="0" err="1" smtClean="0"/>
              <a:t>Optimize</a:t>
            </a:r>
            <a:r>
              <a:rPr lang="en-AU" dirty="0" smtClean="0"/>
              <a:t> output</a:t>
            </a:r>
            <a:endParaRPr lang="en-AU" dirty="0"/>
          </a:p>
        </p:txBody>
      </p:sp>
    </p:spTree>
    <p:extLst>
      <p:ext uri="{BB962C8B-B14F-4D97-AF65-F5344CB8AC3E}">
        <p14:creationId xmlns:p14="http://schemas.microsoft.com/office/powerpoint/2010/main" val="2669362506"/>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Inputs to “Sequence Activities”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33</a:t>
            </a:fld>
            <a:endParaRPr lang="en-US"/>
          </a:p>
        </p:txBody>
      </p:sp>
      <p:sp>
        <p:nvSpPr>
          <p:cNvPr id="6" name="Text Placeholder 5"/>
          <p:cNvSpPr>
            <a:spLocks noGrp="1"/>
          </p:cNvSpPr>
          <p:nvPr>
            <p:ph type="body" idx="4294967295"/>
          </p:nvPr>
        </p:nvSpPr>
        <p:spPr/>
        <p:txBody>
          <a:bodyPr/>
          <a:lstStyle/>
          <a:p>
            <a:r>
              <a:rPr lang="en-AU" dirty="0" smtClean="0"/>
              <a:t>Schedule</a:t>
            </a:r>
            <a:r>
              <a:rPr lang="en-AU" baseline="0" dirty="0" smtClean="0"/>
              <a:t> Management Plan</a:t>
            </a:r>
          </a:p>
          <a:p>
            <a:r>
              <a:rPr lang="en-AU" baseline="0" dirty="0" smtClean="0"/>
              <a:t>Activity List</a:t>
            </a:r>
          </a:p>
          <a:p>
            <a:r>
              <a:rPr lang="en-AU" baseline="0" dirty="0" smtClean="0"/>
              <a:t>Activity Attributes</a:t>
            </a:r>
          </a:p>
          <a:p>
            <a:r>
              <a:rPr lang="en-AU" baseline="0" dirty="0" smtClean="0"/>
              <a:t>Milestone List</a:t>
            </a:r>
          </a:p>
          <a:p>
            <a:r>
              <a:rPr lang="en-AU" baseline="0" dirty="0" smtClean="0"/>
              <a:t>Project Scope Statement</a:t>
            </a:r>
          </a:p>
          <a:p>
            <a:r>
              <a:rPr lang="en-AU" baseline="0" dirty="0" smtClean="0"/>
              <a:t>Enterprise Environmental Factors</a:t>
            </a:r>
          </a:p>
          <a:p>
            <a:r>
              <a:rPr lang="en-AU" baseline="0" dirty="0" smtClean="0"/>
              <a:t>Organizational Process Assets</a:t>
            </a:r>
          </a:p>
        </p:txBody>
      </p:sp>
    </p:spTree>
    <p:extLst>
      <p:ext uri="{BB962C8B-B14F-4D97-AF65-F5344CB8AC3E}">
        <p14:creationId xmlns:p14="http://schemas.microsoft.com/office/powerpoint/2010/main" val="1515596460"/>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Scope</a:t>
            </a:r>
            <a:r>
              <a:rPr lang="en-AU" baseline="0" dirty="0" smtClean="0"/>
              <a:t> S</a:t>
            </a:r>
            <a:r>
              <a:rPr lang="en-AU" dirty="0" smtClean="0"/>
              <a:t>tatement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34</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It</a:t>
            </a:r>
            <a:r>
              <a:rPr lang="en-AU" baseline="0" dirty="0" smtClean="0"/>
              <a:t> </a:t>
            </a:r>
            <a:r>
              <a:rPr lang="en-AU" dirty="0" smtClean="0"/>
              <a:t>contains the product scope description, which</a:t>
            </a:r>
            <a:r>
              <a:rPr lang="en-AU" baseline="0" dirty="0" smtClean="0"/>
              <a:t> includes product characteristics</a:t>
            </a:r>
          </a:p>
          <a:p>
            <a:r>
              <a:rPr lang="en-AU" baseline="0" dirty="0" smtClean="0"/>
              <a:t>Such as the physical layout of a plant to be constructed or subsystem interfaces on a software project</a:t>
            </a:r>
          </a:p>
          <a:p>
            <a:r>
              <a:rPr lang="en-AU" baseline="0" dirty="0" smtClean="0"/>
              <a:t>Project scope statement including project deliverables, project constraints, and project assumptions</a:t>
            </a:r>
            <a:endParaRPr lang="en-AU" dirty="0"/>
          </a:p>
        </p:txBody>
      </p:sp>
    </p:spTree>
    <p:extLst>
      <p:ext uri="{BB962C8B-B14F-4D97-AF65-F5344CB8AC3E}">
        <p14:creationId xmlns:p14="http://schemas.microsoft.com/office/powerpoint/2010/main" val="1078296069"/>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a:t>
            </a:r>
            <a:r>
              <a:rPr lang="en-AU" baseline="0" dirty="0" smtClean="0"/>
              <a:t> “Sequence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35</a:t>
            </a:fld>
            <a:endParaRPr lang="en-US"/>
          </a:p>
        </p:txBody>
      </p:sp>
      <p:sp>
        <p:nvSpPr>
          <p:cNvPr id="6" name="Text Placeholder 5"/>
          <p:cNvSpPr>
            <a:spLocks noGrp="1"/>
          </p:cNvSpPr>
          <p:nvPr>
            <p:ph type="body" idx="4294967295"/>
          </p:nvPr>
        </p:nvSpPr>
        <p:spPr/>
        <p:txBody>
          <a:bodyPr/>
          <a:lstStyle/>
          <a:p>
            <a:r>
              <a:rPr lang="en-AU" dirty="0" smtClean="0"/>
              <a:t>Precedence Diagramming Method (PDM)</a:t>
            </a:r>
          </a:p>
          <a:p>
            <a:r>
              <a:rPr lang="en-AU" dirty="0" smtClean="0"/>
              <a:t>Dependency Determination</a:t>
            </a:r>
          </a:p>
          <a:p>
            <a:r>
              <a:rPr lang="en-AU" dirty="0" smtClean="0"/>
              <a:t>Leads and Lags</a:t>
            </a:r>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5713852" y="3352800"/>
            <a:ext cx="2211332" cy="2200275"/>
          </a:xfrm>
          <a:prstGeom prst="rect">
            <a:avLst/>
          </a:prstGeom>
          <a:noFill/>
        </p:spPr>
      </p:pic>
    </p:spTree>
    <p:extLst>
      <p:ext uri="{BB962C8B-B14F-4D97-AF65-F5344CB8AC3E}">
        <p14:creationId xmlns:p14="http://schemas.microsoft.com/office/powerpoint/2010/main" val="2379349938"/>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Precedence Diagramming Method (PDM)</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36</a:t>
            </a:fld>
            <a:endParaRPr lang="en-US"/>
          </a:p>
        </p:txBody>
      </p:sp>
      <p:sp>
        <p:nvSpPr>
          <p:cNvPr id="6" name="Text Placeholder 5"/>
          <p:cNvSpPr>
            <a:spLocks noGrp="1"/>
          </p:cNvSpPr>
          <p:nvPr>
            <p:ph type="body" idx="4294967295"/>
          </p:nvPr>
        </p:nvSpPr>
        <p:spPr>
          <a:xfrm>
            <a:off x="685800" y="1524000"/>
            <a:ext cx="7772400" cy="4572000"/>
          </a:xfrm>
        </p:spPr>
        <p:txBody>
          <a:bodyPr/>
          <a:lstStyle/>
          <a:p>
            <a:r>
              <a:rPr lang="en-AU" sz="2000" dirty="0" smtClean="0"/>
              <a:t>It</a:t>
            </a:r>
            <a:r>
              <a:rPr lang="en-AU" sz="2000" baseline="0" dirty="0" smtClean="0"/>
              <a:t> </a:t>
            </a:r>
            <a:r>
              <a:rPr lang="en-AU" sz="2000" dirty="0" smtClean="0"/>
              <a:t>is a technique used for constructing a schedule</a:t>
            </a:r>
            <a:r>
              <a:rPr lang="en-AU" sz="2000" baseline="0" dirty="0" smtClean="0"/>
              <a:t> model</a:t>
            </a:r>
          </a:p>
          <a:p>
            <a:r>
              <a:rPr lang="en-AU" sz="2000" baseline="0" dirty="0" smtClean="0"/>
              <a:t>Activities are represented by nodes and are graphically linked by one or more logical relationships</a:t>
            </a:r>
          </a:p>
          <a:p>
            <a:r>
              <a:rPr lang="en-AU" sz="2000" baseline="0" dirty="0" smtClean="0"/>
              <a:t>Activity-on-node (AON) is one method of representing a precedence diagram. This is the method used by most project management software packages.</a:t>
            </a:r>
          </a:p>
          <a:p>
            <a:r>
              <a:rPr lang="en-AU" sz="2000" baseline="0" dirty="0" smtClean="0"/>
              <a:t>PDM includes four types of dependencies or logical relationships:</a:t>
            </a:r>
          </a:p>
          <a:p>
            <a:pPr lvl="1"/>
            <a:r>
              <a:rPr lang="en-AU" sz="1800" baseline="0" dirty="0" smtClean="0"/>
              <a:t>F</a:t>
            </a:r>
            <a:r>
              <a:rPr lang="en-AU" sz="2000" baseline="0" dirty="0" smtClean="0"/>
              <a:t>inish-to-start (FS)</a:t>
            </a:r>
          </a:p>
          <a:p>
            <a:pPr lvl="1"/>
            <a:r>
              <a:rPr lang="en-AU" sz="2000" baseline="0" dirty="0" smtClean="0"/>
              <a:t>Finish-to-finish (FF)</a:t>
            </a:r>
          </a:p>
          <a:p>
            <a:pPr lvl="1"/>
            <a:r>
              <a:rPr lang="en-AU" sz="2000" baseline="0" dirty="0" smtClean="0"/>
              <a:t>Start-to-start (SS)</a:t>
            </a:r>
          </a:p>
          <a:p>
            <a:pPr lvl="1"/>
            <a:r>
              <a:rPr lang="en-AU" sz="2000" baseline="0" dirty="0" smtClean="0"/>
              <a:t>Start-to-finish (SF)</a:t>
            </a:r>
            <a:endParaRPr lang="en-AU" sz="2000" dirty="0"/>
          </a:p>
        </p:txBody>
      </p:sp>
      <p:pic>
        <p:nvPicPr>
          <p:cNvPr id="7" name="Picture 2" descr="C:\Users\705733\Pictures\Relationships example.png"/>
          <p:cNvPicPr>
            <a:picLocks noChangeAspect="1" noChangeArrowheads="1"/>
          </p:cNvPicPr>
          <p:nvPr/>
        </p:nvPicPr>
        <p:blipFill>
          <a:blip r:embed="rId3" cstate="print"/>
          <a:srcRect/>
          <a:stretch>
            <a:fillRect/>
          </a:stretch>
        </p:blipFill>
        <p:spPr bwMode="auto">
          <a:xfrm>
            <a:off x="4343400" y="3962400"/>
            <a:ext cx="3515692" cy="2727472"/>
          </a:xfrm>
          <a:prstGeom prst="rect">
            <a:avLst/>
          </a:prstGeom>
          <a:noFill/>
        </p:spPr>
      </p:pic>
    </p:spTree>
    <p:extLst>
      <p:ext uri="{BB962C8B-B14F-4D97-AF65-F5344CB8AC3E}">
        <p14:creationId xmlns:p14="http://schemas.microsoft.com/office/powerpoint/2010/main" val="4279396750"/>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Leads and Lags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37</a:t>
            </a:fld>
            <a:endParaRPr lang="en-US"/>
          </a:p>
        </p:txBody>
      </p:sp>
      <p:sp>
        <p:nvSpPr>
          <p:cNvPr id="6" name="Text Placeholder 5"/>
          <p:cNvSpPr>
            <a:spLocks noGrp="1"/>
          </p:cNvSpPr>
          <p:nvPr>
            <p:ph type="body" idx="4294967295"/>
          </p:nvPr>
        </p:nvSpPr>
        <p:spPr>
          <a:xfrm>
            <a:off x="762000" y="1066800"/>
            <a:ext cx="7772400" cy="4572000"/>
          </a:xfrm>
        </p:spPr>
        <p:txBody>
          <a:bodyPr>
            <a:normAutofit fontScale="77500" lnSpcReduction="20000"/>
          </a:bodyPr>
          <a:lstStyle/>
          <a:p>
            <a:r>
              <a:rPr lang="en-AU" dirty="0" smtClean="0"/>
              <a:t>A lead is the amount of time whereby</a:t>
            </a:r>
            <a:r>
              <a:rPr lang="en-AU" baseline="0" dirty="0" smtClean="0"/>
              <a:t> a successor activity can be advanced with respect to a predecessor activity.</a:t>
            </a:r>
          </a:p>
          <a:p>
            <a:r>
              <a:rPr lang="en-AU" baseline="0" dirty="0" smtClean="0"/>
              <a:t>Finish-to-start with a two-week lead</a:t>
            </a:r>
          </a:p>
          <a:p>
            <a:r>
              <a:rPr lang="en-AU" baseline="0" dirty="0" smtClean="0"/>
              <a:t>Lead is often represented as a negative value for lag in scheduling software</a:t>
            </a:r>
          </a:p>
          <a:p>
            <a:r>
              <a:rPr lang="en-AU" baseline="0" dirty="0" smtClean="0"/>
              <a:t>A lag is the amount of time whereby  a successor activity will be delayed with respect to a predecessor activity.</a:t>
            </a:r>
          </a:p>
          <a:p>
            <a:r>
              <a:rPr lang="en-AU" baseline="0" dirty="0" smtClean="0"/>
              <a:t>E.g., a technical writing team may begin editing the draft of a large document 15 days after they begin writing it.</a:t>
            </a:r>
          </a:p>
          <a:p>
            <a:r>
              <a:rPr lang="en-AU" baseline="0" dirty="0" smtClean="0"/>
              <a:t>Start-to-start relationship with a 15-day lag</a:t>
            </a:r>
            <a:endParaRPr lang="en-AU" dirty="0"/>
          </a:p>
        </p:txBody>
      </p:sp>
    </p:spTree>
    <p:extLst>
      <p:ext uri="{BB962C8B-B14F-4D97-AF65-F5344CB8AC3E}">
        <p14:creationId xmlns:p14="http://schemas.microsoft.com/office/powerpoint/2010/main" val="936136396"/>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055077" y="457200"/>
            <a:ext cx="7174523" cy="1143000"/>
          </a:xfrm>
          <a:prstGeom prst="rect">
            <a:avLst/>
          </a:prstGeom>
          <a:noFill/>
          <a:ln w="9525">
            <a:noFill/>
            <a:miter lim="800000"/>
            <a:headEnd/>
            <a:tailEnd/>
          </a:ln>
        </p:spPr>
        <p:txBody>
          <a:bodyPr anchor="b"/>
          <a:lstStyle/>
          <a:p>
            <a:pPr algn="ctr">
              <a:lnSpc>
                <a:spcPct val="90000"/>
              </a:lnSpc>
              <a:spcBef>
                <a:spcPct val="0"/>
              </a:spcBef>
            </a:pPr>
            <a:r>
              <a:rPr lang="en-US" sz="3600" dirty="0" smtClean="0">
                <a:solidFill>
                  <a:schemeClr val="tx2"/>
                </a:solidFill>
                <a:latin typeface="Arial" pitchFamily="34" charset="0"/>
              </a:rPr>
              <a:t>Critical Path Method </a:t>
            </a:r>
            <a:r>
              <a:rPr lang="en-US" sz="3200" dirty="0">
                <a:solidFill>
                  <a:schemeClr val="tx2"/>
                </a:solidFill>
                <a:latin typeface="Arial" pitchFamily="34" charset="0"/>
              </a:rPr>
              <a:t>(a simple example)</a:t>
            </a:r>
            <a:endParaRPr lang="en-US" sz="3600" dirty="0">
              <a:solidFill>
                <a:schemeClr val="tx2"/>
              </a:solidFill>
              <a:latin typeface="Arial" pitchFamily="34" charset="0"/>
            </a:endParaRPr>
          </a:p>
        </p:txBody>
      </p:sp>
      <p:sp>
        <p:nvSpPr>
          <p:cNvPr id="241667" name="Rectangle 3"/>
          <p:cNvSpPr>
            <a:spLocks noChangeArrowheads="1"/>
          </p:cNvSpPr>
          <p:nvPr/>
        </p:nvSpPr>
        <p:spPr bwMode="auto">
          <a:xfrm>
            <a:off x="1266092" y="34290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A</a:t>
            </a:r>
            <a:endParaRPr lang="en-US" sz="2400" b="0" dirty="0"/>
          </a:p>
        </p:txBody>
      </p:sp>
      <p:sp>
        <p:nvSpPr>
          <p:cNvPr id="241668" name="Rectangle 4"/>
          <p:cNvSpPr>
            <a:spLocks noChangeArrowheads="1"/>
          </p:cNvSpPr>
          <p:nvPr/>
        </p:nvSpPr>
        <p:spPr bwMode="auto">
          <a:xfrm>
            <a:off x="2461846"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69" name="Rectangle 5"/>
          <p:cNvSpPr>
            <a:spLocks noChangeArrowheads="1"/>
          </p:cNvSpPr>
          <p:nvPr/>
        </p:nvSpPr>
        <p:spPr bwMode="auto">
          <a:xfrm>
            <a:off x="3938954"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0" name="Rectangle 6"/>
          <p:cNvSpPr>
            <a:spLocks noChangeArrowheads="1"/>
          </p:cNvSpPr>
          <p:nvPr/>
        </p:nvSpPr>
        <p:spPr bwMode="auto">
          <a:xfrm>
            <a:off x="5416061"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1" name="Rectangle 7"/>
          <p:cNvSpPr>
            <a:spLocks noChangeArrowheads="1"/>
          </p:cNvSpPr>
          <p:nvPr/>
        </p:nvSpPr>
        <p:spPr bwMode="auto">
          <a:xfrm>
            <a:off x="6541477" y="34290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2" name="Rectangle 8"/>
          <p:cNvSpPr>
            <a:spLocks noChangeArrowheads="1"/>
          </p:cNvSpPr>
          <p:nvPr/>
        </p:nvSpPr>
        <p:spPr bwMode="auto">
          <a:xfrm>
            <a:off x="3094892" y="22098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3" name="Rectangle 9"/>
          <p:cNvSpPr>
            <a:spLocks noChangeArrowheads="1"/>
          </p:cNvSpPr>
          <p:nvPr/>
        </p:nvSpPr>
        <p:spPr bwMode="auto">
          <a:xfrm>
            <a:off x="4783015" y="22098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4" name="Line 10"/>
          <p:cNvSpPr>
            <a:spLocks noChangeShapeType="1"/>
          </p:cNvSpPr>
          <p:nvPr/>
        </p:nvSpPr>
        <p:spPr bwMode="auto">
          <a:xfrm flipV="1">
            <a:off x="1969477" y="2514600"/>
            <a:ext cx="1125415" cy="91440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5" name="Line 11"/>
          <p:cNvSpPr>
            <a:spLocks noChangeShapeType="1"/>
          </p:cNvSpPr>
          <p:nvPr/>
        </p:nvSpPr>
        <p:spPr bwMode="auto">
          <a:xfrm>
            <a:off x="3798277" y="2514600"/>
            <a:ext cx="984738" cy="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6" name="Line 12"/>
          <p:cNvSpPr>
            <a:spLocks noChangeShapeType="1"/>
          </p:cNvSpPr>
          <p:nvPr/>
        </p:nvSpPr>
        <p:spPr bwMode="auto">
          <a:xfrm>
            <a:off x="5486400" y="2514600"/>
            <a:ext cx="1055077" cy="114300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7" name="Line 13"/>
          <p:cNvSpPr>
            <a:spLocks noChangeShapeType="1"/>
          </p:cNvSpPr>
          <p:nvPr/>
        </p:nvSpPr>
        <p:spPr bwMode="auto">
          <a:xfrm>
            <a:off x="1969477" y="4191000"/>
            <a:ext cx="492369" cy="121920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78" name="Line 14"/>
          <p:cNvSpPr>
            <a:spLocks noChangeShapeType="1"/>
          </p:cNvSpPr>
          <p:nvPr/>
        </p:nvSpPr>
        <p:spPr bwMode="auto">
          <a:xfrm>
            <a:off x="3165231" y="5410200"/>
            <a:ext cx="773723" cy="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79" name="Line 15"/>
          <p:cNvSpPr>
            <a:spLocks noChangeShapeType="1"/>
          </p:cNvSpPr>
          <p:nvPr/>
        </p:nvSpPr>
        <p:spPr bwMode="auto">
          <a:xfrm>
            <a:off x="4642339" y="5410200"/>
            <a:ext cx="773723" cy="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80" name="Line 16"/>
          <p:cNvSpPr>
            <a:spLocks noChangeShapeType="1"/>
          </p:cNvSpPr>
          <p:nvPr/>
        </p:nvSpPr>
        <p:spPr bwMode="auto">
          <a:xfrm flipV="1">
            <a:off x="6119446" y="4038600"/>
            <a:ext cx="422031" cy="129540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81" name="Rectangle 17"/>
          <p:cNvSpPr>
            <a:spLocks noChangeArrowheads="1"/>
          </p:cNvSpPr>
          <p:nvPr/>
        </p:nvSpPr>
        <p:spPr bwMode="auto">
          <a:xfrm>
            <a:off x="3094892" y="22098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E</a:t>
            </a:r>
            <a:endParaRPr lang="en-US" sz="2400" b="0" dirty="0"/>
          </a:p>
        </p:txBody>
      </p:sp>
      <p:sp>
        <p:nvSpPr>
          <p:cNvPr id="241682" name="Rectangle 18"/>
          <p:cNvSpPr>
            <a:spLocks noChangeArrowheads="1"/>
          </p:cNvSpPr>
          <p:nvPr/>
        </p:nvSpPr>
        <p:spPr bwMode="auto">
          <a:xfrm>
            <a:off x="4783015" y="22098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F</a:t>
            </a:r>
            <a:endParaRPr lang="en-US" sz="2400" b="0" dirty="0"/>
          </a:p>
        </p:txBody>
      </p:sp>
      <p:sp>
        <p:nvSpPr>
          <p:cNvPr id="241683" name="Rectangle 19"/>
          <p:cNvSpPr>
            <a:spLocks noChangeArrowheads="1"/>
          </p:cNvSpPr>
          <p:nvPr/>
        </p:nvSpPr>
        <p:spPr bwMode="auto">
          <a:xfrm>
            <a:off x="6541477" y="34290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G</a:t>
            </a:r>
            <a:endParaRPr lang="en-US" sz="2400" b="0" dirty="0"/>
          </a:p>
        </p:txBody>
      </p:sp>
      <p:sp>
        <p:nvSpPr>
          <p:cNvPr id="241684" name="Rectangle 20"/>
          <p:cNvSpPr>
            <a:spLocks noChangeArrowheads="1"/>
          </p:cNvSpPr>
          <p:nvPr/>
        </p:nvSpPr>
        <p:spPr bwMode="auto">
          <a:xfrm>
            <a:off x="5416061"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D</a:t>
            </a:r>
            <a:endParaRPr lang="en-US" sz="2400" b="0" dirty="0"/>
          </a:p>
        </p:txBody>
      </p:sp>
      <p:sp>
        <p:nvSpPr>
          <p:cNvPr id="241685" name="Rectangle 21"/>
          <p:cNvSpPr>
            <a:spLocks noChangeArrowheads="1"/>
          </p:cNvSpPr>
          <p:nvPr/>
        </p:nvSpPr>
        <p:spPr bwMode="auto">
          <a:xfrm>
            <a:off x="3938954"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C</a:t>
            </a:r>
            <a:endParaRPr lang="en-US" sz="2400" b="0" dirty="0"/>
          </a:p>
        </p:txBody>
      </p:sp>
      <p:sp>
        <p:nvSpPr>
          <p:cNvPr id="241686" name="Rectangle 22"/>
          <p:cNvSpPr>
            <a:spLocks noChangeArrowheads="1"/>
          </p:cNvSpPr>
          <p:nvPr/>
        </p:nvSpPr>
        <p:spPr bwMode="auto">
          <a:xfrm>
            <a:off x="2461846"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B</a:t>
            </a:r>
            <a:endParaRPr lang="en-US" sz="2400" b="0" dirty="0"/>
          </a:p>
        </p:txBody>
      </p:sp>
      <p:sp>
        <p:nvSpPr>
          <p:cNvPr id="241687" name="Text Box 23"/>
          <p:cNvSpPr txBox="1">
            <a:spLocks noChangeArrowheads="1"/>
          </p:cNvSpPr>
          <p:nvPr/>
        </p:nvSpPr>
        <p:spPr bwMode="auto">
          <a:xfrm>
            <a:off x="1688123" y="38862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2</a:t>
            </a:r>
            <a:endParaRPr lang="en-US" sz="1600" b="0" dirty="0"/>
          </a:p>
        </p:txBody>
      </p:sp>
      <p:sp>
        <p:nvSpPr>
          <p:cNvPr id="241688" name="Text Box 24"/>
          <p:cNvSpPr txBox="1">
            <a:spLocks noChangeArrowheads="1"/>
          </p:cNvSpPr>
          <p:nvPr/>
        </p:nvSpPr>
        <p:spPr bwMode="auto">
          <a:xfrm>
            <a:off x="2883877"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4</a:t>
            </a:r>
            <a:endParaRPr lang="en-US" sz="1600" b="0" dirty="0"/>
          </a:p>
        </p:txBody>
      </p:sp>
      <p:sp>
        <p:nvSpPr>
          <p:cNvPr id="241689" name="Text Box 25"/>
          <p:cNvSpPr txBox="1">
            <a:spLocks noChangeArrowheads="1"/>
          </p:cNvSpPr>
          <p:nvPr/>
        </p:nvSpPr>
        <p:spPr bwMode="auto">
          <a:xfrm>
            <a:off x="4431323"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6</a:t>
            </a:r>
            <a:endParaRPr lang="en-US" sz="1600" b="0" dirty="0"/>
          </a:p>
        </p:txBody>
      </p:sp>
      <p:sp>
        <p:nvSpPr>
          <p:cNvPr id="241690" name="Text Box 26"/>
          <p:cNvSpPr txBox="1">
            <a:spLocks noChangeArrowheads="1"/>
          </p:cNvSpPr>
          <p:nvPr/>
        </p:nvSpPr>
        <p:spPr bwMode="auto">
          <a:xfrm>
            <a:off x="5908431"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3</a:t>
            </a:r>
            <a:endParaRPr lang="en-US" sz="1600" b="0" dirty="0"/>
          </a:p>
        </p:txBody>
      </p:sp>
      <p:sp>
        <p:nvSpPr>
          <p:cNvPr id="241691" name="Text Box 27"/>
          <p:cNvSpPr txBox="1">
            <a:spLocks noChangeArrowheads="1"/>
          </p:cNvSpPr>
          <p:nvPr/>
        </p:nvSpPr>
        <p:spPr bwMode="auto">
          <a:xfrm>
            <a:off x="7033846" y="38862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2</a:t>
            </a:r>
            <a:endParaRPr lang="en-US" sz="1600" b="0" dirty="0"/>
          </a:p>
        </p:txBody>
      </p:sp>
      <p:sp>
        <p:nvSpPr>
          <p:cNvPr id="241692" name="Text Box 28"/>
          <p:cNvSpPr txBox="1">
            <a:spLocks noChangeArrowheads="1"/>
          </p:cNvSpPr>
          <p:nvPr/>
        </p:nvSpPr>
        <p:spPr bwMode="auto">
          <a:xfrm>
            <a:off x="5275385" y="26670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4</a:t>
            </a:r>
            <a:endParaRPr lang="en-US" sz="1600" b="0" dirty="0"/>
          </a:p>
        </p:txBody>
      </p:sp>
      <p:sp>
        <p:nvSpPr>
          <p:cNvPr id="241693" name="Text Box 29"/>
          <p:cNvSpPr txBox="1">
            <a:spLocks noChangeArrowheads="1"/>
          </p:cNvSpPr>
          <p:nvPr/>
        </p:nvSpPr>
        <p:spPr bwMode="auto">
          <a:xfrm>
            <a:off x="3587262" y="26670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5</a:t>
            </a:r>
            <a:endParaRPr lang="en-US" sz="1600" b="0" dirty="0"/>
          </a:p>
        </p:txBody>
      </p:sp>
      <p:sp>
        <p:nvSpPr>
          <p:cNvPr id="241694" name="Text Box 30"/>
          <p:cNvSpPr txBox="1">
            <a:spLocks noChangeArrowheads="1"/>
          </p:cNvSpPr>
          <p:nvPr/>
        </p:nvSpPr>
        <p:spPr bwMode="auto">
          <a:xfrm>
            <a:off x="1181100" y="4229101"/>
            <a:ext cx="989373" cy="461665"/>
          </a:xfrm>
          <a:prstGeom prst="rect">
            <a:avLst/>
          </a:prstGeom>
          <a:noFill/>
          <a:ln w="9525">
            <a:noFill/>
            <a:miter lim="800000"/>
            <a:headEnd/>
            <a:tailEnd/>
          </a:ln>
          <a:effectLst/>
        </p:spPr>
        <p:txBody>
          <a:bodyPr wrap="none">
            <a:spAutoFit/>
          </a:bodyPr>
          <a:lstStyle/>
          <a:p>
            <a:pPr>
              <a:spcBef>
                <a:spcPct val="0"/>
              </a:spcBef>
            </a:pPr>
            <a:r>
              <a:rPr lang="en-US" b="0" dirty="0"/>
              <a:t>S=1 F=2</a:t>
            </a:r>
            <a:endParaRPr lang="en-US" sz="2400" b="0" dirty="0"/>
          </a:p>
        </p:txBody>
      </p:sp>
      <p:sp>
        <p:nvSpPr>
          <p:cNvPr id="241695" name="Text Box 31"/>
          <p:cNvSpPr txBox="1">
            <a:spLocks noChangeArrowheads="1"/>
          </p:cNvSpPr>
          <p:nvPr/>
        </p:nvSpPr>
        <p:spPr bwMode="auto">
          <a:xfrm>
            <a:off x="2954216" y="3062289"/>
            <a:ext cx="1378326" cy="1015663"/>
          </a:xfrm>
          <a:prstGeom prst="rect">
            <a:avLst/>
          </a:prstGeom>
          <a:noFill/>
          <a:ln w="9525">
            <a:noFill/>
            <a:miter lim="800000"/>
            <a:headEnd/>
            <a:tailEnd/>
          </a:ln>
          <a:effectLst/>
        </p:spPr>
        <p:txBody>
          <a:bodyPr wrap="none">
            <a:spAutoFit/>
          </a:bodyPr>
          <a:lstStyle/>
          <a:p>
            <a:pPr>
              <a:spcBef>
                <a:spcPct val="0"/>
              </a:spcBef>
            </a:pPr>
            <a:r>
              <a:rPr lang="en-US" b="0" dirty="0"/>
              <a:t>ES=3 EF=7</a:t>
            </a:r>
          </a:p>
          <a:p>
            <a:pPr>
              <a:spcBef>
                <a:spcPct val="0"/>
              </a:spcBef>
            </a:pPr>
            <a:r>
              <a:rPr lang="en-US" b="0" dirty="0"/>
              <a:t>LS=7 LF=11</a:t>
            </a:r>
          </a:p>
          <a:p>
            <a:pPr>
              <a:spcBef>
                <a:spcPct val="0"/>
              </a:spcBef>
            </a:pPr>
            <a:r>
              <a:rPr lang="en-US" b="0" i="1" dirty="0"/>
              <a:t>Float = 4</a:t>
            </a:r>
            <a:endParaRPr lang="en-US" sz="2400" b="0" dirty="0"/>
          </a:p>
        </p:txBody>
      </p:sp>
      <p:sp>
        <p:nvSpPr>
          <p:cNvPr id="241696" name="Text Box 32"/>
          <p:cNvSpPr txBox="1">
            <a:spLocks noChangeArrowheads="1"/>
          </p:cNvSpPr>
          <p:nvPr/>
        </p:nvSpPr>
        <p:spPr bwMode="auto">
          <a:xfrm>
            <a:off x="4712677" y="3062289"/>
            <a:ext cx="1502334" cy="1015663"/>
          </a:xfrm>
          <a:prstGeom prst="rect">
            <a:avLst/>
          </a:prstGeom>
          <a:noFill/>
          <a:ln w="9525">
            <a:noFill/>
            <a:miter lim="800000"/>
            <a:headEnd/>
            <a:tailEnd/>
          </a:ln>
          <a:effectLst/>
        </p:spPr>
        <p:txBody>
          <a:bodyPr wrap="none">
            <a:spAutoFit/>
          </a:bodyPr>
          <a:lstStyle/>
          <a:p>
            <a:pPr>
              <a:spcBef>
                <a:spcPct val="0"/>
              </a:spcBef>
            </a:pPr>
            <a:r>
              <a:rPr lang="en-US" b="0" dirty="0"/>
              <a:t>ES=7 EF=11</a:t>
            </a:r>
          </a:p>
          <a:p>
            <a:pPr>
              <a:spcBef>
                <a:spcPct val="0"/>
              </a:spcBef>
            </a:pPr>
            <a:r>
              <a:rPr lang="en-US" b="0" dirty="0"/>
              <a:t>LS=12 LF=15</a:t>
            </a:r>
          </a:p>
          <a:p>
            <a:pPr>
              <a:spcBef>
                <a:spcPct val="0"/>
              </a:spcBef>
            </a:pPr>
            <a:r>
              <a:rPr lang="en-US" b="0" i="1" dirty="0"/>
              <a:t>FLOAT = 4</a:t>
            </a:r>
            <a:endParaRPr lang="en-US" sz="2400" b="0" dirty="0"/>
          </a:p>
        </p:txBody>
      </p:sp>
      <p:sp>
        <p:nvSpPr>
          <p:cNvPr id="241697" name="Text Box 33"/>
          <p:cNvSpPr txBox="1">
            <a:spLocks noChangeArrowheads="1"/>
          </p:cNvSpPr>
          <p:nvPr/>
        </p:nvSpPr>
        <p:spPr bwMode="auto">
          <a:xfrm>
            <a:off x="6541477" y="4343401"/>
            <a:ext cx="1220206" cy="461665"/>
          </a:xfrm>
          <a:prstGeom prst="rect">
            <a:avLst/>
          </a:prstGeom>
          <a:noFill/>
          <a:ln w="9525">
            <a:noFill/>
            <a:miter lim="800000"/>
            <a:headEnd/>
            <a:tailEnd/>
          </a:ln>
          <a:effectLst/>
        </p:spPr>
        <p:txBody>
          <a:bodyPr wrap="none">
            <a:spAutoFit/>
          </a:bodyPr>
          <a:lstStyle/>
          <a:p>
            <a:pPr>
              <a:spcBef>
                <a:spcPct val="0"/>
              </a:spcBef>
            </a:pPr>
            <a:r>
              <a:rPr lang="en-US" b="0" dirty="0"/>
              <a:t>S=16 F=17</a:t>
            </a:r>
            <a:endParaRPr lang="en-US" sz="2400" b="0" dirty="0"/>
          </a:p>
        </p:txBody>
      </p:sp>
      <p:sp>
        <p:nvSpPr>
          <p:cNvPr id="241698" name="Text Box 34"/>
          <p:cNvSpPr txBox="1">
            <a:spLocks noChangeArrowheads="1"/>
          </p:cNvSpPr>
          <p:nvPr/>
        </p:nvSpPr>
        <p:spPr bwMode="auto">
          <a:xfrm>
            <a:off x="2321170" y="5867401"/>
            <a:ext cx="989373" cy="461665"/>
          </a:xfrm>
          <a:prstGeom prst="rect">
            <a:avLst/>
          </a:prstGeom>
          <a:noFill/>
          <a:ln w="9525">
            <a:noFill/>
            <a:miter lim="800000"/>
            <a:headEnd/>
            <a:tailEnd/>
          </a:ln>
          <a:effectLst/>
        </p:spPr>
        <p:txBody>
          <a:bodyPr wrap="none">
            <a:spAutoFit/>
          </a:bodyPr>
          <a:lstStyle/>
          <a:p>
            <a:pPr>
              <a:spcBef>
                <a:spcPct val="0"/>
              </a:spcBef>
            </a:pPr>
            <a:r>
              <a:rPr lang="en-US" b="0" dirty="0"/>
              <a:t>S=3 F=6</a:t>
            </a:r>
            <a:endParaRPr lang="en-US" sz="2400" b="0" dirty="0"/>
          </a:p>
        </p:txBody>
      </p:sp>
      <p:sp>
        <p:nvSpPr>
          <p:cNvPr id="241699" name="Text Box 35"/>
          <p:cNvSpPr txBox="1">
            <a:spLocks noChangeArrowheads="1"/>
          </p:cNvSpPr>
          <p:nvPr/>
        </p:nvSpPr>
        <p:spPr bwMode="auto">
          <a:xfrm>
            <a:off x="3868616" y="5867401"/>
            <a:ext cx="1104790" cy="461665"/>
          </a:xfrm>
          <a:prstGeom prst="rect">
            <a:avLst/>
          </a:prstGeom>
          <a:noFill/>
          <a:ln w="9525">
            <a:noFill/>
            <a:miter lim="800000"/>
            <a:headEnd/>
            <a:tailEnd/>
          </a:ln>
          <a:effectLst/>
        </p:spPr>
        <p:txBody>
          <a:bodyPr wrap="none">
            <a:spAutoFit/>
          </a:bodyPr>
          <a:lstStyle/>
          <a:p>
            <a:pPr>
              <a:spcBef>
                <a:spcPct val="0"/>
              </a:spcBef>
            </a:pPr>
            <a:r>
              <a:rPr lang="en-US" b="0" dirty="0"/>
              <a:t>S=7 F=12</a:t>
            </a:r>
            <a:endParaRPr lang="en-US" sz="2400" b="0" dirty="0"/>
          </a:p>
        </p:txBody>
      </p:sp>
      <p:sp>
        <p:nvSpPr>
          <p:cNvPr id="241700" name="Text Box 36"/>
          <p:cNvSpPr txBox="1">
            <a:spLocks noChangeArrowheads="1"/>
          </p:cNvSpPr>
          <p:nvPr/>
        </p:nvSpPr>
        <p:spPr bwMode="auto">
          <a:xfrm>
            <a:off x="5345724" y="5867401"/>
            <a:ext cx="1220206" cy="461665"/>
          </a:xfrm>
          <a:prstGeom prst="rect">
            <a:avLst/>
          </a:prstGeom>
          <a:noFill/>
          <a:ln w="9525">
            <a:noFill/>
            <a:miter lim="800000"/>
            <a:headEnd/>
            <a:tailEnd/>
          </a:ln>
          <a:effectLst/>
        </p:spPr>
        <p:txBody>
          <a:bodyPr wrap="none">
            <a:spAutoFit/>
          </a:bodyPr>
          <a:lstStyle/>
          <a:p>
            <a:pPr>
              <a:spcBef>
                <a:spcPct val="0"/>
              </a:spcBef>
            </a:pPr>
            <a:r>
              <a:rPr lang="en-US" b="0" dirty="0"/>
              <a:t>S=13 F=15</a:t>
            </a:r>
            <a:endParaRPr lang="en-US" sz="2400" b="0" dirty="0"/>
          </a:p>
        </p:txBody>
      </p:sp>
      <p:sp>
        <p:nvSpPr>
          <p:cNvPr id="241701" name="Text Box 37"/>
          <p:cNvSpPr txBox="1">
            <a:spLocks noChangeArrowheads="1"/>
          </p:cNvSpPr>
          <p:nvPr/>
        </p:nvSpPr>
        <p:spPr bwMode="auto">
          <a:xfrm>
            <a:off x="6471139" y="3062288"/>
            <a:ext cx="1220206" cy="461665"/>
          </a:xfrm>
          <a:prstGeom prst="rect">
            <a:avLst/>
          </a:prstGeom>
          <a:noFill/>
          <a:ln w="9525">
            <a:noFill/>
            <a:miter lim="800000"/>
            <a:headEnd/>
            <a:tailEnd/>
          </a:ln>
          <a:effectLst/>
        </p:spPr>
        <p:txBody>
          <a:bodyPr wrap="none">
            <a:spAutoFit/>
          </a:bodyPr>
          <a:lstStyle/>
          <a:p>
            <a:pPr>
              <a:spcBef>
                <a:spcPct val="0"/>
              </a:spcBef>
            </a:pPr>
            <a:r>
              <a:rPr lang="en-US" b="0" dirty="0"/>
              <a:t>S=12 F=13</a:t>
            </a:r>
            <a:endParaRPr lang="en-US" sz="2400" b="0" dirty="0"/>
          </a:p>
        </p:txBody>
      </p:sp>
    </p:spTree>
    <p:extLst>
      <p:ext uri="{BB962C8B-B14F-4D97-AF65-F5344CB8AC3E}">
        <p14:creationId xmlns:p14="http://schemas.microsoft.com/office/powerpoint/2010/main" val="4185939937"/>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 “Sequence Activities”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39</a:t>
            </a:fld>
            <a:endParaRPr lang="en-US"/>
          </a:p>
        </p:txBody>
      </p:sp>
      <p:sp>
        <p:nvSpPr>
          <p:cNvPr id="6" name="Text Placeholder 5"/>
          <p:cNvSpPr>
            <a:spLocks noGrp="1"/>
          </p:cNvSpPr>
          <p:nvPr>
            <p:ph type="body" idx="4294967295"/>
          </p:nvPr>
        </p:nvSpPr>
        <p:spPr/>
        <p:txBody>
          <a:bodyPr/>
          <a:lstStyle/>
          <a:p>
            <a:r>
              <a:rPr lang="en-AU" dirty="0" smtClean="0"/>
              <a:t>Project Schedule Network</a:t>
            </a:r>
            <a:r>
              <a:rPr lang="en-AU" baseline="0" dirty="0" smtClean="0"/>
              <a:t> Diagrams</a:t>
            </a:r>
          </a:p>
          <a:p>
            <a:r>
              <a:rPr lang="en-AU" baseline="0" dirty="0" smtClean="0"/>
              <a:t>Project Documents Updates</a:t>
            </a:r>
            <a:endParaRPr lang="en-AU" dirty="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4876800" y="3657600"/>
            <a:ext cx="3324932" cy="2209783"/>
          </a:xfrm>
          <a:prstGeom prst="rect">
            <a:avLst/>
          </a:prstGeom>
          <a:noFill/>
        </p:spPr>
      </p:pic>
    </p:spTree>
    <p:extLst>
      <p:ext uri="{BB962C8B-B14F-4D97-AF65-F5344CB8AC3E}">
        <p14:creationId xmlns:p14="http://schemas.microsoft.com/office/powerpoint/2010/main" val="3322706065"/>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TAB A1-1.jpg"/>
          <p:cNvPicPr>
            <a:picLocks noGrp="1" noChangeAspect="1"/>
          </p:cNvPicPr>
          <p:nvPr>
            <p:ph idx="1"/>
          </p:nvPr>
        </p:nvPicPr>
        <p:blipFill>
          <a:blip r:embed="rId3" cstate="print"/>
          <a:stretch>
            <a:fillRect/>
          </a:stretch>
        </p:blipFill>
        <p:spPr>
          <a:xfrm>
            <a:off x="50800" y="598933"/>
            <a:ext cx="9042400" cy="6182867"/>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4</a:t>
            </a:fld>
            <a:endParaRPr lang="en-US"/>
          </a:p>
        </p:txBody>
      </p:sp>
      <p:sp>
        <p:nvSpPr>
          <p:cNvPr id="5" name="Title 4"/>
          <p:cNvSpPr>
            <a:spLocks noGrp="1"/>
          </p:cNvSpPr>
          <p:nvPr>
            <p:ph type="title"/>
          </p:nvPr>
        </p:nvSpPr>
        <p:spPr>
          <a:xfrm>
            <a:off x="723900" y="-38100"/>
            <a:ext cx="7772400" cy="571500"/>
          </a:xfrm>
        </p:spPr>
        <p:txBody>
          <a:bodyPr>
            <a:normAutofit fontScale="90000"/>
          </a:bodyPr>
          <a:lstStyle/>
          <a:p>
            <a:r>
              <a:rPr lang="en-AU" dirty="0" smtClean="0"/>
              <a:t>Process Groups – Knowledge Areas</a:t>
            </a:r>
            <a:endParaRPr lang="en-AU" b="0" dirty="0"/>
          </a:p>
        </p:txBody>
      </p:sp>
      <p:sp>
        <p:nvSpPr>
          <p:cNvPr id="7" name="Oval 6"/>
          <p:cNvSpPr/>
          <p:nvPr/>
        </p:nvSpPr>
        <p:spPr bwMode="auto">
          <a:xfrm>
            <a:off x="1600200" y="2133600"/>
            <a:ext cx="7391400" cy="1219200"/>
          </a:xfrm>
          <a:prstGeom prst="ellipse">
            <a:avLst/>
          </a:prstGeom>
          <a:noFill/>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50800" y="1981200"/>
            <a:ext cx="1447800" cy="965200"/>
          </a:xfrm>
          <a:prstGeom prst="ellipse">
            <a:avLst/>
          </a:prstGeom>
          <a:noFill/>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22782888"/>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 </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What is a (Answer with EXAMPLE for an Activity of Scheduling THIS Lecture): </a:t>
            </a:r>
          </a:p>
        </p:txBody>
      </p:sp>
      <p:pic>
        <p:nvPicPr>
          <p:cNvPr id="6" name="Picture 2"/>
          <p:cNvPicPr>
            <a:picLocks noChangeAspect="1" noChangeArrowheads="1"/>
          </p:cNvPicPr>
          <p:nvPr/>
        </p:nvPicPr>
        <p:blipFill>
          <a:blip r:embed="rId4" cstate="print"/>
          <a:srcRect/>
          <a:stretch>
            <a:fillRect/>
          </a:stretch>
        </p:blipFill>
        <p:spPr bwMode="auto">
          <a:xfrm>
            <a:off x="6852570" y="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40</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
        <p:nvSpPr>
          <p:cNvPr id="10" name="Rectangle 9"/>
          <p:cNvSpPr/>
          <p:nvPr/>
        </p:nvSpPr>
        <p:spPr>
          <a:xfrm>
            <a:off x="1392195" y="2489201"/>
            <a:ext cx="7121610" cy="1754326"/>
          </a:xfrm>
          <a:prstGeom prst="rect">
            <a:avLst/>
          </a:prstGeom>
        </p:spPr>
        <p:txBody>
          <a:bodyPr wrap="square">
            <a:spAutoFit/>
          </a:bodyPr>
          <a:lstStyle/>
          <a:p>
            <a:pPr>
              <a:buFont typeface="Arial" pitchFamily="34" charset="0"/>
              <a:buChar char="•"/>
            </a:pPr>
            <a:r>
              <a:rPr lang="en-US" dirty="0" smtClean="0"/>
              <a:t> Lead: ___________________________________</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Lag:____________________________________</a:t>
            </a:r>
          </a:p>
        </p:txBody>
      </p:sp>
    </p:spTree>
    <p:extLst>
      <p:ext uri="{BB962C8B-B14F-4D97-AF65-F5344CB8AC3E}">
        <p14:creationId xmlns:p14="http://schemas.microsoft.com/office/powerpoint/2010/main" val="203501133"/>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Sub-Module:</a:t>
            </a:r>
            <a:r>
              <a:rPr lang="en-US" sz="3600" dirty="0"/>
              <a:t/>
            </a:r>
            <a:br>
              <a:rPr lang="en-US" sz="3600" dirty="0"/>
            </a:br>
            <a:r>
              <a:rPr lang="en-US" dirty="0"/>
              <a:t/>
            </a:r>
            <a:br>
              <a:rPr lang="en-US" dirty="0"/>
            </a:br>
            <a:r>
              <a:rPr lang="en-US" dirty="0" smtClean="0"/>
              <a:t>6.4 Estimate</a:t>
            </a:r>
            <a:r>
              <a:rPr lang="en-US" baseline="0" dirty="0" smtClean="0"/>
              <a:t> Activity Resources</a:t>
            </a:r>
            <a:r>
              <a:rPr lang="en-US" dirty="0" smtClean="0"/>
              <a:t>    </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1601183102"/>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42</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6286757" y="10668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34851519"/>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6.4</a:t>
            </a:r>
            <a:r>
              <a:rPr lang="en-AU" baseline="0" dirty="0" smtClean="0"/>
              <a:t> Estimate Activity Resources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43</a:t>
            </a:fld>
            <a:endParaRPr lang="en-US"/>
          </a:p>
        </p:txBody>
      </p:sp>
      <p:sp>
        <p:nvSpPr>
          <p:cNvPr id="6" name="Text Placeholder 5"/>
          <p:cNvSpPr>
            <a:spLocks noGrp="1"/>
          </p:cNvSpPr>
          <p:nvPr>
            <p:ph type="body" idx="4294967295"/>
          </p:nvPr>
        </p:nvSpPr>
        <p:spPr>
          <a:xfrm>
            <a:off x="762000" y="1524000"/>
            <a:ext cx="7772400" cy="4572000"/>
          </a:xfrm>
        </p:spPr>
        <p:txBody>
          <a:bodyPr>
            <a:normAutofit lnSpcReduction="10000"/>
          </a:bodyPr>
          <a:lstStyle/>
          <a:p>
            <a:r>
              <a:rPr lang="en-AU" dirty="0" smtClean="0"/>
              <a:t>It is the process</a:t>
            </a:r>
            <a:r>
              <a:rPr lang="en-AU" baseline="0" dirty="0" smtClean="0"/>
              <a:t> of estimating the type and quantities of material, human resources, equipment, or supplies required to perform each activity. </a:t>
            </a:r>
          </a:p>
          <a:p>
            <a:r>
              <a:rPr lang="en-AU" baseline="0" dirty="0" smtClean="0"/>
              <a:t>It enables more accurate cost and duration estimates. </a:t>
            </a:r>
          </a:p>
          <a:p>
            <a:r>
              <a:rPr lang="en-AU" baseline="0" dirty="0" smtClean="0"/>
              <a:t>The Estimate Activity Resources process is closely coordinated with the Estimate Costs process.</a:t>
            </a:r>
            <a:endParaRPr lang="en-AU" dirty="0"/>
          </a:p>
        </p:txBody>
      </p:sp>
    </p:spTree>
    <p:extLst>
      <p:ext uri="{BB962C8B-B14F-4D97-AF65-F5344CB8AC3E}">
        <p14:creationId xmlns:p14="http://schemas.microsoft.com/office/powerpoint/2010/main" val="1552793979"/>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Inputs to</a:t>
            </a:r>
            <a:r>
              <a:rPr lang="en-AU" baseline="0" dirty="0" smtClean="0"/>
              <a:t> “ Estimate Activity Resources”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44</a:t>
            </a:fld>
            <a:endParaRPr lang="en-US"/>
          </a:p>
        </p:txBody>
      </p:sp>
      <p:sp>
        <p:nvSpPr>
          <p:cNvPr id="6" name="Text Placeholder 5"/>
          <p:cNvSpPr>
            <a:spLocks noGrp="1"/>
          </p:cNvSpPr>
          <p:nvPr>
            <p:ph type="body" idx="4294967295"/>
          </p:nvPr>
        </p:nvSpPr>
        <p:spPr/>
        <p:txBody>
          <a:bodyPr>
            <a:normAutofit lnSpcReduction="10000"/>
          </a:bodyPr>
          <a:lstStyle/>
          <a:p>
            <a:r>
              <a:rPr lang="en-AU" dirty="0" smtClean="0"/>
              <a:t>Schedule Management</a:t>
            </a:r>
            <a:r>
              <a:rPr lang="en-AU" baseline="0" dirty="0" smtClean="0"/>
              <a:t> Plan</a:t>
            </a:r>
          </a:p>
          <a:p>
            <a:r>
              <a:rPr lang="en-AU" baseline="0" dirty="0" smtClean="0"/>
              <a:t>Activity List</a:t>
            </a:r>
          </a:p>
          <a:p>
            <a:r>
              <a:rPr lang="en-AU" baseline="0" dirty="0" smtClean="0"/>
              <a:t>Activity Attributes</a:t>
            </a:r>
          </a:p>
          <a:p>
            <a:r>
              <a:rPr lang="en-AU" baseline="0" dirty="0" smtClean="0"/>
              <a:t>Resource Calendars</a:t>
            </a:r>
          </a:p>
          <a:p>
            <a:r>
              <a:rPr lang="en-AU" baseline="0" dirty="0" smtClean="0"/>
              <a:t>Risk Register</a:t>
            </a:r>
          </a:p>
          <a:p>
            <a:r>
              <a:rPr lang="en-AU" baseline="0" dirty="0" smtClean="0"/>
              <a:t>Activity Cost Estimates</a:t>
            </a:r>
          </a:p>
          <a:p>
            <a:r>
              <a:rPr lang="en-AU" baseline="0" dirty="0" smtClean="0"/>
              <a:t>Enterprise Environmental factors</a:t>
            </a:r>
          </a:p>
          <a:p>
            <a:r>
              <a:rPr lang="en-AU" baseline="0" dirty="0" smtClean="0"/>
              <a:t>Organizational Process Assets</a:t>
            </a:r>
          </a:p>
        </p:txBody>
      </p:sp>
    </p:spTree>
    <p:extLst>
      <p:ext uri="{BB962C8B-B14F-4D97-AF65-F5344CB8AC3E}">
        <p14:creationId xmlns:p14="http://schemas.microsoft.com/office/powerpoint/2010/main" val="4030691708"/>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(People) Calendars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45</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A resource calendar is a calendar that identifies</a:t>
            </a:r>
            <a:r>
              <a:rPr lang="en-AU" baseline="0" dirty="0" smtClean="0"/>
              <a:t> the working days and shifts on which each specific resource is available.</a:t>
            </a:r>
          </a:p>
          <a:p>
            <a:r>
              <a:rPr lang="en-AU" baseline="0" dirty="0" smtClean="0"/>
              <a:t>It specifies when and how long identified project resources will be available during the project. </a:t>
            </a:r>
          </a:p>
          <a:p>
            <a:r>
              <a:rPr lang="en-AU" baseline="0" dirty="0" smtClean="0"/>
              <a:t>This information may be at the activity or project level.</a:t>
            </a:r>
            <a:endParaRPr lang="en-AU" dirty="0"/>
          </a:p>
        </p:txBody>
      </p:sp>
    </p:spTree>
    <p:extLst>
      <p:ext uri="{BB962C8B-B14F-4D97-AF65-F5344CB8AC3E}">
        <p14:creationId xmlns:p14="http://schemas.microsoft.com/office/powerpoint/2010/main" val="313574783"/>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Risk Register</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46</a:t>
            </a:fld>
            <a:endParaRPr lang="en-US"/>
          </a:p>
        </p:txBody>
      </p:sp>
      <p:sp>
        <p:nvSpPr>
          <p:cNvPr id="6" name="Text Placeholder 5"/>
          <p:cNvSpPr>
            <a:spLocks noGrp="1"/>
          </p:cNvSpPr>
          <p:nvPr>
            <p:ph type="body" idx="4294967295"/>
          </p:nvPr>
        </p:nvSpPr>
        <p:spPr/>
        <p:txBody>
          <a:bodyPr/>
          <a:lstStyle/>
          <a:p>
            <a:r>
              <a:rPr lang="en-AU" dirty="0" smtClean="0"/>
              <a:t>Risk events</a:t>
            </a:r>
            <a:r>
              <a:rPr lang="en-AU" baseline="0" dirty="0" smtClean="0"/>
              <a:t> may impact resource selection and availability. Updates to the risk register are included with project documents updates.</a:t>
            </a:r>
            <a:endParaRPr lang="en-AU" dirty="0"/>
          </a:p>
        </p:txBody>
      </p:sp>
      <p:pic>
        <p:nvPicPr>
          <p:cNvPr id="475138" name="Picture 2" descr="http://watermarked.cutcaster.com/cutcaster-photo-100151542-Symbol-business-man-walks-on-danger-risk-tightrope.jpg"/>
          <p:cNvPicPr>
            <a:picLocks noGrp="1" noChangeAspect="1" noChangeArrowheads="1"/>
          </p:cNvPicPr>
          <p:nvPr>
            <p:ph type="dgm" idx="1"/>
          </p:nvPr>
        </p:nvPicPr>
        <p:blipFill>
          <a:blip r:embed="rId3" cstate="print"/>
          <a:srcRect/>
          <a:stretch>
            <a:fillRect/>
          </a:stretch>
        </p:blipFill>
        <p:spPr bwMode="auto">
          <a:xfrm>
            <a:off x="6019800" y="3581400"/>
            <a:ext cx="2148396" cy="2209800"/>
          </a:xfrm>
          <a:prstGeom prst="rect">
            <a:avLst/>
          </a:prstGeom>
          <a:noFill/>
        </p:spPr>
      </p:pic>
    </p:spTree>
    <p:extLst>
      <p:ext uri="{BB962C8B-B14F-4D97-AF65-F5344CB8AC3E}">
        <p14:creationId xmlns:p14="http://schemas.microsoft.com/office/powerpoint/2010/main" val="1271774105"/>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&amp; Techniques of</a:t>
            </a:r>
            <a:r>
              <a:rPr lang="en-AU" baseline="0" dirty="0" smtClean="0"/>
              <a:t> “ Estimate Activity Resources”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47</a:t>
            </a:fld>
            <a:endParaRPr lang="en-US"/>
          </a:p>
        </p:txBody>
      </p:sp>
      <p:sp>
        <p:nvSpPr>
          <p:cNvPr id="6" name="Text Placeholder 5"/>
          <p:cNvSpPr>
            <a:spLocks noGrp="1"/>
          </p:cNvSpPr>
          <p:nvPr>
            <p:ph type="body" idx="4294967295"/>
          </p:nvPr>
        </p:nvSpPr>
        <p:spPr/>
        <p:txBody>
          <a:bodyPr/>
          <a:lstStyle/>
          <a:p>
            <a:r>
              <a:rPr lang="en-AU" dirty="0" smtClean="0"/>
              <a:t>Expert Judgment</a:t>
            </a:r>
          </a:p>
          <a:p>
            <a:r>
              <a:rPr lang="en-AU" dirty="0" smtClean="0"/>
              <a:t>Alternative Analysis</a:t>
            </a:r>
          </a:p>
          <a:p>
            <a:r>
              <a:rPr lang="en-AU" dirty="0" smtClean="0"/>
              <a:t>Published Estimating Data</a:t>
            </a:r>
          </a:p>
          <a:p>
            <a:r>
              <a:rPr lang="en-AU" dirty="0" smtClean="0"/>
              <a:t>Bottom-up Estimating</a:t>
            </a:r>
            <a:r>
              <a:rPr lang="en-AU" baseline="0" dirty="0" smtClean="0"/>
              <a:t> </a:t>
            </a:r>
          </a:p>
          <a:p>
            <a:r>
              <a:rPr lang="en-AU" baseline="0" dirty="0" smtClean="0"/>
              <a:t>Project Management Software</a:t>
            </a:r>
            <a:endParaRPr lang="en-AU"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6017120" y="3505200"/>
            <a:ext cx="2441080" cy="2428875"/>
          </a:xfrm>
          <a:prstGeom prst="rect">
            <a:avLst/>
          </a:prstGeom>
          <a:noFill/>
        </p:spPr>
      </p:pic>
    </p:spTree>
    <p:extLst>
      <p:ext uri="{BB962C8B-B14F-4D97-AF65-F5344CB8AC3E}">
        <p14:creationId xmlns:p14="http://schemas.microsoft.com/office/powerpoint/2010/main" val="2360693589"/>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a:t>
            </a:r>
            <a:r>
              <a:rPr lang="en-AU" baseline="0" dirty="0" smtClean="0"/>
              <a:t> and Techniques of  “Estimate Activity Resources”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48</a:t>
            </a:fld>
            <a:endParaRPr lang="en-US"/>
          </a:p>
        </p:txBody>
      </p:sp>
      <p:sp>
        <p:nvSpPr>
          <p:cNvPr id="6" name="Text Placeholder 5"/>
          <p:cNvSpPr>
            <a:spLocks noGrp="1"/>
          </p:cNvSpPr>
          <p:nvPr>
            <p:ph type="body" idx="4294967295"/>
          </p:nvPr>
        </p:nvSpPr>
        <p:spPr>
          <a:xfrm>
            <a:off x="457200" y="990600"/>
            <a:ext cx="8382000" cy="4572000"/>
          </a:xfrm>
        </p:spPr>
        <p:txBody>
          <a:bodyPr>
            <a:normAutofit lnSpcReduction="10000"/>
          </a:bodyPr>
          <a:lstStyle/>
          <a:p>
            <a:r>
              <a:rPr lang="en-AU" sz="2400" dirty="0" smtClean="0"/>
              <a:t>Bottom-Up Estimating.</a:t>
            </a:r>
          </a:p>
          <a:p>
            <a:pPr lvl="1"/>
            <a:r>
              <a:rPr lang="en-AU" sz="2200" dirty="0" smtClean="0"/>
              <a:t>Method of estimating project duration or cost by aggregating the estimates of the lower-level</a:t>
            </a:r>
            <a:r>
              <a:rPr lang="en-AU" sz="2200" baseline="0" dirty="0" smtClean="0"/>
              <a:t> components of the WBS.</a:t>
            </a:r>
          </a:p>
          <a:p>
            <a:pPr lvl="1"/>
            <a:r>
              <a:rPr lang="en-AU" sz="2200" baseline="0" dirty="0" smtClean="0"/>
              <a:t>When an activity cannot be estimated with a reasonable degree of confidence, the work within the activity is decomposed into more detail. The resource needs are estimated. </a:t>
            </a:r>
          </a:p>
          <a:p>
            <a:pPr lvl="1"/>
            <a:r>
              <a:rPr lang="en-AU" sz="2200" baseline="0" dirty="0" smtClean="0"/>
              <a:t>These estimates are then aggregated into a total quantity for each of the activity’s resources. Activities may or may not have dependencies between them that can affect the application and use of resources.</a:t>
            </a:r>
          </a:p>
          <a:p>
            <a:pPr lvl="1"/>
            <a:r>
              <a:rPr lang="en-AU" sz="2200" baseline="0" dirty="0" smtClean="0"/>
              <a:t>If there are dependencies, this pattern of resource usage is reflected and documented in the estimated requirements of the activity.</a:t>
            </a:r>
          </a:p>
        </p:txBody>
      </p:sp>
    </p:spTree>
    <p:extLst>
      <p:ext uri="{BB962C8B-B14F-4D97-AF65-F5344CB8AC3E}">
        <p14:creationId xmlns:p14="http://schemas.microsoft.com/office/powerpoint/2010/main" val="27432490"/>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Outputs of “ Estimate</a:t>
            </a:r>
            <a:r>
              <a:rPr lang="en-AU" baseline="0" dirty="0" smtClean="0"/>
              <a:t> Activity Resources”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49</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Activity Resource Requirements</a:t>
            </a:r>
          </a:p>
          <a:p>
            <a:r>
              <a:rPr lang="en-AU" dirty="0" smtClean="0"/>
              <a:t>Resource Breakdown Structure</a:t>
            </a:r>
          </a:p>
          <a:p>
            <a:r>
              <a:rPr lang="en-AU" dirty="0" smtClean="0"/>
              <a:t>Project Documents Updates</a:t>
            </a:r>
            <a:endParaRPr lang="en-AU" dirty="0"/>
          </a:p>
        </p:txBody>
      </p:sp>
      <p:pic>
        <p:nvPicPr>
          <p:cNvPr id="467970" name="Picture 2" descr="agriculture,barley,cereals,crops,farming,fields,fotolia,golden grains,harvest,produce,ripe"/>
          <p:cNvPicPr>
            <a:picLocks noChangeAspect="1" noChangeArrowheads="1"/>
          </p:cNvPicPr>
          <p:nvPr/>
        </p:nvPicPr>
        <p:blipFill>
          <a:blip r:embed="rId3" cstate="print"/>
          <a:srcRect t="16308" b="17231"/>
          <a:stretch>
            <a:fillRect/>
          </a:stretch>
        </p:blipFill>
        <p:spPr bwMode="auto">
          <a:xfrm>
            <a:off x="5638800" y="4038600"/>
            <a:ext cx="3095625" cy="2057400"/>
          </a:xfrm>
          <a:prstGeom prst="rect">
            <a:avLst/>
          </a:prstGeom>
          <a:noFill/>
        </p:spPr>
      </p:pic>
    </p:spTree>
    <p:extLst>
      <p:ext uri="{BB962C8B-B14F-4D97-AF65-F5344CB8AC3E}">
        <p14:creationId xmlns:p14="http://schemas.microsoft.com/office/powerpoint/2010/main" val="2032578203"/>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AU" sz="2800" dirty="0" smtClean="0"/>
              <a:t>6.1 Plan Schedule Management</a:t>
            </a:r>
          </a:p>
          <a:p>
            <a:pPr lvl="0"/>
            <a:r>
              <a:rPr lang="en-AU" sz="2800" dirty="0" smtClean="0"/>
              <a:t>6.2 Define Activities</a:t>
            </a:r>
          </a:p>
          <a:p>
            <a:pPr lvl="0"/>
            <a:r>
              <a:rPr lang="en-AU" sz="2800" dirty="0" smtClean="0"/>
              <a:t>6.3 Sequence Activities</a:t>
            </a:r>
          </a:p>
          <a:p>
            <a:pPr lvl="0"/>
            <a:r>
              <a:rPr lang="en-AU" sz="2800" dirty="0" smtClean="0"/>
              <a:t>6.4 Estimate Activity Resources</a:t>
            </a:r>
          </a:p>
          <a:p>
            <a:pPr lvl="0"/>
            <a:r>
              <a:rPr lang="en-AU" sz="2800" dirty="0" smtClean="0"/>
              <a:t>6.5 Estimate Activity Durations</a:t>
            </a:r>
          </a:p>
          <a:p>
            <a:pPr lvl="0"/>
            <a:r>
              <a:rPr lang="en-AU" sz="2800" dirty="0" smtClean="0"/>
              <a:t>6.6 Develop Schedule</a:t>
            </a:r>
          </a:p>
          <a:p>
            <a:pPr lvl="0"/>
            <a:r>
              <a:rPr lang="en-AU" sz="2800" dirty="0" smtClean="0"/>
              <a:t>6.7 Control Schedule</a:t>
            </a:r>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5</a:t>
            </a:fld>
            <a:endParaRPr lang="en-US"/>
          </a:p>
        </p:txBody>
      </p:sp>
      <p:sp>
        <p:nvSpPr>
          <p:cNvPr id="5" name="Title 4"/>
          <p:cNvSpPr>
            <a:spLocks noGrp="1"/>
          </p:cNvSpPr>
          <p:nvPr>
            <p:ph type="title"/>
          </p:nvPr>
        </p:nvSpPr>
        <p:spPr/>
        <p:txBody>
          <a:bodyPr>
            <a:normAutofit fontScale="90000"/>
          </a:bodyPr>
          <a:lstStyle/>
          <a:p>
            <a:r>
              <a:rPr lang="en-AU" dirty="0" smtClean="0"/>
              <a:t>Chapter 6: Project Time Management</a:t>
            </a:r>
            <a:endParaRPr lang="en-AU" dirty="0"/>
          </a:p>
        </p:txBody>
      </p:sp>
    </p:spTree>
    <p:extLst>
      <p:ext uri="{BB962C8B-B14F-4D97-AF65-F5344CB8AC3E}">
        <p14:creationId xmlns:p14="http://schemas.microsoft.com/office/powerpoint/2010/main" val="4233072559"/>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3.13_Activity Resource Requirements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50</a:t>
            </a:fld>
            <a:endParaRPr lang="en-US" dirty="0"/>
          </a:p>
        </p:txBody>
      </p:sp>
      <p:graphicFrame>
        <p:nvGraphicFramePr>
          <p:cNvPr id="6" name="Object 5"/>
          <p:cNvGraphicFramePr>
            <a:graphicFrameLocks noChangeAspect="1"/>
          </p:cNvGraphicFramePr>
          <p:nvPr/>
        </p:nvGraphicFramePr>
        <p:xfrm>
          <a:off x="1887538" y="1676400"/>
          <a:ext cx="5367337" cy="5181600"/>
        </p:xfrm>
        <a:graphic>
          <a:graphicData uri="http://schemas.openxmlformats.org/presentationml/2006/ole">
            <mc:AlternateContent xmlns:mc="http://schemas.openxmlformats.org/markup-compatibility/2006">
              <mc:Choice xmlns:v="urn:schemas-microsoft-com:vml" Requires="v">
                <p:oleObj spid="_x0000_s5129" name="Document" r:id="rId3" imgW="6702841" imgH="8563017" progId="Word.Document.8">
                  <p:embed/>
                </p:oleObj>
              </mc:Choice>
              <mc:Fallback>
                <p:oleObj name="Document" r:id="rId3" imgW="6702841" imgH="8563017" progId="Word.Document.8">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1676400"/>
                        <a:ext cx="5367337"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993725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Sub-Module:</a:t>
            </a:r>
            <a:r>
              <a:rPr lang="en-US" sz="3600" dirty="0"/>
              <a:t/>
            </a:r>
            <a:br>
              <a:rPr lang="en-US" sz="3600" dirty="0"/>
            </a:br>
            <a:r>
              <a:rPr lang="en-US" dirty="0"/>
              <a:t/>
            </a:r>
            <a:br>
              <a:rPr lang="en-US" dirty="0"/>
            </a:br>
            <a:r>
              <a:rPr lang="en-US" dirty="0" smtClean="0"/>
              <a:t>6.5 - Estimate</a:t>
            </a:r>
            <a:r>
              <a:rPr lang="en-US" baseline="0" dirty="0" smtClean="0"/>
              <a:t> Activity Durations</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1155175536"/>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52</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913096" y="27432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2897654"/>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6.5</a:t>
            </a:r>
            <a:r>
              <a:rPr lang="en-AU" baseline="0" dirty="0" smtClean="0"/>
              <a:t> Estimate Activity Durations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53</a:t>
            </a:fld>
            <a:endParaRPr lang="en-US"/>
          </a:p>
        </p:txBody>
      </p:sp>
      <p:sp>
        <p:nvSpPr>
          <p:cNvPr id="6" name="Text Placeholder 5"/>
          <p:cNvSpPr>
            <a:spLocks noGrp="1"/>
          </p:cNvSpPr>
          <p:nvPr>
            <p:ph type="body" idx="4294967295"/>
          </p:nvPr>
        </p:nvSpPr>
        <p:spPr>
          <a:xfrm>
            <a:off x="762000" y="914400"/>
            <a:ext cx="7772400" cy="4572000"/>
          </a:xfrm>
        </p:spPr>
        <p:txBody>
          <a:bodyPr>
            <a:normAutofit fontScale="85000" lnSpcReduction="20000"/>
          </a:bodyPr>
          <a:lstStyle/>
          <a:p>
            <a:r>
              <a:rPr lang="en-AU" dirty="0" smtClean="0"/>
              <a:t>It is the process of estimating the number of work periods needed to complete individual activities with estimated resources. It provides the amount of time each activity will take to complete, which is a major input into the Develop Schedule process. </a:t>
            </a:r>
          </a:p>
          <a:p>
            <a:r>
              <a:rPr lang="en-AU" dirty="0" smtClean="0"/>
              <a:t>It uses information on activity scope of work , required resource types, estimated resource quantities, and resource calendars.</a:t>
            </a:r>
          </a:p>
          <a:p>
            <a:r>
              <a:rPr lang="en-AU" dirty="0" smtClean="0"/>
              <a:t>The inputs of the estimates of activity duration originate from the person or group on the project team who is most familiar with the nature of the work in specific activity.</a:t>
            </a:r>
          </a:p>
        </p:txBody>
      </p:sp>
    </p:spTree>
    <p:extLst>
      <p:ext uri="{BB962C8B-B14F-4D97-AF65-F5344CB8AC3E}">
        <p14:creationId xmlns:p14="http://schemas.microsoft.com/office/powerpoint/2010/main" val="1979427372"/>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898" name="Picture 2" descr="businesses,communications,computers,conceptual,currents,digital,feeds,figures,Fotolia,internet,messages,metaphors,news,online,people,reports,technologies,web,worlds"/>
          <p:cNvPicPr>
            <a:picLocks noChangeAspect="1" noChangeArrowheads="1"/>
          </p:cNvPicPr>
          <p:nvPr/>
        </p:nvPicPr>
        <p:blipFill>
          <a:blip r:embed="rId3" cstate="print"/>
          <a:srcRect/>
          <a:stretch>
            <a:fillRect/>
          </a:stretch>
        </p:blipFill>
        <p:spPr bwMode="auto">
          <a:xfrm>
            <a:off x="6365875" y="2479676"/>
            <a:ext cx="2308226" cy="2308224"/>
          </a:xfrm>
          <a:prstGeom prst="rect">
            <a:avLst/>
          </a:prstGeom>
          <a:noFill/>
        </p:spPr>
      </p:pic>
      <p:sp>
        <p:nvSpPr>
          <p:cNvPr id="2" name="Title 1"/>
          <p:cNvSpPr>
            <a:spLocks noGrp="1"/>
          </p:cNvSpPr>
          <p:nvPr>
            <p:ph type="title"/>
          </p:nvPr>
        </p:nvSpPr>
        <p:spPr/>
        <p:txBody>
          <a:bodyPr>
            <a:normAutofit fontScale="90000"/>
          </a:bodyPr>
          <a:lstStyle/>
          <a:p>
            <a:r>
              <a:rPr lang="en-AU" dirty="0" smtClean="0"/>
              <a:t>Inputs to “Estimate Activity</a:t>
            </a:r>
            <a:r>
              <a:rPr lang="en-AU" baseline="0" dirty="0" smtClean="0"/>
              <a:t> Durations”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54</a:t>
            </a:fld>
            <a:endParaRPr lang="en-US"/>
          </a:p>
        </p:txBody>
      </p:sp>
      <p:sp>
        <p:nvSpPr>
          <p:cNvPr id="6" name="Text Placeholder 5"/>
          <p:cNvSpPr>
            <a:spLocks noGrp="1"/>
          </p:cNvSpPr>
          <p:nvPr>
            <p:ph type="body" idx="4294967295"/>
          </p:nvPr>
        </p:nvSpPr>
        <p:spPr>
          <a:xfrm>
            <a:off x="990600" y="1524000"/>
            <a:ext cx="7772400" cy="4572000"/>
          </a:xfrm>
        </p:spPr>
        <p:txBody>
          <a:bodyPr>
            <a:normAutofit fontScale="92500" lnSpcReduction="20000"/>
          </a:bodyPr>
          <a:lstStyle/>
          <a:p>
            <a:r>
              <a:rPr lang="en-AU" dirty="0" smtClean="0"/>
              <a:t>Schedule Management Plan</a:t>
            </a:r>
          </a:p>
          <a:p>
            <a:r>
              <a:rPr lang="en-AU" dirty="0" smtClean="0"/>
              <a:t>Activity List</a:t>
            </a:r>
          </a:p>
          <a:p>
            <a:r>
              <a:rPr lang="en-AU" dirty="0" smtClean="0"/>
              <a:t>Activity Attributes</a:t>
            </a:r>
          </a:p>
          <a:p>
            <a:r>
              <a:rPr lang="en-AU" dirty="0" smtClean="0"/>
              <a:t>Activity Resource</a:t>
            </a:r>
            <a:r>
              <a:rPr lang="en-AU" baseline="0" dirty="0" smtClean="0"/>
              <a:t> Requirements</a:t>
            </a:r>
          </a:p>
          <a:p>
            <a:r>
              <a:rPr lang="en-AU" baseline="0" dirty="0" smtClean="0"/>
              <a:t>Resource Calendars</a:t>
            </a:r>
          </a:p>
          <a:p>
            <a:r>
              <a:rPr lang="en-AU" baseline="0" dirty="0" smtClean="0"/>
              <a:t>Project Scope Statement</a:t>
            </a:r>
          </a:p>
          <a:p>
            <a:r>
              <a:rPr lang="en-AU" baseline="0" dirty="0" smtClean="0"/>
              <a:t>Risk Register</a:t>
            </a:r>
          </a:p>
          <a:p>
            <a:r>
              <a:rPr lang="en-AU" baseline="0" dirty="0" smtClean="0"/>
              <a:t>Resource Breakdown Structure</a:t>
            </a:r>
          </a:p>
          <a:p>
            <a:r>
              <a:rPr lang="en-AU" baseline="0" dirty="0" smtClean="0"/>
              <a:t>Enterprise Environmental Factors</a:t>
            </a:r>
          </a:p>
          <a:p>
            <a:r>
              <a:rPr lang="en-AU" baseline="0" dirty="0" smtClean="0"/>
              <a:t>Organizational Process Assets</a:t>
            </a:r>
            <a:endParaRPr lang="en-AU" dirty="0"/>
          </a:p>
        </p:txBody>
      </p:sp>
    </p:spTree>
    <p:extLst>
      <p:ext uri="{BB962C8B-B14F-4D97-AF65-F5344CB8AC3E}">
        <p14:creationId xmlns:p14="http://schemas.microsoft.com/office/powerpoint/2010/main" val="1824795922"/>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6172200" y="3886200"/>
            <a:ext cx="2517663" cy="2505075"/>
          </a:xfrm>
          <a:prstGeom prst="rect">
            <a:avLst/>
          </a:prstGeom>
          <a:noFill/>
        </p:spPr>
      </p:pic>
      <p:sp>
        <p:nvSpPr>
          <p:cNvPr id="2" name="Title 1"/>
          <p:cNvSpPr>
            <a:spLocks noGrp="1"/>
          </p:cNvSpPr>
          <p:nvPr>
            <p:ph type="title"/>
          </p:nvPr>
        </p:nvSpPr>
        <p:spPr/>
        <p:txBody>
          <a:bodyPr>
            <a:normAutofit fontScale="90000"/>
          </a:bodyPr>
          <a:lstStyle/>
          <a:p>
            <a:r>
              <a:rPr lang="en-AU" dirty="0" smtClean="0"/>
              <a:t>Tools and Techniques of “Estimate Activity Durations”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55</a:t>
            </a:fld>
            <a:endParaRPr lang="en-US"/>
          </a:p>
        </p:txBody>
      </p:sp>
      <p:sp>
        <p:nvSpPr>
          <p:cNvPr id="6" name="Text Placeholder 5"/>
          <p:cNvSpPr>
            <a:spLocks noGrp="1"/>
          </p:cNvSpPr>
          <p:nvPr>
            <p:ph type="body" idx="4294967295"/>
          </p:nvPr>
        </p:nvSpPr>
        <p:spPr/>
        <p:txBody>
          <a:bodyPr/>
          <a:lstStyle/>
          <a:p>
            <a:r>
              <a:rPr lang="en-AU" dirty="0" smtClean="0"/>
              <a:t>Expert Judgment</a:t>
            </a:r>
          </a:p>
          <a:p>
            <a:r>
              <a:rPr lang="en-AU" dirty="0" smtClean="0"/>
              <a:t>Analogous Estimating</a:t>
            </a:r>
          </a:p>
          <a:p>
            <a:r>
              <a:rPr lang="en-AU" dirty="0" smtClean="0"/>
              <a:t>Parametric Estimating</a:t>
            </a:r>
          </a:p>
          <a:p>
            <a:r>
              <a:rPr lang="en-AU" dirty="0" smtClean="0"/>
              <a:t>Three-point Estimating</a:t>
            </a:r>
          </a:p>
          <a:p>
            <a:r>
              <a:rPr lang="en-AU" dirty="0" smtClean="0"/>
              <a:t>Group Decision-making</a:t>
            </a:r>
            <a:r>
              <a:rPr lang="en-AU" baseline="0" dirty="0" smtClean="0"/>
              <a:t> Techniques</a:t>
            </a:r>
          </a:p>
          <a:p>
            <a:r>
              <a:rPr lang="en-AU" baseline="0" dirty="0" smtClean="0"/>
              <a:t>Reserve Analysis</a:t>
            </a:r>
            <a:endParaRPr lang="en-AU" dirty="0"/>
          </a:p>
        </p:txBody>
      </p:sp>
    </p:spTree>
    <p:extLst>
      <p:ext uri="{BB962C8B-B14F-4D97-AF65-F5344CB8AC3E}">
        <p14:creationId xmlns:p14="http://schemas.microsoft.com/office/powerpoint/2010/main" val="3920705347"/>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Expert Judgment</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56</a:t>
            </a:fld>
            <a:endParaRPr lang="en-US"/>
          </a:p>
        </p:txBody>
      </p:sp>
      <p:sp>
        <p:nvSpPr>
          <p:cNvPr id="6" name="Text Placeholder 5"/>
          <p:cNvSpPr>
            <a:spLocks noGrp="1"/>
          </p:cNvSpPr>
          <p:nvPr>
            <p:ph type="body" idx="4294967295"/>
          </p:nvPr>
        </p:nvSpPr>
        <p:spPr/>
        <p:txBody>
          <a:bodyPr/>
          <a:lstStyle/>
          <a:p>
            <a:r>
              <a:rPr lang="en-AU" dirty="0" smtClean="0"/>
              <a:t>Expert judgment,</a:t>
            </a:r>
            <a:r>
              <a:rPr lang="en-AU" baseline="0" dirty="0" smtClean="0"/>
              <a:t> g</a:t>
            </a:r>
            <a:r>
              <a:rPr lang="en-AU" dirty="0" smtClean="0"/>
              <a:t>uided</a:t>
            </a:r>
            <a:r>
              <a:rPr lang="en-AU" baseline="0" dirty="0" smtClean="0"/>
              <a:t> by historical information, can provide duration estimate information or recommended maximum activity durations from prior similar projects.</a:t>
            </a:r>
          </a:p>
          <a:p>
            <a:r>
              <a:rPr lang="en-AU" baseline="0" dirty="0" smtClean="0"/>
              <a:t>It can also be used to determine whether to combine methods of estimating and how to reconcile differences between them.</a:t>
            </a:r>
            <a:endParaRPr lang="en-AU" dirty="0"/>
          </a:p>
        </p:txBody>
      </p:sp>
      <p:pic>
        <p:nvPicPr>
          <p:cNvPr id="7" name="Picture 4" descr="http://1.bp.blogspot.com/-G7H-uCiFnl4/TsUt5dYQc0I/AAAAAAAAB78/6-9LcgsKSF0/s1600/Expert+judgment++%25283%2529.jpg"/>
          <p:cNvPicPr>
            <a:picLocks noGrp="1" noChangeAspect="1" noChangeArrowheads="1"/>
          </p:cNvPicPr>
          <p:nvPr>
            <p:ph type="dgm" idx="1"/>
          </p:nvPr>
        </p:nvPicPr>
        <p:blipFill>
          <a:blip r:embed="rId3" cstate="print"/>
          <a:srcRect/>
          <a:stretch>
            <a:fillRect/>
          </a:stretch>
        </p:blipFill>
        <p:spPr bwMode="auto">
          <a:xfrm>
            <a:off x="6134725" y="4800600"/>
            <a:ext cx="2018675" cy="1539240"/>
          </a:xfrm>
          <a:prstGeom prst="rect">
            <a:avLst/>
          </a:prstGeom>
          <a:noFill/>
        </p:spPr>
      </p:pic>
    </p:spTree>
    <p:extLst>
      <p:ext uri="{BB962C8B-B14F-4D97-AF65-F5344CB8AC3E}">
        <p14:creationId xmlns:p14="http://schemas.microsoft.com/office/powerpoint/2010/main" val="1468893041"/>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Analogous Estimating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57</a:t>
            </a:fld>
            <a:endParaRPr lang="en-US"/>
          </a:p>
        </p:txBody>
      </p:sp>
      <p:sp>
        <p:nvSpPr>
          <p:cNvPr id="6" name="Text Placeholder 5"/>
          <p:cNvSpPr>
            <a:spLocks noGrp="1"/>
          </p:cNvSpPr>
          <p:nvPr>
            <p:ph type="body" idx="4294967295"/>
          </p:nvPr>
        </p:nvSpPr>
        <p:spPr>
          <a:xfrm>
            <a:off x="762000" y="1143000"/>
            <a:ext cx="7772400" cy="4572000"/>
          </a:xfrm>
        </p:spPr>
        <p:txBody>
          <a:bodyPr/>
          <a:lstStyle/>
          <a:p>
            <a:r>
              <a:rPr lang="en-AU" sz="2400" dirty="0" smtClean="0"/>
              <a:t>It is a technique for estimating the duration or cost of an activity or a project using historical data from a similar activity or project.</a:t>
            </a:r>
          </a:p>
          <a:p>
            <a:r>
              <a:rPr lang="en-AU" sz="2400" dirty="0" smtClean="0"/>
              <a:t>It</a:t>
            </a:r>
            <a:r>
              <a:rPr lang="en-AU" sz="2400" baseline="0" dirty="0" smtClean="0"/>
              <a:t> uses parameters from a previous, similar project, such as duration, budget, size, weight, and complexity, as the basis for estimating the same parameter or measure for a future project.</a:t>
            </a:r>
          </a:p>
          <a:p>
            <a:r>
              <a:rPr lang="en-AU" sz="2400" baseline="0" dirty="0" smtClean="0"/>
              <a:t>It is a gross value estimating approach, sometimes adjusted for known differences in project complexity.</a:t>
            </a:r>
          </a:p>
          <a:p>
            <a:r>
              <a:rPr lang="en-AU" sz="2400" baseline="0" dirty="0" smtClean="0"/>
              <a:t>It is generally less costly and less time consuming than other techniques, but it is also less accurate.</a:t>
            </a:r>
            <a:endParaRPr lang="en-AU" sz="2400" dirty="0"/>
          </a:p>
        </p:txBody>
      </p:sp>
    </p:spTree>
    <p:extLst>
      <p:ext uri="{BB962C8B-B14F-4D97-AF65-F5344CB8AC3E}">
        <p14:creationId xmlns:p14="http://schemas.microsoft.com/office/powerpoint/2010/main" val="3587074083"/>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Parametric Estimating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58</a:t>
            </a:fld>
            <a:endParaRPr lang="en-US"/>
          </a:p>
        </p:txBody>
      </p:sp>
      <p:sp>
        <p:nvSpPr>
          <p:cNvPr id="6" name="Text Placeholder 5"/>
          <p:cNvSpPr>
            <a:spLocks noGrp="1"/>
          </p:cNvSpPr>
          <p:nvPr>
            <p:ph type="body" idx="4294967295"/>
          </p:nvPr>
        </p:nvSpPr>
        <p:spPr>
          <a:xfrm>
            <a:off x="762000" y="762000"/>
            <a:ext cx="7772400" cy="4572000"/>
          </a:xfrm>
        </p:spPr>
        <p:txBody>
          <a:bodyPr>
            <a:normAutofit fontScale="92500"/>
          </a:bodyPr>
          <a:lstStyle/>
          <a:p>
            <a:r>
              <a:rPr lang="en-AU" sz="2400" baseline="0" dirty="0" smtClean="0"/>
              <a:t>An estimating technique in which an algorithm is used to calculate cost or duration based on historical data and project parameters.</a:t>
            </a:r>
          </a:p>
          <a:p>
            <a:r>
              <a:rPr lang="en-AU" sz="2400" baseline="0" dirty="0" smtClean="0"/>
              <a:t>Uses a statistical relationship between historical data and other variables (e.g., square footage in construction) to calculate an estimate for activity parameters, such as cost, budget, and duration.</a:t>
            </a:r>
          </a:p>
          <a:p>
            <a:r>
              <a:rPr lang="en-AU" sz="2400" baseline="0" dirty="0" smtClean="0"/>
              <a:t>Activity durations can be quantitatively determined by multiplying the quantity of work to be performed by </a:t>
            </a:r>
            <a:r>
              <a:rPr lang="en-AU" sz="2400" baseline="0" dirty="0" err="1" smtClean="0"/>
              <a:t>labor</a:t>
            </a:r>
            <a:r>
              <a:rPr lang="en-AU" sz="2400" baseline="0" dirty="0" smtClean="0"/>
              <a:t> hours per unit of work.</a:t>
            </a:r>
          </a:p>
          <a:p>
            <a:pPr lvl="1"/>
            <a:r>
              <a:rPr lang="en-AU" sz="2200" baseline="0" dirty="0" smtClean="0"/>
              <a:t>E.g. if the assigned resource is capable of installing 25 meters of cable per hour, the duration required to install 1000 meters is 40 hours. (1000 meters divided by25 meters per hour).</a:t>
            </a:r>
            <a:endParaRPr lang="en-AU" sz="2200" dirty="0"/>
          </a:p>
        </p:txBody>
      </p:sp>
    </p:spTree>
    <p:extLst>
      <p:ext uri="{BB962C8B-B14F-4D97-AF65-F5344CB8AC3E}">
        <p14:creationId xmlns:p14="http://schemas.microsoft.com/office/powerpoint/2010/main" val="1775606531"/>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aseline="0" dirty="0" smtClean="0"/>
              <a:t>Three-point Estimating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59</a:t>
            </a:fld>
            <a:endParaRPr lang="en-US"/>
          </a:p>
        </p:txBody>
      </p:sp>
      <p:sp>
        <p:nvSpPr>
          <p:cNvPr id="6" name="Text Placeholder 5"/>
          <p:cNvSpPr>
            <a:spLocks noGrp="1"/>
          </p:cNvSpPr>
          <p:nvPr>
            <p:ph type="body" idx="4294967295"/>
          </p:nvPr>
        </p:nvSpPr>
        <p:spPr>
          <a:xfrm>
            <a:off x="685800" y="914400"/>
            <a:ext cx="7772400" cy="4572000"/>
          </a:xfrm>
        </p:spPr>
        <p:txBody>
          <a:bodyPr>
            <a:normAutofit lnSpcReduction="10000"/>
          </a:bodyPr>
          <a:lstStyle/>
          <a:p>
            <a:r>
              <a:rPr lang="en-AU" sz="2000" dirty="0" smtClean="0"/>
              <a:t>Accuracy</a:t>
            </a:r>
            <a:r>
              <a:rPr lang="en-AU" sz="2000" baseline="0" dirty="0" smtClean="0"/>
              <a:t> of single-point activity duration estimates may be improved by considering estimation uncertainty and risk.</a:t>
            </a:r>
          </a:p>
          <a:p>
            <a:r>
              <a:rPr lang="en-AU" sz="2000" baseline="0" dirty="0" smtClean="0"/>
              <a:t>This concept originated with the program evaluation and review technique (PERT).</a:t>
            </a:r>
          </a:p>
          <a:p>
            <a:r>
              <a:rPr lang="en-AU" sz="2000" baseline="0" dirty="0" smtClean="0"/>
              <a:t>PERT uses three estimates to define an approximate range for an activity’s duration:</a:t>
            </a:r>
          </a:p>
          <a:p>
            <a:pPr lvl="1"/>
            <a:r>
              <a:rPr lang="en-AU" sz="2000" baseline="0" dirty="0" smtClean="0"/>
              <a:t>Most likely (</a:t>
            </a:r>
            <a:r>
              <a:rPr lang="en-AU" sz="2000" baseline="0" dirty="0" err="1" smtClean="0"/>
              <a:t>tM</a:t>
            </a:r>
            <a:r>
              <a:rPr lang="en-AU" sz="2000" baseline="0" dirty="0" smtClean="0"/>
              <a:t>). This estimate is based on the duration of the activity, given the resources likely to be assigned, their productivity, realistic expectations of availability for the activity, dependencies on other participants, and interruptions.</a:t>
            </a:r>
          </a:p>
          <a:p>
            <a:pPr lvl="1"/>
            <a:r>
              <a:rPr lang="en-AU" sz="2000" baseline="0" dirty="0" smtClean="0"/>
              <a:t>Optimistic (</a:t>
            </a:r>
            <a:r>
              <a:rPr lang="en-AU" sz="2000" baseline="0" dirty="0" err="1" smtClean="0"/>
              <a:t>tO</a:t>
            </a:r>
            <a:r>
              <a:rPr lang="en-AU" sz="2000" baseline="0" dirty="0" smtClean="0"/>
              <a:t>). The activity duration based on analysis of the best-case scenario for the activity.</a:t>
            </a:r>
          </a:p>
          <a:p>
            <a:pPr lvl="1"/>
            <a:r>
              <a:rPr lang="en-AU" sz="2000" baseline="0" dirty="0" smtClean="0"/>
              <a:t>Pessimistic (</a:t>
            </a:r>
            <a:r>
              <a:rPr lang="en-AU" sz="2000" baseline="0" dirty="0" err="1" smtClean="0"/>
              <a:t>tP</a:t>
            </a:r>
            <a:r>
              <a:rPr lang="en-AU" sz="2000" baseline="0" dirty="0" smtClean="0"/>
              <a:t>). The activity duration based on the analysis of the worst-case scenario for the activity.</a:t>
            </a:r>
          </a:p>
        </p:txBody>
      </p:sp>
    </p:spTree>
    <p:extLst>
      <p:ext uri="{BB962C8B-B14F-4D97-AF65-F5344CB8AC3E}">
        <p14:creationId xmlns:p14="http://schemas.microsoft.com/office/powerpoint/2010/main" val="2914698228"/>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6</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913096" y="10541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31053919"/>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Three-point Estimating – 1</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60</a:t>
            </a:fld>
            <a:endParaRPr lang="en-US"/>
          </a:p>
        </p:txBody>
      </p:sp>
      <p:sp>
        <p:nvSpPr>
          <p:cNvPr id="6" name="Text Placeholder 5"/>
          <p:cNvSpPr>
            <a:spLocks noGrp="1"/>
          </p:cNvSpPr>
          <p:nvPr>
            <p:ph type="body" idx="4294967295"/>
          </p:nvPr>
        </p:nvSpPr>
        <p:spPr/>
        <p:txBody>
          <a:bodyPr/>
          <a:lstStyle/>
          <a:p>
            <a:pPr rtl="0" eaLnBrk="0" fontAlgn="base" hangingPunct="0"/>
            <a:r>
              <a:rPr lang="en-AU" sz="2600" baseline="0" dirty="0" smtClean="0">
                <a:solidFill>
                  <a:srgbClr val="800000"/>
                </a:solidFill>
                <a:latin typeface="+mn-lt"/>
                <a:ea typeface="+mn-ea"/>
                <a:cs typeface="+mn-cs"/>
              </a:rPr>
              <a:t>Depending on the assumed distribution of values within the range of the three estimates the expected duration, </a:t>
            </a:r>
            <a:r>
              <a:rPr lang="en-AU" sz="2600" baseline="0" dirty="0" err="1" smtClean="0">
                <a:solidFill>
                  <a:srgbClr val="800000"/>
                </a:solidFill>
                <a:latin typeface="+mn-lt"/>
                <a:ea typeface="+mn-ea"/>
                <a:cs typeface="+mn-cs"/>
              </a:rPr>
              <a:t>tE</a:t>
            </a:r>
            <a:r>
              <a:rPr lang="en-AU" sz="2600" baseline="0" dirty="0" smtClean="0">
                <a:solidFill>
                  <a:srgbClr val="800000"/>
                </a:solidFill>
                <a:latin typeface="+mn-lt"/>
                <a:ea typeface="+mn-ea"/>
                <a:cs typeface="+mn-cs"/>
              </a:rPr>
              <a:t>, can be calculated using a formula.</a:t>
            </a:r>
          </a:p>
          <a:p>
            <a:pPr lvl="1" rtl="0" eaLnBrk="0" fontAlgn="base" hangingPunct="0"/>
            <a:r>
              <a:rPr lang="en-AU" sz="2400" dirty="0" smtClean="0"/>
              <a:t>T</a:t>
            </a:r>
            <a:r>
              <a:rPr lang="en-AU" sz="2600" baseline="0" dirty="0" smtClean="0">
                <a:solidFill>
                  <a:srgbClr val="800000"/>
                </a:solidFill>
                <a:latin typeface="+mn-lt"/>
                <a:ea typeface="+mn-ea"/>
                <a:cs typeface="+mn-cs"/>
              </a:rPr>
              <a:t>riangular distribution. </a:t>
            </a:r>
            <a:r>
              <a:rPr lang="en-AU" sz="2600" baseline="0" dirty="0" err="1" smtClean="0">
                <a:solidFill>
                  <a:srgbClr val="800000"/>
                </a:solidFill>
                <a:latin typeface="+mn-lt"/>
                <a:ea typeface="+mn-ea"/>
                <a:cs typeface="+mn-cs"/>
              </a:rPr>
              <a:t>tE</a:t>
            </a:r>
            <a:r>
              <a:rPr lang="en-AU" sz="2600" baseline="0" dirty="0" smtClean="0">
                <a:solidFill>
                  <a:srgbClr val="800000"/>
                </a:solidFill>
                <a:latin typeface="+mn-lt"/>
                <a:ea typeface="+mn-ea"/>
                <a:cs typeface="+mn-cs"/>
              </a:rPr>
              <a:t> = (To + </a:t>
            </a:r>
            <a:r>
              <a:rPr lang="en-AU" sz="2600" baseline="0" dirty="0" err="1" smtClean="0">
                <a:solidFill>
                  <a:srgbClr val="800000"/>
                </a:solidFill>
                <a:latin typeface="+mn-lt"/>
                <a:ea typeface="+mn-ea"/>
                <a:cs typeface="+mn-cs"/>
              </a:rPr>
              <a:t>tM</a:t>
            </a:r>
            <a:r>
              <a:rPr lang="en-AU" sz="2600" baseline="0" dirty="0" smtClean="0">
                <a:solidFill>
                  <a:srgbClr val="800000"/>
                </a:solidFill>
                <a:latin typeface="+mn-lt"/>
                <a:ea typeface="+mn-ea"/>
                <a:cs typeface="+mn-cs"/>
              </a:rPr>
              <a:t> + </a:t>
            </a:r>
            <a:r>
              <a:rPr lang="en-AU" sz="2600" baseline="0" dirty="0" err="1" smtClean="0">
                <a:solidFill>
                  <a:srgbClr val="800000"/>
                </a:solidFill>
                <a:latin typeface="+mn-lt"/>
                <a:ea typeface="+mn-ea"/>
                <a:cs typeface="+mn-cs"/>
              </a:rPr>
              <a:t>Tp</a:t>
            </a:r>
            <a:r>
              <a:rPr lang="en-AU" sz="2600" baseline="0" dirty="0" smtClean="0">
                <a:solidFill>
                  <a:srgbClr val="800000"/>
                </a:solidFill>
                <a:latin typeface="+mn-lt"/>
                <a:ea typeface="+mn-ea"/>
                <a:cs typeface="+mn-cs"/>
              </a:rPr>
              <a:t>) / 3</a:t>
            </a:r>
          </a:p>
          <a:p>
            <a:pPr lvl="1" rtl="0" eaLnBrk="0" fontAlgn="base" hangingPunct="0"/>
            <a:r>
              <a:rPr lang="en-AU" sz="2600" baseline="0" dirty="0" smtClean="0">
                <a:solidFill>
                  <a:srgbClr val="800000"/>
                </a:solidFill>
                <a:latin typeface="+mn-lt"/>
                <a:ea typeface="+mn-ea"/>
                <a:cs typeface="+mn-cs"/>
              </a:rPr>
              <a:t>Beta distribution (from the traditional PERT technique). </a:t>
            </a:r>
            <a:r>
              <a:rPr lang="en-AU" sz="2600" baseline="0" dirty="0" err="1" smtClean="0">
                <a:solidFill>
                  <a:srgbClr val="800000"/>
                </a:solidFill>
                <a:latin typeface="+mn-lt"/>
                <a:ea typeface="+mn-ea"/>
                <a:cs typeface="+mn-cs"/>
              </a:rPr>
              <a:t>tE</a:t>
            </a:r>
            <a:r>
              <a:rPr lang="en-AU" sz="2600" baseline="0" dirty="0" smtClean="0">
                <a:solidFill>
                  <a:srgbClr val="800000"/>
                </a:solidFill>
                <a:latin typeface="+mn-lt"/>
                <a:ea typeface="+mn-ea"/>
                <a:cs typeface="+mn-cs"/>
              </a:rPr>
              <a:t> = (</a:t>
            </a:r>
            <a:r>
              <a:rPr lang="en-AU" sz="2600" baseline="0" dirty="0" err="1" smtClean="0">
                <a:solidFill>
                  <a:srgbClr val="800000"/>
                </a:solidFill>
                <a:latin typeface="+mn-lt"/>
                <a:ea typeface="+mn-ea"/>
                <a:cs typeface="+mn-cs"/>
              </a:rPr>
              <a:t>tO</a:t>
            </a:r>
            <a:r>
              <a:rPr lang="en-AU" sz="2600" baseline="0" dirty="0" smtClean="0">
                <a:solidFill>
                  <a:srgbClr val="800000"/>
                </a:solidFill>
                <a:latin typeface="+mn-lt"/>
                <a:ea typeface="+mn-ea"/>
                <a:cs typeface="+mn-cs"/>
              </a:rPr>
              <a:t> + 4tM +</a:t>
            </a:r>
            <a:r>
              <a:rPr lang="en-AU" sz="2600" baseline="0" dirty="0" err="1" smtClean="0">
                <a:solidFill>
                  <a:srgbClr val="800000"/>
                </a:solidFill>
                <a:latin typeface="+mn-lt"/>
                <a:ea typeface="+mn-ea"/>
                <a:cs typeface="+mn-cs"/>
              </a:rPr>
              <a:t>Tp</a:t>
            </a:r>
            <a:r>
              <a:rPr lang="en-AU" sz="2600" baseline="0" dirty="0" smtClean="0">
                <a:solidFill>
                  <a:srgbClr val="800000"/>
                </a:solidFill>
                <a:latin typeface="+mn-lt"/>
                <a:ea typeface="+mn-ea"/>
                <a:cs typeface="+mn-cs"/>
              </a:rPr>
              <a:t>) /6</a:t>
            </a:r>
            <a:endParaRPr lang="en-AU" dirty="0" smtClean="0"/>
          </a:p>
        </p:txBody>
      </p:sp>
    </p:spTree>
    <p:extLst>
      <p:ext uri="{BB962C8B-B14F-4D97-AF65-F5344CB8AC3E}">
        <p14:creationId xmlns:p14="http://schemas.microsoft.com/office/powerpoint/2010/main" val="1187828289"/>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aseline="0" dirty="0" smtClean="0"/>
              <a:t>Outputs of “Estimate Activity Durations”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61</a:t>
            </a:fld>
            <a:endParaRPr lang="en-US"/>
          </a:p>
        </p:txBody>
      </p:sp>
      <p:sp>
        <p:nvSpPr>
          <p:cNvPr id="6" name="Text Placeholder 5"/>
          <p:cNvSpPr>
            <a:spLocks noGrp="1"/>
          </p:cNvSpPr>
          <p:nvPr>
            <p:ph type="body" idx="4294967295"/>
          </p:nvPr>
        </p:nvSpPr>
        <p:spPr/>
        <p:txBody>
          <a:bodyPr/>
          <a:lstStyle/>
          <a:p>
            <a:r>
              <a:rPr lang="en-AU" dirty="0" smtClean="0"/>
              <a:t>Activity Duration</a:t>
            </a:r>
            <a:r>
              <a:rPr lang="en-AU" baseline="0" dirty="0" smtClean="0"/>
              <a:t> Estimates</a:t>
            </a:r>
          </a:p>
          <a:p>
            <a:r>
              <a:rPr lang="en-AU" baseline="0" dirty="0" smtClean="0"/>
              <a:t>Project Documents Updates</a:t>
            </a:r>
            <a:endParaRPr lang="en-AU" dirty="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5029200" y="3810000"/>
            <a:ext cx="3352800" cy="2228304"/>
          </a:xfrm>
          <a:prstGeom prst="rect">
            <a:avLst/>
          </a:prstGeom>
          <a:noFill/>
        </p:spPr>
      </p:pic>
    </p:spTree>
    <p:extLst>
      <p:ext uri="{BB962C8B-B14F-4D97-AF65-F5344CB8AC3E}">
        <p14:creationId xmlns:p14="http://schemas.microsoft.com/office/powerpoint/2010/main" val="47018602"/>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aseline="0" dirty="0" smtClean="0"/>
              <a:t>Activity Duration Estimates</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62</a:t>
            </a:fld>
            <a:endParaRPr lang="en-US"/>
          </a:p>
        </p:txBody>
      </p:sp>
      <p:sp>
        <p:nvSpPr>
          <p:cNvPr id="6" name="Text Placeholder 5"/>
          <p:cNvSpPr>
            <a:spLocks noGrp="1"/>
          </p:cNvSpPr>
          <p:nvPr>
            <p:ph type="body" idx="4294967295"/>
          </p:nvPr>
        </p:nvSpPr>
        <p:spPr/>
        <p:txBody>
          <a:bodyPr>
            <a:normAutofit lnSpcReduction="10000"/>
          </a:bodyPr>
          <a:lstStyle/>
          <a:p>
            <a:pPr lvl="0"/>
            <a:r>
              <a:rPr lang="en-AU" baseline="0" dirty="0" smtClean="0"/>
              <a:t>These are quantitative assessments of the likely number of time periods that are required to complete an activity</a:t>
            </a:r>
          </a:p>
          <a:p>
            <a:pPr lvl="0"/>
            <a:r>
              <a:rPr lang="en-AU" baseline="0" dirty="0" smtClean="0"/>
              <a:t>Duration estimates do not include any lags</a:t>
            </a:r>
          </a:p>
          <a:p>
            <a:pPr lvl="0"/>
            <a:r>
              <a:rPr lang="en-AU" baseline="0" dirty="0" smtClean="0"/>
              <a:t>They may include some indication of the range of possible results. For example,</a:t>
            </a:r>
          </a:p>
          <a:p>
            <a:pPr lvl="1"/>
            <a:r>
              <a:rPr lang="en-AU" baseline="0" dirty="0" smtClean="0"/>
              <a:t>2 weeks +/- 2 days (assuming a five-day workweek);</a:t>
            </a:r>
          </a:p>
          <a:p>
            <a:pPr lvl="1"/>
            <a:r>
              <a:rPr lang="en-AU" baseline="0" dirty="0" smtClean="0"/>
              <a:t>15 % probability of exceeding three weeks. </a:t>
            </a:r>
            <a:endParaRPr lang="en-AU" dirty="0"/>
          </a:p>
        </p:txBody>
      </p:sp>
    </p:spTree>
    <p:extLst>
      <p:ext uri="{BB962C8B-B14F-4D97-AF65-F5344CB8AC3E}">
        <p14:creationId xmlns:p14="http://schemas.microsoft.com/office/powerpoint/2010/main" val="590467180"/>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3.15_Activity Duration Estimates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63</a:t>
            </a:fld>
            <a:endParaRPr lang="en-US" dirty="0"/>
          </a:p>
        </p:txBody>
      </p:sp>
      <p:graphicFrame>
        <p:nvGraphicFramePr>
          <p:cNvPr id="6" name="Object 5"/>
          <p:cNvGraphicFramePr>
            <a:graphicFrameLocks noChangeAspect="1"/>
          </p:cNvGraphicFramePr>
          <p:nvPr/>
        </p:nvGraphicFramePr>
        <p:xfrm>
          <a:off x="838201" y="990600"/>
          <a:ext cx="7467600" cy="5867400"/>
        </p:xfrm>
        <a:graphic>
          <a:graphicData uri="http://schemas.openxmlformats.org/presentationml/2006/ole">
            <mc:AlternateContent xmlns:mc="http://schemas.openxmlformats.org/markup-compatibility/2006">
              <mc:Choice xmlns:v="urn:schemas-microsoft-com:vml" Requires="v">
                <p:oleObj spid="_x0000_s6153" name="Worksheet" r:id="rId3" imgW="5715000" imgH="9639210" progId="Excel.Sheet.8">
                  <p:embed/>
                </p:oleObj>
              </mc:Choice>
              <mc:Fallback>
                <p:oleObj name="Worksheet" r:id="rId3" imgW="5715000" imgH="9639210" progId="Excel.Sheet.8">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990600"/>
                        <a:ext cx="7467600" cy="586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78849"/>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Make an “Activity Duration Estimate” of when *this* Lecture will Complete: (will be in number of minutes) – based on: </a:t>
            </a:r>
          </a:p>
          <a:p>
            <a:pPr>
              <a:buFont typeface="Arial" pitchFamily="34" charset="0"/>
              <a:buChar char="•"/>
            </a:pPr>
            <a:endParaRPr lang="en-US" dirty="0" smtClean="0"/>
          </a:p>
          <a:p>
            <a:pPr>
              <a:buFont typeface="Arial" pitchFamily="34" charset="0"/>
              <a:buChar char="•"/>
            </a:pPr>
            <a:r>
              <a:rPr lang="en-US" dirty="0" smtClean="0"/>
              <a:t>Analogous Estimating: __________________________________________</a:t>
            </a:r>
          </a:p>
          <a:p>
            <a:pPr>
              <a:buFont typeface="Arial" pitchFamily="34" charset="0"/>
              <a:buChar char="•"/>
            </a:pPr>
            <a:r>
              <a:rPr lang="en-US" dirty="0" smtClean="0"/>
              <a:t>Parametric Estimating: ___________________________________________</a:t>
            </a:r>
          </a:p>
          <a:p>
            <a:pPr>
              <a:buFont typeface="Arial" pitchFamily="34" charset="0"/>
              <a:buChar char="•"/>
            </a:pPr>
            <a:r>
              <a:rPr lang="en-US" dirty="0" smtClean="0"/>
              <a:t>Three point Estimating: ___________________________________________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64</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415135501"/>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Now Improve your Answer in previous exercise by undertaking “Group Decision-Making”</a:t>
            </a:r>
          </a:p>
          <a:p>
            <a:pPr lvl="1">
              <a:buFont typeface="Arial" pitchFamily="34" charset="0"/>
              <a:buChar char="•"/>
            </a:pPr>
            <a:r>
              <a:rPr lang="en-US" dirty="0" smtClean="0"/>
              <a:t>By discussing with your colleague </a:t>
            </a:r>
          </a:p>
          <a:p>
            <a:pPr lvl="1">
              <a:buFont typeface="Arial" pitchFamily="34" charset="0"/>
              <a:buChar char="•"/>
            </a:pPr>
            <a:r>
              <a:rPr lang="en-US" dirty="0" smtClean="0"/>
              <a:t>Write the answer below:     ___________________ </a:t>
            </a:r>
          </a:p>
        </p:txBody>
      </p:sp>
      <p:pic>
        <p:nvPicPr>
          <p:cNvPr id="6" name="Picture 2"/>
          <p:cNvPicPr>
            <a:picLocks noChangeAspect="1" noChangeArrowheads="1"/>
          </p:cNvPicPr>
          <p:nvPr/>
        </p:nvPicPr>
        <p:blipFill>
          <a:blip r:embed="rId4" cstate="print"/>
          <a:srcRect/>
          <a:stretch>
            <a:fillRect/>
          </a:stretch>
        </p:blipFill>
        <p:spPr bwMode="auto">
          <a:xfrm>
            <a:off x="6852570" y="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65</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2677466264"/>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Sub-Module:</a:t>
            </a:r>
            <a:r>
              <a:rPr lang="en-US" sz="3600" dirty="0"/>
              <a:t/>
            </a:r>
            <a:br>
              <a:rPr lang="en-US" sz="3600" dirty="0"/>
            </a:br>
            <a:r>
              <a:rPr lang="en-US" dirty="0"/>
              <a:t/>
            </a:r>
            <a:br>
              <a:rPr lang="en-US" dirty="0"/>
            </a:br>
            <a:r>
              <a:rPr lang="en-US" dirty="0" smtClean="0"/>
              <a:t>6.6 - Develop</a:t>
            </a:r>
            <a:r>
              <a:rPr lang="en-US" baseline="0" dirty="0" smtClean="0"/>
              <a:t> Schedule</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2544314839"/>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dirty="0"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67</a:t>
            </a:fld>
            <a:endParaRPr lang="en-US" dirty="0"/>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2705357" y="28194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20889844"/>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6.6 Develop Schedule</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68</a:t>
            </a:fld>
            <a:endParaRPr lang="en-US" dirty="0"/>
          </a:p>
        </p:txBody>
      </p:sp>
      <p:sp>
        <p:nvSpPr>
          <p:cNvPr id="6" name="Text Placeholder 5"/>
          <p:cNvSpPr>
            <a:spLocks noGrp="1"/>
          </p:cNvSpPr>
          <p:nvPr>
            <p:ph type="body" idx="4294967295"/>
          </p:nvPr>
        </p:nvSpPr>
        <p:spPr>
          <a:xfrm>
            <a:off x="685800" y="1447800"/>
            <a:ext cx="7772400" cy="4572000"/>
          </a:xfrm>
        </p:spPr>
        <p:txBody>
          <a:bodyPr>
            <a:normAutofit fontScale="92500"/>
          </a:bodyPr>
          <a:lstStyle/>
          <a:p>
            <a:r>
              <a:rPr lang="en-AU" baseline="0" dirty="0" smtClean="0"/>
              <a:t>Process</a:t>
            </a:r>
            <a:r>
              <a:rPr lang="en-AU" dirty="0" smtClean="0"/>
              <a:t> of</a:t>
            </a:r>
            <a:r>
              <a:rPr lang="en-AU" baseline="0" dirty="0" smtClean="0"/>
              <a:t> analyzing activity sequences, durations, resource requirements, and schedule constraints to create the project schedule model.</a:t>
            </a:r>
          </a:p>
          <a:p>
            <a:r>
              <a:rPr lang="en-AU" baseline="0" dirty="0" smtClean="0"/>
              <a:t>By entering schedule activities, durations, resources, resource availabilities, and logical relationships into the scheduling tool, it generates a schedule model with planned dates for completing project activities.</a:t>
            </a:r>
            <a:endParaRPr lang="en-AU" dirty="0"/>
          </a:p>
        </p:txBody>
      </p:sp>
    </p:spTree>
    <p:extLst>
      <p:ext uri="{BB962C8B-B14F-4D97-AF65-F5344CB8AC3E}">
        <p14:creationId xmlns:p14="http://schemas.microsoft.com/office/powerpoint/2010/main" val="224801582"/>
      </p:ext>
    </p:extLst>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and Techniques of ‘Develop Schedule”</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69</a:t>
            </a:fld>
            <a:endParaRPr lang="en-US" dirty="0"/>
          </a:p>
        </p:txBody>
      </p:sp>
      <p:sp>
        <p:nvSpPr>
          <p:cNvPr id="6" name="Text Placeholder 5"/>
          <p:cNvSpPr>
            <a:spLocks noGrp="1"/>
          </p:cNvSpPr>
          <p:nvPr>
            <p:ph type="body" idx="4294967295"/>
          </p:nvPr>
        </p:nvSpPr>
        <p:spPr/>
        <p:txBody>
          <a:bodyPr>
            <a:normAutofit lnSpcReduction="10000"/>
          </a:bodyPr>
          <a:lstStyle/>
          <a:p>
            <a:r>
              <a:rPr lang="en-AU" dirty="0" smtClean="0"/>
              <a:t>Schedule Network Analysis</a:t>
            </a:r>
          </a:p>
          <a:p>
            <a:r>
              <a:rPr lang="en-AU" dirty="0" smtClean="0"/>
              <a:t>Critical Path</a:t>
            </a:r>
            <a:r>
              <a:rPr lang="en-AU" baseline="0" dirty="0" smtClean="0"/>
              <a:t> Method</a:t>
            </a:r>
          </a:p>
          <a:p>
            <a:r>
              <a:rPr lang="en-AU" baseline="0" dirty="0" smtClean="0"/>
              <a:t>Critical Chain Method</a:t>
            </a:r>
          </a:p>
          <a:p>
            <a:r>
              <a:rPr lang="en-AU" baseline="0" dirty="0" smtClean="0"/>
              <a:t>Resource Optimisation Techniques</a:t>
            </a:r>
          </a:p>
          <a:p>
            <a:r>
              <a:rPr lang="en-AU" baseline="0" dirty="0" smtClean="0"/>
              <a:t>Modelling Techniques</a:t>
            </a:r>
          </a:p>
          <a:p>
            <a:r>
              <a:rPr lang="en-AU" baseline="0" dirty="0" smtClean="0"/>
              <a:t>Leads and Lags</a:t>
            </a:r>
          </a:p>
          <a:p>
            <a:r>
              <a:rPr lang="en-AU" baseline="0" dirty="0" smtClean="0"/>
              <a:t>Schedule Compression</a:t>
            </a:r>
          </a:p>
          <a:p>
            <a:r>
              <a:rPr lang="en-AU" baseline="0" dirty="0" smtClean="0"/>
              <a:t>Scheduling Tool</a:t>
            </a:r>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5788903" y="3657600"/>
            <a:ext cx="2364498" cy="2352675"/>
          </a:xfrm>
          <a:prstGeom prst="rect">
            <a:avLst/>
          </a:prstGeom>
          <a:noFill/>
        </p:spPr>
      </p:pic>
    </p:spTree>
    <p:extLst>
      <p:ext uri="{BB962C8B-B14F-4D97-AF65-F5344CB8AC3E}">
        <p14:creationId xmlns:p14="http://schemas.microsoft.com/office/powerpoint/2010/main" val="512640377"/>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7</a:t>
            </a:fld>
            <a:endParaRPr lang="en-US"/>
          </a:p>
        </p:txBody>
      </p:sp>
      <p:sp>
        <p:nvSpPr>
          <p:cNvPr id="5" name="Title 4"/>
          <p:cNvSpPr>
            <a:spLocks noGrp="1"/>
          </p:cNvSpPr>
          <p:nvPr>
            <p:ph type="title"/>
          </p:nvPr>
        </p:nvSpPr>
        <p:spPr/>
        <p:txBody>
          <a:bodyPr/>
          <a:lstStyle/>
          <a:p>
            <a:r>
              <a:rPr lang="en-AU" dirty="0" smtClean="0"/>
              <a:t>Scheduling Overview </a:t>
            </a:r>
            <a:endParaRPr lang="en-AU" dirty="0"/>
          </a:p>
        </p:txBody>
      </p:sp>
      <p:pic>
        <p:nvPicPr>
          <p:cNvPr id="2050" name="Picture 2"/>
          <p:cNvPicPr>
            <a:picLocks noChangeAspect="1" noChangeArrowheads="1"/>
          </p:cNvPicPr>
          <p:nvPr/>
        </p:nvPicPr>
        <p:blipFill>
          <a:blip r:embed="rId3" cstate="print"/>
          <a:srcRect l="36500" t="21333" r="34000" b="7556"/>
          <a:stretch>
            <a:fillRect/>
          </a:stretch>
        </p:blipFill>
        <p:spPr bwMode="auto">
          <a:xfrm>
            <a:off x="609600" y="762000"/>
            <a:ext cx="8229600" cy="6096000"/>
          </a:xfrm>
          <a:prstGeom prst="rect">
            <a:avLst/>
          </a:prstGeom>
          <a:noFill/>
          <a:ln w="9525">
            <a:noFill/>
            <a:miter lim="800000"/>
            <a:headEnd/>
            <a:tailEnd/>
          </a:ln>
        </p:spPr>
      </p:pic>
    </p:spTree>
    <p:extLst>
      <p:ext uri="{BB962C8B-B14F-4D97-AF65-F5344CB8AC3E}">
        <p14:creationId xmlns:p14="http://schemas.microsoft.com/office/powerpoint/2010/main" val="3837687284"/>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Schedule Network Analysis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70</a:t>
            </a:fld>
            <a:endParaRPr lang="en-US" dirty="0"/>
          </a:p>
        </p:txBody>
      </p:sp>
      <p:sp>
        <p:nvSpPr>
          <p:cNvPr id="6" name="Text Placeholder 5"/>
          <p:cNvSpPr>
            <a:spLocks noGrp="1"/>
          </p:cNvSpPr>
          <p:nvPr>
            <p:ph type="body" idx="4294967295"/>
          </p:nvPr>
        </p:nvSpPr>
        <p:spPr>
          <a:xfrm>
            <a:off x="685800" y="1143000"/>
            <a:ext cx="7772400" cy="4572000"/>
          </a:xfrm>
        </p:spPr>
        <p:txBody>
          <a:bodyPr>
            <a:normAutofit lnSpcReduction="10000"/>
          </a:bodyPr>
          <a:lstStyle/>
          <a:p>
            <a:r>
              <a:rPr lang="en-AU" dirty="0" smtClean="0"/>
              <a:t>It</a:t>
            </a:r>
            <a:r>
              <a:rPr lang="en-AU" baseline="0" dirty="0" smtClean="0"/>
              <a:t> is a technique that generates the project schedule model.</a:t>
            </a:r>
          </a:p>
          <a:p>
            <a:r>
              <a:rPr lang="en-AU" baseline="0" dirty="0" smtClean="0"/>
              <a:t>Analytical techniques, such as critical path method, critical chain method, what-if analysis, and resource optimisation techniques.</a:t>
            </a:r>
          </a:p>
          <a:p>
            <a:r>
              <a:rPr lang="en-AU" baseline="0" dirty="0" smtClean="0"/>
              <a:t>Calculates the early and late start and finish dates for the uncompleted portions of project activities.</a:t>
            </a:r>
            <a:endParaRPr lang="en-AU" dirty="0"/>
          </a:p>
        </p:txBody>
      </p:sp>
      <p:pic>
        <p:nvPicPr>
          <p:cNvPr id="442370" name="Picture 2" descr="http://www.uvic.ca/research/projects/elph/assets/images/photos/network.jpg"/>
          <p:cNvPicPr>
            <a:picLocks noGrp="1" noChangeAspect="1" noChangeArrowheads="1"/>
          </p:cNvPicPr>
          <p:nvPr>
            <p:ph type="dgm" idx="1"/>
          </p:nvPr>
        </p:nvPicPr>
        <p:blipFill>
          <a:blip r:embed="rId3" cstate="print"/>
          <a:srcRect/>
          <a:stretch>
            <a:fillRect/>
          </a:stretch>
        </p:blipFill>
        <p:spPr bwMode="auto">
          <a:xfrm>
            <a:off x="6781800" y="4724400"/>
            <a:ext cx="1684866" cy="1556658"/>
          </a:xfrm>
          <a:prstGeom prst="rect">
            <a:avLst/>
          </a:prstGeom>
          <a:noFill/>
        </p:spPr>
      </p:pic>
    </p:spTree>
    <p:extLst>
      <p:ext uri="{BB962C8B-B14F-4D97-AF65-F5344CB8AC3E}">
        <p14:creationId xmlns:p14="http://schemas.microsoft.com/office/powerpoint/2010/main" val="2533240300"/>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Critical Path Method</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71</a:t>
            </a:fld>
            <a:endParaRPr lang="en-US" dirty="0"/>
          </a:p>
        </p:txBody>
      </p:sp>
      <p:sp>
        <p:nvSpPr>
          <p:cNvPr id="6" name="Text Placeholder 5"/>
          <p:cNvSpPr>
            <a:spLocks noGrp="1"/>
          </p:cNvSpPr>
          <p:nvPr>
            <p:ph type="body" idx="4294967295"/>
          </p:nvPr>
        </p:nvSpPr>
        <p:spPr>
          <a:xfrm>
            <a:off x="685800" y="1066800"/>
            <a:ext cx="7772400" cy="4572000"/>
          </a:xfrm>
        </p:spPr>
        <p:txBody>
          <a:bodyPr>
            <a:normAutofit fontScale="85000" lnSpcReduction="20000"/>
          </a:bodyPr>
          <a:lstStyle/>
          <a:p>
            <a:r>
              <a:rPr lang="en-AU" dirty="0" smtClean="0"/>
              <a:t>U</a:t>
            </a:r>
            <a:r>
              <a:rPr lang="en-AU" baseline="0" dirty="0" smtClean="0"/>
              <a:t>sed to estimate the minimum project duration and determine the amount of scheduling flexibility on the logical network paths within the schedule model.</a:t>
            </a:r>
          </a:p>
          <a:p>
            <a:r>
              <a:rPr lang="en-AU" baseline="0" dirty="0" smtClean="0"/>
              <a:t>Schedule network analysis technique calculates the early start, early finish, late start, and late finish dates for all activities without regard for any source limitations.</a:t>
            </a:r>
          </a:p>
          <a:p>
            <a:r>
              <a:rPr lang="en-AU" baseline="0" dirty="0" smtClean="0"/>
              <a:t>By performing a forward and backward pass analysis through the schedule network.</a:t>
            </a:r>
          </a:p>
          <a:p>
            <a:r>
              <a:rPr lang="en-AU" baseline="0" dirty="0" smtClean="0"/>
              <a:t>The critical path is the sequence of activities that represents the longest path through a project.</a:t>
            </a:r>
            <a:endParaRPr lang="en-AU" dirty="0"/>
          </a:p>
        </p:txBody>
      </p:sp>
    </p:spTree>
    <p:extLst>
      <p:ext uri="{BB962C8B-B14F-4D97-AF65-F5344CB8AC3E}">
        <p14:creationId xmlns:p14="http://schemas.microsoft.com/office/powerpoint/2010/main" val="3706873739"/>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1477108" y="2133600"/>
            <a:ext cx="6119446" cy="3695700"/>
          </a:xfrm>
          <a:prstGeom prst="rect">
            <a:avLst/>
          </a:prstGeom>
          <a:solidFill>
            <a:srgbClr val="FFFFFF"/>
          </a:solidFill>
          <a:ln w="9525">
            <a:solidFill>
              <a:schemeClr val="tx1"/>
            </a:solidFill>
            <a:miter lim="800000"/>
            <a:headEnd/>
            <a:tailEnd/>
          </a:ln>
          <a:effectLst/>
        </p:spPr>
        <p:txBody>
          <a:bodyPr wrap="none" anchor="ctr"/>
          <a:lstStyle/>
          <a:p>
            <a:endParaRPr lang="en-AU" dirty="0"/>
          </a:p>
        </p:txBody>
      </p:sp>
      <p:sp>
        <p:nvSpPr>
          <p:cNvPr id="238595" name="Rectangle 3"/>
          <p:cNvSpPr>
            <a:spLocks noChangeArrowheads="1"/>
          </p:cNvSpPr>
          <p:nvPr/>
        </p:nvSpPr>
        <p:spPr bwMode="auto">
          <a:xfrm>
            <a:off x="1125415" y="1028700"/>
            <a:ext cx="7174523" cy="685800"/>
          </a:xfrm>
          <a:prstGeom prst="rect">
            <a:avLst/>
          </a:prstGeom>
          <a:noFill/>
          <a:ln w="9525">
            <a:noFill/>
            <a:miter lim="800000"/>
            <a:headEnd/>
            <a:tailEnd/>
          </a:ln>
        </p:spPr>
        <p:txBody>
          <a:bodyPr anchor="b"/>
          <a:lstStyle/>
          <a:p>
            <a:pPr algn="ctr">
              <a:lnSpc>
                <a:spcPct val="90000"/>
              </a:lnSpc>
              <a:spcBef>
                <a:spcPct val="0"/>
              </a:spcBef>
            </a:pPr>
            <a:r>
              <a:rPr lang="en-US" sz="3600" dirty="0">
                <a:solidFill>
                  <a:schemeClr val="tx2"/>
                </a:solidFill>
                <a:latin typeface="Arial" pitchFamily="34" charset="0"/>
              </a:rPr>
              <a:t>CPM </a:t>
            </a:r>
            <a:r>
              <a:rPr lang="en-US" sz="3200" dirty="0">
                <a:solidFill>
                  <a:schemeClr val="tx2"/>
                </a:solidFill>
                <a:latin typeface="Arial" pitchFamily="34" charset="0"/>
              </a:rPr>
              <a:t>(a simple example)</a:t>
            </a:r>
            <a:endParaRPr lang="en-US" sz="3600" dirty="0">
              <a:solidFill>
                <a:schemeClr val="tx2"/>
              </a:solidFill>
              <a:latin typeface="Arial" pitchFamily="34" charset="0"/>
            </a:endParaRPr>
          </a:p>
        </p:txBody>
      </p:sp>
      <p:graphicFrame>
        <p:nvGraphicFramePr>
          <p:cNvPr id="238596" name="Object 4"/>
          <p:cNvGraphicFramePr>
            <a:graphicFrameLocks noChangeAspect="1"/>
          </p:cNvGraphicFramePr>
          <p:nvPr/>
        </p:nvGraphicFramePr>
        <p:xfrm>
          <a:off x="1400908" y="2514600"/>
          <a:ext cx="6267450" cy="4495800"/>
        </p:xfrm>
        <a:graphic>
          <a:graphicData uri="http://schemas.openxmlformats.org/presentationml/2006/ole">
            <mc:AlternateContent xmlns:mc="http://schemas.openxmlformats.org/markup-compatibility/2006">
              <mc:Choice xmlns:v="urn:schemas-microsoft-com:vml" Requires="v">
                <p:oleObj spid="_x0000_s7177" name="Document" r:id="rId4" imgW="6447960" imgH="5154480" progId="Word.Document.8">
                  <p:embed/>
                </p:oleObj>
              </mc:Choice>
              <mc:Fallback>
                <p:oleObj name="Document" r:id="rId4" imgW="6447960" imgH="5154480" progId="Word.Document.8">
                  <p:embed/>
                  <p:pic>
                    <p:nvPicPr>
                      <p:cNvPr id="2385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908" y="2514600"/>
                        <a:ext cx="626745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965501"/>
      </p:ext>
    </p:extLst>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055077" y="152400"/>
            <a:ext cx="7174523" cy="1143000"/>
          </a:xfrm>
          <a:prstGeom prst="rect">
            <a:avLst/>
          </a:prstGeom>
          <a:noFill/>
          <a:ln w="9525">
            <a:noFill/>
            <a:miter lim="800000"/>
            <a:headEnd/>
            <a:tailEnd/>
          </a:ln>
        </p:spPr>
        <p:txBody>
          <a:bodyPr anchor="b"/>
          <a:lstStyle/>
          <a:p>
            <a:pPr algn="ctr">
              <a:lnSpc>
                <a:spcPct val="90000"/>
              </a:lnSpc>
              <a:spcBef>
                <a:spcPct val="0"/>
              </a:spcBef>
            </a:pPr>
            <a:r>
              <a:rPr lang="en-US" sz="3600" dirty="0">
                <a:solidFill>
                  <a:schemeClr val="tx2"/>
                </a:solidFill>
                <a:latin typeface="Arial" pitchFamily="34" charset="0"/>
              </a:rPr>
              <a:t>CPM </a:t>
            </a:r>
            <a:r>
              <a:rPr lang="en-US" sz="3200" dirty="0" smtClean="0">
                <a:solidFill>
                  <a:schemeClr val="tx2"/>
                </a:solidFill>
                <a:latin typeface="Arial" pitchFamily="34" charset="0"/>
              </a:rPr>
              <a:t>(repeating that simple </a:t>
            </a:r>
            <a:r>
              <a:rPr lang="en-US" sz="3200" dirty="0">
                <a:solidFill>
                  <a:schemeClr val="tx2"/>
                </a:solidFill>
                <a:latin typeface="Arial" pitchFamily="34" charset="0"/>
              </a:rPr>
              <a:t>example)</a:t>
            </a:r>
            <a:endParaRPr lang="en-US" sz="3600" dirty="0">
              <a:solidFill>
                <a:schemeClr val="tx2"/>
              </a:solidFill>
              <a:latin typeface="Arial" pitchFamily="34" charset="0"/>
            </a:endParaRPr>
          </a:p>
        </p:txBody>
      </p:sp>
      <p:sp>
        <p:nvSpPr>
          <p:cNvPr id="241667" name="Rectangle 3"/>
          <p:cNvSpPr>
            <a:spLocks noChangeArrowheads="1"/>
          </p:cNvSpPr>
          <p:nvPr/>
        </p:nvSpPr>
        <p:spPr bwMode="auto">
          <a:xfrm>
            <a:off x="1266092" y="34290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A</a:t>
            </a:r>
            <a:endParaRPr lang="en-US" sz="2400" b="0" dirty="0"/>
          </a:p>
        </p:txBody>
      </p:sp>
      <p:sp>
        <p:nvSpPr>
          <p:cNvPr id="241668" name="Rectangle 4"/>
          <p:cNvSpPr>
            <a:spLocks noChangeArrowheads="1"/>
          </p:cNvSpPr>
          <p:nvPr/>
        </p:nvSpPr>
        <p:spPr bwMode="auto">
          <a:xfrm>
            <a:off x="2461846"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69" name="Rectangle 5"/>
          <p:cNvSpPr>
            <a:spLocks noChangeArrowheads="1"/>
          </p:cNvSpPr>
          <p:nvPr/>
        </p:nvSpPr>
        <p:spPr bwMode="auto">
          <a:xfrm>
            <a:off x="3938954"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0" name="Rectangle 6"/>
          <p:cNvSpPr>
            <a:spLocks noChangeArrowheads="1"/>
          </p:cNvSpPr>
          <p:nvPr/>
        </p:nvSpPr>
        <p:spPr bwMode="auto">
          <a:xfrm>
            <a:off x="5416061" y="50292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1" name="Rectangle 7"/>
          <p:cNvSpPr>
            <a:spLocks noChangeArrowheads="1"/>
          </p:cNvSpPr>
          <p:nvPr/>
        </p:nvSpPr>
        <p:spPr bwMode="auto">
          <a:xfrm>
            <a:off x="6541477" y="34290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2" name="Rectangle 8"/>
          <p:cNvSpPr>
            <a:spLocks noChangeArrowheads="1"/>
          </p:cNvSpPr>
          <p:nvPr/>
        </p:nvSpPr>
        <p:spPr bwMode="auto">
          <a:xfrm>
            <a:off x="3094892" y="22098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3" name="Rectangle 9"/>
          <p:cNvSpPr>
            <a:spLocks noChangeArrowheads="1"/>
          </p:cNvSpPr>
          <p:nvPr/>
        </p:nvSpPr>
        <p:spPr bwMode="auto">
          <a:xfrm>
            <a:off x="4783015" y="2209800"/>
            <a:ext cx="703385" cy="762000"/>
          </a:xfrm>
          <a:prstGeom prst="rect">
            <a:avLst/>
          </a:prstGeom>
          <a:solidFill>
            <a:schemeClr val="accent1"/>
          </a:solidFill>
          <a:ln w="9525">
            <a:solidFill>
              <a:schemeClr val="tx1"/>
            </a:solidFill>
            <a:miter lim="800000"/>
            <a:headEnd/>
            <a:tailEnd/>
          </a:ln>
          <a:effectLst/>
        </p:spPr>
        <p:txBody>
          <a:bodyPr wrap="none" anchor="ctr"/>
          <a:lstStyle/>
          <a:p>
            <a:endParaRPr lang="en-AU" dirty="0"/>
          </a:p>
        </p:txBody>
      </p:sp>
      <p:sp>
        <p:nvSpPr>
          <p:cNvPr id="241674" name="Line 10"/>
          <p:cNvSpPr>
            <a:spLocks noChangeShapeType="1"/>
          </p:cNvSpPr>
          <p:nvPr/>
        </p:nvSpPr>
        <p:spPr bwMode="auto">
          <a:xfrm flipV="1">
            <a:off x="1969477" y="2514600"/>
            <a:ext cx="1125415" cy="91440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5" name="Line 11"/>
          <p:cNvSpPr>
            <a:spLocks noChangeShapeType="1"/>
          </p:cNvSpPr>
          <p:nvPr/>
        </p:nvSpPr>
        <p:spPr bwMode="auto">
          <a:xfrm>
            <a:off x="3798277" y="2514600"/>
            <a:ext cx="984738" cy="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6" name="Line 12"/>
          <p:cNvSpPr>
            <a:spLocks noChangeShapeType="1"/>
          </p:cNvSpPr>
          <p:nvPr/>
        </p:nvSpPr>
        <p:spPr bwMode="auto">
          <a:xfrm>
            <a:off x="5486400" y="2514600"/>
            <a:ext cx="1055077" cy="1143000"/>
          </a:xfrm>
          <a:prstGeom prst="line">
            <a:avLst/>
          </a:prstGeom>
          <a:noFill/>
          <a:ln w="9525">
            <a:solidFill>
              <a:schemeClr val="tx1"/>
            </a:solidFill>
            <a:round/>
            <a:headEnd/>
            <a:tailEnd type="triangle" w="med" len="med"/>
          </a:ln>
          <a:effectLst/>
        </p:spPr>
        <p:txBody>
          <a:bodyPr wrap="none" anchor="ctr"/>
          <a:lstStyle/>
          <a:p>
            <a:endParaRPr lang="en-AU" dirty="0"/>
          </a:p>
        </p:txBody>
      </p:sp>
      <p:sp>
        <p:nvSpPr>
          <p:cNvPr id="241677" name="Line 13"/>
          <p:cNvSpPr>
            <a:spLocks noChangeShapeType="1"/>
          </p:cNvSpPr>
          <p:nvPr/>
        </p:nvSpPr>
        <p:spPr bwMode="auto">
          <a:xfrm>
            <a:off x="1969477" y="4191000"/>
            <a:ext cx="492369" cy="121920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78" name="Line 14"/>
          <p:cNvSpPr>
            <a:spLocks noChangeShapeType="1"/>
          </p:cNvSpPr>
          <p:nvPr/>
        </p:nvSpPr>
        <p:spPr bwMode="auto">
          <a:xfrm>
            <a:off x="3165231" y="5410200"/>
            <a:ext cx="773723" cy="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79" name="Line 15"/>
          <p:cNvSpPr>
            <a:spLocks noChangeShapeType="1"/>
          </p:cNvSpPr>
          <p:nvPr/>
        </p:nvSpPr>
        <p:spPr bwMode="auto">
          <a:xfrm>
            <a:off x="4642339" y="5410200"/>
            <a:ext cx="773723" cy="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80" name="Line 16"/>
          <p:cNvSpPr>
            <a:spLocks noChangeShapeType="1"/>
          </p:cNvSpPr>
          <p:nvPr/>
        </p:nvSpPr>
        <p:spPr bwMode="auto">
          <a:xfrm flipV="1">
            <a:off x="6119446" y="4038600"/>
            <a:ext cx="422031" cy="1295400"/>
          </a:xfrm>
          <a:prstGeom prst="line">
            <a:avLst/>
          </a:prstGeom>
          <a:noFill/>
          <a:ln w="57150">
            <a:solidFill>
              <a:schemeClr val="tx1"/>
            </a:solidFill>
            <a:round/>
            <a:headEnd/>
            <a:tailEnd type="triangle" w="med" len="med"/>
          </a:ln>
          <a:effectLst/>
        </p:spPr>
        <p:txBody>
          <a:bodyPr wrap="none" anchor="ctr"/>
          <a:lstStyle/>
          <a:p>
            <a:endParaRPr lang="en-AU" dirty="0"/>
          </a:p>
        </p:txBody>
      </p:sp>
      <p:sp>
        <p:nvSpPr>
          <p:cNvPr id="241681" name="Rectangle 17"/>
          <p:cNvSpPr>
            <a:spLocks noChangeArrowheads="1"/>
          </p:cNvSpPr>
          <p:nvPr/>
        </p:nvSpPr>
        <p:spPr bwMode="auto">
          <a:xfrm>
            <a:off x="3094892" y="22098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E</a:t>
            </a:r>
            <a:endParaRPr lang="en-US" sz="2400" b="0" dirty="0"/>
          </a:p>
        </p:txBody>
      </p:sp>
      <p:sp>
        <p:nvSpPr>
          <p:cNvPr id="241682" name="Rectangle 18"/>
          <p:cNvSpPr>
            <a:spLocks noChangeArrowheads="1"/>
          </p:cNvSpPr>
          <p:nvPr/>
        </p:nvSpPr>
        <p:spPr bwMode="auto">
          <a:xfrm>
            <a:off x="4783015" y="22098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F</a:t>
            </a:r>
            <a:endParaRPr lang="en-US" sz="2400" b="0" dirty="0"/>
          </a:p>
        </p:txBody>
      </p:sp>
      <p:sp>
        <p:nvSpPr>
          <p:cNvPr id="241683" name="Rectangle 19"/>
          <p:cNvSpPr>
            <a:spLocks noChangeArrowheads="1"/>
          </p:cNvSpPr>
          <p:nvPr/>
        </p:nvSpPr>
        <p:spPr bwMode="auto">
          <a:xfrm>
            <a:off x="6541477" y="34290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G</a:t>
            </a:r>
            <a:endParaRPr lang="en-US" sz="2400" b="0" dirty="0"/>
          </a:p>
        </p:txBody>
      </p:sp>
      <p:sp>
        <p:nvSpPr>
          <p:cNvPr id="241684" name="Rectangle 20"/>
          <p:cNvSpPr>
            <a:spLocks noChangeArrowheads="1"/>
          </p:cNvSpPr>
          <p:nvPr/>
        </p:nvSpPr>
        <p:spPr bwMode="auto">
          <a:xfrm>
            <a:off x="5416061"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D</a:t>
            </a:r>
            <a:endParaRPr lang="en-US" sz="2400" b="0" dirty="0"/>
          </a:p>
        </p:txBody>
      </p:sp>
      <p:sp>
        <p:nvSpPr>
          <p:cNvPr id="241685" name="Rectangle 21"/>
          <p:cNvSpPr>
            <a:spLocks noChangeArrowheads="1"/>
          </p:cNvSpPr>
          <p:nvPr/>
        </p:nvSpPr>
        <p:spPr bwMode="auto">
          <a:xfrm>
            <a:off x="3938954"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C</a:t>
            </a:r>
            <a:endParaRPr lang="en-US" sz="2400" b="0" dirty="0"/>
          </a:p>
        </p:txBody>
      </p:sp>
      <p:sp>
        <p:nvSpPr>
          <p:cNvPr id="241686" name="Rectangle 22"/>
          <p:cNvSpPr>
            <a:spLocks noChangeArrowheads="1"/>
          </p:cNvSpPr>
          <p:nvPr/>
        </p:nvSpPr>
        <p:spPr bwMode="auto">
          <a:xfrm>
            <a:off x="2461846" y="5029200"/>
            <a:ext cx="703385"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sz="2400" b="0" dirty="0">
                <a:solidFill>
                  <a:schemeClr val="bg2"/>
                </a:solidFill>
                <a:latin typeface="Arial" pitchFamily="34" charset="0"/>
              </a:rPr>
              <a:t>B</a:t>
            </a:r>
            <a:endParaRPr lang="en-US" sz="2400" b="0" dirty="0"/>
          </a:p>
        </p:txBody>
      </p:sp>
      <p:sp>
        <p:nvSpPr>
          <p:cNvPr id="241687" name="Text Box 23"/>
          <p:cNvSpPr txBox="1">
            <a:spLocks noChangeArrowheads="1"/>
          </p:cNvSpPr>
          <p:nvPr/>
        </p:nvSpPr>
        <p:spPr bwMode="auto">
          <a:xfrm>
            <a:off x="1688123" y="38862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2</a:t>
            </a:r>
            <a:endParaRPr lang="en-US" sz="1600" b="0" dirty="0"/>
          </a:p>
        </p:txBody>
      </p:sp>
      <p:sp>
        <p:nvSpPr>
          <p:cNvPr id="241688" name="Text Box 24"/>
          <p:cNvSpPr txBox="1">
            <a:spLocks noChangeArrowheads="1"/>
          </p:cNvSpPr>
          <p:nvPr/>
        </p:nvSpPr>
        <p:spPr bwMode="auto">
          <a:xfrm>
            <a:off x="2883877"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4</a:t>
            </a:r>
            <a:endParaRPr lang="en-US" sz="1600" b="0" dirty="0"/>
          </a:p>
        </p:txBody>
      </p:sp>
      <p:sp>
        <p:nvSpPr>
          <p:cNvPr id="241689" name="Text Box 25"/>
          <p:cNvSpPr txBox="1">
            <a:spLocks noChangeArrowheads="1"/>
          </p:cNvSpPr>
          <p:nvPr/>
        </p:nvSpPr>
        <p:spPr bwMode="auto">
          <a:xfrm>
            <a:off x="4431323"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6</a:t>
            </a:r>
            <a:endParaRPr lang="en-US" sz="1600" b="0" dirty="0"/>
          </a:p>
        </p:txBody>
      </p:sp>
      <p:sp>
        <p:nvSpPr>
          <p:cNvPr id="241690" name="Text Box 26"/>
          <p:cNvSpPr txBox="1">
            <a:spLocks noChangeArrowheads="1"/>
          </p:cNvSpPr>
          <p:nvPr/>
        </p:nvSpPr>
        <p:spPr bwMode="auto">
          <a:xfrm>
            <a:off x="5908431" y="54864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3</a:t>
            </a:r>
            <a:endParaRPr lang="en-US" sz="1600" b="0" dirty="0"/>
          </a:p>
        </p:txBody>
      </p:sp>
      <p:sp>
        <p:nvSpPr>
          <p:cNvPr id="241691" name="Text Box 27"/>
          <p:cNvSpPr txBox="1">
            <a:spLocks noChangeArrowheads="1"/>
          </p:cNvSpPr>
          <p:nvPr/>
        </p:nvSpPr>
        <p:spPr bwMode="auto">
          <a:xfrm>
            <a:off x="7033846" y="38862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2</a:t>
            </a:r>
            <a:endParaRPr lang="en-US" sz="1600" b="0" dirty="0"/>
          </a:p>
        </p:txBody>
      </p:sp>
      <p:sp>
        <p:nvSpPr>
          <p:cNvPr id="241692" name="Text Box 28"/>
          <p:cNvSpPr txBox="1">
            <a:spLocks noChangeArrowheads="1"/>
          </p:cNvSpPr>
          <p:nvPr/>
        </p:nvSpPr>
        <p:spPr bwMode="auto">
          <a:xfrm>
            <a:off x="5275385" y="26670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4</a:t>
            </a:r>
            <a:endParaRPr lang="en-US" sz="1600" b="0" dirty="0"/>
          </a:p>
        </p:txBody>
      </p:sp>
      <p:sp>
        <p:nvSpPr>
          <p:cNvPr id="241693" name="Text Box 29"/>
          <p:cNvSpPr txBox="1">
            <a:spLocks noChangeArrowheads="1"/>
          </p:cNvSpPr>
          <p:nvPr/>
        </p:nvSpPr>
        <p:spPr bwMode="auto">
          <a:xfrm>
            <a:off x="3587262" y="2667000"/>
            <a:ext cx="287258" cy="338554"/>
          </a:xfrm>
          <a:prstGeom prst="rect">
            <a:avLst/>
          </a:prstGeom>
          <a:noFill/>
          <a:ln w="9525">
            <a:noFill/>
            <a:miter lim="800000"/>
            <a:headEnd/>
            <a:tailEnd/>
          </a:ln>
          <a:effectLst/>
        </p:spPr>
        <p:txBody>
          <a:bodyPr wrap="none">
            <a:spAutoFit/>
          </a:bodyPr>
          <a:lstStyle/>
          <a:p>
            <a:pPr>
              <a:spcBef>
                <a:spcPct val="0"/>
              </a:spcBef>
            </a:pPr>
            <a:r>
              <a:rPr lang="en-US" sz="1600" b="0" dirty="0">
                <a:solidFill>
                  <a:schemeClr val="bg2"/>
                </a:solidFill>
              </a:rPr>
              <a:t>5</a:t>
            </a:r>
            <a:endParaRPr lang="en-US" sz="1600" b="0" dirty="0"/>
          </a:p>
        </p:txBody>
      </p:sp>
      <p:sp>
        <p:nvSpPr>
          <p:cNvPr id="241694" name="Text Box 30"/>
          <p:cNvSpPr txBox="1">
            <a:spLocks noChangeArrowheads="1"/>
          </p:cNvSpPr>
          <p:nvPr/>
        </p:nvSpPr>
        <p:spPr bwMode="auto">
          <a:xfrm>
            <a:off x="1181100" y="4229101"/>
            <a:ext cx="989373" cy="461665"/>
          </a:xfrm>
          <a:prstGeom prst="rect">
            <a:avLst/>
          </a:prstGeom>
          <a:noFill/>
          <a:ln w="9525">
            <a:noFill/>
            <a:miter lim="800000"/>
            <a:headEnd/>
            <a:tailEnd/>
          </a:ln>
          <a:effectLst/>
        </p:spPr>
        <p:txBody>
          <a:bodyPr wrap="none">
            <a:spAutoFit/>
          </a:bodyPr>
          <a:lstStyle/>
          <a:p>
            <a:pPr>
              <a:spcBef>
                <a:spcPct val="0"/>
              </a:spcBef>
            </a:pPr>
            <a:r>
              <a:rPr lang="en-US" b="0" dirty="0"/>
              <a:t>S=1 F=2</a:t>
            </a:r>
            <a:endParaRPr lang="en-US" sz="2400" b="0" dirty="0"/>
          </a:p>
        </p:txBody>
      </p:sp>
      <p:sp>
        <p:nvSpPr>
          <p:cNvPr id="241695" name="Text Box 31"/>
          <p:cNvSpPr txBox="1">
            <a:spLocks noChangeArrowheads="1"/>
          </p:cNvSpPr>
          <p:nvPr/>
        </p:nvSpPr>
        <p:spPr bwMode="auto">
          <a:xfrm>
            <a:off x="2954216" y="3062289"/>
            <a:ext cx="1378326" cy="1015663"/>
          </a:xfrm>
          <a:prstGeom prst="rect">
            <a:avLst/>
          </a:prstGeom>
          <a:noFill/>
          <a:ln w="9525">
            <a:noFill/>
            <a:miter lim="800000"/>
            <a:headEnd/>
            <a:tailEnd/>
          </a:ln>
          <a:effectLst/>
        </p:spPr>
        <p:txBody>
          <a:bodyPr wrap="none">
            <a:spAutoFit/>
          </a:bodyPr>
          <a:lstStyle/>
          <a:p>
            <a:pPr>
              <a:spcBef>
                <a:spcPct val="0"/>
              </a:spcBef>
            </a:pPr>
            <a:r>
              <a:rPr lang="en-US" b="0" dirty="0"/>
              <a:t>ES=3 EF=7</a:t>
            </a:r>
          </a:p>
          <a:p>
            <a:pPr>
              <a:spcBef>
                <a:spcPct val="0"/>
              </a:spcBef>
            </a:pPr>
            <a:r>
              <a:rPr lang="en-US" b="0" dirty="0"/>
              <a:t>LS=7 LF=11</a:t>
            </a:r>
          </a:p>
          <a:p>
            <a:pPr>
              <a:spcBef>
                <a:spcPct val="0"/>
              </a:spcBef>
            </a:pPr>
            <a:r>
              <a:rPr lang="en-US" b="0" i="1" dirty="0"/>
              <a:t>Float = 4</a:t>
            </a:r>
            <a:endParaRPr lang="en-US" sz="2400" b="0" dirty="0"/>
          </a:p>
        </p:txBody>
      </p:sp>
      <p:sp>
        <p:nvSpPr>
          <p:cNvPr id="241696" name="Text Box 32"/>
          <p:cNvSpPr txBox="1">
            <a:spLocks noChangeArrowheads="1"/>
          </p:cNvSpPr>
          <p:nvPr/>
        </p:nvSpPr>
        <p:spPr bwMode="auto">
          <a:xfrm>
            <a:off x="4712677" y="3062289"/>
            <a:ext cx="1502334" cy="1015663"/>
          </a:xfrm>
          <a:prstGeom prst="rect">
            <a:avLst/>
          </a:prstGeom>
          <a:noFill/>
          <a:ln w="9525">
            <a:noFill/>
            <a:miter lim="800000"/>
            <a:headEnd/>
            <a:tailEnd/>
          </a:ln>
          <a:effectLst/>
        </p:spPr>
        <p:txBody>
          <a:bodyPr wrap="none">
            <a:spAutoFit/>
          </a:bodyPr>
          <a:lstStyle/>
          <a:p>
            <a:pPr>
              <a:spcBef>
                <a:spcPct val="0"/>
              </a:spcBef>
            </a:pPr>
            <a:r>
              <a:rPr lang="en-US" b="0" dirty="0"/>
              <a:t>ES=7 EF=11</a:t>
            </a:r>
          </a:p>
          <a:p>
            <a:pPr>
              <a:spcBef>
                <a:spcPct val="0"/>
              </a:spcBef>
            </a:pPr>
            <a:r>
              <a:rPr lang="en-US" b="0" dirty="0"/>
              <a:t>LS=12 LF=15</a:t>
            </a:r>
          </a:p>
          <a:p>
            <a:pPr>
              <a:spcBef>
                <a:spcPct val="0"/>
              </a:spcBef>
            </a:pPr>
            <a:r>
              <a:rPr lang="en-US" b="0" i="1" dirty="0"/>
              <a:t>FLOAT = 4</a:t>
            </a:r>
            <a:endParaRPr lang="en-US" sz="2400" b="0" dirty="0"/>
          </a:p>
        </p:txBody>
      </p:sp>
      <p:sp>
        <p:nvSpPr>
          <p:cNvPr id="241697" name="Text Box 33"/>
          <p:cNvSpPr txBox="1">
            <a:spLocks noChangeArrowheads="1"/>
          </p:cNvSpPr>
          <p:nvPr/>
        </p:nvSpPr>
        <p:spPr bwMode="auto">
          <a:xfrm>
            <a:off x="6541477" y="4343401"/>
            <a:ext cx="1220206" cy="461665"/>
          </a:xfrm>
          <a:prstGeom prst="rect">
            <a:avLst/>
          </a:prstGeom>
          <a:noFill/>
          <a:ln w="9525">
            <a:noFill/>
            <a:miter lim="800000"/>
            <a:headEnd/>
            <a:tailEnd/>
          </a:ln>
          <a:effectLst/>
        </p:spPr>
        <p:txBody>
          <a:bodyPr wrap="none">
            <a:spAutoFit/>
          </a:bodyPr>
          <a:lstStyle/>
          <a:p>
            <a:pPr>
              <a:spcBef>
                <a:spcPct val="0"/>
              </a:spcBef>
            </a:pPr>
            <a:r>
              <a:rPr lang="en-US" b="0" dirty="0"/>
              <a:t>S=16 F=17</a:t>
            </a:r>
            <a:endParaRPr lang="en-US" sz="2400" b="0" dirty="0"/>
          </a:p>
        </p:txBody>
      </p:sp>
      <p:sp>
        <p:nvSpPr>
          <p:cNvPr id="241698" name="Text Box 34"/>
          <p:cNvSpPr txBox="1">
            <a:spLocks noChangeArrowheads="1"/>
          </p:cNvSpPr>
          <p:nvPr/>
        </p:nvSpPr>
        <p:spPr bwMode="auto">
          <a:xfrm>
            <a:off x="2321170" y="5867401"/>
            <a:ext cx="989373" cy="461665"/>
          </a:xfrm>
          <a:prstGeom prst="rect">
            <a:avLst/>
          </a:prstGeom>
          <a:noFill/>
          <a:ln w="9525">
            <a:noFill/>
            <a:miter lim="800000"/>
            <a:headEnd/>
            <a:tailEnd/>
          </a:ln>
          <a:effectLst/>
        </p:spPr>
        <p:txBody>
          <a:bodyPr wrap="none">
            <a:spAutoFit/>
          </a:bodyPr>
          <a:lstStyle/>
          <a:p>
            <a:pPr>
              <a:spcBef>
                <a:spcPct val="0"/>
              </a:spcBef>
            </a:pPr>
            <a:r>
              <a:rPr lang="en-US" b="0" dirty="0"/>
              <a:t>S=3 F=6</a:t>
            </a:r>
            <a:endParaRPr lang="en-US" sz="2400" b="0" dirty="0"/>
          </a:p>
        </p:txBody>
      </p:sp>
      <p:sp>
        <p:nvSpPr>
          <p:cNvPr id="241699" name="Text Box 35"/>
          <p:cNvSpPr txBox="1">
            <a:spLocks noChangeArrowheads="1"/>
          </p:cNvSpPr>
          <p:nvPr/>
        </p:nvSpPr>
        <p:spPr bwMode="auto">
          <a:xfrm>
            <a:off x="3868616" y="5867401"/>
            <a:ext cx="1104790" cy="461665"/>
          </a:xfrm>
          <a:prstGeom prst="rect">
            <a:avLst/>
          </a:prstGeom>
          <a:noFill/>
          <a:ln w="9525">
            <a:noFill/>
            <a:miter lim="800000"/>
            <a:headEnd/>
            <a:tailEnd/>
          </a:ln>
          <a:effectLst/>
        </p:spPr>
        <p:txBody>
          <a:bodyPr wrap="none">
            <a:spAutoFit/>
          </a:bodyPr>
          <a:lstStyle/>
          <a:p>
            <a:pPr>
              <a:spcBef>
                <a:spcPct val="0"/>
              </a:spcBef>
            </a:pPr>
            <a:r>
              <a:rPr lang="en-US" b="0" dirty="0"/>
              <a:t>S=7 F=12</a:t>
            </a:r>
            <a:endParaRPr lang="en-US" sz="2400" b="0" dirty="0"/>
          </a:p>
        </p:txBody>
      </p:sp>
      <p:sp>
        <p:nvSpPr>
          <p:cNvPr id="241700" name="Text Box 36"/>
          <p:cNvSpPr txBox="1">
            <a:spLocks noChangeArrowheads="1"/>
          </p:cNvSpPr>
          <p:nvPr/>
        </p:nvSpPr>
        <p:spPr bwMode="auto">
          <a:xfrm>
            <a:off x="5345724" y="5867401"/>
            <a:ext cx="1220206" cy="461665"/>
          </a:xfrm>
          <a:prstGeom prst="rect">
            <a:avLst/>
          </a:prstGeom>
          <a:noFill/>
          <a:ln w="9525">
            <a:noFill/>
            <a:miter lim="800000"/>
            <a:headEnd/>
            <a:tailEnd/>
          </a:ln>
          <a:effectLst/>
        </p:spPr>
        <p:txBody>
          <a:bodyPr wrap="none">
            <a:spAutoFit/>
          </a:bodyPr>
          <a:lstStyle/>
          <a:p>
            <a:pPr>
              <a:spcBef>
                <a:spcPct val="0"/>
              </a:spcBef>
            </a:pPr>
            <a:r>
              <a:rPr lang="en-US" b="0" dirty="0"/>
              <a:t>S=13 F=15</a:t>
            </a:r>
            <a:endParaRPr lang="en-US" sz="2400" b="0" dirty="0"/>
          </a:p>
        </p:txBody>
      </p:sp>
      <p:sp>
        <p:nvSpPr>
          <p:cNvPr id="241701" name="Text Box 37"/>
          <p:cNvSpPr txBox="1">
            <a:spLocks noChangeArrowheads="1"/>
          </p:cNvSpPr>
          <p:nvPr/>
        </p:nvSpPr>
        <p:spPr bwMode="auto">
          <a:xfrm>
            <a:off x="6471139" y="3062288"/>
            <a:ext cx="1220206" cy="461665"/>
          </a:xfrm>
          <a:prstGeom prst="rect">
            <a:avLst/>
          </a:prstGeom>
          <a:noFill/>
          <a:ln w="9525">
            <a:noFill/>
            <a:miter lim="800000"/>
            <a:headEnd/>
            <a:tailEnd/>
          </a:ln>
          <a:effectLst/>
        </p:spPr>
        <p:txBody>
          <a:bodyPr wrap="none">
            <a:spAutoFit/>
          </a:bodyPr>
          <a:lstStyle/>
          <a:p>
            <a:pPr>
              <a:spcBef>
                <a:spcPct val="0"/>
              </a:spcBef>
            </a:pPr>
            <a:r>
              <a:rPr lang="en-US" b="0" dirty="0"/>
              <a:t>S=12 F=13</a:t>
            </a:r>
            <a:endParaRPr lang="en-US" sz="2400" b="0" dirty="0"/>
          </a:p>
        </p:txBody>
      </p:sp>
      <p:sp>
        <p:nvSpPr>
          <p:cNvPr id="241702" name="Line 38"/>
          <p:cNvSpPr>
            <a:spLocks noChangeShapeType="1"/>
          </p:cNvSpPr>
          <p:nvPr/>
        </p:nvSpPr>
        <p:spPr bwMode="auto">
          <a:xfrm flipV="1">
            <a:off x="6752492" y="2895600"/>
            <a:ext cx="633046" cy="533400"/>
          </a:xfrm>
          <a:prstGeom prst="line">
            <a:avLst/>
          </a:prstGeom>
          <a:noFill/>
          <a:ln w="38100">
            <a:solidFill>
              <a:srgbClr val="FF3300"/>
            </a:solidFill>
            <a:round/>
            <a:headEnd/>
            <a:tailEnd/>
          </a:ln>
          <a:effectLst/>
        </p:spPr>
        <p:txBody>
          <a:bodyPr wrap="none" anchor="ctr"/>
          <a:lstStyle/>
          <a:p>
            <a:endParaRPr lang="en-AU" dirty="0"/>
          </a:p>
        </p:txBody>
      </p:sp>
    </p:spTree>
    <p:extLst>
      <p:ext uri="{BB962C8B-B14F-4D97-AF65-F5344CB8AC3E}">
        <p14:creationId xmlns:p14="http://schemas.microsoft.com/office/powerpoint/2010/main" val="3884538041"/>
      </p:ext>
    </p:extLst>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txBox="1">
            <a:spLocks noGrp="1"/>
          </p:cNvSpPr>
          <p:nvPr/>
        </p:nvSpPr>
        <p:spPr bwMode="auto">
          <a:xfrm>
            <a:off x="2703513" y="6400800"/>
            <a:ext cx="4078287" cy="457200"/>
          </a:xfrm>
          <a:prstGeom prst="rect">
            <a:avLst/>
          </a:prstGeom>
          <a:noFill/>
          <a:ln>
            <a:miter lim="800000"/>
            <a:headEnd/>
            <a:tailEnd/>
          </a:ln>
        </p:spPr>
        <p:txBody>
          <a:bodyPr/>
          <a:lstStyle/>
          <a:p>
            <a:pPr algn="ctr" eaLnBrk="0" hangingPunct="0">
              <a:buFontTx/>
              <a:buChar char="©"/>
              <a:defRPr/>
            </a:pPr>
            <a:r>
              <a:rPr lang="en-US" sz="1000" b="1" dirty="0">
                <a:solidFill>
                  <a:srgbClr val="000099"/>
                </a:solidFill>
                <a:latin typeface="+mn-lt"/>
              </a:rPr>
              <a:t> Bhuvan Unhelkar, </a:t>
            </a:r>
            <a:r>
              <a:rPr lang="en-US" sz="1000" b="1" dirty="0" smtClean="0">
                <a:solidFill>
                  <a:srgbClr val="000099"/>
                </a:solidFill>
                <a:latin typeface="+mn-lt"/>
              </a:rPr>
              <a:t>2013</a:t>
            </a:r>
            <a:endParaRPr lang="en-US" sz="1000" b="1" dirty="0">
              <a:solidFill>
                <a:srgbClr val="000099"/>
              </a:solidFill>
              <a:latin typeface="+mn-lt"/>
            </a:endParaRPr>
          </a:p>
        </p:txBody>
      </p:sp>
      <p:sp>
        <p:nvSpPr>
          <p:cNvPr id="8"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682811E0-1B14-4366-8E23-0B87AE302FEE}" type="slidenum">
              <a:rPr lang="en-US" sz="1200">
                <a:solidFill>
                  <a:schemeClr val="tx2"/>
                </a:solidFill>
                <a:latin typeface="+mn-lt"/>
              </a:rPr>
              <a:pPr algn="r" eaLnBrk="0" hangingPunct="0">
                <a:defRPr/>
              </a:pPr>
              <a:t>74</a:t>
            </a:fld>
            <a:endParaRPr lang="en-US" sz="1200" dirty="0">
              <a:solidFill>
                <a:schemeClr val="tx2"/>
              </a:solidFill>
              <a:latin typeface="+mn-lt"/>
            </a:endParaRPr>
          </a:p>
        </p:txBody>
      </p:sp>
      <p:sp>
        <p:nvSpPr>
          <p:cNvPr id="1029" name="Rectangle 2"/>
          <p:cNvSpPr>
            <a:spLocks noGrp="1" noChangeArrowheads="1"/>
          </p:cNvSpPr>
          <p:nvPr>
            <p:ph type="title" idx="4294967295"/>
          </p:nvPr>
        </p:nvSpPr>
        <p:spPr>
          <a:xfrm>
            <a:off x="1133475" y="0"/>
            <a:ext cx="7759700" cy="966788"/>
          </a:xfrm>
          <a:noFill/>
        </p:spPr>
        <p:txBody>
          <a:bodyPr lIns="92075" tIns="46038" rIns="92075" bIns="46038"/>
          <a:lstStyle/>
          <a:p>
            <a:pPr eaLnBrk="1" hangingPunct="1"/>
            <a:r>
              <a:rPr lang="en-GB" dirty="0" smtClean="0"/>
              <a:t>Critical Path Method.. </a:t>
            </a:r>
            <a:endParaRPr lang="en-US" dirty="0" smtClean="0"/>
          </a:p>
        </p:txBody>
      </p:sp>
      <p:sp>
        <p:nvSpPr>
          <p:cNvPr id="1030" name="Rectangle 3"/>
          <p:cNvSpPr>
            <a:spLocks noGrp="1" noChangeArrowheads="1"/>
          </p:cNvSpPr>
          <p:nvPr>
            <p:ph type="body" idx="4294967295"/>
          </p:nvPr>
        </p:nvSpPr>
        <p:spPr>
          <a:xfrm>
            <a:off x="1066800" y="1196975"/>
            <a:ext cx="7772400" cy="1066800"/>
          </a:xfrm>
          <a:noFill/>
        </p:spPr>
        <p:txBody>
          <a:bodyPr lIns="92075" tIns="46038" rIns="92075" bIns="46038"/>
          <a:lstStyle/>
          <a:p>
            <a:pPr eaLnBrk="1" hangingPunct="1">
              <a:buFontTx/>
              <a:buNone/>
            </a:pPr>
            <a:r>
              <a:rPr lang="en-GB" dirty="0" smtClean="0"/>
              <a:t>Without resource consideration</a:t>
            </a:r>
            <a:endParaRPr lang="en-US" dirty="0" smtClean="0"/>
          </a:p>
        </p:txBody>
      </p:sp>
      <p:graphicFrame>
        <p:nvGraphicFramePr>
          <p:cNvPr id="1026" name="Object 4"/>
          <p:cNvGraphicFramePr>
            <a:graphicFrameLocks noChangeAspect="1"/>
          </p:cNvGraphicFramePr>
          <p:nvPr/>
        </p:nvGraphicFramePr>
        <p:xfrm>
          <a:off x="0" y="2420938"/>
          <a:ext cx="5643563" cy="1974850"/>
        </p:xfrm>
        <a:graphic>
          <a:graphicData uri="http://schemas.openxmlformats.org/presentationml/2006/ole">
            <mc:AlternateContent xmlns:mc="http://schemas.openxmlformats.org/markup-compatibility/2006">
              <mc:Choice xmlns:v="urn:schemas-microsoft-com:vml" Requires="v">
                <p:oleObj spid="_x0000_s8201" name="Document" r:id="rId3" imgW="5642640" imgH="1974240" progId="Word.Document.8">
                  <p:embed/>
                </p:oleObj>
              </mc:Choice>
              <mc:Fallback>
                <p:oleObj name="Document" r:id="rId3" imgW="5642640" imgH="1974240" progId="Word.Document.8">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0938"/>
                        <a:ext cx="5643563" cy="197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2" name="Picture 6"/>
          <p:cNvPicPr>
            <a:picLocks noChangeAspect="1" noChangeArrowheads="1"/>
          </p:cNvPicPr>
          <p:nvPr/>
        </p:nvPicPr>
        <p:blipFill>
          <a:blip r:embed="rId5" cstate="print"/>
          <a:srcRect/>
          <a:stretch>
            <a:fillRect/>
          </a:stretch>
        </p:blipFill>
        <p:spPr bwMode="auto">
          <a:xfrm>
            <a:off x="4476750" y="3789363"/>
            <a:ext cx="4343400" cy="240030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1186233623"/>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nvSpPr>
        <p:spPr bwMode="auto">
          <a:xfrm>
            <a:off x="2703513" y="6400800"/>
            <a:ext cx="4078287" cy="457200"/>
          </a:xfrm>
          <a:prstGeom prst="rect">
            <a:avLst/>
          </a:prstGeom>
          <a:noFill/>
          <a:ln>
            <a:miter lim="800000"/>
            <a:headEnd/>
            <a:tailEnd/>
          </a:ln>
        </p:spPr>
        <p:txBody>
          <a:bodyPr/>
          <a:lstStyle/>
          <a:p>
            <a:pPr algn="ctr" eaLnBrk="0" hangingPunct="0">
              <a:buFontTx/>
              <a:buChar char="©"/>
              <a:defRPr/>
            </a:pPr>
            <a:r>
              <a:rPr lang="en-US" sz="1000" b="1" dirty="0">
                <a:solidFill>
                  <a:srgbClr val="000099"/>
                </a:solidFill>
                <a:latin typeface="+mn-lt"/>
              </a:rPr>
              <a:t> Bhuvan </a:t>
            </a:r>
            <a:r>
              <a:rPr lang="en-US" sz="1000" b="1" dirty="0" smtClean="0">
                <a:solidFill>
                  <a:srgbClr val="000099"/>
                </a:solidFill>
                <a:latin typeface="+mn-lt"/>
              </a:rPr>
              <a:t>Unhelkar, 2006-2013</a:t>
            </a:r>
            <a:endParaRPr lang="en-US" sz="1000" b="1" dirty="0">
              <a:solidFill>
                <a:srgbClr val="000099"/>
              </a:solidFill>
              <a:latin typeface="+mn-lt"/>
            </a:endParaRPr>
          </a:p>
        </p:txBody>
      </p:sp>
      <p:sp>
        <p:nvSpPr>
          <p:cNvPr id="5"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1F9B0FBF-21CF-4257-A0E7-19E8D7DDD9A8}" type="slidenum">
              <a:rPr lang="en-US" sz="1200">
                <a:solidFill>
                  <a:schemeClr val="tx2"/>
                </a:solidFill>
                <a:latin typeface="+mn-lt"/>
              </a:rPr>
              <a:pPr algn="r" eaLnBrk="0" hangingPunct="0">
                <a:defRPr/>
              </a:pPr>
              <a:t>75</a:t>
            </a:fld>
            <a:endParaRPr lang="en-US" sz="1200" dirty="0">
              <a:solidFill>
                <a:schemeClr val="tx2"/>
              </a:solidFill>
              <a:latin typeface="+mn-lt"/>
            </a:endParaRPr>
          </a:p>
        </p:txBody>
      </p:sp>
      <p:sp>
        <p:nvSpPr>
          <p:cNvPr id="25604" name="Rectangle 2"/>
          <p:cNvSpPr>
            <a:spLocks noGrp="1" noChangeArrowheads="1"/>
          </p:cNvSpPr>
          <p:nvPr>
            <p:ph type="title" idx="4294967295"/>
          </p:nvPr>
        </p:nvSpPr>
        <p:spPr>
          <a:xfrm>
            <a:off x="2124075" y="44450"/>
            <a:ext cx="4017963" cy="806450"/>
          </a:xfrm>
          <a:noFill/>
        </p:spPr>
        <p:txBody>
          <a:bodyPr lIns="92075" tIns="46038" rIns="92075" bIns="46038">
            <a:normAutofit fontScale="90000"/>
          </a:bodyPr>
          <a:lstStyle/>
          <a:p>
            <a:pPr eaLnBrk="1" hangingPunct="1"/>
            <a:r>
              <a:rPr lang="en-US" dirty="0" smtClean="0"/>
              <a:t>Critical Path – Network Diagram</a:t>
            </a:r>
          </a:p>
        </p:txBody>
      </p:sp>
      <p:pic>
        <p:nvPicPr>
          <p:cNvPr id="25605" name="Picture 3"/>
          <p:cNvPicPr>
            <a:picLocks noChangeAspect="1" noChangeArrowheads="1"/>
          </p:cNvPicPr>
          <p:nvPr/>
        </p:nvPicPr>
        <p:blipFill>
          <a:blip r:embed="rId2" cstate="print"/>
          <a:srcRect/>
          <a:stretch>
            <a:fillRect/>
          </a:stretch>
        </p:blipFill>
        <p:spPr bwMode="auto">
          <a:xfrm>
            <a:off x="539750" y="1196975"/>
            <a:ext cx="7772400" cy="4710113"/>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4218642950"/>
      </p:ext>
    </p:extLst>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nvSpPr>
        <p:spPr bwMode="auto">
          <a:xfrm>
            <a:off x="2703513" y="6400800"/>
            <a:ext cx="4078287" cy="457200"/>
          </a:xfrm>
          <a:prstGeom prst="rect">
            <a:avLst/>
          </a:prstGeom>
          <a:noFill/>
          <a:ln>
            <a:miter lim="800000"/>
            <a:headEnd/>
            <a:tailEnd/>
          </a:ln>
        </p:spPr>
        <p:txBody>
          <a:bodyPr/>
          <a:lstStyle/>
          <a:p>
            <a:pPr algn="ctr" eaLnBrk="0" hangingPunct="0">
              <a:buFontTx/>
              <a:buChar char="©"/>
              <a:defRPr/>
            </a:pPr>
            <a:r>
              <a:rPr lang="en-US" sz="1000" b="1" dirty="0">
                <a:solidFill>
                  <a:srgbClr val="000099"/>
                </a:solidFill>
                <a:latin typeface="+mn-lt"/>
              </a:rPr>
              <a:t> Bhuvan </a:t>
            </a:r>
            <a:r>
              <a:rPr lang="en-US" sz="1000" b="1" dirty="0" smtClean="0">
                <a:solidFill>
                  <a:srgbClr val="000099"/>
                </a:solidFill>
                <a:latin typeface="+mn-lt"/>
              </a:rPr>
              <a:t>Unhelkar, 2006-2013</a:t>
            </a:r>
            <a:endParaRPr lang="en-US" sz="1000" b="1" dirty="0">
              <a:solidFill>
                <a:srgbClr val="000099"/>
              </a:solidFill>
              <a:latin typeface="+mn-lt"/>
            </a:endParaRPr>
          </a:p>
        </p:txBody>
      </p:sp>
      <p:sp>
        <p:nvSpPr>
          <p:cNvPr id="5"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50B9BE94-AE9E-4E8A-B83B-3B4A731B63EE}" type="slidenum">
              <a:rPr lang="en-US" sz="1200">
                <a:solidFill>
                  <a:schemeClr val="tx2"/>
                </a:solidFill>
                <a:latin typeface="+mn-lt"/>
              </a:rPr>
              <a:pPr algn="r" eaLnBrk="0" hangingPunct="0">
                <a:defRPr/>
              </a:pPr>
              <a:t>76</a:t>
            </a:fld>
            <a:endParaRPr lang="en-US" sz="1200" dirty="0">
              <a:solidFill>
                <a:schemeClr val="tx2"/>
              </a:solidFill>
              <a:latin typeface="+mn-lt"/>
            </a:endParaRPr>
          </a:p>
        </p:txBody>
      </p:sp>
      <p:sp>
        <p:nvSpPr>
          <p:cNvPr id="26628" name="Rectangle 2"/>
          <p:cNvSpPr>
            <a:spLocks noGrp="1" noChangeArrowheads="1"/>
          </p:cNvSpPr>
          <p:nvPr>
            <p:ph type="title" idx="4294967295"/>
          </p:nvPr>
        </p:nvSpPr>
        <p:spPr>
          <a:xfrm>
            <a:off x="519113" y="333375"/>
            <a:ext cx="8229600" cy="863600"/>
          </a:xfrm>
        </p:spPr>
        <p:txBody>
          <a:bodyPr>
            <a:normAutofit fontScale="90000"/>
          </a:bodyPr>
          <a:lstStyle/>
          <a:p>
            <a:pPr eaLnBrk="1" hangingPunct="1"/>
            <a:r>
              <a:rPr lang="en-AU" dirty="0" smtClean="0"/>
              <a:t>Program Evaluation and </a:t>
            </a:r>
            <a:br>
              <a:rPr lang="en-AU" dirty="0" smtClean="0"/>
            </a:br>
            <a:r>
              <a:rPr lang="en-AU" dirty="0" smtClean="0"/>
              <a:t>Review Technique (PERT)</a:t>
            </a:r>
          </a:p>
        </p:txBody>
      </p:sp>
      <p:sp>
        <p:nvSpPr>
          <p:cNvPr id="26629" name="Rectangle 3"/>
          <p:cNvSpPr>
            <a:spLocks noGrp="1" noChangeArrowheads="1"/>
          </p:cNvSpPr>
          <p:nvPr>
            <p:ph type="body" idx="4294967295"/>
          </p:nvPr>
        </p:nvSpPr>
        <p:spPr>
          <a:xfrm>
            <a:off x="468313" y="1916113"/>
            <a:ext cx="8229600" cy="3600450"/>
          </a:xfrm>
        </p:spPr>
        <p:txBody>
          <a:bodyPr/>
          <a:lstStyle/>
          <a:p>
            <a:pPr eaLnBrk="1" hangingPunct="1"/>
            <a:r>
              <a:rPr lang="en-AU" dirty="0" smtClean="0"/>
              <a:t>Network analysis technique used to estimate task duration when there is a high degree of uncertainty about the task itself </a:t>
            </a:r>
            <a:r>
              <a:rPr lang="en-AU" sz="2600" dirty="0" smtClean="0"/>
              <a:t>(i.e.: complexity, skills available)</a:t>
            </a:r>
          </a:p>
          <a:p>
            <a:pPr eaLnBrk="1" hangingPunct="1"/>
            <a:r>
              <a:rPr lang="en-AU" sz="2800" dirty="0" smtClean="0">
                <a:solidFill>
                  <a:srgbClr val="0070C0"/>
                </a:solidFill>
              </a:rPr>
              <a:t>PERT WEIGHTED AVERAGE =</a:t>
            </a:r>
            <a:r>
              <a:rPr lang="en-AU" sz="2600" dirty="0" smtClean="0">
                <a:solidFill>
                  <a:srgbClr val="0070C0"/>
                </a:solidFill>
              </a:rPr>
              <a:t> </a:t>
            </a:r>
            <a:br>
              <a:rPr lang="en-AU" sz="2600" dirty="0" smtClean="0">
                <a:solidFill>
                  <a:srgbClr val="0070C0"/>
                </a:solidFill>
              </a:rPr>
            </a:br>
            <a:r>
              <a:rPr lang="en-AU" sz="1300" dirty="0" smtClean="0">
                <a:solidFill>
                  <a:srgbClr val="0070C0"/>
                </a:solidFill>
              </a:rPr>
              <a:t/>
            </a:r>
            <a:br>
              <a:rPr lang="en-AU" sz="1300" dirty="0" smtClean="0">
                <a:solidFill>
                  <a:srgbClr val="0070C0"/>
                </a:solidFill>
              </a:rPr>
            </a:br>
            <a:r>
              <a:rPr lang="en-AU" sz="2400" u="sng" dirty="0" smtClean="0">
                <a:solidFill>
                  <a:srgbClr val="FF0000"/>
                </a:solidFill>
              </a:rPr>
              <a:t>optimistic time x 4 x most likely time x pessimistic time</a:t>
            </a:r>
            <a:r>
              <a:rPr lang="en-AU" sz="2400" dirty="0" smtClean="0">
                <a:solidFill>
                  <a:srgbClr val="FF0000"/>
                </a:solidFill>
              </a:rPr>
              <a:t>   divide by (/)        6</a:t>
            </a:r>
          </a:p>
        </p:txBody>
      </p:sp>
    </p:spTree>
    <p:extLst>
      <p:ext uri="{BB962C8B-B14F-4D97-AF65-F5344CB8AC3E}">
        <p14:creationId xmlns:p14="http://schemas.microsoft.com/office/powerpoint/2010/main" val="556361675"/>
      </p:ext>
    </p:extLst>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nvSpPr>
        <p:spPr bwMode="auto">
          <a:xfrm>
            <a:off x="2703513" y="6400800"/>
            <a:ext cx="4078287" cy="457200"/>
          </a:xfrm>
          <a:prstGeom prst="rect">
            <a:avLst/>
          </a:prstGeom>
          <a:noFill/>
          <a:ln>
            <a:miter lim="800000"/>
            <a:headEnd/>
            <a:tailEnd/>
          </a:ln>
        </p:spPr>
        <p:txBody>
          <a:bodyPr/>
          <a:lstStyle/>
          <a:p>
            <a:pPr algn="ctr" eaLnBrk="0" hangingPunct="0">
              <a:buFontTx/>
              <a:buChar char="©"/>
              <a:defRPr/>
            </a:pPr>
            <a:r>
              <a:rPr lang="en-US" sz="1000" b="1" dirty="0">
                <a:solidFill>
                  <a:srgbClr val="000099"/>
                </a:solidFill>
                <a:latin typeface="+mn-lt"/>
              </a:rPr>
              <a:t> Bhuvan </a:t>
            </a:r>
            <a:r>
              <a:rPr lang="en-US" sz="1000" b="1" dirty="0" smtClean="0">
                <a:solidFill>
                  <a:srgbClr val="000099"/>
                </a:solidFill>
                <a:latin typeface="+mn-lt"/>
              </a:rPr>
              <a:t>Unhelkar, 2006-2013</a:t>
            </a:r>
            <a:endParaRPr lang="en-US" sz="1000" b="1" dirty="0">
              <a:solidFill>
                <a:srgbClr val="000099"/>
              </a:solidFill>
              <a:latin typeface="+mn-lt"/>
            </a:endParaRPr>
          </a:p>
        </p:txBody>
      </p:sp>
      <p:sp>
        <p:nvSpPr>
          <p:cNvPr id="5" name="Slide Number Placeholder 4"/>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35575C35-9D7A-4BCB-A30F-34FA0D79059C}" type="slidenum">
              <a:rPr lang="en-US" sz="1200">
                <a:solidFill>
                  <a:schemeClr val="tx2"/>
                </a:solidFill>
                <a:latin typeface="+mn-lt"/>
              </a:rPr>
              <a:pPr algn="r" eaLnBrk="0" hangingPunct="0">
                <a:defRPr/>
              </a:pPr>
              <a:t>77</a:t>
            </a:fld>
            <a:endParaRPr lang="en-US" sz="1200">
              <a:solidFill>
                <a:schemeClr val="tx2"/>
              </a:solidFill>
              <a:latin typeface="+mn-lt"/>
            </a:endParaRPr>
          </a:p>
        </p:txBody>
      </p:sp>
      <p:sp>
        <p:nvSpPr>
          <p:cNvPr id="27652" name="Rectangle 2"/>
          <p:cNvSpPr>
            <a:spLocks noGrp="1" noChangeArrowheads="1"/>
          </p:cNvSpPr>
          <p:nvPr>
            <p:ph type="title" idx="4294967295"/>
          </p:nvPr>
        </p:nvSpPr>
        <p:spPr>
          <a:xfrm>
            <a:off x="468313" y="-26988"/>
            <a:ext cx="8229600" cy="863601"/>
          </a:xfrm>
        </p:spPr>
        <p:txBody>
          <a:bodyPr/>
          <a:lstStyle/>
          <a:p>
            <a:pPr eaLnBrk="1" hangingPunct="1"/>
            <a:r>
              <a:rPr lang="en-AU" smtClean="0"/>
              <a:t>PERT (2)</a:t>
            </a:r>
          </a:p>
        </p:txBody>
      </p:sp>
      <p:sp>
        <p:nvSpPr>
          <p:cNvPr id="27653" name="Rectangle 3"/>
          <p:cNvSpPr>
            <a:spLocks noGrp="1" noChangeArrowheads="1"/>
          </p:cNvSpPr>
          <p:nvPr>
            <p:ph type="body" idx="4294967295"/>
          </p:nvPr>
        </p:nvSpPr>
        <p:spPr>
          <a:xfrm>
            <a:off x="468313" y="1916113"/>
            <a:ext cx="8229600" cy="3600450"/>
          </a:xfrm>
        </p:spPr>
        <p:txBody>
          <a:bodyPr/>
          <a:lstStyle/>
          <a:p>
            <a:pPr eaLnBrk="1" hangingPunct="1">
              <a:lnSpc>
                <a:spcPct val="90000"/>
              </a:lnSpc>
            </a:pPr>
            <a:r>
              <a:rPr lang="en-AU" sz="2800" dirty="0" smtClean="0"/>
              <a:t>Someone thinks it might take about 10 days to complete a task.  At best you could do it in 8 days and at worst 24 days. Therefore</a:t>
            </a:r>
          </a:p>
          <a:p>
            <a:pPr eaLnBrk="1" hangingPunct="1">
              <a:lnSpc>
                <a:spcPct val="90000"/>
              </a:lnSpc>
            </a:pPr>
            <a:r>
              <a:rPr lang="en-AU" sz="2800" dirty="0" smtClean="0">
                <a:solidFill>
                  <a:srgbClr val="0070C0"/>
                </a:solidFill>
              </a:rPr>
              <a:t>PERT WA =</a:t>
            </a:r>
            <a:r>
              <a:rPr lang="en-AU" sz="2800" u="sng" dirty="0" smtClean="0">
                <a:solidFill>
                  <a:srgbClr val="0070C0"/>
                </a:solidFill>
              </a:rPr>
              <a:t> </a:t>
            </a:r>
            <a:r>
              <a:rPr lang="en-AU" sz="2400" u="sng" dirty="0" smtClean="0">
                <a:solidFill>
                  <a:srgbClr val="0070C0"/>
                </a:solidFill>
              </a:rPr>
              <a:t>8days + 4 X 10days + 24 days</a:t>
            </a:r>
            <a:r>
              <a:rPr lang="en-AU" sz="2400" dirty="0" smtClean="0">
                <a:solidFill>
                  <a:srgbClr val="0070C0"/>
                </a:solidFill>
              </a:rPr>
              <a:t/>
            </a:r>
            <a:br>
              <a:rPr lang="en-AU" sz="2400" dirty="0" smtClean="0">
                <a:solidFill>
                  <a:srgbClr val="0070C0"/>
                </a:solidFill>
              </a:rPr>
            </a:br>
            <a:r>
              <a:rPr lang="en-AU" sz="2400" dirty="0" smtClean="0">
                <a:solidFill>
                  <a:srgbClr val="0070C0"/>
                </a:solidFill>
              </a:rPr>
              <a:t>				       6</a:t>
            </a:r>
          </a:p>
          <a:p>
            <a:pPr eaLnBrk="1" hangingPunct="1">
              <a:lnSpc>
                <a:spcPct val="90000"/>
              </a:lnSpc>
            </a:pPr>
            <a:r>
              <a:rPr lang="en-AU" sz="2800" dirty="0" smtClean="0"/>
              <a:t>Equals 12 workdays to complete</a:t>
            </a:r>
          </a:p>
          <a:p>
            <a:pPr eaLnBrk="1" hangingPunct="1">
              <a:lnSpc>
                <a:spcPct val="90000"/>
              </a:lnSpc>
            </a:pPr>
            <a:r>
              <a:rPr lang="en-AU" sz="2800" dirty="0" smtClean="0">
                <a:solidFill>
                  <a:srgbClr val="0070C0"/>
                </a:solidFill>
              </a:rPr>
              <a:t>Can be used as input to CPM</a:t>
            </a:r>
            <a:endParaRPr lang="en-AU" sz="2800" dirty="0" smtClean="0">
              <a:solidFill>
                <a:srgbClr val="0070C0"/>
              </a:solidFill>
              <a:cs typeface="Times New Roman" pitchFamily="18" charset="0"/>
            </a:endParaRPr>
          </a:p>
        </p:txBody>
      </p:sp>
    </p:spTree>
    <p:extLst>
      <p:ext uri="{BB962C8B-B14F-4D97-AF65-F5344CB8AC3E}">
        <p14:creationId xmlns:p14="http://schemas.microsoft.com/office/powerpoint/2010/main" val="1296627131"/>
      </p:ext>
    </p:extLst>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txBox="1">
            <a:spLocks noGrp="1"/>
          </p:cNvSpPr>
          <p:nvPr/>
        </p:nvSpPr>
        <p:spPr bwMode="auto">
          <a:xfrm>
            <a:off x="2703513" y="6400800"/>
            <a:ext cx="4078287" cy="457200"/>
          </a:xfrm>
          <a:prstGeom prst="rect">
            <a:avLst/>
          </a:prstGeom>
          <a:noFill/>
          <a:ln>
            <a:miter lim="800000"/>
            <a:headEnd/>
            <a:tailEnd/>
          </a:ln>
        </p:spPr>
        <p:txBody>
          <a:bodyPr/>
          <a:lstStyle/>
          <a:p>
            <a:pPr algn="ctr" eaLnBrk="0" hangingPunct="0">
              <a:buFontTx/>
              <a:buChar char="©"/>
              <a:defRPr/>
            </a:pPr>
            <a:r>
              <a:rPr lang="en-US" sz="1000" b="1" dirty="0">
                <a:solidFill>
                  <a:srgbClr val="000099"/>
                </a:solidFill>
                <a:latin typeface="+mn-lt"/>
              </a:rPr>
              <a:t> Bhuvan </a:t>
            </a:r>
            <a:r>
              <a:rPr lang="en-US" sz="1000" b="1" dirty="0" smtClean="0">
                <a:solidFill>
                  <a:srgbClr val="000099"/>
                </a:solidFill>
                <a:latin typeface="+mn-lt"/>
              </a:rPr>
              <a:t>Unhelkar, 2006-2013</a:t>
            </a:r>
            <a:endParaRPr lang="en-US" sz="1000" b="1" dirty="0">
              <a:solidFill>
                <a:srgbClr val="000099"/>
              </a:solidFill>
              <a:latin typeface="+mn-lt"/>
            </a:endParaRPr>
          </a:p>
        </p:txBody>
      </p:sp>
      <p:sp>
        <p:nvSpPr>
          <p:cNvPr id="6" name="Slide Number Placeholder 3"/>
          <p:cNvSpPr txBox="1">
            <a:spLocks noGrp="1"/>
          </p:cNvSpPr>
          <p:nvPr/>
        </p:nvSpPr>
        <p:spPr bwMode="auto">
          <a:xfrm>
            <a:off x="8458200" y="6400800"/>
            <a:ext cx="609600" cy="381000"/>
          </a:xfrm>
          <a:prstGeom prst="rect">
            <a:avLst/>
          </a:prstGeom>
          <a:noFill/>
          <a:ln>
            <a:miter lim="800000"/>
            <a:headEnd/>
            <a:tailEnd/>
          </a:ln>
        </p:spPr>
        <p:txBody>
          <a:bodyPr/>
          <a:lstStyle/>
          <a:p>
            <a:pPr algn="r" eaLnBrk="0" hangingPunct="0">
              <a:defRPr/>
            </a:pPr>
            <a:fld id="{AA9CA4C8-B49B-4AA6-A2CE-9ECD53EB8FBD}" type="slidenum">
              <a:rPr lang="en-US" sz="1200">
                <a:solidFill>
                  <a:schemeClr val="tx2"/>
                </a:solidFill>
                <a:latin typeface="+mn-lt"/>
              </a:rPr>
              <a:pPr algn="r" eaLnBrk="0" hangingPunct="0">
                <a:defRPr/>
              </a:pPr>
              <a:t>78</a:t>
            </a:fld>
            <a:endParaRPr lang="en-US" sz="1200">
              <a:solidFill>
                <a:schemeClr val="tx2"/>
              </a:solidFill>
              <a:latin typeface="+mn-lt"/>
            </a:endParaRPr>
          </a:p>
        </p:txBody>
      </p:sp>
      <p:sp>
        <p:nvSpPr>
          <p:cNvPr id="28676" name="Rectangle 2"/>
          <p:cNvSpPr>
            <a:spLocks noGrp="1" noChangeArrowheads="1"/>
          </p:cNvSpPr>
          <p:nvPr>
            <p:ph type="title" idx="4294967295"/>
          </p:nvPr>
        </p:nvSpPr>
        <p:spPr>
          <a:xfrm>
            <a:off x="762000" y="1125538"/>
            <a:ext cx="7935913" cy="536575"/>
          </a:xfrm>
        </p:spPr>
        <p:txBody>
          <a:bodyPr>
            <a:normAutofit fontScale="90000"/>
          </a:bodyPr>
          <a:lstStyle/>
          <a:p>
            <a:pPr eaLnBrk="1" hangingPunct="1"/>
            <a:r>
              <a:rPr lang="en-US" smtClean="0"/>
              <a:t>Sample Gantt Chart</a:t>
            </a:r>
            <a:endParaRPr lang="en-US" sz="5400" smtClean="0"/>
          </a:p>
        </p:txBody>
      </p:sp>
      <p:sp>
        <p:nvSpPr>
          <p:cNvPr id="28677" name="Text Box 3"/>
          <p:cNvSpPr txBox="1">
            <a:spLocks noChangeArrowheads="1"/>
          </p:cNvSpPr>
          <p:nvPr/>
        </p:nvSpPr>
        <p:spPr bwMode="auto">
          <a:xfrm>
            <a:off x="457200" y="5257800"/>
            <a:ext cx="7826375" cy="1187450"/>
          </a:xfrm>
          <a:prstGeom prst="rect">
            <a:avLst/>
          </a:prstGeom>
          <a:noFill/>
          <a:ln w="9525">
            <a:noFill/>
            <a:miter lim="800000"/>
            <a:headEnd/>
            <a:tailEnd/>
          </a:ln>
        </p:spPr>
        <p:txBody>
          <a:bodyPr wrap="none">
            <a:spAutoFit/>
          </a:bodyPr>
          <a:lstStyle/>
          <a:p>
            <a:r>
              <a:rPr lang="en-US" sz="2400">
                <a:latin typeface="Times New Roman" pitchFamily="18" charset="0"/>
              </a:rPr>
              <a:t>The WBS is on the left, and each task’s start and finish date</a:t>
            </a:r>
          </a:p>
          <a:p>
            <a:r>
              <a:rPr lang="en-US" sz="2400">
                <a:latin typeface="Times New Roman" pitchFamily="18" charset="0"/>
              </a:rPr>
              <a:t>are shown on the right using a calendar timescale.  Early Gantt</a:t>
            </a:r>
          </a:p>
          <a:p>
            <a:r>
              <a:rPr lang="en-US" sz="2400">
                <a:latin typeface="Times New Roman" pitchFamily="18" charset="0"/>
              </a:rPr>
              <a:t>Charts, first used in 1917, were drawn by hand.</a:t>
            </a:r>
          </a:p>
        </p:txBody>
      </p:sp>
      <p:pic>
        <p:nvPicPr>
          <p:cNvPr id="28678" name="Picture 4"/>
          <p:cNvPicPr>
            <a:picLocks noChangeAspect="1" noChangeArrowheads="1"/>
          </p:cNvPicPr>
          <p:nvPr/>
        </p:nvPicPr>
        <p:blipFill>
          <a:blip r:embed="rId2" cstate="print"/>
          <a:srcRect t="11667" b="11667"/>
          <a:stretch>
            <a:fillRect/>
          </a:stretch>
        </p:blipFill>
        <p:spPr bwMode="auto">
          <a:xfrm>
            <a:off x="1143000" y="990600"/>
            <a:ext cx="7543800" cy="4338638"/>
          </a:xfrm>
          <a:prstGeom prst="rect">
            <a:avLst/>
          </a:prstGeom>
          <a:noFill/>
          <a:ln w="9525">
            <a:noFill/>
            <a:miter lim="800000"/>
            <a:headEnd/>
            <a:tailEnd/>
          </a:ln>
        </p:spPr>
      </p:pic>
    </p:spTree>
    <p:extLst>
      <p:ext uri="{BB962C8B-B14F-4D97-AF65-F5344CB8AC3E}">
        <p14:creationId xmlns:p14="http://schemas.microsoft.com/office/powerpoint/2010/main" val="3618342578"/>
      </p:ext>
    </p:extLst>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 </a:t>
            </a:r>
            <a:r>
              <a:rPr lang="en-AU" baseline="0" dirty="0" smtClean="0"/>
              <a:t> “Develop Schedule’</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79</a:t>
            </a:fld>
            <a:endParaRPr lang="en-US"/>
          </a:p>
        </p:txBody>
      </p:sp>
      <p:sp>
        <p:nvSpPr>
          <p:cNvPr id="6" name="Text Placeholder 5"/>
          <p:cNvSpPr>
            <a:spLocks noGrp="1"/>
          </p:cNvSpPr>
          <p:nvPr>
            <p:ph type="body" idx="4294967295"/>
          </p:nvPr>
        </p:nvSpPr>
        <p:spPr>
          <a:xfrm>
            <a:off x="762000" y="1524000"/>
            <a:ext cx="7772400" cy="4572000"/>
          </a:xfrm>
        </p:spPr>
        <p:txBody>
          <a:bodyPr/>
          <a:lstStyle/>
          <a:p>
            <a:r>
              <a:rPr lang="en-AU" dirty="0" smtClean="0"/>
              <a:t>Schedule Baseline</a:t>
            </a:r>
          </a:p>
          <a:p>
            <a:r>
              <a:rPr lang="en-AU" dirty="0" smtClean="0"/>
              <a:t>Project</a:t>
            </a:r>
            <a:r>
              <a:rPr lang="en-AU" baseline="0" dirty="0" smtClean="0"/>
              <a:t> Schedule</a:t>
            </a:r>
          </a:p>
          <a:p>
            <a:r>
              <a:rPr lang="en-AU" baseline="0" dirty="0" smtClean="0"/>
              <a:t>Schedule Data</a:t>
            </a:r>
          </a:p>
          <a:p>
            <a:r>
              <a:rPr lang="en-AU" baseline="0" dirty="0" smtClean="0"/>
              <a:t>Project Calendars</a:t>
            </a:r>
          </a:p>
          <a:p>
            <a:r>
              <a:rPr lang="en-AU" baseline="0" dirty="0" smtClean="0"/>
              <a:t>Project Management Plan Updates</a:t>
            </a:r>
          </a:p>
          <a:p>
            <a:r>
              <a:rPr lang="en-AU" dirty="0" smtClean="0"/>
              <a:t>Project Documents Updates</a:t>
            </a:r>
            <a:endParaRPr lang="en-AU" dirty="0"/>
          </a:p>
        </p:txBody>
      </p:sp>
      <p:pic>
        <p:nvPicPr>
          <p:cNvPr id="7" name="Picture 2" descr="agriculture,barley,cereals,crops,farming,fields,fotolia,golden grains,harvest,produce,ripe"/>
          <p:cNvPicPr>
            <a:picLocks noChangeAspect="1" noChangeArrowheads="1"/>
          </p:cNvPicPr>
          <p:nvPr/>
        </p:nvPicPr>
        <p:blipFill>
          <a:blip r:embed="rId2" cstate="print"/>
          <a:srcRect t="16308" b="17231"/>
          <a:stretch>
            <a:fillRect/>
          </a:stretch>
        </p:blipFill>
        <p:spPr bwMode="auto">
          <a:xfrm>
            <a:off x="5791200" y="4292286"/>
            <a:ext cx="2943225" cy="1956113"/>
          </a:xfrm>
          <a:prstGeom prst="rect">
            <a:avLst/>
          </a:prstGeom>
          <a:noFill/>
        </p:spPr>
      </p:pic>
    </p:spTree>
    <p:extLst>
      <p:ext uri="{BB962C8B-B14F-4D97-AF65-F5344CB8AC3E}">
        <p14:creationId xmlns:p14="http://schemas.microsoft.com/office/powerpoint/2010/main" val="3926817812"/>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err="1" smtClean="0">
                <a:solidFill>
                  <a:srgbClr val="002060"/>
                </a:solidFill>
                <a:latin typeface="Copperplate Gothic Bold" pitchFamily="34" charset="0"/>
              </a:rPr>
              <a:t>Sub_Module</a:t>
            </a:r>
            <a:r>
              <a:rPr lang="en-US" sz="3600" dirty="0"/>
              <a:t/>
            </a:r>
            <a:br>
              <a:rPr lang="en-US" sz="3600" dirty="0"/>
            </a:br>
            <a:r>
              <a:rPr lang="en-US" dirty="0"/>
              <a:t/>
            </a:r>
            <a:br>
              <a:rPr lang="en-US" dirty="0"/>
            </a:br>
            <a:r>
              <a:rPr lang="en-US" dirty="0" smtClean="0"/>
              <a:t>6.1 Plan Schedule Management    </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2353556820"/>
      </p:ext>
    </p:extLst>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lstStyle/>
          <a:p>
            <a:pPr>
              <a:buNone/>
            </a:pPr>
            <a:r>
              <a:rPr lang="en-US" dirty="0" smtClean="0"/>
              <a:t>  What is: </a:t>
            </a:r>
          </a:p>
          <a:p>
            <a:pPr>
              <a:buFont typeface="Arial" pitchFamily="34" charset="0"/>
              <a:buChar char="•"/>
            </a:pPr>
            <a:endParaRPr lang="en-US" dirty="0" smtClean="0"/>
          </a:p>
          <a:p>
            <a:pPr>
              <a:buFont typeface="Arial" pitchFamily="34" charset="0"/>
              <a:buChar char="•"/>
            </a:pPr>
            <a:r>
              <a:rPr lang="en-US" dirty="0" smtClean="0"/>
              <a:t>PERT: ___________________________________</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CPM:____________________________________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80</a:t>
            </a:fld>
            <a:endParaRPr lang="en-US"/>
          </a:p>
        </p:txBody>
      </p:sp>
      <p:sp>
        <p:nvSpPr>
          <p:cNvPr id="7" name="Footer Placeholder 6"/>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4089952102"/>
      </p:ext>
    </p:extLst>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000" dirty="0" smtClean="0"/>
              <a:t>Create a simple Network Diagram for the process of Traveling from your Home to This Lecture. Have at least THREE paths. Identify and shorten the Critical Path: </a:t>
            </a:r>
          </a:p>
        </p:txBody>
      </p:sp>
      <p:pic>
        <p:nvPicPr>
          <p:cNvPr id="6" name="Picture 2"/>
          <p:cNvPicPr>
            <a:picLocks noChangeAspect="1" noChangeArrowheads="1"/>
          </p:cNvPicPr>
          <p:nvPr/>
        </p:nvPicPr>
        <p:blipFill>
          <a:blip r:embed="rId4" cstate="print"/>
          <a:srcRect/>
          <a:stretch>
            <a:fillRect/>
          </a:stretch>
        </p:blipFill>
        <p:spPr bwMode="auto">
          <a:xfrm>
            <a:off x="6852570" y="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81</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186352997"/>
      </p:ext>
    </p:extLst>
  </p:cSld>
  <p:clrMapOvr>
    <a:masterClrMapping/>
  </p:clrMapOvr>
  <p:transition spd="med">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Sub-Module:</a:t>
            </a:r>
            <a:r>
              <a:rPr lang="en-US" sz="3600" dirty="0"/>
              <a:t/>
            </a:r>
            <a:br>
              <a:rPr lang="en-US" sz="3600" dirty="0"/>
            </a:br>
            <a:r>
              <a:rPr lang="en-US" dirty="0"/>
              <a:t/>
            </a:r>
            <a:br>
              <a:rPr lang="en-US" dirty="0"/>
            </a:br>
            <a:r>
              <a:rPr lang="en-US" dirty="0" smtClean="0"/>
              <a:t>6.7 - Control</a:t>
            </a:r>
            <a:r>
              <a:rPr lang="en-US" baseline="0" dirty="0" smtClean="0"/>
              <a:t> Schedule</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Time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6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2902929870"/>
      </p:ext>
    </p:extLst>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6-1.jpg"/>
          <p:cNvPicPr>
            <a:picLocks noGrp="1" noChangeAspect="1"/>
          </p:cNvPicPr>
          <p:nvPr>
            <p:ph idx="1"/>
          </p:nvPr>
        </p:nvPicPr>
        <p:blipFill>
          <a:blip r:embed="rId3" cstate="print"/>
          <a:stretch>
            <a:fillRect/>
          </a:stretch>
        </p:blipFill>
        <p:spPr>
          <a:xfrm>
            <a:off x="914400" y="838200"/>
            <a:ext cx="7315200" cy="5807645"/>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83</a:t>
            </a:fld>
            <a:endParaRPr lang="en-US"/>
          </a:p>
        </p:txBody>
      </p:sp>
      <p:sp>
        <p:nvSpPr>
          <p:cNvPr id="5" name="Title 4"/>
          <p:cNvSpPr>
            <a:spLocks noGrp="1"/>
          </p:cNvSpPr>
          <p:nvPr>
            <p:ph type="title"/>
          </p:nvPr>
        </p:nvSpPr>
        <p:spPr>
          <a:xfrm>
            <a:off x="723900" y="0"/>
            <a:ext cx="7772400" cy="838200"/>
          </a:xfrm>
        </p:spPr>
        <p:txBody>
          <a:bodyPr>
            <a:normAutofit fontScale="90000"/>
          </a:bodyPr>
          <a:lstStyle/>
          <a:p>
            <a:r>
              <a:rPr lang="en-AU" sz="2800" dirty="0" smtClean="0"/>
              <a:t>Project Time (Schedule) </a:t>
            </a:r>
            <a:br>
              <a:rPr lang="en-AU" sz="2800" dirty="0" smtClean="0"/>
            </a:br>
            <a:r>
              <a:rPr lang="en-AU" sz="2800" dirty="0" smtClean="0"/>
              <a:t>Management Overview –</a:t>
            </a:r>
            <a:r>
              <a:rPr lang="en-AU" sz="1600" dirty="0" smtClean="0"/>
              <a:t> Chapter 6 of PMBOK ® </a:t>
            </a:r>
            <a:endParaRPr lang="en-AU" sz="2800" dirty="0"/>
          </a:p>
        </p:txBody>
      </p:sp>
      <p:sp>
        <p:nvSpPr>
          <p:cNvPr id="7" name="Freeform 6"/>
          <p:cNvSpPr/>
          <p:nvPr/>
        </p:nvSpPr>
        <p:spPr bwMode="auto">
          <a:xfrm>
            <a:off x="4495800" y="3124200"/>
            <a:ext cx="1790443" cy="533400"/>
          </a:xfrm>
          <a:custGeom>
            <a:avLst/>
            <a:gdLst>
              <a:gd name="connsiteX0" fmla="*/ 1550704 w 1790443"/>
              <a:gd name="connsiteY0" fmla="*/ 114300 h 533400"/>
              <a:gd name="connsiteX1" fmla="*/ 1423704 w 1790443"/>
              <a:gd name="connsiteY1" fmla="*/ 76200 h 533400"/>
              <a:gd name="connsiteX2" fmla="*/ 1372904 w 1790443"/>
              <a:gd name="connsiteY2" fmla="*/ 50800 h 533400"/>
              <a:gd name="connsiteX3" fmla="*/ 1296704 w 1790443"/>
              <a:gd name="connsiteY3" fmla="*/ 38100 h 533400"/>
              <a:gd name="connsiteX4" fmla="*/ 1258604 w 1790443"/>
              <a:gd name="connsiteY4" fmla="*/ 25400 h 533400"/>
              <a:gd name="connsiteX5" fmla="*/ 1093504 w 1790443"/>
              <a:gd name="connsiteY5" fmla="*/ 0 h 533400"/>
              <a:gd name="connsiteX6" fmla="*/ 496604 w 1790443"/>
              <a:gd name="connsiteY6" fmla="*/ 25400 h 533400"/>
              <a:gd name="connsiteX7" fmla="*/ 369604 w 1790443"/>
              <a:gd name="connsiteY7" fmla="*/ 38100 h 533400"/>
              <a:gd name="connsiteX8" fmla="*/ 242604 w 1790443"/>
              <a:gd name="connsiteY8" fmla="*/ 76200 h 533400"/>
              <a:gd name="connsiteX9" fmla="*/ 166404 w 1790443"/>
              <a:gd name="connsiteY9" fmla="*/ 114300 h 533400"/>
              <a:gd name="connsiteX10" fmla="*/ 128304 w 1790443"/>
              <a:gd name="connsiteY10" fmla="*/ 139700 h 533400"/>
              <a:gd name="connsiteX11" fmla="*/ 52104 w 1790443"/>
              <a:gd name="connsiteY11" fmla="*/ 177800 h 533400"/>
              <a:gd name="connsiteX12" fmla="*/ 14004 w 1790443"/>
              <a:gd name="connsiteY12" fmla="*/ 292100 h 533400"/>
              <a:gd name="connsiteX13" fmla="*/ 1304 w 1790443"/>
              <a:gd name="connsiteY13" fmla="*/ 330200 h 533400"/>
              <a:gd name="connsiteX14" fmla="*/ 14004 w 1790443"/>
              <a:gd name="connsiteY14" fmla="*/ 482600 h 533400"/>
              <a:gd name="connsiteX15" fmla="*/ 90204 w 1790443"/>
              <a:gd name="connsiteY15" fmla="*/ 520700 h 533400"/>
              <a:gd name="connsiteX16" fmla="*/ 242604 w 1790443"/>
              <a:gd name="connsiteY16" fmla="*/ 533400 h 533400"/>
              <a:gd name="connsiteX17" fmla="*/ 1182404 w 1790443"/>
              <a:gd name="connsiteY17" fmla="*/ 520700 h 533400"/>
              <a:gd name="connsiteX18" fmla="*/ 1525304 w 1790443"/>
              <a:gd name="connsiteY18" fmla="*/ 495300 h 533400"/>
              <a:gd name="connsiteX19" fmla="*/ 1601504 w 1790443"/>
              <a:gd name="connsiteY19" fmla="*/ 469900 h 533400"/>
              <a:gd name="connsiteX20" fmla="*/ 1677704 w 1790443"/>
              <a:gd name="connsiteY20" fmla="*/ 431800 h 533400"/>
              <a:gd name="connsiteX21" fmla="*/ 1728504 w 1790443"/>
              <a:gd name="connsiteY21" fmla="*/ 355600 h 533400"/>
              <a:gd name="connsiteX22" fmla="*/ 1741204 w 1790443"/>
              <a:gd name="connsiteY22" fmla="*/ 317500 h 533400"/>
              <a:gd name="connsiteX23" fmla="*/ 1779304 w 1790443"/>
              <a:gd name="connsiteY23" fmla="*/ 241300 h 533400"/>
              <a:gd name="connsiteX24" fmla="*/ 1741204 w 1790443"/>
              <a:gd name="connsiteY24" fmla="*/ 152400 h 533400"/>
              <a:gd name="connsiteX25" fmla="*/ 1703104 w 1790443"/>
              <a:gd name="connsiteY25" fmla="*/ 139700 h 533400"/>
              <a:gd name="connsiteX26" fmla="*/ 1550704 w 1790443"/>
              <a:gd name="connsiteY26" fmla="*/ 1143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0443" h="533400">
                <a:moveTo>
                  <a:pt x="1550704" y="114300"/>
                </a:moveTo>
                <a:cubicBezTo>
                  <a:pt x="1504137" y="103717"/>
                  <a:pt x="1581828" y="123637"/>
                  <a:pt x="1423704" y="76200"/>
                </a:cubicBezTo>
                <a:cubicBezTo>
                  <a:pt x="1405570" y="70760"/>
                  <a:pt x="1391038" y="56240"/>
                  <a:pt x="1372904" y="50800"/>
                </a:cubicBezTo>
                <a:cubicBezTo>
                  <a:pt x="1348240" y="43401"/>
                  <a:pt x="1321841" y="43686"/>
                  <a:pt x="1296704" y="38100"/>
                </a:cubicBezTo>
                <a:cubicBezTo>
                  <a:pt x="1283636" y="35196"/>
                  <a:pt x="1271672" y="28304"/>
                  <a:pt x="1258604" y="25400"/>
                </a:cubicBezTo>
                <a:cubicBezTo>
                  <a:pt x="1226886" y="18352"/>
                  <a:pt x="1121862" y="4051"/>
                  <a:pt x="1093504" y="0"/>
                </a:cubicBezTo>
                <a:cubicBezTo>
                  <a:pt x="866604" y="7563"/>
                  <a:pt x="711053" y="9515"/>
                  <a:pt x="496604" y="25400"/>
                </a:cubicBezTo>
                <a:cubicBezTo>
                  <a:pt x="454176" y="28543"/>
                  <a:pt x="411937" y="33867"/>
                  <a:pt x="369604" y="38100"/>
                </a:cubicBezTo>
                <a:cubicBezTo>
                  <a:pt x="341207" y="45199"/>
                  <a:pt x="261156" y="63832"/>
                  <a:pt x="242604" y="76200"/>
                </a:cubicBezTo>
                <a:cubicBezTo>
                  <a:pt x="133415" y="148993"/>
                  <a:pt x="271564" y="61720"/>
                  <a:pt x="166404" y="114300"/>
                </a:cubicBezTo>
                <a:cubicBezTo>
                  <a:pt x="152752" y="121126"/>
                  <a:pt x="141956" y="132874"/>
                  <a:pt x="128304" y="139700"/>
                </a:cubicBezTo>
                <a:cubicBezTo>
                  <a:pt x="23144" y="192280"/>
                  <a:pt x="161293" y="105007"/>
                  <a:pt x="52104" y="177800"/>
                </a:cubicBezTo>
                <a:lnTo>
                  <a:pt x="14004" y="292100"/>
                </a:lnTo>
                <a:lnTo>
                  <a:pt x="1304" y="330200"/>
                </a:lnTo>
                <a:cubicBezTo>
                  <a:pt x="5537" y="381000"/>
                  <a:pt x="0" y="433585"/>
                  <a:pt x="14004" y="482600"/>
                </a:cubicBezTo>
                <a:cubicBezTo>
                  <a:pt x="18243" y="497436"/>
                  <a:pt x="77091" y="518952"/>
                  <a:pt x="90204" y="520700"/>
                </a:cubicBezTo>
                <a:cubicBezTo>
                  <a:pt x="140733" y="527437"/>
                  <a:pt x="191804" y="529167"/>
                  <a:pt x="242604" y="533400"/>
                </a:cubicBezTo>
                <a:lnTo>
                  <a:pt x="1182404" y="520700"/>
                </a:lnTo>
                <a:cubicBezTo>
                  <a:pt x="1248500" y="519215"/>
                  <a:pt x="1449871" y="501586"/>
                  <a:pt x="1525304" y="495300"/>
                </a:cubicBezTo>
                <a:cubicBezTo>
                  <a:pt x="1550704" y="486833"/>
                  <a:pt x="1579227" y="484752"/>
                  <a:pt x="1601504" y="469900"/>
                </a:cubicBezTo>
                <a:cubicBezTo>
                  <a:pt x="1650743" y="437074"/>
                  <a:pt x="1625124" y="449327"/>
                  <a:pt x="1677704" y="431800"/>
                </a:cubicBezTo>
                <a:cubicBezTo>
                  <a:pt x="1694637" y="406400"/>
                  <a:pt x="1718851" y="384560"/>
                  <a:pt x="1728504" y="355600"/>
                </a:cubicBezTo>
                <a:cubicBezTo>
                  <a:pt x="1732737" y="342900"/>
                  <a:pt x="1735217" y="329474"/>
                  <a:pt x="1741204" y="317500"/>
                </a:cubicBezTo>
                <a:cubicBezTo>
                  <a:pt x="1790443" y="219023"/>
                  <a:pt x="1747382" y="337065"/>
                  <a:pt x="1779304" y="241300"/>
                </a:cubicBezTo>
                <a:cubicBezTo>
                  <a:pt x="1771678" y="210795"/>
                  <a:pt x="1768612" y="174326"/>
                  <a:pt x="1741204" y="152400"/>
                </a:cubicBezTo>
                <a:cubicBezTo>
                  <a:pt x="1730751" y="144037"/>
                  <a:pt x="1716356" y="141593"/>
                  <a:pt x="1703104" y="139700"/>
                </a:cubicBezTo>
                <a:cubicBezTo>
                  <a:pt x="1559188" y="119141"/>
                  <a:pt x="1597271" y="124883"/>
                  <a:pt x="1550704" y="114300"/>
                </a:cubicBezTo>
                <a:close/>
              </a:path>
            </a:pathLst>
          </a:cu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49212711"/>
      </p:ext>
    </p:extLst>
  </p:cSld>
  <p:clrMapOvr>
    <a:masterClrMapping/>
  </p:clrMapOvr>
  <p:transition spd="med">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6.7 Control Schedule</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84</a:t>
            </a:fld>
            <a:endParaRPr lang="en-US"/>
          </a:p>
        </p:txBody>
      </p:sp>
      <p:sp>
        <p:nvSpPr>
          <p:cNvPr id="6" name="Text Placeholder 5"/>
          <p:cNvSpPr>
            <a:spLocks noGrp="1"/>
          </p:cNvSpPr>
          <p:nvPr>
            <p:ph type="body" idx="4294967295"/>
          </p:nvPr>
        </p:nvSpPr>
        <p:spPr>
          <a:xfrm>
            <a:off x="685800" y="1143000"/>
            <a:ext cx="7772400" cy="4572000"/>
          </a:xfrm>
        </p:spPr>
        <p:txBody>
          <a:bodyPr/>
          <a:lstStyle/>
          <a:p>
            <a:r>
              <a:rPr lang="en-AU" sz="2000" dirty="0" smtClean="0"/>
              <a:t>It is the process of monitoring the status of project activities to update project progress</a:t>
            </a:r>
            <a:r>
              <a:rPr lang="en-AU" sz="2000" baseline="0" dirty="0" smtClean="0"/>
              <a:t> and manage changes to the schedule baseline to achieve the plan. It provides the means to recognize deviation from the plan and take corrective and preventive actions and thus minimize risk.</a:t>
            </a:r>
          </a:p>
          <a:p>
            <a:r>
              <a:rPr lang="en-AU" sz="2000" baseline="0" dirty="0" smtClean="0"/>
              <a:t>Control schedule, as a component of the Perform Integrated Change Control process, is concerned with:</a:t>
            </a:r>
          </a:p>
          <a:p>
            <a:pPr lvl="1"/>
            <a:r>
              <a:rPr lang="en-AU" sz="2000" dirty="0" smtClean="0"/>
              <a:t>Determining the current status of the project schedule,</a:t>
            </a:r>
          </a:p>
          <a:p>
            <a:pPr lvl="1"/>
            <a:r>
              <a:rPr lang="en-AU" sz="2000" dirty="0" smtClean="0"/>
              <a:t>Influencing the factors</a:t>
            </a:r>
            <a:r>
              <a:rPr lang="en-AU" sz="2000" baseline="0" dirty="0" smtClean="0"/>
              <a:t> that create schedule changes,</a:t>
            </a:r>
          </a:p>
          <a:p>
            <a:pPr lvl="1"/>
            <a:r>
              <a:rPr lang="en-AU" sz="2000" baseline="0" dirty="0" smtClean="0"/>
              <a:t>Determining if the project schedule has changed, and</a:t>
            </a:r>
          </a:p>
          <a:p>
            <a:pPr lvl="1"/>
            <a:r>
              <a:rPr lang="en-AU" sz="2000" baseline="0" dirty="0" smtClean="0"/>
              <a:t>Managing the actual changes as they occur.</a:t>
            </a:r>
            <a:endParaRPr lang="en-AU" sz="2000" dirty="0"/>
          </a:p>
        </p:txBody>
      </p:sp>
    </p:spTree>
    <p:extLst>
      <p:ext uri="{BB962C8B-B14F-4D97-AF65-F5344CB8AC3E}">
        <p14:creationId xmlns:p14="http://schemas.microsoft.com/office/powerpoint/2010/main" val="1131604461"/>
      </p:ext>
    </p:extLst>
  </p:cSld>
  <p:clrMapOvr>
    <a:masterClrMapping/>
  </p:clrMapOvr>
  <p:transition spd="med">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lum bright="24000"/>
          </a:blip>
          <a:srcRect l="27660" t="12397" b="10047"/>
          <a:stretch>
            <a:fillRect/>
          </a:stretch>
        </p:blipFill>
        <p:spPr bwMode="auto">
          <a:xfrm>
            <a:off x="7101840" y="1066800"/>
            <a:ext cx="2042160" cy="5715000"/>
          </a:xfrm>
          <a:prstGeom prst="rect">
            <a:avLst/>
          </a:prstGeom>
          <a:noFill/>
          <a:ln w="9525">
            <a:noFill/>
            <a:miter lim="800000"/>
            <a:headEnd/>
            <a:tailEnd/>
          </a:ln>
          <a:effectLst/>
        </p:spPr>
      </p:pic>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Key Points (Summary)</a:t>
            </a:r>
            <a:endParaRPr lang="en-US" dirty="0" smtClean="0">
              <a:solidFill>
                <a:srgbClr val="990000"/>
              </a:solidFill>
            </a:endParaRPr>
          </a:p>
        </p:txBody>
      </p:sp>
      <p:sp>
        <p:nvSpPr>
          <p:cNvPr id="23555" name="Rectangle 3"/>
          <p:cNvSpPr>
            <a:spLocks noGrp="1" noChangeArrowheads="1"/>
          </p:cNvSpPr>
          <p:nvPr>
            <p:ph type="subTitle" idx="1"/>
          </p:nvPr>
        </p:nvSpPr>
        <p:spPr>
          <a:xfrm>
            <a:off x="457200" y="990600"/>
            <a:ext cx="6934200" cy="5562600"/>
          </a:xfrm>
          <a:noFill/>
          <a:ln w="1270" cap="rnd">
            <a:solidFill>
              <a:srgbClr val="993366"/>
            </a:solidFill>
            <a:prstDash val="sysDot"/>
          </a:ln>
        </p:spPr>
        <p:txBody>
          <a:bodyPr/>
          <a:lstStyle/>
          <a:p>
            <a:pPr algn="l">
              <a:buFont typeface="Arial" pitchFamily="34" charset="0"/>
              <a:buChar char="•"/>
            </a:pPr>
            <a:r>
              <a:rPr lang="en-US" sz="2800" dirty="0" smtClean="0">
                <a:solidFill>
                  <a:schemeClr val="tx2"/>
                </a:solidFill>
                <a:latin typeface="Calibri" pitchFamily="34" charset="0"/>
                <a:cs typeface="Calibri" pitchFamily="34" charset="0"/>
              </a:rPr>
              <a:t> We discussed All the Tasks required in Project Time Management </a:t>
            </a:r>
          </a:p>
          <a:p>
            <a:pPr algn="l">
              <a:buFont typeface="Arial" pitchFamily="34" charset="0"/>
              <a:buChar char="•"/>
            </a:pPr>
            <a:r>
              <a:rPr lang="en-US" sz="2800" dirty="0" smtClean="0">
                <a:solidFill>
                  <a:schemeClr val="tx2"/>
                </a:solidFill>
                <a:latin typeface="Calibri" pitchFamily="34" charset="0"/>
                <a:cs typeface="Calibri" pitchFamily="34" charset="0"/>
              </a:rPr>
              <a:t> These tasks include Identification of the Activities, Estimating the time required to complete them, Assigning Resources (people) to them – and knowing how to Control them</a:t>
            </a:r>
          </a:p>
          <a:p>
            <a:pPr algn="l">
              <a:buFont typeface="Arial" pitchFamily="34" charset="0"/>
              <a:buChar char="•"/>
            </a:pPr>
            <a:r>
              <a:rPr lang="en-US" sz="2800" dirty="0" smtClean="0">
                <a:solidFill>
                  <a:schemeClr val="tx2"/>
                </a:solidFill>
                <a:latin typeface="Calibri" pitchFamily="34" charset="0"/>
                <a:cs typeface="Calibri" pitchFamily="34" charset="0"/>
              </a:rPr>
              <a:t> Time planning and management is closely associated with Costs and Scope – Always remember to Coordinate these three</a:t>
            </a:r>
          </a:p>
          <a:p>
            <a:pPr algn="l">
              <a:buFont typeface="Arial" pitchFamily="34" charset="0"/>
              <a:buChar char="•"/>
            </a:pPr>
            <a:r>
              <a:rPr lang="en-US" sz="2800" dirty="0" smtClean="0">
                <a:solidFill>
                  <a:schemeClr val="tx2"/>
                </a:solidFill>
                <a:latin typeface="Calibri" pitchFamily="34" charset="0"/>
                <a:cs typeface="Calibri" pitchFamily="34" charset="0"/>
              </a:rPr>
              <a:t> We undertook some exercises following PMBOK – now we put them in the actual project</a:t>
            </a:r>
            <a:endParaRPr lang="en-US" dirty="0" smtClean="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2270553574"/>
      </p:ext>
    </p:extLst>
  </p:cSld>
  <p:clrMapOvr>
    <a:masterClrMapping/>
  </p:clrMapOvr>
  <p:transition spd="med">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86</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3"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143000"/>
            <a:ext cx="6934200" cy="4572000"/>
          </a:xfrm>
        </p:spPr>
        <p:txBody>
          <a:bodyPr/>
          <a:lstStyle/>
          <a:p>
            <a:r>
              <a:rPr lang="en-US" sz="2800" dirty="0" smtClean="0"/>
              <a:t>PMBOK 5</a:t>
            </a:r>
            <a:r>
              <a:rPr lang="en-US" sz="2800" baseline="30000" dirty="0" smtClean="0"/>
              <a:t>th</a:t>
            </a:r>
            <a:r>
              <a:rPr lang="en-US" sz="2800" dirty="0" smtClean="0"/>
              <a:t> Edition</a:t>
            </a:r>
          </a:p>
          <a:p>
            <a:r>
              <a:rPr lang="en-US" sz="2800" i="1" dirty="0" smtClean="0"/>
              <a:t>Project Management for Information Systems – 5</a:t>
            </a:r>
            <a:r>
              <a:rPr lang="en-US" sz="2800" i="1" baseline="30000" dirty="0" smtClean="0"/>
              <a:t>th</a:t>
            </a:r>
            <a:r>
              <a:rPr lang="en-US" sz="2800" i="1" dirty="0" smtClean="0"/>
              <a:t> Edition; </a:t>
            </a:r>
            <a:r>
              <a:rPr lang="en-US" sz="2800" dirty="0" smtClean="0"/>
              <a:t>by James </a:t>
            </a:r>
            <a:r>
              <a:rPr lang="en-US" sz="2800" dirty="0" err="1" smtClean="0"/>
              <a:t>Cadle</a:t>
            </a:r>
            <a:r>
              <a:rPr lang="en-US" sz="2800" dirty="0" smtClean="0"/>
              <a:t> and Donald </a:t>
            </a:r>
            <a:r>
              <a:rPr lang="en-US" sz="2800" dirty="0" err="1" smtClean="0"/>
              <a:t>Yeates</a:t>
            </a:r>
            <a:r>
              <a:rPr lang="en-US" sz="2800" dirty="0" smtClean="0"/>
              <a:t> (Pearson, Prentice-Hall), 2008</a:t>
            </a:r>
            <a:endParaRPr lang="en-US" i="1" dirty="0"/>
          </a:p>
        </p:txBody>
      </p:sp>
      <p:sp>
        <p:nvSpPr>
          <p:cNvPr id="4" name="Footer Placeholder 3"/>
          <p:cNvSpPr>
            <a:spLocks noGrp="1"/>
          </p:cNvSpPr>
          <p:nvPr>
            <p:ph type="ftr" sz="quarter" idx="10"/>
          </p:nvPr>
        </p:nvSpPr>
        <p:spPr/>
        <p:txBody>
          <a:bodyPr/>
          <a:lstStyle/>
          <a:p>
            <a:r>
              <a:rPr lang="en-US" dirty="0" smtClean="0"/>
              <a:t>Course: Software Project Management  SW 909 </a:t>
            </a:r>
          </a:p>
          <a:p>
            <a:r>
              <a:rPr lang="en-US" dirty="0" smtClean="0"/>
              <a:t>MS University of Baroda, India; © </a:t>
            </a:r>
            <a:r>
              <a:rPr lang="en-US" dirty="0" err="1" smtClean="0"/>
              <a:t>MethodScience</a:t>
            </a:r>
            <a:endParaRPr lang="en-US" dirty="0"/>
          </a:p>
        </p:txBody>
      </p:sp>
      <p:sp>
        <p:nvSpPr>
          <p:cNvPr id="5" name="Slide Number Placeholder 4"/>
          <p:cNvSpPr>
            <a:spLocks noGrp="1"/>
          </p:cNvSpPr>
          <p:nvPr>
            <p:ph type="sldNum" sz="quarter" idx="11"/>
          </p:nvPr>
        </p:nvSpPr>
        <p:spPr/>
        <p:txBody>
          <a:bodyPr/>
          <a:lstStyle/>
          <a:p>
            <a:fld id="{C875F366-C446-4B97-B257-F362FC5B2650}" type="slidenum">
              <a:rPr lang="en-US" smtClean="0"/>
              <a:pPr/>
              <a:t>87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924800" y="1768888"/>
            <a:ext cx="1188720" cy="455571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lum bright="47000" contrast="-64000"/>
          </a:blip>
          <a:srcRect/>
          <a:stretch>
            <a:fillRect/>
          </a:stretch>
        </p:blipFill>
        <p:spPr bwMode="auto">
          <a:xfrm>
            <a:off x="0" y="5012612"/>
            <a:ext cx="2583544" cy="1845388"/>
          </a:xfrm>
          <a:prstGeom prst="rect">
            <a:avLst/>
          </a:prstGeom>
          <a:noFill/>
          <a:ln w="9525">
            <a:noFill/>
            <a:miter lim="800000"/>
            <a:headEnd/>
            <a:tailEnd/>
          </a:ln>
          <a:effectLst/>
        </p:spPr>
      </p:pic>
    </p:spTree>
    <p:extLst>
      <p:ext uri="{BB962C8B-B14F-4D97-AF65-F5344CB8AC3E}">
        <p14:creationId xmlns:p14="http://schemas.microsoft.com/office/powerpoint/2010/main" val="2824183262"/>
      </p:ext>
    </p:extLst>
  </p:cSld>
  <p:clrMapOvr>
    <a:masterClrMapping/>
  </p:clrMapOvr>
  <p:transition spd="med">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943600" y="4733925"/>
            <a:ext cx="3200400" cy="21240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p:cNvSpPr>
            <a:spLocks noGrp="1"/>
          </p:cNvSpPr>
          <p:nvPr>
            <p:ph type="title"/>
          </p:nvPr>
        </p:nvSpPr>
        <p:spPr/>
        <p:txBody>
          <a:bodyPr/>
          <a:lstStyle/>
          <a:p>
            <a:r>
              <a:rPr lang="en-US" dirty="0" smtClean="0"/>
              <a:t>Project Work (In Group)</a:t>
            </a:r>
            <a:endParaRPr lang="en-US" dirty="0"/>
          </a:p>
        </p:txBody>
      </p:sp>
      <p:sp>
        <p:nvSpPr>
          <p:cNvPr id="3" name="Content Placeholder 2"/>
          <p:cNvSpPr>
            <a:spLocks noGrp="1"/>
          </p:cNvSpPr>
          <p:nvPr>
            <p:ph idx="1"/>
          </p:nvPr>
        </p:nvSpPr>
        <p:spPr>
          <a:xfrm>
            <a:off x="685800" y="1447800"/>
            <a:ext cx="7772400" cy="4572000"/>
          </a:xfrm>
        </p:spPr>
        <p:txBody>
          <a:bodyPr>
            <a:normAutofit lnSpcReduction="10000"/>
          </a:bodyPr>
          <a:lstStyle/>
          <a:p>
            <a:r>
              <a:rPr lang="en-US" sz="2000" dirty="0" smtClean="0"/>
              <a:t>1) Revisit your project work – how many templates have you used thus far?</a:t>
            </a:r>
          </a:p>
          <a:p>
            <a:r>
              <a:rPr lang="en-US" sz="2000" dirty="0" smtClean="0"/>
              <a:t>2) You are welcome to modify the templates as also decide which templates you will use – but based on this lecture, you must have a list of Activities, their definitions, their time estimates and a full schedule</a:t>
            </a:r>
          </a:p>
          <a:p>
            <a:r>
              <a:rPr lang="en-US" sz="2000" dirty="0" smtClean="0"/>
              <a:t>3) You will have a MS project file as one major deliverable in which you can apply the PERT/CPM</a:t>
            </a:r>
          </a:p>
          <a:p>
            <a:r>
              <a:rPr lang="en-US" sz="2000" dirty="0" smtClean="0"/>
              <a:t>4) But you will also have a Word document that presents your project management plan, approach and all other deliverables that you are producing here</a:t>
            </a:r>
          </a:p>
          <a:p>
            <a:r>
              <a:rPr lang="en-US" sz="2000" dirty="0" smtClean="0"/>
              <a:t>5) In this week’s project work you definitely need to enter ALL project details in MS Project including Resources, Activities-Tasks and Time Estimates</a:t>
            </a:r>
          </a:p>
          <a:p>
            <a:endParaRPr lang="en-US" sz="2000" dirty="0"/>
          </a:p>
        </p:txBody>
      </p:sp>
      <p:sp>
        <p:nvSpPr>
          <p:cNvPr id="4" name="Footer Placeholder 3"/>
          <p:cNvSpPr>
            <a:spLocks noGrp="1"/>
          </p:cNvSpPr>
          <p:nvPr>
            <p:ph type="ftr" sz="quarter" idx="10"/>
          </p:nvPr>
        </p:nvSpPr>
        <p:spPr/>
        <p:txBody>
          <a:bodyPr/>
          <a:lstStyle/>
          <a:p>
            <a:r>
              <a:rPr lang="en-US" dirty="0" smtClean="0"/>
              <a:t>Course: Software Project Management  SW 909 MS University of Baroda, India; © </a:t>
            </a:r>
            <a:r>
              <a:rPr lang="en-US" dirty="0" err="1" smtClean="0"/>
              <a:t>MethodScience</a:t>
            </a:r>
            <a:endParaRPr lang="en-US" dirty="0"/>
          </a:p>
        </p:txBody>
      </p:sp>
      <p:sp>
        <p:nvSpPr>
          <p:cNvPr id="6" name="Slide Number Placeholder 5"/>
          <p:cNvSpPr>
            <a:spLocks noGrp="1"/>
          </p:cNvSpPr>
          <p:nvPr>
            <p:ph type="sldNum" sz="quarter" idx="11"/>
          </p:nvPr>
        </p:nvSpPr>
        <p:spPr/>
        <p:txBody>
          <a:bodyPr/>
          <a:lstStyle/>
          <a:p>
            <a:fld id="{C875F366-C446-4B97-B257-F362FC5B2650}" type="slidenum">
              <a:rPr lang="en-US" smtClean="0"/>
              <a:pPr/>
              <a:t>88</a:t>
            </a:fld>
            <a:endParaRPr lang="en-US"/>
          </a:p>
        </p:txBody>
      </p:sp>
    </p:spTree>
    <p:extLst>
      <p:ext uri="{BB962C8B-B14F-4D97-AF65-F5344CB8AC3E}">
        <p14:creationId xmlns:p14="http://schemas.microsoft.com/office/powerpoint/2010/main" val="1251384750"/>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9</a:t>
            </a:fld>
            <a:endParaRPr lang="en-US"/>
          </a:p>
        </p:txBody>
      </p:sp>
      <p:sp>
        <p:nvSpPr>
          <p:cNvPr id="5" name="Title 4"/>
          <p:cNvSpPr>
            <a:spLocks noGrp="1"/>
          </p:cNvSpPr>
          <p:nvPr>
            <p:ph type="title"/>
          </p:nvPr>
        </p:nvSpPr>
        <p:spPr/>
        <p:txBody>
          <a:bodyPr/>
          <a:lstStyle/>
          <a:p>
            <a:r>
              <a:rPr lang="en-AU" dirty="0" smtClean="0"/>
              <a:t>Plan Schedule Management</a:t>
            </a:r>
            <a:endParaRPr lang="en-AU" dirty="0"/>
          </a:p>
        </p:txBody>
      </p:sp>
      <p:pic>
        <p:nvPicPr>
          <p:cNvPr id="3074" name="Picture 2"/>
          <p:cNvPicPr>
            <a:picLocks noChangeAspect="1" noChangeArrowheads="1"/>
          </p:cNvPicPr>
          <p:nvPr/>
        </p:nvPicPr>
        <p:blipFill>
          <a:blip r:embed="rId3" cstate="print"/>
          <a:srcRect l="35500" t="29333" r="35500" b="9333"/>
          <a:stretch>
            <a:fillRect/>
          </a:stretch>
        </p:blipFill>
        <p:spPr bwMode="auto">
          <a:xfrm>
            <a:off x="609600" y="1295400"/>
            <a:ext cx="8229600" cy="5257800"/>
          </a:xfrm>
          <a:prstGeom prst="rect">
            <a:avLst/>
          </a:prstGeom>
          <a:noFill/>
          <a:ln w="9525">
            <a:noFill/>
            <a:miter lim="800000"/>
            <a:headEnd/>
            <a:tailEnd/>
          </a:ln>
        </p:spPr>
      </p:pic>
    </p:spTree>
    <p:extLst>
      <p:ext uri="{BB962C8B-B14F-4D97-AF65-F5344CB8AC3E}">
        <p14:creationId xmlns:p14="http://schemas.microsoft.com/office/powerpoint/2010/main" val="1018171932"/>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5031</Words>
  <Application>Microsoft Office PowerPoint</Application>
  <PresentationFormat>On-screen Show (4:3)</PresentationFormat>
  <Paragraphs>854</Paragraphs>
  <Slides>88</Slides>
  <Notes>75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100" baseType="lpstr">
      <vt:lpstr>MS PGothic</vt:lpstr>
      <vt:lpstr>Agency FB</vt:lpstr>
      <vt:lpstr>Arial</vt:lpstr>
      <vt:lpstr>Book Antiqua</vt:lpstr>
      <vt:lpstr>Calibri</vt:lpstr>
      <vt:lpstr>Copperplate Gothic Bold</vt:lpstr>
      <vt:lpstr>Times New Roman</vt:lpstr>
      <vt:lpstr>Wingdings</vt:lpstr>
      <vt:lpstr>Office Theme</vt:lpstr>
      <vt:lpstr>Document</vt:lpstr>
      <vt:lpstr>Worksheet</vt:lpstr>
      <vt:lpstr>Clip</vt:lpstr>
      <vt:lpstr>PMA:   Week-3  Project Time Management Activities – WBS - Scheduling   Dr. Bhuvan UNHELKAR Professor of Information Technology www.Unhelkar.com;  Office: C225; bunhelkar@sar.usf.edu; 941-359-4654  </vt:lpstr>
      <vt:lpstr>Lecture Agenda </vt:lpstr>
      <vt:lpstr>Sub-Module  Overview of Project Time Management </vt:lpstr>
      <vt:lpstr>Process Groups – Knowledge Areas</vt:lpstr>
      <vt:lpstr>Chapter 6: Project Time Management</vt:lpstr>
      <vt:lpstr>Project Time (Schedule)  Management Overview – Chapter 6 of PMBOK ® </vt:lpstr>
      <vt:lpstr>Scheduling Overview </vt:lpstr>
      <vt:lpstr>Sub_Module  6.1 Plan Schedule Management    </vt:lpstr>
      <vt:lpstr>Plan Schedule Management</vt:lpstr>
      <vt:lpstr>Inputs to “Plan Schedule Management”</vt:lpstr>
      <vt:lpstr>Tools &amp; Techniques of “Plan Schedule Management”</vt:lpstr>
      <vt:lpstr>Expert Judgment</vt:lpstr>
      <vt:lpstr>Analytical Techniques</vt:lpstr>
      <vt:lpstr>Meetings</vt:lpstr>
      <vt:lpstr>Outputs of Plan Schedule Management</vt:lpstr>
      <vt:lpstr>Sub-Module  6.2 Define Activities   </vt:lpstr>
      <vt:lpstr>Project Time (Schedule)  Management Overview – Chapter 6 of PMBOK ® </vt:lpstr>
      <vt:lpstr>6.2 Define Activities</vt:lpstr>
      <vt:lpstr>Inputs to “Define Activities” </vt:lpstr>
      <vt:lpstr>Tools &amp; Techniques of “Define Activities”</vt:lpstr>
      <vt:lpstr>Decomposition</vt:lpstr>
      <vt:lpstr>Rolling Wave Planning</vt:lpstr>
      <vt:lpstr>Outputs of “Define Activities”</vt:lpstr>
      <vt:lpstr>Activity List</vt:lpstr>
      <vt:lpstr>Activity Attributes</vt:lpstr>
      <vt:lpstr>Milestone List</vt:lpstr>
      <vt:lpstr>Short Exercise – 3.9_Activity List  (try 5 here; then go to the actual Templates and enter ALL for your Project)</vt:lpstr>
      <vt:lpstr>Short Exercise 3.10_ActivityAttributes –  (for any 1 Activity from previous list)</vt:lpstr>
      <vt:lpstr>Short Exercise – 3.11_Milestone_List</vt:lpstr>
      <vt:lpstr>Sub-Module:  6.3 Sequence Activities    </vt:lpstr>
      <vt:lpstr>Project Time (Schedule)  Management Overview – Chapter 6 of PMBOK ® </vt:lpstr>
      <vt:lpstr>6.3 Sequence Activities</vt:lpstr>
      <vt:lpstr>Inputs to “Sequence Activities”</vt:lpstr>
      <vt:lpstr>Project Scope Statement</vt:lpstr>
      <vt:lpstr>Tools &amp; Techniques of “Sequence Activities”</vt:lpstr>
      <vt:lpstr>Precedence Diagramming Method (PDM)</vt:lpstr>
      <vt:lpstr>Leads and Lags</vt:lpstr>
      <vt:lpstr>PowerPoint Presentation</vt:lpstr>
      <vt:lpstr>Outputs of “Sequence Activities”</vt:lpstr>
      <vt:lpstr>Short Exercise </vt:lpstr>
      <vt:lpstr>Sub-Module:  6.4 Estimate Activity Resources    </vt:lpstr>
      <vt:lpstr>Project Time (Schedule)  Management Overview – Chapter 6 of PMBOK ® </vt:lpstr>
      <vt:lpstr>6.4 Estimate Activity Resources</vt:lpstr>
      <vt:lpstr>Inputs to “ Estimate Activity Resources”</vt:lpstr>
      <vt:lpstr>Resource (People) Calendars</vt:lpstr>
      <vt:lpstr>Risk Register</vt:lpstr>
      <vt:lpstr>Tools &amp; Techniques of “ Estimate Activity Resources”</vt:lpstr>
      <vt:lpstr>Tools and Techniques of  “Estimate Activity Resources”</vt:lpstr>
      <vt:lpstr>Outputs of “ Estimate Activity Resources”</vt:lpstr>
      <vt:lpstr>3.13_Activity Resource Requirements</vt:lpstr>
      <vt:lpstr>Sub-Module:  6.5 - Estimate Activity Durations</vt:lpstr>
      <vt:lpstr>Project Time (Schedule)  Management Overview – Chapter 6 of PMBOK ® </vt:lpstr>
      <vt:lpstr>6.5 Estimate Activity Durations</vt:lpstr>
      <vt:lpstr>Inputs to “Estimate Activity Durations”</vt:lpstr>
      <vt:lpstr>Tools and Techniques of “Estimate Activity Durations”</vt:lpstr>
      <vt:lpstr>Expert Judgment</vt:lpstr>
      <vt:lpstr>Analogous Estimating</vt:lpstr>
      <vt:lpstr>Parametric Estimating</vt:lpstr>
      <vt:lpstr>Three-point Estimating</vt:lpstr>
      <vt:lpstr>Three-point Estimating – 1</vt:lpstr>
      <vt:lpstr>Outputs of “Estimate Activity Durations”</vt:lpstr>
      <vt:lpstr>Activity Duration Estimates</vt:lpstr>
      <vt:lpstr>3.15_Activity Duration Estimates</vt:lpstr>
      <vt:lpstr>Short Exercise</vt:lpstr>
      <vt:lpstr>Short Exercise</vt:lpstr>
      <vt:lpstr>Sub-Module:  6.6 - Develop Schedule</vt:lpstr>
      <vt:lpstr>Project Time (Schedule)  Management Overview – Chapter 6 of PMBOK ® </vt:lpstr>
      <vt:lpstr>6.6 Develop Schedule</vt:lpstr>
      <vt:lpstr>Tools and Techniques of ‘Develop Schedule”</vt:lpstr>
      <vt:lpstr>Schedule Network Analysis</vt:lpstr>
      <vt:lpstr>Critical Path Method</vt:lpstr>
      <vt:lpstr>PowerPoint Presentation</vt:lpstr>
      <vt:lpstr>PowerPoint Presentation</vt:lpstr>
      <vt:lpstr>Critical Path Method.. </vt:lpstr>
      <vt:lpstr>Critical Path – Network Diagram</vt:lpstr>
      <vt:lpstr>Program Evaluation and  Review Technique (PERT)</vt:lpstr>
      <vt:lpstr>PERT (2)</vt:lpstr>
      <vt:lpstr>Sample Gantt Chart</vt:lpstr>
      <vt:lpstr>Outputs of  “Develop Schedule’</vt:lpstr>
      <vt:lpstr>Short Exercise</vt:lpstr>
      <vt:lpstr>Short Exercise</vt:lpstr>
      <vt:lpstr>Sub-Module:  6.7 - Control Schedule</vt:lpstr>
      <vt:lpstr>Project Time (Schedule)  Management Overview – Chapter 6 of PMBOK ® </vt:lpstr>
      <vt:lpstr>6.7 Control Schedule</vt:lpstr>
      <vt:lpstr>Key Points (Summary)</vt:lpstr>
      <vt:lpstr>Conclusions &amp; Future Directions</vt:lpstr>
      <vt:lpstr>References</vt:lpstr>
      <vt:lpstr>Project Work (In Group)</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64</cp:revision>
  <dcterms:created xsi:type="dcterms:W3CDTF">2016-11-03T19:14:05Z</dcterms:created>
  <dcterms:modified xsi:type="dcterms:W3CDTF">2018-09-19T21:28:34Z</dcterms:modified>
</cp:coreProperties>
</file>