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527" r:id="rId2"/>
    <p:sldId id="464" r:id="rId3"/>
    <p:sldId id="465" r:id="rId4"/>
    <p:sldId id="466" r:id="rId5"/>
    <p:sldId id="467" r:id="rId6"/>
    <p:sldId id="468" r:id="rId7"/>
    <p:sldId id="469" r:id="rId8"/>
    <p:sldId id="470" r:id="rId9"/>
    <p:sldId id="471" r:id="rId10"/>
    <p:sldId id="472" r:id="rId11"/>
    <p:sldId id="473" r:id="rId12"/>
    <p:sldId id="474" r:id="rId13"/>
    <p:sldId id="475" r:id="rId14"/>
    <p:sldId id="476" r:id="rId15"/>
    <p:sldId id="477" r:id="rId16"/>
    <p:sldId id="478" r:id="rId17"/>
    <p:sldId id="479" r:id="rId18"/>
    <p:sldId id="480" r:id="rId19"/>
    <p:sldId id="481" r:id="rId20"/>
    <p:sldId id="482" r:id="rId21"/>
    <p:sldId id="483" r:id="rId22"/>
    <p:sldId id="484" r:id="rId23"/>
    <p:sldId id="485" r:id="rId24"/>
    <p:sldId id="486" r:id="rId25"/>
    <p:sldId id="487" r:id="rId26"/>
    <p:sldId id="488" r:id="rId27"/>
    <p:sldId id="489"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507" r:id="rId46"/>
    <p:sldId id="508" r:id="rId47"/>
    <p:sldId id="509" r:id="rId48"/>
    <p:sldId id="510" r:id="rId49"/>
    <p:sldId id="511" r:id="rId50"/>
    <p:sldId id="512" r:id="rId51"/>
    <p:sldId id="513" r:id="rId52"/>
    <p:sldId id="514" r:id="rId53"/>
    <p:sldId id="515" r:id="rId54"/>
    <p:sldId id="516" r:id="rId55"/>
    <p:sldId id="517" r:id="rId56"/>
    <p:sldId id="518" r:id="rId57"/>
    <p:sldId id="519" r:id="rId58"/>
    <p:sldId id="520" r:id="rId59"/>
    <p:sldId id="521" r:id="rId60"/>
    <p:sldId id="522" r:id="rId61"/>
    <p:sldId id="523" r:id="rId62"/>
    <p:sldId id="524" r:id="rId63"/>
    <p:sldId id="525" r:id="rId64"/>
    <p:sldId id="270" r:id="rId65"/>
    <p:sldId id="52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3577" autoAdjust="0"/>
  </p:normalViewPr>
  <p:slideViewPr>
    <p:cSldViewPr>
      <p:cViewPr varScale="1">
        <p:scale>
          <a:sx n="65" d="100"/>
          <a:sy n="65" d="100"/>
        </p:scale>
        <p:origin x="1536" y="48"/>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EBB1F-98F1-4701-8722-B010FB9A7F01}" type="datetimeFigureOut">
              <a:rPr lang="en-US" smtClean="0"/>
              <a:t>9/19/2018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6BC8E4-DA3D-4D3B-9B91-F81EAB58899C}" type="slidenum">
              <a:rPr lang="en-US" smtClean="0"/>
              <a:t>‹#›</a:t>
            </a:fld>
            <a:endParaRPr lang="en-US"/>
          </a:p>
        </p:txBody>
      </p:sp>
    </p:spTree>
    <p:extLst>
      <p:ext uri="{BB962C8B-B14F-4D97-AF65-F5344CB8AC3E}">
        <p14:creationId xmlns:p14="http://schemas.microsoft.com/office/powerpoint/2010/main" val="3973827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2</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4154237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19</a:t>
            </a:fld>
            <a:r>
              <a:rPr lang="en-US" smtClean="0"/>
              <a:t> </a:t>
            </a:r>
            <a:endParaRPr lang="en-US" dirty="0"/>
          </a:p>
        </p:txBody>
      </p:sp>
    </p:spTree>
    <p:extLst>
      <p:ext uri="{BB962C8B-B14F-4D97-AF65-F5344CB8AC3E}">
        <p14:creationId xmlns:p14="http://schemas.microsoft.com/office/powerpoint/2010/main" val="271703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20</a:t>
            </a:fld>
            <a:r>
              <a:rPr lang="en-US" smtClean="0"/>
              <a:t> </a:t>
            </a:r>
            <a:endParaRPr lang="en-US" dirty="0"/>
          </a:p>
        </p:txBody>
      </p:sp>
    </p:spTree>
    <p:extLst>
      <p:ext uri="{BB962C8B-B14F-4D97-AF65-F5344CB8AC3E}">
        <p14:creationId xmlns:p14="http://schemas.microsoft.com/office/powerpoint/2010/main" val="2554383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21</a:t>
            </a:fld>
            <a:r>
              <a:rPr lang="en-US" smtClean="0"/>
              <a:t> </a:t>
            </a:r>
            <a:endParaRPr lang="en-US" dirty="0"/>
          </a:p>
        </p:txBody>
      </p:sp>
    </p:spTree>
    <p:extLst>
      <p:ext uri="{BB962C8B-B14F-4D97-AF65-F5344CB8AC3E}">
        <p14:creationId xmlns:p14="http://schemas.microsoft.com/office/powerpoint/2010/main" val="28519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22</a:t>
            </a:fld>
            <a:r>
              <a:rPr lang="en-US" smtClean="0"/>
              <a:t> </a:t>
            </a:r>
            <a:endParaRPr lang="en-US" dirty="0"/>
          </a:p>
        </p:txBody>
      </p:sp>
    </p:spTree>
    <p:extLst>
      <p:ext uri="{BB962C8B-B14F-4D97-AF65-F5344CB8AC3E}">
        <p14:creationId xmlns:p14="http://schemas.microsoft.com/office/powerpoint/2010/main" val="891255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23</a:t>
            </a:fld>
            <a:r>
              <a:rPr lang="en-US" smtClean="0"/>
              <a:t> </a:t>
            </a:r>
            <a:endParaRPr lang="en-US" dirty="0"/>
          </a:p>
        </p:txBody>
      </p:sp>
    </p:spTree>
    <p:extLst>
      <p:ext uri="{BB962C8B-B14F-4D97-AF65-F5344CB8AC3E}">
        <p14:creationId xmlns:p14="http://schemas.microsoft.com/office/powerpoint/2010/main" val="276861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24</a:t>
            </a:fld>
            <a:r>
              <a:rPr lang="en-US" smtClean="0"/>
              <a:t> </a:t>
            </a:r>
            <a:endParaRPr lang="en-US" dirty="0"/>
          </a:p>
        </p:txBody>
      </p:sp>
    </p:spTree>
    <p:extLst>
      <p:ext uri="{BB962C8B-B14F-4D97-AF65-F5344CB8AC3E}">
        <p14:creationId xmlns:p14="http://schemas.microsoft.com/office/powerpoint/2010/main" val="1565141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25</a:t>
            </a:fld>
            <a:r>
              <a:rPr lang="en-US" smtClean="0"/>
              <a:t> </a:t>
            </a:r>
            <a:endParaRPr lang="en-US" dirty="0"/>
          </a:p>
        </p:txBody>
      </p:sp>
    </p:spTree>
    <p:extLst>
      <p:ext uri="{BB962C8B-B14F-4D97-AF65-F5344CB8AC3E}">
        <p14:creationId xmlns:p14="http://schemas.microsoft.com/office/powerpoint/2010/main" val="1829594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26</a:t>
            </a:fld>
            <a:endParaRPr lang="en-AU" dirty="0"/>
          </a:p>
        </p:txBody>
      </p:sp>
    </p:spTree>
    <p:extLst>
      <p:ext uri="{BB962C8B-B14F-4D97-AF65-F5344CB8AC3E}">
        <p14:creationId xmlns:p14="http://schemas.microsoft.com/office/powerpoint/2010/main" val="529788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968F4D-A529-44C8-9216-D44E0416B313}" type="slidenum">
              <a:rPr lang="en-AU" smtClean="0"/>
              <a:pPr/>
              <a:t>27</a:t>
            </a:fld>
            <a:endParaRPr lang="en-AU" dirty="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Tree>
    <p:extLst>
      <p:ext uri="{BB962C8B-B14F-4D97-AF65-F5344CB8AC3E}">
        <p14:creationId xmlns:p14="http://schemas.microsoft.com/office/powerpoint/2010/main" val="1480541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28</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r>
              <a:rPr lang="en-AU" dirty="0" smtClean="0"/>
              <a:t>You may want to note down answers and comments from Fellow participants here...</a:t>
            </a:r>
          </a:p>
          <a:p>
            <a:endParaRPr lang="en-AU" dirty="0"/>
          </a:p>
        </p:txBody>
      </p:sp>
    </p:spTree>
    <p:extLst>
      <p:ext uri="{BB962C8B-B14F-4D97-AF65-F5344CB8AC3E}">
        <p14:creationId xmlns:p14="http://schemas.microsoft.com/office/powerpoint/2010/main" val="140508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3</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4125698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29</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3890591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30</a:t>
            </a:fld>
            <a:r>
              <a:rPr lang="en-US" smtClean="0"/>
              <a:t> </a:t>
            </a:r>
            <a:endParaRPr lang="en-US" dirty="0"/>
          </a:p>
        </p:txBody>
      </p:sp>
    </p:spTree>
    <p:extLst>
      <p:ext uri="{BB962C8B-B14F-4D97-AF65-F5344CB8AC3E}">
        <p14:creationId xmlns:p14="http://schemas.microsoft.com/office/powerpoint/2010/main" val="1287480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31</a:t>
            </a:fld>
            <a:r>
              <a:rPr lang="en-US" smtClean="0"/>
              <a:t> </a:t>
            </a:r>
            <a:endParaRPr lang="en-US" dirty="0"/>
          </a:p>
        </p:txBody>
      </p:sp>
    </p:spTree>
    <p:extLst>
      <p:ext uri="{BB962C8B-B14F-4D97-AF65-F5344CB8AC3E}">
        <p14:creationId xmlns:p14="http://schemas.microsoft.com/office/powerpoint/2010/main" val="29002673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32</a:t>
            </a:fld>
            <a:r>
              <a:rPr lang="en-US" smtClean="0"/>
              <a:t> </a:t>
            </a:r>
            <a:endParaRPr lang="en-US" dirty="0"/>
          </a:p>
        </p:txBody>
      </p:sp>
    </p:spTree>
    <p:extLst>
      <p:ext uri="{BB962C8B-B14F-4D97-AF65-F5344CB8AC3E}">
        <p14:creationId xmlns:p14="http://schemas.microsoft.com/office/powerpoint/2010/main" val="8042696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33</a:t>
            </a:fld>
            <a:r>
              <a:rPr lang="en-US" smtClean="0"/>
              <a:t> </a:t>
            </a:r>
            <a:endParaRPr lang="en-US" dirty="0"/>
          </a:p>
        </p:txBody>
      </p:sp>
    </p:spTree>
    <p:extLst>
      <p:ext uri="{BB962C8B-B14F-4D97-AF65-F5344CB8AC3E}">
        <p14:creationId xmlns:p14="http://schemas.microsoft.com/office/powerpoint/2010/main" val="4121141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34</a:t>
            </a:fld>
            <a:r>
              <a:rPr lang="en-US" smtClean="0"/>
              <a:t> </a:t>
            </a:r>
            <a:endParaRPr lang="en-US" dirty="0"/>
          </a:p>
        </p:txBody>
      </p:sp>
    </p:spTree>
    <p:extLst>
      <p:ext uri="{BB962C8B-B14F-4D97-AF65-F5344CB8AC3E}">
        <p14:creationId xmlns:p14="http://schemas.microsoft.com/office/powerpoint/2010/main" val="1990220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35</a:t>
            </a:fld>
            <a:r>
              <a:rPr lang="en-US" smtClean="0"/>
              <a:t> </a:t>
            </a:r>
            <a:endParaRPr lang="en-US" dirty="0"/>
          </a:p>
        </p:txBody>
      </p:sp>
    </p:spTree>
    <p:extLst>
      <p:ext uri="{BB962C8B-B14F-4D97-AF65-F5344CB8AC3E}">
        <p14:creationId xmlns:p14="http://schemas.microsoft.com/office/powerpoint/2010/main" val="5006974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36</a:t>
            </a:fld>
            <a:r>
              <a:rPr lang="en-US" smtClean="0"/>
              <a:t> </a:t>
            </a:r>
            <a:endParaRPr lang="en-US" dirty="0"/>
          </a:p>
        </p:txBody>
      </p:sp>
    </p:spTree>
    <p:extLst>
      <p:ext uri="{BB962C8B-B14F-4D97-AF65-F5344CB8AC3E}">
        <p14:creationId xmlns:p14="http://schemas.microsoft.com/office/powerpoint/2010/main" val="8308472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37</a:t>
            </a:fld>
            <a:r>
              <a:rPr lang="en-US" smtClean="0"/>
              <a:t> </a:t>
            </a:r>
            <a:endParaRPr lang="en-US" dirty="0"/>
          </a:p>
        </p:txBody>
      </p:sp>
    </p:spTree>
    <p:extLst>
      <p:ext uri="{BB962C8B-B14F-4D97-AF65-F5344CB8AC3E}">
        <p14:creationId xmlns:p14="http://schemas.microsoft.com/office/powerpoint/2010/main" val="42359476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39</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1813032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4</a:t>
            </a:fld>
            <a:r>
              <a:rPr lang="en-US" smtClean="0"/>
              <a:t> </a:t>
            </a:r>
            <a:endParaRPr lang="en-US" dirty="0"/>
          </a:p>
        </p:txBody>
      </p:sp>
    </p:spTree>
    <p:extLst>
      <p:ext uri="{BB962C8B-B14F-4D97-AF65-F5344CB8AC3E}">
        <p14:creationId xmlns:p14="http://schemas.microsoft.com/office/powerpoint/2010/main" val="1805317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8684F4-D689-4211-A39A-1305D756CD61}" type="slidenum">
              <a:rPr lang="en-GB"/>
              <a:pPr/>
              <a:t>40</a:t>
            </a:fld>
            <a:endParaRPr lang="en-GB" dirty="0"/>
          </a:p>
        </p:txBody>
      </p:sp>
      <p:sp>
        <p:nvSpPr>
          <p:cNvPr id="66562" name="Rectangle 2"/>
          <p:cNvSpPr>
            <a:spLocks noGrp="1" noRot="1" noChangeAspect="1" noChangeArrowheads="1" noTextEdit="1"/>
          </p:cNvSpPr>
          <p:nvPr>
            <p:ph type="sldImg"/>
          </p:nvPr>
        </p:nvSpPr>
        <p:spPr>
          <a:xfrm>
            <a:off x="1022362" y="720797"/>
            <a:ext cx="5270478" cy="3599520"/>
          </a:xfrm>
          <a:ln/>
        </p:spPr>
      </p:sp>
      <p:sp>
        <p:nvSpPr>
          <p:cNvPr id="665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38742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9E3952-8F4C-4AD8-AC86-4E9BE7733BEA}" type="slidenum">
              <a:rPr lang="en-GB"/>
              <a:pPr/>
              <a:t>41</a:t>
            </a:fld>
            <a:endParaRPr lang="en-GB" dirty="0"/>
          </a:p>
        </p:txBody>
      </p:sp>
      <p:sp>
        <p:nvSpPr>
          <p:cNvPr id="67586" name="Rectangle 2"/>
          <p:cNvSpPr>
            <a:spLocks noGrp="1" noRot="1" noChangeAspect="1" noChangeArrowheads="1" noTextEdit="1"/>
          </p:cNvSpPr>
          <p:nvPr>
            <p:ph type="sldImg"/>
          </p:nvPr>
        </p:nvSpPr>
        <p:spPr>
          <a:xfrm>
            <a:off x="1258888" y="720725"/>
            <a:ext cx="4797425" cy="3598863"/>
          </a:xfrm>
          <a:ln/>
        </p:spPr>
      </p:sp>
      <p:sp>
        <p:nvSpPr>
          <p:cNvPr id="675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575561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4FBC7-B383-442A-88AD-8BF2CC12146F}" type="slidenum">
              <a:rPr lang="en-GB"/>
              <a:pPr/>
              <a:t>43</a:t>
            </a:fld>
            <a:endParaRPr lang="en-GB" dirty="0"/>
          </a:p>
        </p:txBody>
      </p:sp>
      <p:sp>
        <p:nvSpPr>
          <p:cNvPr id="68610" name="Rectangle 2"/>
          <p:cNvSpPr>
            <a:spLocks noGrp="1" noRot="1" noChangeAspect="1" noChangeArrowheads="1" noTextEdit="1"/>
          </p:cNvSpPr>
          <p:nvPr>
            <p:ph type="sldImg"/>
          </p:nvPr>
        </p:nvSpPr>
        <p:spPr>
          <a:xfrm>
            <a:off x="986186" y="721318"/>
            <a:ext cx="5342831" cy="3598916"/>
          </a:xfrm>
          <a:ln/>
        </p:spPr>
      </p:sp>
      <p:sp>
        <p:nvSpPr>
          <p:cNvPr id="68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727237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2ACF8-BCB6-4B33-966F-17BD3C9290D6}" type="slidenum">
              <a:rPr lang="en-GB"/>
              <a:pPr/>
              <a:t>44</a:t>
            </a:fld>
            <a:endParaRPr lang="en-GB" dirty="0"/>
          </a:p>
        </p:txBody>
      </p:sp>
      <p:sp>
        <p:nvSpPr>
          <p:cNvPr id="69634" name="Rectangle 2"/>
          <p:cNvSpPr>
            <a:spLocks noGrp="1" noRot="1" noChangeAspect="1" noChangeArrowheads="1" noTextEdit="1"/>
          </p:cNvSpPr>
          <p:nvPr>
            <p:ph type="sldImg"/>
          </p:nvPr>
        </p:nvSpPr>
        <p:spPr>
          <a:xfrm>
            <a:off x="1022362" y="720797"/>
            <a:ext cx="5270478" cy="3599520"/>
          </a:xfrm>
          <a:ln/>
        </p:spPr>
      </p:sp>
      <p:sp>
        <p:nvSpPr>
          <p:cNvPr id="6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598047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45</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1979039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532469-18D6-470A-9C0B-1F60C30BEFA1}" type="slidenum">
              <a:rPr lang="en-GB"/>
              <a:pPr/>
              <a:t>46</a:t>
            </a:fld>
            <a:endParaRPr lang="en-GB" dirty="0"/>
          </a:p>
        </p:txBody>
      </p:sp>
      <p:sp>
        <p:nvSpPr>
          <p:cNvPr id="73730" name="Rectangle 2"/>
          <p:cNvSpPr>
            <a:spLocks noGrp="1" noRot="1" noChangeAspect="1" noChangeArrowheads="1" noTextEdit="1"/>
          </p:cNvSpPr>
          <p:nvPr>
            <p:ph type="sldImg"/>
          </p:nvPr>
        </p:nvSpPr>
        <p:spPr>
          <a:xfrm>
            <a:off x="1022362" y="720797"/>
            <a:ext cx="5270478" cy="3599520"/>
          </a:xfrm>
          <a:ln/>
        </p:spPr>
      </p:sp>
      <p:sp>
        <p:nvSpPr>
          <p:cNvPr id="737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40445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68BD2E-2891-4E61-853F-ABF78CC7B816}" type="slidenum">
              <a:rPr lang="en-GB"/>
              <a:pPr/>
              <a:t>47</a:t>
            </a:fld>
            <a:endParaRPr lang="en-GB" dirty="0"/>
          </a:p>
        </p:txBody>
      </p:sp>
      <p:sp>
        <p:nvSpPr>
          <p:cNvPr id="74754" name="Rectangle 2"/>
          <p:cNvSpPr>
            <a:spLocks noGrp="1" noRot="1" noChangeAspect="1" noChangeArrowheads="1" noTextEdit="1"/>
          </p:cNvSpPr>
          <p:nvPr>
            <p:ph type="sldImg"/>
          </p:nvPr>
        </p:nvSpPr>
        <p:spPr>
          <a:xfrm>
            <a:off x="1022362" y="720797"/>
            <a:ext cx="5270478" cy="3599520"/>
          </a:xfrm>
          <a:ln/>
        </p:spPr>
      </p:sp>
      <p:sp>
        <p:nvSpPr>
          <p:cNvPr id="7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4821589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E184C9-205C-44C0-8266-A47DC72C6C02}" type="slidenum">
              <a:rPr lang="en-GB"/>
              <a:pPr/>
              <a:t>48</a:t>
            </a:fld>
            <a:endParaRPr lang="en-GB" dirty="0"/>
          </a:p>
        </p:txBody>
      </p:sp>
      <p:sp>
        <p:nvSpPr>
          <p:cNvPr id="75778" name="Rectangle 2"/>
          <p:cNvSpPr>
            <a:spLocks noGrp="1" noRot="1" noChangeAspect="1" noChangeArrowheads="1" noTextEdit="1"/>
          </p:cNvSpPr>
          <p:nvPr>
            <p:ph type="sldImg"/>
          </p:nvPr>
        </p:nvSpPr>
        <p:spPr>
          <a:xfrm>
            <a:off x="1022362" y="720797"/>
            <a:ext cx="5270478" cy="3599520"/>
          </a:xfrm>
          <a:ln/>
        </p:spPr>
      </p:sp>
      <p:sp>
        <p:nvSpPr>
          <p:cNvPr id="757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200968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479BD-3313-470C-AB5D-274FB379247F}" type="slidenum">
              <a:rPr lang="en-GB"/>
              <a:pPr/>
              <a:t>49</a:t>
            </a:fld>
            <a:endParaRPr lang="en-GB" dirty="0"/>
          </a:p>
        </p:txBody>
      </p:sp>
      <p:sp>
        <p:nvSpPr>
          <p:cNvPr id="76802" name="Rectangle 2"/>
          <p:cNvSpPr>
            <a:spLocks noGrp="1" noRot="1" noChangeAspect="1" noChangeArrowheads="1" noTextEdit="1"/>
          </p:cNvSpPr>
          <p:nvPr>
            <p:ph type="sldImg"/>
          </p:nvPr>
        </p:nvSpPr>
        <p:spPr>
          <a:xfrm>
            <a:off x="1022362" y="720797"/>
            <a:ext cx="5270478" cy="3599520"/>
          </a:xfrm>
          <a:ln/>
        </p:spPr>
      </p:sp>
      <p:sp>
        <p:nvSpPr>
          <p:cNvPr id="768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030036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2D0DA9-0C34-4B04-8698-06DC83C22A48}" type="slidenum">
              <a:rPr lang="en-GB"/>
              <a:pPr/>
              <a:t>50</a:t>
            </a:fld>
            <a:endParaRPr lang="en-GB" dirty="0"/>
          </a:p>
        </p:txBody>
      </p:sp>
      <p:sp>
        <p:nvSpPr>
          <p:cNvPr id="77826" name="Rectangle 2"/>
          <p:cNvSpPr>
            <a:spLocks noGrp="1" noRot="1" noChangeAspect="1" noChangeArrowheads="1" noTextEdit="1"/>
          </p:cNvSpPr>
          <p:nvPr>
            <p:ph type="sldImg"/>
          </p:nvPr>
        </p:nvSpPr>
        <p:spPr>
          <a:xfrm>
            <a:off x="1022362" y="720797"/>
            <a:ext cx="5270478" cy="3599520"/>
          </a:xfrm>
          <a:ln/>
        </p:spPr>
      </p:sp>
      <p:sp>
        <p:nvSpPr>
          <p:cNvPr id="778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13128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a:t>
            </a:fld>
            <a:r>
              <a:rPr lang="en-US" smtClean="0"/>
              <a:t> </a:t>
            </a:r>
            <a:endParaRPr lang="en-US" dirty="0"/>
          </a:p>
        </p:txBody>
      </p:sp>
    </p:spTree>
    <p:extLst>
      <p:ext uri="{BB962C8B-B14F-4D97-AF65-F5344CB8AC3E}">
        <p14:creationId xmlns:p14="http://schemas.microsoft.com/office/powerpoint/2010/main" val="25642563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5C4A7F-2814-4750-B4EC-45971133FB83}" type="slidenum">
              <a:rPr lang="en-GB"/>
              <a:pPr/>
              <a:t>51</a:t>
            </a:fld>
            <a:endParaRPr lang="en-GB" dirty="0"/>
          </a:p>
        </p:txBody>
      </p:sp>
      <p:sp>
        <p:nvSpPr>
          <p:cNvPr id="72706" name="Rectangle 2"/>
          <p:cNvSpPr>
            <a:spLocks noGrp="1" noRot="1" noChangeAspect="1" noChangeArrowheads="1" noTextEdit="1"/>
          </p:cNvSpPr>
          <p:nvPr>
            <p:ph type="sldImg"/>
          </p:nvPr>
        </p:nvSpPr>
        <p:spPr>
          <a:xfrm>
            <a:off x="1022362" y="720797"/>
            <a:ext cx="5270478" cy="3599520"/>
          </a:xfrm>
          <a:ln/>
        </p:spPr>
      </p:sp>
      <p:sp>
        <p:nvSpPr>
          <p:cNvPr id="7270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29284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DADD19-30DA-4864-B552-812DED059F58}" type="slidenum">
              <a:rPr lang="en-GB"/>
              <a:pPr/>
              <a:t>52</a:t>
            </a:fld>
            <a:endParaRPr lang="en-GB" dirty="0"/>
          </a:p>
        </p:txBody>
      </p:sp>
      <p:sp>
        <p:nvSpPr>
          <p:cNvPr id="78850" name="Rectangle 2"/>
          <p:cNvSpPr>
            <a:spLocks noGrp="1" noRot="1" noChangeAspect="1" noChangeArrowheads="1" noTextEdit="1"/>
          </p:cNvSpPr>
          <p:nvPr>
            <p:ph type="sldImg"/>
          </p:nvPr>
        </p:nvSpPr>
        <p:spPr>
          <a:xfrm>
            <a:off x="1022362" y="720797"/>
            <a:ext cx="5270478" cy="3599520"/>
          </a:xfrm>
          <a:ln/>
        </p:spPr>
      </p:sp>
      <p:sp>
        <p:nvSpPr>
          <p:cNvPr id="788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376267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53</a:t>
            </a:fld>
            <a:r>
              <a:rPr lang="en-US" smtClean="0"/>
              <a:t> </a:t>
            </a:r>
            <a:endParaRPr lang="en-US" dirty="0"/>
          </a:p>
        </p:txBody>
      </p:sp>
    </p:spTree>
    <p:extLst>
      <p:ext uri="{BB962C8B-B14F-4D97-AF65-F5344CB8AC3E}">
        <p14:creationId xmlns:p14="http://schemas.microsoft.com/office/powerpoint/2010/main" val="32712235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54</a:t>
            </a:fld>
            <a:endParaRPr lang="en-AU" dirty="0"/>
          </a:p>
        </p:txBody>
      </p:sp>
    </p:spTree>
    <p:extLst>
      <p:ext uri="{BB962C8B-B14F-4D97-AF65-F5344CB8AC3E}">
        <p14:creationId xmlns:p14="http://schemas.microsoft.com/office/powerpoint/2010/main" val="21211492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a:t>Page: </a:t>
            </a:r>
            <a:fld id="{C3117681-67A7-4671-8710-B2EBB1985FC5}" type="slidenum">
              <a:rPr lang="en-US"/>
              <a:pPr/>
              <a:t>55</a:t>
            </a:fld>
            <a:r>
              <a:rPr lang="en-US"/>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41400681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56</a:t>
            </a:fld>
            <a:r>
              <a:rPr lang="en-US" smtClean="0"/>
              <a:t> </a:t>
            </a:r>
            <a:endParaRPr lang="en-US" dirty="0"/>
          </a:p>
        </p:txBody>
      </p:sp>
    </p:spTree>
    <p:extLst>
      <p:ext uri="{BB962C8B-B14F-4D97-AF65-F5344CB8AC3E}">
        <p14:creationId xmlns:p14="http://schemas.microsoft.com/office/powerpoint/2010/main" val="28433978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57</a:t>
            </a:fld>
            <a:r>
              <a:rPr lang="en-US" smtClean="0"/>
              <a:t> </a:t>
            </a:r>
            <a:endParaRPr lang="en-US" dirty="0"/>
          </a:p>
        </p:txBody>
      </p:sp>
    </p:spTree>
    <p:extLst>
      <p:ext uri="{BB962C8B-B14F-4D97-AF65-F5344CB8AC3E}">
        <p14:creationId xmlns:p14="http://schemas.microsoft.com/office/powerpoint/2010/main" val="7778534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58</a:t>
            </a:fld>
            <a:r>
              <a:rPr lang="en-US" smtClean="0"/>
              <a:t> </a:t>
            </a:r>
            <a:endParaRPr lang="en-US" dirty="0"/>
          </a:p>
        </p:txBody>
      </p:sp>
    </p:spTree>
    <p:extLst>
      <p:ext uri="{BB962C8B-B14F-4D97-AF65-F5344CB8AC3E}">
        <p14:creationId xmlns:p14="http://schemas.microsoft.com/office/powerpoint/2010/main" val="2591047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59</a:t>
            </a:fld>
            <a:r>
              <a:rPr lang="en-US" smtClean="0"/>
              <a:t> </a:t>
            </a:r>
            <a:endParaRPr lang="en-US" dirty="0"/>
          </a:p>
        </p:txBody>
      </p:sp>
    </p:spTree>
    <p:extLst>
      <p:ext uri="{BB962C8B-B14F-4D97-AF65-F5344CB8AC3E}">
        <p14:creationId xmlns:p14="http://schemas.microsoft.com/office/powerpoint/2010/main" val="29653852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60</a:t>
            </a:fld>
            <a:r>
              <a:rPr lang="en-US" smtClean="0"/>
              <a:t> </a:t>
            </a:r>
            <a:endParaRPr lang="en-US" dirty="0"/>
          </a:p>
        </p:txBody>
      </p:sp>
    </p:spTree>
    <p:extLst>
      <p:ext uri="{BB962C8B-B14F-4D97-AF65-F5344CB8AC3E}">
        <p14:creationId xmlns:p14="http://schemas.microsoft.com/office/powerpoint/2010/main" val="3014190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6</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26190896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61</a:t>
            </a:fld>
            <a:r>
              <a:rPr lang="en-US" smtClean="0"/>
              <a:t> </a:t>
            </a:r>
            <a:endParaRPr lang="en-US" dirty="0"/>
          </a:p>
        </p:txBody>
      </p:sp>
    </p:spTree>
    <p:extLst>
      <p:ext uri="{BB962C8B-B14F-4D97-AF65-F5344CB8AC3E}">
        <p14:creationId xmlns:p14="http://schemas.microsoft.com/office/powerpoint/2010/main" val="41364767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62</a:t>
            </a:fld>
            <a:r>
              <a:rPr lang="en-US" smtClean="0"/>
              <a:t> </a:t>
            </a:r>
            <a:endParaRPr lang="en-US" dirty="0"/>
          </a:p>
        </p:txBody>
      </p:sp>
    </p:spTree>
    <p:extLst>
      <p:ext uri="{BB962C8B-B14F-4D97-AF65-F5344CB8AC3E}">
        <p14:creationId xmlns:p14="http://schemas.microsoft.com/office/powerpoint/2010/main" val="27796579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F30490C-CB76-4E13-A52D-291C9E51B93D}" type="slidenum">
              <a:rPr lang="en-US" smtClean="0">
                <a:latin typeface="Times New Roman" pitchFamily="18" charset="0"/>
                <a:ea typeface="MS PGothic" pitchFamily="34" charset="-128"/>
              </a:rPr>
              <a:pPr/>
              <a:t>63</a:t>
            </a:fld>
            <a:endParaRPr lang="en-US" smtClean="0">
              <a:latin typeface="Times New Roman" pitchFamily="18" charset="0"/>
              <a:ea typeface="MS PGothic" pitchFamily="34" charset="-128"/>
            </a:endParaRPr>
          </a:p>
        </p:txBody>
      </p:sp>
      <p:sp>
        <p:nvSpPr>
          <p:cNvPr id="64515" name="Rectangle 2"/>
          <p:cNvSpPr>
            <a:spLocks noGrp="1" noRot="1" noChangeAspect="1" noChangeArrowheads="1" noTextEdit="1"/>
          </p:cNvSpPr>
          <p:nvPr>
            <p:ph type="sldImg"/>
          </p:nvPr>
        </p:nvSpPr>
        <p:spPr>
          <a:xfrm>
            <a:off x="457200" y="720725"/>
            <a:ext cx="6400800" cy="4800600"/>
          </a:xfrm>
          <a:solidFill>
            <a:srgbClr val="FFFFFF"/>
          </a:solidFill>
          <a:ln/>
        </p:spPr>
      </p:sp>
      <p:sp>
        <p:nvSpPr>
          <p:cNvPr id="64516" name="Rectangle 3"/>
          <p:cNvSpPr>
            <a:spLocks noGrp="1" noChangeArrowheads="1"/>
          </p:cNvSpPr>
          <p:nvPr>
            <p:ph type="body" idx="1"/>
          </p:nvPr>
        </p:nvSpPr>
        <p:spPr>
          <a:xfrm>
            <a:off x="974726" y="5840413"/>
            <a:ext cx="5365750" cy="3040062"/>
          </a:xfrm>
          <a:solidFill>
            <a:srgbClr val="FFFFFF"/>
          </a:solidFill>
          <a:ln>
            <a:solidFill>
              <a:srgbClr val="000000"/>
            </a:solidFill>
          </a:ln>
        </p:spPr>
        <p:txBody>
          <a:bodyPr/>
          <a:lstStyle/>
          <a:p>
            <a:endParaRPr lang="en-AU" smtClean="0"/>
          </a:p>
        </p:txBody>
      </p:sp>
      <p:sp>
        <p:nvSpPr>
          <p:cNvPr id="64517" name="Footer Placeholder 4"/>
          <p:cNvSpPr>
            <a:spLocks noGrp="1"/>
          </p:cNvSpPr>
          <p:nvPr>
            <p:ph type="ftr" sz="quarter" idx="4"/>
          </p:nvPr>
        </p:nvSpPr>
        <p:spPr>
          <a:noFill/>
        </p:spPr>
        <p:txBody>
          <a:bodyPr/>
          <a:lstStyle/>
          <a:p>
            <a:r>
              <a:rPr lang="en-US">
                <a:latin typeface="Times New Roman" pitchFamily="18" charset="0"/>
                <a:ea typeface="MS PGothic" pitchFamily="34" charset="-128"/>
              </a:rPr>
              <a:t>(c) B. Unhelkar and B. Henderson-Sellers, 2008-2011</a:t>
            </a:r>
          </a:p>
        </p:txBody>
      </p:sp>
    </p:spTree>
    <p:extLst>
      <p:ext uri="{BB962C8B-B14F-4D97-AF65-F5344CB8AC3E}">
        <p14:creationId xmlns:p14="http://schemas.microsoft.com/office/powerpoint/2010/main" val="17571299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CA16099-8EF6-4640-9138-FCBE055A5BE9}" type="datetime4">
              <a:rPr lang="en-US" sz="1000"/>
              <a:pPr/>
              <a:t>September 19, 2018</a:t>
            </a:fld>
            <a:endParaRPr lang="en-US" sz="1000"/>
          </a:p>
        </p:txBody>
      </p:sp>
      <p:sp>
        <p:nvSpPr>
          <p:cNvPr id="5" name="Rectangle 6"/>
          <p:cNvSpPr>
            <a:spLocks noGrp="1" noChangeArrowheads="1"/>
          </p:cNvSpPr>
          <p:nvPr>
            <p:ph type="ftr" sz="quarter" idx="4"/>
          </p:nvPr>
        </p:nvSpPr>
        <p:spPr>
          <a:ln/>
        </p:spPr>
        <p:txBody>
          <a:bodyPr/>
          <a:lstStyle/>
          <a:p>
            <a:r>
              <a:rPr lang="en-US" smtClean="0"/>
              <a:t>(c) www.MethodScience.com; 1998-2011</a:t>
            </a:r>
            <a:endParaRPr lang="en-US" b="1"/>
          </a:p>
        </p:txBody>
      </p:sp>
      <p:sp>
        <p:nvSpPr>
          <p:cNvPr id="6" name="Rectangle 7"/>
          <p:cNvSpPr>
            <a:spLocks noGrp="1" noChangeArrowheads="1"/>
          </p:cNvSpPr>
          <p:nvPr>
            <p:ph type="sldNum" sz="quarter" idx="5"/>
          </p:nvPr>
        </p:nvSpPr>
        <p:spPr>
          <a:ln/>
        </p:spPr>
        <p:txBody>
          <a:bodyPr/>
          <a:lstStyle/>
          <a:p>
            <a:r>
              <a:rPr lang="en-US"/>
              <a:t>Page: </a:t>
            </a:r>
            <a:fld id="{36015F51-F31E-49F0-BFA7-D6F97483C640}" type="slidenum">
              <a:rPr lang="en-US"/>
              <a:pPr/>
              <a:t>64</a:t>
            </a:fld>
            <a:r>
              <a:rPr lang="en-US"/>
              <a:t> </a:t>
            </a:r>
          </a:p>
        </p:txBody>
      </p:sp>
      <p:sp>
        <p:nvSpPr>
          <p:cNvPr id="5345282" name="Rectangle 2"/>
          <p:cNvSpPr>
            <a:spLocks noGrp="1" noRot="1" noChangeAspect="1" noChangeArrowheads="1" noTextEdit="1"/>
          </p:cNvSpPr>
          <p:nvPr>
            <p:ph type="sldImg"/>
          </p:nvPr>
        </p:nvSpPr>
        <p:spPr>
          <a:xfrm>
            <a:off x="673100" y="684213"/>
            <a:ext cx="5591175" cy="4194175"/>
          </a:xfrm>
          <a:ln/>
        </p:spPr>
      </p:sp>
      <p:sp>
        <p:nvSpPr>
          <p:cNvPr id="5345283" name="Rectangle 3"/>
          <p:cNvSpPr>
            <a:spLocks noGrp="1" noChangeArrowheads="1"/>
          </p:cNvSpPr>
          <p:nvPr>
            <p:ph type="body" idx="1"/>
          </p:nvPr>
        </p:nvSpPr>
        <p:spPr/>
        <p:txBody>
          <a:bodyPr lIns="88407" tIns="44203" rIns="88407" bIns="44203"/>
          <a:lstStyle/>
          <a:p>
            <a:endParaRPr lang="en-AU"/>
          </a:p>
        </p:txBody>
      </p:sp>
    </p:spTree>
    <p:extLst>
      <p:ext uri="{BB962C8B-B14F-4D97-AF65-F5344CB8AC3E}">
        <p14:creationId xmlns:p14="http://schemas.microsoft.com/office/powerpoint/2010/main" val="316654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smtClean="0"/>
              <a:t>(c) www.MethodScience.com; 1998-2013; </a:t>
            </a:r>
          </a:p>
          <a:p>
            <a:r>
              <a:rPr lang="en-US" dirty="0" smtClean="0"/>
              <a:t>Scheduling &amp; Cost Control  Skills Workshop v 1.4</a:t>
            </a:r>
            <a:endParaRPr lang="en-US" b="1" dirty="0"/>
          </a:p>
        </p:txBody>
      </p:sp>
      <p:sp>
        <p:nvSpPr>
          <p:cNvPr id="5" name="Slide Number Placeholder 4"/>
          <p:cNvSpPr>
            <a:spLocks noGrp="1"/>
          </p:cNvSpPr>
          <p:nvPr>
            <p:ph type="sldNum" sz="quarter" idx="11"/>
          </p:nvPr>
        </p:nvSpPr>
        <p:spPr/>
        <p:txBody>
          <a:bodyPr/>
          <a:lstStyle/>
          <a:p>
            <a:fld id="{A3968F4D-A529-44C8-9216-D44E0416B313}" type="slidenum">
              <a:rPr lang="en-AU" smtClean="0"/>
              <a:pPr/>
              <a:t>11</a:t>
            </a:fld>
            <a:endParaRPr lang="en-AU" dirty="0"/>
          </a:p>
        </p:txBody>
      </p:sp>
    </p:spTree>
    <p:extLst>
      <p:ext uri="{BB962C8B-B14F-4D97-AF65-F5344CB8AC3E}">
        <p14:creationId xmlns:p14="http://schemas.microsoft.com/office/powerpoint/2010/main" val="3141789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12</a:t>
            </a:fld>
            <a:r>
              <a:rPr lang="en-US" dirty="0"/>
              <a:t> </a:t>
            </a:r>
          </a:p>
        </p:txBody>
      </p:sp>
      <p:sp>
        <p:nvSpPr>
          <p:cNvPr id="4544514" name="Rectangle 2"/>
          <p:cNvSpPr>
            <a:spLocks noGrp="1" noRot="1" noChangeAspect="1" noChangeArrowheads="1" noTextEdit="1"/>
          </p:cNvSpPr>
          <p:nvPr>
            <p:ph type="sldImg"/>
          </p:nvPr>
        </p:nvSpPr>
        <p:spPr>
          <a:xfrm>
            <a:off x="92295" y="718248"/>
            <a:ext cx="7130611" cy="4802135"/>
          </a:xfrm>
          <a:ln/>
        </p:spPr>
      </p:sp>
      <p:sp>
        <p:nvSpPr>
          <p:cNvPr id="4544515" name="Rectangle 3"/>
          <p:cNvSpPr>
            <a:spLocks noGrp="1" noChangeArrowheads="1"/>
          </p:cNvSpPr>
          <p:nvPr>
            <p:ph type="body" idx="1"/>
          </p:nvPr>
        </p:nvSpPr>
        <p:spPr>
          <a:xfrm>
            <a:off x="976060" y="5840526"/>
            <a:ext cx="5363081" cy="3041201"/>
          </a:xfrm>
        </p:spPr>
        <p:txBody>
          <a:bodyPr/>
          <a:lstStyle/>
          <a:p>
            <a:r>
              <a:rPr lang="en-AU" dirty="0" smtClean="0"/>
              <a:t>You may want to note down answers and comments from Fellow participants here...</a:t>
            </a:r>
          </a:p>
          <a:p>
            <a:endParaRPr lang="en-AU" dirty="0"/>
          </a:p>
        </p:txBody>
      </p:sp>
    </p:spTree>
    <p:extLst>
      <p:ext uri="{BB962C8B-B14F-4D97-AF65-F5344CB8AC3E}">
        <p14:creationId xmlns:p14="http://schemas.microsoft.com/office/powerpoint/2010/main" val="318232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dt" idx="1"/>
          </p:nvPr>
        </p:nvSpPr>
        <p:spPr>
          <a:ln/>
        </p:spPr>
        <p:txBody>
          <a:bodyPr/>
          <a:lstStyle/>
          <a:p>
            <a:fld id="{43366A47-6760-4CE3-AB92-044A655AAD38}" type="datetime4">
              <a:rPr lang="en-US" sz="1000" smtClean="0"/>
              <a:pPr/>
              <a:t>September 19, 2018</a:t>
            </a:fld>
            <a:endParaRPr lang="en-US" sz="1000" dirty="0"/>
          </a:p>
        </p:txBody>
      </p:sp>
      <p:sp>
        <p:nvSpPr>
          <p:cNvPr id="5" name="Rectangle 6"/>
          <p:cNvSpPr>
            <a:spLocks noGrp="1" noChangeArrowheads="1"/>
          </p:cNvSpPr>
          <p:nvPr>
            <p:ph type="ftr" sz="quarter" idx="4"/>
          </p:nvPr>
        </p:nvSpPr>
        <p:spPr>
          <a:ln/>
        </p:spPr>
        <p:txBody>
          <a:bodyPr/>
          <a:lstStyle/>
          <a:p>
            <a:r>
              <a:rPr lang="en-US" dirty="0" smtClean="0"/>
              <a:t>(c) www.MethodScience.com; 1998-2013; </a:t>
            </a:r>
          </a:p>
          <a:p>
            <a:r>
              <a:rPr lang="en-US" dirty="0" smtClean="0"/>
              <a:t>Scheduling &amp; Cost Control  Skills Workshop v 1.4</a:t>
            </a:r>
            <a:endParaRPr lang="en-US" b="1" dirty="0"/>
          </a:p>
        </p:txBody>
      </p:sp>
      <p:sp>
        <p:nvSpPr>
          <p:cNvPr id="6" name="Rectangle 7"/>
          <p:cNvSpPr>
            <a:spLocks noGrp="1" noChangeArrowheads="1"/>
          </p:cNvSpPr>
          <p:nvPr>
            <p:ph type="sldNum" sz="quarter" idx="5"/>
          </p:nvPr>
        </p:nvSpPr>
        <p:spPr>
          <a:ln/>
        </p:spPr>
        <p:txBody>
          <a:bodyPr/>
          <a:lstStyle/>
          <a:p>
            <a:r>
              <a:rPr lang="en-US" dirty="0"/>
              <a:t>Page: </a:t>
            </a:r>
            <a:fld id="{C3117681-67A7-4671-8710-B2EBB1985FC5}" type="slidenum">
              <a:rPr lang="en-US"/>
              <a:pPr/>
              <a:t>13</a:t>
            </a:fld>
            <a:r>
              <a:rPr lang="en-US" dirty="0"/>
              <a:t> </a:t>
            </a:r>
          </a:p>
        </p:txBody>
      </p:sp>
      <p:sp>
        <p:nvSpPr>
          <p:cNvPr id="4544514" name="Rectangle 2"/>
          <p:cNvSpPr>
            <a:spLocks noGrp="1" noRot="1" noChangeAspect="1" noChangeArrowheads="1" noTextEdit="1"/>
          </p:cNvSpPr>
          <p:nvPr>
            <p:ph type="sldImg"/>
          </p:nvPr>
        </p:nvSpPr>
        <p:spPr>
          <a:xfrm>
            <a:off x="455613" y="717550"/>
            <a:ext cx="6403975" cy="4802188"/>
          </a:xfrm>
          <a:ln/>
        </p:spPr>
      </p:sp>
      <p:sp>
        <p:nvSpPr>
          <p:cNvPr id="4544515" name="Rectangle 3"/>
          <p:cNvSpPr>
            <a:spLocks noGrp="1" noChangeArrowheads="1"/>
          </p:cNvSpPr>
          <p:nvPr>
            <p:ph type="body" idx="1"/>
          </p:nvPr>
        </p:nvSpPr>
        <p:spPr>
          <a:xfrm>
            <a:off x="976060" y="5840526"/>
            <a:ext cx="5363081" cy="3041201"/>
          </a:xfrm>
        </p:spPr>
        <p:txBody>
          <a:bodyPr/>
          <a:lstStyle/>
          <a:p>
            <a:endParaRPr lang="en-AU" dirty="0" smtClean="0"/>
          </a:p>
        </p:txBody>
      </p:sp>
    </p:spTree>
    <p:extLst>
      <p:ext uri="{BB962C8B-B14F-4D97-AF65-F5344CB8AC3E}">
        <p14:creationId xmlns:p14="http://schemas.microsoft.com/office/powerpoint/2010/main" val="300951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a:p>
        </p:txBody>
      </p:sp>
      <p:sp>
        <p:nvSpPr>
          <p:cNvPr id="4" name="Date Placeholder 3"/>
          <p:cNvSpPr>
            <a:spLocks noGrp="1"/>
          </p:cNvSpPr>
          <p:nvPr>
            <p:ph type="dt" idx="10"/>
          </p:nvPr>
        </p:nvSpPr>
        <p:spPr/>
        <p:txBody>
          <a:bodyPr/>
          <a:lstStyle/>
          <a:p>
            <a:fld id="{F8226336-6458-47E0-BCD3-0C520592AF7A}" type="datetime4">
              <a:rPr lang="en-US" sz="1000" smtClean="0"/>
              <a:pPr/>
              <a:t>September 19, 2018</a:t>
            </a:fld>
            <a:endParaRPr lang="en-US" sz="1000" dirty="0"/>
          </a:p>
        </p:txBody>
      </p:sp>
      <p:sp>
        <p:nvSpPr>
          <p:cNvPr id="5" name="Footer Placeholder 4"/>
          <p:cNvSpPr>
            <a:spLocks noGrp="1"/>
          </p:cNvSpPr>
          <p:nvPr>
            <p:ph type="ftr" sz="quarter" idx="11"/>
          </p:nvPr>
        </p:nvSpPr>
        <p:spPr/>
        <p:txBody>
          <a:bodyPr/>
          <a:lstStyle/>
          <a:p>
            <a:r>
              <a:rPr lang="en-US" smtClean="0"/>
              <a:t>(c) www.MethodScience.com; 1998-2013; </a:t>
            </a:r>
          </a:p>
          <a:p>
            <a:r>
              <a:rPr lang="en-US" smtClean="0"/>
              <a:t>Scheduling &amp; Cost Control  Skills Workshop v 1.4</a:t>
            </a:r>
            <a:endParaRPr lang="en-US" b="1" dirty="0"/>
          </a:p>
        </p:txBody>
      </p:sp>
      <p:sp>
        <p:nvSpPr>
          <p:cNvPr id="6" name="Slide Number Placeholder 5"/>
          <p:cNvSpPr>
            <a:spLocks noGrp="1"/>
          </p:cNvSpPr>
          <p:nvPr>
            <p:ph type="sldNum" sz="quarter" idx="12"/>
          </p:nvPr>
        </p:nvSpPr>
        <p:spPr/>
        <p:txBody>
          <a:bodyPr/>
          <a:lstStyle/>
          <a:p>
            <a:r>
              <a:rPr lang="en-US" smtClean="0"/>
              <a:t>Page: </a:t>
            </a:r>
            <a:fld id="{6B0B8CEC-75EA-4184-A5AC-6F653767E420}" type="slidenum">
              <a:rPr lang="en-US" smtClean="0"/>
              <a:pPr/>
              <a:t>18</a:t>
            </a:fld>
            <a:r>
              <a:rPr lang="en-US" smtClean="0"/>
              <a:t> </a:t>
            </a:r>
            <a:endParaRPr lang="en-US" dirty="0"/>
          </a:p>
        </p:txBody>
      </p:sp>
    </p:spTree>
    <p:extLst>
      <p:ext uri="{BB962C8B-B14F-4D97-AF65-F5344CB8AC3E}">
        <p14:creationId xmlns:p14="http://schemas.microsoft.com/office/powerpoint/2010/main" val="1725854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55201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604842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081574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SmartArt Placeholder 2"/>
          <p:cNvSpPr>
            <a:spLocks noGrp="1"/>
          </p:cNvSpPr>
          <p:nvPr>
            <p:ph type="dgm"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sz="1400"/>
            </a:lvl1pPr>
          </a:lstStyle>
          <a:p>
            <a:fld id="{715BB381-6A3E-44CB-8C6D-3C509CEF68DB}" type="slidenum">
              <a:rPr lang="en-US" smtClean="0"/>
              <a:pPr/>
              <a:t>‹#›</a:t>
            </a:fld>
            <a:endParaRPr lang="en-US" dirty="0"/>
          </a:p>
        </p:txBody>
      </p:sp>
    </p:spTree>
    <p:extLst>
      <p:ext uri="{BB962C8B-B14F-4D97-AF65-F5344CB8AC3E}">
        <p14:creationId xmlns:p14="http://schemas.microsoft.com/office/powerpoint/2010/main" val="237173553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23900" y="0"/>
            <a:ext cx="7772400" cy="1143000"/>
          </a:xfrm>
        </p:spPr>
        <p:txBody>
          <a:bodyPr/>
          <a:lstStyle/>
          <a:p>
            <a:r>
              <a:rPr lang="en-US" smtClean="0"/>
              <a:t>Click to edit Master title style</a:t>
            </a:r>
            <a:endParaRPr lang="en-AU"/>
          </a:p>
        </p:txBody>
      </p:sp>
      <p:sp>
        <p:nvSpPr>
          <p:cNvPr id="3" name="Table Placeholder 2"/>
          <p:cNvSpPr>
            <a:spLocks noGrp="1"/>
          </p:cNvSpPr>
          <p:nvPr>
            <p:ph type="tbl" idx="1"/>
          </p:nvPr>
        </p:nvSpPr>
        <p:spPr>
          <a:xfrm>
            <a:off x="685800" y="1524000"/>
            <a:ext cx="7772400" cy="4572000"/>
          </a:xfrm>
        </p:spPr>
        <p:txBody>
          <a:bodyPr/>
          <a:lstStyle/>
          <a:p>
            <a:endParaRPr lang="en-AU"/>
          </a:p>
        </p:txBody>
      </p:sp>
      <p:sp>
        <p:nvSpPr>
          <p:cNvPr id="4" name="Footer Placeholder 3"/>
          <p:cNvSpPr>
            <a:spLocks noGrp="1"/>
          </p:cNvSpPr>
          <p:nvPr>
            <p:ph type="ftr" sz="quarter" idx="10"/>
          </p:nvPr>
        </p:nvSpPr>
        <p:spPr>
          <a:xfrm>
            <a:off x="2703513" y="6400800"/>
            <a:ext cx="4078287" cy="457200"/>
          </a:xfrm>
        </p:spPr>
        <p:txBody>
          <a:bodyPr/>
          <a:lstStyle>
            <a:lvl1pPr>
              <a:defRPr/>
            </a:lvl1pPr>
          </a:lstStyle>
          <a:p>
            <a:r>
              <a:rPr lang="en-US" dirty="0" smtClean="0"/>
              <a:t>Course: Software Project Management  SW 909</a:t>
            </a:r>
          </a:p>
          <a:p>
            <a:r>
              <a:rPr lang="en-US" dirty="0" smtClean="0"/>
              <a:t>MS University of Baroda, India; © MethodScience</a:t>
            </a:r>
            <a:endParaRPr lang="en-US" dirty="0"/>
          </a:p>
        </p:txBody>
      </p:sp>
      <p:sp>
        <p:nvSpPr>
          <p:cNvPr id="5" name="Slide Number Placeholder 4"/>
          <p:cNvSpPr>
            <a:spLocks noGrp="1"/>
          </p:cNvSpPr>
          <p:nvPr>
            <p:ph type="sldNum" sz="quarter" idx="11"/>
          </p:nvPr>
        </p:nvSpPr>
        <p:spPr>
          <a:xfrm>
            <a:off x="8458200" y="6400800"/>
            <a:ext cx="609600" cy="381000"/>
          </a:xfrm>
        </p:spPr>
        <p:txBody>
          <a:bodyPr/>
          <a:lstStyle>
            <a:lvl1pPr>
              <a:defRPr/>
            </a:lvl1pPr>
          </a:lstStyle>
          <a:p>
            <a:fld id="{F4DC001F-276A-4134-B9AF-4D59080E8882}" type="slidenum">
              <a:rPr lang="en-US"/>
              <a:pPr/>
              <a:t>‹#›</a:t>
            </a:fld>
            <a:endParaRPr lang="en-US"/>
          </a:p>
        </p:txBody>
      </p:sp>
    </p:spTree>
    <p:extLst>
      <p:ext uri="{BB962C8B-B14F-4D97-AF65-F5344CB8AC3E}">
        <p14:creationId xmlns:p14="http://schemas.microsoft.com/office/powerpoint/2010/main" val="31228726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534222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2776B6-60D1-40CA-9ACD-5A0F12BEBC76}" type="datetimeFigureOut">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25737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9097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2776B6-60D1-40CA-9ACD-5A0F12BEBC76}" type="datetimeFigureOut">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332904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2776B6-60D1-40CA-9ACD-5A0F12BEBC76}" type="datetimeFigureOut">
              <a:rPr lang="en-US" smtClean="0"/>
              <a:t>9/19/2018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1061050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2776B6-60D1-40CA-9ACD-5A0F12BEBC76}" type="datetimeFigureOut">
              <a:rPr lang="en-US" smtClean="0"/>
              <a:t>9/19/2018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660923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3414913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2776B6-60D1-40CA-9ACD-5A0F12BEBC76}" type="datetimeFigureOut">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CC0F-3002-4673-B835-7163FC0E768E}" type="slidenum">
              <a:rPr lang="en-US" smtClean="0"/>
              <a:t>‹#›</a:t>
            </a:fld>
            <a:endParaRPr lang="en-US"/>
          </a:p>
        </p:txBody>
      </p:sp>
    </p:spTree>
    <p:extLst>
      <p:ext uri="{BB962C8B-B14F-4D97-AF65-F5344CB8AC3E}">
        <p14:creationId xmlns:p14="http://schemas.microsoft.com/office/powerpoint/2010/main" val="2697653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776B6-60D1-40CA-9ACD-5A0F12BEBC76}" type="datetimeFigureOut">
              <a:rPr lang="en-US" smtClean="0"/>
              <a:t>9/19/2018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CC0F-3002-4673-B835-7163FC0E768E}" type="slidenum">
              <a:rPr lang="en-US" smtClean="0"/>
              <a:t>‹#›</a:t>
            </a:fld>
            <a:endParaRPr lang="en-US"/>
          </a:p>
        </p:txBody>
      </p:sp>
    </p:spTree>
    <p:extLst>
      <p:ext uri="{BB962C8B-B14F-4D97-AF65-F5344CB8AC3E}">
        <p14:creationId xmlns:p14="http://schemas.microsoft.com/office/powerpoint/2010/main" val="1940236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unhelkar@sar.usf.edu" TargetMode="External"/><Relationship Id="rId2" Type="http://schemas.openxmlformats.org/officeDocument/2006/relationships/hyperlink" Target="http://www.unhelkar.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1.wmf"/><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wmf"/><Relationship Id="rId4"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0"/>
            <a:ext cx="7620000" cy="4191001"/>
          </a:xfrm>
          <a:solidFill>
            <a:schemeClr val="accent1"/>
          </a:solidFill>
        </p:spPr>
        <p:txBody>
          <a:bodyPr>
            <a:noAutofit/>
          </a:bodyPr>
          <a:lstStyle/>
          <a:p>
            <a:pPr hangingPunct="0"/>
            <a:r>
              <a:rPr lang="en-US" sz="2000" b="1" dirty="0" smtClean="0">
                <a:solidFill>
                  <a:schemeClr val="bg1"/>
                </a:solidFill>
                <a:latin typeface="Arial" panose="020B0604020202020204" pitchFamily="34" charset="0"/>
                <a:cs typeface="Arial" panose="020B0604020202020204" pitchFamily="34" charset="0"/>
              </a:rPr>
              <a:t>Project Management with Agile:  </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3200" b="1" dirty="0" smtClean="0">
                <a:solidFill>
                  <a:schemeClr val="bg1"/>
                </a:solidFill>
                <a:latin typeface="Arial" panose="020B0604020202020204" pitchFamily="34" charset="0"/>
                <a:cs typeface="Arial" panose="020B0604020202020204" pitchFamily="34" charset="0"/>
              </a:rPr>
              <a:t>Week-4 </a:t>
            </a:r>
            <a:r>
              <a:rPr lang="en-US" sz="2000" b="1" dirty="0" smtClean="0">
                <a:solidFill>
                  <a:schemeClr val="bg1"/>
                </a:solidFill>
                <a:latin typeface="Arial" panose="020B0604020202020204" pitchFamily="34" charset="0"/>
                <a:cs typeface="Arial" panose="020B0604020202020204" pitchFamily="34" charset="0"/>
              </a:rPr>
              <a:t/>
            </a:r>
            <a:br>
              <a:rPr lang="en-US" sz="2000" b="1" dirty="0" smtClean="0">
                <a:solidFill>
                  <a:schemeClr val="bg1"/>
                </a:solidFill>
                <a:latin typeface="Arial" panose="020B0604020202020204" pitchFamily="34" charset="0"/>
                <a:cs typeface="Arial" panose="020B0604020202020204" pitchFamily="34" charset="0"/>
              </a:rPr>
            </a:br>
            <a:r>
              <a:rPr lang="en-US" sz="2800" b="1" dirty="0" smtClean="0">
                <a:solidFill>
                  <a:schemeClr val="bg1"/>
                </a:solidFill>
                <a:latin typeface="Arial" panose="020B0604020202020204" pitchFamily="34" charset="0"/>
                <a:cs typeface="Arial" panose="020B0604020202020204" pitchFamily="34" charset="0"/>
              </a:rPr>
              <a:t>Project Cost Management</a:t>
            </a:r>
            <a:r>
              <a:rPr lang="en-US" sz="1400" dirty="0">
                <a:solidFill>
                  <a:schemeClr val="bg1"/>
                </a:solidFill>
                <a:latin typeface="Arial" panose="020B0604020202020204" pitchFamily="34" charset="0"/>
                <a:cs typeface="Arial" panose="020B0604020202020204" pitchFamily="34" charset="0"/>
              </a:rPr>
              <a:t/>
            </a:r>
            <a:br>
              <a:rPr lang="en-US" sz="1400" dirty="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
            </a:r>
            <a:br>
              <a:rPr lang="en-US" sz="1400" dirty="0" smtClean="0">
                <a:solidFill>
                  <a:schemeClr val="bg1"/>
                </a:solidFill>
                <a:latin typeface="Arial" panose="020B0604020202020204" pitchFamily="34" charset="0"/>
                <a:cs typeface="Arial" panose="020B0604020202020204" pitchFamily="34" charset="0"/>
              </a:rPr>
            </a:br>
            <a:r>
              <a:rPr lang="en-US" sz="1800" b="1" i="1" dirty="0" smtClean="0">
                <a:solidFill>
                  <a:schemeClr val="bg1"/>
                </a:solidFill>
                <a:latin typeface="Arial" panose="020B0604020202020204" pitchFamily="34" charset="0"/>
                <a:cs typeface="Arial" panose="020B0604020202020204" pitchFamily="34" charset="0"/>
              </a:rPr>
              <a:t/>
            </a:r>
            <a:br>
              <a:rPr lang="en-US" sz="1800" b="1" i="1"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Dr. Bhuvan UNHELKAR</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Professor of Information Technology</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hlinkClick r:id="rId2"/>
              </a:rPr>
              <a:t>www.Unhelkar.com</a:t>
            </a:r>
            <a:r>
              <a:rPr lang="en-US" sz="1400" dirty="0" smtClean="0">
                <a:solidFill>
                  <a:schemeClr val="bg1"/>
                </a:solidFill>
                <a:latin typeface="Arial" panose="020B0604020202020204" pitchFamily="34" charset="0"/>
                <a:cs typeface="Arial" panose="020B0604020202020204" pitchFamily="34" charset="0"/>
              </a:rPr>
              <a:t>; </a:t>
            </a:r>
            <a:br>
              <a:rPr lang="en-US" sz="1400" dirty="0" smtClean="0">
                <a:solidFill>
                  <a:schemeClr val="bg1"/>
                </a:solidFill>
                <a:latin typeface="Arial" panose="020B0604020202020204" pitchFamily="34" charset="0"/>
                <a:cs typeface="Arial" panose="020B0604020202020204" pitchFamily="34" charset="0"/>
              </a:rPr>
            </a:br>
            <a:r>
              <a:rPr lang="en-US" sz="1400" dirty="0" smtClean="0">
                <a:solidFill>
                  <a:schemeClr val="bg1"/>
                </a:solidFill>
                <a:latin typeface="Arial" panose="020B0604020202020204" pitchFamily="34" charset="0"/>
                <a:cs typeface="Arial" panose="020B0604020202020204" pitchFamily="34" charset="0"/>
              </a:rPr>
              <a:t>Office: C225; </a:t>
            </a:r>
            <a:r>
              <a:rPr lang="en-US" sz="1400" dirty="0" smtClean="0">
                <a:solidFill>
                  <a:schemeClr val="bg1"/>
                </a:solidFill>
                <a:latin typeface="Arial" panose="020B0604020202020204" pitchFamily="34" charset="0"/>
                <a:cs typeface="Arial" panose="020B0604020202020204" pitchFamily="34" charset="0"/>
                <a:hlinkClick r:id="rId3"/>
              </a:rPr>
              <a:t>bunhelkar@sar.usf.edu</a:t>
            </a:r>
            <a:r>
              <a:rPr lang="en-US" sz="1400" dirty="0" smtClean="0">
                <a:solidFill>
                  <a:schemeClr val="bg1"/>
                </a:solidFill>
                <a:latin typeface="Arial" panose="020B0604020202020204" pitchFamily="34" charset="0"/>
                <a:cs typeface="Arial" panose="020B0604020202020204" pitchFamily="34" charset="0"/>
              </a:rPr>
              <a:t>; 941-359-4654</a:t>
            </a:r>
            <a:r>
              <a:rPr lang="en-US" sz="2800" b="1" dirty="0" smtClean="0">
                <a:solidFill>
                  <a:schemeClr val="bg1"/>
                </a:solidFill>
                <a:latin typeface="Arial" panose="020B0604020202020204" pitchFamily="34" charset="0"/>
                <a:cs typeface="Arial" panose="020B0604020202020204" pitchFamily="34" charset="0"/>
              </a:rPr>
              <a:t/>
            </a:r>
            <a:br>
              <a:rPr lang="en-US" sz="2800" b="1" dirty="0" smtClean="0">
                <a:solidFill>
                  <a:schemeClr val="bg1"/>
                </a:solidFill>
                <a:latin typeface="Arial" panose="020B0604020202020204" pitchFamily="34" charset="0"/>
                <a:cs typeface="Arial" panose="020B0604020202020204" pitchFamily="34" charset="0"/>
              </a:rPr>
            </a:br>
            <a:r>
              <a:rPr lang="en-US" sz="2800" b="1" dirty="0">
                <a:solidFill>
                  <a:schemeClr val="bg1"/>
                </a:solidFill>
                <a:latin typeface="Arial" panose="020B0604020202020204" pitchFamily="34" charset="0"/>
                <a:cs typeface="Arial" panose="020B0604020202020204" pitchFamily="34" charset="0"/>
              </a:rPr>
              <a:t/>
            </a:r>
            <a:br>
              <a:rPr lang="en-US" sz="2800" b="1" dirty="0">
                <a:solidFill>
                  <a:schemeClr val="bg1"/>
                </a:solidFill>
                <a:latin typeface="Arial" panose="020B0604020202020204" pitchFamily="34" charset="0"/>
                <a:cs typeface="Arial" panose="020B0604020202020204" pitchFamily="34" charset="0"/>
              </a:rPr>
            </a:br>
            <a:endParaRPr lang="en-US" sz="2800" b="1" dirty="0">
              <a:solidFill>
                <a:schemeClr val="bg1"/>
              </a:solidFill>
              <a:latin typeface="Arial" panose="020B0604020202020204" pitchFamily="34" charset="0"/>
              <a:cs typeface="Arial" panose="020B0604020202020204" pitchFamily="34" charset="0"/>
            </a:endParaRPr>
          </a:p>
        </p:txBody>
      </p:sp>
      <p:pic>
        <p:nvPicPr>
          <p:cNvPr id="3" name="Picture 2" descr="http://usfsm.edu/wp-content/uploads/2015/06/USFSM-624x35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8186" y="21771"/>
            <a:ext cx="2925813" cy="112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185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Outputs of “Plan Cost Management”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10</a:t>
            </a:fld>
            <a:endParaRPr lang="en-US" dirty="0"/>
          </a:p>
        </p:txBody>
      </p:sp>
      <p:sp>
        <p:nvSpPr>
          <p:cNvPr id="6" name="Text Placeholder 5"/>
          <p:cNvSpPr>
            <a:spLocks noGrp="1"/>
          </p:cNvSpPr>
          <p:nvPr>
            <p:ph type="body" idx="4294967295"/>
          </p:nvPr>
        </p:nvSpPr>
        <p:spPr>
          <a:xfrm>
            <a:off x="63500" y="1066800"/>
            <a:ext cx="9017000" cy="4572000"/>
          </a:xfrm>
        </p:spPr>
        <p:txBody>
          <a:bodyPr>
            <a:normAutofit lnSpcReduction="10000"/>
          </a:bodyPr>
          <a:lstStyle/>
          <a:p>
            <a:r>
              <a:rPr lang="en-US" sz="2800" dirty="0" smtClean="0"/>
              <a:t>Cost Management Plan - It is a component of the project management plan. It describes how the project costs will be planned, structured, and controlled. It may</a:t>
            </a:r>
          </a:p>
          <a:p>
            <a:pPr lvl="2"/>
            <a:r>
              <a:rPr lang="en-AU" sz="2000" dirty="0" smtClean="0"/>
              <a:t>D</a:t>
            </a:r>
            <a:r>
              <a:rPr lang="en-US" sz="2400" dirty="0" err="1" smtClean="0"/>
              <a:t>efine</a:t>
            </a:r>
            <a:r>
              <a:rPr lang="en-US" sz="2400" dirty="0" smtClean="0"/>
              <a:t> the points in the WBS at which measurement of control accounts will be performed;</a:t>
            </a:r>
          </a:p>
          <a:p>
            <a:pPr lvl="2"/>
            <a:r>
              <a:rPr lang="en-US" sz="2400" dirty="0" smtClean="0"/>
              <a:t>Establish the earned value measurement techniques (e.g., weighted milestones, fixed-formula, percent complete, etc.)</a:t>
            </a:r>
          </a:p>
          <a:p>
            <a:pPr lvl="2">
              <a:defRPr/>
            </a:pPr>
            <a:r>
              <a:rPr lang="en-US" sz="2400" dirty="0" smtClean="0"/>
              <a:t>Specify tracking methodologies and the earned value management computation equations.</a:t>
            </a:r>
          </a:p>
          <a:p>
            <a:pPr lvl="1" indent="-228600">
              <a:buFontTx/>
              <a:buChar char="•"/>
              <a:defRPr/>
            </a:pPr>
            <a:r>
              <a:rPr lang="en-US" dirty="0" smtClean="0"/>
              <a:t>Reporting formats. The formats and frequency for the various cost reports are defined.</a:t>
            </a:r>
            <a:endParaRPr lang="en-AU" dirty="0" smtClean="0"/>
          </a:p>
          <a:p>
            <a:endParaRPr lang="en-US" sz="2800" dirty="0"/>
          </a:p>
        </p:txBody>
      </p:sp>
    </p:spTree>
    <p:extLst>
      <p:ext uri="{BB962C8B-B14F-4D97-AF65-F5344CB8AC3E}">
        <p14:creationId xmlns:p14="http://schemas.microsoft.com/office/powerpoint/2010/main" val="846433720"/>
      </p:ext>
    </p:extLst>
  </p:cSld>
  <p:clrMapOvr>
    <a:masterClrMapping/>
  </p:clrMapOvr>
  <p:transition spd="med">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lstStyle/>
          <a:p>
            <a:pPr>
              <a:buNone/>
            </a:pPr>
            <a:r>
              <a:rPr lang="en-US" dirty="0" smtClean="0"/>
              <a:t>  List two differences in the way Tools &amp; Techniques for planning Costs differs from planning Schedule (time):  </a:t>
            </a:r>
          </a:p>
          <a:p>
            <a:pPr>
              <a:buFont typeface="Arial" pitchFamily="34" charset="0"/>
              <a:buChar char="•"/>
            </a:pPr>
            <a:endParaRPr lang="en-US" dirty="0" smtClean="0"/>
          </a:p>
          <a:p>
            <a:pPr>
              <a:buFont typeface="Arial" pitchFamily="34" charset="0"/>
              <a:buChar char="•"/>
            </a:pPr>
            <a:r>
              <a:rPr lang="en-US" dirty="0" smtClean="0"/>
              <a:t>A: ___________________________________</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B:____________________________________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11</a:t>
            </a:fld>
            <a:endParaRPr lang="en-US" dirty="0"/>
          </a:p>
        </p:txBody>
      </p:sp>
      <p:sp>
        <p:nvSpPr>
          <p:cNvPr id="7" name="Footer Placeholder 6"/>
          <p:cNvSpPr>
            <a:spLocks noGrp="1"/>
          </p:cNvSpPr>
          <p:nvPr>
            <p:ph type="ftr" sz="quarter" idx="10"/>
          </p:nvPr>
        </p:nvSpPr>
        <p:spPr/>
        <p:txBody>
          <a:bodyPr/>
          <a:lstStyle/>
          <a:p>
            <a:r>
              <a:rPr lang="en-US" dirty="0" smtClean="0"/>
              <a:t>MethodScience.com, 1998-2013</a:t>
            </a:r>
            <a:endParaRPr lang="en-US" dirty="0"/>
          </a:p>
        </p:txBody>
      </p:sp>
    </p:spTree>
    <p:extLst>
      <p:ext uri="{BB962C8B-B14F-4D97-AF65-F5344CB8AC3E}">
        <p14:creationId xmlns:p14="http://schemas.microsoft.com/office/powerpoint/2010/main" val="1689558512"/>
      </p:ext>
    </p:extLst>
  </p:cSld>
  <p:clrMapOvr>
    <a:masterClrMapping/>
  </p:clrMapOvr>
  <p:transition spd="med">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rot="19478696">
            <a:off x="-213914" y="760181"/>
            <a:ext cx="4572000" cy="1143000"/>
          </a:xfrm>
          <a:ln>
            <a:prstDash val="dash"/>
          </a:ln>
        </p:spPr>
        <p:txBody>
          <a:bodyPr/>
          <a:lstStyle/>
          <a:p>
            <a:r>
              <a:rPr lang="en-US" dirty="0" smtClean="0">
                <a:effectLst>
                  <a:outerShdw blurRad="50800" dist="38100" dir="2700000" algn="tl" rotWithShape="0">
                    <a:prstClr val="black">
                      <a:alpha val="40000"/>
                    </a:prstClr>
                  </a:outerShdw>
                </a:effectLst>
                <a:latin typeface="Cambria" pitchFamily="18" charset="0"/>
              </a:rPr>
              <a:t>Discussion, Q &amp; A </a:t>
            </a:r>
            <a:endParaRPr lang="en-US" dirty="0">
              <a:effectLst>
                <a:outerShdw blurRad="50800" dist="38100" dir="2700000" algn="tl" rotWithShape="0">
                  <a:prstClr val="black">
                    <a:alpha val="40000"/>
                  </a:prstClr>
                </a:outerShdw>
              </a:effectLst>
              <a:latin typeface="Cambria" pitchFamily="18" charset="0"/>
            </a:endParaRPr>
          </a:p>
        </p:txBody>
      </p:sp>
      <p:sp>
        <p:nvSpPr>
          <p:cNvPr id="4543491" name="Rectangle 3"/>
          <p:cNvSpPr>
            <a:spLocks noGrp="1" noChangeArrowheads="1"/>
          </p:cNvSpPr>
          <p:nvPr>
            <p:ph type="subTitle" idx="1"/>
          </p:nvPr>
        </p:nvSpPr>
        <p:spPr>
          <a:xfrm>
            <a:off x="1143000" y="2438400"/>
            <a:ext cx="6400800" cy="2971800"/>
          </a:xfrm>
          <a:noFill/>
          <a:ln w="1270" cap="rnd">
            <a:solidFill>
              <a:srgbClr val="993366"/>
            </a:solidFill>
            <a:prstDash val="sysDot"/>
          </a:ln>
        </p:spPr>
        <p:txBody>
          <a:bodyPr/>
          <a:lstStyle/>
          <a:p>
            <a:pPr marL="514350" indent="-514350" algn="l">
              <a:buFont typeface="+mj-lt"/>
              <a:buAutoNum type="alphaUcPeriod"/>
            </a:pPr>
            <a:r>
              <a:rPr lang="en-US" dirty="0" smtClean="0">
                <a:solidFill>
                  <a:srgbClr val="C00000"/>
                </a:solidFill>
                <a:latin typeface="Calibri" pitchFamily="34" charset="0"/>
              </a:rPr>
              <a:t>Do you think the Organizational Culture has an effect on the approach to estimating Costs of a project in an organization? </a:t>
            </a:r>
          </a:p>
          <a:p>
            <a:pPr marL="514350" indent="-514350" algn="l">
              <a:buFont typeface="+mj-lt"/>
              <a:buAutoNum type="alphaUcPeriod"/>
            </a:pPr>
            <a:r>
              <a:rPr lang="en-US" dirty="0" smtClean="0">
                <a:solidFill>
                  <a:srgbClr val="C00000"/>
                </a:solidFill>
                <a:latin typeface="Calibri" pitchFamily="34" charset="0"/>
              </a:rPr>
              <a:t>Why?</a:t>
            </a:r>
          </a:p>
        </p:txBody>
      </p:sp>
      <p:pic>
        <p:nvPicPr>
          <p:cNvPr id="4" name="Picture 12" descr="MethodScienceNewlogo4"/>
          <p:cNvPicPr>
            <a:picLocks noChangeAspect="1" noChangeArrowheads="1"/>
          </p:cNvPicPr>
          <p:nvPr/>
        </p:nvPicPr>
        <p:blipFill>
          <a:blip r:embed="rId3" cstate="print"/>
          <a:srcRect/>
          <a:stretch>
            <a:fillRect/>
          </a:stretch>
        </p:blipFill>
        <p:spPr bwMode="auto">
          <a:xfrm>
            <a:off x="0" y="0"/>
            <a:ext cx="1676400" cy="11874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9"/>
          <p:cNvPicPr>
            <a:picLocks noChangeAspect="1" noChangeArrowheads="1"/>
          </p:cNvPicPr>
          <p:nvPr/>
        </p:nvPicPr>
        <p:blipFill>
          <a:blip r:embed="rId4"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pic>
        <p:nvPicPr>
          <p:cNvPr id="5124" name="Picture 4" descr="C:\Users\admin\AppData\Local\Microsoft\Windows\Temporary Internet Files\Content.IE5\CHGCWU8A\MCj04344110000[1].wmf"/>
          <p:cNvPicPr>
            <a:picLocks noChangeAspect="1" noChangeArrowheads="1"/>
          </p:cNvPicPr>
          <p:nvPr/>
        </p:nvPicPr>
        <p:blipFill>
          <a:blip r:embed="rId5" cstate="print"/>
          <a:srcRect/>
          <a:stretch>
            <a:fillRect/>
          </a:stretch>
        </p:blipFill>
        <p:spPr bwMode="auto">
          <a:xfrm>
            <a:off x="7239000" y="1524000"/>
            <a:ext cx="1625600" cy="1828800"/>
          </a:xfrm>
          <a:prstGeom prst="rect">
            <a:avLst/>
          </a:prstGeom>
          <a:noFill/>
        </p:spPr>
      </p:pic>
    </p:spTree>
    <p:extLst>
      <p:ext uri="{BB962C8B-B14F-4D97-AF65-F5344CB8AC3E}">
        <p14:creationId xmlns:p14="http://schemas.microsoft.com/office/powerpoint/2010/main" val="1144411298"/>
      </p:ext>
    </p:extLst>
  </p:cSld>
  <p:clrMapOvr>
    <a:masterClrMapping/>
  </p:clrMapOvr>
  <p:transition spd="med">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Module:</a:t>
            </a:r>
            <a:r>
              <a:rPr lang="en-US" sz="3600" dirty="0"/>
              <a:t/>
            </a:r>
            <a:br>
              <a:rPr lang="en-US" sz="3600" dirty="0"/>
            </a:br>
            <a:r>
              <a:rPr lang="en-US" dirty="0"/>
              <a:t/>
            </a:r>
            <a:br>
              <a:rPr lang="en-US" dirty="0"/>
            </a:br>
            <a:r>
              <a:rPr lang="en-US" dirty="0" smtClean="0"/>
              <a:t>7.2 Estimate Costs</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Cost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7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1729167806"/>
      </p:ext>
    </p:extLst>
  </p:cSld>
  <p:clrMapOvr>
    <a:masterClrMapping/>
  </p:clrMapOvr>
  <p:transition spd="med">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7.2 Estimate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14</a:t>
            </a:fld>
            <a:endParaRPr lang="en-US" dirty="0"/>
          </a:p>
        </p:txBody>
      </p:sp>
      <p:sp>
        <p:nvSpPr>
          <p:cNvPr id="6" name="Text Placeholder 5"/>
          <p:cNvSpPr>
            <a:spLocks noGrp="1"/>
          </p:cNvSpPr>
          <p:nvPr>
            <p:ph type="body" idx="4294967295"/>
          </p:nvPr>
        </p:nvSpPr>
        <p:spPr>
          <a:xfrm>
            <a:off x="533400" y="838200"/>
            <a:ext cx="8382000" cy="4572000"/>
          </a:xfrm>
        </p:spPr>
        <p:txBody>
          <a:bodyPr>
            <a:normAutofit fontScale="85000" lnSpcReduction="20000"/>
          </a:bodyPr>
          <a:lstStyle/>
          <a:p>
            <a:r>
              <a:rPr lang="en-US" dirty="0" smtClean="0"/>
              <a:t>It is the process of developing an approximation of the monetary resources needed to complete project activities.</a:t>
            </a:r>
          </a:p>
          <a:p>
            <a:r>
              <a:rPr lang="en-US" dirty="0" smtClean="0"/>
              <a:t>Cost</a:t>
            </a:r>
            <a:r>
              <a:rPr lang="en-US" baseline="0" dirty="0" smtClean="0"/>
              <a:t> estimates include the identification and consideration of costing alternatives.</a:t>
            </a:r>
          </a:p>
          <a:p>
            <a:r>
              <a:rPr lang="en-US" baseline="0" dirty="0" smtClean="0"/>
              <a:t>Cost trade-offs and risks should be considered, such as make versus buy, buy versus lease, and the sharing of resources in order to achieve optimal costs.</a:t>
            </a:r>
          </a:p>
          <a:p>
            <a:r>
              <a:rPr lang="en-US" baseline="0" dirty="0" smtClean="0"/>
              <a:t>Cost estimates are generally expressed in units of some currency (i.e., dollars, euros, yen, etc.)</a:t>
            </a:r>
          </a:p>
          <a:p>
            <a:r>
              <a:rPr lang="en-US" baseline="0" dirty="0" smtClean="0"/>
              <a:t>Cost estimate should be reviewed and refined during the course of the project.</a:t>
            </a:r>
          </a:p>
        </p:txBody>
      </p:sp>
    </p:spTree>
    <p:extLst>
      <p:ext uri="{BB962C8B-B14F-4D97-AF65-F5344CB8AC3E}">
        <p14:creationId xmlns:p14="http://schemas.microsoft.com/office/powerpoint/2010/main" val="687184461"/>
      </p:ext>
    </p:extLst>
  </p:cSld>
  <p:clrMapOvr>
    <a:masterClrMapping/>
  </p:clrMapOvr>
  <p:transition spd="med">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Estimate Costs – 1</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15</a:t>
            </a:fld>
            <a:endParaRPr lang="en-US" dirty="0"/>
          </a:p>
        </p:txBody>
      </p:sp>
      <p:sp>
        <p:nvSpPr>
          <p:cNvPr id="6" name="Text Placeholder 5"/>
          <p:cNvSpPr>
            <a:spLocks noGrp="1"/>
          </p:cNvSpPr>
          <p:nvPr>
            <p:ph type="body" idx="4294967295"/>
          </p:nvPr>
        </p:nvSpPr>
        <p:spPr>
          <a:xfrm>
            <a:off x="609600" y="1524000"/>
            <a:ext cx="7772400" cy="4572000"/>
          </a:xfrm>
        </p:spPr>
        <p:txBody>
          <a:bodyPr/>
          <a:lstStyle/>
          <a:p>
            <a:pPr marL="342900" marR="0" indent="-342900" algn="l" defTabSz="914400" rtl="0" eaLnBrk="0" fontAlgn="base" latinLnBrk="0" hangingPunct="0">
              <a:lnSpc>
                <a:spcPct val="100000"/>
              </a:lnSpc>
              <a:spcBef>
                <a:spcPct val="20000"/>
              </a:spcBef>
              <a:spcAft>
                <a:spcPct val="0"/>
              </a:spcAft>
              <a:buClrTx/>
              <a:buSzTx/>
              <a:buFontTx/>
              <a:buChar char="•"/>
              <a:tabLst/>
              <a:defRPr/>
            </a:pPr>
            <a:r>
              <a:rPr lang="en-US" sz="2600" baseline="0" dirty="0" smtClean="0">
                <a:solidFill>
                  <a:srgbClr val="800000"/>
                </a:solidFill>
                <a:latin typeface="+mn-lt"/>
                <a:ea typeface="+mn-ea"/>
                <a:cs typeface="+mn-cs"/>
              </a:rPr>
              <a:t>The accuracy of a project estimate will increase as the project progresses through the project life cycle.</a:t>
            </a:r>
          </a:p>
          <a:p>
            <a:pPr marL="342900" marR="0" indent="-342900" algn="l" defTabSz="914400" rtl="0" eaLnBrk="0" fontAlgn="base" latinLnBrk="0" hangingPunct="0">
              <a:lnSpc>
                <a:spcPct val="100000"/>
              </a:lnSpc>
              <a:spcBef>
                <a:spcPct val="20000"/>
              </a:spcBef>
              <a:spcAft>
                <a:spcPct val="0"/>
              </a:spcAft>
              <a:buClrTx/>
              <a:buSzTx/>
              <a:buFontTx/>
              <a:buChar char="•"/>
              <a:tabLst/>
              <a:defRPr/>
            </a:pPr>
            <a:r>
              <a:rPr lang="en-US" sz="2600" baseline="0" dirty="0" smtClean="0">
                <a:solidFill>
                  <a:srgbClr val="800000"/>
                </a:solidFill>
                <a:latin typeface="+mn-lt"/>
                <a:ea typeface="+mn-ea"/>
                <a:cs typeface="+mn-cs"/>
              </a:rPr>
              <a:t>Costs are estimated for all resources which includes labor, materials, equipment, services, and facilities, as well as special categories such as an inflation allowance, cost of financing, or contingency costs.</a:t>
            </a:r>
          </a:p>
          <a:p>
            <a:pPr marL="342900" marR="0" indent="-342900" algn="l" defTabSz="914400" rtl="0" eaLnBrk="0" fontAlgn="base" latinLnBrk="0" hangingPunct="0">
              <a:lnSpc>
                <a:spcPct val="100000"/>
              </a:lnSpc>
              <a:spcBef>
                <a:spcPct val="20000"/>
              </a:spcBef>
              <a:spcAft>
                <a:spcPct val="0"/>
              </a:spcAft>
              <a:buClrTx/>
              <a:buSzTx/>
              <a:buFontTx/>
              <a:buChar char="•"/>
              <a:tabLst/>
              <a:defRPr/>
            </a:pPr>
            <a:r>
              <a:rPr lang="en-US" sz="2600" baseline="0" dirty="0" smtClean="0">
                <a:solidFill>
                  <a:srgbClr val="800000"/>
                </a:solidFill>
                <a:latin typeface="+mn-lt"/>
                <a:ea typeface="+mn-ea"/>
                <a:cs typeface="+mn-cs"/>
              </a:rPr>
              <a:t>Cost estimate is a quantitative assessment of the likely costs for resources.</a:t>
            </a:r>
            <a:endParaRPr lang="en-US" sz="2600" dirty="0" smtClean="0">
              <a:solidFill>
                <a:srgbClr val="800000"/>
              </a:solidFill>
              <a:latin typeface="+mn-lt"/>
              <a:ea typeface="+mn-ea"/>
              <a:cs typeface="+mn-cs"/>
            </a:endParaRPr>
          </a:p>
        </p:txBody>
      </p:sp>
    </p:spTree>
    <p:extLst>
      <p:ext uri="{BB962C8B-B14F-4D97-AF65-F5344CB8AC3E}">
        <p14:creationId xmlns:p14="http://schemas.microsoft.com/office/powerpoint/2010/main" val="2880335769"/>
      </p:ext>
    </p:extLst>
  </p:cSld>
  <p:clrMapOvr>
    <a:masterClrMapping/>
  </p:clrMapOvr>
  <p:transition spd="med">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Inputs to</a:t>
            </a:r>
            <a:r>
              <a:rPr lang="en-AU" baseline="0" dirty="0" smtClean="0"/>
              <a:t> “Estimate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16</a:t>
            </a:fld>
            <a:endParaRPr lang="en-US" dirty="0"/>
          </a:p>
        </p:txBody>
      </p:sp>
      <p:sp>
        <p:nvSpPr>
          <p:cNvPr id="6" name="Text Placeholder 5"/>
          <p:cNvSpPr>
            <a:spLocks noGrp="1"/>
          </p:cNvSpPr>
          <p:nvPr>
            <p:ph type="body" idx="4294967295"/>
          </p:nvPr>
        </p:nvSpPr>
        <p:spPr/>
        <p:txBody>
          <a:bodyPr/>
          <a:lstStyle/>
          <a:p>
            <a:r>
              <a:rPr lang="en-US" dirty="0" smtClean="0"/>
              <a:t>Cost Management Plan</a:t>
            </a:r>
          </a:p>
          <a:p>
            <a:r>
              <a:rPr lang="en-US" dirty="0" smtClean="0"/>
              <a:t>Human Resource Management Plan</a:t>
            </a:r>
          </a:p>
          <a:p>
            <a:r>
              <a:rPr lang="en-US" dirty="0" smtClean="0"/>
              <a:t>Scope Baseline</a:t>
            </a:r>
          </a:p>
          <a:p>
            <a:r>
              <a:rPr lang="en-US" dirty="0" smtClean="0"/>
              <a:t>Project Schedule</a:t>
            </a:r>
          </a:p>
          <a:p>
            <a:r>
              <a:rPr lang="en-US" dirty="0" smtClean="0"/>
              <a:t>Risk</a:t>
            </a:r>
            <a:r>
              <a:rPr lang="en-US" baseline="0" dirty="0" smtClean="0"/>
              <a:t> Register</a:t>
            </a:r>
          </a:p>
          <a:p>
            <a:r>
              <a:rPr lang="en-US" baseline="0" dirty="0" smtClean="0"/>
              <a:t>Enterprise Environmental Factors</a:t>
            </a:r>
          </a:p>
          <a:p>
            <a:r>
              <a:rPr lang="en-US" baseline="0" dirty="0" smtClean="0"/>
              <a:t>Organizational Process Assets</a:t>
            </a:r>
          </a:p>
        </p:txBody>
      </p:sp>
      <p:pic>
        <p:nvPicPr>
          <p:cNvPr id="7" name="Picture 2" descr="http://t3.gstatic.com/images?q=tbn:ANd9GcQ9ru1TeDGhlKKow0eQmxqQFzExv0SG1WNswPRWAWzyH_car0QeyO6Z7w"/>
          <p:cNvPicPr>
            <a:picLocks noGrp="1" noChangeAspect="1" noChangeArrowheads="1"/>
          </p:cNvPicPr>
          <p:nvPr>
            <p:ph type="dgm" idx="1"/>
          </p:nvPr>
        </p:nvPicPr>
        <p:blipFill>
          <a:blip r:embed="rId2" cstate="print"/>
          <a:srcRect/>
          <a:stretch>
            <a:fillRect/>
          </a:stretch>
        </p:blipFill>
        <p:spPr bwMode="auto">
          <a:xfrm>
            <a:off x="7010400" y="4419600"/>
            <a:ext cx="1476375" cy="1466850"/>
          </a:xfrm>
          <a:prstGeom prst="rect">
            <a:avLst/>
          </a:prstGeom>
          <a:noFill/>
          <a:ln w="9525">
            <a:noFill/>
            <a:miter lim="800000"/>
            <a:headEnd/>
            <a:tailEnd/>
          </a:ln>
          <a:effectLst/>
        </p:spPr>
      </p:pic>
    </p:spTree>
    <p:extLst>
      <p:ext uri="{BB962C8B-B14F-4D97-AF65-F5344CB8AC3E}">
        <p14:creationId xmlns:p14="http://schemas.microsoft.com/office/powerpoint/2010/main" val="3291628047"/>
      </p:ext>
    </p:extLst>
  </p:cSld>
  <p:clrMapOvr>
    <a:masterClrMapping/>
  </p:clrMapOvr>
  <p:transition spd="med">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and Techniques of “Estimate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17</a:t>
            </a:fld>
            <a:endParaRPr lang="en-US" dirty="0"/>
          </a:p>
        </p:txBody>
      </p:sp>
      <p:sp>
        <p:nvSpPr>
          <p:cNvPr id="6" name="Text Placeholder 5"/>
          <p:cNvSpPr>
            <a:spLocks noGrp="1"/>
          </p:cNvSpPr>
          <p:nvPr>
            <p:ph type="body" idx="4294967295"/>
          </p:nvPr>
        </p:nvSpPr>
        <p:spPr/>
        <p:txBody>
          <a:bodyPr>
            <a:normAutofit fontScale="85000" lnSpcReduction="20000"/>
          </a:bodyPr>
          <a:lstStyle/>
          <a:p>
            <a:r>
              <a:rPr lang="en-US" dirty="0" smtClean="0"/>
              <a:t>Expert Judgment</a:t>
            </a:r>
          </a:p>
          <a:p>
            <a:r>
              <a:rPr lang="en-US" dirty="0" smtClean="0"/>
              <a:t>Analogous Estimating</a:t>
            </a:r>
          </a:p>
          <a:p>
            <a:r>
              <a:rPr lang="en-US" dirty="0" smtClean="0"/>
              <a:t>Parametric</a:t>
            </a:r>
            <a:r>
              <a:rPr lang="en-US" baseline="0" dirty="0" smtClean="0"/>
              <a:t> Estimating</a:t>
            </a:r>
          </a:p>
          <a:p>
            <a:r>
              <a:rPr lang="en-US" baseline="0" dirty="0" smtClean="0"/>
              <a:t>Bottom-up Estimating</a:t>
            </a:r>
          </a:p>
          <a:p>
            <a:r>
              <a:rPr lang="en-US" baseline="0" dirty="0" smtClean="0"/>
              <a:t>Three-point Estimating</a:t>
            </a:r>
          </a:p>
          <a:p>
            <a:r>
              <a:rPr lang="en-US" baseline="0" dirty="0" smtClean="0"/>
              <a:t>Reserve Analysis</a:t>
            </a:r>
          </a:p>
          <a:p>
            <a:r>
              <a:rPr lang="en-US" baseline="0" dirty="0" smtClean="0"/>
              <a:t>Cost of Quality</a:t>
            </a:r>
          </a:p>
          <a:p>
            <a:r>
              <a:rPr lang="en-US" baseline="0" dirty="0" smtClean="0"/>
              <a:t>Project Management Software</a:t>
            </a:r>
          </a:p>
          <a:p>
            <a:r>
              <a:rPr lang="en-US" baseline="0" dirty="0" smtClean="0"/>
              <a:t>Vendor Bid Analysis</a:t>
            </a:r>
          </a:p>
          <a:p>
            <a:r>
              <a:rPr lang="en-US" baseline="0" dirty="0" smtClean="0"/>
              <a:t>Group decision-making Techniques</a:t>
            </a:r>
            <a:endParaRPr lang="en-US" dirty="0"/>
          </a:p>
        </p:txBody>
      </p:sp>
      <p:pic>
        <p:nvPicPr>
          <p:cNvPr id="7" name="Picture 2" descr="Creative Tools and Techniques"/>
          <p:cNvPicPr>
            <a:picLocks noGrp="1" noChangeAspect="1" noChangeArrowheads="1"/>
          </p:cNvPicPr>
          <p:nvPr>
            <p:ph type="dgm" idx="1"/>
          </p:nvPr>
        </p:nvPicPr>
        <p:blipFill>
          <a:blip r:embed="rId2" cstate="print"/>
          <a:srcRect/>
          <a:stretch>
            <a:fillRect/>
          </a:stretch>
        </p:blipFill>
        <p:spPr bwMode="auto">
          <a:xfrm>
            <a:off x="6705600" y="3124200"/>
            <a:ext cx="2057400" cy="2200275"/>
          </a:xfrm>
          <a:prstGeom prst="rect">
            <a:avLst/>
          </a:prstGeom>
          <a:noFill/>
        </p:spPr>
      </p:pic>
    </p:spTree>
    <p:extLst>
      <p:ext uri="{BB962C8B-B14F-4D97-AF65-F5344CB8AC3E}">
        <p14:creationId xmlns:p14="http://schemas.microsoft.com/office/powerpoint/2010/main" val="3676163933"/>
      </p:ext>
    </p:extLst>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Analogous Estimating</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18</a:t>
            </a:fld>
            <a:endParaRPr lang="en-US" dirty="0"/>
          </a:p>
        </p:txBody>
      </p:sp>
      <p:sp>
        <p:nvSpPr>
          <p:cNvPr id="6" name="Text Placeholder 5"/>
          <p:cNvSpPr>
            <a:spLocks noGrp="1"/>
          </p:cNvSpPr>
          <p:nvPr>
            <p:ph type="body" idx="4294967295"/>
          </p:nvPr>
        </p:nvSpPr>
        <p:spPr>
          <a:xfrm>
            <a:off x="685800" y="1219200"/>
            <a:ext cx="7772400" cy="4572000"/>
          </a:xfrm>
        </p:spPr>
        <p:txBody>
          <a:bodyPr/>
          <a:lstStyle/>
          <a:p>
            <a:r>
              <a:rPr lang="en-US" sz="2000" dirty="0" smtClean="0"/>
              <a:t>Analogous</a:t>
            </a:r>
            <a:r>
              <a:rPr lang="en-US" sz="2000" baseline="0" dirty="0" smtClean="0"/>
              <a:t> cost estimating uses the values such as scope, cost, budget, and duration,</a:t>
            </a:r>
          </a:p>
          <a:p>
            <a:r>
              <a:rPr lang="en-US" sz="2000" baseline="0" dirty="0" smtClean="0"/>
              <a:t>Measures of scale such as size, weight and complexity from a previous, similar project as the basis for estimating the same parameter or measurement for a current project.</a:t>
            </a:r>
          </a:p>
          <a:p>
            <a:r>
              <a:rPr lang="en-US" sz="2000" baseline="0" dirty="0" smtClean="0"/>
              <a:t>This technique relies on the actual cost of previous, similar projects as the basis for estimating the cost of the current project.</a:t>
            </a:r>
          </a:p>
          <a:p>
            <a:r>
              <a:rPr lang="en-US" sz="2000" baseline="0" dirty="0" smtClean="0"/>
              <a:t>It is a gross value estimating approach, sometimes adjusted for known differences in project complexity.</a:t>
            </a:r>
          </a:p>
          <a:p>
            <a:r>
              <a:rPr lang="en-US" sz="2000" baseline="0" dirty="0" smtClean="0"/>
              <a:t>It is frequently used in the early phases of a project.</a:t>
            </a:r>
          </a:p>
          <a:p>
            <a:r>
              <a:rPr lang="en-US" sz="2000" baseline="0" dirty="0" smtClean="0"/>
              <a:t>It is generally less costly and less time consuming but it is also less accurate.</a:t>
            </a:r>
            <a:endParaRPr lang="en-US" sz="2000" dirty="0"/>
          </a:p>
        </p:txBody>
      </p:sp>
    </p:spTree>
    <p:extLst>
      <p:ext uri="{BB962C8B-B14F-4D97-AF65-F5344CB8AC3E}">
        <p14:creationId xmlns:p14="http://schemas.microsoft.com/office/powerpoint/2010/main" val="2493426672"/>
      </p:ext>
    </p:extLst>
  </p:cSld>
  <p:clrMapOvr>
    <a:masterClrMapping/>
  </p:clrMapOvr>
  <p:transition spd="med">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Parametric</a:t>
            </a:r>
            <a:r>
              <a:rPr lang="en-AU" baseline="0" dirty="0" smtClean="0"/>
              <a:t> Estimating</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19</a:t>
            </a:fld>
            <a:endParaRPr lang="en-US" dirty="0"/>
          </a:p>
        </p:txBody>
      </p:sp>
      <p:sp>
        <p:nvSpPr>
          <p:cNvPr id="6" name="Text Placeholder 5"/>
          <p:cNvSpPr>
            <a:spLocks noGrp="1"/>
          </p:cNvSpPr>
          <p:nvPr>
            <p:ph type="body" idx="4294967295"/>
          </p:nvPr>
        </p:nvSpPr>
        <p:spPr/>
        <p:txBody>
          <a:bodyPr/>
          <a:lstStyle/>
          <a:p>
            <a:r>
              <a:rPr lang="en-US" dirty="0" smtClean="0"/>
              <a:t>It uses a statistical relationship between relevant</a:t>
            </a:r>
            <a:r>
              <a:rPr lang="en-US" baseline="0" dirty="0" smtClean="0"/>
              <a:t> historical data and other variables (e.g., square footage in construction) to calculate a cost estimate for project work.</a:t>
            </a:r>
          </a:p>
          <a:p>
            <a:r>
              <a:rPr lang="en-US" baseline="0" dirty="0" smtClean="0"/>
              <a:t>The technique can produce higher levels of accuracy depending upon the sophistication and underlying data built into the model</a:t>
            </a:r>
            <a:endParaRPr lang="en-US" dirty="0"/>
          </a:p>
        </p:txBody>
      </p:sp>
    </p:spTree>
    <p:extLst>
      <p:ext uri="{BB962C8B-B14F-4D97-AF65-F5344CB8AC3E}">
        <p14:creationId xmlns:p14="http://schemas.microsoft.com/office/powerpoint/2010/main" val="3369456090"/>
      </p:ext>
    </p:extLst>
  </p:cSld>
  <p:clrMapOvr>
    <a:masterClrMapping/>
  </p:clrMapOvr>
  <p:transition spd="med">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Lecture Agenda</a:t>
            </a:r>
            <a:r>
              <a:rPr lang="en-US" dirty="0" smtClean="0">
                <a:solidFill>
                  <a:srgbClr val="990000"/>
                </a:solidFill>
                <a:latin typeface="Copperplate Gothic Bold" pitchFamily="34" charset="0"/>
              </a:rPr>
              <a:t> </a:t>
            </a:r>
            <a:endParaRPr lang="en-US" dirty="0" smtClean="0">
              <a:solidFill>
                <a:srgbClr val="990000"/>
              </a:solidFill>
            </a:endParaRPr>
          </a:p>
        </p:txBody>
      </p:sp>
      <p:sp>
        <p:nvSpPr>
          <p:cNvPr id="23555" name="Rectangle 3"/>
          <p:cNvSpPr>
            <a:spLocks noGrp="1" noChangeArrowheads="1"/>
          </p:cNvSpPr>
          <p:nvPr>
            <p:ph type="subTitle" idx="1"/>
          </p:nvPr>
        </p:nvSpPr>
        <p:spPr>
          <a:xfrm>
            <a:off x="609600" y="1066800"/>
            <a:ext cx="8153400" cy="5562600"/>
          </a:xfrm>
          <a:noFill/>
          <a:ln w="1270" cap="rnd">
            <a:solidFill>
              <a:srgbClr val="993366"/>
            </a:solidFill>
            <a:prstDash val="sysDot"/>
          </a:ln>
        </p:spPr>
        <p:txBody>
          <a:bodyPr/>
          <a:lstStyle/>
          <a:p>
            <a:pPr algn="l">
              <a:buFont typeface="Arial" pitchFamily="34" charset="0"/>
              <a:buChar char="•"/>
            </a:pPr>
            <a:r>
              <a:rPr lang="en-US" sz="3200" dirty="0" smtClean="0">
                <a:solidFill>
                  <a:schemeClr val="tx2"/>
                </a:solidFill>
                <a:latin typeface="Calibri" pitchFamily="34" charset="0"/>
                <a:cs typeface="Calibri" pitchFamily="34" charset="0"/>
              </a:rPr>
              <a:t>  Overview of Project Cost Management</a:t>
            </a:r>
          </a:p>
          <a:p>
            <a:pPr lvl="1" algn="l">
              <a:buFont typeface="Arial" pitchFamily="34" charset="0"/>
              <a:buChar char="•"/>
            </a:pPr>
            <a:r>
              <a:rPr lang="en-US" sz="3000" dirty="0" smtClean="0">
                <a:solidFill>
                  <a:schemeClr val="tx2"/>
                </a:solidFill>
                <a:latin typeface="Calibri" pitchFamily="34" charset="0"/>
                <a:cs typeface="Calibri" pitchFamily="34" charset="0"/>
              </a:rPr>
              <a:t> And linking it to Time Management (Previous Lecture)</a:t>
            </a:r>
          </a:p>
          <a:p>
            <a:pPr algn="l">
              <a:buFont typeface="Arial" pitchFamily="34" charset="0"/>
              <a:buChar char="•"/>
            </a:pPr>
            <a:r>
              <a:rPr lang="en-US" sz="3200" dirty="0" smtClean="0">
                <a:solidFill>
                  <a:schemeClr val="tx2"/>
                </a:solidFill>
                <a:latin typeface="Calibri" pitchFamily="34" charset="0"/>
                <a:cs typeface="Calibri" pitchFamily="34" charset="0"/>
              </a:rPr>
              <a:t> Plan Cost Management</a:t>
            </a:r>
          </a:p>
          <a:p>
            <a:pPr algn="l">
              <a:buFont typeface="Arial" pitchFamily="34" charset="0"/>
              <a:buChar char="•"/>
            </a:pPr>
            <a:r>
              <a:rPr lang="en-US" sz="3200" dirty="0" smtClean="0">
                <a:solidFill>
                  <a:schemeClr val="tx2"/>
                </a:solidFill>
                <a:latin typeface="Calibri" pitchFamily="34" charset="0"/>
                <a:cs typeface="Calibri" pitchFamily="34" charset="0"/>
              </a:rPr>
              <a:t> Estimate Costs (map to Time)</a:t>
            </a:r>
          </a:p>
          <a:p>
            <a:pPr algn="l">
              <a:buFont typeface="Arial" pitchFamily="34" charset="0"/>
              <a:buChar char="•"/>
            </a:pPr>
            <a:r>
              <a:rPr lang="en-US" sz="3200" dirty="0" smtClean="0">
                <a:solidFill>
                  <a:schemeClr val="tx2"/>
                </a:solidFill>
                <a:latin typeface="Calibri" pitchFamily="34" charset="0"/>
                <a:cs typeface="Calibri" pitchFamily="34" charset="0"/>
              </a:rPr>
              <a:t> Determine Budgets</a:t>
            </a:r>
          </a:p>
          <a:p>
            <a:pPr algn="l">
              <a:buFont typeface="Arial" pitchFamily="34" charset="0"/>
              <a:buChar char="•"/>
            </a:pPr>
            <a:r>
              <a:rPr lang="en-US" sz="3200" dirty="0" smtClean="0">
                <a:solidFill>
                  <a:schemeClr val="tx2"/>
                </a:solidFill>
                <a:latin typeface="Calibri" pitchFamily="34" charset="0"/>
                <a:cs typeface="Calibri" pitchFamily="34" charset="0"/>
              </a:rPr>
              <a:t> Control Costs </a:t>
            </a:r>
          </a:p>
          <a:p>
            <a:pPr algn="l">
              <a:buFont typeface="Arial" pitchFamily="34" charset="0"/>
              <a:buChar char="•"/>
            </a:pPr>
            <a:r>
              <a:rPr lang="en-US" sz="3200" dirty="0" smtClean="0">
                <a:solidFill>
                  <a:schemeClr val="tx2"/>
                </a:solidFill>
                <a:latin typeface="Calibri" pitchFamily="34" charset="0"/>
                <a:cs typeface="Calibri" pitchFamily="34" charset="0"/>
              </a:rPr>
              <a:t>  Undertake Short Exercises </a:t>
            </a:r>
          </a:p>
          <a:p>
            <a:pPr algn="l">
              <a:buFont typeface="Arial" pitchFamily="34" charset="0"/>
              <a:buChar char="•"/>
            </a:pPr>
            <a:r>
              <a:rPr lang="en-US" sz="3200" dirty="0" smtClean="0">
                <a:solidFill>
                  <a:schemeClr val="tx2"/>
                </a:solidFill>
                <a:latin typeface="Calibri" pitchFamily="34" charset="0"/>
                <a:cs typeface="Calibri" pitchFamily="34" charset="0"/>
              </a:rPr>
              <a:t> Apply the discussion to the case study</a:t>
            </a:r>
            <a:endParaRPr lang="en-US" sz="2800" dirty="0" smtClean="0">
              <a:solidFill>
                <a:schemeClr val="tx2"/>
              </a:solidFill>
              <a:latin typeface="Calibri" pitchFamily="34" charset="0"/>
              <a:cs typeface="Calibri" pitchFamily="34" charset="0"/>
            </a:endParaRPr>
          </a:p>
        </p:txBody>
      </p:sp>
    </p:spTree>
    <p:extLst>
      <p:ext uri="{BB962C8B-B14F-4D97-AF65-F5344CB8AC3E}">
        <p14:creationId xmlns:p14="http://schemas.microsoft.com/office/powerpoint/2010/main" val="3720076188"/>
      </p:ext>
    </p:extLst>
  </p:cSld>
  <p:clrMapOvr>
    <a:masterClrMapping/>
  </p:clrMapOvr>
  <p:transition spd="med">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Three-point Estimating</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20</a:t>
            </a:fld>
            <a:endParaRPr lang="en-US" dirty="0"/>
          </a:p>
        </p:txBody>
      </p:sp>
      <p:sp>
        <p:nvSpPr>
          <p:cNvPr id="6" name="Text Placeholder 5"/>
          <p:cNvSpPr>
            <a:spLocks noGrp="1"/>
          </p:cNvSpPr>
          <p:nvPr>
            <p:ph type="body" idx="4294967295"/>
          </p:nvPr>
        </p:nvSpPr>
        <p:spPr>
          <a:xfrm>
            <a:off x="139700" y="838200"/>
            <a:ext cx="8712200" cy="4572000"/>
          </a:xfrm>
        </p:spPr>
        <p:txBody>
          <a:bodyPr>
            <a:normAutofit fontScale="92500"/>
          </a:bodyPr>
          <a:lstStyle/>
          <a:p>
            <a:r>
              <a:rPr lang="en-US" sz="2400" dirty="0" smtClean="0"/>
              <a:t>The accuracy of single-point activity cost estimates may be improved by considering</a:t>
            </a:r>
            <a:r>
              <a:rPr lang="en-US" sz="2400" baseline="0" dirty="0" smtClean="0"/>
              <a:t> estimation uncertainty and risk and using three estimates to define an approximate range for an activity’s cost:</a:t>
            </a:r>
          </a:p>
          <a:p>
            <a:pPr lvl="1"/>
            <a:r>
              <a:rPr lang="en-US" sz="2000" dirty="0" smtClean="0"/>
              <a:t>Most likely (cM). The</a:t>
            </a:r>
            <a:r>
              <a:rPr lang="en-US" sz="2000" baseline="0" dirty="0" smtClean="0"/>
              <a:t> cost of the activity, based on realistic effort assessment for the required work and any predicted expenses.</a:t>
            </a:r>
          </a:p>
          <a:p>
            <a:pPr lvl="1"/>
            <a:r>
              <a:rPr lang="en-US" sz="2000" baseline="0" dirty="0" smtClean="0"/>
              <a:t>Optimistic (cO). The activity cost based on analysis of the best-case scenario for the activity.</a:t>
            </a:r>
          </a:p>
          <a:p>
            <a:pPr lvl="1"/>
            <a:r>
              <a:rPr lang="en-US" sz="2000" baseline="0" dirty="0" smtClean="0"/>
              <a:t>Pessimistic (cP). The activity cost based on analysis of the worst-case scenario for the activity.</a:t>
            </a:r>
            <a:endParaRPr lang="en-US" sz="2000" baseline="0" dirty="0"/>
          </a:p>
          <a:p>
            <a:pPr lvl="0"/>
            <a:r>
              <a:rPr lang="en-US" sz="2400" baseline="0" dirty="0" smtClean="0"/>
              <a:t>The expected cost, cE, can be calculated using either of the following formulas:</a:t>
            </a:r>
          </a:p>
          <a:p>
            <a:pPr lvl="1"/>
            <a:r>
              <a:rPr lang="en-US" sz="2000" baseline="0" dirty="0" smtClean="0"/>
              <a:t>Triangular Distribution- cE = (cO + cM + cP) / 3</a:t>
            </a:r>
          </a:p>
          <a:p>
            <a:pPr lvl="1"/>
            <a:r>
              <a:rPr lang="en-US" sz="2000" baseline="0" dirty="0" smtClean="0"/>
              <a:t>Beta Distribution (from a traditional PERT analysis)- cE = (cO + 4cM + cP) / 6 </a:t>
            </a:r>
          </a:p>
        </p:txBody>
      </p:sp>
    </p:spTree>
    <p:extLst>
      <p:ext uri="{BB962C8B-B14F-4D97-AF65-F5344CB8AC3E}">
        <p14:creationId xmlns:p14="http://schemas.microsoft.com/office/powerpoint/2010/main" val="4262702645"/>
      </p:ext>
    </p:extLst>
  </p:cSld>
  <p:clrMapOvr>
    <a:masterClrMapping/>
  </p:clrMapOvr>
  <p:transition spd="med">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Reserve</a:t>
            </a:r>
            <a:r>
              <a:rPr lang="en-AU" baseline="0" dirty="0" smtClean="0"/>
              <a:t> Analysis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21</a:t>
            </a:fld>
            <a:endParaRPr lang="en-US" dirty="0"/>
          </a:p>
        </p:txBody>
      </p:sp>
      <p:sp>
        <p:nvSpPr>
          <p:cNvPr id="6" name="Text Placeholder 5"/>
          <p:cNvSpPr>
            <a:spLocks noGrp="1"/>
          </p:cNvSpPr>
          <p:nvPr>
            <p:ph type="body" idx="4294967295"/>
          </p:nvPr>
        </p:nvSpPr>
        <p:spPr>
          <a:xfrm>
            <a:off x="685800" y="990600"/>
            <a:ext cx="7772400" cy="4572000"/>
          </a:xfrm>
        </p:spPr>
        <p:txBody>
          <a:bodyPr/>
          <a:lstStyle/>
          <a:p>
            <a:r>
              <a:rPr lang="en-US" sz="2000" dirty="0" smtClean="0"/>
              <a:t>Cost estimates may include contingency reserves to account for cost uncertainty.</a:t>
            </a:r>
            <a:r>
              <a:rPr lang="en-US" sz="2000" baseline="0" dirty="0" smtClean="0"/>
              <a:t> Contingency reserves are the budget within the cost baseline that is allocated for identified risks. They are viewed as the part of the budget intended to address the “</a:t>
            </a:r>
            <a:r>
              <a:rPr lang="en-US" sz="2000" b="1" baseline="0" dirty="0" smtClean="0"/>
              <a:t>known-unknowns</a:t>
            </a:r>
            <a:r>
              <a:rPr lang="en-US" sz="2000" baseline="0" dirty="0" smtClean="0"/>
              <a:t>”.</a:t>
            </a:r>
          </a:p>
          <a:p>
            <a:r>
              <a:rPr lang="en-US" sz="2000" baseline="0" dirty="0" smtClean="0"/>
              <a:t>The contingency reserve may be a percentage of the estimated cost, a fixed number, or may be developed by using quantitative analysis methods. </a:t>
            </a:r>
          </a:p>
          <a:p>
            <a:r>
              <a:rPr lang="en-US" sz="2000" baseline="0" dirty="0" smtClean="0"/>
              <a:t>As more precise information about the project becomes available, the contingency reserve may be used, reduced or eliminated.</a:t>
            </a:r>
          </a:p>
          <a:p>
            <a:r>
              <a:rPr lang="en-US" sz="2000" baseline="0" dirty="0" smtClean="0"/>
              <a:t>Management reserves are an amount of the project budget withheld for management control purposes and are reserved for unforeseen work that is within scope of the project. They are intended to address the “</a:t>
            </a:r>
            <a:r>
              <a:rPr lang="en-US" sz="2000" b="1" baseline="0" dirty="0" smtClean="0"/>
              <a:t>unknown unknowns”.</a:t>
            </a:r>
            <a:endParaRPr lang="en-US" sz="2000" b="1" dirty="0"/>
          </a:p>
        </p:txBody>
      </p:sp>
    </p:spTree>
    <p:extLst>
      <p:ext uri="{BB962C8B-B14F-4D97-AF65-F5344CB8AC3E}">
        <p14:creationId xmlns:p14="http://schemas.microsoft.com/office/powerpoint/2010/main" val="3054384335"/>
      </p:ext>
    </p:extLst>
  </p:cSld>
  <p:clrMapOvr>
    <a:masterClrMapping/>
  </p:clrMapOvr>
  <p:transition spd="med">
    <p:rand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Vendor Bid Analysis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22</a:t>
            </a:fld>
            <a:endParaRPr lang="en-US" dirty="0"/>
          </a:p>
        </p:txBody>
      </p:sp>
      <p:sp>
        <p:nvSpPr>
          <p:cNvPr id="6" name="Text Placeholder 5"/>
          <p:cNvSpPr>
            <a:spLocks noGrp="1"/>
          </p:cNvSpPr>
          <p:nvPr>
            <p:ph type="body" idx="4294967295"/>
          </p:nvPr>
        </p:nvSpPr>
        <p:spPr/>
        <p:txBody>
          <a:bodyPr>
            <a:normAutofit lnSpcReduction="10000"/>
          </a:bodyPr>
          <a:lstStyle/>
          <a:p>
            <a:r>
              <a:rPr lang="en-US" dirty="0" smtClean="0"/>
              <a:t>Cost estimating methods may include analysis of</a:t>
            </a:r>
            <a:r>
              <a:rPr lang="en-US" baseline="0" dirty="0" smtClean="0"/>
              <a:t> what the project should cost, based on the responsive bids from qualified vendors.</a:t>
            </a:r>
          </a:p>
          <a:p>
            <a:r>
              <a:rPr lang="en-US" baseline="0" dirty="0" smtClean="0"/>
              <a:t>When projects are awarded to a vendor under competitive processes, additional cost estimating work may be required of the project team to examine the price of individual deliverables and to derive a cost that supports the final total project cost.</a:t>
            </a:r>
            <a:endParaRPr lang="en-US" dirty="0"/>
          </a:p>
        </p:txBody>
      </p:sp>
    </p:spTree>
    <p:extLst>
      <p:ext uri="{BB962C8B-B14F-4D97-AF65-F5344CB8AC3E}">
        <p14:creationId xmlns:p14="http://schemas.microsoft.com/office/powerpoint/2010/main" val="2409209070"/>
      </p:ext>
    </p:extLst>
  </p:cSld>
  <p:clrMapOvr>
    <a:masterClrMapping/>
  </p:clrMapOvr>
  <p:transition spd="med">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Group Decision-making</a:t>
            </a:r>
            <a:r>
              <a:rPr lang="en-AU" baseline="0" dirty="0" smtClean="0"/>
              <a:t> Techniques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23</a:t>
            </a:fld>
            <a:endParaRPr lang="en-US" dirty="0"/>
          </a:p>
        </p:txBody>
      </p:sp>
      <p:sp>
        <p:nvSpPr>
          <p:cNvPr id="6" name="Text Placeholder 5"/>
          <p:cNvSpPr>
            <a:spLocks noGrp="1"/>
          </p:cNvSpPr>
          <p:nvPr>
            <p:ph type="body" idx="4294967295"/>
          </p:nvPr>
        </p:nvSpPr>
        <p:spPr/>
        <p:txBody>
          <a:bodyPr>
            <a:normAutofit fontScale="92500" lnSpcReduction="20000"/>
          </a:bodyPr>
          <a:lstStyle/>
          <a:p>
            <a:r>
              <a:rPr lang="en-US" dirty="0" smtClean="0"/>
              <a:t>Team-based</a:t>
            </a:r>
            <a:r>
              <a:rPr lang="en-US" baseline="0" dirty="0" smtClean="0"/>
              <a:t> approaches, such as brainstorming, the Delphi or nominal group techniques, are useful for engaging team members to improve estimate accuracy.</a:t>
            </a:r>
          </a:p>
          <a:p>
            <a:r>
              <a:rPr lang="en-US" baseline="0" dirty="0" smtClean="0"/>
              <a:t>By involving a structured group of people who are close to the technical execution of work in the estimation process, more accurate estimates are obtained.</a:t>
            </a:r>
          </a:p>
          <a:p>
            <a:r>
              <a:rPr lang="en-US" baseline="0" dirty="0" smtClean="0"/>
              <a:t>When people are involved in the estimation process, their commitment towards meeting the resulting estimates increases.</a:t>
            </a:r>
            <a:endParaRPr lang="en-US" dirty="0"/>
          </a:p>
        </p:txBody>
      </p:sp>
    </p:spTree>
    <p:extLst>
      <p:ext uri="{BB962C8B-B14F-4D97-AF65-F5344CB8AC3E}">
        <p14:creationId xmlns:p14="http://schemas.microsoft.com/office/powerpoint/2010/main" val="682638280"/>
      </p:ext>
    </p:extLst>
  </p:cSld>
  <p:clrMapOvr>
    <a:masterClrMapping/>
  </p:clrMapOvr>
  <p:transition spd="med">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 “Estimate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24</a:t>
            </a:fld>
            <a:endParaRPr lang="en-US" dirty="0"/>
          </a:p>
        </p:txBody>
      </p:sp>
      <p:sp>
        <p:nvSpPr>
          <p:cNvPr id="6" name="Text Placeholder 5"/>
          <p:cNvSpPr>
            <a:spLocks noGrp="1"/>
          </p:cNvSpPr>
          <p:nvPr>
            <p:ph type="body" idx="4294967295"/>
          </p:nvPr>
        </p:nvSpPr>
        <p:spPr/>
        <p:txBody>
          <a:bodyPr/>
          <a:lstStyle/>
          <a:p>
            <a:r>
              <a:rPr lang="en-US" dirty="0" smtClean="0"/>
              <a:t>Activity Cost Estimates</a:t>
            </a:r>
          </a:p>
          <a:p>
            <a:r>
              <a:rPr lang="en-US" dirty="0" smtClean="0"/>
              <a:t>Basis of Estimates</a:t>
            </a:r>
          </a:p>
          <a:p>
            <a:r>
              <a:rPr lang="en-US" dirty="0" smtClean="0"/>
              <a:t>Project Documents Updates</a:t>
            </a:r>
            <a:endParaRPr lang="en-US" dirty="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5486400" y="3657600"/>
            <a:ext cx="3095625" cy="2057383"/>
          </a:xfrm>
          <a:prstGeom prst="rect">
            <a:avLst/>
          </a:prstGeom>
          <a:noFill/>
        </p:spPr>
      </p:pic>
    </p:spTree>
    <p:extLst>
      <p:ext uri="{BB962C8B-B14F-4D97-AF65-F5344CB8AC3E}">
        <p14:creationId xmlns:p14="http://schemas.microsoft.com/office/powerpoint/2010/main" val="415394794"/>
      </p:ext>
    </p:extLst>
  </p:cSld>
  <p:clrMapOvr>
    <a:masterClrMapping/>
  </p:clrMapOvr>
  <p:transition spd="med">
    <p:rand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Activity Cost Estimates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25</a:t>
            </a:fld>
            <a:endParaRPr lang="en-US" dirty="0"/>
          </a:p>
        </p:txBody>
      </p:sp>
      <p:sp>
        <p:nvSpPr>
          <p:cNvPr id="6" name="Text Placeholder 5"/>
          <p:cNvSpPr>
            <a:spLocks noGrp="1"/>
          </p:cNvSpPr>
          <p:nvPr>
            <p:ph type="body" idx="4294967295"/>
          </p:nvPr>
        </p:nvSpPr>
        <p:spPr>
          <a:xfrm>
            <a:off x="685800" y="990600"/>
            <a:ext cx="7772400" cy="4572000"/>
          </a:xfrm>
        </p:spPr>
        <p:txBody>
          <a:bodyPr/>
          <a:lstStyle/>
          <a:p>
            <a:r>
              <a:rPr lang="en-US" sz="2400" dirty="0" smtClean="0"/>
              <a:t>These</a:t>
            </a:r>
            <a:r>
              <a:rPr lang="en-US" sz="2400" baseline="0" dirty="0" smtClean="0"/>
              <a:t> are quantitative assessments of the probable costs required to complete project work.</a:t>
            </a:r>
          </a:p>
          <a:p>
            <a:r>
              <a:rPr lang="en-US" sz="2400" baseline="0" dirty="0" smtClean="0"/>
              <a:t>Costs are estimated for all resources that are applied to the activity cost estimate which include direct labor, materials, equipment, services, facilities, information technology, and special categories such as cost of financing (including interest charges), an inflation allowance, exchange rates, or a cost contingency reserve.</a:t>
            </a:r>
          </a:p>
          <a:p>
            <a:r>
              <a:rPr lang="en-US" sz="2400" baseline="0" dirty="0" smtClean="0"/>
              <a:t>Indirect costs, if they are included in the project estimate, can be included at the activity level or at higher levels.</a:t>
            </a:r>
            <a:endParaRPr lang="en-US" sz="2400" dirty="0"/>
          </a:p>
        </p:txBody>
      </p:sp>
    </p:spTree>
    <p:extLst>
      <p:ext uri="{BB962C8B-B14F-4D97-AF65-F5344CB8AC3E}">
        <p14:creationId xmlns:p14="http://schemas.microsoft.com/office/powerpoint/2010/main" val="2759138189"/>
      </p:ext>
    </p:extLst>
  </p:cSld>
  <p:clrMapOvr>
    <a:masterClrMapping/>
  </p:clrMapOvr>
  <p:transition spd="med">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List the impact of the following on your Cost Estimates: </a:t>
            </a:r>
          </a:p>
          <a:p>
            <a:pPr>
              <a:buFont typeface="Arial" pitchFamily="34" charset="0"/>
              <a:buChar char="•"/>
            </a:pPr>
            <a:endParaRPr lang="en-US" dirty="0" smtClean="0"/>
          </a:p>
          <a:p>
            <a:pPr>
              <a:buFont typeface="Arial" pitchFamily="34" charset="0"/>
              <a:buChar char="•"/>
            </a:pPr>
            <a:r>
              <a:rPr lang="en-US" dirty="0" smtClean="0"/>
              <a:t>Changes to the project Base line: ___________________________________</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Changes to the project Risk Register: ____________________________________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26</a:t>
            </a:fld>
            <a:endParaRPr lang="en-US" dirty="0"/>
          </a:p>
        </p:txBody>
      </p:sp>
      <p:sp>
        <p:nvSpPr>
          <p:cNvPr id="7" name="Footer Placeholder 6"/>
          <p:cNvSpPr>
            <a:spLocks noGrp="1"/>
          </p:cNvSpPr>
          <p:nvPr>
            <p:ph type="ftr" sz="quarter" idx="10"/>
          </p:nvPr>
        </p:nvSpPr>
        <p:spPr/>
        <p:txBody>
          <a:bodyPr/>
          <a:lstStyle/>
          <a:p>
            <a:r>
              <a:rPr lang="en-US" dirty="0" smtClean="0"/>
              <a:t>MethodScience.com, 1998-2013</a:t>
            </a:r>
            <a:endParaRPr lang="en-US" dirty="0"/>
          </a:p>
        </p:txBody>
      </p:sp>
    </p:spTree>
    <p:extLst>
      <p:ext uri="{BB962C8B-B14F-4D97-AF65-F5344CB8AC3E}">
        <p14:creationId xmlns:p14="http://schemas.microsoft.com/office/powerpoint/2010/main" val="206331536"/>
      </p:ext>
    </p:extLst>
  </p:cSld>
  <p:clrMapOvr>
    <a:masterClrMapping/>
  </p:clrMapOvr>
  <p:transition spd="med">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3" cstate="print"/>
          <a:srcRect/>
          <a:stretch>
            <a:fillRect/>
          </a:stretch>
        </p:blipFill>
        <p:spPr bwMode="auto">
          <a:xfrm>
            <a:off x="7620000" y="3846382"/>
            <a:ext cx="1431033" cy="2478218"/>
          </a:xfrm>
          <a:prstGeom prst="rect">
            <a:avLst/>
          </a:prstGeom>
          <a:noFill/>
          <a:ln w="9525">
            <a:noFill/>
            <a:miter lim="800000"/>
            <a:headEnd/>
            <a:tailEnd/>
          </a:ln>
          <a:effectLst/>
        </p:spPr>
      </p:pic>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lstStyle/>
          <a:p>
            <a:pPr>
              <a:buFont typeface="Arial" pitchFamily="34" charset="0"/>
              <a:buChar char="•"/>
            </a:pPr>
            <a:r>
              <a:rPr lang="en-US" dirty="0" smtClean="0"/>
              <a:t>Carry out a 3-point Estimation for the Cost of your Lunch today (assume you had to purchase it!) – write the answer below:</a:t>
            </a:r>
          </a:p>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en-US" dirty="0" smtClean="0"/>
              <a:t>Improve your answer by consulting with your colleague (Group Decision making): - write the improved answer below:</a:t>
            </a:r>
          </a:p>
        </p:txBody>
      </p:sp>
      <p:pic>
        <p:nvPicPr>
          <p:cNvPr id="6" name="Picture 2"/>
          <p:cNvPicPr>
            <a:picLocks noChangeAspect="1" noChangeArrowheads="1"/>
          </p:cNvPicPr>
          <p:nvPr/>
        </p:nvPicPr>
        <p:blipFill>
          <a:blip r:embed="rId4" cstate="print"/>
          <a:srcRect/>
          <a:stretch>
            <a:fillRect/>
          </a:stretch>
        </p:blipFill>
        <p:spPr bwMode="auto">
          <a:xfrm>
            <a:off x="6852570" y="0"/>
            <a:ext cx="2280570" cy="1605432"/>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8" name="Slide Number Placeholder 7"/>
          <p:cNvSpPr>
            <a:spLocks noGrp="1"/>
          </p:cNvSpPr>
          <p:nvPr>
            <p:ph type="sldNum" sz="quarter" idx="11"/>
          </p:nvPr>
        </p:nvSpPr>
        <p:spPr/>
        <p:txBody>
          <a:bodyPr/>
          <a:lstStyle/>
          <a:p>
            <a:fld id="{C875F366-C446-4B97-B257-F362FC5B2650}" type="slidenum">
              <a:rPr lang="en-US" smtClean="0"/>
              <a:pPr/>
              <a:t>27</a:t>
            </a:fld>
            <a:endParaRPr lang="en-US" dirty="0"/>
          </a:p>
        </p:txBody>
      </p:sp>
      <p:sp>
        <p:nvSpPr>
          <p:cNvPr id="9" name="Footer Placeholder 8"/>
          <p:cNvSpPr>
            <a:spLocks noGrp="1"/>
          </p:cNvSpPr>
          <p:nvPr>
            <p:ph type="ftr" sz="quarter" idx="10"/>
          </p:nvPr>
        </p:nvSpPr>
        <p:spPr/>
        <p:txBody>
          <a:bodyPr/>
          <a:lstStyle/>
          <a:p>
            <a:r>
              <a:rPr lang="en-US" dirty="0" smtClean="0"/>
              <a:t>MethodScience.com, 1998-2013</a:t>
            </a:r>
            <a:endParaRPr lang="en-US" dirty="0"/>
          </a:p>
        </p:txBody>
      </p:sp>
    </p:spTree>
    <p:extLst>
      <p:ext uri="{BB962C8B-B14F-4D97-AF65-F5344CB8AC3E}">
        <p14:creationId xmlns:p14="http://schemas.microsoft.com/office/powerpoint/2010/main" val="2337899145"/>
      </p:ext>
    </p:extLst>
  </p:cSld>
  <p:clrMapOvr>
    <a:masterClrMapping/>
  </p:clrMapOvr>
  <p:transition spd="med">
    <p:rand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rot="19478696">
            <a:off x="-213914" y="760181"/>
            <a:ext cx="4572000" cy="1143000"/>
          </a:xfrm>
          <a:ln>
            <a:prstDash val="dash"/>
          </a:ln>
        </p:spPr>
        <p:txBody>
          <a:bodyPr/>
          <a:lstStyle/>
          <a:p>
            <a:r>
              <a:rPr lang="en-US" dirty="0" smtClean="0">
                <a:effectLst>
                  <a:outerShdw blurRad="50800" dist="38100" dir="2700000" algn="tl" rotWithShape="0">
                    <a:prstClr val="black">
                      <a:alpha val="40000"/>
                    </a:prstClr>
                  </a:outerShdw>
                </a:effectLst>
                <a:latin typeface="Cambria" pitchFamily="18" charset="0"/>
              </a:rPr>
              <a:t>Discussion, Q &amp; A </a:t>
            </a:r>
            <a:endParaRPr lang="en-US" dirty="0">
              <a:effectLst>
                <a:outerShdw blurRad="50800" dist="38100" dir="2700000" algn="tl" rotWithShape="0">
                  <a:prstClr val="black">
                    <a:alpha val="40000"/>
                  </a:prstClr>
                </a:outerShdw>
              </a:effectLst>
              <a:latin typeface="Cambria" pitchFamily="18" charset="0"/>
            </a:endParaRPr>
          </a:p>
        </p:txBody>
      </p:sp>
      <p:sp>
        <p:nvSpPr>
          <p:cNvPr id="4543491" name="Rectangle 3"/>
          <p:cNvSpPr>
            <a:spLocks noGrp="1" noChangeArrowheads="1"/>
          </p:cNvSpPr>
          <p:nvPr>
            <p:ph type="subTitle" idx="1"/>
          </p:nvPr>
        </p:nvSpPr>
        <p:spPr>
          <a:xfrm>
            <a:off x="1143000" y="2438400"/>
            <a:ext cx="6400800" cy="2971800"/>
          </a:xfrm>
          <a:noFill/>
          <a:ln w="1270" cap="rnd">
            <a:solidFill>
              <a:srgbClr val="993366"/>
            </a:solidFill>
            <a:prstDash val="sysDot"/>
          </a:ln>
        </p:spPr>
        <p:txBody>
          <a:bodyPr>
            <a:normAutofit fontScale="92500"/>
          </a:bodyPr>
          <a:lstStyle/>
          <a:p>
            <a:pPr marL="514350" indent="-514350" algn="l">
              <a:buFont typeface="+mj-lt"/>
              <a:buAutoNum type="alphaUcPeriod"/>
            </a:pPr>
            <a:r>
              <a:rPr lang="en-US" dirty="0" smtClean="0">
                <a:solidFill>
                  <a:srgbClr val="C00000"/>
                </a:solidFill>
                <a:latin typeface="Calibri" pitchFamily="34" charset="0"/>
              </a:rPr>
              <a:t>How closely do you think Cost Estimates are related to Time (Schedule) Estimates? And,</a:t>
            </a:r>
          </a:p>
          <a:p>
            <a:pPr marL="514350" indent="-514350" algn="l">
              <a:buFont typeface="+mj-lt"/>
              <a:buAutoNum type="alphaUcPeriod"/>
            </a:pPr>
            <a:r>
              <a:rPr lang="en-US" dirty="0" smtClean="0">
                <a:solidFill>
                  <a:srgbClr val="C00000"/>
                </a:solidFill>
                <a:latin typeface="Calibri" pitchFamily="34" charset="0"/>
              </a:rPr>
              <a:t>If the two (Costs and Time) are very closely related to each other, is that good for your project, or bad? </a:t>
            </a:r>
          </a:p>
        </p:txBody>
      </p:sp>
      <p:pic>
        <p:nvPicPr>
          <p:cNvPr id="4" name="Picture 12" descr="MethodScienceNewlogo4"/>
          <p:cNvPicPr>
            <a:picLocks noChangeAspect="1" noChangeArrowheads="1"/>
          </p:cNvPicPr>
          <p:nvPr/>
        </p:nvPicPr>
        <p:blipFill>
          <a:blip r:embed="rId3" cstate="print"/>
          <a:srcRect/>
          <a:stretch>
            <a:fillRect/>
          </a:stretch>
        </p:blipFill>
        <p:spPr bwMode="auto">
          <a:xfrm>
            <a:off x="0" y="0"/>
            <a:ext cx="1676400" cy="1187450"/>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5" name="Picture 9"/>
          <p:cNvPicPr>
            <a:picLocks noChangeAspect="1" noChangeArrowheads="1"/>
          </p:cNvPicPr>
          <p:nvPr/>
        </p:nvPicPr>
        <p:blipFill>
          <a:blip r:embed="rId4" cstate="print">
            <a:lum bright="49000" contrast="-62000"/>
          </a:blip>
          <a:srcRect/>
          <a:stretch>
            <a:fillRect/>
          </a:stretch>
        </p:blipFill>
        <p:spPr bwMode="auto">
          <a:xfrm>
            <a:off x="6105524" y="0"/>
            <a:ext cx="3038476" cy="1124476"/>
          </a:xfrm>
          <a:prstGeom prst="rect">
            <a:avLst/>
          </a:prstGeom>
          <a:noFill/>
          <a:ln w="9525">
            <a:noFill/>
            <a:miter lim="800000"/>
            <a:headEnd/>
            <a:tailEnd/>
          </a:ln>
        </p:spPr>
      </p:pic>
      <p:pic>
        <p:nvPicPr>
          <p:cNvPr id="5124" name="Picture 4" descr="C:\Users\admin\AppData\Local\Microsoft\Windows\Temporary Internet Files\Content.IE5\CHGCWU8A\MCj04344110000[1].wmf"/>
          <p:cNvPicPr>
            <a:picLocks noChangeAspect="1" noChangeArrowheads="1"/>
          </p:cNvPicPr>
          <p:nvPr/>
        </p:nvPicPr>
        <p:blipFill>
          <a:blip r:embed="rId5" cstate="print"/>
          <a:srcRect/>
          <a:stretch>
            <a:fillRect/>
          </a:stretch>
        </p:blipFill>
        <p:spPr bwMode="auto">
          <a:xfrm>
            <a:off x="7239000" y="1524000"/>
            <a:ext cx="1625600" cy="1828800"/>
          </a:xfrm>
          <a:prstGeom prst="rect">
            <a:avLst/>
          </a:prstGeom>
          <a:noFill/>
        </p:spPr>
      </p:pic>
    </p:spTree>
    <p:extLst>
      <p:ext uri="{BB962C8B-B14F-4D97-AF65-F5344CB8AC3E}">
        <p14:creationId xmlns:p14="http://schemas.microsoft.com/office/powerpoint/2010/main" val="3218423286"/>
      </p:ext>
    </p:extLst>
  </p:cSld>
  <p:clrMapOvr>
    <a:masterClrMapping/>
  </p:clrMapOvr>
  <p:transition spd="med">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err="1" smtClean="0">
                <a:latin typeface="Copperplate Gothic Bold" pitchFamily="34" charset="0"/>
              </a:rPr>
              <a:t>Sub_Module</a:t>
            </a:r>
            <a:r>
              <a:rPr lang="en-US" dirty="0" smtClean="0">
                <a:latin typeface="Copperplate Gothic Bold" pitchFamily="34" charset="0"/>
              </a:rPr>
              <a:t>: </a:t>
            </a:r>
            <a:r>
              <a:rPr lang="en-US" sz="3600" dirty="0"/>
              <a:t/>
            </a:r>
            <a:br>
              <a:rPr lang="en-US" sz="3600" dirty="0"/>
            </a:br>
            <a:r>
              <a:rPr lang="en-US" dirty="0"/>
              <a:t/>
            </a:r>
            <a:br>
              <a:rPr lang="en-US" dirty="0"/>
            </a:br>
            <a:r>
              <a:rPr lang="en-US" dirty="0" smtClean="0"/>
              <a:t>7.3 Determine Budgets</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Cost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7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607989791"/>
      </p:ext>
    </p:extLst>
  </p:cSld>
  <p:clrMapOvr>
    <a:masterClrMapping/>
  </p:clrMapOvr>
  <p:transition spd="med">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smtClean="0">
                <a:latin typeface="Copperplate Gothic Bold" pitchFamily="34" charset="0"/>
              </a:rPr>
              <a:t>Module:</a:t>
            </a:r>
            <a:r>
              <a:rPr lang="en-US" sz="3600" dirty="0"/>
              <a:t/>
            </a:r>
            <a:br>
              <a:rPr lang="en-US" sz="3600" dirty="0"/>
            </a:br>
            <a:r>
              <a:rPr lang="en-US" dirty="0"/>
              <a:t/>
            </a:r>
            <a:br>
              <a:rPr lang="en-US" dirty="0"/>
            </a:br>
            <a:r>
              <a:rPr lang="en-US" dirty="0" smtClean="0"/>
              <a:t>Project Cost Management - Overview</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Cost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7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pic>
        <p:nvPicPr>
          <p:cNvPr id="5" name="Picture 2" descr="http://t0.gstatic.com/images?q=tbn:ANd9GcTAtREMlwoZVRmKP1vD_HVczy7oT5fAoGI0k_aHlBRTTL1ppFOxDQ"/>
          <p:cNvPicPr>
            <a:picLocks noChangeAspect="1" noChangeArrowheads="1"/>
          </p:cNvPicPr>
          <p:nvPr/>
        </p:nvPicPr>
        <p:blipFill>
          <a:blip r:embed="rId3" cstate="print"/>
          <a:srcRect/>
          <a:stretch>
            <a:fillRect/>
          </a:stretch>
        </p:blipFill>
        <p:spPr bwMode="auto">
          <a:xfrm>
            <a:off x="6629400" y="4876799"/>
            <a:ext cx="2514600" cy="1981201"/>
          </a:xfrm>
          <a:prstGeom prst="rect">
            <a:avLst/>
          </a:prstGeom>
          <a:noFill/>
        </p:spPr>
      </p:pic>
    </p:spTree>
    <p:extLst>
      <p:ext uri="{BB962C8B-B14F-4D97-AF65-F5344CB8AC3E}">
        <p14:creationId xmlns:p14="http://schemas.microsoft.com/office/powerpoint/2010/main" val="1987725585"/>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7.3 Determine Budget</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30</a:t>
            </a:fld>
            <a:endParaRPr lang="en-US" dirty="0"/>
          </a:p>
        </p:txBody>
      </p:sp>
      <p:sp>
        <p:nvSpPr>
          <p:cNvPr id="6" name="Text Placeholder 5"/>
          <p:cNvSpPr>
            <a:spLocks noGrp="1"/>
          </p:cNvSpPr>
          <p:nvPr>
            <p:ph type="body" idx="4294967295"/>
          </p:nvPr>
        </p:nvSpPr>
        <p:spPr/>
        <p:txBody>
          <a:bodyPr/>
          <a:lstStyle/>
          <a:p>
            <a:r>
              <a:rPr lang="en-US" dirty="0" smtClean="0"/>
              <a:t>It is the process of aggregating the estimated costs of individual activities or work packages to establish an authorized cost baseline. </a:t>
            </a:r>
          </a:p>
          <a:p>
            <a:r>
              <a:rPr lang="en-US" dirty="0" smtClean="0"/>
              <a:t>The key benefit of this process is that it determines the cost baseline against which project performance can be monitored and controlled.</a:t>
            </a:r>
            <a:endParaRPr lang="en-US" dirty="0"/>
          </a:p>
        </p:txBody>
      </p:sp>
    </p:spTree>
    <p:extLst>
      <p:ext uri="{BB962C8B-B14F-4D97-AF65-F5344CB8AC3E}">
        <p14:creationId xmlns:p14="http://schemas.microsoft.com/office/powerpoint/2010/main" val="916504255"/>
      </p:ext>
    </p:extLst>
  </p:cSld>
  <p:clrMapOvr>
    <a:masterClrMapping/>
  </p:clrMapOvr>
  <p:transition spd="med">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Inputs to “Determine Budget”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31</a:t>
            </a:fld>
            <a:endParaRPr lang="en-US" dirty="0"/>
          </a:p>
        </p:txBody>
      </p:sp>
      <p:sp>
        <p:nvSpPr>
          <p:cNvPr id="6" name="Text Placeholder 5"/>
          <p:cNvSpPr>
            <a:spLocks noGrp="1"/>
          </p:cNvSpPr>
          <p:nvPr>
            <p:ph type="body" idx="4294967295"/>
          </p:nvPr>
        </p:nvSpPr>
        <p:spPr/>
        <p:txBody>
          <a:bodyPr>
            <a:normAutofit fontScale="92500" lnSpcReduction="20000"/>
          </a:bodyPr>
          <a:lstStyle/>
          <a:p>
            <a:r>
              <a:rPr lang="en-US" dirty="0" smtClean="0"/>
              <a:t>Cost Management Plan</a:t>
            </a:r>
          </a:p>
          <a:p>
            <a:r>
              <a:rPr lang="en-US" dirty="0" smtClean="0"/>
              <a:t>Scope Baseline</a:t>
            </a:r>
          </a:p>
          <a:p>
            <a:r>
              <a:rPr lang="en-US" dirty="0" smtClean="0"/>
              <a:t>Activity Cost Estimates</a:t>
            </a:r>
          </a:p>
          <a:p>
            <a:r>
              <a:rPr lang="en-US" dirty="0" smtClean="0"/>
              <a:t>Basis of Estimates</a:t>
            </a:r>
          </a:p>
          <a:p>
            <a:r>
              <a:rPr lang="en-US" dirty="0" smtClean="0"/>
              <a:t>Project Schedule</a:t>
            </a:r>
          </a:p>
          <a:p>
            <a:r>
              <a:rPr lang="en-US" dirty="0" smtClean="0"/>
              <a:t>Resource Calendars</a:t>
            </a:r>
          </a:p>
          <a:p>
            <a:r>
              <a:rPr lang="en-US" dirty="0" smtClean="0"/>
              <a:t>Risk Register</a:t>
            </a:r>
          </a:p>
          <a:p>
            <a:r>
              <a:rPr lang="en-US" dirty="0" smtClean="0"/>
              <a:t>Agreements</a:t>
            </a:r>
          </a:p>
          <a:p>
            <a:r>
              <a:rPr lang="en-US" dirty="0" smtClean="0"/>
              <a:t>Organizational Process Assets</a:t>
            </a:r>
            <a:endParaRPr lang="en-US" dirty="0"/>
          </a:p>
        </p:txBody>
      </p:sp>
      <p:pic>
        <p:nvPicPr>
          <p:cNvPr id="7" name="Picture 2" descr="http://t3.gstatic.com/images?q=tbn:ANd9GcQ9ru1TeDGhlKKow0eQmxqQFzExv0SG1WNswPRWAWzyH_car0QeyO6Z7w"/>
          <p:cNvPicPr>
            <a:picLocks noGrp="1" noChangeAspect="1" noChangeArrowheads="1"/>
          </p:cNvPicPr>
          <p:nvPr>
            <p:ph type="dgm" idx="1"/>
          </p:nvPr>
        </p:nvPicPr>
        <p:blipFill>
          <a:blip r:embed="rId3" cstate="print"/>
          <a:srcRect/>
          <a:stretch>
            <a:fillRect/>
          </a:stretch>
        </p:blipFill>
        <p:spPr bwMode="auto">
          <a:xfrm>
            <a:off x="6781800" y="4114800"/>
            <a:ext cx="1676400" cy="1828800"/>
          </a:xfrm>
          <a:prstGeom prst="rect">
            <a:avLst/>
          </a:prstGeom>
          <a:noFill/>
          <a:ln w="9525">
            <a:noFill/>
            <a:miter lim="800000"/>
            <a:headEnd/>
            <a:tailEnd/>
          </a:ln>
          <a:effectLst/>
        </p:spPr>
      </p:pic>
    </p:spTree>
    <p:extLst>
      <p:ext uri="{BB962C8B-B14F-4D97-AF65-F5344CB8AC3E}">
        <p14:creationId xmlns:p14="http://schemas.microsoft.com/office/powerpoint/2010/main" val="693651863"/>
      </p:ext>
    </p:extLst>
  </p:cSld>
  <p:clrMapOvr>
    <a:masterClrMapping/>
  </p:clrMapOvr>
  <p:transition spd="med">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and</a:t>
            </a:r>
            <a:r>
              <a:rPr lang="en-AU" baseline="0" dirty="0" smtClean="0"/>
              <a:t> </a:t>
            </a:r>
            <a:r>
              <a:rPr lang="en-AU" dirty="0" smtClean="0"/>
              <a:t>Techniques of “Determine Budget”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32</a:t>
            </a:fld>
            <a:endParaRPr lang="en-US" dirty="0"/>
          </a:p>
        </p:txBody>
      </p:sp>
      <p:sp>
        <p:nvSpPr>
          <p:cNvPr id="6" name="Text Placeholder 5"/>
          <p:cNvSpPr>
            <a:spLocks noGrp="1"/>
          </p:cNvSpPr>
          <p:nvPr>
            <p:ph type="body" idx="4294967295"/>
          </p:nvPr>
        </p:nvSpPr>
        <p:spPr/>
        <p:txBody>
          <a:bodyPr/>
          <a:lstStyle/>
          <a:p>
            <a:r>
              <a:rPr lang="en-US" dirty="0" smtClean="0"/>
              <a:t>Cost Aggregation</a:t>
            </a:r>
          </a:p>
          <a:p>
            <a:r>
              <a:rPr lang="en-US" dirty="0" smtClean="0"/>
              <a:t>Reserve Analysis</a:t>
            </a:r>
          </a:p>
          <a:p>
            <a:r>
              <a:rPr lang="en-US" dirty="0" smtClean="0"/>
              <a:t>Expert Judgment</a:t>
            </a:r>
          </a:p>
          <a:p>
            <a:r>
              <a:rPr lang="en-US" dirty="0" smtClean="0"/>
              <a:t>Historical Relationships</a:t>
            </a:r>
          </a:p>
          <a:p>
            <a:r>
              <a:rPr lang="en-US" dirty="0" smtClean="0"/>
              <a:t>Funding Limit Reconciliation</a:t>
            </a:r>
            <a:endParaRPr lang="en-US"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6705600" y="3810000"/>
            <a:ext cx="1905000" cy="2124075"/>
          </a:xfrm>
          <a:prstGeom prst="rect">
            <a:avLst/>
          </a:prstGeom>
          <a:noFill/>
        </p:spPr>
      </p:pic>
    </p:spTree>
    <p:extLst>
      <p:ext uri="{BB962C8B-B14F-4D97-AF65-F5344CB8AC3E}">
        <p14:creationId xmlns:p14="http://schemas.microsoft.com/office/powerpoint/2010/main" val="2742937130"/>
      </p:ext>
    </p:extLst>
  </p:cSld>
  <p:clrMapOvr>
    <a:masterClrMapping/>
  </p:clrMapOvr>
  <p:transition spd="med">
    <p:random/>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a:t>
            </a:r>
            <a:r>
              <a:rPr lang="en-AU" baseline="0" dirty="0" smtClean="0"/>
              <a:t> and Techniques of “Determine Budget” – 1</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33</a:t>
            </a:fld>
            <a:endParaRPr lang="en-US" dirty="0"/>
          </a:p>
        </p:txBody>
      </p:sp>
      <p:sp>
        <p:nvSpPr>
          <p:cNvPr id="6" name="Text Placeholder 5"/>
          <p:cNvSpPr>
            <a:spLocks noGrp="1"/>
          </p:cNvSpPr>
          <p:nvPr>
            <p:ph type="body" idx="4294967295"/>
          </p:nvPr>
        </p:nvSpPr>
        <p:spPr/>
        <p:txBody>
          <a:bodyPr>
            <a:normAutofit fontScale="92500"/>
          </a:bodyPr>
          <a:lstStyle/>
          <a:p>
            <a:r>
              <a:rPr lang="en-US" dirty="0" smtClean="0"/>
              <a:t>Cost aggregation. Cost estimates are aggregated by</a:t>
            </a:r>
            <a:r>
              <a:rPr lang="en-US" baseline="0" dirty="0" smtClean="0"/>
              <a:t> work packages in accordance with the WBS.</a:t>
            </a:r>
          </a:p>
          <a:p>
            <a:r>
              <a:rPr lang="en-US" baseline="0" dirty="0" smtClean="0"/>
              <a:t>Reserve Analysis. It can establish both the contingency reserves and the management reserves</a:t>
            </a:r>
          </a:p>
          <a:p>
            <a:r>
              <a:rPr lang="en-US" baseline="0" dirty="0" smtClean="0"/>
              <a:t>Expert Judgment. Expert judgment, guided by experience in an application area, Knowledge Area, discipline, industry, or similar project, aids in determining the budget.</a:t>
            </a:r>
            <a:endParaRPr lang="en-US" dirty="0"/>
          </a:p>
        </p:txBody>
      </p:sp>
    </p:spTree>
    <p:extLst>
      <p:ext uri="{BB962C8B-B14F-4D97-AF65-F5344CB8AC3E}">
        <p14:creationId xmlns:p14="http://schemas.microsoft.com/office/powerpoint/2010/main" val="3010332088"/>
      </p:ext>
    </p:extLst>
  </p:cSld>
  <p:clrMapOvr>
    <a:masterClrMapping/>
  </p:clrMapOvr>
  <p:transition spd="med">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a:t>
            </a:r>
            <a:r>
              <a:rPr lang="en-AU" baseline="0" dirty="0" smtClean="0"/>
              <a:t> and Techniques of “Determine Budget” – 2</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34</a:t>
            </a:fld>
            <a:endParaRPr lang="en-US" dirty="0"/>
          </a:p>
        </p:txBody>
      </p:sp>
      <p:sp>
        <p:nvSpPr>
          <p:cNvPr id="6" name="Text Placeholder 5"/>
          <p:cNvSpPr>
            <a:spLocks noGrp="1"/>
          </p:cNvSpPr>
          <p:nvPr>
            <p:ph type="body" idx="4294967295"/>
          </p:nvPr>
        </p:nvSpPr>
        <p:spPr/>
        <p:txBody>
          <a:bodyPr>
            <a:normAutofit fontScale="92500"/>
          </a:bodyPr>
          <a:lstStyle/>
          <a:p>
            <a:r>
              <a:rPr lang="en-US" dirty="0" smtClean="0"/>
              <a:t>Historical Relationships. Any historical relationships that result in parametric estimates or analogous estimates involve the use of project characteristics to develop mathematical</a:t>
            </a:r>
            <a:r>
              <a:rPr lang="en-US" baseline="0" dirty="0" smtClean="0"/>
              <a:t> models to predict total project costs.</a:t>
            </a:r>
          </a:p>
          <a:p>
            <a:r>
              <a:rPr lang="en-US" baseline="0" dirty="0" smtClean="0"/>
              <a:t>Funding Limit Reconciliation. The expenditure of funds should be reconciled with any funding limits on the commitment of funds for the project.</a:t>
            </a:r>
            <a:endParaRPr lang="en-US" dirty="0"/>
          </a:p>
        </p:txBody>
      </p:sp>
    </p:spTree>
    <p:extLst>
      <p:ext uri="{BB962C8B-B14F-4D97-AF65-F5344CB8AC3E}">
        <p14:creationId xmlns:p14="http://schemas.microsoft.com/office/powerpoint/2010/main" val="4243802377"/>
      </p:ext>
    </p:extLst>
  </p:cSld>
  <p:clrMapOvr>
    <a:masterClrMapping/>
  </p:clrMapOvr>
  <p:transition spd="med">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 “Determine Budget’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35</a:t>
            </a:fld>
            <a:endParaRPr lang="en-US" dirty="0"/>
          </a:p>
        </p:txBody>
      </p:sp>
      <p:sp>
        <p:nvSpPr>
          <p:cNvPr id="6" name="Text Placeholder 5"/>
          <p:cNvSpPr>
            <a:spLocks noGrp="1"/>
          </p:cNvSpPr>
          <p:nvPr>
            <p:ph type="body" idx="4294967295"/>
          </p:nvPr>
        </p:nvSpPr>
        <p:spPr/>
        <p:txBody>
          <a:bodyPr/>
          <a:lstStyle/>
          <a:p>
            <a:r>
              <a:rPr lang="en-US" dirty="0" smtClean="0"/>
              <a:t>Cost Baseline</a:t>
            </a:r>
          </a:p>
          <a:p>
            <a:r>
              <a:rPr lang="en-US" dirty="0" smtClean="0"/>
              <a:t>Project Funding Requirements</a:t>
            </a:r>
          </a:p>
          <a:p>
            <a:r>
              <a:rPr lang="en-US" dirty="0" smtClean="0"/>
              <a:t>Project</a:t>
            </a:r>
            <a:r>
              <a:rPr lang="en-US" baseline="0" dirty="0" smtClean="0"/>
              <a:t> Documents Updates</a:t>
            </a:r>
            <a:endParaRPr lang="en-US" dirty="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5334000" y="3657600"/>
            <a:ext cx="3095625" cy="2057383"/>
          </a:xfrm>
          <a:prstGeom prst="rect">
            <a:avLst/>
          </a:prstGeom>
          <a:noFill/>
        </p:spPr>
      </p:pic>
    </p:spTree>
    <p:extLst>
      <p:ext uri="{BB962C8B-B14F-4D97-AF65-F5344CB8AC3E}">
        <p14:creationId xmlns:p14="http://schemas.microsoft.com/office/powerpoint/2010/main" val="2870711380"/>
      </p:ext>
    </p:extLst>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Cost Baseline</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36</a:t>
            </a:fld>
            <a:endParaRPr lang="en-US" dirty="0"/>
          </a:p>
        </p:txBody>
      </p:sp>
      <p:sp>
        <p:nvSpPr>
          <p:cNvPr id="6" name="Text Placeholder 5"/>
          <p:cNvSpPr>
            <a:spLocks noGrp="1"/>
          </p:cNvSpPr>
          <p:nvPr>
            <p:ph type="body" idx="4294967295"/>
          </p:nvPr>
        </p:nvSpPr>
        <p:spPr>
          <a:xfrm>
            <a:off x="609600" y="990600"/>
            <a:ext cx="7772400" cy="4572000"/>
          </a:xfrm>
        </p:spPr>
        <p:txBody>
          <a:bodyPr>
            <a:normAutofit fontScale="92500" lnSpcReduction="20000"/>
          </a:bodyPr>
          <a:lstStyle/>
          <a:p>
            <a:r>
              <a:rPr lang="en-US" dirty="0" smtClean="0"/>
              <a:t>Approved version of</a:t>
            </a:r>
            <a:r>
              <a:rPr lang="en-US" baseline="0" dirty="0" smtClean="0"/>
              <a:t> the time-phased project budget</a:t>
            </a:r>
          </a:p>
          <a:p>
            <a:pPr lvl="1"/>
            <a:r>
              <a:rPr lang="en-US" baseline="0" dirty="0" smtClean="0"/>
              <a:t>excluding any management reserves, which can only be changed through formal change control procedures </a:t>
            </a:r>
          </a:p>
          <a:p>
            <a:r>
              <a:rPr lang="en-US" baseline="0" dirty="0" smtClean="0"/>
              <a:t>Used as a basis for comparison to actual results. </a:t>
            </a:r>
          </a:p>
          <a:p>
            <a:r>
              <a:rPr lang="en-US" baseline="0" dirty="0" smtClean="0"/>
              <a:t>Activity cost estimates for the various project activities along with any contingency reserves for these activities are aggregated into their associated work package costs.</a:t>
            </a:r>
          </a:p>
        </p:txBody>
      </p:sp>
    </p:spTree>
    <p:extLst>
      <p:ext uri="{BB962C8B-B14F-4D97-AF65-F5344CB8AC3E}">
        <p14:creationId xmlns:p14="http://schemas.microsoft.com/office/powerpoint/2010/main" val="3107517235"/>
      </p:ext>
    </p:extLst>
  </p:cSld>
  <p:clrMapOvr>
    <a:masterClrMapping/>
  </p:clrMapOvr>
  <p:transition spd="med">
    <p:random/>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533400"/>
            <a:ext cx="7772400" cy="1143000"/>
          </a:xfrm>
        </p:spPr>
        <p:txBody>
          <a:bodyPr>
            <a:normAutofit fontScale="90000"/>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3200" b="1" baseline="0" dirty="0" smtClean="0">
                <a:solidFill>
                  <a:srgbClr val="000099"/>
                </a:solidFill>
                <a:latin typeface="+mj-lt"/>
                <a:ea typeface="+mj-ea"/>
                <a:cs typeface="+mj-cs"/>
              </a:rPr>
              <a:t>Cost baseline, Expenditures, and Funding Requirements</a:t>
            </a:r>
            <a:r>
              <a:rPr lang="en-US" sz="3200" b="1" dirty="0" smtClean="0">
                <a:solidFill>
                  <a:srgbClr val="000099"/>
                </a:solidFill>
                <a:latin typeface="+mj-lt"/>
                <a:ea typeface="+mj-ea"/>
                <a:cs typeface="+mj-cs"/>
              </a:rPr>
              <a:t> </a:t>
            </a:r>
            <a:br>
              <a:rPr lang="en-US" sz="3200" b="1" dirty="0" smtClean="0">
                <a:solidFill>
                  <a:srgbClr val="000099"/>
                </a:solidFill>
                <a:latin typeface="+mj-lt"/>
                <a:ea typeface="+mj-ea"/>
                <a:cs typeface="+mj-cs"/>
              </a:rPr>
            </a:br>
            <a:r>
              <a:rPr lang="en-US" sz="1800" b="0" dirty="0" smtClean="0">
                <a:solidFill>
                  <a:srgbClr val="000099"/>
                </a:solidFill>
                <a:latin typeface="+mj-lt"/>
                <a:ea typeface="+mj-ea"/>
                <a:cs typeface="+mj-cs"/>
              </a:rPr>
              <a:t>(Figure 7-9 PMBOK ® Guide, 5</a:t>
            </a:r>
            <a:r>
              <a:rPr lang="en-US" sz="1800" b="0" baseline="30000" dirty="0" smtClean="0">
                <a:solidFill>
                  <a:srgbClr val="000099"/>
                </a:solidFill>
                <a:latin typeface="+mj-lt"/>
                <a:ea typeface="+mj-ea"/>
                <a:cs typeface="+mj-cs"/>
              </a:rPr>
              <a:t>th</a:t>
            </a:r>
            <a:r>
              <a:rPr lang="en-US" sz="1800" b="0" dirty="0" smtClean="0">
                <a:solidFill>
                  <a:srgbClr val="000099"/>
                </a:solidFill>
                <a:latin typeface="+mj-lt"/>
                <a:ea typeface="+mj-ea"/>
                <a:cs typeface="+mj-cs"/>
              </a:rPr>
              <a:t> Edition)</a:t>
            </a:r>
            <a:endParaRPr lang="en-AU" sz="3200" b="0" dirty="0" smtClean="0">
              <a:solidFill>
                <a:srgbClr val="000099"/>
              </a:solidFill>
              <a:latin typeface="+mj-lt"/>
              <a:ea typeface="+mj-ea"/>
              <a:cs typeface="+mj-cs"/>
            </a:endParaRPr>
          </a:p>
          <a:p>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37</a:t>
            </a:fld>
            <a:endParaRPr lang="en-US" dirty="0"/>
          </a:p>
        </p:txBody>
      </p:sp>
      <p:pic>
        <p:nvPicPr>
          <p:cNvPr id="917506" name="Picture 2"/>
          <p:cNvPicPr>
            <a:picLocks noChangeAspect="1" noChangeArrowheads="1"/>
          </p:cNvPicPr>
          <p:nvPr/>
        </p:nvPicPr>
        <p:blipFill>
          <a:blip r:embed="rId3" cstate="print"/>
          <a:srcRect l="20000" t="22222" r="17000" b="14667"/>
          <a:stretch>
            <a:fillRect/>
          </a:stretch>
        </p:blipFill>
        <p:spPr bwMode="auto">
          <a:xfrm>
            <a:off x="152400" y="1739094"/>
            <a:ext cx="8813800" cy="4966506"/>
          </a:xfrm>
          <a:prstGeom prst="rect">
            <a:avLst/>
          </a:prstGeom>
          <a:noFill/>
          <a:ln w="9525">
            <a:noFill/>
            <a:miter lim="800000"/>
            <a:headEnd/>
            <a:tailEnd/>
          </a:ln>
        </p:spPr>
      </p:pic>
    </p:spTree>
    <p:extLst>
      <p:ext uri="{BB962C8B-B14F-4D97-AF65-F5344CB8AC3E}">
        <p14:creationId xmlns:p14="http://schemas.microsoft.com/office/powerpoint/2010/main" val="471714816"/>
      </p:ext>
    </p:extLst>
  </p:cSld>
  <p:clrMapOvr>
    <a:masterClrMapping/>
  </p:clrMapOvr>
  <p:transition spd="med">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4" name="Footer Placeholder 3"/>
          <p:cNvSpPr>
            <a:spLocks noGrp="1"/>
          </p:cNvSpPr>
          <p:nvPr>
            <p:ph type="ftr" sz="quarter" idx="10"/>
          </p:nvPr>
        </p:nvSpPr>
        <p:spPr/>
        <p:txBody>
          <a:bodyPr/>
          <a:lstStyle/>
          <a:p>
            <a:r>
              <a:rPr lang="en-US" smtClean="0"/>
              <a:t>Course: Software Project Management  SW 909</a:t>
            </a:r>
          </a:p>
          <a:p>
            <a:r>
              <a:rPr lang="en-US" smtClean="0"/>
              <a:t>MS University of Baroda, India; © MethodScience</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38</a:t>
            </a:fld>
            <a:endParaRPr lang="en-US" dirty="0"/>
          </a:p>
        </p:txBody>
      </p:sp>
      <p:graphicFrame>
        <p:nvGraphicFramePr>
          <p:cNvPr id="6" name="Object 5"/>
          <p:cNvGraphicFramePr>
            <a:graphicFrameLocks noChangeAspect="1"/>
          </p:cNvGraphicFramePr>
          <p:nvPr/>
        </p:nvGraphicFramePr>
        <p:xfrm>
          <a:off x="901700" y="0"/>
          <a:ext cx="7315200" cy="6858000"/>
        </p:xfrm>
        <a:graphic>
          <a:graphicData uri="http://schemas.openxmlformats.org/presentationml/2006/ole">
            <mc:AlternateContent xmlns:mc="http://schemas.openxmlformats.org/markup-compatibility/2006">
              <mc:Choice xmlns:v="urn:schemas-microsoft-com:vml" Requires="v">
                <p:oleObj spid="_x0000_s9222" name="Worksheet" r:id="rId3" imgW="6000885" imgH="9582060" progId="Excel.Sheet.8">
                  <p:embed/>
                </p:oleObj>
              </mc:Choice>
              <mc:Fallback>
                <p:oleObj name="Worksheet" r:id="rId3" imgW="6000885" imgH="9582060" progId="Excel.Sheet.8">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700" y="0"/>
                        <a:ext cx="7315200" cy="685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51414427"/>
      </p:ext>
    </p:extLst>
  </p:cSld>
  <p:clrMapOvr>
    <a:masterClrMapping/>
  </p:clrMapOvr>
  <p:transition spd="med">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err="1" smtClean="0">
                <a:latin typeface="Copperplate Gothic Bold" pitchFamily="34" charset="0"/>
              </a:rPr>
              <a:t>Sub_Module</a:t>
            </a:r>
            <a:r>
              <a:rPr lang="en-US" dirty="0" smtClean="0">
                <a:latin typeface="Copperplate Gothic Bold" pitchFamily="34" charset="0"/>
              </a:rPr>
              <a:t>: </a:t>
            </a:r>
            <a:r>
              <a:rPr lang="en-US" sz="3600" dirty="0"/>
              <a:t/>
            </a:r>
            <a:br>
              <a:rPr lang="en-US" sz="3600" dirty="0"/>
            </a:br>
            <a:r>
              <a:rPr lang="en-US" dirty="0"/>
              <a:t/>
            </a:r>
            <a:br>
              <a:rPr lang="en-US" dirty="0"/>
            </a:br>
            <a:r>
              <a:rPr lang="en-US" dirty="0" err="1" smtClean="0"/>
              <a:t>CoCoMo</a:t>
            </a:r>
            <a:r>
              <a:rPr lang="en-US" dirty="0" smtClean="0"/>
              <a:t> and Delphi</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Additional Estimation Techniques &amp; Issues</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959732746"/>
      </p:ext>
    </p:extLst>
  </p:cSld>
  <p:clrMapOvr>
    <a:masterClrMapping/>
  </p:clrMapOvr>
  <p:transition spd="med">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TAB A1-1.jpg"/>
          <p:cNvPicPr>
            <a:picLocks noGrp="1" noChangeAspect="1"/>
          </p:cNvPicPr>
          <p:nvPr>
            <p:ph idx="1"/>
          </p:nvPr>
        </p:nvPicPr>
        <p:blipFill>
          <a:blip r:embed="rId3" cstate="print"/>
          <a:stretch>
            <a:fillRect/>
          </a:stretch>
        </p:blipFill>
        <p:spPr>
          <a:xfrm>
            <a:off x="50800" y="598933"/>
            <a:ext cx="9042400" cy="6182867"/>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4</a:t>
            </a:fld>
            <a:endParaRPr lang="en-US"/>
          </a:p>
        </p:txBody>
      </p:sp>
      <p:sp>
        <p:nvSpPr>
          <p:cNvPr id="5" name="Title 4"/>
          <p:cNvSpPr>
            <a:spLocks noGrp="1"/>
          </p:cNvSpPr>
          <p:nvPr>
            <p:ph type="title"/>
          </p:nvPr>
        </p:nvSpPr>
        <p:spPr>
          <a:xfrm>
            <a:off x="723900" y="-38100"/>
            <a:ext cx="7772400" cy="571500"/>
          </a:xfrm>
        </p:spPr>
        <p:txBody>
          <a:bodyPr>
            <a:normAutofit fontScale="90000"/>
          </a:bodyPr>
          <a:lstStyle/>
          <a:p>
            <a:r>
              <a:rPr lang="en-AU" dirty="0" smtClean="0"/>
              <a:t>Process Groups – Knowledge Areas</a:t>
            </a:r>
            <a:endParaRPr lang="en-AU" b="0" dirty="0"/>
          </a:p>
        </p:txBody>
      </p:sp>
      <p:sp>
        <p:nvSpPr>
          <p:cNvPr id="7" name="Oval 6"/>
          <p:cNvSpPr/>
          <p:nvPr/>
        </p:nvSpPr>
        <p:spPr bwMode="auto">
          <a:xfrm>
            <a:off x="1676400" y="3048000"/>
            <a:ext cx="7391400" cy="838200"/>
          </a:xfrm>
          <a:prstGeom prst="ellipse">
            <a:avLst/>
          </a:prstGeom>
          <a:noFill/>
          <a:ln>
            <a:prstDash val="dash"/>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
        <p:nvSpPr>
          <p:cNvPr id="9" name="Oval 8"/>
          <p:cNvSpPr/>
          <p:nvPr/>
        </p:nvSpPr>
        <p:spPr bwMode="auto">
          <a:xfrm>
            <a:off x="127000" y="2895600"/>
            <a:ext cx="1447800" cy="965200"/>
          </a:xfrm>
          <a:prstGeom prst="ellipse">
            <a:avLst/>
          </a:prstGeom>
          <a:noFill/>
          <a:ln>
            <a:solidFill>
              <a:srgbClr val="C00000"/>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AU" sz="18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600548509"/>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701675"/>
            <a:ext cx="8382000" cy="1431925"/>
          </a:xfrm>
        </p:spPr>
        <p:txBody>
          <a:bodyPr>
            <a:spAutoFit/>
          </a:bodyPr>
          <a:lstStyle/>
          <a:p>
            <a:r>
              <a:rPr lang="en-GB" dirty="0"/>
              <a:t>Practical advice for better estimating</a:t>
            </a:r>
          </a:p>
        </p:txBody>
      </p:sp>
      <p:sp>
        <p:nvSpPr>
          <p:cNvPr id="36867" name="Rectangle 3"/>
          <p:cNvSpPr>
            <a:spLocks noGrp="1" noChangeArrowheads="1"/>
          </p:cNvSpPr>
          <p:nvPr>
            <p:ph type="body" idx="1"/>
          </p:nvPr>
        </p:nvSpPr>
        <p:spPr>
          <a:xfrm>
            <a:off x="533400" y="2286000"/>
            <a:ext cx="8251825" cy="3509963"/>
          </a:xfrm>
        </p:spPr>
        <p:txBody>
          <a:bodyPr>
            <a:spAutoFit/>
          </a:bodyPr>
          <a:lstStyle/>
          <a:p>
            <a:pPr marL="379413" indent="-379413"/>
            <a:r>
              <a:rPr lang="en-GB" sz="2800" dirty="0"/>
              <a:t>Build up metrics to improve estimating</a:t>
            </a:r>
          </a:p>
          <a:p>
            <a:pPr marL="379413" indent="-379413"/>
            <a:r>
              <a:rPr lang="en-GB" sz="2800" dirty="0"/>
              <a:t>Use a standard project structure if possible</a:t>
            </a:r>
          </a:p>
          <a:p>
            <a:pPr marL="379413" indent="-379413"/>
            <a:r>
              <a:rPr lang="en-GB" sz="2800" dirty="0"/>
              <a:t>Get more than one opinion</a:t>
            </a:r>
          </a:p>
          <a:p>
            <a:pPr marL="379413" indent="-379413"/>
            <a:r>
              <a:rPr lang="en-GB" sz="2800" dirty="0"/>
              <a:t>Qualify estimates</a:t>
            </a:r>
          </a:p>
          <a:p>
            <a:pPr marL="379413" indent="-379413"/>
            <a:r>
              <a:rPr lang="en-GB" sz="2800" dirty="0"/>
              <a:t>Document the estimates</a:t>
            </a:r>
          </a:p>
          <a:p>
            <a:pPr marL="379413" indent="-379413"/>
            <a:r>
              <a:rPr lang="en-GB" sz="2800" dirty="0"/>
              <a:t>Revisit estimates in the light of the project risk analysis</a:t>
            </a:r>
          </a:p>
        </p:txBody>
      </p:sp>
    </p:spTree>
    <p:extLst>
      <p:ext uri="{BB962C8B-B14F-4D97-AF65-F5344CB8AC3E}">
        <p14:creationId xmlns:p14="http://schemas.microsoft.com/office/powerpoint/2010/main" val="1359707484"/>
      </p:ext>
    </p:extLst>
  </p:cSld>
  <p:clrMapOvr>
    <a:masterClrMapping/>
  </p:clrMapOvr>
  <p:transition spd="med">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316984"/>
            <a:ext cx="8382000" cy="954107"/>
          </a:xfrm>
        </p:spPr>
        <p:txBody>
          <a:bodyPr>
            <a:spAutoFit/>
          </a:bodyPr>
          <a:lstStyle/>
          <a:p>
            <a:r>
              <a:rPr lang="en-GB" dirty="0" err="1" smtClean="0"/>
              <a:t>CoCoMo</a:t>
            </a:r>
            <a:r>
              <a:rPr lang="en-GB" dirty="0" smtClean="0"/>
              <a:t> – Constructive Cost Model</a:t>
            </a:r>
            <a:br>
              <a:rPr lang="en-GB" dirty="0" smtClean="0"/>
            </a:br>
            <a:r>
              <a:rPr lang="en-GB" sz="2400" b="0" dirty="0" smtClean="0"/>
              <a:t>(Barry Boehm’s Software Engineering, 1981)</a:t>
            </a:r>
            <a:endParaRPr lang="en-GB" sz="2400" b="0" dirty="0"/>
          </a:p>
        </p:txBody>
      </p:sp>
      <p:sp>
        <p:nvSpPr>
          <p:cNvPr id="32771" name="Rectangle 3"/>
          <p:cNvSpPr>
            <a:spLocks noGrp="1" noChangeArrowheads="1"/>
          </p:cNvSpPr>
          <p:nvPr>
            <p:ph type="body" idx="1"/>
          </p:nvPr>
        </p:nvSpPr>
        <p:spPr>
          <a:xfrm>
            <a:off x="511175" y="1219200"/>
            <a:ext cx="8382000" cy="5386090"/>
          </a:xfrm>
        </p:spPr>
        <p:txBody>
          <a:bodyPr>
            <a:spAutoFit/>
          </a:bodyPr>
          <a:lstStyle/>
          <a:p>
            <a:pPr marL="379413" indent="-379413"/>
            <a:r>
              <a:rPr lang="en-GB" sz="2800" dirty="0"/>
              <a:t>Formulae based on thousands of delivered source instructions (KDSI)</a:t>
            </a:r>
          </a:p>
          <a:p>
            <a:pPr marL="379413" indent="-379413"/>
            <a:r>
              <a:rPr lang="en-GB" sz="2800" dirty="0"/>
              <a:t>Basic, intermediate and detailed </a:t>
            </a:r>
            <a:r>
              <a:rPr lang="en-GB" sz="2800" dirty="0" smtClean="0"/>
              <a:t>versions</a:t>
            </a:r>
          </a:p>
          <a:p>
            <a:pPr lvl="1"/>
            <a:r>
              <a:rPr lang="en-US" dirty="0" smtClean="0"/>
              <a:t>Organic projects - "small" teams with "good" experience working with "less than rigid" requirements</a:t>
            </a:r>
            <a:endParaRPr lang="en-AU" dirty="0" smtClean="0"/>
          </a:p>
          <a:p>
            <a:pPr lvl="1"/>
            <a:r>
              <a:rPr lang="en-US" dirty="0" smtClean="0"/>
              <a:t>Semi-detached projects - "medium" teams with mixed experience working with a mix of rigid and less than rigid requirements</a:t>
            </a:r>
            <a:endParaRPr lang="en-AU" dirty="0" smtClean="0"/>
          </a:p>
          <a:p>
            <a:pPr lvl="1"/>
            <a:r>
              <a:rPr lang="en-US" dirty="0" smtClean="0"/>
              <a:t>Embedded projects - developed within a set of "tight" constraints. It is also combination of organic and semi-detached projects.(hardware, software, operational,</a:t>
            </a:r>
            <a:endParaRPr lang="en-GB" sz="2800" dirty="0"/>
          </a:p>
        </p:txBody>
      </p:sp>
    </p:spTree>
    <p:extLst>
      <p:ext uri="{BB962C8B-B14F-4D97-AF65-F5344CB8AC3E}">
        <p14:creationId xmlns:p14="http://schemas.microsoft.com/office/powerpoint/2010/main" val="189810871"/>
      </p:ext>
    </p:extLst>
  </p:cSld>
  <p:clrMapOvr>
    <a:masterClrMapping/>
  </p:clrMapOvr>
  <p:transition spd="med">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42</a:t>
            </a:fld>
            <a:endParaRPr lang="en-US" dirty="0"/>
          </a:p>
        </p:txBody>
      </p:sp>
      <p:sp>
        <p:nvSpPr>
          <p:cNvPr id="5" name="Title 4"/>
          <p:cNvSpPr>
            <a:spLocks noGrp="1"/>
          </p:cNvSpPr>
          <p:nvPr>
            <p:ph type="title"/>
          </p:nvPr>
        </p:nvSpPr>
        <p:spPr/>
        <p:txBody>
          <a:bodyPr/>
          <a:lstStyle/>
          <a:p>
            <a:r>
              <a:rPr lang="en-AU" dirty="0" err="1" smtClean="0"/>
              <a:t>CoCoMo</a:t>
            </a:r>
            <a:endParaRPr lang="en-AU" dirty="0"/>
          </a:p>
        </p:txBody>
      </p:sp>
      <p:graphicFrame>
        <p:nvGraphicFramePr>
          <p:cNvPr id="6" name="Table 5"/>
          <p:cNvGraphicFramePr>
            <a:graphicFrameLocks noGrp="1"/>
          </p:cNvGraphicFramePr>
          <p:nvPr/>
        </p:nvGraphicFramePr>
        <p:xfrm>
          <a:off x="5714999" y="4069080"/>
          <a:ext cx="3352803" cy="2712720"/>
        </p:xfrm>
        <a:graphic>
          <a:graphicData uri="http://schemas.openxmlformats.org/drawingml/2006/table">
            <a:tbl>
              <a:tblPr/>
              <a:tblGrid>
                <a:gridCol w="726116">
                  <a:extLst>
                    <a:ext uri="{9D8B030D-6E8A-4147-A177-3AD203B41FA5}">
                      <a16:colId xmlns:a16="http://schemas.microsoft.com/office/drawing/2014/main" val="20000"/>
                    </a:ext>
                  </a:extLst>
                </a:gridCol>
                <a:gridCol w="726116">
                  <a:extLst>
                    <a:ext uri="{9D8B030D-6E8A-4147-A177-3AD203B41FA5}">
                      <a16:colId xmlns:a16="http://schemas.microsoft.com/office/drawing/2014/main" val="20001"/>
                    </a:ext>
                  </a:extLst>
                </a:gridCol>
                <a:gridCol w="726116">
                  <a:extLst>
                    <a:ext uri="{9D8B030D-6E8A-4147-A177-3AD203B41FA5}">
                      <a16:colId xmlns:a16="http://schemas.microsoft.com/office/drawing/2014/main" val="20002"/>
                    </a:ext>
                  </a:extLst>
                </a:gridCol>
                <a:gridCol w="726116">
                  <a:extLst>
                    <a:ext uri="{9D8B030D-6E8A-4147-A177-3AD203B41FA5}">
                      <a16:colId xmlns:a16="http://schemas.microsoft.com/office/drawing/2014/main" val="20003"/>
                    </a:ext>
                  </a:extLst>
                </a:gridCol>
                <a:gridCol w="448339">
                  <a:extLst>
                    <a:ext uri="{9D8B030D-6E8A-4147-A177-3AD203B41FA5}">
                      <a16:colId xmlns:a16="http://schemas.microsoft.com/office/drawing/2014/main" val="20004"/>
                    </a:ext>
                  </a:extLst>
                </a:gridCol>
              </a:tblGrid>
              <a:tr h="341376">
                <a:tc>
                  <a:txBody>
                    <a:bodyPr/>
                    <a:lstStyle/>
                    <a:p>
                      <a:pPr algn="ctr"/>
                      <a:r>
                        <a:rPr lang="en-AU" sz="1400"/>
                        <a:t>Software project</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AU" sz="1400" i="1"/>
                        <a:t>a</a:t>
                      </a:r>
                      <a:r>
                        <a:rPr lang="en-AU" sz="1400" i="1" baseline="-25000"/>
                        <a:t>b</a:t>
                      </a:r>
                      <a:endParaRPr lang="en-AU" sz="140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AU" sz="1400" i="1"/>
                        <a:t>b</a:t>
                      </a:r>
                      <a:r>
                        <a:rPr lang="en-AU" sz="1400" i="1" baseline="-25000"/>
                        <a:t>b</a:t>
                      </a:r>
                      <a:endParaRPr lang="en-AU" sz="140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AU" sz="1400" i="1"/>
                        <a:t>c</a:t>
                      </a:r>
                      <a:r>
                        <a:rPr lang="en-AU" sz="1400" i="1" baseline="-25000"/>
                        <a:t>b</a:t>
                      </a:r>
                      <a:endParaRPr lang="en-AU" sz="140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AU" sz="1400" i="1"/>
                        <a:t>d</a:t>
                      </a:r>
                      <a:r>
                        <a:rPr lang="en-AU" sz="1400" i="1" baseline="-25000"/>
                        <a:t>b</a:t>
                      </a:r>
                      <a:endParaRPr lang="en-AU" sz="1400"/>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195072">
                <a:tc>
                  <a:txBody>
                    <a:bodyPr/>
                    <a:lstStyle/>
                    <a:p>
                      <a:r>
                        <a:rPr lang="en-AU" sz="1400"/>
                        <a:t>Organic</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2.4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1.05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0.38</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1"/>
                  </a:ext>
                </a:extLst>
              </a:tr>
              <a:tr h="341376">
                <a:tc>
                  <a:txBody>
                    <a:bodyPr/>
                    <a:lstStyle/>
                    <a:p>
                      <a:r>
                        <a:rPr lang="en-AU" sz="1400"/>
                        <a:t>Semi-detached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3.0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1.12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0.35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341376">
                <a:tc>
                  <a:txBody>
                    <a:bodyPr/>
                    <a:lstStyle/>
                    <a:p>
                      <a:r>
                        <a:rPr lang="en-AU" sz="1400"/>
                        <a:t>Embedded</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3.6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1.20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a:t>2.5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AU" sz="1400" dirty="0"/>
                        <a:t>0.32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003"/>
                  </a:ext>
                </a:extLst>
              </a:tr>
            </a:tbl>
          </a:graphicData>
        </a:graphic>
      </p:graphicFrame>
      <p:sp>
        <p:nvSpPr>
          <p:cNvPr id="7" name="Content Placeholder 6"/>
          <p:cNvSpPr>
            <a:spLocks noGrp="1"/>
          </p:cNvSpPr>
          <p:nvPr>
            <p:ph idx="1"/>
          </p:nvPr>
        </p:nvSpPr>
        <p:spPr>
          <a:xfrm>
            <a:off x="533400" y="762000"/>
            <a:ext cx="7543800" cy="4572000"/>
          </a:xfrm>
        </p:spPr>
        <p:txBody>
          <a:bodyPr>
            <a:normAutofit fontScale="85000" lnSpcReduction="20000"/>
          </a:bodyPr>
          <a:lstStyle/>
          <a:p>
            <a:pPr rtl="0" eaLnBrk="0" fontAlgn="base" latinLnBrk="0" hangingPunct="0"/>
            <a:r>
              <a:rPr lang="en-US" sz="2600" b="0" i="0" baseline="0" dirty="0" smtClean="0">
                <a:solidFill>
                  <a:srgbClr val="800000"/>
                </a:solidFill>
                <a:latin typeface="+mn-lt"/>
                <a:ea typeface="+mn-ea"/>
                <a:cs typeface="+mn-cs"/>
              </a:rPr>
              <a:t>The </a:t>
            </a:r>
            <a:r>
              <a:rPr lang="en-US" dirty="0" smtClean="0"/>
              <a:t>basic COCOMO equations take the form</a:t>
            </a:r>
          </a:p>
          <a:p>
            <a:pPr rtl="0" eaLnBrk="0" fontAlgn="base" latinLnBrk="0" hangingPunct="0"/>
            <a:r>
              <a:rPr lang="en-US" dirty="0" smtClean="0"/>
              <a:t>Effort Applied (E) = </a:t>
            </a:r>
            <a:r>
              <a:rPr lang="en-US" dirty="0" err="1" smtClean="0"/>
              <a:t>ab</a:t>
            </a:r>
            <a:r>
              <a:rPr lang="en-US" dirty="0" smtClean="0"/>
              <a:t>(KLOC)bb [ man-months ]</a:t>
            </a:r>
          </a:p>
          <a:p>
            <a:pPr rtl="0" eaLnBrk="0" fontAlgn="base" latinLnBrk="0" hangingPunct="0"/>
            <a:r>
              <a:rPr lang="en-US" dirty="0" smtClean="0"/>
              <a:t>Development Time (D) = </a:t>
            </a:r>
            <a:r>
              <a:rPr lang="en-US" dirty="0" err="1" smtClean="0"/>
              <a:t>cb</a:t>
            </a:r>
            <a:r>
              <a:rPr lang="en-US" dirty="0" smtClean="0"/>
              <a:t>(Effort Applied)db [months]</a:t>
            </a:r>
          </a:p>
          <a:p>
            <a:pPr rtl="0" eaLnBrk="0" fontAlgn="base" latinLnBrk="0" hangingPunct="0"/>
            <a:r>
              <a:rPr lang="en-US" dirty="0" smtClean="0"/>
              <a:t>People required (P) = Effort Applied / Development Time [count]</a:t>
            </a:r>
          </a:p>
          <a:p>
            <a:pPr rtl="0" eaLnBrk="0" fontAlgn="base" latinLnBrk="0" hangingPunct="0"/>
            <a:r>
              <a:rPr lang="en-US" dirty="0" smtClean="0"/>
              <a:t>where, KLOC is the estimated number of delivered lines (expressed in thousands ) of code for project. </a:t>
            </a:r>
          </a:p>
          <a:p>
            <a:pPr rtl="0" eaLnBrk="0" fontAlgn="base" latinLnBrk="0" hangingPunct="0"/>
            <a:r>
              <a:rPr lang="en-US" dirty="0" smtClean="0"/>
              <a:t>The coefficients </a:t>
            </a:r>
            <a:r>
              <a:rPr lang="en-US" dirty="0" err="1" smtClean="0"/>
              <a:t>ab</a:t>
            </a:r>
            <a:r>
              <a:rPr lang="en-US" dirty="0" smtClean="0"/>
              <a:t>, bb, </a:t>
            </a:r>
            <a:r>
              <a:rPr lang="en-US" dirty="0" err="1" smtClean="0"/>
              <a:t>cb</a:t>
            </a:r>
            <a:r>
              <a:rPr lang="en-US" dirty="0" smtClean="0"/>
              <a:t> and db are given in the following table:</a:t>
            </a:r>
            <a:br>
              <a:rPr lang="en-US" dirty="0" smtClean="0"/>
            </a:br>
            <a:endParaRPr lang="en-AU" dirty="0" smtClean="0"/>
          </a:p>
          <a:p>
            <a:endParaRPr lang="en-AU" dirty="0" smtClean="0"/>
          </a:p>
        </p:txBody>
      </p:sp>
    </p:spTree>
    <p:extLst>
      <p:ext uri="{BB962C8B-B14F-4D97-AF65-F5344CB8AC3E}">
        <p14:creationId xmlns:p14="http://schemas.microsoft.com/office/powerpoint/2010/main" val="3880538420"/>
      </p:ext>
    </p:extLst>
  </p:cSld>
  <p:clrMapOvr>
    <a:masterClrMapping/>
  </p:clrMapOvr>
  <p:transition spd="med">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500063"/>
            <a:ext cx="8382000" cy="584775"/>
          </a:xfrm>
        </p:spPr>
        <p:txBody>
          <a:bodyPr>
            <a:spAutoFit/>
          </a:bodyPr>
          <a:lstStyle/>
          <a:p>
            <a:r>
              <a:rPr lang="en-GB" dirty="0"/>
              <a:t>CoCoMo 2</a:t>
            </a:r>
          </a:p>
        </p:txBody>
      </p:sp>
      <p:sp>
        <p:nvSpPr>
          <p:cNvPr id="34819" name="Rectangle 3"/>
          <p:cNvSpPr>
            <a:spLocks noGrp="1" noChangeArrowheads="1"/>
          </p:cNvSpPr>
          <p:nvPr>
            <p:ph type="body" idx="1"/>
          </p:nvPr>
        </p:nvSpPr>
        <p:spPr>
          <a:xfrm>
            <a:off x="503238" y="1638300"/>
            <a:ext cx="8259762" cy="3883025"/>
          </a:xfrm>
        </p:spPr>
        <p:txBody>
          <a:bodyPr>
            <a:spAutoFit/>
          </a:bodyPr>
          <a:lstStyle/>
          <a:p>
            <a:pPr marL="379413" indent="-379413"/>
            <a:r>
              <a:rPr lang="en-GB" sz="2800" dirty="0"/>
              <a:t>Estimates produced at different stages:</a:t>
            </a:r>
          </a:p>
          <a:p>
            <a:pPr lvl="1"/>
            <a:r>
              <a:rPr lang="en-GB" sz="2400" dirty="0"/>
              <a:t>Application composition – based on design from user perspective</a:t>
            </a:r>
          </a:p>
          <a:p>
            <a:pPr lvl="1"/>
            <a:r>
              <a:rPr lang="en-GB" sz="2400" dirty="0"/>
              <a:t>Early design – based on top-level design</a:t>
            </a:r>
          </a:p>
          <a:p>
            <a:pPr lvl="1"/>
            <a:r>
              <a:rPr lang="en-GB" sz="2400" dirty="0"/>
              <a:t>Post architecture – once detailed design in place and construction has started.</a:t>
            </a:r>
          </a:p>
          <a:p>
            <a:pPr marL="379413" indent="-379413"/>
            <a:r>
              <a:rPr lang="en-GB" sz="2800" dirty="0"/>
              <a:t>Uses different methods at different stages.</a:t>
            </a:r>
          </a:p>
          <a:p>
            <a:pPr marL="379413" indent="-379413"/>
            <a:r>
              <a:rPr lang="en-GB" sz="2800" dirty="0"/>
              <a:t>Takes account of innovation, flexibility of approach, fixed or variable scope etc.</a:t>
            </a:r>
          </a:p>
        </p:txBody>
      </p:sp>
    </p:spTree>
    <p:extLst>
      <p:ext uri="{BB962C8B-B14F-4D97-AF65-F5344CB8AC3E}">
        <p14:creationId xmlns:p14="http://schemas.microsoft.com/office/powerpoint/2010/main" val="3122875674"/>
      </p:ext>
    </p:extLst>
  </p:cSld>
  <p:clrMapOvr>
    <a:masterClrMapping/>
  </p:clrMapOvr>
  <p:transition spd="med">
    <p:random/>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81000" y="395288"/>
            <a:ext cx="8382000" cy="762000"/>
          </a:xfrm>
        </p:spPr>
        <p:txBody>
          <a:bodyPr>
            <a:spAutoFit/>
          </a:bodyPr>
          <a:lstStyle/>
          <a:p>
            <a:r>
              <a:rPr lang="en-GB" dirty="0"/>
              <a:t>Delphi technique</a:t>
            </a:r>
          </a:p>
        </p:txBody>
      </p:sp>
      <p:sp>
        <p:nvSpPr>
          <p:cNvPr id="31747" name="Rectangle 3"/>
          <p:cNvSpPr>
            <a:spLocks noGrp="1" noChangeArrowheads="1"/>
          </p:cNvSpPr>
          <p:nvPr>
            <p:ph type="body" idx="1"/>
          </p:nvPr>
        </p:nvSpPr>
        <p:spPr>
          <a:xfrm>
            <a:off x="511175" y="1638300"/>
            <a:ext cx="8251825" cy="3108325"/>
          </a:xfrm>
        </p:spPr>
        <p:txBody>
          <a:bodyPr>
            <a:spAutoFit/>
          </a:bodyPr>
          <a:lstStyle/>
          <a:p>
            <a:pPr marL="368300" indent="-368300"/>
            <a:r>
              <a:rPr lang="en-GB" sz="2800" dirty="0"/>
              <a:t>Several estimators are given specification of work and asked for estimates.</a:t>
            </a:r>
          </a:p>
          <a:p>
            <a:pPr marL="368300" indent="-368300"/>
            <a:r>
              <a:rPr lang="en-GB" sz="2800" dirty="0"/>
              <a:t>Summarized anonymously and results circulated to estimators.</a:t>
            </a:r>
          </a:p>
          <a:p>
            <a:pPr marL="368300" indent="-368300"/>
            <a:r>
              <a:rPr lang="en-GB" sz="2800" dirty="0"/>
              <a:t>Can revise estimates in the light of others’ ideas.</a:t>
            </a:r>
          </a:p>
          <a:p>
            <a:pPr marL="368300" indent="-368300"/>
            <a:r>
              <a:rPr lang="en-GB" sz="2800" dirty="0"/>
              <a:t>Method reduces personal disagreements and ego-based issues.</a:t>
            </a:r>
          </a:p>
        </p:txBody>
      </p:sp>
    </p:spTree>
    <p:extLst>
      <p:ext uri="{BB962C8B-B14F-4D97-AF65-F5344CB8AC3E}">
        <p14:creationId xmlns:p14="http://schemas.microsoft.com/office/powerpoint/2010/main" val="4270695650"/>
      </p:ext>
    </p:extLst>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err="1" smtClean="0">
                <a:latin typeface="Copperplate Gothic Bold" pitchFamily="34" charset="0"/>
              </a:rPr>
              <a:t>Sub_Module</a:t>
            </a:r>
            <a:r>
              <a:rPr lang="en-US" dirty="0" smtClean="0">
                <a:latin typeface="Copperplate Gothic Bold" pitchFamily="34" charset="0"/>
              </a:rPr>
              <a:t>: </a:t>
            </a:r>
            <a:r>
              <a:rPr lang="en-US" sz="3600" dirty="0"/>
              <a:t/>
            </a:r>
            <a:br>
              <a:rPr lang="en-US" sz="3600" dirty="0"/>
            </a:br>
            <a:r>
              <a:rPr lang="en-US" dirty="0"/>
              <a:t/>
            </a:r>
            <a:br>
              <a:rPr lang="en-US" dirty="0"/>
            </a:br>
            <a:r>
              <a:rPr lang="en-US" dirty="0" smtClean="0"/>
              <a:t>Investment Appraisal Methods</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 Highlighting Cost-Benefits through Cost Calculations indicating Returns over a period of time</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3927926247"/>
      </p:ext>
    </p:extLst>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81000" y="503238"/>
            <a:ext cx="8382000" cy="549275"/>
          </a:xfrm>
        </p:spPr>
        <p:txBody>
          <a:bodyPr>
            <a:spAutoFit/>
          </a:bodyPr>
          <a:lstStyle/>
          <a:p>
            <a:r>
              <a:rPr lang="en-GB" dirty="0"/>
              <a:t>Investment appraisal methods</a:t>
            </a:r>
          </a:p>
        </p:txBody>
      </p:sp>
      <p:sp>
        <p:nvSpPr>
          <p:cNvPr id="25603" name="Rectangle 3"/>
          <p:cNvSpPr>
            <a:spLocks noGrp="1" noChangeArrowheads="1"/>
          </p:cNvSpPr>
          <p:nvPr>
            <p:ph type="body" idx="1"/>
          </p:nvPr>
        </p:nvSpPr>
        <p:spPr>
          <a:xfrm>
            <a:off x="503238" y="1638300"/>
            <a:ext cx="8382000" cy="3152775"/>
          </a:xfrm>
        </p:spPr>
        <p:txBody>
          <a:bodyPr>
            <a:spAutoFit/>
          </a:bodyPr>
          <a:lstStyle/>
          <a:p>
            <a:pPr marL="379413" indent="-379413"/>
            <a:r>
              <a:rPr lang="en-GB" sz="2800" dirty="0"/>
              <a:t>Payback calculation – simple and straightforward.</a:t>
            </a:r>
          </a:p>
          <a:p>
            <a:pPr marL="379413" indent="-379413"/>
            <a:r>
              <a:rPr lang="en-GB" sz="2800" dirty="0"/>
              <a:t>Discounted cash flow:</a:t>
            </a:r>
          </a:p>
          <a:p>
            <a:pPr lvl="1"/>
            <a:r>
              <a:rPr lang="en-GB" sz="2400" dirty="0"/>
              <a:t>Takes into account ‘time value of money’.</a:t>
            </a:r>
          </a:p>
          <a:p>
            <a:pPr lvl="1"/>
            <a:r>
              <a:rPr lang="en-GB" sz="2400" dirty="0"/>
              <a:t>Produces a net present value for project.</a:t>
            </a:r>
          </a:p>
          <a:p>
            <a:pPr lvl="1"/>
            <a:r>
              <a:rPr lang="en-GB" sz="2400" dirty="0"/>
              <a:t>Sensitivity analysis can be applied.</a:t>
            </a:r>
          </a:p>
          <a:p>
            <a:pPr marL="379413" indent="-379413"/>
            <a:r>
              <a:rPr lang="en-GB" sz="2800" dirty="0"/>
              <a:t>Internal rate of return – produces single headline number for comparisons.</a:t>
            </a:r>
          </a:p>
        </p:txBody>
      </p:sp>
    </p:spTree>
    <p:extLst>
      <p:ext uri="{BB962C8B-B14F-4D97-AF65-F5344CB8AC3E}">
        <p14:creationId xmlns:p14="http://schemas.microsoft.com/office/powerpoint/2010/main" val="2388564956"/>
      </p:ext>
    </p:extLst>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81000" y="501650"/>
            <a:ext cx="8382000" cy="549275"/>
          </a:xfrm>
        </p:spPr>
        <p:txBody>
          <a:bodyPr>
            <a:spAutoFit/>
          </a:bodyPr>
          <a:lstStyle/>
          <a:p>
            <a:r>
              <a:rPr lang="en-GB" dirty="0"/>
              <a:t>Payback calculation</a:t>
            </a:r>
          </a:p>
        </p:txBody>
      </p:sp>
      <p:sp>
        <p:nvSpPr>
          <p:cNvPr id="26627" name="Text Box 3"/>
          <p:cNvSpPr txBox="1">
            <a:spLocks noChangeArrowheads="1"/>
          </p:cNvSpPr>
          <p:nvPr/>
        </p:nvSpPr>
        <p:spPr bwMode="auto">
          <a:xfrm>
            <a:off x="287338" y="5868988"/>
            <a:ext cx="8534400" cy="366712"/>
          </a:xfrm>
          <a:prstGeom prst="rect">
            <a:avLst/>
          </a:prstGeom>
          <a:noFill/>
          <a:ln w="9525">
            <a:noFill/>
            <a:miter lim="800000"/>
            <a:headEnd/>
            <a:tailEnd/>
          </a:ln>
          <a:effectLst/>
        </p:spPr>
        <p:txBody>
          <a:bodyPr>
            <a:spAutoFit/>
          </a:bodyPr>
          <a:lstStyle/>
          <a:p>
            <a:pPr>
              <a:spcBef>
                <a:spcPct val="50000"/>
              </a:spcBef>
            </a:pPr>
            <a:r>
              <a:rPr lang="en-GB" sz="1200" dirty="0"/>
              <a:t>Table 3.1</a:t>
            </a:r>
            <a:r>
              <a:rPr lang="en-GB" sz="1800" dirty="0"/>
              <a:t>  Payback projection</a:t>
            </a:r>
          </a:p>
        </p:txBody>
      </p:sp>
      <p:pic>
        <p:nvPicPr>
          <p:cNvPr id="26628" name="Picture 4" descr="C03NT001"/>
          <p:cNvPicPr>
            <a:picLocks noChangeAspect="1" noChangeArrowheads="1"/>
          </p:cNvPicPr>
          <p:nvPr/>
        </p:nvPicPr>
        <p:blipFill>
          <a:blip r:embed="rId3" cstate="print"/>
          <a:srcRect/>
          <a:stretch>
            <a:fillRect/>
          </a:stretch>
        </p:blipFill>
        <p:spPr bwMode="auto">
          <a:xfrm>
            <a:off x="533400" y="1920875"/>
            <a:ext cx="8077200" cy="3014663"/>
          </a:xfrm>
          <a:prstGeom prst="rect">
            <a:avLst/>
          </a:prstGeom>
          <a:noFill/>
        </p:spPr>
      </p:pic>
    </p:spTree>
    <p:extLst>
      <p:ext uri="{BB962C8B-B14F-4D97-AF65-F5344CB8AC3E}">
        <p14:creationId xmlns:p14="http://schemas.microsoft.com/office/powerpoint/2010/main" val="1225822200"/>
      </p:ext>
    </p:extLst>
  </p:cSld>
  <p:clrMapOvr>
    <a:masterClrMapping/>
  </p:clrMapOvr>
  <p:transition spd="med">
    <p:random/>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81000" y="501650"/>
            <a:ext cx="8382000" cy="549275"/>
          </a:xfrm>
        </p:spPr>
        <p:txBody>
          <a:bodyPr>
            <a:spAutoFit/>
          </a:bodyPr>
          <a:lstStyle/>
          <a:p>
            <a:r>
              <a:rPr lang="en-GB" dirty="0"/>
              <a:t>Net present value calculation</a:t>
            </a:r>
          </a:p>
        </p:txBody>
      </p:sp>
      <p:graphicFrame>
        <p:nvGraphicFramePr>
          <p:cNvPr id="27738" name="Group 90"/>
          <p:cNvGraphicFramePr>
            <a:graphicFrameLocks noGrp="1"/>
          </p:cNvGraphicFramePr>
          <p:nvPr>
            <p:ph idx="1"/>
          </p:nvPr>
        </p:nvGraphicFramePr>
        <p:xfrm>
          <a:off x="381000" y="1711325"/>
          <a:ext cx="8382000" cy="4936238"/>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Year</a:t>
                      </a:r>
                    </a:p>
                  </a:txBody>
                  <a:tcPr horzOverflow="overflow">
                    <a:lnL cap="flat">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Cash-flow</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for year</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Discount factor</a:t>
                      </a:r>
                    </a:p>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at 20%</a:t>
                      </a:r>
                    </a:p>
                  </a:txBody>
                  <a:tcPr horzOverflow="overflow">
                    <a:lnL>
                      <a:noFill/>
                    </a:lnL>
                    <a:lnR>
                      <a:noFill/>
                    </a:lnR>
                    <a:lnT cap="fla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Discounted cash flow</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–530,000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–530,000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2</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0.833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124,950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2984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3</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0.694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104,100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111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4</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0.579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86,850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5</a:t>
                      </a:r>
                    </a:p>
                  </a:txBody>
                  <a:tcPr horzOverflow="overflow">
                    <a:lnL cap="flat">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+150,000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0.482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0" i="0" u="none" strike="noStrike" cap="none" normalizeH="0" baseline="0" dirty="0" smtClean="0">
                          <a:ln>
                            <a:noFill/>
                          </a:ln>
                          <a:solidFill>
                            <a:schemeClr val="tx1"/>
                          </a:solidFill>
                          <a:effectLst/>
                          <a:latin typeface="Tahoma" pitchFamily="84" charset="0"/>
                        </a:rPr>
                        <a:t>72,300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Net present value</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1"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1"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GB" sz="1700" b="1" i="0" u="none" strike="noStrike" cap="none" normalizeH="0" baseline="0" dirty="0" smtClean="0">
                          <a:ln>
                            <a:noFill/>
                          </a:ln>
                          <a:solidFill>
                            <a:schemeClr val="tx1"/>
                          </a:solidFill>
                          <a:effectLst/>
                          <a:latin typeface="Tahoma" pitchFamily="84" charset="0"/>
                        </a:rPr>
                        <a:t>–141,000</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312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Tahoma" pitchFamily="84"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Tahoma" pitchFamily="8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Tahoma" pitchFamily="8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034289701"/>
      </p:ext>
    </p:extLst>
  </p:cSld>
  <p:clrMapOvr>
    <a:masterClrMapping/>
  </p:clrMapOvr>
  <p:transition spd="med">
    <p:rand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495300"/>
            <a:ext cx="8382000" cy="549275"/>
          </a:xfrm>
        </p:spPr>
        <p:txBody>
          <a:bodyPr>
            <a:spAutoFit/>
          </a:bodyPr>
          <a:lstStyle/>
          <a:p>
            <a:r>
              <a:rPr lang="en-GB" dirty="0"/>
              <a:t>Benefits realization</a:t>
            </a:r>
          </a:p>
        </p:txBody>
      </p:sp>
      <p:sp>
        <p:nvSpPr>
          <p:cNvPr id="29699" name="Text Box 3"/>
          <p:cNvSpPr txBox="1">
            <a:spLocks noChangeArrowheads="1"/>
          </p:cNvSpPr>
          <p:nvPr/>
        </p:nvSpPr>
        <p:spPr bwMode="auto">
          <a:xfrm>
            <a:off x="287338" y="5868988"/>
            <a:ext cx="8534400" cy="366712"/>
          </a:xfrm>
          <a:prstGeom prst="rect">
            <a:avLst/>
          </a:prstGeom>
          <a:noFill/>
          <a:ln w="9525">
            <a:noFill/>
            <a:miter lim="800000"/>
            <a:headEnd/>
            <a:tailEnd/>
          </a:ln>
          <a:effectLst/>
        </p:spPr>
        <p:txBody>
          <a:bodyPr>
            <a:spAutoFit/>
          </a:bodyPr>
          <a:lstStyle/>
          <a:p>
            <a:pPr>
              <a:spcBef>
                <a:spcPct val="50000"/>
              </a:spcBef>
            </a:pPr>
            <a:r>
              <a:rPr lang="en-GB" sz="1200" dirty="0"/>
              <a:t>Figure 3.2</a:t>
            </a:r>
            <a:r>
              <a:rPr lang="en-GB" sz="1800" dirty="0"/>
              <a:t>  Benefits realization and management</a:t>
            </a:r>
          </a:p>
        </p:txBody>
      </p:sp>
      <p:pic>
        <p:nvPicPr>
          <p:cNvPr id="29700" name="Picture 4" descr="C03NF002"/>
          <p:cNvPicPr>
            <a:picLocks noChangeAspect="1" noChangeArrowheads="1"/>
          </p:cNvPicPr>
          <p:nvPr/>
        </p:nvPicPr>
        <p:blipFill>
          <a:blip r:embed="rId3" cstate="print"/>
          <a:srcRect/>
          <a:stretch>
            <a:fillRect/>
          </a:stretch>
        </p:blipFill>
        <p:spPr bwMode="auto">
          <a:xfrm>
            <a:off x="742950" y="1057275"/>
            <a:ext cx="7666038" cy="4733925"/>
          </a:xfrm>
          <a:prstGeom prst="rect">
            <a:avLst/>
          </a:prstGeom>
          <a:noFill/>
        </p:spPr>
      </p:pic>
    </p:spTree>
    <p:extLst>
      <p:ext uri="{BB962C8B-B14F-4D97-AF65-F5344CB8AC3E}">
        <p14:creationId xmlns:p14="http://schemas.microsoft.com/office/powerpoint/2010/main" val="1600965575"/>
      </p:ext>
    </p:extLst>
  </p:cSld>
  <p:clrMapOvr>
    <a:masterClrMapping/>
  </p:clrMapOvr>
  <p:transition spd="med">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PMBOK5 Fig 7-1.jpg"/>
          <p:cNvPicPr>
            <a:picLocks noGrp="1" noChangeAspect="1"/>
          </p:cNvPicPr>
          <p:nvPr>
            <p:ph idx="1"/>
          </p:nvPr>
        </p:nvPicPr>
        <p:blipFill>
          <a:blip r:embed="rId3" cstate="print"/>
          <a:stretch>
            <a:fillRect/>
          </a:stretch>
        </p:blipFill>
        <p:spPr>
          <a:xfrm>
            <a:off x="304800" y="952849"/>
            <a:ext cx="8534400" cy="5714302"/>
          </a:xfrm>
        </p:spPr>
      </p:pic>
      <p:sp>
        <p:nvSpPr>
          <p:cNvPr id="3" name="Footer Placeholder 2"/>
          <p:cNvSpPr>
            <a:spLocks noGrp="1"/>
          </p:cNvSpPr>
          <p:nvPr>
            <p:ph type="ftr" sz="quarter" idx="10"/>
          </p:nvPr>
        </p:nvSpPr>
        <p:spPr/>
        <p:txBody>
          <a:bodyPr/>
          <a:lstStyle/>
          <a:p>
            <a:r>
              <a:rPr lang="en-US" smtClean="0"/>
              <a:t>MethodScience.com, 1998-2013</a:t>
            </a:r>
            <a:endParaRPr lang="en-US" dirty="0"/>
          </a:p>
        </p:txBody>
      </p:sp>
      <p:sp>
        <p:nvSpPr>
          <p:cNvPr id="4" name="Slide Number Placeholder 3"/>
          <p:cNvSpPr>
            <a:spLocks noGrp="1"/>
          </p:cNvSpPr>
          <p:nvPr>
            <p:ph type="sldNum" sz="quarter" idx="11"/>
          </p:nvPr>
        </p:nvSpPr>
        <p:spPr/>
        <p:txBody>
          <a:bodyPr/>
          <a:lstStyle/>
          <a:p>
            <a:fld id="{C875F366-C446-4B97-B257-F362FC5B2650}" type="slidenum">
              <a:rPr lang="en-US" smtClean="0"/>
              <a:pPr/>
              <a:t>5</a:t>
            </a:fld>
            <a:endParaRPr lang="en-US"/>
          </a:p>
        </p:txBody>
      </p:sp>
      <p:sp>
        <p:nvSpPr>
          <p:cNvPr id="5" name="Title 4"/>
          <p:cNvSpPr>
            <a:spLocks noGrp="1"/>
          </p:cNvSpPr>
          <p:nvPr>
            <p:ph type="title"/>
          </p:nvPr>
        </p:nvSpPr>
        <p:spPr/>
        <p:txBody>
          <a:bodyPr/>
          <a:lstStyle/>
          <a:p>
            <a:r>
              <a:rPr lang="en-AU" dirty="0" smtClean="0"/>
              <a:t>Project Cost Management</a:t>
            </a:r>
            <a:endParaRPr lang="en-AU" dirty="0"/>
          </a:p>
        </p:txBody>
      </p:sp>
      <p:pic>
        <p:nvPicPr>
          <p:cNvPr id="7" name="Picture 12" descr="http://t2.gstatic.com/images?q=tbn:ANd9GcS8MPPmXscwAy2TH_duuNU6ThQn_f45NjSVaQnk6MY9rR4w1cmD8w"/>
          <p:cNvPicPr>
            <a:picLocks noChangeAspect="1" noChangeArrowheads="1"/>
          </p:cNvPicPr>
          <p:nvPr/>
        </p:nvPicPr>
        <p:blipFill>
          <a:blip r:embed="rId4" cstate="print"/>
          <a:srcRect/>
          <a:stretch>
            <a:fillRect/>
          </a:stretch>
        </p:blipFill>
        <p:spPr bwMode="auto">
          <a:xfrm>
            <a:off x="6952022" y="4648200"/>
            <a:ext cx="1497882" cy="1650998"/>
          </a:xfrm>
          <a:prstGeom prst="rect">
            <a:avLst/>
          </a:prstGeom>
          <a:noFill/>
        </p:spPr>
      </p:pic>
    </p:spTree>
    <p:extLst>
      <p:ext uri="{BB962C8B-B14F-4D97-AF65-F5344CB8AC3E}">
        <p14:creationId xmlns:p14="http://schemas.microsoft.com/office/powerpoint/2010/main" val="270151328"/>
      </p:ext>
    </p:extLst>
  </p:cSld>
  <p:clrMapOvr>
    <a:masterClrMapping/>
  </p:clrMapOvr>
  <p:transition spd="med">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500063"/>
            <a:ext cx="8382000" cy="549275"/>
          </a:xfrm>
        </p:spPr>
        <p:txBody>
          <a:bodyPr>
            <a:spAutoFit/>
          </a:bodyPr>
          <a:lstStyle/>
          <a:p>
            <a:r>
              <a:rPr lang="en-GB" dirty="0"/>
              <a:t>Presenting the business case</a:t>
            </a:r>
          </a:p>
        </p:txBody>
      </p:sp>
      <p:sp>
        <p:nvSpPr>
          <p:cNvPr id="28675" name="Rectangle 3"/>
          <p:cNvSpPr>
            <a:spLocks noGrp="1" noChangeArrowheads="1"/>
          </p:cNvSpPr>
          <p:nvPr>
            <p:ph type="body" idx="1"/>
          </p:nvPr>
        </p:nvSpPr>
        <p:spPr>
          <a:xfrm>
            <a:off x="503238" y="1638300"/>
            <a:ext cx="8259762" cy="3670300"/>
          </a:xfrm>
        </p:spPr>
        <p:txBody>
          <a:bodyPr>
            <a:spAutoFit/>
          </a:bodyPr>
          <a:lstStyle/>
          <a:p>
            <a:pPr marL="388938" indent="-388938"/>
            <a:r>
              <a:rPr lang="en-GB" sz="2800" dirty="0"/>
              <a:t>Aim</a:t>
            </a:r>
          </a:p>
          <a:p>
            <a:pPr lvl="1"/>
            <a:r>
              <a:rPr lang="en-GB" sz="2400" dirty="0"/>
              <a:t>what is this designed to achieve?</a:t>
            </a:r>
          </a:p>
          <a:p>
            <a:pPr marL="388938" indent="-388938"/>
            <a:r>
              <a:rPr lang="en-GB" sz="2800" dirty="0"/>
              <a:t>Audience</a:t>
            </a:r>
          </a:p>
          <a:p>
            <a:pPr lvl="1"/>
            <a:r>
              <a:rPr lang="en-GB" sz="2400" dirty="0"/>
              <a:t>who is making the decision?</a:t>
            </a:r>
          </a:p>
          <a:p>
            <a:pPr marL="388938" indent="-388938"/>
            <a:r>
              <a:rPr lang="en-GB" sz="2800" dirty="0"/>
              <a:t>Arrangement</a:t>
            </a:r>
          </a:p>
          <a:p>
            <a:pPr lvl="1"/>
            <a:r>
              <a:rPr lang="en-GB" sz="2400" dirty="0"/>
              <a:t>logical, leading to the recommendation</a:t>
            </a:r>
          </a:p>
          <a:p>
            <a:pPr marL="388938" indent="-388938"/>
            <a:r>
              <a:rPr lang="en-GB" sz="2800" dirty="0"/>
              <a:t>Appearance</a:t>
            </a:r>
          </a:p>
          <a:p>
            <a:pPr lvl="1"/>
            <a:r>
              <a:rPr lang="en-GB" sz="2400" dirty="0"/>
              <a:t>accessible, attractive, easy to follow</a:t>
            </a:r>
          </a:p>
        </p:txBody>
      </p:sp>
    </p:spTree>
    <p:extLst>
      <p:ext uri="{BB962C8B-B14F-4D97-AF65-F5344CB8AC3E}">
        <p14:creationId xmlns:p14="http://schemas.microsoft.com/office/powerpoint/2010/main" val="637592987"/>
      </p:ext>
    </p:extLst>
  </p:cSld>
  <p:clrMapOvr>
    <a:masterClrMapping/>
  </p:clrMapOvr>
  <p:transition spd="med">
    <p:rand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501650"/>
            <a:ext cx="8382000" cy="549275"/>
          </a:xfrm>
        </p:spPr>
        <p:txBody>
          <a:bodyPr>
            <a:spAutoFit/>
          </a:bodyPr>
          <a:lstStyle/>
          <a:p>
            <a:r>
              <a:rPr lang="en-GB" dirty="0"/>
              <a:t>Costs and benefits</a:t>
            </a:r>
          </a:p>
        </p:txBody>
      </p:sp>
      <p:sp>
        <p:nvSpPr>
          <p:cNvPr id="24579" name="Text Box 3"/>
          <p:cNvSpPr txBox="1">
            <a:spLocks noChangeArrowheads="1"/>
          </p:cNvSpPr>
          <p:nvPr/>
        </p:nvSpPr>
        <p:spPr bwMode="auto">
          <a:xfrm>
            <a:off x="287338" y="5868988"/>
            <a:ext cx="8534400" cy="366712"/>
          </a:xfrm>
          <a:prstGeom prst="rect">
            <a:avLst/>
          </a:prstGeom>
          <a:noFill/>
          <a:ln w="9525">
            <a:noFill/>
            <a:miter lim="800000"/>
            <a:headEnd/>
            <a:tailEnd/>
          </a:ln>
          <a:effectLst/>
        </p:spPr>
        <p:txBody>
          <a:bodyPr>
            <a:spAutoFit/>
          </a:bodyPr>
          <a:lstStyle/>
          <a:p>
            <a:pPr>
              <a:spcBef>
                <a:spcPct val="50000"/>
              </a:spcBef>
            </a:pPr>
            <a:r>
              <a:rPr lang="en-GB" sz="1200" dirty="0"/>
              <a:t>Figure 3.1</a:t>
            </a:r>
            <a:r>
              <a:rPr lang="en-GB" sz="1800" dirty="0"/>
              <a:t>  Costs and benefits</a:t>
            </a:r>
          </a:p>
        </p:txBody>
      </p:sp>
      <p:pic>
        <p:nvPicPr>
          <p:cNvPr id="24580" name="Picture 4" descr="C03NF001"/>
          <p:cNvPicPr>
            <a:picLocks noChangeAspect="1" noChangeArrowheads="1"/>
          </p:cNvPicPr>
          <p:nvPr/>
        </p:nvPicPr>
        <p:blipFill>
          <a:blip r:embed="rId3" cstate="print"/>
          <a:srcRect/>
          <a:stretch>
            <a:fillRect/>
          </a:stretch>
        </p:blipFill>
        <p:spPr bwMode="auto">
          <a:xfrm>
            <a:off x="839788" y="1077913"/>
            <a:ext cx="7470775" cy="4699000"/>
          </a:xfrm>
          <a:prstGeom prst="rect">
            <a:avLst/>
          </a:prstGeom>
          <a:noFill/>
        </p:spPr>
      </p:pic>
    </p:spTree>
    <p:extLst>
      <p:ext uri="{BB962C8B-B14F-4D97-AF65-F5344CB8AC3E}">
        <p14:creationId xmlns:p14="http://schemas.microsoft.com/office/powerpoint/2010/main" val="3625694589"/>
      </p:ext>
    </p:extLst>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381000" y="496888"/>
            <a:ext cx="8382000" cy="549275"/>
          </a:xfrm>
        </p:spPr>
        <p:txBody>
          <a:bodyPr>
            <a:spAutoFit/>
          </a:bodyPr>
          <a:lstStyle/>
          <a:p>
            <a:r>
              <a:rPr lang="en-GB" dirty="0"/>
              <a:t>Project budget</a:t>
            </a:r>
          </a:p>
        </p:txBody>
      </p:sp>
      <p:sp>
        <p:nvSpPr>
          <p:cNvPr id="39939" name="Text Box 3"/>
          <p:cNvSpPr txBox="1">
            <a:spLocks noChangeArrowheads="1"/>
          </p:cNvSpPr>
          <p:nvPr/>
        </p:nvSpPr>
        <p:spPr bwMode="auto">
          <a:xfrm>
            <a:off x="287338" y="5868988"/>
            <a:ext cx="8534400" cy="366712"/>
          </a:xfrm>
          <a:prstGeom prst="rect">
            <a:avLst/>
          </a:prstGeom>
          <a:noFill/>
          <a:ln w="9525">
            <a:noFill/>
            <a:miter lim="800000"/>
            <a:headEnd/>
            <a:tailEnd/>
          </a:ln>
          <a:effectLst/>
        </p:spPr>
        <p:txBody>
          <a:bodyPr>
            <a:spAutoFit/>
          </a:bodyPr>
          <a:lstStyle/>
          <a:p>
            <a:pPr>
              <a:spcBef>
                <a:spcPct val="50000"/>
              </a:spcBef>
            </a:pPr>
            <a:r>
              <a:rPr lang="en-GB" sz="1200" dirty="0"/>
              <a:t>Figure 10.13</a:t>
            </a:r>
            <a:r>
              <a:rPr lang="en-GB" sz="1800" dirty="0"/>
              <a:t>  Example budget for an IT project</a:t>
            </a:r>
          </a:p>
        </p:txBody>
      </p:sp>
      <p:pic>
        <p:nvPicPr>
          <p:cNvPr id="39940" name="Picture 4" descr="C10NF013"/>
          <p:cNvPicPr>
            <a:picLocks noChangeAspect="1" noChangeArrowheads="1"/>
          </p:cNvPicPr>
          <p:nvPr/>
        </p:nvPicPr>
        <p:blipFill>
          <a:blip r:embed="rId3" cstate="print"/>
          <a:srcRect/>
          <a:stretch>
            <a:fillRect/>
          </a:stretch>
        </p:blipFill>
        <p:spPr bwMode="auto">
          <a:xfrm>
            <a:off x="739775" y="1120775"/>
            <a:ext cx="7696200" cy="4594225"/>
          </a:xfrm>
          <a:prstGeom prst="rect">
            <a:avLst/>
          </a:prstGeom>
          <a:noFill/>
        </p:spPr>
      </p:pic>
    </p:spTree>
    <p:extLst>
      <p:ext uri="{BB962C8B-B14F-4D97-AF65-F5344CB8AC3E}">
        <p14:creationId xmlns:p14="http://schemas.microsoft.com/office/powerpoint/2010/main" val="2363988612"/>
      </p:ext>
    </p:extLst>
  </p:cSld>
  <p:clrMapOvr>
    <a:masterClrMapping/>
  </p:clrMapOvr>
  <p:transition spd="med">
    <p:rand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Project Funding Requirements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53</a:t>
            </a:fld>
            <a:endParaRPr lang="en-US" dirty="0"/>
          </a:p>
        </p:txBody>
      </p:sp>
      <p:sp>
        <p:nvSpPr>
          <p:cNvPr id="6" name="Text Placeholder 5"/>
          <p:cNvSpPr>
            <a:spLocks noGrp="1"/>
          </p:cNvSpPr>
          <p:nvPr>
            <p:ph type="body" idx="4294967295"/>
          </p:nvPr>
        </p:nvSpPr>
        <p:spPr/>
        <p:txBody>
          <a:bodyPr>
            <a:normAutofit fontScale="92500"/>
          </a:bodyPr>
          <a:lstStyle/>
          <a:p>
            <a:r>
              <a:rPr lang="en-US" dirty="0" smtClean="0"/>
              <a:t>Total funding requirements and periodic funding requirements (e.g., quarterly,</a:t>
            </a:r>
            <a:r>
              <a:rPr lang="en-US" baseline="0" dirty="0" smtClean="0"/>
              <a:t> annually) are derived from the cost baseline. Funding often occurs in incremental amounts that are not continuous, and may not be evenly distributed. </a:t>
            </a:r>
          </a:p>
          <a:p>
            <a:r>
              <a:rPr lang="en-US" baseline="0" dirty="0" smtClean="0"/>
              <a:t>The total funds required are those included in the cost baseline, plus management reserves. Funding requirements may include the source(s) of the funding.</a:t>
            </a:r>
            <a:endParaRPr lang="en-US" dirty="0"/>
          </a:p>
        </p:txBody>
      </p:sp>
    </p:spTree>
    <p:extLst>
      <p:ext uri="{BB962C8B-B14F-4D97-AF65-F5344CB8AC3E}">
        <p14:creationId xmlns:p14="http://schemas.microsoft.com/office/powerpoint/2010/main" val="1630263072"/>
      </p:ext>
    </p:extLst>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379" y="685953"/>
            <a:ext cx="7004705" cy="412039"/>
          </a:xfrm>
        </p:spPr>
        <p:txBody>
          <a:bodyPr>
            <a:normAutofit fontScale="90000"/>
          </a:bodyPr>
          <a:lstStyle/>
          <a:p>
            <a:r>
              <a:rPr lang="en-US" dirty="0" smtClean="0"/>
              <a:t>Short Exercise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Describe the following with Examples: </a:t>
            </a:r>
          </a:p>
          <a:p>
            <a:pPr>
              <a:buFont typeface="Arial" pitchFamily="34" charset="0"/>
              <a:buChar char="•"/>
            </a:pPr>
            <a:endParaRPr lang="en-US" dirty="0" smtClean="0"/>
          </a:p>
          <a:p>
            <a:pPr>
              <a:buFont typeface="Arial" pitchFamily="34" charset="0"/>
              <a:buChar char="•"/>
            </a:pPr>
            <a:r>
              <a:rPr lang="en-US" dirty="0" smtClean="0"/>
              <a:t>Cost: ___________________________________</a:t>
            </a:r>
          </a:p>
          <a:p>
            <a:pPr>
              <a:buFont typeface="Arial" pitchFamily="34" charset="0"/>
              <a:buChar char="•"/>
            </a:pPr>
            <a:endParaRPr lang="en-US" dirty="0" smtClean="0"/>
          </a:p>
          <a:p>
            <a:pPr>
              <a:buFont typeface="Arial" pitchFamily="34" charset="0"/>
              <a:buChar char="•"/>
            </a:pPr>
            <a:r>
              <a:rPr lang="en-US" dirty="0" smtClean="0"/>
              <a:t>Budget:____________________________________</a:t>
            </a:r>
          </a:p>
          <a:p>
            <a:pPr>
              <a:buFont typeface="Arial" pitchFamily="34" charset="0"/>
              <a:buChar char="•"/>
            </a:pPr>
            <a:endParaRPr lang="en-US" dirty="0" smtClean="0"/>
          </a:p>
          <a:p>
            <a:pPr>
              <a:buFont typeface="Arial" pitchFamily="34" charset="0"/>
              <a:buChar char="•"/>
            </a:pPr>
            <a:r>
              <a:rPr lang="en-US" dirty="0" smtClean="0"/>
              <a:t>Expense:__________________________________</a:t>
            </a:r>
          </a:p>
          <a:p>
            <a:pPr>
              <a:buFont typeface="Arial" pitchFamily="34" charset="0"/>
              <a:buChar char="•"/>
            </a:pPr>
            <a:endParaRPr lang="en-US" dirty="0" smtClean="0"/>
          </a:p>
        </p:txBody>
      </p:sp>
      <p:pic>
        <p:nvPicPr>
          <p:cNvPr id="5" name="Picture 3"/>
          <p:cNvPicPr>
            <a:picLocks noChangeAspect="1" noChangeArrowheads="1"/>
          </p:cNvPicPr>
          <p:nvPr/>
        </p:nvPicPr>
        <p:blipFill>
          <a:blip r:embed="rId3" cstate="print"/>
          <a:srcRect/>
          <a:stretch>
            <a:fillRect/>
          </a:stretch>
        </p:blipFill>
        <p:spPr bwMode="auto">
          <a:xfrm>
            <a:off x="7010400" y="5842526"/>
            <a:ext cx="1703752" cy="1015474"/>
          </a:xfrm>
          <a:prstGeom prst="rect">
            <a:avLst/>
          </a:prstGeom>
          <a:noFill/>
          <a:ln w="9525">
            <a:noFill/>
            <a:miter lim="800000"/>
            <a:headEnd/>
            <a:tailEnd/>
          </a:ln>
          <a:effectLst/>
        </p:spPr>
      </p:pic>
      <p:sp>
        <p:nvSpPr>
          <p:cNvPr id="6" name="Slide Number Placeholder 5"/>
          <p:cNvSpPr>
            <a:spLocks noGrp="1"/>
          </p:cNvSpPr>
          <p:nvPr>
            <p:ph type="sldNum" sz="quarter" idx="11"/>
          </p:nvPr>
        </p:nvSpPr>
        <p:spPr/>
        <p:txBody>
          <a:bodyPr/>
          <a:lstStyle/>
          <a:p>
            <a:fld id="{C875F366-C446-4B97-B257-F362FC5B2650}" type="slidenum">
              <a:rPr lang="en-US" smtClean="0"/>
              <a:pPr/>
              <a:t>54</a:t>
            </a:fld>
            <a:endParaRPr lang="en-US" dirty="0"/>
          </a:p>
        </p:txBody>
      </p:sp>
      <p:sp>
        <p:nvSpPr>
          <p:cNvPr id="7" name="Footer Placeholder 6"/>
          <p:cNvSpPr>
            <a:spLocks noGrp="1"/>
          </p:cNvSpPr>
          <p:nvPr>
            <p:ph type="ftr" sz="quarter" idx="10"/>
          </p:nvPr>
        </p:nvSpPr>
        <p:spPr/>
        <p:txBody>
          <a:bodyPr/>
          <a:lstStyle/>
          <a:p>
            <a:r>
              <a:rPr lang="en-US" dirty="0" smtClean="0"/>
              <a:t>MethodScience.com, 1998-2013</a:t>
            </a:r>
            <a:endParaRPr lang="en-US" dirty="0"/>
          </a:p>
        </p:txBody>
      </p:sp>
    </p:spTree>
    <p:extLst>
      <p:ext uri="{BB962C8B-B14F-4D97-AF65-F5344CB8AC3E}">
        <p14:creationId xmlns:p14="http://schemas.microsoft.com/office/powerpoint/2010/main" val="2220556394"/>
      </p:ext>
    </p:extLst>
  </p:cSld>
  <p:clrMapOvr>
    <a:masterClrMapping/>
  </p:clrMapOvr>
  <p:transition spd="med">
    <p:rand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err="1" smtClean="0">
                <a:latin typeface="Copperplate Gothic Bold" pitchFamily="34" charset="0"/>
              </a:rPr>
              <a:t>Sub_Module</a:t>
            </a:r>
            <a:r>
              <a:rPr lang="en-US" dirty="0" smtClean="0">
                <a:latin typeface="Copperplate Gothic Bold" pitchFamily="34" charset="0"/>
              </a:rPr>
              <a:t>:</a:t>
            </a:r>
            <a:r>
              <a:rPr lang="en-US" sz="3600" dirty="0" smtClean="0"/>
              <a:t/>
            </a:r>
            <a:br>
              <a:rPr lang="en-US" sz="3600" dirty="0" smtClean="0"/>
            </a:br>
            <a:r>
              <a:rPr lang="en-US" dirty="0"/>
              <a:t/>
            </a:r>
            <a:br>
              <a:rPr lang="en-US" dirty="0"/>
            </a:br>
            <a:r>
              <a:rPr lang="en-US" dirty="0" smtClean="0"/>
              <a:t>7.4 Control Costs </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Cost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7 of PMBOK ® 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Edition)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2577168386"/>
      </p:ext>
    </p:extLst>
  </p:cSld>
  <p:clrMapOvr>
    <a:masterClrMapping/>
  </p:clrMapOvr>
  <p:transition spd="med">
    <p:rand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7.4 Control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56</a:t>
            </a:fld>
            <a:endParaRPr lang="en-US" dirty="0"/>
          </a:p>
        </p:txBody>
      </p:sp>
      <p:sp>
        <p:nvSpPr>
          <p:cNvPr id="6" name="Text Placeholder 5"/>
          <p:cNvSpPr>
            <a:spLocks noGrp="1"/>
          </p:cNvSpPr>
          <p:nvPr>
            <p:ph type="body" idx="4294967295"/>
          </p:nvPr>
        </p:nvSpPr>
        <p:spPr>
          <a:xfrm>
            <a:off x="533400" y="838200"/>
            <a:ext cx="8229600" cy="4572000"/>
          </a:xfrm>
        </p:spPr>
        <p:txBody>
          <a:bodyPr>
            <a:normAutofit fontScale="77500" lnSpcReduction="20000"/>
          </a:bodyPr>
          <a:lstStyle/>
          <a:p>
            <a:r>
              <a:rPr lang="en-US" dirty="0" smtClean="0"/>
              <a:t>Is the process of monitoring the status of the project to update the project costs and managing changes to the cost baseline. </a:t>
            </a:r>
          </a:p>
          <a:p>
            <a:r>
              <a:rPr lang="en-US" dirty="0" smtClean="0"/>
              <a:t>Benefit: provides the means to recognize variance from the plan; </a:t>
            </a:r>
          </a:p>
          <a:p>
            <a:pPr lvl="1"/>
            <a:r>
              <a:rPr lang="en-US" dirty="0" smtClean="0"/>
              <a:t>corrective action and minimize risk.</a:t>
            </a:r>
          </a:p>
          <a:p>
            <a:r>
              <a:rPr lang="en-US" dirty="0" smtClean="0"/>
              <a:t>Updating the plan (budgets included) requires knowledge of the actual costs spent to date.</a:t>
            </a:r>
            <a:r>
              <a:rPr lang="en-US" baseline="0" dirty="0" smtClean="0"/>
              <a:t> </a:t>
            </a:r>
          </a:p>
          <a:p>
            <a:r>
              <a:rPr lang="en-US" baseline="0" dirty="0" smtClean="0"/>
              <a:t>Increase can be approved through the Perform Integrated Change Control process. </a:t>
            </a:r>
          </a:p>
          <a:p>
            <a:pPr lvl="1"/>
            <a:r>
              <a:rPr lang="en-US" baseline="0" dirty="0" smtClean="0"/>
              <a:t>Effort of cost control involves analyzing the relationship between the consumption of project funds to the physical work being accomplished for such expenditures.</a:t>
            </a:r>
            <a:endParaRPr lang="en-US" dirty="0"/>
          </a:p>
        </p:txBody>
      </p:sp>
    </p:spTree>
    <p:extLst>
      <p:ext uri="{BB962C8B-B14F-4D97-AF65-F5344CB8AC3E}">
        <p14:creationId xmlns:p14="http://schemas.microsoft.com/office/powerpoint/2010/main" val="3973315319"/>
      </p:ext>
    </p:extLst>
  </p:cSld>
  <p:clrMapOvr>
    <a:masterClrMapping/>
  </p:clrMapOvr>
  <p:transition spd="med">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and Techniques of “Control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57</a:t>
            </a:fld>
            <a:endParaRPr lang="en-US" dirty="0"/>
          </a:p>
        </p:txBody>
      </p:sp>
      <p:sp>
        <p:nvSpPr>
          <p:cNvPr id="6" name="Text Placeholder 5"/>
          <p:cNvSpPr>
            <a:spLocks noGrp="1"/>
          </p:cNvSpPr>
          <p:nvPr>
            <p:ph type="body" idx="4294967295"/>
          </p:nvPr>
        </p:nvSpPr>
        <p:spPr/>
        <p:txBody>
          <a:bodyPr/>
          <a:lstStyle/>
          <a:p>
            <a:r>
              <a:rPr lang="en-US" dirty="0" smtClean="0"/>
              <a:t>Earned Value Management</a:t>
            </a:r>
          </a:p>
          <a:p>
            <a:r>
              <a:rPr lang="en-US" dirty="0" smtClean="0"/>
              <a:t>Forecasting</a:t>
            </a:r>
          </a:p>
          <a:p>
            <a:r>
              <a:rPr lang="en-US" dirty="0" smtClean="0"/>
              <a:t>To-complete Performance Index (TCPI)</a:t>
            </a:r>
          </a:p>
          <a:p>
            <a:r>
              <a:rPr lang="en-US" dirty="0" smtClean="0"/>
              <a:t>Performance</a:t>
            </a:r>
            <a:r>
              <a:rPr lang="en-US" baseline="0" dirty="0" smtClean="0"/>
              <a:t> Reviews</a:t>
            </a:r>
          </a:p>
          <a:p>
            <a:r>
              <a:rPr lang="en-US" baseline="0" dirty="0" smtClean="0"/>
              <a:t>Project Management Software</a:t>
            </a:r>
          </a:p>
          <a:p>
            <a:r>
              <a:rPr lang="en-US" baseline="0" dirty="0" smtClean="0"/>
              <a:t>Reserve Analysis</a:t>
            </a:r>
            <a:endParaRPr lang="en-US" dirty="0"/>
          </a:p>
        </p:txBody>
      </p:sp>
      <p:pic>
        <p:nvPicPr>
          <p:cNvPr id="7" name="Picture 2" descr="Creative Tools and Techniques"/>
          <p:cNvPicPr>
            <a:picLocks noGrp="1" noChangeAspect="1" noChangeArrowheads="1"/>
          </p:cNvPicPr>
          <p:nvPr>
            <p:ph type="dgm" idx="1"/>
          </p:nvPr>
        </p:nvPicPr>
        <p:blipFill>
          <a:blip r:embed="rId3" cstate="print"/>
          <a:srcRect/>
          <a:stretch>
            <a:fillRect/>
          </a:stretch>
        </p:blipFill>
        <p:spPr bwMode="auto">
          <a:xfrm>
            <a:off x="6248400" y="3657600"/>
            <a:ext cx="1905000" cy="1895475"/>
          </a:xfrm>
          <a:prstGeom prst="rect">
            <a:avLst/>
          </a:prstGeom>
          <a:noFill/>
        </p:spPr>
      </p:pic>
    </p:spTree>
    <p:extLst>
      <p:ext uri="{BB962C8B-B14F-4D97-AF65-F5344CB8AC3E}">
        <p14:creationId xmlns:p14="http://schemas.microsoft.com/office/powerpoint/2010/main" val="36571476"/>
      </p:ext>
    </p:extLst>
  </p:cSld>
  <p:clrMapOvr>
    <a:masterClrMapping/>
  </p:clrMapOvr>
  <p:transition spd="med">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Earned Value Management</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58</a:t>
            </a:fld>
            <a:endParaRPr lang="en-US" dirty="0"/>
          </a:p>
        </p:txBody>
      </p:sp>
      <p:sp>
        <p:nvSpPr>
          <p:cNvPr id="6" name="Text Placeholder 5"/>
          <p:cNvSpPr>
            <a:spLocks noGrp="1"/>
          </p:cNvSpPr>
          <p:nvPr>
            <p:ph type="body" idx="4294967295"/>
          </p:nvPr>
        </p:nvSpPr>
        <p:spPr/>
        <p:txBody>
          <a:bodyPr>
            <a:normAutofit fontScale="92500" lnSpcReduction="20000"/>
          </a:bodyPr>
          <a:lstStyle/>
          <a:p>
            <a:r>
              <a:rPr lang="en-US" dirty="0" smtClean="0"/>
              <a:t>Earned</a:t>
            </a:r>
            <a:r>
              <a:rPr lang="en-US" baseline="0" dirty="0" smtClean="0"/>
              <a:t> value management (EVM) is a methodology that combines scope, schedule, and resource measurements to assess project performance and progress. </a:t>
            </a:r>
          </a:p>
          <a:p>
            <a:r>
              <a:rPr lang="en-US" baseline="0" dirty="0" smtClean="0"/>
              <a:t>It integrates the scope baseline with the cost baseline, along with the schedule baseline, to form the performance baseline, which helps the project management team assess and measure project performance and progress. </a:t>
            </a:r>
          </a:p>
          <a:p>
            <a:r>
              <a:rPr lang="en-US" baseline="0" dirty="0" smtClean="0"/>
              <a:t>The principles of EVM can be applied to all projects in any industry</a:t>
            </a:r>
            <a:r>
              <a:rPr lang="en-US" baseline="0" dirty="0"/>
              <a:t>.</a:t>
            </a:r>
            <a:endParaRPr lang="en-US" baseline="0" dirty="0" smtClean="0"/>
          </a:p>
        </p:txBody>
      </p:sp>
    </p:spTree>
    <p:extLst>
      <p:ext uri="{BB962C8B-B14F-4D97-AF65-F5344CB8AC3E}">
        <p14:creationId xmlns:p14="http://schemas.microsoft.com/office/powerpoint/2010/main" val="2134866194"/>
      </p:ext>
    </p:extLst>
  </p:cSld>
  <p:clrMapOvr>
    <a:masterClrMapping/>
  </p:clrMapOvr>
  <p:transition spd="med">
    <p:rand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Forecasting </a:t>
            </a:r>
            <a:endParaRPr lang="en-US" dirty="0"/>
          </a:p>
        </p:txBody>
      </p:sp>
      <p:sp>
        <p:nvSpPr>
          <p:cNvPr id="4" name="Footer Placeholder 3"/>
          <p:cNvSpPr>
            <a:spLocks noGrp="1"/>
          </p:cNvSpPr>
          <p:nvPr>
            <p:ph type="ftr" sz="quarter" idx="10"/>
          </p:nvPr>
        </p:nvSpPr>
        <p:spPr/>
        <p:txBody>
          <a:bodyPr/>
          <a:lstStyle/>
          <a:p>
            <a:r>
              <a:rPr lang="en-US"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59</a:t>
            </a:fld>
            <a:endParaRPr lang="en-US" dirty="0"/>
          </a:p>
        </p:txBody>
      </p:sp>
      <p:sp>
        <p:nvSpPr>
          <p:cNvPr id="6" name="Text Placeholder 5"/>
          <p:cNvSpPr>
            <a:spLocks noGrp="1"/>
          </p:cNvSpPr>
          <p:nvPr>
            <p:ph type="body" idx="4294967295"/>
          </p:nvPr>
        </p:nvSpPr>
        <p:spPr>
          <a:xfrm>
            <a:off x="685800" y="1447800"/>
            <a:ext cx="7772400" cy="4800600"/>
          </a:xfrm>
        </p:spPr>
        <p:txBody>
          <a:bodyPr/>
          <a:lstStyle/>
          <a:p>
            <a:r>
              <a:rPr lang="en-US" sz="2000" dirty="0" smtClean="0"/>
              <a:t>As the project progresses, the project team may develop a forecast for the estimate</a:t>
            </a:r>
            <a:r>
              <a:rPr lang="en-US" sz="2000" baseline="0" dirty="0" smtClean="0"/>
              <a:t> at completion (EAC) that may differ from the budget at completion (BAC) based on the project performance. Forecasts are generated , updated, and reissued based on work performance data.</a:t>
            </a:r>
          </a:p>
          <a:p>
            <a:r>
              <a:rPr lang="en-US" sz="2000" baseline="0" dirty="0" smtClean="0"/>
              <a:t>EACs are typically based on the actual costs incurred for work completed, plus an estimate to complete (ETC).</a:t>
            </a:r>
          </a:p>
          <a:p>
            <a:r>
              <a:rPr lang="en-US" sz="2000" baseline="0" dirty="0" smtClean="0"/>
              <a:t>Equation: EAC = AC + Bottom-up ETC.</a:t>
            </a:r>
          </a:p>
          <a:p>
            <a:r>
              <a:rPr lang="en-US" sz="2000" baseline="0" dirty="0" smtClean="0"/>
              <a:t>EAC forecast for ETC work performed at the budgeted rate. Equation: EAC = AC + (BAC – EV).</a:t>
            </a:r>
          </a:p>
          <a:p>
            <a:r>
              <a:rPr lang="en-US" sz="2000" baseline="0" dirty="0" smtClean="0"/>
              <a:t>EAC forecast for ETC work performed at the present CPI. Equation&gt; EAC = BAC/ CPI.</a:t>
            </a:r>
          </a:p>
          <a:p>
            <a:r>
              <a:rPr lang="en-US" sz="2000" baseline="0" dirty="0" smtClean="0"/>
              <a:t>EAC forecast for ETC work considering both SPI and CPI factors. Equation: EAC = AC + [(BAC – EV) / (CPI × SPI)]</a:t>
            </a:r>
            <a:endParaRPr lang="en-US" sz="2000" dirty="0"/>
          </a:p>
        </p:txBody>
      </p:sp>
    </p:spTree>
    <p:extLst>
      <p:ext uri="{BB962C8B-B14F-4D97-AF65-F5344CB8AC3E}">
        <p14:creationId xmlns:p14="http://schemas.microsoft.com/office/powerpoint/2010/main" val="558408143"/>
      </p:ext>
    </p:extLst>
  </p:cSld>
  <p:clrMapOvr>
    <a:masterClrMapping/>
  </p:clrMapOvr>
  <p:transition spd="med">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3490" name="Rectangle 2"/>
          <p:cNvSpPr>
            <a:spLocks noGrp="1" noChangeArrowheads="1"/>
          </p:cNvSpPr>
          <p:nvPr>
            <p:ph type="ctrTitle"/>
          </p:nvPr>
        </p:nvSpPr>
        <p:spPr>
          <a:xfrm>
            <a:off x="685800" y="2057400"/>
            <a:ext cx="7772400" cy="1143000"/>
          </a:xfrm>
        </p:spPr>
        <p:txBody>
          <a:bodyPr>
            <a:normAutofit fontScale="90000"/>
          </a:bodyPr>
          <a:lstStyle/>
          <a:p>
            <a:r>
              <a:rPr lang="en-US" dirty="0">
                <a:latin typeface="Copperplate Gothic Bold" pitchFamily="34" charset="0"/>
              </a:rPr>
              <a:t>Module</a:t>
            </a:r>
            <a:r>
              <a:rPr lang="en-US" dirty="0" smtClean="0">
                <a:latin typeface="Copperplate Gothic Bold" pitchFamily="34" charset="0"/>
              </a:rPr>
              <a:t>: </a:t>
            </a:r>
            <a:r>
              <a:rPr lang="en-US" sz="3600" dirty="0"/>
              <a:t/>
            </a:r>
            <a:br>
              <a:rPr lang="en-US" sz="3600" dirty="0"/>
            </a:br>
            <a:r>
              <a:rPr lang="en-US" dirty="0"/>
              <a:t/>
            </a:r>
            <a:br>
              <a:rPr lang="en-US" dirty="0"/>
            </a:br>
            <a:r>
              <a:rPr lang="en-US" dirty="0" smtClean="0"/>
              <a:t>7.1 Plan Cost Management</a:t>
            </a:r>
            <a:endParaRPr lang="en-US" dirty="0"/>
          </a:p>
        </p:txBody>
      </p:sp>
      <p:sp>
        <p:nvSpPr>
          <p:cNvPr id="4543491" name="Rectangle 3"/>
          <p:cNvSpPr>
            <a:spLocks noGrp="1" noChangeArrowheads="1"/>
          </p:cNvSpPr>
          <p:nvPr>
            <p:ph type="subTitle" idx="1"/>
          </p:nvPr>
        </p:nvSpPr>
        <p:spPr>
          <a:noFill/>
          <a:ln w="1270" cap="rnd">
            <a:solidFill>
              <a:srgbClr val="993366"/>
            </a:solidFill>
            <a:prstDash val="sysDot"/>
          </a:ln>
        </p:spPr>
        <p:txBody>
          <a:bodyPr/>
          <a:lstStyle/>
          <a:p>
            <a:pPr marL="495300" indent="-495300" eaLnBrk="1" hangingPunct="1">
              <a:lnSpc>
                <a:spcPct val="80000"/>
              </a:lnSpc>
            </a:pPr>
            <a:r>
              <a:rPr lang="en-US" dirty="0" smtClean="0">
                <a:latin typeface="Times New Roman" pitchFamily="18" charset="0"/>
                <a:cs typeface="Times New Roman" pitchFamily="18" charset="0"/>
              </a:rPr>
              <a:t>Based on Project Cost Management Knowledge Area </a:t>
            </a:r>
          </a:p>
          <a:p>
            <a:pPr marL="495300" indent="-495300" eaLnBrk="1" hangingPunct="1">
              <a:lnSpc>
                <a:spcPct val="80000"/>
              </a:lnSpc>
            </a:pPr>
            <a:r>
              <a:rPr lang="en-US" dirty="0" smtClean="0">
                <a:latin typeface="Times New Roman" pitchFamily="18" charset="0"/>
                <a:cs typeface="Times New Roman" pitchFamily="18" charset="0"/>
              </a:rPr>
              <a:t>(Chapter 7 of PMBOK ® )  </a:t>
            </a:r>
            <a:endParaRPr lang="en-US" i="1" dirty="0" smtClean="0">
              <a:latin typeface="Times New Roman" pitchFamily="18" charset="0"/>
              <a:cs typeface="Times New Roman" pitchFamily="18" charset="0"/>
            </a:endParaRPr>
          </a:p>
        </p:txBody>
      </p:sp>
      <p:sp>
        <p:nvSpPr>
          <p:cNvPr id="4" name="Text Box 48"/>
          <p:cNvSpPr txBox="1">
            <a:spLocks noChangeArrowheads="1"/>
          </p:cNvSpPr>
          <p:nvPr/>
        </p:nvSpPr>
        <p:spPr bwMode="auto">
          <a:xfrm>
            <a:off x="2514600" y="5715000"/>
            <a:ext cx="4038600" cy="400110"/>
          </a:xfrm>
          <a:prstGeom prst="rect">
            <a:avLst/>
          </a:prstGeom>
          <a:noFill/>
          <a:ln w="9525">
            <a:noFill/>
            <a:miter lim="800000"/>
            <a:headEnd/>
            <a:tailEnd/>
          </a:ln>
          <a:effectLst/>
        </p:spPr>
        <p:txBody>
          <a:bodyPr wrap="square">
            <a:spAutoFit/>
          </a:bodyPr>
          <a:lstStyle/>
          <a:p>
            <a:pPr algn="ctr"/>
            <a:r>
              <a:rPr lang="en-AU" sz="2000" b="1" dirty="0" smtClean="0">
                <a:latin typeface="Agency FB" pitchFamily="34" charset="0"/>
              </a:rPr>
              <a:t>M</a:t>
            </a:r>
            <a:r>
              <a:rPr lang="en-US" sz="2000" b="1" dirty="0" smtClean="0">
                <a:latin typeface="Agency FB" pitchFamily="34" charset="0"/>
              </a:rPr>
              <a:t>ethodScience.com </a:t>
            </a:r>
            <a:endParaRPr lang="en-US" sz="2000" b="1" dirty="0">
              <a:latin typeface="Agency FB" pitchFamily="34" charset="0"/>
            </a:endParaRPr>
          </a:p>
        </p:txBody>
      </p:sp>
    </p:spTree>
    <p:extLst>
      <p:ext uri="{BB962C8B-B14F-4D97-AF65-F5344CB8AC3E}">
        <p14:creationId xmlns:p14="http://schemas.microsoft.com/office/powerpoint/2010/main" val="4201552955"/>
      </p:ext>
    </p:extLst>
  </p:cSld>
  <p:clrMapOvr>
    <a:masterClrMapping/>
  </p:clrMapOvr>
  <p:transition spd="med">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To-complete</a:t>
            </a:r>
            <a:r>
              <a:rPr lang="en-AU" baseline="0" dirty="0" smtClean="0"/>
              <a:t> Performance Index (TCPI)</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60</a:t>
            </a:fld>
            <a:endParaRPr lang="en-US" dirty="0"/>
          </a:p>
        </p:txBody>
      </p:sp>
      <p:sp>
        <p:nvSpPr>
          <p:cNvPr id="6" name="Text Placeholder 5"/>
          <p:cNvSpPr>
            <a:spLocks noGrp="1"/>
          </p:cNvSpPr>
          <p:nvPr>
            <p:ph type="body" idx="4294967295"/>
          </p:nvPr>
        </p:nvSpPr>
        <p:spPr/>
        <p:txBody>
          <a:bodyPr/>
          <a:lstStyle/>
          <a:p>
            <a:r>
              <a:rPr lang="en-US" dirty="0" smtClean="0"/>
              <a:t>It</a:t>
            </a:r>
            <a:r>
              <a:rPr lang="en-US" baseline="0" dirty="0" smtClean="0"/>
              <a:t> is a measure of the cost performance that is required to be achieved with the remaining resources in order to meet a specified management goal, expressed as the ratio of the cost to finish the outstanding work to the remaining budget. </a:t>
            </a:r>
          </a:p>
          <a:p>
            <a:r>
              <a:rPr lang="en-US" baseline="0" dirty="0" smtClean="0"/>
              <a:t>The equation for the TCPI based on the EAC: (BAC – EV) / (EAC – AC).</a:t>
            </a:r>
            <a:endParaRPr lang="en-US" dirty="0"/>
          </a:p>
        </p:txBody>
      </p:sp>
    </p:spTree>
    <p:extLst>
      <p:ext uri="{BB962C8B-B14F-4D97-AF65-F5344CB8AC3E}">
        <p14:creationId xmlns:p14="http://schemas.microsoft.com/office/powerpoint/2010/main" val="2057373639"/>
      </p:ext>
    </p:extLst>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Performance Reviews</a:t>
            </a:r>
            <a:endParaRPr lang="en-AU" dirty="0"/>
          </a:p>
        </p:txBody>
      </p:sp>
      <p:sp>
        <p:nvSpPr>
          <p:cNvPr id="3" name="SmartArt Placeholder 2"/>
          <p:cNvSpPr>
            <a:spLocks noGrp="1"/>
          </p:cNvSpPr>
          <p:nvPr>
            <p:ph type="dgm" idx="1"/>
          </p:nvPr>
        </p:nvSpPr>
        <p:spPr/>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61</a:t>
            </a:fld>
            <a:endParaRPr lang="en-US" dirty="0"/>
          </a:p>
        </p:txBody>
      </p:sp>
      <p:sp>
        <p:nvSpPr>
          <p:cNvPr id="6" name="Text Placeholder 5"/>
          <p:cNvSpPr>
            <a:spLocks noGrp="1"/>
          </p:cNvSpPr>
          <p:nvPr>
            <p:ph type="body" idx="4294967295"/>
          </p:nvPr>
        </p:nvSpPr>
        <p:spPr>
          <a:xfrm>
            <a:off x="685800" y="1219200"/>
            <a:ext cx="7772400" cy="4572000"/>
          </a:xfrm>
        </p:spPr>
        <p:txBody>
          <a:bodyPr/>
          <a:lstStyle/>
          <a:p>
            <a:pPr lvl="0"/>
            <a:r>
              <a:rPr lang="en-US" sz="2400" dirty="0" smtClean="0"/>
              <a:t>Performance reviews compare cost performance over time , schedule activities or work packages overrunning and underrunning the budget, the estimated funds</a:t>
            </a:r>
            <a:r>
              <a:rPr lang="en-US" sz="2400" baseline="0" dirty="0" smtClean="0"/>
              <a:t> </a:t>
            </a:r>
            <a:r>
              <a:rPr lang="en-US" sz="2400" dirty="0" smtClean="0"/>
              <a:t>needed to complete work in progress.</a:t>
            </a:r>
          </a:p>
          <a:p>
            <a:pPr lvl="0"/>
            <a:r>
              <a:rPr lang="en-US" sz="2400" dirty="0" smtClean="0"/>
              <a:t>Variance analysis. Variance analysis, as used in the EVM, is the explanation (cause, impact, and corrective actions) for cost (CV = EV – AC), schedule (SV = EV – PV), and variance at completion (VAC = BAC – EAC) variances. The percentage range of acceptable</a:t>
            </a:r>
            <a:r>
              <a:rPr lang="en-US" sz="2400" baseline="0" dirty="0" smtClean="0"/>
              <a:t> variances will tend to decrease as more work is accomplished.</a:t>
            </a:r>
            <a:endParaRPr lang="en-US" sz="2400" dirty="0"/>
          </a:p>
        </p:txBody>
      </p:sp>
    </p:spTree>
    <p:extLst>
      <p:ext uri="{BB962C8B-B14F-4D97-AF65-F5344CB8AC3E}">
        <p14:creationId xmlns:p14="http://schemas.microsoft.com/office/powerpoint/2010/main" val="1804596059"/>
      </p:ext>
    </p:extLst>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Outputs of “Control Costs”</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62</a:t>
            </a:fld>
            <a:endParaRPr lang="en-US" dirty="0"/>
          </a:p>
        </p:txBody>
      </p:sp>
      <p:sp>
        <p:nvSpPr>
          <p:cNvPr id="6" name="Text Placeholder 5"/>
          <p:cNvSpPr>
            <a:spLocks noGrp="1"/>
          </p:cNvSpPr>
          <p:nvPr>
            <p:ph type="body" idx="4294967295"/>
          </p:nvPr>
        </p:nvSpPr>
        <p:spPr/>
        <p:txBody>
          <a:bodyPr/>
          <a:lstStyle/>
          <a:p>
            <a:r>
              <a:rPr lang="en-US" dirty="0" smtClean="0"/>
              <a:t>Work Performance Information</a:t>
            </a:r>
          </a:p>
          <a:p>
            <a:r>
              <a:rPr lang="en-US" dirty="0" smtClean="0"/>
              <a:t>Cost Forecasts</a:t>
            </a:r>
          </a:p>
          <a:p>
            <a:r>
              <a:rPr lang="en-US" dirty="0" smtClean="0"/>
              <a:t>Change Requests</a:t>
            </a:r>
          </a:p>
          <a:p>
            <a:r>
              <a:rPr lang="en-US" dirty="0" smtClean="0"/>
              <a:t>Project Management Plan Updates</a:t>
            </a:r>
          </a:p>
          <a:p>
            <a:r>
              <a:rPr lang="en-US" dirty="0" smtClean="0"/>
              <a:t>Project Documents Updates</a:t>
            </a:r>
          </a:p>
          <a:p>
            <a:r>
              <a:rPr lang="en-US" dirty="0" smtClean="0"/>
              <a:t>Organizational Process</a:t>
            </a:r>
            <a:r>
              <a:rPr lang="en-US" baseline="0" dirty="0" smtClean="0"/>
              <a:t> Assets Updates</a:t>
            </a:r>
            <a:endParaRPr lang="en-US" dirty="0"/>
          </a:p>
        </p:txBody>
      </p:sp>
      <p:pic>
        <p:nvPicPr>
          <p:cNvPr id="7" name="Picture 2" descr="agriculture,barley,cereals,crops,farming,fields,fotolia,golden grains,harvest,produce,ripe"/>
          <p:cNvPicPr>
            <a:picLocks noGrp="1" noChangeAspect="1" noChangeArrowheads="1"/>
          </p:cNvPicPr>
          <p:nvPr>
            <p:ph type="dgm" idx="1"/>
          </p:nvPr>
        </p:nvPicPr>
        <p:blipFill>
          <a:blip r:embed="rId3" cstate="print"/>
          <a:srcRect t="16308" b="17231"/>
          <a:stretch>
            <a:fillRect/>
          </a:stretch>
        </p:blipFill>
        <p:spPr bwMode="auto">
          <a:xfrm>
            <a:off x="6477000" y="4648200"/>
            <a:ext cx="2333625" cy="1752583"/>
          </a:xfrm>
          <a:prstGeom prst="rect">
            <a:avLst/>
          </a:prstGeom>
          <a:noFill/>
        </p:spPr>
      </p:pic>
    </p:spTree>
    <p:extLst>
      <p:ext uri="{BB962C8B-B14F-4D97-AF65-F5344CB8AC3E}">
        <p14:creationId xmlns:p14="http://schemas.microsoft.com/office/powerpoint/2010/main" val="407021281"/>
      </p:ext>
    </p:extLst>
  </p:cSld>
  <p:clrMapOvr>
    <a:masterClrMapping/>
  </p:clrMapOvr>
  <p:transition spd="med">
    <p:rand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cstate="print">
            <a:lum bright="24000"/>
          </a:blip>
          <a:srcRect l="27660" t="12397" b="10047"/>
          <a:stretch>
            <a:fillRect/>
          </a:stretch>
        </p:blipFill>
        <p:spPr bwMode="auto">
          <a:xfrm>
            <a:off x="7101840" y="1066800"/>
            <a:ext cx="2042160" cy="5715000"/>
          </a:xfrm>
          <a:prstGeom prst="rect">
            <a:avLst/>
          </a:prstGeom>
          <a:noFill/>
          <a:ln w="9525">
            <a:noFill/>
            <a:miter lim="800000"/>
            <a:headEnd/>
            <a:tailEnd/>
          </a:ln>
          <a:effectLst/>
        </p:spPr>
      </p:pic>
      <p:sp>
        <p:nvSpPr>
          <p:cNvPr id="23554" name="Rectangle 2"/>
          <p:cNvSpPr>
            <a:spLocks noGrp="1" noChangeArrowheads="1"/>
          </p:cNvSpPr>
          <p:nvPr>
            <p:ph type="ctrTitle"/>
          </p:nvPr>
        </p:nvSpPr>
        <p:spPr>
          <a:xfrm>
            <a:off x="685800" y="152400"/>
            <a:ext cx="7772400" cy="1143000"/>
          </a:xfrm>
        </p:spPr>
        <p:txBody>
          <a:bodyPr/>
          <a:lstStyle/>
          <a:p>
            <a:r>
              <a:rPr lang="en-US" b="1" dirty="0" smtClean="0">
                <a:solidFill>
                  <a:srgbClr val="990000"/>
                </a:solidFill>
                <a:latin typeface="Copperplate Gothic Bold" pitchFamily="34" charset="0"/>
              </a:rPr>
              <a:t>Key Points (Summary)</a:t>
            </a:r>
            <a:endParaRPr lang="en-US" dirty="0" smtClean="0">
              <a:solidFill>
                <a:srgbClr val="990000"/>
              </a:solidFill>
            </a:endParaRPr>
          </a:p>
        </p:txBody>
      </p:sp>
      <p:sp>
        <p:nvSpPr>
          <p:cNvPr id="23555" name="Rectangle 3"/>
          <p:cNvSpPr>
            <a:spLocks noGrp="1" noChangeArrowheads="1"/>
          </p:cNvSpPr>
          <p:nvPr>
            <p:ph type="subTitle" idx="1"/>
          </p:nvPr>
        </p:nvSpPr>
        <p:spPr>
          <a:xfrm>
            <a:off x="457200" y="990600"/>
            <a:ext cx="6934200" cy="5562600"/>
          </a:xfrm>
          <a:noFill/>
          <a:ln w="1270" cap="rnd">
            <a:solidFill>
              <a:srgbClr val="993366"/>
            </a:solidFill>
            <a:prstDash val="sysDot"/>
          </a:ln>
        </p:spPr>
        <p:txBody>
          <a:bodyPr>
            <a:normAutofit lnSpcReduction="10000"/>
          </a:bodyPr>
          <a:lstStyle/>
          <a:p>
            <a:pPr algn="l">
              <a:buFont typeface="Arial" pitchFamily="34" charset="0"/>
              <a:buChar char="•"/>
            </a:pPr>
            <a:r>
              <a:rPr lang="en-US" sz="2800" dirty="0" smtClean="0">
                <a:solidFill>
                  <a:schemeClr val="tx2"/>
                </a:solidFill>
                <a:latin typeface="Calibri" pitchFamily="34" charset="0"/>
                <a:cs typeface="Calibri" pitchFamily="34" charset="0"/>
              </a:rPr>
              <a:t> Cost estimates require careful planning; they are very closely related to Time estimates </a:t>
            </a:r>
          </a:p>
          <a:p>
            <a:pPr lvl="1" algn="l">
              <a:buFont typeface="Arial" pitchFamily="34" charset="0"/>
              <a:buChar char="•"/>
            </a:pPr>
            <a:r>
              <a:rPr lang="en-US" dirty="0" smtClean="0">
                <a:solidFill>
                  <a:schemeClr val="tx2"/>
                </a:solidFill>
                <a:latin typeface="Calibri" pitchFamily="34" charset="0"/>
                <a:cs typeface="Calibri" pitchFamily="34" charset="0"/>
              </a:rPr>
              <a:t> (form part of Cost-Time-Scope Triangle) </a:t>
            </a:r>
          </a:p>
          <a:p>
            <a:pPr algn="l">
              <a:buFont typeface="Arial" pitchFamily="34" charset="0"/>
              <a:buChar char="•"/>
            </a:pPr>
            <a:r>
              <a:rPr lang="en-US" sz="2800" dirty="0" smtClean="0">
                <a:solidFill>
                  <a:schemeClr val="tx2"/>
                </a:solidFill>
                <a:latin typeface="Calibri" pitchFamily="34" charset="0"/>
                <a:cs typeface="Calibri" pitchFamily="34" charset="0"/>
              </a:rPr>
              <a:t>  Cost estimates feed into Budgets for the Project</a:t>
            </a:r>
          </a:p>
          <a:p>
            <a:pPr lvl="1" algn="l">
              <a:buFont typeface="Arial" pitchFamily="34" charset="0"/>
              <a:buChar char="•"/>
            </a:pPr>
            <a:r>
              <a:rPr lang="en-US" dirty="0" smtClean="0">
                <a:solidFill>
                  <a:schemeClr val="tx2"/>
                </a:solidFill>
                <a:latin typeface="Calibri" pitchFamily="34" charset="0"/>
                <a:cs typeface="Calibri" pitchFamily="34" charset="0"/>
              </a:rPr>
              <a:t> Number of Techniques discussed for estimations and budgeting </a:t>
            </a:r>
          </a:p>
          <a:p>
            <a:pPr lvl="1" algn="l">
              <a:buFont typeface="Arial" pitchFamily="34" charset="0"/>
              <a:buChar char="•"/>
            </a:pPr>
            <a:r>
              <a:rPr lang="en-US" dirty="0" smtClean="0">
                <a:solidFill>
                  <a:schemeClr val="tx2"/>
                </a:solidFill>
                <a:latin typeface="Calibri" pitchFamily="34" charset="0"/>
                <a:cs typeface="Calibri" pitchFamily="34" charset="0"/>
              </a:rPr>
              <a:t>  Analogous, Parametric, 3-Point</a:t>
            </a:r>
          </a:p>
          <a:p>
            <a:pPr algn="l">
              <a:buFont typeface="Arial" pitchFamily="34" charset="0"/>
              <a:buChar char="•"/>
            </a:pPr>
            <a:r>
              <a:rPr lang="en-US" dirty="0" smtClean="0">
                <a:solidFill>
                  <a:schemeClr val="tx2"/>
                </a:solidFill>
                <a:latin typeface="Calibri" pitchFamily="34" charset="0"/>
                <a:cs typeface="Calibri" pitchFamily="34" charset="0"/>
              </a:rPr>
              <a:t> </a:t>
            </a:r>
            <a:r>
              <a:rPr lang="en-US" dirty="0" err="1" smtClean="0">
                <a:solidFill>
                  <a:schemeClr val="tx2"/>
                </a:solidFill>
                <a:latin typeface="Calibri" pitchFamily="34" charset="0"/>
                <a:cs typeface="Calibri" pitchFamily="34" charset="0"/>
              </a:rPr>
              <a:t>CoCoMo</a:t>
            </a:r>
            <a:r>
              <a:rPr lang="en-US" dirty="0" smtClean="0">
                <a:solidFill>
                  <a:schemeClr val="tx2"/>
                </a:solidFill>
                <a:latin typeface="Calibri" pitchFamily="34" charset="0"/>
                <a:cs typeface="Calibri" pitchFamily="34" charset="0"/>
              </a:rPr>
              <a:t>-II and Delphi techniques</a:t>
            </a:r>
          </a:p>
          <a:p>
            <a:pPr algn="l">
              <a:buFont typeface="Arial" pitchFamily="34" charset="0"/>
              <a:buChar char="•"/>
            </a:pPr>
            <a:r>
              <a:rPr lang="en-US" dirty="0" smtClean="0">
                <a:solidFill>
                  <a:schemeClr val="tx2"/>
                </a:solidFill>
                <a:latin typeface="Calibri" pitchFamily="34" charset="0"/>
                <a:cs typeface="Calibri" pitchFamily="34" charset="0"/>
              </a:rPr>
              <a:t> Controlling Costs is an ongoing management activity – includes Risk Management</a:t>
            </a:r>
          </a:p>
        </p:txBody>
      </p:sp>
    </p:spTree>
    <p:extLst>
      <p:ext uri="{BB962C8B-B14F-4D97-AF65-F5344CB8AC3E}">
        <p14:creationId xmlns:p14="http://schemas.microsoft.com/office/powerpoint/2010/main" val="1757799972"/>
      </p:ext>
    </p:extLst>
  </p:cSld>
  <p:clrMapOvr>
    <a:masterClrMapping/>
  </p:clrMapOvr>
  <p:transition spd="med">
    <p:rand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4"/>
          <p:cNvSpPr>
            <a:spLocks noGrp="1"/>
          </p:cNvSpPr>
          <p:nvPr>
            <p:ph type="sldNum" sz="quarter" idx="11"/>
          </p:nvPr>
        </p:nvSpPr>
        <p:spPr/>
        <p:txBody>
          <a:bodyPr/>
          <a:lstStyle/>
          <a:p>
            <a:fld id="{1A8A3A8F-BF3B-4F95-9652-FBD23CB6635E}" type="slidenum">
              <a:rPr lang="en-US"/>
              <a:pPr/>
              <a:t>64</a:t>
            </a:fld>
            <a:endParaRPr lang="en-US" dirty="0"/>
          </a:p>
        </p:txBody>
      </p:sp>
      <p:sp>
        <p:nvSpPr>
          <p:cNvPr id="5344258" name="Rectangle 2"/>
          <p:cNvSpPr>
            <a:spLocks noGrp="1" noChangeArrowheads="1"/>
          </p:cNvSpPr>
          <p:nvPr>
            <p:ph type="title"/>
          </p:nvPr>
        </p:nvSpPr>
        <p:spPr>
          <a:xfrm>
            <a:off x="903396" y="576020"/>
            <a:ext cx="7184690" cy="863600"/>
          </a:xfrm>
        </p:spPr>
        <p:txBody>
          <a:bodyPr>
            <a:noAutofit/>
          </a:bodyPr>
          <a:lstStyle/>
          <a:p>
            <a:r>
              <a:rPr lang="en-US" sz="2800" b="1" dirty="0" smtClean="0"/>
              <a:t>Conclusions </a:t>
            </a:r>
            <a:r>
              <a:rPr lang="en-US" sz="2800" b="1" dirty="0"/>
              <a:t>&amp; </a:t>
            </a:r>
            <a:r>
              <a:rPr lang="en-US" sz="2800" b="1" dirty="0" smtClean="0"/>
              <a:t>Future </a:t>
            </a:r>
            <a:r>
              <a:rPr lang="en-US" sz="2800" b="1" dirty="0"/>
              <a:t>Directions</a:t>
            </a:r>
          </a:p>
        </p:txBody>
      </p:sp>
      <p:sp>
        <p:nvSpPr>
          <p:cNvPr id="5344259" name="Rectangle 3"/>
          <p:cNvSpPr>
            <a:spLocks noGrp="1" noChangeArrowheads="1"/>
          </p:cNvSpPr>
          <p:nvPr>
            <p:ph type="body" idx="1"/>
          </p:nvPr>
        </p:nvSpPr>
        <p:spPr>
          <a:xfrm>
            <a:off x="323528" y="1645691"/>
            <a:ext cx="5476056" cy="4519613"/>
          </a:xfrm>
        </p:spPr>
        <p:txBody>
          <a:bodyPr>
            <a:normAutofit/>
          </a:bodyPr>
          <a:lstStyle/>
          <a:p>
            <a:pPr>
              <a:buFont typeface="Arial" pitchFamily="34" charset="0"/>
              <a:buChar char="•"/>
            </a:pPr>
            <a:r>
              <a:rPr lang="en-US" sz="2800" dirty="0" smtClean="0">
                <a:latin typeface="Book Antiqua" pitchFamily="18" charset="0"/>
              </a:rPr>
              <a:t>We discussed…?? </a:t>
            </a:r>
          </a:p>
        </p:txBody>
      </p:sp>
      <p:graphicFrame>
        <p:nvGraphicFramePr>
          <p:cNvPr id="5344260" name="Object 4"/>
          <p:cNvGraphicFramePr>
            <a:graphicFrameLocks noChangeAspect="1"/>
          </p:cNvGraphicFramePr>
          <p:nvPr/>
        </p:nvGraphicFramePr>
        <p:xfrm>
          <a:off x="5940425" y="1916113"/>
          <a:ext cx="2427288" cy="2441575"/>
        </p:xfrm>
        <a:graphic>
          <a:graphicData uri="http://schemas.openxmlformats.org/presentationml/2006/ole">
            <mc:AlternateContent xmlns:mc="http://schemas.openxmlformats.org/markup-compatibility/2006">
              <mc:Choice xmlns:v="urn:schemas-microsoft-com:vml" Requires="v">
                <p:oleObj spid="_x0000_s1080" name="Clip" r:id="rId4" imgW="3946320" imgH="3970080" progId="">
                  <p:embed/>
                </p:oleObj>
              </mc:Choice>
              <mc:Fallback>
                <p:oleObj name="Clip" r:id="rId4" imgW="3946320" imgH="3970080" progId="">
                  <p:embed/>
                  <p:pic>
                    <p:nvPicPr>
                      <p:cNvPr id="534426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916113"/>
                        <a:ext cx="2427288" cy="2441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4261" name="Rectangle 5"/>
          <p:cNvSpPr>
            <a:spLocks noChangeArrowheads="1"/>
          </p:cNvSpPr>
          <p:nvPr/>
        </p:nvSpPr>
        <p:spPr bwMode="auto">
          <a:xfrm>
            <a:off x="5257800" y="5159375"/>
            <a:ext cx="3657600" cy="1165225"/>
          </a:xfrm>
          <a:prstGeom prst="rect">
            <a:avLst/>
          </a:prstGeom>
          <a:noFill/>
          <a:ln w="9525">
            <a:noFill/>
            <a:miter lim="800000"/>
            <a:headEnd/>
            <a:tailEnd/>
          </a:ln>
        </p:spPr>
        <p:txBody>
          <a:bodyPr/>
          <a:lstStyle/>
          <a:p>
            <a:pPr marL="342900" indent="-342900" algn="ctr">
              <a:lnSpc>
                <a:spcPct val="90000"/>
              </a:lnSpc>
              <a:spcBef>
                <a:spcPct val="20000"/>
              </a:spcBef>
              <a:buClr>
                <a:schemeClr val="accent1"/>
              </a:buClr>
              <a:buFont typeface="Wingdings" pitchFamily="2" charset="2"/>
              <a:buNone/>
            </a:pPr>
            <a:r>
              <a:rPr kumimoji="1" lang="en-US" sz="3300" b="1" i="1" dirty="0">
                <a:solidFill>
                  <a:srgbClr val="FF3300"/>
                </a:solidFill>
                <a:effectLst>
                  <a:outerShdw blurRad="38100" dist="38100" dir="2700000" algn="tl">
                    <a:srgbClr val="C0C0C0"/>
                  </a:outerShdw>
                </a:effectLst>
                <a:latin typeface="Book Antiqua" pitchFamily="18" charset="0"/>
              </a:rPr>
              <a:t> Do you see what </a:t>
            </a:r>
            <a:r>
              <a:rPr kumimoji="1" lang="en-US" sz="3300" b="1" i="1" dirty="0" smtClean="0">
                <a:solidFill>
                  <a:srgbClr val="FF3300"/>
                </a:solidFill>
                <a:effectLst>
                  <a:outerShdw blurRad="38100" dist="38100" dir="2700000" algn="tl">
                    <a:srgbClr val="C0C0C0"/>
                  </a:outerShdw>
                </a:effectLst>
                <a:latin typeface="Book Antiqua" pitchFamily="18" charset="0"/>
              </a:rPr>
              <a:t>we </a:t>
            </a:r>
            <a:r>
              <a:rPr kumimoji="1" lang="en-US" sz="3300" b="1" i="1" dirty="0">
                <a:solidFill>
                  <a:srgbClr val="FF3300"/>
                </a:solidFill>
                <a:effectLst>
                  <a:outerShdw blurRad="38100" dist="38100" dir="2700000" algn="tl">
                    <a:srgbClr val="C0C0C0"/>
                  </a:outerShdw>
                </a:effectLst>
                <a:latin typeface="Book Antiqua" pitchFamily="18" charset="0"/>
              </a:rPr>
              <a:t>see?</a:t>
            </a:r>
            <a:endParaRPr kumimoji="1" lang="en-US" sz="2800" b="1" dirty="0">
              <a:solidFill>
                <a:srgbClr val="FF3300"/>
              </a:solidFill>
              <a:effectLst>
                <a:outerShdw blurRad="38100" dist="38100" dir="2700000" algn="tl">
                  <a:srgbClr val="C0C0C0"/>
                </a:outerShdw>
              </a:effectLst>
              <a:latin typeface="Book Antiqua" pitchFamily="18" charset="0"/>
            </a:endParaRPr>
          </a:p>
        </p:txBody>
      </p:sp>
    </p:spTree>
    <p:extLst>
      <p:ext uri="{BB962C8B-B14F-4D97-AF65-F5344CB8AC3E}">
        <p14:creationId xmlns:p14="http://schemas.microsoft.com/office/powerpoint/2010/main" val="2376983244"/>
      </p:ext>
    </p:extLst>
  </p:cSld>
  <p:clrMapOvr>
    <a:masterClrMapping/>
  </p:clrMapOvr>
  <p:transition spd="med">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943600" y="4733925"/>
            <a:ext cx="3200400" cy="2124075"/>
          </a:xfrm>
          <a:prstGeom prst="rect">
            <a:avLst/>
          </a:prstGeom>
          <a:no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p:cNvSpPr>
            <a:spLocks noGrp="1"/>
          </p:cNvSpPr>
          <p:nvPr>
            <p:ph type="title"/>
          </p:nvPr>
        </p:nvSpPr>
        <p:spPr/>
        <p:txBody>
          <a:bodyPr/>
          <a:lstStyle/>
          <a:p>
            <a:r>
              <a:rPr lang="en-US" dirty="0" smtClean="0"/>
              <a:t>Project Work (In Group)</a:t>
            </a:r>
            <a:endParaRPr lang="en-US" dirty="0"/>
          </a:p>
        </p:txBody>
      </p:sp>
      <p:sp>
        <p:nvSpPr>
          <p:cNvPr id="3" name="Content Placeholder 2"/>
          <p:cNvSpPr>
            <a:spLocks noGrp="1"/>
          </p:cNvSpPr>
          <p:nvPr>
            <p:ph idx="1"/>
          </p:nvPr>
        </p:nvSpPr>
        <p:spPr/>
        <p:txBody>
          <a:bodyPr/>
          <a:lstStyle/>
          <a:p>
            <a:r>
              <a:rPr lang="en-US" dirty="0" smtClean="0"/>
              <a:t>1) Go to your project work and revisit the Time Estimates </a:t>
            </a:r>
          </a:p>
          <a:p>
            <a:r>
              <a:rPr lang="en-US" dirty="0" smtClean="0"/>
              <a:t>2) Add Cost estimates to the Time estimates</a:t>
            </a:r>
          </a:p>
          <a:p>
            <a:r>
              <a:rPr lang="en-US" dirty="0" smtClean="0"/>
              <a:t>3) Use one (or more) of the techniques discussed here to arrive at your Cost Estimates</a:t>
            </a:r>
          </a:p>
          <a:p>
            <a:r>
              <a:rPr lang="en-US" dirty="0" smtClean="0"/>
              <a:t>4) Ensure you DEMONSTRATE your cost estimation steps in your project report</a:t>
            </a:r>
          </a:p>
          <a:p>
            <a:endParaRPr lang="en-US" dirty="0"/>
          </a:p>
        </p:txBody>
      </p:sp>
      <p:sp>
        <p:nvSpPr>
          <p:cNvPr id="6" name="Slide Number Placeholder 5"/>
          <p:cNvSpPr>
            <a:spLocks noGrp="1"/>
          </p:cNvSpPr>
          <p:nvPr>
            <p:ph type="sldNum" sz="quarter" idx="11"/>
          </p:nvPr>
        </p:nvSpPr>
        <p:spPr/>
        <p:txBody>
          <a:bodyPr/>
          <a:lstStyle/>
          <a:p>
            <a:fld id="{C875F366-C446-4B97-B257-F362FC5B2650}" type="slidenum">
              <a:rPr lang="en-US" smtClean="0"/>
              <a:pPr/>
              <a:t>65</a:t>
            </a:fld>
            <a:endParaRPr lang="en-US"/>
          </a:p>
        </p:txBody>
      </p:sp>
    </p:spTree>
    <p:extLst>
      <p:ext uri="{BB962C8B-B14F-4D97-AF65-F5344CB8AC3E}">
        <p14:creationId xmlns:p14="http://schemas.microsoft.com/office/powerpoint/2010/main" val="2908175874"/>
      </p:ext>
    </p:extLst>
  </p:cSld>
  <p:clrMapOvr>
    <a:masterClrMapping/>
  </p:clrMapOvr>
  <p:transition spd="med">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7.1 Plan Cost</a:t>
            </a:r>
            <a:r>
              <a:rPr lang="en-AU" baseline="0" dirty="0" smtClean="0"/>
              <a:t> Management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7</a:t>
            </a:fld>
            <a:endParaRPr lang="en-US" dirty="0"/>
          </a:p>
        </p:txBody>
      </p:sp>
      <p:sp>
        <p:nvSpPr>
          <p:cNvPr id="6" name="Text Placeholder 5"/>
          <p:cNvSpPr>
            <a:spLocks noGrp="1"/>
          </p:cNvSpPr>
          <p:nvPr>
            <p:ph type="body" idx="4294967295"/>
          </p:nvPr>
        </p:nvSpPr>
        <p:spPr>
          <a:xfrm>
            <a:off x="609600" y="1524000"/>
            <a:ext cx="7772400" cy="4572000"/>
          </a:xfrm>
        </p:spPr>
        <p:txBody>
          <a:bodyPr/>
          <a:lstStyle/>
          <a:p>
            <a:r>
              <a:rPr lang="en-US" dirty="0" smtClean="0"/>
              <a:t>It is the process</a:t>
            </a:r>
            <a:r>
              <a:rPr lang="en-US" baseline="0" dirty="0" smtClean="0"/>
              <a:t> that establishes the policies, procedures, and documentation for planning, managing, expanding, and controlling project costs.</a:t>
            </a:r>
          </a:p>
          <a:p>
            <a:r>
              <a:rPr lang="en-US" dirty="0" smtClean="0"/>
              <a:t>Part of overall Project Planning</a:t>
            </a:r>
            <a:endParaRPr lang="en-US" dirty="0"/>
          </a:p>
        </p:txBody>
      </p:sp>
    </p:spTree>
    <p:extLst>
      <p:ext uri="{BB962C8B-B14F-4D97-AF65-F5344CB8AC3E}">
        <p14:creationId xmlns:p14="http://schemas.microsoft.com/office/powerpoint/2010/main" val="626821140"/>
      </p:ext>
    </p:extLst>
  </p:cSld>
  <p:clrMapOvr>
    <a:masterClrMapping/>
  </p:clrMapOvr>
  <p:transition spd="med">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Inputs to “Plan Cost Management”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8</a:t>
            </a:fld>
            <a:endParaRPr lang="en-US" dirty="0"/>
          </a:p>
        </p:txBody>
      </p:sp>
      <p:sp>
        <p:nvSpPr>
          <p:cNvPr id="6" name="Text Placeholder 5"/>
          <p:cNvSpPr>
            <a:spLocks noGrp="1"/>
          </p:cNvSpPr>
          <p:nvPr>
            <p:ph type="body" idx="4294967295"/>
          </p:nvPr>
        </p:nvSpPr>
        <p:spPr>
          <a:xfrm>
            <a:off x="609600" y="1524000"/>
            <a:ext cx="7772400" cy="4572000"/>
          </a:xfrm>
        </p:spPr>
        <p:txBody>
          <a:bodyPr/>
          <a:lstStyle/>
          <a:p>
            <a:r>
              <a:rPr lang="en-US" dirty="0" smtClean="0"/>
              <a:t>Project Management Plan</a:t>
            </a:r>
          </a:p>
          <a:p>
            <a:r>
              <a:rPr lang="en-US" dirty="0" smtClean="0"/>
              <a:t>Project Charter</a:t>
            </a:r>
          </a:p>
          <a:p>
            <a:r>
              <a:rPr lang="en-US" dirty="0" smtClean="0"/>
              <a:t>Enterprise Environmental Factors</a:t>
            </a:r>
          </a:p>
          <a:p>
            <a:r>
              <a:rPr lang="en-US" dirty="0" smtClean="0"/>
              <a:t>Organizational Process Assets</a:t>
            </a:r>
            <a:endParaRPr lang="en-US" dirty="0"/>
          </a:p>
        </p:txBody>
      </p:sp>
      <p:pic>
        <p:nvPicPr>
          <p:cNvPr id="7" name="Picture 2" descr="http://t3.gstatic.com/images?q=tbn:ANd9GcQ9ru1TeDGhlKKow0eQmxqQFzExv0SG1WNswPRWAWzyH_car0QeyO6Z7w"/>
          <p:cNvPicPr>
            <a:picLocks noChangeAspect="1" noChangeArrowheads="1"/>
          </p:cNvPicPr>
          <p:nvPr/>
        </p:nvPicPr>
        <p:blipFill>
          <a:blip r:embed="rId2" cstate="print"/>
          <a:srcRect/>
          <a:stretch>
            <a:fillRect/>
          </a:stretch>
        </p:blipFill>
        <p:spPr bwMode="auto">
          <a:xfrm>
            <a:off x="6629400" y="3505200"/>
            <a:ext cx="1828800" cy="1981200"/>
          </a:xfrm>
          <a:prstGeom prst="rect">
            <a:avLst/>
          </a:prstGeom>
          <a:noFill/>
          <a:ln w="9525">
            <a:noFill/>
            <a:miter lim="800000"/>
            <a:headEnd/>
            <a:tailEnd/>
          </a:ln>
          <a:effectLst/>
        </p:spPr>
      </p:pic>
    </p:spTree>
    <p:extLst>
      <p:ext uri="{BB962C8B-B14F-4D97-AF65-F5344CB8AC3E}">
        <p14:creationId xmlns:p14="http://schemas.microsoft.com/office/powerpoint/2010/main" val="919941827"/>
      </p:ext>
    </p:extLst>
  </p:cSld>
  <p:clrMapOvr>
    <a:masterClrMapping/>
  </p:clrMapOvr>
  <p:transition spd="med">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dirty="0" smtClean="0"/>
              <a:t>Tools and techniques</a:t>
            </a:r>
            <a:r>
              <a:rPr lang="en-AU" baseline="0" dirty="0" smtClean="0"/>
              <a:t> to </a:t>
            </a:r>
            <a:br>
              <a:rPr lang="en-AU" baseline="0" dirty="0" smtClean="0"/>
            </a:br>
            <a:r>
              <a:rPr lang="en-AU" baseline="0" dirty="0" smtClean="0"/>
              <a:t>“Plan Cost Management”</a:t>
            </a:r>
            <a:endParaRPr lang="en-AU" dirty="0"/>
          </a:p>
        </p:txBody>
      </p:sp>
      <p:sp>
        <p:nvSpPr>
          <p:cNvPr id="4" name="Footer Placeholder 3"/>
          <p:cNvSpPr>
            <a:spLocks noGrp="1"/>
          </p:cNvSpPr>
          <p:nvPr>
            <p:ph type="ftr" sz="quarter" idx="10"/>
          </p:nvPr>
        </p:nvSpPr>
        <p:spPr/>
        <p:txBody>
          <a:bodyPr/>
          <a:lstStyle/>
          <a:p>
            <a:r>
              <a:rPr lang="en-US" dirty="0" smtClean="0"/>
              <a:t>MethodScience.com, 1998-2013</a:t>
            </a:r>
            <a:endParaRPr lang="en-US" dirty="0"/>
          </a:p>
        </p:txBody>
      </p:sp>
      <p:sp>
        <p:nvSpPr>
          <p:cNvPr id="5" name="Slide Number Placeholder 4"/>
          <p:cNvSpPr>
            <a:spLocks noGrp="1"/>
          </p:cNvSpPr>
          <p:nvPr>
            <p:ph type="sldNum" sz="quarter" idx="11"/>
          </p:nvPr>
        </p:nvSpPr>
        <p:spPr/>
        <p:txBody>
          <a:bodyPr/>
          <a:lstStyle/>
          <a:p>
            <a:fld id="{715BB381-6A3E-44CB-8C6D-3C509CEF68DB}" type="slidenum">
              <a:rPr lang="en-US" smtClean="0"/>
              <a:pPr/>
              <a:t>9</a:t>
            </a:fld>
            <a:endParaRPr lang="en-US" dirty="0"/>
          </a:p>
        </p:txBody>
      </p:sp>
      <p:sp>
        <p:nvSpPr>
          <p:cNvPr id="6" name="Text Placeholder 5"/>
          <p:cNvSpPr>
            <a:spLocks noGrp="1"/>
          </p:cNvSpPr>
          <p:nvPr>
            <p:ph type="body" idx="4294967295"/>
          </p:nvPr>
        </p:nvSpPr>
        <p:spPr/>
        <p:txBody>
          <a:bodyPr/>
          <a:lstStyle/>
          <a:p>
            <a:r>
              <a:rPr lang="en-US" dirty="0" smtClean="0"/>
              <a:t>Expert Judgment</a:t>
            </a:r>
          </a:p>
          <a:p>
            <a:r>
              <a:rPr lang="en-US" dirty="0" smtClean="0"/>
              <a:t>Analytical Techniques</a:t>
            </a:r>
          </a:p>
          <a:p>
            <a:r>
              <a:rPr lang="en-US" dirty="0" smtClean="0"/>
              <a:t>Meetings</a:t>
            </a:r>
            <a:endParaRPr lang="en-US" dirty="0"/>
          </a:p>
        </p:txBody>
      </p:sp>
      <p:pic>
        <p:nvPicPr>
          <p:cNvPr id="7" name="Picture 2" descr="Creative Tools and Techniques"/>
          <p:cNvPicPr>
            <a:picLocks noGrp="1" noChangeAspect="1" noChangeArrowheads="1"/>
          </p:cNvPicPr>
          <p:nvPr>
            <p:ph type="dgm" idx="1"/>
          </p:nvPr>
        </p:nvPicPr>
        <p:blipFill>
          <a:blip r:embed="rId2" cstate="print"/>
          <a:srcRect/>
          <a:stretch>
            <a:fillRect/>
          </a:stretch>
        </p:blipFill>
        <p:spPr bwMode="auto">
          <a:xfrm>
            <a:off x="5715000" y="2971800"/>
            <a:ext cx="2209800" cy="2352675"/>
          </a:xfrm>
          <a:prstGeom prst="rect">
            <a:avLst/>
          </a:prstGeom>
          <a:noFill/>
        </p:spPr>
      </p:pic>
    </p:spTree>
    <p:extLst>
      <p:ext uri="{BB962C8B-B14F-4D97-AF65-F5344CB8AC3E}">
        <p14:creationId xmlns:p14="http://schemas.microsoft.com/office/powerpoint/2010/main" val="314119193"/>
      </p:ext>
    </p:extLst>
  </p:cSld>
  <p:clrMapOvr>
    <a:masterClrMapping/>
  </p:clrMapOvr>
  <p:transition spd="med">
    <p:rand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TotalTime>
  <Words>3934</Words>
  <Application>Microsoft Office PowerPoint</Application>
  <PresentationFormat>On-screen Show (4:3)</PresentationFormat>
  <Paragraphs>607</Paragraphs>
  <Slides>65</Slides>
  <Notes>53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65</vt:i4>
      </vt:variant>
    </vt:vector>
  </HeadingPairs>
  <TitlesOfParts>
    <vt:vector size="78" baseType="lpstr">
      <vt:lpstr>MS PGothic</vt:lpstr>
      <vt:lpstr>Agency FB</vt:lpstr>
      <vt:lpstr>Arial</vt:lpstr>
      <vt:lpstr>Book Antiqua</vt:lpstr>
      <vt:lpstr>Calibri</vt:lpstr>
      <vt:lpstr>Cambria</vt:lpstr>
      <vt:lpstr>Copperplate Gothic Bold</vt:lpstr>
      <vt:lpstr>Tahoma</vt:lpstr>
      <vt:lpstr>Times New Roman</vt:lpstr>
      <vt:lpstr>Wingdings</vt:lpstr>
      <vt:lpstr>Office Theme</vt:lpstr>
      <vt:lpstr>Worksheet</vt:lpstr>
      <vt:lpstr>Clip</vt:lpstr>
      <vt:lpstr>Project Management with Agile:   Week-4  Project Cost Management   Dr. Bhuvan UNHELKAR Professor of Information Technology www.Unhelkar.com;  Office: C225; bunhelkar@sar.usf.edu; 941-359-4654  </vt:lpstr>
      <vt:lpstr>Lecture Agenda </vt:lpstr>
      <vt:lpstr>Module:  Project Cost Management - Overview</vt:lpstr>
      <vt:lpstr>Process Groups – Knowledge Areas</vt:lpstr>
      <vt:lpstr>Project Cost Management</vt:lpstr>
      <vt:lpstr>Module:   7.1 Plan Cost Management</vt:lpstr>
      <vt:lpstr>7.1 Plan Cost Management</vt:lpstr>
      <vt:lpstr>Inputs to “Plan Cost Management”</vt:lpstr>
      <vt:lpstr>Tools and techniques to  “Plan Cost Management”</vt:lpstr>
      <vt:lpstr>Outputs of “Plan Cost Management”</vt:lpstr>
      <vt:lpstr>Short Exercise</vt:lpstr>
      <vt:lpstr>Discussion, Q &amp; A </vt:lpstr>
      <vt:lpstr>Module:  7.2 Estimate Costs</vt:lpstr>
      <vt:lpstr>7.2 Estimate Costs</vt:lpstr>
      <vt:lpstr>Estimate Costs – 1</vt:lpstr>
      <vt:lpstr>Inputs to “Estimate Costs”</vt:lpstr>
      <vt:lpstr>Tools and Techniques of “Estimate Costs”</vt:lpstr>
      <vt:lpstr>Analogous Estimating</vt:lpstr>
      <vt:lpstr>Parametric Estimating</vt:lpstr>
      <vt:lpstr>Three-point Estimating</vt:lpstr>
      <vt:lpstr>Reserve Analysis</vt:lpstr>
      <vt:lpstr>Vendor Bid Analysis</vt:lpstr>
      <vt:lpstr>Group Decision-making Techniques</vt:lpstr>
      <vt:lpstr>Outputs of “Estimate Costs”</vt:lpstr>
      <vt:lpstr>Activity Cost Estimates</vt:lpstr>
      <vt:lpstr>Short Exercise</vt:lpstr>
      <vt:lpstr>Short Exercise</vt:lpstr>
      <vt:lpstr>Discussion, Q &amp; A </vt:lpstr>
      <vt:lpstr>Sub_Module:   7.3 Determine Budgets</vt:lpstr>
      <vt:lpstr>7.3 Determine Budget</vt:lpstr>
      <vt:lpstr>Inputs to “Determine Budget”</vt:lpstr>
      <vt:lpstr>Tools and Techniques of “Determine Budget”</vt:lpstr>
      <vt:lpstr>Tools and Techniques of “Determine Budget” – 1</vt:lpstr>
      <vt:lpstr>Tools and Techniques of “Determine Budget” – 2</vt:lpstr>
      <vt:lpstr>Outputs of “Determine Budget’</vt:lpstr>
      <vt:lpstr>Cost Baseline</vt:lpstr>
      <vt:lpstr>Cost baseline, Expenditures, and Funding Requirements  (Figure 7-9 PMBOK ® Guide, 5th Edition) </vt:lpstr>
      <vt:lpstr>PowerPoint Presentation</vt:lpstr>
      <vt:lpstr>Sub_Module:   CoCoMo and Delphi</vt:lpstr>
      <vt:lpstr>Practical advice for better estimating</vt:lpstr>
      <vt:lpstr>CoCoMo – Constructive Cost Model (Barry Boehm’s Software Engineering, 1981)</vt:lpstr>
      <vt:lpstr>CoCoMo</vt:lpstr>
      <vt:lpstr>CoCoMo 2</vt:lpstr>
      <vt:lpstr>Delphi technique</vt:lpstr>
      <vt:lpstr>Sub_Module:   Investment Appraisal Methods</vt:lpstr>
      <vt:lpstr>Investment appraisal methods</vt:lpstr>
      <vt:lpstr>Payback calculation</vt:lpstr>
      <vt:lpstr>Net present value calculation</vt:lpstr>
      <vt:lpstr>Benefits realization</vt:lpstr>
      <vt:lpstr>Presenting the business case</vt:lpstr>
      <vt:lpstr>Costs and benefits</vt:lpstr>
      <vt:lpstr>Project budget</vt:lpstr>
      <vt:lpstr>Project Funding Requirements</vt:lpstr>
      <vt:lpstr>Short Exercise</vt:lpstr>
      <vt:lpstr>Sub_Module:  7.4 Control Costs </vt:lpstr>
      <vt:lpstr>7.4 Control Costs</vt:lpstr>
      <vt:lpstr>Tools and Techniques of “Control Costs”</vt:lpstr>
      <vt:lpstr>Earned Value Management</vt:lpstr>
      <vt:lpstr>Forecasting </vt:lpstr>
      <vt:lpstr>To-complete Performance Index (TCPI)</vt:lpstr>
      <vt:lpstr>Performance Reviews</vt:lpstr>
      <vt:lpstr>Outputs of “Control Costs”</vt:lpstr>
      <vt:lpstr>Key Points (Summary)</vt:lpstr>
      <vt:lpstr>Conclusions &amp; Future Directions</vt:lpstr>
      <vt:lpstr>Project Work (In Group)</vt:lpstr>
    </vt:vector>
  </TitlesOfParts>
  <Company>University of South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Schrock, Krista</dc:creator>
  <cp:lastModifiedBy>Unhelkar, Bhuvanesh</cp:lastModifiedBy>
  <cp:revision>60</cp:revision>
  <dcterms:created xsi:type="dcterms:W3CDTF">2016-11-03T19:14:05Z</dcterms:created>
  <dcterms:modified xsi:type="dcterms:W3CDTF">2018-09-19T21:25:35Z</dcterms:modified>
</cp:coreProperties>
</file>